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00" r:id="rId2"/>
    <p:sldMasterId id="2147483715" r:id="rId3"/>
    <p:sldMasterId id="2147483726" r:id="rId4"/>
  </p:sldMasterIdLst>
  <p:notesMasterIdLst>
    <p:notesMasterId r:id="rId22"/>
  </p:notesMasterIdLst>
  <p:handoutMasterIdLst>
    <p:handoutMasterId r:id="rId23"/>
  </p:handoutMasterIdLst>
  <p:sldIdLst>
    <p:sldId id="1005" r:id="rId5"/>
    <p:sldId id="1098" r:id="rId6"/>
    <p:sldId id="1064" r:id="rId7"/>
    <p:sldId id="1096" r:id="rId8"/>
    <p:sldId id="1045" r:id="rId9"/>
    <p:sldId id="1091" r:id="rId10"/>
    <p:sldId id="1084" r:id="rId11"/>
    <p:sldId id="1085" r:id="rId12"/>
    <p:sldId id="1095" r:id="rId13"/>
    <p:sldId id="1086" r:id="rId14"/>
    <p:sldId id="1087" r:id="rId15"/>
    <p:sldId id="1078" r:id="rId16"/>
    <p:sldId id="1093" r:id="rId17"/>
    <p:sldId id="1094" r:id="rId18"/>
    <p:sldId id="1082" r:id="rId19"/>
    <p:sldId id="1083" r:id="rId20"/>
    <p:sldId id="1080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C8"/>
    <a:srgbClr val="5B9BD5"/>
    <a:srgbClr val="464646"/>
    <a:srgbClr val="787878"/>
    <a:srgbClr val="7F7F7F"/>
    <a:srgbClr val="FFFFF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85" autoAdjust="0"/>
    <p:restoredTop sz="94241" autoAdjust="0"/>
  </p:normalViewPr>
  <p:slideViewPr>
    <p:cSldViewPr snapToGrid="0">
      <p:cViewPr>
        <p:scale>
          <a:sx n="100" d="100"/>
          <a:sy n="100" d="100"/>
        </p:scale>
        <p:origin x="-19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10.01.2018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10.01.2018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5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77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90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480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D1544D-F39A-4F55-BC21-9BE909A9BA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0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1099" y="914400"/>
            <a:ext cx="8761803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=""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=""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5">
            <a:extLst>
              <a:ext uri="{FF2B5EF4-FFF2-40B4-BE49-F238E27FC236}">
                <a16:creationId xmlns="" xmlns:a16="http://schemas.microsoft.com/office/drawing/2014/main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ontent Placeholder 4">
            <a:extLst>
              <a:ext uri="{FF2B5EF4-FFF2-40B4-BE49-F238E27FC236}">
                <a16:creationId xmlns=""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463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="" xmlns:a16="http://schemas.microsoft.com/office/drawing/2014/main" id="{8075AE09-256F-436A-9E2A-6538C592E51F}"/>
              </a:ext>
            </a:extLst>
          </p:cNvPr>
          <p:cNvCxnSpPr/>
          <p:nvPr userDrawn="1"/>
        </p:nvCxnSpPr>
        <p:spPr>
          <a:xfrm>
            <a:off x="15964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="" xmlns:a16="http://schemas.microsoft.com/office/drawing/2014/main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="" xmlns:a16="http://schemas.microsoft.com/office/drawing/2014/main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="" xmlns:a16="http://schemas.microsoft.com/office/drawing/2014/main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="" xmlns:a16="http://schemas.microsoft.com/office/drawing/2014/main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="" xmlns:a16="http://schemas.microsoft.com/office/drawing/2014/main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=""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="" xmlns:a16="http://schemas.microsoft.com/office/drawing/2014/main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="" xmlns:a16="http://schemas.microsoft.com/office/drawing/2014/main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=""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="" xmlns:a16="http://schemas.microsoft.com/office/drawing/2014/main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="" xmlns:a16="http://schemas.microsoft.com/office/drawing/2014/main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="" xmlns:a16="http://schemas.microsoft.com/office/drawing/2014/main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=""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="" xmlns:a16="http://schemas.microsoft.com/office/drawing/2014/main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=""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=""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="" xmlns:a16="http://schemas.microsoft.com/office/drawing/2014/main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="" xmlns:a16="http://schemas.microsoft.com/office/drawing/2014/main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="" xmlns:a16="http://schemas.microsoft.com/office/drawing/2014/main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="" xmlns:a16="http://schemas.microsoft.com/office/drawing/2014/main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="" xmlns:a16="http://schemas.microsoft.com/office/drawing/2014/main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=""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=""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=""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=""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=""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=""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=""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=""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=""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=""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=""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=""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=""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=""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=""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=""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="" xmlns:a16="http://schemas.microsoft.com/office/drawing/2014/main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="" xmlns:a16="http://schemas.microsoft.com/office/drawing/2014/main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="" xmlns:a16="http://schemas.microsoft.com/office/drawing/2014/main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="" xmlns:a16="http://schemas.microsoft.com/office/drawing/2014/main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="" xmlns:a16="http://schemas.microsoft.com/office/drawing/2014/main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=""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=""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=""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=""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=""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=""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=""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=""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=""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=""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=""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=""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=""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=""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=""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=""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=""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97922" y="914400"/>
            <a:ext cx="874815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11E4DF95-8C13-478A-9F74-DEB2893F8338}"/>
              </a:ext>
            </a:extLst>
          </p:cNvPr>
          <p:cNvSpPr txBox="1"/>
          <p:nvPr userDrawn="1"/>
        </p:nvSpPr>
        <p:spPr>
          <a:xfrm>
            <a:off x="245719" y="259401"/>
            <a:ext cx="222452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Gerade Verbindung 10">
            <a:extLst>
              <a:ext uri="{FF2B5EF4-FFF2-40B4-BE49-F238E27FC236}">
                <a16:creationId xmlns="" xmlns:a16="http://schemas.microsoft.com/office/drawing/2014/main" id="{D6A4150E-943E-4453-BA71-8E86667747B9}"/>
              </a:ext>
            </a:extLst>
          </p:cNvPr>
          <p:cNvCxnSpPr/>
          <p:nvPr userDrawn="1"/>
        </p:nvCxnSpPr>
        <p:spPr>
          <a:xfrm>
            <a:off x="162917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>
            <a:extLst>
              <a:ext uri="{FF2B5EF4-FFF2-40B4-BE49-F238E27FC236}">
                <a16:creationId xmlns=""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6539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feld 5">
            <a:extLst>
              <a:ext uri="{FF2B5EF4-FFF2-40B4-BE49-F238E27FC236}">
                <a16:creationId xmlns="" xmlns:a16="http://schemas.microsoft.com/office/drawing/2014/main" id="{2D0C874E-BD1E-4921-92EE-D3F9425506C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Gerade Verbindung 10">
            <a:extLst>
              <a:ext uri="{FF2B5EF4-FFF2-40B4-BE49-F238E27FC236}">
                <a16:creationId xmlns="" xmlns:a16="http://schemas.microsoft.com/office/drawing/2014/main" id="{8075AE09-256F-436A-9E2A-6538C592E51F}"/>
              </a:ext>
            </a:extLst>
          </p:cNvPr>
          <p:cNvCxnSpPr/>
          <p:nvPr userDrawn="1"/>
        </p:nvCxnSpPr>
        <p:spPr>
          <a:xfrm>
            <a:off x="163457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="" xmlns:a16="http://schemas.microsoft.com/office/drawing/2014/main" id="{554189BD-A1E1-4952-BB7E-40BC2D814D2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84445" y="271485"/>
            <a:ext cx="6585135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="" xmlns:a16="http://schemas.microsoft.com/office/drawing/2014/main" id="{5F21A84E-4DCC-462E-8ADC-6B963768608F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3455E179-862E-4171-B29A-094DC0E50EE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1803DE55-7D3B-4B80-BAE7-FFDFECDE90CD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="" xmlns:a16="http://schemas.microsoft.com/office/drawing/2014/main" id="{52158256-C78F-498B-9439-0A4A2A341364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1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="" xmlns:a16="http://schemas.microsoft.com/office/drawing/2014/main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="" xmlns:a16="http://schemas.microsoft.com/office/drawing/2014/main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EBCF5DC5-1B0E-47B0-BC82-2AC14BD3C9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CalACES Project Steering Committee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3A57ED-753A-4505-82C5-E887A437E13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CalACES/CalSAWS Planning Advance Planning Document (PAPD</a:t>
            </a:r>
            <a:r>
              <a:rPr lang="en-US" dirty="0" smtClean="0"/>
              <a:t>) Overview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179AFE-555C-4761-B04E-447A42D8A0F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6617" y="4273417"/>
            <a:ext cx="8813352" cy="380131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18, </a:t>
            </a:r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421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Schedule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704975" y="157184"/>
            <a:ext cx="7350405" cy="528615"/>
          </a:xfrm>
        </p:spPr>
        <p:txBody>
          <a:bodyPr>
            <a:normAutofit lnSpcReduction="10000"/>
          </a:bodyPr>
          <a:lstStyle/>
          <a:p>
            <a:r>
              <a:rPr lang="en-US"/>
              <a:t>Workflow 2: Conduct CalACES Alternatives Analysis and Cost Benefit Analysis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49427"/>
              </p:ext>
            </p:extLst>
          </p:nvPr>
        </p:nvGraphicFramePr>
        <p:xfrm>
          <a:off x="640081" y="1413510"/>
          <a:ext cx="7863839" cy="4876800"/>
        </p:xfrm>
        <a:graphic>
          <a:graphicData uri="http://schemas.openxmlformats.org/drawingml/2006/table">
            <a:tbl>
              <a:tblPr/>
              <a:tblGrid>
                <a:gridCol w="670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16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8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Tasks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Start Date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End Date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Project Initiation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C-IV and LRS Moving to Cloud Environment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February-18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Database Consolidation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Analysis of Data Center/Hosting Consolidation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January-18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Analysis Results and Recommendations Report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State Sponsor Approval of Analysis Recommendations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Federal Sponsor Approval of Analysis Recommendations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As-Needed IAPDU for SFY 18/19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Re-baseline Migration D&amp;I Project Schedule and Budget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Revised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State Sponsor Approval for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Secure Federal Sponsor Approval for IAPDU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Prepare Vendor Contract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March-18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Negotiate Vendor Contract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April-18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May-18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JPA,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State and Federal Approval of Amendment(s) as needed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June-18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June-18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16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CalACES Analysis Schedule Contingency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Jul-18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Sep-18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65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099" y="781050"/>
            <a:ext cx="8761803" cy="5243513"/>
          </a:xfrm>
        </p:spPr>
        <p:txBody>
          <a:bodyPr/>
          <a:lstStyle/>
          <a:p>
            <a:r>
              <a:rPr lang="en-US" dirty="0"/>
              <a:t>Team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657351" y="214334"/>
            <a:ext cx="7398030" cy="5190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86761"/>
              </p:ext>
            </p:extLst>
          </p:nvPr>
        </p:nvGraphicFramePr>
        <p:xfrm>
          <a:off x="484664" y="1645920"/>
          <a:ext cx="8174673" cy="3870960"/>
        </p:xfrm>
        <a:graphic>
          <a:graphicData uri="http://schemas.openxmlformats.org/drawingml/2006/table">
            <a:tbl>
              <a:tblPr/>
              <a:tblGrid>
                <a:gridCol w="4742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9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FTE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New/</a:t>
                      </a:r>
                      <a:b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C-IV Project Director/Manager – Tom Hartman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LRS Project Director/Manager – Laura Chavez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Migration Planning Manager – June Hutchison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 (Workflow 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Project Manager/Lead – Holly Murphy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Fiscal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Analyst – Britt Carlsen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Leveraged (Workflow 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Senior Consultant – Betty Uzupis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Senior Technical Lead – Joe Hogan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 Senior Technical Lead –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Frank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Ono, BK Sinha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Contractor Services – McKinsey Consulting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Variable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New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8+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8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2425" y="914400"/>
            <a:ext cx="4154805" cy="5619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data conversion strategy, including data mapping and test data conversion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business process/system functionality gap analysis between CalACES and CalWIN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analysis of county ancillary systems being used by WCDS counties and impact to CalSAWS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analysis of opportunities of reusability in migration to CalSAWS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analysis to support the development of a procurement strategy for the migration to CalSAWS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CalSAWS change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52950" y="914400"/>
            <a:ext cx="3962400" cy="5239512"/>
          </a:xfrm>
        </p:spPr>
        <p:txBody>
          <a:bodyPr/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CalSAWS Migration Planning &amp; Analysis: July 2018 – December 2018</a:t>
            </a:r>
          </a:p>
          <a:p>
            <a:pPr lvl="1"/>
            <a:r>
              <a:rPr lang="en-US" dirty="0"/>
              <a:t>CalSAWS Analysis Schedule Contingency: January 2019 – March 2019</a:t>
            </a:r>
          </a:p>
          <a:p>
            <a:pPr lvl="1"/>
            <a:r>
              <a:rPr lang="en-US" dirty="0"/>
              <a:t>CalSAWS IAPD Development: April 2019 – June 2019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733551" y="271485"/>
            <a:ext cx="6636030" cy="338554"/>
          </a:xfrm>
        </p:spPr>
        <p:txBody>
          <a:bodyPr/>
          <a:lstStyle/>
          <a:p>
            <a:r>
              <a:rPr lang="en-US" dirty="0"/>
              <a:t>Workflow 3: Conduct CalSAWS Planning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67793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099" y="914400"/>
            <a:ext cx="8761803" cy="428625"/>
          </a:xfrm>
        </p:spPr>
        <p:txBody>
          <a:bodyPr/>
          <a:lstStyle/>
          <a:p>
            <a:r>
              <a:rPr lang="en-US" dirty="0"/>
              <a:t>Team (Includes </a:t>
            </a:r>
            <a:r>
              <a:rPr lang="en-US" dirty="0" smtClean="0"/>
              <a:t>WCDS/CalWIN </a:t>
            </a:r>
            <a:r>
              <a:rPr lang="en-US" dirty="0"/>
              <a:t>resources)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708245" y="271485"/>
            <a:ext cx="6585135" cy="338554"/>
          </a:xfrm>
        </p:spPr>
        <p:txBody>
          <a:bodyPr/>
          <a:lstStyle/>
          <a:p>
            <a:r>
              <a:rPr lang="en-US" dirty="0"/>
              <a:t>Workflow 3: Conduct CalSAWS Planning and Analysis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41148"/>
              </p:ext>
            </p:extLst>
          </p:nvPr>
        </p:nvGraphicFramePr>
        <p:xfrm>
          <a:off x="640080" y="2209800"/>
          <a:ext cx="7863840" cy="2438400"/>
        </p:xfrm>
        <a:graphic>
          <a:graphicData uri="http://schemas.openxmlformats.org/drawingml/2006/table">
            <a:tbl>
              <a:tblPr/>
              <a:tblGrid>
                <a:gridCol w="70989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4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Analysis Team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FTE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Project Director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Technical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Business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Business Analyst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Variable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5+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80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Budget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25519"/>
              </p:ext>
            </p:extLst>
          </p:nvPr>
        </p:nvGraphicFramePr>
        <p:xfrm>
          <a:off x="640081" y="688881"/>
          <a:ext cx="7863840" cy="4341495"/>
        </p:xfrm>
        <a:graphic>
          <a:graphicData uri="http://schemas.openxmlformats.org/drawingml/2006/table">
            <a:tbl>
              <a:tblPr/>
              <a:tblGrid>
                <a:gridCol w="2259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1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11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11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11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PAPD Line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Migration Planning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&amp; LRS Joint Development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Consortium 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$1,348,887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$186,480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$604,800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$2,140,167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Quality Assurance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$806,046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$2,516,592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$3,322,638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$353,666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$136,620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$151,200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$641,486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$2,508,599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$3,111,692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$3,756,000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$9,376,291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6220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6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PAPD Line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Migration Planning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&amp; LRS Joint Development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Technical Planning &amp; Analysis and IAPDU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CalSAWS Migration Planning &amp;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Total With Contingency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Consortium Personnel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$2,291,437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$279,720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$1,209,600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$3,780,757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Quality Assurance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$1,209,069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$2,655,456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$3,864,525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Contractor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$3,000,000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Legal Counsel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Travel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$542,249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$204,930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$302,400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$1,049,579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$4,042,755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$3,480,106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$4,512,000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$12,034,861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97997"/>
              </p:ext>
            </p:extLst>
          </p:nvPr>
        </p:nvGraphicFramePr>
        <p:xfrm>
          <a:off x="640080" y="5157587"/>
          <a:ext cx="7863840" cy="1271788"/>
        </p:xfrm>
        <a:graphic>
          <a:graphicData uri="http://schemas.openxmlformats.org/drawingml/2006/table">
            <a:tbl>
              <a:tblPr/>
              <a:tblGrid>
                <a:gridCol w="1965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5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5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Cost Allocation*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1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State Welfare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State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BC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94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$10,455,041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$617,432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$939,522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$22,866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090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*Cost Allocation Plan must be updated based on Persons Count for 58 counties, </a:t>
                      </a:r>
                      <a:r>
                        <a:rPr lang="en-US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and  distribution of the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 c</a:t>
                      </a:r>
                      <a:r>
                        <a:rPr lang="en-US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ounty share must be determined. County Share is based on Total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/>
                        </a:rPr>
                        <a:t> with Contingency</a:t>
                      </a:r>
                      <a:endParaRPr lang="en-US" sz="1200" b="0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54"/>
          <p:cNvCxnSpPr>
            <a:cxnSpLocks/>
          </p:cNvCxnSpPr>
          <p:nvPr/>
        </p:nvCxnSpPr>
        <p:spPr bwMode="auto">
          <a:xfrm>
            <a:off x="3542608" y="3694236"/>
            <a:ext cx="0" cy="1097280"/>
          </a:xfrm>
          <a:prstGeom prst="line">
            <a:avLst/>
          </a:prstGeom>
          <a:noFill/>
          <a:ln w="158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Schedule Update</a:t>
            </a:r>
          </a:p>
        </p:txBody>
      </p:sp>
      <p:cxnSp>
        <p:nvCxnSpPr>
          <p:cNvPr id="8" name="Straight Connector 68"/>
          <p:cNvCxnSpPr>
            <a:cxnSpLocks/>
          </p:cNvCxnSpPr>
          <p:nvPr/>
        </p:nvCxnSpPr>
        <p:spPr bwMode="auto">
          <a:xfrm flipH="1">
            <a:off x="3586437" y="2306384"/>
            <a:ext cx="15681" cy="1554480"/>
          </a:xfrm>
          <a:prstGeom prst="line">
            <a:avLst/>
          </a:prstGeom>
          <a:noFill/>
          <a:ln w="15875" algn="ctr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8"/>
          <p:cNvCxnSpPr>
            <a:cxnSpLocks/>
          </p:cNvCxnSpPr>
          <p:nvPr/>
        </p:nvCxnSpPr>
        <p:spPr bwMode="auto">
          <a:xfrm>
            <a:off x="5651570" y="2266858"/>
            <a:ext cx="11941" cy="1554480"/>
          </a:xfrm>
          <a:prstGeom prst="line">
            <a:avLst/>
          </a:prstGeom>
          <a:noFill/>
          <a:ln w="15875" algn="ctr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54"/>
          <p:cNvCxnSpPr>
            <a:cxnSpLocks/>
          </p:cNvCxnSpPr>
          <p:nvPr/>
        </p:nvCxnSpPr>
        <p:spPr bwMode="auto">
          <a:xfrm>
            <a:off x="479368" y="3684711"/>
            <a:ext cx="0" cy="1097280"/>
          </a:xfrm>
          <a:prstGeom prst="line">
            <a:avLst/>
          </a:prstGeom>
          <a:noFill/>
          <a:ln w="158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54683" y="949497"/>
            <a:ext cx="172354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PAPD Schedule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Tasks</a:t>
            </a:r>
          </a:p>
        </p:txBody>
      </p:sp>
      <p:sp>
        <p:nvSpPr>
          <p:cNvPr id="12" name="Pentagon 16"/>
          <p:cNvSpPr/>
          <p:nvPr/>
        </p:nvSpPr>
        <p:spPr>
          <a:xfrm>
            <a:off x="336550" y="3573442"/>
            <a:ext cx="8686800" cy="182563"/>
          </a:xfrm>
          <a:prstGeom prst="homePlate">
            <a:avLst/>
          </a:prstGeom>
          <a:solidFill>
            <a:srgbClr val="5B9BD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2: Conduct CalACES Alternatives Analysis and Cost Benefit Analysis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004" y="4638629"/>
            <a:ext cx="1433131" cy="381903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429" y="4618016"/>
            <a:ext cx="14630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1/2/18 – 6/30/18</a:t>
            </a:r>
          </a:p>
        </p:txBody>
      </p:sp>
      <p:sp>
        <p:nvSpPr>
          <p:cNvPr id="16" name="Pentagon 8"/>
          <p:cNvSpPr/>
          <p:nvPr/>
        </p:nvSpPr>
        <p:spPr>
          <a:xfrm>
            <a:off x="334963" y="3789342"/>
            <a:ext cx="8686800" cy="182563"/>
          </a:xfrm>
          <a:prstGeom prst="homePlate">
            <a:avLst/>
          </a:prstGeom>
          <a:solidFill>
            <a:srgbClr val="A5A5A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3: Conduct CalSAWS Planning and Analysis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336550" y="3364455"/>
            <a:ext cx="8686800" cy="182563"/>
          </a:xfrm>
          <a:prstGeom prst="homePlate">
            <a:avLst/>
          </a:prstGeom>
          <a:solidFill>
            <a:srgbClr val="44546A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1: Continue existing Migration Planning and Joint Development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98255" y="2485310"/>
            <a:ext cx="1528046" cy="655960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>
              <a:defRPr/>
            </a:pPr>
            <a:r>
              <a:rPr lang="en-US" sz="1000" dirty="0">
                <a:solidFill>
                  <a:srgbClr val="464646"/>
                </a:solidFill>
                <a:latin typeface="Century Gothic" panose="020B0502020202020204" pitchFamily="34" charset="0"/>
              </a:rPr>
              <a:t>CalSAWS Planning and Analysis Contingency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43950" y="2254673"/>
            <a:ext cx="1296279" cy="182880"/>
          </a:xfrm>
          <a:prstGeom prst="rect">
            <a:avLst/>
          </a:prstGeom>
          <a:solidFill>
            <a:srgbClr val="A5A5A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1/1/19 – 3/31/19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5199" y="2254673"/>
            <a:ext cx="1920240" cy="182880"/>
          </a:xfrm>
          <a:prstGeom prst="rect">
            <a:avLst/>
          </a:prstGeom>
          <a:solidFill>
            <a:srgbClr val="A5A5A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7/1/18</a:t>
            </a: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– 12/31/18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5762" y="2513654"/>
            <a:ext cx="1920240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CalSAWS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Planning and Analysis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491" y="2254673"/>
            <a:ext cx="1263161" cy="182880"/>
          </a:xfrm>
          <a:prstGeom prst="rect">
            <a:avLst/>
          </a:prstGeom>
          <a:solidFill>
            <a:srgbClr val="44546A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1/2/18 – 6/30/18</a:t>
            </a:r>
          </a:p>
        </p:txBody>
      </p:sp>
      <p:cxnSp>
        <p:nvCxnSpPr>
          <p:cNvPr id="25" name="Straight Connector 66"/>
          <p:cNvCxnSpPr>
            <a:cxnSpLocks/>
          </p:cNvCxnSpPr>
          <p:nvPr/>
        </p:nvCxnSpPr>
        <p:spPr bwMode="auto">
          <a:xfrm flipH="1">
            <a:off x="475336" y="2437553"/>
            <a:ext cx="1684" cy="962720"/>
          </a:xfrm>
          <a:prstGeom prst="line">
            <a:avLst/>
          </a:prstGeom>
          <a:noFill/>
          <a:ln w="15875" algn="ctr">
            <a:solidFill>
              <a:srgbClr val="4454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553714" y="2456091"/>
            <a:ext cx="1307067" cy="737475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Continue existing Migration Planning and Joint Development Tasks and Team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51570" y="2473000"/>
            <a:ext cx="1217631" cy="67198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EDB485C3-AEB1-4258-BE54-E3EF05690276}"/>
              </a:ext>
            </a:extLst>
          </p:cNvPr>
          <p:cNvSpPr/>
          <p:nvPr/>
        </p:nvSpPr>
        <p:spPr>
          <a:xfrm>
            <a:off x="2190505" y="2254673"/>
            <a:ext cx="1263161" cy="182880"/>
          </a:xfrm>
          <a:prstGeom prst="rect">
            <a:avLst/>
          </a:prstGeom>
          <a:solidFill>
            <a:srgbClr val="44546A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FFFFFF"/>
                </a:solidFill>
                <a:latin typeface="Century Gothic" panose="020B0502020202020204" pitchFamily="34" charset="0"/>
              </a:rPr>
              <a:t>7/1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/18 – 9/30/18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110D262-2637-4EB6-8754-DCC3FAC08556}"/>
              </a:ext>
            </a:extLst>
          </p:cNvPr>
          <p:cNvSpPr/>
          <p:nvPr/>
        </p:nvSpPr>
        <p:spPr>
          <a:xfrm>
            <a:off x="2105024" y="2494083"/>
            <a:ext cx="1300775" cy="59867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Contingency for existing Migration Planning and Joint Development Tasks and Team</a:t>
            </a:r>
          </a:p>
        </p:txBody>
      </p:sp>
      <p:cxnSp>
        <p:nvCxnSpPr>
          <p:cNvPr id="32" name="Straight Connector 66">
            <a:extLst>
              <a:ext uri="{FF2B5EF4-FFF2-40B4-BE49-F238E27FC236}">
                <a16:creationId xmlns="" xmlns:a16="http://schemas.microsoft.com/office/drawing/2014/main" id="{0B73149E-B2A7-4A72-8578-8AF910B910AE}"/>
              </a:ext>
            </a:extLst>
          </p:cNvPr>
          <p:cNvCxnSpPr>
            <a:cxnSpLocks/>
          </p:cNvCxnSpPr>
          <p:nvPr/>
        </p:nvCxnSpPr>
        <p:spPr bwMode="auto">
          <a:xfrm flipH="1">
            <a:off x="3448693" y="2347164"/>
            <a:ext cx="1684" cy="1097280"/>
          </a:xfrm>
          <a:prstGeom prst="line">
            <a:avLst/>
          </a:prstGeom>
          <a:noFill/>
          <a:ln w="15875" algn="ctr">
            <a:solidFill>
              <a:srgbClr val="4454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534669" y="4627541"/>
            <a:ext cx="14630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7/1/18 – 9/30/18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6584" y="4067158"/>
            <a:ext cx="1399874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CalACES Alternatives Analysis and Cost Benefit Analysis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46499" y="4048108"/>
            <a:ext cx="1399874" cy="50383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1000" dirty="0">
                <a:solidFill>
                  <a:srgbClr val="464646"/>
                </a:solidFill>
                <a:latin typeface="Century Gothic" panose="020B0502020202020204" pitchFamily="34" charset="0"/>
              </a:rPr>
              <a:t>Contingency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25914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Schedule Update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54683" y="949497"/>
            <a:ext cx="172354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PAPD Schedule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Workflow 2 Key Tasks</a:t>
            </a:r>
          </a:p>
        </p:txBody>
      </p:sp>
      <p:cxnSp>
        <p:nvCxnSpPr>
          <p:cNvPr id="30" name="Straight Connector 101"/>
          <p:cNvCxnSpPr>
            <a:cxnSpLocks/>
          </p:cNvCxnSpPr>
          <p:nvPr/>
        </p:nvCxnSpPr>
        <p:spPr bwMode="auto">
          <a:xfrm>
            <a:off x="5556154" y="2006359"/>
            <a:ext cx="0" cy="144145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2"/>
          <p:cNvCxnSpPr>
            <a:cxnSpLocks/>
          </p:cNvCxnSpPr>
          <p:nvPr/>
        </p:nvCxnSpPr>
        <p:spPr bwMode="auto">
          <a:xfrm>
            <a:off x="4875253" y="3373267"/>
            <a:ext cx="0" cy="73152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96"/>
          <p:cNvCxnSpPr>
            <a:cxnSpLocks/>
          </p:cNvCxnSpPr>
          <p:nvPr/>
        </p:nvCxnSpPr>
        <p:spPr bwMode="auto">
          <a:xfrm>
            <a:off x="1734215" y="1986623"/>
            <a:ext cx="0" cy="137160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98"/>
          <p:cNvCxnSpPr>
            <a:cxnSpLocks/>
          </p:cNvCxnSpPr>
          <p:nvPr/>
        </p:nvCxnSpPr>
        <p:spPr bwMode="auto">
          <a:xfrm>
            <a:off x="2003427" y="1868275"/>
            <a:ext cx="0" cy="155448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68"/>
          <p:cNvCxnSpPr>
            <a:cxnSpLocks/>
          </p:cNvCxnSpPr>
          <p:nvPr/>
        </p:nvCxnSpPr>
        <p:spPr bwMode="auto">
          <a:xfrm>
            <a:off x="2391223" y="3432232"/>
            <a:ext cx="0" cy="1068387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Pentagon 7"/>
          <p:cNvSpPr/>
          <p:nvPr/>
        </p:nvSpPr>
        <p:spPr>
          <a:xfrm>
            <a:off x="330200" y="3268760"/>
            <a:ext cx="8686800" cy="182562"/>
          </a:xfrm>
          <a:prstGeom prst="homePlate">
            <a:avLst/>
          </a:prstGeom>
          <a:solidFill>
            <a:srgbClr val="5B9BD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rgbClr val="FFFFFF"/>
                </a:solidFill>
                <a:latin typeface="Century Gothic" panose="020B0502020202020204" pitchFamily="34" charset="0"/>
              </a:rPr>
              <a:t>Workflow 2: Conduct </a:t>
            </a:r>
            <a:r>
              <a:rPr lang="en-US" sz="105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CalACES</a:t>
            </a:r>
            <a:r>
              <a:rPr lang="en-US" sz="105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Alternatives Analysis and Cost Benefit Analysis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56" name="Straight Connector 66"/>
          <p:cNvCxnSpPr>
            <a:cxnSpLocks/>
          </p:cNvCxnSpPr>
          <p:nvPr/>
        </p:nvCxnSpPr>
        <p:spPr bwMode="auto">
          <a:xfrm flipH="1">
            <a:off x="3470316" y="1891209"/>
            <a:ext cx="1006" cy="146304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263253" y="4107973"/>
            <a:ext cx="1371330" cy="629435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5723" y="1871882"/>
            <a:ext cx="1312591" cy="15240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1/8/18 – 1/18/18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53852" y="2001598"/>
            <a:ext cx="1188720" cy="170456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4/1/18 – 5/31/18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61324" y="2008185"/>
            <a:ext cx="1332778" cy="101826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Initiate project, develop work plan, develop Deliverable Expectation Documents , confirm roles and responsibilities, conduct kickoff meeting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64683" y="2086826"/>
            <a:ext cx="1263284" cy="84201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Analyze migration to cloud, database consolidation and data center consolidation/hosting options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920156" y="3485611"/>
            <a:ext cx="1348948" cy="79890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draft and final CalACES Migration D&amp;I IAPDU based on Alternatives Analysis recommendation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14324" y="2329662"/>
            <a:ext cx="968434" cy="56653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01121" y="1871882"/>
            <a:ext cx="1292225" cy="180975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1/18/18 – 3/31/18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62553" y="4105105"/>
            <a:ext cx="1390650" cy="179408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3/15/18 – 4/30/18</a:t>
            </a:r>
            <a:endParaRPr kumimoji="0" lang="en-US" sz="9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81698" y="4356950"/>
            <a:ext cx="1339340" cy="182880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3/1/18 – 3/31/18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61603" y="3765271"/>
            <a:ext cx="1259435" cy="51924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draft and final Alternatives Analysis and Cost Benefit Analysis Report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43077" y="2059293"/>
            <a:ext cx="1251778" cy="686677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State and Federal Review and Approval of Alternatives Analysis &amp; CBA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455567" y="1871882"/>
            <a:ext cx="1270000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3/15/18 – 3/23/18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09313" y="3977094"/>
            <a:ext cx="1233488" cy="382230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60640" y="4856013"/>
            <a:ext cx="1425919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3/1/18 – 3/30/18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462222" y="3681230"/>
            <a:ext cx="1106211" cy="57038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63" name="Straight Connector 54"/>
          <p:cNvCxnSpPr>
            <a:cxnSpLocks/>
          </p:cNvCxnSpPr>
          <p:nvPr/>
        </p:nvCxnSpPr>
        <p:spPr bwMode="auto">
          <a:xfrm>
            <a:off x="3966105" y="3345632"/>
            <a:ext cx="0" cy="155448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Rectangle 64"/>
          <p:cNvSpPr/>
          <p:nvPr/>
        </p:nvSpPr>
        <p:spPr>
          <a:xfrm>
            <a:off x="5232113" y="4496850"/>
            <a:ext cx="1106211" cy="496098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endParaRPr lang="en-US" sz="900" dirty="0">
              <a:solidFill>
                <a:srgbClr val="4646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92661" y="4214495"/>
            <a:ext cx="1554480" cy="182563"/>
          </a:xfrm>
          <a:prstGeom prst="rect">
            <a:avLst/>
          </a:prstGeom>
          <a:solidFill>
            <a:srgbClr val="5B97D5"/>
          </a:solidFill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50" dirty="0">
                <a:solidFill>
                  <a:srgbClr val="FFFFFF"/>
                </a:solidFill>
                <a:latin typeface="Century Gothic" panose="020B0502020202020204" pitchFamily="34" charset="0"/>
              </a:rPr>
              <a:t>4/1/18 – 5/31/18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021334" y="4322498"/>
            <a:ext cx="1106211" cy="496098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lvl="0"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Prepare Vendor Contract Amendment(s)</a:t>
            </a:r>
          </a:p>
        </p:txBody>
      </p:sp>
      <p:cxnSp>
        <p:nvCxnSpPr>
          <p:cNvPr id="69" name="Straight Connector 54"/>
          <p:cNvCxnSpPr>
            <a:cxnSpLocks/>
          </p:cNvCxnSpPr>
          <p:nvPr/>
        </p:nvCxnSpPr>
        <p:spPr bwMode="auto">
          <a:xfrm>
            <a:off x="6898127" y="3370864"/>
            <a:ext cx="0" cy="1005840"/>
          </a:xfrm>
          <a:prstGeom prst="line">
            <a:avLst/>
          </a:prstGeom>
          <a:noFill/>
          <a:ln w="15875" algn="ctr">
            <a:solidFill>
              <a:srgbClr val="5B9B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69"/>
          <p:cNvSpPr/>
          <p:nvPr/>
        </p:nvSpPr>
        <p:spPr>
          <a:xfrm>
            <a:off x="5621551" y="2211352"/>
            <a:ext cx="1348948" cy="672149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64646"/>
                </a:solidFill>
                <a:latin typeface="Century Gothic" panose="020B0502020202020204" pitchFamily="34" charset="0"/>
              </a:rPr>
              <a:t>State and Federal Review and Approval of CalACES Migration D&amp;I IAPDU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70499" y="3717242"/>
            <a:ext cx="968434" cy="39214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Contract Negotiations</a:t>
            </a:r>
          </a:p>
        </p:txBody>
      </p:sp>
    </p:spTree>
    <p:extLst>
      <p:ext uri="{BB962C8B-B14F-4D97-AF65-F5344CB8AC3E}">
        <p14:creationId xmlns:p14="http://schemas.microsoft.com/office/powerpoint/2010/main" val="319413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84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4ED4623-DDE7-424A-A9E0-22233B17B7C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9307" y="717452"/>
            <a:ext cx="8730959" cy="5711483"/>
          </a:xfrm>
        </p:spPr>
        <p:txBody>
          <a:bodyPr/>
          <a:lstStyle/>
          <a:p>
            <a:r>
              <a:rPr lang="en-US" sz="1600" dirty="0"/>
              <a:t>CalACES/CalSAWS PAPD </a:t>
            </a:r>
            <a:r>
              <a:rPr lang="en-US" sz="1600" dirty="0" smtClean="0"/>
              <a:t>Context</a:t>
            </a:r>
            <a:endParaRPr lang="en-US" sz="1600" dirty="0"/>
          </a:p>
          <a:p>
            <a:r>
              <a:rPr lang="en-US" sz="1600" dirty="0"/>
              <a:t>CalACES/CalSAWS PAPD </a:t>
            </a:r>
            <a:r>
              <a:rPr lang="en-US" sz="1600" dirty="0" smtClean="0"/>
              <a:t>Overview</a:t>
            </a:r>
          </a:p>
          <a:p>
            <a:r>
              <a:rPr lang="en-US" sz="1600" dirty="0" smtClean="0"/>
              <a:t>Federal Approval Conditions</a:t>
            </a:r>
            <a:endParaRPr lang="en-US" sz="1600" dirty="0"/>
          </a:p>
          <a:p>
            <a:r>
              <a:rPr lang="en-US" sz="1600" dirty="0"/>
              <a:t>Workflow 1: Continue Migration Planning and Joint Development </a:t>
            </a:r>
            <a:r>
              <a:rPr lang="en-US" sz="1600" dirty="0" smtClean="0"/>
              <a:t>Activities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10000"/>
                  </a:schemeClr>
                </a:solidFill>
              </a:rPr>
              <a:t>Team</a:t>
            </a:r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1600" dirty="0" smtClean="0"/>
              <a:t>Workflow </a:t>
            </a:r>
            <a:r>
              <a:rPr lang="en-US" sz="1600" dirty="0"/>
              <a:t>2: Conduct CalACES Alternatives Analysis and Cost Benefit Analysis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r>
              <a:rPr lang="en-US" sz="1600" dirty="0" smtClean="0"/>
              <a:t>Workflow </a:t>
            </a:r>
            <a:r>
              <a:rPr lang="en-US" sz="1600" dirty="0"/>
              <a:t>3: Conduct CalSAWS Planning and Analysis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Scope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Schedule</a:t>
            </a:r>
          </a:p>
          <a:p>
            <a:pPr lvl="1" indent="-400050">
              <a:buFont typeface="Century Gothic" panose="020B0502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10000"/>
                  </a:schemeClr>
                </a:solidFill>
              </a:rPr>
              <a:t>Team</a:t>
            </a:r>
          </a:p>
          <a:p>
            <a:r>
              <a:rPr lang="en-US" sz="1600" dirty="0" smtClean="0"/>
              <a:t>PAPD </a:t>
            </a:r>
            <a:r>
              <a:rPr lang="en-US" sz="1600" dirty="0"/>
              <a:t>Total Budget Summary</a:t>
            </a:r>
          </a:p>
          <a:p>
            <a:r>
              <a:rPr lang="en-US" sz="1600" dirty="0"/>
              <a:t>PAPD Schedule Summary</a:t>
            </a:r>
          </a:p>
          <a:p>
            <a:r>
              <a:rPr lang="en-US" sz="1600" dirty="0" smtClean="0"/>
              <a:t>Questions &amp; Answers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D92DCE-EF6B-4BB6-9E65-586EFA7EAC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4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22" y="914399"/>
            <a:ext cx="8857458" cy="567211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Federal Decisions and Direction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approval for CalACES Migration D&amp;I to begin in January 2018 as planned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Directed that CalACES Migration D&amp;I must result in all 40 counties: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Consolidating databases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Moving </a:t>
            </a:r>
            <a:r>
              <a:rPr lang="en-US" dirty="0"/>
              <a:t>to cloud services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Consolidating </a:t>
            </a:r>
            <a:r>
              <a:rPr lang="en-US" dirty="0"/>
              <a:t>data </a:t>
            </a:r>
            <a:r>
              <a:rPr lang="en-US" dirty="0" smtClean="0"/>
              <a:t>centers/hosting models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Directed that formal Alternatives </a:t>
            </a:r>
            <a:r>
              <a:rPr lang="en-US" dirty="0" smtClean="0"/>
              <a:t>Analysis and </a:t>
            </a:r>
            <a:r>
              <a:rPr lang="en-US" dirty="0"/>
              <a:t>Cost Benefit </a:t>
            </a:r>
            <a:r>
              <a:rPr lang="en-US" dirty="0" smtClean="0"/>
              <a:t>Analysis, including a risk assessment, </a:t>
            </a:r>
            <a:r>
              <a:rPr lang="en-US" dirty="0"/>
              <a:t>be conducted to support further consolidation and determine </a:t>
            </a:r>
            <a:r>
              <a:rPr lang="en-US" dirty="0" smtClean="0"/>
              <a:t>timing/sequencing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Required the inclusion of initial </a:t>
            </a:r>
            <a:r>
              <a:rPr lang="en-US" dirty="0" smtClean="0"/>
              <a:t>placeholder for CalSAWS </a:t>
            </a:r>
            <a:r>
              <a:rPr lang="en-US" dirty="0"/>
              <a:t>planning effort and estimates to reflect the “big picture” for a 58-county SAWS in </a:t>
            </a:r>
            <a:r>
              <a:rPr lang="en-US" dirty="0" smtClean="0"/>
              <a:t>California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Identified additional specific items to be </a:t>
            </a:r>
            <a:r>
              <a:rPr lang="en-US" dirty="0" smtClean="0"/>
              <a:t>analyzed including the SAWS Consolidated Portal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State </a:t>
            </a:r>
            <a:r>
              <a:rPr lang="en-US" dirty="0"/>
              <a:t>and Consortia Involvement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Determined that third party </a:t>
            </a:r>
            <a:r>
              <a:rPr lang="en-US" dirty="0" smtClean="0"/>
              <a:t>vendor </a:t>
            </a:r>
            <a:r>
              <a:rPr lang="en-US" dirty="0"/>
              <a:t>would lead the effort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Prepared multiple draft IAPDUs/PAPDs in late December 2017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Shared with Federal partners and </a:t>
            </a:r>
            <a:r>
              <a:rPr lang="en-US" dirty="0" smtClean="0"/>
              <a:t>State stakeholders, and revised </a:t>
            </a:r>
            <a:r>
              <a:rPr lang="en-US" dirty="0"/>
              <a:t>based on </a:t>
            </a:r>
            <a:r>
              <a:rPr lang="en-US" dirty="0" smtClean="0"/>
              <a:t>input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Submitted Final PAPD on January 2, 2018</a:t>
            </a:r>
          </a:p>
          <a:p>
            <a:r>
              <a:rPr lang="en-US" dirty="0"/>
              <a:t>PAPD conditional approval received from FNS on January 5 and from CMS on January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</a:t>
            </a:r>
            <a:r>
              <a:rPr lang="en-US" dirty="0" smtClean="0"/>
              <a:t>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22" y="914399"/>
            <a:ext cx="8857458" cy="56721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CMS and FNS Conditions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Provide copies of the reports or assessments </a:t>
            </a:r>
            <a:r>
              <a:rPr lang="en-US" dirty="0" smtClean="0"/>
              <a:t>from the </a:t>
            </a:r>
            <a:r>
              <a:rPr lang="en-US" dirty="0"/>
              <a:t>third-party work as they are </a:t>
            </a:r>
            <a:r>
              <a:rPr lang="en-US" dirty="0" smtClean="0"/>
              <a:t>completed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Expects implementation of CalACES in 2020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Expects </a:t>
            </a:r>
            <a:r>
              <a:rPr lang="en-US" dirty="0"/>
              <a:t>the </a:t>
            </a:r>
            <a:r>
              <a:rPr lang="en-US" dirty="0" smtClean="0"/>
              <a:t>analysis results to </a:t>
            </a:r>
            <a:r>
              <a:rPr lang="en-US" dirty="0"/>
              <a:t>be a significant asset to California and support a CalSAWS completion in 2023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Affords </a:t>
            </a:r>
            <a:r>
              <a:rPr lang="en-US" dirty="0"/>
              <a:t>three years of stabilization and migration for </a:t>
            </a:r>
            <a:r>
              <a:rPr lang="en-US" dirty="0" smtClean="0"/>
              <a:t>California </a:t>
            </a:r>
            <a:r>
              <a:rPr lang="en-US" dirty="0"/>
              <a:t>to complete the CalSAWS migration by the end of </a:t>
            </a:r>
            <a:r>
              <a:rPr lang="en-US" dirty="0" smtClean="0"/>
              <a:t>2023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Provide </a:t>
            </a:r>
            <a:r>
              <a:rPr lang="en-US" dirty="0"/>
              <a:t>a PAPDU by end of September 2018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Additional FNS Conditions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Submit a revised CalACES Implementation Advance Planning Document (IAPD), which includes the governance structure for CalSAWS, by the end of May 2018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Effective </a:t>
            </a:r>
            <a:r>
              <a:rPr lang="en-US" dirty="0"/>
              <a:t>at the start of calendar year 2024 FNS will not reimburse California for the operation, maintenance or other costs for any other SNAP eligibility system or </a:t>
            </a:r>
            <a:r>
              <a:rPr lang="en-US" dirty="0" smtClean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27305-6691-4259-8C16-6DBD990894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Federal Approval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AF9DC9C-0D2F-4F0A-AC07-132C2D69C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03" y="838199"/>
            <a:ext cx="4220627" cy="566382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</a:pPr>
            <a:r>
              <a:rPr lang="en-US" sz="1900" dirty="0"/>
              <a:t>Nature and Scope of Activities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Personnel Resources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Proposed Schedule</a:t>
            </a:r>
          </a:p>
          <a:p>
            <a:pPr marL="285750" indent="-285750">
              <a:lnSpc>
                <a:spcPct val="120000"/>
              </a:lnSpc>
            </a:pPr>
            <a:r>
              <a:rPr lang="en-US" sz="1900" dirty="0"/>
              <a:t>Proposed Budget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PAPD Overview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6772" y="838199"/>
            <a:ext cx="4069080" cy="2436498"/>
            <a:chOff x="4831307" y="2014005"/>
            <a:chExt cx="4069080" cy="29298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Freeform 12"/>
            <p:cNvSpPr/>
            <p:nvPr/>
          </p:nvSpPr>
          <p:spPr>
            <a:xfrm>
              <a:off x="4831307" y="2014005"/>
              <a:ext cx="4069080" cy="509315"/>
            </a:xfrm>
            <a:custGeom>
              <a:avLst/>
              <a:gdLst>
                <a:gd name="connsiteX0" fmla="*/ 0 w 4053386"/>
                <a:gd name="connsiteY0" fmla="*/ 0 h 509315"/>
                <a:gd name="connsiteX1" fmla="*/ 4053386 w 4053386"/>
                <a:gd name="connsiteY1" fmla="*/ 0 h 509315"/>
                <a:gd name="connsiteX2" fmla="*/ 4053386 w 4053386"/>
                <a:gd name="connsiteY2" fmla="*/ 509315 h 509315"/>
                <a:gd name="connsiteX3" fmla="*/ 0 w 4053386"/>
                <a:gd name="connsiteY3" fmla="*/ 509315 h 509315"/>
                <a:gd name="connsiteX4" fmla="*/ 0 w 4053386"/>
                <a:gd name="connsiteY4" fmla="*/ 0 h 50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3386" h="509315">
                  <a:moveTo>
                    <a:pt x="0" y="0"/>
                  </a:moveTo>
                  <a:lnTo>
                    <a:pt x="4053386" y="0"/>
                  </a:lnTo>
                  <a:lnTo>
                    <a:pt x="4053386" y="509315"/>
                  </a:lnTo>
                  <a:lnTo>
                    <a:pt x="0" y="509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C8"/>
            </a:solidFill>
            <a:ln>
              <a:solidFill>
                <a:srgbClr val="5B9BC8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latin typeface="Century Gothic" panose="020B0502020202020204" pitchFamily="34" charset="0"/>
                </a:rPr>
                <a:t>Scope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33286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1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Continue Migration Planning and Joint Development Activities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83095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2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Conduct CalACES Alternatives Analysis and Cost Benefit Analysis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532904" y="2518417"/>
              <a:ext cx="1349809" cy="2425485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3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Conduct CalSAWS Planning and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14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Process Alignment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Change Management (Minimize Gaps)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County Readiness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Staff Recruitment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Migration </a:t>
            </a:r>
            <a:r>
              <a:rPr lang="en-US" dirty="0"/>
              <a:t>IAPD </a:t>
            </a:r>
            <a:r>
              <a:rPr lang="en-US" dirty="0" smtClean="0"/>
              <a:t>Updates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Requirement Updates based on Technical Analysis Results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Contract </a:t>
            </a:r>
            <a:r>
              <a:rPr lang="en-US" dirty="0"/>
              <a:t>Negotiations and Amendments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Schedule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January 2018 – June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Contingency July 2018 – September 2018 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66875" y="157185"/>
            <a:ext cx="7388505" cy="538140"/>
          </a:xfrm>
        </p:spPr>
        <p:txBody>
          <a:bodyPr>
            <a:normAutofit/>
          </a:bodyPr>
          <a:lstStyle/>
          <a:p>
            <a:r>
              <a:rPr lang="en-US" dirty="0"/>
              <a:t>Workflow 1: Continue Migration Planning and Joint Development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5574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695451" y="162301"/>
            <a:ext cx="7359930" cy="574676"/>
          </a:xfrm>
        </p:spPr>
        <p:txBody>
          <a:bodyPr>
            <a:normAutofit/>
          </a:bodyPr>
          <a:lstStyle/>
          <a:p>
            <a:r>
              <a:rPr lang="en-US" dirty="0"/>
              <a:t>Workflow 1: Continue Migration Planning and Joint Development Activities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39824" y="914401"/>
            <a:ext cx="3867150" cy="373792"/>
          </a:xfrm>
        </p:spPr>
        <p:txBody>
          <a:bodyPr>
            <a:normAutofit/>
          </a:bodyPr>
          <a:lstStyle/>
          <a:p>
            <a:r>
              <a:rPr lang="en-US" dirty="0"/>
              <a:t>Team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40080" y="1756643"/>
            <a:ext cx="7863840" cy="3344715"/>
            <a:chOff x="362224" y="1342784"/>
            <a:chExt cx="8357416" cy="3344715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593"/>
            <a:stretch/>
          </p:blipFill>
          <p:spPr bwMode="auto">
            <a:xfrm>
              <a:off x="362224" y="1760561"/>
              <a:ext cx="4114800" cy="1068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24" y="1342784"/>
              <a:ext cx="4114800" cy="256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24" y="3044967"/>
              <a:ext cx="4114800" cy="1642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840" y="1342784"/>
              <a:ext cx="4114800" cy="1634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840" y="3061899"/>
              <a:ext cx="4114800" cy="162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761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Scope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hosting strategy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datacenter consolidation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CalACES database consolidation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the SAWS New Shared Services e.g. Single SAWS Consolidated Portal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Assess procurement options and develop Procurement Strategy Analysis Report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Conduct Alternatives </a:t>
            </a:r>
            <a:r>
              <a:rPr lang="en-US" dirty="0" smtClean="0"/>
              <a:t>Analysis, including risk assessment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Conduct Cost Benefit Analysis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Develop Alternatives Analysis Cost Benefit Analysis Results and Recommendations Report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Provide options for the redevelopment of roadmap to a single SAWS system and tactical near-term action plan for multiple work streams of CalACES and </a:t>
            </a:r>
            <a:r>
              <a:rPr lang="en-US" dirty="0" err="1"/>
              <a:t>CalSAWS</a:t>
            </a:r>
            <a:r>
              <a:rPr lang="en-US" dirty="0"/>
              <a:t> efforts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95451" y="166709"/>
            <a:ext cx="7359930" cy="5286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10015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WCDS/CalWIN </a:t>
            </a:r>
            <a:r>
              <a:rPr lang="en-US" dirty="0"/>
              <a:t>Involvement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Daily debrief calls beginning January 22,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Analyze options for the SAWS New Shared Services e.g. Single SAWS Consolidated Portal in February/March 2018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Provide options for the redevelopment of roadmap to a single SAWS system and tactical near-term action plan for multiple work streams of CalACES and </a:t>
            </a:r>
            <a:r>
              <a:rPr lang="en-US" dirty="0" err="1"/>
              <a:t>CalSAWS</a:t>
            </a:r>
            <a:r>
              <a:rPr lang="en-US" dirty="0"/>
              <a:t> efforts in March 2018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695451" y="166709"/>
            <a:ext cx="7359930" cy="5286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Workflow 2: Conduct CalACES Alternatives Analysis and Cost Benefit Analysis</a:t>
            </a:r>
          </a:p>
        </p:txBody>
      </p:sp>
    </p:spTree>
    <p:extLst>
      <p:ext uri="{BB962C8B-B14F-4D97-AF65-F5344CB8AC3E}">
        <p14:creationId xmlns:p14="http://schemas.microsoft.com/office/powerpoint/2010/main" val="336378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645B3EE-5830-42F0-9879-0E83F192033E}"/>
</file>

<file path=customXml/itemProps2.xml><?xml version="1.0" encoding="utf-8"?>
<ds:datastoreItem xmlns:ds="http://schemas.openxmlformats.org/officeDocument/2006/customXml" ds:itemID="{FE80188D-C6C2-408C-A363-C3ABF69031D0}"/>
</file>

<file path=customXml/itemProps3.xml><?xml version="1.0" encoding="utf-8"?>
<ds:datastoreItem xmlns:ds="http://schemas.openxmlformats.org/officeDocument/2006/customXml" ds:itemID="{76DBF830-4F67-4EA8-924C-28DD9EAD71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1496</Words>
  <Application>Microsoft Office PowerPoint</Application>
  <PresentationFormat>On-screen Show (4:3)</PresentationFormat>
  <Paragraphs>372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</vt:lpstr>
      <vt:lpstr>Bullet Points_1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2018-01-10T22:12:21Z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