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1005" r:id="rId2"/>
    <p:sldId id="1083" r:id="rId3"/>
    <p:sldId id="1078" r:id="rId4"/>
    <p:sldId id="1095" r:id="rId5"/>
    <p:sldId id="1072" r:id="rId6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464646"/>
    <a:srgbClr val="787878"/>
    <a:srgbClr val="7F7F7F"/>
    <a:srgbClr val="FFFFFF"/>
    <a:srgbClr val="00A9E0"/>
    <a:srgbClr val="EDEDED"/>
    <a:srgbClr val="3B3838"/>
    <a:srgbClr val="A5A5A5"/>
    <a:srgbClr val="5B97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2" autoAdjust="0"/>
    <p:restoredTop sz="94343" autoAdjust="0"/>
  </p:normalViewPr>
  <p:slideViewPr>
    <p:cSldViewPr snapToGrid="0">
      <p:cViewPr varScale="1">
        <p:scale>
          <a:sx n="115" d="100"/>
          <a:sy n="115" d="100"/>
        </p:scale>
        <p:origin x="6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4240" y="8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119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98103" y="1"/>
            <a:ext cx="2982119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1BE46C69-C8F1-492E-9316-9AB7C6225AF4}" type="datetimeFigureOut">
              <a:rPr lang="de-DE" smtClean="0"/>
              <a:t>11.01.2018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82119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98103" y="8829968"/>
            <a:ext cx="2982119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6B5E19FD-0356-4E38-81BF-CC2CC5DB7AD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09093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119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98103" y="1"/>
            <a:ext cx="2982119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FA48B922-56C9-46FC-9595-9C2DEF7C3E2B}" type="datetimeFigureOut">
              <a:rPr lang="de-DE" smtClean="0"/>
              <a:t>11.01.2018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49375" y="1162050"/>
            <a:ext cx="4183063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182" y="4473893"/>
            <a:ext cx="5505450" cy="3660458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82119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98103" y="8829968"/>
            <a:ext cx="2982119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A8D1544D-F39A-4F55-BC21-9BE909A9BA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2231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1pPr>
    <a:lvl2pPr marL="383895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2pPr>
    <a:lvl3pPr marL="767789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3pPr>
    <a:lvl4pPr marL="1151683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4pPr>
    <a:lvl5pPr marL="1535578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5pPr>
    <a:lvl6pPr marL="1919472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6pPr>
    <a:lvl7pPr marL="2303367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7pPr>
    <a:lvl8pPr marL="2687261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8pPr>
    <a:lvl9pPr marL="3071156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146617" y="2995104"/>
            <a:ext cx="8813352" cy="489399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B9BD5"/>
                </a:solidFill>
              </a:defRPr>
            </a:lvl1pPr>
          </a:lstStyle>
          <a:p>
            <a:pPr lvl="0"/>
            <a:r>
              <a:rPr lang="en-US" dirty="0"/>
              <a:t>Edit Master Title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146618" y="3489116"/>
            <a:ext cx="8813351" cy="489399"/>
          </a:xfrm>
          <a:prstGeom prst="rect">
            <a:avLst/>
          </a:prstGeom>
        </p:spPr>
        <p:txBody>
          <a:bodyPr/>
          <a:lstStyle>
            <a:lvl1pPr>
              <a:defRPr kumimoji="0" lang="en-US" sz="2400" b="0" i="0" u="none" strike="noStrike" kern="0" cap="none" spc="300" normalizeH="0" baseline="0" dirty="0" smtClean="0">
                <a:ln>
                  <a:noFill/>
                </a:ln>
                <a:solidFill>
                  <a:srgbClr val="61636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Sub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146617" y="4093535"/>
            <a:ext cx="8813352" cy="380131"/>
          </a:xfrm>
          <a:prstGeom prst="rect">
            <a:avLst/>
          </a:prstGeom>
        </p:spPr>
        <p:txBody>
          <a:bodyPr/>
          <a:lstStyle>
            <a:lvl1pPr>
              <a:defRPr kumimoji="0" lang="en-US" sz="1600" b="0" i="0" u="none" strike="noStrike" kern="0" cap="none" spc="300" normalizeH="0" baseline="0" dirty="0" smtClean="0">
                <a:ln>
                  <a:noFill/>
                </a:ln>
                <a:solidFill>
                  <a:srgbClr val="F0F0F0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Date</a:t>
            </a:r>
          </a:p>
        </p:txBody>
      </p:sp>
    </p:spTree>
    <p:extLst>
      <p:ext uri="{BB962C8B-B14F-4D97-AF65-F5344CB8AC3E}">
        <p14:creationId xmlns:p14="http://schemas.microsoft.com/office/powerpoint/2010/main" val="193717210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/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6" name="Textfeld 5"/>
          <p:cNvSpPr txBox="1"/>
          <p:nvPr userDrawn="1"/>
        </p:nvSpPr>
        <p:spPr>
          <a:xfrm>
            <a:off x="245719" y="259401"/>
            <a:ext cx="300906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LRS/C-IV Executive Leadership</a:t>
            </a:r>
          </a:p>
        </p:txBody>
      </p:sp>
      <p:sp>
        <p:nvSpPr>
          <p:cNvPr id="2" name="Interaktive Schaltfläche: Nächste(r) oder Weiter 1">
            <a:hlinkClick r:id="" action="ppaction://hlinkshowjump?jump=nextslide" highlightClick="1"/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8" name="Interaktive Schaltfläche: Nächste(r) oder Weiter 7">
            <a:hlinkClick r:id="" action="ppaction://hlinkshowjump?jump=previousslide" highlightClick="1"/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0" name="Gerade Verbindung 10"/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0"/>
          <p:cNvCxnSpPr/>
          <p:nvPr userDrawn="1"/>
        </p:nvCxnSpPr>
        <p:spPr>
          <a:xfrm>
            <a:off x="328938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640080" y="914400"/>
            <a:ext cx="8037576" cy="5243513"/>
          </a:xfrm>
          <a:prstGeom prst="rect">
            <a:avLst/>
          </a:prstGeom>
        </p:spPr>
        <p:txBody>
          <a:bodyPr/>
          <a:lstStyle>
            <a:lvl1pPr marL="514350" indent="-514350">
              <a:buFont typeface="+mj-lt"/>
              <a:buAutoNum type="arabicParenR"/>
              <a:defRPr sz="1800" baseline="0">
                <a:solidFill>
                  <a:srgbClr val="464646"/>
                </a:solidFill>
              </a:defRPr>
            </a:lvl1pPr>
            <a:lvl2pPr marL="914400" indent="-457200">
              <a:buFont typeface="+mj-lt"/>
              <a:buAutoNum type="arabicParenR"/>
              <a:defRPr/>
            </a:lvl2pPr>
          </a:lstStyle>
          <a:p>
            <a:pPr lvl="0"/>
            <a:r>
              <a:rPr lang="en-US" dirty="0"/>
              <a:t>Add agenda item</a:t>
            </a:r>
          </a:p>
          <a:p>
            <a:pPr lvl="0"/>
            <a:r>
              <a:rPr lang="en-US" dirty="0"/>
              <a:t>Add agenda item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23A321D-4E61-43DC-AF6B-6A0BEACC276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383683" y="271485"/>
            <a:ext cx="5647527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4375824"/>
      </p:ext>
    </p:extLst>
  </p:cSld>
  <p:clrMapOvr>
    <a:masterClrMapping/>
  </p:clrMapOvr>
  <p:transition spd="slow">
    <p:fade/>
  </p:transition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40080" y="914400"/>
            <a:ext cx="8037576" cy="52435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>
                <a:solidFill>
                  <a:srgbClr val="464646"/>
                </a:solidFill>
                <a:latin typeface="Century Gothic" panose="020B0502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Edit text</a:t>
            </a: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75922230-7D5B-4441-8605-63B3298B10F2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7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5D5DDF0-D347-4ECC-A4B2-7498742B404C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8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7E689B3-7C6C-44C7-BC13-85F30095ABD8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9" name="Gerade Verbindung 10">
            <a:extLst>
              <a:ext uri="{FF2B5EF4-FFF2-40B4-BE49-F238E27FC236}">
                <a16:creationId xmlns:a16="http://schemas.microsoft.com/office/drawing/2014/main" id="{6F388310-B96C-405B-AB18-990B2268A5C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5">
            <a:extLst>
              <a:ext uri="{FF2B5EF4-FFF2-40B4-BE49-F238E27FC236}">
                <a16:creationId xmlns:a16="http://schemas.microsoft.com/office/drawing/2014/main" id="{15F37147-BEBF-4664-8E57-8F8740CA3EFA}"/>
              </a:ext>
            </a:extLst>
          </p:cNvPr>
          <p:cNvSpPr txBox="1"/>
          <p:nvPr userDrawn="1"/>
        </p:nvSpPr>
        <p:spPr>
          <a:xfrm>
            <a:off x="245719" y="259401"/>
            <a:ext cx="300906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LRS/C-IV Executive Leadership</a:t>
            </a:r>
          </a:p>
        </p:txBody>
      </p: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26F2CBF6-4899-4B3B-9C4F-311FAE354963}"/>
              </a:ext>
            </a:extLst>
          </p:cNvPr>
          <p:cNvCxnSpPr/>
          <p:nvPr userDrawn="1"/>
        </p:nvCxnSpPr>
        <p:spPr>
          <a:xfrm>
            <a:off x="328938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450AAC65-C78C-457F-B852-84CDFFD5D97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383683" y="271485"/>
            <a:ext cx="5659611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946191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9">
            <a:extLst>
              <a:ext uri="{FF2B5EF4-FFF2-40B4-BE49-F238E27FC236}">
                <a16:creationId xmlns:a16="http://schemas.microsoft.com/office/drawing/2014/main" id="{F7BAB027-2F0F-4F2B-9679-25DA9BC4328B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8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D2BF422-6635-459B-9BCD-FBE57AF7F187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9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C281DBD-25B2-4EC2-8314-8EAC59E6C367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0" name="Gerade Verbindung 10">
            <a:extLst>
              <a:ext uri="{FF2B5EF4-FFF2-40B4-BE49-F238E27FC236}">
                <a16:creationId xmlns:a16="http://schemas.microsoft.com/office/drawing/2014/main" id="{704C3163-9B38-4068-A67A-BDE99F77C05A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BBE93FA-CA06-46DC-B860-87B81885063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008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9791886A-9DC7-44FB-970F-A5F5EEF9799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4820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1" name="Textfeld 5">
            <a:extLst>
              <a:ext uri="{FF2B5EF4-FFF2-40B4-BE49-F238E27FC236}">
                <a16:creationId xmlns:a16="http://schemas.microsoft.com/office/drawing/2014/main" id="{AF6EE7DE-84FE-4EFE-B053-3C2E2520DB27}"/>
              </a:ext>
            </a:extLst>
          </p:cNvPr>
          <p:cNvSpPr txBox="1"/>
          <p:nvPr userDrawn="1"/>
        </p:nvSpPr>
        <p:spPr>
          <a:xfrm>
            <a:off x="245719" y="259401"/>
            <a:ext cx="300906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LRS/C-IV Executive Leadership</a:t>
            </a:r>
          </a:p>
        </p:txBody>
      </p:sp>
      <p:cxnSp>
        <p:nvCxnSpPr>
          <p:cNvPr id="12" name="Gerade Verbindung 10">
            <a:extLst>
              <a:ext uri="{FF2B5EF4-FFF2-40B4-BE49-F238E27FC236}">
                <a16:creationId xmlns:a16="http://schemas.microsoft.com/office/drawing/2014/main" id="{FF414825-12BE-40E5-A2E2-00DDC85CC40D}"/>
              </a:ext>
            </a:extLst>
          </p:cNvPr>
          <p:cNvCxnSpPr/>
          <p:nvPr userDrawn="1"/>
        </p:nvCxnSpPr>
        <p:spPr>
          <a:xfrm>
            <a:off x="328938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F78E5A6E-5937-45D1-9774-D25AA4E346E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383683" y="271485"/>
            <a:ext cx="5655583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16755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0" y="3004985"/>
            <a:ext cx="9144000" cy="497340"/>
          </a:xfrm>
          <a:prstGeom prst="rect">
            <a:avLst/>
          </a:prstGeom>
        </p:spPr>
        <p:txBody>
          <a:bodyPr/>
          <a:lstStyle>
            <a:lvl1pPr algn="ctr">
              <a:defRPr lang="en-US" sz="3200" kern="1200" spc="3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0" y="3600208"/>
            <a:ext cx="9144000" cy="373694"/>
          </a:xfrm>
          <a:prstGeom prst="rect">
            <a:avLst/>
          </a:prstGeom>
        </p:spPr>
        <p:txBody>
          <a:bodyPr/>
          <a:lstStyle>
            <a:lvl1pPr algn="ctr">
              <a:defRPr lang="en-US" sz="1400" kern="1200" spc="300" dirty="0" smtClean="0">
                <a:solidFill>
                  <a:srgbClr val="5B9BD5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SUB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5E3B324B-D78E-4D2A-A176-59C5374DF5B9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7D9E626-4270-4ED1-A1C7-B4031A163DE5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B6E3A8C-87F8-476D-9B5F-9024187A4BFB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4994AA65-FB9C-4970-A9FF-78E10CF4793C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323762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9">
            <a:extLst>
              <a:ext uri="{FF2B5EF4-FFF2-40B4-BE49-F238E27FC236}">
                <a16:creationId xmlns:a16="http://schemas.microsoft.com/office/drawing/2014/main" id="{0CA85A65-E1EE-481A-87F1-FFE5C84B5E16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2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41B3913-A9FD-4CFE-9CB0-8752ACE17429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3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A3AD406-4683-4A63-A064-1017FBC8CCEF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6ACC5A60-0645-4B90-9F6C-7D9793FAAD98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5">
            <a:extLst>
              <a:ext uri="{FF2B5EF4-FFF2-40B4-BE49-F238E27FC236}">
                <a16:creationId xmlns:a16="http://schemas.microsoft.com/office/drawing/2014/main" id="{F402280F-EDC0-4B94-8F6D-836F70625F96}"/>
              </a:ext>
            </a:extLst>
          </p:cNvPr>
          <p:cNvSpPr txBox="1"/>
          <p:nvPr userDrawn="1"/>
        </p:nvSpPr>
        <p:spPr>
          <a:xfrm>
            <a:off x="245719" y="259401"/>
            <a:ext cx="300906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LRS/C-IV Executive Leadership</a:t>
            </a:r>
          </a:p>
        </p:txBody>
      </p:sp>
      <p:cxnSp>
        <p:nvCxnSpPr>
          <p:cNvPr id="10" name="Gerade Verbindung 10">
            <a:extLst>
              <a:ext uri="{FF2B5EF4-FFF2-40B4-BE49-F238E27FC236}">
                <a16:creationId xmlns:a16="http://schemas.microsoft.com/office/drawing/2014/main" id="{307A7D7B-3B2D-47BA-AF14-91895FDD9F72}"/>
              </a:ext>
            </a:extLst>
          </p:cNvPr>
          <p:cNvCxnSpPr/>
          <p:nvPr userDrawn="1"/>
        </p:nvCxnSpPr>
        <p:spPr>
          <a:xfrm>
            <a:off x="328938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1C3BC9F1-B5FC-446D-B99F-6D7DBBDF565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383683" y="271485"/>
            <a:ext cx="5663639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2870421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9">
            <a:extLst>
              <a:ext uri="{FF2B5EF4-FFF2-40B4-BE49-F238E27FC236}">
                <a16:creationId xmlns:a16="http://schemas.microsoft.com/office/drawing/2014/main" id="{CFE93B4B-56AD-4C1C-9916-46A1D7D015E8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2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AD6C2E1-524B-4AB9-9032-6D1E27E6A5E5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2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76FF6ABB-F0D7-4E64-893C-D2D8B3F85F50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3" name="Gerade Verbindung 10">
            <a:extLst>
              <a:ext uri="{FF2B5EF4-FFF2-40B4-BE49-F238E27FC236}">
                <a16:creationId xmlns:a16="http://schemas.microsoft.com/office/drawing/2014/main" id="{05D66167-85F3-4BAA-915C-9927D29C257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372689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 userDrawn="1"/>
        </p:nvSpPr>
        <p:spPr>
          <a:xfrm>
            <a:off x="8091969" y="6553733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3" name="Interaktive Schaltfläche: Nächste(r) oder Weiter 1">
            <a:hlinkClick r:id="" action="ppaction://hlinkshowjump?jump=nextslide" highlightClick="1"/>
          </p:cNvPr>
          <p:cNvSpPr/>
          <p:nvPr userDrawn="1"/>
        </p:nvSpPr>
        <p:spPr>
          <a:xfrm>
            <a:off x="7639811" y="6580025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4" name="Interaktive Schaltfläche: Nächste(r) oder Weiter 7">
            <a:hlinkClick r:id="" action="ppaction://hlinkshowjump?jump=previousslide" highlightClick="1"/>
          </p:cNvPr>
          <p:cNvSpPr/>
          <p:nvPr userDrawn="1"/>
        </p:nvSpPr>
        <p:spPr>
          <a:xfrm rot="10800000">
            <a:off x="7362660" y="6580025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5" name="Gerade Verbindung 10"/>
          <p:cNvCxnSpPr/>
          <p:nvPr userDrawn="1"/>
        </p:nvCxnSpPr>
        <p:spPr>
          <a:xfrm>
            <a:off x="7556445" y="6526844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676275" y="2185988"/>
            <a:ext cx="7089775" cy="2109787"/>
          </a:xfrm>
        </p:spPr>
        <p:txBody>
          <a:bodyPr/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19433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58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0" r:id="rId2"/>
    <p:sldLayoutId id="2147483696" r:id="rId3"/>
    <p:sldLayoutId id="2147483694" r:id="rId4"/>
    <p:sldLayoutId id="2147483692" r:id="rId5"/>
    <p:sldLayoutId id="2147483697" r:id="rId6"/>
    <p:sldLayoutId id="2147483695" r:id="rId7"/>
    <p:sldLayoutId id="2147483715" r:id="rId8"/>
  </p:sldLayoutIdLst>
  <p:transition spd="slow">
    <p:fad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BCF5DC5-1B0E-47B0-BC82-2AC14BD3C9C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algn="ctr"/>
            <a:r>
              <a:rPr lang="en-U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CalACES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Change Control Process Update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179AFE-555C-4761-B04E-447A42D8A0F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37810" y="4465123"/>
            <a:ext cx="8309406" cy="789940"/>
          </a:xfrm>
        </p:spPr>
        <p:txBody>
          <a:bodyPr/>
          <a:lstStyle/>
          <a:p>
            <a:pPr algn="ctr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January 18, 2018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1264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1AF9DC9C-0D2F-4F0A-AC07-132C2D69C15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0080" y="914400"/>
            <a:ext cx="8037576" cy="523951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1"/>
            <a:endParaRPr lang="en-US" sz="205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1AF9DC9C-0D2F-4F0A-AC07-132C2D69C15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8160" y="914400"/>
            <a:ext cx="8037576" cy="5239512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228600" algn="ctr">
              <a:lnSpc>
                <a:spcPct val="100000"/>
              </a:lnSpc>
            </a:pPr>
            <a:endParaRPr lang="en-US" sz="2200" dirty="0" smtClean="0"/>
          </a:p>
          <a:p>
            <a:pPr indent="-228600" algn="ctr">
              <a:lnSpc>
                <a:spcPct val="100000"/>
              </a:lnSpc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Change Control Objectives</a:t>
            </a:r>
          </a:p>
          <a:p>
            <a:pPr indent="-228600" algn="ctr">
              <a:lnSpc>
                <a:spcPct val="100000"/>
              </a:lnSpc>
            </a:pP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lnSpc>
                <a:spcPct val="100000"/>
              </a:lnSpc>
              <a:spcBef>
                <a:spcPts val="1000"/>
              </a:spcBef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Develop a single set of Project processes that strengthen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the working relationship between the CalACES Project North and South staff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lnSpc>
                <a:spcPct val="100000"/>
              </a:lnSpc>
              <a:spcBef>
                <a:spcPts val="1000"/>
              </a:spcBef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Work with Accenture to ensure the new SCR tracking tool, JIRA, is uniform to serve both projects.</a:t>
            </a:r>
          </a:p>
          <a:p>
            <a:pPr marL="342900" lvl="1" indent="-342900">
              <a:lnSpc>
                <a:spcPct val="100000"/>
              </a:lnSpc>
              <a:spcBef>
                <a:spcPts val="1000"/>
              </a:spcBef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Review meetings and groups to determine which should be combined/discontinued and identify attendees.</a:t>
            </a:r>
          </a:p>
          <a:p>
            <a:pPr marL="342900" lvl="1" indent="-342900">
              <a:lnSpc>
                <a:spcPct val="100000"/>
              </a:lnSpc>
              <a:spcBef>
                <a:spcPts val="1000"/>
              </a:spcBef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Provide an update of the CalACES Handbook, including updated processes, to the projects and counties.</a:t>
            </a:r>
          </a:p>
          <a:p>
            <a:pPr marL="342900" lvl="1" indent="-342900">
              <a:lnSpc>
                <a:spcPct val="70000"/>
              </a:lnSpc>
              <a:spcBef>
                <a:spcPts val="1000"/>
              </a:spcBef>
            </a:pPr>
            <a:endParaRPr lang="en-US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6440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D4ED4623-DDE7-424A-A9E0-22233B17B7CB}"/>
              </a:ext>
            </a:extLst>
          </p:cNvPr>
          <p:cNvSpPr txBox="1">
            <a:spLocks/>
          </p:cNvSpPr>
          <p:nvPr/>
        </p:nvSpPr>
        <p:spPr>
          <a:xfrm>
            <a:off x="444137" y="1306286"/>
            <a:ext cx="8037576" cy="524351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1AF9DC9C-0D2F-4F0A-AC07-132C2D69C15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0080" y="914400"/>
            <a:ext cx="8037576" cy="5239512"/>
          </a:xfrm>
          <a:prstGeom prst="rect">
            <a:avLst/>
          </a:prstGeom>
        </p:spPr>
        <p:txBody>
          <a:bodyPr/>
          <a:lstStyle/>
          <a:p>
            <a:pPr indent="-228600" algn="ctr">
              <a:lnSpc>
                <a:spcPct val="10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 Change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Control Accomplishments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Established Change Control Guiding Principles.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Created </a:t>
            </a:r>
            <a:r>
              <a:rPr lang="en-US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CalACES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Enhancement Request (CER) form and corresponding process for the </a:t>
            </a:r>
            <a:r>
              <a:rPr lang="en-US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CalACES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M&amp;O Handbook.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Introduced a new System Change Request (SCR) tool, Jira, which will be used by both projects. C-IV Project went live on Jira at the end of December 2017. LRS goes live on Jira on 1/22/18.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Developed a </a:t>
            </a:r>
            <a:r>
              <a:rPr lang="en-US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CalACES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SCR Design document.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Enhanced the SCR Prioritization process.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Enhanced process flows for CERs, SCRs, and Committee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Escalation.</a:t>
            </a:r>
            <a:endParaRPr lang="en-US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Alignment of the communication tools; e.g. CITs, Release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Notes.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228600">
              <a:lnSpc>
                <a:spcPct val="100000"/>
              </a:lnSpc>
            </a:pP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1414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D4ED4623-DDE7-424A-A9E0-22233B17B7CB}"/>
              </a:ext>
            </a:extLst>
          </p:cNvPr>
          <p:cNvSpPr txBox="1">
            <a:spLocks/>
          </p:cNvSpPr>
          <p:nvPr/>
        </p:nvSpPr>
        <p:spPr>
          <a:xfrm>
            <a:off x="444137" y="1306286"/>
            <a:ext cx="8037576" cy="524351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1AF9DC9C-0D2F-4F0A-AC07-132C2D69C15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0080" y="914400"/>
            <a:ext cx="8037576" cy="5239512"/>
          </a:xfrm>
          <a:prstGeom prst="rect">
            <a:avLst/>
          </a:prstGeom>
        </p:spPr>
        <p:txBody>
          <a:bodyPr/>
          <a:lstStyle/>
          <a:p>
            <a:pPr indent="-228600" algn="ctr">
              <a:lnSpc>
                <a:spcPct val="10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 Change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Control Outstanding Items </a:t>
            </a:r>
          </a:p>
          <a:p>
            <a:pPr indent="-228600" algn="ctr">
              <a:lnSpc>
                <a:spcPct val="100000"/>
              </a:lnSpc>
            </a:pPr>
            <a:endParaRPr lang="en-US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Finalize the Analysts’ CER process.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Update the Analysts’ SCR Prioritization process.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Modify LRS Contract modification to:</a:t>
            </a:r>
          </a:p>
          <a:p>
            <a:pPr marL="1028700" lvl="1" indent="-342900">
              <a:lnSpc>
                <a:spcPct val="100000"/>
              </a:lnSpc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Remove the director approval on all Application Software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odifications and /or Enhancement prior to the vendor beginning work.</a:t>
            </a:r>
          </a:p>
          <a:p>
            <a:pPr marL="1028700" lvl="1" indent="-342900">
              <a:lnSpc>
                <a:spcPct val="100000"/>
              </a:lnSpc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Remove the 10-day requirement for Vendor to respond to M&amp;E requests.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Update the C-IV and LRS Project signage to CalACES.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228600">
              <a:lnSpc>
                <a:spcPct val="100000"/>
              </a:lnSpc>
            </a:pP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0101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D4ED4623-DDE7-424A-A9E0-22233B17B7CB}"/>
              </a:ext>
            </a:extLst>
          </p:cNvPr>
          <p:cNvSpPr txBox="1">
            <a:spLocks/>
          </p:cNvSpPr>
          <p:nvPr/>
        </p:nvSpPr>
        <p:spPr>
          <a:xfrm>
            <a:off x="426884" y="797327"/>
            <a:ext cx="8037576" cy="524351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Change Control Team:</a:t>
            </a:r>
          </a:p>
          <a:p>
            <a:pPr lvl="0"/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US" sz="700" dirty="0"/>
          </a:p>
          <a:p>
            <a:r>
              <a:rPr lang="en-US" sz="900" dirty="0"/>
              <a:t> </a:t>
            </a:r>
            <a:endParaRPr lang="en-US" sz="700" dirty="0"/>
          </a:p>
          <a:p>
            <a:pPr marL="1143000" lvl="1" indent="-457200"/>
            <a:endParaRPr lang="en-US" sz="800" dirty="0" smtClean="0"/>
          </a:p>
          <a:p>
            <a:pPr lvl="1" indent="0">
              <a:buNone/>
            </a:pPr>
            <a:endParaRPr lang="en-US" sz="8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552576"/>
              </p:ext>
            </p:extLst>
          </p:nvPr>
        </p:nvGraphicFramePr>
        <p:xfrm>
          <a:off x="618226" y="1297377"/>
          <a:ext cx="8034068" cy="4786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7231">
                  <a:extLst>
                    <a:ext uri="{9D8B030D-6E8A-4147-A177-3AD203B41FA5}">
                      <a16:colId xmlns:a16="http://schemas.microsoft.com/office/drawing/2014/main" val="4018320060"/>
                    </a:ext>
                  </a:extLst>
                </a:gridCol>
                <a:gridCol w="2838090">
                  <a:extLst>
                    <a:ext uri="{9D8B030D-6E8A-4147-A177-3AD203B41FA5}">
                      <a16:colId xmlns:a16="http://schemas.microsoft.com/office/drawing/2014/main" val="1799796638"/>
                    </a:ext>
                  </a:extLst>
                </a:gridCol>
                <a:gridCol w="2268747">
                  <a:extLst>
                    <a:ext uri="{9D8B030D-6E8A-4147-A177-3AD203B41FA5}">
                      <a16:colId xmlns:a16="http://schemas.microsoft.com/office/drawing/2014/main" val="2432308477"/>
                    </a:ext>
                  </a:extLst>
                </a:gridCol>
              </a:tblGrid>
              <a:tr h="54045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Consortium Staff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Accenture Staff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First Data Staff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07991"/>
                  </a:ext>
                </a:extLst>
              </a:tr>
              <a:tr h="4246448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Karen Rapponotti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Dorothy Avila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Hutchison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Laura Chavez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Anna Chia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Michele Peterson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Cristina Contreras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Kelly Young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 Arceo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Sharon Caldwell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Judith Roldan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Roger Perez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Ted</a:t>
                      </a:r>
                      <a:r>
                        <a:rPr lang="en-US" sz="18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Anderson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Sean Swift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Lynnel Silva</a:t>
                      </a:r>
                    </a:p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Holly Murphy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Barbara Schwartz</a:t>
                      </a:r>
                    </a:p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631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8962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Benutzerdefiniert 52">
      <a:dk1>
        <a:srgbClr val="464646"/>
      </a:dk1>
      <a:lt1>
        <a:srgbClr val="F0F0F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CB9487F17E0E4D9E56E929BF36E5A5" ma:contentTypeVersion="11" ma:contentTypeDescription="Create a new document." ma:contentTypeScope="" ma:versionID="d2beb5f791d639a85d9b078d4356c3a6">
  <xsd:schema xmlns:xsd="http://www.w3.org/2001/XMLSchema" xmlns:xs="http://www.w3.org/2001/XMLSchema" xmlns:p="http://schemas.microsoft.com/office/2006/metadata/properties" xmlns:ns2="f7e036ba-a3b0-4cdc-b69c-3ff0c66abd9d" xmlns:ns3="c71bc280-77be-4226-9682-3896b2a5d823" targetNamespace="http://schemas.microsoft.com/office/2006/metadata/properties" ma:root="true" ma:fieldsID="a5175cc1ccf4ca5c3a2b7eff99579075" ns2:_="" ns3:_="">
    <xsd:import namespace="f7e036ba-a3b0-4cdc-b69c-3ff0c66abd9d"/>
    <xsd:import namespace="c71bc280-77be-4226-9682-3896b2a5d8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e036ba-a3b0-4cdc-b69c-3ff0c66abd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bc280-77be-4226-9682-3896b2a5d82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93A141F4-9CBA-4ED1-88A5-1E6DECC4D533}"/>
</file>

<file path=customXml/itemProps2.xml><?xml version="1.0" encoding="utf-8"?>
<ds:datastoreItem xmlns:ds="http://schemas.openxmlformats.org/officeDocument/2006/customXml" ds:itemID="{3759FADC-BFCC-4327-8C7E-4CA7D609B3B5}"/>
</file>

<file path=customXml/itemProps3.xml><?xml version="1.0" encoding="utf-8"?>
<ds:datastoreItem xmlns:ds="http://schemas.openxmlformats.org/officeDocument/2006/customXml" ds:itemID="{E565DAE5-FCFD-4488-92F4-304950A2954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306</Words>
  <Application>Microsoft Office PowerPoint</Application>
  <PresentationFormat>On-screen Show (4:3)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2017-04-24T20:05:47Z</dcterms:created>
  <dcterms:modified xsi:type="dcterms:W3CDTF">2018-01-11T22:03:53Z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0x01010004CB9487F17E0E4D9E56E929BF36E5A5</vt:lpwstr>
  </property>
</Properties>
</file>