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19"/>
  </p:notesMasterIdLst>
  <p:sldIdLst>
    <p:sldId id="256" r:id="rId2"/>
    <p:sldId id="311" r:id="rId3"/>
    <p:sldId id="301" r:id="rId4"/>
    <p:sldId id="310" r:id="rId5"/>
    <p:sldId id="287" r:id="rId6"/>
    <p:sldId id="297" r:id="rId7"/>
    <p:sldId id="313" r:id="rId8"/>
    <p:sldId id="314" r:id="rId9"/>
    <p:sldId id="306" r:id="rId10"/>
    <p:sldId id="299" r:id="rId11"/>
    <p:sldId id="303" r:id="rId12"/>
    <p:sldId id="304" r:id="rId13"/>
    <p:sldId id="307" r:id="rId14"/>
    <p:sldId id="276" r:id="rId15"/>
    <p:sldId id="296" r:id="rId16"/>
    <p:sldId id="266" r:id="rId17"/>
    <p:sldId id="289" r:id="rId1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J. Rapponotti" initials="KJR" lastIdx="2" clrIdx="0"/>
  <p:cmAuthor id="1" name="Liz Grisham" initials="LG" lastIdx="2" clrIdx="1">
    <p:extLst>
      <p:ext uri="{19B8F6BF-5375-455C-9EA6-DF929625EA0E}">
        <p15:presenceInfo xmlns:p15="http://schemas.microsoft.com/office/powerpoint/2012/main" userId="S-1-5-21-1614895754-515967899-1801674531-138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483" autoAdjust="0"/>
    <p:restoredTop sz="89767" autoAdjust="0"/>
  </p:normalViewPr>
  <p:slideViewPr>
    <p:cSldViewPr>
      <p:cViewPr varScale="1">
        <p:scale>
          <a:sx n="103" d="100"/>
          <a:sy n="103" d="100"/>
        </p:scale>
        <p:origin x="256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4B04910-4EC8-41FA-8385-86B690782997}" type="datetimeFigureOut">
              <a:rPr lang="en-US" smtClean="0"/>
              <a:t>2/8/2018</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DC1F07C-377A-40C5-B9F8-BC6F29812AA9}" type="slidenum">
              <a:rPr lang="en-US" smtClean="0"/>
              <a:t>‹#›</a:t>
            </a:fld>
            <a:endParaRPr lang="en-US" dirty="0"/>
          </a:p>
        </p:txBody>
      </p:sp>
    </p:spTree>
    <p:extLst>
      <p:ext uri="{BB962C8B-B14F-4D97-AF65-F5344CB8AC3E}">
        <p14:creationId xmlns:p14="http://schemas.microsoft.com/office/powerpoint/2010/main" val="330564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1F07C-377A-40C5-B9F8-BC6F29812AA9}" type="slidenum">
              <a:rPr lang="en-US" smtClean="0"/>
              <a:t>14</a:t>
            </a:fld>
            <a:endParaRPr lang="en-US" dirty="0"/>
          </a:p>
        </p:txBody>
      </p:sp>
    </p:spTree>
    <p:extLst>
      <p:ext uri="{BB962C8B-B14F-4D97-AF65-F5344CB8AC3E}">
        <p14:creationId xmlns:p14="http://schemas.microsoft.com/office/powerpoint/2010/main" val="3208574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u="none" cap="all" baseline="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6408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6875207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609897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smtClean="0"/>
              <a:t>Slide copy uses this color (20pt)</a:t>
            </a:r>
          </a:p>
          <a:p>
            <a:pPr lvl="1"/>
            <a:r>
              <a:rPr lang="en-US" dirty="0" smtClean="0"/>
              <a:t>Bullet point level 1 (16pt)</a:t>
            </a:r>
          </a:p>
          <a:p>
            <a:pPr lvl="2"/>
            <a:r>
              <a:rPr lang="en-US" dirty="0" smtClean="0"/>
              <a:t>Bullet point level 2 (14pt)</a:t>
            </a:r>
          </a:p>
          <a:p>
            <a:pPr lvl="3"/>
            <a:r>
              <a:rPr lang="en-US" dirty="0" smtClean="0"/>
              <a:t>Bullet point level 3 (12pt)</a:t>
            </a:r>
          </a:p>
          <a:p>
            <a:pPr lvl="4"/>
            <a:r>
              <a:rPr lang="en-US" dirty="0" smtClean="0"/>
              <a:t>Bullet point level 4 (11pt)</a:t>
            </a:r>
            <a:endParaRPr lang="en-GB" dirty="0"/>
          </a:p>
        </p:txBody>
      </p:sp>
      <p:sp>
        <p:nvSpPr>
          <p:cNvPr id="6" name="Title 1"/>
          <p:cNvSpPr>
            <a:spLocks noGrp="1"/>
          </p:cNvSpPr>
          <p:nvPr>
            <p:ph type="title" hasCustomPrompt="1"/>
          </p:nvPr>
        </p:nvSpPr>
        <p:spPr>
          <a:xfrm>
            <a:off x="431801" y="182177"/>
            <a:ext cx="8229340" cy="868362"/>
          </a:xfrm>
        </p:spPr>
        <p:txBody>
          <a:bodyPr>
            <a:noAutofit/>
          </a:bodyPr>
          <a:lstStyle>
            <a:lvl1pPr>
              <a:defRPr sz="2800">
                <a:solidFill>
                  <a:srgbClr val="00BBEE"/>
                </a:solidFill>
              </a:defRPr>
            </a:lvl1pPr>
          </a:lstStyle>
          <a:p>
            <a:r>
              <a:rPr lang="en-US" dirty="0" smtClean="0"/>
              <a:t>Slide title: can span two lines of the slide and </a:t>
            </a:r>
            <a:br>
              <a:rPr lang="en-US" dirty="0" smtClean="0"/>
            </a:br>
            <a:r>
              <a:rPr lang="en-US" dirty="0" smtClean="0"/>
              <a:t>uses this font color (28pt) </a:t>
            </a:r>
            <a:endParaRPr lang="en-GB" dirty="0"/>
          </a:p>
        </p:txBody>
      </p:sp>
    </p:spTree>
    <p:extLst>
      <p:ext uri="{BB962C8B-B14F-4D97-AF65-F5344CB8AC3E}">
        <p14:creationId xmlns:p14="http://schemas.microsoft.com/office/powerpoint/2010/main" val="29115974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312150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u="none" cap="all"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573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7910023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085763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93597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62974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505126944"/>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559574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00050" y="171450"/>
            <a:ext cx="8382000" cy="1356360"/>
          </a:xfrm>
          <a:prstGeom prst="rect">
            <a:avLst/>
          </a:prstGeom>
          <a:ln w="3175">
            <a:noFill/>
          </a:ln>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00050" y="1685925"/>
            <a:ext cx="8381999" cy="40386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400050" y="1524000"/>
            <a:ext cx="8381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094703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68" r:id="rId1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hyperlink" Target="http://www.cdss.ca.gov/lettersnotices/EntRes/getinfo/acl/2016/16-90.pdf"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cdss.ca.gov/lettersnotices/EntRes/getinfo/acl/2013/13-17.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cdss.ca.gov/Portals/9/ACL/2017/17-115E.pdf?ver=2017-12-28-103105-213" TargetMode="External"/><Relationship Id="rId2" Type="http://schemas.openxmlformats.org/officeDocument/2006/relationships/hyperlink" Target="http://www.cdss.ca.gov/Portals/9/ACL/2017/17-115.pdf?ver=2017-11-27-110128-757"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cdss.ca.gov/Portals/9/ACL/2017/17-115E.pdf?ver=2017-12-28-103105-213" TargetMode="External"/><Relationship Id="rId2" Type="http://schemas.openxmlformats.org/officeDocument/2006/relationships/hyperlink" Target="http://www.cdss.ca.gov/Portals/9/ACL/2017/17-115.pdf?ver=2017-11-27-110128-757"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cdss.ca.gov/Portals/9/ACL/2017/17-117.pdf?ver=2017-11-30-090849-540"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cdss.ca.gov/Portals/9/ACL/2017/17-117.pdf?ver=2017-11-30-090849-540"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dhcs.ca.gov/services/medi-cal/eligibility/Documents/MEDIL/2017/I17-15.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dhcs.ca.gov/services/medi-cal/eligibility/Documents/ACWDL/2014/14-29.pdf"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cdss.ca.gov/Portals/9/ACL/2017/17-58.pdf?ver=2017-06-26-140153-710" TargetMode="External"/><Relationship Id="rId2" Type="http://schemas.openxmlformats.org/officeDocument/2006/relationships/hyperlink" Target="http://leginfo.legislature.ca.gov/faces/billNavClient.xhtml?bill_id=201520160SB1339"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6000" dirty="0" smtClean="0">
                <a:solidFill>
                  <a:schemeClr val="tx1"/>
                </a:solidFill>
              </a:rPr>
              <a:t>Policy Implementation</a:t>
            </a:r>
            <a:endParaRPr lang="en-US" sz="6000" dirty="0">
              <a:solidFill>
                <a:schemeClr val="tx1"/>
              </a:solidFill>
            </a:endParaRPr>
          </a:p>
        </p:txBody>
      </p:sp>
      <p:sp>
        <p:nvSpPr>
          <p:cNvPr id="4" name="Subtitle 3"/>
          <p:cNvSpPr>
            <a:spLocks noGrp="1"/>
          </p:cNvSpPr>
          <p:nvPr>
            <p:ph type="subTitle" idx="1"/>
          </p:nvPr>
        </p:nvSpPr>
        <p:spPr/>
        <p:txBody>
          <a:bodyPr/>
          <a:lstStyle/>
          <a:p>
            <a:r>
              <a:rPr lang="en-US" dirty="0" smtClean="0">
                <a:solidFill>
                  <a:schemeClr val="tx1"/>
                </a:solidFill>
              </a:rPr>
              <a:t>2/15/2018</a:t>
            </a:r>
            <a:endParaRPr lang="en-US" dirty="0">
              <a:solidFill>
                <a:schemeClr val="tx1"/>
              </a:solidFill>
            </a:endParaRPr>
          </a:p>
        </p:txBody>
      </p:sp>
    </p:spTree>
    <p:extLst>
      <p:ext uri="{BB962C8B-B14F-4D97-AF65-F5344CB8AC3E}">
        <p14:creationId xmlns:p14="http://schemas.microsoft.com/office/powerpoint/2010/main" val="22945059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39523620"/>
              </p:ext>
            </p:extLst>
          </p:nvPr>
        </p:nvGraphicFramePr>
        <p:xfrm>
          <a:off x="304800" y="838200"/>
          <a:ext cx="8610600" cy="4960509"/>
        </p:xfrm>
        <a:graphic>
          <a:graphicData uri="http://schemas.openxmlformats.org/drawingml/2006/table">
            <a:tbl>
              <a:tblPr firstRow="1" bandRow="1">
                <a:tableStyleId>{5C22544A-7EE6-4342-B048-85BDC9FD1C3A}</a:tableStyleId>
              </a:tblPr>
              <a:tblGrid>
                <a:gridCol w="947956">
                  <a:extLst>
                    <a:ext uri="{9D8B030D-6E8A-4147-A177-3AD203B41FA5}">
                      <a16:colId xmlns:a16="http://schemas.microsoft.com/office/drawing/2014/main" val="1897634298"/>
                    </a:ext>
                  </a:extLst>
                </a:gridCol>
                <a:gridCol w="868959">
                  <a:extLst>
                    <a:ext uri="{9D8B030D-6E8A-4147-A177-3AD203B41FA5}">
                      <a16:colId xmlns:a16="http://schemas.microsoft.com/office/drawing/2014/main" val="1570552813"/>
                    </a:ext>
                  </a:extLst>
                </a:gridCol>
                <a:gridCol w="1184945">
                  <a:extLst>
                    <a:ext uri="{9D8B030D-6E8A-4147-A177-3AD203B41FA5}">
                      <a16:colId xmlns:a16="http://schemas.microsoft.com/office/drawing/2014/main" val="2930224535"/>
                    </a:ext>
                  </a:extLst>
                </a:gridCol>
                <a:gridCol w="947956">
                  <a:extLst>
                    <a:ext uri="{9D8B030D-6E8A-4147-A177-3AD203B41FA5}">
                      <a16:colId xmlns:a16="http://schemas.microsoft.com/office/drawing/2014/main" val="3776382731"/>
                    </a:ext>
                  </a:extLst>
                </a:gridCol>
                <a:gridCol w="4660784">
                  <a:extLst>
                    <a:ext uri="{9D8B030D-6E8A-4147-A177-3AD203B41FA5}">
                      <a16:colId xmlns:a16="http://schemas.microsoft.com/office/drawing/2014/main" val="3406358116"/>
                    </a:ext>
                  </a:extLst>
                </a:gridCol>
              </a:tblGrid>
              <a:tr h="60969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343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CalWORKs</a:t>
                      </a:r>
                      <a:r>
                        <a:rPr lang="en-US" sz="1300" b="0" i="0" kern="1200" baseline="0" dirty="0" smtClean="0">
                          <a:solidFill>
                            <a:schemeClr val="dk1"/>
                          </a:solidFill>
                          <a:effectLst/>
                          <a:latin typeface="+mn-lt"/>
                          <a:ea typeface="+mn-ea"/>
                          <a:cs typeface="+mn-cs"/>
                        </a:rPr>
                        <a:t> Deceased Child Eligibility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hlinkClick r:id="rId2"/>
                        </a:rPr>
                        <a:t>ACL 16-90</a:t>
                      </a:r>
                      <a:endParaRPr lang="en-US" sz="1300" b="0" i="0" kern="1200" dirty="0" smtClean="0">
                        <a:solidFill>
                          <a:schemeClr val="dk1"/>
                        </a:solidFill>
                        <a:effectLst/>
                        <a:latin typeface="+mn-lt"/>
                        <a:ea typeface="+mn-ea"/>
                        <a:cs typeface="+mn-cs"/>
                      </a:endParaRPr>
                    </a:p>
                  </a:txBody>
                  <a:tcPr marL="91448" marR="91448" marT="34291" marB="34291"/>
                </a:tc>
                <a:tc>
                  <a:txBody>
                    <a:bodyPr/>
                    <a:lstStyle/>
                    <a:p>
                      <a:r>
                        <a:rPr lang="en-US" sz="1300" i="0" dirty="0" smtClean="0">
                          <a:solidFill>
                            <a:schemeClr val="tx1"/>
                          </a:solidFill>
                          <a:latin typeface="+mn-lt"/>
                          <a:cs typeface="Arial" panose="020B0604020202020204" pitchFamily="34" charset="0"/>
                        </a:rPr>
                        <a:t>1/1/2016</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SCR 3129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smtClean="0">
                          <a:latin typeface="+mn-lt"/>
                          <a:cs typeface="Arial" panose="020B0604020202020204" pitchFamily="34" charset="0"/>
                        </a:rPr>
                        <a:t>17.09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smtClean="0">
                        <a:latin typeface="+mn-lt"/>
                        <a:cs typeface="Arial" panose="020B0604020202020204" pitchFamily="34" charset="0"/>
                      </a:endParaRPr>
                    </a:p>
                  </a:txBody>
                  <a:tcPr marL="91442" marR="91442" marT="34315" marB="34315"/>
                </a:tc>
                <a:tc>
                  <a:txBody>
                    <a:bodyPr/>
                    <a:lstStyle/>
                    <a:p>
                      <a:r>
                        <a:rPr lang="en-US" sz="1300" i="0" dirty="0" smtClean="0">
                          <a:solidFill>
                            <a:schemeClr val="tx1"/>
                          </a:solidFill>
                          <a:latin typeface="+mn-lt"/>
                          <a:cs typeface="Arial" panose="020B0604020202020204" pitchFamily="34" charset="0"/>
                        </a:rPr>
                        <a:t>SCR 47277</a:t>
                      </a:r>
                    </a:p>
                    <a:p>
                      <a:endParaRPr lang="en-US" sz="1300" i="0" dirty="0" smtClean="0">
                        <a:solidFill>
                          <a:schemeClr val="tx1"/>
                        </a:solidFill>
                        <a:latin typeface="+mn-lt"/>
                        <a:cs typeface="Arial" panose="020B0604020202020204" pitchFamily="34" charset="0"/>
                      </a:endParaRPr>
                    </a:p>
                    <a:p>
                      <a:r>
                        <a:rPr lang="en-US" sz="1300" i="0" dirty="0" smtClean="0">
                          <a:solidFill>
                            <a:schemeClr val="tx1"/>
                          </a:solidFill>
                          <a:latin typeface="+mn-lt"/>
                          <a:cs typeface="Arial" panose="020B0604020202020204" pitchFamily="34" charset="0"/>
                        </a:rPr>
                        <a:t>Design</a:t>
                      </a:r>
                      <a:endParaRPr lang="en-US" sz="1300" i="0" dirty="0" smtClean="0">
                        <a:solidFill>
                          <a:schemeClr val="tx1"/>
                        </a:solidFill>
                        <a:latin typeface="+mn-lt"/>
                        <a:cs typeface="Arial" panose="020B0604020202020204" pitchFamily="34" charset="0"/>
                      </a:endParaRPr>
                    </a:p>
                    <a:p>
                      <a:endParaRPr lang="en-US" sz="1300" i="0" dirty="0" smtClean="0">
                        <a:solidFill>
                          <a:schemeClr val="tx1"/>
                        </a:solidFill>
                        <a:latin typeface="+mn-lt"/>
                        <a:cs typeface="Arial" panose="020B0604020202020204" pitchFamily="34" charset="0"/>
                      </a:endParaRPr>
                    </a:p>
                    <a:p>
                      <a:r>
                        <a:rPr lang="en-US" sz="1300" i="0" dirty="0" smtClean="0">
                          <a:solidFill>
                            <a:schemeClr val="tx1"/>
                          </a:solidFill>
                          <a:latin typeface="+mn-lt"/>
                          <a:cs typeface="Arial" panose="020B0604020202020204" pitchFamily="34" charset="0"/>
                        </a:rPr>
                        <a:t>Release</a:t>
                      </a:r>
                    </a:p>
                    <a:p>
                      <a:r>
                        <a:rPr lang="en-US" sz="1300" i="0" dirty="0" smtClean="0">
                          <a:solidFill>
                            <a:schemeClr val="tx1"/>
                          </a:solidFill>
                          <a:latin typeface="+mn-lt"/>
                          <a:cs typeface="Arial" panose="020B0604020202020204" pitchFamily="34" charset="0"/>
                        </a:rPr>
                        <a:t>18.07</a:t>
                      </a:r>
                    </a:p>
                  </a:txBody>
                  <a:tcPr marL="91442" marR="91442" marT="34315" marB="34315"/>
                </a:tc>
                <a:tc>
                  <a:txBody>
                    <a:bodyPr/>
                    <a:lstStyle/>
                    <a:p>
                      <a:pPr marL="0" indent="0">
                        <a:buFont typeface="Arial" panose="020B0604020202020204" pitchFamily="34" charset="0"/>
                        <a:buNone/>
                      </a:pPr>
                      <a:r>
                        <a:rPr lang="en-US" sz="1300" b="0" i="0" kern="1200" baseline="0" dirty="0" smtClean="0">
                          <a:solidFill>
                            <a:schemeClr val="dk1"/>
                          </a:solidFill>
                          <a:effectLst/>
                          <a:latin typeface="+mn-lt"/>
                          <a:ea typeface="+mn-ea"/>
                          <a:cs typeface="+mn-cs"/>
                        </a:rPr>
                        <a:t>AB 433 requires that a deceased child not be removed from the CalWORKs assistance unit (AU) in the month in which his or her death occurred, or the month following.  This bill also prohibits sanctions from being applied for overpayments being established for a grieving CW recipient due to failure or refusal to comply with Welfare to Work program requirements during the month in which a child in the AU died, or the month following.</a:t>
                      </a:r>
                    </a:p>
                    <a:p>
                      <a:pPr marL="0" indent="0">
                        <a:buFont typeface="Arial" panose="020B0604020202020204" pitchFamily="34" charset="0"/>
                        <a:buNone/>
                      </a:pPr>
                      <a:endParaRPr lang="en-US" sz="13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chemeClr val="tx1"/>
                          </a:solidFill>
                          <a:latin typeface="+mn-lt"/>
                          <a:cs typeface="Arial" panose="020B0604020202020204" pitchFamily="34" charset="0"/>
                        </a:rPr>
                        <a:t>C-IV  Update:</a:t>
                      </a:r>
                    </a:p>
                    <a:p>
                      <a:pPr marL="285750" indent="-285750">
                        <a:buFont typeface="Arial" panose="020B0604020202020204" pitchFamily="34" charset="0"/>
                        <a:buChar char="•"/>
                      </a:pPr>
                      <a:r>
                        <a:rPr lang="en-US" sz="1300" b="0" i="0" kern="1200" baseline="0" dirty="0" smtClean="0">
                          <a:solidFill>
                            <a:schemeClr val="dk1"/>
                          </a:solidFill>
                          <a:effectLst/>
                          <a:latin typeface="+mn-lt"/>
                          <a:ea typeface="+mn-ea"/>
                          <a:cs typeface="+mn-cs"/>
                        </a:rPr>
                        <a:t>Modified EDBC logic that determines the status reason of Deceased.</a:t>
                      </a:r>
                    </a:p>
                    <a:p>
                      <a:pPr marL="285750" indent="-285750">
                        <a:buFont typeface="Arial" panose="020B0604020202020204" pitchFamily="34" charset="0"/>
                        <a:buChar char="•"/>
                      </a:pPr>
                      <a:r>
                        <a:rPr lang="en-US" sz="1300" b="0" i="0" kern="1200" baseline="0" dirty="0" smtClean="0">
                          <a:solidFill>
                            <a:schemeClr val="dk1"/>
                          </a:solidFill>
                          <a:effectLst/>
                          <a:latin typeface="+mn-lt"/>
                          <a:ea typeface="+mn-ea"/>
                          <a:cs typeface="+mn-cs"/>
                        </a:rPr>
                        <a:t>Added Mid-period Change “Due to a Death of a Child NOA” to the template repository in English and Spanish.</a:t>
                      </a:r>
                    </a:p>
                    <a:p>
                      <a:pPr marL="0" indent="0">
                        <a:buFont typeface="Arial" panose="020B0604020202020204" pitchFamily="34" charset="0"/>
                        <a:buNone/>
                      </a:pPr>
                      <a:endParaRPr lang="en-US" sz="13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baseline="0" dirty="0" smtClean="0">
                          <a:solidFill>
                            <a:schemeClr val="tx1"/>
                          </a:solidFill>
                          <a:latin typeface="+mn-lt"/>
                          <a:cs typeface="Arial" panose="020B0604020202020204" pitchFamily="34" charset="0"/>
                        </a:rPr>
                        <a:t>LRS Update:</a:t>
                      </a:r>
                    </a:p>
                    <a:p>
                      <a:pPr marL="285750" indent="-285750" algn="l" defTabSz="914400" rtl="0" eaLnBrk="1" latinLnBrk="0" hangingPunct="1">
                        <a:buFont typeface="Arial" panose="020B0604020202020204" pitchFamily="34" charset="0"/>
                        <a:buChar char="•"/>
                      </a:pPr>
                      <a:r>
                        <a:rPr lang="en-US" sz="1300" b="0" i="0" kern="1200" baseline="0" dirty="0" smtClean="0">
                          <a:solidFill>
                            <a:schemeClr val="dk1"/>
                          </a:solidFill>
                          <a:effectLst/>
                          <a:latin typeface="+mn-lt"/>
                          <a:ea typeface="+mn-ea"/>
                          <a:cs typeface="+mn-cs"/>
                        </a:rPr>
                        <a:t>Modify the EDBC logic that determines the status reason of Deceased.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i="0" kern="1200" baseline="0" dirty="0" smtClean="0">
                          <a:solidFill>
                            <a:schemeClr val="dk1"/>
                          </a:solidFill>
                          <a:effectLst/>
                          <a:latin typeface="+mn-lt"/>
                          <a:ea typeface="+mn-ea"/>
                          <a:cs typeface="+mn-cs"/>
                        </a:rPr>
                        <a:t>Added Mid-period Change “Due to a Death of a Child NOA” to the template repository in English and Spanish.</a:t>
                      </a:r>
                    </a:p>
                    <a:p>
                      <a:pPr marL="285750" indent="-285750" algn="l" defTabSz="914400" rtl="0" eaLnBrk="1" latinLnBrk="0" hangingPunct="1">
                        <a:buFont typeface="Arial" panose="020B0604020202020204" pitchFamily="34" charset="0"/>
                        <a:buChar char="•"/>
                      </a:pPr>
                      <a:r>
                        <a:rPr lang="en-US" sz="1300" b="0" i="0" kern="1200" baseline="0" dirty="0" smtClean="0">
                          <a:solidFill>
                            <a:schemeClr val="dk1"/>
                          </a:solidFill>
                          <a:effectLst/>
                          <a:latin typeface="+mn-lt"/>
                          <a:ea typeface="+mn-ea"/>
                          <a:cs typeface="+mn-cs"/>
                        </a:rPr>
                        <a:t>Automate the Mid-period Change Due to a Death of a Child NOA.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2709560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11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648355045"/>
              </p:ext>
            </p:extLst>
          </p:nvPr>
        </p:nvGraphicFramePr>
        <p:xfrm>
          <a:off x="304800" y="990600"/>
          <a:ext cx="8610600" cy="5294834"/>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808984">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8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2"/>
                        </a:rPr>
                        <a:t>ACIN I-11-16</a:t>
                      </a: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3"/>
                        </a:rPr>
                        <a:t>ACIN I-88-16</a:t>
                      </a:r>
                      <a:endParaRPr lang="en-US" sz="1400" dirty="0" smtClean="0">
                        <a:latin typeface="+mn-lt"/>
                        <a:cs typeface="Arial" panose="020B0604020202020204" pitchFamily="34" charset="0"/>
                      </a:endParaRPr>
                    </a:p>
                  </a:txBody>
                  <a:tcPr marL="91448" marR="91448" marT="34291" marB="34291"/>
                </a:tc>
                <a:tc>
                  <a:txBody>
                    <a:bodyPr/>
                    <a:lstStyle/>
                    <a:p>
                      <a:r>
                        <a:rPr lang="en-US" sz="1400" i="0" baseline="0" dirty="0" smtClean="0">
                          <a:solidFill>
                            <a:schemeClr val="tx1"/>
                          </a:solidFill>
                          <a:latin typeface="+mn-lt"/>
                          <a:cs typeface="Arial" panose="020B0604020202020204" pitchFamily="34" charset="0"/>
                        </a:rPr>
                        <a:t>1/1/2017  Fixed Clock</a:t>
                      </a:r>
                    </a:p>
                    <a:p>
                      <a:endParaRPr lang="en-US" sz="1400" i="0" baseline="0" dirty="0" smtClean="0">
                        <a:solidFill>
                          <a:schemeClr val="tx1"/>
                        </a:solidFill>
                        <a:latin typeface="+mn-lt"/>
                        <a:cs typeface="Arial" panose="020B0604020202020204" pitchFamily="34" charset="0"/>
                      </a:endParaRPr>
                    </a:p>
                    <a:p>
                      <a:r>
                        <a:rPr lang="en-US" sz="1400" i="0" baseline="0" dirty="0" smtClean="0">
                          <a:solidFill>
                            <a:schemeClr val="tx1"/>
                          </a:solidFill>
                          <a:latin typeface="+mn-lt"/>
                          <a:cs typeface="Arial" panose="020B0604020202020204" pitchFamily="34" charset="0"/>
                        </a:rPr>
                        <a:t>9/1/2018  </a:t>
                      </a:r>
                    </a:p>
                    <a:p>
                      <a:r>
                        <a:rPr lang="en-US" sz="1400" i="0" baseline="0" dirty="0" smtClean="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Release  Tentative</a:t>
                      </a:r>
                      <a:r>
                        <a:rPr lang="en-US" sz="1400" baseline="0" dirty="0" smtClean="0">
                          <a:latin typeface="+mn-lt"/>
                          <a:cs typeface="Arial" panose="020B0604020202020204" pitchFamily="34" charset="0"/>
                        </a:rPr>
                        <a:t> 18.09</a:t>
                      </a: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txBody>
                  <a:tcPr marL="91442" marR="91442" marT="34315" marB="34315"/>
                </a:tc>
                <a:tc>
                  <a:txBody>
                    <a:bodyPr/>
                    <a:lstStyle/>
                    <a:p>
                      <a:r>
                        <a:rPr lang="en-US" sz="1400" dirty="0" smtClean="0">
                          <a:solidFill>
                            <a:schemeClr val="tx1"/>
                          </a:solidFill>
                          <a:latin typeface="+mn-lt"/>
                          <a:cs typeface="Arial" panose="020B0604020202020204" pitchFamily="34" charset="0"/>
                        </a:rPr>
                        <a:t>SCR 50776</a:t>
                      </a:r>
                    </a:p>
                    <a:p>
                      <a:r>
                        <a:rPr lang="en-US" sz="1400" dirty="0" smtClean="0">
                          <a:solidFill>
                            <a:schemeClr val="tx1"/>
                          </a:solidFill>
                          <a:latin typeface="+mn-lt"/>
                          <a:cs typeface="Arial" panose="020B0604020202020204" pitchFamily="34" charset="0"/>
                        </a:rPr>
                        <a:t>Phase II </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Analysis</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 </a:t>
                      </a:r>
                    </a:p>
                    <a:p>
                      <a:r>
                        <a:rPr lang="en-US" sz="1400" dirty="0" smtClean="0">
                          <a:solidFill>
                            <a:schemeClr val="tx1"/>
                          </a:solidFill>
                          <a:latin typeface="+mn-lt"/>
                          <a:cs typeface="Arial" panose="020B0604020202020204" pitchFamily="34" charset="0"/>
                        </a:rPr>
                        <a:t>TBD</a:t>
                      </a:r>
                    </a:p>
                  </a:txBody>
                  <a:tcPr marL="91442" marR="91442" marT="34315" marB="34315"/>
                </a:tc>
                <a:tc>
                  <a:txBody>
                    <a:bodyPr/>
                    <a:lstStyle/>
                    <a:p>
                      <a:pPr marL="0" lvl="0" indent="0" defTabSz="914400">
                        <a:lnSpc>
                          <a:spcPct val="100000"/>
                        </a:lnSpc>
                        <a:spcBef>
                          <a:spcPts val="0"/>
                        </a:spcBef>
                        <a:buClrTx/>
                        <a:buSzTx/>
                        <a:buNone/>
                        <a:defRPr/>
                      </a:pPr>
                      <a:r>
                        <a:rPr lang="en-US" sz="1400" dirty="0" smtClean="0">
                          <a:solidFill>
                            <a:schemeClr val="dk1"/>
                          </a:solidFill>
                        </a:rPr>
                        <a:t>On 1/13/17 CDSS received notification that FNS approved the Statewide ABAWD waiver extension until 8/31/18. CDSS had indicated that the current design/implementation schedule, prior to the extension, will continue as planned. This will allow the state and counties more time to prepare for ABAWD implementation.</a:t>
                      </a:r>
                    </a:p>
                    <a:p>
                      <a:pPr marL="0" lvl="0" indent="0" defTabSz="914400">
                        <a:lnSpc>
                          <a:spcPct val="100000"/>
                        </a:lnSpc>
                        <a:spcBef>
                          <a:spcPts val="0"/>
                        </a:spcBef>
                        <a:buClrTx/>
                        <a:buSzTx/>
                        <a:buNone/>
                        <a:defRPr/>
                      </a:pPr>
                      <a:endParaRPr lang="en-US" sz="1400" dirty="0" smtClean="0">
                        <a:solidFill>
                          <a:schemeClr val="dk1"/>
                        </a:solidFill>
                      </a:endParaRPr>
                    </a:p>
                    <a:p>
                      <a:pPr marL="0" lvl="0" indent="0" defTabSz="914400">
                        <a:lnSpc>
                          <a:spcPct val="100000"/>
                        </a:lnSpc>
                        <a:spcBef>
                          <a:spcPts val="0"/>
                        </a:spcBef>
                        <a:buClrTx/>
                        <a:buSzTx/>
                        <a:buNone/>
                        <a:defRPr/>
                      </a:pPr>
                      <a:r>
                        <a:rPr lang="en-US" sz="1400" dirty="0" smtClean="0">
                          <a:solidFill>
                            <a:schemeClr val="dk1"/>
                          </a:solidFill>
                        </a:rPr>
                        <a:t>Due to the California</a:t>
                      </a:r>
                      <a:r>
                        <a:rPr lang="en-US" sz="1400" baseline="0" dirty="0" smtClean="0">
                          <a:solidFill>
                            <a:schemeClr val="dk1"/>
                          </a:solidFill>
                        </a:rPr>
                        <a:t>’s high unemployment rate, it’s anticipated that in 2018 only three counties (Santa Clara, San Mateo, and San Francisco) will be subjected to the ABAWD policy. Therefore, in September CDSS submitted another ABAWD waiver to exempt the remaining 55 counties through 2018. A response from FNS is pending.</a:t>
                      </a:r>
                    </a:p>
                    <a:p>
                      <a:pPr marL="0" lvl="0" indent="0" defTabSz="914400">
                        <a:lnSpc>
                          <a:spcPct val="100000"/>
                        </a:lnSpc>
                        <a:spcBef>
                          <a:spcPts val="0"/>
                        </a:spcBef>
                        <a:buClrTx/>
                        <a:buSzTx/>
                        <a:buNone/>
                        <a:defRPr/>
                      </a:pPr>
                      <a:endParaRPr lang="en-US" sz="1400" baseline="0" dirty="0" smtClean="0">
                        <a:solidFill>
                          <a:schemeClr val="dk1"/>
                        </a:solidFill>
                      </a:endParaRPr>
                    </a:p>
                    <a:p>
                      <a:pPr marL="0" lvl="0" indent="0" defTabSz="914400">
                        <a:lnSpc>
                          <a:spcPct val="100000"/>
                        </a:lnSpc>
                        <a:spcBef>
                          <a:spcPts val="0"/>
                        </a:spcBef>
                        <a:buClrTx/>
                        <a:buSzTx/>
                        <a:buNone/>
                        <a:defRPr/>
                      </a:pPr>
                      <a:r>
                        <a:rPr lang="en-US" sz="1400" kern="1200" dirty="0" smtClean="0">
                          <a:solidFill>
                            <a:schemeClr val="dk1"/>
                          </a:solidFill>
                          <a:effectLst/>
                          <a:latin typeface="+mn-lt"/>
                          <a:ea typeface="+mn-ea"/>
                          <a:cs typeface="+mn-cs"/>
                        </a:rPr>
                        <a:t>At Self</a:t>
                      </a:r>
                      <a:r>
                        <a:rPr lang="en-US" sz="1400" kern="1200" baseline="0" dirty="0" smtClean="0">
                          <a:solidFill>
                            <a:schemeClr val="dk1"/>
                          </a:solidFill>
                          <a:effectLst/>
                          <a:latin typeface="+mn-lt"/>
                          <a:ea typeface="+mn-ea"/>
                          <a:cs typeface="+mn-cs"/>
                        </a:rPr>
                        <a:t> Sufficiency, </a:t>
                      </a:r>
                      <a:r>
                        <a:rPr lang="en-US" sz="1400" kern="1200" dirty="0" smtClean="0">
                          <a:solidFill>
                            <a:schemeClr val="dk1"/>
                          </a:solidFill>
                          <a:effectLst/>
                          <a:latin typeface="+mn-lt"/>
                          <a:ea typeface="+mn-ea"/>
                          <a:cs typeface="+mn-cs"/>
                        </a:rPr>
                        <a:t>CDSS reported that they are still waiting to hear from FNS on the waiver approval. However, based on the unemployment numbers, they feel confident that the waiver will be approved. </a:t>
                      </a:r>
                      <a:endParaRPr lang="en-US" sz="1400" dirty="0" smtClean="0">
                        <a:solidFill>
                          <a:schemeClr val="dk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kern="1200" baseline="0" dirty="0" smtClean="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 -Continued on next slide-</a:t>
                      </a:r>
                      <a:endParaRPr lang="en-US" sz="1400" b="0" kern="1200" baseline="0" dirty="0" smtClean="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494049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56254672"/>
              </p:ext>
            </p:extLst>
          </p:nvPr>
        </p:nvGraphicFramePr>
        <p:xfrm>
          <a:off x="304800" y="1295400"/>
          <a:ext cx="8610600" cy="4903559"/>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5904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2"/>
                        </a:rPr>
                        <a:t>ACIN I-11-16</a:t>
                      </a: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smtClean="0">
                          <a:latin typeface="+mn-lt"/>
                          <a:cs typeface="Arial" panose="020B0604020202020204" pitchFamily="34" charset="0"/>
                          <a:hlinkClick r:id="rId3"/>
                        </a:rPr>
                        <a:t>ACIN I-88-16</a:t>
                      </a:r>
                      <a:endParaRPr lang="en-US" sz="1400" dirty="0" smtClean="0">
                        <a:latin typeface="+mn-lt"/>
                        <a:cs typeface="Arial" panose="020B0604020202020204" pitchFamily="34" charset="0"/>
                      </a:endParaRPr>
                    </a:p>
                  </a:txBody>
                  <a:tcPr marL="91448" marR="91448" marT="34291" marB="34291"/>
                </a:tc>
                <a:tc>
                  <a:txBody>
                    <a:bodyPr/>
                    <a:lstStyle/>
                    <a:p>
                      <a:r>
                        <a:rPr lang="en-US" sz="1400" i="0" baseline="0" dirty="0" smtClean="0">
                          <a:solidFill>
                            <a:schemeClr val="tx1"/>
                          </a:solidFill>
                          <a:latin typeface="+mn-lt"/>
                          <a:cs typeface="Arial" panose="020B0604020202020204" pitchFamily="34" charset="0"/>
                        </a:rPr>
                        <a:t>1/1/2017  Fixed Clock</a:t>
                      </a:r>
                    </a:p>
                    <a:p>
                      <a:endParaRPr lang="en-US" sz="1400" i="0" baseline="0" dirty="0" smtClean="0">
                        <a:solidFill>
                          <a:schemeClr val="tx1"/>
                        </a:solidFill>
                        <a:latin typeface="+mn-lt"/>
                        <a:cs typeface="Arial" panose="020B0604020202020204" pitchFamily="34" charset="0"/>
                      </a:endParaRPr>
                    </a:p>
                    <a:p>
                      <a:r>
                        <a:rPr lang="en-US" sz="1400" i="0" baseline="0" dirty="0" smtClean="0">
                          <a:solidFill>
                            <a:schemeClr val="tx1"/>
                          </a:solidFill>
                          <a:latin typeface="+mn-lt"/>
                          <a:cs typeface="Arial" panose="020B0604020202020204" pitchFamily="34" charset="0"/>
                        </a:rPr>
                        <a:t>9/1/2018  </a:t>
                      </a:r>
                    </a:p>
                    <a:p>
                      <a:r>
                        <a:rPr lang="en-US" sz="1400" i="0" baseline="0" dirty="0" smtClean="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Tentative</a:t>
                      </a:r>
                      <a:r>
                        <a:rPr lang="en-US" sz="1400" baseline="0" dirty="0" smtClean="0">
                          <a:latin typeface="+mn-lt"/>
                          <a:cs typeface="Arial" panose="020B0604020202020204" pitchFamily="34" charset="0"/>
                        </a:rPr>
                        <a:t> 18.09</a:t>
                      </a:r>
                      <a:endParaRPr lang="en-US" sz="14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cs typeface="Arial" panose="020B0604020202020204" pitchFamily="34" charset="0"/>
                      </a:endParaRPr>
                    </a:p>
                  </a:txBody>
                  <a:tcPr marL="91442" marR="91442" marT="34315" marB="34315"/>
                </a:tc>
                <a:tc>
                  <a:txBody>
                    <a:bodyPr/>
                    <a:lstStyle/>
                    <a:p>
                      <a:r>
                        <a:rPr lang="en-US" sz="1400" dirty="0" smtClean="0">
                          <a:solidFill>
                            <a:schemeClr val="tx1"/>
                          </a:solidFill>
                          <a:latin typeface="+mn-lt"/>
                          <a:cs typeface="Arial" panose="020B0604020202020204" pitchFamily="34" charset="0"/>
                        </a:rPr>
                        <a:t>SCR 50776</a:t>
                      </a:r>
                    </a:p>
                    <a:p>
                      <a:r>
                        <a:rPr lang="en-US" sz="1400" dirty="0" smtClean="0">
                          <a:solidFill>
                            <a:schemeClr val="tx1"/>
                          </a:solidFill>
                          <a:latin typeface="+mn-lt"/>
                          <a:cs typeface="Arial" panose="020B0604020202020204" pitchFamily="34" charset="0"/>
                        </a:rPr>
                        <a:t>Phase II </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Analysis</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 </a:t>
                      </a:r>
                    </a:p>
                    <a:p>
                      <a:r>
                        <a:rPr lang="en-US" sz="1400" dirty="0" smtClean="0">
                          <a:solidFill>
                            <a:schemeClr val="tx1"/>
                          </a:solidFill>
                          <a:latin typeface="+mn-lt"/>
                          <a:cs typeface="Arial" panose="020B0604020202020204" pitchFamily="34" charset="0"/>
                        </a:rPr>
                        <a:t>TBD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Kim McCoy Wade said all SAWS should be prepared to implement the ABAWD policy when the current waiver ends (8/31/18).  </a:t>
                      </a:r>
                      <a:r>
                        <a:rPr lang="en-US" sz="1400" dirty="0" smtClean="0">
                          <a:solidFill>
                            <a:schemeClr val="dk1"/>
                          </a:solidFill>
                          <a:cs typeface="Arial" panose="020B0604020202020204" pitchFamily="34" charset="0"/>
                        </a:rPr>
                        <a:t>The ABAWD handbook is a living document and will be updated by CDSS as policy is decided upon. </a:t>
                      </a:r>
                      <a:r>
                        <a:rPr lang="en-US" sz="1400" kern="1200" dirty="0" smtClean="0">
                          <a:solidFill>
                            <a:schemeClr val="dk1"/>
                          </a:solidFill>
                          <a:effectLst/>
                          <a:latin typeface="+mn-lt"/>
                          <a:ea typeface="+mn-ea"/>
                          <a:cs typeface="+mn-cs"/>
                        </a:rPr>
                        <a:t>The ABAWD Handbook was published</a:t>
                      </a:r>
                      <a:r>
                        <a:rPr lang="en-US" sz="1400" kern="1200" baseline="0" dirty="0" smtClean="0">
                          <a:solidFill>
                            <a:schemeClr val="dk1"/>
                          </a:solidFill>
                          <a:effectLst/>
                          <a:latin typeface="+mn-lt"/>
                          <a:ea typeface="+mn-ea"/>
                          <a:cs typeface="+mn-cs"/>
                        </a:rPr>
                        <a:t> on 1/26/18.</a:t>
                      </a:r>
                      <a:endParaRPr lang="en-US" sz="1400" kern="1200" dirty="0" smtClean="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400" dirty="0" smtClean="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400" dirty="0" smtClean="0">
                          <a:solidFill>
                            <a:schemeClr val="dk1"/>
                          </a:solidFill>
                          <a:cs typeface="Arial" panose="020B0604020202020204" pitchFamily="34" charset="0"/>
                        </a:rPr>
                        <a:t>The critical items on which the State needs to provide direction are: </a:t>
                      </a:r>
                      <a:r>
                        <a:rPr lang="en-US" sz="1400" dirty="0" smtClean="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400" dirty="0" smtClean="0">
                        <a:solidFill>
                          <a:schemeClr val="dk1"/>
                        </a:solidFill>
                      </a:endParaRPr>
                    </a:p>
                    <a:p>
                      <a:r>
                        <a:rPr lang="en-US" sz="1350" b="1" kern="1200" dirty="0" smtClean="0">
                          <a:solidFill>
                            <a:schemeClr val="dk1"/>
                          </a:solidFill>
                          <a:effectLst/>
                          <a:latin typeface="+mn-lt"/>
                          <a:ea typeface="+mn-ea"/>
                          <a:cs typeface="+mn-cs"/>
                        </a:rPr>
                        <a:t>C-IV/LRS Implementation:</a:t>
                      </a:r>
                    </a:p>
                    <a:p>
                      <a:r>
                        <a:rPr lang="en-US" sz="1350" kern="1200" dirty="0" smtClean="0">
                          <a:solidFill>
                            <a:schemeClr val="dk1"/>
                          </a:solidFill>
                          <a:effectLst/>
                          <a:latin typeface="+mn-lt"/>
                          <a:ea typeface="+mn-ea"/>
                          <a:cs typeface="+mn-cs"/>
                        </a:rPr>
                        <a:t>Assuming the CalACES counties will be on an ABAWD waiver until summer of 2019,  CalACES (LRS and C-IV) will implement Phase II ABAWD changes in the 18.09 (9/24/18) release.  This aligns with information we provided CDSS when they asked how soon we can implement, which is 6-9 months from the time final policy is published. </a:t>
                      </a:r>
                      <a:endParaRPr lang="en-US" sz="1400" dirty="0" smtClean="0">
                        <a:solidFill>
                          <a:schemeClr val="dk1"/>
                        </a:solidFill>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2128910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smtClean="0"/>
              <a:t>                 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33722367"/>
              </p:ext>
            </p:extLst>
          </p:nvPr>
        </p:nvGraphicFramePr>
        <p:xfrm>
          <a:off x="304800" y="914400"/>
          <a:ext cx="8610599" cy="5214127"/>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735431">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cs typeface="Arial" panose="020B0604020202020204" pitchFamily="34" charset="0"/>
                        </a:rPr>
                        <a:t>Description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7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mn-lt"/>
                          <a:cs typeface="Arial" panose="020B0604020202020204" pitchFamily="34" charset="0"/>
                        </a:rPr>
                        <a:t>SAWS</a:t>
                      </a:r>
                      <a:r>
                        <a:rPr lang="en-US" sz="1500" baseline="0" dirty="0" smtClean="0">
                          <a:latin typeface="+mn-lt"/>
                          <a:cs typeface="Arial" panose="020B0604020202020204" pitchFamily="34" charset="0"/>
                        </a:rPr>
                        <a:t> 2 PLUS</a:t>
                      </a:r>
                      <a:endParaRPr lang="en-US" sz="15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latin typeface="+mn-lt"/>
                        <a:cs typeface="Arial" panose="020B0604020202020204" pitchFamily="34" charset="0"/>
                      </a:endParaRPr>
                    </a:p>
                  </a:txBody>
                  <a:tcPr marL="91448" marR="91448" marT="34291" marB="34291"/>
                </a:tc>
                <a:tc>
                  <a:txBody>
                    <a:bodyPr/>
                    <a:lstStyle/>
                    <a:p>
                      <a:r>
                        <a:rPr lang="en-US" sz="1500" i="0" dirty="0" smtClean="0">
                          <a:solidFill>
                            <a:schemeClr val="tx1"/>
                          </a:solidFill>
                          <a:latin typeface="+mn-lt"/>
                          <a:cs typeface="Arial" panose="020B0604020202020204" pitchFamily="34" charset="0"/>
                        </a:rPr>
                        <a:t>TBD</a:t>
                      </a:r>
                      <a:endParaRPr lang="en-US" sz="1500" i="0" dirty="0">
                        <a:solidFill>
                          <a:schemeClr val="tx1"/>
                        </a:solidFill>
                        <a:latin typeface="+mn-lt"/>
                        <a:cs typeface="Arial" panose="020B0604020202020204" pitchFamily="34" charset="0"/>
                      </a:endParaRPr>
                    </a:p>
                  </a:txBody>
                  <a:tcPr marL="91442" marR="91442" marT="34315" marB="34315"/>
                </a:tc>
                <a:tc>
                  <a:txBody>
                    <a:bodyPr/>
                    <a:lstStyle/>
                    <a:p>
                      <a:r>
                        <a:rPr lang="en-US" sz="1500" dirty="0" smtClean="0">
                          <a:solidFill>
                            <a:schemeClr val="tx1"/>
                          </a:solidFill>
                          <a:latin typeface="+mn-lt"/>
                          <a:cs typeface="Arial" panose="020B0604020202020204" pitchFamily="34" charset="0"/>
                        </a:rPr>
                        <a:t>TBD</a:t>
                      </a:r>
                    </a:p>
                  </a:txBody>
                  <a:tcPr marL="91442" marR="91442" marT="34315" marB="34315"/>
                </a:tc>
                <a:tc>
                  <a:txBody>
                    <a:bodyPr/>
                    <a:lstStyle/>
                    <a:p>
                      <a:r>
                        <a:rPr lang="en-US" sz="1500" dirty="0" smtClean="0">
                          <a:solidFill>
                            <a:schemeClr val="tx1"/>
                          </a:solidFill>
                          <a:latin typeface="+mn-lt"/>
                          <a:cs typeface="Arial" panose="020B0604020202020204" pitchFamily="34" charset="0"/>
                        </a:rPr>
                        <a:t>TBD</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smtClean="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smtClean="0">
                          <a:solidFill>
                            <a:schemeClr val="dk1"/>
                          </a:solidFill>
                          <a:effectLst/>
                          <a:latin typeface="+mn-lt"/>
                          <a:ea typeface="+mn-ea"/>
                          <a:cs typeface="+mn-cs"/>
                        </a:rPr>
                        <a:t>At the December SAWS policy meeting, CDSS informed SAWS that they are working on a modified version of the SAWS 2 PLUS which will only include five questions. They do anticipate that some of the five questions will cover the SOGI requirements. The draft form is pending.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err="1" smtClean="0">
                          <a:solidFill>
                            <a:schemeClr val="dk1"/>
                          </a:solidFill>
                          <a:effectLst/>
                          <a:latin typeface="+mn-lt"/>
                          <a:ea typeface="+mn-ea"/>
                          <a:cs typeface="+mn-cs"/>
                        </a:rPr>
                        <a:t>CalACES</a:t>
                      </a:r>
                      <a:r>
                        <a:rPr lang="en-US" sz="1500" kern="1200" baseline="0" dirty="0" smtClean="0">
                          <a:solidFill>
                            <a:schemeClr val="dk1"/>
                          </a:solidFill>
                          <a:effectLst/>
                          <a:latin typeface="+mn-lt"/>
                          <a:ea typeface="+mn-ea"/>
                          <a:cs typeface="+mn-cs"/>
                        </a:rPr>
                        <a:t> will begin design efforts when final policy is published.</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2736252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1236258"/>
              </p:ext>
            </p:extLst>
          </p:nvPr>
        </p:nvGraphicFramePr>
        <p:xfrm>
          <a:off x="381000" y="1651827"/>
          <a:ext cx="8505441" cy="4572002"/>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4162041">
                  <a:extLst>
                    <a:ext uri="{9D8B030D-6E8A-4147-A177-3AD203B41FA5}">
                      <a16:colId xmlns:a16="http://schemas.microsoft.com/office/drawing/2014/main" val="20004"/>
                    </a:ext>
                  </a:extLst>
                </a:gridCol>
              </a:tblGrid>
              <a:tr h="780240">
                <a:tc>
                  <a:txBody>
                    <a:bodyPr/>
                    <a:lstStyle/>
                    <a:p>
                      <a:r>
                        <a:rPr lang="en-US" sz="1400" dirty="0" smtClean="0">
                          <a:solidFill>
                            <a:schemeClr val="tx1"/>
                          </a:solidFill>
                          <a:latin typeface="+mj-lt"/>
                          <a:cs typeface="Arial" panose="020B0604020202020204" pitchFamily="34" charset="0"/>
                        </a:rPr>
                        <a:t>Item</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smtClean="0">
                          <a:solidFill>
                            <a:schemeClr val="tx1"/>
                          </a:solidFill>
                          <a:latin typeface="+mj-lt"/>
                          <a:cs typeface="Arial" panose="020B0604020202020204" pitchFamily="34" charset="0"/>
                        </a:rPr>
                        <a:t>Policy</a:t>
                      </a:r>
                      <a:r>
                        <a:rPr lang="en-US" sz="1400" baseline="0" dirty="0" smtClean="0">
                          <a:solidFill>
                            <a:schemeClr val="tx1"/>
                          </a:solidFill>
                          <a:latin typeface="+mj-lt"/>
                          <a:cs typeface="Arial" panose="020B0604020202020204" pitchFamily="34" charset="0"/>
                        </a:rPr>
                        <a:t> Effective Date</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smtClean="0">
                          <a:solidFill>
                            <a:schemeClr val="tx1"/>
                          </a:solidFill>
                          <a:latin typeface="+mj-lt"/>
                          <a:cs typeface="Arial" panose="020B0604020202020204" pitchFamily="34" charset="0"/>
                        </a:rPr>
                        <a:t>C-IV</a:t>
                      </a:r>
                      <a:r>
                        <a:rPr lang="en-US" sz="1400" baseline="0" dirty="0" smtClean="0">
                          <a:solidFill>
                            <a:schemeClr val="tx1"/>
                          </a:solidFill>
                          <a:latin typeface="+mj-lt"/>
                          <a:cs typeface="Arial" panose="020B0604020202020204" pitchFamily="34" charset="0"/>
                        </a:rPr>
                        <a:t> Status</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smtClean="0">
                          <a:solidFill>
                            <a:schemeClr val="tx1"/>
                          </a:solidFill>
                          <a:latin typeface="+mj-lt"/>
                          <a:cs typeface="Arial" panose="020B0604020202020204" pitchFamily="34" charset="0"/>
                        </a:rPr>
                        <a:t>LRS Status</a:t>
                      </a:r>
                      <a:endParaRPr lang="en-US" sz="14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j-lt"/>
                          <a:ea typeface="+mn-ea"/>
                          <a:cs typeface="Arial" panose="020B0604020202020204" pitchFamily="34" charset="0"/>
                        </a:rPr>
                        <a:t>Description</a:t>
                      </a:r>
                      <a:r>
                        <a:rPr lang="en-US" sz="1400" b="1" kern="1200" baseline="0" dirty="0" smtClean="0">
                          <a:solidFill>
                            <a:schemeClr val="tx1"/>
                          </a:solidFill>
                          <a:latin typeface="+mj-lt"/>
                          <a:ea typeface="+mn-ea"/>
                          <a:cs typeface="Arial" panose="020B0604020202020204" pitchFamily="34" charset="0"/>
                        </a:rPr>
                        <a:t> – </a:t>
                      </a:r>
                      <a:r>
                        <a:rPr lang="en-US" sz="14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10000"/>
                  </a:ext>
                </a:extLst>
              </a:tr>
              <a:tr h="3791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cs typeface="Arial" panose="020B0604020202020204" pitchFamily="34" charset="0"/>
                        </a:rPr>
                        <a:t>Add VUR Functionality for Non</a:t>
                      </a:r>
                      <a:r>
                        <a:rPr lang="en-US" sz="1400" baseline="0" dirty="0" smtClean="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rgbClr val="0070C0"/>
                          </a:solidFill>
                          <a:effectLst/>
                          <a:latin typeface="+mn-lt"/>
                          <a:cs typeface="Arial" panose="020B0604020202020204" pitchFamily="34" charset="0"/>
                          <a:hlinkClick r:id="rId3"/>
                        </a:rPr>
                        <a:t>ACL 13-17</a:t>
                      </a:r>
                      <a:endParaRPr lang="en-US" sz="1400" dirty="0" smtClean="0">
                        <a:solidFill>
                          <a:srgbClr val="0070C0"/>
                        </a:solidFill>
                        <a:effectLst/>
                        <a:latin typeface="+mn-lt"/>
                        <a:cs typeface="Arial" panose="020B0604020202020204" pitchFamily="34" charset="0"/>
                      </a:endParaRPr>
                    </a:p>
                  </a:txBody>
                  <a:tcPr marL="91448" marR="91448" marT="34291" marB="34291"/>
                </a:tc>
                <a:tc>
                  <a:txBody>
                    <a:bodyPr/>
                    <a:lstStyle/>
                    <a:p>
                      <a:r>
                        <a:rPr lang="en-US" sz="1400" i="0" dirty="0" smtClean="0">
                          <a:solidFill>
                            <a:schemeClr val="tx1"/>
                          </a:solidFill>
                          <a:latin typeface="+mn-lt"/>
                          <a:cs typeface="Arial" panose="020B0604020202020204" pitchFamily="34" charset="0"/>
                        </a:rPr>
                        <a:t>10/1/2013</a:t>
                      </a:r>
                      <a:endParaRPr lang="en-US" sz="1400" i="0" dirty="0">
                        <a:solidFill>
                          <a:schemeClr val="tx1"/>
                        </a:solidFill>
                        <a:latin typeface="+mn-lt"/>
                        <a:cs typeface="Arial" panose="020B0604020202020204" pitchFamily="34" charset="0"/>
                      </a:endParaRPr>
                    </a:p>
                  </a:txBody>
                  <a:tcPr marL="91442" marR="91442" marT="34315" marB="34315"/>
                </a:tc>
                <a:tc>
                  <a:txBody>
                    <a:bodyPr/>
                    <a:lstStyle/>
                    <a:p>
                      <a:r>
                        <a:rPr lang="en-US" sz="1400" dirty="0" smtClean="0">
                          <a:solidFill>
                            <a:schemeClr val="tx1"/>
                          </a:solidFill>
                          <a:latin typeface="+mn-lt"/>
                          <a:cs typeface="Arial" panose="020B0604020202020204" pitchFamily="34" charset="0"/>
                        </a:rPr>
                        <a:t>SCR </a:t>
                      </a:r>
                    </a:p>
                    <a:p>
                      <a:r>
                        <a:rPr lang="en-US" sz="1400" dirty="0" smtClean="0">
                          <a:solidFill>
                            <a:schemeClr val="tx1"/>
                          </a:solidFill>
                          <a:latin typeface="+mn-lt"/>
                          <a:cs typeface="Arial" panose="020B0604020202020204" pitchFamily="34" charset="0"/>
                        </a:rPr>
                        <a:t>619</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Analysis</a:t>
                      </a: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  TBD</a:t>
                      </a:r>
                    </a:p>
                  </a:txBody>
                  <a:tcPr marL="91442" marR="91442" marT="34315" marB="34315"/>
                </a:tc>
                <a:tc>
                  <a:txBody>
                    <a:bodyPr/>
                    <a:lstStyle/>
                    <a:p>
                      <a:r>
                        <a:rPr lang="en-US" sz="1400" dirty="0" smtClean="0">
                          <a:solidFill>
                            <a:schemeClr val="tx1"/>
                          </a:solidFill>
                          <a:latin typeface="+mn-lt"/>
                          <a:cs typeface="Arial" panose="020B0604020202020204" pitchFamily="34" charset="0"/>
                        </a:rPr>
                        <a:t>Implemented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dk1"/>
                          </a:solidFill>
                          <a:effectLst/>
                          <a:latin typeface="+mn-lt"/>
                          <a:ea typeface="+mn-ea"/>
                          <a:cs typeface="+mn-cs"/>
                        </a:rPr>
                        <a:t>No change since last meeting</a:t>
                      </a:r>
                      <a:r>
                        <a:rPr lang="en-US" sz="1400" kern="1200" baseline="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mn-lt"/>
                          <a:cs typeface="Arial" panose="020B0604020202020204" pitchFamily="34" charset="0"/>
                        </a:rPr>
                        <a:t>CW/CF</a:t>
                      </a:r>
                      <a:r>
                        <a:rPr lang="en-US" sz="1400" baseline="0" dirty="0" smtClean="0">
                          <a:effectLst/>
                          <a:latin typeface="+mn-lt"/>
                          <a:cs typeface="Arial" panose="020B0604020202020204" pitchFamily="34" charset="0"/>
                        </a:rPr>
                        <a:t> Committee High Priority CalFresh  SCRs:   </a:t>
                      </a:r>
                      <a:r>
                        <a:rPr lang="en-US" sz="1400" dirty="0" smtClean="0">
                          <a:latin typeface="+mn-lt"/>
                          <a:cs typeface="Arial" panose="020B0604020202020204" pitchFamily="34" charset="0"/>
                        </a:rPr>
                        <a:t>Due to</a:t>
                      </a:r>
                      <a:r>
                        <a:rPr lang="en-US" sz="1400" baseline="0" dirty="0" smtClean="0">
                          <a:latin typeface="+mn-lt"/>
                          <a:cs typeface="Arial" panose="020B0604020202020204" pitchFamily="34" charset="0"/>
                        </a:rPr>
                        <a:t> a waiver denial</a:t>
                      </a:r>
                      <a:r>
                        <a:rPr lang="en-US" sz="1400" dirty="0" smtClean="0">
                          <a:latin typeface="+mn-lt"/>
                          <a:cs typeface="Arial" panose="020B0604020202020204" pitchFamily="34" charset="0"/>
                        </a:rPr>
                        <a:t>, CWDs must act on any NACF changes considered verified upon receipt (VUR). CDSS</a:t>
                      </a:r>
                      <a:r>
                        <a:rPr lang="en-US" sz="1400" baseline="0" dirty="0" smtClean="0">
                          <a:latin typeface="+mn-lt"/>
                          <a:cs typeface="Arial" panose="020B0604020202020204" pitchFamily="34" charset="0"/>
                        </a:rPr>
                        <a:t> has drafted an ACIN to published t</a:t>
                      </a:r>
                      <a:r>
                        <a:rPr lang="en-US" sz="1400" kern="1200" dirty="0" smtClean="0">
                          <a:solidFill>
                            <a:schemeClr val="dk1"/>
                          </a:solidFill>
                          <a:effectLst/>
                          <a:latin typeface="+mn-lt"/>
                          <a:ea typeface="+mn-ea"/>
                          <a:cs typeface="Arial" panose="020B0604020202020204" pitchFamily="34" charset="0"/>
                        </a:rPr>
                        <a:t>he VUR chart</a:t>
                      </a:r>
                      <a:r>
                        <a:rPr lang="en-US" sz="1400" kern="1200" baseline="0" dirty="0" smtClean="0">
                          <a:solidFill>
                            <a:schemeClr val="dk1"/>
                          </a:solidFill>
                          <a:effectLst/>
                          <a:latin typeface="+mn-lt"/>
                          <a:ea typeface="+mn-ea"/>
                          <a:cs typeface="Arial" panose="020B0604020202020204" pitchFamily="34" charset="0"/>
                        </a:rPr>
                        <a:t>  (Mid Period Guide) and a Q&amp;A</a:t>
                      </a:r>
                      <a:r>
                        <a:rPr lang="en-US" sz="1400" kern="1200" baseline="0" dirty="0" smtClean="0">
                          <a:solidFill>
                            <a:schemeClr val="dk1"/>
                          </a:solidFill>
                          <a:effectLst/>
                          <a:latin typeface="+mn-lt"/>
                          <a:ea typeface="+mn-ea"/>
                          <a:cs typeface="Arial" panose="020B0604020202020204" pitchFamily="34" charset="0"/>
                        </a:rPr>
                        <a:t>. </a:t>
                      </a:r>
                      <a:r>
                        <a:rPr lang="en-US" sz="1400" kern="1200" baseline="0" smtClean="0">
                          <a:solidFill>
                            <a:schemeClr val="dk1"/>
                          </a:solidFill>
                          <a:effectLst/>
                          <a:latin typeface="+mn-lt"/>
                          <a:ea typeface="+mn-ea"/>
                          <a:cs typeface="Arial" panose="020B0604020202020204" pitchFamily="34" charset="0"/>
                        </a:rPr>
                        <a:t>CDSS sent out the draft ACL on 2/8/18.</a:t>
                      </a: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tx1"/>
                          </a:solidFill>
                          <a:effectLst/>
                          <a:latin typeface="+mn-lt"/>
                          <a:ea typeface="+mn-ea"/>
                          <a:cs typeface="Arial" panose="020B0604020202020204" pitchFamily="34" charset="0"/>
                        </a:rPr>
                        <a:t>C-IV  Update:</a:t>
                      </a:r>
                      <a:endParaRPr lang="en-US" sz="1400" b="0" kern="1200" baseline="0" dirty="0" smtClean="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tx1"/>
                          </a:solidFill>
                          <a:effectLst/>
                          <a:latin typeface="+mn-lt"/>
                          <a:ea typeface="+mn-ea"/>
                          <a:cs typeface="Arial" panose="020B0604020202020204" pitchFamily="34" charset="0"/>
                        </a:rPr>
                        <a:t>Design is pending receipt of CDSS policy Q&amp;A.</a:t>
                      </a:r>
                      <a:endParaRPr lang="en-US" sz="1400" b="1" kern="1200" baseline="0" dirty="0" smtClean="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tx1"/>
                          </a:solidFill>
                          <a:effectLst/>
                          <a:latin typeface="+mn-lt"/>
                          <a:ea typeface="+mn-ea"/>
                          <a:cs typeface="Arial" panose="020B0604020202020204" pitchFamily="34" charset="0"/>
                        </a:rPr>
                        <a:t>VUR was included in the initial implementation of the LRS System</a:t>
                      </a:r>
                      <a:r>
                        <a:rPr lang="en-US" sz="1400" b="1" kern="1200" baseline="0" dirty="0" smtClean="0">
                          <a:solidFill>
                            <a:schemeClr val="tx1"/>
                          </a:solidFill>
                          <a:effectLst/>
                          <a:latin typeface="+mn-lt"/>
                          <a:ea typeface="+mn-ea"/>
                          <a:cs typeface="Arial" panose="020B0604020202020204" pitchFamily="34" charset="0"/>
                        </a:rPr>
                        <a:t>. </a:t>
                      </a:r>
                      <a:r>
                        <a:rPr lang="en-US" sz="1400" b="0" kern="1200" dirty="0" smtClean="0">
                          <a:solidFill>
                            <a:schemeClr val="tx1"/>
                          </a:solidFill>
                          <a:effectLst/>
                          <a:latin typeface="+mn-lt"/>
                          <a:ea typeface="+mn-ea"/>
                          <a:cs typeface="+mn-cs"/>
                        </a:rPr>
                        <a:t>V</a:t>
                      </a:r>
                      <a:r>
                        <a:rPr lang="en-US" sz="1400" kern="1200" dirty="0" smtClean="0">
                          <a:solidFill>
                            <a:schemeClr val="tx1"/>
                          </a:solidFill>
                          <a:effectLst/>
                          <a:latin typeface="+mn-lt"/>
                          <a:ea typeface="+mn-ea"/>
                          <a:cs typeface="+mn-cs"/>
                        </a:rPr>
                        <a:t>erification logic in LRS is different from C-IV and is automated. LRS verification logic is based on Report Date and Change Reason logic.</a:t>
                      </a:r>
                      <a:endParaRPr lang="en-US" sz="1400" b="1" kern="1200" baseline="0" dirty="0" smtClean="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2281945622"/>
                  </a:ext>
                </a:extLst>
              </a:tr>
            </a:tbl>
          </a:graphicData>
        </a:graphic>
      </p:graphicFrame>
      <p:sp>
        <p:nvSpPr>
          <p:cNvPr id="4" name="Title 5"/>
          <p:cNvSpPr>
            <a:spLocks noGrp="1"/>
          </p:cNvSpPr>
          <p:nvPr>
            <p:ph type="title"/>
          </p:nvPr>
        </p:nvSpPr>
        <p:spPr>
          <a:xfrm>
            <a:off x="457200" y="274638"/>
            <a:ext cx="7620000" cy="639762"/>
          </a:xfrm>
        </p:spPr>
        <p:txBody>
          <a:bodyPr>
            <a:normAutofit fontScale="90000"/>
          </a:bodyPr>
          <a:lstStyle/>
          <a:p>
            <a:pPr algn="r"/>
            <a:r>
              <a:rPr lang="en-US" dirty="0" smtClean="0"/>
              <a:t>Policy Implementation</a:t>
            </a:r>
            <a:endParaRPr lang="en-US" dirty="0"/>
          </a:p>
        </p:txBody>
      </p:sp>
      <p:sp>
        <p:nvSpPr>
          <p:cNvPr id="2" name="Slide Number Placeholder 1"/>
          <p:cNvSpPr>
            <a:spLocks noGrp="1"/>
          </p:cNvSpPr>
          <p:nvPr>
            <p:ph type="sldNum" sz="quarter" idx="12"/>
          </p:nvPr>
        </p:nvSpPr>
        <p:spPr/>
        <p:txBody>
          <a:bodyPr/>
          <a:lstStyle/>
          <a:p>
            <a:fld id="{E11AC5FD-6117-434D-B9A5-ADA9E67FDCBD}" type="slidenum">
              <a:rPr lang="en-US" smtClean="0"/>
              <a:t>14</a:t>
            </a:fld>
            <a:endParaRPr lang="en-US" dirty="0"/>
          </a:p>
        </p:txBody>
      </p:sp>
    </p:spTree>
    <p:extLst>
      <p:ext uri="{BB962C8B-B14F-4D97-AF65-F5344CB8AC3E}">
        <p14:creationId xmlns:p14="http://schemas.microsoft.com/office/powerpoint/2010/main" val="1968369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smtClean="0"/>
              <a:t>                 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03778731"/>
              </p:ext>
            </p:extLst>
          </p:nvPr>
        </p:nvGraphicFramePr>
        <p:xfrm>
          <a:off x="304800" y="990600"/>
          <a:ext cx="8610599" cy="5137927"/>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724683">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cs typeface="Arial" panose="020B0604020202020204" pitchFamily="34" charset="0"/>
                        </a:rPr>
                        <a:t>Description - </a:t>
                      </a:r>
                      <a:r>
                        <a:rPr lang="en-US" sz="1200" b="1" kern="1200" baseline="0" dirty="0" smtClean="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13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mn-lt"/>
                          <a:cs typeface="Arial" panose="020B0604020202020204" pitchFamily="34" charset="0"/>
                        </a:rPr>
                        <a:t>Online CalWORKs Appraisal</a:t>
                      </a:r>
                      <a:r>
                        <a:rPr lang="en-US" sz="1500" baseline="0" dirty="0" smtClean="0">
                          <a:latin typeface="+mn-lt"/>
                          <a:cs typeface="Arial" panose="020B0604020202020204" pitchFamily="34" charset="0"/>
                        </a:rPr>
                        <a:t> Tool (</a:t>
                      </a:r>
                      <a:r>
                        <a:rPr lang="en-US" sz="1500" dirty="0" smtClean="0">
                          <a:latin typeface="+mn-lt"/>
                          <a:cs typeface="Arial" panose="020B0604020202020204" pitchFamily="34" charset="0"/>
                        </a:rPr>
                        <a:t>OCAT)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latin typeface="+mn-lt"/>
                        <a:cs typeface="Arial" panose="020B0604020202020204" pitchFamily="34" charset="0"/>
                      </a:endParaRPr>
                    </a:p>
                  </a:txBody>
                  <a:tcPr marL="91448" marR="91448" marT="34291" marB="34291"/>
                </a:tc>
                <a:tc>
                  <a:txBody>
                    <a:bodyPr/>
                    <a:lstStyle/>
                    <a:p>
                      <a:r>
                        <a:rPr lang="en-US" sz="1500" i="0" dirty="0" smtClean="0">
                          <a:solidFill>
                            <a:schemeClr val="tx1"/>
                          </a:solidFill>
                          <a:latin typeface="+mn-lt"/>
                          <a:cs typeface="Arial" panose="020B0604020202020204" pitchFamily="34" charset="0"/>
                        </a:rPr>
                        <a:t>TBD</a:t>
                      </a:r>
                      <a:endParaRPr lang="en-US" sz="1500" i="0" dirty="0">
                        <a:solidFill>
                          <a:schemeClr val="tx1"/>
                        </a:solidFill>
                        <a:latin typeface="+mn-lt"/>
                        <a:cs typeface="Arial" panose="020B0604020202020204" pitchFamily="34" charset="0"/>
                      </a:endParaRPr>
                    </a:p>
                  </a:txBody>
                  <a:tcPr marL="91442" marR="91442" marT="34315" marB="34315"/>
                </a:tc>
                <a:tc>
                  <a:txBody>
                    <a:bodyPr/>
                    <a:lstStyle/>
                    <a:p>
                      <a:r>
                        <a:rPr lang="en-US" sz="1500" dirty="0" smtClean="0">
                          <a:solidFill>
                            <a:schemeClr val="tx1"/>
                          </a:solidFill>
                          <a:latin typeface="+mn-lt"/>
                          <a:cs typeface="Arial" panose="020B0604020202020204" pitchFamily="34" charset="0"/>
                        </a:rPr>
                        <a:t>Pending</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Analysis</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Release</a:t>
                      </a:r>
                      <a:r>
                        <a:rPr lang="en-US" sz="1500" baseline="0" dirty="0" smtClean="0">
                          <a:solidFill>
                            <a:schemeClr val="tx1"/>
                          </a:solidFill>
                          <a:latin typeface="+mn-lt"/>
                          <a:cs typeface="Arial" panose="020B0604020202020204" pitchFamily="34" charset="0"/>
                        </a:rPr>
                        <a:t> </a:t>
                      </a:r>
                      <a:r>
                        <a:rPr lang="en-US" sz="1500" dirty="0" smtClean="0">
                          <a:solidFill>
                            <a:schemeClr val="tx1"/>
                          </a:solidFill>
                          <a:latin typeface="+mn-lt"/>
                          <a:cs typeface="Arial" panose="020B0604020202020204" pitchFamily="34" charset="0"/>
                        </a:rPr>
                        <a:t> TBD</a:t>
                      </a:r>
                    </a:p>
                  </a:txBody>
                  <a:tcPr marL="91442" marR="91442" marT="34315" marB="34315"/>
                </a:tc>
                <a:tc>
                  <a:txBody>
                    <a:bodyPr/>
                    <a:lstStyle/>
                    <a:p>
                      <a:r>
                        <a:rPr lang="en-US" sz="1500" dirty="0" smtClean="0">
                          <a:solidFill>
                            <a:schemeClr val="tx1"/>
                          </a:solidFill>
                          <a:latin typeface="+mn-lt"/>
                          <a:cs typeface="Arial" panose="020B0604020202020204" pitchFamily="34" charset="0"/>
                        </a:rPr>
                        <a:t>Pending</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Analysis</a:t>
                      </a:r>
                    </a:p>
                    <a:p>
                      <a:endParaRPr lang="en-US" sz="1500" dirty="0" smtClean="0">
                        <a:solidFill>
                          <a:schemeClr val="tx1"/>
                        </a:solidFill>
                        <a:latin typeface="+mn-lt"/>
                        <a:cs typeface="Arial" panose="020B0604020202020204" pitchFamily="34" charset="0"/>
                      </a:endParaRPr>
                    </a:p>
                    <a:p>
                      <a:r>
                        <a:rPr lang="en-US" sz="1500" dirty="0" smtClean="0">
                          <a:solidFill>
                            <a:schemeClr val="tx1"/>
                          </a:solidFill>
                          <a:latin typeface="+mn-lt"/>
                          <a:cs typeface="Arial" panose="020B0604020202020204" pitchFamily="34" charset="0"/>
                        </a:rPr>
                        <a:t>Release</a:t>
                      </a:r>
                      <a:r>
                        <a:rPr lang="en-US" sz="1500" baseline="0" dirty="0" smtClean="0">
                          <a:solidFill>
                            <a:schemeClr val="tx1"/>
                          </a:solidFill>
                          <a:latin typeface="+mn-lt"/>
                          <a:cs typeface="Arial" panose="020B0604020202020204" pitchFamily="34" charset="0"/>
                        </a:rPr>
                        <a:t> </a:t>
                      </a:r>
                      <a:r>
                        <a:rPr lang="en-US" sz="1500" dirty="0" smtClean="0">
                          <a:solidFill>
                            <a:schemeClr val="tx1"/>
                          </a:solidFill>
                          <a:latin typeface="+mn-lt"/>
                          <a:cs typeface="Arial" panose="020B0604020202020204" pitchFamily="34" charset="0"/>
                        </a:rPr>
                        <a:t> TBD</a:t>
                      </a:r>
                    </a:p>
                    <a:p>
                      <a:endParaRPr lang="en-US" sz="1500" dirty="0" smtClean="0">
                        <a:solidFill>
                          <a:schemeClr val="tx1"/>
                        </a:solidFill>
                        <a:latin typeface="+mn-lt"/>
                        <a:cs typeface="Arial" panose="020B0604020202020204" pitchFamily="34" charset="0"/>
                      </a:endParaRPr>
                    </a:p>
                  </a:txBody>
                  <a:tcPr marL="91442" marR="91442" marT="34315" marB="34315"/>
                </a:tc>
                <a:tc>
                  <a:txBody>
                    <a:bodyPr/>
                    <a:lstStyle/>
                    <a:p>
                      <a:r>
                        <a:rPr lang="en-US" sz="1500" b="1" dirty="0" smtClean="0"/>
                        <a:t>Online CalWORKs Appraisal Tool (OCAT)</a:t>
                      </a:r>
                    </a:p>
                    <a:p>
                      <a:r>
                        <a:rPr lang="en-US" sz="1500" dirty="0" smtClean="0"/>
                        <a:t>CDSS and CWDA reached consensus on approach:</a:t>
                      </a:r>
                    </a:p>
                    <a:p>
                      <a:pPr marL="285750" indent="-285750">
                        <a:buFont typeface="Arial" panose="020B0604020202020204" pitchFamily="34" charset="0"/>
                        <a:buChar char="•"/>
                      </a:pPr>
                      <a:r>
                        <a:rPr lang="en-US" sz="1500" dirty="0" smtClean="0"/>
                        <a:t>Move forward with OCAT integration with SAWS to comply with W&amp;I Code language (e.g. shared service in SAWS environment, no dual data entry)</a:t>
                      </a:r>
                    </a:p>
                    <a:p>
                      <a:pPr marL="285750" indent="-285750">
                        <a:buFont typeface="Arial" panose="020B0604020202020204" pitchFamily="34" charset="0"/>
                        <a:buChar char="•"/>
                      </a:pPr>
                      <a:r>
                        <a:rPr lang="en-US" sz="1500" dirty="0" smtClean="0"/>
                        <a:t>Work through the CalSAWS Leadership Team to make</a:t>
                      </a:r>
                    </a:p>
                    <a:p>
                      <a:pPr marL="0" indent="0">
                        <a:buFont typeface="Arial" panose="020B0604020202020204" pitchFamily="34" charset="0"/>
                        <a:buNone/>
                      </a:pPr>
                      <a:r>
                        <a:rPr lang="en-US" sz="1500" dirty="0" smtClean="0"/>
                        <a:t>        decisions about the shared services, including OCAT</a:t>
                      </a:r>
                    </a:p>
                    <a:p>
                      <a:pPr marL="285750" indent="-285750">
                        <a:buFont typeface="Arial" panose="020B0604020202020204" pitchFamily="34" charset="0"/>
                        <a:buChar char="•"/>
                      </a:pPr>
                      <a:r>
                        <a:rPr lang="en-US" sz="1500" dirty="0" smtClean="0"/>
                        <a:t>Create county advisory committee</a:t>
                      </a:r>
                    </a:p>
                    <a:p>
                      <a:pPr marL="285750" indent="-285750">
                        <a:buFont typeface="Arial" panose="020B0604020202020204" pitchFamily="34" charset="0"/>
                        <a:buChar char="•"/>
                      </a:pPr>
                      <a:r>
                        <a:rPr lang="en-US" sz="1500" dirty="0" smtClean="0"/>
                        <a:t>San Bernardino</a:t>
                      </a:r>
                      <a:r>
                        <a:rPr lang="en-US" sz="1500" baseline="0" dirty="0" smtClean="0"/>
                        <a:t> County will</a:t>
                      </a:r>
                      <a:r>
                        <a:rPr lang="en-US" sz="1500" dirty="0" smtClean="0"/>
                        <a:t> do procurement and hold</a:t>
                      </a:r>
                      <a:r>
                        <a:rPr lang="en-US" sz="1500" baseline="0" dirty="0" smtClean="0"/>
                        <a:t> c</a:t>
                      </a:r>
                      <a:r>
                        <a:rPr lang="en-US" sz="1500" dirty="0" smtClean="0"/>
                        <a:t>ontract</a:t>
                      </a:r>
                    </a:p>
                    <a:p>
                      <a:pPr marL="285750" indent="-285750">
                        <a:buFont typeface="Arial" panose="020B0604020202020204" pitchFamily="34" charset="0"/>
                        <a:buChar char="•"/>
                      </a:pPr>
                      <a:r>
                        <a:rPr lang="en-US" sz="1500" dirty="0" smtClean="0"/>
                        <a:t>Determine how to best use funding in current year, e.g.</a:t>
                      </a:r>
                      <a:r>
                        <a:rPr lang="en-US" sz="1500" baseline="0" dirty="0" smtClean="0"/>
                        <a:t> </a:t>
                      </a:r>
                      <a:r>
                        <a:rPr lang="en-US" sz="1500" dirty="0" smtClean="0"/>
                        <a:t>possible enhancements </a:t>
                      </a:r>
                    </a:p>
                    <a:p>
                      <a:pPr marL="285750" indent="-285750">
                        <a:buFont typeface="Arial" panose="020B0604020202020204" pitchFamily="34" charset="0"/>
                        <a:buChar char="•"/>
                      </a:pPr>
                      <a:r>
                        <a:rPr lang="en-US" sz="1500" dirty="0" smtClean="0"/>
                        <a:t>CWDA will work with the SAWS and the county advisory group to develop a timeline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smtClean="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5771211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7620000" cy="990600"/>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018213374"/>
              </p:ext>
            </p:extLst>
          </p:nvPr>
        </p:nvGraphicFramePr>
        <p:xfrm>
          <a:off x="228601" y="914401"/>
          <a:ext cx="8686798" cy="5354579"/>
        </p:xfrm>
        <a:graphic>
          <a:graphicData uri="http://schemas.openxmlformats.org/drawingml/2006/table">
            <a:tbl>
              <a:tblPr firstRow="1" bandRow="1">
                <a:tableStyleId>{5C22544A-7EE6-4342-B048-85BDC9FD1C3A}</a:tableStyleId>
              </a:tblPr>
              <a:tblGrid>
                <a:gridCol w="1136591">
                  <a:extLst>
                    <a:ext uri="{9D8B030D-6E8A-4147-A177-3AD203B41FA5}">
                      <a16:colId xmlns:a16="http://schemas.microsoft.com/office/drawing/2014/main" val="1897634298"/>
                    </a:ext>
                  </a:extLst>
                </a:gridCol>
                <a:gridCol w="768408">
                  <a:extLst>
                    <a:ext uri="{9D8B030D-6E8A-4147-A177-3AD203B41FA5}">
                      <a16:colId xmlns:a16="http://schemas.microsoft.com/office/drawing/2014/main" val="1570552813"/>
                    </a:ext>
                  </a:extLst>
                </a:gridCol>
                <a:gridCol w="936477">
                  <a:extLst>
                    <a:ext uri="{9D8B030D-6E8A-4147-A177-3AD203B41FA5}">
                      <a16:colId xmlns:a16="http://schemas.microsoft.com/office/drawing/2014/main" val="2930224535"/>
                    </a:ext>
                  </a:extLst>
                </a:gridCol>
                <a:gridCol w="1217776">
                  <a:extLst>
                    <a:ext uri="{9D8B030D-6E8A-4147-A177-3AD203B41FA5}">
                      <a16:colId xmlns:a16="http://schemas.microsoft.com/office/drawing/2014/main" val="3776382731"/>
                    </a:ext>
                  </a:extLst>
                </a:gridCol>
                <a:gridCol w="4627546">
                  <a:extLst>
                    <a:ext uri="{9D8B030D-6E8A-4147-A177-3AD203B41FA5}">
                      <a16:colId xmlns:a16="http://schemas.microsoft.com/office/drawing/2014/main" val="3406358116"/>
                    </a:ext>
                  </a:extLst>
                </a:gridCol>
              </a:tblGrid>
              <a:tr h="572055">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37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dk1"/>
                          </a:solidFill>
                          <a:effectLst/>
                          <a:latin typeface="+mn-lt"/>
                          <a:ea typeface="+mn-ea"/>
                          <a:cs typeface="+mn-cs"/>
                        </a:rPr>
                        <a:t>MC RE Informational Packets for Application and Renewal</a:t>
                      </a:r>
                      <a:endParaRPr lang="en-US" sz="1100" b="0" i="0" kern="1200" dirty="0" smtClean="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dk1"/>
                          </a:solidFill>
                          <a:effectLst/>
                          <a:latin typeface="+mn-lt"/>
                          <a:ea typeface="+mn-ea"/>
                          <a:cs typeface="+mn-cs"/>
                          <a:hlinkClick r:id="rId2"/>
                        </a:rPr>
                        <a:t>MEDIL I 14-54</a:t>
                      </a:r>
                      <a:endParaRPr lang="en-US" sz="1100" b="0" i="0" kern="1200" dirty="0" smtClean="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0" dirty="0" smtClean="0">
                          <a:solidFill>
                            <a:schemeClr val="tx1"/>
                          </a:solidFill>
                          <a:latin typeface="+mn-lt"/>
                          <a:cs typeface="Arial" panose="020B0604020202020204" pitchFamily="34" charset="0"/>
                        </a:rPr>
                        <a:t>2014</a:t>
                      </a:r>
                    </a:p>
                    <a:p>
                      <a:endParaRPr lang="en-US" sz="1100" i="0" dirty="0" smtClean="0">
                        <a:solidFill>
                          <a:schemeClr val="tx1"/>
                        </a:solidFill>
                        <a:latin typeface="+mn-lt"/>
                        <a:cs typeface="Arial" panose="020B0604020202020204" pitchFamily="34" charset="0"/>
                      </a:endParaRPr>
                    </a:p>
                  </a:txBody>
                  <a:tcPr marL="91442" marR="91442" marT="34315" marB="34315"/>
                </a:tc>
                <a:tc>
                  <a:txBody>
                    <a:bodyPr/>
                    <a:lstStyle/>
                    <a:p>
                      <a:r>
                        <a:rPr lang="en-US" sz="1100" dirty="0" smtClean="0">
                          <a:solidFill>
                            <a:schemeClr val="tx1"/>
                          </a:solidFill>
                          <a:latin typeface="+mn-lt"/>
                          <a:cs typeface="Arial" panose="020B0604020202020204" pitchFamily="34" charset="0"/>
                        </a:rPr>
                        <a:t>SCR 924</a:t>
                      </a:r>
                    </a:p>
                    <a:p>
                      <a:endParaRPr lang="en-US" sz="11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cs typeface="Arial" panose="020B0604020202020204" pitchFamily="34" charset="0"/>
                        </a:rPr>
                        <a:t>Release</a:t>
                      </a:r>
                      <a:r>
                        <a:rPr lang="en-US" sz="1100" baseline="0" dirty="0" smtClean="0">
                          <a:latin typeface="+mn-lt"/>
                          <a:cs typeface="Arial" panose="020B0604020202020204" pitchFamily="34" charset="0"/>
                        </a:rPr>
                        <a:t> TBD</a:t>
                      </a:r>
                      <a:endParaRPr lang="en-US" sz="1100" dirty="0" smtClean="0">
                        <a:latin typeface="+mn-lt"/>
                        <a:cs typeface="Arial" panose="020B0604020202020204" pitchFamily="34" charset="0"/>
                      </a:endParaRPr>
                    </a:p>
                  </a:txBody>
                  <a:tcPr marL="91442" marR="91442" marT="34315" marB="34315"/>
                </a:tc>
                <a:tc>
                  <a:txBody>
                    <a:bodyPr/>
                    <a:lstStyle/>
                    <a:p>
                      <a:r>
                        <a:rPr lang="en-US" sz="1100" dirty="0" smtClean="0">
                          <a:solidFill>
                            <a:schemeClr val="tx1"/>
                          </a:solidFill>
                          <a:latin typeface="+mn-lt"/>
                          <a:cs typeface="Arial" panose="020B0604020202020204" pitchFamily="34" charset="0"/>
                        </a:rPr>
                        <a:t>SCR 52371</a:t>
                      </a:r>
                    </a:p>
                    <a:p>
                      <a:endParaRPr lang="en-US" sz="1100" dirty="0" smtClean="0">
                        <a:solidFill>
                          <a:schemeClr val="tx1"/>
                        </a:solidFill>
                        <a:latin typeface="+mn-lt"/>
                        <a:cs typeface="Arial" panose="020B0604020202020204" pitchFamily="34" charset="0"/>
                      </a:endParaRPr>
                    </a:p>
                    <a:p>
                      <a:r>
                        <a:rPr lang="en-US" sz="1100" dirty="0" smtClean="0">
                          <a:solidFill>
                            <a:schemeClr val="tx1"/>
                          </a:solidFill>
                          <a:latin typeface="+mn-lt"/>
                          <a:cs typeface="Arial" panose="020B0604020202020204" pitchFamily="34" charset="0"/>
                        </a:rPr>
                        <a:t>Implemented</a:t>
                      </a:r>
                    </a:p>
                    <a:p>
                      <a:endParaRPr lang="en-US" sz="1100" dirty="0" smtClean="0">
                        <a:solidFill>
                          <a:schemeClr val="tx1"/>
                        </a:solidFill>
                        <a:latin typeface="+mn-lt"/>
                        <a:cs typeface="Arial" panose="020B0604020202020204" pitchFamily="34" charset="0"/>
                      </a:endParaRPr>
                    </a:p>
                    <a:p>
                      <a:r>
                        <a:rPr lang="en-US" sz="1100" dirty="0" smtClean="0">
                          <a:solidFill>
                            <a:schemeClr val="tx1"/>
                          </a:solidFill>
                          <a:latin typeface="+mn-lt"/>
                          <a:cs typeface="Arial" panose="020B0604020202020204" pitchFamily="34" charset="0"/>
                        </a:rPr>
                        <a:t>Release</a:t>
                      </a:r>
                      <a:r>
                        <a:rPr lang="en-US" sz="1100" baseline="0" dirty="0" smtClean="0">
                          <a:solidFill>
                            <a:schemeClr val="tx1"/>
                          </a:solidFill>
                          <a:latin typeface="+mn-lt"/>
                          <a:cs typeface="Arial" panose="020B0604020202020204" pitchFamily="34" charset="0"/>
                        </a:rPr>
                        <a:t> </a:t>
                      </a:r>
                    </a:p>
                    <a:p>
                      <a:r>
                        <a:rPr lang="en-US" sz="1100" baseline="0" dirty="0" smtClean="0">
                          <a:solidFill>
                            <a:schemeClr val="tx1"/>
                          </a:solidFill>
                          <a:latin typeface="+mn-lt"/>
                          <a:cs typeface="Arial" panose="020B0604020202020204" pitchFamily="34" charset="0"/>
                        </a:rPr>
                        <a:t>17.05</a:t>
                      </a:r>
                      <a:endParaRPr lang="en-US" sz="1100" dirty="0" smtClean="0">
                        <a:solidFill>
                          <a:schemeClr val="tx1"/>
                        </a:solidFill>
                        <a:latin typeface="+mn-lt"/>
                        <a:cs typeface="Arial" panose="020B0604020202020204" pitchFamily="34" charset="0"/>
                      </a:endParaRPr>
                    </a:p>
                  </a:txBody>
                  <a:tcPr marL="91442" marR="91442" marT="34315" marB="34315"/>
                </a:tc>
                <a:tc>
                  <a:txBody>
                    <a:bodyPr/>
                    <a:lstStyle/>
                    <a:p>
                      <a:pPr marL="0" indent="0">
                        <a:buFont typeface="Arial" panose="020B0604020202020204" pitchFamily="34" charset="0"/>
                        <a:buNone/>
                      </a:pPr>
                      <a:r>
                        <a:rPr lang="en-US" sz="1100" dirty="0" smtClean="0"/>
                        <a:t>Counties are required to provide the publications listed</a:t>
                      </a:r>
                      <a:r>
                        <a:rPr lang="en-US" sz="1100" baseline="0" dirty="0" smtClean="0"/>
                        <a:t> in this MEDIL</a:t>
                      </a:r>
                      <a:r>
                        <a:rPr lang="en-US" sz="1100" dirty="0" smtClean="0"/>
                        <a:t> to all households at the time of initial application when submitted to the county directly in person, by phone, by mail or through eNotification and at renewal. </a:t>
                      </a:r>
                    </a:p>
                    <a:p>
                      <a:pPr marL="0" indent="0">
                        <a:buFont typeface="Arial" panose="020B0604020202020204" pitchFamily="34" charset="0"/>
                        <a:buNone/>
                      </a:pPr>
                      <a:endParaRPr lang="en-US" sz="1100" dirty="0" smtClean="0"/>
                    </a:p>
                    <a:p>
                      <a:pPr marL="0" indent="0">
                        <a:buFont typeface="Arial" panose="020B0604020202020204" pitchFamily="34" charset="0"/>
                        <a:buNone/>
                      </a:pPr>
                      <a:r>
                        <a:rPr lang="en-US" sz="1100" b="1" baseline="0" dirty="0" smtClean="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100" b="0" baseline="0" dirty="0" smtClean="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PSC asked, to avoid the cost of mailing these packets, could the packets be posted to the recipient’s C4Y account. A Consortium Request for Policy Clarification (CRPC) was sent to DHCS. In addition to the PSC question, it was also asked if a PDF link to each packet on C4Yourself (C4Y) would satisfy the policy requirement. </a:t>
                      </a:r>
                    </a:p>
                    <a:p>
                      <a:pPr marL="0" algn="l" defTabSz="914400" rtl="0" eaLnBrk="1" latinLnBrk="0" hangingPunct="1"/>
                      <a:endParaRPr lang="en-US" sz="1100" kern="1200" dirty="0" smtClean="0">
                        <a:solidFill>
                          <a:schemeClr val="tx1"/>
                        </a:solidFill>
                        <a:latin typeface="+mn-lt"/>
                        <a:ea typeface="+mn-ea"/>
                        <a:cs typeface="Arial" panose="020B0604020202020204" pitchFamily="34" charset="0"/>
                      </a:endParaRPr>
                    </a:p>
                    <a:p>
                      <a:pPr marL="0" algn="l" defTabSz="914400" rtl="0" eaLnBrk="1" latinLnBrk="0" hangingPunct="1"/>
                      <a:r>
                        <a:rPr lang="en-US" sz="1100" b="1" kern="1200" dirty="0" smtClean="0">
                          <a:solidFill>
                            <a:schemeClr val="tx1"/>
                          </a:solidFill>
                          <a:latin typeface="+mn-lt"/>
                          <a:ea typeface="+mn-ea"/>
                          <a:cs typeface="Arial" panose="020B0604020202020204" pitchFamily="34" charset="0"/>
                        </a:rPr>
                        <a:t>Note: </a:t>
                      </a:r>
                      <a:r>
                        <a:rPr lang="en-US" sz="1100" kern="1200" dirty="0" smtClean="0">
                          <a:solidFill>
                            <a:schemeClr val="tx1"/>
                          </a:solidFill>
                          <a:latin typeface="+mn-lt"/>
                          <a:ea typeface="+mn-ea"/>
                          <a:cs typeface="Arial" panose="020B0604020202020204" pitchFamily="34" charset="0"/>
                        </a:rPr>
                        <a:t>Due to the increase in volume that these automated packets will would create, </a:t>
                      </a:r>
                      <a:r>
                        <a:rPr lang="en-US" sz="1100" b="1" kern="1200" dirty="0" smtClean="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100" kern="1200" dirty="0" smtClean="0">
                        <a:solidFill>
                          <a:schemeClr val="tx1"/>
                        </a:solidFill>
                        <a:latin typeface="+mn-lt"/>
                        <a:ea typeface="+mn-ea"/>
                        <a:cs typeface="Arial" panose="020B0604020202020204" pitchFamily="34" charset="0"/>
                      </a:endParaRPr>
                    </a:p>
                    <a:p>
                      <a:pPr marL="0" algn="l" defTabSz="914400" rtl="0" eaLnBrk="1" latinLnBrk="0" hangingPunct="1"/>
                      <a:r>
                        <a:rPr lang="en-US" sz="1100" kern="1200" dirty="0" smtClean="0">
                          <a:solidFill>
                            <a:schemeClr val="tx1"/>
                          </a:solidFill>
                          <a:latin typeface="+mn-lt"/>
                          <a:ea typeface="+mn-ea"/>
                          <a:cs typeface="Arial" panose="020B0604020202020204" pitchFamily="34" charset="0"/>
                        </a:rPr>
                        <a:t>The Project was working with OSI to see if funding is available to cover the increased operation costs to automate the packet</a:t>
                      </a:r>
                      <a:r>
                        <a:rPr lang="en-US" sz="1100" kern="1200" baseline="0" dirty="0" smtClean="0">
                          <a:solidFill>
                            <a:schemeClr val="tx1"/>
                          </a:solidFill>
                          <a:latin typeface="+mn-lt"/>
                          <a:ea typeface="+mn-ea"/>
                          <a:cs typeface="Arial" panose="020B0604020202020204" pitchFamily="34" charset="0"/>
                        </a:rPr>
                        <a:t> changes</a:t>
                      </a:r>
                      <a:r>
                        <a:rPr lang="en-US" sz="1100" kern="1200" dirty="0" smtClean="0">
                          <a:solidFill>
                            <a:schemeClr val="tx1"/>
                          </a:solidFill>
                          <a:latin typeface="+mn-lt"/>
                          <a:ea typeface="+mn-ea"/>
                          <a:cs typeface="Arial" panose="020B0604020202020204" pitchFamily="34" charset="0"/>
                        </a:rPr>
                        <a:t>. Per OSI</a:t>
                      </a:r>
                      <a:r>
                        <a:rPr lang="en-US" sz="1100" kern="1200" baseline="0" dirty="0" smtClean="0">
                          <a:solidFill>
                            <a:schemeClr val="tx1"/>
                          </a:solidFill>
                          <a:latin typeface="+mn-lt"/>
                          <a:ea typeface="+mn-ea"/>
                          <a:cs typeface="Arial" panose="020B0604020202020204" pitchFamily="34" charset="0"/>
                        </a:rPr>
                        <a:t> no additional funding is available for this effort.</a:t>
                      </a:r>
                      <a:endParaRPr lang="en-US" sz="1100" kern="1200" dirty="0" smtClean="0">
                        <a:solidFill>
                          <a:schemeClr val="tx1"/>
                        </a:solidFill>
                        <a:latin typeface="+mn-lt"/>
                        <a:ea typeface="+mn-ea"/>
                        <a:cs typeface="Arial" panose="020B0604020202020204" pitchFamily="34" charset="0"/>
                      </a:endParaRPr>
                    </a:p>
                    <a:p>
                      <a:pPr marL="0" algn="l" defTabSz="914400" rtl="0" eaLnBrk="1" latinLnBrk="0" hangingPunct="1"/>
                      <a:endParaRPr lang="en-US" sz="1100" kern="1200" dirty="0" smtClean="0">
                        <a:solidFill>
                          <a:schemeClr val="tx1"/>
                        </a:solidFill>
                        <a:latin typeface="+mn-lt"/>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dirty="0" smtClean="0">
                          <a:solidFill>
                            <a:schemeClr val="dk1"/>
                          </a:solidFill>
                          <a:effectLst/>
                          <a:latin typeface="+mn-lt"/>
                          <a:ea typeface="+mn-ea"/>
                          <a:cs typeface="+mn-cs"/>
                        </a:rPr>
                        <a:t>-Continued on next slide-</a:t>
                      </a:r>
                      <a:endParaRPr lang="en-US" sz="1100" b="0" baseline="0" dirty="0" smtClean="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20392179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685800"/>
          </a:xfrm>
        </p:spPr>
        <p:txBody>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17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12196610"/>
              </p:ext>
            </p:extLst>
          </p:nvPr>
        </p:nvGraphicFramePr>
        <p:xfrm>
          <a:off x="228600" y="838200"/>
          <a:ext cx="8686800" cy="5295740"/>
        </p:xfrm>
        <a:graphic>
          <a:graphicData uri="http://schemas.openxmlformats.org/drawingml/2006/table">
            <a:tbl>
              <a:tblPr firstRow="1" bandRow="1">
                <a:tableStyleId>{5C22544A-7EE6-4342-B048-85BDC9FD1C3A}</a:tableStyleId>
              </a:tblPr>
              <a:tblGrid>
                <a:gridCol w="1136591">
                  <a:extLst>
                    <a:ext uri="{9D8B030D-6E8A-4147-A177-3AD203B41FA5}">
                      <a16:colId xmlns:a16="http://schemas.microsoft.com/office/drawing/2014/main" val="1897634298"/>
                    </a:ext>
                  </a:extLst>
                </a:gridCol>
                <a:gridCol w="768409">
                  <a:extLst>
                    <a:ext uri="{9D8B030D-6E8A-4147-A177-3AD203B41FA5}">
                      <a16:colId xmlns:a16="http://schemas.microsoft.com/office/drawing/2014/main" val="1570552813"/>
                    </a:ext>
                  </a:extLst>
                </a:gridCol>
                <a:gridCol w="936477">
                  <a:extLst>
                    <a:ext uri="{9D8B030D-6E8A-4147-A177-3AD203B41FA5}">
                      <a16:colId xmlns:a16="http://schemas.microsoft.com/office/drawing/2014/main" val="2930224535"/>
                    </a:ext>
                  </a:extLst>
                </a:gridCol>
                <a:gridCol w="1217776">
                  <a:extLst>
                    <a:ext uri="{9D8B030D-6E8A-4147-A177-3AD203B41FA5}">
                      <a16:colId xmlns:a16="http://schemas.microsoft.com/office/drawing/2014/main" val="3776382731"/>
                    </a:ext>
                  </a:extLst>
                </a:gridCol>
                <a:gridCol w="4627547">
                  <a:extLst>
                    <a:ext uri="{9D8B030D-6E8A-4147-A177-3AD203B41FA5}">
                      <a16:colId xmlns:a16="http://schemas.microsoft.com/office/drawing/2014/main" val="3406358116"/>
                    </a:ext>
                  </a:extLst>
                </a:gridCol>
              </a:tblGrid>
              <a:tr h="579266">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678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mn-lt"/>
                          <a:ea typeface="+mn-ea"/>
                          <a:cs typeface="+mn-cs"/>
                        </a:rPr>
                        <a:t>MC RE Informational Packets for Application and Renewal</a:t>
                      </a:r>
                      <a:endParaRPr lang="en-US" sz="1200" b="0" i="0" kern="1200" dirty="0" smtClean="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smtClean="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hlinkClick r:id="rId2"/>
                        </a:rPr>
                        <a:t>MEDIL I 14-54</a:t>
                      </a:r>
                      <a:endParaRPr lang="en-US" sz="1300" b="0" i="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smtClean="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i="0" dirty="0" smtClean="0">
                          <a:solidFill>
                            <a:schemeClr val="tx1"/>
                          </a:solidFill>
                          <a:latin typeface="+mn-lt"/>
                          <a:cs typeface="Arial" panose="020B0604020202020204" pitchFamily="34" charset="0"/>
                        </a:rPr>
                        <a:t>2014</a:t>
                      </a:r>
                    </a:p>
                    <a:p>
                      <a:endParaRPr lang="en-US" sz="1300" i="0" dirty="0" smtClean="0">
                        <a:solidFill>
                          <a:schemeClr val="tx1"/>
                        </a:solidFill>
                        <a:latin typeface="+mn-lt"/>
                        <a:cs typeface="Arial" panose="020B0604020202020204" pitchFamily="34" charset="0"/>
                      </a:endParaRPr>
                    </a:p>
                  </a:txBody>
                  <a:tcPr marL="91442" marR="91442" marT="34315" marB="34315"/>
                </a:tc>
                <a:tc>
                  <a:txBody>
                    <a:bodyPr/>
                    <a:lstStyle/>
                    <a:p>
                      <a:r>
                        <a:rPr lang="en-US" sz="1300" dirty="0" smtClean="0">
                          <a:solidFill>
                            <a:schemeClr val="tx1"/>
                          </a:solidFill>
                          <a:latin typeface="+mn-lt"/>
                          <a:cs typeface="Arial" panose="020B0604020202020204" pitchFamily="34" charset="0"/>
                        </a:rPr>
                        <a:t>SCR 924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mn-lt"/>
                          <a:cs typeface="Arial" panose="020B0604020202020204" pitchFamily="34" charset="0"/>
                        </a:rPr>
                        <a:t>Release</a:t>
                      </a:r>
                      <a:r>
                        <a:rPr lang="en-US" sz="1300" baseline="0" dirty="0" smtClean="0">
                          <a:latin typeface="+mn-lt"/>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latin typeface="+mn-lt"/>
                          <a:cs typeface="Arial" panose="020B0604020202020204" pitchFamily="34" charset="0"/>
                        </a:rPr>
                        <a:t>TBD</a:t>
                      </a:r>
                      <a:endParaRPr lang="en-US" sz="1300" dirty="0" smtClean="0">
                        <a:latin typeface="+mn-lt"/>
                        <a:cs typeface="Arial" panose="020B0604020202020204" pitchFamily="34" charset="0"/>
                      </a:endParaRPr>
                    </a:p>
                  </a:txBody>
                  <a:tcPr marL="91442" marR="91442" marT="34315" marB="34315"/>
                </a:tc>
                <a:tc>
                  <a:txBody>
                    <a:bodyPr/>
                    <a:lstStyle/>
                    <a:p>
                      <a:r>
                        <a:rPr lang="en-US" sz="1300" dirty="0" smtClean="0">
                          <a:solidFill>
                            <a:schemeClr val="tx1"/>
                          </a:solidFill>
                          <a:latin typeface="+mn-lt"/>
                          <a:cs typeface="Arial" panose="020B0604020202020204" pitchFamily="34" charset="0"/>
                        </a:rPr>
                        <a:t>SCR 52371</a:t>
                      </a:r>
                    </a:p>
                    <a:p>
                      <a:endParaRPr lang="en-US" sz="1300" dirty="0" smtClean="0">
                        <a:solidFill>
                          <a:schemeClr val="tx1"/>
                        </a:solidFill>
                        <a:latin typeface="+mn-lt"/>
                        <a:cs typeface="Arial" panose="020B0604020202020204" pitchFamily="34" charset="0"/>
                      </a:endParaRPr>
                    </a:p>
                    <a:p>
                      <a:r>
                        <a:rPr lang="en-US" sz="1300" dirty="0" smtClean="0">
                          <a:solidFill>
                            <a:schemeClr val="tx1"/>
                          </a:solidFill>
                          <a:latin typeface="+mn-lt"/>
                          <a:cs typeface="Arial" panose="020B0604020202020204" pitchFamily="34" charset="0"/>
                        </a:rPr>
                        <a:t>Implemented</a:t>
                      </a:r>
                    </a:p>
                    <a:p>
                      <a:endParaRPr lang="en-US" sz="1300" dirty="0" smtClean="0">
                        <a:solidFill>
                          <a:schemeClr val="tx1"/>
                        </a:solidFill>
                        <a:latin typeface="+mn-lt"/>
                        <a:cs typeface="Arial" panose="020B0604020202020204" pitchFamily="34" charset="0"/>
                      </a:endParaRPr>
                    </a:p>
                    <a:p>
                      <a:r>
                        <a:rPr lang="en-US" sz="1300" dirty="0" smtClean="0">
                          <a:solidFill>
                            <a:schemeClr val="tx1"/>
                          </a:solidFill>
                          <a:latin typeface="+mn-lt"/>
                          <a:cs typeface="Arial" panose="020B0604020202020204" pitchFamily="34" charset="0"/>
                        </a:rPr>
                        <a:t>Release</a:t>
                      </a:r>
                      <a:r>
                        <a:rPr lang="en-US" sz="1300" baseline="0" dirty="0" smtClean="0">
                          <a:solidFill>
                            <a:schemeClr val="tx1"/>
                          </a:solidFill>
                          <a:latin typeface="+mn-lt"/>
                          <a:cs typeface="Arial" panose="020B0604020202020204" pitchFamily="34" charset="0"/>
                        </a:rPr>
                        <a:t> </a:t>
                      </a:r>
                    </a:p>
                    <a:p>
                      <a:r>
                        <a:rPr lang="en-US" sz="1300" baseline="0" dirty="0" smtClean="0">
                          <a:solidFill>
                            <a:schemeClr val="tx1"/>
                          </a:solidFill>
                          <a:latin typeface="+mn-lt"/>
                          <a:cs typeface="Arial" panose="020B0604020202020204" pitchFamily="34" charset="0"/>
                        </a:rPr>
                        <a:t>17.05</a:t>
                      </a:r>
                      <a:endParaRPr lang="en-US" sz="1300" dirty="0" smtClean="0">
                        <a:solidFill>
                          <a:schemeClr val="tx1"/>
                        </a:solidFill>
                        <a:latin typeface="+mn-lt"/>
                        <a:cs typeface="Arial" panose="020B0604020202020204" pitchFamily="34" charset="0"/>
                      </a:endParaRPr>
                    </a:p>
                    <a:p>
                      <a:endParaRPr lang="en-US" sz="1300" dirty="0" smtClean="0">
                        <a:solidFill>
                          <a:schemeClr val="tx1"/>
                        </a:solidFill>
                        <a:latin typeface="+mn-lt"/>
                        <a:cs typeface="Arial" panose="020B0604020202020204" pitchFamily="34" charset="0"/>
                      </a:endParaRPr>
                    </a:p>
                  </a:txBody>
                  <a:tcPr marL="91442" marR="91442" marT="34315" marB="34315"/>
                </a:tc>
                <a:tc>
                  <a:txBody>
                    <a:bodyPr/>
                    <a:lstStyle/>
                    <a:p>
                      <a:pPr marL="0" algn="l" defTabSz="914400" rtl="0" eaLnBrk="1" latinLnBrk="0" hangingPunct="1"/>
                      <a:r>
                        <a:rPr lang="en-US" sz="1300" kern="1200" dirty="0" smtClean="0">
                          <a:solidFill>
                            <a:schemeClr val="tx1"/>
                          </a:solidFill>
                          <a:latin typeface="+mn-lt"/>
                          <a:ea typeface="+mn-ea"/>
                          <a:cs typeface="Arial" panose="020B0604020202020204" pitchFamily="34" charset="0"/>
                        </a:rPr>
                        <a:t>The C-IV Project’s Central Print budget does not have funds to </a:t>
                      </a:r>
                      <a:r>
                        <a:rPr lang="en-US" sz="1300" b="0" kern="1200" dirty="0" smtClean="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300" kern="1200" dirty="0" smtClean="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300" kern="1200" baseline="0" dirty="0" smtClean="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300" b="1" kern="1200" baseline="0" dirty="0" smtClean="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300" b="1" baseline="0" dirty="0" smtClean="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kern="1200" dirty="0" smtClean="0">
                          <a:solidFill>
                            <a:schemeClr val="tx1"/>
                          </a:solidFill>
                          <a:effectLst/>
                          <a:latin typeface="+mn-lt"/>
                          <a:ea typeface="+mn-ea"/>
                          <a:cs typeface="+mn-cs"/>
                        </a:rPr>
                        <a:t>The forms are available in the template repository for end users to manually distribute to participants with the exception of the brochures that are targeted for 17.09 implementation.  Also, no decision has been made on posting the publications to the participant’s YBN account. </a:t>
                      </a:r>
                    </a:p>
                    <a:p>
                      <a:pPr marL="0" algn="l" defTabSz="914400" rtl="0" eaLnBrk="1" latinLnBrk="0" hangingPunct="1"/>
                      <a:endParaRPr lang="en-US" sz="1300" b="1" baseline="0" dirty="0" smtClean="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34915364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500168134"/>
              </p:ext>
            </p:extLst>
          </p:nvPr>
        </p:nvGraphicFramePr>
        <p:xfrm>
          <a:off x="228600" y="685805"/>
          <a:ext cx="8686800" cy="563879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smtClean="0">
                          <a:solidFill>
                            <a:schemeClr val="tx1"/>
                          </a:solidFill>
                          <a:latin typeface="+mj-lt"/>
                          <a:cs typeface="Arial" panose="020B0604020202020204" pitchFamily="34" charset="0"/>
                        </a:rPr>
                        <a:t>Item</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smtClean="0">
                          <a:solidFill>
                            <a:schemeClr val="tx1"/>
                          </a:solidFill>
                          <a:latin typeface="+mj-lt"/>
                          <a:cs typeface="Arial" panose="020B0604020202020204" pitchFamily="34" charset="0"/>
                        </a:rPr>
                        <a:t>Policy</a:t>
                      </a:r>
                      <a:r>
                        <a:rPr lang="en-US" sz="1100" baseline="0" dirty="0" smtClean="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smtClean="0">
                          <a:solidFill>
                            <a:schemeClr val="tx1"/>
                          </a:solidFill>
                          <a:latin typeface="+mj-lt"/>
                          <a:cs typeface="Arial" panose="020B0604020202020204" pitchFamily="34" charset="0"/>
                        </a:rPr>
                        <a:t>C-IV</a:t>
                      </a:r>
                      <a:r>
                        <a:rPr lang="en-US" sz="1100" baseline="0" dirty="0" smtClean="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smtClean="0">
                          <a:solidFill>
                            <a:schemeClr val="tx1"/>
                          </a:solidFill>
                          <a:latin typeface="+mj-lt"/>
                          <a:cs typeface="Arial" panose="020B0604020202020204" pitchFamily="34" charset="0"/>
                        </a:rPr>
                        <a:t>LRS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mj-lt"/>
                          <a:ea typeface="+mn-ea"/>
                          <a:cs typeface="Arial" panose="020B0604020202020204" pitchFamily="34" charset="0"/>
                        </a:rPr>
                        <a:t>Description</a:t>
                      </a:r>
                      <a:r>
                        <a:rPr lang="en-US" sz="1100" b="1" kern="1200" baseline="0" dirty="0" smtClean="0">
                          <a:solidFill>
                            <a:schemeClr val="tx1"/>
                          </a:solidFill>
                          <a:latin typeface="+mj-lt"/>
                          <a:ea typeface="+mn-ea"/>
                          <a:cs typeface="Arial" panose="020B0604020202020204" pitchFamily="34" charset="0"/>
                        </a:rPr>
                        <a:t> – </a:t>
                      </a:r>
                      <a:r>
                        <a:rPr lang="en-US" sz="11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Arial" panose="020B0604020202020204" pitchFamily="34" charset="0"/>
                        </a:rPr>
                        <a:t>Continuum of Care Reform –</a:t>
                      </a:r>
                      <a:r>
                        <a:rPr lang="en-US" sz="1000" kern="1200" baseline="0" dirty="0" smtClean="0">
                          <a:solidFill>
                            <a:schemeClr val="dk1"/>
                          </a:solidFill>
                          <a:latin typeface="+mn-lt"/>
                          <a:ea typeface="+mn-ea"/>
                          <a:cs typeface="Arial" panose="020B0604020202020204" pitchFamily="34" charset="0"/>
                        </a:rPr>
                        <a:t> CCR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000" i="0" dirty="0" smtClean="0">
                          <a:solidFill>
                            <a:schemeClr val="tx1"/>
                          </a:solidFill>
                          <a:latin typeface="+mn-lt"/>
                          <a:cs typeface="Arial" panose="020B0604020202020204" pitchFamily="34" charset="0"/>
                        </a:rPr>
                        <a:t>Phase I - </a:t>
                      </a:r>
                    </a:p>
                    <a:p>
                      <a:r>
                        <a:rPr lang="en-US" sz="1000" i="0" dirty="0" smtClean="0">
                          <a:solidFill>
                            <a:schemeClr val="tx1"/>
                          </a:solidFill>
                          <a:latin typeface="+mn-lt"/>
                          <a:cs typeface="Arial" panose="020B0604020202020204" pitchFamily="34" charset="0"/>
                        </a:rPr>
                        <a:t>1/1/2017</a:t>
                      </a:r>
                    </a:p>
                    <a:p>
                      <a:endParaRPr lang="en-US" sz="1000" i="0" dirty="0" smtClean="0">
                        <a:solidFill>
                          <a:schemeClr val="tx1"/>
                        </a:solidFill>
                        <a:latin typeface="+mn-lt"/>
                        <a:cs typeface="Arial" panose="020B0604020202020204" pitchFamily="34" charset="0"/>
                      </a:endParaRPr>
                    </a:p>
                    <a:p>
                      <a:r>
                        <a:rPr lang="en-US" sz="1000" i="0" dirty="0" smtClean="0">
                          <a:solidFill>
                            <a:schemeClr val="tx1"/>
                          </a:solidFill>
                          <a:latin typeface="+mn-lt"/>
                          <a:cs typeface="Arial" panose="020B0604020202020204" pitchFamily="34" charset="0"/>
                        </a:rPr>
                        <a:t>Phase II – </a:t>
                      </a:r>
                    </a:p>
                    <a:p>
                      <a:r>
                        <a:rPr lang="en-US" sz="1000" i="0" dirty="0" smtClean="0">
                          <a:solidFill>
                            <a:schemeClr val="tx1"/>
                          </a:solidFill>
                          <a:latin typeface="+mn-lt"/>
                          <a:cs typeface="Arial" panose="020B0604020202020204" pitchFamily="34" charset="0"/>
                        </a:rPr>
                        <a:t>12/1/2017</a:t>
                      </a:r>
                    </a:p>
                    <a:p>
                      <a:endParaRPr lang="en-US" sz="1000" i="0" dirty="0">
                        <a:solidFill>
                          <a:schemeClr val="tx1"/>
                        </a:solidFill>
                        <a:latin typeface="+mn-lt"/>
                        <a:cs typeface="Arial" panose="020B0604020202020204" pitchFamily="34" charset="0"/>
                      </a:endParaRPr>
                    </a:p>
                  </a:txBody>
                  <a:tcPr marL="91442" marR="91442" marT="34315" marB="34315"/>
                </a:tc>
                <a:tc>
                  <a:txBody>
                    <a:bodyPr/>
                    <a:lstStyle/>
                    <a:p>
                      <a:r>
                        <a:rPr lang="en-US" sz="1000" b="1" dirty="0" smtClean="0">
                          <a:solidFill>
                            <a:schemeClr val="tx1"/>
                          </a:solidFill>
                          <a:latin typeface="+mn-lt"/>
                          <a:cs typeface="Arial" panose="020B0604020202020204" pitchFamily="34" charset="0"/>
                        </a:rPr>
                        <a:t>Phase II - </a:t>
                      </a:r>
                      <a:r>
                        <a:rPr lang="en-US" sz="1000" dirty="0" smtClean="0">
                          <a:solidFill>
                            <a:schemeClr val="tx1"/>
                          </a:solidFill>
                          <a:latin typeface="+mn-lt"/>
                          <a:cs typeface="Arial" panose="020B0604020202020204" pitchFamily="34" charset="0"/>
                        </a:rPr>
                        <a:t>Long Term Policy</a:t>
                      </a:r>
                    </a:p>
                    <a:p>
                      <a:endParaRPr lang="en-US" sz="1000" dirty="0" smtClean="0">
                        <a:solidFill>
                          <a:schemeClr val="tx1"/>
                        </a:solidFill>
                        <a:latin typeface="+mn-lt"/>
                        <a:cs typeface="Arial" panose="020B0604020202020204" pitchFamily="34" charset="0"/>
                      </a:endParaRPr>
                    </a:p>
                    <a:p>
                      <a:r>
                        <a:rPr lang="en-US" sz="1000" dirty="0" smtClean="0">
                          <a:solidFill>
                            <a:schemeClr val="tx1"/>
                          </a:solidFill>
                          <a:latin typeface="+mn-lt"/>
                          <a:cs typeface="Arial" panose="020B0604020202020204" pitchFamily="34" charset="0"/>
                        </a:rPr>
                        <a:t>SCR 3933</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Implemented</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Release  </a:t>
                      </a:r>
                    </a:p>
                    <a:p>
                      <a:r>
                        <a:rPr lang="en-US" sz="1000" dirty="0" smtClean="0">
                          <a:solidFill>
                            <a:schemeClr val="tx1"/>
                          </a:solidFill>
                          <a:latin typeface="+mn-lt"/>
                          <a:cs typeface="Arial" panose="020B0604020202020204" pitchFamily="34" charset="0"/>
                        </a:rPr>
                        <a:t>17.11</a:t>
                      </a:r>
                    </a:p>
                    <a:p>
                      <a:endParaRPr lang="en-US" sz="1000" dirty="0" smtClean="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cs typeface="Arial" panose="020B0604020202020204" pitchFamily="34" charset="0"/>
                      </a:endParaRPr>
                    </a:p>
                  </a:txBody>
                  <a:tcPr marL="91442" marR="91442" marT="34315" marB="34315"/>
                </a:tc>
                <a:tc>
                  <a:txBody>
                    <a:bodyPr/>
                    <a:lstStyle/>
                    <a:p>
                      <a:r>
                        <a:rPr lang="en-US" sz="1000" b="1" kern="1200" dirty="0" smtClean="0">
                          <a:solidFill>
                            <a:schemeClr val="tx1"/>
                          </a:solidFill>
                          <a:effectLst/>
                          <a:latin typeface="+mn-lt"/>
                          <a:ea typeface="+mn-ea"/>
                          <a:cs typeface="+mn-cs"/>
                        </a:rPr>
                        <a:t>Phase II - </a:t>
                      </a:r>
                      <a:r>
                        <a:rPr lang="en-US" sz="1000" dirty="0" smtClean="0">
                          <a:solidFill>
                            <a:schemeClr val="tx1"/>
                          </a:solidFill>
                          <a:latin typeface="+mn-lt"/>
                          <a:cs typeface="Arial" panose="020B0604020202020204" pitchFamily="34" charset="0"/>
                        </a:rPr>
                        <a:t>Long Term </a:t>
                      </a:r>
                      <a:r>
                        <a:rPr lang="en-US" sz="1000" dirty="0" smtClean="0">
                          <a:solidFill>
                            <a:schemeClr val="tx1"/>
                          </a:solidFill>
                          <a:latin typeface="+mn-lt"/>
                          <a:cs typeface="Arial" panose="020B0604020202020204" pitchFamily="34" charset="0"/>
                        </a:rPr>
                        <a:t>Policy</a:t>
                      </a:r>
                    </a:p>
                    <a:p>
                      <a:r>
                        <a:rPr lang="en-US" sz="1000" dirty="0" smtClean="0">
                          <a:solidFill>
                            <a:schemeClr val="tx1"/>
                          </a:solidFill>
                          <a:latin typeface="+mn-lt"/>
                          <a:cs typeface="Arial" panose="020B0604020202020204" pitchFamily="34" charset="0"/>
                        </a:rPr>
                        <a:t>Implemented</a:t>
                      </a:r>
                      <a:endParaRPr lang="en-US" sz="1000" dirty="0" smtClean="0">
                        <a:solidFill>
                          <a:schemeClr val="tx1"/>
                        </a:solidFill>
                        <a:latin typeface="+mn-lt"/>
                        <a:cs typeface="Arial" panose="020B0604020202020204" pitchFamily="34" charset="0"/>
                      </a:endParaRPr>
                    </a:p>
                    <a:p>
                      <a:endParaRPr lang="en-US" sz="1000" dirty="0" smtClean="0">
                        <a:solidFill>
                          <a:schemeClr val="tx1"/>
                        </a:solidFill>
                        <a:latin typeface="+mn-lt"/>
                        <a:cs typeface="Arial" panose="020B0604020202020204" pitchFamily="34" charset="0"/>
                      </a:endParaRPr>
                    </a:p>
                    <a:p>
                      <a:r>
                        <a:rPr lang="en-US" sz="1000" dirty="0" smtClean="0">
                          <a:solidFill>
                            <a:schemeClr val="tx1"/>
                          </a:solidFill>
                          <a:latin typeface="+mn-lt"/>
                          <a:cs typeface="Arial" panose="020B0604020202020204" pitchFamily="34" charset="0"/>
                        </a:rPr>
                        <a:t>SCR </a:t>
                      </a:r>
                      <a:r>
                        <a:rPr lang="en-US" sz="1000" dirty="0" smtClean="0">
                          <a:solidFill>
                            <a:schemeClr val="tx1"/>
                          </a:solidFill>
                          <a:latin typeface="+mn-lt"/>
                          <a:cs typeface="Arial" panose="020B0604020202020204" pitchFamily="34" charset="0"/>
                        </a:rPr>
                        <a:t>56866</a:t>
                      </a:r>
                    </a:p>
                    <a:p>
                      <a:r>
                        <a:rPr lang="en-US" sz="1000" dirty="0" smtClean="0">
                          <a:solidFill>
                            <a:schemeClr val="tx1"/>
                          </a:solidFill>
                          <a:latin typeface="+mn-lt"/>
                          <a:cs typeface="Arial" panose="020B0604020202020204" pitchFamily="34" charset="0"/>
                        </a:rPr>
                        <a:t>Modify</a:t>
                      </a:r>
                      <a:r>
                        <a:rPr lang="en-US" sz="1000" baseline="0" dirty="0" smtClean="0">
                          <a:solidFill>
                            <a:schemeClr val="tx1"/>
                          </a:solidFill>
                          <a:latin typeface="+mn-lt"/>
                          <a:cs typeface="Arial" panose="020B0604020202020204" pitchFamily="34" charset="0"/>
                        </a:rPr>
                        <a:t> LOC </a:t>
                      </a:r>
                    </a:p>
                    <a:p>
                      <a:r>
                        <a:rPr lang="en-US" sz="1000" baseline="0" dirty="0" smtClean="0">
                          <a:solidFill>
                            <a:schemeClr val="tx1"/>
                          </a:solidFill>
                          <a:latin typeface="+mn-lt"/>
                          <a:cs typeface="Arial" panose="020B0604020202020204" pitchFamily="34" charset="0"/>
                        </a:rPr>
                        <a:t>Priority Release 1/31/18</a:t>
                      </a:r>
                      <a:endParaRPr lang="en-US" sz="1000" dirty="0" smtClean="0">
                        <a:solidFill>
                          <a:schemeClr val="tx1"/>
                        </a:solidFill>
                        <a:latin typeface="+mn-lt"/>
                        <a:cs typeface="Arial" panose="020B0604020202020204" pitchFamily="34" charset="0"/>
                      </a:endParaRPr>
                    </a:p>
                    <a:p>
                      <a:endParaRPr lang="en-US" sz="1000" kern="1200" dirty="0" smtClean="0">
                        <a:solidFill>
                          <a:schemeClr val="tx1"/>
                        </a:solidFill>
                        <a:effectLst/>
                        <a:latin typeface="+mn-lt"/>
                        <a:ea typeface="+mn-ea"/>
                        <a:cs typeface="+mn-cs"/>
                      </a:endParaRPr>
                    </a:p>
                    <a:p>
                      <a:endParaRPr lang="en-US" sz="1000" kern="1200" dirty="0" smtClean="0">
                        <a:solidFill>
                          <a:schemeClr val="tx1"/>
                        </a:solidFill>
                        <a:effectLst/>
                        <a:latin typeface="+mn-lt"/>
                        <a:ea typeface="+mn-ea"/>
                        <a:cs typeface="+mn-cs"/>
                      </a:endParaRPr>
                    </a:p>
                  </a:txBody>
                  <a:tcPr marL="91442" marR="91442" marT="34315" marB="34315"/>
                </a:tc>
                <a:tc>
                  <a:txBody>
                    <a:bodyPr/>
                    <a:lstStyle/>
                    <a:p>
                      <a:r>
                        <a:rPr lang="en-US" sz="1000" b="0" kern="1200" dirty="0" smtClean="0">
                          <a:solidFill>
                            <a:schemeClr val="dk1"/>
                          </a:solidFill>
                          <a:effectLst/>
                          <a:latin typeface="+mn-lt"/>
                          <a:ea typeface="+mn-ea"/>
                          <a:cs typeface="+mn-cs"/>
                        </a:rPr>
                        <a:t>On January 24, 2018 CDSS informed SAWS that they have extended the implementation delay of the LOC Rates. </a:t>
                      </a:r>
                      <a:r>
                        <a:rPr lang="en-US" sz="1000" b="0" kern="1200" baseline="0" dirty="0" smtClean="0">
                          <a:solidFill>
                            <a:schemeClr val="dk1"/>
                          </a:solidFill>
                          <a:effectLst/>
                          <a:latin typeface="+mn-lt"/>
                          <a:ea typeface="+mn-ea"/>
                          <a:cs typeface="+mn-cs"/>
                        </a:rPr>
                        <a:t> CDSS published an ACL on 1/30/18.</a:t>
                      </a:r>
                      <a:r>
                        <a:rPr lang="en-US" sz="1000" b="0" kern="1200" dirty="0" smtClean="0">
                          <a:solidFill>
                            <a:schemeClr val="dk1"/>
                          </a:solidFill>
                          <a:effectLst/>
                          <a:latin typeface="+mn-lt"/>
                          <a:ea typeface="+mn-ea"/>
                          <a:cs typeface="+mn-cs"/>
                        </a:rPr>
                        <a:t> </a:t>
                      </a:r>
                    </a:p>
                    <a:p>
                      <a:endParaRPr lang="en-US" sz="1000" b="0" kern="1200" dirty="0" smtClean="0">
                        <a:solidFill>
                          <a:schemeClr val="dk1"/>
                        </a:solidFill>
                        <a:effectLst/>
                        <a:latin typeface="+mn-lt"/>
                        <a:ea typeface="+mn-ea"/>
                        <a:cs typeface="+mn-cs"/>
                      </a:endParaRPr>
                    </a:p>
                    <a:p>
                      <a:r>
                        <a:rPr lang="en-US" sz="1000" b="0" kern="1200" dirty="0" smtClean="0">
                          <a:solidFill>
                            <a:schemeClr val="dk1"/>
                          </a:solidFill>
                          <a:effectLst/>
                          <a:latin typeface="+mn-lt"/>
                          <a:ea typeface="+mn-ea"/>
                          <a:cs typeface="+mn-cs"/>
                        </a:rPr>
                        <a:t>However, the delay does allow the LOC 2, 3, or 4 rates to be paid in a specific scenario as explained below:</a:t>
                      </a:r>
                    </a:p>
                    <a:p>
                      <a:pPr marL="285750" indent="-285750">
                        <a:buFont typeface="Arial" panose="020B0604020202020204" pitchFamily="34" charset="0"/>
                        <a:buChar char="•"/>
                      </a:pPr>
                      <a:r>
                        <a:rPr lang="en-US" sz="1000" b="0" kern="1200" dirty="0" smtClean="0">
                          <a:solidFill>
                            <a:schemeClr val="dk1"/>
                          </a:solidFill>
                          <a:effectLst/>
                          <a:latin typeface="+mn-lt"/>
                          <a:ea typeface="+mn-ea"/>
                          <a:cs typeface="+mn-cs"/>
                        </a:rPr>
                        <a:t>Existing ARC, Foster Care, and Kin-GAP cases cannot be evaluated for, or utilize, the LOC 2, 3, or 4 rates until May 1, 2018.</a:t>
                      </a:r>
                    </a:p>
                    <a:p>
                      <a:pPr marL="0" indent="0">
                        <a:buFont typeface="Arial" panose="020B0604020202020204" pitchFamily="34" charset="0"/>
                        <a:buNone/>
                      </a:pPr>
                      <a:r>
                        <a:rPr lang="en-US" sz="1000" b="0" kern="1200" dirty="0" smtClean="0">
                          <a:solidFill>
                            <a:schemeClr val="dk1"/>
                          </a:solidFill>
                          <a:effectLst/>
                          <a:latin typeface="+mn-lt"/>
                          <a:ea typeface="+mn-ea"/>
                          <a:cs typeface="+mn-cs"/>
                        </a:rPr>
                        <a:t> </a:t>
                      </a:r>
                    </a:p>
                    <a:p>
                      <a:pPr marL="285750" lvl="0" indent="-285750">
                        <a:buFont typeface="Arial" panose="020B0604020202020204" pitchFamily="34" charset="0"/>
                        <a:buChar char="•"/>
                      </a:pPr>
                      <a:r>
                        <a:rPr lang="en-US" sz="1000" b="0" kern="1200" dirty="0" smtClean="0">
                          <a:solidFill>
                            <a:schemeClr val="dk1"/>
                          </a:solidFill>
                          <a:effectLst/>
                          <a:latin typeface="+mn-lt"/>
                          <a:ea typeface="+mn-ea"/>
                          <a:cs typeface="+mn-cs"/>
                        </a:rPr>
                        <a:t>Cases for new Foster Care applications taken, on or after, March 1, 2018 where the child is placed in an FFA placement, can be evaluated for and paid LOC 2, 3 or 4 rates.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smtClean="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smtClean="0">
                          <a:solidFill>
                            <a:schemeClr val="dk1"/>
                          </a:solidFill>
                          <a:effectLst/>
                          <a:latin typeface="+mn-lt"/>
                          <a:ea typeface="+mn-ea"/>
                          <a:cs typeface="+mn-cs"/>
                        </a:rPr>
                        <a:t>CDSS</a:t>
                      </a:r>
                      <a:r>
                        <a:rPr lang="en-US" sz="1000" b="0" kern="1200" baseline="0" dirty="0" smtClean="0">
                          <a:solidFill>
                            <a:schemeClr val="dk1"/>
                          </a:solidFill>
                          <a:effectLst/>
                          <a:latin typeface="+mn-lt"/>
                          <a:ea typeface="+mn-ea"/>
                          <a:cs typeface="+mn-cs"/>
                        </a:rPr>
                        <a:t> has also notified SAWS that AAP cases cannot be paid LOC rates for the period of 2011- 2016.  CDSS is working on an ACL to communicate these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dk1"/>
                          </a:solidFill>
                          <a:effectLst/>
                          <a:latin typeface="+mn-lt"/>
                          <a:ea typeface="+mn-ea"/>
                          <a:cs typeface="+mn-cs"/>
                        </a:rPr>
                        <a:t>C-IV Update:</a:t>
                      </a:r>
                    </a:p>
                    <a:p>
                      <a:pPr marL="285750" lvl="0" indent="-285750">
                        <a:buFont typeface="Arial" panose="020B0604020202020204" pitchFamily="34" charset="0"/>
                        <a:buChar char="•"/>
                      </a:pPr>
                      <a:r>
                        <a:rPr lang="en-US" sz="1000" kern="1200" dirty="0" smtClean="0">
                          <a:solidFill>
                            <a:schemeClr val="dk1"/>
                          </a:solidFill>
                          <a:effectLst/>
                          <a:latin typeface="+mn-lt"/>
                          <a:ea typeface="+mn-ea"/>
                          <a:cs typeface="+mn-cs"/>
                        </a:rPr>
                        <a:t>Add a new LOC message to the C-IV System Homepage (Message was updated on 1/25/18).</a:t>
                      </a:r>
                    </a:p>
                    <a:p>
                      <a:pPr marL="285750" lvl="0" indent="-285750">
                        <a:buFont typeface="Arial" panose="020B0604020202020204" pitchFamily="34" charset="0"/>
                        <a:buChar char="•"/>
                      </a:pPr>
                      <a:r>
                        <a:rPr lang="en-US" sz="1000" kern="1200" baseline="0" dirty="0" smtClean="0">
                          <a:solidFill>
                            <a:schemeClr val="dk1"/>
                          </a:solidFill>
                          <a:effectLst/>
                          <a:latin typeface="+mn-lt"/>
                          <a:ea typeface="+mn-ea"/>
                          <a:cs typeface="+mn-cs"/>
                        </a:rPr>
                        <a:t>CIT 0007-18 was sent to the counties on </a:t>
                      </a:r>
                      <a:r>
                        <a:rPr lang="en-US" sz="1000" kern="1200" dirty="0" smtClean="0">
                          <a:solidFill>
                            <a:schemeClr val="dk1"/>
                          </a:solidFill>
                          <a:effectLst/>
                          <a:latin typeface="+mn-lt"/>
                          <a:ea typeface="+mn-ea"/>
                          <a:cs typeface="+mn-cs"/>
                        </a:rPr>
                        <a:t> 1/26/18. </a:t>
                      </a:r>
                    </a:p>
                    <a:p>
                      <a:r>
                        <a:rPr lang="en-US" sz="1000" kern="1200" dirty="0" smtClean="0">
                          <a:solidFill>
                            <a:schemeClr val="dk1"/>
                          </a:solidFill>
                          <a:effectLst/>
                          <a:latin typeface="+mn-lt"/>
                          <a:ea typeface="+mn-ea"/>
                          <a:cs typeface="+mn-cs"/>
                        </a:rPr>
                        <a:t> </a:t>
                      </a:r>
                    </a:p>
                    <a:p>
                      <a:endParaRPr lang="en-US" sz="1000" kern="1200" dirty="0" smtClean="0">
                        <a:solidFill>
                          <a:schemeClr val="dk1"/>
                        </a:solidFill>
                        <a:effectLst/>
                        <a:latin typeface="+mn-lt"/>
                        <a:ea typeface="+mn-ea"/>
                        <a:cs typeface="+mn-cs"/>
                      </a:endParaRPr>
                    </a:p>
                    <a:p>
                      <a:r>
                        <a:rPr lang="en-US" sz="1000" b="1" kern="1200" dirty="0" smtClean="0">
                          <a:solidFill>
                            <a:schemeClr val="dk1"/>
                          </a:solidFill>
                          <a:effectLst/>
                          <a:latin typeface="+mn-lt"/>
                          <a:ea typeface="+mn-ea"/>
                          <a:cs typeface="+mn-cs"/>
                        </a:rPr>
                        <a:t>LRS Update</a:t>
                      </a:r>
                      <a:r>
                        <a:rPr lang="en-US" sz="1000" b="1" kern="1200" dirty="0" smtClean="0">
                          <a:solidFill>
                            <a:schemeClr val="dk1"/>
                          </a:solidFill>
                          <a:effectLst/>
                          <a:latin typeface="+mn-lt"/>
                          <a:ea typeface="+mn-ea"/>
                          <a:cs typeface="+mn-cs"/>
                        </a:rPr>
                        <a:t>:</a:t>
                      </a:r>
                    </a:p>
                    <a:p>
                      <a:r>
                        <a:rPr lang="en-US" sz="1000" kern="1200" dirty="0" smtClean="0">
                          <a:solidFill>
                            <a:schemeClr val="dk1"/>
                          </a:solidFill>
                          <a:effectLst/>
                          <a:latin typeface="+mn-lt"/>
                          <a:ea typeface="+mn-ea"/>
                          <a:cs typeface="+mn-cs"/>
                        </a:rPr>
                        <a:t>The </a:t>
                      </a:r>
                      <a:r>
                        <a:rPr lang="en-US" sz="1000" kern="1200" dirty="0" smtClean="0">
                          <a:solidFill>
                            <a:schemeClr val="dk1"/>
                          </a:solidFill>
                          <a:effectLst/>
                          <a:latin typeface="+mn-lt"/>
                          <a:ea typeface="+mn-ea"/>
                          <a:cs typeface="+mn-cs"/>
                        </a:rPr>
                        <a:t>new LOC 2-4 rates </a:t>
                      </a:r>
                      <a:r>
                        <a:rPr lang="en-US" sz="1000" kern="1200" dirty="0" smtClean="0">
                          <a:solidFill>
                            <a:schemeClr val="dk1"/>
                          </a:solidFill>
                          <a:effectLst/>
                          <a:latin typeface="+mn-lt"/>
                          <a:ea typeface="+mn-ea"/>
                          <a:cs typeface="+mn-cs"/>
                        </a:rPr>
                        <a:t>will </a:t>
                      </a:r>
                      <a:r>
                        <a:rPr lang="en-US" sz="1000" kern="1200" dirty="0" smtClean="0">
                          <a:solidFill>
                            <a:schemeClr val="dk1"/>
                          </a:solidFill>
                          <a:effectLst/>
                          <a:latin typeface="+mn-lt"/>
                          <a:ea typeface="+mn-ea"/>
                          <a:cs typeface="+mn-cs"/>
                        </a:rPr>
                        <a:t>be available to New Foster Care applications effective </a:t>
                      </a:r>
                      <a:r>
                        <a:rPr lang="en-US" sz="1000" kern="1200" dirty="0" smtClean="0">
                          <a:solidFill>
                            <a:schemeClr val="dk1"/>
                          </a:solidFill>
                          <a:effectLst/>
                          <a:latin typeface="+mn-lt"/>
                          <a:ea typeface="+mn-ea"/>
                          <a:cs typeface="+mn-cs"/>
                        </a:rPr>
                        <a:t>03/01/2018 (56866).</a:t>
                      </a:r>
                      <a:endParaRPr lang="en-US" sz="1000" kern="1200" dirty="0" smtClean="0">
                        <a:solidFill>
                          <a:schemeClr val="dk1"/>
                        </a:solidFill>
                        <a:effectLst/>
                        <a:latin typeface="+mn-lt"/>
                        <a:ea typeface="+mn-ea"/>
                        <a:cs typeface="+mn-cs"/>
                      </a:endParaRPr>
                    </a:p>
                    <a:p>
                      <a:pPr lvl="0"/>
                      <a:endParaRPr lang="en-US" sz="1000" kern="1200" dirty="0" smtClean="0">
                        <a:solidFill>
                          <a:schemeClr val="dk1"/>
                        </a:solidFill>
                        <a:effectLst/>
                        <a:latin typeface="+mn-lt"/>
                        <a:ea typeface="+mn-ea"/>
                        <a:cs typeface="+mn-cs"/>
                      </a:endParaRPr>
                    </a:p>
                    <a:p>
                      <a:pPr lvl="0"/>
                      <a:r>
                        <a:rPr lang="en-US" sz="1000" kern="1200" dirty="0" smtClean="0">
                          <a:solidFill>
                            <a:schemeClr val="dk1"/>
                          </a:solidFill>
                          <a:effectLst/>
                          <a:latin typeface="+mn-lt"/>
                          <a:ea typeface="+mn-ea"/>
                          <a:cs typeface="+mn-cs"/>
                        </a:rPr>
                        <a:t>Created a new </a:t>
                      </a:r>
                      <a:r>
                        <a:rPr lang="en-US" sz="1000" kern="1200" dirty="0" smtClean="0">
                          <a:solidFill>
                            <a:schemeClr val="dk1"/>
                          </a:solidFill>
                          <a:effectLst/>
                          <a:latin typeface="+mn-lt"/>
                          <a:ea typeface="+mn-ea"/>
                          <a:cs typeface="+mn-cs"/>
                        </a:rPr>
                        <a:t>SCR (200573) </a:t>
                      </a:r>
                      <a:r>
                        <a:rPr lang="en-US" sz="1000" kern="1200" dirty="0" smtClean="0">
                          <a:solidFill>
                            <a:schemeClr val="dk1"/>
                          </a:solidFill>
                          <a:effectLst/>
                          <a:latin typeface="+mn-lt"/>
                          <a:ea typeface="+mn-ea"/>
                          <a:cs typeface="+mn-cs"/>
                        </a:rPr>
                        <a:t>to implement LOC 2-4 rates for all non-FFA placements (FC, AAP, KG) cases effective 05/01/2018.</a:t>
                      </a:r>
                    </a:p>
                    <a:p>
                      <a:r>
                        <a:rPr lang="en-US" sz="1000" kern="1200" dirty="0" smtClean="0">
                          <a:solidFill>
                            <a:schemeClr val="dk1"/>
                          </a:solidFill>
                          <a:effectLst/>
                          <a:latin typeface="+mn-lt"/>
                          <a:ea typeface="+mn-ea"/>
                          <a:cs typeface="+mn-cs"/>
                        </a:rPr>
                        <a:t>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278789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15108918"/>
              </p:ext>
            </p:extLst>
          </p:nvPr>
        </p:nvGraphicFramePr>
        <p:xfrm>
          <a:off x="228599" y="685801"/>
          <a:ext cx="8686801" cy="5232348"/>
        </p:xfrm>
        <a:graphic>
          <a:graphicData uri="http://schemas.openxmlformats.org/drawingml/2006/table">
            <a:tbl>
              <a:tblPr firstRow="1" bandRow="1">
                <a:tableStyleId>{5C22544A-7EE6-4342-B048-85BDC9FD1C3A}</a:tableStyleId>
              </a:tblPr>
              <a:tblGrid>
                <a:gridCol w="1143001">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1143000">
                  <a:extLst>
                    <a:ext uri="{9D8B030D-6E8A-4147-A177-3AD203B41FA5}">
                      <a16:colId xmlns:a16="http://schemas.microsoft.com/office/drawing/2014/main" val="3776382731"/>
                    </a:ext>
                  </a:extLst>
                </a:gridCol>
                <a:gridCol w="4495800">
                  <a:extLst>
                    <a:ext uri="{9D8B030D-6E8A-4147-A177-3AD203B41FA5}">
                      <a16:colId xmlns:a16="http://schemas.microsoft.com/office/drawing/2014/main" val="3406358116"/>
                    </a:ext>
                  </a:extLst>
                </a:gridCol>
              </a:tblGrid>
              <a:tr h="56645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n-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615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CalWORKs Educational Opportunity and Attainment (EOA)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hlinkClick r:id="rId2"/>
                        </a:rPr>
                        <a:t>ACL 17-115 </a:t>
                      </a: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hlinkClick r:id="rId3"/>
                        </a:rPr>
                        <a:t>ACL 17-115E</a:t>
                      </a:r>
                      <a:endParaRPr lang="en-US" sz="1200" dirty="0" smtClean="0">
                        <a:latin typeface="+mn-lt"/>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1/1/2018</a:t>
                      </a:r>
                      <a:endParaRPr lang="en-US" sz="12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SCR 12102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cs typeface="Arial" panose="020B0604020202020204" pitchFamily="34" charset="0"/>
                        </a:rPr>
                        <a:t>Release 12/14/17</a:t>
                      </a: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SCR 12070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Release 18.01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SCR 12158</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18.03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txBody>
                  <a:tcPr marL="91442" marR="91442" marT="34315" marB="34315"/>
                </a:tc>
                <a:tc>
                  <a:txBody>
                    <a:bodyPr/>
                    <a:lstStyle/>
                    <a:p>
                      <a:r>
                        <a:rPr lang="en-US" sz="1200" dirty="0" smtClean="0">
                          <a:solidFill>
                            <a:schemeClr val="tx1"/>
                          </a:solidFill>
                          <a:latin typeface="+mn-lt"/>
                          <a:cs typeface="Arial" panose="020B0604020202020204" pitchFamily="34" charset="0"/>
                        </a:rPr>
                        <a:t>SCR 58467</a:t>
                      </a:r>
                    </a:p>
                    <a:p>
                      <a:r>
                        <a:rPr lang="en-US" sz="1200" dirty="0" smtClean="0">
                          <a:solidFill>
                            <a:schemeClr val="tx1"/>
                          </a:solidFill>
                          <a:latin typeface="+mn-lt"/>
                          <a:cs typeface="Arial" panose="020B0604020202020204" pitchFamily="34" charset="0"/>
                        </a:rPr>
                        <a:t>Phase I</a:t>
                      </a:r>
                    </a:p>
                    <a:p>
                      <a:r>
                        <a:rPr lang="en-US" sz="1200" dirty="0" smtClean="0">
                          <a:solidFill>
                            <a:schemeClr val="tx1"/>
                          </a:solidFill>
                          <a:latin typeface="+mn-lt"/>
                          <a:cs typeface="Arial" panose="020B0604020202020204" pitchFamily="34" charset="0"/>
                        </a:rPr>
                        <a:t>Implemented</a:t>
                      </a:r>
                    </a:p>
                    <a:p>
                      <a:r>
                        <a:rPr lang="en-US" sz="1200" dirty="0" smtClean="0">
                          <a:solidFill>
                            <a:schemeClr val="tx1"/>
                          </a:solidFill>
                          <a:latin typeface="+mn-lt"/>
                          <a:cs typeface="Arial" panose="020B0604020202020204" pitchFamily="34" charset="0"/>
                        </a:rPr>
                        <a:t>Release</a:t>
                      </a:r>
                    </a:p>
                    <a:p>
                      <a:r>
                        <a:rPr lang="en-US" sz="1200" dirty="0" smtClean="0">
                          <a:solidFill>
                            <a:schemeClr val="tx1"/>
                          </a:solidFill>
                          <a:latin typeface="+mn-lt"/>
                          <a:cs typeface="Arial" panose="020B0604020202020204" pitchFamily="34" charset="0"/>
                        </a:rPr>
                        <a:t>12/21/17</a:t>
                      </a:r>
                    </a:p>
                    <a:p>
                      <a:endParaRPr lang="en-US" sz="1200" dirty="0" smtClean="0">
                        <a:solidFill>
                          <a:schemeClr val="tx1"/>
                        </a:solidFill>
                        <a:latin typeface="+mn-lt"/>
                        <a:cs typeface="Arial" panose="020B0604020202020204" pitchFamily="34" charset="0"/>
                      </a:endParaRPr>
                    </a:p>
                    <a:p>
                      <a:r>
                        <a:rPr lang="en-US" sz="1200" dirty="0" smtClean="0">
                          <a:solidFill>
                            <a:schemeClr val="tx1"/>
                          </a:solidFill>
                          <a:latin typeface="+mn-lt"/>
                          <a:cs typeface="Arial" panose="020B0604020202020204" pitchFamily="34" charset="0"/>
                        </a:rPr>
                        <a:t>SCR 58550</a:t>
                      </a:r>
                    </a:p>
                    <a:p>
                      <a:r>
                        <a:rPr lang="en-US" sz="1200" dirty="0" smtClean="0">
                          <a:solidFill>
                            <a:schemeClr val="tx1"/>
                          </a:solidFill>
                          <a:latin typeface="+mn-lt"/>
                          <a:cs typeface="Arial" panose="020B0604020202020204" pitchFamily="34" charset="0"/>
                        </a:rPr>
                        <a:t>Phase II</a:t>
                      </a:r>
                    </a:p>
                    <a:p>
                      <a:r>
                        <a:rPr lang="en-US" sz="1200" dirty="0" smtClean="0">
                          <a:solidFill>
                            <a:schemeClr val="tx1"/>
                          </a:solidFill>
                          <a:latin typeface="+mn-lt"/>
                          <a:cs typeface="Arial" panose="020B0604020202020204" pitchFamily="34" charset="0"/>
                        </a:rPr>
                        <a:t>(NOAs)</a:t>
                      </a:r>
                    </a:p>
                    <a:p>
                      <a:r>
                        <a:rPr lang="en-US" sz="1200" dirty="0" smtClean="0">
                          <a:solidFill>
                            <a:schemeClr val="tx1"/>
                          </a:solidFill>
                          <a:latin typeface="+mn-lt"/>
                          <a:cs typeface="Arial" panose="020B0604020202020204" pitchFamily="34" charset="0"/>
                        </a:rPr>
                        <a:t>TBD</a:t>
                      </a:r>
                    </a:p>
                    <a:p>
                      <a:endParaRPr lang="en-US" sz="1200" dirty="0" smtClean="0">
                        <a:solidFill>
                          <a:schemeClr val="tx1"/>
                        </a:solidFill>
                        <a:latin typeface="+mn-lt"/>
                        <a:cs typeface="Arial" panose="020B0604020202020204" pitchFamily="34" charset="0"/>
                      </a:endParaRPr>
                    </a:p>
                    <a:p>
                      <a:r>
                        <a:rPr lang="en-US" sz="1200" dirty="0" smtClean="0">
                          <a:solidFill>
                            <a:schemeClr val="tx1"/>
                          </a:solidFill>
                          <a:latin typeface="+mn-lt"/>
                          <a:cs typeface="Arial" panose="020B0604020202020204" pitchFamily="34" charset="0"/>
                        </a:rPr>
                        <a:t>SCR 58476</a:t>
                      </a:r>
                    </a:p>
                    <a:p>
                      <a:r>
                        <a:rPr lang="en-US" sz="1200" dirty="0" smtClean="0">
                          <a:solidFill>
                            <a:schemeClr val="tx1"/>
                          </a:solidFill>
                          <a:latin typeface="+mn-lt"/>
                          <a:cs typeface="Arial" panose="020B0604020202020204" pitchFamily="34" charset="0"/>
                        </a:rPr>
                        <a:t>Phase III</a:t>
                      </a:r>
                    </a:p>
                    <a:p>
                      <a:r>
                        <a:rPr lang="en-US" sz="1200" dirty="0" smtClean="0">
                          <a:solidFill>
                            <a:schemeClr val="tx1"/>
                          </a:solidFill>
                          <a:latin typeface="+mn-lt"/>
                          <a:cs typeface="Arial" panose="020B0604020202020204" pitchFamily="34" charset="0"/>
                        </a:rPr>
                        <a:t>(Service Arrangement)</a:t>
                      </a:r>
                    </a:p>
                    <a:p>
                      <a:r>
                        <a:rPr lang="en-US" sz="1200" dirty="0" smtClean="0">
                          <a:solidFill>
                            <a:schemeClr val="tx1"/>
                          </a:solidFill>
                          <a:latin typeface="+mn-lt"/>
                          <a:cs typeface="Arial" panose="020B0604020202020204" pitchFamily="34" charset="0"/>
                        </a:rPr>
                        <a:t>18.02</a:t>
                      </a:r>
                      <a:endParaRPr lang="en-US" sz="1200" dirty="0" smtClean="0">
                        <a:solidFill>
                          <a:schemeClr val="tx1"/>
                        </a:solidFill>
                        <a:latin typeface="+mn-lt"/>
                        <a:cs typeface="Arial" panose="020B0604020202020204" pitchFamily="34" charset="0"/>
                      </a:endParaRPr>
                    </a:p>
                    <a:p>
                      <a:endParaRPr lang="en-US" sz="1200" dirty="0" smtClean="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i="0" kern="1200" dirty="0" smtClean="0">
                          <a:solidFill>
                            <a:schemeClr val="dk1"/>
                          </a:solidFill>
                          <a:effectLst/>
                          <a:latin typeface="+mn-lt"/>
                          <a:ea typeface="+mn-ea"/>
                          <a:cs typeface="+mn-cs"/>
                        </a:rPr>
                        <a:t>In late</a:t>
                      </a:r>
                      <a:r>
                        <a:rPr lang="en-US" sz="1350" b="0" i="0" kern="1200" baseline="0" dirty="0" smtClean="0">
                          <a:solidFill>
                            <a:schemeClr val="dk1"/>
                          </a:solidFill>
                          <a:effectLst/>
                          <a:latin typeface="+mn-lt"/>
                          <a:ea typeface="+mn-ea"/>
                          <a:cs typeface="+mn-cs"/>
                        </a:rPr>
                        <a:t> November 2017, CDSS published new policy in </a:t>
                      </a:r>
                      <a:r>
                        <a:rPr lang="en-US" sz="1350" b="0" i="0" kern="1200" dirty="0" smtClean="0">
                          <a:solidFill>
                            <a:schemeClr val="dk1"/>
                          </a:solidFill>
                          <a:effectLst/>
                          <a:latin typeface="+mn-lt"/>
                          <a:ea typeface="+mn-ea"/>
                          <a:cs typeface="+mn-cs"/>
                        </a:rPr>
                        <a:t>ACL 17-115. This policy allows CalWORKs recipients  to apply for high school graduation bonuses and continued education stipends for members who are not receiving Cal-Learn benefits.  This policy introduces</a:t>
                      </a:r>
                      <a:r>
                        <a:rPr lang="en-US" sz="1350" b="0" i="0" kern="1200" baseline="0" dirty="0" smtClean="0">
                          <a:solidFill>
                            <a:schemeClr val="dk1"/>
                          </a:solidFill>
                          <a:effectLst/>
                          <a:latin typeface="+mn-lt"/>
                          <a:ea typeface="+mn-ea"/>
                          <a:cs typeface="+mn-cs"/>
                        </a:rPr>
                        <a:t> a new form and notices of action. </a:t>
                      </a:r>
                      <a:r>
                        <a:rPr lang="en-US" sz="1350" b="0" i="0" kern="1200" dirty="0" smtClean="0">
                          <a:solidFill>
                            <a:schemeClr val="dk1"/>
                          </a:solidFill>
                          <a:effectLst/>
                          <a:latin typeface="+mn-lt"/>
                          <a:ea typeface="+mn-ea"/>
                          <a:cs typeface="+mn-cs"/>
                        </a:rPr>
                        <a:t>An informing notice is</a:t>
                      </a:r>
                      <a:r>
                        <a:rPr lang="en-US" sz="1350" b="0" i="0" kern="1200" baseline="0" dirty="0" smtClean="0">
                          <a:solidFill>
                            <a:schemeClr val="dk1"/>
                          </a:solidFill>
                          <a:effectLst/>
                          <a:latin typeface="+mn-lt"/>
                          <a:ea typeface="+mn-ea"/>
                          <a:cs typeface="+mn-cs"/>
                        </a:rPr>
                        <a:t> required to be s</a:t>
                      </a:r>
                      <a:r>
                        <a:rPr lang="en-US" sz="1350" b="0" i="0" kern="1200" dirty="0" smtClean="0">
                          <a:solidFill>
                            <a:schemeClr val="dk1"/>
                          </a:solidFill>
                          <a:effectLst/>
                          <a:latin typeface="+mn-lt"/>
                          <a:ea typeface="+mn-ea"/>
                          <a:cs typeface="+mn-cs"/>
                        </a:rPr>
                        <a:t>ent to all CalWORKs households.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50" b="0" i="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50" kern="1200" dirty="0" smtClean="0">
                          <a:solidFill>
                            <a:schemeClr val="dk1"/>
                          </a:solidFill>
                          <a:effectLst/>
                          <a:latin typeface="+mn-lt"/>
                          <a:ea typeface="+mn-ea"/>
                          <a:cs typeface="+mn-cs"/>
                        </a:rPr>
                        <a:t>Per the request from PSC, the CalACES Project reached out to CWDA on 12/11/17 and shared the PSC concerns regarding the implementation timing of this policy, outstanding policy questions, and the lack of reporting requirements.  CWDA stated the funding for this policy is a one-time funded program with limited funds allocated to the 58 counties; a delay in implementing the policy isn’t viable and counties should move forward with implementation. They also shared that in order for this program to continue, the funds will have to be added again to future State budgets.  At this time funds for this program are</a:t>
                      </a:r>
                      <a:r>
                        <a:rPr lang="en-US" sz="1350" kern="1200" baseline="0" dirty="0" smtClean="0">
                          <a:solidFill>
                            <a:schemeClr val="dk1"/>
                          </a:solidFill>
                          <a:effectLst/>
                          <a:latin typeface="+mn-lt"/>
                          <a:ea typeface="+mn-ea"/>
                          <a:cs typeface="+mn-cs"/>
                        </a:rPr>
                        <a:t> in the State budget for FFY 18/19.</a:t>
                      </a:r>
                      <a:endParaRPr lang="en-US" sz="13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350" b="0" i="0" kern="1200" baseline="0" dirty="0" smtClean="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kern="1200" dirty="0" smtClean="0">
                          <a:solidFill>
                            <a:schemeClr val="tx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9427584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15946240"/>
              </p:ext>
            </p:extLst>
          </p:nvPr>
        </p:nvGraphicFramePr>
        <p:xfrm>
          <a:off x="228600" y="685801"/>
          <a:ext cx="8686800" cy="5648934"/>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1143000">
                  <a:extLst>
                    <a:ext uri="{9D8B030D-6E8A-4147-A177-3AD203B41FA5}">
                      <a16:colId xmlns:a16="http://schemas.microsoft.com/office/drawing/2014/main" val="3776382731"/>
                    </a:ext>
                  </a:extLst>
                </a:gridCol>
                <a:gridCol w="4495800">
                  <a:extLst>
                    <a:ext uri="{9D8B030D-6E8A-4147-A177-3AD203B41FA5}">
                      <a16:colId xmlns:a16="http://schemas.microsoft.com/office/drawing/2014/main" val="3406358116"/>
                    </a:ext>
                  </a:extLst>
                </a:gridCol>
              </a:tblGrid>
              <a:tr h="607071">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n-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5031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CalWORKs Educational Opportunity and Attainment (EOA)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hlinkClick r:id="rId2"/>
                        </a:rPr>
                        <a:t>ACL 17-115 </a:t>
                      </a: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hlinkClick r:id="rId3"/>
                        </a:rPr>
                        <a:t>ACL 17-115E</a:t>
                      </a:r>
                      <a:endParaRPr lang="en-US" sz="1050" dirty="0" smtClean="0">
                        <a:latin typeface="+mn-lt"/>
                        <a:cs typeface="Arial" panose="020B0604020202020204" pitchFamily="34" charset="0"/>
                      </a:endParaRPr>
                    </a:p>
                  </a:txBody>
                  <a:tcPr marL="91448" marR="91448" marT="34291" marB="34291"/>
                </a:tc>
                <a:tc>
                  <a:txBody>
                    <a:bodyPr/>
                    <a:lstStyle/>
                    <a:p>
                      <a:r>
                        <a:rPr lang="en-US" sz="1050" i="0" dirty="0" smtClean="0">
                          <a:solidFill>
                            <a:schemeClr val="tx1"/>
                          </a:solidFill>
                          <a:latin typeface="+mn-lt"/>
                          <a:cs typeface="Arial" panose="020B0604020202020204" pitchFamily="34" charset="0"/>
                        </a:rPr>
                        <a:t>1/1/2018</a:t>
                      </a:r>
                      <a:endParaRPr lang="en-US" sz="105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SCR 12102</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latin typeface="+mn-lt"/>
                          <a:cs typeface="Arial" panose="020B0604020202020204" pitchFamily="34" charset="0"/>
                        </a:rPr>
                        <a:t>Release 12/14/17</a:t>
                      </a: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SCR 12070</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Release 18.01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SCR 12158</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mn-lt"/>
                          <a:cs typeface="Arial" panose="020B0604020202020204" pitchFamily="34" charset="0"/>
                        </a:rPr>
                        <a:t>18.03</a:t>
                      </a:r>
                    </a:p>
                  </a:txBody>
                  <a:tcPr marL="91442" marR="91442" marT="34315" marB="34315"/>
                </a:tc>
                <a:tc>
                  <a:txBody>
                    <a:bodyPr/>
                    <a:lstStyle/>
                    <a:p>
                      <a:r>
                        <a:rPr lang="en-US" sz="1050" dirty="0" smtClean="0">
                          <a:solidFill>
                            <a:schemeClr val="tx1"/>
                          </a:solidFill>
                          <a:latin typeface="+mn-lt"/>
                          <a:cs typeface="Arial" panose="020B0604020202020204" pitchFamily="34" charset="0"/>
                        </a:rPr>
                        <a:t>SCR 58467</a:t>
                      </a:r>
                    </a:p>
                    <a:p>
                      <a:r>
                        <a:rPr lang="en-US" sz="1050" dirty="0" smtClean="0">
                          <a:solidFill>
                            <a:schemeClr val="tx1"/>
                          </a:solidFill>
                          <a:latin typeface="+mn-lt"/>
                          <a:cs typeface="Arial" panose="020B0604020202020204" pitchFamily="34" charset="0"/>
                        </a:rPr>
                        <a:t>Phase I</a:t>
                      </a:r>
                    </a:p>
                    <a:p>
                      <a:r>
                        <a:rPr lang="en-US" sz="1050" dirty="0" smtClean="0">
                          <a:solidFill>
                            <a:schemeClr val="tx1"/>
                          </a:solidFill>
                          <a:latin typeface="+mn-lt"/>
                          <a:cs typeface="Arial" panose="020B0604020202020204" pitchFamily="34" charset="0"/>
                        </a:rPr>
                        <a:t>Implemented</a:t>
                      </a:r>
                    </a:p>
                    <a:p>
                      <a:r>
                        <a:rPr lang="en-US" sz="1050" dirty="0" smtClean="0">
                          <a:solidFill>
                            <a:schemeClr val="tx1"/>
                          </a:solidFill>
                          <a:latin typeface="+mn-lt"/>
                          <a:cs typeface="Arial" panose="020B0604020202020204" pitchFamily="34" charset="0"/>
                        </a:rPr>
                        <a:t>Release</a:t>
                      </a:r>
                    </a:p>
                    <a:p>
                      <a:r>
                        <a:rPr lang="en-US" sz="1050" dirty="0" smtClean="0">
                          <a:solidFill>
                            <a:schemeClr val="tx1"/>
                          </a:solidFill>
                          <a:latin typeface="+mn-lt"/>
                          <a:cs typeface="Arial" panose="020B0604020202020204" pitchFamily="34" charset="0"/>
                        </a:rPr>
                        <a:t>12/21/17</a:t>
                      </a:r>
                    </a:p>
                    <a:p>
                      <a:endParaRPr lang="en-US" sz="1050" dirty="0" smtClean="0">
                        <a:solidFill>
                          <a:schemeClr val="tx1"/>
                        </a:solidFill>
                        <a:latin typeface="+mn-lt"/>
                        <a:cs typeface="Arial" panose="020B0604020202020204" pitchFamily="34" charset="0"/>
                      </a:endParaRPr>
                    </a:p>
                    <a:p>
                      <a:r>
                        <a:rPr lang="en-US" sz="1050" dirty="0" smtClean="0">
                          <a:solidFill>
                            <a:schemeClr val="tx1"/>
                          </a:solidFill>
                          <a:latin typeface="+mn-lt"/>
                          <a:cs typeface="Arial" panose="020B0604020202020204" pitchFamily="34" charset="0"/>
                        </a:rPr>
                        <a:t>SCR 58550</a:t>
                      </a:r>
                    </a:p>
                    <a:p>
                      <a:r>
                        <a:rPr lang="en-US" sz="1050" dirty="0" smtClean="0">
                          <a:solidFill>
                            <a:schemeClr val="tx1"/>
                          </a:solidFill>
                          <a:latin typeface="+mn-lt"/>
                          <a:cs typeface="Arial" panose="020B0604020202020204" pitchFamily="34" charset="0"/>
                        </a:rPr>
                        <a:t>Phase II</a:t>
                      </a:r>
                    </a:p>
                    <a:p>
                      <a:r>
                        <a:rPr lang="en-US" sz="1050" dirty="0" smtClean="0">
                          <a:solidFill>
                            <a:schemeClr val="tx1"/>
                          </a:solidFill>
                          <a:latin typeface="+mn-lt"/>
                          <a:cs typeface="Arial" panose="020B0604020202020204" pitchFamily="34" charset="0"/>
                        </a:rPr>
                        <a:t>(NOAs)</a:t>
                      </a:r>
                    </a:p>
                    <a:p>
                      <a:r>
                        <a:rPr lang="en-US" sz="1050" dirty="0" smtClean="0">
                          <a:solidFill>
                            <a:schemeClr val="tx1"/>
                          </a:solidFill>
                          <a:latin typeface="+mn-lt"/>
                          <a:cs typeface="Arial" panose="020B0604020202020204" pitchFamily="34" charset="0"/>
                        </a:rPr>
                        <a:t>TBD</a:t>
                      </a:r>
                    </a:p>
                    <a:p>
                      <a:endParaRPr lang="en-US" sz="1050" dirty="0" smtClean="0">
                        <a:solidFill>
                          <a:schemeClr val="tx1"/>
                        </a:solidFill>
                        <a:latin typeface="+mn-lt"/>
                        <a:cs typeface="Arial" panose="020B0604020202020204" pitchFamily="34" charset="0"/>
                      </a:endParaRPr>
                    </a:p>
                    <a:p>
                      <a:r>
                        <a:rPr lang="en-US" sz="1050" dirty="0" smtClean="0">
                          <a:solidFill>
                            <a:schemeClr val="tx1"/>
                          </a:solidFill>
                          <a:latin typeface="+mn-lt"/>
                          <a:cs typeface="Arial" panose="020B0604020202020204" pitchFamily="34" charset="0"/>
                        </a:rPr>
                        <a:t>SCR 58476</a:t>
                      </a:r>
                    </a:p>
                    <a:p>
                      <a:r>
                        <a:rPr lang="en-US" sz="1050" dirty="0" smtClean="0">
                          <a:solidFill>
                            <a:schemeClr val="tx1"/>
                          </a:solidFill>
                          <a:latin typeface="+mn-lt"/>
                          <a:cs typeface="Arial" panose="020B0604020202020204" pitchFamily="34" charset="0"/>
                        </a:rPr>
                        <a:t>Phase III</a:t>
                      </a:r>
                    </a:p>
                    <a:p>
                      <a:r>
                        <a:rPr lang="en-US" sz="1050" dirty="0" smtClean="0">
                          <a:solidFill>
                            <a:schemeClr val="tx1"/>
                          </a:solidFill>
                          <a:latin typeface="+mn-lt"/>
                          <a:cs typeface="Arial" panose="020B0604020202020204" pitchFamily="34" charset="0"/>
                        </a:rPr>
                        <a:t>(Service Arrangement)</a:t>
                      </a:r>
                    </a:p>
                    <a:p>
                      <a:r>
                        <a:rPr lang="en-US" sz="1050" dirty="0" smtClean="0">
                          <a:solidFill>
                            <a:schemeClr val="tx1"/>
                          </a:solidFill>
                          <a:latin typeface="+mn-lt"/>
                          <a:cs typeface="Arial" panose="020B0604020202020204" pitchFamily="34" charset="0"/>
                        </a:rPr>
                        <a:t>TBD</a:t>
                      </a:r>
                    </a:p>
                    <a:p>
                      <a:endParaRPr lang="en-US" sz="1050" dirty="0" smtClean="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0" kern="1200" dirty="0" smtClean="0">
                          <a:solidFill>
                            <a:schemeClr val="dk1"/>
                          </a:solidFill>
                          <a:effectLst/>
                          <a:latin typeface="+mn-lt"/>
                          <a:ea typeface="+mn-ea"/>
                          <a:cs typeface="+mn-cs"/>
                        </a:rPr>
                        <a:t>C-IV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kern="1200" dirty="0" smtClean="0">
                          <a:solidFill>
                            <a:schemeClr val="dk1"/>
                          </a:solidFill>
                          <a:effectLst/>
                          <a:latin typeface="+mn-lt"/>
                          <a:ea typeface="+mn-ea"/>
                          <a:cs typeface="+mn-cs"/>
                        </a:rPr>
                        <a:t>SCR 12158 - </a:t>
                      </a:r>
                      <a:r>
                        <a:rPr lang="en-US" sz="1050" b="0" dirty="0" smtClean="0">
                          <a:effectLst/>
                        </a:rPr>
                        <a:t>ACL 17-115, CFL 17-18_46 - EOA - Educational Opportunity and Attainment Program</a:t>
                      </a:r>
                      <a:r>
                        <a:rPr lang="en-US" sz="1050" b="0" i="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dirty="0" smtClean="0">
                          <a:solidFill>
                            <a:schemeClr val="dk1"/>
                          </a:solidFill>
                          <a:effectLst/>
                          <a:latin typeface="+mn-lt"/>
                          <a:ea typeface="+mn-ea"/>
                          <a:cs typeface="+mn-cs"/>
                        </a:rPr>
                        <a:t>Add  CalWORKs</a:t>
                      </a:r>
                      <a:r>
                        <a:rPr lang="en-US" sz="1050" b="0" i="0" kern="1200" baseline="0" dirty="0" smtClean="0">
                          <a:solidFill>
                            <a:schemeClr val="dk1"/>
                          </a:solidFill>
                          <a:effectLst/>
                          <a:latin typeface="+mn-lt"/>
                          <a:ea typeface="+mn-ea"/>
                          <a:cs typeface="+mn-cs"/>
                        </a:rPr>
                        <a:t> EOA Need Category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baseline="0" dirty="0" smtClean="0">
                          <a:solidFill>
                            <a:schemeClr val="dk1"/>
                          </a:solidFill>
                          <a:effectLst/>
                          <a:latin typeface="+mn-lt"/>
                          <a:ea typeface="+mn-ea"/>
                          <a:cs typeface="+mn-cs"/>
                        </a:rPr>
                        <a:t>Add High School Graduation Award and Education Stipend Need Types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baseline="0" dirty="0" smtClean="0">
                          <a:solidFill>
                            <a:schemeClr val="dk1"/>
                          </a:solidFill>
                          <a:effectLst/>
                          <a:latin typeface="+mn-lt"/>
                          <a:ea typeface="+mn-ea"/>
                          <a:cs typeface="+mn-cs"/>
                        </a:rPr>
                        <a:t>Add four pay codes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0" i="0" kern="1200" dirty="0" smtClean="0">
                          <a:solidFill>
                            <a:schemeClr val="dk1"/>
                          </a:solidFill>
                          <a:effectLst/>
                          <a:latin typeface="+mn-lt"/>
                          <a:ea typeface="+mn-ea"/>
                          <a:cs typeface="+mn-cs"/>
                        </a:rPr>
                        <a:t>Claiming modifications</a:t>
                      </a:r>
                      <a:r>
                        <a:rPr lang="en-US" sz="1050" b="0" i="0" kern="1200" baseline="0" dirty="0" smtClean="0">
                          <a:solidFill>
                            <a:schemeClr val="dk1"/>
                          </a:solidFill>
                          <a:effectLst/>
                          <a:latin typeface="+mn-lt"/>
                          <a:ea typeface="+mn-ea"/>
                          <a:cs typeface="+mn-cs"/>
                        </a:rPr>
                        <a:t> to capture EOA payments</a:t>
                      </a:r>
                      <a:endParaRPr lang="en-US" sz="1050" b="0" i="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dirty="0" smtClean="0">
                          <a:solidFill>
                            <a:schemeClr val="dk1"/>
                          </a:solidFill>
                          <a:effectLst/>
                          <a:latin typeface="+mn-lt"/>
                          <a:ea typeface="+mn-ea"/>
                          <a:cs typeface="+mn-cs"/>
                        </a:rPr>
                        <a:t>CIT 0069-17  was</a:t>
                      </a:r>
                      <a:r>
                        <a:rPr lang="en-US" sz="1050" kern="1200" baseline="0" dirty="0" smtClean="0">
                          <a:solidFill>
                            <a:schemeClr val="dk1"/>
                          </a:solidFill>
                          <a:effectLst/>
                          <a:latin typeface="+mn-lt"/>
                          <a:ea typeface="+mn-ea"/>
                          <a:cs typeface="+mn-cs"/>
                        </a:rPr>
                        <a:t> sent to the counties</a:t>
                      </a:r>
                      <a:r>
                        <a:rPr lang="en-US" sz="1050" kern="1200" dirty="0" smtClean="0">
                          <a:solidFill>
                            <a:schemeClr val="dk1"/>
                          </a:solidFill>
                          <a:effectLst/>
                          <a:latin typeface="+mn-lt"/>
                          <a:ea typeface="+mn-ea"/>
                          <a:cs typeface="+mn-cs"/>
                        </a:rPr>
                        <a:t> to explain how counties will issue the $500/$1000 benefit utilizing existing C-IV System functionality. Until the reporting ACL/CFL is published, the CIT instructs counties that</a:t>
                      </a:r>
                      <a:r>
                        <a:rPr lang="en-US" sz="1050" kern="1200" baseline="0" dirty="0" smtClean="0">
                          <a:solidFill>
                            <a:schemeClr val="dk1"/>
                          </a:solidFill>
                          <a:effectLst/>
                          <a:latin typeface="+mn-lt"/>
                          <a:ea typeface="+mn-ea"/>
                          <a:cs typeface="+mn-cs"/>
                        </a:rPr>
                        <a:t> they </a:t>
                      </a:r>
                      <a:r>
                        <a:rPr lang="en-US" sz="1050" kern="1200" dirty="0" smtClean="0">
                          <a:solidFill>
                            <a:schemeClr val="dk1"/>
                          </a:solidFill>
                          <a:effectLst/>
                          <a:latin typeface="+mn-lt"/>
                          <a:ea typeface="+mn-ea"/>
                          <a:cs typeface="+mn-cs"/>
                        </a:rPr>
                        <a:t>will need to manually track issuances and reporting outside the C-IV System.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kern="1200" dirty="0" smtClean="0">
                          <a:solidFill>
                            <a:schemeClr val="dk1"/>
                          </a:solidFill>
                          <a:effectLst/>
                          <a:latin typeface="+mn-lt"/>
                          <a:ea typeface="+mn-ea"/>
                          <a:cs typeface="+mn-cs"/>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effectLst/>
                          <a:latin typeface="+mn-lt"/>
                          <a:ea typeface="+mn-ea"/>
                          <a:cs typeface="+mn-cs"/>
                        </a:rPr>
                        <a:t>A mass mailing informing notice was </a:t>
                      </a:r>
                      <a:r>
                        <a:rPr lang="en-US" sz="1050" dirty="0" smtClean="0">
                          <a:solidFill>
                            <a:schemeClr val="tx1"/>
                          </a:solidFill>
                          <a:effectLst/>
                        </a:rPr>
                        <a:t>sent to primary applicants of active CalWORKs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effectLst/>
                        </a:rPr>
                        <a:t>The </a:t>
                      </a:r>
                      <a:r>
                        <a:rPr lang="en-US" sz="1050" dirty="0" smtClean="0">
                          <a:solidFill>
                            <a:schemeClr val="tx1"/>
                          </a:solidFill>
                          <a:effectLst/>
                        </a:rPr>
                        <a:t> Application and Notice </a:t>
                      </a:r>
                      <a:r>
                        <a:rPr lang="en-US" sz="1050" dirty="0" smtClean="0">
                          <a:solidFill>
                            <a:schemeClr val="tx1"/>
                          </a:solidFill>
                          <a:effectLst/>
                        </a:rPr>
                        <a:t>of Educational Opportunity and Attainment (EOA) Program for CalWORKs Recipients is available in the Template Repository (English only).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effectLst/>
                          <a:latin typeface="+mn-lt"/>
                          <a:ea typeface="+mn-ea"/>
                          <a:cs typeface="+mn-cs"/>
                        </a:rPr>
                        <a:t>Phase II-LRS will implement the Spanish notices and made available in YBN (English and Spanish</a:t>
                      </a:r>
                      <a:r>
                        <a:rPr lang="en-US" sz="105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effectLst/>
                          <a:latin typeface="+mn-lt"/>
                          <a:ea typeface="+mn-ea"/>
                          <a:cs typeface="+mn-cs"/>
                        </a:rPr>
                        <a:t>Interim instructions was sent 12/28/17 to the County </a:t>
                      </a:r>
                      <a:r>
                        <a:rPr lang="en-US" sz="1050" kern="1200" dirty="0" smtClean="0">
                          <a:solidFill>
                            <a:schemeClr val="tx1"/>
                          </a:solidFill>
                          <a:effectLst/>
                          <a:latin typeface="+mn-lt"/>
                          <a:ea typeface="+mn-ea"/>
                          <a:cs typeface="+mn-cs"/>
                        </a:rPr>
                        <a:t>explaining how to issue the $500/$1000 benefit utilizing existing LRS System functionality.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effectLst/>
                        </a:rPr>
                        <a:t>Automated the Need, Service Arrangement and Payment Request process to issue EOA Payments in the system for CalWORKs recipients. LRS added a new need category ‘CalWORKs EOA’ and new need types of “High School Graduation Award” and “Education Stipend” under the new category. </a:t>
                      </a:r>
                      <a:endParaRPr lang="en-US" sz="1050" b="0" kern="1200" dirty="0" smtClean="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36085114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76252158"/>
              </p:ext>
            </p:extLst>
          </p:nvPr>
        </p:nvGraphicFramePr>
        <p:xfrm>
          <a:off x="228600" y="750470"/>
          <a:ext cx="8686800" cy="547336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219200">
                  <a:extLst>
                    <a:ext uri="{9D8B030D-6E8A-4147-A177-3AD203B41FA5}">
                      <a16:colId xmlns:a16="http://schemas.microsoft.com/office/drawing/2014/main" val="2930224535"/>
                    </a:ext>
                  </a:extLst>
                </a:gridCol>
                <a:gridCol w="1143000">
                  <a:extLst>
                    <a:ext uri="{9D8B030D-6E8A-4147-A177-3AD203B41FA5}">
                      <a16:colId xmlns:a16="http://schemas.microsoft.com/office/drawing/2014/main" val="3776382731"/>
                    </a:ext>
                  </a:extLst>
                </a:gridCol>
                <a:gridCol w="4267200">
                  <a:extLst>
                    <a:ext uri="{9D8B030D-6E8A-4147-A177-3AD203B41FA5}">
                      <a16:colId xmlns:a16="http://schemas.microsoft.com/office/drawing/2014/main" val="3406358116"/>
                    </a:ext>
                  </a:extLst>
                </a:gridCol>
              </a:tblGrid>
              <a:tr h="64695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826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rPr>
                        <a:t>State Report</a:t>
                      </a:r>
                      <a:r>
                        <a:rPr lang="en-US" sz="1200" kern="1200" baseline="0" dirty="0" smtClean="0">
                          <a:solidFill>
                            <a:schemeClr val="dk1"/>
                          </a:solidFill>
                          <a:latin typeface="+mn-lt"/>
                          <a:ea typeface="+mn-ea"/>
                          <a:cs typeface="Arial" panose="020B0604020202020204" pitchFamily="34" charset="0"/>
                        </a:rPr>
                        <a:t> - </a:t>
                      </a:r>
                      <a:r>
                        <a:rPr lang="en-US" sz="1200" kern="1200" dirty="0" smtClean="0">
                          <a:solidFill>
                            <a:schemeClr val="dk1"/>
                          </a:solidFill>
                          <a:latin typeface="+mn-lt"/>
                          <a:ea typeface="+mn-ea"/>
                          <a:cs typeface="Arial" panose="020B0604020202020204" pitchFamily="34" charset="0"/>
                        </a:rPr>
                        <a:t>Fraud Investigation Activity Report -  DPA</a:t>
                      </a:r>
                      <a:r>
                        <a:rPr lang="en-US" sz="1200" kern="1200" baseline="0" dirty="0" smtClean="0">
                          <a:solidFill>
                            <a:schemeClr val="dk1"/>
                          </a:solidFill>
                          <a:latin typeface="+mn-lt"/>
                          <a:ea typeface="+mn-ea"/>
                          <a:cs typeface="Arial" panose="020B0604020202020204" pitchFamily="34" charset="0"/>
                        </a:rPr>
                        <a:t> 266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Arial" panose="020B0604020202020204" pitchFamily="34" charset="0"/>
                          <a:hlinkClick r:id="rId2"/>
                        </a:rPr>
                        <a:t>ACL 17-117</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10/1/2017</a:t>
                      </a:r>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10511</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latin typeface="+mn-lt"/>
                          <a:cs typeface="Arial" panose="020B0604020202020204" pitchFamily="34" charset="0"/>
                        </a:rPr>
                        <a:t>Online Page Changes</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Implemented</a:t>
                      </a:r>
                    </a:p>
                    <a:p>
                      <a:endParaRPr lang="en-US" sz="1200" baseline="0" dirty="0" smtClean="0">
                        <a:solidFill>
                          <a:schemeClr val="tx1"/>
                        </a:solidFill>
                        <a:latin typeface="+mn-lt"/>
                        <a:cs typeface="Arial" panose="020B0604020202020204" pitchFamily="34" charset="0"/>
                      </a:endParaRPr>
                    </a:p>
                    <a:p>
                      <a:endParaRPr lang="en-US" sz="1200" baseline="0" dirty="0" smtClean="0">
                        <a:solidFill>
                          <a:schemeClr val="tx1"/>
                        </a:solidFill>
                        <a:latin typeface="+mn-lt"/>
                        <a:cs typeface="Arial" panose="020B0604020202020204" pitchFamily="34" charset="0"/>
                      </a:endParaRP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SCR 10344 </a:t>
                      </a:r>
                    </a:p>
                    <a:p>
                      <a:r>
                        <a:rPr lang="en-US" sz="1200" baseline="0" dirty="0" smtClean="0">
                          <a:solidFill>
                            <a:schemeClr val="tx1"/>
                          </a:solidFill>
                          <a:latin typeface="+mn-lt"/>
                          <a:cs typeface="Arial" panose="020B0604020202020204" pitchFamily="34" charset="0"/>
                        </a:rPr>
                        <a:t>Report Changes</a:t>
                      </a:r>
                    </a:p>
                    <a:p>
                      <a:r>
                        <a:rPr lang="en-US" sz="1200" baseline="0" dirty="0" smtClean="0">
                          <a:solidFill>
                            <a:schemeClr val="tx1"/>
                          </a:solidFill>
                          <a:latin typeface="+mn-lt"/>
                          <a:cs typeface="Arial" panose="020B0604020202020204" pitchFamily="34" charset="0"/>
                        </a:rPr>
                        <a:t>Test</a:t>
                      </a:r>
                    </a:p>
                    <a:p>
                      <a:r>
                        <a:rPr lang="en-US" sz="1200" baseline="0" dirty="0" smtClean="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56222</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18.01</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Online Page Change</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Implemented</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Report SCR</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53778</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18.03</a:t>
                      </a:r>
                      <a:endParaRPr lang="en-US" sz="1200" kern="1200" baseline="0" dirty="0">
                        <a:solidFill>
                          <a:schemeClr val="tx1"/>
                        </a:solidFill>
                        <a:latin typeface="+mn-lt"/>
                        <a:ea typeface="+mn-ea"/>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Food</a:t>
                      </a:r>
                      <a:r>
                        <a:rPr lang="en-US" sz="1200" kern="1200" baseline="0" dirty="0" smtClean="0">
                          <a:solidFill>
                            <a:schemeClr val="dk1"/>
                          </a:solidFill>
                          <a:effectLst/>
                          <a:latin typeface="+mn-lt"/>
                          <a:ea typeface="+mn-ea"/>
                          <a:cs typeface="+mn-cs"/>
                        </a:rPr>
                        <a:t> and </a:t>
                      </a:r>
                      <a:r>
                        <a:rPr lang="en-US" sz="1200" kern="1200" dirty="0" smtClean="0">
                          <a:solidFill>
                            <a:schemeClr val="dk1"/>
                          </a:solidFill>
                          <a:effectLst/>
                          <a:latin typeface="+mn-lt"/>
                          <a:ea typeface="+mn-ea"/>
                          <a:cs typeface="+mn-cs"/>
                        </a:rPr>
                        <a:t>Nutrition Service (FNS) has made</a:t>
                      </a:r>
                      <a:r>
                        <a:rPr lang="en-US" sz="1200" kern="1200" baseline="0" dirty="0" smtClean="0">
                          <a:solidFill>
                            <a:schemeClr val="dk1"/>
                          </a:solidFill>
                          <a:effectLst/>
                          <a:latin typeface="+mn-lt"/>
                          <a:ea typeface="+mn-ea"/>
                          <a:cs typeface="+mn-cs"/>
                        </a:rPr>
                        <a:t> some modifications to the FNS </a:t>
                      </a:r>
                      <a:r>
                        <a:rPr lang="en-US" sz="1200" kern="1200" dirty="0" smtClean="0">
                          <a:solidFill>
                            <a:schemeClr val="dk1"/>
                          </a:solidFill>
                          <a:effectLst/>
                          <a:latin typeface="+mn-lt"/>
                          <a:ea typeface="+mn-ea"/>
                          <a:cs typeface="+mn-cs"/>
                        </a:rPr>
                        <a:t>366B Report. CDSS</a:t>
                      </a:r>
                      <a:r>
                        <a:rPr lang="en-US" sz="1200" kern="1200" baseline="0" dirty="0" smtClean="0">
                          <a:solidFill>
                            <a:schemeClr val="dk1"/>
                          </a:solidFill>
                          <a:effectLst/>
                          <a:latin typeface="+mn-lt"/>
                          <a:ea typeface="+mn-ea"/>
                          <a:cs typeface="+mn-cs"/>
                        </a:rPr>
                        <a:t> uses the data from the</a:t>
                      </a:r>
                      <a:r>
                        <a:rPr lang="en-US" sz="1200" kern="1200" dirty="0" smtClean="0">
                          <a:solidFill>
                            <a:schemeClr val="dk1"/>
                          </a:solidFill>
                          <a:effectLst/>
                          <a:latin typeface="+mn-lt"/>
                          <a:ea typeface="+mn-ea"/>
                          <a:cs typeface="+mn-cs"/>
                        </a:rPr>
                        <a:t> DPA</a:t>
                      </a:r>
                      <a:r>
                        <a:rPr lang="en-US" sz="1200" kern="1200" baseline="0" dirty="0" smtClean="0">
                          <a:solidFill>
                            <a:schemeClr val="dk1"/>
                          </a:solidFill>
                          <a:effectLst/>
                          <a:latin typeface="+mn-lt"/>
                          <a:ea typeface="+mn-ea"/>
                          <a:cs typeface="+mn-cs"/>
                        </a:rPr>
                        <a:t> 266 Report to complete the FNS 366B.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CDSS is looking to develop a consolidated streamlined report (DSS 466) that addresses the FNS 366B requirements</a:t>
                      </a:r>
                      <a:r>
                        <a:rPr lang="en-US" sz="1200" kern="1200" baseline="0" dirty="0" smtClean="0">
                          <a:solidFill>
                            <a:schemeClr val="dk1"/>
                          </a:solidFill>
                          <a:effectLst/>
                          <a:latin typeface="+mn-lt"/>
                          <a:ea typeface="+mn-ea"/>
                          <a:cs typeface="+mn-cs"/>
                        </a:rPr>
                        <a:t>. To assist them with this effort, CDSS </a:t>
                      </a:r>
                      <a:r>
                        <a:rPr lang="en-US" sz="1200" kern="1200" dirty="0" smtClean="0">
                          <a:solidFill>
                            <a:schemeClr val="dk1"/>
                          </a:solidFill>
                          <a:effectLst/>
                          <a:latin typeface="+mn-lt"/>
                          <a:ea typeface="+mn-ea"/>
                          <a:cs typeface="+mn-cs"/>
                        </a:rPr>
                        <a:t>established a workgroup which</a:t>
                      </a:r>
                      <a:r>
                        <a:rPr lang="en-US" sz="1200" kern="1200" baseline="0" dirty="0" smtClean="0">
                          <a:solidFill>
                            <a:schemeClr val="dk1"/>
                          </a:solidFill>
                          <a:effectLst/>
                          <a:latin typeface="+mn-lt"/>
                          <a:ea typeface="+mn-ea"/>
                          <a:cs typeface="+mn-cs"/>
                        </a:rPr>
                        <a:t> includes representatives from Counties, CWDA, and SAWS</a:t>
                      </a:r>
                      <a:r>
                        <a:rPr lang="en-US" sz="1200" kern="1200" dirty="0" smtClean="0">
                          <a:solidFill>
                            <a:schemeClr val="dk1"/>
                          </a:solidFill>
                          <a:effectLst/>
                          <a:latin typeface="+mn-lt"/>
                          <a:ea typeface="+mn-ea"/>
                          <a:cs typeface="+mn-cs"/>
                        </a:rPr>
                        <a:t>.  The workgroup will identify options for obtaining information required on the FNS 366B report that is not available on the DPA 266.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dk1"/>
                          </a:solidFill>
                          <a:effectLst/>
                          <a:latin typeface="+mn-lt"/>
                          <a:ea typeface="+mn-ea"/>
                          <a:cs typeface="+mn-cs"/>
                        </a:rPr>
                        <a:t>CDSS would like to have the new report in place for the Oct-Nov-Dec quarter submitted in January 2018. </a:t>
                      </a:r>
                      <a:r>
                        <a:rPr lang="en-US" sz="1200" kern="1200" dirty="0" smtClean="0">
                          <a:solidFill>
                            <a:schemeClr val="dk1"/>
                          </a:solidFill>
                          <a:effectLst/>
                          <a:latin typeface="+mn-lt"/>
                          <a:ea typeface="+mn-ea"/>
                          <a:cs typeface="+mn-cs"/>
                        </a:rPr>
                        <a:t>CDSS has stated that if SAWS are unable to produce the report in time, the expectation is that the counties will complete the report manually.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CDSS shared an</a:t>
                      </a:r>
                      <a:r>
                        <a:rPr lang="en-US" sz="1200" kern="1200" baseline="0" dirty="0" smtClean="0">
                          <a:solidFill>
                            <a:schemeClr val="dk1"/>
                          </a:solidFill>
                          <a:effectLst/>
                          <a:latin typeface="+mn-lt"/>
                          <a:ea typeface="+mn-ea"/>
                          <a:cs typeface="+mn-cs"/>
                        </a:rPr>
                        <a:t> updated version of the draft ACL with SAWS on 11/20/17. The final ACL was published at the end of November.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dk1"/>
                        </a:solidFill>
                        <a:effectLst/>
                        <a:latin typeface="+mn-lt"/>
                        <a:ea typeface="+mn-ea"/>
                        <a:cs typeface="+mn-cs"/>
                      </a:endParaRPr>
                    </a:p>
                    <a:p>
                      <a:pPr algn="ctr"/>
                      <a:r>
                        <a:rPr lang="en-US" sz="1200" kern="1200" dirty="0" smtClean="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28984619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39817622"/>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12192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14800">
                  <a:extLst>
                    <a:ext uri="{9D8B030D-6E8A-4147-A177-3AD203B41FA5}">
                      <a16:colId xmlns:a16="http://schemas.microsoft.com/office/drawing/2014/main" val="3406358116"/>
                    </a:ext>
                  </a:extLst>
                </a:gridCol>
              </a:tblGrid>
              <a:tr h="6318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rPr>
                        <a:t>State Report</a:t>
                      </a:r>
                      <a:r>
                        <a:rPr lang="en-US" sz="1200" kern="1200" baseline="0" dirty="0" smtClean="0">
                          <a:solidFill>
                            <a:schemeClr val="dk1"/>
                          </a:solidFill>
                          <a:latin typeface="+mn-lt"/>
                          <a:ea typeface="+mn-ea"/>
                          <a:cs typeface="Arial" panose="020B0604020202020204" pitchFamily="34" charset="0"/>
                        </a:rPr>
                        <a:t> - </a:t>
                      </a:r>
                      <a:r>
                        <a:rPr lang="en-US" sz="1200" kern="1200" dirty="0" smtClean="0">
                          <a:solidFill>
                            <a:schemeClr val="dk1"/>
                          </a:solidFill>
                          <a:latin typeface="+mn-lt"/>
                          <a:ea typeface="+mn-ea"/>
                          <a:cs typeface="Arial" panose="020B0604020202020204" pitchFamily="34" charset="0"/>
                        </a:rPr>
                        <a:t>Fraud Investigation Activity Report -  DPA</a:t>
                      </a:r>
                      <a:r>
                        <a:rPr lang="en-US" sz="1200" kern="1200" baseline="0" dirty="0" smtClean="0">
                          <a:solidFill>
                            <a:schemeClr val="dk1"/>
                          </a:solidFill>
                          <a:latin typeface="+mn-lt"/>
                          <a:ea typeface="+mn-ea"/>
                          <a:cs typeface="Arial" panose="020B0604020202020204" pitchFamily="34" charset="0"/>
                        </a:rPr>
                        <a:t> 266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Arial" panose="020B0604020202020204" pitchFamily="34" charset="0"/>
                          <a:hlinkClick r:id="rId2"/>
                        </a:rPr>
                        <a:t>ACL 17-117</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10/1/2017</a:t>
                      </a:r>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10511</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latin typeface="+mn-lt"/>
                          <a:cs typeface="Arial" panose="020B0604020202020204" pitchFamily="34" charset="0"/>
                        </a:rPr>
                        <a:t>Online Page Change</a:t>
                      </a:r>
                    </a:p>
                    <a:p>
                      <a:endParaRPr lang="en-US" sz="1200" baseline="0" dirty="0" smtClean="0">
                        <a:solidFill>
                          <a:schemeClr val="tx1"/>
                        </a:solidFill>
                        <a:latin typeface="+mn-lt"/>
                        <a:cs typeface="Arial" panose="020B0604020202020204" pitchFamily="34" charset="0"/>
                      </a:endParaRP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Implemented</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SCR 10344</a:t>
                      </a:r>
                    </a:p>
                    <a:p>
                      <a:r>
                        <a:rPr lang="en-US" sz="1200" baseline="0" dirty="0" smtClean="0">
                          <a:solidFill>
                            <a:schemeClr val="tx1"/>
                          </a:solidFill>
                          <a:latin typeface="+mn-lt"/>
                          <a:cs typeface="Arial" panose="020B0604020202020204" pitchFamily="34" charset="0"/>
                        </a:rPr>
                        <a:t>Report changes</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Test</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Release</a:t>
                      </a:r>
                    </a:p>
                    <a:p>
                      <a:r>
                        <a:rPr lang="en-US" sz="1200" baseline="0" dirty="0" smtClean="0">
                          <a:solidFill>
                            <a:schemeClr val="tx1"/>
                          </a:solidFill>
                          <a:latin typeface="+mn-lt"/>
                          <a:cs typeface="Arial" panose="020B0604020202020204" pitchFamily="34" charset="0"/>
                        </a:rPr>
                        <a:t>18.03</a:t>
                      </a:r>
                    </a:p>
                    <a:p>
                      <a:endParaRPr lang="en-US" sz="1200" baseline="0" dirty="0" smtClean="0">
                        <a:solidFill>
                          <a:schemeClr val="tx1"/>
                        </a:solidFill>
                        <a:latin typeface="+mn-lt"/>
                        <a:cs typeface="Arial" panose="020B0604020202020204" pitchFamily="34" charset="0"/>
                      </a:endParaRP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56222</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18.01 Online Page Change</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Implemented</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53778</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Report Changes</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Test</a:t>
                      </a:r>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18.03</a:t>
                      </a:r>
                      <a:endParaRPr lang="en-US" sz="1200" kern="1200" baseline="0" dirty="0">
                        <a:solidFill>
                          <a:schemeClr val="tx1"/>
                        </a:solidFill>
                        <a:latin typeface="+mn-lt"/>
                        <a:ea typeface="+mn-ea"/>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C-IV counties use the fraud functionality to varying degrees, which includes counties using none, some and all of the functionality. This includes counties taking steps or using statuses in different orders. Since it varies so much, and with competing policy priorities, this functionality has had little to no updates in the last several years and the committee was disbanded several years ago. </a:t>
                      </a:r>
                    </a:p>
                    <a:p>
                      <a:endParaRPr lang="en-US" sz="1200" kern="1200" dirty="0" smtClean="0">
                        <a:solidFill>
                          <a:schemeClr val="dk1"/>
                        </a:solidFill>
                        <a:effectLst/>
                        <a:latin typeface="+mn-lt"/>
                        <a:ea typeface="+mn-ea"/>
                        <a:cs typeface="+mn-cs"/>
                      </a:endParaRPr>
                    </a:p>
                    <a:p>
                      <a:r>
                        <a:rPr lang="en-US" sz="1200" b="1" kern="1200" dirty="0" smtClean="0">
                          <a:solidFill>
                            <a:schemeClr val="dk1"/>
                          </a:solidFill>
                          <a:effectLst/>
                          <a:latin typeface="+mn-lt"/>
                          <a:ea typeface="+mn-ea"/>
                          <a:cs typeface="+mn-cs"/>
                        </a:rPr>
                        <a:t>C-IV </a:t>
                      </a:r>
                      <a:r>
                        <a:rPr lang="en-US" sz="1200" b="1" kern="1200" baseline="0" dirty="0" smtClean="0">
                          <a:solidFill>
                            <a:schemeClr val="dk1"/>
                          </a:solidFill>
                          <a:effectLst/>
                          <a:latin typeface="+mn-lt"/>
                          <a:ea typeface="+mn-ea"/>
                          <a:cs typeface="+mn-cs"/>
                        </a:rPr>
                        <a:t> Update: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Fraud Workgroup approved the report design in Dec. 2017.</a:t>
                      </a:r>
                    </a:p>
                    <a:p>
                      <a:r>
                        <a:rPr lang="en-US" sz="1200" b="0" i="0" kern="1200" baseline="0" dirty="0" smtClean="0">
                          <a:solidFill>
                            <a:schemeClr val="dk1"/>
                          </a:solidFill>
                          <a:effectLst/>
                          <a:latin typeface="+mn-lt"/>
                          <a:ea typeface="+mn-ea"/>
                          <a:cs typeface="+mn-cs"/>
                        </a:rPr>
                        <a:t>The DSS 466 report will be implemented in 18.03  release in time for the April 2018 (Jan-Feb-Mar Quarter) run.</a:t>
                      </a:r>
                    </a:p>
                    <a:p>
                      <a:endParaRPr lang="en-US" sz="1200" b="1" i="0" kern="1200" baseline="0" dirty="0" smtClean="0">
                        <a:solidFill>
                          <a:schemeClr val="dk1"/>
                        </a:solidFill>
                        <a:effectLst/>
                        <a:latin typeface="+mn-lt"/>
                        <a:ea typeface="+mn-ea"/>
                        <a:cs typeface="+mn-cs"/>
                      </a:endParaRPr>
                    </a:p>
                    <a:p>
                      <a:r>
                        <a:rPr lang="en-US" sz="1200" b="1" i="0" kern="1200" baseline="0" dirty="0" smtClean="0">
                          <a:solidFill>
                            <a:schemeClr val="dk1"/>
                          </a:solidFill>
                          <a:effectLst/>
                          <a:latin typeface="+mn-lt"/>
                          <a:ea typeface="+mn-ea"/>
                          <a:cs typeface="+mn-cs"/>
                        </a:rPr>
                        <a:t>Note: </a:t>
                      </a:r>
                      <a:r>
                        <a:rPr lang="en-US" sz="1200" b="0" i="0" kern="1200" baseline="0" dirty="0" smtClean="0">
                          <a:solidFill>
                            <a:schemeClr val="dk1"/>
                          </a:solidFill>
                          <a:effectLst/>
                          <a:latin typeface="+mn-lt"/>
                          <a:ea typeface="+mn-ea"/>
                          <a:cs typeface="+mn-cs"/>
                        </a:rPr>
                        <a:t>The counties will manually complete the January 2018 (Oct-Nov-Dec 2017 Quarter) report.</a:t>
                      </a:r>
                    </a:p>
                    <a:p>
                      <a:endParaRPr lang="en-US" sz="1200" b="0" i="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dk1"/>
                          </a:solidFill>
                          <a:effectLst/>
                          <a:latin typeface="+mn-lt"/>
                          <a:ea typeface="+mn-ea"/>
                          <a:cs typeface="+mn-cs"/>
                        </a:rPr>
                        <a:t>The Online page changes meet the needs of the 40 counties and was approved by the CalACES Fraud Workgroup in early October</a:t>
                      </a:r>
                      <a:r>
                        <a:rPr lang="en-US" sz="1200" b="0" i="0" kern="1200" baseline="0" dirty="0" smtClean="0">
                          <a:solidFill>
                            <a:schemeClr val="tx1"/>
                          </a:solidFill>
                          <a:effectLst/>
                          <a:latin typeface="+mn-lt"/>
                          <a:ea typeface="+mn-ea"/>
                          <a:cs typeface="+mn-cs"/>
                        </a:rPr>
                        <a:t>. Fraud Workgroup approved the report design in Dec. 2017 and currently in build status.</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2595594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18194378"/>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914400">
                  <a:extLst>
                    <a:ext uri="{9D8B030D-6E8A-4147-A177-3AD203B41FA5}">
                      <a16:colId xmlns:a16="http://schemas.microsoft.com/office/drawing/2014/main" val="2930224535"/>
                    </a:ext>
                  </a:extLst>
                </a:gridCol>
                <a:gridCol w="838200">
                  <a:extLst>
                    <a:ext uri="{9D8B030D-6E8A-4147-A177-3AD203B41FA5}">
                      <a16:colId xmlns:a16="http://schemas.microsoft.com/office/drawing/2014/main" val="3776382731"/>
                    </a:ext>
                  </a:extLst>
                </a:gridCol>
                <a:gridCol w="4800600">
                  <a:extLst>
                    <a:ext uri="{9D8B030D-6E8A-4147-A177-3AD203B41FA5}">
                      <a16:colId xmlns:a16="http://schemas.microsoft.com/office/drawing/2014/main" val="3406358116"/>
                    </a:ext>
                  </a:extLst>
                </a:gridCol>
              </a:tblGrid>
              <a:tr h="6318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rPr>
                        <a:t>MEDS</a:t>
                      </a:r>
                      <a:r>
                        <a:rPr lang="en-US" sz="1200" kern="1200" baseline="0" dirty="0" smtClean="0">
                          <a:solidFill>
                            <a:schemeClr val="dk1"/>
                          </a:solidFill>
                          <a:latin typeface="+mn-lt"/>
                          <a:ea typeface="+mn-ea"/>
                          <a:cs typeface="Arial" panose="020B0604020202020204" pitchFamily="34" charset="0"/>
                        </a:rPr>
                        <a:t> Updates to Accept the Medicare Beneficiary Identifier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hlinkClick r:id="rId2"/>
                        </a:rPr>
                        <a:t>MEDIL 17-15 </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smtClean="0">
                          <a:solidFill>
                            <a:schemeClr val="tx1"/>
                          </a:solidFill>
                          <a:latin typeface="+mn-lt"/>
                          <a:cs typeface="Arial" panose="020B0604020202020204" pitchFamily="34" charset="0"/>
                        </a:rPr>
                        <a:t>4/1/2018</a:t>
                      </a:r>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8965</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Test </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Release </a:t>
                      </a:r>
                    </a:p>
                    <a:p>
                      <a:r>
                        <a:rPr lang="en-US" sz="1200" baseline="0" dirty="0" smtClean="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54657</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Test</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18.03</a:t>
                      </a:r>
                      <a:endParaRPr lang="en-US" sz="1200" kern="1200" baseline="0" dirty="0">
                        <a:solidFill>
                          <a:schemeClr val="tx1"/>
                        </a:solidFill>
                        <a:latin typeface="+mn-lt"/>
                        <a:ea typeface="+mn-ea"/>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Centers for Medicare &amp; Medicaid Services (CMS) has received the Medicare Access and CHIP Reauthorization Act (MACRA) of 2015, which requires the Medicare program to stop using the Health Insurance Claim (HIC) number to identify Medicare Beneficiaries. The current HIC number includes the customer's Social Security Number as part of the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CMS has developed a new Medicare Beneficiary Identifier (MBI) that will replace the HIC beginning in April of 2018 and will be fully implemented by December 2019. MEDS will begin accepting both HIC and MBI for the customer, and one or the other is required for Medicare aid codes at</a:t>
                      </a:r>
                      <a:r>
                        <a:rPr lang="en-US" sz="1200" baseline="0" dirty="0" smtClean="0">
                          <a:effectLst/>
                        </a:rPr>
                        <a:t> the end of March 2018.</a:t>
                      </a:r>
                      <a:endParaRPr lang="en-US" sz="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effectLst/>
                          <a:latin typeface="+mn-lt"/>
                          <a:ea typeface="+mn-ea"/>
                          <a:cs typeface="+mn-cs"/>
                        </a:rPr>
                        <a:t>C-IV/LRS </a:t>
                      </a:r>
                      <a:r>
                        <a:rPr lang="en-US" sz="1200" b="1" i="0" kern="1200" baseline="0" dirty="0" smtClean="0">
                          <a:solidFill>
                            <a:schemeClr val="tx1"/>
                          </a:solidFill>
                          <a:effectLst/>
                          <a:latin typeface="+mn-lt"/>
                          <a:ea typeface="+mn-ea"/>
                          <a:cs typeface="+mn-cs"/>
                        </a:rPr>
                        <a:t>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Add a MBI field to the Medicare Detail page.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Remove the required field indicator from the HIC Number text box.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Update the applicable MEDS Interface transactions to include the MBI number.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1060020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948799206"/>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685800">
                  <a:extLst>
                    <a:ext uri="{9D8B030D-6E8A-4147-A177-3AD203B41FA5}">
                      <a16:colId xmlns:a16="http://schemas.microsoft.com/office/drawing/2014/main" val="2930224535"/>
                    </a:ext>
                  </a:extLst>
                </a:gridCol>
                <a:gridCol w="838200">
                  <a:extLst>
                    <a:ext uri="{9D8B030D-6E8A-4147-A177-3AD203B41FA5}">
                      <a16:colId xmlns:a16="http://schemas.microsoft.com/office/drawing/2014/main" val="3776382731"/>
                    </a:ext>
                  </a:extLst>
                </a:gridCol>
                <a:gridCol w="5029200">
                  <a:extLst>
                    <a:ext uri="{9D8B030D-6E8A-4147-A177-3AD203B41FA5}">
                      <a16:colId xmlns:a16="http://schemas.microsoft.com/office/drawing/2014/main" val="3406358116"/>
                    </a:ext>
                  </a:extLst>
                </a:gridCol>
              </a:tblGrid>
              <a:tr h="631847">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r>
                        <a:rPr lang="en-US" sz="1350" b="0" i="0" u="none" strike="noStrike" kern="1200" baseline="0" dirty="0" smtClean="0">
                          <a:solidFill>
                            <a:schemeClr val="dk1"/>
                          </a:solidFill>
                          <a:latin typeface="+mn-lt"/>
                          <a:ea typeface="+mn-ea"/>
                          <a:cs typeface="+mn-cs"/>
                        </a:rPr>
                        <a:t>Interim Non-Payment of Premium (NPP) Processes for the Optional Targeted Low-Income Children Program (OTLICP)</a:t>
                      </a:r>
                    </a:p>
                    <a:p>
                      <a:r>
                        <a:rPr lang="en-US" sz="1350" b="0" i="0" u="none" strike="noStrike" kern="1200" baseline="0" dirty="0" smtClean="0">
                          <a:solidFill>
                            <a:schemeClr val="dk1"/>
                          </a:solidFill>
                          <a:latin typeface="+mn-lt"/>
                          <a:ea typeface="+mn-ea"/>
                          <a:cs typeface="+mn-cs"/>
                        </a:rPr>
                        <a:t> </a:t>
                      </a:r>
                      <a:endParaRPr lang="en-US" sz="12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Arial" panose="020B0604020202020204" pitchFamily="34" charset="0"/>
                          <a:hlinkClick r:id="rId2"/>
                        </a:rPr>
                        <a:t>ACWDL</a:t>
                      </a:r>
                      <a:r>
                        <a:rPr lang="en-US" sz="1200" kern="1200" baseline="0" dirty="0" smtClean="0">
                          <a:solidFill>
                            <a:schemeClr val="dk1"/>
                          </a:solidFill>
                          <a:latin typeface="+mn-lt"/>
                          <a:ea typeface="+mn-ea"/>
                          <a:cs typeface="Arial" panose="020B0604020202020204" pitchFamily="34" charset="0"/>
                          <a:hlinkClick r:id="rId2"/>
                        </a:rPr>
                        <a:t> 14-29 </a:t>
                      </a:r>
                      <a:endParaRPr lang="en-US" sz="1200" kern="1200" dirty="0" smtClean="0">
                        <a:solidFill>
                          <a:schemeClr val="dk1"/>
                        </a:solidFill>
                        <a:latin typeface="+mn-lt"/>
                        <a:ea typeface="+mn-ea"/>
                        <a:cs typeface="Arial" panose="020B0604020202020204" pitchFamily="34" charset="0"/>
                      </a:endParaRPr>
                    </a:p>
                  </a:txBody>
                  <a:tcPr marL="91448" marR="91448" marT="34291" marB="34291"/>
                </a:tc>
                <a:tc>
                  <a:txBody>
                    <a:bodyPr/>
                    <a:lstStyle/>
                    <a:p>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smtClean="0">
                          <a:solidFill>
                            <a:schemeClr val="tx1"/>
                          </a:solidFill>
                          <a:latin typeface="+mn-lt"/>
                          <a:cs typeface="Arial" panose="020B0604020202020204" pitchFamily="34" charset="0"/>
                        </a:rPr>
                        <a:t>SCR 2831</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Test </a:t>
                      </a:r>
                    </a:p>
                    <a:p>
                      <a:endParaRPr lang="en-US" sz="1200" baseline="0" dirty="0" smtClean="0">
                        <a:solidFill>
                          <a:schemeClr val="tx1"/>
                        </a:solidFill>
                        <a:latin typeface="+mn-lt"/>
                        <a:cs typeface="Arial" panose="020B0604020202020204" pitchFamily="34" charset="0"/>
                      </a:endParaRPr>
                    </a:p>
                    <a:p>
                      <a:r>
                        <a:rPr lang="en-US" sz="1200" baseline="0" dirty="0" smtClean="0">
                          <a:solidFill>
                            <a:schemeClr val="tx1"/>
                          </a:solidFill>
                          <a:latin typeface="+mn-lt"/>
                          <a:cs typeface="Arial" panose="020B0604020202020204" pitchFamily="34" charset="0"/>
                        </a:rPr>
                        <a:t>Release </a:t>
                      </a:r>
                    </a:p>
                    <a:p>
                      <a:r>
                        <a:rPr lang="en-US" sz="1200" baseline="0" dirty="0" smtClean="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SCR 55842</a:t>
                      </a: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endParaRPr lang="en-US" sz="1200" kern="1200" baseline="0" dirty="0" smtClean="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smtClean="0">
                          <a:solidFill>
                            <a:schemeClr val="tx1"/>
                          </a:solidFill>
                          <a:latin typeface="+mn-lt"/>
                          <a:ea typeface="+mn-ea"/>
                          <a:cs typeface="Arial" panose="020B0604020202020204" pitchFamily="34" charset="0"/>
                        </a:rPr>
                        <a:t>18.06</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ACWDL 14-29 clarified the policy regarding Non-Payment of Premium (NPP) individuals. These individuals should not be aided on Continuos Eligibility</a:t>
                      </a:r>
                      <a:r>
                        <a:rPr lang="en-US" sz="1200" baseline="0" dirty="0" smtClean="0">
                          <a:effectLst/>
                        </a:rPr>
                        <a:t> for Children (CEC) after their discontinuance. In addition, there are no redetermination requirements for an individual being discontinued for NPP.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effectLst/>
                          <a:latin typeface="+mn-lt"/>
                          <a:ea typeface="+mn-ea"/>
                          <a:cs typeface="+mn-cs"/>
                        </a:rPr>
                        <a:t>C-IV/LRS </a:t>
                      </a:r>
                      <a:r>
                        <a:rPr lang="en-US" sz="1200" b="1" i="0" kern="1200" baseline="0" dirty="0" smtClean="0">
                          <a:solidFill>
                            <a:schemeClr val="tx1"/>
                          </a:solidFill>
                          <a:effectLst/>
                          <a:latin typeface="+mn-lt"/>
                          <a:ea typeface="+mn-ea"/>
                          <a:cs typeface="+mn-cs"/>
                        </a:rPr>
                        <a:t>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Update MC EDBC to set FRI for an individual when the NPP Negative Action is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Update MAGI Non-Payment of Premium NOA fragments to generate for Non-MAGI rules. Add the appropriate  W&amp;I Codes to the NOA.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Generate a list of cases with individuals receiving CEC (aid code 7J/7K) after discontinuance for NPP. Counties can take appropriate action to discontinue.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77913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smtClean="0"/>
              <a:t>Policy Implementation</a:t>
            </a:r>
            <a:endParaRPr lang="en-US" dirty="0"/>
          </a:p>
        </p:txBody>
      </p:sp>
      <p:sp>
        <p:nvSpPr>
          <p:cNvPr id="5" name="Slide Number Placeholder 3"/>
          <p:cNvSpPr>
            <a:spLocks noGrp="1"/>
          </p:cNvSpPr>
          <p:nvPr>
            <p:ph type="sldNum" sz="quarter" idx="12"/>
          </p:nvPr>
        </p:nvSpPr>
        <p:spPr/>
        <p:txBody>
          <a:bodyPr/>
          <a:lstStyle/>
          <a:p>
            <a:fld id="{E11AC5FD-6117-434D-B9A5-ADA9E67FDCBD}" type="slidenum">
              <a:rPr lang="en-US" smtClean="0"/>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12498955"/>
              </p:ext>
            </p:extLst>
          </p:nvPr>
        </p:nvGraphicFramePr>
        <p:xfrm>
          <a:off x="228600" y="914400"/>
          <a:ext cx="8686800" cy="5426903"/>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927101">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419600">
                  <a:extLst>
                    <a:ext uri="{9D8B030D-6E8A-4147-A177-3AD203B41FA5}">
                      <a16:colId xmlns:a16="http://schemas.microsoft.com/office/drawing/2014/main" val="3406358116"/>
                    </a:ext>
                  </a:extLst>
                </a:gridCol>
              </a:tblGrid>
              <a:tr h="710210">
                <a:tc>
                  <a:txBody>
                    <a:bodyPr/>
                    <a:lstStyle/>
                    <a:p>
                      <a:r>
                        <a:rPr lang="en-US" sz="1200" dirty="0" smtClean="0">
                          <a:solidFill>
                            <a:schemeClr val="tx1"/>
                          </a:solidFill>
                          <a:latin typeface="+mj-lt"/>
                          <a:cs typeface="Arial" panose="020B0604020202020204" pitchFamily="34" charset="0"/>
                        </a:rPr>
                        <a:t>Item</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Policy</a:t>
                      </a:r>
                      <a:r>
                        <a:rPr lang="en-US" sz="1200" baseline="0" dirty="0" smtClean="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C-IV</a:t>
                      </a:r>
                      <a:r>
                        <a:rPr lang="en-US" sz="1200" baseline="0" dirty="0" smtClean="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smtClean="0">
                          <a:solidFill>
                            <a:schemeClr val="tx1"/>
                          </a:solidFill>
                          <a:latin typeface="+mj-lt"/>
                          <a:cs typeface="Arial" panose="020B0604020202020204" pitchFamily="34" charset="0"/>
                        </a:rPr>
                        <a:t>LRS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j-lt"/>
                          <a:ea typeface="+mn-ea"/>
                          <a:cs typeface="Arial" panose="020B0604020202020204" pitchFamily="34" charset="0"/>
                        </a:rPr>
                        <a:t>Description</a:t>
                      </a:r>
                      <a:r>
                        <a:rPr lang="en-US" sz="1200" b="1" kern="1200" baseline="0" dirty="0" smtClean="0">
                          <a:solidFill>
                            <a:schemeClr val="tx1"/>
                          </a:solidFill>
                          <a:latin typeface="+mj-lt"/>
                          <a:ea typeface="+mn-ea"/>
                          <a:cs typeface="Arial" panose="020B0604020202020204" pitchFamily="34" charset="0"/>
                        </a:rPr>
                        <a:t> – </a:t>
                      </a:r>
                      <a:r>
                        <a:rPr lang="en-US" sz="1200" b="1" kern="1200" baseline="0" dirty="0" smtClean="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66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Arial" panose="020B0604020202020204" pitchFamily="34" charset="0"/>
                        </a:rPr>
                        <a:t>Inter-County</a:t>
                      </a:r>
                      <a:r>
                        <a:rPr lang="en-US" sz="1400" kern="1200" baseline="0" dirty="0" smtClean="0">
                          <a:solidFill>
                            <a:schemeClr val="dk1"/>
                          </a:solidFill>
                          <a:latin typeface="+mn-lt"/>
                          <a:ea typeface="+mn-ea"/>
                          <a:cs typeface="Arial" panose="020B0604020202020204" pitchFamily="34" charset="0"/>
                        </a:rPr>
                        <a:t> Transfer (ICT) </a:t>
                      </a:r>
                      <a:r>
                        <a:rPr lang="en-US" sz="1400" kern="1200" dirty="0" smtClean="0">
                          <a:solidFill>
                            <a:schemeClr val="dk1"/>
                          </a:solidFill>
                          <a:latin typeface="+mn-lt"/>
                          <a:ea typeface="+mn-ea"/>
                          <a:cs typeface="Arial" panose="020B0604020202020204" pitchFamily="34" charset="0"/>
                        </a:rPr>
                        <a:t>Timeframe</a:t>
                      </a:r>
                      <a:r>
                        <a:rPr lang="en-US" sz="1400" kern="1200" baseline="0" dirty="0" smtClean="0">
                          <a:solidFill>
                            <a:schemeClr val="dk1"/>
                          </a:solidFill>
                          <a:latin typeface="+mn-lt"/>
                          <a:ea typeface="+mn-ea"/>
                          <a:cs typeface="Arial" panose="020B0604020202020204" pitchFamily="34" charset="0"/>
                        </a:rPr>
                        <a:t> Changes</a:t>
                      </a: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Arial" panose="020B0604020202020204" pitchFamily="34" charset="0"/>
                          <a:hlinkClick r:id="rId2"/>
                        </a:rPr>
                        <a:t>SB 1339</a:t>
                      </a: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Arial" panose="020B0604020202020204" pitchFamily="34" charset="0"/>
                          <a:hlinkClick r:id="rId3"/>
                        </a:rPr>
                        <a:t>ACL</a:t>
                      </a:r>
                      <a:r>
                        <a:rPr lang="en-US" sz="1400" kern="1200" baseline="0" dirty="0" smtClean="0">
                          <a:solidFill>
                            <a:schemeClr val="dk1"/>
                          </a:solidFill>
                          <a:latin typeface="+mn-lt"/>
                          <a:ea typeface="+mn-ea"/>
                          <a:cs typeface="Arial" panose="020B0604020202020204" pitchFamily="34" charset="0"/>
                          <a:hlinkClick r:id="rId3"/>
                        </a:rPr>
                        <a:t> 17-58</a:t>
                      </a:r>
                      <a:endParaRPr lang="en-US" sz="1400" kern="1200" baseline="0" dirty="0" smtClean="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smtClean="0">
                          <a:solidFill>
                            <a:schemeClr val="tx1"/>
                          </a:solidFill>
                          <a:latin typeface="+mn-lt"/>
                          <a:cs typeface="Arial" panose="020B0604020202020204" pitchFamily="34" charset="0"/>
                        </a:rPr>
                        <a:t>6/1/2017</a:t>
                      </a:r>
                      <a:endParaRPr lang="en-US" sz="1400" i="0" dirty="0">
                        <a:solidFill>
                          <a:schemeClr val="tx1"/>
                        </a:solidFill>
                        <a:latin typeface="+mn-lt"/>
                        <a:cs typeface="Arial" panose="020B0604020202020204" pitchFamily="34" charset="0"/>
                      </a:endParaRPr>
                    </a:p>
                  </a:txBody>
                  <a:tcPr marL="91442" marR="91442" marT="34315" marB="34315"/>
                </a:tc>
                <a:tc>
                  <a:txBody>
                    <a:bodyPr/>
                    <a:lstStyle/>
                    <a:p>
                      <a:r>
                        <a:rPr lang="en-US" sz="1400" baseline="0" dirty="0" smtClean="0">
                          <a:solidFill>
                            <a:schemeClr val="tx1"/>
                          </a:solidFill>
                          <a:latin typeface="+mn-lt"/>
                          <a:cs typeface="Arial" panose="020B0604020202020204" pitchFamily="34" charset="0"/>
                        </a:rPr>
                        <a:t>SCR 7522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mn-lt"/>
                          <a:cs typeface="Arial" panose="020B0604020202020204" pitchFamily="34" charset="0"/>
                        </a:rPr>
                        <a:t>Design</a:t>
                      </a:r>
                      <a:endParaRPr lang="en-US" sz="1400" dirty="0" smtClean="0">
                        <a:solidFill>
                          <a:schemeClr val="tx1"/>
                        </a:solidFill>
                        <a:latin typeface="+mn-lt"/>
                        <a:cs typeface="Arial" panose="020B0604020202020204" pitchFamily="34" charset="0"/>
                      </a:endParaRPr>
                    </a:p>
                    <a:p>
                      <a:endParaRPr lang="en-US" sz="1400" baseline="0" dirty="0" smtClean="0">
                        <a:solidFill>
                          <a:schemeClr val="tx1"/>
                        </a:solidFill>
                        <a:latin typeface="+mn-lt"/>
                        <a:cs typeface="Arial" panose="020B0604020202020204" pitchFamily="34" charset="0"/>
                      </a:endParaRPr>
                    </a:p>
                    <a:p>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n-lt"/>
                          <a:cs typeface="Arial" panose="020B0604020202020204" pitchFamily="34" charset="0"/>
                        </a:rPr>
                        <a:t>Release</a:t>
                      </a:r>
                    </a:p>
                    <a:p>
                      <a:r>
                        <a:rPr lang="en-US" sz="1400" baseline="0" dirty="0" smtClean="0">
                          <a:solidFill>
                            <a:schemeClr val="tx1"/>
                          </a:solidFill>
                          <a:latin typeface="+mn-lt"/>
                          <a:cs typeface="Arial" panose="020B0604020202020204" pitchFamily="34" charset="0"/>
                        </a:rPr>
                        <a:t>18.05</a:t>
                      </a:r>
                    </a:p>
                    <a:p>
                      <a:endParaRPr lang="en-US" sz="1400" baseline="0" dirty="0" smtClean="0">
                        <a:solidFill>
                          <a:schemeClr val="tx1"/>
                        </a:solidFill>
                        <a:latin typeface="+mn-lt"/>
                        <a:cs typeface="Arial" panose="020B0604020202020204" pitchFamily="34" charset="0"/>
                      </a:endParaRPr>
                    </a:p>
                    <a:p>
                      <a:r>
                        <a:rPr lang="en-US" sz="1400" baseline="0" dirty="0" smtClean="0">
                          <a:solidFill>
                            <a:schemeClr val="tx1"/>
                          </a:solidFill>
                          <a:latin typeface="+mn-lt"/>
                          <a:cs typeface="Arial" panose="020B0604020202020204" pitchFamily="34" charset="0"/>
                        </a:rPr>
                        <a:t>SCR 9076 – Additional Document Transfer</a:t>
                      </a:r>
                    </a:p>
                    <a:p>
                      <a:endParaRPr lang="en-US" sz="1400" baseline="0" dirty="0" smtClean="0">
                        <a:solidFill>
                          <a:schemeClr val="tx1"/>
                        </a:solidFill>
                        <a:latin typeface="+mn-lt"/>
                        <a:cs typeface="Arial" panose="020B0604020202020204" pitchFamily="34" charset="0"/>
                      </a:endParaRPr>
                    </a:p>
                    <a:p>
                      <a:r>
                        <a:rPr lang="en-US" sz="1400" baseline="0" dirty="0" smtClean="0">
                          <a:solidFill>
                            <a:schemeClr val="tx1"/>
                          </a:solidFill>
                          <a:latin typeface="+mn-lt"/>
                          <a:cs typeface="Arial" panose="020B0604020202020204" pitchFamily="34" charset="0"/>
                        </a:rPr>
                        <a:t>Pending CCB approval</a:t>
                      </a:r>
                    </a:p>
                    <a:p>
                      <a:endParaRPr lang="en-US" sz="1400" baseline="0" dirty="0" smtClean="0">
                        <a:solidFill>
                          <a:schemeClr val="tx1"/>
                        </a:solidFill>
                        <a:latin typeface="+mn-lt"/>
                        <a:cs typeface="Arial" panose="020B0604020202020204" pitchFamily="34" charset="0"/>
                      </a:endParaRPr>
                    </a:p>
                    <a:p>
                      <a:r>
                        <a:rPr lang="en-US" sz="1400" baseline="0" dirty="0" smtClean="0">
                          <a:solidFill>
                            <a:schemeClr val="tx1"/>
                          </a:solidFill>
                          <a:latin typeface="+mn-lt"/>
                          <a:cs typeface="Arial" panose="020B0604020202020204" pitchFamily="34" charset="0"/>
                        </a:rPr>
                        <a:t>Release</a:t>
                      </a:r>
                    </a:p>
                    <a:p>
                      <a:r>
                        <a:rPr lang="en-US" sz="1400" baseline="0" dirty="0" smtClean="0">
                          <a:solidFill>
                            <a:schemeClr val="tx1"/>
                          </a:solidFill>
                          <a:latin typeface="+mn-lt"/>
                          <a:cs typeface="Arial" panose="020B0604020202020204" pitchFamily="34" charset="0"/>
                        </a:rPr>
                        <a:t>18.05</a:t>
                      </a:r>
                    </a:p>
                  </a:txBody>
                  <a:tcPr marL="91442" marR="91442" marT="34315" marB="34315"/>
                </a:tc>
                <a:tc>
                  <a:txBody>
                    <a:bodyPr/>
                    <a:lstStyle/>
                    <a:p>
                      <a:r>
                        <a:rPr lang="en-US" sz="1400" dirty="0" smtClean="0">
                          <a:solidFill>
                            <a:schemeClr val="tx1"/>
                          </a:solidFill>
                          <a:latin typeface="+mn-lt"/>
                          <a:cs typeface="Arial" panose="020B0604020202020204" pitchFamily="34" charset="0"/>
                        </a:rPr>
                        <a:t>SCR 50461</a:t>
                      </a:r>
                    </a:p>
                    <a:p>
                      <a:endParaRPr lang="en-US" sz="140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chemeClr val="tx1"/>
                          </a:solidFill>
                          <a:latin typeface="+mn-lt"/>
                          <a:cs typeface="Arial" panose="020B0604020202020204" pitchFamily="34" charset="0"/>
                        </a:rPr>
                        <a:t>Design</a:t>
                      </a:r>
                      <a:endParaRPr lang="en-US" sz="1400" dirty="0" smtClean="0">
                        <a:solidFill>
                          <a:schemeClr val="tx1"/>
                        </a:solidFill>
                        <a:latin typeface="+mn-lt"/>
                        <a:cs typeface="Arial" panose="020B0604020202020204" pitchFamily="34" charset="0"/>
                      </a:endParaRPr>
                    </a:p>
                    <a:p>
                      <a:endParaRPr lang="en-US" sz="1400" dirty="0" smtClean="0">
                        <a:solidFill>
                          <a:schemeClr val="tx1"/>
                        </a:solidFill>
                        <a:latin typeface="+mn-lt"/>
                        <a:cs typeface="Arial" panose="020B0604020202020204" pitchFamily="34" charset="0"/>
                      </a:endParaRPr>
                    </a:p>
                    <a:p>
                      <a:endParaRPr lang="en-US" sz="1400" dirty="0" smtClean="0">
                        <a:solidFill>
                          <a:schemeClr val="tx1"/>
                        </a:solidFill>
                        <a:latin typeface="+mn-lt"/>
                        <a:cs typeface="Arial" panose="020B0604020202020204" pitchFamily="34" charset="0"/>
                      </a:endParaRPr>
                    </a:p>
                    <a:p>
                      <a:r>
                        <a:rPr lang="en-US" sz="1400" dirty="0" smtClean="0">
                          <a:solidFill>
                            <a:schemeClr val="tx1"/>
                          </a:solidFill>
                          <a:latin typeface="+mn-lt"/>
                          <a:cs typeface="Arial" panose="020B0604020202020204" pitchFamily="34" charset="0"/>
                        </a:rPr>
                        <a:t>Release</a:t>
                      </a:r>
                      <a:r>
                        <a:rPr lang="en-US" sz="1400" baseline="0" dirty="0" smtClean="0">
                          <a:solidFill>
                            <a:schemeClr val="tx1"/>
                          </a:solidFill>
                          <a:latin typeface="+mn-lt"/>
                          <a:cs typeface="Arial" panose="020B0604020202020204" pitchFamily="34" charset="0"/>
                        </a:rPr>
                        <a:t> </a:t>
                      </a:r>
                    </a:p>
                    <a:p>
                      <a:r>
                        <a:rPr lang="en-US" sz="1400" baseline="0" dirty="0" smtClean="0">
                          <a:solidFill>
                            <a:schemeClr val="tx1"/>
                          </a:solidFill>
                          <a:latin typeface="+mn-lt"/>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effectLst/>
                          <a:latin typeface="+mn-lt"/>
                          <a:ea typeface="+mn-ea"/>
                          <a:cs typeface="Arial" panose="020B0604020202020204" pitchFamily="34" charset="0"/>
                        </a:rPr>
                        <a:t>SB 1339 directs the customer to notify either the sending or receiving county of a change in their residence within 7 days and the informed county would initiate the ICT.  Benefits must be transferred no later than the first day of the next available benefit month following 30 days after a county was notified, and prohibits the receiving county from interviewing customers from another county to determine continued eligibility for the CW or CF programs until the next scheduled 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All SAWS have agreed to an implementation of SB 1339 changes with the 18.05 release. The SAWS ICT Workgroup</a:t>
                      </a:r>
                      <a:r>
                        <a:rPr lang="en-US" sz="1400" b="0" baseline="0" dirty="0" smtClean="0"/>
                        <a:t> continues to meet and document changes to the ICT interface processes associated to SB 1339.</a:t>
                      </a:r>
                      <a:endParaRPr lang="en-US" sz="14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latin typeface="+mn-lt"/>
                          <a:cs typeface="Arial" panose="020B0604020202020204" pitchFamily="34" charset="0"/>
                        </a:rPr>
                        <a:t>C-IV/LRS Update:</a:t>
                      </a:r>
                      <a:endParaRPr lang="en-US" sz="1400" kern="1200" baseline="0" dirty="0" smtClean="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solidFill>
                            <a:srgbClr val="FF0000"/>
                          </a:solidFill>
                        </a:rPr>
                        <a:t> </a:t>
                      </a:r>
                      <a:r>
                        <a:rPr lang="en-US" sz="1400" baseline="0" dirty="0" smtClean="0">
                          <a:solidFill>
                            <a:schemeClr val="tx1"/>
                          </a:solidFill>
                        </a:rPr>
                        <a:t>On  1/23/18 the SCR and design document for C-IV/LRS System changes is out to the eICT Committee for review and comment. The </a:t>
                      </a:r>
                      <a:r>
                        <a:rPr lang="en-US" sz="1400" baseline="0" dirty="0" err="1" smtClean="0">
                          <a:solidFill>
                            <a:schemeClr val="tx1"/>
                          </a:solidFill>
                        </a:rPr>
                        <a:t>eICT</a:t>
                      </a:r>
                      <a:r>
                        <a:rPr lang="en-US" sz="1400" baseline="0" dirty="0" smtClean="0">
                          <a:solidFill>
                            <a:schemeClr val="tx1"/>
                          </a:solidFill>
                        </a:rPr>
                        <a:t> committee approved both the C-IV/LRS SCR when they met on 1/30/18 to review and discuss the additional document transfer design. </a:t>
                      </a:r>
                      <a:endParaRPr lang="en-US" sz="1400" kern="1200" baseline="0" dirty="0" smtClean="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0993914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FB569FC-4A8D-4474-899D-30D124672210}"/>
</file>

<file path=customXml/itemProps2.xml><?xml version="1.0" encoding="utf-8"?>
<ds:datastoreItem xmlns:ds="http://schemas.openxmlformats.org/officeDocument/2006/customXml" ds:itemID="{D2E19D28-E599-47A4-868F-5D4FF87B7F81}"/>
</file>

<file path=customXml/itemProps3.xml><?xml version="1.0" encoding="utf-8"?>
<ds:datastoreItem xmlns:ds="http://schemas.openxmlformats.org/officeDocument/2006/customXml" ds:itemID="{F6F002AC-A06F-4C9E-A0DB-D61F156DE28A}"/>
</file>

<file path=docProps/app.xml><?xml version="1.0" encoding="utf-8"?>
<Properties xmlns="http://schemas.openxmlformats.org/officeDocument/2006/extended-properties" xmlns:vt="http://schemas.openxmlformats.org/officeDocument/2006/docPropsVTypes">
  <Template/>
  <TotalTime>22073</TotalTime>
  <Words>2582</Words>
  <Application>Microsoft Office PowerPoint</Application>
  <PresentationFormat>On-screen Show (4:3)</PresentationFormat>
  <Paragraphs>580</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Corbel</vt:lpstr>
      <vt:lpstr>Basis</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                 Policy Implementation</vt:lpstr>
      <vt:lpstr>Policy Implementation</vt:lpstr>
      <vt:lpstr>                 Policy Implementation</vt:lpstr>
      <vt:lpstr>Policy Implementation</vt:lpstr>
      <vt:lpstr>Policy Implementation</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Michele Peterson</cp:lastModifiedBy>
  <cp:revision>1436</cp:revision>
  <cp:lastPrinted>2017-10-31T19:33:19Z</cp:lastPrinted>
  <dcterms:created xsi:type="dcterms:W3CDTF">2016-05-10T17:20:20Z</dcterms:created>
  <dcterms:modified xsi:type="dcterms:W3CDTF">2018-02-08T22:56:49Z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