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3715" r:id="rId2"/>
    <p:sldMasterId id="2147483726" r:id="rId3"/>
  </p:sldMasterIdLst>
  <p:notesMasterIdLst>
    <p:notesMasterId r:id="rId18"/>
  </p:notesMasterIdLst>
  <p:handoutMasterIdLst>
    <p:handoutMasterId r:id="rId19"/>
  </p:handoutMasterIdLst>
  <p:sldIdLst>
    <p:sldId id="1107" r:id="rId4"/>
    <p:sldId id="1156" r:id="rId5"/>
    <p:sldId id="1157" r:id="rId6"/>
    <p:sldId id="1158" r:id="rId7"/>
    <p:sldId id="1159" r:id="rId8"/>
    <p:sldId id="1160" r:id="rId9"/>
    <p:sldId id="1161" r:id="rId10"/>
    <p:sldId id="1162" r:id="rId11"/>
    <p:sldId id="1163" r:id="rId12"/>
    <p:sldId id="1164" r:id="rId13"/>
    <p:sldId id="1165" r:id="rId14"/>
    <p:sldId id="1166" r:id="rId15"/>
    <p:sldId id="1167" r:id="rId16"/>
    <p:sldId id="1168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C8"/>
    <a:srgbClr val="5B9BD5"/>
    <a:srgbClr val="464646"/>
    <a:srgbClr val="787878"/>
    <a:srgbClr val="7F7F7F"/>
    <a:srgbClr val="FFFFFF"/>
    <a:srgbClr val="00A9E0"/>
    <a:srgbClr val="EDEDED"/>
    <a:srgbClr val="3B3838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3" autoAdjust="0"/>
    <p:restoredTop sz="94241" autoAdjust="0"/>
  </p:normalViewPr>
  <p:slideViewPr>
    <p:cSldViewPr snapToGrid="0">
      <p:cViewPr varScale="1">
        <p:scale>
          <a:sx n="53" d="100"/>
          <a:sy n="53" d="100"/>
        </p:scale>
        <p:origin x="93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4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pPr/>
              <a:t>08.03.2018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pPr/>
              <a:t>08.03.2018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3895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7789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1683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5578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19472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3367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7261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1156" algn="l" defTabSz="767789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837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038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070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423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660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2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306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69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958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511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39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271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677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30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5">
            <a:extLst>
              <a:ext uri="{FF2B5EF4-FFF2-40B4-BE49-F238E27FC236}">
                <a16:creationId xmlns:a16="http://schemas.microsoft.com/office/drawing/2014/main" id="{A2F3EF46-4072-42CB-A34F-1488324FBBE0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E8BFDF07-DB98-4EDD-9CCE-C8D52FB4999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D68CB096-4E38-4A94-A442-92CE9DA863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6" name="Textfeld 5">
            <a:extLst>
              <a:ext uri="{FF2B5EF4-FFF2-40B4-BE49-F238E27FC236}">
                <a16:creationId xmlns:a16="http://schemas.microsoft.com/office/drawing/2014/main" id="{EC7E9480-3940-4A03-9113-07D1E01CA42F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4" name="Gerade Verbindung 10">
            <a:extLst>
              <a:ext uri="{FF2B5EF4-FFF2-40B4-BE49-F238E27FC236}">
                <a16:creationId xmlns:a16="http://schemas.microsoft.com/office/drawing/2014/main" id="{0AB0F771-59D0-44FC-8395-CFE3ECC331F5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B2356887-AE11-4286-830B-BBDE0B0EFE8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32893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0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5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6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5">
            <a:extLst>
              <a:ext uri="{FF2B5EF4-FFF2-40B4-BE49-F238E27FC236}">
                <a16:creationId xmlns:a16="http://schemas.microsoft.com/office/drawing/2014/main" id="{109982B1-B010-4102-B032-C1BB29686333}"/>
              </a:ext>
            </a:extLst>
          </p:cNvPr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A4EF0E56-D27E-48B6-8DAE-1CD06408EB5D}"/>
              </a:ext>
            </a:extLst>
          </p:cNvPr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F3BE672-D3E8-404D-9806-00F7D19BD2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3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20473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523875" y="259401"/>
            <a:ext cx="273090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908255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rgbClr val="464646"/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02558" y="271485"/>
            <a:ext cx="5647527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2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9611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5558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8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 userDrawn="1"/>
        </p:nvCxnSpPr>
        <p:spPr>
          <a:xfrm>
            <a:off x="16101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184275" y="914400"/>
            <a:ext cx="8775451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bg1">
                    <a:lumMod val="10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1753" y="271485"/>
            <a:ext cx="6574613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0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300906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1298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7283" y="271485"/>
            <a:ext cx="566363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AF24A-7875-4908-8A1C-E0D92FD700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Ü"/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feld 5">
            <a:extLst>
              <a:ext uri="{FF2B5EF4-FFF2-40B4-BE49-F238E27FC236}">
                <a16:creationId xmlns:a16="http://schemas.microsoft.com/office/drawing/2014/main" id="{68AE8A40-59BA-4667-A7BB-7691F13E715D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3" name="Gerade Verbindung 10">
            <a:extLst>
              <a:ext uri="{FF2B5EF4-FFF2-40B4-BE49-F238E27FC236}">
                <a16:creationId xmlns:a16="http://schemas.microsoft.com/office/drawing/2014/main" id="{BF2E1EEF-3874-47C1-9809-138CE86DC65E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451CB0B-1C80-4048-8C48-CE3C9B4BA58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lumns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D6808-68E9-48E5-A692-6DB909B47AA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 baseline="0"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DC819-C738-49F0-A8F1-C9B3D1F5C03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464646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787878"/>
                </a:solidFill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feld 5">
            <a:extLst>
              <a:ext uri="{FF2B5EF4-FFF2-40B4-BE49-F238E27FC236}">
                <a16:creationId xmlns:a16="http://schemas.microsoft.com/office/drawing/2014/main" id="{F6DA65EA-C36B-4F48-8BF4-05D6DCDF2A5C}"/>
              </a:ext>
            </a:extLst>
          </p:cNvPr>
          <p:cNvSpPr txBox="1"/>
          <p:nvPr userDrawn="1"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7494EC00-4E4F-4009-A7DA-C3DD5C6C21AD}"/>
              </a:ext>
            </a:extLst>
          </p:cNvPr>
          <p:cNvCxnSpPr/>
          <p:nvPr userDrawn="1"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E1EA4283-4ABE-4271-B7AD-87CCA245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 marL="0" indent="0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2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4275" y="914400"/>
            <a:ext cx="8775450" cy="52435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Edit text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75922230-7D5B-4441-8605-63B3298B10F2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7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5D5DDF0-D347-4ECC-A4B2-7498742B404C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8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7E689B3-7C6C-44C7-BC13-85F30095ABD8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9" name="Gerade Verbindung 10">
            <a:extLst>
              <a:ext uri="{FF2B5EF4-FFF2-40B4-BE49-F238E27FC236}">
                <a16:creationId xmlns:a16="http://schemas.microsoft.com/office/drawing/2014/main" id="{6F388310-B96C-405B-AB18-990B2268A5C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>
            <a:extLst>
              <a:ext uri="{FF2B5EF4-FFF2-40B4-BE49-F238E27FC236}">
                <a16:creationId xmlns:a16="http://schemas.microsoft.com/office/drawing/2014/main" id="{15F37147-BEBF-4664-8E57-8F8740CA3EFA}"/>
              </a:ext>
            </a:extLst>
          </p:cNvPr>
          <p:cNvSpPr txBox="1"/>
          <p:nvPr userDrawn="1"/>
        </p:nvSpPr>
        <p:spPr>
          <a:xfrm>
            <a:off x="245719" y="259401"/>
            <a:ext cx="2142639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26F2CBF6-4899-4B3B-9C4F-311FAE354963}"/>
              </a:ext>
            </a:extLst>
          </p:cNvPr>
          <p:cNvCxnSpPr/>
          <p:nvPr userDrawn="1"/>
        </p:nvCxnSpPr>
        <p:spPr>
          <a:xfrm>
            <a:off x="1615522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450AAC65-C78C-457F-B852-84CDFFD5D97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83509" y="271485"/>
            <a:ext cx="665493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4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>
            <a:extLst>
              <a:ext uri="{FF2B5EF4-FFF2-40B4-BE49-F238E27FC236}">
                <a16:creationId xmlns:a16="http://schemas.microsoft.com/office/drawing/2014/main" id="{F7BAB027-2F0F-4F2B-9679-25DA9BC4328B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2BF422-6635-459B-9BCD-FBE57AF7F187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C281DBD-25B2-4EC2-8314-8EAC59E6C367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0" name="Gerade Verbindung 10">
            <a:extLst>
              <a:ext uri="{FF2B5EF4-FFF2-40B4-BE49-F238E27FC236}">
                <a16:creationId xmlns:a16="http://schemas.microsoft.com/office/drawing/2014/main" id="{704C3163-9B38-4068-A67A-BDE99F77C05A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BBE93FA-CA06-46DC-B860-87B8188506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9791886A-9DC7-44FB-970F-A5F5EEF979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914400"/>
            <a:ext cx="3867150" cy="52395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AF6EE7DE-84FE-4EFE-B053-3C2E2520DB27}"/>
              </a:ext>
            </a:extLst>
          </p:cNvPr>
          <p:cNvSpPr txBox="1"/>
          <p:nvPr userDrawn="1"/>
        </p:nvSpPr>
        <p:spPr>
          <a:xfrm>
            <a:off x="245719" y="259401"/>
            <a:ext cx="218358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Gerade Verbindung 10">
            <a:extLst>
              <a:ext uri="{FF2B5EF4-FFF2-40B4-BE49-F238E27FC236}">
                <a16:creationId xmlns:a16="http://schemas.microsoft.com/office/drawing/2014/main" id="{FF414825-12BE-40E5-A2E2-00DDC85CC40D}"/>
              </a:ext>
            </a:extLst>
          </p:cNvPr>
          <p:cNvCxnSpPr/>
          <p:nvPr userDrawn="1"/>
        </p:nvCxnSpPr>
        <p:spPr>
          <a:xfrm>
            <a:off x="1686320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F78E5A6E-5937-45D1-9774-D25AA4E34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54305" y="271485"/>
            <a:ext cx="6609965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0" y="3004985"/>
            <a:ext cx="9144000" cy="497340"/>
          </a:xfrm>
          <a:prstGeom prst="rect">
            <a:avLst/>
          </a:prstGeom>
        </p:spPr>
        <p:txBody>
          <a:bodyPr/>
          <a:lstStyle>
            <a:lvl1pPr algn="ctr">
              <a:defRPr lang="en-US" sz="3200" kern="1200" spc="3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0" y="3600208"/>
            <a:ext cx="9144000" cy="373694"/>
          </a:xfrm>
          <a:prstGeom prst="rect">
            <a:avLst/>
          </a:prstGeom>
        </p:spPr>
        <p:txBody>
          <a:bodyPr/>
          <a:lstStyle>
            <a:lvl1pPr algn="ctr">
              <a:defRPr lang="en-US" sz="1400" kern="1200" spc="300" dirty="0" smtClean="0">
                <a:solidFill>
                  <a:srgbClr val="5B9BD5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DIVIDER SUB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5E3B324B-D78E-4D2A-A176-59C5374DF5B9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D9E626-4270-4ED1-A1C7-B4031A163D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B6E3A8C-87F8-476D-9B5F-9024187A4BFB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4994AA65-FB9C-4970-A9FF-78E10CF4793C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2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9">
            <a:extLst>
              <a:ext uri="{FF2B5EF4-FFF2-40B4-BE49-F238E27FC236}">
                <a16:creationId xmlns:a16="http://schemas.microsoft.com/office/drawing/2014/main" id="{0CA85A65-E1EE-481A-87F1-FFE5C84B5E16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2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41B3913-A9FD-4CFE-9CB0-8752ACE17429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3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A3AD406-4683-4A63-A064-1017FBC8CCEF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4" name="Gerade Verbindung 10">
            <a:extLst>
              <a:ext uri="{FF2B5EF4-FFF2-40B4-BE49-F238E27FC236}">
                <a16:creationId xmlns:a16="http://schemas.microsoft.com/office/drawing/2014/main" id="{6ACC5A60-0645-4B90-9F6C-7D9793FAAD98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5">
            <a:extLst>
              <a:ext uri="{FF2B5EF4-FFF2-40B4-BE49-F238E27FC236}">
                <a16:creationId xmlns:a16="http://schemas.microsoft.com/office/drawing/2014/main" id="{F402280F-EDC0-4B94-8F6D-836F70625F96}"/>
              </a:ext>
            </a:extLst>
          </p:cNvPr>
          <p:cNvSpPr txBox="1"/>
          <p:nvPr userDrawn="1"/>
        </p:nvSpPr>
        <p:spPr>
          <a:xfrm>
            <a:off x="245719" y="259401"/>
            <a:ext cx="2115344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 PSC</a:t>
            </a:r>
            <a:endParaRPr lang="de-DE" sz="1600" baseline="0" dirty="0">
              <a:solidFill>
                <a:schemeClr val="tx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307A7D7B-3B2D-47BA-AF14-91895FDD9F72}"/>
              </a:ext>
            </a:extLst>
          </p:cNvPr>
          <p:cNvCxnSpPr/>
          <p:nvPr userDrawn="1"/>
        </p:nvCxnSpPr>
        <p:spPr>
          <a:xfrm>
            <a:off x="1625047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C3BC9F1-B5FC-446D-B99F-6D7DBBDF56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93034" y="271485"/>
            <a:ext cx="6686259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8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9">
            <a:extLst>
              <a:ext uri="{FF2B5EF4-FFF2-40B4-BE49-F238E27FC236}">
                <a16:creationId xmlns:a16="http://schemas.microsoft.com/office/drawing/2014/main" id="{CFE93B4B-56AD-4C1C-9916-46A1D7D015E8}"/>
              </a:ext>
            </a:extLst>
          </p:cNvPr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21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AD6C2E1-524B-4AB9-9032-6D1E27E6A5E5}"/>
              </a:ext>
            </a:extLst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22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6FF6ABB-F0D7-4E64-893C-D2D8B3F85F50}"/>
              </a:ext>
            </a:extLst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23" name="Gerade Verbindung 10">
            <a:extLst>
              <a:ext uri="{FF2B5EF4-FFF2-40B4-BE49-F238E27FC236}">
                <a16:creationId xmlns:a16="http://schemas.microsoft.com/office/drawing/2014/main" id="{05D66167-85F3-4BAA-915C-9927D29C257E}"/>
              </a:ext>
            </a:extLst>
          </p:cNvPr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37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46617" y="2995104"/>
            <a:ext cx="8813352" cy="48939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B9BD5"/>
                </a:solidFill>
              </a:defRPr>
            </a:lvl1pPr>
          </a:lstStyle>
          <a:p>
            <a:pPr lvl="0"/>
            <a:r>
              <a:rPr lang="en-US" dirty="0"/>
              <a:t>Edit Master Title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46618" y="3489116"/>
            <a:ext cx="8813351" cy="489399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0" cap="none" spc="300" normalizeH="0" baseline="0" dirty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Sub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146617" y="4093535"/>
            <a:ext cx="8813352" cy="380131"/>
          </a:xfrm>
          <a:prstGeom prst="rect">
            <a:avLst/>
          </a:prstGeom>
        </p:spPr>
        <p:txBody>
          <a:bodyPr/>
          <a:lstStyle>
            <a:lvl1pPr>
              <a:defRPr kumimoji="0" lang="en-US" sz="1600" b="0" i="0" u="none" strike="noStrike" kern="0" cap="none" spc="300" normalizeH="0" baseline="0" dirty="0" smtClean="0">
                <a:ln>
                  <a:noFill/>
                </a:ln>
                <a:solidFill>
                  <a:srgbClr val="F0F0F0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Date</a:t>
            </a:r>
          </a:p>
        </p:txBody>
      </p:sp>
    </p:spTree>
    <p:extLst>
      <p:ext uri="{BB962C8B-B14F-4D97-AF65-F5344CB8AC3E}">
        <p14:creationId xmlns:p14="http://schemas.microsoft.com/office/powerpoint/2010/main" val="19371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5719" y="259401"/>
            <a:ext cx="907542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l"/>
            <a:r>
              <a:rPr lang="de-DE" sz="1600" baseline="0" dirty="0">
                <a:solidFill>
                  <a:schemeClr val="tx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CalACES</a:t>
            </a:r>
          </a:p>
        </p:txBody>
      </p:sp>
      <p:sp>
        <p:nvSpPr>
          <p:cNvPr id="2" name="Interaktive Schaltfläche: Nächste(r) oder Weiter 1">
            <a:hlinkClick r:id="" action="ppaction://hlinkshowjump?jump=nextslide" highlightClick="1"/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8" name="Interaktive Schaltfläche: Nächste(r) oder Weiter 7">
            <a:hlinkClick r:id="" action="ppaction://hlinkshowjump?jump=previousslide" highlightClick="1"/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/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0"/>
          <p:cNvCxnSpPr/>
          <p:nvPr/>
        </p:nvCxnSpPr>
        <p:spPr>
          <a:xfrm>
            <a:off x="1198746" y="294207"/>
            <a:ext cx="0" cy="25003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245719" y="914400"/>
            <a:ext cx="8431937" cy="524351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arenR"/>
              <a:defRPr sz="18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914400" indent="-457200">
              <a:buFont typeface="+mj-lt"/>
              <a:buAutoNum type="arabicParenR"/>
              <a:defRPr/>
            </a:lvl2pPr>
          </a:lstStyle>
          <a:p>
            <a:pPr lvl="0"/>
            <a:r>
              <a:rPr lang="en-US" dirty="0"/>
              <a:t>Add agenda item</a:t>
            </a:r>
          </a:p>
          <a:p>
            <a:pPr lvl="0"/>
            <a:r>
              <a:rPr lang="en-US" dirty="0"/>
              <a:t>Add agenda item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23A321D-4E61-43DC-AF6B-6A0BEACC27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5390" y="271485"/>
            <a:ext cx="7332126" cy="338554"/>
          </a:xfrm>
          <a:prstGeom prst="rect">
            <a:avLst/>
          </a:prstGeom>
        </p:spPr>
        <p:txBody>
          <a:bodyPr lIns="0" rIns="0" anchor="ctr"/>
          <a:lstStyle>
            <a:lvl1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Box 9"/>
          <p:cNvSpPr txBox="1"/>
          <p:nvPr userDrawn="1"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15" name="Interaktive Schaltfläche: Nächste(r) oder Weiter 1">
            <a:hlinkClick r:id="" action="ppaction://hlinkshowjump?jump=nextslide" highlightClick="1"/>
          </p:cNvPr>
          <p:cNvSpPr/>
          <p:nvPr userDrawn="1"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16" name="Interaktive Schaltfläche: Nächste(r) oder Weiter 7">
            <a:hlinkClick r:id="" action="ppaction://hlinkshowjump?jump=previousslide" highlightClick="1"/>
          </p:cNvPr>
          <p:cNvSpPr/>
          <p:nvPr userDrawn="1"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7" name="Gerade Verbindung 10"/>
          <p:cNvCxnSpPr/>
          <p:nvPr userDrawn="1"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0" r:id="rId2"/>
    <p:sldLayoutId id="2147483696" r:id="rId3"/>
    <p:sldLayoutId id="2147483694" r:id="rId4"/>
    <p:sldLayoutId id="2147483692" r:id="rId5"/>
    <p:sldLayoutId id="2147483697" r:id="rId6"/>
    <p:sldLayoutId id="214748369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58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D6543-4665-4D09-975B-E500615C0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914400"/>
            <a:ext cx="8037576" cy="523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5F21A84E-4DCC-462E-8ADC-6B963768608F}"/>
              </a:ext>
            </a:extLst>
          </p:cNvPr>
          <p:cNvSpPr txBox="1"/>
          <p:nvPr/>
        </p:nvSpPr>
        <p:spPr>
          <a:xfrm>
            <a:off x="8075191" y="6576752"/>
            <a:ext cx="295603" cy="223142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algn="r"/>
            <a:fld id="{260E2A6B-A809-4840-BF14-8648BC0BDF87}" type="slidenum">
              <a:rPr lang="id-ID" sz="1000" b="0" smtClean="0">
                <a:solidFill>
                  <a:schemeClr val="tx1"/>
                </a:solidFill>
                <a:latin typeface="Century Gothic" panose="020B0502020202020204" pitchFamily="34" charset="0"/>
                <a:cs typeface="Calibri Light"/>
              </a:rPr>
              <a:pPr algn="r"/>
              <a:t>‹#›</a:t>
            </a:fld>
            <a:endParaRPr lang="id-ID" sz="750" b="0" dirty="0">
              <a:solidFill>
                <a:schemeClr val="tx1"/>
              </a:solidFill>
              <a:latin typeface="Century Gothic" panose="020B0502020202020204" pitchFamily="34" charset="0"/>
              <a:cs typeface="Calibri Light"/>
            </a:endParaRPr>
          </a:p>
        </p:txBody>
      </p:sp>
      <p:sp>
        <p:nvSpPr>
          <p:cNvPr id="8" name="Interaktive Schaltfläche: Nächste(r) oder Weiter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455E179-862E-4171-B29A-094DC0E50EE9}"/>
              </a:ext>
            </a:extLst>
          </p:cNvPr>
          <p:cNvSpPr/>
          <p:nvPr/>
        </p:nvSpPr>
        <p:spPr>
          <a:xfrm>
            <a:off x="7639849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sp>
        <p:nvSpPr>
          <p:cNvPr id="9" name="Interaktive Schaltfläche: Nächste(r) oder Weiter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803DE55-7D3B-4B80-BAE7-FFDFECDE90CD}"/>
              </a:ext>
            </a:extLst>
          </p:cNvPr>
          <p:cNvSpPr/>
          <p:nvPr/>
        </p:nvSpPr>
        <p:spPr>
          <a:xfrm rot="10800000">
            <a:off x="7362698" y="6584950"/>
            <a:ext cx="126239" cy="168275"/>
          </a:xfrm>
          <a:prstGeom prst="actionButtonForwardNex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75"/>
          </a:p>
        </p:txBody>
      </p:sp>
      <p:cxnSp>
        <p:nvCxnSpPr>
          <p:cNvPr id="10" name="Gerade Verbindung 10">
            <a:extLst>
              <a:ext uri="{FF2B5EF4-FFF2-40B4-BE49-F238E27FC236}">
                <a16:creationId xmlns:a16="http://schemas.microsoft.com/office/drawing/2014/main" id="{52158256-C78F-498B-9439-0A4A2A341364}"/>
              </a:ext>
            </a:extLst>
          </p:cNvPr>
          <p:cNvCxnSpPr/>
          <p:nvPr/>
        </p:nvCxnSpPr>
        <p:spPr>
          <a:xfrm>
            <a:off x="7556483" y="6531769"/>
            <a:ext cx="0" cy="2500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9BD5"/>
        </a:buClr>
        <a:buFont typeface="Wingdings" panose="05000000000000000000" pitchFamily="2" charset="2"/>
        <a:buChar char="Ü"/>
        <a:defRPr sz="18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Acumin Pro Condensed Thin" panose="020B0206020202020204" pitchFamily="34" charset="0"/>
        <a:buChar char="▶"/>
        <a:defRPr sz="1600" kern="1200">
          <a:solidFill>
            <a:srgbClr val="464646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9BD5"/>
        </a:buClr>
        <a:buFont typeface="Symbol" panose="05050102010706020507" pitchFamily="18" charset="2"/>
        <a:buChar char="®"/>
        <a:defRPr sz="1350" kern="1200">
          <a:solidFill>
            <a:schemeClr val="bg2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Migration Planning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7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262" y="766916"/>
            <a:ext cx="8607158" cy="584817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2000" dirty="0" err="1"/>
              <a:t>CalSAWS</a:t>
            </a:r>
            <a:r>
              <a:rPr lang="en-US" sz="2000" dirty="0"/>
              <a:t> User Labs (Continued)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Support for Participants: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Faciliator</a:t>
            </a: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: Welcome, orientation, Director’s message, </a:t>
            </a:r>
            <a:r>
              <a:rPr lang="en-US" sz="19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CalSAWS</a:t>
            </a: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 Roadmap/Schedule (where we are and where we’re going), managing the daily debrief, consolidating feedback for requirements gathering sessions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Roamers: LRS and CIV SMEs will provide instant help, navigation assistance, context for application organization, how various counties use the system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Scribe: take notes/feedback and lessons learned, assist facilitator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Tech Support: available to immediately address environment/access issues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Environment: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Active LRS test environment with pre-loaded data/test cases/scenarios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Will allow for creation of new cases and manipulation of existing cases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Batch support and time advancement available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9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Outputs: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Users will review and use the system 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Users will identify potential gaps and project staff will document the gaps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prstClr val="black">
                    <a:lumMod val="95000"/>
                    <a:lumOff val="5000"/>
                  </a:prstClr>
                </a:solidFill>
              </a:rPr>
              <a:t>The gaps will be reviewed in Phase 3, Requirements Gathering Sessions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550" b="1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CalSAWS</a:t>
            </a:r>
            <a:r>
              <a:rPr lang="en-US" dirty="0"/>
              <a:t> Requirements Planning: Phase 2</a:t>
            </a:r>
          </a:p>
        </p:txBody>
      </p:sp>
    </p:spTree>
    <p:extLst>
      <p:ext uri="{BB962C8B-B14F-4D97-AF65-F5344CB8AC3E}">
        <p14:creationId xmlns:p14="http://schemas.microsoft.com/office/powerpoint/2010/main" val="158775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914400"/>
            <a:ext cx="8162340" cy="483704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CalSAWS User Lab Proposed Weekly Schedule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Week 1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– Eligibility, CalWORKs,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CalFresh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, ICT,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eAPPs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CalHEERS</a:t>
            </a:r>
            <a:endParaRPr lang="en-US" sz="1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Week 2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– Eligibility,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Medi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-Cal,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CalFresh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, CMSP, ICT,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eAPPs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CalHEERS</a:t>
            </a:r>
            <a:endParaRPr lang="en-US" sz="18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Week 3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 – Welfare-to-Work, Child Care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Week 4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– Miscellaneous (Security)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Week 5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– Fiscal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Week 6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– Foster Care, AAP, Kin-GAP, ARC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Participants will attend 1 or more weekly sessions</a:t>
            </a:r>
          </a:p>
          <a:p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CalSAWS</a:t>
            </a:r>
            <a:r>
              <a:rPr lang="en-US" dirty="0"/>
              <a:t> Requirements Planning: Phase 2</a:t>
            </a:r>
          </a:p>
        </p:txBody>
      </p:sp>
    </p:spTree>
    <p:extLst>
      <p:ext uri="{BB962C8B-B14F-4D97-AF65-F5344CB8AC3E}">
        <p14:creationId xmlns:p14="http://schemas.microsoft.com/office/powerpoint/2010/main" val="331603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914400"/>
            <a:ext cx="8162340" cy="5300870"/>
          </a:xfrm>
        </p:spPr>
        <p:txBody>
          <a:bodyPr>
            <a:normAutofit/>
          </a:bodyPr>
          <a:lstStyle/>
          <a:p>
            <a:r>
              <a:rPr lang="en-US" sz="2000" dirty="0"/>
              <a:t>Guided Requirements Gathering Sessions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When: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May 14 – June 22 (6 weeks)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Sessions scheduled by specific topic area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Each topic expected to be no more than 1 week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Number of sessions to be determined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Participants: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58 County Representation,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CalWIN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 Project Staff, LRS Project Staff, C-IV Project Staff, Migration Planning Staff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County Staff should be able to make decisions for the  counties they represent and ideally will have participated in the user lab sessions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Recruiting Process: </a:t>
            </a:r>
            <a:r>
              <a:rPr lang="en-US" sz="1600" dirty="0" err="1"/>
              <a:t>CalWIN</a:t>
            </a:r>
            <a:r>
              <a:rPr lang="en-US" sz="1600" dirty="0"/>
              <a:t> CRFI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Travel costs will be covered (but not staff time)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Each participant would be expected to attend 1 or more sessions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Output: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Updated statement of requirements to be presented to the stakeholders</a:t>
            </a:r>
          </a:p>
          <a:p>
            <a:endParaRPr lang="en-US" sz="24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CalSAWS</a:t>
            </a:r>
            <a:r>
              <a:rPr lang="en-US" dirty="0"/>
              <a:t> Requirements Planning: Phase 3</a:t>
            </a:r>
          </a:p>
        </p:txBody>
      </p:sp>
    </p:spTree>
    <p:extLst>
      <p:ext uri="{BB962C8B-B14F-4D97-AF65-F5344CB8AC3E}">
        <p14:creationId xmlns:p14="http://schemas.microsoft.com/office/powerpoint/2010/main" val="12004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6D9F85-D4B1-485D-8D6C-06FCEB1620AA}"/>
              </a:ext>
            </a:extLst>
          </p:cNvPr>
          <p:cNvSpPr/>
          <p:nvPr/>
        </p:nvSpPr>
        <p:spPr>
          <a:xfrm>
            <a:off x="344557" y="1140552"/>
            <a:ext cx="8470563" cy="1920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Analyze </a:t>
            </a:r>
            <a:r>
              <a:rPr lang="en-US" sz="2000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County Business Processes</a:t>
            </a:r>
          </a:p>
          <a:p>
            <a:pPr marL="742950" lvl="1" indent="-285750" defTabSz="914400"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When: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April 2 – June 29 (13 weeks) or Later</a:t>
            </a:r>
          </a:p>
          <a:p>
            <a:pPr marL="742950" lvl="1" indent="-285750" defTabSz="914400"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Participants: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Counties,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Project Staff, Vendor TBD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Output</a:t>
            </a: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: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Updated requirements to address business process gaps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3708B1BA-47E4-4470-AEF9-CB9F9C1DDF8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600" b="1" dirty="0" err="1"/>
              <a:t>CaWIN</a:t>
            </a:r>
            <a:r>
              <a:rPr lang="en-US" sz="1600" b="1" dirty="0"/>
              <a:t> Business Process Gap Analysis</a:t>
            </a:r>
          </a:p>
        </p:txBody>
      </p:sp>
    </p:spTree>
    <p:extLst>
      <p:ext uri="{BB962C8B-B14F-4D97-AF65-F5344CB8AC3E}">
        <p14:creationId xmlns:p14="http://schemas.microsoft.com/office/powerpoint/2010/main" val="367275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6D9F85-D4B1-485D-8D6C-06FCEB1620AA}"/>
              </a:ext>
            </a:extLst>
          </p:cNvPr>
          <p:cNvSpPr/>
          <p:nvPr/>
        </p:nvSpPr>
        <p:spPr>
          <a:xfrm>
            <a:off x="554168" y="848374"/>
            <a:ext cx="8589832" cy="186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Analyze </a:t>
            </a:r>
            <a:r>
              <a:rPr lang="en-US" sz="2000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Ancillary Systems/External Tools 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When: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April 2 – June 29 (13 weeks) or Later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Participants: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Counties,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Project Staff, Vendor TBD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Output</a:t>
            </a: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: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Updated requirements with Ancillary Systems/External Tool Results</a:t>
            </a:r>
          </a:p>
        </p:txBody>
      </p:sp>
      <p:sp>
        <p:nvSpPr>
          <p:cNvPr id="6" name="Content Placeholder 12">
            <a:extLst>
              <a:ext uri="{FF2B5EF4-FFF2-40B4-BE49-F238E27FC236}">
                <a16:creationId xmlns:a16="http://schemas.microsoft.com/office/drawing/2014/main" id="{3708B1BA-47E4-4470-AEF9-CB9F9C1DDF8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600" b="1" dirty="0" err="1"/>
              <a:t>CaWIN</a:t>
            </a:r>
            <a:r>
              <a:rPr lang="en-US" sz="1600" b="1" dirty="0"/>
              <a:t> Ancillary Systems/External Tools Analysis</a:t>
            </a:r>
          </a:p>
        </p:txBody>
      </p:sp>
    </p:spTree>
    <p:extLst>
      <p:ext uri="{BB962C8B-B14F-4D97-AF65-F5344CB8AC3E}">
        <p14:creationId xmlns:p14="http://schemas.microsoft.com/office/powerpoint/2010/main" val="31948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5501" y="709384"/>
            <a:ext cx="8675949" cy="5479225"/>
          </a:xfrm>
        </p:spPr>
        <p:txBody>
          <a:bodyPr>
            <a:noAutofit/>
          </a:bodyPr>
          <a:lstStyle/>
          <a:p>
            <a:pPr marL="285750" lvl="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</a:rPr>
              <a:t>Overall </a:t>
            </a:r>
            <a:r>
              <a:rPr lang="en-US" sz="16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CalSAWS</a:t>
            </a: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</a:rPr>
              <a:t> Planning Strategy Adjustments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14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CalWIN</a:t>
            </a: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/</a:t>
            </a:r>
            <a:r>
              <a:rPr lang="en-US" sz="14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CalSAWS</a:t>
            </a: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 58-County Requirements Planning: User Labs and Facilitated Requirements Gathering Sessions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14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CalWIN</a:t>
            </a: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 Ancillary Systems Inventory and Analysis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sz="14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CalWIN</a:t>
            </a: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</a:rPr>
              <a:t> Business Process Gap Analysis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CalSAWS Planning Strategy </a:t>
            </a:r>
            <a:r>
              <a:rPr lang="en-US" dirty="0"/>
              <a:t>Adjustments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61143" y="2408369"/>
            <a:ext cx="8077200" cy="1142662"/>
            <a:chOff x="480315" y="1221983"/>
            <a:chExt cx="8229600" cy="1521217"/>
          </a:xfrm>
          <a:noFill/>
        </p:grpSpPr>
        <p:sp>
          <p:nvSpPr>
            <p:cNvPr id="6" name="Freeform 5"/>
            <p:cNvSpPr/>
            <p:nvPr/>
          </p:nvSpPr>
          <p:spPr>
            <a:xfrm>
              <a:off x="480315" y="1221983"/>
              <a:ext cx="8229600" cy="423546"/>
            </a:xfrm>
            <a:custGeom>
              <a:avLst/>
              <a:gdLst>
                <a:gd name="connsiteX0" fmla="*/ 0 w 4053386"/>
                <a:gd name="connsiteY0" fmla="*/ 0 h 509315"/>
                <a:gd name="connsiteX1" fmla="*/ 4053386 w 4053386"/>
                <a:gd name="connsiteY1" fmla="*/ 0 h 509315"/>
                <a:gd name="connsiteX2" fmla="*/ 4053386 w 4053386"/>
                <a:gd name="connsiteY2" fmla="*/ 509315 h 509315"/>
                <a:gd name="connsiteX3" fmla="*/ 0 w 4053386"/>
                <a:gd name="connsiteY3" fmla="*/ 509315 h 509315"/>
                <a:gd name="connsiteX4" fmla="*/ 0 w 4053386"/>
                <a:gd name="connsiteY4" fmla="*/ 0 h 50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3386" h="509315">
                  <a:moveTo>
                    <a:pt x="0" y="0"/>
                  </a:moveTo>
                  <a:lnTo>
                    <a:pt x="4053386" y="0"/>
                  </a:lnTo>
                  <a:lnTo>
                    <a:pt x="4053386" y="509315"/>
                  </a:lnTo>
                  <a:lnTo>
                    <a:pt x="0" y="509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C8"/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latin typeface="Century Gothic" panose="020B0502020202020204" pitchFamily="34" charset="0"/>
                </a:rPr>
                <a:t>Original Scope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482252" y="1645529"/>
              <a:ext cx="2743200" cy="1097671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1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10000"/>
                    </a:schemeClr>
                  </a:solidFill>
                  <a:latin typeface="Century Gothic" panose="020B0502020202020204" pitchFamily="34" charset="0"/>
                </a:rPr>
                <a:t>Continue Migration Planning and Joint Development Activities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218505" y="1645529"/>
              <a:ext cx="2743200" cy="1097671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2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10000"/>
                    </a:schemeClr>
                  </a:solidFill>
                  <a:latin typeface="Century Gothic" panose="020B0502020202020204" pitchFamily="34" charset="0"/>
                </a:rPr>
                <a:t>Conduct CalACES Alternatives Analysis and Cost Benefit Analysis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5966715" y="1645529"/>
              <a:ext cx="2743200" cy="1097671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3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10000"/>
                    </a:schemeClr>
                  </a:solidFill>
                  <a:latin typeface="Century Gothic" panose="020B0502020202020204" pitchFamily="34" charset="0"/>
                </a:rPr>
                <a:t>Conduct CalSAWS Planning and Analysis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4442162" y="3965010"/>
            <a:ext cx="4196181" cy="769242"/>
          </a:xfrm>
          <a:custGeom>
            <a:avLst/>
            <a:gdLst>
              <a:gd name="connsiteX0" fmla="*/ 0 w 1349809"/>
              <a:gd name="connsiteY0" fmla="*/ 0 h 1908775"/>
              <a:gd name="connsiteX1" fmla="*/ 1349809 w 1349809"/>
              <a:gd name="connsiteY1" fmla="*/ 0 h 1908775"/>
              <a:gd name="connsiteX2" fmla="*/ 1349809 w 1349809"/>
              <a:gd name="connsiteY2" fmla="*/ 1908775 h 1908775"/>
              <a:gd name="connsiteX3" fmla="*/ 0 w 1349809"/>
              <a:gd name="connsiteY3" fmla="*/ 1908775 h 1908775"/>
              <a:gd name="connsiteX4" fmla="*/ 0 w 1349809"/>
              <a:gd name="connsiteY4" fmla="*/ 0 h 19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809" h="1908775">
                <a:moveTo>
                  <a:pt x="0" y="0"/>
                </a:moveTo>
                <a:lnTo>
                  <a:pt x="1349809" y="0"/>
                </a:lnTo>
                <a:lnTo>
                  <a:pt x="1349809" y="1908775"/>
                </a:lnTo>
                <a:lnTo>
                  <a:pt x="0" y="190877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5B9BC8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1" algn="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rPr>
              <a:t>CalWIN/CalSAWS Requirements Analysis </a:t>
            </a:r>
            <a:r>
              <a:rPr lang="en-US" sz="1200" dirty="0">
                <a:solidFill>
                  <a:srgbClr val="5B9BC8"/>
                </a:solidFill>
                <a:latin typeface="Century Gothic" panose="020B0502020202020204" pitchFamily="34" charset="0"/>
                <a:sym typeface="Wingdings 3"/>
              </a:rPr>
              <a:t></a:t>
            </a:r>
            <a:endParaRPr lang="en-US" sz="1200" b="1" dirty="0">
              <a:solidFill>
                <a:srgbClr val="5B9BC8"/>
              </a:solidFill>
              <a:latin typeface="Century Gothic" panose="020B0502020202020204" pitchFamily="34" charset="0"/>
            </a:endParaRPr>
          </a:p>
          <a:p>
            <a:pPr marL="0" lvl="1" algn="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rPr>
              <a:t>CalWIN Ancillary Systems Inventory &amp; Analysis </a:t>
            </a:r>
            <a:r>
              <a:rPr lang="en-US" sz="1200" dirty="0">
                <a:solidFill>
                  <a:srgbClr val="5B9BC8"/>
                </a:solidFill>
                <a:latin typeface="Century Gothic" panose="020B0502020202020204" pitchFamily="34" charset="0"/>
                <a:sym typeface="Wingdings 3"/>
              </a:rPr>
              <a:t>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lvl="1" algn="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rPr>
              <a:t>CalWIN/CalSAWS Data Conversion Strategy </a:t>
            </a:r>
            <a:r>
              <a:rPr lang="en-US" sz="1200" dirty="0">
                <a:solidFill>
                  <a:srgbClr val="5B9BC8"/>
                </a:solidFill>
                <a:latin typeface="Century Gothic" panose="020B0502020202020204" pitchFamily="34" charset="0"/>
                <a:sym typeface="Wingdings 3"/>
              </a:rPr>
              <a:t>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marL="0" lvl="1" algn="r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  <a:latin typeface="Century Gothic" panose="020B0502020202020204" pitchFamily="34" charset="0"/>
              </a:rPr>
              <a:t>CalWIN Initial Data Mapping </a:t>
            </a:r>
            <a:r>
              <a:rPr lang="en-US" sz="1200" dirty="0">
                <a:solidFill>
                  <a:srgbClr val="5B9BC8"/>
                </a:solidFill>
                <a:latin typeface="Century Gothic" panose="020B0502020202020204" pitchFamily="34" charset="0"/>
                <a:sym typeface="Wingdings 3"/>
              </a:rPr>
              <a:t>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5397" y="4734252"/>
            <a:ext cx="8186829" cy="1842020"/>
            <a:chOff x="480315" y="4012851"/>
            <a:chExt cx="8266322" cy="1901826"/>
          </a:xfrm>
        </p:grpSpPr>
        <p:sp>
          <p:nvSpPr>
            <p:cNvPr id="12" name="Freeform 11"/>
            <p:cNvSpPr/>
            <p:nvPr/>
          </p:nvSpPr>
          <p:spPr>
            <a:xfrm>
              <a:off x="480315" y="4406551"/>
              <a:ext cx="8266322" cy="423546"/>
            </a:xfrm>
            <a:custGeom>
              <a:avLst/>
              <a:gdLst>
                <a:gd name="connsiteX0" fmla="*/ 0 w 4053386"/>
                <a:gd name="connsiteY0" fmla="*/ 0 h 509315"/>
                <a:gd name="connsiteX1" fmla="*/ 4053386 w 4053386"/>
                <a:gd name="connsiteY1" fmla="*/ 0 h 509315"/>
                <a:gd name="connsiteX2" fmla="*/ 4053386 w 4053386"/>
                <a:gd name="connsiteY2" fmla="*/ 509315 h 509315"/>
                <a:gd name="connsiteX3" fmla="*/ 0 w 4053386"/>
                <a:gd name="connsiteY3" fmla="*/ 509315 h 509315"/>
                <a:gd name="connsiteX4" fmla="*/ 0 w 4053386"/>
                <a:gd name="connsiteY4" fmla="*/ 0 h 50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3386" h="509315">
                  <a:moveTo>
                    <a:pt x="0" y="0"/>
                  </a:moveTo>
                  <a:lnTo>
                    <a:pt x="4053386" y="0"/>
                  </a:lnTo>
                  <a:lnTo>
                    <a:pt x="4053386" y="509315"/>
                  </a:lnTo>
                  <a:lnTo>
                    <a:pt x="0" y="509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C8"/>
            </a:solidFill>
            <a:ln>
              <a:solidFill>
                <a:srgbClr val="5B9BC8"/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>
                  <a:latin typeface="Century Gothic" panose="020B0502020202020204" pitchFamily="34" charset="0"/>
                </a:rPr>
                <a:t>Revised Scope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0315" y="4817397"/>
              <a:ext cx="2745137" cy="1097280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1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10000"/>
                    </a:schemeClr>
                  </a:solidFill>
                  <a:latin typeface="Century Gothic" panose="020B0502020202020204" pitchFamily="34" charset="0"/>
                </a:rPr>
                <a:t>Continue Migration Planning and Joint Development Activities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18505" y="4817397"/>
              <a:ext cx="3431506" cy="1097280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2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10000"/>
                    </a:schemeClr>
                  </a:solidFill>
                  <a:latin typeface="Century Gothic" panose="020B0502020202020204" pitchFamily="34" charset="0"/>
                </a:rPr>
                <a:t>Conduct CalACES-CalSAWS Alternatives Analysis and Cost Benefit Analysis</a:t>
              </a: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5014285" y="4012851"/>
              <a:ext cx="548640" cy="365760"/>
            </a:xfrm>
            <a:prstGeom prst="downArrow">
              <a:avLst/>
            </a:prstGeom>
            <a:solidFill>
              <a:srgbClr val="5B9BC8"/>
            </a:solidFill>
            <a:ln>
              <a:solidFill>
                <a:srgbClr val="5B9B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650011" y="4817397"/>
              <a:ext cx="2096626" cy="1097280"/>
            </a:xfrm>
            <a:custGeom>
              <a:avLst/>
              <a:gdLst>
                <a:gd name="connsiteX0" fmla="*/ 0 w 1349809"/>
                <a:gd name="connsiteY0" fmla="*/ 0 h 1908775"/>
                <a:gd name="connsiteX1" fmla="*/ 1349809 w 1349809"/>
                <a:gd name="connsiteY1" fmla="*/ 0 h 1908775"/>
                <a:gd name="connsiteX2" fmla="*/ 1349809 w 1349809"/>
                <a:gd name="connsiteY2" fmla="*/ 1908775 h 1908775"/>
                <a:gd name="connsiteX3" fmla="*/ 0 w 1349809"/>
                <a:gd name="connsiteY3" fmla="*/ 1908775 h 1908775"/>
                <a:gd name="connsiteX4" fmla="*/ 0 w 1349809"/>
                <a:gd name="connsiteY4" fmla="*/ 0 h 190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809" h="1908775">
                  <a:moveTo>
                    <a:pt x="0" y="0"/>
                  </a:moveTo>
                  <a:lnTo>
                    <a:pt x="1349809" y="0"/>
                  </a:lnTo>
                  <a:lnTo>
                    <a:pt x="1349809" y="1908775"/>
                  </a:lnTo>
                  <a:lnTo>
                    <a:pt x="0" y="190877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5B9BC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anose="020B0502020202020204" pitchFamily="34" charset="0"/>
                </a:rPr>
                <a:t>Workflow 3</a:t>
              </a:r>
            </a:p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>
                  <a:solidFill>
                    <a:schemeClr val="bg1">
                      <a:lumMod val="10000"/>
                    </a:schemeClr>
                  </a:solidFill>
                  <a:latin typeface="Century Gothic" panose="020B0502020202020204" pitchFamily="34" charset="0"/>
                </a:rPr>
                <a:t>Conduct CalSAWS Business Process Gap Analysis/Change Management</a:t>
              </a:r>
            </a:p>
          </p:txBody>
        </p:sp>
      </p:grpSp>
      <p:sp>
        <p:nvSpPr>
          <p:cNvPr id="18" name="Down Arrow 17"/>
          <p:cNvSpPr/>
          <p:nvPr/>
        </p:nvSpPr>
        <p:spPr>
          <a:xfrm>
            <a:off x="7815630" y="3572934"/>
            <a:ext cx="548640" cy="365760"/>
          </a:xfrm>
          <a:prstGeom prst="downArrow">
            <a:avLst/>
          </a:prstGeom>
          <a:solidFill>
            <a:srgbClr val="5B9BC8"/>
          </a:solidFill>
          <a:ln>
            <a:solidFill>
              <a:srgbClr val="5B9B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1E9542-ACA7-47E4-8360-BFB9D2E93F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CalSAWS</a:t>
            </a:r>
            <a:r>
              <a:rPr lang="en-US" dirty="0"/>
              <a:t> Requirements Planning: Phase 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6D9F85-D4B1-485D-8D6C-06FCEB1620AA}"/>
              </a:ext>
            </a:extLst>
          </p:cNvPr>
          <p:cNvSpPr/>
          <p:nvPr/>
        </p:nvSpPr>
        <p:spPr>
          <a:xfrm>
            <a:off x="344557" y="1140553"/>
            <a:ext cx="8470564" cy="519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Conduct Detailed Requirements Planning</a:t>
            </a:r>
          </a:p>
          <a:p>
            <a:pPr marL="742950" lvl="1" indent="-285750" defTabSz="914400"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When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: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February 1 - March 7 (5 weeks) </a:t>
            </a:r>
            <a:endParaRPr lang="en-US" dirty="0">
              <a:solidFill>
                <a:prstClr val="black">
                  <a:lumMod val="95000"/>
                  <a:lumOff val="5000"/>
                </a:prstClr>
              </a:solidFill>
              <a:latin typeface="Century Gothic" panose="020B0502020202020204" pitchFamily="34" charset="0"/>
            </a:endParaRPr>
          </a:p>
          <a:p>
            <a:pPr marL="742950" lvl="1" indent="-285750" defTabSz="914400"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Participants: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and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CalACES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Existing Project Staff</a:t>
            </a:r>
          </a:p>
          <a:p>
            <a:pPr marL="742950" lvl="1" indent="-285750" defTabSz="914400"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Tasks: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Plan user labs and requirements sessions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Document guiding principles and escalation process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Identify skill-sets and secure resources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Determine travel budget for county staff for PAPD Update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Assist with communication processes with counties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Output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Work Plan/schedule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Staff Loading Plan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Travel Budget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PAPD Update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CRFI for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county recruitment</a:t>
            </a:r>
          </a:p>
        </p:txBody>
      </p:sp>
    </p:spTree>
    <p:extLst>
      <p:ext uri="{BB962C8B-B14F-4D97-AF65-F5344CB8AC3E}">
        <p14:creationId xmlns:p14="http://schemas.microsoft.com/office/powerpoint/2010/main" val="55954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1E9542-ACA7-47E4-8360-BFB9D2E93F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CalSAWS</a:t>
            </a:r>
            <a:r>
              <a:rPr lang="en-US" dirty="0"/>
              <a:t> Requirements Planning: Phase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6D9F85-D4B1-485D-8D6C-06FCEB1620AA}"/>
              </a:ext>
            </a:extLst>
          </p:cNvPr>
          <p:cNvSpPr/>
          <p:nvPr/>
        </p:nvSpPr>
        <p:spPr>
          <a:xfrm>
            <a:off x="344557" y="1140553"/>
            <a:ext cx="8470564" cy="317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Internal Initial Review of Existing System Requirements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When: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February 15 – March 16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Participants: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and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CalACES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Existing Project Staff</a:t>
            </a: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Task: 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Review existing 560 system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requirements</a:t>
            </a:r>
            <a:endParaRPr lang="en-US" dirty="0">
              <a:solidFill>
                <a:prstClr val="black">
                  <a:lumMod val="95000"/>
                  <a:lumOff val="5000"/>
                </a:prstClr>
              </a:solidFill>
              <a:latin typeface="Century Gothic" panose="020B0502020202020204" pitchFamily="34" charset="0"/>
            </a:endParaRPr>
          </a:p>
          <a:p>
            <a:pPr marL="742950" lvl="1" indent="-2857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5B9BD5"/>
              </a:buClr>
              <a:buFont typeface="Acumin Pro Condensed Thin" panose="020B0206020202020204" pitchFamily="34" charset="0"/>
              <a:buChar char="▶"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Output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Confirm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impact on the existing requirements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Determine requirements that have no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impact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500"/>
              </a:spcBef>
              <a:buClr>
                <a:srgbClr val="5B9BD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Determine requirements where specific </a:t>
            </a:r>
            <a:r>
              <a:rPr lang="en-US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requirements will be needed (i.e. Conversion) </a:t>
            </a:r>
          </a:p>
        </p:txBody>
      </p:sp>
    </p:spTree>
    <p:extLst>
      <p:ext uri="{BB962C8B-B14F-4D97-AF65-F5344CB8AC3E}">
        <p14:creationId xmlns:p14="http://schemas.microsoft.com/office/powerpoint/2010/main" val="201895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1E9542-ACA7-47E4-8360-BFB9D2E93F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CalACES</a:t>
            </a:r>
            <a:r>
              <a:rPr lang="en-US" dirty="0"/>
              <a:t> Requirements Summary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C03D4ADC-96BB-4C95-BD00-35C9C083F43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02040" y="1852405"/>
          <a:ext cx="8313079" cy="3898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09069">
                  <a:extLst>
                    <a:ext uri="{9D8B030D-6E8A-4147-A177-3AD203B41FA5}">
                      <a16:colId xmlns:a16="http://schemas.microsoft.com/office/drawing/2014/main" val="1149143495"/>
                    </a:ext>
                  </a:extLst>
                </a:gridCol>
                <a:gridCol w="1404010">
                  <a:extLst>
                    <a:ext uri="{9D8B030D-6E8A-4147-A177-3AD203B41FA5}">
                      <a16:colId xmlns:a16="http://schemas.microsoft.com/office/drawing/2014/main" val="3421595945"/>
                    </a:ext>
                  </a:extLst>
                </a:gridCol>
              </a:tblGrid>
              <a:tr h="271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Category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Requirements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683039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Analytics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4539655"/>
                  </a:ext>
                </a:extLst>
              </a:tr>
              <a:tr h="373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Batch &amp; Interface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16935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Call Center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6058330"/>
                  </a:ext>
                </a:extLst>
              </a:tr>
              <a:tr h="244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Central Print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74457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Change Management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0656119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Conversion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8204541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Correspondence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0495206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Training Delivery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6090557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Training Development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8764993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Utilities/Journal/Resources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4840506"/>
                  </a:ext>
                </a:extLst>
              </a:tr>
              <a:tr h="326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05334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D94143F-4C04-4911-9188-F3C1919D2FE5}"/>
              </a:ext>
            </a:extLst>
          </p:cNvPr>
          <p:cNvSpPr/>
          <p:nvPr/>
        </p:nvSpPr>
        <p:spPr>
          <a:xfrm>
            <a:off x="502040" y="844043"/>
            <a:ext cx="8313079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560 </a:t>
            </a:r>
            <a:r>
              <a:rPr lang="en-US" sz="1600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CalACES</a:t>
            </a: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requirements resulted from the C-IV/LRS Side-by-Side process.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Note that some requirements correspond to the core application, others correspond to </a:t>
            </a:r>
            <a:r>
              <a:rPr lang="en-US" sz="1600" dirty="0" err="1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CalWIN</a:t>
            </a: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 ancillary systems</a:t>
            </a:r>
          </a:p>
        </p:txBody>
      </p:sp>
    </p:spTree>
    <p:extLst>
      <p:ext uri="{BB962C8B-B14F-4D97-AF65-F5344CB8AC3E}">
        <p14:creationId xmlns:p14="http://schemas.microsoft.com/office/powerpoint/2010/main" val="99117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1E9542-ACA7-47E4-8360-BFB9D2E93F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CalACES</a:t>
            </a:r>
            <a:r>
              <a:rPr lang="en-US" dirty="0"/>
              <a:t> Requirements Summary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721E21B-9F6D-467D-BA52-F78ECFEA016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7570" y="848876"/>
          <a:ext cx="8239993" cy="5551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851">
                  <a:extLst>
                    <a:ext uri="{9D8B030D-6E8A-4147-A177-3AD203B41FA5}">
                      <a16:colId xmlns:a16="http://schemas.microsoft.com/office/drawing/2014/main" val="988589805"/>
                    </a:ext>
                  </a:extLst>
                </a:gridCol>
                <a:gridCol w="1939142">
                  <a:extLst>
                    <a:ext uri="{9D8B030D-6E8A-4147-A177-3AD203B41FA5}">
                      <a16:colId xmlns:a16="http://schemas.microsoft.com/office/drawing/2014/main" val="2529136807"/>
                    </a:ext>
                  </a:extLst>
                </a:gridCol>
              </a:tblGrid>
              <a:tr h="221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Category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Requirements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3936755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Data Collection and Eligibility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866357846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All Programs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31016329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Application Registration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631363720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Cal-Learn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261041758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Change Reason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462124219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Child Care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724917838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CMSP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101364971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File Clearance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059914058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fr-FR" sz="1100" u="none" strike="noStrike" dirty="0">
                          <a:effectLst/>
                        </a:rPr>
                        <a:t>Financial </a:t>
                      </a:r>
                      <a:r>
                        <a:rPr lang="fr-FR" sz="1100" u="none" strike="noStrike" dirty="0" err="1">
                          <a:effectLst/>
                        </a:rPr>
                        <a:t>Root</a:t>
                      </a:r>
                      <a:r>
                        <a:rPr lang="fr-FR" sz="1100" u="none" strike="noStrike" dirty="0">
                          <a:effectLst/>
                        </a:rPr>
                        <a:t> Questions/Non-Financial </a:t>
                      </a:r>
                      <a:r>
                        <a:rPr lang="fr-FR" sz="1100" u="none" strike="noStrike" dirty="0" err="1">
                          <a:effectLst/>
                        </a:rPr>
                        <a:t>Root</a:t>
                      </a:r>
                      <a:r>
                        <a:rPr lang="fr-FR" sz="1100" u="none" strike="noStrike" dirty="0">
                          <a:effectLst/>
                        </a:rPr>
                        <a:t> Questions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487729763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General Assistance/General Relief (GA/GR)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516319692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General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440161301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Home Page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292612416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Homeless Assistance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905122106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Inter-County Transfer (ICT)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203715352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Medi-Cal/CalHEERS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199134168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Non-compliance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072102132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Periodic Reporting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201499917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Renewals (CW, CF, MC)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030077811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Supervisor Authorization - EDBC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208225829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Time Limits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240002955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Verifications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363717668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Welfare To Work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026421906"/>
                  </a:ext>
                </a:extLst>
              </a:tr>
              <a:tr h="22966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effectLst/>
                        </a:rPr>
                        <a:t>WINS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5202875"/>
                  </a:ext>
                </a:extLst>
              </a:tr>
              <a:tr h="221761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85135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84063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04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1E9542-ACA7-47E4-8360-BFB9D2E93F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CalACES</a:t>
            </a:r>
            <a:r>
              <a:rPr lang="en-US" dirty="0"/>
              <a:t> Requirements Summary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FC7F436C-8FB2-4A92-89A9-4BF3F7CF115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01608" y="1474858"/>
          <a:ext cx="8313512" cy="4603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0659">
                  <a:extLst>
                    <a:ext uri="{9D8B030D-6E8A-4147-A177-3AD203B41FA5}">
                      <a16:colId xmlns:a16="http://schemas.microsoft.com/office/drawing/2014/main" val="1915717764"/>
                    </a:ext>
                  </a:extLst>
                </a:gridCol>
                <a:gridCol w="1952853">
                  <a:extLst>
                    <a:ext uri="{9D8B030D-6E8A-4147-A177-3AD203B41FA5}">
                      <a16:colId xmlns:a16="http://schemas.microsoft.com/office/drawing/2014/main" val="403505027"/>
                    </a:ext>
                  </a:extLst>
                </a:gridCol>
              </a:tblGrid>
              <a:tr h="227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Category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Requirements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5791398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* Enterprise Infrastructure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347690572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* Equipment and Software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6367549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Fiscal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390614999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General Requirements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445655174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Help Desk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22903681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Imaging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163420539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Implementation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13237755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Lobby Management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40033885"/>
                  </a:ext>
                </a:extLst>
              </a:tr>
              <a:tr h="214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Manage Personnel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766597186"/>
                  </a:ext>
                </a:extLst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Operations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983158679"/>
                  </a:ext>
                </a:extLst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Project Management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624534484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RDB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777929010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Reports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828875656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Site Preparation and Installation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281282025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Special Investigations Units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214778650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System Development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319716941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Task Management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495129006"/>
                  </a:ext>
                </a:extLst>
              </a:tr>
              <a:tr h="311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Testing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837563330"/>
                  </a:ext>
                </a:extLst>
              </a:tr>
              <a:tr h="247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38556105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6F2C2A8-680D-464E-B297-E24D0BD658E1}"/>
              </a:ext>
            </a:extLst>
          </p:cNvPr>
          <p:cNvSpPr/>
          <p:nvPr/>
        </p:nvSpPr>
        <p:spPr>
          <a:xfrm>
            <a:off x="502041" y="783143"/>
            <a:ext cx="8313079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anose="020B0502020202020204" pitchFamily="34" charset="0"/>
              </a:rPr>
              <a:t>Note that some requirements (*) will be impacted by the cloud strategy</a:t>
            </a:r>
          </a:p>
        </p:txBody>
      </p:sp>
    </p:spTree>
    <p:extLst>
      <p:ext uri="{BB962C8B-B14F-4D97-AF65-F5344CB8AC3E}">
        <p14:creationId xmlns:p14="http://schemas.microsoft.com/office/powerpoint/2010/main" val="326176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8421" y="766916"/>
            <a:ext cx="8607158" cy="5848174"/>
          </a:xfrm>
        </p:spPr>
        <p:txBody>
          <a:bodyPr>
            <a:normAutofit/>
          </a:bodyPr>
          <a:lstStyle/>
          <a:p>
            <a:r>
              <a:rPr lang="en-US" sz="2000" dirty="0" err="1"/>
              <a:t>CalSAWS</a:t>
            </a:r>
            <a:r>
              <a:rPr lang="en-US" sz="2000" dirty="0"/>
              <a:t> User Labs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When: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April 2 – May 11 (6 weeks)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Participants</a:t>
            </a:r>
            <a:r>
              <a:rPr lang="en-US" sz="1800" b="1" dirty="0"/>
              <a:t>: </a:t>
            </a:r>
            <a:r>
              <a:rPr lang="en-US" sz="1800" dirty="0" err="1"/>
              <a:t>CalWIN</a:t>
            </a:r>
            <a:r>
              <a:rPr lang="en-US" sz="1800" dirty="0"/>
              <a:t> County Staff, </a:t>
            </a:r>
            <a:r>
              <a:rPr lang="en-US" sz="1800" dirty="0" err="1"/>
              <a:t>CalWIN</a:t>
            </a:r>
            <a:r>
              <a:rPr lang="en-US" sz="1800" dirty="0"/>
              <a:t> Project Staff, LRS Project Staff, C-IV Project Staff, Migration Planning Staff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Best and brightest County SMEs who understand </a:t>
            </a:r>
            <a:r>
              <a:rPr lang="en-US" sz="1800" dirty="0" err="1"/>
              <a:t>CalWIN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Recruiting Process: </a:t>
            </a:r>
            <a:r>
              <a:rPr lang="en-US" sz="1800" dirty="0" err="1"/>
              <a:t>CalWIN</a:t>
            </a:r>
            <a:r>
              <a:rPr lang="en-US" sz="1800" dirty="0"/>
              <a:t> CRFI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Travel costs will be covered (but not staff time)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Task: 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Understand and become familiar with LRS target system and 560 </a:t>
            </a:r>
            <a:r>
              <a:rPr lang="en-US" sz="18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CalACES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 requirements to enable informed participation in subsequent requirements gathering sessions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Sessions: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20 participants per session, Monday - Thursday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Concurrent sessions in North and South locations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Participants will attend 1 or more weekly sessions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Day 1 Sample Agenda follows </a:t>
            </a:r>
            <a:endParaRPr lang="en-US" sz="1800" dirty="0">
              <a:highlight>
                <a:srgbClr val="00FF00"/>
              </a:highlight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1550" b="1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CalSAWS</a:t>
            </a:r>
            <a:r>
              <a:rPr lang="en-US" dirty="0"/>
              <a:t> Requirements Planning: Phase 2</a:t>
            </a:r>
          </a:p>
        </p:txBody>
      </p:sp>
    </p:spTree>
    <p:extLst>
      <p:ext uri="{BB962C8B-B14F-4D97-AF65-F5344CB8AC3E}">
        <p14:creationId xmlns:p14="http://schemas.microsoft.com/office/powerpoint/2010/main" val="267737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9B2367-F2F3-43E7-BC6B-93DEBCA62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8421" y="766916"/>
            <a:ext cx="8607158" cy="5848174"/>
          </a:xfrm>
        </p:spPr>
        <p:txBody>
          <a:bodyPr>
            <a:normAutofit fontScale="92500"/>
          </a:bodyPr>
          <a:lstStyle/>
          <a:p>
            <a:r>
              <a:rPr lang="en-US" sz="2000" dirty="0" err="1"/>
              <a:t>CalSAWS</a:t>
            </a:r>
            <a:r>
              <a:rPr lang="en-US" sz="2000" dirty="0"/>
              <a:t> User Labs: Day 1 Sample Agenda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Welcome/Introduction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Orientation PPT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Overall </a:t>
            </a:r>
            <a:r>
              <a:rPr lang="en-US" sz="1700" dirty="0" err="1"/>
              <a:t>CalSAWS</a:t>
            </a:r>
            <a:r>
              <a:rPr lang="en-US" sz="1700" dirty="0"/>
              <a:t> plan/high level roadmap and schedule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Message from Leadership Team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Existing </a:t>
            </a:r>
            <a:r>
              <a:rPr lang="en-US" sz="1700" dirty="0" err="1"/>
              <a:t>CalACES</a:t>
            </a:r>
            <a:r>
              <a:rPr lang="en-US" sz="1700" dirty="0"/>
              <a:t> Requirements and how/where to find them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Guiding Principles 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Goals for User Labs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Next Steps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Web-based Training (WBT)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Basic Navigation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Specific to User Lab, such as </a:t>
            </a:r>
            <a:r>
              <a:rPr lang="en-US" sz="1700" dirty="0" err="1"/>
              <a:t>Medi</a:t>
            </a:r>
            <a:r>
              <a:rPr lang="en-US" sz="1700" dirty="0"/>
              <a:t>-Cal Processing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Will be provided to counties in advance to allow in-county preparation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Group walk through of functionality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Opportunities to use/test system with scenarios/test scripts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Continues throughout the week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</a:rPr>
              <a:t>Daily Debrief 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1700" dirty="0"/>
              <a:t>Goal: Q&amp;A, potential requirements, additional case scenarios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550" b="1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95A0EBE-BF18-48D4-9331-FC616AB42F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CalSAWS</a:t>
            </a:r>
            <a:r>
              <a:rPr lang="en-US" dirty="0"/>
              <a:t> Requirements Planning: Phase 2</a:t>
            </a:r>
          </a:p>
        </p:txBody>
      </p:sp>
    </p:spTree>
    <p:extLst>
      <p:ext uri="{BB962C8B-B14F-4D97-AF65-F5344CB8AC3E}">
        <p14:creationId xmlns:p14="http://schemas.microsoft.com/office/powerpoint/2010/main" val="351284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Benutzerdefiniert 52">
      <a:dk1>
        <a:srgbClr val="464646"/>
      </a:dk1>
      <a:lt1>
        <a:srgbClr val="F0F0F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ullet Points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E2A343-CEBD-4354-8E1C-18503D16E615}"/>
</file>

<file path=customXml/itemProps2.xml><?xml version="1.0" encoding="utf-8"?>
<ds:datastoreItem xmlns:ds="http://schemas.openxmlformats.org/officeDocument/2006/customXml" ds:itemID="{948F241F-B628-47CB-9C33-A8A8E967F66D}"/>
</file>

<file path=customXml/itemProps3.xml><?xml version="1.0" encoding="utf-8"?>
<ds:datastoreItem xmlns:ds="http://schemas.openxmlformats.org/officeDocument/2006/customXml" ds:itemID="{02593D4E-51F8-438F-BC78-03A84EC517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1161</Words>
  <Application>Microsoft Office PowerPoint</Application>
  <PresentationFormat>On-screen Show (4:3)</PresentationFormat>
  <Paragraphs>264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Acumin Pro Condensed Thin</vt:lpstr>
      <vt:lpstr>Arial</vt:lpstr>
      <vt:lpstr>Calibri</vt:lpstr>
      <vt:lpstr>Calibri Light</vt:lpstr>
      <vt:lpstr>Century Gothic</vt:lpstr>
      <vt:lpstr>Symbol</vt:lpstr>
      <vt:lpstr>Wingdings</vt:lpstr>
      <vt:lpstr>Wingdings 3</vt:lpstr>
      <vt:lpstr>Office</vt:lpstr>
      <vt:lpstr>1_Office</vt:lpstr>
      <vt:lpstr>1_Bullet Points_1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2017-04-24T20:05:47Z</dcterms:created>
  <dcterms:modified xsi:type="dcterms:W3CDTF">2018-03-08T23:03:16Z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