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6D53FD-A1FA-4B8D-AF64-30A46CB562C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1248784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6D53FD-A1FA-4B8D-AF64-30A46CB562C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32296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6D53FD-A1FA-4B8D-AF64-30A46CB562C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1698546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3" name="TextBox 9"/>
          <p:cNvSpPr txBox="1"/>
          <p:nvPr userDrawn="1"/>
        </p:nvSpPr>
        <p:spPr>
          <a:xfrm>
            <a:off x="10865457" y="6576752"/>
            <a:ext cx="295602"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userDrawn="1"/>
        </p:nvSpPr>
        <p:spPr>
          <a:xfrm>
            <a:off x="327625" y="259401"/>
            <a:ext cx="2820459"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sp>
        <p:nvSpPr>
          <p:cNvPr id="2" name="Interaktive Schaltfläche: Nächste(r) oder Weiter 1">
            <a:hlinkClick r:id="" action="ppaction://hlinkshowjump?jump=nextslide" highlightClick="1"/>
          </p:cNvPr>
          <p:cNvSpPr/>
          <p:nvPr userDrawn="1"/>
        </p:nvSpPr>
        <p:spPr>
          <a:xfrm>
            <a:off x="10186466" y="6584951"/>
            <a:ext cx="16831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userDrawn="1"/>
        </p:nvSpPr>
        <p:spPr>
          <a:xfrm rot="10800000">
            <a:off x="9816931" y="6584951"/>
            <a:ext cx="16831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userDrawn="1"/>
        </p:nvCxnSpPr>
        <p:spPr>
          <a:xfrm>
            <a:off x="10075311" y="6531770"/>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userDrawn="1"/>
        </p:nvCxnSpPr>
        <p:spPr>
          <a:xfrm>
            <a:off x="2146827" y="294208"/>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245701" y="914401"/>
            <a:ext cx="11700601" cy="5243513"/>
          </a:xfrm>
          <a:prstGeom prst="rect">
            <a:avLst/>
          </a:prstGeom>
        </p:spPr>
        <p:txBody>
          <a:bodyPr/>
          <a:lstStyle>
            <a:lvl1pPr marL="514350" indent="-514350">
              <a:buFont typeface="+mj-lt"/>
              <a:buAutoNum type="arabicParenR"/>
              <a:defRPr sz="1800" baseline="0">
                <a:solidFill>
                  <a:schemeClr val="bg1">
                    <a:lumMod val="10000"/>
                  </a:schemeClr>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2255671" y="271485"/>
            <a:ext cx="8766151"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2851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6D53FD-A1FA-4B8D-AF64-30A46CB562C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423757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6D53FD-A1FA-4B8D-AF64-30A46CB562C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364011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6D53FD-A1FA-4B8D-AF64-30A46CB562C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258226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6D53FD-A1FA-4B8D-AF64-30A46CB562C4}" type="datetimeFigureOut">
              <a:rPr lang="en-US" smtClean="0"/>
              <a:t>3/7/2018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21768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6D53FD-A1FA-4B8D-AF64-30A46CB562C4}" type="datetimeFigureOut">
              <a:rPr lang="en-US" smtClean="0"/>
              <a:t>3/7/2018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3482437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D53FD-A1FA-4B8D-AF64-30A46CB562C4}" type="datetimeFigureOut">
              <a:rPr lang="en-US" smtClean="0"/>
              <a:t>3/7/2018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323685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6D53FD-A1FA-4B8D-AF64-30A46CB562C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15765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6D53FD-A1FA-4B8D-AF64-30A46CB562C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6A74A-2C18-4BD1-AD40-B0560B6691E0}" type="slidenum">
              <a:rPr lang="en-US" smtClean="0"/>
              <a:t>‹#›</a:t>
            </a:fld>
            <a:endParaRPr lang="en-US"/>
          </a:p>
        </p:txBody>
      </p:sp>
    </p:spTree>
    <p:extLst>
      <p:ext uri="{BB962C8B-B14F-4D97-AF65-F5344CB8AC3E}">
        <p14:creationId xmlns:p14="http://schemas.microsoft.com/office/powerpoint/2010/main" val="2778519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D53FD-A1FA-4B8D-AF64-30A46CB562C4}" type="datetimeFigureOut">
              <a:rPr lang="en-US" smtClean="0"/>
              <a:t>3/7/2018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6A74A-2C18-4BD1-AD40-B0560B6691E0}" type="slidenum">
              <a:rPr lang="en-US" smtClean="0"/>
              <a:t>‹#›</a:t>
            </a:fld>
            <a:endParaRPr lang="en-US"/>
          </a:p>
        </p:txBody>
      </p:sp>
    </p:spTree>
    <p:extLst>
      <p:ext uri="{BB962C8B-B14F-4D97-AF65-F5344CB8AC3E}">
        <p14:creationId xmlns:p14="http://schemas.microsoft.com/office/powerpoint/2010/main" val="1200232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0" indent="0">
              <a:lnSpc>
                <a:spcPct val="150000"/>
              </a:lnSpc>
              <a:buNone/>
            </a:pPr>
            <a:r>
              <a:rPr lang="en-US" sz="2400" dirty="0"/>
              <a:t>	SPG – SCR Prioritization Group </a:t>
            </a:r>
          </a:p>
          <a:p>
            <a:pPr marL="0" indent="0">
              <a:buNone/>
            </a:pPr>
            <a:r>
              <a:rPr lang="x-none" b="1" dirty="0"/>
              <a:t>Primary Functions</a:t>
            </a:r>
            <a:endParaRPr lang="en-US" b="1" dirty="0"/>
          </a:p>
          <a:p>
            <a:pPr marL="0" indent="0">
              <a:buNone/>
            </a:pPr>
            <a:r>
              <a:rPr lang="en-US" dirty="0"/>
              <a:t>The SPG is responsible for establishing and maintaining SCR priorities. The SPG ensures business objectives are adequately prioritized and that the Consortium’s strategies in support of legislative mandates are being met.  In practice, SPG responsibilities are carried out by:</a:t>
            </a:r>
            <a:endParaRPr lang="en-US" sz="1400" dirty="0"/>
          </a:p>
          <a:p>
            <a:pPr marL="285750" indent="-285750">
              <a:buFont typeface="Arial" panose="020B0604020202020204" pitchFamily="34" charset="0"/>
              <a:buChar char="•"/>
            </a:pPr>
            <a:r>
              <a:rPr lang="en-US" dirty="0"/>
              <a:t>Reviewing and combining Committee, Project Steering Committee (PSC) and Joint Powers Authority (JPA) strategic priorities.</a:t>
            </a:r>
            <a:endParaRPr lang="en-US" sz="1400" dirty="0"/>
          </a:p>
          <a:p>
            <a:pPr marL="285750" indent="-285750">
              <a:buFont typeface="Arial" panose="020B0604020202020204" pitchFamily="34" charset="0"/>
              <a:buChar char="•"/>
            </a:pPr>
            <a:r>
              <a:rPr lang="en-US" dirty="0"/>
              <a:t>Meeting to obtain SCR status updates. </a:t>
            </a:r>
            <a:endParaRPr lang="en-US" sz="1400" dirty="0"/>
          </a:p>
          <a:p>
            <a:pPr marL="285750" indent="-285750">
              <a:buFont typeface="Arial" panose="020B0604020202020204" pitchFamily="34" charset="0"/>
              <a:buChar char="•"/>
            </a:pPr>
            <a:r>
              <a:rPr lang="en-US" dirty="0"/>
              <a:t>Maintaining the project’s Change Management Tool to reflect SPG decisions on SCR prioritization.</a:t>
            </a:r>
            <a:endParaRPr lang="en-US" sz="1400" dirty="0"/>
          </a:p>
          <a:p>
            <a:pPr marL="285750" indent="-285750">
              <a:buFont typeface="Arial" panose="020B0604020202020204" pitchFamily="34" charset="0"/>
              <a:buChar char="•"/>
            </a:pPr>
            <a:r>
              <a:rPr lang="en-US" dirty="0"/>
              <a:t>Providing feedback and insight regarding the strategic SCR direction of the CalACES Consortium which includes:</a:t>
            </a:r>
            <a:endParaRPr lang="en-US" sz="1400" dirty="0"/>
          </a:p>
          <a:p>
            <a:pPr lvl="1"/>
            <a:r>
              <a:rPr lang="en-US" sz="1800" dirty="0"/>
              <a:t>LRS Modifications and/or Enhancements (M&amp;E); </a:t>
            </a:r>
          </a:p>
          <a:p>
            <a:pPr lvl="1"/>
            <a:r>
              <a:rPr lang="en-US" sz="1800" dirty="0"/>
              <a:t>C-IV Maintenance and Operations (M&amp;O), and</a:t>
            </a:r>
          </a:p>
          <a:p>
            <a:pPr lvl="1"/>
            <a:r>
              <a:rPr lang="en-US" sz="1800" dirty="0"/>
              <a:t>CalACES Migration D&amp;I</a:t>
            </a:r>
          </a:p>
          <a:p>
            <a:pPr marL="0" indent="0">
              <a:lnSpc>
                <a:spcPct val="150000"/>
              </a:lnSpc>
              <a:buNone/>
            </a:pPr>
            <a:endParaRPr lang="en-US" sz="2400" dirty="0"/>
          </a:p>
          <a:p>
            <a:pPr>
              <a:lnSpc>
                <a:spcPct val="150000"/>
              </a:lnSpc>
            </a:pPr>
            <a:endParaRPr lang="en-US" sz="2400" dirty="0"/>
          </a:p>
        </p:txBody>
      </p:sp>
      <p:sp>
        <p:nvSpPr>
          <p:cNvPr id="3" name="Content Placeholder 2"/>
          <p:cNvSpPr>
            <a:spLocks noGrp="1"/>
          </p:cNvSpPr>
          <p:nvPr>
            <p:ph sz="quarter" idx="10"/>
          </p:nvPr>
        </p:nvSpPr>
        <p:spPr/>
        <p:txBody>
          <a:bodyPr/>
          <a:lstStyle/>
          <a:p>
            <a:r>
              <a:rPr lang="en-US" dirty="0"/>
              <a:t>Migration Agenda Topics</a:t>
            </a:r>
          </a:p>
        </p:txBody>
      </p:sp>
    </p:spTree>
    <p:extLst>
      <p:ext uri="{BB962C8B-B14F-4D97-AF65-F5344CB8AC3E}">
        <p14:creationId xmlns:p14="http://schemas.microsoft.com/office/powerpoint/2010/main" val="249737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0" indent="0">
              <a:lnSpc>
                <a:spcPct val="150000"/>
              </a:lnSpc>
              <a:buNone/>
            </a:pPr>
            <a:r>
              <a:rPr lang="en-US" sz="2400" dirty="0"/>
              <a:t>	SPG – SCR Prioritization Group – continued</a:t>
            </a:r>
          </a:p>
          <a:p>
            <a:pPr marL="0" indent="0">
              <a:lnSpc>
                <a:spcPct val="150000"/>
              </a:lnSpc>
              <a:buNone/>
            </a:pPr>
            <a:r>
              <a:rPr lang="en-US" sz="2400" dirty="0"/>
              <a:t>	</a:t>
            </a:r>
            <a:r>
              <a:rPr lang="en-US" b="1" dirty="0"/>
              <a:t>Participants</a:t>
            </a:r>
          </a:p>
          <a:p>
            <a:pPr marL="0" indent="0">
              <a:buNone/>
            </a:pPr>
            <a:r>
              <a:rPr lang="en-US" dirty="0"/>
              <a:t>	</a:t>
            </a:r>
            <a:r>
              <a:rPr lang="x-none" dirty="0"/>
              <a:t>SPG is comprised of the Application Deputy Directors/Managers and </a:t>
            </a:r>
            <a:r>
              <a:rPr lang="en-US" dirty="0"/>
              <a:t>	</a:t>
            </a:r>
            <a:r>
              <a:rPr lang="x-none" dirty="0"/>
              <a:t>designated </a:t>
            </a:r>
            <a:r>
              <a:rPr lang="en-US" dirty="0"/>
              <a:t>Consortium </a:t>
            </a:r>
            <a:r>
              <a:rPr lang="x-none" dirty="0"/>
              <a:t>Application Leads, </a:t>
            </a:r>
            <a:r>
              <a:rPr lang="en-US" dirty="0"/>
              <a:t>	</a:t>
            </a:r>
            <a:r>
              <a:rPr lang="x-none" dirty="0"/>
              <a:t>along with the </a:t>
            </a:r>
            <a:r>
              <a:rPr lang="en-US" dirty="0"/>
              <a:t>application contractor</a:t>
            </a:r>
            <a:r>
              <a:rPr lang="x-none" dirty="0"/>
              <a:t> and quality assurance vendor.</a:t>
            </a:r>
            <a:r>
              <a:rPr lang="en-US" dirty="0"/>
              <a:t> </a:t>
            </a:r>
          </a:p>
          <a:p>
            <a:pPr marL="0" indent="0">
              <a:buNone/>
            </a:pPr>
            <a:endParaRPr lang="en-US" b="1" dirty="0"/>
          </a:p>
          <a:p>
            <a:pPr marL="0" indent="0">
              <a:buNone/>
            </a:pPr>
            <a:r>
              <a:rPr lang="en-US" sz="2400" b="1" dirty="0"/>
              <a:t>	</a:t>
            </a:r>
            <a:r>
              <a:rPr lang="en-US" b="1" dirty="0"/>
              <a:t>Decision makers </a:t>
            </a:r>
          </a:p>
          <a:p>
            <a:pPr marL="0" indent="0">
              <a:buNone/>
            </a:pPr>
            <a:r>
              <a:rPr lang="en-US" dirty="0"/>
              <a:t>	Dorothy Avila</a:t>
            </a:r>
          </a:p>
          <a:p>
            <a:pPr marL="0" indent="0">
              <a:buNone/>
            </a:pPr>
            <a:r>
              <a:rPr lang="en-US" dirty="0"/>
              <a:t>	Karen Rapponotti</a:t>
            </a:r>
          </a:p>
          <a:p>
            <a:pPr marL="0" indent="0">
              <a:buNone/>
            </a:pPr>
            <a:r>
              <a:rPr lang="en-US" dirty="0"/>
              <a:t>	Laura Chavez</a:t>
            </a:r>
          </a:p>
          <a:p>
            <a:pPr marL="1085850" lvl="3" indent="0">
              <a:lnSpc>
                <a:spcPct val="150000"/>
              </a:lnSpc>
              <a:buNone/>
            </a:pPr>
            <a:endParaRPr lang="en-US" sz="2400" dirty="0"/>
          </a:p>
          <a:p>
            <a:pPr marL="0" indent="0">
              <a:lnSpc>
                <a:spcPct val="150000"/>
              </a:lnSpc>
              <a:buNone/>
            </a:pPr>
            <a:endParaRPr lang="en-US" sz="2400" dirty="0"/>
          </a:p>
          <a:p>
            <a:pPr>
              <a:lnSpc>
                <a:spcPct val="150000"/>
              </a:lnSpc>
            </a:pPr>
            <a:endParaRPr lang="en-US" sz="2400" dirty="0"/>
          </a:p>
        </p:txBody>
      </p:sp>
      <p:sp>
        <p:nvSpPr>
          <p:cNvPr id="3" name="Content Placeholder 2"/>
          <p:cNvSpPr>
            <a:spLocks noGrp="1"/>
          </p:cNvSpPr>
          <p:nvPr>
            <p:ph sz="quarter" idx="10"/>
          </p:nvPr>
        </p:nvSpPr>
        <p:spPr/>
        <p:txBody>
          <a:bodyPr/>
          <a:lstStyle/>
          <a:p>
            <a:r>
              <a:rPr lang="en-US" dirty="0"/>
              <a:t>Migration Agenda Topics</a:t>
            </a:r>
          </a:p>
        </p:txBody>
      </p:sp>
    </p:spTree>
    <p:extLst>
      <p:ext uri="{BB962C8B-B14F-4D97-AF65-F5344CB8AC3E}">
        <p14:creationId xmlns:p14="http://schemas.microsoft.com/office/powerpoint/2010/main" val="295544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0" indent="0">
              <a:lnSpc>
                <a:spcPct val="150000"/>
              </a:lnSpc>
              <a:buNone/>
            </a:pPr>
            <a:r>
              <a:rPr lang="en-US" sz="2400" dirty="0"/>
              <a:t>SPG – SCR Prioritization Group – continued</a:t>
            </a:r>
          </a:p>
          <a:p>
            <a:pPr marL="0" indent="0">
              <a:lnSpc>
                <a:spcPct val="150000"/>
              </a:lnSpc>
              <a:buNone/>
            </a:pPr>
            <a:r>
              <a:rPr lang="en-US" b="1" dirty="0"/>
              <a:t>Initial focus</a:t>
            </a:r>
          </a:p>
          <a:p>
            <a:pPr marL="685800" lvl="1" indent="-285750">
              <a:lnSpc>
                <a:spcPct val="150000"/>
              </a:lnSpc>
              <a:buFont typeface="Arial" panose="020B0604020202020204" pitchFamily="34" charset="0"/>
              <a:buChar char="•"/>
            </a:pPr>
            <a:r>
              <a:rPr lang="en-US" sz="1800" dirty="0"/>
              <a:t>Establish a priority list which focuses on new mandated policy and policy in C-IV but not in LRS.</a:t>
            </a:r>
          </a:p>
          <a:p>
            <a:pPr marL="685800" lvl="1" indent="-285750">
              <a:lnSpc>
                <a:spcPct val="150000"/>
              </a:lnSpc>
              <a:buFont typeface="Arial" panose="020B0604020202020204" pitchFamily="34" charset="0"/>
              <a:buChar char="•"/>
            </a:pPr>
            <a:r>
              <a:rPr lang="en-US" sz="1800" dirty="0"/>
              <a:t> Identify SCRs in either/both systems that can mitigate gaps in functionality.</a:t>
            </a:r>
          </a:p>
          <a:p>
            <a:pPr marL="0" indent="0">
              <a:lnSpc>
                <a:spcPct val="150000"/>
              </a:lnSpc>
              <a:buNone/>
            </a:pPr>
            <a:r>
              <a:rPr lang="en-US" b="1" dirty="0"/>
              <a:t>Ongoing</a:t>
            </a:r>
          </a:p>
          <a:p>
            <a:pPr marL="285750" indent="-285750">
              <a:lnSpc>
                <a:spcPct val="150000"/>
              </a:lnSpc>
              <a:buFont typeface="Arial" panose="020B0604020202020204" pitchFamily="34" charset="0"/>
              <a:buChar char="•"/>
            </a:pPr>
            <a:r>
              <a:rPr lang="en-US" dirty="0"/>
              <a:t>Consider committee top priorities, strategic priorities and continue mitigating gaps between the systems.</a:t>
            </a:r>
          </a:p>
          <a:p>
            <a:pPr marL="285750" indent="-285750">
              <a:lnSpc>
                <a:spcPct val="150000"/>
              </a:lnSpc>
              <a:buFont typeface="Arial" panose="020B0604020202020204" pitchFamily="34" charset="0"/>
              <a:buChar char="•"/>
            </a:pPr>
            <a:r>
              <a:rPr lang="en-US" dirty="0"/>
              <a:t>Monitor the ongoing progress of prioritized SCRs</a:t>
            </a:r>
          </a:p>
          <a:p>
            <a:pPr marL="0" indent="0">
              <a:lnSpc>
                <a:spcPct val="150000"/>
              </a:lnSpc>
              <a:buNone/>
            </a:pPr>
            <a:endParaRPr lang="en-US" sz="2400" dirty="0"/>
          </a:p>
        </p:txBody>
      </p:sp>
      <p:sp>
        <p:nvSpPr>
          <p:cNvPr id="3" name="Content Placeholder 2"/>
          <p:cNvSpPr>
            <a:spLocks noGrp="1"/>
          </p:cNvSpPr>
          <p:nvPr>
            <p:ph sz="quarter" idx="10"/>
          </p:nvPr>
        </p:nvSpPr>
        <p:spPr/>
        <p:txBody>
          <a:bodyPr/>
          <a:lstStyle/>
          <a:p>
            <a:r>
              <a:rPr lang="en-US" dirty="0"/>
              <a:t>Migration Agenda Topics</a:t>
            </a:r>
          </a:p>
        </p:txBody>
      </p:sp>
    </p:spTree>
    <p:extLst>
      <p:ext uri="{BB962C8B-B14F-4D97-AF65-F5344CB8AC3E}">
        <p14:creationId xmlns:p14="http://schemas.microsoft.com/office/powerpoint/2010/main" val="199406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A012E8-BE99-43C6-8C3E-5653369642C9}"/>
</file>

<file path=customXml/itemProps2.xml><?xml version="1.0" encoding="utf-8"?>
<ds:datastoreItem xmlns:ds="http://schemas.openxmlformats.org/officeDocument/2006/customXml" ds:itemID="{80E0F27D-6FAF-41A7-8DFF-23841070EA3B}"/>
</file>

<file path=customXml/itemProps3.xml><?xml version="1.0" encoding="utf-8"?>
<ds:datastoreItem xmlns:ds="http://schemas.openxmlformats.org/officeDocument/2006/customXml" ds:itemID="{5E3F8D08-13F5-465A-9A22-2E7BD3C1496A}"/>
</file>

<file path=docProps/app.xml><?xml version="1.0" encoding="utf-8"?>
<Properties xmlns="http://schemas.openxmlformats.org/officeDocument/2006/extended-properties" xmlns:vt="http://schemas.openxmlformats.org/officeDocument/2006/docPropsVTypes">
  <TotalTime>20</TotalTime>
  <Words>75</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C-IV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J. Rapponotti</dc:creator>
  <cp:lastModifiedBy>Dorothy Avila</cp:lastModifiedBy>
  <cp:revision>3</cp:revision>
  <dcterms:created xsi:type="dcterms:W3CDTF">2018-03-07T19:36:46Z</dcterms:created>
  <dcterms:modified xsi:type="dcterms:W3CDTF">2018-03-07T20:57:51Z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