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15" r:id="rId2"/>
    <p:sldMasterId id="2147483726" r:id="rId3"/>
  </p:sldMasterIdLst>
  <p:notesMasterIdLst>
    <p:notesMasterId r:id="rId10"/>
  </p:notesMasterIdLst>
  <p:handoutMasterIdLst>
    <p:handoutMasterId r:id="rId11"/>
  </p:handoutMasterIdLst>
  <p:sldIdLst>
    <p:sldId id="1164" r:id="rId4"/>
    <p:sldId id="1183" r:id="rId5"/>
    <p:sldId id="1184" r:id="rId6"/>
    <p:sldId id="1186" r:id="rId7"/>
    <p:sldId id="1187" r:id="rId8"/>
    <p:sldId id="1188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C8"/>
    <a:srgbClr val="5B9BD5"/>
    <a:srgbClr val="464646"/>
    <a:srgbClr val="787878"/>
    <a:srgbClr val="7F7F7F"/>
    <a:srgbClr val="FFFFF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241" autoAdjust="0"/>
  </p:normalViewPr>
  <p:slideViewPr>
    <p:cSldViewPr snapToGrid="0">
      <p:cViewPr varScale="1">
        <p:scale>
          <a:sx n="79" d="100"/>
          <a:sy n="79" d="100"/>
        </p:scale>
        <p:origin x="111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13.04.2018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13.04.2018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44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49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48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814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55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:a16="http://schemas.microsoft.com/office/drawing/2014/main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:a16="http://schemas.microsoft.com/office/drawing/2014/main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:a16="http://schemas.microsoft.com/office/drawing/2014/main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:a16="http://schemas.microsoft.com/office/drawing/2014/main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:a16="http://schemas.microsoft.com/office/drawing/2014/main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AC2A2-C386-4F12-8535-24709D1A54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Communications Implementation Planning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59875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BE41392-78A7-4ABF-A49E-F1A32532847F}"/>
              </a:ext>
            </a:extLst>
          </p:cNvPr>
          <p:cNvSpPr/>
          <p:nvPr/>
        </p:nvSpPr>
        <p:spPr>
          <a:xfrm>
            <a:off x="281184" y="3549763"/>
            <a:ext cx="8282256" cy="2054624"/>
          </a:xfrm>
          <a:prstGeom prst="rect">
            <a:avLst/>
          </a:prstGeom>
          <a:solidFill>
            <a:schemeClr val="bg1">
              <a:lumMod val="7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142" y="1194620"/>
            <a:ext cx="8162340" cy="440976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5B9BC8"/>
                </a:solidFill>
              </a:rPr>
              <a:t>Purpose</a:t>
            </a:r>
            <a:endParaRPr lang="en-US" sz="2000" b="1" dirty="0">
              <a:solidFill>
                <a:srgbClr val="5B9BC8"/>
              </a:solidFill>
            </a:endParaRP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endParaRPr lang="en-US" sz="2000" dirty="0"/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r>
              <a:rPr lang="en-US" dirty="0"/>
              <a:t>To address needs and concerns that are specific and unique to Region 8 resulting from the changes to county processes after joining the CalACES Consortium. 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endParaRPr lang="en-US" sz="3200" b="1" dirty="0">
              <a:solidFill>
                <a:srgbClr val="5B9BC8"/>
              </a:solidFill>
            </a:endParaRPr>
          </a:p>
          <a:p>
            <a:pPr marL="0" lvl="2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r>
              <a:rPr lang="en-US" sz="2800" b="1" dirty="0">
                <a:solidFill>
                  <a:srgbClr val="5B9BC8"/>
                </a:solidFill>
              </a:rPr>
              <a:t>Collaboration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r>
              <a:rPr lang="en-US" dirty="0"/>
              <a:t>Region 8 stakeholders, including Project Steering Committee Members, Regional Project Managers, and CalACES South PMO, jointly developed a Communications Plan.</a:t>
            </a:r>
            <a:endParaRPr lang="en-US" sz="2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Governance &amp; Communications Implementation Planning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603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632" y="1017639"/>
            <a:ext cx="8162340" cy="563388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5B9BC8"/>
                </a:solidFill>
              </a:rPr>
              <a:t>Objectives</a:t>
            </a:r>
            <a:r>
              <a:rPr lang="en-US" sz="2000" b="1" dirty="0">
                <a:solidFill>
                  <a:srgbClr val="5B9BC8"/>
                </a:solidFill>
              </a:rPr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Establish the Automation Governance Committee (AGC) to define and convey county priorities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Revise and establish key processes, roles, and responsibilities for managing and exchanging critical information </a:t>
            </a:r>
            <a:r>
              <a:rPr lang="en-US" b="1" dirty="0"/>
              <a:t>within</a:t>
            </a:r>
            <a:r>
              <a:rPr lang="en-US" dirty="0"/>
              <a:t> Region 8, and </a:t>
            </a:r>
            <a:r>
              <a:rPr lang="en-US" b="1" dirty="0"/>
              <a:t>between</a:t>
            </a:r>
            <a:r>
              <a:rPr lang="en-US" dirty="0"/>
              <a:t> Region 8 </a:t>
            </a:r>
            <a:r>
              <a:rPr lang="en-US" b="1" dirty="0"/>
              <a:t>and</a:t>
            </a:r>
            <a:r>
              <a:rPr lang="en-US" dirty="0"/>
              <a:t> the CalACES consortium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Establish new communications channels and effectively leverage existing ones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Governance &amp; Communications Implementation Planning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58354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142" y="943897"/>
            <a:ext cx="8162340" cy="528452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5B9BC8"/>
                </a:solidFill>
              </a:rPr>
              <a:t>Activities </a:t>
            </a:r>
            <a:endParaRPr lang="en-US" sz="2000" b="1" dirty="0">
              <a:solidFill>
                <a:srgbClr val="5B9BC8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Evaluate Region 8’s current meetings, events and stakeholders to identify communication gaps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Assess how key CalACES processes impact Region 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Review how Region 8 will integrate the consortium key Roles and responsibilities into their business operations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Leverage current communication channels and establish new ones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Governance &amp; Communications Implementation Planning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197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142" y="840658"/>
            <a:ext cx="8162340" cy="53877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5B9BC8"/>
                </a:solidFill>
              </a:rPr>
              <a:t>Activities </a:t>
            </a:r>
            <a:endParaRPr lang="en-US" sz="2000" b="1" dirty="0">
              <a:solidFill>
                <a:srgbClr val="5B9BC8"/>
              </a:solidFill>
            </a:endParaRPr>
          </a:p>
          <a:p>
            <a:pPr lvl="1"/>
            <a:endParaRPr lang="en-US" dirty="0"/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Clr>
                <a:srgbClr val="5B9BC8"/>
              </a:buClr>
              <a:buNone/>
            </a:pP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Governance &amp; Communications Implementation Planning Activities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F0D297-8566-4E3C-9052-04D6C15B6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78887"/>
              </p:ext>
            </p:extLst>
          </p:nvPr>
        </p:nvGraphicFramePr>
        <p:xfrm>
          <a:off x="341142" y="1338521"/>
          <a:ext cx="8162340" cy="4889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320">
                  <a:extLst>
                    <a:ext uri="{9D8B030D-6E8A-4147-A177-3AD203B41FA5}">
                      <a16:colId xmlns:a16="http://schemas.microsoft.com/office/drawing/2014/main" val="1337175523"/>
                    </a:ext>
                  </a:extLst>
                </a:gridCol>
                <a:gridCol w="4081170">
                  <a:extLst>
                    <a:ext uri="{9D8B030D-6E8A-4147-A177-3AD203B41FA5}">
                      <a16:colId xmlns:a16="http://schemas.microsoft.com/office/drawing/2014/main" val="548263690"/>
                    </a:ext>
                  </a:extLst>
                </a:gridCol>
                <a:gridCol w="1834811">
                  <a:extLst>
                    <a:ext uri="{9D8B030D-6E8A-4147-A177-3AD203B41FA5}">
                      <a16:colId xmlns:a16="http://schemas.microsoft.com/office/drawing/2014/main" val="3599965105"/>
                    </a:ext>
                  </a:extLst>
                </a:gridCol>
                <a:gridCol w="1629039">
                  <a:extLst>
                    <a:ext uri="{9D8B030D-6E8A-4147-A177-3AD203B41FA5}">
                      <a16:colId xmlns:a16="http://schemas.microsoft.com/office/drawing/2014/main" val="1887258509"/>
                    </a:ext>
                  </a:extLst>
                </a:gridCol>
              </a:tblGrid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Section/Group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Event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71693257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Fiscal Operation Division (FOD)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Site Visit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2/13/2018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4320207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Information Technology Division (ITD)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Meeting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2644212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Cal Fresh Program Division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Site Visit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5336502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Departmental Division Chiefs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Meeting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2/27/2018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4781777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Primary Point of Contact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Meeting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3/8/2018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0024226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Line Operations Division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Meeting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3/12/2018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4229133"/>
                  </a:ext>
                </a:extLst>
              </a:tr>
              <a:tr h="268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General Relief and GROW Program Divisions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Site Visit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3/19/2018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36523236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CalWorks</a:t>
                      </a:r>
                      <a:r>
                        <a:rPr lang="en-US" sz="1100" dirty="0">
                          <a:effectLst/>
                        </a:rPr>
                        <a:t> and Child Care Program Divisions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Site Visit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3/20/2018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6061425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Program Division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Site Visit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3/21/2018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9447709"/>
                  </a:ext>
                </a:extLst>
              </a:tr>
              <a:tr h="26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Chiefs Steering Committee Meeting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Meeting</a:t>
                      </a:r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4/16/2018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8817413"/>
                  </a:ext>
                </a:extLst>
              </a:tr>
              <a:tr h="4622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Regional Committee Members (RCM) and Workgroup Members (WM)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Scheduled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4/23/2018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6309521"/>
                  </a:ext>
                </a:extLst>
              </a:tr>
              <a:tr h="348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Regional Committee Members (RCM) and Workgroup Members (WM)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Scheduled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4/30/2018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1599746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GAIN Program Division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5224341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DPSS Academy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2491734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Appeals and State Hearing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5670785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Management Information and Evaluation (MIE)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12108928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Financial Management Division (FMD)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2482027"/>
                  </a:ext>
                </a:extLst>
              </a:tr>
              <a:tr h="145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DCFS Site Visit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TBD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572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1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142" y="943897"/>
            <a:ext cx="8162340" cy="528452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5B9BC8"/>
                </a:solidFill>
              </a:rPr>
              <a:t>Next Steps</a:t>
            </a:r>
            <a:endParaRPr lang="en-US" sz="2000" b="1" dirty="0">
              <a:solidFill>
                <a:srgbClr val="5B9BC8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Meet with Region 8 Executive Management to present the draft communications plan starting on April 24, 2018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Obtain feedback on the Communication Plan from Region 8 stakeholders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Prepare recommendations for bridging identified communication gaps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Region 8 Governance &amp; Communications Implementation Planning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34217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C458D4-7CE5-4197-B43E-270731C51A57}"/>
</file>

<file path=customXml/itemProps2.xml><?xml version="1.0" encoding="utf-8"?>
<ds:datastoreItem xmlns:ds="http://schemas.openxmlformats.org/officeDocument/2006/customXml" ds:itemID="{606C49E5-1530-4F6B-9072-C7C4D5EC51DB}"/>
</file>

<file path=customXml/itemProps3.xml><?xml version="1.0" encoding="utf-8"?>
<ds:datastoreItem xmlns:ds="http://schemas.openxmlformats.org/officeDocument/2006/customXml" ds:itemID="{06DCCD10-3C9F-4D66-8D2F-F06FF8A2DF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391</Words>
  <Application>Microsoft Office PowerPoint</Application>
  <PresentationFormat>On-screen Show (4:3)</PresentationFormat>
  <Paragraphs>114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Acumin Pro Condensed Thin</vt:lpstr>
      <vt:lpstr>Arial</vt:lpstr>
      <vt:lpstr>Calibri</vt:lpstr>
      <vt:lpstr>Calibri Light</vt:lpstr>
      <vt:lpstr>Century Gothic</vt:lpstr>
      <vt:lpstr>Symbol</vt:lpstr>
      <vt:lpstr>Tahoma</vt:lpstr>
      <vt:lpstr>Times New Roman</vt:lpstr>
      <vt:lpstr>Wingdings</vt:lpstr>
      <vt:lpstr>Office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2018-04-13T16:14:36Z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