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15" r:id="rId2"/>
    <p:sldMasterId id="2147483726" r:id="rId3"/>
  </p:sldMasterIdLst>
  <p:notesMasterIdLst>
    <p:notesMasterId r:id="rId12"/>
  </p:notesMasterIdLst>
  <p:handoutMasterIdLst>
    <p:handoutMasterId r:id="rId13"/>
  </p:handoutMasterIdLst>
  <p:sldIdLst>
    <p:sldId id="1165" r:id="rId4"/>
    <p:sldId id="1172" r:id="rId5"/>
    <p:sldId id="1120" r:id="rId6"/>
    <p:sldId id="1166" r:id="rId7"/>
    <p:sldId id="1169" r:id="rId8"/>
    <p:sldId id="1173" r:id="rId9"/>
    <p:sldId id="1170" r:id="rId10"/>
    <p:sldId id="1174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C8"/>
    <a:srgbClr val="5B9BD5"/>
    <a:srgbClr val="464646"/>
    <a:srgbClr val="787878"/>
    <a:srgbClr val="7F7F7F"/>
    <a:srgbClr val="FFFFF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241" autoAdjust="0"/>
  </p:normalViewPr>
  <p:slideViewPr>
    <p:cSldViewPr snapToGrid="0">
      <p:cViewPr varScale="1">
        <p:scale>
          <a:sx n="128" d="100"/>
          <a:sy n="128" d="100"/>
        </p:scale>
        <p:origin x="73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13.04.2018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13.04.2018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36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:a16="http://schemas.microsoft.com/office/drawing/2014/main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:a16="http://schemas.microsoft.com/office/drawing/2014/main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:a16="http://schemas.microsoft.com/office/drawing/2014/main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:a16="http://schemas.microsoft.com/office/drawing/2014/main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:a16="http://schemas.microsoft.com/office/drawing/2014/main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155DB-F1D3-4A8B-9B8E-CABAAAE8B07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</p:spTree>
    <p:extLst>
      <p:ext uri="{BB962C8B-B14F-4D97-AF65-F5344CB8AC3E}">
        <p14:creationId xmlns:p14="http://schemas.microsoft.com/office/powerpoint/2010/main" val="27881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we are bringing this topic to the PSC in the context 40 Counties:</a:t>
            </a:r>
          </a:p>
          <a:p>
            <a:pPr>
              <a:buAutoNum type="arabicPeriod"/>
            </a:pPr>
            <a:r>
              <a:rPr lang="en-US" dirty="0"/>
              <a:t>A few counties are examining the Regional Contact Center (RCC) model (Butte, for example)</a:t>
            </a:r>
          </a:p>
          <a:p>
            <a:pPr>
              <a:buAutoNum type="arabicPeriod"/>
            </a:pPr>
            <a:r>
              <a:rPr lang="en-US" dirty="0"/>
              <a:t>It has been 5 years since the initial concept of the RCCs was developed and implemented</a:t>
            </a:r>
          </a:p>
          <a:p>
            <a:pPr>
              <a:buAutoNum type="arabicPeriod"/>
            </a:pPr>
            <a:r>
              <a:rPr lang="en-US" dirty="0"/>
              <a:t>It has been more than 5 years since the original Contact Service Centers (CSCs) were deployed</a:t>
            </a:r>
          </a:p>
          <a:p>
            <a:pPr>
              <a:buAutoNum type="arabicPeriod"/>
            </a:pPr>
            <a:r>
              <a:rPr lang="en-US" dirty="0"/>
              <a:t>Los Angeles operates their CSCs separately from the LRS; however, collaboration and sharing of business practices across all 40 counties will provide a wide perspective </a:t>
            </a:r>
            <a:r>
              <a:rPr lang="en-US"/>
              <a:t>of call </a:t>
            </a:r>
            <a:r>
              <a:rPr lang="en-US" dirty="0"/>
              <a:t>center processes</a:t>
            </a:r>
          </a:p>
          <a:p>
            <a:pPr>
              <a:buAutoNum type="arabicPeriod"/>
            </a:pPr>
            <a:r>
              <a:rPr lang="en-US" dirty="0"/>
              <a:t>We believe that with the apparent reduction in call volume to the RCCs and the amount of time since we deployed the CSCs, now would be a good time to re-visit the models and best practices of both RCCs and CSCs</a:t>
            </a:r>
          </a:p>
          <a:p>
            <a:pPr>
              <a:buAutoNum type="arabicPeriod"/>
            </a:pPr>
            <a:r>
              <a:rPr lang="en-US" dirty="0"/>
              <a:t>The committee responsible for the CSCs/RCCs is operations focused; we believe a strategic review of the CSCs/RCCs at this point in time is appropriate</a:t>
            </a:r>
          </a:p>
          <a:p>
            <a:pPr>
              <a:buAutoNum type="arabicPeriod"/>
            </a:pPr>
            <a:r>
              <a:rPr lang="en-US" dirty="0"/>
              <a:t>We are seeking guidance from the PSC regarding the priority of and participation in such an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</p:spTree>
    <p:extLst>
      <p:ext uri="{BB962C8B-B14F-4D97-AF65-F5344CB8AC3E}">
        <p14:creationId xmlns:p14="http://schemas.microsoft.com/office/powerpoint/2010/main" val="273984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Background on Customer Service Centers (CSCs)</a:t>
            </a:r>
          </a:p>
          <a:p>
            <a:r>
              <a:rPr lang="en-US" sz="2400" dirty="0"/>
              <a:t>Background on Regional Contact Centers (RCCs)</a:t>
            </a:r>
          </a:p>
          <a:p>
            <a:r>
              <a:rPr lang="en-US" sz="2400" dirty="0"/>
              <a:t>Discussion about the business model for CSCs/RCCs</a:t>
            </a:r>
          </a:p>
          <a:p>
            <a:r>
              <a:rPr lang="en-US" sz="2400" dirty="0"/>
              <a:t>Discussion about Calabrio</a:t>
            </a:r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</p:spTree>
    <p:extLst>
      <p:ext uri="{BB962C8B-B14F-4D97-AF65-F5344CB8AC3E}">
        <p14:creationId xmlns:p14="http://schemas.microsoft.com/office/powerpoint/2010/main" val="35561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254479" y="1127960"/>
            <a:ext cx="8671471" cy="14042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Some counties decided to answer customer calls through a call center—this involved significant process and technology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These call centers (usually referred to as CSCs) vary by county on the numbers of agents, service levels, skill sets of agents, processes, and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C-IV based call centers handled approximately 188,000 calls in March.  The Los Angeles based call centers receive approximately 600,000 calls per month, of which </a:t>
            </a:r>
            <a:r>
              <a:rPr lang="en-US" sz="1400"/>
              <a:t>approximately 450,000 </a:t>
            </a:r>
            <a:r>
              <a:rPr lang="en-US" sz="1400" dirty="0"/>
              <a:t>are handled by agents.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960558-DCFC-4E70-A070-A03FBF7B4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95045"/>
              </p:ext>
            </p:extLst>
          </p:nvPr>
        </p:nvGraphicFramePr>
        <p:xfrm>
          <a:off x="588721" y="2831121"/>
          <a:ext cx="8002988" cy="380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0459">
                  <a:extLst>
                    <a:ext uri="{9D8B030D-6E8A-4147-A177-3AD203B41FA5}">
                      <a16:colId xmlns:a16="http://schemas.microsoft.com/office/drawing/2014/main" val="3607019523"/>
                    </a:ext>
                  </a:extLst>
                </a:gridCol>
                <a:gridCol w="1659085">
                  <a:extLst>
                    <a:ext uri="{9D8B030D-6E8A-4147-A177-3AD203B41FA5}">
                      <a16:colId xmlns:a16="http://schemas.microsoft.com/office/drawing/2014/main" val="1102342731"/>
                    </a:ext>
                  </a:extLst>
                </a:gridCol>
                <a:gridCol w="1905882">
                  <a:extLst>
                    <a:ext uri="{9D8B030D-6E8A-4147-A177-3AD203B41FA5}">
                      <a16:colId xmlns:a16="http://schemas.microsoft.com/office/drawing/2014/main" val="3480873528"/>
                    </a:ext>
                  </a:extLst>
                </a:gridCol>
                <a:gridCol w="1727562">
                  <a:extLst>
                    <a:ext uri="{9D8B030D-6E8A-4147-A177-3AD203B41FA5}">
                      <a16:colId xmlns:a16="http://schemas.microsoft.com/office/drawing/2014/main" val="1015757456"/>
                    </a:ext>
                  </a:extLst>
                </a:gridCol>
              </a:tblGrid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County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Programs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503689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Butte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CalFresh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CalWorks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Medi</a:t>
                      </a:r>
                      <a:r>
                        <a:rPr lang="en-US" sz="1200" dirty="0">
                          <a:effectLst/>
                        </a:rPr>
                        <a:t>-Cal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3398746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Humboldt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CalFresh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4455627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Kern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CalFresh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5801936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Kings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Medi</a:t>
                      </a:r>
                      <a:r>
                        <a:rPr lang="en-US" sz="1200" dirty="0">
                          <a:effectLst/>
                        </a:rPr>
                        <a:t>-Cal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8741851"/>
                  </a:ext>
                </a:extLst>
              </a:tr>
              <a:tr h="26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Los Angeles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Medi</a:t>
                      </a:r>
                      <a:r>
                        <a:rPr lang="en-US" sz="1200" dirty="0">
                          <a:effectLst/>
                        </a:rPr>
                        <a:t>-Cal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60856"/>
                  </a:ext>
                </a:extLst>
              </a:tr>
              <a:tr h="2610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Marin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Medi</a:t>
                      </a:r>
                      <a:r>
                        <a:rPr lang="en-US" sz="1200" dirty="0">
                          <a:effectLst/>
                        </a:rPr>
                        <a:t>-Cal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7889651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Monterey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792480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Riverside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994418"/>
                  </a:ext>
                </a:extLst>
              </a:tr>
              <a:tr h="262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San Bernardino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5366848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Shasta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CalFresh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639709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Stanislaus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CalWorks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7852400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Sutter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CalWorks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Medi-Cal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0487113"/>
                  </a:ext>
                </a:extLst>
              </a:tr>
              <a:tr h="2748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Yuba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CalFresh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CalWorks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</a:rPr>
                        <a:t>Medi</a:t>
                      </a:r>
                      <a:r>
                        <a:rPr lang="en-US" sz="1200" dirty="0">
                          <a:effectLst/>
                        </a:rPr>
                        <a:t>-Cal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899414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A64762A-FF44-4AD8-B38B-11B48E8C32A5}"/>
              </a:ext>
            </a:extLst>
          </p:cNvPr>
          <p:cNvSpPr/>
          <p:nvPr/>
        </p:nvSpPr>
        <p:spPr>
          <a:xfrm>
            <a:off x="186856" y="653672"/>
            <a:ext cx="7947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Background on Customer Service Centers (CSCs)</a:t>
            </a:r>
          </a:p>
        </p:txBody>
      </p:sp>
    </p:spTree>
    <p:extLst>
      <p:ext uri="{BB962C8B-B14F-4D97-AF65-F5344CB8AC3E}">
        <p14:creationId xmlns:p14="http://schemas.microsoft.com/office/powerpoint/2010/main" val="57316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ACF7C-096B-41F1-9693-39583D4921AC}"/>
              </a:ext>
            </a:extLst>
          </p:cNvPr>
          <p:cNvSpPr/>
          <p:nvPr/>
        </p:nvSpPr>
        <p:spPr>
          <a:xfrm>
            <a:off x="128617" y="610039"/>
            <a:ext cx="6985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Background on Regional Contact Centers (RCCs)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AFACF1-D192-4642-A1D7-7703184A1CD1}"/>
              </a:ext>
            </a:extLst>
          </p:cNvPr>
          <p:cNvSpPr/>
          <p:nvPr/>
        </p:nvSpPr>
        <p:spPr>
          <a:xfrm>
            <a:off x="472353" y="979371"/>
            <a:ext cx="490272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a typeface="Times New Roman" panose="02020603050405020304" pitchFamily="18" charset="0"/>
              </a:rPr>
              <a:t>Coverage Requirements: </a:t>
            </a:r>
            <a:endParaRPr lang="en-US" sz="16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a typeface="Times New Roman" panose="02020603050405020304" pitchFamily="18" charset="0"/>
              </a:rPr>
              <a:t>Non-Open enrollment period: Monday – Friday 8:00am – 5:00pm</a:t>
            </a:r>
            <a:endParaRPr lang="en-US" sz="16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a typeface="Times New Roman" panose="02020603050405020304" pitchFamily="18" charset="0"/>
              </a:rPr>
              <a:t>Open Enrollment period: Monday – Saturday 8:00am – 5:00pm</a:t>
            </a:r>
            <a:endParaRPr lang="en-US" sz="1600" dirty="0"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ea typeface="Times New Roman" panose="02020603050405020304" pitchFamily="18" charset="0"/>
              </a:rPr>
              <a:t>Non coverage hours calls are answered by voicemail system for RCCs to follow-up on next business day</a:t>
            </a: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Times New Roman" panose="02020603050405020304" pitchFamily="18" charset="0"/>
              </a:rPr>
              <a:t>Calls are generated from Covered California Quick Sort process and transferred to RCCs by Covered CA Service Center Rep (SCR). </a:t>
            </a: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Times New Roman" panose="02020603050405020304" pitchFamily="18" charset="0"/>
              </a:rPr>
              <a:t>Calls are MC Intake calls. Call handling instructions are provided in the RCC Intake Protocol Document (Located on Web Portal).</a:t>
            </a: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Times New Roman" panose="02020603050405020304" pitchFamily="18" charset="0"/>
              </a:rPr>
              <a:t>Call Log is used to track calls for subscriber counties.  </a:t>
            </a: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Times New Roman" panose="02020603050405020304" pitchFamily="18" charset="0"/>
              </a:rPr>
              <a:t>Subscriber counties also work the Subscriber County Review List page in the application.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u="sng" dirty="0">
                <a:effectLst/>
                <a:ea typeface="Calibri" panose="020F0502020204030204" pitchFamily="34" charset="0"/>
              </a:rPr>
              <a:t>Call volumes have declined significantly for the C-IV based RCCs to less than 300/month and </a:t>
            </a:r>
            <a:r>
              <a:rPr lang="en-US" sz="1600" u="sng">
                <a:effectLst/>
                <a:ea typeface="Calibri" panose="020F0502020204030204" pitchFamily="34" charset="0"/>
              </a:rPr>
              <a:t>for LA </a:t>
            </a:r>
            <a:r>
              <a:rPr lang="en-US" sz="1600" u="sng" dirty="0">
                <a:effectLst/>
                <a:ea typeface="Calibri" panose="020F0502020204030204" pitchFamily="34" charset="0"/>
              </a:rPr>
              <a:t>it is less than 500/month.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720321A-0C87-4F3B-9735-4B4EF15C7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55440"/>
              </p:ext>
            </p:extLst>
          </p:nvPr>
        </p:nvGraphicFramePr>
        <p:xfrm>
          <a:off x="6131537" y="720394"/>
          <a:ext cx="2692451" cy="5909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4815">
                  <a:extLst>
                    <a:ext uri="{9D8B030D-6E8A-4147-A177-3AD203B41FA5}">
                      <a16:colId xmlns:a16="http://schemas.microsoft.com/office/drawing/2014/main" val="134301835"/>
                    </a:ext>
                  </a:extLst>
                </a:gridCol>
                <a:gridCol w="1077636">
                  <a:extLst>
                    <a:ext uri="{9D8B030D-6E8A-4147-A177-3AD203B41FA5}">
                      <a16:colId xmlns:a16="http://schemas.microsoft.com/office/drawing/2014/main" val="557308154"/>
                    </a:ext>
                  </a:extLst>
                </a:gridCol>
              </a:tblGrid>
              <a:tr h="246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County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Subscriber Counties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3476280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Butte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679557291"/>
                  </a:ext>
                </a:extLst>
              </a:tr>
              <a:tr h="615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Humboldt (R6)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</a:rPr>
                        <a:t>Colusa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El Dorado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Lake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Mendocino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Nevada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6763449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Kern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9079164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Kings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229461775"/>
                  </a:ext>
                </a:extLst>
              </a:tr>
              <a:tr h="1890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Angeles</a:t>
                      </a: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769980907"/>
                  </a:ext>
                </a:extLst>
              </a:tr>
              <a:tr h="9842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Merced (R5)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Alpine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Amador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Calaveras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Inyo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Madera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Mariposa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Mono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Tuolumne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9443648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Monterey (R3)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San Benito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408705702"/>
                  </a:ext>
                </a:extLst>
              </a:tr>
              <a:tr h="167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Riverside (R1)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Imperial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828697204"/>
                  </a:ext>
                </a:extLst>
              </a:tr>
              <a:tr h="188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San Bernardino (R2)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58951351"/>
                  </a:ext>
                </a:extLst>
              </a:tr>
              <a:tr h="123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San Joaquin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545791039"/>
                  </a:ext>
                </a:extLst>
              </a:tr>
              <a:tr h="9842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Shasta (R7)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Del Norte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Lassen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Modoc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Plumas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Sierra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Siskiyou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Tehama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Trinity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580289621"/>
                  </a:ext>
                </a:extLst>
              </a:tr>
              <a:tr h="246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Stanislaus (R4)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Marin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Napa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2976583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Sutter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51248824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Yuba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180075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869914" y="1519937"/>
            <a:ext cx="7592100" cy="1959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Would it be helpful if the Project hosted a conference to review the current CSC and RCC models with all 40 Counties in an effort to answer: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are the best practices learned from the various models that have been implemented?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is the future of the CSCs?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should the future model of the RCCs become?</a:t>
            </a:r>
          </a:p>
          <a:p>
            <a:pPr marL="685800" lvl="1" indent="-285750">
              <a:buFontTx/>
              <a:buChar char="-"/>
            </a:pPr>
            <a:r>
              <a:rPr lang="en-US" sz="1800" dirty="0"/>
              <a:t>Stay the course with multiple diverse RCCs?</a:t>
            </a:r>
          </a:p>
          <a:p>
            <a:pPr marL="685800" lvl="1" indent="-285750">
              <a:buFontTx/>
              <a:buChar char="-"/>
            </a:pPr>
            <a:r>
              <a:rPr lang="en-US" sz="1800" dirty="0"/>
              <a:t>Consider RCC consolidation?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What is the projected impact, if any, of becoming </a:t>
            </a:r>
            <a:r>
              <a:rPr lang="en-US" dirty="0" err="1"/>
              <a:t>CalSAWS</a:t>
            </a:r>
            <a:r>
              <a:rPr lang="en-US" dirty="0"/>
              <a:t>?</a:t>
            </a:r>
          </a:p>
          <a:p>
            <a:pPr marL="285750" indent="-285750">
              <a:buFontTx/>
              <a:buChar char="-"/>
            </a:pPr>
            <a:r>
              <a:rPr lang="en-US" dirty="0"/>
              <a:t>Such a conference should consider Brown Act compliance in determination of participants</a:t>
            </a:r>
          </a:p>
          <a:p>
            <a:pPr marL="285750" indent="-285750">
              <a:buFontTx/>
              <a:buChar char="-"/>
            </a:pPr>
            <a:r>
              <a:rPr lang="en-US" dirty="0"/>
              <a:t>So, who should participate?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3CEC01-E19C-429B-B92B-32A26F500343}"/>
              </a:ext>
            </a:extLst>
          </p:cNvPr>
          <p:cNvSpPr/>
          <p:nvPr/>
        </p:nvSpPr>
        <p:spPr>
          <a:xfrm>
            <a:off x="176324" y="610039"/>
            <a:ext cx="782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Discussion about the business model for CSCs/RCCs</a:t>
            </a:r>
          </a:p>
        </p:txBody>
      </p:sp>
    </p:spTree>
    <p:extLst>
      <p:ext uri="{BB962C8B-B14F-4D97-AF65-F5344CB8AC3E}">
        <p14:creationId xmlns:p14="http://schemas.microsoft.com/office/powerpoint/2010/main" val="10936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176324" y="948593"/>
            <a:ext cx="8967676" cy="5676796"/>
          </a:xfrm>
        </p:spPr>
        <p:txBody>
          <a:bodyPr/>
          <a:lstStyle/>
          <a:p>
            <a:pPr marL="0" indent="0">
              <a:buNone/>
            </a:pPr>
            <a:r>
              <a:rPr lang="en-US" sz="1300" b="1" dirty="0"/>
              <a:t>Calabrio provides call recording and workforce management</a:t>
            </a:r>
            <a:endParaRPr lang="en-US" sz="1300" dirty="0"/>
          </a:p>
          <a:p>
            <a:pPr marL="0" indent="0">
              <a:buNone/>
            </a:pPr>
            <a:r>
              <a:rPr lang="en-US" sz="1300" b="1" dirty="0"/>
              <a:t>History of Calabrio</a:t>
            </a:r>
            <a:endParaRPr lang="en-US" sz="1300" dirty="0"/>
          </a:p>
          <a:p>
            <a:pPr marL="230188" lvl="0" indent="-230188">
              <a:buFont typeface="Arial" panose="020B0604020202020204" pitchFamily="34" charset="0"/>
              <a:buChar char="•"/>
            </a:pPr>
            <a:r>
              <a:rPr lang="en-US" sz="1300" dirty="0"/>
              <a:t>The CSCs went live with Nice (the largest market share for call recording and workforce management tool), but there were problems with support and upgrades. </a:t>
            </a:r>
          </a:p>
          <a:p>
            <a:pPr marL="230188" lvl="0" indent="-230188">
              <a:buFont typeface="Arial" panose="020B0604020202020204" pitchFamily="34" charset="0"/>
              <a:buChar char="•"/>
            </a:pPr>
            <a:r>
              <a:rPr lang="en-US" sz="1300" dirty="0"/>
              <a:t>Research showed Calabrio was the best alternative so a demo of Calabrio was presented to the IVR/Contact Center Committee.   The core components/features were discussed and the Committee decided move to Calabrio.</a:t>
            </a:r>
          </a:p>
          <a:p>
            <a:pPr marL="230188" lvl="0" indent="-230188">
              <a:buFont typeface="Arial" panose="020B0604020202020204" pitchFamily="34" charset="0"/>
              <a:buChar char="•"/>
            </a:pPr>
            <a:r>
              <a:rPr lang="en-US" sz="1300" dirty="0"/>
              <a:t>Marin went live shortly after the decision to move to Calabrio (12/8/2017), so they chose to be the first fully on Calabrio (rather than go live on Nice and switch later). All other counties have been using Calabrio call recording since 3/1/2018 and have had access to both Nice and Calabrio for workforce management since 3/1/2018.</a:t>
            </a:r>
          </a:p>
          <a:p>
            <a:pPr marL="0" indent="0">
              <a:buNone/>
            </a:pPr>
            <a:r>
              <a:rPr lang="en-US" sz="1300" b="1" dirty="0"/>
              <a:t>Outstanding items with Calabrio (and the current resolution path being pursued)</a:t>
            </a:r>
            <a:endParaRPr lang="en-US" sz="1300" dirty="0"/>
          </a:p>
          <a:p>
            <a:pPr marL="230188" lvl="0" indent="-230188">
              <a:buFont typeface="Arial" panose="020B0604020202020204" pitchFamily="34" charset="0"/>
              <a:buChar char="•"/>
            </a:pPr>
            <a:r>
              <a:rPr lang="en-US" sz="1300" dirty="0"/>
              <a:t>There are 6 outstanding issues with Calabrio, 4 of which are addressable by either a version upgrade of Calabrio, or upgrading certain Microsoft files.  The 5</a:t>
            </a:r>
            <a:r>
              <a:rPr lang="en-US" sz="1300" baseline="30000" dirty="0"/>
              <a:t>th</a:t>
            </a:r>
            <a:r>
              <a:rPr lang="en-US" sz="1300" dirty="0"/>
              <a:t> issue concerns the colors of activities and is addressable by the counties following training provided by the Project.</a:t>
            </a:r>
          </a:p>
          <a:p>
            <a:pPr marL="230188" lvl="0" indent="-230188">
              <a:buFont typeface="Arial" panose="020B0604020202020204" pitchFamily="34" charset="0"/>
              <a:buChar char="•"/>
            </a:pPr>
            <a:r>
              <a:rPr lang="en-US" sz="1300" dirty="0"/>
              <a:t>One issue that has been identified regards schedule increments.  The smallest scheduling increment that Calabrio supports is 5 minutes.  San Bernardino requires 1 minute intervals.  The Project Team is working with Calabrio to resolve, however the resolution is not yet known. 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006F55-F307-4CB9-853E-287D6F4072ED}"/>
              </a:ext>
            </a:extLst>
          </p:cNvPr>
          <p:cNvSpPr/>
          <p:nvPr/>
        </p:nvSpPr>
        <p:spPr>
          <a:xfrm>
            <a:off x="176324" y="610039"/>
            <a:ext cx="782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Discussion about Calabrio</a:t>
            </a:r>
          </a:p>
        </p:txBody>
      </p:sp>
    </p:spTree>
    <p:extLst>
      <p:ext uri="{BB962C8B-B14F-4D97-AF65-F5344CB8AC3E}">
        <p14:creationId xmlns:p14="http://schemas.microsoft.com/office/powerpoint/2010/main" val="129802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Next Steps</a:t>
            </a:r>
          </a:p>
          <a:p>
            <a:r>
              <a:rPr lang="en-US" sz="2400" dirty="0"/>
              <a:t>Prepare a request to the Counties for participation in the CSC/RCC conference</a:t>
            </a:r>
          </a:p>
          <a:p>
            <a:r>
              <a:rPr lang="en-US" sz="2400" dirty="0"/>
              <a:t>Work with the RPMs to schedule the Conference</a:t>
            </a:r>
          </a:p>
          <a:p>
            <a:r>
              <a:rPr lang="en-US" sz="2400" dirty="0"/>
              <a:t>Provide status reports back to the PSC of the progress of the Conference planning effort</a:t>
            </a:r>
          </a:p>
          <a:p>
            <a:r>
              <a:rPr lang="en-US" sz="2400" dirty="0"/>
              <a:t>Conduct the Conference</a:t>
            </a:r>
          </a:p>
          <a:p>
            <a:r>
              <a:rPr lang="en-US" sz="2400" dirty="0"/>
              <a:t>Report on the results of the Conference</a:t>
            </a:r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Contact Center Discussion</a:t>
            </a:r>
          </a:p>
        </p:txBody>
      </p:sp>
    </p:spTree>
    <p:extLst>
      <p:ext uri="{BB962C8B-B14F-4D97-AF65-F5344CB8AC3E}">
        <p14:creationId xmlns:p14="http://schemas.microsoft.com/office/powerpoint/2010/main" val="42709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C1605F-AF19-4827-AFFA-F327C889499F}"/>
</file>

<file path=customXml/itemProps2.xml><?xml version="1.0" encoding="utf-8"?>
<ds:datastoreItem xmlns:ds="http://schemas.openxmlformats.org/officeDocument/2006/customXml" ds:itemID="{206F0E91-0C10-4832-A560-8FDB96885B42}"/>
</file>

<file path=customXml/itemProps3.xml><?xml version="1.0" encoding="utf-8"?>
<ds:datastoreItem xmlns:ds="http://schemas.openxmlformats.org/officeDocument/2006/customXml" ds:itemID="{02038D05-5F81-4D14-A556-A70F0E1071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791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Acumin Pro Condensed Thin</vt:lpstr>
      <vt:lpstr>Arial</vt:lpstr>
      <vt:lpstr>Calibri</vt:lpstr>
      <vt:lpstr>Calibri Light</vt:lpstr>
      <vt:lpstr>Century Gothic</vt:lpstr>
      <vt:lpstr>Courier New</vt:lpstr>
      <vt:lpstr>Symbol</vt:lpstr>
      <vt:lpstr>Times New Roman</vt:lpstr>
      <vt:lpstr>Wingdings</vt:lpstr>
      <vt:lpstr>Office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2018-04-13T17:11:26Z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