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3.xml" ContentType="application/vnd.openxmlformats-officedocument.presentationml.slideLayout+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ppt/tags/tag2.xml" ContentType="application/vnd.openxmlformats-officedocument.presentationml.tags+xml"/>
  <Override PartName="/docProps/custom.xml" ContentType="application/vnd.openxmlformats-officedocument.custom-properties+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 id="2147483677" r:id="rId2"/>
    <p:sldMasterId id="2147483690" r:id="rId3"/>
  </p:sldMasterIdLst>
  <p:notesMasterIdLst>
    <p:notesMasterId r:id="rId17"/>
  </p:notesMasterIdLst>
  <p:handoutMasterIdLst>
    <p:handoutMasterId r:id="rId18"/>
  </p:handoutMasterIdLst>
  <p:sldIdLst>
    <p:sldId id="269" r:id="rId4"/>
    <p:sldId id="354" r:id="rId5"/>
    <p:sldId id="357" r:id="rId6"/>
    <p:sldId id="365" r:id="rId7"/>
    <p:sldId id="362" r:id="rId8"/>
    <p:sldId id="358" r:id="rId9"/>
    <p:sldId id="366" r:id="rId10"/>
    <p:sldId id="368" r:id="rId11"/>
    <p:sldId id="367" r:id="rId12"/>
    <p:sldId id="353" r:id="rId13"/>
    <p:sldId id="359" r:id="rId14"/>
    <p:sldId id="360" r:id="rId15"/>
    <p:sldId id="361" r:id="rId16"/>
  </p:sldIdLst>
  <p:sldSz cx="9144000" cy="6858000" type="screen4x3"/>
  <p:notesSz cx="6881813" cy="9296400"/>
  <p:defaultTextStyle>
    <a:defPPr>
      <a:defRPr lang="en-US"/>
    </a:defPPr>
    <a:lvl1pPr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1pPr>
    <a:lvl2pPr marL="4572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2pPr>
    <a:lvl3pPr marL="9144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3pPr>
    <a:lvl4pPr marL="13716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4pPr>
    <a:lvl5pPr marL="18288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5pPr>
    <a:lvl6pPr marL="2286000" algn="l" defTabSz="914400" rtl="0" eaLnBrk="1" latinLnBrk="0" hangingPunct="1">
      <a:defRPr sz="2600" kern="1200">
        <a:solidFill>
          <a:schemeClr val="tx1"/>
        </a:solidFill>
        <a:latin typeface="Arial" charset="0"/>
        <a:ea typeface="+mn-ea"/>
        <a:cs typeface="+mn-cs"/>
      </a:defRPr>
    </a:lvl6pPr>
    <a:lvl7pPr marL="2743200" algn="l" defTabSz="914400" rtl="0" eaLnBrk="1" latinLnBrk="0" hangingPunct="1">
      <a:defRPr sz="2600" kern="1200">
        <a:solidFill>
          <a:schemeClr val="tx1"/>
        </a:solidFill>
        <a:latin typeface="Arial" charset="0"/>
        <a:ea typeface="+mn-ea"/>
        <a:cs typeface="+mn-cs"/>
      </a:defRPr>
    </a:lvl7pPr>
    <a:lvl8pPr marL="3200400" algn="l" defTabSz="914400" rtl="0" eaLnBrk="1" latinLnBrk="0" hangingPunct="1">
      <a:defRPr sz="2600" kern="1200">
        <a:solidFill>
          <a:schemeClr val="tx1"/>
        </a:solidFill>
        <a:latin typeface="Arial" charset="0"/>
        <a:ea typeface="+mn-ea"/>
        <a:cs typeface="+mn-cs"/>
      </a:defRPr>
    </a:lvl8pPr>
    <a:lvl9pPr marL="3657600" algn="l" defTabSz="914400" rtl="0" eaLnBrk="1" latinLnBrk="0" hangingPunct="1">
      <a:defRPr sz="2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33"/>
    <a:srgbClr val="FF6600"/>
    <a:srgbClr val="893611"/>
    <a:srgbClr val="A44114"/>
    <a:srgbClr val="F3B99F"/>
    <a:srgbClr val="B94917"/>
    <a:srgbClr val="000066"/>
    <a:srgbClr val="00002C"/>
    <a:srgbClr val="C4E7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7155" autoAdjust="0"/>
  </p:normalViewPr>
  <p:slideViewPr>
    <p:cSldViewPr>
      <p:cViewPr varScale="1">
        <p:scale>
          <a:sx n="87" d="100"/>
          <a:sy n="87" d="100"/>
        </p:scale>
        <p:origin x="1349" y="67"/>
      </p:cViewPr>
      <p:guideLst>
        <p:guide orient="horz" pos="2160"/>
        <p:guide pos="2880"/>
      </p:guideLst>
    </p:cSldViewPr>
  </p:slideViewPr>
  <p:notesTextViewPr>
    <p:cViewPr>
      <p:scale>
        <a:sx n="1" d="1"/>
        <a:sy n="1" d="1"/>
      </p:scale>
      <p:origin x="0" y="0"/>
    </p:cViewPr>
  </p:notesTextViewPr>
  <p:notesViewPr>
    <p:cSldViewPr>
      <p:cViewPr varScale="1">
        <p:scale>
          <a:sx n="62" d="100"/>
          <a:sy n="62" d="100"/>
        </p:scale>
        <p:origin x="3149"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ustomXml" Target="../customXml/item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ustomXml" Target="../customXml/item1.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2" y="0"/>
            <a:ext cx="298274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spcBef>
                <a:spcPct val="0"/>
              </a:spcBef>
              <a:buClrTx/>
              <a:buSzTx/>
              <a:buFontTx/>
              <a:buNone/>
              <a:defRPr sz="1200"/>
            </a:lvl1pPr>
          </a:lstStyle>
          <a:p>
            <a:endParaRPr lang="en-US" dirty="0"/>
          </a:p>
        </p:txBody>
      </p:sp>
      <p:sp>
        <p:nvSpPr>
          <p:cNvPr id="34819" name="Rectangle 3"/>
          <p:cNvSpPr>
            <a:spLocks noGrp="1" noChangeArrowheads="1"/>
          </p:cNvSpPr>
          <p:nvPr>
            <p:ph type="dt" sz="quarter" idx="1"/>
          </p:nvPr>
        </p:nvSpPr>
        <p:spPr bwMode="auto">
          <a:xfrm>
            <a:off x="3897513" y="0"/>
            <a:ext cx="298274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spcBef>
                <a:spcPct val="0"/>
              </a:spcBef>
              <a:buClrTx/>
              <a:buSzTx/>
              <a:buFontTx/>
              <a:buNone/>
              <a:defRPr sz="1200"/>
            </a:lvl1pPr>
          </a:lstStyle>
          <a:p>
            <a:endParaRPr lang="en-US" dirty="0"/>
          </a:p>
        </p:txBody>
      </p:sp>
      <p:sp>
        <p:nvSpPr>
          <p:cNvPr id="34820" name="Rectangle 4"/>
          <p:cNvSpPr>
            <a:spLocks noGrp="1" noChangeArrowheads="1"/>
          </p:cNvSpPr>
          <p:nvPr>
            <p:ph type="ftr" sz="quarter" idx="2"/>
          </p:nvPr>
        </p:nvSpPr>
        <p:spPr bwMode="auto">
          <a:xfrm>
            <a:off x="2" y="8829675"/>
            <a:ext cx="298274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spcBef>
                <a:spcPct val="0"/>
              </a:spcBef>
              <a:buClrTx/>
              <a:buSzTx/>
              <a:buFontTx/>
              <a:buNone/>
              <a:defRPr sz="1200"/>
            </a:lvl1pPr>
          </a:lstStyle>
          <a:p>
            <a:endParaRPr lang="en-US" dirty="0"/>
          </a:p>
        </p:txBody>
      </p:sp>
      <p:sp>
        <p:nvSpPr>
          <p:cNvPr id="34821" name="Rectangle 5"/>
          <p:cNvSpPr>
            <a:spLocks noGrp="1" noChangeArrowheads="1"/>
          </p:cNvSpPr>
          <p:nvPr>
            <p:ph type="sldNum" sz="quarter" idx="3"/>
          </p:nvPr>
        </p:nvSpPr>
        <p:spPr bwMode="auto">
          <a:xfrm>
            <a:off x="3897513" y="8829675"/>
            <a:ext cx="298274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spcBef>
                <a:spcPct val="0"/>
              </a:spcBef>
              <a:buClrTx/>
              <a:buSzTx/>
              <a:buFontTx/>
              <a:buNone/>
              <a:defRPr sz="1200"/>
            </a:lvl1pPr>
          </a:lstStyle>
          <a:p>
            <a:fld id="{F0B6EC5B-DE15-4B62-9DC0-DE1BD893DD16}" type="slidenum">
              <a:rPr lang="en-US"/>
              <a:pPr/>
              <a:t>‹#›</a:t>
            </a:fld>
            <a:endParaRPr lang="en-US" dirty="0"/>
          </a:p>
        </p:txBody>
      </p:sp>
    </p:spTree>
    <p:extLst>
      <p:ext uri="{BB962C8B-B14F-4D97-AF65-F5344CB8AC3E}">
        <p14:creationId xmlns:p14="http://schemas.microsoft.com/office/powerpoint/2010/main" val="1824868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2" y="0"/>
            <a:ext cx="298274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spcBef>
                <a:spcPct val="0"/>
              </a:spcBef>
              <a:buClrTx/>
              <a:buSzTx/>
              <a:buFontTx/>
              <a:buNone/>
              <a:defRPr sz="1200"/>
            </a:lvl1pPr>
          </a:lstStyle>
          <a:p>
            <a:endParaRPr lang="en-US" dirty="0"/>
          </a:p>
        </p:txBody>
      </p:sp>
      <p:sp>
        <p:nvSpPr>
          <p:cNvPr id="26627" name="Rectangle 3"/>
          <p:cNvSpPr>
            <a:spLocks noGrp="1" noChangeArrowheads="1"/>
          </p:cNvSpPr>
          <p:nvPr>
            <p:ph type="dt" idx="1"/>
          </p:nvPr>
        </p:nvSpPr>
        <p:spPr bwMode="auto">
          <a:xfrm>
            <a:off x="3897513" y="0"/>
            <a:ext cx="298274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spcBef>
                <a:spcPct val="0"/>
              </a:spcBef>
              <a:buClrTx/>
              <a:buSzTx/>
              <a:buFontTx/>
              <a:buNone/>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688805" y="4416428"/>
            <a:ext cx="5504204"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630" name="Rectangle 6"/>
          <p:cNvSpPr>
            <a:spLocks noGrp="1" noChangeArrowheads="1"/>
          </p:cNvSpPr>
          <p:nvPr>
            <p:ph type="ftr" sz="quarter" idx="4"/>
          </p:nvPr>
        </p:nvSpPr>
        <p:spPr bwMode="auto">
          <a:xfrm>
            <a:off x="2" y="8829675"/>
            <a:ext cx="298274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spcBef>
                <a:spcPct val="0"/>
              </a:spcBef>
              <a:buClrTx/>
              <a:buSzTx/>
              <a:buFontTx/>
              <a:buNone/>
              <a:defRPr sz="1200"/>
            </a:lvl1pPr>
          </a:lstStyle>
          <a:p>
            <a:endParaRPr lang="en-US" dirty="0"/>
          </a:p>
        </p:txBody>
      </p:sp>
      <p:sp>
        <p:nvSpPr>
          <p:cNvPr id="26631" name="Rectangle 7"/>
          <p:cNvSpPr>
            <a:spLocks noGrp="1" noChangeArrowheads="1"/>
          </p:cNvSpPr>
          <p:nvPr>
            <p:ph type="sldNum" sz="quarter" idx="5"/>
          </p:nvPr>
        </p:nvSpPr>
        <p:spPr bwMode="auto">
          <a:xfrm>
            <a:off x="3897513" y="8829675"/>
            <a:ext cx="2982742"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spcBef>
                <a:spcPct val="0"/>
              </a:spcBef>
              <a:buClrTx/>
              <a:buSzTx/>
              <a:buFontTx/>
              <a:buNone/>
              <a:defRPr sz="1200"/>
            </a:lvl1pPr>
          </a:lstStyle>
          <a:p>
            <a:fld id="{823FACB9-4E35-4CB3-835A-2EBF55FAEDE3}" type="slidenum">
              <a:rPr lang="en-US"/>
              <a:pPr/>
              <a:t>‹#›</a:t>
            </a:fld>
            <a:endParaRPr lang="en-US" dirty="0"/>
          </a:p>
        </p:txBody>
      </p:sp>
    </p:spTree>
    <p:extLst>
      <p:ext uri="{BB962C8B-B14F-4D97-AF65-F5344CB8AC3E}">
        <p14:creationId xmlns:p14="http://schemas.microsoft.com/office/powerpoint/2010/main" val="97186942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7106"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7112" name="Group 8"/>
          <p:cNvGrpSpPr>
            <a:grpSpLocks/>
          </p:cNvGrpSpPr>
          <p:nvPr/>
        </p:nvGrpSpPr>
        <p:grpSpPr bwMode="auto">
          <a:xfrm>
            <a:off x="7493000" y="2992438"/>
            <a:ext cx="1338263" cy="2189162"/>
            <a:chOff x="4704" y="1885"/>
            <a:chExt cx="843" cy="1379"/>
          </a:xfrm>
        </p:grpSpPr>
        <p:sp>
          <p:nvSpPr>
            <p:cNvPr id="47113"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4"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5"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6"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7"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8"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9"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0"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1"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2"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3"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4"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5"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6"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7"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8"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9"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0"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1"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2"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3"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4"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5"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6"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7"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8"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9"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0"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1"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2"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3"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7144"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7107" name="Title Placeholder 1"/>
          <p:cNvSpPr>
            <a:spLocks noGrp="1" noChangeArrowheads="1"/>
          </p:cNvSpPr>
          <p:nvPr>
            <p:ph type="ctrTitle"/>
          </p:nvPr>
        </p:nvSpPr>
        <p:spPr>
          <a:xfrm>
            <a:off x="315913" y="466725"/>
            <a:ext cx="6781800" cy="2133600"/>
          </a:xfrm>
        </p:spPr>
        <p:txBody>
          <a:bodyPr/>
          <a:lstStyle>
            <a:lvl1pPr algn="r">
              <a:defRPr sz="4400"/>
            </a:lvl1pPr>
          </a:lstStyle>
          <a:p>
            <a:pPr lvl="0"/>
            <a:r>
              <a:rPr lang="en-US" altLang="en-US" noProof="0"/>
              <a:t>Click to edit Master title style</a:t>
            </a:r>
          </a:p>
        </p:txBody>
      </p:sp>
      <p:sp>
        <p:nvSpPr>
          <p:cNvPr id="47108" name="Text Placeholder 2"/>
          <p:cNvSpPr>
            <a:spLocks noGrp="1" noChangeArrowheads="1"/>
          </p:cNvSpPr>
          <p:nvPr>
            <p:ph type="subTitle" idx="1"/>
          </p:nvPr>
        </p:nvSpPr>
        <p:spPr>
          <a:xfrm>
            <a:off x="849313" y="3049588"/>
            <a:ext cx="6248400" cy="2362200"/>
          </a:xfrm>
        </p:spPr>
        <p:txBody>
          <a:bodyPr/>
          <a:lstStyle>
            <a:lvl1pPr marL="0" indent="0" algn="r">
              <a:buFontTx/>
              <a:buNone/>
              <a:defRPr sz="2900"/>
            </a:lvl1pPr>
          </a:lstStyle>
          <a:p>
            <a:pPr lvl="0"/>
            <a:r>
              <a:rPr lang="en-US" altLang="en-US" noProof="0"/>
              <a:t>Click to edit Master subtitle style</a:t>
            </a:r>
            <a:endParaRPr lang="en-US" altLang="en-US" noProof="0" dirty="0"/>
          </a:p>
        </p:txBody>
      </p:sp>
      <p:sp>
        <p:nvSpPr>
          <p:cNvPr id="47109" name="Date Placeholder 3"/>
          <p:cNvSpPr>
            <a:spLocks noGrp="1" noChangeArrowheads="1"/>
          </p:cNvSpPr>
          <p:nvPr>
            <p:ph type="dt" sz="half" idx="2"/>
          </p:nvPr>
        </p:nvSpPr>
        <p:spPr/>
        <p:txBody>
          <a:bodyPr/>
          <a:lstStyle>
            <a:lvl1pPr>
              <a:defRPr/>
            </a:lvl1pPr>
          </a:lstStyle>
          <a:p>
            <a:fld id="{5EDED018-2C2C-4967-AD1D-CA51F6017C17}" type="datetime1">
              <a:rPr lang="en-US" altLang="en-US" smtClean="0"/>
              <a:t>9/12/2018</a:t>
            </a:fld>
            <a:endParaRPr lang="en-US" altLang="en-US" dirty="0"/>
          </a:p>
        </p:txBody>
      </p:sp>
      <p:sp>
        <p:nvSpPr>
          <p:cNvPr id="47110" name="Footer Placeholder 4"/>
          <p:cNvSpPr>
            <a:spLocks noGrp="1" noChangeArrowheads="1"/>
          </p:cNvSpPr>
          <p:nvPr>
            <p:ph type="ftr" sz="quarter" idx="3"/>
          </p:nvPr>
        </p:nvSpPr>
        <p:spPr/>
        <p:txBody>
          <a:bodyPr/>
          <a:lstStyle>
            <a:lvl1pPr>
              <a:defRPr/>
            </a:lvl1pPr>
          </a:lstStyle>
          <a:p>
            <a:r>
              <a:rPr lang="en-US" altLang="en-US" dirty="0"/>
              <a:t>Add a footer</a:t>
            </a:r>
          </a:p>
        </p:txBody>
      </p:sp>
      <p:sp>
        <p:nvSpPr>
          <p:cNvPr id="47111" name="Slide Number Placeholder 5"/>
          <p:cNvSpPr>
            <a:spLocks noGrp="1" noChangeArrowheads="1"/>
          </p:cNvSpPr>
          <p:nvPr>
            <p:ph type="sldNum" sz="quarter" idx="4"/>
          </p:nvPr>
        </p:nvSpPr>
        <p:spPr/>
        <p:txBody>
          <a:bodyPr/>
          <a:lstStyle>
            <a:lvl1pPr>
              <a:defRPr/>
            </a:lvl1pPr>
          </a:lstStyle>
          <a:p>
            <a:fld id="{32886768-32B9-4CC7-9679-92A4906C223A}" type="slidenum">
              <a:rPr lang="en-US" altLang="en-US" smtClean="0"/>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fld id="{D78A5809-6542-4A21-8F2B-E12A3F656065}" type="datetime1">
              <a:rPr lang="en-US" altLang="en-US" smtClean="0"/>
              <a:t>9/12/2018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36F8212B-7355-478A-95D7-08E2048F6A57}" type="slidenum">
              <a:rPr lang="en-US" altLang="en-US" smtClean="0"/>
              <a:pPr/>
              <a:t>‹#›</a:t>
            </a:fld>
            <a:endParaRPr lang="en-US" altLang="en-US" dirty="0"/>
          </a:p>
        </p:txBody>
      </p:sp>
    </p:spTree>
    <p:extLst>
      <p:ext uri="{BB962C8B-B14F-4D97-AF65-F5344CB8AC3E}">
        <p14:creationId xmlns:p14="http://schemas.microsoft.com/office/powerpoint/2010/main" val="2911566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9805134F-074A-4FAC-8CCC-2120C8DD2350}" type="datetime1">
              <a:rPr lang="en-US" altLang="en-US" smtClean="0"/>
              <a:t>9/12/2018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872E90EB-6CA4-453F-8712-C339590DE034}" type="slidenum">
              <a:rPr lang="en-US" altLang="en-US"/>
              <a:pPr/>
              <a:t>‹#›</a:t>
            </a:fld>
            <a:endParaRPr lang="en-US" altLang="en-US" dirty="0"/>
          </a:p>
        </p:txBody>
      </p:sp>
    </p:spTree>
    <p:extLst>
      <p:ext uri="{BB962C8B-B14F-4D97-AF65-F5344CB8AC3E}">
        <p14:creationId xmlns:p14="http://schemas.microsoft.com/office/powerpoint/2010/main" val="411312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28600"/>
            <a:ext cx="2076450" cy="57070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28600"/>
            <a:ext cx="6076950" cy="5707063"/>
          </a:xfrm>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BD5819CB-5C3E-4126-97D1-2F8EE367080E}" type="datetime1">
              <a:rPr lang="en-US" altLang="en-US" smtClean="0"/>
              <a:t>9/12/2018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26D251BA-4196-46F7-BF5E-DE37F6712AD1}" type="slidenum">
              <a:rPr lang="en-US" altLang="en-US"/>
              <a:pPr/>
              <a:t>‹#›</a:t>
            </a:fld>
            <a:endParaRPr lang="en-US" altLang="en-US" dirty="0"/>
          </a:p>
        </p:txBody>
      </p:sp>
    </p:spTree>
    <p:extLst>
      <p:ext uri="{BB962C8B-B14F-4D97-AF65-F5344CB8AC3E}">
        <p14:creationId xmlns:p14="http://schemas.microsoft.com/office/powerpoint/2010/main" val="325170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7106"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7112" name="Group 8"/>
          <p:cNvGrpSpPr>
            <a:grpSpLocks/>
          </p:cNvGrpSpPr>
          <p:nvPr/>
        </p:nvGrpSpPr>
        <p:grpSpPr bwMode="auto">
          <a:xfrm>
            <a:off x="7493000" y="2992438"/>
            <a:ext cx="1338263" cy="2189162"/>
            <a:chOff x="4704" y="1885"/>
            <a:chExt cx="843" cy="1379"/>
          </a:xfrm>
        </p:grpSpPr>
        <p:sp>
          <p:nvSpPr>
            <p:cNvPr id="47113"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4"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5"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6"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7"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8"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9"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0"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1"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2"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3"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4"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5"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6"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7"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8"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9"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0"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1"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2"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3"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4"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5"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6"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7"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8"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9"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0"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1"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2"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3"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7144"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7107" name="Title Placeholder 1"/>
          <p:cNvSpPr>
            <a:spLocks noGrp="1" noChangeArrowheads="1"/>
          </p:cNvSpPr>
          <p:nvPr>
            <p:ph type="ctrTitle"/>
          </p:nvPr>
        </p:nvSpPr>
        <p:spPr>
          <a:xfrm>
            <a:off x="315913" y="466725"/>
            <a:ext cx="6781800" cy="2133600"/>
          </a:xfrm>
        </p:spPr>
        <p:txBody>
          <a:bodyPr/>
          <a:lstStyle>
            <a:lvl1pPr algn="r">
              <a:defRPr sz="4400"/>
            </a:lvl1pPr>
          </a:lstStyle>
          <a:p>
            <a:pPr lvl="0"/>
            <a:r>
              <a:rPr lang="en-US" altLang="en-US" noProof="0"/>
              <a:t>Click to edit Master title style</a:t>
            </a:r>
          </a:p>
        </p:txBody>
      </p:sp>
      <p:sp>
        <p:nvSpPr>
          <p:cNvPr id="47108" name="Text Placeholder 2"/>
          <p:cNvSpPr>
            <a:spLocks noGrp="1" noChangeArrowheads="1"/>
          </p:cNvSpPr>
          <p:nvPr>
            <p:ph type="subTitle" idx="1"/>
          </p:nvPr>
        </p:nvSpPr>
        <p:spPr>
          <a:xfrm>
            <a:off x="849313" y="3049588"/>
            <a:ext cx="6248400" cy="2362200"/>
          </a:xfrm>
        </p:spPr>
        <p:txBody>
          <a:bodyPr/>
          <a:lstStyle>
            <a:lvl1pPr marL="0" indent="0" algn="r">
              <a:buFontTx/>
              <a:buNone/>
              <a:defRPr sz="2900"/>
            </a:lvl1pPr>
          </a:lstStyle>
          <a:p>
            <a:pPr lvl="0"/>
            <a:r>
              <a:rPr lang="en-US" altLang="en-US" noProof="0"/>
              <a:t>Click to edit Master subtitle style</a:t>
            </a:r>
            <a:endParaRPr lang="en-US" altLang="en-US" noProof="0" dirty="0"/>
          </a:p>
        </p:txBody>
      </p:sp>
      <p:sp>
        <p:nvSpPr>
          <p:cNvPr id="47109" name="Date Placeholder 3"/>
          <p:cNvSpPr>
            <a:spLocks noGrp="1" noChangeArrowheads="1"/>
          </p:cNvSpPr>
          <p:nvPr>
            <p:ph type="dt" sz="half" idx="2"/>
          </p:nvPr>
        </p:nvSpPr>
        <p:spPr/>
        <p:txBody>
          <a:bodyPr/>
          <a:lstStyle>
            <a:lvl1pPr>
              <a:defRPr/>
            </a:lvl1pPr>
          </a:lstStyle>
          <a:p>
            <a:fld id="{0AA13DF8-09FB-4B9F-BB94-4D9287C076A4}" type="datetime1">
              <a:rPr lang="en-US" altLang="en-US" smtClean="0"/>
              <a:t>9/12/2018</a:t>
            </a:fld>
            <a:endParaRPr lang="en-US" altLang="en-US" dirty="0"/>
          </a:p>
        </p:txBody>
      </p:sp>
      <p:sp>
        <p:nvSpPr>
          <p:cNvPr id="47110" name="Footer Placeholder 4"/>
          <p:cNvSpPr>
            <a:spLocks noGrp="1" noChangeArrowheads="1"/>
          </p:cNvSpPr>
          <p:nvPr>
            <p:ph type="ftr" sz="quarter" idx="3"/>
          </p:nvPr>
        </p:nvSpPr>
        <p:spPr/>
        <p:txBody>
          <a:bodyPr/>
          <a:lstStyle>
            <a:lvl1pPr>
              <a:defRPr/>
            </a:lvl1pPr>
          </a:lstStyle>
          <a:p>
            <a:r>
              <a:rPr lang="en-US" altLang="en-US" dirty="0"/>
              <a:t>Add a footer</a:t>
            </a:r>
          </a:p>
        </p:txBody>
      </p:sp>
      <p:sp>
        <p:nvSpPr>
          <p:cNvPr id="47111" name="Slide Number Placeholder 5"/>
          <p:cNvSpPr>
            <a:spLocks noGrp="1" noChangeArrowheads="1"/>
          </p:cNvSpPr>
          <p:nvPr>
            <p:ph type="sldNum" sz="quarter" idx="4"/>
          </p:nvPr>
        </p:nvSpPr>
        <p:spPr/>
        <p:txBody>
          <a:bodyPr/>
          <a:lstStyle>
            <a:lvl1pPr>
              <a:defRPr/>
            </a:lvl1pPr>
          </a:lstStyle>
          <a:p>
            <a:fld id="{32886768-32B9-4CC7-9679-92A4906C223A}" type="slidenum">
              <a:rPr lang="en-US" altLang="en-US" smtClean="0"/>
              <a:pPr/>
              <a:t>‹#›</a:t>
            </a:fld>
            <a:endParaRPr lang="en-US" altLang="en-US" dirty="0"/>
          </a:p>
        </p:txBody>
      </p:sp>
    </p:spTree>
    <p:extLst>
      <p:ext uri="{BB962C8B-B14F-4D97-AF65-F5344CB8AC3E}">
        <p14:creationId xmlns:p14="http://schemas.microsoft.com/office/powerpoint/2010/main" val="2619852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248B4615-9261-41F2-ACF9-07362FD97CC3}"/>
              </a:ext>
            </a:extLst>
          </p:cNvPr>
          <p:cNvGraphicFramePr>
            <a:graphicFrameLocks noChangeAspect="1"/>
          </p:cNvGraphicFramePr>
          <p:nvPr userDrawn="1">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404" name="think-cell Slide" r:id="rId4" imgW="631" imgH="631" progId="TCLayout.ActiveDocument.1">
                  <p:embed/>
                </p:oleObj>
              </mc:Choice>
              <mc:Fallback>
                <p:oleObj name="think-cell Slide" r:id="rId4" imgW="631" imgH="631" progId="TCLayout.ActiveDocument.1">
                  <p:embed/>
                  <p:pic>
                    <p:nvPicPr>
                      <p:cNvPr id="7" name="Object 6" hidden="1">
                        <a:extLst>
                          <a:ext uri="{FF2B5EF4-FFF2-40B4-BE49-F238E27FC236}">
                            <a16:creationId xmlns:a16="http://schemas.microsoft.com/office/drawing/2014/main" id="{248B4615-9261-41F2-ACF9-07362FD97CC3}"/>
                          </a:ext>
                        </a:extLst>
                      </p:cNvPr>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228600" y="243840"/>
            <a:ext cx="7696200" cy="1097280"/>
          </a:xfrm>
        </p:spPr>
        <p:txBody>
          <a:bodyPr/>
          <a:lstStyle/>
          <a:p>
            <a:r>
              <a:rPr lang="en-US" dirty="0"/>
              <a:t>Click to edit Master title style</a:t>
            </a:r>
          </a:p>
        </p:txBody>
      </p:sp>
      <p:sp>
        <p:nvSpPr>
          <p:cNvPr id="3" name="Content Placeholder 2"/>
          <p:cNvSpPr>
            <a:spLocks noGrp="1"/>
          </p:cNvSpPr>
          <p:nvPr>
            <p:ph idx="1"/>
          </p:nvPr>
        </p:nvSpPr>
        <p:spPr>
          <a:xfrm>
            <a:off x="381000" y="1570640"/>
            <a:ext cx="7391400" cy="4411663"/>
          </a:xfrm>
        </p:spPr>
        <p:txBody>
          <a:bodyPr/>
          <a:lstStyle>
            <a:lvl1pPr marL="45720" indent="0">
              <a:buFontTx/>
              <a:buNone/>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fld id="{090D1EB3-BF4D-4D01-9F58-BBC137432A30}" type="datetime1">
              <a:rPr lang="en-US" altLang="en-US" smtClean="0"/>
              <a:t>9/12/2018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a:xfrm>
            <a:off x="6705600" y="6248400"/>
            <a:ext cx="2133600" cy="457200"/>
          </a:xfrm>
        </p:spPr>
        <p:txBody>
          <a:bodyPr/>
          <a:lstStyle>
            <a:lvl1pPr>
              <a:defRPr/>
            </a:lvl1pPr>
          </a:lstStyle>
          <a:p>
            <a:fld id="{E675FF42-0E22-44DC-8DFB-F90201735E2E}" type="slidenum">
              <a:rPr lang="en-US" altLang="en-US" smtClean="0"/>
              <a:pPr/>
              <a:t>‹#›</a:t>
            </a:fld>
            <a:endParaRPr lang="en-US" altLang="en-US" dirty="0"/>
          </a:p>
        </p:txBody>
      </p:sp>
    </p:spTree>
    <p:extLst>
      <p:ext uri="{BB962C8B-B14F-4D97-AF65-F5344CB8AC3E}">
        <p14:creationId xmlns:p14="http://schemas.microsoft.com/office/powerpoint/2010/main" val="3382816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29125"/>
            <a:ext cx="7772400" cy="1362075"/>
          </a:xfrm>
          <a:ln w="76200">
            <a:noFill/>
          </a:ln>
        </p:spPr>
        <p:txBody>
          <a:bodyPr anchor="t"/>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600" b="1" u="none"/>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
        <p:nvSpPr>
          <p:cNvPr id="4" name="Date Placeholder 3"/>
          <p:cNvSpPr>
            <a:spLocks noGrp="1"/>
          </p:cNvSpPr>
          <p:nvPr>
            <p:ph type="dt" sz="half" idx="10"/>
          </p:nvPr>
        </p:nvSpPr>
        <p:spPr/>
        <p:txBody>
          <a:bodyPr/>
          <a:lstStyle>
            <a:lvl1pPr>
              <a:defRPr/>
            </a:lvl1pPr>
          </a:lstStyle>
          <a:p>
            <a:fld id="{45FEC7B9-4BE3-4241-8BF5-4B830F4DC121}" type="datetime1">
              <a:rPr lang="en-US" altLang="en-US" smtClean="0"/>
              <a:t>9/12/2018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4783C08A-C93D-47D6-B65C-9198EDABB16F}" type="slidenum">
              <a:rPr lang="en-US" altLang="en-US" smtClean="0"/>
              <a:pPr/>
              <a:t>‹#›</a:t>
            </a:fld>
            <a:endParaRPr lang="en-US" altLang="en-US" dirty="0"/>
          </a:p>
        </p:txBody>
      </p:sp>
      <p:cxnSp>
        <p:nvCxnSpPr>
          <p:cNvPr id="8" name="Straight Connector 7">
            <a:extLst>
              <a:ext uri="{FF2B5EF4-FFF2-40B4-BE49-F238E27FC236}">
                <a16:creationId xmlns:a16="http://schemas.microsoft.com/office/drawing/2014/main" id="{E1563211-0C28-4B37-8242-9F7D800679E2}"/>
              </a:ext>
            </a:extLst>
          </p:cNvPr>
          <p:cNvCxnSpPr/>
          <p:nvPr userDrawn="1"/>
        </p:nvCxnSpPr>
        <p:spPr bwMode="auto">
          <a:xfrm>
            <a:off x="722313" y="4406900"/>
            <a:ext cx="7772400" cy="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780152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430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149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fld id="{020B274E-0AA9-412B-819A-0E1618726893}" type="datetime1">
              <a:rPr lang="en-US" altLang="en-US" smtClean="0"/>
              <a:t>9/12/2018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A9B405D3-EAD7-4502-A4DA-EC65AB49DEFA}" type="slidenum">
              <a:rPr lang="en-US" altLang="en-US" smtClean="0"/>
              <a:pPr/>
              <a:t>‹#›</a:t>
            </a:fld>
            <a:endParaRPr lang="en-US" altLang="en-US" dirty="0"/>
          </a:p>
        </p:txBody>
      </p:sp>
    </p:spTree>
    <p:extLst>
      <p:ext uri="{BB962C8B-B14F-4D97-AF65-F5344CB8AC3E}">
        <p14:creationId xmlns:p14="http://schemas.microsoft.com/office/powerpoint/2010/main" val="2561132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fld id="{6FDD6140-64F2-4998-AE28-48030E9C5150}" type="datetime1">
              <a:rPr lang="en-US" altLang="en-US" smtClean="0"/>
              <a:t>9/12/2018</a:t>
            </a:fld>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a:t>Add a footer</a:t>
            </a:r>
          </a:p>
        </p:txBody>
      </p:sp>
      <p:sp>
        <p:nvSpPr>
          <p:cNvPr id="9" name="Slide Number Placeholder 8"/>
          <p:cNvSpPr>
            <a:spLocks noGrp="1"/>
          </p:cNvSpPr>
          <p:nvPr>
            <p:ph type="sldNum" sz="quarter" idx="12"/>
          </p:nvPr>
        </p:nvSpPr>
        <p:spPr/>
        <p:txBody>
          <a:bodyPr/>
          <a:lstStyle>
            <a:lvl1pPr>
              <a:defRPr/>
            </a:lvl1pPr>
          </a:lstStyle>
          <a:p>
            <a:fld id="{3FFF206F-30F6-41EF-9889-547E3AD8DC78}" type="slidenum">
              <a:rPr lang="en-US" altLang="en-US" smtClean="0"/>
              <a:pPr/>
              <a:t>‹#›</a:t>
            </a:fld>
            <a:endParaRPr lang="en-US" altLang="en-US" dirty="0"/>
          </a:p>
        </p:txBody>
      </p:sp>
    </p:spTree>
    <p:extLst>
      <p:ext uri="{BB962C8B-B14F-4D97-AF65-F5344CB8AC3E}">
        <p14:creationId xmlns:p14="http://schemas.microsoft.com/office/powerpoint/2010/main" val="33312244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F9B31B4D-49D9-4206-9B2C-B98DE47E391C}" type="datetime1">
              <a:rPr lang="en-US" altLang="en-US" smtClean="0"/>
              <a:t>9/12/2018</a:t>
            </a:fld>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a:t>Add a footer</a:t>
            </a:r>
          </a:p>
        </p:txBody>
      </p:sp>
      <p:sp>
        <p:nvSpPr>
          <p:cNvPr id="5" name="Slide Number Placeholder 4"/>
          <p:cNvSpPr>
            <a:spLocks noGrp="1"/>
          </p:cNvSpPr>
          <p:nvPr>
            <p:ph type="sldNum" sz="quarter" idx="12"/>
          </p:nvPr>
        </p:nvSpPr>
        <p:spPr/>
        <p:txBody>
          <a:bodyPr/>
          <a:lstStyle>
            <a:lvl1pPr>
              <a:defRPr/>
            </a:lvl1pPr>
          </a:lstStyle>
          <a:p>
            <a:fld id="{09C23741-A9CE-42E4-B480-D2ACDFA2E538}" type="slidenum">
              <a:rPr lang="en-US" altLang="en-US" smtClean="0"/>
              <a:pPr/>
              <a:t>‹#›</a:t>
            </a:fld>
            <a:endParaRPr lang="en-US" altLang="en-US" dirty="0"/>
          </a:p>
        </p:txBody>
      </p:sp>
    </p:spTree>
    <p:extLst>
      <p:ext uri="{BB962C8B-B14F-4D97-AF65-F5344CB8AC3E}">
        <p14:creationId xmlns:p14="http://schemas.microsoft.com/office/powerpoint/2010/main" val="24393449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89DFA39-09AE-40D6-905C-C5B12F7EFA95}" type="datetime1">
              <a:rPr lang="en-US" altLang="en-US" smtClean="0"/>
              <a:t>9/12/2018</a:t>
            </a:fld>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Add a footer</a:t>
            </a:r>
          </a:p>
        </p:txBody>
      </p:sp>
      <p:sp>
        <p:nvSpPr>
          <p:cNvPr id="4" name="Slide Number Placeholder 3"/>
          <p:cNvSpPr>
            <a:spLocks noGrp="1"/>
          </p:cNvSpPr>
          <p:nvPr>
            <p:ph type="sldNum" sz="quarter" idx="12"/>
          </p:nvPr>
        </p:nvSpPr>
        <p:spPr/>
        <p:txBody>
          <a:bodyPr/>
          <a:lstStyle>
            <a:lvl1pPr>
              <a:defRPr/>
            </a:lvl1pPr>
          </a:lstStyle>
          <a:p>
            <a:fld id="{BBB80E7D-6259-4E39-9131-AE15CB326BFC}" type="slidenum">
              <a:rPr lang="en-US" altLang="en-US" smtClean="0"/>
              <a:pPr/>
              <a:t>‹#›</a:t>
            </a:fld>
            <a:endParaRPr lang="en-US" altLang="en-US" dirty="0"/>
          </a:p>
        </p:txBody>
      </p:sp>
    </p:spTree>
    <p:extLst>
      <p:ext uri="{BB962C8B-B14F-4D97-AF65-F5344CB8AC3E}">
        <p14:creationId xmlns:p14="http://schemas.microsoft.com/office/powerpoint/2010/main" val="3422998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43840"/>
            <a:ext cx="7696200" cy="1097280"/>
          </a:xfrm>
        </p:spPr>
        <p:txBody>
          <a:bodyPr/>
          <a:lstStyle/>
          <a:p>
            <a:r>
              <a:rPr lang="en-US" dirty="0"/>
              <a:t>Click to edit Master title style</a:t>
            </a:r>
          </a:p>
        </p:txBody>
      </p:sp>
      <p:sp>
        <p:nvSpPr>
          <p:cNvPr id="3" name="Content Placeholder 2"/>
          <p:cNvSpPr>
            <a:spLocks noGrp="1"/>
          </p:cNvSpPr>
          <p:nvPr>
            <p:ph idx="1"/>
          </p:nvPr>
        </p:nvSpPr>
        <p:spPr>
          <a:xfrm>
            <a:off x="381000" y="1570640"/>
            <a:ext cx="7391400" cy="4411663"/>
          </a:xfrm>
        </p:spPr>
        <p:txBody>
          <a:bodyPr/>
          <a:lstStyle>
            <a:lvl1pPr marL="45720" indent="0">
              <a:buFontTx/>
              <a:buNone/>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fld id="{58FB689B-8045-4158-932A-49483FB23C36}" type="datetime1">
              <a:rPr lang="en-US" altLang="en-US" smtClean="0"/>
              <a:t>9/12/2018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E675FF42-0E22-44DC-8DFB-F90201735E2E}" type="slidenum">
              <a:rPr lang="en-US" altLang="en-US" smtClean="0"/>
              <a:pPr/>
              <a:t>‹#›</a:t>
            </a:fld>
            <a:endParaRPr lang="en-US" altLang="en-US" dirty="0"/>
          </a:p>
        </p:txBody>
      </p:sp>
    </p:spTree>
    <p:extLst>
      <p:ext uri="{BB962C8B-B14F-4D97-AF65-F5344CB8AC3E}">
        <p14:creationId xmlns:p14="http://schemas.microsoft.com/office/powerpoint/2010/main" val="30360729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800" b="1"/>
            </a:lvl1pPr>
          </a:lstStyle>
          <a:p>
            <a:r>
              <a:rPr lang="en-US" dirty="0"/>
              <a:t>Click to edit Master title style</a:t>
            </a:r>
          </a:p>
        </p:txBody>
      </p:sp>
      <p:sp>
        <p:nvSpPr>
          <p:cNvPr id="3" name="Content Placeholder 2"/>
          <p:cNvSpPr>
            <a:spLocks noGrp="1"/>
          </p:cNvSpPr>
          <p:nvPr>
            <p:ph idx="1"/>
          </p:nvPr>
        </p:nvSpPr>
        <p:spPr>
          <a:xfrm>
            <a:off x="3429000" y="1435100"/>
            <a:ext cx="5111750" cy="4691063"/>
          </a:xfrm>
        </p:spPr>
        <p:txBody>
          <a:bodyPr/>
          <a:lstStyle>
            <a:lvl1pPr marL="45720" indent="0">
              <a:buFontTx/>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lvl1pPr>
              <a:defRPr/>
            </a:lvl1pPr>
          </a:lstStyle>
          <a:p>
            <a:fld id="{4F968960-C53C-43BF-A008-4BBF88FE62B5}" type="datetime1">
              <a:rPr lang="en-US" altLang="en-US" smtClean="0"/>
              <a:t>9/12/2018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F47C3F67-93AE-448C-A30F-0F4DA97F61FA}" type="slidenum">
              <a:rPr lang="en-US" altLang="en-US" smtClean="0"/>
              <a:pPr/>
              <a:t>‹#›</a:t>
            </a:fld>
            <a:endParaRPr lang="en-US" altLang="en-US" dirty="0"/>
          </a:p>
        </p:txBody>
      </p:sp>
    </p:spTree>
    <p:extLst>
      <p:ext uri="{BB962C8B-B14F-4D97-AF65-F5344CB8AC3E}">
        <p14:creationId xmlns:p14="http://schemas.microsoft.com/office/powerpoint/2010/main" val="18878002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fld id="{3BBD792E-C298-45CE-9439-E306612D4D11}" type="datetime1">
              <a:rPr lang="en-US" altLang="en-US" smtClean="0"/>
              <a:t>9/12/2018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36F8212B-7355-478A-95D7-08E2048F6A57}" type="slidenum">
              <a:rPr lang="en-US" altLang="en-US" smtClean="0"/>
              <a:pPr/>
              <a:t>‹#›</a:t>
            </a:fld>
            <a:endParaRPr lang="en-US" altLang="en-US" dirty="0"/>
          </a:p>
        </p:txBody>
      </p:sp>
    </p:spTree>
    <p:extLst>
      <p:ext uri="{BB962C8B-B14F-4D97-AF65-F5344CB8AC3E}">
        <p14:creationId xmlns:p14="http://schemas.microsoft.com/office/powerpoint/2010/main" val="11707962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74818C5C-B8DA-4018-811A-926294E35539}" type="datetime1">
              <a:rPr lang="en-US" altLang="en-US" smtClean="0"/>
              <a:t>9/12/2018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872E90EB-6CA4-453F-8712-C339590DE034}" type="slidenum">
              <a:rPr lang="en-US" altLang="en-US"/>
              <a:pPr/>
              <a:t>‹#›</a:t>
            </a:fld>
            <a:endParaRPr lang="en-US" altLang="en-US" dirty="0"/>
          </a:p>
        </p:txBody>
      </p:sp>
    </p:spTree>
    <p:extLst>
      <p:ext uri="{BB962C8B-B14F-4D97-AF65-F5344CB8AC3E}">
        <p14:creationId xmlns:p14="http://schemas.microsoft.com/office/powerpoint/2010/main" val="23884726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28600"/>
            <a:ext cx="2076450" cy="57070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28600"/>
            <a:ext cx="6076950" cy="5707063"/>
          </a:xfrm>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26E195A8-A90E-4CFF-B04C-F1CE615B5AA5}" type="datetime1">
              <a:rPr lang="en-US" altLang="en-US" smtClean="0"/>
              <a:t>9/12/2018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26D251BA-4196-46F7-BF5E-DE37F6712AD1}" type="slidenum">
              <a:rPr lang="en-US" altLang="en-US"/>
              <a:pPr/>
              <a:t>‹#›</a:t>
            </a:fld>
            <a:endParaRPr lang="en-US" altLang="en-US" dirty="0"/>
          </a:p>
        </p:txBody>
      </p:sp>
    </p:spTree>
    <p:extLst>
      <p:ext uri="{BB962C8B-B14F-4D97-AF65-F5344CB8AC3E}">
        <p14:creationId xmlns:p14="http://schemas.microsoft.com/office/powerpoint/2010/main" val="4562771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7106"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7112" name="Group 8"/>
          <p:cNvGrpSpPr>
            <a:grpSpLocks/>
          </p:cNvGrpSpPr>
          <p:nvPr/>
        </p:nvGrpSpPr>
        <p:grpSpPr bwMode="auto">
          <a:xfrm>
            <a:off x="7493000" y="2992438"/>
            <a:ext cx="1338263" cy="2189162"/>
            <a:chOff x="4704" y="1885"/>
            <a:chExt cx="843" cy="1379"/>
          </a:xfrm>
        </p:grpSpPr>
        <p:sp>
          <p:nvSpPr>
            <p:cNvPr id="47113"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4"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5"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6"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7"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8"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19"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0"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1"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2"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3"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4"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5"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6"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7"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8"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29"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0"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1"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2"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3"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4"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5"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6"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7"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8"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39"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0"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1"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2"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7143"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7144"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7107" name="Title Placeholder 1"/>
          <p:cNvSpPr>
            <a:spLocks noGrp="1" noChangeArrowheads="1"/>
          </p:cNvSpPr>
          <p:nvPr>
            <p:ph type="ctrTitle"/>
          </p:nvPr>
        </p:nvSpPr>
        <p:spPr>
          <a:xfrm>
            <a:off x="315913" y="466725"/>
            <a:ext cx="6781800" cy="2133600"/>
          </a:xfrm>
        </p:spPr>
        <p:txBody>
          <a:bodyPr/>
          <a:lstStyle>
            <a:lvl1pPr algn="r">
              <a:defRPr sz="4400"/>
            </a:lvl1pPr>
          </a:lstStyle>
          <a:p>
            <a:pPr lvl="0"/>
            <a:r>
              <a:rPr lang="en-US" altLang="en-US" noProof="0"/>
              <a:t>Click to edit Master title style</a:t>
            </a:r>
          </a:p>
        </p:txBody>
      </p:sp>
      <p:sp>
        <p:nvSpPr>
          <p:cNvPr id="47108" name="Text Placeholder 2"/>
          <p:cNvSpPr>
            <a:spLocks noGrp="1" noChangeArrowheads="1"/>
          </p:cNvSpPr>
          <p:nvPr>
            <p:ph type="subTitle" idx="1"/>
          </p:nvPr>
        </p:nvSpPr>
        <p:spPr>
          <a:xfrm>
            <a:off x="849313" y="3049588"/>
            <a:ext cx="6248400" cy="2362200"/>
          </a:xfrm>
        </p:spPr>
        <p:txBody>
          <a:bodyPr/>
          <a:lstStyle>
            <a:lvl1pPr marL="0" indent="0" algn="r">
              <a:buFontTx/>
              <a:buNone/>
              <a:defRPr sz="2900"/>
            </a:lvl1pPr>
          </a:lstStyle>
          <a:p>
            <a:pPr lvl="0"/>
            <a:r>
              <a:rPr lang="en-US" altLang="en-US" noProof="0"/>
              <a:t>Click to edit Master subtitle style</a:t>
            </a:r>
            <a:endParaRPr lang="en-US" altLang="en-US" noProof="0" dirty="0"/>
          </a:p>
        </p:txBody>
      </p:sp>
      <p:sp>
        <p:nvSpPr>
          <p:cNvPr id="47109" name="Date Placeholder 3"/>
          <p:cNvSpPr>
            <a:spLocks noGrp="1" noChangeArrowheads="1"/>
          </p:cNvSpPr>
          <p:nvPr>
            <p:ph type="dt" sz="half" idx="2"/>
          </p:nvPr>
        </p:nvSpPr>
        <p:spPr/>
        <p:txBody>
          <a:bodyPr/>
          <a:lstStyle>
            <a:lvl1pPr>
              <a:defRPr/>
            </a:lvl1pPr>
          </a:lstStyle>
          <a:p>
            <a:fld id="{AF5715D1-FED8-4904-8779-2EF9A75C77C5}" type="datetime1">
              <a:rPr lang="en-US" altLang="en-US" smtClean="0"/>
              <a:t>9/12/2018</a:t>
            </a:fld>
            <a:endParaRPr lang="en-US" altLang="en-US" dirty="0"/>
          </a:p>
        </p:txBody>
      </p:sp>
      <p:sp>
        <p:nvSpPr>
          <p:cNvPr id="47110" name="Footer Placeholder 4"/>
          <p:cNvSpPr>
            <a:spLocks noGrp="1" noChangeArrowheads="1"/>
          </p:cNvSpPr>
          <p:nvPr>
            <p:ph type="ftr" sz="quarter" idx="3"/>
          </p:nvPr>
        </p:nvSpPr>
        <p:spPr/>
        <p:txBody>
          <a:bodyPr/>
          <a:lstStyle>
            <a:lvl1pPr>
              <a:defRPr/>
            </a:lvl1pPr>
          </a:lstStyle>
          <a:p>
            <a:r>
              <a:rPr lang="en-US" altLang="en-US" dirty="0"/>
              <a:t>Add a footer</a:t>
            </a:r>
          </a:p>
        </p:txBody>
      </p:sp>
      <p:sp>
        <p:nvSpPr>
          <p:cNvPr id="47111" name="Slide Number Placeholder 5"/>
          <p:cNvSpPr>
            <a:spLocks noGrp="1" noChangeArrowheads="1"/>
          </p:cNvSpPr>
          <p:nvPr>
            <p:ph type="sldNum" sz="quarter" idx="4"/>
          </p:nvPr>
        </p:nvSpPr>
        <p:spPr/>
        <p:txBody>
          <a:bodyPr/>
          <a:lstStyle>
            <a:lvl1pPr>
              <a:defRPr/>
            </a:lvl1pPr>
          </a:lstStyle>
          <a:p>
            <a:fld id="{32886768-32B9-4CC7-9679-92A4906C223A}" type="slidenum">
              <a:rPr lang="en-US" altLang="en-US" smtClean="0"/>
              <a:pPr/>
              <a:t>‹#›</a:t>
            </a:fld>
            <a:endParaRPr lang="en-US" altLang="en-US" dirty="0"/>
          </a:p>
        </p:txBody>
      </p:sp>
    </p:spTree>
    <p:extLst>
      <p:ext uri="{BB962C8B-B14F-4D97-AF65-F5344CB8AC3E}">
        <p14:creationId xmlns:p14="http://schemas.microsoft.com/office/powerpoint/2010/main" val="11397009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43840"/>
            <a:ext cx="7696200" cy="1097280"/>
          </a:xfrm>
        </p:spPr>
        <p:txBody>
          <a:bodyPr/>
          <a:lstStyle/>
          <a:p>
            <a:r>
              <a:rPr lang="en-US" dirty="0"/>
              <a:t>Click to edit Master title style</a:t>
            </a:r>
          </a:p>
        </p:txBody>
      </p:sp>
      <p:sp>
        <p:nvSpPr>
          <p:cNvPr id="3" name="Content Placeholder 2"/>
          <p:cNvSpPr>
            <a:spLocks noGrp="1"/>
          </p:cNvSpPr>
          <p:nvPr>
            <p:ph idx="1"/>
          </p:nvPr>
        </p:nvSpPr>
        <p:spPr>
          <a:xfrm>
            <a:off x="381000" y="1570640"/>
            <a:ext cx="7391400" cy="4411663"/>
          </a:xfrm>
        </p:spPr>
        <p:txBody>
          <a:bodyPr/>
          <a:lstStyle>
            <a:lvl1pPr marL="45720" indent="0">
              <a:buFontTx/>
              <a:buNone/>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fld id="{E3C4A42A-56D6-429C-A16A-520B54054F65}" type="datetime1">
              <a:rPr lang="en-US" altLang="en-US" smtClean="0"/>
              <a:t>9/12/2018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E675FF42-0E22-44DC-8DFB-F90201735E2E}" type="slidenum">
              <a:rPr lang="en-US" altLang="en-US" smtClean="0"/>
              <a:pPr/>
              <a:t>‹#›</a:t>
            </a:fld>
            <a:endParaRPr lang="en-US" altLang="en-US" dirty="0"/>
          </a:p>
        </p:txBody>
      </p:sp>
    </p:spTree>
    <p:extLst>
      <p:ext uri="{BB962C8B-B14F-4D97-AF65-F5344CB8AC3E}">
        <p14:creationId xmlns:p14="http://schemas.microsoft.com/office/powerpoint/2010/main" val="8155968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29125"/>
            <a:ext cx="7772400" cy="1362075"/>
          </a:xfrm>
          <a:ln w="76200">
            <a:noFill/>
          </a:ln>
        </p:spPr>
        <p:txBody>
          <a:bodyPr anchor="t"/>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600" b="1" u="none"/>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
        <p:nvSpPr>
          <p:cNvPr id="4" name="Date Placeholder 3"/>
          <p:cNvSpPr>
            <a:spLocks noGrp="1"/>
          </p:cNvSpPr>
          <p:nvPr>
            <p:ph type="dt" sz="half" idx="10"/>
          </p:nvPr>
        </p:nvSpPr>
        <p:spPr/>
        <p:txBody>
          <a:bodyPr/>
          <a:lstStyle>
            <a:lvl1pPr>
              <a:defRPr/>
            </a:lvl1pPr>
          </a:lstStyle>
          <a:p>
            <a:fld id="{8488F65E-A70E-4471-B7DF-92048B99381B}" type="datetime1">
              <a:rPr lang="en-US" altLang="en-US" smtClean="0"/>
              <a:t>9/12/2018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4783C08A-C93D-47D6-B65C-9198EDABB16F}" type="slidenum">
              <a:rPr lang="en-US" altLang="en-US" smtClean="0"/>
              <a:pPr/>
              <a:t>‹#›</a:t>
            </a:fld>
            <a:endParaRPr lang="en-US" altLang="en-US" dirty="0"/>
          </a:p>
        </p:txBody>
      </p:sp>
      <p:cxnSp>
        <p:nvCxnSpPr>
          <p:cNvPr id="8" name="Straight Connector 7">
            <a:extLst>
              <a:ext uri="{FF2B5EF4-FFF2-40B4-BE49-F238E27FC236}">
                <a16:creationId xmlns:a16="http://schemas.microsoft.com/office/drawing/2014/main" id="{E1563211-0C28-4B37-8242-9F7D800679E2}"/>
              </a:ext>
            </a:extLst>
          </p:cNvPr>
          <p:cNvCxnSpPr/>
          <p:nvPr userDrawn="1"/>
        </p:nvCxnSpPr>
        <p:spPr bwMode="auto">
          <a:xfrm>
            <a:off x="722313" y="4406900"/>
            <a:ext cx="7772400" cy="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391461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430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149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fld id="{4373A19B-9AAC-48FA-9502-756BD46B6022}" type="datetime1">
              <a:rPr lang="en-US" altLang="en-US" smtClean="0"/>
              <a:t>9/12/2018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A9B405D3-EAD7-4502-A4DA-EC65AB49DEFA}" type="slidenum">
              <a:rPr lang="en-US" altLang="en-US" smtClean="0"/>
              <a:pPr/>
              <a:t>‹#›</a:t>
            </a:fld>
            <a:endParaRPr lang="en-US" altLang="en-US" dirty="0"/>
          </a:p>
        </p:txBody>
      </p:sp>
    </p:spTree>
    <p:extLst>
      <p:ext uri="{BB962C8B-B14F-4D97-AF65-F5344CB8AC3E}">
        <p14:creationId xmlns:p14="http://schemas.microsoft.com/office/powerpoint/2010/main" val="13596423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fld id="{4B2DD597-2AD5-4290-B24B-2403C9A36BD3}" type="datetime1">
              <a:rPr lang="en-US" altLang="en-US" smtClean="0"/>
              <a:t>9/12/2018</a:t>
            </a:fld>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a:t>Add a footer</a:t>
            </a:r>
          </a:p>
        </p:txBody>
      </p:sp>
      <p:sp>
        <p:nvSpPr>
          <p:cNvPr id="9" name="Slide Number Placeholder 8"/>
          <p:cNvSpPr>
            <a:spLocks noGrp="1"/>
          </p:cNvSpPr>
          <p:nvPr>
            <p:ph type="sldNum" sz="quarter" idx="12"/>
          </p:nvPr>
        </p:nvSpPr>
        <p:spPr/>
        <p:txBody>
          <a:bodyPr/>
          <a:lstStyle>
            <a:lvl1pPr>
              <a:defRPr/>
            </a:lvl1pPr>
          </a:lstStyle>
          <a:p>
            <a:fld id="{3FFF206F-30F6-41EF-9889-547E3AD8DC78}" type="slidenum">
              <a:rPr lang="en-US" altLang="en-US" smtClean="0"/>
              <a:pPr/>
              <a:t>‹#›</a:t>
            </a:fld>
            <a:endParaRPr lang="en-US" altLang="en-US" dirty="0"/>
          </a:p>
        </p:txBody>
      </p:sp>
    </p:spTree>
    <p:extLst>
      <p:ext uri="{BB962C8B-B14F-4D97-AF65-F5344CB8AC3E}">
        <p14:creationId xmlns:p14="http://schemas.microsoft.com/office/powerpoint/2010/main" val="29099391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2802E023-FF9E-43BD-8DBE-CD75EB4F6C5B}" type="datetime1">
              <a:rPr lang="en-US" altLang="en-US" smtClean="0"/>
              <a:t>9/12/2018</a:t>
            </a:fld>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a:t>Add a footer</a:t>
            </a:r>
          </a:p>
        </p:txBody>
      </p:sp>
      <p:sp>
        <p:nvSpPr>
          <p:cNvPr id="5" name="Slide Number Placeholder 4"/>
          <p:cNvSpPr>
            <a:spLocks noGrp="1"/>
          </p:cNvSpPr>
          <p:nvPr>
            <p:ph type="sldNum" sz="quarter" idx="12"/>
          </p:nvPr>
        </p:nvSpPr>
        <p:spPr/>
        <p:txBody>
          <a:bodyPr/>
          <a:lstStyle>
            <a:lvl1pPr>
              <a:defRPr/>
            </a:lvl1pPr>
          </a:lstStyle>
          <a:p>
            <a:fld id="{09C23741-A9CE-42E4-B480-D2ACDFA2E538}" type="slidenum">
              <a:rPr lang="en-US" altLang="en-US" smtClean="0"/>
              <a:pPr/>
              <a:t>‹#›</a:t>
            </a:fld>
            <a:endParaRPr lang="en-US" altLang="en-US" dirty="0"/>
          </a:p>
        </p:txBody>
      </p:sp>
    </p:spTree>
    <p:extLst>
      <p:ext uri="{BB962C8B-B14F-4D97-AF65-F5344CB8AC3E}">
        <p14:creationId xmlns:p14="http://schemas.microsoft.com/office/powerpoint/2010/main" val="3467032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29125"/>
            <a:ext cx="7772400" cy="1362075"/>
          </a:xfrm>
          <a:ln w="76200">
            <a:noFill/>
          </a:ln>
        </p:spPr>
        <p:txBody>
          <a:bodyPr anchor="t"/>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600" b="1" u="none"/>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Edit Master text styles</a:t>
            </a:r>
          </a:p>
        </p:txBody>
      </p:sp>
      <p:sp>
        <p:nvSpPr>
          <p:cNvPr id="4" name="Date Placeholder 3"/>
          <p:cNvSpPr>
            <a:spLocks noGrp="1"/>
          </p:cNvSpPr>
          <p:nvPr>
            <p:ph type="dt" sz="half" idx="10"/>
          </p:nvPr>
        </p:nvSpPr>
        <p:spPr/>
        <p:txBody>
          <a:bodyPr/>
          <a:lstStyle>
            <a:lvl1pPr>
              <a:defRPr/>
            </a:lvl1pPr>
          </a:lstStyle>
          <a:p>
            <a:fld id="{516B97C2-FB35-4674-B303-5D21966B1E06}" type="datetime1">
              <a:rPr lang="en-US" altLang="en-US" smtClean="0"/>
              <a:t>9/12/2018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4783C08A-C93D-47D6-B65C-9198EDABB16F}" type="slidenum">
              <a:rPr lang="en-US" altLang="en-US" smtClean="0"/>
              <a:pPr/>
              <a:t>‹#›</a:t>
            </a:fld>
            <a:endParaRPr lang="en-US" altLang="en-US" dirty="0"/>
          </a:p>
        </p:txBody>
      </p:sp>
      <p:cxnSp>
        <p:nvCxnSpPr>
          <p:cNvPr id="8" name="Straight Connector 7">
            <a:extLst>
              <a:ext uri="{FF2B5EF4-FFF2-40B4-BE49-F238E27FC236}">
                <a16:creationId xmlns:a16="http://schemas.microsoft.com/office/drawing/2014/main" id="{E1563211-0C28-4B37-8242-9F7D800679E2}"/>
              </a:ext>
            </a:extLst>
          </p:cNvPr>
          <p:cNvCxnSpPr/>
          <p:nvPr userDrawn="1"/>
        </p:nvCxnSpPr>
        <p:spPr bwMode="auto">
          <a:xfrm>
            <a:off x="722313" y="4406900"/>
            <a:ext cx="7772400" cy="0"/>
          </a:xfrm>
          <a:prstGeom prst="line">
            <a:avLst/>
          </a:pr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219752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51516CF-06C9-4C61-8BFC-00BCA28145B2}" type="datetime1">
              <a:rPr lang="en-US" altLang="en-US" smtClean="0"/>
              <a:t>9/12/2018</a:t>
            </a:fld>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Add a footer</a:t>
            </a:r>
          </a:p>
        </p:txBody>
      </p:sp>
      <p:sp>
        <p:nvSpPr>
          <p:cNvPr id="4" name="Slide Number Placeholder 3"/>
          <p:cNvSpPr>
            <a:spLocks noGrp="1"/>
          </p:cNvSpPr>
          <p:nvPr>
            <p:ph type="sldNum" sz="quarter" idx="12"/>
          </p:nvPr>
        </p:nvSpPr>
        <p:spPr/>
        <p:txBody>
          <a:bodyPr/>
          <a:lstStyle>
            <a:lvl1pPr>
              <a:defRPr/>
            </a:lvl1pPr>
          </a:lstStyle>
          <a:p>
            <a:fld id="{BBB80E7D-6259-4E39-9131-AE15CB326BFC}" type="slidenum">
              <a:rPr lang="en-US" altLang="en-US" smtClean="0"/>
              <a:pPr/>
              <a:t>‹#›</a:t>
            </a:fld>
            <a:endParaRPr lang="en-US" altLang="en-US" dirty="0"/>
          </a:p>
        </p:txBody>
      </p:sp>
    </p:spTree>
    <p:extLst>
      <p:ext uri="{BB962C8B-B14F-4D97-AF65-F5344CB8AC3E}">
        <p14:creationId xmlns:p14="http://schemas.microsoft.com/office/powerpoint/2010/main" val="34460053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800" b="1"/>
            </a:lvl1pPr>
          </a:lstStyle>
          <a:p>
            <a:r>
              <a:rPr lang="en-US" dirty="0"/>
              <a:t>Click to edit Master title style</a:t>
            </a:r>
          </a:p>
        </p:txBody>
      </p:sp>
      <p:sp>
        <p:nvSpPr>
          <p:cNvPr id="3" name="Content Placeholder 2"/>
          <p:cNvSpPr>
            <a:spLocks noGrp="1"/>
          </p:cNvSpPr>
          <p:nvPr>
            <p:ph idx="1"/>
          </p:nvPr>
        </p:nvSpPr>
        <p:spPr>
          <a:xfrm>
            <a:off x="3429000" y="1435100"/>
            <a:ext cx="5111750" cy="4691063"/>
          </a:xfrm>
        </p:spPr>
        <p:txBody>
          <a:bodyPr/>
          <a:lstStyle>
            <a:lvl1pPr marL="45720" indent="0">
              <a:buFontTx/>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lvl1pPr>
              <a:defRPr/>
            </a:lvl1pPr>
          </a:lstStyle>
          <a:p>
            <a:fld id="{A58B646E-141F-45E5-86D4-6197B1882226}" type="datetime1">
              <a:rPr lang="en-US" altLang="en-US" smtClean="0"/>
              <a:t>9/12/2018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F47C3F67-93AE-448C-A30F-0F4DA97F61FA}" type="slidenum">
              <a:rPr lang="en-US" altLang="en-US" smtClean="0"/>
              <a:pPr/>
              <a:t>‹#›</a:t>
            </a:fld>
            <a:endParaRPr lang="en-US" altLang="en-US" dirty="0"/>
          </a:p>
        </p:txBody>
      </p:sp>
    </p:spTree>
    <p:extLst>
      <p:ext uri="{BB962C8B-B14F-4D97-AF65-F5344CB8AC3E}">
        <p14:creationId xmlns:p14="http://schemas.microsoft.com/office/powerpoint/2010/main" val="21974811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fld id="{068850D0-71FC-4A88-A69C-6750A19E1A10}" type="datetime1">
              <a:rPr lang="en-US" altLang="en-US" smtClean="0"/>
              <a:t>9/12/2018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36F8212B-7355-478A-95D7-08E2048F6A57}" type="slidenum">
              <a:rPr lang="en-US" altLang="en-US" smtClean="0"/>
              <a:pPr/>
              <a:t>‹#›</a:t>
            </a:fld>
            <a:endParaRPr lang="en-US" altLang="en-US" dirty="0"/>
          </a:p>
        </p:txBody>
      </p:sp>
    </p:spTree>
    <p:extLst>
      <p:ext uri="{BB962C8B-B14F-4D97-AF65-F5344CB8AC3E}">
        <p14:creationId xmlns:p14="http://schemas.microsoft.com/office/powerpoint/2010/main" val="4949261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B9657156-786A-429C-A612-696D62F0875E}" type="datetime1">
              <a:rPr lang="en-US" altLang="en-US" smtClean="0"/>
              <a:t>9/12/2018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872E90EB-6CA4-453F-8712-C339590DE034}" type="slidenum">
              <a:rPr lang="en-US" altLang="en-US"/>
              <a:pPr/>
              <a:t>‹#›</a:t>
            </a:fld>
            <a:endParaRPr lang="en-US" altLang="en-US" dirty="0"/>
          </a:p>
        </p:txBody>
      </p:sp>
    </p:spTree>
    <p:extLst>
      <p:ext uri="{BB962C8B-B14F-4D97-AF65-F5344CB8AC3E}">
        <p14:creationId xmlns:p14="http://schemas.microsoft.com/office/powerpoint/2010/main" val="19825098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28600"/>
            <a:ext cx="2076450" cy="57070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228600"/>
            <a:ext cx="6076950" cy="5707063"/>
          </a:xfrm>
        </p:spPr>
        <p:txBody>
          <a:bodyPr vert="eaVert"/>
          <a:lstStyle>
            <a:lvl1pPr marL="45720" indent="0">
              <a:buFontTx/>
              <a:buNone/>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5E6172A3-0809-4E0B-9632-08655EE345FF}" type="datetime1">
              <a:rPr lang="en-US" altLang="en-US" smtClean="0"/>
              <a:t>9/12/2018</a:t>
            </a:fld>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Add a footer</a:t>
            </a:r>
          </a:p>
        </p:txBody>
      </p:sp>
      <p:sp>
        <p:nvSpPr>
          <p:cNvPr id="6" name="Slide Number Placeholder 5"/>
          <p:cNvSpPr>
            <a:spLocks noGrp="1"/>
          </p:cNvSpPr>
          <p:nvPr>
            <p:ph type="sldNum" sz="quarter" idx="12"/>
          </p:nvPr>
        </p:nvSpPr>
        <p:spPr/>
        <p:txBody>
          <a:bodyPr/>
          <a:lstStyle>
            <a:lvl1pPr>
              <a:defRPr/>
            </a:lvl1pPr>
          </a:lstStyle>
          <a:p>
            <a:fld id="{26D251BA-4196-46F7-BF5E-DE37F6712AD1}" type="slidenum">
              <a:rPr lang="en-US" altLang="en-US"/>
              <a:pPr/>
              <a:t>‹#›</a:t>
            </a:fld>
            <a:endParaRPr lang="en-US" altLang="en-US" dirty="0"/>
          </a:p>
        </p:txBody>
      </p:sp>
    </p:spTree>
    <p:extLst>
      <p:ext uri="{BB962C8B-B14F-4D97-AF65-F5344CB8AC3E}">
        <p14:creationId xmlns:p14="http://schemas.microsoft.com/office/powerpoint/2010/main" val="259586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430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914900" y="1524000"/>
            <a:ext cx="3619500" cy="4411663"/>
          </a:xfrm>
        </p:spPr>
        <p:txBody>
          <a:bodyPr/>
          <a:lstStyle>
            <a:lvl1pPr marL="45720" indent="0">
              <a:buFontTx/>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lvl1pPr>
              <a:defRPr/>
            </a:lvl1pPr>
          </a:lstStyle>
          <a:p>
            <a:fld id="{D9BC2062-3C36-4AF9-A80D-F4CEA75B65E7}" type="datetime1">
              <a:rPr lang="en-US" altLang="en-US" smtClean="0"/>
              <a:t>9/12/2018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A9B405D3-EAD7-4502-A4DA-EC65AB49DEFA}" type="slidenum">
              <a:rPr lang="en-US" altLang="en-US" smtClean="0"/>
              <a:pPr/>
              <a:t>‹#›</a:t>
            </a:fld>
            <a:endParaRPr lang="en-US" altLang="en-US" dirty="0"/>
          </a:p>
        </p:txBody>
      </p:sp>
    </p:spTree>
    <p:extLst>
      <p:ext uri="{BB962C8B-B14F-4D97-AF65-F5344CB8AC3E}">
        <p14:creationId xmlns:p14="http://schemas.microsoft.com/office/powerpoint/2010/main" val="103735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5" name="Content Placeholder 2"/>
          <p:cNvSpPr>
            <a:spLocks noGrp="1"/>
          </p:cNvSpPr>
          <p:nvPr>
            <p:ph idx="1" hasCustomPrompt="1"/>
          </p:nvPr>
        </p:nvSpPr>
        <p:spPr>
          <a:xfrm>
            <a:off x="431800" y="1680211"/>
            <a:ext cx="8229340" cy="4701540"/>
          </a:xfrm>
        </p:spPr>
        <p:txBody>
          <a:bodyPr>
            <a:normAutofit/>
          </a:bodyPr>
          <a:lstStyle>
            <a:lvl1pPr algn="l" rtl="0" eaLnBrk="1" fontAlgn="base" hangingPunct="1">
              <a:defRPr lang="en-US" sz="2800" dirty="0">
                <a:solidFill>
                  <a:schemeClr val="tx1"/>
                </a:solidFill>
                <a:latin typeface="+mn-lt"/>
                <a:ea typeface="+mn-ea"/>
                <a:cs typeface="+mn-cs"/>
              </a:defRPr>
            </a:lvl1pPr>
            <a:lvl2pPr algn="l" rtl="0" eaLnBrk="1" fontAlgn="base" hangingPunct="1">
              <a:defRPr lang="en-US" sz="2800" dirty="0">
                <a:solidFill>
                  <a:schemeClr val="tx1"/>
                </a:solidFill>
                <a:latin typeface="+mn-lt"/>
                <a:ea typeface="+mn-ea"/>
                <a:cs typeface="+mn-cs"/>
              </a:defRPr>
            </a:lvl2pPr>
            <a:lvl3pPr algn="l" rtl="0" eaLnBrk="1" fontAlgn="base" hangingPunct="1">
              <a:defRPr lang="en-US" sz="2800" dirty="0">
                <a:solidFill>
                  <a:schemeClr val="tx1"/>
                </a:solidFill>
                <a:latin typeface="+mn-lt"/>
                <a:ea typeface="+mn-ea"/>
                <a:cs typeface="+mn-cs"/>
              </a:defRPr>
            </a:lvl3pPr>
            <a:lvl4pPr marL="1658938" indent="-228600" algn="l" rtl="0" eaLnBrk="1" fontAlgn="base" hangingPunct="1">
              <a:defRPr lang="en-US" sz="2800" dirty="0">
                <a:solidFill>
                  <a:schemeClr val="tx1"/>
                </a:solidFill>
                <a:latin typeface="+mn-lt"/>
                <a:ea typeface="+mn-ea"/>
                <a:cs typeface="+mn-cs"/>
              </a:defRPr>
            </a:lvl4pPr>
            <a:lvl5pPr marL="1944688" indent="-188913" algn="l" rtl="0" eaLnBrk="1" fontAlgn="base" hangingPunct="1">
              <a:defRPr lang="en-GB" sz="2800" dirty="0">
                <a:solidFill>
                  <a:schemeClr val="tx1"/>
                </a:solidFill>
                <a:latin typeface="+mn-lt"/>
                <a:ea typeface="+mn-ea"/>
                <a:cs typeface="+mn-cs"/>
              </a:defRPr>
            </a:lvl5pPr>
          </a:lstStyle>
          <a:p>
            <a:pPr lvl="0"/>
            <a:r>
              <a:rPr lang="en-US" dirty="0"/>
              <a:t>Slide copy uses this color (20pt)</a:t>
            </a:r>
          </a:p>
          <a:p>
            <a:pPr lvl="1"/>
            <a:r>
              <a:rPr lang="en-US" dirty="0"/>
              <a:t>Bullet point level 1 (16pt)</a:t>
            </a:r>
          </a:p>
          <a:p>
            <a:pPr lvl="2"/>
            <a:r>
              <a:rPr lang="en-US" dirty="0"/>
              <a:t>Bullet point level 2 (14pt)</a:t>
            </a:r>
          </a:p>
          <a:p>
            <a:pPr lvl="3"/>
            <a:r>
              <a:rPr lang="en-US" dirty="0"/>
              <a:t>Bullet point level 3 (12pt)</a:t>
            </a:r>
          </a:p>
          <a:p>
            <a:pPr lvl="4"/>
            <a:r>
              <a:rPr lang="en-US" dirty="0"/>
              <a:t>Bullet point level 4 (11pt)</a:t>
            </a:r>
            <a:endParaRPr lang="en-GB" dirty="0"/>
          </a:p>
        </p:txBody>
      </p:sp>
      <p:sp>
        <p:nvSpPr>
          <p:cNvPr id="6" name="Title 1"/>
          <p:cNvSpPr>
            <a:spLocks noGrp="1"/>
          </p:cNvSpPr>
          <p:nvPr>
            <p:ph type="title" hasCustomPrompt="1"/>
          </p:nvPr>
        </p:nvSpPr>
        <p:spPr>
          <a:xfrm>
            <a:off x="431801" y="182176"/>
            <a:ext cx="5587999" cy="1341823"/>
          </a:xfrm>
        </p:spPr>
        <p:txBody>
          <a:bodyPr>
            <a:noAutofit/>
          </a:bodyPr>
          <a:lstStyle>
            <a:lvl1pPr algn="l" rtl="0" eaLnBrk="1" fontAlgn="base" hangingPunct="1">
              <a:spcBef>
                <a:spcPct val="0"/>
              </a:spcBef>
              <a:spcAft>
                <a:spcPct val="0"/>
              </a:spcAft>
              <a:defRPr lang="en-GB" sz="2800" b="1" dirty="0">
                <a:solidFill>
                  <a:schemeClr val="tx2"/>
                </a:solidFill>
                <a:latin typeface="+mj-lt"/>
                <a:ea typeface="+mj-ea"/>
                <a:cs typeface="+mj-cs"/>
              </a:defRPr>
            </a:lvl1pPr>
          </a:lstStyle>
          <a:p>
            <a:r>
              <a:rPr lang="en-US" dirty="0"/>
              <a:t>Slide title: can span two lines of the slide and uses this font color (28pt) </a:t>
            </a:r>
            <a:endParaRPr lang="en-GB" dirty="0"/>
          </a:p>
        </p:txBody>
      </p:sp>
    </p:spTree>
    <p:extLst>
      <p:ext uri="{BB962C8B-B14F-4D97-AF65-F5344CB8AC3E}">
        <p14:creationId xmlns:p14="http://schemas.microsoft.com/office/powerpoint/2010/main" val="316028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marL="45720" indent="0">
              <a:buFontTx/>
              <a:buNone/>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lvl1pPr>
          </a:lstStyle>
          <a:p>
            <a:fld id="{A596B79D-DE0B-48DD-8CFC-0FFAE6FEC24A}" type="datetime1">
              <a:rPr lang="en-US" altLang="en-US" smtClean="0"/>
              <a:t>9/12/2018</a:t>
            </a:fld>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a:t>Add a footer</a:t>
            </a:r>
          </a:p>
        </p:txBody>
      </p:sp>
      <p:sp>
        <p:nvSpPr>
          <p:cNvPr id="9" name="Slide Number Placeholder 8"/>
          <p:cNvSpPr>
            <a:spLocks noGrp="1"/>
          </p:cNvSpPr>
          <p:nvPr>
            <p:ph type="sldNum" sz="quarter" idx="12"/>
          </p:nvPr>
        </p:nvSpPr>
        <p:spPr/>
        <p:txBody>
          <a:bodyPr/>
          <a:lstStyle>
            <a:lvl1pPr>
              <a:defRPr/>
            </a:lvl1pPr>
          </a:lstStyle>
          <a:p>
            <a:fld id="{3FFF206F-30F6-41EF-9889-547E3AD8DC78}" type="slidenum">
              <a:rPr lang="en-US" altLang="en-US" smtClean="0"/>
              <a:pPr/>
              <a:t>‹#›</a:t>
            </a:fld>
            <a:endParaRPr lang="en-US" altLang="en-US" dirty="0"/>
          </a:p>
        </p:txBody>
      </p:sp>
    </p:spTree>
    <p:extLst>
      <p:ext uri="{BB962C8B-B14F-4D97-AF65-F5344CB8AC3E}">
        <p14:creationId xmlns:p14="http://schemas.microsoft.com/office/powerpoint/2010/main" val="1393253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B725824E-E93B-4ECD-8FCC-9238740A3AAC}" type="datetime1">
              <a:rPr lang="en-US" altLang="en-US" smtClean="0"/>
              <a:t>9/12/2018</a:t>
            </a:fld>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a:t>Add a footer</a:t>
            </a:r>
          </a:p>
        </p:txBody>
      </p:sp>
      <p:sp>
        <p:nvSpPr>
          <p:cNvPr id="5" name="Slide Number Placeholder 4"/>
          <p:cNvSpPr>
            <a:spLocks noGrp="1"/>
          </p:cNvSpPr>
          <p:nvPr>
            <p:ph type="sldNum" sz="quarter" idx="12"/>
          </p:nvPr>
        </p:nvSpPr>
        <p:spPr/>
        <p:txBody>
          <a:bodyPr/>
          <a:lstStyle>
            <a:lvl1pPr>
              <a:defRPr/>
            </a:lvl1pPr>
          </a:lstStyle>
          <a:p>
            <a:fld id="{09C23741-A9CE-42E4-B480-D2ACDFA2E538}" type="slidenum">
              <a:rPr lang="en-US" altLang="en-US" smtClean="0"/>
              <a:pPr/>
              <a:t>‹#›</a:t>
            </a:fld>
            <a:endParaRPr lang="en-US" altLang="en-US" dirty="0"/>
          </a:p>
        </p:txBody>
      </p:sp>
    </p:spTree>
    <p:extLst>
      <p:ext uri="{BB962C8B-B14F-4D97-AF65-F5344CB8AC3E}">
        <p14:creationId xmlns:p14="http://schemas.microsoft.com/office/powerpoint/2010/main" val="867368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9468F5D-B058-4C62-B849-77927185E9F7}" type="datetime1">
              <a:rPr lang="en-US" altLang="en-US" smtClean="0"/>
              <a:t>9/12/2018</a:t>
            </a:fld>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Add a footer</a:t>
            </a:r>
          </a:p>
        </p:txBody>
      </p:sp>
      <p:sp>
        <p:nvSpPr>
          <p:cNvPr id="4" name="Slide Number Placeholder 3"/>
          <p:cNvSpPr>
            <a:spLocks noGrp="1"/>
          </p:cNvSpPr>
          <p:nvPr>
            <p:ph type="sldNum" sz="quarter" idx="12"/>
          </p:nvPr>
        </p:nvSpPr>
        <p:spPr/>
        <p:txBody>
          <a:bodyPr/>
          <a:lstStyle>
            <a:lvl1pPr>
              <a:defRPr/>
            </a:lvl1pPr>
          </a:lstStyle>
          <a:p>
            <a:fld id="{BBB80E7D-6259-4E39-9131-AE15CB326BFC}" type="slidenum">
              <a:rPr lang="en-US" altLang="en-US" smtClean="0"/>
              <a:pPr/>
              <a:t>‹#›</a:t>
            </a:fld>
            <a:endParaRPr lang="en-US" altLang="en-US" dirty="0"/>
          </a:p>
        </p:txBody>
      </p:sp>
    </p:spTree>
    <p:extLst>
      <p:ext uri="{BB962C8B-B14F-4D97-AF65-F5344CB8AC3E}">
        <p14:creationId xmlns:p14="http://schemas.microsoft.com/office/powerpoint/2010/main" val="1251094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800" b="1"/>
            </a:lvl1pPr>
          </a:lstStyle>
          <a:p>
            <a:r>
              <a:rPr lang="en-US" dirty="0"/>
              <a:t>Click to edit Master title style</a:t>
            </a:r>
          </a:p>
        </p:txBody>
      </p:sp>
      <p:sp>
        <p:nvSpPr>
          <p:cNvPr id="3" name="Content Placeholder 2"/>
          <p:cNvSpPr>
            <a:spLocks noGrp="1"/>
          </p:cNvSpPr>
          <p:nvPr>
            <p:ph idx="1"/>
          </p:nvPr>
        </p:nvSpPr>
        <p:spPr>
          <a:xfrm>
            <a:off x="3429000" y="1435100"/>
            <a:ext cx="5111750" cy="4691063"/>
          </a:xfrm>
        </p:spPr>
        <p:txBody>
          <a:bodyPr/>
          <a:lstStyle>
            <a:lvl1pPr marL="45720" indent="0">
              <a:buFontTx/>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lvl1pPr>
              <a:defRPr/>
            </a:lvl1pPr>
          </a:lstStyle>
          <a:p>
            <a:fld id="{4E2C1672-BD6C-4AEA-AD6A-A4FA2C7F4779}" type="datetime1">
              <a:rPr lang="en-US" altLang="en-US" smtClean="0"/>
              <a:t>9/12/2018</a:t>
            </a:fld>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Add a footer</a:t>
            </a:r>
          </a:p>
        </p:txBody>
      </p:sp>
      <p:sp>
        <p:nvSpPr>
          <p:cNvPr id="7" name="Slide Number Placeholder 6"/>
          <p:cNvSpPr>
            <a:spLocks noGrp="1"/>
          </p:cNvSpPr>
          <p:nvPr>
            <p:ph type="sldNum" sz="quarter" idx="12"/>
          </p:nvPr>
        </p:nvSpPr>
        <p:spPr/>
        <p:txBody>
          <a:bodyPr/>
          <a:lstStyle>
            <a:lvl1pPr>
              <a:defRPr/>
            </a:lvl1pPr>
          </a:lstStyle>
          <a:p>
            <a:fld id="{F47C3F67-93AE-448C-A30F-0F4DA97F61FA}" type="slidenum">
              <a:rPr lang="en-US" altLang="en-US" smtClean="0"/>
              <a:pPr/>
              <a:t>‹#›</a:t>
            </a:fld>
            <a:endParaRPr lang="en-US" altLang="en-US" dirty="0"/>
          </a:p>
        </p:txBody>
      </p:sp>
    </p:spTree>
    <p:extLst>
      <p:ext uri="{BB962C8B-B14F-4D97-AF65-F5344CB8AC3E}">
        <p14:creationId xmlns:p14="http://schemas.microsoft.com/office/powerpoint/2010/main" val="1530924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vmlDrawing" Target="../drawings/vmlDrawing1.v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17" Type="http://schemas.openxmlformats.org/officeDocument/2006/relationships/image" Target="../media/image1.PNG"/><Relationship Id="rId2" Type="http://schemas.openxmlformats.org/officeDocument/2006/relationships/slideLayout" Target="../slideLayouts/slideLayout14.xml"/><Relationship Id="rId16" Type="http://schemas.openxmlformats.org/officeDocument/2006/relationships/image" Target="../media/image2.emf"/><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oleObject" Target="../embeddings/oleObject1.bin"/><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ags" Target="../tags/tag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6082" name="Line 2"/>
          <p:cNvSpPr>
            <a:spLocks noChangeShapeType="1"/>
          </p:cNvSpPr>
          <p:nvPr/>
        </p:nvSpPr>
        <p:spPr bwMode="auto">
          <a:xfrm>
            <a:off x="7962900" y="152400"/>
            <a:ext cx="0" cy="12801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6088" name="Group 8"/>
          <p:cNvGrpSpPr>
            <a:grpSpLocks/>
          </p:cNvGrpSpPr>
          <p:nvPr/>
        </p:nvGrpSpPr>
        <p:grpSpPr bwMode="auto">
          <a:xfrm>
            <a:off x="8153400" y="152400"/>
            <a:ext cx="792163" cy="1295400"/>
            <a:chOff x="5136" y="960"/>
            <a:chExt cx="528" cy="864"/>
          </a:xfrm>
        </p:grpSpPr>
        <p:sp>
          <p:nvSpPr>
            <p:cNvPr id="46089"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0"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1"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2"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3"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4"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5"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6"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7"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8"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9"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0"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1"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2"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3"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4"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5"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6"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7"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8"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9"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0"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1"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2"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3"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4"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5"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6"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7"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8"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9"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6083" name="Title Placeholder 1"/>
          <p:cNvSpPr>
            <a:spLocks noGrp="1" noChangeArrowheads="1"/>
          </p:cNvSpPr>
          <p:nvPr>
            <p:ph type="title"/>
          </p:nvPr>
        </p:nvSpPr>
        <p:spPr bwMode="auto">
          <a:xfrm>
            <a:off x="228600" y="228600"/>
            <a:ext cx="769620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46084" name="Text Placeholder 2"/>
          <p:cNvSpPr>
            <a:spLocks noGrp="1" noChangeArrowheads="1"/>
          </p:cNvSpPr>
          <p:nvPr>
            <p:ph type="body" idx="1"/>
          </p:nvPr>
        </p:nvSpPr>
        <p:spPr bwMode="auto">
          <a:xfrm>
            <a:off x="381000" y="1524000"/>
            <a:ext cx="7391400"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6085" name="Date Placeholder 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fld id="{DC615F7C-C171-4863-B604-5F9E46BA61FF}" type="datetime1">
              <a:rPr lang="en-US" altLang="en-US" smtClean="0"/>
              <a:t>9/12/2018</a:t>
            </a:fld>
            <a:endParaRPr lang="en-US" altLang="en-US" dirty="0"/>
          </a:p>
        </p:txBody>
      </p:sp>
      <p:sp>
        <p:nvSpPr>
          <p:cNvPr id="46086" name="Footer Placeholder 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sz="1000"/>
            </a:lvl1pPr>
          </a:lstStyle>
          <a:p>
            <a:r>
              <a:rPr lang="en-US" altLang="en-US" dirty="0"/>
              <a:t>Add a footer</a:t>
            </a:r>
          </a:p>
        </p:txBody>
      </p:sp>
      <p:sp>
        <p:nvSpPr>
          <p:cNvPr id="46087" name="Slide Number Placeholder 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fld id="{3F9EB257-72DA-4EB2-8E7B-08676FC16D04}" type="slidenum">
              <a:rPr lang="en-US" altLang="en-US" smtClean="0"/>
              <a:pPr/>
              <a:t>‹#›</a:t>
            </a:fld>
            <a:endParaRPr lang="en-US" altLang="en-US" dirty="0"/>
          </a:p>
        </p:txBody>
      </p:sp>
      <p:pic>
        <p:nvPicPr>
          <p:cNvPr id="40" name="Picture 39">
            <a:extLst>
              <a:ext uri="{FF2B5EF4-FFF2-40B4-BE49-F238E27FC236}">
                <a16:creationId xmlns:a16="http://schemas.microsoft.com/office/drawing/2014/main" id="{5F5C3AB2-50A8-4862-8996-716191E22349}"/>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019800" y="-299604"/>
            <a:ext cx="1866899" cy="1442604"/>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703" r:id="rId5"/>
    <p:sldLayoutId id="2147483657" r:id="rId6"/>
    <p:sldLayoutId id="2147483658" r:id="rId7"/>
    <p:sldLayoutId id="2147483659" r:id="rId8"/>
    <p:sldLayoutId id="2147483660" r:id="rId9"/>
    <p:sldLayoutId id="2147483661" r:id="rId10"/>
    <p:sldLayoutId id="2147483662" r:id="rId11"/>
    <p:sldLayoutId id="2147483663" r:id="rId12"/>
  </p:sldLayoutIdLst>
  <p:hf hdr="0" ftr="0" dt="0"/>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45720" indent="0" algn="l" rtl="0" eaLnBrk="1" fontAlgn="base" hangingPunct="1">
        <a:spcBef>
          <a:spcPct val="25000"/>
        </a:spcBef>
        <a:spcAft>
          <a:spcPct val="0"/>
        </a:spcAft>
        <a:buClr>
          <a:schemeClr val="tx2"/>
        </a:buClr>
        <a:buSzPct val="120000"/>
        <a:buFontTx/>
        <a:buNone/>
        <a:defRPr sz="2700">
          <a:solidFill>
            <a:schemeClr val="tx1"/>
          </a:solidFill>
          <a:latin typeface="+mn-lt"/>
          <a:ea typeface="+mn-ea"/>
          <a:cs typeface="+mn-cs"/>
        </a:defRPr>
      </a:lvl1pPr>
      <a:lvl2pPr marL="687387" indent="-342900" algn="l" rtl="0" eaLnBrk="1" fontAlgn="base" hangingPunct="1">
        <a:spcBef>
          <a:spcPct val="0"/>
        </a:spcBef>
        <a:spcAft>
          <a:spcPct val="25000"/>
        </a:spcAft>
        <a:buClr>
          <a:schemeClr val="accent2">
            <a:lumMod val="75000"/>
          </a:schemeClr>
        </a:buClr>
        <a:buSzPct val="80000"/>
        <a:buFont typeface="Arial" panose="020B0604020202020204" pitchFamily="34" charset="0"/>
        <a:buChar char="•"/>
        <a:defRPr sz="2400">
          <a:solidFill>
            <a:schemeClr val="tx1"/>
          </a:solidFill>
          <a:latin typeface="+mn-lt"/>
        </a:defRPr>
      </a:lvl2pPr>
      <a:lvl3pPr marL="987425" indent="-293688" algn="l" rtl="0" eaLnBrk="1" fontAlgn="base" hangingPunct="1">
        <a:spcBef>
          <a:spcPct val="0"/>
        </a:spcBef>
        <a:spcAft>
          <a:spcPct val="25000"/>
        </a:spcAft>
        <a:buClr>
          <a:schemeClr val="accent1">
            <a:lumMod val="50000"/>
          </a:schemeClr>
        </a:buClr>
        <a:buSzPct val="50000"/>
        <a:buFont typeface="Wingdings" pitchFamily="2" charset="2"/>
        <a:buChar char="l"/>
        <a:defRPr sz="2200">
          <a:solidFill>
            <a:schemeClr val="tx1"/>
          </a:solidFill>
          <a:latin typeface="+mn-lt"/>
        </a:defRPr>
      </a:lvl3pPr>
      <a:lvl4pPr marL="1281113" indent="-292100" algn="l" rtl="0" eaLnBrk="1" fontAlgn="base" hangingPunct="1">
        <a:spcBef>
          <a:spcPct val="20000"/>
        </a:spcBef>
        <a:spcAft>
          <a:spcPct val="0"/>
        </a:spcAft>
        <a:buClr>
          <a:schemeClr val="tx2">
            <a:lumMod val="75000"/>
          </a:schemeClr>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accent3">
            <a:lumMod val="50000"/>
          </a:schemeClr>
        </a:buClr>
        <a:buSzPct val="80000"/>
        <a:buFont typeface="Wingdings" pitchFamily="2" charset="2"/>
        <a:buChar char="§"/>
        <a:defRPr sz="2000">
          <a:solidFill>
            <a:schemeClr val="tx1"/>
          </a:solidFill>
          <a:latin typeface="+mn-lt"/>
        </a:defRPr>
      </a:lvl5pPr>
      <a:lvl6pPr marL="1920240" indent="-315913" algn="l" rtl="0" eaLnBrk="1" fontAlgn="base" hangingPunct="1">
        <a:spcBef>
          <a:spcPct val="20000"/>
        </a:spcBef>
        <a:spcAft>
          <a:spcPct val="0"/>
        </a:spcAft>
        <a:buClr>
          <a:schemeClr val="accent6">
            <a:lumMod val="50000"/>
          </a:schemeClr>
        </a:buClr>
        <a:buSzPct val="80000"/>
        <a:buFont typeface="Wingdings" pitchFamily="2" charset="2"/>
        <a:buChar char="§"/>
        <a:defRPr sz="2000">
          <a:solidFill>
            <a:schemeClr val="tx1"/>
          </a:solidFill>
          <a:latin typeface="+mn-lt"/>
        </a:defRPr>
      </a:lvl6pPr>
      <a:lvl7pPr marL="224028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7pPr>
      <a:lvl8pPr marL="2651760" indent="-315913" algn="l" rtl="0" eaLnBrk="1" fontAlgn="base" hangingPunct="1">
        <a:spcBef>
          <a:spcPct val="20000"/>
        </a:spcBef>
        <a:spcAft>
          <a:spcPct val="0"/>
        </a:spcAft>
        <a:buClr>
          <a:schemeClr val="bg2">
            <a:lumMod val="75000"/>
          </a:schemeClr>
        </a:buClr>
        <a:buSzPct val="80000"/>
        <a:buFont typeface="Wingdings" pitchFamily="2" charset="2"/>
        <a:buChar char="§"/>
        <a:defRPr sz="2000">
          <a:solidFill>
            <a:schemeClr val="tx1"/>
          </a:solidFill>
          <a:latin typeface="+mn-lt"/>
        </a:defRPr>
      </a:lvl8pPr>
      <a:lvl9pPr marL="310896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D1592A75-2367-45D2-ADFA-9ED899E65608}"/>
              </a:ext>
            </a:extLst>
          </p:cNvPr>
          <p:cNvGraphicFramePr>
            <a:graphicFrameLocks noChangeAspect="1"/>
          </p:cNvGraphicFramePr>
          <p:nvPr userDrawn="1">
            <p:custDataLst>
              <p:tags r:id="rId14"/>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80" name="think-cell Slide" r:id="rId15" imgW="631" imgH="631" progId="TCLayout.ActiveDocument.1">
                  <p:embed/>
                </p:oleObj>
              </mc:Choice>
              <mc:Fallback>
                <p:oleObj name="think-cell Slide" r:id="rId15" imgW="631" imgH="631" progId="TCLayout.ActiveDocument.1">
                  <p:embed/>
                  <p:pic>
                    <p:nvPicPr>
                      <p:cNvPr id="2" name="Object 1" hidden="1">
                        <a:extLst>
                          <a:ext uri="{FF2B5EF4-FFF2-40B4-BE49-F238E27FC236}">
                            <a16:creationId xmlns:a16="http://schemas.microsoft.com/office/drawing/2014/main" id="{D1592A75-2367-45D2-ADFA-9ED899E65608}"/>
                          </a:ext>
                        </a:extLst>
                      </p:cNvPr>
                      <p:cNvPicPr/>
                      <p:nvPr/>
                    </p:nvPicPr>
                    <p:blipFill>
                      <a:blip r:embed="rId16"/>
                      <a:stretch>
                        <a:fillRect/>
                      </a:stretch>
                    </p:blipFill>
                    <p:spPr>
                      <a:xfrm>
                        <a:off x="1588" y="1588"/>
                        <a:ext cx="1587" cy="1587"/>
                      </a:xfrm>
                      <a:prstGeom prst="rect">
                        <a:avLst/>
                      </a:prstGeom>
                    </p:spPr>
                  </p:pic>
                </p:oleObj>
              </mc:Fallback>
            </mc:AlternateContent>
          </a:graphicData>
        </a:graphic>
      </p:graphicFrame>
      <p:sp>
        <p:nvSpPr>
          <p:cNvPr id="46082" name="Line 2"/>
          <p:cNvSpPr>
            <a:spLocks noChangeShapeType="1"/>
          </p:cNvSpPr>
          <p:nvPr/>
        </p:nvSpPr>
        <p:spPr bwMode="auto">
          <a:xfrm>
            <a:off x="7962900" y="152400"/>
            <a:ext cx="0" cy="12801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6088" name="Group 8"/>
          <p:cNvGrpSpPr>
            <a:grpSpLocks/>
          </p:cNvGrpSpPr>
          <p:nvPr/>
        </p:nvGrpSpPr>
        <p:grpSpPr bwMode="auto">
          <a:xfrm>
            <a:off x="8153400" y="152400"/>
            <a:ext cx="792163" cy="1295400"/>
            <a:chOff x="5136" y="960"/>
            <a:chExt cx="528" cy="864"/>
          </a:xfrm>
        </p:grpSpPr>
        <p:sp>
          <p:nvSpPr>
            <p:cNvPr id="46089"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0"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1"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2"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3"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4"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5"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6"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7"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8"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9"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0"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1"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2"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3"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4"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5"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6"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7"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8"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9"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0"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1"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2"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3"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4"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5"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6"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7"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8"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9"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6083" name="Title Placeholder 1"/>
          <p:cNvSpPr>
            <a:spLocks noGrp="1" noChangeArrowheads="1"/>
          </p:cNvSpPr>
          <p:nvPr>
            <p:ph type="title"/>
          </p:nvPr>
        </p:nvSpPr>
        <p:spPr bwMode="auto">
          <a:xfrm>
            <a:off x="228600" y="228600"/>
            <a:ext cx="769620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46084" name="Text Placeholder 2"/>
          <p:cNvSpPr>
            <a:spLocks noGrp="1" noChangeArrowheads="1"/>
          </p:cNvSpPr>
          <p:nvPr>
            <p:ph type="body" idx="1"/>
          </p:nvPr>
        </p:nvSpPr>
        <p:spPr bwMode="auto">
          <a:xfrm>
            <a:off x="381000" y="1524000"/>
            <a:ext cx="7391400"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6085" name="Date Placeholder 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fld id="{21724C3A-ED8A-4E4C-9D65-F5B2AC57561C}" type="datetime1">
              <a:rPr lang="en-US" altLang="en-US" smtClean="0"/>
              <a:t>9/12/2018</a:t>
            </a:fld>
            <a:endParaRPr lang="en-US" altLang="en-US" dirty="0"/>
          </a:p>
        </p:txBody>
      </p:sp>
      <p:sp>
        <p:nvSpPr>
          <p:cNvPr id="46086" name="Footer Placeholder 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sz="1000"/>
            </a:lvl1pPr>
          </a:lstStyle>
          <a:p>
            <a:r>
              <a:rPr lang="en-US" altLang="en-US" dirty="0"/>
              <a:t>Add a footer</a:t>
            </a:r>
          </a:p>
        </p:txBody>
      </p:sp>
      <p:sp>
        <p:nvSpPr>
          <p:cNvPr id="46087" name="Slide Number Placeholder 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fld id="{3F9EB257-72DA-4EB2-8E7B-08676FC16D04}" type="slidenum">
              <a:rPr lang="en-US" altLang="en-US" smtClean="0"/>
              <a:pPr/>
              <a:t>‹#›</a:t>
            </a:fld>
            <a:endParaRPr lang="en-US" altLang="en-US" dirty="0"/>
          </a:p>
        </p:txBody>
      </p:sp>
      <p:pic>
        <p:nvPicPr>
          <p:cNvPr id="40" name="Picture 39">
            <a:extLst>
              <a:ext uri="{FF2B5EF4-FFF2-40B4-BE49-F238E27FC236}">
                <a16:creationId xmlns:a16="http://schemas.microsoft.com/office/drawing/2014/main" id="{5F5C3AB2-50A8-4862-8996-716191E22349}"/>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6019800" y="-299604"/>
            <a:ext cx="1866899" cy="1442604"/>
          </a:xfrm>
          <a:prstGeom prst="rect">
            <a:avLst/>
          </a:prstGeom>
        </p:spPr>
      </p:pic>
    </p:spTree>
    <p:extLst>
      <p:ext uri="{BB962C8B-B14F-4D97-AF65-F5344CB8AC3E}">
        <p14:creationId xmlns:p14="http://schemas.microsoft.com/office/powerpoint/2010/main" val="29071397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dt="0"/>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45720" indent="0" algn="l" rtl="0" eaLnBrk="1" fontAlgn="base" hangingPunct="1">
        <a:spcBef>
          <a:spcPct val="25000"/>
        </a:spcBef>
        <a:spcAft>
          <a:spcPct val="0"/>
        </a:spcAft>
        <a:buClr>
          <a:schemeClr val="tx2"/>
        </a:buClr>
        <a:buSzPct val="120000"/>
        <a:buFontTx/>
        <a:buNone/>
        <a:defRPr sz="2700">
          <a:solidFill>
            <a:schemeClr val="tx1"/>
          </a:solidFill>
          <a:latin typeface="+mn-lt"/>
          <a:ea typeface="+mn-ea"/>
          <a:cs typeface="+mn-cs"/>
        </a:defRPr>
      </a:lvl1pPr>
      <a:lvl2pPr marL="687387" indent="-342900" algn="l" rtl="0" eaLnBrk="1" fontAlgn="base" hangingPunct="1">
        <a:spcBef>
          <a:spcPct val="0"/>
        </a:spcBef>
        <a:spcAft>
          <a:spcPct val="25000"/>
        </a:spcAft>
        <a:buClr>
          <a:schemeClr val="accent2">
            <a:lumMod val="75000"/>
          </a:schemeClr>
        </a:buClr>
        <a:buSzPct val="80000"/>
        <a:buFont typeface="Arial" panose="020B0604020202020204" pitchFamily="34" charset="0"/>
        <a:buChar char="•"/>
        <a:defRPr sz="2400">
          <a:solidFill>
            <a:schemeClr val="tx1"/>
          </a:solidFill>
          <a:latin typeface="+mn-lt"/>
        </a:defRPr>
      </a:lvl2pPr>
      <a:lvl3pPr marL="987425" indent="-293688" algn="l" rtl="0" eaLnBrk="1" fontAlgn="base" hangingPunct="1">
        <a:spcBef>
          <a:spcPct val="0"/>
        </a:spcBef>
        <a:spcAft>
          <a:spcPct val="25000"/>
        </a:spcAft>
        <a:buClr>
          <a:schemeClr val="accent1">
            <a:lumMod val="50000"/>
          </a:schemeClr>
        </a:buClr>
        <a:buSzPct val="50000"/>
        <a:buFont typeface="Wingdings" pitchFamily="2" charset="2"/>
        <a:buChar char="l"/>
        <a:defRPr sz="2200">
          <a:solidFill>
            <a:schemeClr val="tx1"/>
          </a:solidFill>
          <a:latin typeface="+mn-lt"/>
        </a:defRPr>
      </a:lvl3pPr>
      <a:lvl4pPr marL="1281113" indent="-292100" algn="l" rtl="0" eaLnBrk="1" fontAlgn="base" hangingPunct="1">
        <a:spcBef>
          <a:spcPct val="20000"/>
        </a:spcBef>
        <a:spcAft>
          <a:spcPct val="0"/>
        </a:spcAft>
        <a:buClr>
          <a:schemeClr val="tx2">
            <a:lumMod val="75000"/>
          </a:schemeClr>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accent3">
            <a:lumMod val="50000"/>
          </a:schemeClr>
        </a:buClr>
        <a:buSzPct val="80000"/>
        <a:buFont typeface="Wingdings" pitchFamily="2" charset="2"/>
        <a:buChar char="§"/>
        <a:defRPr sz="2000">
          <a:solidFill>
            <a:schemeClr val="tx1"/>
          </a:solidFill>
          <a:latin typeface="+mn-lt"/>
        </a:defRPr>
      </a:lvl5pPr>
      <a:lvl6pPr marL="1920240" indent="-315913" algn="l" rtl="0" eaLnBrk="1" fontAlgn="base" hangingPunct="1">
        <a:spcBef>
          <a:spcPct val="20000"/>
        </a:spcBef>
        <a:spcAft>
          <a:spcPct val="0"/>
        </a:spcAft>
        <a:buClr>
          <a:schemeClr val="accent6">
            <a:lumMod val="50000"/>
          </a:schemeClr>
        </a:buClr>
        <a:buSzPct val="80000"/>
        <a:buFont typeface="Wingdings" pitchFamily="2" charset="2"/>
        <a:buChar char="§"/>
        <a:defRPr sz="2000">
          <a:solidFill>
            <a:schemeClr val="tx1"/>
          </a:solidFill>
          <a:latin typeface="+mn-lt"/>
        </a:defRPr>
      </a:lvl6pPr>
      <a:lvl7pPr marL="224028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7pPr>
      <a:lvl8pPr marL="2651760" indent="-315913" algn="l" rtl="0" eaLnBrk="1" fontAlgn="base" hangingPunct="1">
        <a:spcBef>
          <a:spcPct val="20000"/>
        </a:spcBef>
        <a:spcAft>
          <a:spcPct val="0"/>
        </a:spcAft>
        <a:buClr>
          <a:schemeClr val="bg2">
            <a:lumMod val="75000"/>
          </a:schemeClr>
        </a:buClr>
        <a:buSzPct val="80000"/>
        <a:buFont typeface="Wingdings" pitchFamily="2" charset="2"/>
        <a:buChar char="§"/>
        <a:defRPr sz="2000">
          <a:solidFill>
            <a:schemeClr val="tx1"/>
          </a:solidFill>
          <a:latin typeface="+mn-lt"/>
        </a:defRPr>
      </a:lvl8pPr>
      <a:lvl9pPr marL="310896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6082" name="Line 2"/>
          <p:cNvSpPr>
            <a:spLocks noChangeShapeType="1"/>
          </p:cNvSpPr>
          <p:nvPr/>
        </p:nvSpPr>
        <p:spPr bwMode="auto">
          <a:xfrm>
            <a:off x="7962900" y="152400"/>
            <a:ext cx="0" cy="128016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6088" name="Group 8"/>
          <p:cNvGrpSpPr>
            <a:grpSpLocks/>
          </p:cNvGrpSpPr>
          <p:nvPr/>
        </p:nvGrpSpPr>
        <p:grpSpPr bwMode="auto">
          <a:xfrm>
            <a:off x="8153400" y="152400"/>
            <a:ext cx="792163" cy="1295400"/>
            <a:chOff x="5136" y="960"/>
            <a:chExt cx="528" cy="864"/>
          </a:xfrm>
        </p:grpSpPr>
        <p:sp>
          <p:nvSpPr>
            <p:cNvPr id="46089"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0"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1"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2"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3"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4"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5"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6"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7"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8"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099"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0"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1"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2"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3"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4"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5"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6"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7"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8"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09"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0"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1"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2"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3"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4"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5"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6"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7"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8"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46119"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grpSp>
      <p:sp>
        <p:nvSpPr>
          <p:cNvPr id="46083" name="Title Placeholder 1"/>
          <p:cNvSpPr>
            <a:spLocks noGrp="1" noChangeArrowheads="1"/>
          </p:cNvSpPr>
          <p:nvPr>
            <p:ph type="title"/>
          </p:nvPr>
        </p:nvSpPr>
        <p:spPr bwMode="auto">
          <a:xfrm>
            <a:off x="228600" y="228600"/>
            <a:ext cx="769620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46084" name="Text Placeholder 2"/>
          <p:cNvSpPr>
            <a:spLocks noGrp="1" noChangeArrowheads="1"/>
          </p:cNvSpPr>
          <p:nvPr>
            <p:ph type="body" idx="1"/>
          </p:nvPr>
        </p:nvSpPr>
        <p:spPr bwMode="auto">
          <a:xfrm>
            <a:off x="381000" y="1524000"/>
            <a:ext cx="7391400"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6085" name="Date Placeholder 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fld id="{0F598CD3-A2FD-4BBD-A601-752D4BD1A859}" type="datetime1">
              <a:rPr lang="en-US" altLang="en-US" smtClean="0"/>
              <a:t>9/12/2018</a:t>
            </a:fld>
            <a:endParaRPr lang="en-US" altLang="en-US" dirty="0"/>
          </a:p>
        </p:txBody>
      </p:sp>
      <p:sp>
        <p:nvSpPr>
          <p:cNvPr id="46086" name="Footer Placeholder 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ClrTx/>
              <a:buSzTx/>
              <a:buFontTx/>
              <a:buNone/>
              <a:defRPr sz="1000"/>
            </a:lvl1pPr>
          </a:lstStyle>
          <a:p>
            <a:r>
              <a:rPr lang="en-US" altLang="en-US" dirty="0"/>
              <a:t>Add a footer</a:t>
            </a:r>
          </a:p>
        </p:txBody>
      </p:sp>
      <p:sp>
        <p:nvSpPr>
          <p:cNvPr id="46087" name="Slide Number Placeholder 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fld id="{3F9EB257-72DA-4EB2-8E7B-08676FC16D04}" type="slidenum">
              <a:rPr lang="en-US" altLang="en-US" smtClean="0"/>
              <a:pPr/>
              <a:t>‹#›</a:t>
            </a:fld>
            <a:endParaRPr lang="en-US" altLang="en-US" dirty="0"/>
          </a:p>
        </p:txBody>
      </p:sp>
      <p:pic>
        <p:nvPicPr>
          <p:cNvPr id="40" name="Picture 39">
            <a:extLst>
              <a:ext uri="{FF2B5EF4-FFF2-40B4-BE49-F238E27FC236}">
                <a16:creationId xmlns:a16="http://schemas.microsoft.com/office/drawing/2014/main" id="{5F5C3AB2-50A8-4862-8996-716191E22349}"/>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019800" y="-299604"/>
            <a:ext cx="1866899" cy="1442604"/>
          </a:xfrm>
          <a:prstGeom prst="rect">
            <a:avLst/>
          </a:prstGeom>
        </p:spPr>
      </p:pic>
    </p:spTree>
    <p:extLst>
      <p:ext uri="{BB962C8B-B14F-4D97-AF65-F5344CB8AC3E}">
        <p14:creationId xmlns:p14="http://schemas.microsoft.com/office/powerpoint/2010/main" val="209581274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45720" indent="0" algn="l" rtl="0" eaLnBrk="1" fontAlgn="base" hangingPunct="1">
        <a:spcBef>
          <a:spcPct val="25000"/>
        </a:spcBef>
        <a:spcAft>
          <a:spcPct val="0"/>
        </a:spcAft>
        <a:buClr>
          <a:schemeClr val="tx2"/>
        </a:buClr>
        <a:buSzPct val="120000"/>
        <a:buFontTx/>
        <a:buNone/>
        <a:defRPr sz="2700">
          <a:solidFill>
            <a:schemeClr val="tx1"/>
          </a:solidFill>
          <a:latin typeface="+mn-lt"/>
          <a:ea typeface="+mn-ea"/>
          <a:cs typeface="+mn-cs"/>
        </a:defRPr>
      </a:lvl1pPr>
      <a:lvl2pPr marL="687387" indent="-342900" algn="l" rtl="0" eaLnBrk="1" fontAlgn="base" hangingPunct="1">
        <a:spcBef>
          <a:spcPct val="0"/>
        </a:spcBef>
        <a:spcAft>
          <a:spcPct val="25000"/>
        </a:spcAft>
        <a:buClr>
          <a:schemeClr val="accent2">
            <a:lumMod val="75000"/>
          </a:schemeClr>
        </a:buClr>
        <a:buSzPct val="80000"/>
        <a:buFont typeface="Arial" panose="020B0604020202020204" pitchFamily="34" charset="0"/>
        <a:buChar char="•"/>
        <a:defRPr sz="2400">
          <a:solidFill>
            <a:schemeClr val="tx1"/>
          </a:solidFill>
          <a:latin typeface="+mn-lt"/>
        </a:defRPr>
      </a:lvl2pPr>
      <a:lvl3pPr marL="987425" indent="-293688" algn="l" rtl="0" eaLnBrk="1" fontAlgn="base" hangingPunct="1">
        <a:spcBef>
          <a:spcPct val="0"/>
        </a:spcBef>
        <a:spcAft>
          <a:spcPct val="25000"/>
        </a:spcAft>
        <a:buClr>
          <a:schemeClr val="accent1">
            <a:lumMod val="50000"/>
          </a:schemeClr>
        </a:buClr>
        <a:buSzPct val="50000"/>
        <a:buFont typeface="Wingdings" pitchFamily="2" charset="2"/>
        <a:buChar char="l"/>
        <a:defRPr sz="2200">
          <a:solidFill>
            <a:schemeClr val="tx1"/>
          </a:solidFill>
          <a:latin typeface="+mn-lt"/>
        </a:defRPr>
      </a:lvl3pPr>
      <a:lvl4pPr marL="1281113" indent="-292100" algn="l" rtl="0" eaLnBrk="1" fontAlgn="base" hangingPunct="1">
        <a:spcBef>
          <a:spcPct val="20000"/>
        </a:spcBef>
        <a:spcAft>
          <a:spcPct val="0"/>
        </a:spcAft>
        <a:buClr>
          <a:schemeClr val="tx2">
            <a:lumMod val="75000"/>
          </a:schemeClr>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accent3">
            <a:lumMod val="50000"/>
          </a:schemeClr>
        </a:buClr>
        <a:buSzPct val="80000"/>
        <a:buFont typeface="Wingdings" pitchFamily="2" charset="2"/>
        <a:buChar char="§"/>
        <a:defRPr sz="2000">
          <a:solidFill>
            <a:schemeClr val="tx1"/>
          </a:solidFill>
          <a:latin typeface="+mn-lt"/>
        </a:defRPr>
      </a:lvl5pPr>
      <a:lvl6pPr marL="1920240" indent="-315913" algn="l" rtl="0" eaLnBrk="1" fontAlgn="base" hangingPunct="1">
        <a:spcBef>
          <a:spcPct val="20000"/>
        </a:spcBef>
        <a:spcAft>
          <a:spcPct val="0"/>
        </a:spcAft>
        <a:buClr>
          <a:schemeClr val="accent6">
            <a:lumMod val="50000"/>
          </a:schemeClr>
        </a:buClr>
        <a:buSzPct val="80000"/>
        <a:buFont typeface="Wingdings" pitchFamily="2" charset="2"/>
        <a:buChar char="§"/>
        <a:defRPr sz="2000">
          <a:solidFill>
            <a:schemeClr val="tx1"/>
          </a:solidFill>
          <a:latin typeface="+mn-lt"/>
        </a:defRPr>
      </a:lvl6pPr>
      <a:lvl7pPr marL="224028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7pPr>
      <a:lvl8pPr marL="2651760" indent="-315913" algn="l" rtl="0" eaLnBrk="1" fontAlgn="base" hangingPunct="1">
        <a:spcBef>
          <a:spcPct val="20000"/>
        </a:spcBef>
        <a:spcAft>
          <a:spcPct val="0"/>
        </a:spcAft>
        <a:buClr>
          <a:schemeClr val="bg2">
            <a:lumMod val="75000"/>
          </a:schemeClr>
        </a:buClr>
        <a:buSzPct val="80000"/>
        <a:buFont typeface="Wingdings" pitchFamily="2" charset="2"/>
        <a:buChar char="§"/>
        <a:defRPr sz="2000">
          <a:solidFill>
            <a:schemeClr val="tx1"/>
          </a:solidFill>
          <a:latin typeface="+mn-lt"/>
        </a:defRPr>
      </a:lvl8pPr>
      <a:lvl9pPr marL="310896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leginfo.legislature.ca.gov/faces/billNavClient.xhtml?bill_id=201720180SB179" TargetMode="External"/><Relationship Id="rId2" Type="http://schemas.openxmlformats.org/officeDocument/2006/relationships/hyperlink" Target="https://leginfo.legislature.ca.gov/faces/billNavClient.xhtml?bill_id=201520160AB959" TargetMode="External"/><Relationship Id="rId1" Type="http://schemas.openxmlformats.org/officeDocument/2006/relationships/slideLayout" Target="../slideLayouts/slideLayout2.xml"/><Relationship Id="rId4" Type="http://schemas.openxmlformats.org/officeDocument/2006/relationships/hyperlink" Target="http://www.cdss.ca.gov/cdssweb/entres/forms/English/SAWS2PLUS.pdf"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www.cdss.ca.gov/lettersnotices/EntRes/getinfo/acl/2013/13-17.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dhcs.ca.gov/services/medi-cal/eligibility/Documents/MEDIL/2014/I14-54.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dss.ca.gov/Portals/9/ACL/2018/18-33.pdf?ver=2018-03-30-162512-837" TargetMode="External"/><Relationship Id="rId2" Type="http://schemas.openxmlformats.org/officeDocument/2006/relationships/hyperlink" Target="http://www.cdss.ca.gov/Portals/9/ACL/2018/18-75.pdf?ver=2018-06-29-154739-13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dss.ca.gov/Portals/9/ACL/2018/18-91R.pdf?ver=2018-08-03-112827-787" TargetMode="External"/><Relationship Id="rId2" Type="http://schemas.openxmlformats.org/officeDocument/2006/relationships/hyperlink" Target="http://www.cdss.ca.gov/Portals/9/ACL/2018/18-90.pdf?ver=2018-07-31-142643-887" TargetMode="External"/><Relationship Id="rId1" Type="http://schemas.openxmlformats.org/officeDocument/2006/relationships/slideLayout" Target="../slideLayouts/slideLayout2.xml"/><Relationship Id="rId4" Type="http://schemas.openxmlformats.org/officeDocument/2006/relationships/hyperlink" Target="http://www.cdss.ca.gov/Portals/9/ACL/2018/18-92R.pdf?ver=2018-08-03-100436-027"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cdss.ca.gov/Portals/9/ACL/2018/18-91R.pdf?ver=2018-08-03-112827-787" TargetMode="External"/><Relationship Id="rId2" Type="http://schemas.openxmlformats.org/officeDocument/2006/relationships/hyperlink" Target="http://www.cdss.ca.gov/Portals/9/ACL/2018/18-90.pdf?ver=2018-07-31-142643-887" TargetMode="External"/><Relationship Id="rId1" Type="http://schemas.openxmlformats.org/officeDocument/2006/relationships/slideLayout" Target="../slideLayouts/slideLayout2.xml"/><Relationship Id="rId4" Type="http://schemas.openxmlformats.org/officeDocument/2006/relationships/hyperlink" Target="http://www.cdss.ca.gov/Portals/9/ACL/2018/18-92R.pdf?ver=2018-08-03-100436-027"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cdss.ca.gov/lettersnotices/EntRes/getinfo/acin/2016/I-88_16.pdf" TargetMode="External"/><Relationship Id="rId2" Type="http://schemas.openxmlformats.org/officeDocument/2006/relationships/hyperlink" Target="http://www.cdss.ca.gov/lettersnotices/EntRes/getinfo/acin/2016/I-11_16.pdf" TargetMode="External"/><Relationship Id="rId1" Type="http://schemas.openxmlformats.org/officeDocument/2006/relationships/slideLayout" Target="../slideLayouts/slideLayout2.xml"/><Relationship Id="rId4" Type="http://schemas.openxmlformats.org/officeDocument/2006/relationships/hyperlink" Target="http://www.cdss.ca.gov/Portals/9/ACL/2018/18-08.pdf?ver=2018-01-26-152452-613"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cdss.ca.gov/Portals/9/ACL/2018/18-82.pdf?ver=2018-08-02-141654-947" TargetMode="External"/><Relationship Id="rId2" Type="http://schemas.openxmlformats.org/officeDocument/2006/relationships/hyperlink" Target="http://leginfo.legislature.ca.gov/faces/billNavClient.xhtml?bill_id=201720180SB38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C0C61AC-03E0-463D-A8A9-590EA2A05D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65464"/>
            <a:ext cx="6858000" cy="5299364"/>
          </a:xfrm>
          <a:prstGeom prst="rect">
            <a:avLst/>
          </a:prstGeom>
        </p:spPr>
      </p:pic>
      <p:sp>
        <p:nvSpPr>
          <p:cNvPr id="5" name="Subtitle 4">
            <a:extLst>
              <a:ext uri="{FF2B5EF4-FFF2-40B4-BE49-F238E27FC236}">
                <a16:creationId xmlns:a16="http://schemas.microsoft.com/office/drawing/2014/main" id="{D655BBED-E65C-4B70-99E3-9318D4F249A0}"/>
              </a:ext>
            </a:extLst>
          </p:cNvPr>
          <p:cNvSpPr>
            <a:spLocks noGrp="1"/>
          </p:cNvSpPr>
          <p:nvPr>
            <p:ph type="subTitle" idx="1"/>
          </p:nvPr>
        </p:nvSpPr>
        <p:spPr/>
        <p:txBody>
          <a:bodyPr/>
          <a:lstStyle/>
          <a:p>
            <a:pPr algn="ctr"/>
            <a:r>
              <a:rPr lang="en-US" sz="4000" dirty="0"/>
              <a:t>Policy Implementation </a:t>
            </a:r>
          </a:p>
          <a:p>
            <a:endParaRPr lang="en-US" sz="2400" dirty="0"/>
          </a:p>
          <a:p>
            <a:pPr algn="ctr"/>
            <a:r>
              <a:rPr lang="en-US" sz="3600" dirty="0"/>
              <a:t>September 20, 2018</a:t>
            </a:r>
          </a:p>
        </p:txBody>
      </p:sp>
    </p:spTree>
    <p:extLst>
      <p:ext uri="{BB962C8B-B14F-4D97-AF65-F5344CB8AC3E}">
        <p14:creationId xmlns:p14="http://schemas.microsoft.com/office/powerpoint/2010/main" val="3429484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263860272"/>
              </p:ext>
            </p:extLst>
          </p:nvPr>
        </p:nvGraphicFramePr>
        <p:xfrm>
          <a:off x="228600" y="1524000"/>
          <a:ext cx="8686800" cy="301752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685800">
                  <a:extLst>
                    <a:ext uri="{9D8B030D-6E8A-4147-A177-3AD203B41FA5}">
                      <a16:colId xmlns:a16="http://schemas.microsoft.com/office/drawing/2014/main" val="3016906105"/>
                    </a:ext>
                  </a:extLst>
                </a:gridCol>
                <a:gridCol w="685800">
                  <a:extLst>
                    <a:ext uri="{9D8B030D-6E8A-4147-A177-3AD203B41FA5}">
                      <a16:colId xmlns:a16="http://schemas.microsoft.com/office/drawing/2014/main" val="4121115089"/>
                    </a:ext>
                  </a:extLst>
                </a:gridCol>
                <a:gridCol w="5486400">
                  <a:extLst>
                    <a:ext uri="{9D8B030D-6E8A-4147-A177-3AD203B41FA5}">
                      <a16:colId xmlns:a16="http://schemas.microsoft.com/office/drawing/2014/main" val="1591799146"/>
                    </a:ext>
                  </a:extLst>
                </a:gridCol>
              </a:tblGrid>
              <a:tr h="37084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Notice of Action Requirements at Annual Renewal or Change in Circumstance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Draft ACWDL received on 4/17/18</a:t>
                      </a:r>
                    </a:p>
                  </a:txBody>
                  <a:tcPr/>
                </a:tc>
                <a:tc>
                  <a:txBody>
                    <a:bodyPr/>
                    <a:lstStyle/>
                    <a:p>
                      <a:endParaRPr lang="en-US" sz="1000" i="0" dirty="0">
                        <a:solidFill>
                          <a:schemeClr val="tx1"/>
                        </a:solidFill>
                        <a:latin typeface="+mn-lt"/>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a:t>
                      </a:r>
                      <a:r>
                        <a:rPr lang="en-US" sz="1000" baseline="0" dirty="0">
                          <a:latin typeface="+mn-lt"/>
                          <a:cs typeface="Arial" panose="020B0604020202020204" pitchFamily="34" charset="0"/>
                        </a:rPr>
                        <a:t> 100708</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TBD</a:t>
                      </a:r>
                      <a:endParaRPr lang="en-US" sz="1000" dirty="0">
                        <a:latin typeface="+mn-lt"/>
                        <a:cs typeface="Arial" panose="020B0604020202020204" pitchFamily="34" charset="0"/>
                      </a:endParaRPr>
                    </a:p>
                  </a:txBody>
                  <a:tcPr/>
                </a:tc>
                <a:tc>
                  <a:txBody>
                    <a:bodyPr/>
                    <a:lstStyle/>
                    <a:p>
                      <a:r>
                        <a:rPr lang="en-US" sz="1000" kern="1200" dirty="0">
                          <a:solidFill>
                            <a:schemeClr val="tx1"/>
                          </a:solidFill>
                          <a:effectLst/>
                          <a:latin typeface="+mn-lt"/>
                          <a:ea typeface="+mn-ea"/>
                          <a:cs typeface="+mn-cs"/>
                        </a:rPr>
                        <a:t>SCR 202724</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Analysis</a:t>
                      </a:r>
                    </a:p>
                    <a:p>
                      <a:endParaRPr lang="en-US" sz="10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TBD</a:t>
                      </a:r>
                      <a:endParaRPr lang="en-US" sz="1000" dirty="0">
                        <a:latin typeface="+mn-lt"/>
                        <a:cs typeface="Arial" panose="020B0604020202020204" pitchFamily="34"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1" i="0" kern="1200" baseline="0" dirty="0">
                          <a:solidFill>
                            <a:schemeClr val="dk1"/>
                          </a:solidFill>
                          <a:effectLst/>
                          <a:latin typeface="+mn-lt"/>
                          <a:ea typeface="+mn-ea"/>
                          <a:cs typeface="+mn-cs"/>
                        </a:rPr>
                        <a:t>No change since last meeting.</a:t>
                      </a:r>
                    </a:p>
                    <a:p>
                      <a:pPr marL="0" marR="0" lvl="0" indent="0" algn="l" defTabSz="6858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effectLst/>
                          <a:latin typeface="+mn-lt"/>
                          <a:ea typeface="+mn-ea"/>
                          <a:cs typeface="+mn-cs"/>
                        </a:rPr>
                        <a:t>In accordance with Federal Regulations, counties are required to send a Notice of Action  to MAGI beneficiaries who have no change in their eligibility or level of benefits at annual renewal or when an eligibility determination at change in circumstance results in resetting the annual renewal date. </a:t>
                      </a:r>
                    </a:p>
                    <a:p>
                      <a:endParaRPr lang="en-US" sz="1000" b="1" i="0" u="none" strike="noStrike" kern="1200" baseline="0" dirty="0">
                        <a:solidFill>
                          <a:schemeClr val="dk1"/>
                        </a:solidFill>
                        <a:latin typeface="+mn-lt"/>
                        <a:ea typeface="+mn-ea"/>
                        <a:cs typeface="+mn-cs"/>
                      </a:endParaRPr>
                    </a:p>
                    <a:p>
                      <a:r>
                        <a:rPr lang="en-US" sz="1000" kern="1200" dirty="0">
                          <a:solidFill>
                            <a:schemeClr val="dk1"/>
                          </a:solidFill>
                          <a:effectLst/>
                          <a:latin typeface="+mn-lt"/>
                          <a:ea typeface="+mn-ea"/>
                          <a:cs typeface="+mn-cs"/>
                        </a:rPr>
                        <a:t>In the draft ACWDL it states that SAWS must make all necessary programming changes to automate the use of the MAGI and Non-MAGI NOA snippet language included within this ACWDL no later than six months after the release of this ACWDL. The final ACWDL is pending.</a:t>
                      </a:r>
                    </a:p>
                    <a:p>
                      <a:r>
                        <a:rPr lang="en-US" sz="1000" b="1" kern="1200" dirty="0">
                          <a:solidFill>
                            <a:schemeClr val="dk1"/>
                          </a:solidFill>
                          <a:effectLst/>
                          <a:latin typeface="+mn-lt"/>
                          <a:ea typeface="+mn-ea"/>
                          <a:cs typeface="+mn-cs"/>
                        </a:rPr>
                        <a:t>  </a:t>
                      </a:r>
                      <a:endParaRPr lang="en-US" sz="1000" b="1"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p>
                    <a:p>
                      <a:r>
                        <a:rPr lang="en-US" sz="1000" b="1" dirty="0">
                          <a:solidFill>
                            <a:schemeClr val="dk1"/>
                          </a:solidFill>
                        </a:rPr>
                        <a:t>CalACES Update</a:t>
                      </a:r>
                      <a:r>
                        <a:rPr lang="en-US" sz="1000" b="1" i="0" u="none" strike="noStrike" kern="1200" baseline="0" dirty="0">
                          <a:solidFill>
                            <a:schemeClr val="dk1"/>
                          </a:solidFill>
                          <a:latin typeface="+mn-lt"/>
                          <a:ea typeface="+mn-ea"/>
                          <a:cs typeface="+mn-cs"/>
                        </a:rPr>
                        <a:t>:</a:t>
                      </a:r>
                    </a:p>
                    <a:p>
                      <a:r>
                        <a:rPr lang="en-US" sz="1000" b="0" i="0" u="none" strike="noStrike" kern="1200" baseline="0" dirty="0">
                          <a:solidFill>
                            <a:schemeClr val="dk1"/>
                          </a:solidFill>
                          <a:latin typeface="+mn-lt"/>
                          <a:ea typeface="+mn-ea"/>
                          <a:cs typeface="+mn-cs"/>
                        </a:rPr>
                        <a:t>The design team, consortium staff, and QA staff reviewed the draft ACWDL and provided comments to DHCS on 4/24/18.</a:t>
                      </a:r>
                    </a:p>
                  </a:txBody>
                  <a:tcPr/>
                </a:tc>
                <a:extLst>
                  <a:ext uri="{0D108BD9-81ED-4DB2-BD59-A6C34878D82A}">
                    <a16:rowId xmlns:a16="http://schemas.microsoft.com/office/drawing/2014/main" val="4118157124"/>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10</a:t>
            </a:fld>
            <a:endParaRPr lang="en-US" altLang="en-US" dirty="0"/>
          </a:p>
        </p:txBody>
      </p:sp>
    </p:spTree>
    <p:extLst>
      <p:ext uri="{BB962C8B-B14F-4D97-AF65-F5344CB8AC3E}">
        <p14:creationId xmlns:p14="http://schemas.microsoft.com/office/powerpoint/2010/main" val="731740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a:xfrm>
            <a:off x="228600" y="762000"/>
            <a:ext cx="7696200" cy="609600"/>
          </a:xfrm>
        </p:spPr>
        <p:txBody>
          <a:bodyPr/>
          <a:lstStyle/>
          <a:p>
            <a:br>
              <a:rPr lang="en-US" sz="2800" dirty="0"/>
            </a:br>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3203837954"/>
              </p:ext>
            </p:extLst>
          </p:nvPr>
        </p:nvGraphicFramePr>
        <p:xfrm>
          <a:off x="76200" y="1524000"/>
          <a:ext cx="8991600" cy="4998720"/>
        </p:xfrm>
        <a:graphic>
          <a:graphicData uri="http://schemas.openxmlformats.org/drawingml/2006/table">
            <a:tbl>
              <a:tblPr firstRow="1" bandRow="1">
                <a:tableStyleId>{5C22544A-7EE6-4342-B048-85BDC9FD1C3A}</a:tableStyleId>
              </a:tblPr>
              <a:tblGrid>
                <a:gridCol w="926968">
                  <a:extLst>
                    <a:ext uri="{9D8B030D-6E8A-4147-A177-3AD203B41FA5}">
                      <a16:colId xmlns:a16="http://schemas.microsoft.com/office/drawing/2014/main" val="2598880486"/>
                    </a:ext>
                  </a:extLst>
                </a:gridCol>
                <a:gridCol w="887126">
                  <a:extLst>
                    <a:ext uri="{9D8B030D-6E8A-4147-A177-3AD203B41FA5}">
                      <a16:colId xmlns:a16="http://schemas.microsoft.com/office/drawing/2014/main" val="608750300"/>
                    </a:ext>
                  </a:extLst>
                </a:gridCol>
                <a:gridCol w="929106">
                  <a:extLst>
                    <a:ext uri="{9D8B030D-6E8A-4147-A177-3AD203B41FA5}">
                      <a16:colId xmlns:a16="http://schemas.microsoft.com/office/drawing/2014/main" val="3016906105"/>
                    </a:ext>
                  </a:extLst>
                </a:gridCol>
                <a:gridCol w="914400">
                  <a:extLst>
                    <a:ext uri="{9D8B030D-6E8A-4147-A177-3AD203B41FA5}">
                      <a16:colId xmlns:a16="http://schemas.microsoft.com/office/drawing/2014/main" val="4121115089"/>
                    </a:ext>
                  </a:extLst>
                </a:gridCol>
                <a:gridCol w="5334000">
                  <a:extLst>
                    <a:ext uri="{9D8B030D-6E8A-4147-A177-3AD203B41FA5}">
                      <a16:colId xmlns:a16="http://schemas.microsoft.com/office/drawing/2014/main" val="1591799146"/>
                    </a:ext>
                  </a:extLst>
                </a:gridCol>
              </a:tblGrid>
              <a:tr h="672905">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3258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Gender Recognition ACT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hlinkClick r:id="rId2"/>
                        </a:rPr>
                        <a:t>AB 959</a:t>
                      </a:r>
                      <a:r>
                        <a:rPr lang="en-US" sz="1000" baseline="0" dirty="0">
                          <a:latin typeface="+mn-lt"/>
                          <a:cs typeface="Arial" panose="020B0604020202020204" pitchFamily="34" charset="0"/>
                        </a:rPr>
                        <a:t> /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hlinkClick r:id="rId3"/>
                        </a:rPr>
                        <a:t>SB 179</a:t>
                      </a: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Draft ACL/Form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Received 7/30/18</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endParaRPr lang="en-US" sz="1000" dirty="0"/>
                    </a:p>
                  </a:txBody>
                  <a:tcPr/>
                </a:tc>
                <a:tc>
                  <a:txBody>
                    <a:bodyPr/>
                    <a:lstStyle/>
                    <a:p>
                      <a:r>
                        <a:rPr lang="en-US" sz="1000" dirty="0"/>
                        <a:t>7/1/2018</a:t>
                      </a:r>
                    </a:p>
                  </a:txBody>
                  <a:tcPr/>
                </a:tc>
                <a:tc>
                  <a:txBody>
                    <a:bodyPr/>
                    <a:lstStyle/>
                    <a:p>
                      <a:r>
                        <a:rPr lang="en-US" sz="1000" dirty="0">
                          <a:solidFill>
                            <a:schemeClr val="tx1"/>
                          </a:solidFill>
                          <a:latin typeface="+mn-lt"/>
                          <a:cs typeface="Arial" panose="020B0604020202020204" pitchFamily="34" charset="0"/>
                        </a:rPr>
                        <a:t>SCR </a:t>
                      </a:r>
                    </a:p>
                    <a:p>
                      <a:r>
                        <a:rPr lang="en-US" sz="1000" dirty="0">
                          <a:solidFill>
                            <a:schemeClr val="tx1"/>
                          </a:solidFill>
                          <a:latin typeface="+mn-lt"/>
                          <a:cs typeface="Arial" panose="020B0604020202020204" pitchFamily="34" charset="0"/>
                        </a:rPr>
                        <a:t>101841</a:t>
                      </a:r>
                    </a:p>
                    <a:p>
                      <a:endParaRPr lang="en-US" sz="1000" dirty="0">
                        <a:solidFill>
                          <a:schemeClr val="tx1"/>
                        </a:solidFill>
                        <a:latin typeface="+mn-lt"/>
                        <a:cs typeface="Arial" panose="020B0604020202020204" pitchFamily="34" charset="0"/>
                      </a:endParaRPr>
                    </a:p>
                    <a:p>
                      <a:r>
                        <a:rPr lang="en-US" sz="1000" dirty="0">
                          <a:solidFill>
                            <a:schemeClr val="tx1"/>
                          </a:solidFill>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TBD</a:t>
                      </a:r>
                      <a:endParaRPr lang="en-US" sz="1000" dirty="0">
                        <a:latin typeface="+mn-lt"/>
                        <a:cs typeface="Arial" panose="020B0604020202020204" pitchFamily="34" charset="0"/>
                      </a:endParaRPr>
                    </a:p>
                  </a:txBody>
                  <a:tcPr/>
                </a:tc>
                <a:tc>
                  <a:txBody>
                    <a:bodyPr/>
                    <a:lstStyle/>
                    <a:p>
                      <a:pPr>
                        <a:buNone/>
                      </a:pPr>
                      <a:r>
                        <a:rPr lang="en-US" sz="1000" dirty="0">
                          <a:solidFill>
                            <a:srgbClr val="000000"/>
                          </a:solidFill>
                          <a:latin typeface="+mn-lt"/>
                          <a:cs typeface="Arial"/>
                        </a:rPr>
                        <a:t>SCR </a:t>
                      </a:r>
                    </a:p>
                    <a:p>
                      <a:pPr lvl="0">
                        <a:buNone/>
                      </a:pPr>
                      <a:r>
                        <a:rPr lang="en-US" sz="1000" dirty="0">
                          <a:solidFill>
                            <a:srgbClr val="000000"/>
                          </a:solidFill>
                          <a:latin typeface="+mn-lt"/>
                          <a:cs typeface="Arial"/>
                        </a:rPr>
                        <a:t>202458</a:t>
                      </a:r>
                    </a:p>
                    <a:p>
                      <a:pPr lvl="0">
                        <a:buNone/>
                      </a:pPr>
                      <a:endParaRPr lang="en-US" sz="1000" dirty="0">
                        <a:solidFill>
                          <a:srgbClr val="000000"/>
                        </a:solidFill>
                        <a:latin typeface="+mn-lt"/>
                        <a:cs typeface="Arial"/>
                      </a:endParaRPr>
                    </a:p>
                    <a:p>
                      <a:pPr lvl="0">
                        <a:buNone/>
                      </a:pPr>
                      <a:r>
                        <a:rPr lang="en-US" sz="1000" dirty="0">
                          <a:solidFill>
                            <a:srgbClr val="000000"/>
                          </a:solidFill>
                          <a:latin typeface="+mn-lt"/>
                          <a:cs typeface="Arial"/>
                        </a:rPr>
                        <a:t>Analysis</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Release </a:t>
                      </a:r>
                      <a:br>
                        <a:rPr lang="en-US" sz="1000" kern="1200" dirty="0">
                          <a:solidFill>
                            <a:schemeClr val="tx1"/>
                          </a:solidFill>
                          <a:effectLst/>
                          <a:latin typeface="+mn-lt"/>
                          <a:ea typeface="+mn-ea"/>
                          <a:cs typeface="+mn-cs"/>
                        </a:rPr>
                      </a:br>
                      <a:r>
                        <a:rPr lang="en-US" sz="1000" kern="1200" dirty="0">
                          <a:solidFill>
                            <a:schemeClr val="tx1"/>
                          </a:solidFill>
                          <a:effectLst/>
                          <a:latin typeface="+mn-lt"/>
                          <a:ea typeface="+mn-ea"/>
                          <a:cs typeface="+mn-cs"/>
                        </a:rPr>
                        <a:t>TBD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a:solidFill>
                            <a:schemeClr val="dk1"/>
                          </a:solidFill>
                          <a:effectLst/>
                          <a:latin typeface="+mn-lt"/>
                          <a:ea typeface="+mn-ea"/>
                          <a:cs typeface="+mn-cs"/>
                        </a:rPr>
                        <a:t>No change since last meeting</a:t>
                      </a:r>
                      <a:r>
                        <a:rPr lang="en-US" sz="1000" kern="1200" baseline="0" dirty="0">
                          <a:solidFill>
                            <a:schemeClr val="dk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effectLst/>
                          <a:latin typeface="+mn-lt"/>
                          <a:ea typeface="+mn-ea"/>
                          <a:cs typeface="+mn-cs"/>
                        </a:rPr>
                        <a:t>CDSS was working on revising the SAWS 2 Plus  to include additional programs, newly passed legislative requirements to track sexual orientation/gender identity (SOGI), incorporate the SAWS 2A SAR information  and align with the CMS requirements for the health care program application requirements. As of December 2017, this effort is on hold.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effectLst/>
                          <a:latin typeface="+mn-lt"/>
                          <a:ea typeface="+mn-ea"/>
                          <a:cs typeface="+mn-cs"/>
                        </a:rPr>
                        <a:t>At the December SAWS policy meeting, CDSS informed SAWS that they are working on a modified version of the SAWS 2 PLUS which will only include five questions.  The modified version will be known as the SAWS 1 Plus. </a:t>
                      </a:r>
                      <a:r>
                        <a:rPr lang="en-US" sz="1000" kern="1200" dirty="0">
                          <a:solidFill>
                            <a:schemeClr val="dk1"/>
                          </a:solidFill>
                          <a:effectLst/>
                          <a:latin typeface="+mn-lt"/>
                          <a:ea typeface="+mn-ea"/>
                          <a:cs typeface="+mn-cs"/>
                        </a:rPr>
                        <a:t>The first five questions of the streamlined </a:t>
                      </a:r>
                      <a:r>
                        <a:rPr lang="en-US" sz="1000" u="sng" kern="1200" dirty="0">
                          <a:solidFill>
                            <a:schemeClr val="dk1"/>
                          </a:solidFill>
                          <a:effectLst/>
                          <a:latin typeface="+mn-lt"/>
                          <a:ea typeface="+mn-ea"/>
                          <a:cs typeface="+mn-cs"/>
                          <a:hlinkClick r:id="rId4"/>
                        </a:rPr>
                        <a:t>SAWS 2 Plus</a:t>
                      </a:r>
                      <a:r>
                        <a:rPr lang="en-US" sz="1000" u="sng" kern="1200" dirty="0">
                          <a:solidFill>
                            <a:schemeClr val="dk1"/>
                          </a:solidFill>
                          <a:effectLst/>
                          <a:latin typeface="+mn-lt"/>
                          <a:ea typeface="+mn-ea"/>
                          <a:cs typeface="+mn-cs"/>
                        </a:rPr>
                        <a:t> </a:t>
                      </a:r>
                      <a:r>
                        <a:rPr lang="en-US" sz="1000" kern="1200" dirty="0">
                          <a:solidFill>
                            <a:schemeClr val="dk1"/>
                          </a:solidFill>
                          <a:effectLst/>
                          <a:latin typeface="+mn-lt"/>
                          <a:ea typeface="+mn-ea"/>
                          <a:cs typeface="+mn-cs"/>
                        </a:rPr>
                        <a:t>application, now</a:t>
                      </a:r>
                      <a:r>
                        <a:rPr lang="en-US" sz="1000" kern="1200" baseline="0" dirty="0">
                          <a:solidFill>
                            <a:schemeClr val="dk1"/>
                          </a:solidFill>
                          <a:effectLst/>
                          <a:latin typeface="+mn-lt"/>
                          <a:ea typeface="+mn-ea"/>
                          <a:cs typeface="+mn-cs"/>
                        </a:rPr>
                        <a:t> make up the </a:t>
                      </a:r>
                      <a:r>
                        <a:rPr lang="en-US" sz="1000" kern="1200" dirty="0">
                          <a:solidFill>
                            <a:schemeClr val="dk1"/>
                          </a:solidFill>
                          <a:effectLst/>
                          <a:latin typeface="+mn-lt"/>
                          <a:ea typeface="+mn-ea"/>
                          <a:cs typeface="+mn-cs"/>
                        </a:rPr>
                        <a:t>State Automated Welfare Systems (SAWS) 1 Plus.</a:t>
                      </a:r>
                      <a:r>
                        <a:rPr lang="en-US" sz="1000" kern="1200" baseline="0" dirty="0">
                          <a:solidFill>
                            <a:schemeClr val="dk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effectLst/>
                          <a:latin typeface="+mn-lt"/>
                          <a:ea typeface="+mn-ea"/>
                          <a:cs typeface="+mn-cs"/>
                        </a:rPr>
                        <a:t>On July 31, 2018 CDSS notified SAWS that the SAWS 2 PLUS and the SAWS 1 PLUS revisions are on hold. However, they are developing a new form CW 2223 that will be used to document the </a:t>
                      </a:r>
                      <a:r>
                        <a:rPr lang="en-US" sz="1000" kern="1200" dirty="0">
                          <a:solidFill>
                            <a:schemeClr val="dk1"/>
                          </a:solidFill>
                          <a:effectLst/>
                          <a:latin typeface="+mn-lt"/>
                          <a:ea typeface="+mn-ea"/>
                          <a:cs typeface="+mn-cs"/>
                        </a:rPr>
                        <a:t>applicant(s)/recipient(s) to answer the SOGI questions. SAWS received the draft ACL and CW 2223 form on July 30, 2018. CalACES sent comments to CDSS on the draft ACL and form in early August.</a:t>
                      </a:r>
                      <a:endParaRPr lang="en-US" sz="1000" kern="1200" baseline="0" dirty="0">
                        <a:solidFill>
                          <a:schemeClr val="tx1"/>
                        </a:solidFill>
                        <a:effectLst/>
                        <a:latin typeface="+mn-lt"/>
                        <a:ea typeface="+mn-ea"/>
                        <a:cs typeface="+mn-cs"/>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11</a:t>
            </a:fld>
            <a:endParaRPr lang="en-US" altLang="en-US" dirty="0"/>
          </a:p>
        </p:txBody>
      </p:sp>
    </p:spTree>
    <p:extLst>
      <p:ext uri="{BB962C8B-B14F-4D97-AF65-F5344CB8AC3E}">
        <p14:creationId xmlns:p14="http://schemas.microsoft.com/office/powerpoint/2010/main" val="2701773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a:xfrm>
            <a:off x="228600" y="762000"/>
            <a:ext cx="7696200" cy="609600"/>
          </a:xfrm>
        </p:spPr>
        <p:txBody>
          <a:bodyPr/>
          <a:lstStyle/>
          <a:p>
            <a:br>
              <a:rPr lang="en-US" sz="2800" dirty="0"/>
            </a:br>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514878542"/>
              </p:ext>
            </p:extLst>
          </p:nvPr>
        </p:nvGraphicFramePr>
        <p:xfrm>
          <a:off x="228600" y="1524000"/>
          <a:ext cx="8686800" cy="3352800"/>
        </p:xfrm>
        <a:graphic>
          <a:graphicData uri="http://schemas.openxmlformats.org/drawingml/2006/table">
            <a:tbl>
              <a:tblPr firstRow="1" bandRow="1">
                <a:tableStyleId>{5C22544A-7EE6-4342-B048-85BDC9FD1C3A}</a:tableStyleId>
              </a:tblPr>
              <a:tblGrid>
                <a:gridCol w="895546">
                  <a:extLst>
                    <a:ext uri="{9D8B030D-6E8A-4147-A177-3AD203B41FA5}">
                      <a16:colId xmlns:a16="http://schemas.microsoft.com/office/drawing/2014/main" val="2598880486"/>
                    </a:ext>
                  </a:extLst>
                </a:gridCol>
                <a:gridCol w="857054">
                  <a:extLst>
                    <a:ext uri="{9D8B030D-6E8A-4147-A177-3AD203B41FA5}">
                      <a16:colId xmlns:a16="http://schemas.microsoft.com/office/drawing/2014/main" val="608750300"/>
                    </a:ext>
                  </a:extLst>
                </a:gridCol>
                <a:gridCol w="838200">
                  <a:extLst>
                    <a:ext uri="{9D8B030D-6E8A-4147-A177-3AD203B41FA5}">
                      <a16:colId xmlns:a16="http://schemas.microsoft.com/office/drawing/2014/main" val="3016906105"/>
                    </a:ext>
                  </a:extLst>
                </a:gridCol>
                <a:gridCol w="1066800">
                  <a:extLst>
                    <a:ext uri="{9D8B030D-6E8A-4147-A177-3AD203B41FA5}">
                      <a16:colId xmlns:a16="http://schemas.microsoft.com/office/drawing/2014/main" val="4121115089"/>
                    </a:ext>
                  </a:extLst>
                </a:gridCol>
                <a:gridCol w="5029200">
                  <a:extLst>
                    <a:ext uri="{9D8B030D-6E8A-4147-A177-3AD203B41FA5}">
                      <a16:colId xmlns:a16="http://schemas.microsoft.com/office/drawing/2014/main" val="1591799146"/>
                    </a:ext>
                  </a:extLst>
                </a:gridCol>
              </a:tblGrid>
              <a:tr h="737265">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26155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Add VUR Functionality for Non</a:t>
                      </a:r>
                      <a:r>
                        <a:rPr lang="en-US" sz="1000" baseline="0" dirty="0">
                          <a:latin typeface="+mn-lt"/>
                          <a:cs typeface="Arial" panose="020B0604020202020204" pitchFamily="34" charset="0"/>
                        </a:rPr>
                        <a:t> Assistance CalFresh (NACF)</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solidFill>
                            <a:srgbClr val="0070C0"/>
                          </a:solidFill>
                          <a:effectLst/>
                          <a:latin typeface="+mn-lt"/>
                          <a:cs typeface="Arial" panose="020B0604020202020204" pitchFamily="34" charset="0"/>
                          <a:hlinkClick r:id="rId2"/>
                        </a:rPr>
                        <a:t>ACL 13-17</a:t>
                      </a:r>
                      <a:endParaRPr lang="en-US" sz="1000" baseline="0" dirty="0">
                        <a:solidFill>
                          <a:srgbClr val="0070C0"/>
                        </a:solidFill>
                        <a:effectLst/>
                        <a:latin typeface="+mn-lt"/>
                        <a:cs typeface="Arial" panose="020B0604020202020204" pitchFamily="34" charset="0"/>
                      </a:endParaRPr>
                    </a:p>
                    <a:p>
                      <a:endParaRPr lang="en-US" sz="1000" dirty="0"/>
                    </a:p>
                  </a:txBody>
                  <a:tcPr/>
                </a:tc>
                <a:tc>
                  <a:txBody>
                    <a:bodyPr/>
                    <a:lstStyle/>
                    <a:p>
                      <a:r>
                        <a:rPr lang="en-US" sz="1000" i="0" dirty="0">
                          <a:solidFill>
                            <a:schemeClr val="tx1"/>
                          </a:solidFill>
                          <a:latin typeface="+mn-lt"/>
                          <a:cs typeface="Arial" panose="020B0604020202020204" pitchFamily="34" charset="0"/>
                        </a:rPr>
                        <a:t>10/1/2013</a:t>
                      </a:r>
                    </a:p>
                  </a:txBody>
                  <a:tcPr/>
                </a:tc>
                <a:tc>
                  <a:txBody>
                    <a:bodyPr/>
                    <a:lstStyle/>
                    <a:p>
                      <a:r>
                        <a:rPr lang="en-US" sz="1000" dirty="0">
                          <a:solidFill>
                            <a:schemeClr val="tx1"/>
                          </a:solidFill>
                          <a:latin typeface="+mn-lt"/>
                          <a:cs typeface="Arial" panose="020B0604020202020204" pitchFamily="34" charset="0"/>
                        </a:rPr>
                        <a:t>SCR </a:t>
                      </a:r>
                    </a:p>
                    <a:p>
                      <a:r>
                        <a:rPr lang="en-US" sz="1000" dirty="0">
                          <a:solidFill>
                            <a:schemeClr val="tx1"/>
                          </a:solidFill>
                          <a:latin typeface="+mn-lt"/>
                          <a:cs typeface="Arial" panose="020B0604020202020204" pitchFamily="34" charset="0"/>
                        </a:rPr>
                        <a:t>619</a:t>
                      </a:r>
                    </a:p>
                    <a:p>
                      <a:endParaRPr lang="en-US" sz="1000" dirty="0">
                        <a:solidFill>
                          <a:schemeClr val="tx1"/>
                        </a:solidFill>
                        <a:latin typeface="+mn-lt"/>
                        <a:cs typeface="Arial" panose="020B0604020202020204" pitchFamily="34" charset="0"/>
                      </a:endParaRPr>
                    </a:p>
                    <a:p>
                      <a:r>
                        <a:rPr lang="en-US" sz="1000" dirty="0">
                          <a:solidFill>
                            <a:schemeClr val="tx1"/>
                          </a:solidFill>
                          <a:latin typeface="+mn-lt"/>
                          <a:cs typeface="Arial" panose="020B0604020202020204" pitchFamily="34" charset="0"/>
                        </a:rPr>
                        <a:t>Analysis</a:t>
                      </a:r>
                    </a:p>
                    <a:p>
                      <a:endParaRPr lang="en-US" sz="1000" dirty="0">
                        <a:solidFill>
                          <a:schemeClr val="tx1"/>
                        </a:solidFill>
                        <a:latin typeface="+mn-lt"/>
                        <a:cs typeface="Arial" panose="020B0604020202020204" pitchFamily="34" charset="0"/>
                      </a:endParaRPr>
                    </a:p>
                    <a:p>
                      <a:r>
                        <a:rPr lang="en-US" sz="1000" dirty="0">
                          <a:solidFill>
                            <a:schemeClr val="tx1"/>
                          </a:solidFill>
                          <a:latin typeface="+mn-lt"/>
                          <a:cs typeface="Arial" panose="020B0604020202020204" pitchFamily="34" charset="0"/>
                        </a:rPr>
                        <a:t>Release  TBD</a:t>
                      </a:r>
                    </a:p>
                  </a:txBody>
                  <a:tcPr/>
                </a:tc>
                <a:tc>
                  <a:txBody>
                    <a:bodyPr/>
                    <a:lstStyle/>
                    <a:p>
                      <a:r>
                        <a:rPr lang="en-US" sz="1000" dirty="0">
                          <a:solidFill>
                            <a:schemeClr val="tx1"/>
                          </a:solidFill>
                          <a:latin typeface="+mn-lt"/>
                          <a:cs typeface="Arial" panose="020B0604020202020204" pitchFamily="34" charset="0"/>
                        </a:rPr>
                        <a:t>Implemented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a:solidFill>
                            <a:schemeClr val="dk1"/>
                          </a:solidFill>
                          <a:effectLst/>
                          <a:latin typeface="+mn-lt"/>
                          <a:ea typeface="+mn-ea"/>
                          <a:cs typeface="+mn-cs"/>
                        </a:rPr>
                        <a:t>No change since last meeting</a:t>
                      </a:r>
                      <a:r>
                        <a:rPr lang="en-US" sz="1000" kern="1200" baseline="0" dirty="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cs typeface="Arial" panose="020B0604020202020204" pitchFamily="34" charset="0"/>
                        </a:rPr>
                        <a:t>CW/CF</a:t>
                      </a:r>
                      <a:r>
                        <a:rPr lang="en-US" sz="1000" baseline="0" dirty="0">
                          <a:effectLst/>
                          <a:latin typeface="+mn-lt"/>
                          <a:cs typeface="Arial" panose="020B0604020202020204" pitchFamily="34" charset="0"/>
                        </a:rPr>
                        <a:t> Committee High Priority CalFresh  SCRs:   </a:t>
                      </a:r>
                      <a:r>
                        <a:rPr lang="en-US" sz="1000" dirty="0">
                          <a:latin typeface="+mn-lt"/>
                          <a:cs typeface="Arial" panose="020B0604020202020204" pitchFamily="34" charset="0"/>
                        </a:rPr>
                        <a:t>Due to</a:t>
                      </a:r>
                      <a:r>
                        <a:rPr lang="en-US" sz="1000" baseline="0" dirty="0">
                          <a:latin typeface="+mn-lt"/>
                          <a:cs typeface="Arial" panose="020B0604020202020204" pitchFamily="34" charset="0"/>
                        </a:rPr>
                        <a:t> a waiver denial</a:t>
                      </a:r>
                      <a:r>
                        <a:rPr lang="en-US" sz="1000" dirty="0">
                          <a:latin typeface="+mn-lt"/>
                          <a:cs typeface="Arial" panose="020B0604020202020204" pitchFamily="34" charset="0"/>
                        </a:rPr>
                        <a:t>, CWDs must act on any NACF changes considered verified upon receipt (VUR). CDSS</a:t>
                      </a:r>
                      <a:r>
                        <a:rPr lang="en-US" sz="1000" baseline="0" dirty="0">
                          <a:latin typeface="+mn-lt"/>
                          <a:cs typeface="Arial" panose="020B0604020202020204" pitchFamily="34" charset="0"/>
                        </a:rPr>
                        <a:t> has drafted an ACIN to published t</a:t>
                      </a:r>
                      <a:r>
                        <a:rPr lang="en-US" sz="1000" kern="1200" dirty="0">
                          <a:solidFill>
                            <a:schemeClr val="dk1"/>
                          </a:solidFill>
                          <a:effectLst/>
                          <a:latin typeface="+mn-lt"/>
                          <a:ea typeface="+mn-ea"/>
                          <a:cs typeface="Arial" panose="020B0604020202020204" pitchFamily="34" charset="0"/>
                        </a:rPr>
                        <a:t>he VUR chart</a:t>
                      </a:r>
                      <a:r>
                        <a:rPr lang="en-US" sz="1000" kern="1200" baseline="0" dirty="0">
                          <a:solidFill>
                            <a:schemeClr val="dk1"/>
                          </a:solidFill>
                          <a:effectLst/>
                          <a:latin typeface="+mn-lt"/>
                          <a:ea typeface="+mn-ea"/>
                          <a:cs typeface="Arial" panose="020B0604020202020204" pitchFamily="34" charset="0"/>
                        </a:rPr>
                        <a:t>  (Mid Period Guide) and a Q&amp;A. CDSS sent out the draft ACL on 2/8/18.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a:solidFill>
                            <a:schemeClr val="tx1"/>
                          </a:solidFill>
                          <a:effectLst/>
                          <a:latin typeface="+mn-lt"/>
                          <a:ea typeface="+mn-ea"/>
                          <a:cs typeface="Arial" panose="020B0604020202020204" pitchFamily="34" charset="0"/>
                        </a:rPr>
                        <a:t>C-IV  Update:</a:t>
                      </a:r>
                      <a:endParaRPr lang="en-US" sz="1000" b="0" kern="1200" baseline="0" dirty="0">
                        <a:solidFill>
                          <a:schemeClr val="tx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kern="1200" baseline="0" dirty="0">
                          <a:solidFill>
                            <a:schemeClr val="tx1"/>
                          </a:solidFill>
                          <a:effectLst/>
                          <a:latin typeface="+mn-lt"/>
                          <a:ea typeface="+mn-ea"/>
                          <a:cs typeface="Arial" panose="020B0604020202020204" pitchFamily="34" charset="0"/>
                        </a:rPr>
                        <a:t>Design is pending receipt of CDSS policy Q&amp;A.</a:t>
                      </a:r>
                      <a:endParaRPr lang="en-US" sz="1000" b="1" kern="1200" baseline="0" dirty="0">
                        <a:solidFill>
                          <a:schemeClr val="tx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a:solidFill>
                            <a:schemeClr val="tx1"/>
                          </a:solidFill>
                          <a:effectLst/>
                          <a:latin typeface="+mn-lt"/>
                          <a:ea typeface="+mn-ea"/>
                          <a:cs typeface="Arial" panose="020B0604020202020204" pitchFamily="34" charset="0"/>
                        </a:rPr>
                        <a:t>LRS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kern="1200" baseline="0" dirty="0">
                          <a:solidFill>
                            <a:schemeClr val="tx1"/>
                          </a:solidFill>
                          <a:effectLst/>
                          <a:latin typeface="+mn-lt"/>
                          <a:ea typeface="+mn-ea"/>
                          <a:cs typeface="Arial" panose="020B0604020202020204" pitchFamily="34" charset="0"/>
                        </a:rPr>
                        <a:t>VUR was included in the initial implementation of the LRS System</a:t>
                      </a:r>
                      <a:r>
                        <a:rPr lang="en-US" sz="1000" b="1" kern="1200" baseline="0" dirty="0">
                          <a:solidFill>
                            <a:schemeClr val="tx1"/>
                          </a:solidFill>
                          <a:effectLst/>
                          <a:latin typeface="+mn-lt"/>
                          <a:ea typeface="+mn-ea"/>
                          <a:cs typeface="Arial" panose="020B0604020202020204" pitchFamily="34" charset="0"/>
                        </a:rPr>
                        <a:t>. </a:t>
                      </a:r>
                      <a:r>
                        <a:rPr lang="en-US" sz="1000" b="0" kern="1200" dirty="0">
                          <a:solidFill>
                            <a:schemeClr val="tx1"/>
                          </a:solidFill>
                          <a:effectLst/>
                          <a:latin typeface="+mn-lt"/>
                          <a:ea typeface="+mn-ea"/>
                          <a:cs typeface="+mn-cs"/>
                        </a:rPr>
                        <a:t>V</a:t>
                      </a:r>
                      <a:r>
                        <a:rPr lang="en-US" sz="1000" kern="1200" dirty="0">
                          <a:solidFill>
                            <a:schemeClr val="tx1"/>
                          </a:solidFill>
                          <a:effectLst/>
                          <a:latin typeface="+mn-lt"/>
                          <a:ea typeface="+mn-ea"/>
                          <a:cs typeface="+mn-cs"/>
                        </a:rPr>
                        <a:t>erification logic in LRS is different from C-IV and is automated. LRS verification logic is based on Report Date and Change Reason logic.</a:t>
                      </a:r>
                      <a:endParaRPr lang="en-US" sz="1000" b="1" kern="1200" baseline="0" dirty="0">
                        <a:solidFill>
                          <a:schemeClr val="tx1"/>
                        </a:solidFill>
                        <a:effectLst/>
                        <a:latin typeface="+mn-lt"/>
                        <a:ea typeface="+mn-ea"/>
                        <a:cs typeface="Arial" panose="020B0604020202020204" pitchFamily="34" charset="0"/>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12</a:t>
            </a:fld>
            <a:endParaRPr lang="en-US" altLang="en-US" dirty="0"/>
          </a:p>
        </p:txBody>
      </p:sp>
    </p:spTree>
    <p:extLst>
      <p:ext uri="{BB962C8B-B14F-4D97-AF65-F5344CB8AC3E}">
        <p14:creationId xmlns:p14="http://schemas.microsoft.com/office/powerpoint/2010/main" val="913241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a:xfrm>
            <a:off x="228600" y="762000"/>
            <a:ext cx="7696200" cy="609600"/>
          </a:xfrm>
        </p:spPr>
        <p:txBody>
          <a:bodyPr/>
          <a:lstStyle/>
          <a:p>
            <a:br>
              <a:rPr lang="en-US" sz="2800" dirty="0"/>
            </a:br>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3922837230"/>
              </p:ext>
            </p:extLst>
          </p:nvPr>
        </p:nvGraphicFramePr>
        <p:xfrm>
          <a:off x="228600" y="1447800"/>
          <a:ext cx="8686800" cy="530352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685800">
                  <a:extLst>
                    <a:ext uri="{9D8B030D-6E8A-4147-A177-3AD203B41FA5}">
                      <a16:colId xmlns:a16="http://schemas.microsoft.com/office/drawing/2014/main" val="3016906105"/>
                    </a:ext>
                  </a:extLst>
                </a:gridCol>
                <a:gridCol w="914400">
                  <a:extLst>
                    <a:ext uri="{9D8B030D-6E8A-4147-A177-3AD203B41FA5}">
                      <a16:colId xmlns:a16="http://schemas.microsoft.com/office/drawing/2014/main" val="4121115089"/>
                    </a:ext>
                  </a:extLst>
                </a:gridCol>
                <a:gridCol w="5257800">
                  <a:extLst>
                    <a:ext uri="{9D8B030D-6E8A-4147-A177-3AD203B41FA5}">
                      <a16:colId xmlns:a16="http://schemas.microsoft.com/office/drawing/2014/main" val="1591799146"/>
                    </a:ext>
                  </a:extLst>
                </a:gridCol>
              </a:tblGrid>
              <a:tr h="37084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dk1"/>
                          </a:solidFill>
                          <a:effectLst/>
                          <a:latin typeface="+mn-lt"/>
                          <a:ea typeface="+mn-ea"/>
                          <a:cs typeface="+mn-cs"/>
                        </a:rPr>
                        <a:t>MC RE Informational Packets for Application and Renewal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i="0" kern="1200" dirty="0">
                        <a:solidFill>
                          <a:schemeClr val="dk1"/>
                        </a:solidFill>
                        <a:effectLst/>
                        <a:latin typeface="+mn-lt"/>
                        <a:ea typeface="+mn-ea"/>
                        <a:cs typeface="+mn-cs"/>
                        <a:hlinkClick r:id="rId2"/>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dk1"/>
                          </a:solidFill>
                          <a:effectLst/>
                          <a:latin typeface="+mn-lt"/>
                          <a:ea typeface="+mn-ea"/>
                          <a:cs typeface="+mn-cs"/>
                          <a:hlinkClick r:id="rId2"/>
                        </a:rPr>
                        <a:t>MEDIL I 14-54</a:t>
                      </a:r>
                      <a:endParaRPr lang="en-US" sz="1000" dirty="0"/>
                    </a:p>
                  </a:txBody>
                  <a:tcPr/>
                </a:tc>
                <a:tc>
                  <a:txBody>
                    <a:bodyPr/>
                    <a:lstStyle/>
                    <a:p>
                      <a:r>
                        <a:rPr lang="en-US" sz="1000" i="0" dirty="0">
                          <a:solidFill>
                            <a:schemeClr val="tx1"/>
                          </a:solidFill>
                          <a:latin typeface="+mn-lt"/>
                          <a:cs typeface="Arial" panose="020B0604020202020204" pitchFamily="34" charset="0"/>
                        </a:rPr>
                        <a:t>2014</a:t>
                      </a:r>
                    </a:p>
                  </a:txBody>
                  <a:tcPr/>
                </a:tc>
                <a:tc>
                  <a:txBody>
                    <a:bodyPr/>
                    <a:lstStyle/>
                    <a:p>
                      <a:r>
                        <a:rPr lang="en-US" sz="1000" dirty="0">
                          <a:solidFill>
                            <a:schemeClr val="tx1"/>
                          </a:solidFill>
                          <a:latin typeface="+mn-lt"/>
                          <a:cs typeface="Arial" panose="020B0604020202020204" pitchFamily="34" charset="0"/>
                        </a:rPr>
                        <a:t>SCR 924</a:t>
                      </a:r>
                    </a:p>
                    <a:p>
                      <a:endParaRPr lang="en-US" sz="1000" dirty="0">
                        <a:solidFill>
                          <a:schemeClr val="tx1"/>
                        </a:solidFill>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Release</a:t>
                      </a:r>
                      <a:r>
                        <a:rPr lang="en-US" sz="1000" baseline="0" dirty="0">
                          <a:latin typeface="+mn-lt"/>
                          <a:cs typeface="Arial" panose="020B0604020202020204" pitchFamily="34" charset="0"/>
                        </a:rPr>
                        <a:t> TBD</a:t>
                      </a:r>
                      <a:endParaRPr lang="en-US" sz="1000" dirty="0">
                        <a:latin typeface="+mn-lt"/>
                        <a:cs typeface="Arial" panose="020B0604020202020204" pitchFamily="34" charset="0"/>
                      </a:endParaRPr>
                    </a:p>
                  </a:txBody>
                  <a:tcPr/>
                </a:tc>
                <a:tc>
                  <a:txBody>
                    <a:bodyPr/>
                    <a:lstStyle/>
                    <a:p>
                      <a:r>
                        <a:rPr lang="en-US" sz="1000" dirty="0">
                          <a:solidFill>
                            <a:schemeClr val="tx1"/>
                          </a:solidFill>
                          <a:latin typeface="+mn-lt"/>
                          <a:cs typeface="Arial" panose="020B0604020202020204" pitchFamily="34" charset="0"/>
                        </a:rPr>
                        <a:t>SCR </a:t>
                      </a:r>
                    </a:p>
                    <a:p>
                      <a:r>
                        <a:rPr lang="en-US" sz="1000" dirty="0">
                          <a:solidFill>
                            <a:schemeClr val="tx1"/>
                          </a:solidFill>
                          <a:latin typeface="+mn-lt"/>
                          <a:cs typeface="Arial" panose="020B0604020202020204" pitchFamily="34" charset="0"/>
                        </a:rPr>
                        <a:t>52371</a:t>
                      </a:r>
                    </a:p>
                    <a:p>
                      <a:endParaRPr lang="en-US" sz="1000" dirty="0">
                        <a:solidFill>
                          <a:schemeClr val="tx1"/>
                        </a:solidFill>
                        <a:latin typeface="+mn-lt"/>
                        <a:cs typeface="Arial" panose="020B0604020202020204" pitchFamily="34" charset="0"/>
                      </a:endParaRPr>
                    </a:p>
                    <a:p>
                      <a:r>
                        <a:rPr lang="en-US" sz="1000" dirty="0">
                          <a:solidFill>
                            <a:schemeClr val="tx1"/>
                          </a:solidFill>
                          <a:latin typeface="+mn-lt"/>
                          <a:cs typeface="Arial" panose="020B0604020202020204" pitchFamily="34" charset="0"/>
                        </a:rPr>
                        <a:t>Implemented</a:t>
                      </a:r>
                    </a:p>
                    <a:p>
                      <a:endParaRPr lang="en-US" sz="1000" dirty="0">
                        <a:solidFill>
                          <a:schemeClr val="tx1"/>
                        </a:solidFill>
                        <a:latin typeface="+mn-lt"/>
                        <a:cs typeface="Arial" panose="020B0604020202020204" pitchFamily="34" charset="0"/>
                      </a:endParaRPr>
                    </a:p>
                    <a:p>
                      <a:r>
                        <a:rPr lang="en-US" sz="1000" dirty="0">
                          <a:solidFill>
                            <a:schemeClr val="tx1"/>
                          </a:solidFill>
                          <a:latin typeface="+mn-lt"/>
                          <a:cs typeface="Arial" panose="020B0604020202020204" pitchFamily="34" charset="0"/>
                        </a:rPr>
                        <a:t>Release</a:t>
                      </a:r>
                      <a:r>
                        <a:rPr lang="en-US" sz="1000" baseline="0" dirty="0">
                          <a:solidFill>
                            <a:schemeClr val="tx1"/>
                          </a:solidFill>
                          <a:latin typeface="+mn-lt"/>
                          <a:cs typeface="Arial" panose="020B0604020202020204" pitchFamily="34" charset="0"/>
                        </a:rPr>
                        <a:t> </a:t>
                      </a:r>
                    </a:p>
                    <a:p>
                      <a:r>
                        <a:rPr lang="en-US" sz="1000" baseline="0" dirty="0">
                          <a:solidFill>
                            <a:schemeClr val="tx1"/>
                          </a:solidFill>
                          <a:latin typeface="+mn-lt"/>
                          <a:cs typeface="Arial" panose="020B0604020202020204" pitchFamily="34" charset="0"/>
                        </a:rPr>
                        <a:t>17.05</a:t>
                      </a:r>
                      <a:endParaRPr lang="en-US" sz="1000" dirty="0">
                        <a:solidFill>
                          <a:schemeClr val="tx1"/>
                        </a:solidFill>
                        <a:latin typeface="+mn-lt"/>
                        <a:cs typeface="Arial" panose="020B0604020202020204" pitchFamily="34" charset="0"/>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i="0" kern="1200" baseline="0" dirty="0">
                          <a:solidFill>
                            <a:schemeClr val="dk1"/>
                          </a:solidFill>
                          <a:effectLst/>
                          <a:latin typeface="+mn-lt"/>
                          <a:ea typeface="+mn-ea"/>
                          <a:cs typeface="+mn-cs"/>
                        </a:rPr>
                        <a:t>No change since last meeting.</a:t>
                      </a:r>
                    </a:p>
                    <a:p>
                      <a:pPr marL="0" indent="0">
                        <a:buFont typeface="Arial" panose="020B0604020202020204" pitchFamily="34" charset="0"/>
                        <a:buNone/>
                      </a:pPr>
                      <a:r>
                        <a:rPr lang="en-US" sz="1000" dirty="0"/>
                        <a:t>Counties are required to provide the publications listed</a:t>
                      </a:r>
                      <a:r>
                        <a:rPr lang="en-US" sz="1000" baseline="0" dirty="0"/>
                        <a:t> in this MEDIL</a:t>
                      </a:r>
                      <a:r>
                        <a:rPr lang="en-US" sz="1000" dirty="0"/>
                        <a:t> to all households at the time of initial application when submitted to the county directly in person, by phone, by mail or through eNotification and at renewal. </a:t>
                      </a:r>
                    </a:p>
                    <a:p>
                      <a:pPr marL="0" indent="0">
                        <a:buFont typeface="Arial" panose="020B0604020202020204" pitchFamily="34" charset="0"/>
                        <a:buNone/>
                      </a:pPr>
                      <a:endParaRPr lang="en-US" sz="1000" dirty="0"/>
                    </a:p>
                    <a:p>
                      <a:pPr marL="0" indent="0">
                        <a:buFont typeface="Arial" panose="020B0604020202020204" pitchFamily="34" charset="0"/>
                        <a:buNone/>
                      </a:pPr>
                      <a:r>
                        <a:rPr lang="en-US" sz="1000" b="1" baseline="0" dirty="0">
                          <a:solidFill>
                            <a:schemeClr val="tx1"/>
                          </a:solidFill>
                          <a:latin typeface="+mn-lt"/>
                          <a:cs typeface="Arial" panose="020B0604020202020204" pitchFamily="34" charset="0"/>
                        </a:rPr>
                        <a:t>C-IV  Update:</a:t>
                      </a:r>
                    </a:p>
                    <a:p>
                      <a:pPr marL="0" indent="0">
                        <a:buFont typeface="Arial" panose="020B0604020202020204" pitchFamily="34" charset="0"/>
                        <a:buNone/>
                      </a:pPr>
                      <a:r>
                        <a:rPr lang="en-US" sz="1000" b="0" baseline="0" dirty="0">
                          <a:solidFill>
                            <a:schemeClr val="tx1"/>
                          </a:solidFill>
                          <a:latin typeface="+mn-lt"/>
                          <a:cs typeface="Arial" panose="020B0604020202020204" pitchFamily="34" charset="0"/>
                        </a:rPr>
                        <a:t>The approach was to create three informational packets, one for applications and two for renewals. Due to the substantial increase in project operations cost and a shift in county postage cost, this item was discussed at PSC in 2017. OSI indicated there was no additional funding for this effort. To avoid the cost of mailing these packets, PSC sent a  Consortium Request for Policy Clarification (CRPC) to CDSS and DHCS requesting the packets be posted to the recipient’s C4Y account and if a PDF link to each packet on C4Yourself (C4Y) would satisfy the policy requirement. </a:t>
                      </a:r>
                    </a:p>
                    <a:p>
                      <a:pPr marL="0" algn="l" defTabSz="914400" rtl="0" eaLnBrk="1" latinLnBrk="0" hangingPunct="1"/>
                      <a:endParaRPr lang="en-US" sz="1000" kern="1200" dirty="0">
                        <a:solidFill>
                          <a:schemeClr val="tx1"/>
                        </a:solidFill>
                        <a:latin typeface="+mn-lt"/>
                        <a:ea typeface="+mn-ea"/>
                        <a:cs typeface="Arial" panose="020B0604020202020204" pitchFamily="34" charset="0"/>
                      </a:endParaRPr>
                    </a:p>
                    <a:p>
                      <a:pPr marL="0" algn="l" defTabSz="914400" rtl="0" eaLnBrk="1" latinLnBrk="0" hangingPunct="1"/>
                      <a:r>
                        <a:rPr lang="en-US" sz="1000" b="1" i="1" kern="1200" dirty="0">
                          <a:solidFill>
                            <a:schemeClr val="tx1"/>
                          </a:solidFill>
                          <a:latin typeface="+mn-lt"/>
                          <a:ea typeface="+mn-ea"/>
                          <a:cs typeface="Arial" panose="020B0604020202020204" pitchFamily="34" charset="0"/>
                        </a:rPr>
                        <a:t>Note: </a:t>
                      </a:r>
                      <a:r>
                        <a:rPr lang="en-US" sz="1000" i="1" kern="1200" dirty="0">
                          <a:solidFill>
                            <a:schemeClr val="tx1"/>
                          </a:solidFill>
                          <a:latin typeface="+mn-lt"/>
                          <a:ea typeface="+mn-ea"/>
                          <a:cs typeface="Arial" panose="020B0604020202020204" pitchFamily="34" charset="0"/>
                        </a:rPr>
                        <a:t>Due to the increase in volume that these automated packets would create, </a:t>
                      </a:r>
                      <a:r>
                        <a:rPr lang="en-US" sz="1000" b="1" i="1" kern="1200" dirty="0">
                          <a:solidFill>
                            <a:schemeClr val="tx1"/>
                          </a:solidFill>
                          <a:latin typeface="+mn-lt"/>
                          <a:ea typeface="+mn-ea"/>
                          <a:cs typeface="Arial" panose="020B0604020202020204" pitchFamily="34" charset="0"/>
                        </a:rPr>
                        <a:t>the Project would have to restructure the contract with the print center vendor.</a:t>
                      </a:r>
                    </a:p>
                    <a:p>
                      <a:pPr marL="0" algn="l" defTabSz="914400" rtl="0" eaLnBrk="1" latinLnBrk="0" hangingPunct="1"/>
                      <a:endParaRPr lang="en-US" sz="1000" b="0" kern="1200" dirty="0">
                        <a:solidFill>
                          <a:schemeClr val="tx1"/>
                        </a:solidFill>
                        <a:latin typeface="+mn-lt"/>
                        <a:ea typeface="+mn-ea"/>
                        <a:cs typeface="Arial" panose="020B0604020202020204" pitchFamily="34" charset="0"/>
                      </a:endParaRPr>
                    </a:p>
                    <a:p>
                      <a:pPr marL="0" algn="l" defTabSz="914400" rtl="0" eaLnBrk="1" latinLnBrk="0" hangingPunct="1"/>
                      <a:r>
                        <a:rPr lang="en-US" sz="1000" b="0" kern="1200" dirty="0">
                          <a:solidFill>
                            <a:schemeClr val="tx1"/>
                          </a:solidFill>
                          <a:latin typeface="+mn-lt"/>
                          <a:ea typeface="+mn-ea"/>
                          <a:cs typeface="Arial" panose="020B0604020202020204" pitchFamily="34" charset="0"/>
                        </a:rPr>
                        <a:t>PSC approved the following C-IV implementation approach: </a:t>
                      </a:r>
                    </a:p>
                    <a:p>
                      <a:pPr marL="0" algn="l" defTabSz="914400" rtl="0" eaLnBrk="1" latinLnBrk="0" hangingPunct="1"/>
                      <a:r>
                        <a:rPr lang="en-US" sz="1000" kern="1200" dirty="0">
                          <a:solidFill>
                            <a:schemeClr val="tx1"/>
                          </a:solidFill>
                          <a:latin typeface="+mn-lt"/>
                          <a:ea typeface="+mn-ea"/>
                          <a:cs typeface="Arial" panose="020B0604020202020204" pitchFamily="34" charset="0"/>
                        </a:rPr>
                        <a:t>The counties will continue to manually mail the informational packets as described in MEDIL I-14-54 until such time that State funding can be secured. When State funding is available and DHCS updates the PUB 68, the C-IV Project will finalize the SCR and present it to the Correspondence Committee for review and approval. </a:t>
                      </a:r>
                      <a:r>
                        <a:rPr lang="en-US" sz="1000" kern="1200" baseline="0" dirty="0">
                          <a:solidFill>
                            <a:schemeClr val="tx1"/>
                          </a:solidFill>
                          <a:latin typeface="+mn-lt"/>
                          <a:ea typeface="+mn-ea"/>
                          <a:cs typeface="Arial" panose="020B0604020202020204" pitchFamily="34" charset="0"/>
                        </a:rPr>
                        <a:t>Per DHCS on 10/26/17, the revised PUB 68 has been revised and split into an English and Spanish version.  A draft version of the PUB 68 was sent for stakeholder review on 12/8/17.</a:t>
                      </a:r>
                    </a:p>
                    <a:p>
                      <a:pPr marL="0" algn="l" defTabSz="914400" rtl="0" eaLnBrk="1" latinLnBrk="0" hangingPunct="1"/>
                      <a:endParaRPr lang="en-US" sz="1000" b="1" kern="1200" baseline="0" dirty="0">
                        <a:solidFill>
                          <a:schemeClr val="tx1"/>
                        </a:solidFill>
                        <a:latin typeface="+mn-lt"/>
                        <a:ea typeface="+mn-ea"/>
                        <a:cs typeface="Arial" panose="020B0604020202020204" pitchFamily="34" charset="0"/>
                      </a:endParaRPr>
                    </a:p>
                    <a:p>
                      <a:pPr marL="0" indent="0">
                        <a:buFont typeface="Arial" panose="020B0604020202020204" pitchFamily="34" charset="0"/>
                        <a:buNone/>
                      </a:pPr>
                      <a:r>
                        <a:rPr lang="en-US" sz="1000" b="1" baseline="0" dirty="0">
                          <a:solidFill>
                            <a:schemeClr val="tx1"/>
                          </a:solidFill>
                          <a:latin typeface="+mn-lt"/>
                          <a:cs typeface="Arial" panose="020B0604020202020204" pitchFamily="34" charset="0"/>
                        </a:rPr>
                        <a:t>LRS  Update: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kern="1200" dirty="0">
                          <a:solidFill>
                            <a:schemeClr val="tx1"/>
                          </a:solidFill>
                          <a:effectLst/>
                          <a:latin typeface="+mn-lt"/>
                          <a:ea typeface="+mn-ea"/>
                          <a:cs typeface="+mn-cs"/>
                        </a:rPr>
                        <a:t>The forms are available in the template repository for end users to manually distribute to participants with the exception of the brochures that are targeted for 17.09 implementation.  Also, no decision has been made on posting the publications to the participant’s YBN account. </a:t>
                      </a:r>
                      <a:endParaRPr lang="en-US" sz="1000" kern="1200" dirty="0">
                        <a:solidFill>
                          <a:schemeClr val="tx1"/>
                        </a:solidFill>
                        <a:latin typeface="+mn-lt"/>
                        <a:ea typeface="+mn-ea"/>
                        <a:cs typeface="Arial" panose="020B0604020202020204" pitchFamily="34" charset="0"/>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13</a:t>
            </a:fld>
            <a:endParaRPr lang="en-US" altLang="en-US" dirty="0"/>
          </a:p>
        </p:txBody>
      </p:sp>
    </p:spTree>
    <p:extLst>
      <p:ext uri="{BB962C8B-B14F-4D97-AF65-F5344CB8AC3E}">
        <p14:creationId xmlns:p14="http://schemas.microsoft.com/office/powerpoint/2010/main" val="670911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1673756657"/>
              </p:ext>
            </p:extLst>
          </p:nvPr>
        </p:nvGraphicFramePr>
        <p:xfrm>
          <a:off x="304800" y="1676400"/>
          <a:ext cx="8458200" cy="4755708"/>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598880486"/>
                    </a:ext>
                  </a:extLst>
                </a:gridCol>
                <a:gridCol w="762000">
                  <a:extLst>
                    <a:ext uri="{9D8B030D-6E8A-4147-A177-3AD203B41FA5}">
                      <a16:colId xmlns:a16="http://schemas.microsoft.com/office/drawing/2014/main" val="608750300"/>
                    </a:ext>
                  </a:extLst>
                </a:gridCol>
                <a:gridCol w="827868">
                  <a:extLst>
                    <a:ext uri="{9D8B030D-6E8A-4147-A177-3AD203B41FA5}">
                      <a16:colId xmlns:a16="http://schemas.microsoft.com/office/drawing/2014/main" val="3016906105"/>
                    </a:ext>
                  </a:extLst>
                </a:gridCol>
                <a:gridCol w="931835">
                  <a:extLst>
                    <a:ext uri="{9D8B030D-6E8A-4147-A177-3AD203B41FA5}">
                      <a16:colId xmlns:a16="http://schemas.microsoft.com/office/drawing/2014/main" val="4121115089"/>
                    </a:ext>
                  </a:extLst>
                </a:gridCol>
                <a:gridCol w="4945897">
                  <a:extLst>
                    <a:ext uri="{9D8B030D-6E8A-4147-A177-3AD203B41FA5}">
                      <a16:colId xmlns:a16="http://schemas.microsoft.com/office/drawing/2014/main" val="1591799146"/>
                    </a:ext>
                  </a:extLst>
                </a:gridCol>
              </a:tblGrid>
              <a:tr h="563051">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1156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Funding for Emergency Caregivers with Placement of Children and Non-Minor Dependents prior to Resource Family Approval</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hlinkClick r:id="rId2"/>
                        </a:rPr>
                        <a:t>ACL 18-75</a:t>
                      </a:r>
                      <a:endParaRPr lang="en-US" sz="1000" kern="1200" baseline="0" dirty="0">
                        <a:solidFill>
                          <a:schemeClr val="dk1"/>
                        </a:solidFill>
                        <a:latin typeface="+mn-lt"/>
                        <a:ea typeface="+mn-ea"/>
                        <a:cs typeface="Arial" panose="020B0604020202020204" pitchFamily="34" charset="0"/>
                      </a:endParaRPr>
                    </a:p>
                  </a:txBody>
                  <a:tcPr/>
                </a:tc>
                <a:tc>
                  <a:txBody>
                    <a:bodyPr/>
                    <a:lstStyle/>
                    <a:p>
                      <a:r>
                        <a:rPr lang="en-US" sz="1000" dirty="0"/>
                        <a:t>7/1/2018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101497</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19.01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txBody>
                  <a:tcPr/>
                </a:tc>
                <a:tc>
                  <a:txBody>
                    <a:bodyPr/>
                    <a:lstStyle/>
                    <a:p>
                      <a:r>
                        <a:rPr lang="en-US" sz="1000" kern="1200" dirty="0">
                          <a:solidFill>
                            <a:schemeClr val="tx1"/>
                          </a:solidFill>
                          <a:effectLst/>
                          <a:latin typeface="+mn-lt"/>
                          <a:ea typeface="+mn-ea"/>
                          <a:cs typeface="+mn-cs"/>
                        </a:rPr>
                        <a:t>SCR </a:t>
                      </a:r>
                    </a:p>
                    <a:p>
                      <a:r>
                        <a:rPr lang="en-US" sz="1000" kern="1200" dirty="0">
                          <a:solidFill>
                            <a:schemeClr val="tx1"/>
                          </a:solidFill>
                          <a:effectLst/>
                          <a:latin typeface="+mn-lt"/>
                          <a:ea typeface="+mn-ea"/>
                          <a:cs typeface="+mn-cs"/>
                        </a:rPr>
                        <a:t>203634</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Design                         </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Release </a:t>
                      </a:r>
                      <a:br>
                        <a:rPr lang="en-US" sz="1000" kern="1200" dirty="0">
                          <a:solidFill>
                            <a:schemeClr val="tx1"/>
                          </a:solidFill>
                          <a:effectLst/>
                          <a:latin typeface="+mn-lt"/>
                          <a:ea typeface="+mn-ea"/>
                          <a:cs typeface="+mn-cs"/>
                        </a:rPr>
                      </a:b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19.01</a:t>
                      </a:r>
                    </a:p>
                  </a:txBody>
                  <a:tcPr/>
                </a:tc>
                <a:tc>
                  <a:txBody>
                    <a:bodyPr/>
                    <a:lstStyle/>
                    <a:p>
                      <a:r>
                        <a:rPr lang="en-US" sz="1000" kern="1200" dirty="0">
                          <a:solidFill>
                            <a:schemeClr val="dk1"/>
                          </a:solidFill>
                          <a:effectLst/>
                          <a:latin typeface="+mn-lt"/>
                          <a:ea typeface="+mn-ea"/>
                          <a:cs typeface="+mn-cs"/>
                        </a:rPr>
                        <a:t>Per </a:t>
                      </a:r>
                      <a:r>
                        <a:rPr lang="en-US" sz="1000" kern="1200" dirty="0">
                          <a:solidFill>
                            <a:schemeClr val="dk1"/>
                          </a:solidFill>
                          <a:effectLst/>
                          <a:latin typeface="+mn-lt"/>
                          <a:ea typeface="+mn-ea"/>
                          <a:cs typeface="+mn-cs"/>
                          <a:hlinkClick r:id="rId3"/>
                        </a:rPr>
                        <a:t>ACL 18-33</a:t>
                      </a:r>
                      <a:r>
                        <a:rPr lang="en-US" sz="1000" kern="1200" dirty="0">
                          <a:solidFill>
                            <a:schemeClr val="dk1"/>
                          </a:solidFill>
                          <a:effectLst/>
                          <a:latin typeface="+mn-lt"/>
                          <a:ea typeface="+mn-ea"/>
                          <a:cs typeface="+mn-cs"/>
                        </a:rPr>
                        <a:t>, all counties were required to provide the Short-Term, Interim payment (AB 110) to caregivers who had taken placement of a child prior to completing the Resource Family Approval (RFA) process between 3/30/18 and 06/30/2018.</a:t>
                      </a:r>
                    </a:p>
                    <a:p>
                      <a:endParaRPr lang="en-US" sz="1000" kern="1200" dirty="0">
                        <a:solidFill>
                          <a:schemeClr val="dk1"/>
                        </a:solidFill>
                        <a:effectLst/>
                        <a:latin typeface="+mn-lt"/>
                        <a:ea typeface="+mn-ea"/>
                        <a:cs typeface="+mn-cs"/>
                      </a:endParaRPr>
                    </a:p>
                    <a:p>
                      <a:r>
                        <a:rPr lang="en-US" sz="1000" kern="1200" dirty="0">
                          <a:solidFill>
                            <a:schemeClr val="dk1"/>
                          </a:solidFill>
                          <a:effectLst/>
                          <a:latin typeface="+mn-lt"/>
                          <a:ea typeface="+mn-ea"/>
                          <a:cs typeface="+mn-cs"/>
                        </a:rPr>
                        <a:t>Effective July 1, 2018, all counties must provide a payment equivalent to the basic level rate for a resource family to the Emergency Caregiver (EC) of a child.  However, unlike the Short-Term, Interim funding, the EC funding will be exclusively funded through the Emergency Assistance (EA) Program, aid code 5K. </a:t>
                      </a:r>
                    </a:p>
                    <a:p>
                      <a:endParaRPr lang="en-US" sz="1000" kern="1200" dirty="0">
                        <a:solidFill>
                          <a:schemeClr val="dk1"/>
                        </a:solidFill>
                        <a:effectLst/>
                        <a:latin typeface="+mn-lt"/>
                        <a:ea typeface="+mn-ea"/>
                        <a:cs typeface="+mn-cs"/>
                      </a:endParaRPr>
                    </a:p>
                    <a:p>
                      <a:pPr marL="0" marR="0" lvl="0" indent="0" algn="just" defTabSz="685800" rtl="0" eaLnBrk="1" fontAlgn="auto" latinLnBrk="0" hangingPunct="1">
                        <a:lnSpc>
                          <a:spcPct val="100000"/>
                        </a:lnSpc>
                        <a:spcBef>
                          <a:spcPts val="0"/>
                        </a:spcBef>
                        <a:spcAft>
                          <a:spcPts val="0"/>
                        </a:spcAft>
                        <a:buClrTx/>
                        <a:buSzTx/>
                        <a:buFontTx/>
                        <a:buNone/>
                        <a:tabLst/>
                        <a:defRPr/>
                      </a:pPr>
                      <a:endParaRPr lang="en-US" sz="1000" b="0" i="0" u="none" strike="noStrike" kern="1200" baseline="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000" b="1" i="0" u="none" strike="noStrike" kern="1200" baseline="0" dirty="0">
                          <a:solidFill>
                            <a:schemeClr val="dk1"/>
                          </a:solidFill>
                          <a:effectLst/>
                          <a:latin typeface="+mn-lt"/>
                          <a:ea typeface="+mn-ea"/>
                          <a:cs typeface="+mn-cs"/>
                        </a:rPr>
                        <a:t>CalACES Update:</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kern="1200" dirty="0">
                          <a:solidFill>
                            <a:schemeClr val="dk1"/>
                          </a:solidFill>
                          <a:effectLst/>
                          <a:latin typeface="+mn-lt"/>
                          <a:ea typeface="+mn-ea"/>
                          <a:cs typeface="+mn-cs"/>
                        </a:rPr>
                        <a:t>Phase III - Long Term Funding for Emergency Caregivers with Placements of Children Prior to RFA Approval will include:</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none" strike="noStrike" kern="1200" baseline="0" dirty="0">
                          <a:solidFill>
                            <a:schemeClr val="dk1"/>
                          </a:solidFill>
                          <a:effectLst/>
                          <a:latin typeface="+mn-lt"/>
                          <a:ea typeface="+mn-ea"/>
                          <a:cs typeface="+mn-cs"/>
                        </a:rPr>
                        <a:t>Updating the eligibility rules to determine eligibility for the </a:t>
                      </a:r>
                      <a:r>
                        <a:rPr lang="en-US" sz="1000" b="0" i="0" kern="1200" dirty="0">
                          <a:solidFill>
                            <a:schemeClr val="dk1"/>
                          </a:solidFill>
                          <a:effectLst/>
                          <a:latin typeface="+mn-lt"/>
                          <a:ea typeface="+mn-ea"/>
                          <a:cs typeface="+mn-cs"/>
                        </a:rPr>
                        <a:t> different types of EA funding</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kern="1200" dirty="0">
                          <a:solidFill>
                            <a:schemeClr val="dk1"/>
                          </a:solidFill>
                          <a:effectLst/>
                          <a:latin typeface="+mn-lt"/>
                          <a:ea typeface="+mn-ea"/>
                          <a:cs typeface="+mn-cs"/>
                        </a:rPr>
                        <a:t>Automating the pay code determination </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kern="1200" dirty="0">
                          <a:solidFill>
                            <a:schemeClr val="dk1"/>
                          </a:solidFill>
                          <a:effectLst/>
                          <a:latin typeface="+mn-lt"/>
                          <a:ea typeface="+mn-ea"/>
                          <a:cs typeface="+mn-cs"/>
                        </a:rPr>
                        <a:t>Automating the NOAs </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000" b="0" i="0" kern="1200" dirty="0">
                        <a:solidFill>
                          <a:schemeClr val="dk1"/>
                        </a:solidFill>
                        <a:effectLst/>
                        <a:latin typeface="+mn-lt"/>
                        <a:ea typeface="+mn-ea"/>
                        <a:cs typeface="+mn-cs"/>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2</a:t>
            </a:fld>
            <a:endParaRPr lang="en-US" altLang="en-US" dirty="0"/>
          </a:p>
        </p:txBody>
      </p:sp>
    </p:spTree>
    <p:extLst>
      <p:ext uri="{BB962C8B-B14F-4D97-AF65-F5344CB8AC3E}">
        <p14:creationId xmlns:p14="http://schemas.microsoft.com/office/powerpoint/2010/main" val="3904870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3571911526"/>
              </p:ext>
            </p:extLst>
          </p:nvPr>
        </p:nvGraphicFramePr>
        <p:xfrm>
          <a:off x="76200" y="1524000"/>
          <a:ext cx="8915401" cy="4878125"/>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914400">
                  <a:extLst>
                    <a:ext uri="{9D8B030D-6E8A-4147-A177-3AD203B41FA5}">
                      <a16:colId xmlns:a16="http://schemas.microsoft.com/office/drawing/2014/main" val="3016906105"/>
                    </a:ext>
                  </a:extLst>
                </a:gridCol>
                <a:gridCol w="990600">
                  <a:extLst>
                    <a:ext uri="{9D8B030D-6E8A-4147-A177-3AD203B41FA5}">
                      <a16:colId xmlns:a16="http://schemas.microsoft.com/office/drawing/2014/main" val="4121115089"/>
                    </a:ext>
                  </a:extLst>
                </a:gridCol>
                <a:gridCol w="5257801">
                  <a:extLst>
                    <a:ext uri="{9D8B030D-6E8A-4147-A177-3AD203B41FA5}">
                      <a16:colId xmlns:a16="http://schemas.microsoft.com/office/drawing/2014/main" val="1591799146"/>
                    </a:ext>
                  </a:extLst>
                </a:gridCol>
              </a:tblGrid>
              <a:tr h="60960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238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CalFresh Ending Cash Out for SSI/SSP Recipients Policy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hlinkClick r:id="rId2"/>
                        </a:rPr>
                        <a:t>ACL 18-90</a:t>
                      </a: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hlinkClick r:id="rId3"/>
                        </a:rPr>
                        <a:t>ACL 18-91</a:t>
                      </a: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hlinkClick r:id="rId4"/>
                        </a:rPr>
                        <a:t>ACL 18-92</a:t>
                      </a:r>
                      <a:endParaRPr lang="en-US" sz="1000" dirty="0">
                        <a:latin typeface="+mn-lt"/>
                        <a:cs typeface="Arial" panose="020B0604020202020204" pitchFamily="34" charset="0"/>
                      </a:endParaRPr>
                    </a:p>
                  </a:txBody>
                  <a:tcPr/>
                </a:tc>
                <a:tc>
                  <a:txBody>
                    <a:bodyPr/>
                    <a:lstStyle/>
                    <a:p>
                      <a:r>
                        <a:rPr lang="en-US" sz="1000" i="0" dirty="0">
                          <a:solidFill>
                            <a:schemeClr val="tx1"/>
                          </a:solidFill>
                          <a:latin typeface="+mn-lt"/>
                          <a:cs typeface="Arial" panose="020B0604020202020204" pitchFamily="34" charset="0"/>
                        </a:rPr>
                        <a:t>TBD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 101471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Release </a:t>
                      </a:r>
                      <a:br>
                        <a:rPr lang="en-US" sz="1000" dirty="0">
                          <a:latin typeface="+mn-lt"/>
                          <a:cs typeface="Arial" panose="020B0604020202020204" pitchFamily="34" charset="0"/>
                        </a:rPr>
                      </a:br>
                      <a:r>
                        <a:rPr lang="en-US" sz="1000" dirty="0">
                          <a:latin typeface="+mn-lt"/>
                          <a:cs typeface="Arial" panose="020B0604020202020204" pitchFamily="34" charset="0"/>
                        </a:rPr>
                        <a:t>19.07</a:t>
                      </a:r>
                    </a:p>
                  </a:txBody>
                  <a:tcPr/>
                </a:tc>
                <a:tc>
                  <a:txBody>
                    <a:bodyPr/>
                    <a:lstStyle/>
                    <a:p>
                      <a:pPr>
                        <a:buNone/>
                      </a:pPr>
                      <a:r>
                        <a:rPr lang="en-US" sz="1000" dirty="0">
                          <a:solidFill>
                            <a:schemeClr val="tx1"/>
                          </a:solidFill>
                          <a:latin typeface="+mn-lt"/>
                          <a:cs typeface="Arial" panose="020B0604020202020204" pitchFamily="34" charset="0"/>
                        </a:rPr>
                        <a:t>SCR </a:t>
                      </a:r>
                    </a:p>
                    <a:p>
                      <a:pPr>
                        <a:buNone/>
                      </a:pPr>
                      <a:r>
                        <a:rPr lang="en-US" sz="1000" dirty="0">
                          <a:solidFill>
                            <a:schemeClr val="tx1"/>
                          </a:solidFill>
                          <a:latin typeface="+mn-lt"/>
                          <a:cs typeface="Arial" panose="020B0604020202020204" pitchFamily="34" charset="0"/>
                        </a:rPr>
                        <a:t>203103</a:t>
                      </a: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Analysis</a:t>
                      </a: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Release </a:t>
                      </a:r>
                    </a:p>
                    <a:p>
                      <a:pPr>
                        <a:buNone/>
                      </a:pPr>
                      <a:r>
                        <a:rPr lang="en-US" sz="1000" dirty="0">
                          <a:solidFill>
                            <a:schemeClr val="tx1"/>
                          </a:solidFill>
                          <a:latin typeface="+mn-lt"/>
                          <a:cs typeface="Arial" panose="020B0604020202020204" pitchFamily="34" charset="0"/>
                        </a:rPr>
                        <a:t>19.07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t>The Legislative budget bills include agreement to fund the SSI (Supplemental Security Income) Cash Out initiative which would reverse California’s current law that prohibits SSI and/or SSP (State Supplementary Payment) recipients from receiving CalFresh benefits. This policy contains several components which will be implemented no later than August 1, 2019.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t>Ending Cash Out applies to three groups of individuals and/or households: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p>
                    <a:p>
                      <a:pPr marL="0" lvl="0" defTabSz="685800" fontAlgn="auto">
                        <a:spcBef>
                          <a:spcPts val="0"/>
                        </a:spcBef>
                        <a:spcAft>
                          <a:spcPts val="0"/>
                        </a:spcAft>
                        <a:buClrTx/>
                        <a:buSzTx/>
                        <a:defRPr/>
                      </a:pPr>
                      <a:r>
                        <a:rPr lang="en-US" sz="1000" b="1" dirty="0"/>
                        <a:t>Group 1</a:t>
                      </a:r>
                      <a:r>
                        <a:rPr lang="en-US" sz="1000" dirty="0"/>
                        <a:t> –  SSI/SSP beneficiaries who are new CalFresh applicants who will no longer be precluded from CalFresh eligibility, as well as current CalFresh households who have an SSI/SSP member(s) who will be added to the case. </a:t>
                      </a:r>
                    </a:p>
                    <a:p>
                      <a:pPr marL="0" lvl="0" defTabSz="685800" fontAlgn="auto">
                        <a:spcBef>
                          <a:spcPts val="0"/>
                        </a:spcBef>
                        <a:spcAft>
                          <a:spcPts val="0"/>
                        </a:spcAft>
                        <a:buClrTx/>
                        <a:buSzTx/>
                        <a:defRPr/>
                      </a:pPr>
                      <a:endParaRPr lang="en-US" sz="1000" dirty="0"/>
                    </a:p>
                    <a:p>
                      <a:pPr marL="0" lvl="0" defTabSz="685800" fontAlgn="auto">
                        <a:spcBef>
                          <a:spcPts val="0"/>
                        </a:spcBef>
                        <a:spcAft>
                          <a:spcPts val="0"/>
                        </a:spcAft>
                        <a:buClrTx/>
                        <a:buSzTx/>
                        <a:defRPr/>
                      </a:pPr>
                      <a:r>
                        <a:rPr lang="en-US" sz="1000" b="1" dirty="0"/>
                        <a:t>Group 2 </a:t>
                      </a:r>
                      <a:r>
                        <a:rPr lang="en-US" sz="1000" dirty="0"/>
                        <a:t>–  Supplemental Nutrition Benefit (SNB) program: CalFresh households who have an excluded SSI/SSP member and as a result of this policy will experience a reduction in the CalFresh allotment once the SSI/SSP member and their income are added to the CalFresh household budget.</a:t>
                      </a:r>
                    </a:p>
                    <a:p>
                      <a:pPr marL="0" lvl="0" defTabSz="685800" fontAlgn="auto">
                        <a:spcBef>
                          <a:spcPts val="0"/>
                        </a:spcBef>
                        <a:spcAft>
                          <a:spcPts val="0"/>
                        </a:spcAft>
                        <a:buClrTx/>
                        <a:buSzTx/>
                        <a:defRPr/>
                      </a:pPr>
                      <a:endParaRPr lang="en-US" sz="1000" dirty="0"/>
                    </a:p>
                    <a:p>
                      <a:pPr marL="0" lvl="0" defTabSz="685800" fontAlgn="auto">
                        <a:spcBef>
                          <a:spcPts val="0"/>
                        </a:spcBef>
                        <a:spcAft>
                          <a:spcPts val="0"/>
                        </a:spcAft>
                        <a:buClrTx/>
                        <a:buSzTx/>
                        <a:defRPr/>
                      </a:pPr>
                      <a:r>
                        <a:rPr lang="en-US" sz="1000" b="1" dirty="0"/>
                        <a:t>Group 3 </a:t>
                      </a:r>
                      <a:r>
                        <a:rPr lang="en-US" sz="1000" dirty="0"/>
                        <a:t>– Transitional Nutrition Benefit (TNB) program: CalFresh households who have an excluded SSI/SSP member and as a result of this policy will lose their eligibility to CalFresh benefits once the SSI/SSP member and their income are added to the CalFresh household budget. The legislature has agreed to hold these households harmless by supplementing their benefits via a new state-only program.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i="0" u="none" strike="noStrike" kern="1200" baseline="0" dirty="0">
                          <a:solidFill>
                            <a:schemeClr val="dk1"/>
                          </a:solidFill>
                          <a:effectLst/>
                          <a:latin typeface="+mn-lt"/>
                          <a:ea typeface="+mn-ea"/>
                          <a:cs typeface="+mn-cs"/>
                        </a:rPr>
                        <a:t>- Continued on next slide -</a:t>
                      </a:r>
                      <a:endParaRPr lang="en-US" sz="1000" dirty="0">
                        <a:solidFill>
                          <a:schemeClr val="dk1"/>
                        </a:solidFill>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3</a:t>
            </a:fld>
            <a:endParaRPr lang="en-US" altLang="en-US" dirty="0"/>
          </a:p>
        </p:txBody>
      </p:sp>
    </p:spTree>
    <p:extLst>
      <p:ext uri="{BB962C8B-B14F-4D97-AF65-F5344CB8AC3E}">
        <p14:creationId xmlns:p14="http://schemas.microsoft.com/office/powerpoint/2010/main" val="4226025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2142432181"/>
              </p:ext>
            </p:extLst>
          </p:nvPr>
        </p:nvGraphicFramePr>
        <p:xfrm>
          <a:off x="76200" y="1524000"/>
          <a:ext cx="8915401" cy="4878125"/>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914400">
                  <a:extLst>
                    <a:ext uri="{9D8B030D-6E8A-4147-A177-3AD203B41FA5}">
                      <a16:colId xmlns:a16="http://schemas.microsoft.com/office/drawing/2014/main" val="3016906105"/>
                    </a:ext>
                  </a:extLst>
                </a:gridCol>
                <a:gridCol w="990600">
                  <a:extLst>
                    <a:ext uri="{9D8B030D-6E8A-4147-A177-3AD203B41FA5}">
                      <a16:colId xmlns:a16="http://schemas.microsoft.com/office/drawing/2014/main" val="4121115089"/>
                    </a:ext>
                  </a:extLst>
                </a:gridCol>
                <a:gridCol w="5257801">
                  <a:extLst>
                    <a:ext uri="{9D8B030D-6E8A-4147-A177-3AD203B41FA5}">
                      <a16:colId xmlns:a16="http://schemas.microsoft.com/office/drawing/2014/main" val="1591799146"/>
                    </a:ext>
                  </a:extLst>
                </a:gridCol>
              </a:tblGrid>
              <a:tr h="60960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42380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CalFresh Ending Cash Out for SSI/SSP Recipients Policy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hlinkClick r:id="rId2"/>
                        </a:rPr>
                        <a:t>ACL 18-90</a:t>
                      </a: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hlinkClick r:id="rId3"/>
                        </a:rPr>
                        <a:t>ACL 18-91</a:t>
                      </a: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hlinkClick r:id="rId4"/>
                        </a:rPr>
                        <a:t>ACL 18-92</a:t>
                      </a: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txBody>
                  <a:tcPr/>
                </a:tc>
                <a:tc>
                  <a:txBody>
                    <a:bodyPr/>
                    <a:lstStyle/>
                    <a:p>
                      <a:r>
                        <a:rPr lang="en-US" sz="1000" i="0" dirty="0">
                          <a:solidFill>
                            <a:schemeClr val="tx1"/>
                          </a:solidFill>
                          <a:latin typeface="+mn-lt"/>
                          <a:cs typeface="Arial" panose="020B0604020202020204" pitchFamily="34" charset="0"/>
                        </a:rPr>
                        <a:t>TBD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 101471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Analysis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Release </a:t>
                      </a:r>
                      <a:br>
                        <a:rPr lang="en-US" sz="1000" dirty="0">
                          <a:latin typeface="+mn-lt"/>
                          <a:cs typeface="Arial" panose="020B0604020202020204" pitchFamily="34" charset="0"/>
                        </a:rPr>
                      </a:br>
                      <a:r>
                        <a:rPr lang="en-US" sz="1000" dirty="0">
                          <a:latin typeface="+mn-lt"/>
                          <a:cs typeface="Arial" panose="020B0604020202020204" pitchFamily="34" charset="0"/>
                        </a:rPr>
                        <a:t>19.07</a:t>
                      </a:r>
                    </a:p>
                  </a:txBody>
                  <a:tcPr/>
                </a:tc>
                <a:tc>
                  <a:txBody>
                    <a:bodyPr/>
                    <a:lstStyle/>
                    <a:p>
                      <a:pPr>
                        <a:buNone/>
                      </a:pPr>
                      <a:r>
                        <a:rPr lang="en-US" sz="1000" dirty="0">
                          <a:solidFill>
                            <a:schemeClr val="tx1"/>
                          </a:solidFill>
                          <a:latin typeface="+mn-lt"/>
                          <a:cs typeface="Arial" panose="020B0604020202020204" pitchFamily="34" charset="0"/>
                        </a:rPr>
                        <a:t>SCR </a:t>
                      </a:r>
                    </a:p>
                    <a:p>
                      <a:pPr>
                        <a:buNone/>
                      </a:pPr>
                      <a:r>
                        <a:rPr lang="en-US" sz="1000" dirty="0">
                          <a:solidFill>
                            <a:schemeClr val="tx1"/>
                          </a:solidFill>
                          <a:latin typeface="+mn-lt"/>
                          <a:cs typeface="Arial" panose="020B0604020202020204" pitchFamily="34" charset="0"/>
                        </a:rPr>
                        <a:t>203103</a:t>
                      </a:r>
                    </a:p>
                    <a:p>
                      <a:pPr>
                        <a:buNone/>
                      </a:pPr>
                      <a:endParaRPr lang="en-US" sz="1000" dirty="0">
                        <a:solidFill>
                          <a:schemeClr val="tx1"/>
                        </a:solidFill>
                        <a:latin typeface="+mn-lt"/>
                        <a:cs typeface="Arial" panose="020B0604020202020204" pitchFamily="34" charset="0"/>
                      </a:endParaRP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Analysis</a:t>
                      </a: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Release </a:t>
                      </a:r>
                    </a:p>
                    <a:p>
                      <a:pPr>
                        <a:buNone/>
                      </a:pPr>
                      <a:r>
                        <a:rPr lang="en-US" sz="1000" dirty="0">
                          <a:solidFill>
                            <a:schemeClr val="tx1"/>
                          </a:solidFill>
                          <a:latin typeface="+mn-lt"/>
                          <a:cs typeface="Arial" panose="020B0604020202020204" pitchFamily="34" charset="0"/>
                        </a:rPr>
                        <a:t>19.07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t>CDSS published ACLs 18-90, 18-91, and 18-92 on July 31, 2018.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t>On August 13, 2018, CDSS kicked off the Reversing SSI Cash-Out Automation meetings. This group includes CDSS, CWDA, SAWS and the counties. The purpose of these meetings are to discuss questions related to the policy, implementation strategy, and automation timeline. These meetings are held bi-weekly through October at the CalACES North location.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p>
                    <a:p>
                      <a:r>
                        <a:rPr lang="en-US" sz="1000" b="1" dirty="0">
                          <a:solidFill>
                            <a:schemeClr val="dk1"/>
                          </a:solidFill>
                        </a:rPr>
                        <a:t>CalACES Update:</a:t>
                      </a:r>
                    </a:p>
                    <a:p>
                      <a:r>
                        <a:rPr lang="en-US" sz="1000" b="0" dirty="0">
                          <a:solidFill>
                            <a:schemeClr val="dk1"/>
                          </a:solidFill>
                        </a:rPr>
                        <a:t>The design for this change will be a solution that will work for 58 counties.</a:t>
                      </a:r>
                    </a:p>
                    <a:p>
                      <a:r>
                        <a:rPr lang="en-US" sz="1000" dirty="0">
                          <a:solidFill>
                            <a:schemeClr val="dk1"/>
                          </a:solidFill>
                        </a:rPr>
                        <a:t>The CalACES teams are continuing to meet and document system change recommendations.  At the October CW/CF committee meeting the team will present the implementation approach and timeline. Over the course of documenting system change requirements the project teams will provide regular updates and request input on the system change recommendations from the CW/CF committee.</a:t>
                      </a:r>
                      <a:endParaRPr lang="en-US" sz="1000" kern="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solidFill>
                          <a:schemeClr val="dk1"/>
                        </a:solidFill>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4</a:t>
            </a:fld>
            <a:endParaRPr lang="en-US" altLang="en-US" dirty="0"/>
          </a:p>
        </p:txBody>
      </p:sp>
    </p:spTree>
    <p:extLst>
      <p:ext uri="{BB962C8B-B14F-4D97-AF65-F5344CB8AC3E}">
        <p14:creationId xmlns:p14="http://schemas.microsoft.com/office/powerpoint/2010/main" val="3501855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p:txBody>
          <a:bodyPr/>
          <a:lstStyle/>
          <a:p>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2869629442"/>
              </p:ext>
            </p:extLst>
          </p:nvPr>
        </p:nvGraphicFramePr>
        <p:xfrm>
          <a:off x="228600" y="1524000"/>
          <a:ext cx="8686800" cy="438912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685800">
                  <a:extLst>
                    <a:ext uri="{9D8B030D-6E8A-4147-A177-3AD203B41FA5}">
                      <a16:colId xmlns:a16="http://schemas.microsoft.com/office/drawing/2014/main" val="3016906105"/>
                    </a:ext>
                  </a:extLst>
                </a:gridCol>
                <a:gridCol w="685800">
                  <a:extLst>
                    <a:ext uri="{9D8B030D-6E8A-4147-A177-3AD203B41FA5}">
                      <a16:colId xmlns:a16="http://schemas.microsoft.com/office/drawing/2014/main" val="4121115089"/>
                    </a:ext>
                  </a:extLst>
                </a:gridCol>
                <a:gridCol w="5486400">
                  <a:extLst>
                    <a:ext uri="{9D8B030D-6E8A-4147-A177-3AD203B41FA5}">
                      <a16:colId xmlns:a16="http://schemas.microsoft.com/office/drawing/2014/main" val="1591799146"/>
                    </a:ext>
                  </a:extLst>
                </a:gridCol>
              </a:tblGrid>
              <a:tr h="37084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CalFresh Able-Bodied Adults without Dependents (ABAWDs)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baseline="0" dirty="0">
                          <a:latin typeface="+mn-lt"/>
                          <a:cs typeface="Arial" panose="020B0604020202020204" pitchFamily="34" charset="0"/>
                          <a:hlinkClick r:id="rId2"/>
                        </a:rPr>
                        <a:t>ACIN I-11-16</a:t>
                      </a:r>
                      <a:endParaRPr lang="en-US" sz="10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baseline="0" dirty="0">
                          <a:latin typeface="+mn-lt"/>
                          <a:cs typeface="Arial" panose="020B0604020202020204" pitchFamily="34" charset="0"/>
                          <a:hlinkClick r:id="rId3"/>
                        </a:rPr>
                        <a:t>ACIN I-88-16</a:t>
                      </a:r>
                      <a:endParaRPr lang="en-US" sz="10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0" i="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baseline="0" dirty="0">
                          <a:latin typeface="+mn-lt"/>
                          <a:cs typeface="Arial" panose="020B0604020202020204" pitchFamily="34" charset="0"/>
                          <a:hlinkClick r:id="" action="ppaction://noaction"/>
                        </a:rPr>
                        <a:t>ACL 18-08</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0" baseline="0" dirty="0">
                          <a:latin typeface="+mn-lt"/>
                          <a:cs typeface="Arial" panose="020B0604020202020204" pitchFamily="34" charset="0"/>
                          <a:hlinkClick r:id="" action="ppaction://noaction"/>
                        </a:rPr>
                        <a:t>ABAWD Handbook</a:t>
                      </a:r>
                      <a:endParaRPr lang="en-US" sz="1000" dirty="0">
                        <a:latin typeface="+mn-lt"/>
                        <a:cs typeface="Arial" panose="020B0604020202020204" pitchFamily="34" charset="0"/>
                      </a:endParaRPr>
                    </a:p>
                  </a:txBody>
                  <a:tcPr/>
                </a:tc>
                <a:tc>
                  <a:txBody>
                    <a:bodyPr/>
                    <a:lstStyle/>
                    <a:p>
                      <a:r>
                        <a:rPr lang="en-US" sz="1000" i="0" baseline="0" dirty="0">
                          <a:solidFill>
                            <a:schemeClr val="tx1"/>
                          </a:solidFill>
                          <a:latin typeface="+mn-lt"/>
                          <a:cs typeface="Arial" panose="020B0604020202020204" pitchFamily="34" charset="0"/>
                        </a:rPr>
                        <a:t>1/1/2017  Fixed Clock</a:t>
                      </a:r>
                    </a:p>
                    <a:p>
                      <a:endParaRPr lang="en-US" sz="1000" i="0" baseline="0" dirty="0">
                        <a:solidFill>
                          <a:schemeClr val="tx1"/>
                        </a:solidFill>
                        <a:latin typeface="+mn-lt"/>
                        <a:cs typeface="Arial" panose="020B0604020202020204" pitchFamily="34" charset="0"/>
                      </a:endParaRPr>
                    </a:p>
                    <a:p>
                      <a:r>
                        <a:rPr lang="en-US" sz="1000" i="0" baseline="0" dirty="0">
                          <a:solidFill>
                            <a:schemeClr val="tx1"/>
                          </a:solidFill>
                          <a:latin typeface="+mn-lt"/>
                          <a:cs typeface="Arial" panose="020B0604020202020204" pitchFamily="34" charset="0"/>
                        </a:rPr>
                        <a:t>8/31/2019 </a:t>
                      </a:r>
                    </a:p>
                    <a:p>
                      <a:r>
                        <a:rPr lang="en-US" sz="1000" i="0" baseline="0" dirty="0">
                          <a:solidFill>
                            <a:schemeClr val="tx1"/>
                          </a:solidFill>
                          <a:latin typeface="+mn-lt"/>
                          <a:cs typeface="Arial" panose="020B0604020202020204" pitchFamily="34" charset="0"/>
                        </a:rPr>
                        <a:t>Waiver Expires </a:t>
                      </a:r>
                      <a:endParaRPr lang="en-US" sz="1000" i="0" dirty="0">
                        <a:solidFill>
                          <a:schemeClr val="tx1"/>
                        </a:solidFill>
                        <a:latin typeface="+mn-lt"/>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 7215</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Phase II</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Release  </a:t>
                      </a:r>
                      <a:r>
                        <a:rPr lang="en-US" sz="1000" baseline="0" dirty="0">
                          <a:latin typeface="+mn-lt"/>
                          <a:cs typeface="Arial" panose="020B0604020202020204" pitchFamily="34" charset="0"/>
                        </a:rPr>
                        <a:t>19.03</a:t>
                      </a:r>
                      <a:endParaRPr lang="en-US" sz="1000" dirty="0">
                        <a:latin typeface="+mn-lt"/>
                        <a:cs typeface="Arial" panose="020B0604020202020204" pitchFamily="34" charset="0"/>
                      </a:endParaRPr>
                    </a:p>
                  </a:txBody>
                  <a:tcPr/>
                </a:tc>
                <a:tc>
                  <a:txBody>
                    <a:bodyPr/>
                    <a:lstStyle/>
                    <a:p>
                      <a:pPr>
                        <a:buNone/>
                      </a:pPr>
                      <a:r>
                        <a:rPr lang="en-US" sz="1000" dirty="0">
                          <a:solidFill>
                            <a:srgbClr val="000000"/>
                          </a:solidFill>
                          <a:latin typeface="+mn-lt"/>
                          <a:cs typeface="Arial"/>
                        </a:rPr>
                        <a:t>SCR 57971</a:t>
                      </a:r>
                      <a:endParaRPr lang="en-US" sz="1000" dirty="0"/>
                    </a:p>
                    <a:p>
                      <a:pPr>
                        <a:buNone/>
                      </a:pPr>
                      <a:r>
                        <a:rPr lang="en-US" sz="1000" dirty="0">
                          <a:solidFill>
                            <a:schemeClr val="tx1"/>
                          </a:solidFill>
                          <a:latin typeface="+mn-lt"/>
                          <a:cs typeface="Arial" panose="020B0604020202020204" pitchFamily="34" charset="0"/>
                        </a:rPr>
                        <a:t>Phase II </a:t>
                      </a: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Design</a:t>
                      </a:r>
                    </a:p>
                    <a:p>
                      <a:pPr>
                        <a:buNone/>
                      </a:pPr>
                      <a:endParaRPr lang="en-US" sz="1000" dirty="0">
                        <a:solidFill>
                          <a:schemeClr val="tx1"/>
                        </a:solidFill>
                        <a:latin typeface="+mn-lt"/>
                        <a:cs typeface="Arial" panose="020B0604020202020204" pitchFamily="34" charset="0"/>
                      </a:endParaRPr>
                    </a:p>
                    <a:p>
                      <a:pPr>
                        <a:buNone/>
                      </a:pPr>
                      <a:r>
                        <a:rPr lang="en-US" sz="1000" dirty="0">
                          <a:solidFill>
                            <a:schemeClr val="tx1"/>
                          </a:solidFill>
                          <a:latin typeface="+mn-lt"/>
                          <a:cs typeface="Arial" panose="020B0604020202020204" pitchFamily="34" charset="0"/>
                        </a:rPr>
                        <a:t>Release </a:t>
                      </a:r>
                    </a:p>
                    <a:p>
                      <a:pPr>
                        <a:buNone/>
                      </a:pPr>
                      <a:r>
                        <a:rPr lang="en-US" sz="1000" dirty="0">
                          <a:solidFill>
                            <a:schemeClr val="tx1"/>
                          </a:solidFill>
                          <a:latin typeface="+mn-lt"/>
                          <a:cs typeface="Arial" panose="020B0604020202020204" pitchFamily="34" charset="0"/>
                        </a:rPr>
                        <a:t>19.03</a:t>
                      </a:r>
                    </a:p>
                  </a:txBody>
                  <a:tcPr/>
                </a:tc>
                <a:tc>
                  <a:txBody>
                    <a:bodyPr/>
                    <a:lstStyle/>
                    <a:p>
                      <a:pPr marL="0" lvl="0" indent="0" defTabSz="914400">
                        <a:lnSpc>
                          <a:spcPct val="100000"/>
                        </a:lnSpc>
                        <a:spcBef>
                          <a:spcPts val="0"/>
                        </a:spcBef>
                        <a:buClrTx/>
                        <a:buSzTx/>
                        <a:buNone/>
                        <a:defRPr/>
                      </a:pPr>
                      <a:r>
                        <a:rPr lang="en-US" sz="1000" dirty="0">
                          <a:solidFill>
                            <a:schemeClr val="dk1"/>
                          </a:solidFill>
                        </a:rPr>
                        <a:t>Due to the California</a:t>
                      </a:r>
                      <a:r>
                        <a:rPr lang="en-US" sz="1000" baseline="0" dirty="0">
                          <a:solidFill>
                            <a:schemeClr val="dk1"/>
                          </a:solidFill>
                        </a:rPr>
                        <a:t>’s high unemployment rate, it’s anticipated that in 2018 only three counties (Santa Clara, San Mateo, and San Francisco) will be subjected to the ABAWD policy. Therefore, in September CDSS submitted another ABAWD waiver to exempt the remaining 55 counties through 2018. The ABAWD waiver was approved by FNS and is valid 9/1/2018-8/31/2019.</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kern="1200" baseline="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effectLst/>
                          <a:latin typeface="+mn-lt"/>
                          <a:ea typeface="+mn-ea"/>
                          <a:cs typeface="+mn-cs"/>
                        </a:rPr>
                        <a:t>The </a:t>
                      </a:r>
                      <a:r>
                        <a:rPr lang="en-US" sz="1000" kern="1200" dirty="0">
                          <a:solidFill>
                            <a:schemeClr val="dk1"/>
                          </a:solidFill>
                          <a:effectLst/>
                          <a:latin typeface="+mn-lt"/>
                          <a:ea typeface="+mn-ea"/>
                          <a:cs typeface="+mn-cs"/>
                          <a:hlinkClick r:id="rId4"/>
                        </a:rPr>
                        <a:t>ABAWD Handbook </a:t>
                      </a:r>
                      <a:r>
                        <a:rPr lang="en-US" sz="1000" kern="1200" dirty="0">
                          <a:solidFill>
                            <a:schemeClr val="dk1"/>
                          </a:solidFill>
                          <a:effectLst/>
                          <a:latin typeface="+mn-lt"/>
                          <a:ea typeface="+mn-ea"/>
                          <a:cs typeface="+mn-cs"/>
                        </a:rPr>
                        <a:t>was published</a:t>
                      </a:r>
                      <a:r>
                        <a:rPr lang="en-US" sz="1000" kern="1200" baseline="0" dirty="0">
                          <a:solidFill>
                            <a:schemeClr val="dk1"/>
                          </a:solidFill>
                          <a:effectLst/>
                          <a:latin typeface="+mn-lt"/>
                          <a:ea typeface="+mn-ea"/>
                          <a:cs typeface="+mn-cs"/>
                        </a:rPr>
                        <a:t> on 1/26/18. </a:t>
                      </a:r>
                      <a:r>
                        <a:rPr lang="en-US" sz="1000" kern="1200" dirty="0">
                          <a:solidFill>
                            <a:schemeClr val="dk1"/>
                          </a:solidFill>
                          <a:effectLst/>
                          <a:latin typeface="+mn-lt"/>
                          <a:ea typeface="+mn-ea"/>
                          <a:cs typeface="+mn-cs"/>
                        </a:rPr>
                        <a:t> </a:t>
                      </a:r>
                      <a:r>
                        <a:rPr lang="en-US" sz="1000" dirty="0">
                          <a:solidFill>
                            <a:schemeClr val="dk1"/>
                          </a:solidFill>
                          <a:cs typeface="Arial" panose="020B0604020202020204" pitchFamily="34" charset="0"/>
                        </a:rPr>
                        <a:t>The ABAWD handbook is a living document and version 2.0 is in progress.</a:t>
                      </a:r>
                      <a:endParaRPr lang="en-US" sz="1000" kern="1200" baseline="0" dirty="0">
                        <a:solidFill>
                          <a:schemeClr val="dk1"/>
                        </a:solidFill>
                        <a:effectLst/>
                        <a:latin typeface="+mn-lt"/>
                        <a:ea typeface="+mn-ea"/>
                        <a:cs typeface="+mn-cs"/>
                      </a:endParaRPr>
                    </a:p>
                    <a:p>
                      <a:pPr marL="0" lvl="0" indent="0" defTabSz="914400">
                        <a:lnSpc>
                          <a:spcPct val="100000"/>
                        </a:lnSpc>
                        <a:spcBef>
                          <a:spcPts val="0"/>
                        </a:spcBef>
                        <a:buClrTx/>
                        <a:buSzTx/>
                        <a:buNone/>
                        <a:defRPr/>
                      </a:pPr>
                      <a:endParaRPr lang="en-US" sz="1000" dirty="0">
                        <a:solidFill>
                          <a:schemeClr val="dk1"/>
                        </a:solidFill>
                        <a:cs typeface="Arial" panose="020B0604020202020204" pitchFamily="34" charset="0"/>
                      </a:endParaRPr>
                    </a:p>
                    <a:p>
                      <a:pPr marL="0" lvl="0" indent="0" defTabSz="914400">
                        <a:lnSpc>
                          <a:spcPct val="100000"/>
                        </a:lnSpc>
                        <a:spcBef>
                          <a:spcPts val="0"/>
                        </a:spcBef>
                        <a:buClrTx/>
                        <a:buSzTx/>
                        <a:buNone/>
                        <a:defRPr/>
                      </a:pPr>
                      <a:r>
                        <a:rPr lang="en-US" sz="1000" dirty="0">
                          <a:solidFill>
                            <a:schemeClr val="dk1"/>
                          </a:solidFill>
                          <a:cs typeface="Arial" panose="020B0604020202020204" pitchFamily="34" charset="0"/>
                        </a:rPr>
                        <a:t>The critical items on which the State needs to provide direction are: </a:t>
                      </a:r>
                      <a:r>
                        <a:rPr lang="en-US" sz="1000" dirty="0">
                          <a:solidFill>
                            <a:schemeClr val="dk1"/>
                          </a:solidFill>
                        </a:rPr>
                        <a:t>NOAs/Forms, Exemptions including geographically waived areas, and the MEDS interface.</a:t>
                      </a:r>
                    </a:p>
                    <a:p>
                      <a:pPr marL="0" lvl="0" indent="0" defTabSz="914400">
                        <a:lnSpc>
                          <a:spcPct val="100000"/>
                        </a:lnSpc>
                        <a:spcBef>
                          <a:spcPts val="0"/>
                        </a:spcBef>
                        <a:buClrTx/>
                        <a:buSzTx/>
                        <a:buNone/>
                        <a:defRPr/>
                      </a:pPr>
                      <a:endParaRPr lang="en-US" sz="100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effectLst/>
                          <a:latin typeface="+mn-lt"/>
                          <a:ea typeface="+mn-ea"/>
                          <a:cs typeface="+mn-cs"/>
                        </a:rPr>
                        <a:t>In February CDSS kicked off the SAWS ABAWD Automation meetings. These meetings will address SAWS questions associated to automating the ABAWD policy.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effectLst/>
                          <a:latin typeface="+mn-lt"/>
                          <a:ea typeface="+mn-ea"/>
                          <a:cs typeface="+mn-cs"/>
                        </a:rPr>
                        <a:t>Considering the CalACES counties will continue to be on an ABAWD waiver until 9/1/2019, all the recent policy changes, and those that are in progress, the CalACES Project believes we need to move the ABAWD Phase II implementation to January 21, 2019. CDSS is in agreement with moving CalACES moving the ABAWD implementation to January 21, 2019. </a:t>
                      </a:r>
                    </a:p>
                    <a:p>
                      <a:pPr marL="0" marR="0" lvl="0" indent="0" algn="l" defTabSz="685800"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p>
                    <a:p>
                      <a:r>
                        <a:rPr lang="en-US" sz="1000" b="1" dirty="0">
                          <a:solidFill>
                            <a:schemeClr val="dk1"/>
                          </a:solidFill>
                        </a:rPr>
                        <a:t>CalACES Update:</a:t>
                      </a:r>
                      <a:endParaRPr lang="en-US" sz="1000" b="1" kern="1200" dirty="0">
                        <a:solidFill>
                          <a:schemeClr val="dk1"/>
                        </a:solidFill>
                        <a:effectLst/>
                        <a:latin typeface="+mn-lt"/>
                        <a:ea typeface="+mn-ea"/>
                        <a:cs typeface="+mn-cs"/>
                      </a:endParaRPr>
                    </a:p>
                    <a:p>
                      <a:r>
                        <a:rPr lang="en-US" sz="1000" b="0" i="0" u="none" strike="noStrike" kern="1200" baseline="0" dirty="0">
                          <a:solidFill>
                            <a:schemeClr val="dk1"/>
                          </a:solidFill>
                          <a:latin typeface="+mn-lt"/>
                          <a:ea typeface="+mn-ea"/>
                          <a:cs typeface="+mn-cs"/>
                        </a:rPr>
                        <a:t>The design team, consortium staff, and QA staff  are</a:t>
                      </a:r>
                      <a:r>
                        <a:rPr lang="en-US" sz="1000" kern="1200" dirty="0">
                          <a:solidFill>
                            <a:schemeClr val="dk1"/>
                          </a:solidFill>
                          <a:effectLst/>
                          <a:latin typeface="+mn-lt"/>
                          <a:ea typeface="+mn-ea"/>
                          <a:cs typeface="+mn-cs"/>
                        </a:rPr>
                        <a:t> working on documenting  system changes and participating in the SAWS ABAWD Automation meeting with CDSS.</a:t>
                      </a: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5</a:t>
            </a:fld>
            <a:endParaRPr lang="en-US" altLang="en-US" dirty="0"/>
          </a:p>
        </p:txBody>
      </p:sp>
    </p:spTree>
    <p:extLst>
      <p:ext uri="{BB962C8B-B14F-4D97-AF65-F5344CB8AC3E}">
        <p14:creationId xmlns:p14="http://schemas.microsoft.com/office/powerpoint/2010/main" val="1351712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a:xfrm>
            <a:off x="260758" y="762000"/>
            <a:ext cx="7696200" cy="609600"/>
          </a:xfrm>
        </p:spPr>
        <p:txBody>
          <a:bodyPr/>
          <a:lstStyle/>
          <a:p>
            <a:br>
              <a:rPr lang="en-US" sz="2800" dirty="0"/>
            </a:br>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2731299267"/>
              </p:ext>
            </p:extLst>
          </p:nvPr>
        </p:nvGraphicFramePr>
        <p:xfrm>
          <a:off x="228600" y="1524000"/>
          <a:ext cx="8686800" cy="5233711"/>
        </p:xfrm>
        <a:graphic>
          <a:graphicData uri="http://schemas.openxmlformats.org/drawingml/2006/table">
            <a:tbl>
              <a:tblPr firstRow="1" bandRow="1">
                <a:tableStyleId>{5C22544A-7EE6-4342-B048-85BDC9FD1C3A}</a:tableStyleId>
              </a:tblPr>
              <a:tblGrid>
                <a:gridCol w="895546">
                  <a:extLst>
                    <a:ext uri="{9D8B030D-6E8A-4147-A177-3AD203B41FA5}">
                      <a16:colId xmlns:a16="http://schemas.microsoft.com/office/drawing/2014/main" val="2598880486"/>
                    </a:ext>
                  </a:extLst>
                </a:gridCol>
                <a:gridCol w="857054">
                  <a:extLst>
                    <a:ext uri="{9D8B030D-6E8A-4147-A177-3AD203B41FA5}">
                      <a16:colId xmlns:a16="http://schemas.microsoft.com/office/drawing/2014/main" val="608750300"/>
                    </a:ext>
                  </a:extLst>
                </a:gridCol>
                <a:gridCol w="914400">
                  <a:extLst>
                    <a:ext uri="{9D8B030D-6E8A-4147-A177-3AD203B41FA5}">
                      <a16:colId xmlns:a16="http://schemas.microsoft.com/office/drawing/2014/main" val="3016906105"/>
                    </a:ext>
                  </a:extLst>
                </a:gridCol>
                <a:gridCol w="838200">
                  <a:extLst>
                    <a:ext uri="{9D8B030D-6E8A-4147-A177-3AD203B41FA5}">
                      <a16:colId xmlns:a16="http://schemas.microsoft.com/office/drawing/2014/main" val="4121115089"/>
                    </a:ext>
                  </a:extLst>
                </a:gridCol>
                <a:gridCol w="5181600">
                  <a:extLst>
                    <a:ext uri="{9D8B030D-6E8A-4147-A177-3AD203B41FA5}">
                      <a16:colId xmlns:a16="http://schemas.microsoft.com/office/drawing/2014/main" val="1591799146"/>
                    </a:ext>
                  </a:extLst>
                </a:gridCol>
              </a:tblGrid>
              <a:tr h="722671">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35445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Child Support</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hlinkClick r:id="rId2"/>
                        </a:rPr>
                        <a:t>SB 380</a:t>
                      </a:r>
                      <a:endParaRPr lang="en-US" sz="10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latin typeface="+mn-lt"/>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hlinkClick r:id="rId3"/>
                        </a:rPr>
                        <a:t>ACL 18-82</a:t>
                      </a:r>
                      <a:endParaRPr lang="en-US" sz="1000" kern="1200" baseline="0" dirty="0">
                        <a:solidFill>
                          <a:schemeClr val="dk1"/>
                        </a:solidFill>
                        <a:latin typeface="+mn-lt"/>
                        <a:ea typeface="+mn-ea"/>
                        <a:cs typeface="Arial" panose="020B0604020202020204" pitchFamily="34" charset="0"/>
                      </a:endParaRPr>
                    </a:p>
                  </a:txBody>
                  <a:tcPr/>
                </a:tc>
                <a:tc>
                  <a:txBody>
                    <a:bodyPr/>
                    <a:lstStyle/>
                    <a:p>
                      <a:r>
                        <a:rPr lang="en-US" sz="1000" dirty="0"/>
                        <a:t>11/1/2018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Phase I 101374</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Release</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18.07</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Phase II SCR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100390</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baseline="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18.09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priority sometime in October</a:t>
                      </a:r>
                      <a:endParaRPr lang="en-US" sz="1000" dirty="0">
                        <a:latin typeface="+mn-lt"/>
                        <a:cs typeface="Arial" panose="020B0604020202020204" pitchFamily="34" charset="0"/>
                      </a:endParaRPr>
                    </a:p>
                  </a:txBody>
                  <a:tcPr/>
                </a:tc>
                <a:tc>
                  <a:txBody>
                    <a:bodyPr/>
                    <a:lstStyle/>
                    <a:p>
                      <a:r>
                        <a:rPr lang="en-US" sz="1000" kern="1200" dirty="0">
                          <a:solidFill>
                            <a:schemeClr val="tx1"/>
                          </a:solidFill>
                          <a:effectLst/>
                          <a:latin typeface="+mn-lt"/>
                          <a:ea typeface="+mn-ea"/>
                          <a:cs typeface="+mn-cs"/>
                        </a:rPr>
                        <a:t>SCR </a:t>
                      </a:r>
                    </a:p>
                    <a:p>
                      <a:r>
                        <a:rPr lang="en-US" sz="1000" kern="1200" dirty="0">
                          <a:solidFill>
                            <a:schemeClr val="tx1"/>
                          </a:solidFill>
                          <a:effectLst/>
                          <a:latin typeface="+mn-lt"/>
                          <a:ea typeface="+mn-ea"/>
                          <a:cs typeface="+mn-cs"/>
                        </a:rPr>
                        <a:t>Phase I</a:t>
                      </a:r>
                    </a:p>
                    <a:p>
                      <a:r>
                        <a:rPr lang="en-US" sz="1000" kern="1200" dirty="0">
                          <a:solidFill>
                            <a:schemeClr val="tx1"/>
                          </a:solidFill>
                          <a:effectLst/>
                          <a:latin typeface="+mn-lt"/>
                          <a:ea typeface="+mn-ea"/>
                          <a:cs typeface="+mn-cs"/>
                        </a:rPr>
                        <a:t>202806</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Release</a:t>
                      </a:r>
                    </a:p>
                    <a:p>
                      <a:r>
                        <a:rPr lang="en-US" sz="1000" kern="1200" dirty="0">
                          <a:solidFill>
                            <a:schemeClr val="tx1"/>
                          </a:solidFill>
                          <a:effectLst/>
                          <a:latin typeface="+mn-lt"/>
                          <a:ea typeface="+mn-ea"/>
                          <a:cs typeface="+mn-cs"/>
                        </a:rPr>
                        <a:t>18.07</a:t>
                      </a:r>
                    </a:p>
                    <a:p>
                      <a:endParaRPr lang="en-US" sz="1000" kern="1200" dirty="0">
                        <a:solidFill>
                          <a:schemeClr val="tx1"/>
                        </a:solidFill>
                        <a:effectLst/>
                        <a:latin typeface="+mn-lt"/>
                        <a:ea typeface="+mn-ea"/>
                        <a:cs typeface="+mn-cs"/>
                      </a:endParaRP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Phase II </a:t>
                      </a:r>
                    </a:p>
                    <a:p>
                      <a:r>
                        <a:rPr lang="en-US" sz="1000" kern="1200" dirty="0">
                          <a:solidFill>
                            <a:schemeClr val="tx1"/>
                          </a:solidFill>
                          <a:effectLst/>
                          <a:latin typeface="+mn-lt"/>
                          <a:ea typeface="+mn-ea"/>
                          <a:cs typeface="+mn-cs"/>
                        </a:rPr>
                        <a:t>SCR</a:t>
                      </a:r>
                    </a:p>
                    <a:p>
                      <a:r>
                        <a:rPr lang="en-US" sz="1000" kern="1200" dirty="0">
                          <a:solidFill>
                            <a:schemeClr val="tx1"/>
                          </a:solidFill>
                          <a:effectLst/>
                          <a:latin typeface="+mn-lt"/>
                          <a:ea typeface="+mn-ea"/>
                          <a:cs typeface="+mn-cs"/>
                        </a:rPr>
                        <a:t>200785</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Design</a:t>
                      </a:r>
                    </a:p>
                    <a:p>
                      <a:endParaRPr lang="en-US" sz="10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Release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a:latin typeface="+mn-lt"/>
                          <a:cs typeface="Arial" panose="020B0604020202020204" pitchFamily="34" charset="0"/>
                        </a:rPr>
                        <a:t>18.09 priority sometime in October</a:t>
                      </a:r>
                      <a:endParaRPr lang="en-US" sz="1000" dirty="0">
                        <a:latin typeface="+mn-lt"/>
                        <a:cs typeface="Arial" panose="020B0604020202020204" pitchFamily="34" charset="0"/>
                      </a:endParaRPr>
                    </a:p>
                  </a:txBody>
                  <a:tcPr/>
                </a:tc>
                <a:tc>
                  <a:txBody>
                    <a:bodyPr/>
                    <a:lstStyle/>
                    <a:p>
                      <a:pPr>
                        <a:buNone/>
                      </a:pPr>
                      <a:r>
                        <a:rPr lang="en-US" sz="1000" kern="1200" dirty="0">
                          <a:solidFill>
                            <a:schemeClr val="dk1"/>
                          </a:solidFill>
                          <a:effectLst/>
                          <a:latin typeface="+mn-lt"/>
                          <a:ea typeface="+mn-ea"/>
                          <a:cs typeface="+mn-cs"/>
                        </a:rPr>
                        <a:t>Effective November 1, 2018, a CalWORKs (CW)  applicant or recipient will have the option to exclude a stepsibling or half-sibling from the AU in order to keep one hundred percent of any child support payments made on behalf of that child, as long as the following apply:</a:t>
                      </a:r>
                    </a:p>
                    <a:p>
                      <a:pPr marL="285750" indent="-285750">
                        <a:buFont typeface="Arial" panose="020B0604020202020204" pitchFamily="34" charset="0"/>
                        <a:buChar char="•"/>
                      </a:pPr>
                      <a:r>
                        <a:rPr lang="en-US" sz="1000" u="none" strike="noStrike" kern="1200" dirty="0">
                          <a:solidFill>
                            <a:schemeClr val="dk1"/>
                          </a:solidFill>
                          <a:effectLst/>
                          <a:latin typeface="+mn-lt"/>
                          <a:ea typeface="+mn-ea"/>
                          <a:cs typeface="+mn-cs"/>
                        </a:rPr>
                        <a:t>The amount of child support received each month for that child is greater than the cash aid amount for the child; and</a:t>
                      </a:r>
                    </a:p>
                    <a:p>
                      <a:pPr marL="285750" lvl="0" indent="-285750">
                        <a:buFont typeface="Arial" panose="020B0604020202020204" pitchFamily="34" charset="0"/>
                        <a:buChar char="•"/>
                      </a:pPr>
                      <a:r>
                        <a:rPr lang="en-US" sz="1000" u="none" strike="noStrike" kern="1200" dirty="0">
                          <a:solidFill>
                            <a:schemeClr val="dk1"/>
                          </a:solidFill>
                          <a:effectLst/>
                          <a:latin typeface="+mn-lt"/>
                          <a:ea typeface="+mn-ea"/>
                          <a:cs typeface="+mn-cs"/>
                        </a:rPr>
                        <a:t>Child support received for the child has been consistent.</a:t>
                      </a:r>
                      <a:r>
                        <a:rPr lang="en-US" sz="1000" u="none" strike="sngStrike" kern="1200" dirty="0">
                          <a:solidFill>
                            <a:schemeClr val="dk1"/>
                          </a:solidFill>
                          <a:effectLst/>
                          <a:latin typeface="+mn-lt"/>
                          <a:ea typeface="+mn-ea"/>
                          <a:cs typeface="+mn-cs"/>
                        </a:rPr>
                        <a:t> </a:t>
                      </a:r>
                      <a:endParaRPr lang="en-US" sz="1000" u="none" strike="noStrike" kern="1200" dirty="0">
                        <a:solidFill>
                          <a:schemeClr val="dk1"/>
                        </a:solidFill>
                        <a:effectLst/>
                        <a:latin typeface="+mn-lt"/>
                        <a:ea typeface="+mn-ea"/>
                        <a:cs typeface="+mn-cs"/>
                      </a:endParaRPr>
                    </a:p>
                    <a:p>
                      <a:pPr>
                        <a:buNone/>
                      </a:pPr>
                      <a:endParaRPr lang="en-US" sz="1000" kern="1200" dirty="0">
                        <a:solidFill>
                          <a:schemeClr val="dk1"/>
                        </a:solidFill>
                        <a:effectLst/>
                        <a:latin typeface="+mn-lt"/>
                        <a:ea typeface="+mn-ea"/>
                        <a:cs typeface="+mn-cs"/>
                      </a:endParaRPr>
                    </a:p>
                    <a:p>
                      <a:pPr>
                        <a:buNone/>
                      </a:pPr>
                      <a:r>
                        <a:rPr lang="en-US" sz="1000" kern="1200" dirty="0">
                          <a:solidFill>
                            <a:srgbClr val="000000"/>
                          </a:solidFill>
                          <a:effectLst/>
                          <a:latin typeface="+mn-lt"/>
                          <a:ea typeface="+mn-ea"/>
                          <a:cs typeface="+mn-cs"/>
                        </a:rPr>
                        <a:t>Any child support payments received pursuant to SB 380 would not be treated as income when determining CalWORKs eligibility or grant amounts. </a:t>
                      </a:r>
                    </a:p>
                    <a:p>
                      <a:pPr lvl="0">
                        <a:buNone/>
                      </a:pPr>
                      <a:endParaRPr lang="en-US" sz="1000" kern="1200" dirty="0">
                        <a:solidFill>
                          <a:srgbClr val="000000"/>
                        </a:solidFill>
                        <a:effectLst/>
                        <a:latin typeface="+mn-lt"/>
                        <a:ea typeface="+mn-ea"/>
                        <a:cs typeface="+mn-cs"/>
                      </a:endParaRPr>
                    </a:p>
                    <a:p>
                      <a:pPr lvl="0">
                        <a:buNone/>
                      </a:pPr>
                      <a:r>
                        <a:rPr lang="en-US" sz="1000" kern="1200" dirty="0">
                          <a:solidFill>
                            <a:srgbClr val="000000"/>
                          </a:solidFill>
                          <a:latin typeface="+mn-lt"/>
                          <a:ea typeface="+mn-ea"/>
                          <a:cs typeface="+mn-cs"/>
                        </a:rPr>
                        <a:t>The final ACL was published on August 1, 2018, which included the final CW 52.</a:t>
                      </a:r>
                    </a:p>
                    <a:p>
                      <a:pPr>
                        <a:buNone/>
                      </a:pPr>
                      <a:endParaRPr lang="en-US" sz="1000" b="1"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p>
                    <a:p>
                      <a:r>
                        <a:rPr lang="en-US" sz="1000" b="1" dirty="0">
                          <a:solidFill>
                            <a:schemeClr val="dk1"/>
                          </a:solidFill>
                        </a:rPr>
                        <a:t>CalACES Update:</a:t>
                      </a:r>
                      <a:endParaRPr lang="en-US" sz="1000" b="1" i="0" u="none" strike="noStrike" kern="1200" baseline="0" dirty="0">
                        <a:solidFill>
                          <a:schemeClr val="dk1"/>
                        </a:solidFill>
                        <a:latin typeface="+mn-lt"/>
                        <a:ea typeface="+mn-ea"/>
                        <a:cs typeface="+mn-cs"/>
                      </a:endParaRPr>
                    </a:p>
                    <a:p>
                      <a:pPr>
                        <a:buNone/>
                      </a:pPr>
                      <a:r>
                        <a:rPr lang="en-US" sz="1000" b="0" i="0" u="none" strike="noStrike" kern="1200" baseline="0" dirty="0">
                          <a:solidFill>
                            <a:schemeClr val="dk1"/>
                          </a:solidFill>
                          <a:latin typeface="+mn-lt"/>
                          <a:ea typeface="+mn-ea"/>
                          <a:cs typeface="+mn-cs"/>
                        </a:rPr>
                        <a:t>Phase I – Mass Mailer was mailed on 9/14/18. For cases that become active after 9/14/18, Counties are responsible for manually mailing the CW 52.</a:t>
                      </a:r>
                    </a:p>
                    <a:p>
                      <a:pPr>
                        <a:buNone/>
                      </a:pPr>
                      <a:endParaRPr lang="en-US" sz="1000" b="0" i="0" u="none" strike="noStrike" kern="1200" baseline="0" dirty="0">
                        <a:solidFill>
                          <a:schemeClr val="dk1"/>
                        </a:solidFill>
                        <a:latin typeface="+mn-lt"/>
                        <a:ea typeface="+mn-ea"/>
                        <a:cs typeface="+mn-cs"/>
                      </a:endParaRPr>
                    </a:p>
                    <a:p>
                      <a:pPr>
                        <a:buNone/>
                      </a:pPr>
                      <a:r>
                        <a:rPr lang="en-US" sz="1000" b="0" i="0" u="none" strike="noStrike" kern="1200" baseline="0" dirty="0">
                          <a:solidFill>
                            <a:schemeClr val="dk1"/>
                          </a:solidFill>
                          <a:latin typeface="+mn-lt"/>
                          <a:ea typeface="+mn-ea"/>
                          <a:cs typeface="+mn-cs"/>
                        </a:rPr>
                        <a:t>Phase II – Will implement changes to support excluding</a:t>
                      </a:r>
                      <a:r>
                        <a:rPr lang="en-US" sz="1000" b="0" i="0" kern="1200" dirty="0">
                          <a:solidFill>
                            <a:schemeClr val="dk1"/>
                          </a:solidFill>
                          <a:effectLst/>
                          <a:latin typeface="+mn-lt"/>
                          <a:ea typeface="+mn-ea"/>
                          <a:cs typeface="+mn-cs"/>
                        </a:rPr>
                        <a:t> a stepsibling or half-sibling from the assistance unit  in order to keep all child support payments</a:t>
                      </a:r>
                      <a:r>
                        <a:rPr lang="en-US" sz="1000" b="0" i="0" u="none" strike="noStrike" kern="1200" baseline="0" dirty="0">
                          <a:solidFill>
                            <a:schemeClr val="dk1"/>
                          </a:solidFill>
                          <a:latin typeface="+mn-lt"/>
                          <a:ea typeface="+mn-ea"/>
                          <a:cs typeface="+mn-cs"/>
                        </a:rPr>
                        <a:t> The design team, consortium staff, and QA staff are working on documenting the requirements and the design.</a:t>
                      </a:r>
                    </a:p>
                    <a:p>
                      <a:pPr>
                        <a:buNone/>
                      </a:pPr>
                      <a:endParaRPr lang="en-US" sz="1000" dirty="0">
                        <a:solidFill>
                          <a:schemeClr val="dk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dk1"/>
                          </a:solidFill>
                        </a:rPr>
                        <a:t>At the September CW/CF committee meeting the project presented the implementation approach and timeline. After the SCR is approved </a:t>
                      </a:r>
                      <a:r>
                        <a:rPr lang="en-US" sz="1000" kern="1200" dirty="0">
                          <a:solidFill>
                            <a:schemeClr val="dk1"/>
                          </a:solidFill>
                          <a:effectLst/>
                          <a:latin typeface="+mn-lt"/>
                          <a:ea typeface="+mn-ea"/>
                          <a:cs typeface="+mn-cs"/>
                        </a:rPr>
                        <a:t>the project will check in with the committee at each meeting thereafter for progress updates as the SCR moves through build and test. </a:t>
                      </a:r>
                    </a:p>
                    <a:p>
                      <a:pPr>
                        <a:buNone/>
                      </a:pPr>
                      <a:endParaRPr lang="en-US" sz="1000" b="0" i="0" u="none" strike="noStrike" kern="1200" baseline="0" dirty="0">
                        <a:solidFill>
                          <a:schemeClr val="dk1"/>
                        </a:solidFill>
                        <a:latin typeface="+mn-lt"/>
                        <a:ea typeface="+mn-ea"/>
                        <a:cs typeface="+mn-cs"/>
                      </a:endParaRPr>
                    </a:p>
                    <a:p>
                      <a:pPr>
                        <a:buNone/>
                      </a:pPr>
                      <a:endParaRPr lang="en-US" sz="10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6</a:t>
            </a:fld>
            <a:endParaRPr lang="en-US" altLang="en-US" dirty="0"/>
          </a:p>
        </p:txBody>
      </p:sp>
    </p:spTree>
    <p:extLst>
      <p:ext uri="{BB962C8B-B14F-4D97-AF65-F5344CB8AC3E}">
        <p14:creationId xmlns:p14="http://schemas.microsoft.com/office/powerpoint/2010/main" val="3280338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a:xfrm>
            <a:off x="260758" y="762000"/>
            <a:ext cx="7696200" cy="609600"/>
          </a:xfrm>
        </p:spPr>
        <p:txBody>
          <a:bodyPr/>
          <a:lstStyle/>
          <a:p>
            <a:br>
              <a:rPr lang="en-US" sz="2800" dirty="0"/>
            </a:br>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615196376"/>
              </p:ext>
            </p:extLst>
          </p:nvPr>
        </p:nvGraphicFramePr>
        <p:xfrm>
          <a:off x="232794" y="1493635"/>
          <a:ext cx="8686800" cy="4617605"/>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2598880486"/>
                    </a:ext>
                  </a:extLst>
                </a:gridCol>
                <a:gridCol w="914400">
                  <a:extLst>
                    <a:ext uri="{9D8B030D-6E8A-4147-A177-3AD203B41FA5}">
                      <a16:colId xmlns:a16="http://schemas.microsoft.com/office/drawing/2014/main" val="608750300"/>
                    </a:ext>
                  </a:extLst>
                </a:gridCol>
                <a:gridCol w="685800">
                  <a:extLst>
                    <a:ext uri="{9D8B030D-6E8A-4147-A177-3AD203B41FA5}">
                      <a16:colId xmlns:a16="http://schemas.microsoft.com/office/drawing/2014/main" val="3016906105"/>
                    </a:ext>
                  </a:extLst>
                </a:gridCol>
                <a:gridCol w="914400">
                  <a:extLst>
                    <a:ext uri="{9D8B030D-6E8A-4147-A177-3AD203B41FA5}">
                      <a16:colId xmlns:a16="http://schemas.microsoft.com/office/drawing/2014/main" val="4121115089"/>
                    </a:ext>
                  </a:extLst>
                </a:gridCol>
                <a:gridCol w="5105400">
                  <a:extLst>
                    <a:ext uri="{9D8B030D-6E8A-4147-A177-3AD203B41FA5}">
                      <a16:colId xmlns:a16="http://schemas.microsoft.com/office/drawing/2014/main" val="1591799146"/>
                    </a:ext>
                  </a:extLst>
                </a:gridCol>
              </a:tblGrid>
              <a:tr h="868565">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24425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CalWORKs Outcomes and Accountability Review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Cal-OAR</a:t>
                      </a:r>
                    </a:p>
                  </a:txBody>
                  <a:tcPr/>
                </a:tc>
                <a:tc>
                  <a:txBody>
                    <a:bodyPr/>
                    <a:lstStyle/>
                    <a:p>
                      <a:r>
                        <a:rPr lang="en-US" sz="1000" dirty="0"/>
                        <a:t>7/1/2019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102191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TBD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txBody>
                  <a:tcPr/>
                </a:tc>
                <a:tc>
                  <a:txBody>
                    <a:bodyPr/>
                    <a:lstStyle/>
                    <a:p>
                      <a:r>
                        <a:rPr lang="en-US" sz="1000" kern="1200" dirty="0">
                          <a:solidFill>
                            <a:schemeClr val="tx1"/>
                          </a:solidFill>
                          <a:effectLst/>
                          <a:latin typeface="+mn-lt"/>
                          <a:ea typeface="+mn-ea"/>
                          <a:cs typeface="+mn-cs"/>
                        </a:rPr>
                        <a:t>SCR</a:t>
                      </a:r>
                    </a:p>
                    <a:p>
                      <a:r>
                        <a:rPr lang="en-US" sz="1000" kern="1200" dirty="0">
                          <a:solidFill>
                            <a:schemeClr val="tx1"/>
                          </a:solidFill>
                          <a:effectLst/>
                          <a:latin typeface="+mn-lt"/>
                          <a:ea typeface="+mn-ea"/>
                          <a:cs typeface="+mn-cs"/>
                        </a:rPr>
                        <a:t>204569</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TBD</a:t>
                      </a:r>
                    </a:p>
                  </a:txBody>
                  <a:tcPr/>
                </a:tc>
                <a:tc>
                  <a:txBody>
                    <a:bodyPr/>
                    <a:lstStyle/>
                    <a:p>
                      <a:r>
                        <a:rPr lang="en-US" sz="1000" b="0" i="0" u="none" strike="noStrike" kern="1200" baseline="0" dirty="0">
                          <a:solidFill>
                            <a:schemeClr val="dk1"/>
                          </a:solidFill>
                          <a:latin typeface="+mn-lt"/>
                          <a:ea typeface="+mn-ea"/>
                          <a:cs typeface="+mn-cs"/>
                        </a:rPr>
                        <a:t>The CalWORKs Outcomes and Accountability Review (Cal-OAR) is a process for reviewing the CalWORKS program statewide while taking into account county diversity. Its goal is to promote program accountability, continual quality improvement, and meaningful tracking of program participation and outcomes. 	</a:t>
                      </a:r>
                    </a:p>
                    <a:p>
                      <a:endParaRPr lang="en-US" sz="1000" b="0" i="0" u="none" strike="noStrike" kern="1200" baseline="0" dirty="0">
                        <a:solidFill>
                          <a:schemeClr val="dk1"/>
                        </a:solidFill>
                        <a:latin typeface="+mn-lt"/>
                        <a:ea typeface="+mn-ea"/>
                        <a:cs typeface="+mn-cs"/>
                      </a:endParaRPr>
                    </a:p>
                    <a:p>
                      <a:r>
                        <a:rPr lang="en-US" sz="1000" b="0" i="0" u="none" strike="noStrike" kern="1200" baseline="0" dirty="0">
                          <a:solidFill>
                            <a:schemeClr val="dk1"/>
                          </a:solidFill>
                          <a:latin typeface="+mn-lt"/>
                          <a:ea typeface="+mn-ea"/>
                          <a:cs typeface="+mn-cs"/>
                        </a:rPr>
                        <a:t>Development of the review process is led by a statewide legislatively-mandated work group of stakeholders from state agencies, counties, advocacy groups, research teams, the legislature, and CalWORKs recipient populations. 	</a:t>
                      </a:r>
                    </a:p>
                    <a:p>
                      <a:endParaRPr lang="en-US" sz="1000" b="0" i="0" u="none" strike="noStrike" kern="1200" baseline="0" dirty="0">
                        <a:solidFill>
                          <a:schemeClr val="dk1"/>
                        </a:solidFill>
                        <a:latin typeface="+mn-lt"/>
                        <a:ea typeface="+mn-ea"/>
                        <a:cs typeface="+mn-cs"/>
                      </a:endParaRPr>
                    </a:p>
                    <a:p>
                      <a:r>
                        <a:rPr lang="en-US" sz="1000" b="0" i="0" u="none" strike="noStrike" kern="1200" baseline="0" dirty="0">
                          <a:solidFill>
                            <a:schemeClr val="dk1"/>
                          </a:solidFill>
                          <a:latin typeface="+mn-lt"/>
                          <a:ea typeface="+mn-ea"/>
                          <a:cs typeface="+mn-cs"/>
                        </a:rPr>
                        <a:t>Cal-OAR workgroup is to establish a local accountability system that facilitates continuous improvement of county CalWORKs programs by collecting and disseminating data and best practices. </a:t>
                      </a:r>
                    </a:p>
                    <a:p>
                      <a:endParaRPr lang="en-US" sz="1000" b="0" i="0" u="none" strike="noStrike" kern="1200" baseline="0" dirty="0">
                        <a:solidFill>
                          <a:schemeClr val="dk1"/>
                        </a:solidFill>
                        <a:latin typeface="+mn-lt"/>
                        <a:ea typeface="+mn-ea"/>
                        <a:cs typeface="+mn-cs"/>
                      </a:endParaRPr>
                    </a:p>
                    <a:p>
                      <a:r>
                        <a:rPr lang="en-US" sz="1000" b="0" i="0" u="none" strike="noStrike" kern="1200" baseline="0" dirty="0">
                          <a:solidFill>
                            <a:schemeClr val="dk1"/>
                          </a:solidFill>
                          <a:latin typeface="+mn-lt"/>
                          <a:ea typeface="+mn-ea"/>
                          <a:cs typeface="+mn-cs"/>
                        </a:rPr>
                        <a:t>Cal-OAR three main components to be developed by July 2019:</a:t>
                      </a:r>
                    </a:p>
                    <a:p>
                      <a:pPr marL="171450" indent="-171450">
                        <a:buFont typeface="Arial" panose="020B0604020202020204" pitchFamily="34" charset="0"/>
                        <a:buChar char="•"/>
                      </a:pPr>
                      <a:r>
                        <a:rPr lang="en-US" sz="1000" b="0" i="0" u="none" strike="noStrike" kern="1200" baseline="0" dirty="0">
                          <a:solidFill>
                            <a:schemeClr val="dk1"/>
                          </a:solidFill>
                          <a:latin typeface="+mn-lt"/>
                          <a:ea typeface="+mn-ea"/>
                          <a:cs typeface="+mn-cs"/>
                        </a:rPr>
                        <a:t>Process and Outcome Performance indicators</a:t>
                      </a:r>
                    </a:p>
                    <a:p>
                      <a:pPr marL="171450" indent="-171450">
                        <a:buFont typeface="Arial" panose="020B0604020202020204" pitchFamily="34" charset="0"/>
                        <a:buChar char="•"/>
                      </a:pPr>
                      <a:r>
                        <a:rPr lang="en-US" sz="1000" b="0" i="0" u="none" strike="noStrike" kern="1200" baseline="0" dirty="0">
                          <a:solidFill>
                            <a:schemeClr val="dk1"/>
                          </a:solidFill>
                          <a:latin typeface="+mn-lt"/>
                          <a:ea typeface="+mn-ea"/>
                          <a:cs typeface="+mn-cs"/>
                        </a:rPr>
                        <a:t>CalWORKs county self-assessment process</a:t>
                      </a:r>
                    </a:p>
                    <a:p>
                      <a:pPr marL="171450" indent="-171450">
                        <a:buFont typeface="Arial" panose="020B0604020202020204" pitchFamily="34" charset="0"/>
                        <a:buChar char="•"/>
                      </a:pPr>
                      <a:r>
                        <a:rPr lang="en-US" sz="1000" b="0" i="0" u="none" strike="noStrike" kern="1200" baseline="0" dirty="0">
                          <a:solidFill>
                            <a:schemeClr val="dk1"/>
                          </a:solidFill>
                          <a:latin typeface="+mn-lt"/>
                          <a:ea typeface="+mn-ea"/>
                          <a:cs typeface="+mn-cs"/>
                        </a:rPr>
                        <a:t>CalWORKs county system improvement plan, including a peer review component. </a:t>
                      </a:r>
                    </a:p>
                    <a:p>
                      <a:pPr marL="171450" indent="-171450">
                        <a:buFont typeface="Arial" panose="020B0604020202020204" pitchFamily="34" charset="0"/>
                        <a:buChar char="•"/>
                      </a:pPr>
                      <a:endParaRPr lang="en-US" sz="1000" b="0"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i="0" u="none" strike="noStrike" kern="1200" baseline="0" dirty="0">
                          <a:solidFill>
                            <a:schemeClr val="dk1"/>
                          </a:solidFill>
                          <a:latin typeface="+mn-lt"/>
                          <a:ea typeface="+mn-ea"/>
                          <a:cs typeface="+mn-cs"/>
                        </a:rPr>
                        <a:t>The three elements produced by the Cal-OAR work group will improve county access to meaningful, real-time data and will encourage cross-county examination. This will help counties improve their program management decisions and provide a mechanism for elevating county best practices.</a:t>
                      </a:r>
                    </a:p>
                    <a:p>
                      <a:pPr marL="0" indent="0">
                        <a:spcBef>
                          <a:spcPts val="0"/>
                        </a:spcBef>
                        <a:spcAft>
                          <a:spcPts val="0"/>
                        </a:spcAft>
                        <a:buFont typeface="Arial" panose="020B0604020202020204" pitchFamily="34" charset="0"/>
                        <a:buNone/>
                      </a:pPr>
                      <a:endParaRPr lang="en-US" sz="1000" b="0" i="0" u="none" strike="noStrike" kern="1200" baseline="0" dirty="0">
                        <a:solidFill>
                          <a:schemeClr val="dk1"/>
                        </a:solidFill>
                        <a:latin typeface="+mn-lt"/>
                        <a:ea typeface="+mn-ea"/>
                        <a:cs typeface="+mn-cs"/>
                      </a:endParaRPr>
                    </a:p>
                    <a:p>
                      <a:pPr marL="0" indent="0" algn="ctr">
                        <a:spcBef>
                          <a:spcPts val="0"/>
                        </a:spcBef>
                        <a:spcAft>
                          <a:spcPts val="0"/>
                        </a:spcAft>
                        <a:buFont typeface="Arial" panose="020B0604020202020204" pitchFamily="34" charset="0"/>
                        <a:buNone/>
                      </a:pPr>
                      <a:r>
                        <a:rPr lang="en-US" sz="1000" b="0" i="0" u="none" strike="noStrike" kern="1200" baseline="0" dirty="0">
                          <a:solidFill>
                            <a:schemeClr val="dk1"/>
                          </a:solidFill>
                          <a:latin typeface="+mn-lt"/>
                          <a:ea typeface="+mn-ea"/>
                          <a:cs typeface="+mn-cs"/>
                        </a:rPr>
                        <a:t>-Continued on next slide-</a:t>
                      </a: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7</a:t>
            </a:fld>
            <a:endParaRPr lang="en-US" altLang="en-US" dirty="0"/>
          </a:p>
        </p:txBody>
      </p:sp>
    </p:spTree>
    <p:extLst>
      <p:ext uri="{BB962C8B-B14F-4D97-AF65-F5344CB8AC3E}">
        <p14:creationId xmlns:p14="http://schemas.microsoft.com/office/powerpoint/2010/main" val="673350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a:xfrm>
            <a:off x="260758" y="762000"/>
            <a:ext cx="7696200" cy="609600"/>
          </a:xfrm>
        </p:spPr>
        <p:txBody>
          <a:bodyPr/>
          <a:lstStyle/>
          <a:p>
            <a:br>
              <a:rPr lang="en-US" sz="2800" dirty="0"/>
            </a:br>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862848325"/>
              </p:ext>
            </p:extLst>
          </p:nvPr>
        </p:nvGraphicFramePr>
        <p:xfrm>
          <a:off x="232794" y="1493635"/>
          <a:ext cx="8686800" cy="342900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2598880486"/>
                    </a:ext>
                  </a:extLst>
                </a:gridCol>
                <a:gridCol w="914400">
                  <a:extLst>
                    <a:ext uri="{9D8B030D-6E8A-4147-A177-3AD203B41FA5}">
                      <a16:colId xmlns:a16="http://schemas.microsoft.com/office/drawing/2014/main" val="608750300"/>
                    </a:ext>
                  </a:extLst>
                </a:gridCol>
                <a:gridCol w="757806">
                  <a:extLst>
                    <a:ext uri="{9D8B030D-6E8A-4147-A177-3AD203B41FA5}">
                      <a16:colId xmlns:a16="http://schemas.microsoft.com/office/drawing/2014/main" val="3016906105"/>
                    </a:ext>
                  </a:extLst>
                </a:gridCol>
                <a:gridCol w="842394">
                  <a:extLst>
                    <a:ext uri="{9D8B030D-6E8A-4147-A177-3AD203B41FA5}">
                      <a16:colId xmlns:a16="http://schemas.microsoft.com/office/drawing/2014/main" val="4121115089"/>
                    </a:ext>
                  </a:extLst>
                </a:gridCol>
                <a:gridCol w="5105400">
                  <a:extLst>
                    <a:ext uri="{9D8B030D-6E8A-4147-A177-3AD203B41FA5}">
                      <a16:colId xmlns:a16="http://schemas.microsoft.com/office/drawing/2014/main" val="1591799146"/>
                    </a:ext>
                  </a:extLst>
                </a:gridCol>
              </a:tblGrid>
              <a:tr h="986425">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24425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CalWORKs Outcomes and Accountability Review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Cal-OAR</a:t>
                      </a:r>
                    </a:p>
                  </a:txBody>
                  <a:tcPr/>
                </a:tc>
                <a:tc>
                  <a:txBody>
                    <a:bodyPr/>
                    <a:lstStyle/>
                    <a:p>
                      <a:r>
                        <a:rPr lang="en-US" sz="1000" dirty="0"/>
                        <a:t>7/1/2019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SCR</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102191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TBD</a:t>
                      </a:r>
                    </a:p>
                  </a:txBody>
                  <a:tcPr/>
                </a:tc>
                <a:tc>
                  <a:txBody>
                    <a:bodyPr/>
                    <a:lstStyle/>
                    <a:p>
                      <a:r>
                        <a:rPr lang="en-US" sz="1000" kern="1200" dirty="0">
                          <a:solidFill>
                            <a:schemeClr val="tx1"/>
                          </a:solidFill>
                          <a:effectLst/>
                          <a:latin typeface="+mn-lt"/>
                          <a:ea typeface="+mn-ea"/>
                          <a:cs typeface="+mn-cs"/>
                        </a:rPr>
                        <a:t>SCR</a:t>
                      </a:r>
                    </a:p>
                    <a:p>
                      <a:r>
                        <a:rPr lang="en-US" sz="1000" kern="1200" dirty="0">
                          <a:solidFill>
                            <a:schemeClr val="tx1"/>
                          </a:solidFill>
                          <a:effectLst/>
                          <a:latin typeface="+mn-lt"/>
                          <a:ea typeface="+mn-ea"/>
                          <a:cs typeface="+mn-cs"/>
                        </a:rPr>
                        <a:t>204569</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TBD</a:t>
                      </a:r>
                    </a:p>
                  </a:txBody>
                  <a:tcPr/>
                </a:tc>
                <a:tc>
                  <a:txBody>
                    <a:bodyPr/>
                    <a:lstStyle/>
                    <a:p>
                      <a:pPr marL="0" indent="0">
                        <a:spcBef>
                          <a:spcPts val="0"/>
                        </a:spcBef>
                        <a:spcAft>
                          <a:spcPts val="0"/>
                        </a:spcAft>
                        <a:buFont typeface="Arial" panose="020B0604020202020204" pitchFamily="34" charset="0"/>
                        <a:buNone/>
                      </a:pPr>
                      <a:r>
                        <a:rPr lang="en-US" sz="1000" b="1" i="0" u="none" strike="noStrike" kern="1200" baseline="0" dirty="0">
                          <a:solidFill>
                            <a:schemeClr val="dk1"/>
                          </a:solidFill>
                          <a:latin typeface="+mn-lt"/>
                          <a:ea typeface="+mn-ea"/>
                          <a:cs typeface="+mn-cs"/>
                        </a:rPr>
                        <a:t>CalACES Update</a:t>
                      </a:r>
                      <a:r>
                        <a:rPr lang="en-US" sz="1000" b="0" i="0" u="none" strike="noStrike" kern="1200" baseline="0" dirty="0">
                          <a:solidFill>
                            <a:schemeClr val="dk1"/>
                          </a:solidFill>
                          <a:latin typeface="+mn-lt"/>
                          <a:ea typeface="+mn-ea"/>
                          <a:cs typeface="+mn-cs"/>
                        </a:rPr>
                        <a:t>:</a:t>
                      </a:r>
                    </a:p>
                    <a:p>
                      <a:pPr marL="0" indent="0">
                        <a:spcBef>
                          <a:spcPts val="0"/>
                        </a:spcBef>
                        <a:spcAft>
                          <a:spcPts val="0"/>
                        </a:spcAft>
                        <a:buFont typeface="Arial" panose="020B0604020202020204" pitchFamily="34" charset="0"/>
                        <a:buNone/>
                      </a:pPr>
                      <a:r>
                        <a:rPr lang="en-US" sz="1000" b="0" i="0" u="none" strike="noStrike" kern="1200" baseline="0" dirty="0">
                          <a:solidFill>
                            <a:schemeClr val="dk1"/>
                          </a:solidFill>
                          <a:latin typeface="+mn-lt"/>
                          <a:ea typeface="+mn-ea"/>
                          <a:cs typeface="+mn-cs"/>
                        </a:rPr>
                        <a:t>CalACES is participating in the Cal-OAR Data Collection &amp; Automation subcommittee. This workgroup is charged with </a:t>
                      </a:r>
                      <a:r>
                        <a:rPr lang="en-US" sz="1000" kern="1200" dirty="0">
                          <a:solidFill>
                            <a:schemeClr val="dk1"/>
                          </a:solidFill>
                          <a:effectLst/>
                          <a:latin typeface="+mn-lt"/>
                          <a:ea typeface="+mn-ea"/>
                          <a:cs typeface="+mn-cs"/>
                        </a:rPr>
                        <a:t>developing the set of measures to evaluate program performance. These measures will be reported to CDSS on a monthly basis, which will result in a new state report. This effort will also include revision to the WTW 25 report.</a:t>
                      </a:r>
                    </a:p>
                    <a:p>
                      <a:pPr marL="0" indent="0">
                        <a:spcBef>
                          <a:spcPts val="0"/>
                        </a:spcBef>
                        <a:spcAft>
                          <a:spcPts val="0"/>
                        </a:spcAft>
                        <a:buFont typeface="Arial" panose="020B0604020202020204" pitchFamily="34" charset="0"/>
                        <a:buNone/>
                      </a:pPr>
                      <a:endParaRPr lang="en-US" sz="1000" b="0" i="0" u="none" strike="noStrike" kern="1200" baseline="0" dirty="0">
                        <a:solidFill>
                          <a:schemeClr val="dk1"/>
                        </a:solidFill>
                        <a:effectLst/>
                        <a:latin typeface="+mn-lt"/>
                        <a:ea typeface="+mn-ea"/>
                        <a:cs typeface="+mn-cs"/>
                      </a:endParaRPr>
                    </a:p>
                    <a:p>
                      <a:pPr marL="0" indent="0">
                        <a:spcBef>
                          <a:spcPts val="0"/>
                        </a:spcBef>
                        <a:spcAft>
                          <a:spcPts val="0"/>
                        </a:spcAft>
                        <a:buFont typeface="Arial" panose="020B0604020202020204" pitchFamily="34" charset="0"/>
                        <a:buNone/>
                      </a:pPr>
                      <a:r>
                        <a:rPr lang="en-US" sz="1000" b="0" i="0" u="none" strike="noStrike" kern="1200" baseline="0" dirty="0">
                          <a:solidFill>
                            <a:schemeClr val="dk1"/>
                          </a:solidFill>
                          <a:effectLst/>
                          <a:latin typeface="+mn-lt"/>
                          <a:ea typeface="+mn-ea"/>
                          <a:cs typeface="+mn-cs"/>
                        </a:rPr>
                        <a:t>The project provided a cost estimate to implement the new state report and modification to the WTW 25 report on 9/14/18.</a:t>
                      </a:r>
                      <a:endParaRPr lang="en-US" sz="1000" b="0" i="0" u="none" strike="noStrike" kern="1200" baseline="0" dirty="0">
                        <a:solidFill>
                          <a:schemeClr val="dk1"/>
                        </a:solidFill>
                        <a:latin typeface="+mn-lt"/>
                        <a:ea typeface="+mn-ea"/>
                        <a:cs typeface="+mn-cs"/>
                      </a:endParaRPr>
                    </a:p>
                    <a:p>
                      <a:pPr marL="0" indent="0">
                        <a:buFont typeface="Arial" panose="020B0604020202020204" pitchFamily="34" charset="0"/>
                        <a:buNone/>
                      </a:pPr>
                      <a:endParaRPr lang="en-US" sz="10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8</a:t>
            </a:fld>
            <a:endParaRPr lang="en-US" altLang="en-US" dirty="0"/>
          </a:p>
        </p:txBody>
      </p:sp>
    </p:spTree>
    <p:extLst>
      <p:ext uri="{BB962C8B-B14F-4D97-AF65-F5344CB8AC3E}">
        <p14:creationId xmlns:p14="http://schemas.microsoft.com/office/powerpoint/2010/main" val="4145590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C86EA-FAD4-4379-8E82-698C245661F4}"/>
              </a:ext>
            </a:extLst>
          </p:cNvPr>
          <p:cNvSpPr>
            <a:spLocks noGrp="1"/>
          </p:cNvSpPr>
          <p:nvPr>
            <p:ph type="title"/>
          </p:nvPr>
        </p:nvSpPr>
        <p:spPr>
          <a:xfrm>
            <a:off x="260758" y="762000"/>
            <a:ext cx="7696200" cy="609600"/>
          </a:xfrm>
        </p:spPr>
        <p:txBody>
          <a:bodyPr/>
          <a:lstStyle/>
          <a:p>
            <a:br>
              <a:rPr lang="en-US" sz="2800" dirty="0"/>
            </a:br>
            <a:r>
              <a:rPr lang="en-US" dirty="0"/>
              <a:t>Policy Implementation</a:t>
            </a:r>
          </a:p>
        </p:txBody>
      </p:sp>
      <p:graphicFrame>
        <p:nvGraphicFramePr>
          <p:cNvPr id="5" name="Content Placeholder 4">
            <a:extLst>
              <a:ext uri="{FF2B5EF4-FFF2-40B4-BE49-F238E27FC236}">
                <a16:creationId xmlns:a16="http://schemas.microsoft.com/office/drawing/2014/main" id="{B8E0D907-0CFD-404E-B887-787A4F564962}"/>
              </a:ext>
            </a:extLst>
          </p:cNvPr>
          <p:cNvGraphicFramePr>
            <a:graphicFrameLocks noGrp="1"/>
          </p:cNvGraphicFramePr>
          <p:nvPr>
            <p:ph idx="1"/>
            <p:extLst>
              <p:ext uri="{D42A27DB-BD31-4B8C-83A1-F6EECF244321}">
                <p14:modId xmlns:p14="http://schemas.microsoft.com/office/powerpoint/2010/main" val="1699922483"/>
              </p:ext>
            </p:extLst>
          </p:nvPr>
        </p:nvGraphicFramePr>
        <p:xfrm>
          <a:off x="228600" y="1524000"/>
          <a:ext cx="8686800" cy="519684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598880486"/>
                    </a:ext>
                  </a:extLst>
                </a:gridCol>
                <a:gridCol w="838200">
                  <a:extLst>
                    <a:ext uri="{9D8B030D-6E8A-4147-A177-3AD203B41FA5}">
                      <a16:colId xmlns:a16="http://schemas.microsoft.com/office/drawing/2014/main" val="608750300"/>
                    </a:ext>
                  </a:extLst>
                </a:gridCol>
                <a:gridCol w="838200">
                  <a:extLst>
                    <a:ext uri="{9D8B030D-6E8A-4147-A177-3AD203B41FA5}">
                      <a16:colId xmlns:a16="http://schemas.microsoft.com/office/drawing/2014/main" val="3016906105"/>
                    </a:ext>
                  </a:extLst>
                </a:gridCol>
                <a:gridCol w="914400">
                  <a:extLst>
                    <a:ext uri="{9D8B030D-6E8A-4147-A177-3AD203B41FA5}">
                      <a16:colId xmlns:a16="http://schemas.microsoft.com/office/drawing/2014/main" val="4121115089"/>
                    </a:ext>
                  </a:extLst>
                </a:gridCol>
                <a:gridCol w="5105400">
                  <a:extLst>
                    <a:ext uri="{9D8B030D-6E8A-4147-A177-3AD203B41FA5}">
                      <a16:colId xmlns:a16="http://schemas.microsoft.com/office/drawing/2014/main" val="1591799146"/>
                    </a:ext>
                  </a:extLst>
                </a:gridCol>
              </a:tblGrid>
              <a:tr h="838200">
                <a:tc>
                  <a:txBody>
                    <a:bodyPr/>
                    <a:lstStyle/>
                    <a:p>
                      <a:r>
                        <a:rPr lang="en-US" sz="1200" dirty="0">
                          <a:solidFill>
                            <a:schemeClr val="tx1"/>
                          </a:solidFill>
                        </a:rPr>
                        <a:t>Item</a:t>
                      </a:r>
                    </a:p>
                  </a:txBody>
                  <a:tcPr/>
                </a:tc>
                <a:tc>
                  <a:txBody>
                    <a:bodyPr/>
                    <a:lstStyle/>
                    <a:p>
                      <a:r>
                        <a:rPr lang="en-US" sz="1200" dirty="0">
                          <a:solidFill>
                            <a:schemeClr val="tx1"/>
                          </a:solidFill>
                        </a:rPr>
                        <a:t>Policy Effective Date</a:t>
                      </a:r>
                    </a:p>
                  </a:txBody>
                  <a:tcPr/>
                </a:tc>
                <a:tc>
                  <a:txBody>
                    <a:bodyPr/>
                    <a:lstStyle/>
                    <a:p>
                      <a:r>
                        <a:rPr lang="en-US" sz="1200" dirty="0">
                          <a:solidFill>
                            <a:schemeClr val="tx1"/>
                          </a:solidFill>
                        </a:rPr>
                        <a:t>C-IV Status</a:t>
                      </a:r>
                    </a:p>
                  </a:txBody>
                  <a:tcPr/>
                </a:tc>
                <a:tc>
                  <a:txBody>
                    <a:bodyPr/>
                    <a:lstStyle/>
                    <a:p>
                      <a:r>
                        <a:rPr lang="en-US" sz="1200" dirty="0">
                          <a:solidFill>
                            <a:schemeClr val="tx1"/>
                          </a:solidFill>
                        </a:rPr>
                        <a:t>LRS Status</a:t>
                      </a:r>
                    </a:p>
                  </a:txBody>
                  <a:tcPr/>
                </a:tc>
                <a:tc>
                  <a:txBody>
                    <a:bodyPr/>
                    <a:lstStyle/>
                    <a:p>
                      <a:r>
                        <a:rPr lang="en-US" sz="1200" dirty="0">
                          <a:solidFill>
                            <a:schemeClr val="tx1"/>
                          </a:solidFill>
                        </a:rPr>
                        <a:t>Description – CalACES Implementation Effort</a:t>
                      </a:r>
                    </a:p>
                  </a:txBody>
                  <a:tcPr/>
                </a:tc>
                <a:extLst>
                  <a:ext uri="{0D108BD9-81ED-4DB2-BD59-A6C34878D82A}">
                    <a16:rowId xmlns:a16="http://schemas.microsoft.com/office/drawing/2014/main" val="4230153104"/>
                  </a:ext>
                </a:extLst>
              </a:tr>
              <a:tr h="24425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CalHEERS - Verify Lawful Presence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baseline="0" dirty="0">
                        <a:solidFill>
                          <a:schemeClr val="dk1"/>
                        </a:solidFill>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dirty="0">
                          <a:solidFill>
                            <a:schemeClr val="dk1"/>
                          </a:solidFill>
                          <a:latin typeface="+mn-lt"/>
                          <a:ea typeface="+mn-ea"/>
                          <a:cs typeface="Arial" panose="020B0604020202020204" pitchFamily="34" charset="0"/>
                        </a:rPr>
                        <a:t>CH CR 92295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baseline="0">
                          <a:solidFill>
                            <a:schemeClr val="dk1"/>
                          </a:solidFill>
                          <a:latin typeface="+mn-lt"/>
                          <a:ea typeface="+mn-ea"/>
                          <a:cs typeface="Arial" panose="020B0604020202020204" pitchFamily="34" charset="0"/>
                        </a:rPr>
                        <a:t>February 2019.666666</a:t>
                      </a:r>
                      <a:endParaRPr lang="en-US" sz="1000" kern="1200" baseline="0" dirty="0">
                        <a:solidFill>
                          <a:schemeClr val="dk1"/>
                        </a:solidFill>
                        <a:latin typeface="+mn-lt"/>
                        <a:ea typeface="+mn-ea"/>
                        <a:cs typeface="Arial" panose="020B0604020202020204" pitchFamily="34" charset="0"/>
                      </a:endParaRPr>
                    </a:p>
                  </a:txBody>
                  <a:tcPr/>
                </a:tc>
                <a:tc>
                  <a:txBody>
                    <a:bodyPr/>
                    <a:lstStyle/>
                    <a:p>
                      <a:endParaRPr lang="en-US"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100608</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Design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a:latin typeface="+mn-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a:latin typeface="+mn-lt"/>
                          <a:cs typeface="Arial" panose="020B0604020202020204" pitchFamily="34" charset="0"/>
                        </a:rPr>
                        <a:t>19.02</a:t>
                      </a:r>
                    </a:p>
                  </a:txBody>
                  <a:tcPr/>
                </a:tc>
                <a:tc>
                  <a:txBody>
                    <a:bodyPr/>
                    <a:lstStyle/>
                    <a:p>
                      <a:r>
                        <a:rPr lang="en-US" sz="1000" kern="1200" dirty="0">
                          <a:solidFill>
                            <a:schemeClr val="tx1"/>
                          </a:solidFill>
                          <a:effectLst/>
                          <a:latin typeface="+mn-lt"/>
                          <a:ea typeface="+mn-ea"/>
                          <a:cs typeface="+mn-cs"/>
                        </a:rPr>
                        <a:t>201310</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Design</a:t>
                      </a: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19.02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a:solidFill>
                            <a:schemeClr val="dk1"/>
                          </a:solidFill>
                          <a:effectLst/>
                          <a:latin typeface="+mn-lt"/>
                          <a:ea typeface="+mn-ea"/>
                          <a:cs typeface="+mn-cs"/>
                        </a:rPr>
                        <a:t>The Department of Homeland Security (DHS) is upgrading the DHS Verify Lawful Presence (VLP) interface. Centers for Medicare and Medicaid Services (CMS), CalHEERS (CH) and CalACES must also be updated to continue to communicate to DHS for VLP. CH Change Request (CR) will update CH to use the updated CMS VLP interface. </a:t>
                      </a:r>
                    </a:p>
                    <a:p>
                      <a:endParaRPr lang="en-US" sz="1000" kern="1200" dirty="0">
                        <a:solidFill>
                          <a:schemeClr val="dk1"/>
                        </a:solidFill>
                        <a:effectLst/>
                        <a:latin typeface="+mn-lt"/>
                        <a:ea typeface="+mn-ea"/>
                        <a:cs typeface="+mn-cs"/>
                      </a:endParaRPr>
                    </a:p>
                    <a:p>
                      <a:r>
                        <a:rPr lang="en-US" sz="1000" b="1" kern="1200" dirty="0">
                          <a:solidFill>
                            <a:schemeClr val="dk1"/>
                          </a:solidFill>
                          <a:effectLst/>
                          <a:latin typeface="+mn-lt"/>
                          <a:ea typeface="+mn-ea"/>
                          <a:cs typeface="+mn-cs"/>
                        </a:rPr>
                        <a:t>CalACES Update:</a:t>
                      </a:r>
                    </a:p>
                    <a:p>
                      <a:r>
                        <a:rPr lang="en-US" sz="1000" b="1" kern="1200" dirty="0">
                          <a:solidFill>
                            <a:schemeClr val="dk1"/>
                          </a:solidFill>
                          <a:effectLst/>
                          <a:latin typeface="+mn-lt"/>
                          <a:ea typeface="+mn-ea"/>
                          <a:cs typeface="+mn-cs"/>
                        </a:rPr>
                        <a:t>System changes for this effort will include:</a:t>
                      </a:r>
                    </a:p>
                    <a:p>
                      <a:pPr marL="171450" lvl="0" indent="-171450">
                        <a:buFont typeface="Arial" panose="020B0604020202020204" pitchFamily="34" charset="0"/>
                        <a:buChar char="•"/>
                      </a:pPr>
                      <a:r>
                        <a:rPr lang="en-US" sz="1000" kern="1200" dirty="0">
                          <a:solidFill>
                            <a:schemeClr val="dk1"/>
                          </a:solidFill>
                          <a:effectLst/>
                          <a:latin typeface="+mn-lt"/>
                          <a:ea typeface="+mn-ea"/>
                          <a:cs typeface="+mn-cs"/>
                        </a:rPr>
                        <a:t>Updates to CH eHit interface for VLP</a:t>
                      </a:r>
                    </a:p>
                    <a:p>
                      <a:pPr marL="171450" lvl="0" indent="-171450">
                        <a:buFont typeface="Arial" panose="020B0604020202020204" pitchFamily="34" charset="0"/>
                        <a:buChar char="•"/>
                      </a:pPr>
                      <a:r>
                        <a:rPr lang="en-US" sz="1000" kern="1200" dirty="0">
                          <a:solidFill>
                            <a:schemeClr val="dk1"/>
                          </a:solidFill>
                          <a:effectLst/>
                          <a:latin typeface="+mn-lt"/>
                          <a:ea typeface="+mn-ea"/>
                          <a:cs typeface="+mn-cs"/>
                        </a:rPr>
                        <a:t>Creates a new CH VLP interface between CH and CalACES for VLP </a:t>
                      </a:r>
                    </a:p>
                    <a:p>
                      <a:pPr marL="171450" lvl="0" indent="-171450">
                        <a:buFont typeface="Arial" panose="020B0604020202020204" pitchFamily="34" charset="0"/>
                        <a:buChar char="•"/>
                      </a:pPr>
                      <a:r>
                        <a:rPr lang="en-US" sz="1000" kern="1200" dirty="0">
                          <a:solidFill>
                            <a:schemeClr val="dk1"/>
                          </a:solidFill>
                          <a:effectLst/>
                          <a:latin typeface="+mn-lt"/>
                          <a:ea typeface="+mn-ea"/>
                          <a:cs typeface="+mn-cs"/>
                        </a:rPr>
                        <a:t>Provides a way to communicate when CH receives a VLP interface error code or when CH does not make a VLP call.</a:t>
                      </a:r>
                    </a:p>
                    <a:p>
                      <a:pPr marL="171450" lvl="0" indent="-171450">
                        <a:buFont typeface="Arial" panose="020B0604020202020204" pitchFamily="34" charset="0"/>
                        <a:buChar char="•"/>
                      </a:pPr>
                      <a:r>
                        <a:rPr lang="en-US" sz="1000" kern="1200" dirty="0">
                          <a:solidFill>
                            <a:schemeClr val="dk1"/>
                          </a:solidFill>
                          <a:effectLst/>
                          <a:latin typeface="+mn-lt"/>
                          <a:ea typeface="+mn-ea"/>
                          <a:cs typeface="+mn-cs"/>
                        </a:rPr>
                        <a:t>The new CH VLP interface allows the Worker to process the additional VLP verification for MAGI MC individuals from within C-IV/LRS instead of from the external U.S. Citizenship and Immigration Services (USCIS) Systematic Alien Verification for Entitlement (SAVE) website.</a:t>
                      </a:r>
                    </a:p>
                    <a:p>
                      <a:pPr marL="171450" lvl="0" indent="-171450">
                        <a:buFont typeface="Arial" panose="020B0604020202020204" pitchFamily="34" charset="0"/>
                        <a:buChar char="•"/>
                      </a:pPr>
                      <a:endParaRPr lang="en-US" sz="1000" kern="1200" dirty="0">
                        <a:solidFill>
                          <a:schemeClr val="dk1"/>
                        </a:solidFill>
                        <a:effectLst/>
                        <a:latin typeface="+mn-lt"/>
                        <a:ea typeface="+mn-ea"/>
                        <a:cs typeface="+mn-cs"/>
                      </a:endParaRPr>
                    </a:p>
                    <a:p>
                      <a:pPr marL="0" lvl="0" indent="0">
                        <a:buFont typeface="Arial" panose="020B0604020202020204" pitchFamily="34" charset="0"/>
                        <a:buNone/>
                      </a:pPr>
                      <a:r>
                        <a:rPr lang="en-US" sz="1000" kern="1200" dirty="0">
                          <a:solidFill>
                            <a:schemeClr val="dk1"/>
                          </a:solidFill>
                          <a:effectLst/>
                          <a:latin typeface="+mn-lt"/>
                          <a:ea typeface="+mn-ea"/>
                          <a:cs typeface="+mn-cs"/>
                        </a:rPr>
                        <a:t>When a case is pure MAGI, the VLP interface will reduce worker double data entry and the system will notify the workers from within CIV/LRS by auto-creating tasks when CH receives citizenship information from DHS.</a:t>
                      </a:r>
                    </a:p>
                    <a:p>
                      <a:pPr marL="171450" lvl="0" indent="-171450">
                        <a:buFont typeface="Arial" panose="020B0604020202020204" pitchFamily="34" charset="0"/>
                        <a:buChar char="•"/>
                      </a:pPr>
                      <a:endParaRPr lang="en-US" sz="1000" kern="1200" dirty="0">
                        <a:solidFill>
                          <a:schemeClr val="dk1"/>
                        </a:solidFill>
                        <a:effectLst/>
                        <a:latin typeface="+mn-lt"/>
                        <a:ea typeface="+mn-ea"/>
                        <a:cs typeface="+mn-cs"/>
                      </a:endParaRPr>
                    </a:p>
                    <a:p>
                      <a:pPr marL="0" lvl="0" indent="0">
                        <a:buFont typeface="Arial" panose="020B0604020202020204" pitchFamily="34" charset="0"/>
                        <a:buNone/>
                      </a:pPr>
                      <a:r>
                        <a:rPr lang="en-US" sz="1000" kern="1200" dirty="0">
                          <a:solidFill>
                            <a:schemeClr val="dk1"/>
                          </a:solidFill>
                          <a:effectLst/>
                          <a:latin typeface="+mn-lt"/>
                          <a:ea typeface="+mn-ea"/>
                          <a:cs typeface="+mn-cs"/>
                        </a:rPr>
                        <a:t>The CH JADs for this effort are still in progress and are anticipated to wrap up by 9/14/18. At the MC committee meeting on 9/5/18, the project shared a power point presentation of the proposed CIV/LRS system changes. The team’s goal is to finalize the design by the end of September and then present it to the committee for review. After SCR approval the team will check in with the committee at each meeting thereafter for progress updates as the SCR moves through build and test.</a:t>
                      </a:r>
                    </a:p>
                    <a:p>
                      <a:pPr marL="0" indent="0">
                        <a:buFont typeface="Arial" panose="020B0604020202020204" pitchFamily="34" charset="0"/>
                        <a:buNone/>
                      </a:pPr>
                      <a:endParaRPr lang="en-US" sz="1000" b="0"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2344193338"/>
                  </a:ext>
                </a:extLst>
              </a:tr>
            </a:tbl>
          </a:graphicData>
        </a:graphic>
      </p:graphicFrame>
      <p:sp>
        <p:nvSpPr>
          <p:cNvPr id="4" name="Slide Number Placeholder 3">
            <a:extLst>
              <a:ext uri="{FF2B5EF4-FFF2-40B4-BE49-F238E27FC236}">
                <a16:creationId xmlns:a16="http://schemas.microsoft.com/office/drawing/2014/main" id="{783B0714-9E73-483D-972E-76DF375949DD}"/>
              </a:ext>
            </a:extLst>
          </p:cNvPr>
          <p:cNvSpPr>
            <a:spLocks noGrp="1"/>
          </p:cNvSpPr>
          <p:nvPr>
            <p:ph type="sldNum" sz="quarter" idx="12"/>
          </p:nvPr>
        </p:nvSpPr>
        <p:spPr>
          <a:xfrm>
            <a:off x="6777606" y="6522720"/>
            <a:ext cx="2133600" cy="297809"/>
          </a:xfrm>
        </p:spPr>
        <p:txBody>
          <a:bodyPr/>
          <a:lstStyle/>
          <a:p>
            <a:fld id="{E675FF42-0E22-44DC-8DFB-F90201735E2E}" type="slidenum">
              <a:rPr lang="en-US" altLang="en-US" smtClean="0"/>
              <a:pPr/>
              <a:t>9</a:t>
            </a:fld>
            <a:endParaRPr lang="en-US" altLang="en-US" dirty="0"/>
          </a:p>
        </p:txBody>
      </p:sp>
    </p:spTree>
    <p:extLst>
      <p:ext uri="{BB962C8B-B14F-4D97-AF65-F5344CB8AC3E}">
        <p14:creationId xmlns:p14="http://schemas.microsoft.com/office/powerpoint/2010/main" val="10987263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ales training presentation">
  <a:themeElements>
    <a:clrScheme name="Custom 1">
      <a:dk1>
        <a:sysClr val="windowText" lastClr="000000"/>
      </a:dk1>
      <a:lt1>
        <a:sysClr val="window" lastClr="FFFFFF"/>
      </a:lt1>
      <a:dk2>
        <a:srgbClr val="000099"/>
      </a:dk2>
      <a:lt2>
        <a:srgbClr val="B4DCFA"/>
      </a:lt2>
      <a:accent1>
        <a:srgbClr val="FF9933"/>
      </a:accent1>
      <a:accent2>
        <a:srgbClr val="5ECCF3"/>
      </a:accent2>
      <a:accent3>
        <a:srgbClr val="A7EA52"/>
      </a:accent3>
      <a:accent4>
        <a:srgbClr val="5DCEAF"/>
      </a:accent4>
      <a:accent5>
        <a:srgbClr val="FF9933"/>
      </a:accent5>
      <a:accent6>
        <a:srgbClr val="F14124"/>
      </a:accent6>
      <a:hlink>
        <a:srgbClr val="2828FE"/>
      </a:hlink>
      <a:folHlink>
        <a:srgbClr val="11B2EB"/>
      </a:folHlink>
    </a:clrScheme>
    <a:fontScheme name="Sales Training_final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Sales Training_final2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Sales Training_final2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Sales Training_final2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Sales Training_final2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Sales Training_final2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Sales Training_final2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Sales Training_final2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Sales Training_final2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Sales Training_final2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les training presentation.potx" id="{3181A242-BAE2-485E-97E8-919259126601}" vid="{819B686A-E690-42F4-91DA-6D012EEA3935}"/>
    </a:ext>
  </a:extLst>
</a:theme>
</file>

<file path=ppt/theme/theme2.xml><?xml version="1.0" encoding="utf-8"?>
<a:theme xmlns:a="http://schemas.openxmlformats.org/drawingml/2006/main" name="1_Sales training presentation">
  <a:themeElements>
    <a:clrScheme name="Custom 4">
      <a:dk1>
        <a:sysClr val="windowText" lastClr="000000"/>
      </a:dk1>
      <a:lt1>
        <a:sysClr val="window" lastClr="FFFFFF"/>
      </a:lt1>
      <a:dk2>
        <a:srgbClr val="000099"/>
      </a:dk2>
      <a:lt2>
        <a:srgbClr val="B4DCFA"/>
      </a:lt2>
      <a:accent1>
        <a:srgbClr val="FF8021"/>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ales Training_final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Sales Training_final2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Sales Training_final2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Sales Training_final2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Sales Training_final2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Sales Training_final2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Sales Training_final2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Sales Training_final2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Sales Training_final2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Sales Training_final2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les training presentation.potx" id="{3181A242-BAE2-485E-97E8-919259126601}" vid="{819B686A-E690-42F4-91DA-6D012EEA3935}"/>
    </a:ext>
  </a:extLst>
</a:theme>
</file>

<file path=ppt/theme/theme3.xml><?xml version="1.0" encoding="utf-8"?>
<a:theme xmlns:a="http://schemas.openxmlformats.org/drawingml/2006/main" name="2_Sales training presentation">
  <a:themeElements>
    <a:clrScheme name="Custom 4">
      <a:dk1>
        <a:sysClr val="windowText" lastClr="000000"/>
      </a:dk1>
      <a:lt1>
        <a:sysClr val="window" lastClr="FFFFFF"/>
      </a:lt1>
      <a:dk2>
        <a:srgbClr val="000099"/>
      </a:dk2>
      <a:lt2>
        <a:srgbClr val="B4DCFA"/>
      </a:lt2>
      <a:accent1>
        <a:srgbClr val="FF8021"/>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ales Training_final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Sales Training_final2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Sales Training_final2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Sales Training_final2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Sales Training_final2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Sales Training_final2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Sales Training_final2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Sales Training_final2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Sales Training_final2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Sales Training_final2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les training presentation.potx" id="{3181A242-BAE2-485E-97E8-919259126601}" vid="{819B686A-E690-42F4-91DA-6D012EEA3935}"/>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CB9487F17E0E4D9E56E929BF36E5A5" ma:contentTypeVersion="11" ma:contentTypeDescription="Create a new document." ma:contentTypeScope="" ma:versionID="d2beb5f791d639a85d9b078d4356c3a6">
  <xsd:schema xmlns:xsd="http://www.w3.org/2001/XMLSchema" xmlns:xs="http://www.w3.org/2001/XMLSchema" xmlns:p="http://schemas.microsoft.com/office/2006/metadata/properties" xmlns:ns2="f7e036ba-a3b0-4cdc-b69c-3ff0c66abd9d" xmlns:ns3="c71bc280-77be-4226-9682-3896b2a5d823" targetNamespace="http://schemas.microsoft.com/office/2006/metadata/properties" ma:root="true" ma:fieldsID="a5175cc1ccf4ca5c3a2b7eff99579075" ns2:_="" ns3:_="">
    <xsd:import namespace="f7e036ba-a3b0-4cdc-b69c-3ff0c66abd9d"/>
    <xsd:import namespace="c71bc280-77be-4226-9682-3896b2a5d82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e036ba-a3b0-4cdc-b69c-3ff0c66abd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1bc280-77be-4226-9682-3896b2a5d82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F3609A7-E312-4DF3-B1AA-12974D801A74}"/>
</file>

<file path=customXml/itemProps2.xml><?xml version="1.0" encoding="utf-8"?>
<ds:datastoreItem xmlns:ds="http://schemas.openxmlformats.org/officeDocument/2006/customXml" ds:itemID="{5E018695-B7EA-4F69-8FAB-55B12E2C8E56}"/>
</file>

<file path=customXml/itemProps3.xml><?xml version="1.0" encoding="utf-8"?>
<ds:datastoreItem xmlns:ds="http://schemas.openxmlformats.org/officeDocument/2006/customXml" ds:itemID="{B99EE9BF-27C0-44CB-A09D-7748CBE8C480}"/>
</file>

<file path=docProps/app.xml><?xml version="1.0" encoding="utf-8"?>
<Properties xmlns="http://schemas.openxmlformats.org/officeDocument/2006/extended-properties" xmlns:vt="http://schemas.openxmlformats.org/officeDocument/2006/docPropsVTypes">
  <Template>Sales training presentation</Template>
  <TotalTime>4013</TotalTime>
  <Words>2220</Words>
  <Application>Microsoft Office PowerPoint</Application>
  <PresentationFormat>On-screen Show (4:3)</PresentationFormat>
  <Paragraphs>430</Paragraphs>
  <Slides>13</Slides>
  <Notes>0</Notes>
  <HiddenSlides>0</HiddenSlides>
  <MMClips>0</MMClips>
  <ScaleCrop>false</ScaleCrop>
  <HeadingPairs>
    <vt:vector size="8" baseType="variant">
      <vt:variant>
        <vt:lpstr>Fonts Used</vt:lpstr>
      </vt:variant>
      <vt:variant>
        <vt:i4>2</vt:i4>
      </vt:variant>
      <vt:variant>
        <vt:lpstr>Theme</vt:lpstr>
      </vt:variant>
      <vt:variant>
        <vt:i4>3</vt:i4>
      </vt:variant>
      <vt:variant>
        <vt:lpstr>Embedded OLE Servers</vt:lpstr>
      </vt:variant>
      <vt:variant>
        <vt:i4>1</vt:i4>
      </vt:variant>
      <vt:variant>
        <vt:lpstr>Slide Titles</vt:lpstr>
      </vt:variant>
      <vt:variant>
        <vt:i4>13</vt:i4>
      </vt:variant>
    </vt:vector>
  </HeadingPairs>
  <TitlesOfParts>
    <vt:vector size="19" baseType="lpstr">
      <vt:lpstr>Arial</vt:lpstr>
      <vt:lpstr>Wingdings</vt:lpstr>
      <vt:lpstr>Sales training presentation</vt:lpstr>
      <vt:lpstr>1_Sales training presentation</vt:lpstr>
      <vt:lpstr>2_Sales training presentation</vt:lpstr>
      <vt:lpstr>think-cell Slide</vt:lpstr>
      <vt:lpstr>PowerPoint Presentation</vt:lpstr>
      <vt:lpstr>Policy Implementation</vt:lpstr>
      <vt:lpstr>Policy Implementation</vt:lpstr>
      <vt:lpstr>Policy Implementation</vt:lpstr>
      <vt:lpstr>Policy Implementation</vt:lpstr>
      <vt:lpstr> Policy Implementation</vt:lpstr>
      <vt:lpstr> Policy Implementation</vt:lpstr>
      <vt:lpstr> Policy Implementation</vt:lpstr>
      <vt:lpstr> Policy Implementation</vt:lpstr>
      <vt:lpstr>Policy Implementation</vt:lpstr>
      <vt:lpstr> Policy Implementation</vt:lpstr>
      <vt:lpstr> Policy Implementation</vt:lpstr>
      <vt:lpstr> Policy Implementation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Raychelle Menefee</dc:creator>
  <cp:lastModifiedBy>Michele Peterson</cp:lastModifiedBy>
  <cp:revision>321</cp:revision>
  <cp:lastPrinted>2018-09-11T16:32:52Z</cp:lastPrinted>
  <dcterms:created xsi:type="dcterms:W3CDTF">2018-05-21T21:27:59Z</dcterms:created>
  <dcterms:modified xsi:type="dcterms:W3CDTF">2018-09-12T18:24:02Z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0x01010004CB9487F17E0E4D9E56E929BF36E5A5</vt:lpwstr>
  </property>
</Properties>
</file>