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76" r:id="rId3"/>
    <p:sldId id="286" r:id="rId4"/>
    <p:sldId id="277" r:id="rId5"/>
    <p:sldId id="278" r:id="rId6"/>
    <p:sldId id="279" r:id="rId7"/>
    <p:sldId id="280" r:id="rId8"/>
    <p:sldId id="281" r:id="rId9"/>
    <p:sldId id="287" r:id="rId10"/>
    <p:sldId id="283" r:id="rId11"/>
    <p:sldId id="284" r:id="rId12"/>
    <p:sldId id="285" r:id="rId13"/>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49" autoAdjust="0"/>
    <p:restoredTop sz="94660"/>
  </p:normalViewPr>
  <p:slideViewPr>
    <p:cSldViewPr snapToGrid="0">
      <p:cViewPr varScale="1">
        <p:scale>
          <a:sx n="83" d="100"/>
          <a:sy n="83" d="100"/>
        </p:scale>
        <p:origin x="557" y="72"/>
      </p:cViewPr>
      <p:guideLst/>
    </p:cSldViewPr>
  </p:slideViewPr>
  <p:notesTextViewPr>
    <p:cViewPr>
      <p:scale>
        <a:sx n="1" d="1"/>
        <a:sy n="1" d="1"/>
      </p:scale>
      <p:origin x="0" y="0"/>
    </p:cViewPr>
  </p:notesTextViewPr>
  <p:notesViewPr>
    <p:cSldViewPr snapToGrid="0">
      <p:cViewPr varScale="1">
        <p:scale>
          <a:sx n="84" d="100"/>
          <a:sy n="84" d="100"/>
        </p:scale>
        <p:origin x="382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787A8E3-6F2C-4104-B360-AFF18A5D5488}"/>
              </a:ext>
            </a:extLst>
          </p:cNvPr>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E270C46F-DA71-44F5-A689-767DF704A801}"/>
              </a:ext>
            </a:extLst>
          </p:cNvPr>
          <p:cNvSpPr>
            <a:spLocks noGrp="1"/>
          </p:cNvSpPr>
          <p:nvPr>
            <p:ph type="dt" sz="quarter" idx="1"/>
          </p:nvPr>
        </p:nvSpPr>
        <p:spPr>
          <a:xfrm>
            <a:off x="3898102" y="0"/>
            <a:ext cx="2982119" cy="466434"/>
          </a:xfrm>
          <a:prstGeom prst="rect">
            <a:avLst/>
          </a:prstGeom>
        </p:spPr>
        <p:txBody>
          <a:bodyPr vert="horz" lIns="93177" tIns="46589" rIns="93177" bIns="46589" rtlCol="0"/>
          <a:lstStyle>
            <a:lvl1pPr algn="r">
              <a:defRPr sz="1200"/>
            </a:lvl1pPr>
          </a:lstStyle>
          <a:p>
            <a:fld id="{C264D5E0-7F41-474E-B0AB-B6DAE5367CCB}" type="datetimeFigureOut">
              <a:rPr lang="en-US" smtClean="0"/>
              <a:t>2/12/2019</a:t>
            </a:fld>
            <a:endParaRPr lang="en-US" dirty="0"/>
          </a:p>
        </p:txBody>
      </p:sp>
      <p:sp>
        <p:nvSpPr>
          <p:cNvPr id="4" name="Footer Placeholder 3">
            <a:extLst>
              <a:ext uri="{FF2B5EF4-FFF2-40B4-BE49-F238E27FC236}">
                <a16:creationId xmlns:a16="http://schemas.microsoft.com/office/drawing/2014/main" id="{2371A306-59C7-440D-A142-6C4730227C02}"/>
              </a:ext>
            </a:extLst>
          </p:cNvPr>
          <p:cNvSpPr>
            <a:spLocks noGrp="1"/>
          </p:cNvSpPr>
          <p:nvPr>
            <p:ph type="ftr" sz="quarter" idx="2"/>
          </p:nvPr>
        </p:nvSpPr>
        <p:spPr>
          <a:xfrm>
            <a:off x="0" y="8829968"/>
            <a:ext cx="2982119"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6078AE6-84B5-41C7-99D0-91BCDB2798EE}"/>
              </a:ext>
            </a:extLst>
          </p:cNvPr>
          <p:cNvSpPr>
            <a:spLocks noGrp="1"/>
          </p:cNvSpPr>
          <p:nvPr>
            <p:ph type="sldNum" sz="quarter" idx="3"/>
          </p:nvPr>
        </p:nvSpPr>
        <p:spPr>
          <a:xfrm>
            <a:off x="3898102" y="8829968"/>
            <a:ext cx="2982119" cy="466433"/>
          </a:xfrm>
          <a:prstGeom prst="rect">
            <a:avLst/>
          </a:prstGeom>
        </p:spPr>
        <p:txBody>
          <a:bodyPr vert="horz" lIns="93177" tIns="46589" rIns="93177" bIns="46589" rtlCol="0" anchor="b"/>
          <a:lstStyle>
            <a:lvl1pPr algn="r">
              <a:defRPr sz="1200"/>
            </a:lvl1pPr>
          </a:lstStyle>
          <a:p>
            <a:fld id="{614CB7EF-D12B-45FC-B6B9-C5270BA53247}" type="slidenum">
              <a:rPr lang="en-US" smtClean="0"/>
              <a:t>‹#›</a:t>
            </a:fld>
            <a:endParaRPr lang="en-US" dirty="0"/>
          </a:p>
        </p:txBody>
      </p:sp>
    </p:spTree>
    <p:extLst>
      <p:ext uri="{BB962C8B-B14F-4D97-AF65-F5344CB8AC3E}">
        <p14:creationId xmlns:p14="http://schemas.microsoft.com/office/powerpoint/2010/main" val="2849946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98102" y="0"/>
            <a:ext cx="2982119" cy="466434"/>
          </a:xfrm>
          <a:prstGeom prst="rect">
            <a:avLst/>
          </a:prstGeom>
        </p:spPr>
        <p:txBody>
          <a:bodyPr vert="horz" lIns="93177" tIns="46589" rIns="93177" bIns="46589" rtlCol="0"/>
          <a:lstStyle>
            <a:lvl1pPr algn="r">
              <a:defRPr sz="1200"/>
            </a:lvl1pPr>
          </a:lstStyle>
          <a:p>
            <a:fld id="{F3C48A75-67A6-4006-8CD6-BFABCFD227E9}" type="datetimeFigureOut">
              <a:rPr lang="en-US" smtClean="0"/>
              <a:t>2/12/2019</a:t>
            </a:fld>
            <a:endParaRPr lang="en-US" dirty="0"/>
          </a:p>
        </p:txBody>
      </p:sp>
      <p:sp>
        <p:nvSpPr>
          <p:cNvPr id="4" name="Slide Image Placeholder 3"/>
          <p:cNvSpPr>
            <a:spLocks noGrp="1" noRot="1" noChangeAspect="1"/>
          </p:cNvSpPr>
          <p:nvPr>
            <p:ph type="sldImg" idx="2"/>
          </p:nvPr>
        </p:nvSpPr>
        <p:spPr>
          <a:xfrm>
            <a:off x="654050" y="1162050"/>
            <a:ext cx="5573713"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2982119"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8"/>
            <a:ext cx="2982119" cy="466433"/>
          </a:xfrm>
          <a:prstGeom prst="rect">
            <a:avLst/>
          </a:prstGeom>
        </p:spPr>
        <p:txBody>
          <a:bodyPr vert="horz" lIns="93177" tIns="46589" rIns="93177" bIns="46589" rtlCol="0" anchor="b"/>
          <a:lstStyle>
            <a:lvl1pPr algn="r">
              <a:defRPr sz="1200"/>
            </a:lvl1pPr>
          </a:lstStyle>
          <a:p>
            <a:fld id="{EBE628BD-B270-461A-9F1C-F3169269D6CB}" type="slidenum">
              <a:rPr lang="en-US" smtClean="0"/>
              <a:t>‹#›</a:t>
            </a:fld>
            <a:endParaRPr lang="en-US" dirty="0"/>
          </a:p>
        </p:txBody>
      </p:sp>
    </p:spTree>
    <p:extLst>
      <p:ext uri="{BB962C8B-B14F-4D97-AF65-F5344CB8AC3E}">
        <p14:creationId xmlns:p14="http://schemas.microsoft.com/office/powerpoint/2010/main" val="837336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a:prstGeom prst="rect">
            <a:avLst/>
          </a:prstGeo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503DEE-9034-49A5-AE05-E48951DEE9A5}" type="datetime1">
              <a:rPr lang="en-US" smtClean="0"/>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0372A8-36C0-474D-8B88-FD44E404F49B}" type="slidenum">
              <a:rPr lang="en-US" smtClean="0"/>
              <a:t>‹#›</a:t>
            </a:fld>
            <a:endParaRPr lang="en-US" dirty="0"/>
          </a:p>
        </p:txBody>
      </p:sp>
      <p:cxnSp>
        <p:nvCxnSpPr>
          <p:cNvPr id="9" name="Straight Connector 8"/>
          <p:cNvCxnSpPr/>
          <p:nvPr/>
        </p:nvCxnSpPr>
        <p:spPr>
          <a:xfrm>
            <a:off x="1207658" y="4343400"/>
            <a:ext cx="9875520" cy="0"/>
          </a:xfrm>
          <a:prstGeom prst="line">
            <a:avLst/>
          </a:prstGeo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9406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2CDA87-C0EB-469A-A5B2-F95652AC4C61}" type="datetime1">
              <a:rPr lang="en-US" smtClean="0"/>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0372A8-36C0-474D-8B88-FD44E404F49B}" type="slidenum">
              <a:rPr lang="en-US" smtClean="0"/>
              <a:t>‹#›</a:t>
            </a:fld>
            <a:endParaRPr lang="en-US" dirty="0"/>
          </a:p>
        </p:txBody>
      </p:sp>
    </p:spTree>
    <p:extLst>
      <p:ext uri="{BB962C8B-B14F-4D97-AF65-F5344CB8AC3E}">
        <p14:creationId xmlns:p14="http://schemas.microsoft.com/office/powerpoint/2010/main" val="811042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BDA6B-C53D-4AE3-AEF4-0F945F09EA65}" type="datetime1">
              <a:rPr lang="en-US" smtClean="0"/>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0372A8-36C0-474D-8B88-FD44E404F49B}" type="slidenum">
              <a:rPr lang="en-US" smtClean="0"/>
              <a:t>‹#›</a:t>
            </a:fld>
            <a:endParaRPr lang="en-US" dirty="0"/>
          </a:p>
        </p:txBody>
      </p:sp>
    </p:spTree>
    <p:extLst>
      <p:ext uri="{BB962C8B-B14F-4D97-AF65-F5344CB8AC3E}">
        <p14:creationId xmlns:p14="http://schemas.microsoft.com/office/powerpoint/2010/main" val="2012489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845389"/>
            <a:ext cx="10058400" cy="537425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1AE1346-161F-486E-9098-6D0E8F4F5929}" type="datetime1">
              <a:rPr lang="en-US" smtClean="0"/>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0372A8-36C0-474D-8B88-FD44E404F49B}" type="slidenum">
              <a:rPr lang="en-US" smtClean="0"/>
              <a:t>‹#›</a:t>
            </a:fld>
            <a:endParaRPr lang="en-US" dirty="0"/>
          </a:p>
        </p:txBody>
      </p:sp>
    </p:spTree>
    <p:extLst>
      <p:ext uri="{BB962C8B-B14F-4D97-AF65-F5344CB8AC3E}">
        <p14:creationId xmlns:p14="http://schemas.microsoft.com/office/powerpoint/2010/main" val="2485164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a:prstGeom prst="rect">
            <a:avLst/>
          </a:prstGeo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4F1501E-B35D-47AE-9913-F9832D3BD551}" type="datetime1">
              <a:rPr lang="en-US" smtClean="0"/>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0372A8-36C0-474D-8B88-FD44E404F49B}"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326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79" y="888521"/>
            <a:ext cx="4937760" cy="498057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888521"/>
            <a:ext cx="4937760" cy="49805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096BCD-2EAB-4D97-B25F-EB9D4700CE57}" type="datetime1">
              <a:rPr lang="en-US" smtClean="0"/>
              <a:t>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0372A8-36C0-474D-8B88-FD44E404F49B}" type="slidenum">
              <a:rPr lang="en-US" smtClean="0"/>
              <a:t>‹#›</a:t>
            </a:fld>
            <a:endParaRPr lang="en-US" dirty="0"/>
          </a:p>
        </p:txBody>
      </p:sp>
    </p:spTree>
    <p:extLst>
      <p:ext uri="{BB962C8B-B14F-4D97-AF65-F5344CB8AC3E}">
        <p14:creationId xmlns:p14="http://schemas.microsoft.com/office/powerpoint/2010/main" val="3914740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0" y="845390"/>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1581671"/>
            <a:ext cx="4937760" cy="45862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845390"/>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1581672"/>
            <a:ext cx="4937760" cy="45862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185A56-6387-4BF2-9950-988E6CA54C11}" type="datetime1">
              <a:rPr lang="en-US" smtClean="0"/>
              <a:t>2/12/2019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0372A8-36C0-474D-8B88-FD44E404F49B}" type="slidenum">
              <a:rPr lang="en-US" smtClean="0"/>
              <a:t>‹#›</a:t>
            </a:fld>
            <a:endParaRPr lang="en-US" dirty="0"/>
          </a:p>
        </p:txBody>
      </p:sp>
    </p:spTree>
    <p:extLst>
      <p:ext uri="{BB962C8B-B14F-4D97-AF65-F5344CB8AC3E}">
        <p14:creationId xmlns:p14="http://schemas.microsoft.com/office/powerpoint/2010/main" val="3959598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D12FF8A-87B1-4100-BCB0-A6506BBCFAA3}" type="datetime1">
              <a:rPr lang="en-US" smtClean="0"/>
              <a:t>2/12/2019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0372A8-36C0-474D-8B88-FD44E404F49B}" type="slidenum">
              <a:rPr lang="en-US" smtClean="0"/>
              <a:t>‹#›</a:t>
            </a:fld>
            <a:endParaRPr lang="en-US" dirty="0"/>
          </a:p>
        </p:txBody>
      </p:sp>
    </p:spTree>
    <p:extLst>
      <p:ext uri="{BB962C8B-B14F-4D97-AF65-F5344CB8AC3E}">
        <p14:creationId xmlns:p14="http://schemas.microsoft.com/office/powerpoint/2010/main" val="1236885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3769D6C-7F1E-425B-8AE6-08F090853801}" type="datetime1">
              <a:rPr lang="en-US" smtClean="0"/>
              <a:t>2/12/2019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C20372A8-36C0-474D-8B88-FD44E404F49B}" type="slidenum">
              <a:rPr lang="en-US" smtClean="0"/>
              <a:t>‹#›</a:t>
            </a:fld>
            <a:endParaRPr lang="en-US" dirty="0"/>
          </a:p>
        </p:txBody>
      </p:sp>
    </p:spTree>
    <p:extLst>
      <p:ext uri="{BB962C8B-B14F-4D97-AF65-F5344CB8AC3E}">
        <p14:creationId xmlns:p14="http://schemas.microsoft.com/office/powerpoint/2010/main" val="318031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a:prstGeom prst="rect">
            <a:avLst/>
          </a:prstGeo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0E9B807-7003-4F0B-B9DD-B2AA3DB8AB09}" type="datetime1">
              <a:rPr lang="en-US" smtClean="0"/>
              <a:t>2/12/2019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0372A8-36C0-474D-8B88-FD44E404F49B}" type="slidenum">
              <a:rPr lang="en-US" smtClean="0"/>
              <a:t>‹#›</a:t>
            </a:fld>
            <a:endParaRPr lang="en-US" dirty="0"/>
          </a:p>
        </p:txBody>
      </p:sp>
    </p:spTree>
    <p:extLst>
      <p:ext uri="{BB962C8B-B14F-4D97-AF65-F5344CB8AC3E}">
        <p14:creationId xmlns:p14="http://schemas.microsoft.com/office/powerpoint/2010/main" val="133720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a:prstGeom prst="rect">
            <a:avLst/>
          </a:prstGeo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6D3D510-10B0-4782-A84E-13BA564589C7}" type="datetime1">
              <a:rPr lang="en-US" smtClean="0"/>
              <a:t>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0372A8-36C0-474D-8B88-FD44E404F49B}" type="slidenum">
              <a:rPr lang="en-US" smtClean="0"/>
              <a:t>‹#›</a:t>
            </a:fld>
            <a:endParaRPr lang="en-US" dirty="0"/>
          </a:p>
        </p:txBody>
      </p:sp>
    </p:spTree>
    <p:extLst>
      <p:ext uri="{BB962C8B-B14F-4D97-AF65-F5344CB8AC3E}">
        <p14:creationId xmlns:p14="http://schemas.microsoft.com/office/powerpoint/2010/main" val="3464030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1097280" y="871268"/>
            <a:ext cx="10058400" cy="5279366"/>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DA6D9E0-F4ED-427F-AB05-B7D67EF2BA4B}" type="datetime1">
              <a:rPr lang="en-US" smtClean="0"/>
              <a:t>2/12/2019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0372A8-36C0-474D-8B88-FD44E404F49B}" type="slidenum">
              <a:rPr lang="en-US" smtClean="0"/>
              <a:t>‹#›</a:t>
            </a:fld>
            <a:endParaRPr lang="en-US" dirty="0"/>
          </a:p>
        </p:txBody>
      </p:sp>
      <p:cxnSp>
        <p:nvCxnSpPr>
          <p:cNvPr id="10" name="Straight Connector 9"/>
          <p:cNvCxnSpPr/>
          <p:nvPr/>
        </p:nvCxnSpPr>
        <p:spPr>
          <a:xfrm>
            <a:off x="1193532" y="754439"/>
            <a:ext cx="9966960" cy="0"/>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46DB232-FE65-4A2F-AB8C-6E20A429D0F1}"/>
              </a:ext>
            </a:extLst>
          </p:cNvPr>
          <p:cNvCxnSpPr>
            <a:cxnSpLocks/>
          </p:cNvCxnSpPr>
          <p:nvPr userDrawn="1"/>
        </p:nvCxnSpPr>
        <p:spPr>
          <a:xfrm>
            <a:off x="3039194" y="222356"/>
            <a:ext cx="0" cy="528142"/>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CC24690B-362E-4D97-BD29-0569C0B8FD81}"/>
              </a:ext>
            </a:extLst>
          </p:cNvPr>
          <p:cNvSpPr txBox="1"/>
          <p:nvPr userDrawn="1"/>
        </p:nvSpPr>
        <p:spPr>
          <a:xfrm>
            <a:off x="1097280" y="341390"/>
            <a:ext cx="1991444" cy="523220"/>
          </a:xfrm>
          <a:prstGeom prst="rect">
            <a:avLst/>
          </a:prstGeom>
          <a:noFill/>
        </p:spPr>
        <p:txBody>
          <a:bodyPr wrap="square" rtlCol="0">
            <a:spAutoFit/>
          </a:bodyPr>
          <a:lstStyle/>
          <a:p>
            <a:r>
              <a:rPr lang="en-US" sz="2800" b="0" dirty="0"/>
              <a:t>CalACES PSC</a:t>
            </a:r>
          </a:p>
        </p:txBody>
      </p:sp>
    </p:spTree>
    <p:extLst>
      <p:ext uri="{BB962C8B-B14F-4D97-AF65-F5344CB8AC3E}">
        <p14:creationId xmlns:p14="http://schemas.microsoft.com/office/powerpoint/2010/main" val="19810050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2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eginfo.legislature.ca.gov/faces/billNavClient.xhtml?bill_id=201720180SB179" TargetMode="External"/><Relationship Id="rId2" Type="http://schemas.openxmlformats.org/officeDocument/2006/relationships/hyperlink" Target="https://leginfo.legislature.ca.gov/faces/billNavClient.xhtml?bill_id=201520160AB959" TargetMode="External"/><Relationship Id="rId1" Type="http://schemas.openxmlformats.org/officeDocument/2006/relationships/slideLayout" Target="../slideLayouts/slideLayout2.xml"/><Relationship Id="rId4" Type="http://schemas.openxmlformats.org/officeDocument/2006/relationships/hyperlink" Target="http://www.cdss.ca.gov/Portals/9/ACL/2018/18-133.pdf?ver=2018-11-13-125450-473"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www.cdss.ca.gov/lettersnotices/EntRes/getinfo/acl/2013/13-17.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dhcs.ca.gov/services/medi-cal/eligibility/Documents/MEDIL/2014/I14-54.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dss.ca.gov/Portals/9/ACL/2018/18-33.pdf?ver=2018-03-30-162512-837" TargetMode="External"/><Relationship Id="rId2" Type="http://schemas.openxmlformats.org/officeDocument/2006/relationships/hyperlink" Target="http://www.cdss.ca.gov/Portals/9/ACL/2018/18-75.pdf?ver=2018-06-29-154739-13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dss.ca.gov/Portals/9/ACL/2018/18-91R.pdf?ver=2018-08-03-112827-787" TargetMode="External"/><Relationship Id="rId2" Type="http://schemas.openxmlformats.org/officeDocument/2006/relationships/hyperlink" Target="http://www.cdss.ca.gov/Portals/9/ACL/2018/18-90.pdf?ver=2018-07-31-142643-887" TargetMode="External"/><Relationship Id="rId1" Type="http://schemas.openxmlformats.org/officeDocument/2006/relationships/slideLayout" Target="../slideLayouts/slideLayout2.xml"/><Relationship Id="rId4" Type="http://schemas.openxmlformats.org/officeDocument/2006/relationships/hyperlink" Target="http://www.cdss.ca.gov/Portals/9/ACL/2018/18-92R.pdf?ver=2018-08-03-100436-027"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cdss.ca.gov/lettersnotices/EntRes/getinfo/acin/2016/I-88_16.pdf" TargetMode="External"/><Relationship Id="rId2" Type="http://schemas.openxmlformats.org/officeDocument/2006/relationships/hyperlink" Target="http://www.cdss.ca.gov/lettersnotices/EntRes/getinfo/acin/2016/I-11_16.pdf" TargetMode="External"/><Relationship Id="rId1" Type="http://schemas.openxmlformats.org/officeDocument/2006/relationships/slideLayout" Target="../slideLayouts/slideLayout2.xml"/><Relationship Id="rId4" Type="http://schemas.openxmlformats.org/officeDocument/2006/relationships/hyperlink" Target="http://www.cdss.ca.gov/Portals/9/ACL/2018/18-08.pdf?ver=2018-01-26-152452-613"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cdss.ca.gov/Portals/9/ACL/2018/18-124.pdf?ver=2018-10-12-133950-31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dhcs.ca.gov/services/medi-cal/eligibility/Documents/ACWDL/2019/19-03.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1B87F7D-C9ED-4D55-A81A-500942EE8A73}"/>
              </a:ext>
            </a:extLst>
          </p:cNvPr>
          <p:cNvSpPr>
            <a:spLocks noGrp="1"/>
          </p:cNvSpPr>
          <p:nvPr>
            <p:ph type="subTitle" idx="1"/>
          </p:nvPr>
        </p:nvSpPr>
        <p:spPr/>
        <p:txBody>
          <a:bodyPr/>
          <a:lstStyle/>
          <a:p>
            <a:pPr marL="91440" lvl="0" indent="-91440" algn="ctr">
              <a:buClr>
                <a:srgbClr val="E48312"/>
              </a:buClr>
              <a:buFont typeface="Calibri" panose="020F0502020204030204" pitchFamily="34" charset="0"/>
              <a:buChar char=" "/>
            </a:pPr>
            <a:r>
              <a:rPr lang="en-US" sz="3200" b="1" cap="none" spc="0" dirty="0">
                <a:solidFill>
                  <a:srgbClr val="5B9BD5"/>
                </a:solidFill>
                <a:latin typeface="Calibri" panose="020F0502020204030204"/>
              </a:rPr>
              <a:t>Policy Implementation</a:t>
            </a:r>
          </a:p>
          <a:p>
            <a:pPr marL="91440" lvl="0" indent="-91440" algn="ctr">
              <a:buClr>
                <a:srgbClr val="E48312"/>
              </a:buClr>
              <a:buFont typeface="Calibri" panose="020F0502020204030204" pitchFamily="34" charset="0"/>
              <a:buChar char=" "/>
            </a:pPr>
            <a:r>
              <a:rPr lang="en-US" kern="0" cap="none" spc="300" dirty="0">
                <a:solidFill>
                  <a:srgbClr val="000000"/>
                </a:solidFill>
                <a:latin typeface="Calibri" panose="020F0502020204030204"/>
              </a:rPr>
              <a:t>February 21, 2019</a:t>
            </a:r>
          </a:p>
          <a:p>
            <a:endParaRPr lang="en-US" dirty="0"/>
          </a:p>
        </p:txBody>
      </p:sp>
      <p:pic>
        <p:nvPicPr>
          <p:cNvPr id="4" name="Picture 3">
            <a:extLst>
              <a:ext uri="{FF2B5EF4-FFF2-40B4-BE49-F238E27FC236}">
                <a16:creationId xmlns:a16="http://schemas.microsoft.com/office/drawing/2014/main" id="{856EFC7A-A261-401A-97BF-18B2B0D5BDDC}"/>
              </a:ext>
            </a:extLst>
          </p:cNvPr>
          <p:cNvPicPr>
            <a:picLocks noChangeAspect="1"/>
          </p:cNvPicPr>
          <p:nvPr/>
        </p:nvPicPr>
        <p:blipFill rotWithShape="1">
          <a:blip r:embed="rId2">
            <a:extLst>
              <a:ext uri="{28A0092B-C50C-407E-A947-70E740481C1C}">
                <a14:useLocalDpi xmlns:a14="http://schemas.microsoft.com/office/drawing/2010/main" val="0"/>
              </a:ext>
            </a:extLst>
          </a:blip>
          <a:srcRect t="22417" r="4598" b="31649"/>
          <a:stretch/>
        </p:blipFill>
        <p:spPr>
          <a:xfrm>
            <a:off x="2474756" y="1616498"/>
            <a:ext cx="6985190" cy="2598844"/>
          </a:xfrm>
          <a:prstGeom prst="rect">
            <a:avLst/>
          </a:prstGeom>
        </p:spPr>
      </p:pic>
      <p:sp>
        <p:nvSpPr>
          <p:cNvPr id="2" name="Slide Number Placeholder 1">
            <a:extLst>
              <a:ext uri="{FF2B5EF4-FFF2-40B4-BE49-F238E27FC236}">
                <a16:creationId xmlns:a16="http://schemas.microsoft.com/office/drawing/2014/main" id="{1B3292F0-793C-4D58-8927-42F5936FC31E}"/>
              </a:ext>
            </a:extLst>
          </p:cNvPr>
          <p:cNvSpPr>
            <a:spLocks noGrp="1"/>
          </p:cNvSpPr>
          <p:nvPr>
            <p:ph type="sldNum" sz="quarter" idx="12"/>
          </p:nvPr>
        </p:nvSpPr>
        <p:spPr/>
        <p:txBody>
          <a:bodyPr/>
          <a:lstStyle/>
          <a:p>
            <a:fld id="{C20372A8-36C0-474D-8B88-FD44E404F49B}" type="slidenum">
              <a:rPr lang="en-US" smtClean="0"/>
              <a:t>1</a:t>
            </a:fld>
            <a:endParaRPr lang="en-US" dirty="0"/>
          </a:p>
        </p:txBody>
      </p:sp>
    </p:spTree>
    <p:extLst>
      <p:ext uri="{BB962C8B-B14F-4D97-AF65-F5344CB8AC3E}">
        <p14:creationId xmlns:p14="http://schemas.microsoft.com/office/powerpoint/2010/main" val="1004389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4E29A9-89CA-4C56-9CB0-F6E9EB05A5ED}"/>
              </a:ext>
            </a:extLst>
          </p:cNvPr>
          <p:cNvSpPr>
            <a:spLocks noGrp="1"/>
          </p:cNvSpPr>
          <p:nvPr>
            <p:ph type="sldNum" sz="quarter" idx="12"/>
          </p:nvPr>
        </p:nvSpPr>
        <p:spPr/>
        <p:txBody>
          <a:bodyPr/>
          <a:lstStyle/>
          <a:p>
            <a:fld id="{C20372A8-36C0-474D-8B88-FD44E404F49B}" type="slidenum">
              <a:rPr lang="en-US" smtClean="0"/>
              <a:t>10</a:t>
            </a:fld>
            <a:endParaRPr lang="en-US" dirty="0"/>
          </a:p>
        </p:txBody>
      </p:sp>
      <p:graphicFrame>
        <p:nvGraphicFramePr>
          <p:cNvPr id="3" name="Table 2">
            <a:extLst>
              <a:ext uri="{FF2B5EF4-FFF2-40B4-BE49-F238E27FC236}">
                <a16:creationId xmlns:a16="http://schemas.microsoft.com/office/drawing/2014/main" id="{43DBD289-7C1F-4114-86C0-529992F6D74D}"/>
              </a:ext>
            </a:extLst>
          </p:cNvPr>
          <p:cNvGraphicFramePr>
            <a:graphicFrameLocks noGrp="1"/>
          </p:cNvGraphicFramePr>
          <p:nvPr>
            <p:extLst>
              <p:ext uri="{D42A27DB-BD31-4B8C-83A1-F6EECF244321}">
                <p14:modId xmlns:p14="http://schemas.microsoft.com/office/powerpoint/2010/main" val="2461968943"/>
              </p:ext>
            </p:extLst>
          </p:nvPr>
        </p:nvGraphicFramePr>
        <p:xfrm>
          <a:off x="1311563" y="871538"/>
          <a:ext cx="9744362" cy="4998720"/>
        </p:xfrm>
        <a:graphic>
          <a:graphicData uri="http://schemas.openxmlformats.org/drawingml/2006/table">
            <a:tbl>
              <a:tblPr firstRow="1" bandRow="1">
                <a:tableStyleId>{5C22544A-7EE6-4342-B048-85BDC9FD1C3A}</a:tableStyleId>
              </a:tblPr>
              <a:tblGrid>
                <a:gridCol w="1004572">
                  <a:extLst>
                    <a:ext uri="{9D8B030D-6E8A-4147-A177-3AD203B41FA5}">
                      <a16:colId xmlns:a16="http://schemas.microsoft.com/office/drawing/2014/main" val="1304224225"/>
                    </a:ext>
                  </a:extLst>
                </a:gridCol>
                <a:gridCol w="961395">
                  <a:extLst>
                    <a:ext uri="{9D8B030D-6E8A-4147-A177-3AD203B41FA5}">
                      <a16:colId xmlns:a16="http://schemas.microsoft.com/office/drawing/2014/main" val="3034280281"/>
                    </a:ext>
                  </a:extLst>
                </a:gridCol>
                <a:gridCol w="1006889">
                  <a:extLst>
                    <a:ext uri="{9D8B030D-6E8A-4147-A177-3AD203B41FA5}">
                      <a16:colId xmlns:a16="http://schemas.microsoft.com/office/drawing/2014/main" val="3084090608"/>
                    </a:ext>
                  </a:extLst>
                </a:gridCol>
                <a:gridCol w="990952">
                  <a:extLst>
                    <a:ext uri="{9D8B030D-6E8A-4147-A177-3AD203B41FA5}">
                      <a16:colId xmlns:a16="http://schemas.microsoft.com/office/drawing/2014/main" val="4034598347"/>
                    </a:ext>
                  </a:extLst>
                </a:gridCol>
                <a:gridCol w="5780554">
                  <a:extLst>
                    <a:ext uri="{9D8B030D-6E8A-4147-A177-3AD203B41FA5}">
                      <a16:colId xmlns:a16="http://schemas.microsoft.com/office/drawing/2014/main" val="436746530"/>
                    </a:ext>
                  </a:extLst>
                </a:gridCol>
              </a:tblGrid>
              <a:tr h="672905">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1047656073"/>
                  </a:ext>
                </a:extLst>
              </a:tr>
              <a:tr h="43258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a:latin typeface="+mn-lt"/>
                          <a:cs typeface="Arial" panose="020B0604020202020204" pitchFamily="34" charset="0"/>
                        </a:rPr>
                        <a:t>Gender Recognition ACT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aseline="0" dirty="0">
                        <a:latin typeface="+mn-lt"/>
                        <a:cs typeface="Arial" panose="020B0604020202020204" pitchFamily="34" charset="0"/>
                        <a:hlinkClick r:id="rId2"/>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a:latin typeface="+mn-lt"/>
                          <a:cs typeface="Arial" panose="020B0604020202020204" pitchFamily="34" charset="0"/>
                          <a:hlinkClick r:id="rId2"/>
                        </a:rPr>
                        <a:t>AB 959</a:t>
                      </a:r>
                      <a:r>
                        <a:rPr lang="en-US" sz="1100" baseline="0" dirty="0">
                          <a:latin typeface="+mn-lt"/>
                          <a:cs typeface="Arial" panose="020B0604020202020204" pitchFamily="34" charset="0"/>
                        </a:rPr>
                        <a:t> / </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a:latin typeface="+mn-lt"/>
                          <a:cs typeface="Arial" panose="020B0604020202020204" pitchFamily="34" charset="0"/>
                          <a:hlinkClick r:id="rId3"/>
                        </a:rPr>
                        <a:t>SB 179</a:t>
                      </a:r>
                      <a:endParaRPr lang="en-US" sz="11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a:latin typeface="+mn-lt"/>
                          <a:cs typeface="Arial" panose="020B0604020202020204" pitchFamily="34" charset="0"/>
                          <a:hlinkClick r:id="rId4"/>
                        </a:rPr>
                        <a:t>ACL18-133</a:t>
                      </a:r>
                      <a:endParaRPr lang="en-US" sz="11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endParaRPr lang="en-US" sz="1100" dirty="0"/>
                    </a:p>
                  </a:txBody>
                  <a:tcPr/>
                </a:tc>
                <a:tc>
                  <a:txBody>
                    <a:bodyPr/>
                    <a:lstStyle/>
                    <a:p>
                      <a:r>
                        <a:rPr lang="en-US" sz="1100" dirty="0"/>
                        <a:t>7/1/2018</a:t>
                      </a:r>
                    </a:p>
                  </a:txBody>
                  <a:tcPr/>
                </a:tc>
                <a:tc>
                  <a:txBody>
                    <a:bodyPr/>
                    <a:lstStyle/>
                    <a:p>
                      <a:r>
                        <a:rPr lang="en-US" sz="1100" b="1" dirty="0">
                          <a:solidFill>
                            <a:schemeClr val="tx1"/>
                          </a:solidFill>
                          <a:latin typeface="+mn-lt"/>
                          <a:cs typeface="Arial" panose="020B0604020202020204" pitchFamily="34" charset="0"/>
                        </a:rPr>
                        <a:t>SCR 101841</a:t>
                      </a:r>
                    </a:p>
                    <a:p>
                      <a:endParaRPr lang="en-US" sz="1100" dirty="0">
                        <a:solidFill>
                          <a:schemeClr val="tx1"/>
                        </a:solidFill>
                        <a:latin typeface="+mn-lt"/>
                        <a:cs typeface="Arial" panose="020B0604020202020204" pitchFamily="34" charset="0"/>
                      </a:endParaRPr>
                    </a:p>
                    <a:p>
                      <a:r>
                        <a:rPr lang="en-US" sz="1100" dirty="0">
                          <a:solidFill>
                            <a:schemeClr val="tx1"/>
                          </a:solidFill>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a:latin typeface="+mn-lt"/>
                          <a:cs typeface="Arial" panose="020B0604020202020204" pitchFamily="34" charset="0"/>
                        </a:rPr>
                        <a:t>Release TBD</a:t>
                      </a:r>
                      <a:endParaRPr lang="en-US" sz="1100" dirty="0">
                        <a:latin typeface="+mn-lt"/>
                        <a:cs typeface="Arial" panose="020B0604020202020204" pitchFamily="34" charset="0"/>
                      </a:endParaRPr>
                    </a:p>
                  </a:txBody>
                  <a:tcPr/>
                </a:tc>
                <a:tc>
                  <a:txBody>
                    <a:bodyPr/>
                    <a:lstStyle/>
                    <a:p>
                      <a:pPr>
                        <a:buNone/>
                      </a:pPr>
                      <a:r>
                        <a:rPr lang="en-US" sz="1100" b="1" dirty="0">
                          <a:solidFill>
                            <a:srgbClr val="000000"/>
                          </a:solidFill>
                          <a:latin typeface="+mn-lt"/>
                          <a:cs typeface="Arial"/>
                        </a:rPr>
                        <a:t>SCR 202458</a:t>
                      </a:r>
                    </a:p>
                    <a:p>
                      <a:pPr lvl="0">
                        <a:buNone/>
                      </a:pPr>
                      <a:endParaRPr lang="en-US" sz="1100" dirty="0">
                        <a:solidFill>
                          <a:srgbClr val="000000"/>
                        </a:solidFill>
                        <a:latin typeface="+mn-lt"/>
                        <a:cs typeface="Arial"/>
                      </a:endParaRPr>
                    </a:p>
                    <a:p>
                      <a:pPr lvl="0">
                        <a:buNone/>
                      </a:pPr>
                      <a:r>
                        <a:rPr lang="en-US" sz="1100" dirty="0">
                          <a:solidFill>
                            <a:srgbClr val="000000"/>
                          </a:solidFill>
                          <a:latin typeface="+mn-lt"/>
                          <a:cs typeface="Arial"/>
                        </a:rPr>
                        <a:t>Analysis</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Release TBD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0" u="none" strike="noStrike" kern="1200" baseline="0" dirty="0">
                          <a:solidFill>
                            <a:schemeClr val="dk1"/>
                          </a:solidFill>
                          <a:latin typeface="+mn-lt"/>
                          <a:ea typeface="+mn-ea"/>
                          <a:cs typeface="+mn-cs"/>
                        </a:rPr>
                        <a:t>No Change since the last meeting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baseline="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dk1"/>
                          </a:solidFill>
                          <a:effectLst/>
                          <a:latin typeface="+mn-lt"/>
                          <a:ea typeface="+mn-ea"/>
                          <a:cs typeface="+mn-cs"/>
                        </a:rPr>
                        <a:t>CDSS was working on revising the SAWS 2 Plus  to include additional programs, newly passed legislative requirements to track sexual orientation/gender identity (SOGI), incorporate the SAWS 2A SAR information  and align with the CMS requirements for the health care program application requirements. As of December 2017, this effort is on hold.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baseline="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dk1"/>
                          </a:solidFill>
                          <a:effectLst/>
                          <a:latin typeface="+mn-lt"/>
                          <a:ea typeface="+mn-ea"/>
                          <a:cs typeface="+mn-cs"/>
                        </a:rPr>
                        <a:t>On July 31, 2018 CDSS notified SAWS that the SAWS 2 PLUS and the SAWS 1 PLUS revisions are on hold. However, they are developing a new form CW 2223 that will be used to document the </a:t>
                      </a:r>
                      <a:r>
                        <a:rPr lang="en-US" sz="1100" kern="1200" dirty="0">
                          <a:solidFill>
                            <a:schemeClr val="dk1"/>
                          </a:solidFill>
                          <a:effectLst/>
                          <a:latin typeface="+mn-lt"/>
                          <a:ea typeface="+mn-ea"/>
                          <a:cs typeface="+mn-cs"/>
                        </a:rPr>
                        <a:t>applicant(s)/recipient(s) to answer the SOGI questions. SAWS received the draft ACL and CW 2223 form on July 30, 2018. CalACES sent comments to CDSS on the draft ACL and form in early August.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dk1"/>
                          </a:solidFill>
                          <a:effectLst/>
                          <a:latin typeface="+mn-lt"/>
                          <a:ea typeface="+mn-ea"/>
                          <a:cs typeface="+mn-cs"/>
                        </a:rPr>
                        <a:t>On 11/8/18, ACL 18-133 was published. This ACL provides guidance on the implementation of AB 959 and SB 179 for CalWORKs, Refugee Cash Assistance, CAPI and CalFresh. In addition, this letter provides instructions for use of the CW 2223 form to collect demographic date required by AB 959.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dk1"/>
                          </a:solidFill>
                          <a:effectLst/>
                          <a:latin typeface="+mn-lt"/>
                          <a:ea typeface="+mn-ea"/>
                          <a:cs typeface="+mn-cs"/>
                        </a:rPr>
                        <a:t>At the SAWS policy meeting on 1/16/2019, CDSS notified SAWS that they’ve hired a designer to redesign the SAWS 1 and SAWS 2 PLUS and therefore this effort is on hold until further notice.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dk1"/>
                          </a:solidFill>
                          <a:effectLst/>
                          <a:highlight>
                            <a:srgbClr val="FFFF00"/>
                          </a:highlight>
                          <a:latin typeface="+mn-lt"/>
                          <a:ea typeface="+mn-ea"/>
                          <a:cs typeface="+mn-cs"/>
                        </a:rPr>
                        <a:t>  </a:t>
                      </a:r>
                      <a:endParaRPr lang="en-US" sz="1100" kern="1200" baseline="0" dirty="0">
                        <a:solidFill>
                          <a:schemeClr val="tx1"/>
                        </a:solidFill>
                        <a:effectLst/>
                        <a:highlight>
                          <a:srgbClr val="FFFF00"/>
                        </a:highlight>
                        <a:latin typeface="+mn-lt"/>
                        <a:ea typeface="+mn-ea"/>
                        <a:cs typeface="+mn-cs"/>
                      </a:endParaRPr>
                    </a:p>
                  </a:txBody>
                  <a:tcPr/>
                </a:tc>
                <a:extLst>
                  <a:ext uri="{0D108BD9-81ED-4DB2-BD59-A6C34878D82A}">
                    <a16:rowId xmlns:a16="http://schemas.microsoft.com/office/drawing/2014/main" val="4115468349"/>
                  </a:ext>
                </a:extLst>
              </a:tr>
            </a:tbl>
          </a:graphicData>
        </a:graphic>
      </p:graphicFrame>
    </p:spTree>
    <p:extLst>
      <p:ext uri="{BB962C8B-B14F-4D97-AF65-F5344CB8AC3E}">
        <p14:creationId xmlns:p14="http://schemas.microsoft.com/office/powerpoint/2010/main" val="3911078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4E29A9-89CA-4C56-9CB0-F6E9EB05A5ED}"/>
              </a:ext>
            </a:extLst>
          </p:cNvPr>
          <p:cNvSpPr>
            <a:spLocks noGrp="1"/>
          </p:cNvSpPr>
          <p:nvPr>
            <p:ph type="sldNum" sz="quarter" idx="12"/>
          </p:nvPr>
        </p:nvSpPr>
        <p:spPr/>
        <p:txBody>
          <a:bodyPr/>
          <a:lstStyle/>
          <a:p>
            <a:fld id="{C20372A8-36C0-474D-8B88-FD44E404F49B}" type="slidenum">
              <a:rPr lang="en-US" smtClean="0"/>
              <a:t>11</a:t>
            </a:fld>
            <a:endParaRPr lang="en-US" dirty="0"/>
          </a:p>
        </p:txBody>
      </p:sp>
      <p:graphicFrame>
        <p:nvGraphicFramePr>
          <p:cNvPr id="4" name="Table 3">
            <a:extLst>
              <a:ext uri="{FF2B5EF4-FFF2-40B4-BE49-F238E27FC236}">
                <a16:creationId xmlns:a16="http://schemas.microsoft.com/office/drawing/2014/main" id="{E801D734-8DA1-43DE-B7DB-BA0FEF53A009}"/>
              </a:ext>
            </a:extLst>
          </p:cNvPr>
          <p:cNvGraphicFramePr>
            <a:graphicFrameLocks noGrp="1"/>
          </p:cNvGraphicFramePr>
          <p:nvPr>
            <p:extLst>
              <p:ext uri="{D42A27DB-BD31-4B8C-83A1-F6EECF244321}">
                <p14:modId xmlns:p14="http://schemas.microsoft.com/office/powerpoint/2010/main" val="2678922256"/>
              </p:ext>
            </p:extLst>
          </p:nvPr>
        </p:nvGraphicFramePr>
        <p:xfrm>
          <a:off x="1256145" y="871537"/>
          <a:ext cx="9827489" cy="5111477"/>
        </p:xfrm>
        <a:graphic>
          <a:graphicData uri="http://schemas.openxmlformats.org/drawingml/2006/table">
            <a:tbl>
              <a:tblPr firstRow="1" bandRow="1">
                <a:tableStyleId>{5C22544A-7EE6-4342-B048-85BDC9FD1C3A}</a:tableStyleId>
              </a:tblPr>
              <a:tblGrid>
                <a:gridCol w="1013142">
                  <a:extLst>
                    <a:ext uri="{9D8B030D-6E8A-4147-A177-3AD203B41FA5}">
                      <a16:colId xmlns:a16="http://schemas.microsoft.com/office/drawing/2014/main" val="916592333"/>
                    </a:ext>
                  </a:extLst>
                </a:gridCol>
                <a:gridCol w="969597">
                  <a:extLst>
                    <a:ext uri="{9D8B030D-6E8A-4147-A177-3AD203B41FA5}">
                      <a16:colId xmlns:a16="http://schemas.microsoft.com/office/drawing/2014/main" val="2977259325"/>
                    </a:ext>
                  </a:extLst>
                </a:gridCol>
                <a:gridCol w="948266">
                  <a:extLst>
                    <a:ext uri="{9D8B030D-6E8A-4147-A177-3AD203B41FA5}">
                      <a16:colId xmlns:a16="http://schemas.microsoft.com/office/drawing/2014/main" val="2390047292"/>
                    </a:ext>
                  </a:extLst>
                </a:gridCol>
                <a:gridCol w="1206885">
                  <a:extLst>
                    <a:ext uri="{9D8B030D-6E8A-4147-A177-3AD203B41FA5}">
                      <a16:colId xmlns:a16="http://schemas.microsoft.com/office/drawing/2014/main" val="1190117566"/>
                    </a:ext>
                  </a:extLst>
                </a:gridCol>
                <a:gridCol w="5689599">
                  <a:extLst>
                    <a:ext uri="{9D8B030D-6E8A-4147-A177-3AD203B41FA5}">
                      <a16:colId xmlns:a16="http://schemas.microsoft.com/office/drawing/2014/main" val="1793897303"/>
                    </a:ext>
                  </a:extLst>
                </a:gridCol>
              </a:tblGrid>
              <a:tr h="112399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3671942011"/>
                  </a:ext>
                </a:extLst>
              </a:tr>
              <a:tr h="39874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Add VUR Functionality for Non</a:t>
                      </a:r>
                      <a:r>
                        <a:rPr lang="en-US" sz="1100" baseline="0" dirty="0">
                          <a:latin typeface="+mn-lt"/>
                          <a:cs typeface="Arial" panose="020B0604020202020204" pitchFamily="34" charset="0"/>
                        </a:rPr>
                        <a:t> Assistance CalFresh (NACF)</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a:solidFill>
                            <a:srgbClr val="0070C0"/>
                          </a:solidFill>
                          <a:effectLst/>
                          <a:latin typeface="+mn-lt"/>
                          <a:cs typeface="Arial" panose="020B0604020202020204" pitchFamily="34" charset="0"/>
                          <a:hlinkClick r:id="rId2"/>
                        </a:rPr>
                        <a:t>ACL 13-17</a:t>
                      </a:r>
                      <a:endParaRPr lang="en-US" sz="1100" baseline="0" dirty="0">
                        <a:solidFill>
                          <a:srgbClr val="0070C0"/>
                        </a:solidFill>
                        <a:effectLst/>
                        <a:latin typeface="+mn-lt"/>
                        <a:cs typeface="Arial" panose="020B0604020202020204" pitchFamily="34" charset="0"/>
                      </a:endParaRPr>
                    </a:p>
                    <a:p>
                      <a:endParaRPr lang="en-US" sz="1100" dirty="0"/>
                    </a:p>
                  </a:txBody>
                  <a:tcPr/>
                </a:tc>
                <a:tc>
                  <a:txBody>
                    <a:bodyPr/>
                    <a:lstStyle/>
                    <a:p>
                      <a:r>
                        <a:rPr lang="en-US" sz="1100" i="0" dirty="0">
                          <a:solidFill>
                            <a:schemeClr val="tx1"/>
                          </a:solidFill>
                          <a:latin typeface="+mn-lt"/>
                          <a:cs typeface="Arial" panose="020B0604020202020204" pitchFamily="34" charset="0"/>
                        </a:rPr>
                        <a:t>10/1/2013</a:t>
                      </a:r>
                    </a:p>
                  </a:txBody>
                  <a:tcPr/>
                </a:tc>
                <a:tc>
                  <a:txBody>
                    <a:bodyPr/>
                    <a:lstStyle/>
                    <a:p>
                      <a:r>
                        <a:rPr lang="en-US" sz="1100" b="1" dirty="0">
                          <a:solidFill>
                            <a:schemeClr val="tx1"/>
                          </a:solidFill>
                          <a:latin typeface="+mn-lt"/>
                          <a:cs typeface="Arial" panose="020B0604020202020204" pitchFamily="34" charset="0"/>
                        </a:rPr>
                        <a:t>SCR 619</a:t>
                      </a:r>
                    </a:p>
                    <a:p>
                      <a:endParaRPr lang="en-US" sz="1100" dirty="0">
                        <a:solidFill>
                          <a:schemeClr val="tx1"/>
                        </a:solidFill>
                        <a:latin typeface="+mn-lt"/>
                        <a:cs typeface="Arial" panose="020B0604020202020204" pitchFamily="34" charset="0"/>
                      </a:endParaRPr>
                    </a:p>
                    <a:p>
                      <a:r>
                        <a:rPr lang="en-US" sz="1100" dirty="0">
                          <a:solidFill>
                            <a:schemeClr val="tx1"/>
                          </a:solidFill>
                          <a:latin typeface="+mn-lt"/>
                          <a:cs typeface="Arial" panose="020B0604020202020204" pitchFamily="34" charset="0"/>
                        </a:rPr>
                        <a:t>Analysis</a:t>
                      </a:r>
                    </a:p>
                    <a:p>
                      <a:endParaRPr lang="en-US" sz="1100" dirty="0">
                        <a:solidFill>
                          <a:schemeClr val="tx1"/>
                        </a:solidFill>
                        <a:latin typeface="+mn-lt"/>
                        <a:cs typeface="Arial" panose="020B0604020202020204" pitchFamily="34" charset="0"/>
                      </a:endParaRPr>
                    </a:p>
                    <a:p>
                      <a:r>
                        <a:rPr lang="en-US" sz="1100" dirty="0">
                          <a:solidFill>
                            <a:schemeClr val="tx1"/>
                          </a:solidFill>
                          <a:latin typeface="+mn-lt"/>
                          <a:cs typeface="Arial" panose="020B0604020202020204" pitchFamily="34" charset="0"/>
                        </a:rPr>
                        <a:t>Release TBD</a:t>
                      </a:r>
                    </a:p>
                  </a:txBody>
                  <a:tcPr/>
                </a:tc>
                <a:tc>
                  <a:txBody>
                    <a:bodyPr/>
                    <a:lstStyle/>
                    <a:p>
                      <a:r>
                        <a:rPr lang="en-US" sz="1100" b="1" dirty="0">
                          <a:solidFill>
                            <a:schemeClr val="tx1"/>
                          </a:solidFill>
                          <a:latin typeface="+mn-lt"/>
                          <a:cs typeface="Arial" panose="020B0604020202020204" pitchFamily="34" charset="0"/>
                        </a:rPr>
                        <a:t>Implemented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baseline="0" dirty="0">
                          <a:solidFill>
                            <a:schemeClr val="dk1"/>
                          </a:solidFill>
                          <a:effectLst/>
                          <a:latin typeface="+mn-lt"/>
                          <a:ea typeface="+mn-ea"/>
                          <a:cs typeface="+mn-cs"/>
                        </a:rPr>
                        <a:t>No change since last meeting</a:t>
                      </a:r>
                      <a:r>
                        <a:rPr lang="en-US" sz="1100" kern="1200" baseline="0" dirty="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cs typeface="Arial" panose="020B0604020202020204" pitchFamily="34" charset="0"/>
                        </a:rPr>
                        <a:t>CW/CF</a:t>
                      </a:r>
                      <a:r>
                        <a:rPr lang="en-US" sz="1100" baseline="0" dirty="0">
                          <a:effectLst/>
                          <a:latin typeface="+mn-lt"/>
                          <a:cs typeface="Arial" panose="020B0604020202020204" pitchFamily="34" charset="0"/>
                        </a:rPr>
                        <a:t> Committee High Priority CalFresh  SCRs:   </a:t>
                      </a:r>
                      <a:r>
                        <a:rPr lang="en-US" sz="1100" dirty="0">
                          <a:latin typeface="+mn-lt"/>
                          <a:cs typeface="Arial" panose="020B0604020202020204" pitchFamily="34" charset="0"/>
                        </a:rPr>
                        <a:t>Due to</a:t>
                      </a:r>
                      <a:r>
                        <a:rPr lang="en-US" sz="1100" baseline="0" dirty="0">
                          <a:latin typeface="+mn-lt"/>
                          <a:cs typeface="Arial" panose="020B0604020202020204" pitchFamily="34" charset="0"/>
                        </a:rPr>
                        <a:t> a waiver denial</a:t>
                      </a:r>
                      <a:r>
                        <a:rPr lang="en-US" sz="1100" dirty="0">
                          <a:latin typeface="+mn-lt"/>
                          <a:cs typeface="Arial" panose="020B0604020202020204" pitchFamily="34" charset="0"/>
                        </a:rPr>
                        <a:t>, CWDs must act on any NACF changes considered verified upon receipt (VUR). CDSS</a:t>
                      </a:r>
                      <a:r>
                        <a:rPr lang="en-US" sz="1100" baseline="0" dirty="0">
                          <a:latin typeface="+mn-lt"/>
                          <a:cs typeface="Arial" panose="020B0604020202020204" pitchFamily="34" charset="0"/>
                        </a:rPr>
                        <a:t> has drafted an ACIN to published t</a:t>
                      </a:r>
                      <a:r>
                        <a:rPr lang="en-US" sz="1100" kern="1200" dirty="0">
                          <a:solidFill>
                            <a:schemeClr val="dk1"/>
                          </a:solidFill>
                          <a:effectLst/>
                          <a:latin typeface="+mn-lt"/>
                          <a:ea typeface="+mn-ea"/>
                          <a:cs typeface="Arial" panose="020B0604020202020204" pitchFamily="34" charset="0"/>
                        </a:rPr>
                        <a:t>he VUR chart</a:t>
                      </a:r>
                      <a:r>
                        <a:rPr lang="en-US" sz="1100" kern="1200" baseline="0" dirty="0">
                          <a:solidFill>
                            <a:schemeClr val="dk1"/>
                          </a:solidFill>
                          <a:effectLst/>
                          <a:latin typeface="+mn-lt"/>
                          <a:ea typeface="+mn-ea"/>
                          <a:cs typeface="Arial" panose="020B0604020202020204" pitchFamily="34" charset="0"/>
                        </a:rPr>
                        <a:t>  (Mid Period Guide) and a Q&amp;A. CDSS sent out the draft ACL on 2/8/18.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baseline="0" dirty="0">
                          <a:solidFill>
                            <a:schemeClr val="tx1"/>
                          </a:solidFill>
                          <a:effectLst/>
                          <a:latin typeface="+mn-lt"/>
                          <a:ea typeface="+mn-ea"/>
                          <a:cs typeface="Arial" panose="020B0604020202020204" pitchFamily="34" charset="0"/>
                        </a:rPr>
                        <a:t>C-IV  Update:</a:t>
                      </a:r>
                      <a:endParaRPr lang="en-US" sz="1100" b="0" kern="1200" baseline="0" dirty="0">
                        <a:solidFill>
                          <a:schemeClr val="tx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baseline="0" dirty="0">
                          <a:solidFill>
                            <a:schemeClr val="tx1"/>
                          </a:solidFill>
                          <a:effectLst/>
                          <a:latin typeface="+mn-lt"/>
                          <a:ea typeface="+mn-ea"/>
                          <a:cs typeface="Arial" panose="020B0604020202020204" pitchFamily="34" charset="0"/>
                        </a:rPr>
                        <a:t>Design is pending receipt of CDSS policy Q&amp;A.</a:t>
                      </a:r>
                      <a:endParaRPr lang="en-US" sz="1100" b="1" kern="1200" baseline="0" dirty="0">
                        <a:solidFill>
                          <a:schemeClr val="tx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baseline="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baseline="0" dirty="0">
                          <a:solidFill>
                            <a:schemeClr val="tx1"/>
                          </a:solidFill>
                          <a:effectLst/>
                          <a:latin typeface="+mn-lt"/>
                          <a:ea typeface="+mn-ea"/>
                          <a:cs typeface="Arial" panose="020B0604020202020204" pitchFamily="34" charset="0"/>
                        </a:rPr>
                        <a:t>LRS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baseline="0" dirty="0">
                          <a:solidFill>
                            <a:schemeClr val="tx1"/>
                          </a:solidFill>
                          <a:effectLst/>
                          <a:latin typeface="+mn-lt"/>
                          <a:ea typeface="+mn-ea"/>
                          <a:cs typeface="Arial" panose="020B0604020202020204" pitchFamily="34" charset="0"/>
                        </a:rPr>
                        <a:t>VUR was included in the initial implementation of the LRS System</a:t>
                      </a:r>
                      <a:r>
                        <a:rPr lang="en-US" sz="1100" b="1" kern="1200" baseline="0" dirty="0">
                          <a:solidFill>
                            <a:schemeClr val="tx1"/>
                          </a:solidFill>
                          <a:effectLst/>
                          <a:latin typeface="+mn-lt"/>
                          <a:ea typeface="+mn-ea"/>
                          <a:cs typeface="Arial" panose="020B0604020202020204" pitchFamily="34" charset="0"/>
                        </a:rPr>
                        <a:t>. </a:t>
                      </a:r>
                      <a:r>
                        <a:rPr lang="en-US" sz="1100" b="0" kern="1200" dirty="0">
                          <a:solidFill>
                            <a:schemeClr val="tx1"/>
                          </a:solidFill>
                          <a:effectLst/>
                          <a:latin typeface="+mn-lt"/>
                          <a:ea typeface="+mn-ea"/>
                          <a:cs typeface="+mn-cs"/>
                        </a:rPr>
                        <a:t>V</a:t>
                      </a:r>
                      <a:r>
                        <a:rPr lang="en-US" sz="1100" kern="1200" dirty="0">
                          <a:solidFill>
                            <a:schemeClr val="tx1"/>
                          </a:solidFill>
                          <a:effectLst/>
                          <a:latin typeface="+mn-lt"/>
                          <a:ea typeface="+mn-ea"/>
                          <a:cs typeface="+mn-cs"/>
                        </a:rPr>
                        <a:t>erification logic in LRS is different from C-IV and is automated. LRS verification logic is based on Report Date and Change Reason logic.</a:t>
                      </a:r>
                      <a:endParaRPr lang="en-US" sz="1100" b="1" kern="1200" baseline="0" dirty="0">
                        <a:solidFill>
                          <a:schemeClr val="tx1"/>
                        </a:solidFill>
                        <a:effectLst/>
                        <a:latin typeface="+mn-lt"/>
                        <a:ea typeface="+mn-ea"/>
                        <a:cs typeface="Arial" panose="020B0604020202020204" pitchFamily="34" charset="0"/>
                      </a:endParaRPr>
                    </a:p>
                  </a:txBody>
                  <a:tcPr/>
                </a:tc>
                <a:extLst>
                  <a:ext uri="{0D108BD9-81ED-4DB2-BD59-A6C34878D82A}">
                    <a16:rowId xmlns:a16="http://schemas.microsoft.com/office/drawing/2014/main" val="1960790958"/>
                  </a:ext>
                </a:extLst>
              </a:tr>
            </a:tbl>
          </a:graphicData>
        </a:graphic>
      </p:graphicFrame>
    </p:spTree>
    <p:extLst>
      <p:ext uri="{BB962C8B-B14F-4D97-AF65-F5344CB8AC3E}">
        <p14:creationId xmlns:p14="http://schemas.microsoft.com/office/powerpoint/2010/main" val="1602599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4E29A9-89CA-4C56-9CB0-F6E9EB05A5ED}"/>
              </a:ext>
            </a:extLst>
          </p:cNvPr>
          <p:cNvSpPr>
            <a:spLocks noGrp="1"/>
          </p:cNvSpPr>
          <p:nvPr>
            <p:ph type="sldNum" sz="quarter" idx="12"/>
          </p:nvPr>
        </p:nvSpPr>
        <p:spPr/>
        <p:txBody>
          <a:bodyPr/>
          <a:lstStyle/>
          <a:p>
            <a:fld id="{C20372A8-36C0-474D-8B88-FD44E404F49B}" type="slidenum">
              <a:rPr lang="en-US" smtClean="0"/>
              <a:t>12</a:t>
            </a:fld>
            <a:endParaRPr lang="en-US" dirty="0"/>
          </a:p>
        </p:txBody>
      </p:sp>
      <p:graphicFrame>
        <p:nvGraphicFramePr>
          <p:cNvPr id="3" name="Table 2">
            <a:extLst>
              <a:ext uri="{FF2B5EF4-FFF2-40B4-BE49-F238E27FC236}">
                <a16:creationId xmlns:a16="http://schemas.microsoft.com/office/drawing/2014/main" id="{6B06AD12-4312-4031-93FA-90CBE0598262}"/>
              </a:ext>
            </a:extLst>
          </p:cNvPr>
          <p:cNvGraphicFramePr>
            <a:graphicFrameLocks noGrp="1"/>
          </p:cNvGraphicFramePr>
          <p:nvPr>
            <p:extLst>
              <p:ext uri="{D42A27DB-BD31-4B8C-83A1-F6EECF244321}">
                <p14:modId xmlns:p14="http://schemas.microsoft.com/office/powerpoint/2010/main" val="3959258759"/>
              </p:ext>
            </p:extLst>
          </p:nvPr>
        </p:nvGraphicFramePr>
        <p:xfrm>
          <a:off x="1200727" y="871538"/>
          <a:ext cx="9892145" cy="5425440"/>
        </p:xfrm>
        <a:graphic>
          <a:graphicData uri="http://schemas.openxmlformats.org/drawingml/2006/table">
            <a:tbl>
              <a:tblPr firstRow="1" bandRow="1">
                <a:tableStyleId>{5C22544A-7EE6-4342-B048-85BDC9FD1C3A}</a:tableStyleId>
              </a:tblPr>
              <a:tblGrid>
                <a:gridCol w="1128051">
                  <a:extLst>
                    <a:ext uri="{9D8B030D-6E8A-4147-A177-3AD203B41FA5}">
                      <a16:colId xmlns:a16="http://schemas.microsoft.com/office/drawing/2014/main" val="1692089509"/>
                    </a:ext>
                  </a:extLst>
                </a:gridCol>
                <a:gridCol w="745498">
                  <a:extLst>
                    <a:ext uri="{9D8B030D-6E8A-4147-A177-3AD203B41FA5}">
                      <a16:colId xmlns:a16="http://schemas.microsoft.com/office/drawing/2014/main" val="2564182919"/>
                    </a:ext>
                  </a:extLst>
                </a:gridCol>
                <a:gridCol w="977462">
                  <a:extLst>
                    <a:ext uri="{9D8B030D-6E8A-4147-A177-3AD203B41FA5}">
                      <a16:colId xmlns:a16="http://schemas.microsoft.com/office/drawing/2014/main" val="3076293970"/>
                    </a:ext>
                  </a:extLst>
                </a:gridCol>
                <a:gridCol w="1053783">
                  <a:extLst>
                    <a:ext uri="{9D8B030D-6E8A-4147-A177-3AD203B41FA5}">
                      <a16:colId xmlns:a16="http://schemas.microsoft.com/office/drawing/2014/main" val="3850791232"/>
                    </a:ext>
                  </a:extLst>
                </a:gridCol>
                <a:gridCol w="5987351">
                  <a:extLst>
                    <a:ext uri="{9D8B030D-6E8A-4147-A177-3AD203B41FA5}">
                      <a16:colId xmlns:a16="http://schemas.microsoft.com/office/drawing/2014/main" val="3415028980"/>
                    </a:ext>
                  </a:extLst>
                </a:gridCol>
              </a:tblGrid>
              <a:tr h="37084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370916514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0" kern="1200" dirty="0">
                          <a:solidFill>
                            <a:schemeClr val="dk1"/>
                          </a:solidFill>
                          <a:effectLst/>
                          <a:latin typeface="+mn-lt"/>
                          <a:ea typeface="+mn-ea"/>
                          <a:cs typeface="+mn-cs"/>
                        </a:rPr>
                        <a:t>MC RE Informational Packets for Application and Renewal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i="0" kern="1200" dirty="0">
                        <a:solidFill>
                          <a:schemeClr val="dk1"/>
                        </a:solidFill>
                        <a:effectLst/>
                        <a:latin typeface="+mn-lt"/>
                        <a:ea typeface="+mn-ea"/>
                        <a:cs typeface="+mn-cs"/>
                        <a:hlinkClick r:id="rId2"/>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0" i="0" kern="1200" dirty="0">
                          <a:solidFill>
                            <a:schemeClr val="dk1"/>
                          </a:solidFill>
                          <a:effectLst/>
                          <a:latin typeface="+mn-lt"/>
                          <a:ea typeface="+mn-ea"/>
                          <a:cs typeface="+mn-cs"/>
                          <a:hlinkClick r:id="rId2"/>
                        </a:rPr>
                        <a:t>MEDIL I 14-54</a:t>
                      </a:r>
                      <a:endParaRPr lang="en-US" sz="1100" dirty="0"/>
                    </a:p>
                  </a:txBody>
                  <a:tcPr/>
                </a:tc>
                <a:tc>
                  <a:txBody>
                    <a:bodyPr/>
                    <a:lstStyle/>
                    <a:p>
                      <a:r>
                        <a:rPr lang="en-US" sz="1100" i="0" dirty="0">
                          <a:solidFill>
                            <a:schemeClr val="tx1"/>
                          </a:solidFill>
                          <a:latin typeface="+mn-lt"/>
                          <a:cs typeface="Arial" panose="020B0604020202020204" pitchFamily="34" charset="0"/>
                        </a:rPr>
                        <a:t>2014</a:t>
                      </a:r>
                    </a:p>
                  </a:txBody>
                  <a:tcPr/>
                </a:tc>
                <a:tc>
                  <a:txBody>
                    <a:bodyPr/>
                    <a:lstStyle/>
                    <a:p>
                      <a:r>
                        <a:rPr lang="en-US" sz="1100" b="1" dirty="0">
                          <a:solidFill>
                            <a:schemeClr val="tx1"/>
                          </a:solidFill>
                          <a:latin typeface="+mn-lt"/>
                          <a:cs typeface="Arial" panose="020B0604020202020204" pitchFamily="34" charset="0"/>
                        </a:rPr>
                        <a:t>SCR 924</a:t>
                      </a:r>
                    </a:p>
                    <a:p>
                      <a:endParaRPr lang="en-US" sz="1100" dirty="0">
                        <a:solidFill>
                          <a:schemeClr val="tx1"/>
                        </a:solidFill>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Release </a:t>
                      </a:r>
                      <a:r>
                        <a:rPr lang="en-US" sz="1100" baseline="0" dirty="0">
                          <a:latin typeface="+mn-lt"/>
                          <a:cs typeface="Arial" panose="020B0604020202020204" pitchFamily="34" charset="0"/>
                        </a:rPr>
                        <a:t>TBD</a:t>
                      </a:r>
                      <a:endParaRPr lang="en-US" sz="1100" dirty="0">
                        <a:latin typeface="+mn-lt"/>
                        <a:cs typeface="Arial" panose="020B0604020202020204" pitchFamily="34" charset="0"/>
                      </a:endParaRPr>
                    </a:p>
                  </a:txBody>
                  <a:tcPr/>
                </a:tc>
                <a:tc>
                  <a:txBody>
                    <a:bodyPr/>
                    <a:lstStyle/>
                    <a:p>
                      <a:r>
                        <a:rPr lang="en-US" sz="1100" b="1" dirty="0">
                          <a:solidFill>
                            <a:schemeClr val="tx1"/>
                          </a:solidFill>
                          <a:latin typeface="+mn-lt"/>
                          <a:cs typeface="Arial" panose="020B0604020202020204" pitchFamily="34" charset="0"/>
                        </a:rPr>
                        <a:t>SCR 52371</a:t>
                      </a:r>
                    </a:p>
                    <a:p>
                      <a:endParaRPr lang="en-US" sz="1100" dirty="0">
                        <a:solidFill>
                          <a:schemeClr val="tx1"/>
                        </a:solidFill>
                        <a:latin typeface="+mn-lt"/>
                        <a:cs typeface="Arial" panose="020B0604020202020204" pitchFamily="34" charset="0"/>
                      </a:endParaRPr>
                    </a:p>
                    <a:p>
                      <a:r>
                        <a:rPr lang="en-US" sz="1100" dirty="0">
                          <a:solidFill>
                            <a:schemeClr val="tx1"/>
                          </a:solidFill>
                          <a:latin typeface="+mn-lt"/>
                          <a:cs typeface="Arial" panose="020B0604020202020204" pitchFamily="34" charset="0"/>
                        </a:rPr>
                        <a:t>Implemented</a:t>
                      </a:r>
                    </a:p>
                    <a:p>
                      <a:endParaRPr lang="en-US" sz="1100" dirty="0">
                        <a:solidFill>
                          <a:schemeClr val="tx1"/>
                        </a:solidFill>
                        <a:latin typeface="+mn-lt"/>
                        <a:cs typeface="Arial" panose="020B0604020202020204" pitchFamily="34" charset="0"/>
                      </a:endParaRPr>
                    </a:p>
                    <a:p>
                      <a:r>
                        <a:rPr lang="en-US" sz="1100" dirty="0">
                          <a:solidFill>
                            <a:schemeClr val="tx1"/>
                          </a:solidFill>
                          <a:latin typeface="+mn-lt"/>
                          <a:cs typeface="Arial" panose="020B0604020202020204" pitchFamily="34" charset="0"/>
                        </a:rPr>
                        <a:t>Release</a:t>
                      </a:r>
                      <a:r>
                        <a:rPr lang="en-US" sz="1100" baseline="0" dirty="0">
                          <a:solidFill>
                            <a:schemeClr val="tx1"/>
                          </a:solidFill>
                          <a:latin typeface="+mn-lt"/>
                          <a:cs typeface="Arial" panose="020B0604020202020204" pitchFamily="34" charset="0"/>
                        </a:rPr>
                        <a:t> 17.05</a:t>
                      </a:r>
                      <a:endParaRPr lang="en-US" sz="1100" dirty="0">
                        <a:solidFill>
                          <a:schemeClr val="tx1"/>
                        </a:solidFill>
                        <a:latin typeface="+mn-lt"/>
                        <a:cs typeface="Arial" panose="020B0604020202020204" pitchFamily="34"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i="0" kern="1200" baseline="0" dirty="0">
                          <a:solidFill>
                            <a:schemeClr val="dk1"/>
                          </a:solidFill>
                          <a:effectLst/>
                          <a:latin typeface="+mn-lt"/>
                          <a:ea typeface="+mn-ea"/>
                          <a:cs typeface="+mn-cs"/>
                        </a:rPr>
                        <a:t>No change since last meeting.</a:t>
                      </a:r>
                    </a:p>
                    <a:p>
                      <a:pPr marL="0" indent="0">
                        <a:buFont typeface="Arial" panose="020B0604020202020204" pitchFamily="34" charset="0"/>
                        <a:buNone/>
                      </a:pPr>
                      <a:r>
                        <a:rPr lang="en-US" sz="1100" dirty="0"/>
                        <a:t>Counties are required to provide the publications listed</a:t>
                      </a:r>
                      <a:r>
                        <a:rPr lang="en-US" sz="1100" baseline="0" dirty="0"/>
                        <a:t> in this MEDIL</a:t>
                      </a:r>
                      <a:r>
                        <a:rPr lang="en-US" sz="1100" dirty="0"/>
                        <a:t> to all households at the time of initial application when submitted to the county directly in person, by phone, by mail or through eNotification and at renewal. </a:t>
                      </a:r>
                    </a:p>
                    <a:p>
                      <a:pPr marL="0" indent="0">
                        <a:buFont typeface="Arial" panose="020B0604020202020204" pitchFamily="34" charset="0"/>
                        <a:buNone/>
                      </a:pPr>
                      <a:endParaRPr lang="en-US" sz="1100" dirty="0"/>
                    </a:p>
                    <a:p>
                      <a:pPr marL="0" indent="0">
                        <a:buFont typeface="Arial" panose="020B0604020202020204" pitchFamily="34" charset="0"/>
                        <a:buNone/>
                      </a:pPr>
                      <a:r>
                        <a:rPr lang="en-US" sz="1100" b="1" baseline="0" dirty="0">
                          <a:solidFill>
                            <a:schemeClr val="tx1"/>
                          </a:solidFill>
                          <a:latin typeface="+mn-lt"/>
                          <a:cs typeface="Arial" panose="020B0604020202020204" pitchFamily="34" charset="0"/>
                        </a:rPr>
                        <a:t>C-IV  Update:</a:t>
                      </a:r>
                    </a:p>
                    <a:p>
                      <a:pPr marL="0" indent="0">
                        <a:buFont typeface="Arial" panose="020B0604020202020204" pitchFamily="34" charset="0"/>
                        <a:buNone/>
                      </a:pPr>
                      <a:r>
                        <a:rPr lang="en-US" sz="1100" b="0" baseline="0" dirty="0">
                          <a:solidFill>
                            <a:schemeClr val="tx1"/>
                          </a:solidFill>
                          <a:latin typeface="+mn-lt"/>
                          <a:cs typeface="Arial" panose="020B0604020202020204" pitchFamily="34" charset="0"/>
                        </a:rPr>
                        <a:t>The approach was to create three informational packets, one for applications and two for renewals. Due to the substantial increase in project operations cost and a shift in county postage cost, this item was discussed at PSC in 2017. OSI indicated there was no additional funding for this effort. To avoid the cost of mailing these packets, PSC sent a  Consortium Request for Policy Clarification (CRPC) to CDSS and DHCS requesting the packets be posted to the recipient’s C4Y account and if a PDF link to each packet on C4Yourself (C4Y) would satisfy the policy requirement. </a:t>
                      </a:r>
                    </a:p>
                    <a:p>
                      <a:pPr marL="0" algn="l" defTabSz="914400" rtl="0" eaLnBrk="1" latinLnBrk="0" hangingPunct="1"/>
                      <a:endParaRPr lang="en-US" sz="1100" kern="1200" dirty="0">
                        <a:solidFill>
                          <a:schemeClr val="tx1"/>
                        </a:solidFill>
                        <a:latin typeface="+mn-lt"/>
                        <a:ea typeface="+mn-ea"/>
                        <a:cs typeface="Arial" panose="020B0604020202020204" pitchFamily="34" charset="0"/>
                      </a:endParaRPr>
                    </a:p>
                    <a:p>
                      <a:pPr marL="0" algn="l" defTabSz="914400" rtl="0" eaLnBrk="1" latinLnBrk="0" hangingPunct="1"/>
                      <a:r>
                        <a:rPr lang="en-US" sz="1100" b="1" i="1" kern="1200" dirty="0">
                          <a:solidFill>
                            <a:schemeClr val="tx1"/>
                          </a:solidFill>
                          <a:latin typeface="+mn-lt"/>
                          <a:ea typeface="+mn-ea"/>
                          <a:cs typeface="Arial" panose="020B0604020202020204" pitchFamily="34" charset="0"/>
                        </a:rPr>
                        <a:t>Note: </a:t>
                      </a:r>
                      <a:r>
                        <a:rPr lang="en-US" sz="1100" i="1" kern="1200" dirty="0">
                          <a:solidFill>
                            <a:schemeClr val="tx1"/>
                          </a:solidFill>
                          <a:latin typeface="+mn-lt"/>
                          <a:ea typeface="+mn-ea"/>
                          <a:cs typeface="Arial" panose="020B0604020202020204" pitchFamily="34" charset="0"/>
                        </a:rPr>
                        <a:t>Due to the increase in volume that these automated packets would create, </a:t>
                      </a:r>
                      <a:r>
                        <a:rPr lang="en-US" sz="1100" b="1" i="1" kern="1200" dirty="0">
                          <a:solidFill>
                            <a:schemeClr val="tx1"/>
                          </a:solidFill>
                          <a:latin typeface="+mn-lt"/>
                          <a:ea typeface="+mn-ea"/>
                          <a:cs typeface="Arial" panose="020B0604020202020204" pitchFamily="34" charset="0"/>
                        </a:rPr>
                        <a:t>the Project would have to restructure the contract with the print center vendor.</a:t>
                      </a:r>
                    </a:p>
                    <a:p>
                      <a:pPr marL="0" algn="l" defTabSz="914400" rtl="0" eaLnBrk="1" latinLnBrk="0" hangingPunct="1"/>
                      <a:endParaRPr lang="en-US" sz="1100" b="0" kern="1200" dirty="0">
                        <a:solidFill>
                          <a:schemeClr val="tx1"/>
                        </a:solidFill>
                        <a:latin typeface="+mn-lt"/>
                        <a:ea typeface="+mn-ea"/>
                        <a:cs typeface="Arial" panose="020B0604020202020204" pitchFamily="34" charset="0"/>
                      </a:endParaRPr>
                    </a:p>
                    <a:p>
                      <a:pPr marL="0" algn="l" defTabSz="914400" rtl="0" eaLnBrk="1" latinLnBrk="0" hangingPunct="1"/>
                      <a:r>
                        <a:rPr lang="en-US" sz="1100" b="0" kern="1200" dirty="0">
                          <a:solidFill>
                            <a:schemeClr val="tx1"/>
                          </a:solidFill>
                          <a:latin typeface="+mn-lt"/>
                          <a:ea typeface="+mn-ea"/>
                          <a:cs typeface="Arial" panose="020B0604020202020204" pitchFamily="34" charset="0"/>
                        </a:rPr>
                        <a:t>PSC approved the following C-IV implementation approach: </a:t>
                      </a:r>
                    </a:p>
                    <a:p>
                      <a:pPr marL="0" algn="l" defTabSz="914400" rtl="0" eaLnBrk="1" latinLnBrk="0" hangingPunct="1"/>
                      <a:r>
                        <a:rPr lang="en-US" sz="1100" kern="1200" dirty="0">
                          <a:solidFill>
                            <a:schemeClr val="tx1"/>
                          </a:solidFill>
                          <a:latin typeface="+mn-lt"/>
                          <a:ea typeface="+mn-ea"/>
                          <a:cs typeface="Arial" panose="020B0604020202020204" pitchFamily="34" charset="0"/>
                        </a:rPr>
                        <a:t>The counties will continue to manually mail the informational packets as described in MEDIL I-14-54 until such time that State funding can be secured. When State funding is available and DHCS updates the PUB 68, the C-IV Project will finalize the SCR and present it to the Correspondence Committee for review and approval. </a:t>
                      </a:r>
                      <a:r>
                        <a:rPr lang="en-US" sz="1100" kern="1200" baseline="0" dirty="0">
                          <a:solidFill>
                            <a:schemeClr val="tx1"/>
                          </a:solidFill>
                          <a:latin typeface="+mn-lt"/>
                          <a:ea typeface="+mn-ea"/>
                          <a:cs typeface="Arial" panose="020B0604020202020204" pitchFamily="34" charset="0"/>
                        </a:rPr>
                        <a:t>Per DHCS on 10/26/17, the revised PUB 68 has been revised and split into an English and Spanish version.  A draft version of the PUB 68 was sent for stakeholder review on 12/8/17.</a:t>
                      </a:r>
                    </a:p>
                    <a:p>
                      <a:pPr marL="0" algn="l" defTabSz="914400" rtl="0" eaLnBrk="1" latinLnBrk="0" hangingPunct="1"/>
                      <a:endParaRPr lang="en-US" sz="1100" b="1" kern="1200" baseline="0" dirty="0">
                        <a:solidFill>
                          <a:schemeClr val="tx1"/>
                        </a:solidFill>
                        <a:latin typeface="+mn-lt"/>
                        <a:ea typeface="+mn-ea"/>
                        <a:cs typeface="Arial" panose="020B0604020202020204" pitchFamily="34" charset="0"/>
                      </a:endParaRPr>
                    </a:p>
                    <a:p>
                      <a:pPr marL="0" indent="0">
                        <a:buFont typeface="Arial" panose="020B0604020202020204" pitchFamily="34" charset="0"/>
                        <a:buNone/>
                      </a:pPr>
                      <a:r>
                        <a:rPr lang="en-US" sz="1100" b="1" baseline="0" dirty="0">
                          <a:solidFill>
                            <a:schemeClr val="tx1"/>
                          </a:solidFill>
                          <a:latin typeface="+mn-lt"/>
                          <a:cs typeface="Arial" panose="020B0604020202020204" pitchFamily="34" charset="0"/>
                        </a:rPr>
                        <a:t>LRS  Update: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kern="1200" dirty="0">
                          <a:solidFill>
                            <a:schemeClr val="tx1"/>
                          </a:solidFill>
                          <a:effectLst/>
                          <a:latin typeface="+mn-lt"/>
                          <a:ea typeface="+mn-ea"/>
                          <a:cs typeface="+mn-cs"/>
                        </a:rPr>
                        <a:t>The forms are available in the template repository for end users to manually distribute to participants.  Also, no decision has been made on posting the publications to the participant’s YBN account. </a:t>
                      </a:r>
                      <a:endParaRPr lang="en-US" sz="1100" kern="1200" dirty="0">
                        <a:solidFill>
                          <a:schemeClr val="tx1"/>
                        </a:solidFill>
                        <a:latin typeface="+mn-lt"/>
                        <a:ea typeface="+mn-ea"/>
                        <a:cs typeface="Arial" panose="020B0604020202020204" pitchFamily="34" charset="0"/>
                      </a:endParaRPr>
                    </a:p>
                  </a:txBody>
                  <a:tcPr/>
                </a:tc>
                <a:extLst>
                  <a:ext uri="{0D108BD9-81ED-4DB2-BD59-A6C34878D82A}">
                    <a16:rowId xmlns:a16="http://schemas.microsoft.com/office/drawing/2014/main" val="1459948413"/>
                  </a:ext>
                </a:extLst>
              </a:tr>
            </a:tbl>
          </a:graphicData>
        </a:graphic>
      </p:graphicFrame>
    </p:spTree>
    <p:extLst>
      <p:ext uri="{BB962C8B-B14F-4D97-AF65-F5344CB8AC3E}">
        <p14:creationId xmlns:p14="http://schemas.microsoft.com/office/powerpoint/2010/main" val="1123463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4E29A9-89CA-4C56-9CB0-F6E9EB05A5ED}"/>
              </a:ext>
            </a:extLst>
          </p:cNvPr>
          <p:cNvSpPr>
            <a:spLocks noGrp="1"/>
          </p:cNvSpPr>
          <p:nvPr>
            <p:ph type="sldNum" sz="quarter" idx="12"/>
          </p:nvPr>
        </p:nvSpPr>
        <p:spPr/>
        <p:txBody>
          <a:bodyPr/>
          <a:lstStyle/>
          <a:p>
            <a:fld id="{C20372A8-36C0-474D-8B88-FD44E404F49B}" type="slidenum">
              <a:rPr lang="en-US" smtClean="0"/>
              <a:t>2</a:t>
            </a:fld>
            <a:endParaRPr lang="en-US" dirty="0"/>
          </a:p>
        </p:txBody>
      </p:sp>
      <p:graphicFrame>
        <p:nvGraphicFramePr>
          <p:cNvPr id="13" name="Table 12">
            <a:extLst>
              <a:ext uri="{FF2B5EF4-FFF2-40B4-BE49-F238E27FC236}">
                <a16:creationId xmlns:a16="http://schemas.microsoft.com/office/drawing/2014/main" id="{A92B2156-144F-4178-B9F8-988767614611}"/>
              </a:ext>
            </a:extLst>
          </p:cNvPr>
          <p:cNvGraphicFramePr>
            <a:graphicFrameLocks noGrp="1"/>
          </p:cNvGraphicFramePr>
          <p:nvPr>
            <p:extLst>
              <p:ext uri="{D42A27DB-BD31-4B8C-83A1-F6EECF244321}">
                <p14:modId xmlns:p14="http://schemas.microsoft.com/office/powerpoint/2010/main" val="2877818901"/>
              </p:ext>
            </p:extLst>
          </p:nvPr>
        </p:nvGraphicFramePr>
        <p:xfrm>
          <a:off x="1096963" y="871538"/>
          <a:ext cx="10115521" cy="5316826"/>
        </p:xfrm>
        <a:graphic>
          <a:graphicData uri="http://schemas.openxmlformats.org/drawingml/2006/table">
            <a:tbl>
              <a:tblPr firstRow="1" bandRow="1">
                <a:tableStyleId>{5C22544A-7EE6-4342-B048-85BDC9FD1C3A}</a:tableStyleId>
              </a:tblPr>
              <a:tblGrid>
                <a:gridCol w="1184701">
                  <a:extLst>
                    <a:ext uri="{9D8B030D-6E8A-4147-A177-3AD203B41FA5}">
                      <a16:colId xmlns:a16="http://schemas.microsoft.com/office/drawing/2014/main" val="3327465969"/>
                    </a:ext>
                  </a:extLst>
                </a:gridCol>
                <a:gridCol w="911308">
                  <a:extLst>
                    <a:ext uri="{9D8B030D-6E8A-4147-A177-3AD203B41FA5}">
                      <a16:colId xmlns:a16="http://schemas.microsoft.com/office/drawing/2014/main" val="644214150"/>
                    </a:ext>
                  </a:extLst>
                </a:gridCol>
                <a:gridCol w="1184701">
                  <a:extLst>
                    <a:ext uri="{9D8B030D-6E8A-4147-A177-3AD203B41FA5}">
                      <a16:colId xmlns:a16="http://schemas.microsoft.com/office/drawing/2014/main" val="124268623"/>
                    </a:ext>
                  </a:extLst>
                </a:gridCol>
                <a:gridCol w="1184701">
                  <a:extLst>
                    <a:ext uri="{9D8B030D-6E8A-4147-A177-3AD203B41FA5}">
                      <a16:colId xmlns:a16="http://schemas.microsoft.com/office/drawing/2014/main" val="355969002"/>
                    </a:ext>
                  </a:extLst>
                </a:gridCol>
                <a:gridCol w="5650110">
                  <a:extLst>
                    <a:ext uri="{9D8B030D-6E8A-4147-A177-3AD203B41FA5}">
                      <a16:colId xmlns:a16="http://schemas.microsoft.com/office/drawing/2014/main" val="1442534494"/>
                    </a:ext>
                  </a:extLst>
                </a:gridCol>
              </a:tblGrid>
              <a:tr h="715602">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1771314042"/>
                  </a:ext>
                </a:extLst>
              </a:tr>
              <a:tr h="46012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dk1"/>
                          </a:solidFill>
                          <a:latin typeface="+mn-lt"/>
                          <a:ea typeface="+mn-ea"/>
                          <a:cs typeface="Arial" panose="020B0604020202020204" pitchFamily="34" charset="0"/>
                        </a:rPr>
                        <a:t>Funding for Emergency Caregivers with Placement of Children and Non-Minor Dependents prior to Resource Family Approval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dk1"/>
                          </a:solidFill>
                          <a:latin typeface="+mn-lt"/>
                          <a:ea typeface="+mn-ea"/>
                          <a:cs typeface="Arial" panose="020B0604020202020204" pitchFamily="34" charset="0"/>
                          <a:hlinkClick r:id="rId2"/>
                        </a:rPr>
                        <a:t>ACL 18-75</a:t>
                      </a:r>
                      <a:endParaRPr lang="en-US" sz="1100" kern="1200" baseline="0" dirty="0">
                        <a:solidFill>
                          <a:schemeClr val="dk1"/>
                        </a:solidFill>
                        <a:latin typeface="+mn-lt"/>
                        <a:ea typeface="+mn-ea"/>
                        <a:cs typeface="Arial" panose="020B0604020202020204" pitchFamily="34" charset="0"/>
                      </a:endParaRPr>
                    </a:p>
                  </a:txBody>
                  <a:tcPr/>
                </a:tc>
                <a:tc>
                  <a:txBody>
                    <a:bodyPr/>
                    <a:lstStyle/>
                    <a:p>
                      <a:r>
                        <a:rPr lang="en-US" sz="1100" dirty="0"/>
                        <a:t>7/1/2018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latin typeface="+mn-lt"/>
                          <a:cs typeface="Arial" panose="020B0604020202020204" pitchFamily="34" charset="0"/>
                        </a:rPr>
                        <a:t>SCR 102237</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a:latin typeface="+mn-lt"/>
                          <a:cs typeface="Arial" panose="020B0604020202020204" pitchFamily="34" charset="0"/>
                        </a:rPr>
                        <a:t>Implemented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a:latin typeface="+mn-lt"/>
                          <a:cs typeface="Arial" panose="020B0604020202020204" pitchFamily="34" charset="0"/>
                        </a:rPr>
                        <a:t>Release 18.11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latin typeface="+mn-lt"/>
                          <a:cs typeface="Arial" panose="020B0604020202020204" pitchFamily="34" charset="0"/>
                        </a:rPr>
                        <a:t>SCR 101497</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a:latin typeface="+mn-lt"/>
                          <a:cs typeface="Arial" panose="020B0604020202020204" pitchFamily="34" charset="0"/>
                        </a:rPr>
                        <a:t>Implemented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a:latin typeface="+mn-lt"/>
                          <a:cs typeface="Arial" panose="020B0604020202020204" pitchFamily="34" charset="0"/>
                        </a:rPr>
                        <a:t>Release 19.01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latin typeface="+mn-lt"/>
                          <a:cs typeface="Arial" panose="020B0604020202020204" pitchFamily="34" charset="0"/>
                        </a:rPr>
                        <a:t>SCR 102912</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New</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Release TBD</a:t>
                      </a:r>
                    </a:p>
                  </a:txBody>
                  <a:tcPr/>
                </a:tc>
                <a:tc>
                  <a:txBody>
                    <a:bodyPr/>
                    <a:lstStyle/>
                    <a:p>
                      <a:r>
                        <a:rPr lang="en-US" sz="1100" b="1" kern="1200" dirty="0">
                          <a:solidFill>
                            <a:schemeClr val="tx1"/>
                          </a:solidFill>
                          <a:effectLst/>
                          <a:latin typeface="+mn-lt"/>
                          <a:ea typeface="+mn-ea"/>
                          <a:cs typeface="+mn-cs"/>
                        </a:rPr>
                        <a:t>SCR 204665</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Implemented                         </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Release 18.11</a:t>
                      </a:r>
                    </a:p>
                    <a:p>
                      <a:endParaRPr lang="en-US" sz="1100" kern="1200" dirty="0">
                        <a:solidFill>
                          <a:schemeClr val="tx1"/>
                        </a:solidFill>
                        <a:effectLst/>
                        <a:latin typeface="+mn-lt"/>
                        <a:ea typeface="+mn-ea"/>
                        <a:cs typeface="+mn-cs"/>
                      </a:endParaRPr>
                    </a:p>
                    <a:p>
                      <a:endParaRPr lang="en-US" sz="1100" kern="1200" dirty="0">
                        <a:solidFill>
                          <a:schemeClr val="tx1"/>
                        </a:solidFill>
                        <a:effectLst/>
                        <a:latin typeface="+mn-lt"/>
                        <a:ea typeface="+mn-ea"/>
                        <a:cs typeface="+mn-cs"/>
                      </a:endParaRPr>
                    </a:p>
                    <a:p>
                      <a:r>
                        <a:rPr lang="en-US" sz="1100" b="1" kern="1200" dirty="0">
                          <a:solidFill>
                            <a:schemeClr val="tx1"/>
                          </a:solidFill>
                          <a:effectLst/>
                          <a:latin typeface="+mn-lt"/>
                          <a:ea typeface="+mn-ea"/>
                          <a:cs typeface="+mn-cs"/>
                        </a:rPr>
                        <a:t>SCR 203634</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Implemented                         </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Release 19.01</a:t>
                      </a:r>
                    </a:p>
                    <a:p>
                      <a:endParaRPr lang="en-US" sz="1100" kern="1200" dirty="0">
                        <a:solidFill>
                          <a:schemeClr val="tx1"/>
                        </a:solidFill>
                        <a:effectLst/>
                        <a:latin typeface="+mn-lt"/>
                        <a:ea typeface="+mn-ea"/>
                        <a:cs typeface="+mn-cs"/>
                      </a:endParaRPr>
                    </a:p>
                    <a:p>
                      <a:endParaRPr lang="en-US" sz="1100" kern="1200" dirty="0">
                        <a:solidFill>
                          <a:schemeClr val="tx1"/>
                        </a:solidFill>
                        <a:effectLst/>
                        <a:latin typeface="+mn-lt"/>
                        <a:ea typeface="+mn-ea"/>
                        <a:cs typeface="+mn-cs"/>
                      </a:endParaRPr>
                    </a:p>
                    <a:p>
                      <a:r>
                        <a:rPr lang="en-US" sz="1100" b="1" kern="1200" dirty="0">
                          <a:solidFill>
                            <a:schemeClr val="tx1"/>
                          </a:solidFill>
                          <a:effectLst/>
                          <a:latin typeface="+mn-lt"/>
                          <a:ea typeface="+mn-ea"/>
                          <a:cs typeface="+mn-cs"/>
                        </a:rPr>
                        <a:t>SCR 205913</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New </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Release TBD</a:t>
                      </a:r>
                    </a:p>
                  </a:txBody>
                  <a:tcPr/>
                </a:tc>
                <a:tc>
                  <a:txBody>
                    <a:bodyPr/>
                    <a:lstStyle/>
                    <a:p>
                      <a:r>
                        <a:rPr lang="en-US" sz="1100" kern="1200" dirty="0">
                          <a:solidFill>
                            <a:schemeClr val="dk1"/>
                          </a:solidFill>
                          <a:effectLst/>
                          <a:latin typeface="+mn-lt"/>
                          <a:ea typeface="+mn-ea"/>
                          <a:cs typeface="+mn-cs"/>
                        </a:rPr>
                        <a:t>Per </a:t>
                      </a:r>
                      <a:r>
                        <a:rPr lang="en-US" sz="1100" kern="1200" dirty="0">
                          <a:solidFill>
                            <a:schemeClr val="dk1"/>
                          </a:solidFill>
                          <a:effectLst/>
                          <a:latin typeface="+mn-lt"/>
                          <a:ea typeface="+mn-ea"/>
                          <a:cs typeface="+mn-cs"/>
                          <a:hlinkClick r:id="rId3"/>
                        </a:rPr>
                        <a:t>ACL 18-33</a:t>
                      </a:r>
                      <a:r>
                        <a:rPr lang="en-US" sz="1100" kern="1200" dirty="0">
                          <a:solidFill>
                            <a:schemeClr val="dk1"/>
                          </a:solidFill>
                          <a:effectLst/>
                          <a:latin typeface="+mn-lt"/>
                          <a:ea typeface="+mn-ea"/>
                          <a:cs typeface="+mn-cs"/>
                        </a:rPr>
                        <a:t>, all counties were required to provide the Short-Term, Interim payment (AB 110) to caregivers who had taken placement of a child prior to completing the Resource Family Approval (RFA) process between 3/30/2018 and 06/30/2018.</a:t>
                      </a:r>
                    </a:p>
                    <a:p>
                      <a:endParaRPr lang="en-US" sz="1100" kern="1200" dirty="0">
                        <a:solidFill>
                          <a:schemeClr val="dk1"/>
                        </a:solidFill>
                        <a:effectLst/>
                        <a:latin typeface="+mn-lt"/>
                        <a:ea typeface="+mn-ea"/>
                        <a:cs typeface="+mn-cs"/>
                      </a:endParaRPr>
                    </a:p>
                    <a:p>
                      <a:r>
                        <a:rPr lang="en-US" sz="1100" kern="1200" dirty="0">
                          <a:solidFill>
                            <a:schemeClr val="dk1"/>
                          </a:solidFill>
                          <a:effectLst/>
                          <a:latin typeface="+mn-lt"/>
                          <a:ea typeface="+mn-ea"/>
                          <a:cs typeface="+mn-cs"/>
                        </a:rPr>
                        <a:t>Effective July 1, 2018, all counties must provide a payment equivalent to the basic level rate for a resource family to the Emergency Caregiver (EC) of a child.  However, unlike the Short-Term, Interim funding, the EC funding will be exclusively funded through the Emergency Assistance (EA) Program, aid code 5K.  For more information refer to ACL 18-75.</a:t>
                      </a:r>
                    </a:p>
                    <a:p>
                      <a:endParaRPr lang="en-US" sz="1100" kern="1200" dirty="0">
                        <a:solidFill>
                          <a:schemeClr val="dk1"/>
                        </a:solidFill>
                        <a:effectLst/>
                        <a:latin typeface="+mn-lt"/>
                        <a:ea typeface="+mn-ea"/>
                        <a:cs typeface="+mn-cs"/>
                      </a:endParaRPr>
                    </a:p>
                    <a:p>
                      <a:r>
                        <a:rPr lang="en-US" sz="1100" kern="1200" dirty="0">
                          <a:solidFill>
                            <a:schemeClr val="dk1"/>
                          </a:solidFill>
                          <a:effectLst/>
                          <a:latin typeface="+mn-lt"/>
                          <a:ea typeface="+mn-ea"/>
                          <a:cs typeface="+mn-cs"/>
                        </a:rPr>
                        <a:t>Aid code 5L will be used to identify the emergency caregiver placements that are not eligible to federal foster care funding and they are not eligible to emergency assistance funding. MEDS is working on implementing this aid code, the tentative availability date is 3/1/2019.</a:t>
                      </a:r>
                    </a:p>
                    <a:p>
                      <a:endParaRPr lang="en-US" sz="1100" kern="1200" dirty="0">
                        <a:solidFill>
                          <a:schemeClr val="dk1"/>
                        </a:solidFill>
                        <a:effectLst/>
                        <a:latin typeface="+mn-lt"/>
                        <a:ea typeface="+mn-ea"/>
                        <a:cs typeface="+mn-cs"/>
                      </a:endParaRPr>
                    </a:p>
                    <a:p>
                      <a:r>
                        <a:rPr lang="en-US" sz="1100" kern="1200" dirty="0">
                          <a:solidFill>
                            <a:schemeClr val="dk1"/>
                          </a:solidFill>
                          <a:effectLst/>
                          <a:latin typeface="+mn-lt"/>
                          <a:ea typeface="+mn-ea"/>
                          <a:cs typeface="+mn-cs"/>
                        </a:rPr>
                        <a:t>CDSS met with SAWS on 1/29/2019 to provide an update on the Continuum Care Reform (CCR) policy and  discuss some potential changes to CCR Level of Care (LOC) rates.  A draft ACL was shared with the counties on 1/17/2019. The draft ACL clarifies the implementation of the LOC rates for all FFA placements. Implementation of the LOC rates for all other placement types is delayed until further notice. </a:t>
                      </a:r>
                    </a:p>
                    <a:p>
                      <a:pPr marL="0" marR="0" lvl="0" indent="0" algn="just" defTabSz="685800" rtl="0" eaLnBrk="1" fontAlgn="auto" latinLnBrk="0" hangingPunct="1">
                        <a:lnSpc>
                          <a:spcPct val="100000"/>
                        </a:lnSpc>
                        <a:spcBef>
                          <a:spcPts val="0"/>
                        </a:spcBef>
                        <a:spcAft>
                          <a:spcPts val="0"/>
                        </a:spcAft>
                        <a:buClrTx/>
                        <a:buSzTx/>
                        <a:buFontTx/>
                        <a:buNone/>
                        <a:tabLst/>
                        <a:defRPr/>
                      </a:pPr>
                      <a:endParaRPr lang="en-US" sz="1100" b="0" i="0" u="none" strike="noStrike" kern="1200" baseline="0" dirty="0">
                        <a:solidFill>
                          <a:schemeClr val="dk1"/>
                        </a:solidFill>
                        <a:effectLst/>
                        <a:latin typeface="+mn-lt"/>
                        <a:ea typeface="+mn-ea"/>
                        <a:cs typeface="+mn-cs"/>
                      </a:endParaRPr>
                    </a:p>
                  </a:txBody>
                  <a:tcPr/>
                </a:tc>
                <a:extLst>
                  <a:ext uri="{0D108BD9-81ED-4DB2-BD59-A6C34878D82A}">
                    <a16:rowId xmlns:a16="http://schemas.microsoft.com/office/drawing/2014/main" val="891698057"/>
                  </a:ext>
                </a:extLst>
              </a:tr>
            </a:tbl>
          </a:graphicData>
        </a:graphic>
      </p:graphicFrame>
    </p:spTree>
    <p:extLst>
      <p:ext uri="{BB962C8B-B14F-4D97-AF65-F5344CB8AC3E}">
        <p14:creationId xmlns:p14="http://schemas.microsoft.com/office/powerpoint/2010/main" val="2078363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4E29A9-89CA-4C56-9CB0-F6E9EB05A5ED}"/>
              </a:ext>
            </a:extLst>
          </p:cNvPr>
          <p:cNvSpPr>
            <a:spLocks noGrp="1"/>
          </p:cNvSpPr>
          <p:nvPr>
            <p:ph type="sldNum" sz="quarter" idx="12"/>
          </p:nvPr>
        </p:nvSpPr>
        <p:spPr/>
        <p:txBody>
          <a:bodyPr/>
          <a:lstStyle/>
          <a:p>
            <a:fld id="{C20372A8-36C0-474D-8B88-FD44E404F49B}" type="slidenum">
              <a:rPr lang="en-US" smtClean="0"/>
              <a:t>3</a:t>
            </a:fld>
            <a:endParaRPr lang="en-US" dirty="0"/>
          </a:p>
        </p:txBody>
      </p:sp>
      <p:graphicFrame>
        <p:nvGraphicFramePr>
          <p:cNvPr id="13" name="Table 12">
            <a:extLst>
              <a:ext uri="{FF2B5EF4-FFF2-40B4-BE49-F238E27FC236}">
                <a16:creationId xmlns:a16="http://schemas.microsoft.com/office/drawing/2014/main" id="{A92B2156-144F-4178-B9F8-988767614611}"/>
              </a:ext>
            </a:extLst>
          </p:cNvPr>
          <p:cNvGraphicFramePr>
            <a:graphicFrameLocks noGrp="1"/>
          </p:cNvGraphicFramePr>
          <p:nvPr>
            <p:extLst>
              <p:ext uri="{D42A27DB-BD31-4B8C-83A1-F6EECF244321}">
                <p14:modId xmlns:p14="http://schemas.microsoft.com/office/powerpoint/2010/main" val="4130346450"/>
              </p:ext>
            </p:extLst>
          </p:nvPr>
        </p:nvGraphicFramePr>
        <p:xfrm>
          <a:off x="1096963" y="871538"/>
          <a:ext cx="10115521" cy="5316826"/>
        </p:xfrm>
        <a:graphic>
          <a:graphicData uri="http://schemas.openxmlformats.org/drawingml/2006/table">
            <a:tbl>
              <a:tblPr firstRow="1" bandRow="1">
                <a:tableStyleId>{5C22544A-7EE6-4342-B048-85BDC9FD1C3A}</a:tableStyleId>
              </a:tblPr>
              <a:tblGrid>
                <a:gridCol w="1184701">
                  <a:extLst>
                    <a:ext uri="{9D8B030D-6E8A-4147-A177-3AD203B41FA5}">
                      <a16:colId xmlns:a16="http://schemas.microsoft.com/office/drawing/2014/main" val="3327465969"/>
                    </a:ext>
                  </a:extLst>
                </a:gridCol>
                <a:gridCol w="911308">
                  <a:extLst>
                    <a:ext uri="{9D8B030D-6E8A-4147-A177-3AD203B41FA5}">
                      <a16:colId xmlns:a16="http://schemas.microsoft.com/office/drawing/2014/main" val="644214150"/>
                    </a:ext>
                  </a:extLst>
                </a:gridCol>
                <a:gridCol w="1184701">
                  <a:extLst>
                    <a:ext uri="{9D8B030D-6E8A-4147-A177-3AD203B41FA5}">
                      <a16:colId xmlns:a16="http://schemas.microsoft.com/office/drawing/2014/main" val="124268623"/>
                    </a:ext>
                  </a:extLst>
                </a:gridCol>
                <a:gridCol w="1184701">
                  <a:extLst>
                    <a:ext uri="{9D8B030D-6E8A-4147-A177-3AD203B41FA5}">
                      <a16:colId xmlns:a16="http://schemas.microsoft.com/office/drawing/2014/main" val="355969002"/>
                    </a:ext>
                  </a:extLst>
                </a:gridCol>
                <a:gridCol w="5650110">
                  <a:extLst>
                    <a:ext uri="{9D8B030D-6E8A-4147-A177-3AD203B41FA5}">
                      <a16:colId xmlns:a16="http://schemas.microsoft.com/office/drawing/2014/main" val="1442534494"/>
                    </a:ext>
                  </a:extLst>
                </a:gridCol>
              </a:tblGrid>
              <a:tr h="715602">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1771314042"/>
                  </a:ext>
                </a:extLst>
              </a:tr>
              <a:tr h="46012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dk1"/>
                          </a:solidFill>
                          <a:latin typeface="+mn-lt"/>
                          <a:ea typeface="+mn-ea"/>
                          <a:cs typeface="Arial" panose="020B0604020202020204" pitchFamily="34" charset="0"/>
                        </a:rPr>
                        <a:t>CalWORKs Implementation of SB 726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dk1"/>
                          </a:solidFill>
                          <a:latin typeface="+mn-lt"/>
                          <a:ea typeface="+mn-ea"/>
                          <a:cs typeface="Arial" panose="020B0604020202020204" pitchFamily="34" charset="0"/>
                        </a:rPr>
                        <a:t>Draft ACL received  12/27/2018</a:t>
                      </a:r>
                    </a:p>
                  </a:txBody>
                  <a:tcPr/>
                </a:tc>
                <a:tc>
                  <a:txBody>
                    <a:bodyPr/>
                    <a:lstStyle/>
                    <a:p>
                      <a:r>
                        <a:rPr lang="en-US" sz="1100" dirty="0"/>
                        <a:t>7/1/2019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latin typeface="+mn-lt"/>
                          <a:cs typeface="Arial" panose="020B0604020202020204" pitchFamily="34" charset="0"/>
                        </a:rPr>
                        <a:t>CIV-102502</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New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Release TBD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txBody>
                  <a:tcPr/>
                </a:tc>
                <a:tc>
                  <a:txBody>
                    <a:bodyPr/>
                    <a:lstStyle/>
                    <a:p>
                      <a:r>
                        <a:rPr lang="en-US" sz="1100" b="1" kern="1200" dirty="0">
                          <a:solidFill>
                            <a:schemeClr val="tx1"/>
                          </a:solidFill>
                          <a:effectLst/>
                          <a:latin typeface="+mn-lt"/>
                          <a:ea typeface="+mn-ea"/>
                          <a:cs typeface="+mn-cs"/>
                        </a:rPr>
                        <a:t>CA-205172</a:t>
                      </a:r>
                    </a:p>
                    <a:p>
                      <a:endParaRPr lang="en-US" sz="11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New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Release TBD</a:t>
                      </a:r>
                    </a:p>
                    <a:p>
                      <a:endParaRPr lang="en-US" sz="1100" kern="1200" dirty="0">
                        <a:solidFill>
                          <a:schemeClr val="tx1"/>
                        </a:solidFill>
                        <a:effectLst/>
                        <a:latin typeface="+mn-lt"/>
                        <a:ea typeface="+mn-ea"/>
                        <a:cs typeface="+mn-cs"/>
                      </a:endParaRPr>
                    </a:p>
                  </a:txBody>
                  <a:tcPr/>
                </a:tc>
                <a:tc>
                  <a:txBody>
                    <a:bodyPr/>
                    <a:lstStyle/>
                    <a:p>
                      <a:r>
                        <a:rPr lang="en-US" sz="1100" kern="1200" dirty="0">
                          <a:solidFill>
                            <a:schemeClr val="dk1"/>
                          </a:solidFill>
                          <a:effectLst/>
                          <a:latin typeface="+mn-lt"/>
                          <a:ea typeface="+mn-ea"/>
                          <a:cs typeface="+mn-cs"/>
                        </a:rPr>
                        <a:t>SB 726 will increase the threshold for which CalWORKs overpayment recovery is pursued, and implement an expungement process for CalWORKs overpayments, as specified.  In addition, SB 726 aligns the CalWORKs and CalFresh programs by allowing a mass overpayment to be expunged if it resulted from major systemic error or negligence, as defined by the California Department of Social Services (CDSS). </a:t>
                      </a:r>
                    </a:p>
                    <a:p>
                      <a:endParaRPr lang="en-US" sz="1100" kern="1200" dirty="0">
                        <a:solidFill>
                          <a:schemeClr val="dk1"/>
                        </a:solidFill>
                        <a:effectLst/>
                        <a:latin typeface="+mn-lt"/>
                        <a:ea typeface="+mn-ea"/>
                        <a:cs typeface="+mn-cs"/>
                      </a:endParaRPr>
                    </a:p>
                    <a:p>
                      <a:r>
                        <a:rPr lang="en-US" sz="1100" kern="1200" dirty="0">
                          <a:solidFill>
                            <a:schemeClr val="dk1"/>
                          </a:solidFill>
                          <a:effectLst/>
                          <a:latin typeface="+mn-lt"/>
                          <a:ea typeface="+mn-ea"/>
                          <a:cs typeface="+mn-cs"/>
                        </a:rPr>
                        <a:t>The CalWORKs overpayment threshold will be increased from $35 to $250  and CWDs shall not demand collection of any non-fraudulent overpayments totaling less than $250 from the individual(s) responsible for the CalWORKs overpayment if</a:t>
                      </a:r>
                      <a:r>
                        <a:rPr lang="en-US" sz="1100" b="1" kern="1200" dirty="0">
                          <a:solidFill>
                            <a:schemeClr val="dk1"/>
                          </a:solidFill>
                          <a:effectLst/>
                          <a:latin typeface="+mn-lt"/>
                          <a:ea typeface="+mn-ea"/>
                          <a:cs typeface="+mn-cs"/>
                        </a:rPr>
                        <a:t> </a:t>
                      </a:r>
                      <a:r>
                        <a:rPr lang="en-US" sz="1100" kern="1200" dirty="0">
                          <a:solidFill>
                            <a:schemeClr val="dk1"/>
                          </a:solidFill>
                          <a:effectLst/>
                          <a:latin typeface="+mn-lt"/>
                          <a:ea typeface="+mn-ea"/>
                          <a:cs typeface="+mn-cs"/>
                        </a:rPr>
                        <a:t>they are </a:t>
                      </a:r>
                      <a:r>
                        <a:rPr lang="en-US" sz="1100" b="1" kern="1200" dirty="0">
                          <a:solidFill>
                            <a:schemeClr val="dk1"/>
                          </a:solidFill>
                          <a:effectLst/>
                          <a:latin typeface="+mn-lt"/>
                          <a:ea typeface="+mn-ea"/>
                          <a:cs typeface="+mn-cs"/>
                        </a:rPr>
                        <a:t>no longer aided</a:t>
                      </a:r>
                      <a:r>
                        <a:rPr lang="en-US" sz="1100" kern="1200" dirty="0">
                          <a:solidFill>
                            <a:schemeClr val="dk1"/>
                          </a:solidFill>
                          <a:effectLst/>
                          <a:latin typeface="+mn-lt"/>
                          <a:ea typeface="+mn-ea"/>
                          <a:cs typeface="+mn-cs"/>
                        </a:rPr>
                        <a:t> under the CalWORKs program. SB 726 also implements a new CalWORKs expungement process for non-fraudulent overpayments.</a:t>
                      </a:r>
                    </a:p>
                    <a:p>
                      <a:r>
                        <a:rPr lang="en-US" sz="1100" kern="1200" dirty="0">
                          <a:solidFill>
                            <a:schemeClr val="dk1"/>
                          </a:solidFill>
                          <a:effectLst/>
                          <a:latin typeface="+mn-lt"/>
                          <a:ea typeface="+mn-ea"/>
                          <a:cs typeface="+mn-cs"/>
                        </a:rPr>
                        <a:t> </a:t>
                      </a:r>
                    </a:p>
                    <a:p>
                      <a:pPr marL="0" marR="0" lvl="0" indent="0" algn="just" defTabSz="685800" rtl="0" eaLnBrk="1" fontAlgn="auto" latinLnBrk="0" hangingPunct="1">
                        <a:lnSpc>
                          <a:spcPct val="100000"/>
                        </a:lnSpc>
                        <a:spcBef>
                          <a:spcPts val="0"/>
                        </a:spcBef>
                        <a:spcAft>
                          <a:spcPts val="0"/>
                        </a:spcAft>
                        <a:buClrTx/>
                        <a:buSzTx/>
                        <a:buFontTx/>
                        <a:buNone/>
                        <a:tabLst/>
                        <a:defRPr/>
                      </a:pPr>
                      <a:r>
                        <a:rPr lang="en-US" sz="1100" b="0" i="0" u="none" strike="noStrike" kern="1200" baseline="0" dirty="0">
                          <a:solidFill>
                            <a:schemeClr val="dk1"/>
                          </a:solidFill>
                          <a:effectLst/>
                          <a:latin typeface="+mn-lt"/>
                          <a:ea typeface="+mn-ea"/>
                          <a:cs typeface="+mn-cs"/>
                        </a:rPr>
                        <a:t>On 1/10/2019, CDSS met with SAWS to discuss SAWS automation timeline and cost. During this meeting CDSS clarified the policy related to persons no longer on aid to mean, no longer on aid in any county in California.  Additionally, CDSS mentioned there would be approximately three NOAs for this policy. SAWS has not seen  the NOAs because they are still in progress. CalACES provided an updated cost estimate to CDSS on 1/21/2019.</a:t>
                      </a:r>
                    </a:p>
                  </a:txBody>
                  <a:tcPr/>
                </a:tc>
                <a:extLst>
                  <a:ext uri="{0D108BD9-81ED-4DB2-BD59-A6C34878D82A}">
                    <a16:rowId xmlns:a16="http://schemas.microsoft.com/office/drawing/2014/main" val="891698057"/>
                  </a:ext>
                </a:extLst>
              </a:tr>
            </a:tbl>
          </a:graphicData>
        </a:graphic>
      </p:graphicFrame>
    </p:spTree>
    <p:extLst>
      <p:ext uri="{BB962C8B-B14F-4D97-AF65-F5344CB8AC3E}">
        <p14:creationId xmlns:p14="http://schemas.microsoft.com/office/powerpoint/2010/main" val="2271509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4E29A9-89CA-4C56-9CB0-F6E9EB05A5ED}"/>
              </a:ext>
            </a:extLst>
          </p:cNvPr>
          <p:cNvSpPr>
            <a:spLocks noGrp="1"/>
          </p:cNvSpPr>
          <p:nvPr>
            <p:ph type="sldNum" sz="quarter" idx="12"/>
          </p:nvPr>
        </p:nvSpPr>
        <p:spPr/>
        <p:txBody>
          <a:bodyPr/>
          <a:lstStyle/>
          <a:p>
            <a:fld id="{C20372A8-36C0-474D-8B88-FD44E404F49B}" type="slidenum">
              <a:rPr lang="en-US" smtClean="0"/>
              <a:t>4</a:t>
            </a:fld>
            <a:endParaRPr lang="en-US" dirty="0"/>
          </a:p>
        </p:txBody>
      </p:sp>
      <p:graphicFrame>
        <p:nvGraphicFramePr>
          <p:cNvPr id="3" name="Table 2">
            <a:extLst>
              <a:ext uri="{FF2B5EF4-FFF2-40B4-BE49-F238E27FC236}">
                <a16:creationId xmlns:a16="http://schemas.microsoft.com/office/drawing/2014/main" id="{B3195208-7C57-4816-9FBE-F38792D60825}"/>
              </a:ext>
            </a:extLst>
          </p:cNvPr>
          <p:cNvGraphicFramePr>
            <a:graphicFrameLocks noGrp="1"/>
          </p:cNvGraphicFramePr>
          <p:nvPr>
            <p:extLst>
              <p:ext uri="{D42A27DB-BD31-4B8C-83A1-F6EECF244321}">
                <p14:modId xmlns:p14="http://schemas.microsoft.com/office/powerpoint/2010/main" val="161796257"/>
              </p:ext>
            </p:extLst>
          </p:nvPr>
        </p:nvGraphicFramePr>
        <p:xfrm>
          <a:off x="1228435" y="871538"/>
          <a:ext cx="9892146" cy="5270644"/>
        </p:xfrm>
        <a:graphic>
          <a:graphicData uri="http://schemas.openxmlformats.org/drawingml/2006/table">
            <a:tbl>
              <a:tblPr firstRow="1" bandRow="1">
                <a:tableStyleId>{5C22544A-7EE6-4342-B048-85BDC9FD1C3A}</a:tableStyleId>
              </a:tblPr>
              <a:tblGrid>
                <a:gridCol w="1014579">
                  <a:extLst>
                    <a:ext uri="{9D8B030D-6E8A-4147-A177-3AD203B41FA5}">
                      <a16:colId xmlns:a16="http://schemas.microsoft.com/office/drawing/2014/main" val="1139992759"/>
                    </a:ext>
                  </a:extLst>
                </a:gridCol>
                <a:gridCol w="930030">
                  <a:extLst>
                    <a:ext uri="{9D8B030D-6E8A-4147-A177-3AD203B41FA5}">
                      <a16:colId xmlns:a16="http://schemas.microsoft.com/office/drawing/2014/main" val="3596722874"/>
                    </a:ext>
                  </a:extLst>
                </a:gridCol>
                <a:gridCol w="1014579">
                  <a:extLst>
                    <a:ext uri="{9D8B030D-6E8A-4147-A177-3AD203B41FA5}">
                      <a16:colId xmlns:a16="http://schemas.microsoft.com/office/drawing/2014/main" val="3806512295"/>
                    </a:ext>
                  </a:extLst>
                </a:gridCol>
                <a:gridCol w="1099127">
                  <a:extLst>
                    <a:ext uri="{9D8B030D-6E8A-4147-A177-3AD203B41FA5}">
                      <a16:colId xmlns:a16="http://schemas.microsoft.com/office/drawing/2014/main" val="239398636"/>
                    </a:ext>
                  </a:extLst>
                </a:gridCol>
                <a:gridCol w="5833831">
                  <a:extLst>
                    <a:ext uri="{9D8B030D-6E8A-4147-A177-3AD203B41FA5}">
                      <a16:colId xmlns:a16="http://schemas.microsoft.com/office/drawing/2014/main" val="2814574382"/>
                    </a:ext>
                  </a:extLst>
                </a:gridCol>
              </a:tblGrid>
              <a:tr h="691584">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3110160166"/>
                  </a:ext>
                </a:extLst>
              </a:tr>
              <a:tr h="45790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CalFresh Ending Cash Out for SSI/SSP Recipients Policy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hlinkClick r:id="rId2"/>
                        </a:rPr>
                        <a:t>ACL 18-90</a:t>
                      </a: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hlinkClick r:id="rId3"/>
                        </a:rPr>
                        <a:t>ACL 18-91</a:t>
                      </a: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hlinkClick r:id="rId4"/>
                        </a:rPr>
                        <a:t>ACL 18-92</a:t>
                      </a: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txBody>
                  <a:tcPr/>
                </a:tc>
                <a:tc>
                  <a:txBody>
                    <a:bodyPr/>
                    <a:lstStyle/>
                    <a:p>
                      <a:r>
                        <a:rPr lang="en-US" sz="1100" i="0" dirty="0">
                          <a:solidFill>
                            <a:schemeClr val="tx1"/>
                          </a:solidFill>
                          <a:latin typeface="+mn-lt"/>
                          <a:cs typeface="Arial" panose="020B0604020202020204" pitchFamily="34" charset="0"/>
                        </a:rPr>
                        <a:t>6/1/2019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latin typeface="+mn-lt"/>
                          <a:cs typeface="Arial" panose="020B0604020202020204" pitchFamily="34" charset="0"/>
                        </a:rPr>
                        <a:t>SCR 101471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Build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Release 19.05</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latin typeface="+mn-lt"/>
                          <a:cs typeface="Arial" panose="020B0604020202020204" pitchFamily="34" charset="0"/>
                        </a:rPr>
                        <a:t>SCR 102555</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(eICT)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New</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Release 19.07</a:t>
                      </a:r>
                    </a:p>
                  </a:txBody>
                  <a:tcPr/>
                </a:tc>
                <a:tc>
                  <a:txBody>
                    <a:bodyPr/>
                    <a:lstStyle/>
                    <a:p>
                      <a:pPr>
                        <a:buNone/>
                      </a:pPr>
                      <a:r>
                        <a:rPr lang="en-US" sz="1100" b="1" dirty="0">
                          <a:solidFill>
                            <a:schemeClr val="tx1"/>
                          </a:solidFill>
                          <a:latin typeface="+mn-lt"/>
                          <a:cs typeface="Arial" panose="020B0604020202020204" pitchFamily="34" charset="0"/>
                        </a:rPr>
                        <a:t>SCR  203103</a:t>
                      </a:r>
                    </a:p>
                    <a:p>
                      <a:pPr>
                        <a:buNone/>
                      </a:pPr>
                      <a:endParaRPr lang="en-US" sz="1100" dirty="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Build</a:t>
                      </a:r>
                    </a:p>
                    <a:p>
                      <a:pPr>
                        <a:buNone/>
                      </a:pPr>
                      <a:endParaRPr lang="en-US" sz="1100" dirty="0">
                        <a:solidFill>
                          <a:schemeClr val="tx1"/>
                        </a:solidFill>
                        <a:latin typeface="+mn-lt"/>
                        <a:cs typeface="Arial" panose="020B0604020202020204" pitchFamily="34" charset="0"/>
                      </a:endParaRPr>
                    </a:p>
                    <a:p>
                      <a:pPr>
                        <a:buNone/>
                      </a:pPr>
                      <a:r>
                        <a:rPr lang="en-US" sz="1100" dirty="0">
                          <a:solidFill>
                            <a:schemeClr val="tx1"/>
                          </a:solidFill>
                          <a:latin typeface="+mn-lt"/>
                          <a:cs typeface="Arial" panose="020B0604020202020204" pitchFamily="34" charset="0"/>
                        </a:rPr>
                        <a:t>Release 19.05</a:t>
                      </a:r>
                    </a:p>
                    <a:p>
                      <a:pPr>
                        <a:buNone/>
                      </a:pPr>
                      <a:endParaRPr lang="en-US" sz="1100" dirty="0">
                        <a:solidFill>
                          <a:schemeClr val="tx1"/>
                        </a:solidFill>
                        <a:latin typeface="+mn-lt"/>
                        <a:cs typeface="Arial" panose="020B0604020202020204" pitchFamily="34" charset="0"/>
                      </a:endParaRPr>
                    </a:p>
                    <a:p>
                      <a:pPr>
                        <a:buNone/>
                      </a:pPr>
                      <a:endParaRPr lang="en-US" sz="1100" dirty="0">
                        <a:solidFill>
                          <a:schemeClr val="tx1"/>
                        </a:solidFill>
                        <a:latin typeface="+mn-lt"/>
                        <a:cs typeface="Arial" panose="020B0604020202020204" pitchFamily="34" charset="0"/>
                      </a:endParaRPr>
                    </a:p>
                    <a:p>
                      <a:pPr>
                        <a:buNone/>
                      </a:pPr>
                      <a:endParaRPr lang="en-US" sz="1100" dirty="0">
                        <a:solidFill>
                          <a:schemeClr val="tx1"/>
                        </a:solidFill>
                        <a:latin typeface="+mn-lt"/>
                        <a:cs typeface="Arial" panose="020B0604020202020204" pitchFamily="34" charset="0"/>
                      </a:endParaRPr>
                    </a:p>
                    <a:p>
                      <a:pPr>
                        <a:buNone/>
                      </a:pPr>
                      <a:r>
                        <a:rPr lang="en-US" sz="1100" b="1" dirty="0">
                          <a:solidFill>
                            <a:schemeClr val="tx1"/>
                          </a:solidFill>
                          <a:latin typeface="+mn-lt"/>
                          <a:cs typeface="Arial" panose="020B0604020202020204" pitchFamily="34" charset="0"/>
                        </a:rPr>
                        <a:t>SCR 205294</a:t>
                      </a:r>
                    </a:p>
                    <a:p>
                      <a:pPr>
                        <a:buNone/>
                      </a:pPr>
                      <a:r>
                        <a:rPr lang="en-US" sz="1100" dirty="0">
                          <a:solidFill>
                            <a:schemeClr val="tx1"/>
                          </a:solidFill>
                          <a:latin typeface="+mn-lt"/>
                          <a:cs typeface="Arial" panose="020B0604020202020204" pitchFamily="34" charset="0"/>
                        </a:rPr>
                        <a:t>(eICT)</a:t>
                      </a:r>
                    </a:p>
                    <a:p>
                      <a:pPr>
                        <a:buNone/>
                      </a:pPr>
                      <a:endParaRPr lang="en-US" sz="1100" dirty="0">
                        <a:solidFill>
                          <a:schemeClr val="tx1"/>
                        </a:solidFill>
                        <a:latin typeface="+mn-lt"/>
                        <a:cs typeface="Arial" panose="020B0604020202020204" pitchFamily="34" charset="0"/>
                      </a:endParaRPr>
                    </a:p>
                    <a:p>
                      <a:pPr>
                        <a:buNone/>
                      </a:pPr>
                      <a:r>
                        <a:rPr lang="en-US" sz="1100" dirty="0">
                          <a:solidFill>
                            <a:schemeClr val="tx1"/>
                          </a:solidFill>
                          <a:latin typeface="+mn-lt"/>
                          <a:cs typeface="Arial" panose="020B0604020202020204" pitchFamily="34" charset="0"/>
                        </a:rPr>
                        <a:t>New</a:t>
                      </a:r>
                    </a:p>
                    <a:p>
                      <a:pPr>
                        <a:buNone/>
                      </a:pPr>
                      <a:endParaRPr lang="en-US" sz="1100" dirty="0">
                        <a:solidFill>
                          <a:schemeClr val="tx1"/>
                        </a:solidFill>
                        <a:latin typeface="+mn-lt"/>
                        <a:cs typeface="Arial" panose="020B0604020202020204" pitchFamily="34" charset="0"/>
                      </a:endParaRPr>
                    </a:p>
                    <a:p>
                      <a:pPr>
                        <a:buNone/>
                      </a:pPr>
                      <a:r>
                        <a:rPr lang="en-US" sz="1100" dirty="0">
                          <a:solidFill>
                            <a:schemeClr val="tx1"/>
                          </a:solidFill>
                          <a:latin typeface="+mn-lt"/>
                          <a:cs typeface="Arial" panose="020B0604020202020204" pitchFamily="34" charset="0"/>
                        </a:rPr>
                        <a:t>Release 19.07</a:t>
                      </a:r>
                    </a:p>
                    <a:p>
                      <a:pPr>
                        <a:buNone/>
                      </a:pPr>
                      <a:endParaRPr lang="en-US" sz="1100" dirty="0">
                        <a:solidFill>
                          <a:schemeClr val="tx1"/>
                        </a:solidFill>
                        <a:latin typeface="+mn-lt"/>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t>CDSS published ACLs 18-90, 18-91, and 18-92 on July 31, 2018.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t>On August 13, 2018, CDSS kicked off the Reversing SSI Cash-Out Automation meetings. This group includes CDSS, CWDA, SAWS and the counties. The purpose of these meetings are to discuss questions related to the policy, implementation strategy, and automation timeline. These meetings are held bi-weekly through October at the CalACES North location.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p>
                    <a:p>
                      <a:r>
                        <a:rPr lang="en-US" sz="1100" b="1" dirty="0">
                          <a:solidFill>
                            <a:schemeClr val="dk1"/>
                          </a:solidFill>
                        </a:rPr>
                        <a:t>CalACES Update:</a:t>
                      </a:r>
                    </a:p>
                    <a:p>
                      <a:r>
                        <a:rPr lang="en-US" sz="1100" b="0" dirty="0">
                          <a:solidFill>
                            <a:schemeClr val="tx1"/>
                          </a:solidFill>
                        </a:rPr>
                        <a:t>System changes for this effort will include:</a:t>
                      </a:r>
                    </a:p>
                    <a:p>
                      <a:pPr marL="171450" indent="-171450">
                        <a:buClr>
                          <a:schemeClr val="tx1"/>
                        </a:buClr>
                        <a:buFont typeface="Arial" panose="020B0604020202020204" pitchFamily="34" charset="0"/>
                        <a:buChar char="•"/>
                      </a:pPr>
                      <a:r>
                        <a:rPr lang="en-US" sz="1100" b="0" dirty="0">
                          <a:solidFill>
                            <a:schemeClr val="tx1"/>
                          </a:solidFill>
                        </a:rPr>
                        <a:t>Update eligibility rules to determine SSI individuals eligible to CalFresh if they meet CalFresh eligibility requirements</a:t>
                      </a:r>
                    </a:p>
                    <a:p>
                      <a:pPr marL="171450" indent="-171450">
                        <a:buClr>
                          <a:schemeClr val="tx1"/>
                        </a:buClr>
                        <a:buFont typeface="Arial" panose="020B0604020202020204" pitchFamily="34" charset="0"/>
                        <a:buChar char="•"/>
                      </a:pPr>
                      <a:r>
                        <a:rPr lang="en-US" sz="1100" b="0" dirty="0">
                          <a:solidFill>
                            <a:schemeClr val="tx1"/>
                          </a:solidFill>
                        </a:rPr>
                        <a:t>Add eligibility rules to determine the Supplemental Nutrition Benefit (SNB) and the Transitional Nutrition Benefit (TNB) </a:t>
                      </a:r>
                    </a:p>
                    <a:p>
                      <a:pPr marL="171450" indent="-171450">
                        <a:buClr>
                          <a:schemeClr val="tx1"/>
                        </a:buClr>
                        <a:buFont typeface="Arial" panose="020B0604020202020204" pitchFamily="34" charset="0"/>
                        <a:buChar char="•"/>
                      </a:pPr>
                      <a:r>
                        <a:rPr lang="en-US" sz="1100" b="0" dirty="0">
                          <a:solidFill>
                            <a:schemeClr val="tx1"/>
                          </a:solidFill>
                        </a:rPr>
                        <a:t>Add the appropriate Notices of Action</a:t>
                      </a:r>
                    </a:p>
                    <a:p>
                      <a:pPr marL="171450" indent="-171450">
                        <a:buClr>
                          <a:schemeClr val="tx1"/>
                        </a:buClr>
                        <a:buFont typeface="Arial" panose="020B0604020202020204" pitchFamily="34" charset="0"/>
                        <a:buChar char="•"/>
                      </a:pPr>
                      <a:endParaRPr lang="en-US" sz="1100" kern="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dk1"/>
                          </a:solidFill>
                        </a:rPr>
                        <a:t>The Project met with the CW/CF Committee several times to review and discuss the SCR design before giving final SCR approval on 11/30/2018.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dk1"/>
                          </a:solidFill>
                        </a:rPr>
                        <a:t>eICT Updates and the NOAs associated to ICTs are scheduled for implementation in July 2019.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dk1"/>
                          </a:solidFill>
                        </a:rPr>
                        <a:t>MEDS will have the TNB aid code OH and will be available for testing no later than 2/25/2019.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dk1"/>
                          </a:solidFill>
                        </a:rPr>
                        <a:t>The EBT benefit types for SNB and TNB will be available for testing no later than 2/25/2019.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dk1"/>
                          </a:solidFill>
                        </a:rPr>
                        <a:t> </a:t>
                      </a:r>
                    </a:p>
                  </a:txBody>
                  <a:tcPr/>
                </a:tc>
                <a:extLst>
                  <a:ext uri="{0D108BD9-81ED-4DB2-BD59-A6C34878D82A}">
                    <a16:rowId xmlns:a16="http://schemas.microsoft.com/office/drawing/2014/main" val="2343638548"/>
                  </a:ext>
                </a:extLst>
              </a:tr>
            </a:tbl>
          </a:graphicData>
        </a:graphic>
      </p:graphicFrame>
    </p:spTree>
    <p:extLst>
      <p:ext uri="{BB962C8B-B14F-4D97-AF65-F5344CB8AC3E}">
        <p14:creationId xmlns:p14="http://schemas.microsoft.com/office/powerpoint/2010/main" val="3241628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4E29A9-89CA-4C56-9CB0-F6E9EB05A5ED}"/>
              </a:ext>
            </a:extLst>
          </p:cNvPr>
          <p:cNvSpPr>
            <a:spLocks noGrp="1"/>
          </p:cNvSpPr>
          <p:nvPr>
            <p:ph type="sldNum" sz="quarter" idx="12"/>
          </p:nvPr>
        </p:nvSpPr>
        <p:spPr/>
        <p:txBody>
          <a:bodyPr/>
          <a:lstStyle/>
          <a:p>
            <a:fld id="{C20372A8-36C0-474D-8B88-FD44E404F49B}" type="slidenum">
              <a:rPr lang="en-US" smtClean="0"/>
              <a:t>5</a:t>
            </a:fld>
            <a:endParaRPr lang="en-US" dirty="0"/>
          </a:p>
        </p:txBody>
      </p:sp>
      <p:graphicFrame>
        <p:nvGraphicFramePr>
          <p:cNvPr id="4" name="Table 3">
            <a:extLst>
              <a:ext uri="{FF2B5EF4-FFF2-40B4-BE49-F238E27FC236}">
                <a16:creationId xmlns:a16="http://schemas.microsoft.com/office/drawing/2014/main" id="{51D223C1-F40D-4A0B-9D92-157E525065D1}"/>
              </a:ext>
            </a:extLst>
          </p:cNvPr>
          <p:cNvGraphicFramePr>
            <a:graphicFrameLocks noGrp="1"/>
          </p:cNvGraphicFramePr>
          <p:nvPr>
            <p:extLst>
              <p:ext uri="{D42A27DB-BD31-4B8C-83A1-F6EECF244321}">
                <p14:modId xmlns:p14="http://schemas.microsoft.com/office/powerpoint/2010/main" val="3431967368"/>
              </p:ext>
            </p:extLst>
          </p:nvPr>
        </p:nvGraphicFramePr>
        <p:xfrm>
          <a:off x="1219200" y="871537"/>
          <a:ext cx="9919855" cy="5307589"/>
        </p:xfrm>
        <a:graphic>
          <a:graphicData uri="http://schemas.openxmlformats.org/drawingml/2006/table">
            <a:tbl>
              <a:tblPr firstRow="1" bandRow="1">
                <a:tableStyleId>{5C22544A-7EE6-4342-B048-85BDC9FD1C3A}</a:tableStyleId>
              </a:tblPr>
              <a:tblGrid>
                <a:gridCol w="1131212">
                  <a:extLst>
                    <a:ext uri="{9D8B030D-6E8A-4147-A177-3AD203B41FA5}">
                      <a16:colId xmlns:a16="http://schemas.microsoft.com/office/drawing/2014/main" val="3088754169"/>
                    </a:ext>
                  </a:extLst>
                </a:gridCol>
                <a:gridCol w="877342">
                  <a:extLst>
                    <a:ext uri="{9D8B030D-6E8A-4147-A177-3AD203B41FA5}">
                      <a16:colId xmlns:a16="http://schemas.microsoft.com/office/drawing/2014/main" val="3837836778"/>
                    </a:ext>
                  </a:extLst>
                </a:gridCol>
                <a:gridCol w="976923">
                  <a:extLst>
                    <a:ext uri="{9D8B030D-6E8A-4147-A177-3AD203B41FA5}">
                      <a16:colId xmlns:a16="http://schemas.microsoft.com/office/drawing/2014/main" val="1472162856"/>
                    </a:ext>
                  </a:extLst>
                </a:gridCol>
                <a:gridCol w="984738">
                  <a:extLst>
                    <a:ext uri="{9D8B030D-6E8A-4147-A177-3AD203B41FA5}">
                      <a16:colId xmlns:a16="http://schemas.microsoft.com/office/drawing/2014/main" val="165606582"/>
                    </a:ext>
                  </a:extLst>
                </a:gridCol>
                <a:gridCol w="5949640">
                  <a:extLst>
                    <a:ext uri="{9D8B030D-6E8A-4147-A177-3AD203B41FA5}">
                      <a16:colId xmlns:a16="http://schemas.microsoft.com/office/drawing/2014/main" val="2313969176"/>
                    </a:ext>
                  </a:extLst>
                </a:gridCol>
              </a:tblGrid>
              <a:tr h="714484">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2060962731"/>
                  </a:ext>
                </a:extLst>
              </a:tr>
              <a:tr h="45931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CalFresh Able-Bodied Adults without Dependents (ABAWDs)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0" i="0" baseline="0" dirty="0">
                          <a:latin typeface="+mn-lt"/>
                          <a:cs typeface="Arial" panose="020B0604020202020204" pitchFamily="34" charset="0"/>
                          <a:hlinkClick r:id="rId2"/>
                        </a:rPr>
                        <a:t>ACIN I-11-16</a:t>
                      </a:r>
                      <a:endParaRPr lang="en-US" sz="11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0" i="0" baseline="0" dirty="0">
                          <a:latin typeface="+mn-lt"/>
                          <a:cs typeface="Arial" panose="020B0604020202020204" pitchFamily="34" charset="0"/>
                          <a:hlinkClick r:id="rId3"/>
                        </a:rPr>
                        <a:t>ACIN I-88-16</a:t>
                      </a:r>
                      <a:endParaRPr lang="en-US" sz="11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0" i="0" baseline="0" dirty="0">
                          <a:latin typeface="+mn-lt"/>
                          <a:cs typeface="Arial" panose="020B0604020202020204" pitchFamily="34" charset="0"/>
                          <a:hlinkClick r:id="rId4"/>
                        </a:rPr>
                        <a:t>ACL 18-08</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0" i="0" baseline="0" dirty="0">
                          <a:latin typeface="+mn-lt"/>
                          <a:cs typeface="Arial" panose="020B0604020202020204" pitchFamily="34" charset="0"/>
                          <a:hlinkClick r:id="rId4"/>
                        </a:rPr>
                        <a:t>ABAWD Handbook</a:t>
                      </a:r>
                      <a:endParaRPr lang="en-US" sz="1100" dirty="0">
                        <a:latin typeface="+mn-lt"/>
                        <a:cs typeface="Arial" panose="020B0604020202020204" pitchFamily="34" charset="0"/>
                      </a:endParaRPr>
                    </a:p>
                  </a:txBody>
                  <a:tcPr/>
                </a:tc>
                <a:tc>
                  <a:txBody>
                    <a:bodyPr/>
                    <a:lstStyle/>
                    <a:p>
                      <a:r>
                        <a:rPr lang="en-US" sz="1100" i="0" baseline="0" dirty="0">
                          <a:solidFill>
                            <a:schemeClr val="tx1"/>
                          </a:solidFill>
                          <a:latin typeface="+mn-lt"/>
                          <a:cs typeface="Arial" panose="020B0604020202020204" pitchFamily="34" charset="0"/>
                        </a:rPr>
                        <a:t>1/1/2017  Fixed Clock</a:t>
                      </a:r>
                    </a:p>
                    <a:p>
                      <a:endParaRPr lang="en-US" sz="1100" i="0" baseline="0" dirty="0">
                        <a:solidFill>
                          <a:schemeClr val="tx1"/>
                        </a:solidFill>
                        <a:latin typeface="+mn-lt"/>
                        <a:cs typeface="Arial" panose="020B0604020202020204" pitchFamily="34" charset="0"/>
                      </a:endParaRPr>
                    </a:p>
                    <a:p>
                      <a:r>
                        <a:rPr lang="en-US" sz="1100" i="0" baseline="0" dirty="0">
                          <a:solidFill>
                            <a:schemeClr val="tx1"/>
                          </a:solidFill>
                          <a:latin typeface="+mn-lt"/>
                          <a:cs typeface="Arial" panose="020B0604020202020204" pitchFamily="34" charset="0"/>
                        </a:rPr>
                        <a:t>8/31/2019 </a:t>
                      </a:r>
                    </a:p>
                    <a:p>
                      <a:r>
                        <a:rPr lang="en-US" sz="1100" i="0" baseline="0" dirty="0">
                          <a:solidFill>
                            <a:schemeClr val="tx1"/>
                          </a:solidFill>
                          <a:latin typeface="+mn-lt"/>
                          <a:cs typeface="Arial" panose="020B0604020202020204" pitchFamily="34" charset="0"/>
                        </a:rPr>
                        <a:t>Waiver Expires </a:t>
                      </a:r>
                      <a:endParaRPr lang="en-US" sz="1100" i="0" dirty="0">
                        <a:solidFill>
                          <a:schemeClr val="tx1"/>
                        </a:solidFill>
                        <a:latin typeface="+mn-lt"/>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latin typeface="+mn-lt"/>
                          <a:cs typeface="Arial" panose="020B0604020202020204" pitchFamily="34" charset="0"/>
                        </a:rPr>
                        <a:t>SCR 7215</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Phase II</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Release </a:t>
                      </a:r>
                      <a:r>
                        <a:rPr lang="en-US" sz="1100" baseline="0" dirty="0">
                          <a:latin typeface="+mn-lt"/>
                          <a:cs typeface="Arial" panose="020B0604020202020204" pitchFamily="34" charset="0"/>
                        </a:rPr>
                        <a:t>19.09</a:t>
                      </a:r>
                      <a:endParaRPr lang="en-US" sz="1100" dirty="0">
                        <a:latin typeface="+mn-lt"/>
                        <a:cs typeface="Arial" panose="020B0604020202020204" pitchFamily="34" charset="0"/>
                      </a:endParaRPr>
                    </a:p>
                  </a:txBody>
                  <a:tcPr/>
                </a:tc>
                <a:tc>
                  <a:txBody>
                    <a:bodyPr/>
                    <a:lstStyle/>
                    <a:p>
                      <a:pPr>
                        <a:buNone/>
                      </a:pPr>
                      <a:r>
                        <a:rPr lang="en-US" sz="1100" b="1" dirty="0">
                          <a:solidFill>
                            <a:srgbClr val="000000"/>
                          </a:solidFill>
                          <a:latin typeface="+mn-lt"/>
                          <a:cs typeface="Arial"/>
                        </a:rPr>
                        <a:t>SCR 57971</a:t>
                      </a:r>
                      <a:endParaRPr lang="en-US" sz="1100" b="1" dirty="0"/>
                    </a:p>
                    <a:p>
                      <a:pPr>
                        <a:buNone/>
                      </a:pPr>
                      <a:r>
                        <a:rPr lang="en-US" sz="1100" dirty="0">
                          <a:solidFill>
                            <a:schemeClr val="tx1"/>
                          </a:solidFill>
                          <a:latin typeface="+mn-lt"/>
                          <a:cs typeface="Arial" panose="020B0604020202020204" pitchFamily="34" charset="0"/>
                        </a:rPr>
                        <a:t>Phase II </a:t>
                      </a:r>
                    </a:p>
                    <a:p>
                      <a:pPr>
                        <a:buNone/>
                      </a:pPr>
                      <a:endParaRPr lang="en-US" sz="1100" dirty="0">
                        <a:solidFill>
                          <a:schemeClr val="tx1"/>
                        </a:solidFill>
                        <a:latin typeface="+mn-lt"/>
                        <a:cs typeface="Arial" panose="020B0604020202020204" pitchFamily="34" charset="0"/>
                      </a:endParaRPr>
                    </a:p>
                    <a:p>
                      <a:pPr>
                        <a:buNone/>
                      </a:pPr>
                      <a:r>
                        <a:rPr lang="en-US" sz="1100" dirty="0">
                          <a:solidFill>
                            <a:schemeClr val="tx1"/>
                          </a:solidFill>
                          <a:latin typeface="+mn-lt"/>
                          <a:cs typeface="Arial" panose="020B0604020202020204" pitchFamily="34" charset="0"/>
                        </a:rPr>
                        <a:t>Design</a:t>
                      </a:r>
                    </a:p>
                    <a:p>
                      <a:pPr>
                        <a:buNone/>
                      </a:pPr>
                      <a:endParaRPr lang="en-US" sz="1100" dirty="0">
                        <a:solidFill>
                          <a:schemeClr val="tx1"/>
                        </a:solidFill>
                        <a:latin typeface="+mn-lt"/>
                        <a:cs typeface="Arial" panose="020B0604020202020204" pitchFamily="34" charset="0"/>
                      </a:endParaRPr>
                    </a:p>
                    <a:p>
                      <a:pPr>
                        <a:buNone/>
                      </a:pPr>
                      <a:r>
                        <a:rPr lang="en-US" sz="1100" dirty="0">
                          <a:solidFill>
                            <a:schemeClr val="tx1"/>
                          </a:solidFill>
                          <a:latin typeface="+mn-lt"/>
                          <a:cs typeface="Arial" panose="020B0604020202020204" pitchFamily="34" charset="0"/>
                        </a:rPr>
                        <a:t>Release 19.09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ABAWD implementation began in September 2018 for San Francisco, San Mateo, and Santa Clara. The remaining counties are on waiver until 8/31/2019.  In September, CDSS submitted another ABAWD waiver request to FNS for the time </a:t>
                      </a:r>
                      <a:r>
                        <a:rPr lang="en-US" sz="1100">
                          <a:solidFill>
                            <a:schemeClr val="tx1"/>
                          </a:solidFill>
                        </a:rPr>
                        <a:t>period 9/1/2018-8/31/2019</a:t>
                      </a:r>
                      <a:r>
                        <a:rPr lang="en-US" sz="1100" dirty="0">
                          <a:solidFill>
                            <a:schemeClr val="tx1"/>
                          </a:solidFill>
                        </a:rPr>
                        <a:t>. If the waiver is approved, three additional counties (Alameda, Contra Costa, and Marin) will be required to implement the ABAWD policy effective September 2019.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The </a:t>
                      </a:r>
                      <a:r>
                        <a:rPr lang="en-US" sz="1100" kern="1200" dirty="0">
                          <a:solidFill>
                            <a:schemeClr val="dk1"/>
                          </a:solidFill>
                          <a:effectLst/>
                          <a:latin typeface="+mn-lt"/>
                          <a:ea typeface="+mn-ea"/>
                          <a:cs typeface="+mn-cs"/>
                          <a:hlinkClick r:id="rId4"/>
                        </a:rPr>
                        <a:t>ABAWD Handbook </a:t>
                      </a:r>
                      <a:r>
                        <a:rPr lang="en-US" sz="1100" kern="1200" dirty="0">
                          <a:solidFill>
                            <a:schemeClr val="dk1"/>
                          </a:solidFill>
                          <a:effectLst/>
                          <a:latin typeface="+mn-lt"/>
                          <a:ea typeface="+mn-ea"/>
                          <a:cs typeface="+mn-cs"/>
                        </a:rPr>
                        <a:t>was published</a:t>
                      </a:r>
                      <a:r>
                        <a:rPr lang="en-US" sz="1100" kern="1200" baseline="0" dirty="0">
                          <a:solidFill>
                            <a:schemeClr val="dk1"/>
                          </a:solidFill>
                          <a:effectLst/>
                          <a:latin typeface="+mn-lt"/>
                          <a:ea typeface="+mn-ea"/>
                          <a:cs typeface="+mn-cs"/>
                        </a:rPr>
                        <a:t> on 1/26/2018. </a:t>
                      </a:r>
                      <a:r>
                        <a:rPr lang="en-US" sz="1100" kern="1200" dirty="0">
                          <a:solidFill>
                            <a:schemeClr val="dk1"/>
                          </a:solidFill>
                          <a:effectLst/>
                          <a:latin typeface="+mn-lt"/>
                          <a:ea typeface="+mn-ea"/>
                          <a:cs typeface="+mn-cs"/>
                        </a:rPr>
                        <a:t> </a:t>
                      </a:r>
                      <a:r>
                        <a:rPr lang="en-US" sz="1100" dirty="0">
                          <a:solidFill>
                            <a:schemeClr val="dk1"/>
                          </a:solidFill>
                          <a:cs typeface="Arial" panose="020B0604020202020204" pitchFamily="34" charset="0"/>
                        </a:rPr>
                        <a:t>The ABAWD handbook is a living document and the DRAFT version 2.0 was sent to stakeholders for review on 1/25/2019.</a:t>
                      </a:r>
                      <a:endParaRPr lang="en-US" sz="1100" kern="1200" baseline="0" dirty="0">
                        <a:solidFill>
                          <a:schemeClr val="dk1"/>
                        </a:solidFill>
                        <a:effectLst/>
                        <a:latin typeface="+mn-lt"/>
                        <a:ea typeface="+mn-ea"/>
                        <a:cs typeface="+mn-cs"/>
                      </a:endParaRPr>
                    </a:p>
                    <a:p>
                      <a:pPr marL="0" lvl="0" indent="0" defTabSz="914400">
                        <a:lnSpc>
                          <a:spcPct val="100000"/>
                        </a:lnSpc>
                        <a:spcBef>
                          <a:spcPts val="0"/>
                        </a:spcBef>
                        <a:buClrTx/>
                        <a:buSzTx/>
                        <a:buNone/>
                        <a:defRPr/>
                      </a:pPr>
                      <a:endParaRPr lang="en-US" sz="1100" dirty="0">
                        <a:solidFill>
                          <a:schemeClr val="dk1"/>
                        </a:solidFill>
                        <a:cs typeface="Arial" panose="020B0604020202020204" pitchFamily="34" charset="0"/>
                      </a:endParaRPr>
                    </a:p>
                    <a:p>
                      <a:pPr marL="0" lvl="0" indent="0" defTabSz="914400">
                        <a:lnSpc>
                          <a:spcPct val="100000"/>
                        </a:lnSpc>
                        <a:spcBef>
                          <a:spcPts val="0"/>
                        </a:spcBef>
                        <a:buClrTx/>
                        <a:buSzTx/>
                        <a:buNone/>
                        <a:defRPr/>
                      </a:pPr>
                      <a:r>
                        <a:rPr lang="en-US" sz="1100" dirty="0">
                          <a:solidFill>
                            <a:schemeClr val="dk1"/>
                          </a:solidFill>
                          <a:cs typeface="Arial" panose="020B0604020202020204" pitchFamily="34" charset="0"/>
                        </a:rPr>
                        <a:t>The critical items on which the State needs to provide direction are:</a:t>
                      </a:r>
                      <a:r>
                        <a:rPr lang="en-US" sz="1100" dirty="0">
                          <a:solidFill>
                            <a:schemeClr val="dk1"/>
                          </a:solidFill>
                        </a:rPr>
                        <a:t> Exemptions including geographically waived areas, and the MEDS interface changes.</a:t>
                      </a:r>
                    </a:p>
                    <a:p>
                      <a:pPr marL="0" lvl="0" indent="0" defTabSz="914400">
                        <a:lnSpc>
                          <a:spcPct val="100000"/>
                        </a:lnSpc>
                        <a:spcBef>
                          <a:spcPts val="0"/>
                        </a:spcBef>
                        <a:buClrTx/>
                        <a:buSzTx/>
                        <a:buNone/>
                        <a:defRPr/>
                      </a:pPr>
                      <a:endParaRPr lang="en-US" sz="1100" dirty="0">
                        <a:solidFill>
                          <a:schemeClr val="dk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b="1" dirty="0">
                          <a:solidFill>
                            <a:schemeClr val="dk1"/>
                          </a:solidFill>
                        </a:rPr>
                        <a:t>CalACES Update: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b="0" kern="1200" dirty="0">
                          <a:solidFill>
                            <a:schemeClr val="dk1"/>
                          </a:solidFill>
                          <a:effectLst/>
                          <a:latin typeface="+mn-lt"/>
                          <a:ea typeface="+mn-ea"/>
                          <a:cs typeface="+mn-cs"/>
                        </a:rPr>
                        <a:t>The project has resumed working on the ABAWD design. The design period is Jan-April.  A design kick off meeting with the CW/CF committee was held on 1/14/2019 and bi-weekly design touch point meetings with the committee have been scheduled.</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100" b="1" kern="1200" dirty="0">
                        <a:solidFill>
                          <a:schemeClr val="dk1"/>
                        </a:solidFill>
                        <a:effectLst/>
                        <a:latin typeface="+mn-lt"/>
                        <a:ea typeface="+mn-ea"/>
                        <a:cs typeface="+mn-cs"/>
                      </a:endParaRPr>
                    </a:p>
                    <a:p>
                      <a:r>
                        <a:rPr lang="en-US" sz="1100" b="0" i="0" u="none" strike="noStrike" kern="1200" baseline="0" dirty="0">
                          <a:solidFill>
                            <a:schemeClr val="dk1"/>
                          </a:solidFill>
                          <a:latin typeface="+mn-lt"/>
                          <a:ea typeface="+mn-ea"/>
                          <a:cs typeface="+mn-cs"/>
                        </a:rPr>
                        <a:t>The design team, consortium staff, and QA staff continue to</a:t>
                      </a:r>
                      <a:r>
                        <a:rPr lang="en-US" sz="1100" kern="1200" dirty="0">
                          <a:solidFill>
                            <a:schemeClr val="dk1"/>
                          </a:solidFill>
                          <a:effectLst/>
                          <a:latin typeface="+mn-lt"/>
                          <a:ea typeface="+mn-ea"/>
                          <a:cs typeface="+mn-cs"/>
                        </a:rPr>
                        <a:t> participate in the SAWS ABAWD Automation meeting with CDSS.</a:t>
                      </a:r>
                    </a:p>
                  </a:txBody>
                  <a:tcPr/>
                </a:tc>
                <a:extLst>
                  <a:ext uri="{0D108BD9-81ED-4DB2-BD59-A6C34878D82A}">
                    <a16:rowId xmlns:a16="http://schemas.microsoft.com/office/drawing/2014/main" val="49941735"/>
                  </a:ext>
                </a:extLst>
              </a:tr>
            </a:tbl>
          </a:graphicData>
        </a:graphic>
      </p:graphicFrame>
    </p:spTree>
    <p:extLst>
      <p:ext uri="{BB962C8B-B14F-4D97-AF65-F5344CB8AC3E}">
        <p14:creationId xmlns:p14="http://schemas.microsoft.com/office/powerpoint/2010/main" val="1268836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4E29A9-89CA-4C56-9CB0-F6E9EB05A5ED}"/>
              </a:ext>
            </a:extLst>
          </p:cNvPr>
          <p:cNvSpPr>
            <a:spLocks noGrp="1"/>
          </p:cNvSpPr>
          <p:nvPr>
            <p:ph type="sldNum" sz="quarter" idx="12"/>
          </p:nvPr>
        </p:nvSpPr>
        <p:spPr/>
        <p:txBody>
          <a:bodyPr/>
          <a:lstStyle/>
          <a:p>
            <a:fld id="{C20372A8-36C0-474D-8B88-FD44E404F49B}" type="slidenum">
              <a:rPr lang="en-US" smtClean="0"/>
              <a:t>6</a:t>
            </a:fld>
            <a:endParaRPr lang="en-US" dirty="0"/>
          </a:p>
        </p:txBody>
      </p:sp>
      <p:graphicFrame>
        <p:nvGraphicFramePr>
          <p:cNvPr id="3" name="Table 2">
            <a:extLst>
              <a:ext uri="{FF2B5EF4-FFF2-40B4-BE49-F238E27FC236}">
                <a16:creationId xmlns:a16="http://schemas.microsoft.com/office/drawing/2014/main" id="{AECBB199-423D-483C-B9D3-E47A679D9CD9}"/>
              </a:ext>
            </a:extLst>
          </p:cNvPr>
          <p:cNvGraphicFramePr>
            <a:graphicFrameLocks noGrp="1"/>
          </p:cNvGraphicFramePr>
          <p:nvPr>
            <p:extLst>
              <p:ext uri="{D42A27DB-BD31-4B8C-83A1-F6EECF244321}">
                <p14:modId xmlns:p14="http://schemas.microsoft.com/office/powerpoint/2010/main" val="1193396706"/>
              </p:ext>
            </p:extLst>
          </p:nvPr>
        </p:nvGraphicFramePr>
        <p:xfrm>
          <a:off x="1182255" y="871538"/>
          <a:ext cx="9938326" cy="5425440"/>
        </p:xfrm>
        <a:graphic>
          <a:graphicData uri="http://schemas.openxmlformats.org/drawingml/2006/table">
            <a:tbl>
              <a:tblPr firstRow="1" bandRow="1">
                <a:tableStyleId>{5C22544A-7EE6-4342-B048-85BDC9FD1C3A}</a:tableStyleId>
              </a:tblPr>
              <a:tblGrid>
                <a:gridCol w="1133318">
                  <a:extLst>
                    <a:ext uri="{9D8B030D-6E8A-4147-A177-3AD203B41FA5}">
                      <a16:colId xmlns:a16="http://schemas.microsoft.com/office/drawing/2014/main" val="3313893823"/>
                    </a:ext>
                  </a:extLst>
                </a:gridCol>
                <a:gridCol w="935627">
                  <a:extLst>
                    <a:ext uri="{9D8B030D-6E8A-4147-A177-3AD203B41FA5}">
                      <a16:colId xmlns:a16="http://schemas.microsoft.com/office/drawing/2014/main" val="2906117725"/>
                    </a:ext>
                  </a:extLst>
                </a:gridCol>
                <a:gridCol w="982296">
                  <a:extLst>
                    <a:ext uri="{9D8B030D-6E8A-4147-A177-3AD203B41FA5}">
                      <a16:colId xmlns:a16="http://schemas.microsoft.com/office/drawing/2014/main" val="627939584"/>
                    </a:ext>
                  </a:extLst>
                </a:gridCol>
                <a:gridCol w="994996">
                  <a:extLst>
                    <a:ext uri="{9D8B030D-6E8A-4147-A177-3AD203B41FA5}">
                      <a16:colId xmlns:a16="http://schemas.microsoft.com/office/drawing/2014/main" val="2941426550"/>
                    </a:ext>
                  </a:extLst>
                </a:gridCol>
                <a:gridCol w="5892089">
                  <a:extLst>
                    <a:ext uri="{9D8B030D-6E8A-4147-A177-3AD203B41FA5}">
                      <a16:colId xmlns:a16="http://schemas.microsoft.com/office/drawing/2014/main" val="1803249655"/>
                    </a:ext>
                  </a:extLst>
                </a:gridCol>
              </a:tblGrid>
              <a:tr h="583017">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589719985"/>
                  </a:ext>
                </a:extLst>
              </a:tr>
              <a:tr h="43920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CalWORKs Increase to the Maximum Aid Payment Levels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hlinkClick r:id="rId2"/>
                        </a:rPr>
                        <a:t>ACL 18-124</a:t>
                      </a:r>
                      <a:endParaRPr lang="en-US" sz="1100" dirty="0">
                        <a:latin typeface="+mn-lt"/>
                        <a:cs typeface="Arial" panose="020B0604020202020204" pitchFamily="34" charset="0"/>
                      </a:endParaRPr>
                    </a:p>
                  </a:txBody>
                  <a:tcPr/>
                </a:tc>
                <a:tc>
                  <a:txBody>
                    <a:bodyPr/>
                    <a:lstStyle/>
                    <a:p>
                      <a:r>
                        <a:rPr lang="en-US" sz="1100" i="0" dirty="0">
                          <a:solidFill>
                            <a:schemeClr val="tx1"/>
                          </a:solidFill>
                          <a:latin typeface="+mn-lt"/>
                          <a:cs typeface="Arial" panose="020B0604020202020204" pitchFamily="34" charset="0"/>
                        </a:rPr>
                        <a:t>4/1/2019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latin typeface="+mn-lt"/>
                          <a:cs typeface="Arial" panose="020B0604020202020204" pitchFamily="34" charset="0"/>
                        </a:rPr>
                        <a:t>SCR 102238</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Implemented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Release 19.01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latin typeface="+mn-lt"/>
                          <a:cs typeface="Arial" panose="020B0604020202020204" pitchFamily="34" charset="0"/>
                        </a:rPr>
                        <a:t>SCR 102190</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System Test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Release 19.02</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1"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latin typeface="+mn-lt"/>
                          <a:cs typeface="Arial" panose="020B0604020202020204" pitchFamily="34" charset="0"/>
                        </a:rPr>
                        <a:t>SCR 102239</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Approved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Release 19.02</a:t>
                      </a:r>
                    </a:p>
                  </a:txBody>
                  <a:tcPr/>
                </a:tc>
                <a:tc>
                  <a:txBody>
                    <a:bodyPr/>
                    <a:lstStyle/>
                    <a:p>
                      <a:pPr>
                        <a:buNone/>
                      </a:pPr>
                      <a:r>
                        <a:rPr lang="en-US" sz="1100" b="1" dirty="0">
                          <a:solidFill>
                            <a:schemeClr val="tx1"/>
                          </a:solidFill>
                          <a:latin typeface="+mn-lt"/>
                          <a:cs typeface="Arial" panose="020B0604020202020204" pitchFamily="34" charset="0"/>
                        </a:rPr>
                        <a:t>SCR 204642</a:t>
                      </a:r>
                    </a:p>
                    <a:p>
                      <a:pPr>
                        <a:buNone/>
                      </a:pPr>
                      <a:endParaRPr lang="en-US" sz="1100" dirty="0">
                        <a:solidFill>
                          <a:schemeClr val="tx1"/>
                        </a:solidFill>
                        <a:latin typeface="+mn-lt"/>
                        <a:cs typeface="Arial" panose="020B0604020202020204" pitchFamily="34" charset="0"/>
                      </a:endParaRPr>
                    </a:p>
                    <a:p>
                      <a:pPr>
                        <a:buNone/>
                      </a:pPr>
                      <a:r>
                        <a:rPr lang="en-US" sz="1100" dirty="0">
                          <a:solidFill>
                            <a:schemeClr val="tx1"/>
                          </a:solidFill>
                          <a:latin typeface="+mn-lt"/>
                          <a:cs typeface="Arial" panose="020B0604020202020204" pitchFamily="34" charset="0"/>
                        </a:rPr>
                        <a:t>Implemented</a:t>
                      </a:r>
                    </a:p>
                    <a:p>
                      <a:pPr>
                        <a:buNone/>
                      </a:pPr>
                      <a:endParaRPr lang="en-US" sz="1100" dirty="0">
                        <a:solidFill>
                          <a:schemeClr val="tx1"/>
                        </a:solidFill>
                        <a:latin typeface="+mn-lt"/>
                        <a:cs typeface="Arial" panose="020B0604020202020204" pitchFamily="34" charset="0"/>
                      </a:endParaRPr>
                    </a:p>
                    <a:p>
                      <a:pPr>
                        <a:buNone/>
                      </a:pPr>
                      <a:r>
                        <a:rPr lang="en-US" sz="1100" dirty="0">
                          <a:solidFill>
                            <a:schemeClr val="tx1"/>
                          </a:solidFill>
                          <a:latin typeface="+mn-lt"/>
                          <a:cs typeface="Arial" panose="020B0604020202020204" pitchFamily="34" charset="0"/>
                        </a:rPr>
                        <a:t>Release 19.01</a:t>
                      </a:r>
                    </a:p>
                    <a:p>
                      <a:pPr>
                        <a:buNone/>
                      </a:pPr>
                      <a:endParaRPr lang="en-US" sz="1100" dirty="0">
                        <a:solidFill>
                          <a:schemeClr val="tx1"/>
                        </a:solidFill>
                        <a:latin typeface="+mn-lt"/>
                        <a:cs typeface="Arial" panose="020B0604020202020204" pitchFamily="34" charset="0"/>
                      </a:endParaRPr>
                    </a:p>
                    <a:p>
                      <a:pPr>
                        <a:buNone/>
                      </a:pPr>
                      <a:endParaRPr lang="en-US" sz="1100" dirty="0">
                        <a:solidFill>
                          <a:schemeClr val="tx1"/>
                        </a:solidFill>
                        <a:latin typeface="+mn-lt"/>
                        <a:cs typeface="Arial" panose="020B0604020202020204" pitchFamily="34" charset="0"/>
                      </a:endParaRPr>
                    </a:p>
                    <a:p>
                      <a:pPr>
                        <a:buNone/>
                      </a:pPr>
                      <a:r>
                        <a:rPr lang="en-US" sz="1100" b="1" dirty="0">
                          <a:solidFill>
                            <a:schemeClr val="tx1"/>
                          </a:solidFill>
                          <a:latin typeface="+mn-lt"/>
                          <a:cs typeface="Arial" panose="020B0604020202020204" pitchFamily="34" charset="0"/>
                        </a:rPr>
                        <a:t>SCR 204567</a:t>
                      </a:r>
                    </a:p>
                    <a:p>
                      <a:pPr>
                        <a:buNone/>
                      </a:pPr>
                      <a:endParaRPr lang="en-US" sz="1100" dirty="0">
                        <a:solidFill>
                          <a:schemeClr val="tx1"/>
                        </a:solidFill>
                        <a:latin typeface="+mn-lt"/>
                        <a:cs typeface="Arial" panose="020B0604020202020204" pitchFamily="34" charset="0"/>
                      </a:endParaRPr>
                    </a:p>
                    <a:p>
                      <a:pPr>
                        <a:buNone/>
                      </a:pPr>
                      <a:r>
                        <a:rPr lang="en-US" sz="1100" dirty="0">
                          <a:solidFill>
                            <a:schemeClr val="tx1"/>
                          </a:solidFill>
                          <a:latin typeface="+mn-lt"/>
                          <a:cs typeface="Arial" panose="020B0604020202020204" pitchFamily="34" charset="0"/>
                        </a:rPr>
                        <a:t>System Test </a:t>
                      </a:r>
                    </a:p>
                    <a:p>
                      <a:pPr>
                        <a:buNone/>
                      </a:pPr>
                      <a:endParaRPr lang="en-US" sz="1100" dirty="0">
                        <a:solidFill>
                          <a:schemeClr val="tx1"/>
                        </a:solidFill>
                        <a:latin typeface="+mn-lt"/>
                        <a:cs typeface="Arial" panose="020B0604020202020204" pitchFamily="34" charset="0"/>
                      </a:endParaRPr>
                    </a:p>
                    <a:p>
                      <a:pPr>
                        <a:buNone/>
                      </a:pPr>
                      <a:r>
                        <a:rPr lang="en-US" sz="1100" dirty="0">
                          <a:solidFill>
                            <a:schemeClr val="tx1"/>
                          </a:solidFill>
                          <a:latin typeface="+mn-lt"/>
                          <a:cs typeface="Arial" panose="020B0604020202020204" pitchFamily="34" charset="0"/>
                        </a:rPr>
                        <a:t>Release 19.02</a:t>
                      </a:r>
                    </a:p>
                    <a:p>
                      <a:pPr>
                        <a:buNone/>
                      </a:pPr>
                      <a:endParaRPr lang="en-US" sz="1100" dirty="0">
                        <a:solidFill>
                          <a:schemeClr val="tx1"/>
                        </a:solidFill>
                        <a:latin typeface="+mn-lt"/>
                        <a:cs typeface="Arial" panose="020B0604020202020204" pitchFamily="34" charset="0"/>
                      </a:endParaRPr>
                    </a:p>
                    <a:p>
                      <a:pPr>
                        <a:buNone/>
                      </a:pPr>
                      <a:endParaRPr lang="en-US" sz="1100" b="1" dirty="0">
                        <a:solidFill>
                          <a:schemeClr val="tx1"/>
                        </a:solidFill>
                        <a:latin typeface="+mn-lt"/>
                        <a:cs typeface="Arial" panose="020B0604020202020204" pitchFamily="34" charset="0"/>
                      </a:endParaRPr>
                    </a:p>
                    <a:p>
                      <a:pPr>
                        <a:buNone/>
                      </a:pPr>
                      <a:r>
                        <a:rPr lang="en-US" sz="1100" b="1" dirty="0">
                          <a:solidFill>
                            <a:schemeClr val="tx1"/>
                          </a:solidFill>
                          <a:latin typeface="+mn-lt"/>
                          <a:cs typeface="Arial" panose="020B0604020202020204" pitchFamily="34" charset="0"/>
                        </a:rPr>
                        <a:t>SCR 204727</a:t>
                      </a:r>
                    </a:p>
                    <a:p>
                      <a:pPr>
                        <a:buNone/>
                      </a:pPr>
                      <a:endParaRPr lang="en-US" sz="1100" dirty="0">
                        <a:solidFill>
                          <a:schemeClr val="tx1"/>
                        </a:solidFill>
                        <a:latin typeface="+mn-lt"/>
                        <a:cs typeface="Arial" panose="020B0604020202020204" pitchFamily="34" charset="0"/>
                      </a:endParaRPr>
                    </a:p>
                    <a:p>
                      <a:pPr>
                        <a:buNone/>
                      </a:pPr>
                      <a:r>
                        <a:rPr lang="en-US" sz="1100" dirty="0">
                          <a:solidFill>
                            <a:schemeClr val="tx1"/>
                          </a:solidFill>
                          <a:latin typeface="+mn-lt"/>
                          <a:cs typeface="Arial" panose="020B0604020202020204" pitchFamily="34" charset="0"/>
                        </a:rPr>
                        <a:t>Approved</a:t>
                      </a:r>
                    </a:p>
                    <a:p>
                      <a:pPr>
                        <a:buNone/>
                      </a:pPr>
                      <a:endParaRPr lang="en-US" sz="1100" dirty="0">
                        <a:solidFill>
                          <a:schemeClr val="tx1"/>
                        </a:solidFill>
                        <a:latin typeface="+mn-lt"/>
                        <a:cs typeface="Arial" panose="020B0604020202020204" pitchFamily="34" charset="0"/>
                      </a:endParaRPr>
                    </a:p>
                    <a:p>
                      <a:pPr>
                        <a:buNone/>
                      </a:pPr>
                      <a:r>
                        <a:rPr lang="en-US" sz="1100" dirty="0">
                          <a:solidFill>
                            <a:schemeClr val="tx1"/>
                          </a:solidFill>
                          <a:latin typeface="+mn-lt"/>
                          <a:cs typeface="Arial" panose="020B0604020202020204" pitchFamily="34" charset="0"/>
                        </a:rPr>
                        <a:t>Release 19.02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AB 1811 authorized a ten percent increase to the CalWORKs Maximum Aid Payment  (MAP) levels effective 04/01/2019. This policy also requires the CWDs to send the TEMP 2250 to all CW recipients informing them of the MAP increase no later than 02/15/2019.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dk1"/>
                          </a:solidFill>
                          <a:effectLst/>
                          <a:latin typeface="+mn-lt"/>
                          <a:ea typeface="+mn-ea"/>
                          <a:cs typeface="+mn-cs"/>
                        </a:rPr>
                        <a:t>Automation Updates</a:t>
                      </a:r>
                      <a:r>
                        <a:rPr lang="en-US" sz="1100" kern="1200" dirty="0">
                          <a:solidFill>
                            <a:schemeClr val="dk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kern="1200" dirty="0">
                          <a:solidFill>
                            <a:schemeClr val="dk1"/>
                          </a:solidFill>
                          <a:effectLst/>
                          <a:latin typeface="+mn-lt"/>
                          <a:ea typeface="+mn-ea"/>
                          <a:cs typeface="+mn-cs"/>
                        </a:rPr>
                        <a:t>TEMP 2250 Informing Notice were mailed to all active CalWORKs(CW) participants to inform the changes to the Maximum Aid Payment(MAP) levels on 02/07/2019. The counties are responsible for sending the TEMP 2250 manually for CW cases active after 02/07/2019.</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i="0" kern="1200" dirty="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kern="1200" dirty="0">
                          <a:solidFill>
                            <a:schemeClr val="dk1"/>
                          </a:solidFill>
                          <a:effectLst/>
                          <a:latin typeface="+mn-lt"/>
                          <a:ea typeface="+mn-ea"/>
                          <a:cs typeface="+mn-cs"/>
                        </a:rPr>
                        <a:t>C4Youself  - In the Announcement section a message about the 10% grant increase with a link to the TEMP 2250 will display from 03/01/2019 – 04/30/2019.</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i="0" kern="1200" dirty="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kern="1200" dirty="0">
                          <a:solidFill>
                            <a:schemeClr val="dk1"/>
                          </a:solidFill>
                          <a:effectLst/>
                          <a:latin typeface="+mn-lt"/>
                          <a:ea typeface="+mn-ea"/>
                          <a:cs typeface="+mn-cs"/>
                        </a:rPr>
                        <a:t>Your Benefits Now - The TEMP 2250 form was added to the list of viewable documents under the Electronic Notices page.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i="0" kern="1200" dirty="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kern="1200" dirty="0">
                          <a:solidFill>
                            <a:schemeClr val="dk1"/>
                          </a:solidFill>
                          <a:effectLst/>
                          <a:latin typeface="+mn-lt"/>
                          <a:ea typeface="+mn-ea"/>
                          <a:cs typeface="+mn-cs"/>
                        </a:rPr>
                        <a:t>The updated CW MAP values will be available in the systems on 02/14/2019.</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i="0" kern="1200" dirty="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kern="1200" dirty="0">
                          <a:solidFill>
                            <a:schemeClr val="dk1"/>
                          </a:solidFill>
                          <a:effectLst/>
                          <a:latin typeface="+mn-lt"/>
                          <a:ea typeface="+mn-ea"/>
                          <a:cs typeface="+mn-cs"/>
                        </a:rPr>
                        <a:t>Batch EDBC for CW and CalFresh (CF) will need to be run for the April benefit month. Tentative run date is 3/9/2019.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i="0" kern="1200" dirty="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kern="1200" dirty="0">
                          <a:solidFill>
                            <a:schemeClr val="dk1"/>
                          </a:solidFill>
                          <a:effectLst/>
                          <a:latin typeface="+mn-lt"/>
                          <a:ea typeface="+mn-ea"/>
                          <a:cs typeface="+mn-cs"/>
                        </a:rPr>
                        <a:t>Batch Memorandum call is scheduled for 2/27/2019.</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i="0" kern="1200" dirty="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kern="1200" dirty="0">
                          <a:solidFill>
                            <a:schemeClr val="dk1"/>
                          </a:solidFill>
                          <a:effectLst/>
                          <a:latin typeface="+mn-lt"/>
                          <a:ea typeface="+mn-ea"/>
                          <a:cs typeface="+mn-cs"/>
                        </a:rPr>
                        <a:t>The C-IV System will be down on 3/9/2019 to process Batch EDBC for the CW MAP increase.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i="0" kern="1200" dirty="0">
                          <a:solidFill>
                            <a:schemeClr val="dk1"/>
                          </a:solidFill>
                          <a:effectLst/>
                          <a:latin typeface="+mn-lt"/>
                          <a:ea typeface="+mn-ea"/>
                          <a:cs typeface="+mn-cs"/>
                        </a:rPr>
                        <a:t>      </a:t>
                      </a:r>
                      <a:r>
                        <a:rPr lang="en-US" sz="1100" b="1" i="0" kern="1200" dirty="0">
                          <a:solidFill>
                            <a:schemeClr val="dk1"/>
                          </a:solidFill>
                          <a:effectLst/>
                          <a:latin typeface="+mn-lt"/>
                          <a:ea typeface="+mn-ea"/>
                          <a:cs typeface="+mn-cs"/>
                        </a:rPr>
                        <a:t>Note: </a:t>
                      </a:r>
                      <a:r>
                        <a:rPr lang="en-US" sz="1100" b="0" i="0" kern="1200" dirty="0">
                          <a:solidFill>
                            <a:schemeClr val="dk1"/>
                          </a:solidFill>
                          <a:effectLst/>
                          <a:latin typeface="+mn-lt"/>
                          <a:ea typeface="+mn-ea"/>
                          <a:cs typeface="+mn-cs"/>
                        </a:rPr>
                        <a:t>LRS will be up but </a:t>
                      </a:r>
                      <a:r>
                        <a:rPr lang="en-US" sz="1100" kern="1200" dirty="0">
                          <a:solidFill>
                            <a:schemeClr val="dk1"/>
                          </a:solidFill>
                          <a:effectLst/>
                          <a:latin typeface="+mn-lt"/>
                          <a:ea typeface="+mn-ea"/>
                          <a:cs typeface="+mn-cs"/>
                        </a:rPr>
                        <a:t>performance will be reduced while batch is running.</a:t>
                      </a:r>
                      <a:endParaRPr lang="en-US" sz="1100" b="0" i="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i="0" kern="1200" dirty="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kern="1200" dirty="0">
                          <a:solidFill>
                            <a:schemeClr val="dk1"/>
                          </a:solidFill>
                          <a:effectLst/>
                          <a:latin typeface="+mn-lt"/>
                          <a:ea typeface="+mn-ea"/>
                          <a:cs typeface="+mn-cs"/>
                        </a:rPr>
                        <a:t>Case lists associated to the Batch EDBC process will be available on the CalACES Web Portal on 3/11/2019.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i="0" kern="1200" dirty="0">
                        <a:solidFill>
                          <a:schemeClr val="dk1"/>
                        </a:solidFill>
                        <a:effectLst/>
                        <a:latin typeface="+mn-lt"/>
                        <a:ea typeface="+mn-ea"/>
                        <a:cs typeface="+mn-cs"/>
                      </a:endParaRPr>
                    </a:p>
                  </a:txBody>
                  <a:tcPr/>
                </a:tc>
                <a:extLst>
                  <a:ext uri="{0D108BD9-81ED-4DB2-BD59-A6C34878D82A}">
                    <a16:rowId xmlns:a16="http://schemas.microsoft.com/office/drawing/2014/main" val="2277142893"/>
                  </a:ext>
                </a:extLst>
              </a:tr>
            </a:tbl>
          </a:graphicData>
        </a:graphic>
      </p:graphicFrame>
    </p:spTree>
    <p:extLst>
      <p:ext uri="{BB962C8B-B14F-4D97-AF65-F5344CB8AC3E}">
        <p14:creationId xmlns:p14="http://schemas.microsoft.com/office/powerpoint/2010/main" val="2041866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4E29A9-89CA-4C56-9CB0-F6E9EB05A5ED}"/>
              </a:ext>
            </a:extLst>
          </p:cNvPr>
          <p:cNvSpPr>
            <a:spLocks noGrp="1"/>
          </p:cNvSpPr>
          <p:nvPr>
            <p:ph type="sldNum" sz="quarter" idx="12"/>
          </p:nvPr>
        </p:nvSpPr>
        <p:spPr/>
        <p:txBody>
          <a:bodyPr/>
          <a:lstStyle/>
          <a:p>
            <a:fld id="{C20372A8-36C0-474D-8B88-FD44E404F49B}" type="slidenum">
              <a:rPr lang="en-US" smtClean="0"/>
              <a:t>7</a:t>
            </a:fld>
            <a:endParaRPr lang="en-US" dirty="0"/>
          </a:p>
        </p:txBody>
      </p:sp>
      <p:graphicFrame>
        <p:nvGraphicFramePr>
          <p:cNvPr id="4" name="Table 3">
            <a:extLst>
              <a:ext uri="{FF2B5EF4-FFF2-40B4-BE49-F238E27FC236}">
                <a16:creationId xmlns:a16="http://schemas.microsoft.com/office/drawing/2014/main" id="{02012455-D03D-4654-8311-E33FBF51B9A6}"/>
              </a:ext>
            </a:extLst>
          </p:cNvPr>
          <p:cNvGraphicFramePr>
            <a:graphicFrameLocks noGrp="1"/>
          </p:cNvGraphicFramePr>
          <p:nvPr>
            <p:extLst>
              <p:ext uri="{D42A27DB-BD31-4B8C-83A1-F6EECF244321}">
                <p14:modId xmlns:p14="http://schemas.microsoft.com/office/powerpoint/2010/main" val="4285403712"/>
              </p:ext>
            </p:extLst>
          </p:nvPr>
        </p:nvGraphicFramePr>
        <p:xfrm>
          <a:off x="1228436" y="871538"/>
          <a:ext cx="9882909" cy="4675072"/>
        </p:xfrm>
        <a:graphic>
          <a:graphicData uri="http://schemas.openxmlformats.org/drawingml/2006/table">
            <a:tbl>
              <a:tblPr firstRow="1" bandRow="1">
                <a:tableStyleId>{5C22544A-7EE6-4342-B048-85BDC9FD1C3A}</a:tableStyleId>
              </a:tblPr>
              <a:tblGrid>
                <a:gridCol w="1213690">
                  <a:extLst>
                    <a:ext uri="{9D8B030D-6E8A-4147-A177-3AD203B41FA5}">
                      <a16:colId xmlns:a16="http://schemas.microsoft.com/office/drawing/2014/main" val="2086415335"/>
                    </a:ext>
                  </a:extLst>
                </a:gridCol>
                <a:gridCol w="1040306">
                  <a:extLst>
                    <a:ext uri="{9D8B030D-6E8A-4147-A177-3AD203B41FA5}">
                      <a16:colId xmlns:a16="http://schemas.microsoft.com/office/drawing/2014/main" val="2801509725"/>
                    </a:ext>
                  </a:extLst>
                </a:gridCol>
                <a:gridCol w="901999">
                  <a:extLst>
                    <a:ext uri="{9D8B030D-6E8A-4147-A177-3AD203B41FA5}">
                      <a16:colId xmlns:a16="http://schemas.microsoft.com/office/drawing/2014/main" val="1742765284"/>
                    </a:ext>
                  </a:extLst>
                </a:gridCol>
                <a:gridCol w="918537">
                  <a:extLst>
                    <a:ext uri="{9D8B030D-6E8A-4147-A177-3AD203B41FA5}">
                      <a16:colId xmlns:a16="http://schemas.microsoft.com/office/drawing/2014/main" val="230164287"/>
                    </a:ext>
                  </a:extLst>
                </a:gridCol>
                <a:gridCol w="5808377">
                  <a:extLst>
                    <a:ext uri="{9D8B030D-6E8A-4147-A177-3AD203B41FA5}">
                      <a16:colId xmlns:a16="http://schemas.microsoft.com/office/drawing/2014/main" val="432981366"/>
                    </a:ext>
                  </a:extLst>
                </a:gridCol>
              </a:tblGrid>
              <a:tr h="680171">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3023477104"/>
                  </a:ext>
                </a:extLst>
              </a:tr>
              <a:tr h="39949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dk1"/>
                          </a:solidFill>
                          <a:latin typeface="+mn-lt"/>
                          <a:ea typeface="+mn-ea"/>
                          <a:cs typeface="Arial" panose="020B0604020202020204" pitchFamily="34" charset="0"/>
                        </a:rPr>
                        <a:t>CalWORKs Outcomes and Accountability Review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dk1"/>
                          </a:solidFill>
                          <a:latin typeface="+mn-lt"/>
                          <a:ea typeface="+mn-ea"/>
                          <a:cs typeface="Arial" panose="020B0604020202020204" pitchFamily="34" charset="0"/>
                        </a:rPr>
                        <a:t>Cal-OAR</a:t>
                      </a:r>
                    </a:p>
                  </a:txBody>
                  <a:tcPr/>
                </a:tc>
                <a:tc>
                  <a:txBody>
                    <a:bodyPr/>
                    <a:lstStyle/>
                    <a:p>
                      <a:r>
                        <a:rPr lang="en-US" sz="1100" dirty="0"/>
                        <a:t>7/1/2019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latin typeface="+mn-lt"/>
                          <a:cs typeface="Arial" panose="020B0604020202020204" pitchFamily="34" charset="0"/>
                        </a:rPr>
                        <a:t>SCR 102191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r>
                        <a:rPr lang="en-US" sz="1100" kern="1200" dirty="0">
                          <a:solidFill>
                            <a:schemeClr val="tx1"/>
                          </a:solidFill>
                          <a:effectLst/>
                          <a:latin typeface="+mn-lt"/>
                          <a:ea typeface="+mn-ea"/>
                          <a:cs typeface="+mn-cs"/>
                        </a:rPr>
                        <a:t>New</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Release TBD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txBody>
                  <a:tcPr/>
                </a:tc>
                <a:tc>
                  <a:txBody>
                    <a:bodyPr/>
                    <a:lstStyle/>
                    <a:p>
                      <a:r>
                        <a:rPr lang="en-US" sz="1100" b="1" kern="1200" dirty="0">
                          <a:solidFill>
                            <a:schemeClr val="tx1"/>
                          </a:solidFill>
                          <a:effectLst/>
                          <a:latin typeface="+mn-lt"/>
                          <a:ea typeface="+mn-ea"/>
                          <a:cs typeface="+mn-cs"/>
                        </a:rPr>
                        <a:t>SCR 204569</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New</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Release TBD</a:t>
                      </a:r>
                    </a:p>
                  </a:txBody>
                  <a:tcPr/>
                </a:tc>
                <a:tc>
                  <a:txBody>
                    <a:bodyPr/>
                    <a:lstStyle/>
                    <a:p>
                      <a:r>
                        <a:rPr lang="en-US" sz="1100" b="0" i="0" u="none" strike="noStrike" kern="1200" baseline="0" dirty="0">
                          <a:solidFill>
                            <a:schemeClr val="dk1"/>
                          </a:solidFill>
                          <a:latin typeface="+mn-lt"/>
                          <a:ea typeface="+mn-ea"/>
                          <a:cs typeface="+mn-cs"/>
                        </a:rPr>
                        <a:t>The CalWORKs Outcomes and Accountability Review (Cal-OAR) is a process for reviewing the CalWORKS program statewide while taking into account county diversity. Its goal is to promote program accountability, continual quality improvement, and meaningful tracking of program participation and outcomes. 	</a:t>
                      </a:r>
                    </a:p>
                    <a:p>
                      <a:endParaRPr lang="en-US" sz="1100" b="0" i="0" u="none" strike="noStrike" kern="1200" baseline="0" dirty="0">
                        <a:solidFill>
                          <a:schemeClr val="dk1"/>
                        </a:solidFill>
                        <a:latin typeface="+mn-lt"/>
                        <a:ea typeface="+mn-ea"/>
                        <a:cs typeface="+mn-cs"/>
                      </a:endParaRPr>
                    </a:p>
                    <a:p>
                      <a:r>
                        <a:rPr lang="en-US" sz="1100" b="0" i="0" u="none" strike="noStrike" kern="1200" baseline="0" dirty="0">
                          <a:solidFill>
                            <a:schemeClr val="dk1"/>
                          </a:solidFill>
                          <a:latin typeface="+mn-lt"/>
                          <a:ea typeface="+mn-ea"/>
                          <a:cs typeface="+mn-cs"/>
                        </a:rPr>
                        <a:t>Cal-OAR’s three main components to be developed by July 2019:</a:t>
                      </a:r>
                    </a:p>
                    <a:p>
                      <a:pPr marL="171450" indent="-171450">
                        <a:buFont typeface="Arial" panose="020B0604020202020204" pitchFamily="34" charset="0"/>
                        <a:buChar char="•"/>
                      </a:pPr>
                      <a:r>
                        <a:rPr lang="en-US" sz="1100" b="0" i="0" u="none" strike="noStrike" kern="1200" baseline="0" dirty="0">
                          <a:solidFill>
                            <a:schemeClr val="dk1"/>
                          </a:solidFill>
                          <a:latin typeface="+mn-lt"/>
                          <a:ea typeface="+mn-ea"/>
                          <a:cs typeface="+mn-cs"/>
                        </a:rPr>
                        <a:t>Process and Outcome Performance indicators</a:t>
                      </a:r>
                    </a:p>
                    <a:p>
                      <a:pPr marL="171450" indent="-171450">
                        <a:buFont typeface="Arial" panose="020B0604020202020204" pitchFamily="34" charset="0"/>
                        <a:buChar char="•"/>
                      </a:pPr>
                      <a:r>
                        <a:rPr lang="en-US" sz="1100" b="0" i="0" u="none" strike="noStrike" kern="1200" baseline="0" dirty="0">
                          <a:solidFill>
                            <a:schemeClr val="dk1"/>
                          </a:solidFill>
                          <a:latin typeface="+mn-lt"/>
                          <a:ea typeface="+mn-ea"/>
                          <a:cs typeface="+mn-cs"/>
                        </a:rPr>
                        <a:t>CalWORKs county self-assessment process</a:t>
                      </a:r>
                    </a:p>
                    <a:p>
                      <a:pPr marL="171450" indent="-171450">
                        <a:buFont typeface="Arial" panose="020B0604020202020204" pitchFamily="34" charset="0"/>
                        <a:buChar char="•"/>
                      </a:pPr>
                      <a:r>
                        <a:rPr lang="en-US" sz="1100" b="0" i="0" u="none" strike="noStrike" kern="1200" baseline="0" dirty="0">
                          <a:solidFill>
                            <a:schemeClr val="dk1"/>
                          </a:solidFill>
                          <a:latin typeface="+mn-lt"/>
                          <a:ea typeface="+mn-ea"/>
                          <a:cs typeface="+mn-cs"/>
                        </a:rPr>
                        <a:t>CalWORKs county system improvement plan, including a peer review component. </a:t>
                      </a:r>
                    </a:p>
                    <a:p>
                      <a:pPr marL="171450" indent="-171450">
                        <a:buFont typeface="Arial" panose="020B0604020202020204" pitchFamily="34" charset="0"/>
                        <a:buChar char="•"/>
                      </a:pPr>
                      <a:endParaRPr lang="en-US" sz="1100" b="0" i="0"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i="0" u="none" strike="noStrike" kern="1200" baseline="0" dirty="0">
                          <a:solidFill>
                            <a:schemeClr val="dk1"/>
                          </a:solidFill>
                          <a:latin typeface="+mn-lt"/>
                          <a:ea typeface="+mn-ea"/>
                          <a:cs typeface="+mn-cs"/>
                        </a:rPr>
                        <a:t>The three elements produced by the Cal-OAR work group will improve county access to meaningful, real-time data and will encourage cross-county examination. This will help counties improve their program management decisions and provide a mechanism for elevating county best practices.</a:t>
                      </a:r>
                    </a:p>
                    <a:p>
                      <a:pPr marL="0" indent="0">
                        <a:spcBef>
                          <a:spcPts val="0"/>
                        </a:spcBef>
                        <a:spcAft>
                          <a:spcPts val="0"/>
                        </a:spcAft>
                        <a:buFont typeface="Arial" panose="020B0604020202020204" pitchFamily="34" charset="0"/>
                        <a:buNone/>
                      </a:pPr>
                      <a:endParaRPr lang="en-US" sz="1100" b="0" i="0" u="none" strike="noStrike" kern="1200" baseline="0" dirty="0">
                        <a:solidFill>
                          <a:schemeClr val="dk1"/>
                        </a:solidFill>
                        <a:latin typeface="+mn-lt"/>
                        <a:ea typeface="+mn-ea"/>
                        <a:cs typeface="+mn-cs"/>
                      </a:endParaRPr>
                    </a:p>
                    <a:p>
                      <a:pPr marL="0" indent="0">
                        <a:spcBef>
                          <a:spcPts val="0"/>
                        </a:spcBef>
                        <a:spcAft>
                          <a:spcPts val="0"/>
                        </a:spcAft>
                        <a:buFont typeface="Arial" panose="020B0604020202020204" pitchFamily="34" charset="0"/>
                        <a:buNone/>
                      </a:pPr>
                      <a:r>
                        <a:rPr lang="en-US" sz="1100" b="0" i="0" u="none" strike="noStrike" kern="1200" baseline="0" dirty="0">
                          <a:solidFill>
                            <a:schemeClr val="dk1"/>
                          </a:solidFill>
                          <a:latin typeface="+mn-lt"/>
                          <a:ea typeface="+mn-ea"/>
                          <a:cs typeface="+mn-cs"/>
                        </a:rPr>
                        <a:t>On  2/5/2019, the counties and SAWS received the DRAFT Cal-OAR ACL, modified indicator requirements, and a proposed recommendation for transmitting the Cal-OAR data to CDSS.  CDSS has scheduled Cal-OAR automation touch point meetings with SAWS. </a:t>
                      </a:r>
                    </a:p>
                    <a:p>
                      <a:pPr marL="0" indent="0">
                        <a:spcBef>
                          <a:spcPts val="0"/>
                        </a:spcBef>
                        <a:spcAft>
                          <a:spcPts val="0"/>
                        </a:spcAft>
                        <a:buFont typeface="Arial" panose="020B0604020202020204" pitchFamily="34" charset="0"/>
                        <a:buNone/>
                      </a:pPr>
                      <a:endParaRPr lang="en-US" sz="1100" b="0" i="0" u="none" strike="noStrike" kern="1200" baseline="0" dirty="0">
                        <a:solidFill>
                          <a:schemeClr val="dk1"/>
                        </a:solidFill>
                        <a:latin typeface="+mn-lt"/>
                        <a:ea typeface="+mn-ea"/>
                        <a:cs typeface="+mn-cs"/>
                      </a:endParaRPr>
                    </a:p>
                    <a:p>
                      <a:pPr marL="0" indent="0">
                        <a:spcBef>
                          <a:spcPts val="0"/>
                        </a:spcBef>
                        <a:spcAft>
                          <a:spcPts val="0"/>
                        </a:spcAft>
                        <a:buFont typeface="Arial" panose="020B0604020202020204" pitchFamily="34" charset="0"/>
                        <a:buNone/>
                      </a:pPr>
                      <a:r>
                        <a:rPr lang="en-US" sz="1100" b="0" i="0" u="none" strike="noStrike" kern="1200" baseline="0" dirty="0">
                          <a:solidFill>
                            <a:schemeClr val="dk1"/>
                          </a:solidFill>
                          <a:latin typeface="+mn-lt"/>
                          <a:ea typeface="+mn-ea"/>
                          <a:cs typeface="+mn-cs"/>
                        </a:rPr>
                        <a:t>On 2/6/2019, SAWS received a request from OSI to provide an updated cost estimate based on the draft ACL and modified indicator requirements.</a:t>
                      </a:r>
                    </a:p>
                    <a:p>
                      <a:pPr marL="0" indent="0" algn="ctr">
                        <a:spcBef>
                          <a:spcPts val="0"/>
                        </a:spcBef>
                        <a:spcAft>
                          <a:spcPts val="0"/>
                        </a:spcAft>
                        <a:buFont typeface="Arial" panose="020B0604020202020204" pitchFamily="34" charset="0"/>
                        <a:buNone/>
                      </a:pPr>
                      <a:endParaRPr lang="en-US" sz="11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3448273960"/>
                  </a:ext>
                </a:extLst>
              </a:tr>
            </a:tbl>
          </a:graphicData>
        </a:graphic>
      </p:graphicFrame>
    </p:spTree>
    <p:extLst>
      <p:ext uri="{BB962C8B-B14F-4D97-AF65-F5344CB8AC3E}">
        <p14:creationId xmlns:p14="http://schemas.microsoft.com/office/powerpoint/2010/main" val="2937849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4E29A9-89CA-4C56-9CB0-F6E9EB05A5ED}"/>
              </a:ext>
            </a:extLst>
          </p:cNvPr>
          <p:cNvSpPr>
            <a:spLocks noGrp="1"/>
          </p:cNvSpPr>
          <p:nvPr>
            <p:ph type="sldNum" sz="quarter" idx="12"/>
          </p:nvPr>
        </p:nvSpPr>
        <p:spPr/>
        <p:txBody>
          <a:bodyPr/>
          <a:lstStyle/>
          <a:p>
            <a:fld id="{C20372A8-36C0-474D-8B88-FD44E404F49B}" type="slidenum">
              <a:rPr lang="en-US" smtClean="0"/>
              <a:t>8</a:t>
            </a:fld>
            <a:endParaRPr lang="en-US" dirty="0"/>
          </a:p>
        </p:txBody>
      </p:sp>
      <p:graphicFrame>
        <p:nvGraphicFramePr>
          <p:cNvPr id="3" name="Table 2">
            <a:extLst>
              <a:ext uri="{FF2B5EF4-FFF2-40B4-BE49-F238E27FC236}">
                <a16:creationId xmlns:a16="http://schemas.microsoft.com/office/drawing/2014/main" id="{CC247795-0065-400B-B5CE-D525CF947FC7}"/>
              </a:ext>
            </a:extLst>
          </p:cNvPr>
          <p:cNvGraphicFramePr>
            <a:graphicFrameLocks noGrp="1"/>
          </p:cNvGraphicFramePr>
          <p:nvPr>
            <p:extLst>
              <p:ext uri="{D42A27DB-BD31-4B8C-83A1-F6EECF244321}">
                <p14:modId xmlns:p14="http://schemas.microsoft.com/office/powerpoint/2010/main" val="3883521823"/>
              </p:ext>
            </p:extLst>
          </p:nvPr>
        </p:nvGraphicFramePr>
        <p:xfrm>
          <a:off x="1200726" y="871538"/>
          <a:ext cx="9919853" cy="5009619"/>
        </p:xfrm>
        <a:graphic>
          <a:graphicData uri="http://schemas.openxmlformats.org/drawingml/2006/table">
            <a:tbl>
              <a:tblPr firstRow="1" bandRow="1">
                <a:tableStyleId>{5C22544A-7EE6-4342-B048-85BDC9FD1C3A}</a:tableStyleId>
              </a:tblPr>
              <a:tblGrid>
                <a:gridCol w="1131211">
                  <a:extLst>
                    <a:ext uri="{9D8B030D-6E8A-4147-A177-3AD203B41FA5}">
                      <a16:colId xmlns:a16="http://schemas.microsoft.com/office/drawing/2014/main" val="2732335344"/>
                    </a:ext>
                  </a:extLst>
                </a:gridCol>
                <a:gridCol w="957179">
                  <a:extLst>
                    <a:ext uri="{9D8B030D-6E8A-4147-A177-3AD203B41FA5}">
                      <a16:colId xmlns:a16="http://schemas.microsoft.com/office/drawing/2014/main" val="2804839950"/>
                    </a:ext>
                  </a:extLst>
                </a:gridCol>
                <a:gridCol w="1006987">
                  <a:extLst>
                    <a:ext uri="{9D8B030D-6E8A-4147-A177-3AD203B41FA5}">
                      <a16:colId xmlns:a16="http://schemas.microsoft.com/office/drawing/2014/main" val="4005172075"/>
                    </a:ext>
                  </a:extLst>
                </a:gridCol>
                <a:gridCol w="994387">
                  <a:extLst>
                    <a:ext uri="{9D8B030D-6E8A-4147-A177-3AD203B41FA5}">
                      <a16:colId xmlns:a16="http://schemas.microsoft.com/office/drawing/2014/main" val="1759406997"/>
                    </a:ext>
                  </a:extLst>
                </a:gridCol>
                <a:gridCol w="5830089">
                  <a:extLst>
                    <a:ext uri="{9D8B030D-6E8A-4147-A177-3AD203B41FA5}">
                      <a16:colId xmlns:a16="http://schemas.microsoft.com/office/drawing/2014/main" val="3652994822"/>
                    </a:ext>
                  </a:extLst>
                </a:gridCol>
              </a:tblGrid>
              <a:tr h="62918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3435939296"/>
                  </a:ext>
                </a:extLst>
              </a:tr>
              <a:tr h="43695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dk1"/>
                          </a:solidFill>
                          <a:latin typeface="+mn-lt"/>
                          <a:ea typeface="+mn-ea"/>
                          <a:cs typeface="Arial" panose="020B0604020202020204" pitchFamily="34" charset="0"/>
                        </a:rPr>
                        <a:t>CalHEERS - Verify Lawful Presence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baseline="0" dirty="0">
                        <a:solidFill>
                          <a:schemeClr val="dk1"/>
                        </a:solidFill>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dk1"/>
                          </a:solidFill>
                          <a:latin typeface="+mn-lt"/>
                          <a:ea typeface="+mn-ea"/>
                          <a:cs typeface="Arial" panose="020B0604020202020204" pitchFamily="34" charset="0"/>
                        </a:rPr>
                        <a:t>CH CR 92295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dk1"/>
                          </a:solidFill>
                          <a:latin typeface="+mn-lt"/>
                          <a:ea typeface="+mn-ea"/>
                          <a:cs typeface="Arial" panose="020B0604020202020204" pitchFamily="34" charset="0"/>
                        </a:rPr>
                        <a:t>February 2019</a:t>
                      </a:r>
                    </a:p>
                  </a:txBody>
                  <a:tcPr/>
                </a:tc>
                <a:tc>
                  <a:txBody>
                    <a:bodyPr/>
                    <a:lstStyle/>
                    <a:p>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latin typeface="+mn-lt"/>
                          <a:cs typeface="Arial" panose="020B0604020202020204" pitchFamily="34" charset="0"/>
                        </a:rPr>
                        <a:t>SCR 100608</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In Production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Release 19.02</a:t>
                      </a:r>
                    </a:p>
                  </a:txBody>
                  <a:tcPr/>
                </a:tc>
                <a:tc>
                  <a:txBody>
                    <a:bodyPr/>
                    <a:lstStyle/>
                    <a:p>
                      <a:r>
                        <a:rPr lang="en-US" sz="1100" b="1" kern="1200" dirty="0">
                          <a:solidFill>
                            <a:schemeClr val="tx1"/>
                          </a:solidFill>
                          <a:effectLst/>
                          <a:latin typeface="+mn-lt"/>
                          <a:ea typeface="+mn-ea"/>
                          <a:cs typeface="+mn-cs"/>
                        </a:rPr>
                        <a:t>SCR 201310</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In Production</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Release 19.02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The Department of Homeland Security (DHS) is upgrading the DHS Verify Lawful Presence (VLP) interface. Centers for Medicare and Medicaid Services (CMS), CalHEERS (CH) and CalACES must also be updated to continue to communicate to DHS for VLP. CH Change Request (CR) will update CH to use the updated CMS VLP interface. </a:t>
                      </a:r>
                    </a:p>
                    <a:p>
                      <a:endParaRPr lang="en-US" sz="1100" kern="1200" dirty="0">
                        <a:solidFill>
                          <a:schemeClr val="dk1"/>
                        </a:solidFill>
                        <a:effectLst/>
                        <a:latin typeface="+mn-lt"/>
                        <a:ea typeface="+mn-ea"/>
                        <a:cs typeface="+mn-cs"/>
                      </a:endParaRPr>
                    </a:p>
                    <a:p>
                      <a:r>
                        <a:rPr lang="en-US" sz="1100" b="1" kern="1200" dirty="0">
                          <a:solidFill>
                            <a:schemeClr val="dk1"/>
                          </a:solidFill>
                          <a:effectLst/>
                          <a:latin typeface="+mn-lt"/>
                          <a:ea typeface="+mn-ea"/>
                          <a:cs typeface="+mn-cs"/>
                        </a:rPr>
                        <a:t>CalACES Update:</a:t>
                      </a:r>
                    </a:p>
                    <a:p>
                      <a:r>
                        <a:rPr lang="en-US" sz="1100" b="1" kern="1200" dirty="0">
                          <a:solidFill>
                            <a:schemeClr val="dk1"/>
                          </a:solidFill>
                          <a:effectLst/>
                          <a:latin typeface="+mn-lt"/>
                          <a:ea typeface="+mn-ea"/>
                          <a:cs typeface="+mn-cs"/>
                        </a:rPr>
                        <a:t>System changes for this effort will include:</a:t>
                      </a:r>
                    </a:p>
                    <a:p>
                      <a:pPr marL="171450" lvl="0" indent="-171450">
                        <a:buFont typeface="Arial" panose="020B0604020202020204" pitchFamily="34" charset="0"/>
                        <a:buChar char="•"/>
                      </a:pPr>
                      <a:r>
                        <a:rPr lang="en-US" sz="1100" kern="1200" dirty="0">
                          <a:solidFill>
                            <a:schemeClr val="dk1"/>
                          </a:solidFill>
                          <a:effectLst/>
                          <a:latin typeface="+mn-lt"/>
                          <a:ea typeface="+mn-ea"/>
                          <a:cs typeface="+mn-cs"/>
                        </a:rPr>
                        <a:t>Updates to CH eHit interface for VLP</a:t>
                      </a:r>
                    </a:p>
                    <a:p>
                      <a:pPr marL="171450" lvl="0" indent="-171450">
                        <a:buFont typeface="Arial" panose="020B0604020202020204" pitchFamily="34" charset="0"/>
                        <a:buChar char="•"/>
                      </a:pPr>
                      <a:r>
                        <a:rPr lang="en-US" sz="1100" kern="1200" dirty="0">
                          <a:solidFill>
                            <a:schemeClr val="dk1"/>
                          </a:solidFill>
                          <a:effectLst/>
                          <a:latin typeface="+mn-lt"/>
                          <a:ea typeface="+mn-ea"/>
                          <a:cs typeface="+mn-cs"/>
                        </a:rPr>
                        <a:t>Creates a new CH VLP interface between CH and CalACES for VLP </a:t>
                      </a:r>
                    </a:p>
                    <a:p>
                      <a:pPr marL="171450" lvl="0" indent="-171450">
                        <a:buFont typeface="Arial" panose="020B0604020202020204" pitchFamily="34" charset="0"/>
                        <a:buChar char="•"/>
                      </a:pPr>
                      <a:r>
                        <a:rPr lang="en-US" sz="1100" kern="1200" dirty="0">
                          <a:solidFill>
                            <a:schemeClr val="dk1"/>
                          </a:solidFill>
                          <a:effectLst/>
                          <a:latin typeface="+mn-lt"/>
                          <a:ea typeface="+mn-ea"/>
                          <a:cs typeface="+mn-cs"/>
                        </a:rPr>
                        <a:t>Provides a way to communicate when CH receives a VLP interface error code or when CH does not make a VLP call.</a:t>
                      </a:r>
                    </a:p>
                    <a:p>
                      <a:pPr marL="0" lvl="0" indent="0">
                        <a:buFont typeface="Arial" panose="020B0604020202020204" pitchFamily="34" charset="0"/>
                        <a:buNone/>
                      </a:pPr>
                      <a:endParaRPr lang="en-US" sz="1100" kern="1200" dirty="0">
                        <a:solidFill>
                          <a:schemeClr val="dk1"/>
                        </a:solidFill>
                        <a:effectLst/>
                        <a:latin typeface="+mn-lt"/>
                        <a:ea typeface="+mn-ea"/>
                        <a:cs typeface="+mn-cs"/>
                      </a:endParaRPr>
                    </a:p>
                    <a:p>
                      <a:pPr marL="0" lvl="0" indent="0">
                        <a:buFont typeface="Arial" panose="020B0604020202020204" pitchFamily="34" charset="0"/>
                        <a:buNone/>
                      </a:pPr>
                      <a:r>
                        <a:rPr lang="en-US" sz="1100" kern="1200" dirty="0">
                          <a:solidFill>
                            <a:schemeClr val="dk1"/>
                          </a:solidFill>
                          <a:effectLst/>
                          <a:latin typeface="+mn-lt"/>
                          <a:ea typeface="+mn-ea"/>
                          <a:cs typeface="+mn-cs"/>
                        </a:rPr>
                        <a:t>When a case is pure MAGI, the VLP interface will reduce worker double data entry and the system will notify the workers from within CIV/LRS by auto-creating tasks when CH receives citizenship information from DHS.</a:t>
                      </a:r>
                    </a:p>
                    <a:p>
                      <a:pPr marL="171450" lvl="0" indent="-171450">
                        <a:buFont typeface="Arial" panose="020B0604020202020204" pitchFamily="34" charset="0"/>
                        <a:buChar char="•"/>
                      </a:pPr>
                      <a:endParaRPr lang="en-US" sz="1100" kern="1200" dirty="0">
                        <a:solidFill>
                          <a:schemeClr val="dk1"/>
                        </a:solidFill>
                        <a:effectLst/>
                        <a:latin typeface="+mn-lt"/>
                        <a:ea typeface="+mn-ea"/>
                        <a:cs typeface="+mn-cs"/>
                      </a:endParaRPr>
                    </a:p>
                    <a:p>
                      <a:pPr marL="0" lvl="0" indent="0">
                        <a:buFont typeface="Arial" panose="020B0604020202020204" pitchFamily="34" charset="0"/>
                        <a:buNone/>
                      </a:pPr>
                      <a:r>
                        <a:rPr lang="en-US" sz="1100" kern="1200" dirty="0">
                          <a:solidFill>
                            <a:schemeClr val="dk1"/>
                          </a:solidFill>
                          <a:effectLst/>
                          <a:latin typeface="+mn-lt"/>
                          <a:ea typeface="+mn-ea"/>
                          <a:cs typeface="+mn-cs"/>
                        </a:rPr>
                        <a:t>The CH JADs for this effort are complete and the MC committee approved the SCR on 10/31/18.</a:t>
                      </a:r>
                    </a:p>
                    <a:p>
                      <a:pPr marL="0" lvl="0" indent="0">
                        <a:buFont typeface="Arial" panose="020B0604020202020204" pitchFamily="34" charset="0"/>
                        <a:buNone/>
                      </a:pPr>
                      <a:endParaRPr lang="en-US" sz="1100" kern="1200" dirty="0">
                        <a:solidFill>
                          <a:schemeClr val="dk1"/>
                        </a:solidFill>
                        <a:effectLst/>
                        <a:latin typeface="+mn-lt"/>
                        <a:ea typeface="+mn-ea"/>
                        <a:cs typeface="+mn-cs"/>
                      </a:endParaRPr>
                    </a:p>
                    <a:p>
                      <a:pPr marL="0" lvl="0" indent="0">
                        <a:buFont typeface="Arial" panose="020B0604020202020204" pitchFamily="34" charset="0"/>
                        <a:buNone/>
                      </a:pPr>
                      <a:r>
                        <a:rPr lang="en-US" sz="1100" kern="1200" dirty="0">
                          <a:solidFill>
                            <a:schemeClr val="dk1"/>
                          </a:solidFill>
                          <a:effectLst/>
                          <a:latin typeface="+mn-lt"/>
                          <a:ea typeface="+mn-ea"/>
                          <a:cs typeface="+mn-cs"/>
                        </a:rPr>
                        <a:t>C-IV:</a:t>
                      </a:r>
                    </a:p>
                    <a:p>
                      <a:pPr marL="0" lvl="0" indent="0">
                        <a:buFont typeface="Arial" panose="020B0604020202020204" pitchFamily="34" charset="0"/>
                        <a:buNone/>
                      </a:pPr>
                      <a:r>
                        <a:rPr lang="en-US" sz="1100" kern="1200" dirty="0">
                          <a:solidFill>
                            <a:schemeClr val="dk1"/>
                          </a:solidFill>
                          <a:effectLst/>
                          <a:latin typeface="+mn-lt"/>
                          <a:ea typeface="+mn-ea"/>
                          <a:cs typeface="+mn-cs"/>
                        </a:rPr>
                        <a:t>The DRAFT job aid was sent via CIT to the counties on 1/18/2019.</a:t>
                      </a:r>
                    </a:p>
                    <a:p>
                      <a:pPr marL="0" lvl="0" indent="0">
                        <a:buFont typeface="Arial" panose="020B0604020202020204" pitchFamily="34" charset="0"/>
                        <a:buNone/>
                      </a:pPr>
                      <a:r>
                        <a:rPr lang="en-US" sz="1100" kern="1200" dirty="0">
                          <a:solidFill>
                            <a:schemeClr val="dk1"/>
                          </a:solidFill>
                          <a:effectLst/>
                          <a:latin typeface="+mn-lt"/>
                          <a:ea typeface="+mn-ea"/>
                          <a:cs typeface="+mn-cs"/>
                        </a:rPr>
                        <a:t>C-IV Functional Presentation (CFP) is available in Online Help from 2/11/2019. </a:t>
                      </a:r>
                    </a:p>
                    <a:p>
                      <a:pPr marL="0" lvl="0" indent="0">
                        <a:buFont typeface="Arial" panose="020B0604020202020204" pitchFamily="34" charset="0"/>
                        <a:buNone/>
                      </a:pPr>
                      <a:endParaRPr lang="en-US" sz="1100" kern="1200" dirty="0">
                        <a:solidFill>
                          <a:schemeClr val="dk1"/>
                        </a:solidFill>
                        <a:effectLst/>
                        <a:latin typeface="+mn-lt"/>
                        <a:ea typeface="+mn-ea"/>
                        <a:cs typeface="+mn-cs"/>
                      </a:endParaRPr>
                    </a:p>
                    <a:p>
                      <a:pPr marL="0" lvl="0" indent="0">
                        <a:buFont typeface="Arial" panose="020B0604020202020204" pitchFamily="34" charset="0"/>
                        <a:buNone/>
                      </a:pPr>
                      <a:r>
                        <a:rPr lang="en-US" sz="1100" kern="1200" dirty="0">
                          <a:solidFill>
                            <a:schemeClr val="dk1"/>
                          </a:solidFill>
                          <a:effectLst/>
                          <a:latin typeface="+mn-lt"/>
                          <a:ea typeface="+mn-ea"/>
                          <a:cs typeface="+mn-cs"/>
                        </a:rPr>
                        <a:t>LRS:</a:t>
                      </a:r>
                    </a:p>
                    <a:p>
                      <a:pPr marL="0" lvl="0" indent="0">
                        <a:buFont typeface="Arial" panose="020B0604020202020204" pitchFamily="34" charset="0"/>
                        <a:buNone/>
                      </a:pPr>
                      <a:r>
                        <a:rPr lang="en-US" sz="1100" kern="1200" dirty="0">
                          <a:solidFill>
                            <a:schemeClr val="dk1"/>
                          </a:solidFill>
                          <a:effectLst/>
                          <a:latin typeface="+mn-lt"/>
                          <a:ea typeface="+mn-ea"/>
                          <a:cs typeface="+mn-cs"/>
                        </a:rPr>
                        <a:t>The DRAFT job aid was sent sent via CIT to the county on 1/18/2019.</a:t>
                      </a:r>
                    </a:p>
                  </a:txBody>
                  <a:tcPr/>
                </a:tc>
                <a:extLst>
                  <a:ext uri="{0D108BD9-81ED-4DB2-BD59-A6C34878D82A}">
                    <a16:rowId xmlns:a16="http://schemas.microsoft.com/office/drawing/2014/main" val="220973529"/>
                  </a:ext>
                </a:extLst>
              </a:tr>
            </a:tbl>
          </a:graphicData>
        </a:graphic>
      </p:graphicFrame>
    </p:spTree>
    <p:extLst>
      <p:ext uri="{BB962C8B-B14F-4D97-AF65-F5344CB8AC3E}">
        <p14:creationId xmlns:p14="http://schemas.microsoft.com/office/powerpoint/2010/main" val="1944296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4E29A9-89CA-4C56-9CB0-F6E9EB05A5ED}"/>
              </a:ext>
            </a:extLst>
          </p:cNvPr>
          <p:cNvSpPr>
            <a:spLocks noGrp="1"/>
          </p:cNvSpPr>
          <p:nvPr>
            <p:ph type="sldNum" sz="quarter" idx="12"/>
          </p:nvPr>
        </p:nvSpPr>
        <p:spPr/>
        <p:txBody>
          <a:bodyPr/>
          <a:lstStyle/>
          <a:p>
            <a:fld id="{C20372A8-36C0-474D-8B88-FD44E404F49B}" type="slidenum">
              <a:rPr lang="en-US" smtClean="0"/>
              <a:t>9</a:t>
            </a:fld>
            <a:endParaRPr lang="en-US" dirty="0"/>
          </a:p>
        </p:txBody>
      </p:sp>
      <p:graphicFrame>
        <p:nvGraphicFramePr>
          <p:cNvPr id="3" name="Table 2">
            <a:extLst>
              <a:ext uri="{FF2B5EF4-FFF2-40B4-BE49-F238E27FC236}">
                <a16:creationId xmlns:a16="http://schemas.microsoft.com/office/drawing/2014/main" id="{17E24E36-25FF-4E7A-8739-24505D5DA28C}"/>
              </a:ext>
            </a:extLst>
          </p:cNvPr>
          <p:cNvGraphicFramePr>
            <a:graphicFrameLocks noGrp="1"/>
          </p:cNvGraphicFramePr>
          <p:nvPr>
            <p:extLst>
              <p:ext uri="{D42A27DB-BD31-4B8C-83A1-F6EECF244321}">
                <p14:modId xmlns:p14="http://schemas.microsoft.com/office/powerpoint/2010/main" val="206638767"/>
              </p:ext>
            </p:extLst>
          </p:nvPr>
        </p:nvGraphicFramePr>
        <p:xfrm>
          <a:off x="1265381" y="871537"/>
          <a:ext cx="9827491" cy="4448607"/>
        </p:xfrm>
        <a:graphic>
          <a:graphicData uri="http://schemas.openxmlformats.org/drawingml/2006/table">
            <a:tbl>
              <a:tblPr firstRow="1" bandRow="1">
                <a:tableStyleId>{5C22544A-7EE6-4342-B048-85BDC9FD1C3A}</a:tableStyleId>
              </a:tblPr>
              <a:tblGrid>
                <a:gridCol w="1120678">
                  <a:extLst>
                    <a:ext uri="{9D8B030D-6E8A-4147-A177-3AD203B41FA5}">
                      <a16:colId xmlns:a16="http://schemas.microsoft.com/office/drawing/2014/main" val="2346577594"/>
                    </a:ext>
                  </a:extLst>
                </a:gridCol>
                <a:gridCol w="759162">
                  <a:extLst>
                    <a:ext uri="{9D8B030D-6E8A-4147-A177-3AD203B41FA5}">
                      <a16:colId xmlns:a16="http://schemas.microsoft.com/office/drawing/2014/main" val="1843843578"/>
                    </a:ext>
                  </a:extLst>
                </a:gridCol>
                <a:gridCol w="964960">
                  <a:extLst>
                    <a:ext uri="{9D8B030D-6E8A-4147-A177-3AD203B41FA5}">
                      <a16:colId xmlns:a16="http://schemas.microsoft.com/office/drawing/2014/main" val="353126898"/>
                    </a:ext>
                  </a:extLst>
                </a:gridCol>
                <a:gridCol w="887488">
                  <a:extLst>
                    <a:ext uri="{9D8B030D-6E8A-4147-A177-3AD203B41FA5}">
                      <a16:colId xmlns:a16="http://schemas.microsoft.com/office/drawing/2014/main" val="990971712"/>
                    </a:ext>
                  </a:extLst>
                </a:gridCol>
                <a:gridCol w="6095203">
                  <a:extLst>
                    <a:ext uri="{9D8B030D-6E8A-4147-A177-3AD203B41FA5}">
                      <a16:colId xmlns:a16="http://schemas.microsoft.com/office/drawing/2014/main" val="301949327"/>
                    </a:ext>
                  </a:extLst>
                </a:gridCol>
              </a:tblGrid>
              <a:tr h="865007">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1974760642"/>
                  </a:ext>
                </a:extLst>
              </a:tr>
              <a:tr h="3583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dk1"/>
                          </a:solidFill>
                          <a:latin typeface="+mn-lt"/>
                          <a:ea typeface="+mn-ea"/>
                          <a:cs typeface="Arial" panose="020B0604020202020204" pitchFamily="34" charset="0"/>
                        </a:rPr>
                        <a:t>Notice of Action Requirements at Annual Renewal or Change in Circumstance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dk1"/>
                          </a:solidFill>
                          <a:latin typeface="+mn-lt"/>
                          <a:ea typeface="+mn-ea"/>
                          <a:cs typeface="Arial" panose="020B0604020202020204" pitchFamily="34" charset="0"/>
                        </a:rPr>
                        <a:t>Final ACWDL received on 01/10/2019</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dk1"/>
                          </a:solidFill>
                          <a:latin typeface="+mn-lt"/>
                          <a:ea typeface="+mn-ea"/>
                          <a:cs typeface="Arial" panose="020B0604020202020204" pitchFamily="34" charset="0"/>
                          <a:hlinkClick r:id="rId2"/>
                        </a:rPr>
                        <a:t>ACWDL 19-03</a:t>
                      </a:r>
                      <a:endParaRPr lang="en-US" sz="1100" kern="1200" baseline="0" dirty="0">
                        <a:solidFill>
                          <a:schemeClr val="dk1"/>
                        </a:solidFill>
                        <a:latin typeface="+mn-lt"/>
                        <a:ea typeface="+mn-ea"/>
                        <a:cs typeface="Arial" panose="020B0604020202020204" pitchFamily="34" charset="0"/>
                      </a:endParaRPr>
                    </a:p>
                  </a:txBody>
                  <a:tcPr/>
                </a:tc>
                <a:tc>
                  <a:txBody>
                    <a:bodyPr/>
                    <a:lstStyle/>
                    <a:p>
                      <a:r>
                        <a:rPr lang="en-US" sz="1100" i="0" dirty="0">
                          <a:solidFill>
                            <a:schemeClr val="tx1"/>
                          </a:solidFill>
                          <a:latin typeface="+mn-lt"/>
                          <a:cs typeface="Arial" panose="020B0604020202020204" pitchFamily="34" charset="0"/>
                        </a:rPr>
                        <a:t>7/1/2019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latin typeface="+mn-lt"/>
                          <a:cs typeface="Arial" panose="020B0604020202020204" pitchFamily="34" charset="0"/>
                        </a:rPr>
                        <a:t>SCR</a:t>
                      </a:r>
                      <a:r>
                        <a:rPr lang="en-US" sz="1100" b="1" baseline="0" dirty="0">
                          <a:latin typeface="+mn-lt"/>
                          <a:cs typeface="Arial" panose="020B0604020202020204" pitchFamily="34" charset="0"/>
                        </a:rPr>
                        <a:t> 100708</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a:latin typeface="+mn-lt"/>
                          <a:cs typeface="Arial" panose="020B0604020202020204" pitchFamily="34" charset="0"/>
                        </a:rPr>
                        <a:t>Design in Progress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a:latin typeface="+mn-lt"/>
                          <a:cs typeface="Arial" panose="020B0604020202020204" pitchFamily="34" charset="0"/>
                        </a:rPr>
                        <a:t>Release 19.09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txBody>
                  <a:tcPr/>
                </a:tc>
                <a:tc>
                  <a:txBody>
                    <a:bodyPr/>
                    <a:lstStyle/>
                    <a:p>
                      <a:r>
                        <a:rPr lang="en-US" sz="1100" b="1" kern="1200" dirty="0">
                          <a:solidFill>
                            <a:schemeClr val="tx1"/>
                          </a:solidFill>
                          <a:effectLst/>
                          <a:latin typeface="+mn-lt"/>
                          <a:ea typeface="+mn-ea"/>
                          <a:cs typeface="+mn-cs"/>
                        </a:rPr>
                        <a:t>SCR 202724</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Design in Progress</a:t>
                      </a:r>
                    </a:p>
                    <a:p>
                      <a:endParaRPr lang="en-US" sz="11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a:latin typeface="+mn-lt"/>
                          <a:cs typeface="Arial" panose="020B0604020202020204" pitchFamily="34" charset="0"/>
                        </a:rPr>
                        <a:t>Release 19.09 </a:t>
                      </a:r>
                      <a:endParaRPr lang="en-US" sz="1100" dirty="0">
                        <a:latin typeface="+mn-lt"/>
                        <a:cs typeface="Arial" panose="020B0604020202020204" pitchFamily="34"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In accordance with Federal Regulations, counties are required to send a Notice of Action to MAGI beneficiaries who have no change in their eligibility or level of benefits at annual renewal or when an eligibility determination at change in circumstance results in resetting the annual renewal date. </a:t>
                      </a:r>
                    </a:p>
                    <a:p>
                      <a:endParaRPr lang="en-US" sz="1100" b="1" i="0" u="none" strike="noStrike" kern="1200" baseline="0" dirty="0">
                        <a:solidFill>
                          <a:schemeClr val="dk1"/>
                        </a:solidFill>
                        <a:latin typeface="+mn-lt"/>
                        <a:ea typeface="+mn-ea"/>
                        <a:cs typeface="+mn-cs"/>
                      </a:endParaRPr>
                    </a:p>
                    <a:p>
                      <a:r>
                        <a:rPr lang="en-US" sz="1100" kern="1200" dirty="0">
                          <a:solidFill>
                            <a:schemeClr val="dk1"/>
                          </a:solidFill>
                          <a:effectLst/>
                          <a:latin typeface="+mn-lt"/>
                          <a:ea typeface="+mn-ea"/>
                          <a:cs typeface="+mn-cs"/>
                        </a:rPr>
                        <a:t>In the draft ACWDL it states that SAWS must make all necessary programming changes to automate the use of the MAGI and Non-MAGI NOA snippet language included within this ACWDL no later than six months after the release of this ACWDL. The final ACWDL was published on 1/10/2019.</a:t>
                      </a:r>
                    </a:p>
                    <a:p>
                      <a:r>
                        <a:rPr lang="en-US" sz="1100" b="1" kern="1200" dirty="0">
                          <a:solidFill>
                            <a:schemeClr val="dk1"/>
                          </a:solidFill>
                          <a:effectLst/>
                          <a:latin typeface="+mn-lt"/>
                          <a:ea typeface="+mn-ea"/>
                          <a:cs typeface="+mn-cs"/>
                        </a:rPr>
                        <a:t>  </a:t>
                      </a:r>
                      <a:endParaRPr lang="en-US" sz="1100" b="1" i="0" u="none" strike="noStrike" kern="1200" baseline="0" dirty="0">
                        <a:solidFill>
                          <a:schemeClr val="dk1"/>
                        </a:solidFill>
                        <a:latin typeface="+mn-lt"/>
                        <a:ea typeface="+mn-ea"/>
                        <a:cs typeface="+mn-cs"/>
                      </a:endParaRPr>
                    </a:p>
                    <a:p>
                      <a:r>
                        <a:rPr lang="en-US" sz="1100" b="1" dirty="0">
                          <a:solidFill>
                            <a:schemeClr val="dk1"/>
                          </a:solidFill>
                        </a:rPr>
                        <a:t>CalACES Update</a:t>
                      </a:r>
                      <a:r>
                        <a:rPr lang="en-US" sz="1100" b="1" i="0" u="none" strike="noStrike" kern="1200" baseline="0" dirty="0">
                          <a:solidFill>
                            <a:schemeClr val="dk1"/>
                          </a:solidFill>
                          <a:latin typeface="+mn-lt"/>
                          <a:ea typeface="+mn-ea"/>
                          <a:cs typeface="+mn-cs"/>
                        </a:rPr>
                        <a:t>:</a:t>
                      </a:r>
                    </a:p>
                    <a:p>
                      <a:r>
                        <a:rPr lang="en-US" sz="1100" b="0" i="0" u="none" strike="noStrike" kern="1200" baseline="0" dirty="0">
                          <a:solidFill>
                            <a:schemeClr val="dk1"/>
                          </a:solidFill>
                          <a:latin typeface="+mn-lt"/>
                          <a:ea typeface="+mn-ea"/>
                          <a:cs typeface="+mn-cs"/>
                        </a:rPr>
                        <a:t>The design team along with consortium staff and QA are working on documenting the design for this SCR.</a:t>
                      </a:r>
                    </a:p>
                    <a:p>
                      <a:endParaRPr lang="en-US" sz="11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331874758"/>
                  </a:ext>
                </a:extLst>
              </a:tr>
            </a:tbl>
          </a:graphicData>
        </a:graphic>
      </p:graphicFrame>
    </p:spTree>
    <p:extLst>
      <p:ext uri="{BB962C8B-B14F-4D97-AF65-F5344CB8AC3E}">
        <p14:creationId xmlns:p14="http://schemas.microsoft.com/office/powerpoint/2010/main" val="126359539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CB9487F17E0E4D9E56E929BF36E5A5" ma:contentTypeVersion="11" ma:contentTypeDescription="Create a new document." ma:contentTypeScope="" ma:versionID="4d9eb7bba36710bd516c829265f4c190">
  <xsd:schema xmlns:xsd="http://www.w3.org/2001/XMLSchema" xmlns:xs="http://www.w3.org/2001/XMLSchema" xmlns:p="http://schemas.microsoft.com/office/2006/metadata/properties" xmlns:ns2="f7e036ba-a3b0-4cdc-b69c-3ff0c66abd9d" xmlns:ns3="c71bc280-77be-4226-9682-3896b2a5d823" targetNamespace="http://schemas.microsoft.com/office/2006/metadata/properties" ma:root="true" ma:fieldsID="1df059ebcce6fc8a5874e0888c18e835" ns2:_="" ns3:_="">
    <xsd:import namespace="f7e036ba-a3b0-4cdc-b69c-3ff0c66abd9d"/>
    <xsd:import namespace="c71bc280-77be-4226-9682-3896b2a5d82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e036ba-a3b0-4cdc-b69c-3ff0c66abd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1bc280-77be-4226-9682-3896b2a5d82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1D091C5-3DB5-4A6B-99D3-0BCE06F3C183}"/>
</file>

<file path=customXml/itemProps2.xml><?xml version="1.0" encoding="utf-8"?>
<ds:datastoreItem xmlns:ds="http://schemas.openxmlformats.org/officeDocument/2006/customXml" ds:itemID="{19D146AA-1BA9-45D3-A50F-B2FA2905EC01}"/>
</file>

<file path=customXml/itemProps3.xml><?xml version="1.0" encoding="utf-8"?>
<ds:datastoreItem xmlns:ds="http://schemas.openxmlformats.org/officeDocument/2006/customXml" ds:itemID="{1EF52621-F0FA-488A-A937-37A167798D75}"/>
</file>

<file path=docProps/app.xml><?xml version="1.0" encoding="utf-8"?>
<Properties xmlns="http://schemas.openxmlformats.org/officeDocument/2006/extended-properties" xmlns:vt="http://schemas.openxmlformats.org/officeDocument/2006/docPropsVTypes">
  <Template>Retrospect</Template>
  <TotalTime>1734</TotalTime>
  <Words>2217</Words>
  <Application>Microsoft Office PowerPoint</Application>
  <PresentationFormat>Widescreen</PresentationFormat>
  <Paragraphs>438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Faleesha Andrews</dc:creator>
  <cp:lastModifiedBy>Michele Peterson</cp:lastModifiedBy>
  <cp:revision>115</cp:revision>
  <cp:lastPrinted>2019-02-06T23:33:45Z</cp:lastPrinted>
  <dcterms:created xsi:type="dcterms:W3CDTF">2019-01-07T18:31:20Z</dcterms:created>
  <dcterms:modified xsi:type="dcterms:W3CDTF">2019-02-12T21:00:01Z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0x01010004CB9487F17E0E4D9E56E929BF36E5A5</vt:lpwstr>
  </property>
</Properties>
</file>