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77" r:id="rId2"/>
  </p:sldMasterIdLst>
  <p:notesMasterIdLst>
    <p:notesMasterId r:id="rId11"/>
  </p:notesMasterIdLst>
  <p:handoutMasterIdLst>
    <p:handoutMasterId r:id="rId12"/>
  </p:handoutMasterIdLst>
  <p:sldIdLst>
    <p:sldId id="269" r:id="rId3"/>
    <p:sldId id="270" r:id="rId4"/>
    <p:sldId id="273" r:id="rId5"/>
    <p:sldId id="277" r:id="rId6"/>
    <p:sldId id="278" r:id="rId7"/>
    <p:sldId id="279" r:id="rId8"/>
    <p:sldId id="271" r:id="rId9"/>
    <p:sldId id="272" r:id="rId10"/>
  </p:sldIdLst>
  <p:sldSz cx="9144000" cy="6858000" type="screen4x3"/>
  <p:notesSz cx="7010400"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6633"/>
    <a:srgbClr val="FF6600"/>
    <a:srgbClr val="893611"/>
    <a:srgbClr val="A44114"/>
    <a:srgbClr val="F3B99F"/>
    <a:srgbClr val="B94917"/>
    <a:srgbClr val="000066"/>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7155" autoAdjust="0"/>
  </p:normalViewPr>
  <p:slideViewPr>
    <p:cSldViewPr>
      <p:cViewPr varScale="1">
        <p:scale>
          <a:sx n="126" d="100"/>
          <a:sy n="126" d="100"/>
        </p:scale>
        <p:origin x="1230" y="150"/>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149"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1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34820" name="Rectangle 4"/>
          <p:cNvSpPr>
            <a:spLocks noGrp="1" noChangeArrowheads="1"/>
          </p:cNvSpPr>
          <p:nvPr>
            <p:ph type="ftr" sz="quarter" idx="2"/>
          </p:nvPr>
        </p:nvSpPr>
        <p:spPr bwMode="auto">
          <a:xfrm>
            <a:off x="1"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2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dirty="0"/>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6" y="4416427"/>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1"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dirty="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750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1F07C-377A-40C5-B9F8-BC6F29812A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4293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713FB0EB-D047-41A1-82C0-8AE35C19AB13}" type="datetime1">
              <a:rPr lang="en-US" altLang="en-US" smtClean="0"/>
              <a:t>6/19/2018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2DEE0A3E-9E1C-4C38-A641-678E6C68B4DC}"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DA960E1-DE4D-41A2-9543-58A14021FDC0}"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660F036A-6743-4C70-97BF-C16DCBEFB4FA}" type="datetime1">
              <a:rPr lang="en-US" altLang="en-US" smtClean="0"/>
              <a:t>6/19/2018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2619852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48B4615-9261-41F2-ACF9-07362FD97CC3}"/>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6" name="think-cell Slide" r:id="rId4" imgW="631" imgH="631" progId="TCLayout.ActiveDocument.1">
                  <p:embed/>
                </p:oleObj>
              </mc:Choice>
              <mc:Fallback>
                <p:oleObj name="think-cell Slide" r:id="rId4" imgW="631" imgH="631" progId="TCLayout.ActiveDocument.1">
                  <p:embed/>
                  <p:pic>
                    <p:nvPicPr>
                      <p:cNvPr id="7" name="Object 6" hidden="1">
                        <a:extLst>
                          <a:ext uri="{FF2B5EF4-FFF2-40B4-BE49-F238E27FC236}">
                            <a16:creationId xmlns:a16="http://schemas.microsoft.com/office/drawing/2014/main" id="{248B4615-9261-41F2-ACF9-07362FD97CC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629A9566-F2CF-40BA-912B-DCFC4A0A8442}"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382816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7437A0D0-C7F8-4196-B3B0-F44DA4140DD2}"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015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4C9A4FAB-D295-4E88-9BC9-0825151C42B9}"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256113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D2EE55BE-3C78-4DAC-AD82-BB23F5CAEF6E}" type="datetime1">
              <a:rPr lang="en-US" altLang="en-US" smtClean="0"/>
              <a:t>6/19/2018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3331224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0AD91DF-A0B1-4A9E-B602-BBB721DB8EB3}" type="datetime1">
              <a:rPr lang="en-US" altLang="en-US" smtClean="0"/>
              <a:t>6/19/2018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2439344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4114FC-FAC6-48F2-9B2D-CA9FCCE9324C}" type="datetime1">
              <a:rPr lang="en-US" altLang="en-US" smtClean="0"/>
              <a:t>6/19/2018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422998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8BAA9E3-4B92-4F9F-A8C4-223C9400FCC2}"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88780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406A58A8-1C61-453E-83B6-42F32CBDB078}"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373A4D93-7379-46DC-988E-A7E5A69F7B2B}"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170796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05DC8D81-FBAA-46EA-8138-21F39B3882E4}"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2388472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4E98D25-64A3-4B44-B77A-6F96C32B7BFD}"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45627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D9D5A72A-E9D3-4AD9-84F5-DAB3F0982F22}" type="datetime1">
              <a:rPr lang="en-US" altLang="en-US" smtClean="0"/>
              <a:t>6/19/2018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4A9F40-6B5A-4FE1-92C7-A9EE9C6A8220}"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8DFC76F1-0776-4169-91EF-2C71606EA6AB}" type="datetime1">
              <a:rPr lang="en-US" altLang="en-US" smtClean="0"/>
              <a:t>6/19/2018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4F1131C4-48DF-4EE9-9111-3BFC44A3FAC5}" type="datetime1">
              <a:rPr lang="en-US" altLang="en-US" smtClean="0"/>
              <a:t>6/19/2018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1A54567-5E0A-4EEE-9A83-56ECD0A92AC9}" type="datetime1">
              <a:rPr lang="en-US" altLang="en-US" smtClean="0"/>
              <a:t>6/19/2018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AA137635-F0B3-4466-8B92-89E115FB1E84}"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8FD2B160-5692-40A2-B2A7-7ED1275A2ADD}" type="datetime1">
              <a:rPr lang="en-US" altLang="en-US" smtClean="0"/>
              <a:t>6/19/2018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image" Target="../media/image2.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FB33967C-545A-488E-B52F-C001D5004927}" type="datetime1">
              <a:rPr lang="en-US" altLang="en-US" smtClean="0"/>
              <a:t>6/19/2018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1592A75-2367-45D2-ADFA-9ED899E65608}"/>
              </a:ext>
            </a:extLst>
          </p:cNvPr>
          <p:cNvGraphicFramePr>
            <a:graphicFrameLocks noChangeAspect="1"/>
          </p:cNvGraphicFramePr>
          <p:nvPr userDrawn="1">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2" name="think-cell Slide" r:id="rId15" imgW="631" imgH="631" progId="TCLayout.ActiveDocument.1">
                  <p:embed/>
                </p:oleObj>
              </mc:Choice>
              <mc:Fallback>
                <p:oleObj name="think-cell Slide" r:id="rId15" imgW="631" imgH="631" progId="TCLayout.ActiveDocument.1">
                  <p:embed/>
                  <p:pic>
                    <p:nvPicPr>
                      <p:cNvPr id="2" name="Object 1" hidden="1">
                        <a:extLst>
                          <a:ext uri="{FF2B5EF4-FFF2-40B4-BE49-F238E27FC236}">
                            <a16:creationId xmlns:a16="http://schemas.microsoft.com/office/drawing/2014/main" id="{D1592A75-2367-45D2-ADFA-9ED899E65608}"/>
                          </a:ext>
                        </a:extLst>
                      </p:cNvPr>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BEF0D680-2E71-455D-8B95-1F1DB5B629B0}" type="datetime1">
              <a:rPr lang="en-US" altLang="en-US" smtClean="0"/>
              <a:t>6/19/2018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907139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ss.ca.gov/cdssweb/entres/forms/English/SAWS2PLU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dss.ca.gov/lettersnotices/EntRes/getinfo/acl/2013/13-1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r>
              <a:rPr lang="en-US" dirty="0"/>
              <a:t>JPA Board of Directors and </a:t>
            </a:r>
          </a:p>
          <a:p>
            <a:r>
              <a:rPr lang="en-US" dirty="0"/>
              <a:t>Member Representatives Meetings</a:t>
            </a:r>
          </a:p>
          <a:p>
            <a:r>
              <a:rPr lang="en-US" sz="3600" b="1" dirty="0">
                <a:ln>
                  <a:solidFill>
                    <a:srgbClr val="FF9933"/>
                  </a:solidFill>
                </a:ln>
                <a:solidFill>
                  <a:srgbClr val="FF9933"/>
                </a:solidFill>
              </a:rPr>
              <a:t>APPENDIX</a:t>
            </a:r>
          </a:p>
          <a:p>
            <a:r>
              <a:rPr lang="en-US" sz="2400" dirty="0"/>
              <a:t>June 22, 2018</a:t>
            </a:r>
          </a:p>
        </p:txBody>
      </p:sp>
    </p:spTree>
    <p:extLst>
      <p:ext uri="{BB962C8B-B14F-4D97-AF65-F5344CB8AC3E}">
        <p14:creationId xmlns:p14="http://schemas.microsoft.com/office/powerpoint/2010/main" val="3429484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B656-4656-4646-A221-7C30814F2E69}"/>
              </a:ext>
            </a:extLst>
          </p:cNvPr>
          <p:cNvSpPr>
            <a:spLocks noGrp="1"/>
          </p:cNvSpPr>
          <p:nvPr>
            <p:ph type="title"/>
          </p:nvPr>
        </p:nvSpPr>
        <p:spPr/>
        <p:txBody>
          <a:bodyPr/>
          <a:lstStyle/>
          <a:p>
            <a:r>
              <a:rPr lang="en-US" dirty="0"/>
              <a:t>Index</a:t>
            </a:r>
          </a:p>
        </p:txBody>
      </p:sp>
      <p:graphicFrame>
        <p:nvGraphicFramePr>
          <p:cNvPr id="4" name="Content Placeholder 3">
            <a:extLst>
              <a:ext uri="{FF2B5EF4-FFF2-40B4-BE49-F238E27FC236}">
                <a16:creationId xmlns:a16="http://schemas.microsoft.com/office/drawing/2014/main" id="{8062EB57-6154-4CC5-9E2E-7ACF21D4181B}"/>
              </a:ext>
            </a:extLst>
          </p:cNvPr>
          <p:cNvGraphicFramePr>
            <a:graphicFrameLocks noGrp="1"/>
          </p:cNvGraphicFramePr>
          <p:nvPr>
            <p:ph idx="1"/>
            <p:extLst>
              <p:ext uri="{D42A27DB-BD31-4B8C-83A1-F6EECF244321}">
                <p14:modId xmlns:p14="http://schemas.microsoft.com/office/powerpoint/2010/main" val="3344009728"/>
              </p:ext>
            </p:extLst>
          </p:nvPr>
        </p:nvGraphicFramePr>
        <p:xfrm>
          <a:off x="304800" y="1595485"/>
          <a:ext cx="8458200" cy="1074782"/>
        </p:xfrm>
        <a:graphic>
          <a:graphicData uri="http://schemas.openxmlformats.org/drawingml/2006/table">
            <a:tbl>
              <a:tblPr firstRow="1" bandRow="1">
                <a:tableStyleId>{BC89EF96-8CEA-46FF-86C4-4CE0E7609802}</a:tableStyleId>
              </a:tblPr>
              <a:tblGrid>
                <a:gridCol w="6629400">
                  <a:extLst>
                    <a:ext uri="{9D8B030D-6E8A-4147-A177-3AD203B41FA5}">
                      <a16:colId xmlns:a16="http://schemas.microsoft.com/office/drawing/2014/main" val="1130806549"/>
                    </a:ext>
                  </a:extLst>
                </a:gridCol>
                <a:gridCol w="1828800">
                  <a:extLst>
                    <a:ext uri="{9D8B030D-6E8A-4147-A177-3AD203B41FA5}">
                      <a16:colId xmlns:a16="http://schemas.microsoft.com/office/drawing/2014/main" val="3075234658"/>
                    </a:ext>
                  </a:extLst>
                </a:gridCol>
              </a:tblGrid>
              <a:tr h="349431">
                <a:tc>
                  <a:txBody>
                    <a:bodyPr/>
                    <a:lstStyle/>
                    <a:p>
                      <a:pPr marL="0" indent="0"/>
                      <a:r>
                        <a:rPr lang="en-US" dirty="0"/>
                        <a:t>Slide Description</a:t>
                      </a:r>
                    </a:p>
                  </a:txBody>
                  <a:tcPr/>
                </a:tc>
                <a:tc>
                  <a:txBody>
                    <a:bodyPr/>
                    <a:lstStyle/>
                    <a:p>
                      <a:r>
                        <a:rPr lang="en-US" dirty="0"/>
                        <a:t>Slide Numbers</a:t>
                      </a:r>
                    </a:p>
                  </a:txBody>
                  <a:tcPr/>
                </a:tc>
                <a:extLst>
                  <a:ext uri="{0D108BD9-81ED-4DB2-BD59-A6C34878D82A}">
                    <a16:rowId xmlns:a16="http://schemas.microsoft.com/office/drawing/2014/main" val="878666738"/>
                  </a:ext>
                </a:extLst>
              </a:tr>
              <a:tr h="354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 &amp; O Application and Operations Update – Policy Implementation</a:t>
                      </a:r>
                    </a:p>
                  </a:txBody>
                  <a:tcPr/>
                </a:tc>
                <a:tc>
                  <a:txBody>
                    <a:bodyPr/>
                    <a:lstStyle/>
                    <a:p>
                      <a:r>
                        <a:rPr lang="en-US" sz="1600" dirty="0"/>
                        <a:t>3-6</a:t>
                      </a:r>
                    </a:p>
                  </a:txBody>
                  <a:tcPr/>
                </a:tc>
                <a:extLst>
                  <a:ext uri="{0D108BD9-81ED-4DB2-BD59-A6C34878D82A}">
                    <a16:rowId xmlns:a16="http://schemas.microsoft.com/office/drawing/2014/main" val="2555454333"/>
                  </a:ext>
                </a:extLst>
              </a:tr>
              <a:tr h="354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CDSS MOUs</a:t>
                      </a:r>
                    </a:p>
                  </a:txBody>
                  <a:tcPr/>
                </a:tc>
                <a:tc>
                  <a:txBody>
                    <a:bodyPr/>
                    <a:lstStyle/>
                    <a:p>
                      <a:r>
                        <a:rPr lang="en-US" sz="1600" dirty="0"/>
                        <a:t>7-8</a:t>
                      </a:r>
                    </a:p>
                  </a:txBody>
                  <a:tcPr/>
                </a:tc>
                <a:extLst>
                  <a:ext uri="{0D108BD9-81ED-4DB2-BD59-A6C34878D82A}">
                    <a16:rowId xmlns:a16="http://schemas.microsoft.com/office/drawing/2014/main" val="1207957165"/>
                  </a:ext>
                </a:extLst>
              </a:tr>
            </a:tbl>
          </a:graphicData>
        </a:graphic>
      </p:graphicFrame>
      <p:sp>
        <p:nvSpPr>
          <p:cNvPr id="3" name="Slide Number Placeholder 2">
            <a:extLst>
              <a:ext uri="{FF2B5EF4-FFF2-40B4-BE49-F238E27FC236}">
                <a16:creationId xmlns:a16="http://schemas.microsoft.com/office/drawing/2014/main" id="{9ED9D1AA-00BC-4258-A578-2355A13A6CE6}"/>
              </a:ext>
            </a:extLst>
          </p:cNvPr>
          <p:cNvSpPr>
            <a:spLocks noGrp="1"/>
          </p:cNvSpPr>
          <p:nvPr>
            <p:ph type="sldNum" sz="quarter" idx="12"/>
          </p:nvPr>
        </p:nvSpPr>
        <p:spPr/>
        <p:txBody>
          <a:bodyPr/>
          <a:lstStyle/>
          <a:p>
            <a:fld id="{E675FF42-0E22-44DC-8DFB-F90201735E2E}" type="slidenum">
              <a:rPr lang="en-US" altLang="en-US" smtClean="0"/>
              <a:pPr/>
              <a:t>2</a:t>
            </a:fld>
            <a:endParaRPr lang="en-US" altLang="en-US" dirty="0"/>
          </a:p>
        </p:txBody>
      </p:sp>
    </p:spTree>
    <p:extLst>
      <p:ext uri="{BB962C8B-B14F-4D97-AF65-F5344CB8AC3E}">
        <p14:creationId xmlns:p14="http://schemas.microsoft.com/office/powerpoint/2010/main" val="319056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426720"/>
            <a:ext cx="7696200" cy="1097280"/>
          </a:xfrm>
        </p:spPr>
        <p:txBody>
          <a:bodyPr/>
          <a:lstStyle/>
          <a:p>
            <a:r>
              <a:rPr lang="en-US" sz="2800" dirty="0"/>
              <a:t>M &amp; O Application and Operations Update</a:t>
            </a:r>
            <a:br>
              <a:rPr lang="en-US" sz="2800" dirty="0"/>
            </a:br>
            <a:r>
              <a:rPr lang="en-US" sz="2800"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nvPr>
        </p:nvGraphicFramePr>
        <p:xfrm>
          <a:off x="228600" y="1524000"/>
          <a:ext cx="8686800" cy="362712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5626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SB 380</a:t>
                      </a: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rgbClr val="000000"/>
                          </a:solidFill>
                          <a:latin typeface="+mn-lt"/>
                          <a:ea typeface="+mn-ea"/>
                          <a:cs typeface="Arial"/>
                        </a:rPr>
                        <a:t>2</a:t>
                      </a:r>
                      <a:r>
                        <a:rPr lang="en-US" sz="1000" kern="1200" baseline="30000" dirty="0">
                          <a:solidFill>
                            <a:srgbClr val="000000"/>
                          </a:solidFill>
                          <a:latin typeface="+mn-lt"/>
                          <a:ea typeface="+mn-ea"/>
                          <a:cs typeface="Arial"/>
                        </a:rPr>
                        <a:t>nd</a:t>
                      </a:r>
                      <a:r>
                        <a:rPr lang="en-US" sz="1000" kern="1200" baseline="0" dirty="0">
                          <a:solidFill>
                            <a:srgbClr val="000000"/>
                          </a:solidFill>
                          <a:latin typeface="+mn-lt"/>
                          <a:ea typeface="+mn-ea"/>
                          <a:cs typeface="Arial"/>
                        </a:rPr>
                        <a:t> Draft ACL Received 6/8/2018 </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11/1/2018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 101374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Phase II 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Phase I</a:t>
                      </a:r>
                    </a:p>
                    <a:p>
                      <a:r>
                        <a:rPr lang="en-US" sz="1000" kern="1200" dirty="0">
                          <a:solidFill>
                            <a:schemeClr val="tx1"/>
                          </a:solidFill>
                          <a:effectLst/>
                          <a:latin typeface="+mn-lt"/>
                          <a:ea typeface="+mn-ea"/>
                          <a:cs typeface="+mn-cs"/>
                        </a:rPr>
                        <a:t>202806</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a:t>
                      </a:r>
                    </a:p>
                    <a:p>
                      <a:r>
                        <a:rPr lang="en-US" sz="1000" kern="1200" dirty="0">
                          <a:solidFill>
                            <a:schemeClr val="tx1"/>
                          </a:solidFill>
                          <a:effectLst/>
                          <a:latin typeface="+mn-lt"/>
                          <a:ea typeface="+mn-ea"/>
                          <a:cs typeface="+mn-cs"/>
                        </a:rPr>
                        <a:t>18.07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Phase II </a:t>
                      </a:r>
                    </a:p>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200785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a:t>
                      </a:r>
                      <a:endParaRPr lang="en-US" sz="1000" dirty="0">
                        <a:latin typeface="+mn-lt"/>
                        <a:cs typeface="Arial" panose="020B0604020202020204" pitchFamily="34" charset="0"/>
                      </a:endParaRPr>
                    </a:p>
                  </a:txBody>
                  <a:tcPr/>
                </a:tc>
                <a:tc>
                  <a:txBody>
                    <a:bodyPr/>
                    <a:lstStyle/>
                    <a:p>
                      <a:pPr>
                        <a:buNone/>
                      </a:pPr>
                      <a:r>
                        <a:rPr lang="en-US" sz="100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pPr marL="285750" indent="-285750">
                        <a:buFont typeface="Arial" panose="020B0604020202020204" pitchFamily="34" charset="0"/>
                        <a:buChar char="•"/>
                      </a:pPr>
                      <a:r>
                        <a:rPr lang="en-US" sz="100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marL="285750" lvl="0" indent="-285750">
                        <a:buFont typeface="Arial" panose="020B0604020202020204" pitchFamily="34" charset="0"/>
                        <a:buChar char="•"/>
                      </a:pPr>
                      <a:r>
                        <a:rPr lang="en-US" sz="1000" u="none" strike="noStrike" kern="1200" dirty="0">
                          <a:solidFill>
                            <a:schemeClr val="dk1"/>
                          </a:solidFill>
                          <a:effectLst/>
                          <a:latin typeface="+mn-lt"/>
                          <a:ea typeface="+mn-ea"/>
                          <a:cs typeface="+mn-cs"/>
                        </a:rPr>
                        <a:t>Child support received for the child has been consistent.</a:t>
                      </a:r>
                      <a:r>
                        <a:rPr lang="en-US" sz="1000" u="none" strike="sngStrike" kern="1200" dirty="0">
                          <a:solidFill>
                            <a:schemeClr val="dk1"/>
                          </a:solidFill>
                          <a:effectLst/>
                          <a:latin typeface="+mn-lt"/>
                          <a:ea typeface="+mn-ea"/>
                          <a:cs typeface="+mn-cs"/>
                        </a:rPr>
                        <a:t> </a:t>
                      </a:r>
                      <a:endParaRPr lang="en-US" sz="1000" u="none" strike="noStrike" kern="1200" dirty="0">
                        <a:solidFill>
                          <a:schemeClr val="dk1"/>
                        </a:solidFill>
                        <a:effectLst/>
                        <a:latin typeface="+mn-lt"/>
                        <a:ea typeface="+mn-ea"/>
                        <a:cs typeface="+mn-cs"/>
                      </a:endParaRPr>
                    </a:p>
                    <a:p>
                      <a:pPr>
                        <a:buNone/>
                      </a:pPr>
                      <a:endParaRPr lang="en-US" sz="1000" kern="1200" dirty="0">
                        <a:solidFill>
                          <a:schemeClr val="dk1"/>
                        </a:solidFill>
                        <a:effectLst/>
                        <a:latin typeface="+mn-lt"/>
                        <a:ea typeface="+mn-ea"/>
                        <a:cs typeface="+mn-cs"/>
                      </a:endParaRPr>
                    </a:p>
                    <a:p>
                      <a:pPr>
                        <a:buNone/>
                      </a:pPr>
                      <a:r>
                        <a:rPr lang="en-US" sz="1000" kern="1200" dirty="0">
                          <a:solidFill>
                            <a:srgbClr val="000000"/>
                          </a:solidFill>
                          <a:effectLst/>
                          <a:latin typeface="+mn-lt"/>
                          <a:ea typeface="+mn-ea"/>
                          <a:cs typeface="+mn-cs"/>
                        </a:rPr>
                        <a:t>Any child support payments received pursuant to SB 380 would not be treated as income when determining CalWORKs eligibility or grant amounts. </a:t>
                      </a:r>
                    </a:p>
                    <a:p>
                      <a:pPr lvl="0">
                        <a:buNone/>
                      </a:pPr>
                      <a:endParaRPr lang="en-US" sz="1000" kern="1200" dirty="0">
                        <a:solidFill>
                          <a:srgbClr val="000000"/>
                        </a:solidFill>
                        <a:effectLst/>
                        <a:latin typeface="+mn-lt"/>
                        <a:ea typeface="+mn-ea"/>
                        <a:cs typeface="+mn-cs"/>
                      </a:endParaRPr>
                    </a:p>
                    <a:p>
                      <a:pPr lvl="0">
                        <a:buNone/>
                      </a:pPr>
                      <a:r>
                        <a:rPr lang="en-US" sz="1000" kern="1200" dirty="0">
                          <a:solidFill>
                            <a:srgbClr val="000000"/>
                          </a:solidFill>
                          <a:latin typeface="+mn-lt"/>
                          <a:ea typeface="+mn-ea"/>
                          <a:cs typeface="+mn-cs"/>
                        </a:rPr>
                        <a:t>CDSS plans to release the final ACL by end of June 2018</a:t>
                      </a:r>
                    </a:p>
                    <a:p>
                      <a:pPr>
                        <a:buNone/>
                      </a:pPr>
                      <a:endParaRPr lang="en-US" sz="1000" b="1" i="0" u="none" strike="noStrike" kern="1200" baseline="0" dirty="0">
                        <a:solidFill>
                          <a:schemeClr val="dk1"/>
                        </a:solidFill>
                        <a:latin typeface="+mn-lt"/>
                        <a:ea typeface="+mn-ea"/>
                        <a:cs typeface="+mn-cs"/>
                      </a:endParaRPr>
                    </a:p>
                    <a:p>
                      <a:pPr>
                        <a:buNone/>
                      </a:pPr>
                      <a:r>
                        <a:rPr lang="en-US" sz="1000" b="1" i="0" u="none" strike="noStrike" kern="1200" baseline="0" dirty="0">
                          <a:solidFill>
                            <a:schemeClr val="dk1"/>
                          </a:solidFill>
                          <a:latin typeface="+mn-lt"/>
                          <a:ea typeface="+mn-ea"/>
                          <a:cs typeface="+mn-cs"/>
                        </a:rPr>
                        <a:t>C-IV/LRS Update:</a:t>
                      </a:r>
                    </a:p>
                    <a:p>
                      <a:pPr>
                        <a:buNone/>
                      </a:pPr>
                      <a:r>
                        <a:rPr lang="en-US" sz="1000" b="0" i="0" u="none" strike="noStrike" kern="1200" baseline="0" dirty="0">
                          <a:solidFill>
                            <a:schemeClr val="dk1"/>
                          </a:solidFill>
                          <a:latin typeface="+mn-lt"/>
                          <a:ea typeface="+mn-ea"/>
                          <a:cs typeface="+mn-cs"/>
                        </a:rPr>
                        <a:t>Phase I – Mass Mailer – Policy requires the informing notice to be mailed by 9/1/18. The tentative plan is to generate the mailer and send to print vendor by 8/27/18 to be mailed by 9/1/18. </a:t>
                      </a:r>
                    </a:p>
                    <a:p>
                      <a:pPr>
                        <a:buNone/>
                      </a:pPr>
                      <a:endParaRPr lang="en-US" sz="1000" b="0"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II -The design team, consortium staff, and QA staff are working on documenting the requirements and the design.</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3</a:t>
            </a:fld>
            <a:endParaRPr lang="en-US" altLang="en-US" dirty="0"/>
          </a:p>
        </p:txBody>
      </p:sp>
    </p:spTree>
    <p:extLst>
      <p:ext uri="{BB962C8B-B14F-4D97-AF65-F5344CB8AC3E}">
        <p14:creationId xmlns:p14="http://schemas.microsoft.com/office/powerpoint/2010/main" val="328033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403650"/>
            <a:ext cx="7696200" cy="1097280"/>
          </a:xfrm>
        </p:spPr>
        <p:txBody>
          <a:bodyPr/>
          <a:lstStyle/>
          <a:p>
            <a:r>
              <a:rPr lang="en-US" sz="2800" dirty="0"/>
              <a:t>M &amp; O Application and Operations Update</a:t>
            </a:r>
            <a:br>
              <a:rPr lang="en-US" sz="2800" dirty="0"/>
            </a:br>
            <a:r>
              <a:rPr lang="en-US" sz="2800"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nvPr>
        </p:nvGraphicFramePr>
        <p:xfrm>
          <a:off x="228600" y="1524000"/>
          <a:ext cx="8686800" cy="408432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5626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SAWS</a:t>
                      </a:r>
                      <a:r>
                        <a:rPr lang="en-US" sz="1000" baseline="0" dirty="0">
                          <a:latin typeface="+mn-lt"/>
                          <a:cs typeface="Arial" panose="020B0604020202020204" pitchFamily="34" charset="0"/>
                        </a:rPr>
                        <a:t> 1 PLUS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Draft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Received 3/5/18</a:t>
                      </a:r>
                      <a:endParaRPr lang="en-US" sz="1000" dirty="0">
                        <a:latin typeface="+mn-lt"/>
                        <a:cs typeface="Arial" panose="020B0604020202020204" pitchFamily="34" charset="0"/>
                      </a:endParaRPr>
                    </a:p>
                    <a:p>
                      <a:endParaRPr lang="en-US" sz="1000" dirty="0"/>
                    </a:p>
                  </a:txBody>
                  <a:tcPr/>
                </a:tc>
                <a:tc>
                  <a:txBody>
                    <a:bodyPr/>
                    <a:lstStyle/>
                    <a:p>
                      <a:r>
                        <a:rPr lang="en-US" sz="1000" dirty="0"/>
                        <a:t>7/1/2018</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100580</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a:t>
                      </a:r>
                    </a:p>
                    <a:p>
                      <a:pPr lvl="0">
                        <a:buNone/>
                      </a:pPr>
                      <a:r>
                        <a:rPr lang="en-US" sz="1000" dirty="0">
                          <a:solidFill>
                            <a:srgbClr val="000000"/>
                          </a:solidFill>
                          <a:latin typeface="+mn-lt"/>
                          <a:cs typeface="Arial"/>
                        </a:rPr>
                        <a:t>202458</a:t>
                      </a:r>
                    </a:p>
                    <a:p>
                      <a:pPr lvl="0">
                        <a:buNone/>
                      </a:pPr>
                      <a:endParaRPr lang="en-US" sz="1000" dirty="0">
                        <a:solidFill>
                          <a:srgbClr val="000000"/>
                        </a:solidFill>
                        <a:latin typeface="+mn-lt"/>
                        <a:cs typeface="Arial"/>
                      </a:endParaRPr>
                    </a:p>
                    <a:p>
                      <a:pPr lvl="0">
                        <a:buNone/>
                      </a:pPr>
                      <a:r>
                        <a:rPr lang="en-US" sz="1000" dirty="0">
                          <a:solidFill>
                            <a:srgbClr val="000000"/>
                          </a:solidFill>
                          <a:latin typeface="+mn-lt"/>
                          <a:cs typeface="Arial"/>
                        </a:rPr>
                        <a:t>Analysis</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At the December SAWS policy meeting, CDSS informed SAWS that they are working on a modified version of the SAWS 2 PLUS which will only include five questions.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The modified version is the SAWS 1 Plus.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The first five questions of the streamlined </a:t>
                      </a:r>
                      <a:r>
                        <a:rPr lang="en-US" sz="1000" u="sng" kern="1200" dirty="0">
                          <a:solidFill>
                            <a:schemeClr val="dk1"/>
                          </a:solidFill>
                          <a:effectLst/>
                          <a:latin typeface="+mn-lt"/>
                          <a:ea typeface="+mn-ea"/>
                          <a:cs typeface="+mn-cs"/>
                          <a:hlinkClick r:id="rId2"/>
                        </a:rPr>
                        <a:t>SAWS 2 Plus</a:t>
                      </a:r>
                      <a:r>
                        <a:rPr lang="en-US" sz="1000" u="sng" kern="1200" dirty="0">
                          <a:solidFill>
                            <a:schemeClr val="dk1"/>
                          </a:solidFill>
                          <a:effectLst/>
                          <a:latin typeface="+mn-lt"/>
                          <a:ea typeface="+mn-ea"/>
                          <a:cs typeface="+mn-cs"/>
                        </a:rPr>
                        <a:t> </a:t>
                      </a:r>
                      <a:r>
                        <a:rPr lang="en-US" sz="1000" kern="1200" dirty="0">
                          <a:solidFill>
                            <a:schemeClr val="dk1"/>
                          </a:solidFill>
                          <a:effectLst/>
                          <a:latin typeface="+mn-lt"/>
                          <a:ea typeface="+mn-ea"/>
                          <a:cs typeface="+mn-cs"/>
                        </a:rPr>
                        <a:t>application, now</a:t>
                      </a:r>
                      <a:r>
                        <a:rPr lang="en-US" sz="1000" kern="1200" baseline="0" dirty="0">
                          <a:solidFill>
                            <a:schemeClr val="dk1"/>
                          </a:solidFill>
                          <a:effectLst/>
                          <a:latin typeface="+mn-lt"/>
                          <a:ea typeface="+mn-ea"/>
                          <a:cs typeface="+mn-cs"/>
                        </a:rPr>
                        <a:t> make up the </a:t>
                      </a:r>
                      <a:r>
                        <a:rPr lang="en-US" sz="1000" kern="1200" dirty="0">
                          <a:solidFill>
                            <a:schemeClr val="dk1"/>
                          </a:solidFill>
                          <a:effectLst/>
                          <a:latin typeface="+mn-lt"/>
                          <a:ea typeface="+mn-ea"/>
                          <a:cs typeface="+mn-cs"/>
                        </a:rPr>
                        <a:t>State Automated Welfare Systems (SAWS) 1 Plus.</a:t>
                      </a:r>
                      <a:r>
                        <a:rPr lang="en-US" sz="1000" kern="1200" baseline="0" dirty="0">
                          <a:solidFill>
                            <a:schemeClr val="dk1"/>
                          </a:solidFill>
                          <a:effectLst/>
                          <a:latin typeface="+mn-lt"/>
                          <a:ea typeface="+mn-ea"/>
                          <a:cs typeface="+mn-cs"/>
                        </a:rPr>
                        <a:t> The questions on the SAWS 1 Plus</a:t>
                      </a:r>
                      <a:r>
                        <a:rPr lang="en-US" sz="1000" kern="1200" dirty="0">
                          <a:solidFill>
                            <a:schemeClr val="dk1"/>
                          </a:solidFill>
                          <a:effectLst/>
                          <a:latin typeface="+mn-lt"/>
                          <a:ea typeface="+mn-ea"/>
                          <a:cs typeface="+mn-cs"/>
                        </a:rPr>
                        <a:t> were revised to ensure compliance with relevant laws and regulations, as well as capture eligibility determinations for all impacted programs. Effective July 1, 2018</a:t>
                      </a:r>
                      <a:r>
                        <a:rPr lang="en-US" sz="1000" kern="1200" baseline="0" dirty="0">
                          <a:solidFill>
                            <a:schemeClr val="dk1"/>
                          </a:solidFill>
                          <a:effectLst/>
                          <a:latin typeface="+mn-lt"/>
                          <a:ea typeface="+mn-ea"/>
                          <a:cs typeface="+mn-cs"/>
                        </a:rPr>
                        <a:t> CWDs must use the new SAWS 1 Plus form </a:t>
                      </a:r>
                      <a:r>
                        <a:rPr lang="en-US" sz="1000" kern="1200" dirty="0">
                          <a:solidFill>
                            <a:schemeClr val="dk1"/>
                          </a:solidFill>
                          <a:effectLst/>
                          <a:latin typeface="+mn-lt"/>
                          <a:ea typeface="+mn-ea"/>
                          <a:cs typeface="+mn-cs"/>
                        </a:rPr>
                        <a:t>in place of questions one through five (pages one and two) on the </a:t>
                      </a:r>
                      <a:r>
                        <a:rPr lang="en-US" sz="1000" u="sng" kern="1200" dirty="0">
                          <a:solidFill>
                            <a:schemeClr val="dk1"/>
                          </a:solidFill>
                          <a:effectLst/>
                          <a:latin typeface="+mn-lt"/>
                          <a:ea typeface="+mn-ea"/>
                          <a:cs typeface="+mn-cs"/>
                          <a:hlinkClick r:id="rId2"/>
                        </a:rPr>
                        <a:t>SAWS 2 Plus</a:t>
                      </a:r>
                      <a:r>
                        <a:rPr lang="en-US" sz="1000" u="sng" kern="1200" dirty="0">
                          <a:solidFill>
                            <a:schemeClr val="dk1"/>
                          </a:solidFill>
                          <a:effectLst/>
                          <a:latin typeface="+mn-lt"/>
                          <a:ea typeface="+mn-ea"/>
                          <a:cs typeface="+mn-cs"/>
                        </a:rPr>
                        <a:t> </a:t>
                      </a:r>
                      <a:r>
                        <a:rPr lang="en-US" sz="1000" kern="1200" dirty="0">
                          <a:solidFill>
                            <a:schemeClr val="dk1"/>
                          </a:solidFill>
                          <a:effectLst/>
                          <a:latin typeface="+mn-lt"/>
                          <a:ea typeface="+mn-ea"/>
                          <a:cs typeface="+mn-cs"/>
                        </a:rPr>
                        <a:t> when applicants are applying for cash aid (CalWORKs, GA/GR, TCVAP, Entrant Cash Assistance, Refugee Cash Assistance) and/or if an applicant is applying for one or more programs (CalFresh and/or health care).  Please note CAPI still requires form SOC 814 to be completed and expects to use the SAWS 1 Plus and </a:t>
                      </a:r>
                      <a:r>
                        <a:rPr lang="en-US" sz="1000" u="sng" kern="1200" dirty="0">
                          <a:solidFill>
                            <a:schemeClr val="dk1"/>
                          </a:solidFill>
                          <a:effectLst/>
                          <a:latin typeface="+mn-lt"/>
                          <a:ea typeface="+mn-ea"/>
                          <a:cs typeface="+mn-cs"/>
                          <a:hlinkClick r:id="rId2"/>
                        </a:rPr>
                        <a:t>SAWS 2 Plus</a:t>
                      </a:r>
                      <a:r>
                        <a:rPr lang="en-US" sz="1000" u="sng" kern="1200" dirty="0">
                          <a:solidFill>
                            <a:schemeClr val="dk1"/>
                          </a:solidFill>
                          <a:effectLst/>
                          <a:latin typeface="+mn-lt"/>
                          <a:ea typeface="+mn-ea"/>
                          <a:cs typeface="+mn-cs"/>
                        </a:rPr>
                        <a:t> </a:t>
                      </a:r>
                      <a:r>
                        <a:rPr lang="en-US" sz="1000" kern="1200" dirty="0">
                          <a:solidFill>
                            <a:schemeClr val="dk1"/>
                          </a:solidFill>
                          <a:effectLst/>
                          <a:latin typeface="+mn-lt"/>
                          <a:ea typeface="+mn-ea"/>
                          <a:cs typeface="+mn-cs"/>
                        </a:rPr>
                        <a:t>in the near future. </a:t>
                      </a: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System change design efforts will begin when final policy is published</a:t>
                      </a:r>
                      <a:r>
                        <a:rPr lang="en-US" sz="1000" kern="1200" baseline="0" dirty="0">
                          <a:solidFill>
                            <a:schemeClr val="tx1"/>
                          </a:solidFill>
                          <a:effectLst/>
                          <a:latin typeface="+mn-lt"/>
                          <a:ea typeface="+mn-ea"/>
                          <a:cs typeface="+mn-cs"/>
                        </a:rPr>
                        <a:t>. CDSS is expected to publish the SAWS 1 PLUS by 7/1/18.</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4</a:t>
            </a:fld>
            <a:endParaRPr lang="en-US" altLang="en-US" dirty="0"/>
          </a:p>
        </p:txBody>
      </p:sp>
    </p:spTree>
    <p:extLst>
      <p:ext uri="{BB962C8B-B14F-4D97-AF65-F5344CB8AC3E}">
        <p14:creationId xmlns:p14="http://schemas.microsoft.com/office/powerpoint/2010/main" val="270177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403650"/>
            <a:ext cx="7696200" cy="1097280"/>
          </a:xfrm>
        </p:spPr>
        <p:txBody>
          <a:bodyPr/>
          <a:lstStyle/>
          <a:p>
            <a:r>
              <a:rPr lang="en-US" sz="2800" dirty="0"/>
              <a:t>M &amp; O Application and Operations Update</a:t>
            </a:r>
            <a:br>
              <a:rPr lang="en-US" sz="2800" dirty="0"/>
            </a:br>
            <a:r>
              <a:rPr lang="en-US" sz="2800"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156171180"/>
              </p:ext>
            </p:extLst>
          </p:nvPr>
        </p:nvGraphicFramePr>
        <p:xfrm>
          <a:off x="228600" y="1524000"/>
          <a:ext cx="8686800" cy="271272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Add VUR Functionality for Non</a:t>
                      </a:r>
                      <a:r>
                        <a:rPr lang="en-US" sz="10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rgbClr val="0070C0"/>
                          </a:solidFill>
                          <a:effectLst/>
                          <a:latin typeface="+mn-lt"/>
                          <a:cs typeface="Arial" panose="020B0604020202020204" pitchFamily="34" charset="0"/>
                          <a:hlinkClick r:id="rId2"/>
                        </a:rPr>
                        <a:t>ACL 13-17</a:t>
                      </a:r>
                      <a:endParaRPr lang="en-US" sz="1000" baseline="0" dirty="0">
                        <a:solidFill>
                          <a:srgbClr val="0070C0"/>
                        </a:solidFill>
                        <a:effectLst/>
                        <a:latin typeface="+mn-lt"/>
                        <a:cs typeface="Arial" panose="020B0604020202020204" pitchFamily="34" charset="0"/>
                      </a:endParaRPr>
                    </a:p>
                    <a:p>
                      <a:endParaRPr lang="en-US" sz="1000" dirty="0"/>
                    </a:p>
                  </a:txBody>
                  <a:tcPr/>
                </a:tc>
                <a:tc>
                  <a:txBody>
                    <a:bodyPr/>
                    <a:lstStyle/>
                    <a:p>
                      <a:r>
                        <a:rPr lang="en-US" sz="1000" i="0" dirty="0">
                          <a:solidFill>
                            <a:schemeClr val="tx1"/>
                          </a:solidFill>
                          <a:latin typeface="+mn-lt"/>
                          <a:cs typeface="Arial" panose="020B0604020202020204" pitchFamily="34" charset="0"/>
                        </a:rPr>
                        <a:t>10/1/2013</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619</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  TBD</a:t>
                      </a:r>
                    </a:p>
                  </a:txBody>
                  <a:tcPr/>
                </a:tc>
                <a:tc>
                  <a:txBody>
                    <a:bodyPr/>
                    <a:lstStyle/>
                    <a:p>
                      <a:r>
                        <a:rPr lang="en-US" sz="1000" dirty="0">
                          <a:solidFill>
                            <a:schemeClr val="tx1"/>
                          </a:solidFill>
                          <a:latin typeface="+mn-lt"/>
                          <a:cs typeface="Arial" panose="020B0604020202020204" pitchFamily="34" charset="0"/>
                        </a:rPr>
                        <a:t>Implemented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mn-lt"/>
                          <a:ea typeface="+mn-ea"/>
                          <a:cs typeface="+mn-cs"/>
                        </a:rPr>
                        <a:t>No change since last meeting</a:t>
                      </a:r>
                      <a:r>
                        <a:rPr lang="en-US" sz="10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cs typeface="Arial" panose="020B0604020202020204" pitchFamily="34" charset="0"/>
                        </a:rPr>
                        <a:t>CW/CF</a:t>
                      </a:r>
                      <a:r>
                        <a:rPr lang="en-US" sz="1000" baseline="0" dirty="0">
                          <a:effectLst/>
                          <a:latin typeface="+mn-lt"/>
                          <a:cs typeface="Arial" panose="020B0604020202020204" pitchFamily="34" charset="0"/>
                        </a:rPr>
                        <a:t> Committee High Priority CalFresh  SCRs:   </a:t>
                      </a:r>
                      <a:r>
                        <a:rPr lang="en-US" sz="1000" dirty="0">
                          <a:latin typeface="+mn-lt"/>
                          <a:cs typeface="Arial" panose="020B0604020202020204" pitchFamily="34" charset="0"/>
                        </a:rPr>
                        <a:t>Due to</a:t>
                      </a:r>
                      <a:r>
                        <a:rPr lang="en-US" sz="1000" baseline="0" dirty="0">
                          <a:latin typeface="+mn-lt"/>
                          <a:cs typeface="Arial" panose="020B0604020202020204" pitchFamily="34" charset="0"/>
                        </a:rPr>
                        <a:t> a waiver denial</a:t>
                      </a:r>
                      <a:r>
                        <a:rPr lang="en-US" sz="1000" dirty="0">
                          <a:latin typeface="+mn-lt"/>
                          <a:cs typeface="Arial" panose="020B0604020202020204" pitchFamily="34" charset="0"/>
                        </a:rPr>
                        <a:t>, CWDs must act on any NACF changes considered verified upon receipt (VUR). CDSS</a:t>
                      </a:r>
                      <a:r>
                        <a:rPr lang="en-US" sz="1000" baseline="0" dirty="0">
                          <a:latin typeface="+mn-lt"/>
                          <a:cs typeface="Arial" panose="020B0604020202020204" pitchFamily="34" charset="0"/>
                        </a:rPr>
                        <a:t> has drafted an ACIN to published t</a:t>
                      </a:r>
                      <a:r>
                        <a:rPr lang="en-US" sz="1000" kern="1200" dirty="0">
                          <a:solidFill>
                            <a:schemeClr val="dk1"/>
                          </a:solidFill>
                          <a:effectLst/>
                          <a:latin typeface="+mn-lt"/>
                          <a:ea typeface="+mn-ea"/>
                          <a:cs typeface="Arial" panose="020B0604020202020204" pitchFamily="34" charset="0"/>
                        </a:rPr>
                        <a:t>he VUR chart</a:t>
                      </a:r>
                      <a:r>
                        <a:rPr lang="en-US" sz="10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C-IV  Update:</a:t>
                      </a:r>
                      <a:endParaRPr lang="en-US" sz="10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Design is pending receipt of CDSS policy Q&amp;A.</a:t>
                      </a:r>
                      <a:endParaRPr lang="en-US" sz="10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000" b="1" kern="1200" baseline="0" dirty="0">
                          <a:solidFill>
                            <a:schemeClr val="tx1"/>
                          </a:solidFill>
                          <a:effectLst/>
                          <a:latin typeface="+mn-lt"/>
                          <a:ea typeface="+mn-ea"/>
                          <a:cs typeface="Arial" panose="020B0604020202020204" pitchFamily="34" charset="0"/>
                        </a:rPr>
                        <a:t>. </a:t>
                      </a:r>
                      <a:r>
                        <a:rPr lang="en-US" sz="1000" b="0" kern="1200" dirty="0">
                          <a:solidFill>
                            <a:schemeClr val="tx1"/>
                          </a:solidFill>
                          <a:effectLst/>
                          <a:latin typeface="+mn-lt"/>
                          <a:ea typeface="+mn-ea"/>
                          <a:cs typeface="+mn-cs"/>
                        </a:rPr>
                        <a:t>V</a:t>
                      </a:r>
                      <a:r>
                        <a:rPr lang="en-US" sz="10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000" b="1" kern="1200" baseline="0" dirty="0">
                        <a:solidFill>
                          <a:schemeClr val="tx1"/>
                        </a:solidFill>
                        <a:effectLst/>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a:t>
            </a:fld>
            <a:endParaRPr lang="en-US" altLang="en-US" dirty="0"/>
          </a:p>
        </p:txBody>
      </p:sp>
    </p:spTree>
    <p:extLst>
      <p:ext uri="{BB962C8B-B14F-4D97-AF65-F5344CB8AC3E}">
        <p14:creationId xmlns:p14="http://schemas.microsoft.com/office/powerpoint/2010/main" val="91324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403650"/>
            <a:ext cx="7696200" cy="1097280"/>
          </a:xfrm>
        </p:spPr>
        <p:txBody>
          <a:bodyPr/>
          <a:lstStyle/>
          <a:p>
            <a:r>
              <a:rPr lang="en-US" sz="2800" dirty="0"/>
              <a:t>M &amp; O Application and Operations Update</a:t>
            </a:r>
            <a:br>
              <a:rPr lang="en-US" sz="2800" dirty="0"/>
            </a:br>
            <a:r>
              <a:rPr lang="en-US" sz="2800"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706636878"/>
              </p:ext>
            </p:extLst>
          </p:nvPr>
        </p:nvGraphicFramePr>
        <p:xfrm>
          <a:off x="228600" y="1524000"/>
          <a:ext cx="8686800" cy="52730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rPr>
                        <a:t>MC RE Informational Packets for Application and Renewal</a:t>
                      </a:r>
                      <a:endParaRPr lang="en-US" sz="10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hlinkClick r:id="rId2"/>
                        </a:rPr>
                        <a:t>MEDIL I 14-54</a:t>
                      </a:r>
                      <a:endParaRPr lang="en-US" sz="1000" dirty="0"/>
                    </a:p>
                  </a:txBody>
                  <a:tcPr/>
                </a:tc>
                <a:tc>
                  <a:txBody>
                    <a:bodyPr/>
                    <a:lstStyle/>
                    <a:p>
                      <a:r>
                        <a:rPr lang="en-US" sz="1000" i="0" dirty="0">
                          <a:solidFill>
                            <a:schemeClr val="tx1"/>
                          </a:solidFill>
                          <a:latin typeface="+mn-lt"/>
                          <a:cs typeface="Arial" panose="020B0604020202020204" pitchFamily="34" charset="0"/>
                        </a:rPr>
                        <a:t>2014</a:t>
                      </a:r>
                    </a:p>
                  </a:txBody>
                  <a:tcPr/>
                </a:tc>
                <a:tc>
                  <a:txBody>
                    <a:bodyPr/>
                    <a:lstStyle/>
                    <a:p>
                      <a:r>
                        <a:rPr lang="en-US" sz="1000" dirty="0">
                          <a:solidFill>
                            <a:schemeClr val="tx1"/>
                          </a:solidFill>
                          <a:latin typeface="+mn-lt"/>
                          <a:cs typeface="Arial" panose="020B0604020202020204" pitchFamily="34" charset="0"/>
                        </a:rPr>
                        <a:t>SCR 924</a:t>
                      </a:r>
                    </a:p>
                    <a:p>
                      <a:endParaRPr lang="en-US" sz="10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r>
                        <a:rPr lang="en-US" sz="1000" baseline="0" dirty="0">
                          <a:latin typeface="+mn-lt"/>
                          <a:cs typeface="Arial" panose="020B0604020202020204" pitchFamily="34" charset="0"/>
                        </a:rPr>
                        <a:t> TBD</a:t>
                      </a:r>
                      <a:endParaRPr lang="en-US" sz="1000" dirty="0">
                        <a:latin typeface="+mn-lt"/>
                        <a:cs typeface="Arial" panose="020B0604020202020204" pitchFamily="34" charset="0"/>
                      </a:endParaRPr>
                    </a:p>
                  </a:txBody>
                  <a:tcPr/>
                </a:tc>
                <a:tc>
                  <a:txBody>
                    <a:bodyPr/>
                    <a:lstStyle/>
                    <a:p>
                      <a:r>
                        <a:rPr lang="en-US" sz="1000" dirty="0">
                          <a:solidFill>
                            <a:schemeClr val="tx1"/>
                          </a:solidFill>
                          <a:latin typeface="+mn-lt"/>
                          <a:cs typeface="Arial" panose="020B0604020202020204" pitchFamily="34" charset="0"/>
                        </a:rPr>
                        <a:t>SCR 52371</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Implemented</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a:t>
                      </a:r>
                      <a:r>
                        <a:rPr lang="en-US" sz="1000" baseline="0" dirty="0">
                          <a:solidFill>
                            <a:schemeClr val="tx1"/>
                          </a:solidFill>
                          <a:latin typeface="+mn-lt"/>
                          <a:cs typeface="Arial" panose="020B0604020202020204" pitchFamily="34" charset="0"/>
                        </a:rPr>
                        <a:t> </a:t>
                      </a:r>
                    </a:p>
                    <a:p>
                      <a:r>
                        <a:rPr lang="en-US" sz="1000" baseline="0" dirty="0">
                          <a:solidFill>
                            <a:schemeClr val="tx1"/>
                          </a:solidFill>
                          <a:latin typeface="+mn-lt"/>
                          <a:cs typeface="Arial" panose="020B0604020202020204" pitchFamily="34" charset="0"/>
                        </a:rPr>
                        <a:t>17.05</a:t>
                      </a:r>
                      <a:endParaRPr lang="en-US" sz="1000" dirty="0">
                        <a:solidFill>
                          <a:schemeClr val="tx1"/>
                        </a:solidFill>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000" dirty="0"/>
                        <a:t>Counties are required to provide the publications listed</a:t>
                      </a:r>
                      <a:r>
                        <a:rPr lang="en-US" sz="1000" baseline="0" dirty="0"/>
                        <a:t> in this MEDIL</a:t>
                      </a:r>
                      <a:r>
                        <a:rPr lang="en-US" sz="1000" dirty="0"/>
                        <a:t> to all households at the time of initial application when submitted to the county directly in person, by phone, by mail or through </a:t>
                      </a:r>
                      <a:r>
                        <a:rPr lang="en-US" sz="1000" dirty="0" err="1"/>
                        <a:t>eNotification</a:t>
                      </a:r>
                      <a:r>
                        <a:rPr lang="en-US" sz="1000" dirty="0"/>
                        <a:t> and at renewal. </a:t>
                      </a:r>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0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OSI indicated there was no additional funding for this effort. To avoid the cost of mailing these packets, PSC sent a  Consortium Request for Policy Clarification (CRPC) to CDSS and DHCS requesting the packets be posted to the recipient’s C4Y account and if a PDF link to each packet on C4Yourself (C4Y) would satisfy the policy requirement. </a:t>
                      </a:r>
                    </a:p>
                    <a:p>
                      <a:pPr marL="0" algn="l" defTabSz="914400" rtl="0" eaLnBrk="1" latinLnBrk="0" hangingPunct="1"/>
                      <a:endParaRPr lang="en-US" sz="1000" kern="1200" dirty="0">
                        <a:solidFill>
                          <a:schemeClr val="tx1"/>
                        </a:solidFill>
                        <a:latin typeface="+mn-lt"/>
                        <a:ea typeface="+mn-ea"/>
                        <a:cs typeface="Arial" panose="020B0604020202020204" pitchFamily="34" charset="0"/>
                      </a:endParaRPr>
                    </a:p>
                    <a:p>
                      <a:pPr marL="0" algn="l" defTabSz="914400" rtl="0" eaLnBrk="1" latinLnBrk="0" hangingPunct="1"/>
                      <a:r>
                        <a:rPr lang="en-US" sz="900" b="1" i="1" kern="1200" dirty="0">
                          <a:solidFill>
                            <a:schemeClr val="tx1"/>
                          </a:solidFill>
                          <a:latin typeface="+mn-lt"/>
                          <a:ea typeface="+mn-ea"/>
                          <a:cs typeface="Arial" panose="020B0604020202020204" pitchFamily="34" charset="0"/>
                        </a:rPr>
                        <a:t>Note: </a:t>
                      </a:r>
                      <a:r>
                        <a:rPr lang="en-US" sz="900" i="1" kern="1200" dirty="0">
                          <a:solidFill>
                            <a:schemeClr val="tx1"/>
                          </a:solidFill>
                          <a:latin typeface="+mn-lt"/>
                          <a:ea typeface="+mn-ea"/>
                          <a:cs typeface="Arial" panose="020B0604020202020204" pitchFamily="34" charset="0"/>
                        </a:rPr>
                        <a:t>Due to the increase in volume that these automated packets will would create, </a:t>
                      </a:r>
                      <a:r>
                        <a:rPr lang="en-US" sz="900" b="1" i="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000" b="0" kern="1200" dirty="0">
                        <a:solidFill>
                          <a:schemeClr val="tx1"/>
                        </a:solidFill>
                        <a:latin typeface="+mn-lt"/>
                        <a:ea typeface="+mn-ea"/>
                        <a:cs typeface="Arial" panose="020B0604020202020204" pitchFamily="34" charset="0"/>
                      </a:endParaRPr>
                    </a:p>
                    <a:p>
                      <a:pPr marL="0" algn="l" defTabSz="914400" rtl="0" eaLnBrk="1" latinLnBrk="0" hangingPunct="1"/>
                      <a:r>
                        <a:rPr lang="en-US" sz="10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0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0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0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endParaRPr lang="en-US" sz="10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6</a:t>
            </a:fld>
            <a:endParaRPr lang="en-US" altLang="en-US" dirty="0"/>
          </a:p>
        </p:txBody>
      </p:sp>
    </p:spTree>
    <p:extLst>
      <p:ext uri="{BB962C8B-B14F-4D97-AF65-F5344CB8AC3E}">
        <p14:creationId xmlns:p14="http://schemas.microsoft.com/office/powerpoint/2010/main" val="670911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85900" y="857254"/>
            <a:ext cx="5715000" cy="650810"/>
          </a:xfrm>
        </p:spPr>
        <p:txBody>
          <a:bodyPr/>
          <a:lstStyle/>
          <a:p>
            <a:pPr algn="ctr"/>
            <a:r>
              <a:rPr lang="en-US" dirty="0"/>
              <a:t>CDSS MOUs</a:t>
            </a:r>
          </a:p>
        </p:txBody>
      </p:sp>
      <p:sp>
        <p:nvSpPr>
          <p:cNvPr id="5" name="Slide Number Placeholder 3"/>
          <p:cNvSpPr>
            <a:spLocks noGrp="1"/>
          </p:cNvSpPr>
          <p:nvPr>
            <p:ph type="sldNum" sz="quarter" idx="12"/>
          </p:nvPr>
        </p:nvSpPr>
        <p:spPr>
          <a:xfrm>
            <a:off x="7541841" y="5093970"/>
            <a:ext cx="411480" cy="297180"/>
          </a:xfrm>
        </p:spPr>
        <p:txBody>
          <a:bodyPr/>
          <a:lstStyle/>
          <a:p>
            <a:fld id="{E11AC5FD-6117-434D-B9A5-ADA9E67FDCBD}" type="slidenum">
              <a:rPr lang="en-US">
                <a:latin typeface="Calibri"/>
              </a:rPr>
              <a:pPr/>
              <a:t>7</a:t>
            </a:fld>
            <a:endParaRPr lang="en-US" dirty="0">
              <a:latin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2890258458"/>
              </p:ext>
            </p:extLst>
          </p:nvPr>
        </p:nvGraphicFramePr>
        <p:xfrm>
          <a:off x="475864" y="1424089"/>
          <a:ext cx="7732744" cy="4707936"/>
        </p:xfrm>
        <a:graphic>
          <a:graphicData uri="http://schemas.openxmlformats.org/drawingml/2006/table">
            <a:tbl>
              <a:tblPr firstRow="1" bandRow="1">
                <a:tableStyleId>{5C22544A-7EE6-4342-B048-85BDC9FD1C3A}</a:tableStyleId>
              </a:tblPr>
              <a:tblGrid>
                <a:gridCol w="1133669">
                  <a:extLst>
                    <a:ext uri="{9D8B030D-6E8A-4147-A177-3AD203B41FA5}">
                      <a16:colId xmlns:a16="http://schemas.microsoft.com/office/drawing/2014/main" val="1897634298"/>
                    </a:ext>
                  </a:extLst>
                </a:gridCol>
                <a:gridCol w="1250846">
                  <a:extLst>
                    <a:ext uri="{9D8B030D-6E8A-4147-A177-3AD203B41FA5}">
                      <a16:colId xmlns:a16="http://schemas.microsoft.com/office/drawing/2014/main" val="1124354111"/>
                    </a:ext>
                  </a:extLst>
                </a:gridCol>
                <a:gridCol w="5348229">
                  <a:extLst>
                    <a:ext uri="{9D8B030D-6E8A-4147-A177-3AD203B41FA5}">
                      <a16:colId xmlns:a16="http://schemas.microsoft.com/office/drawing/2014/main" val="3406358116"/>
                    </a:ext>
                  </a:extLst>
                </a:gridCol>
              </a:tblGrid>
              <a:tr h="284450">
                <a:tc>
                  <a:txBody>
                    <a:bodyPr/>
                    <a:lstStyle/>
                    <a:p>
                      <a:r>
                        <a:rPr lang="en-US" sz="900" dirty="0">
                          <a:solidFill>
                            <a:schemeClr val="tx1"/>
                          </a:solidFill>
                          <a:latin typeface="+mj-lt"/>
                          <a:cs typeface="Arial" panose="020B0604020202020204" pitchFamily="34" charset="0"/>
                        </a:rPr>
                        <a:t>Item</a:t>
                      </a:r>
                    </a:p>
                  </a:txBody>
                  <a:tcPr marL="68579" marR="68579" marT="25712" marB="2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chemeClr val="dk1"/>
                          </a:solidFill>
                          <a:effectLst/>
                          <a:latin typeface="+mj-lt"/>
                          <a:ea typeface="+mn-ea"/>
                          <a:cs typeface="Arial" panose="020B0604020202020204" pitchFamily="34" charset="0"/>
                        </a:rPr>
                        <a:t>MOU Status</a:t>
                      </a:r>
                    </a:p>
                  </a:txBody>
                  <a:tcPr marL="68579" marR="68579" marT="25712" marB="2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chemeClr val="tx1"/>
                          </a:solidFill>
                          <a:effectLst/>
                          <a:latin typeface="+mj-lt"/>
                          <a:ea typeface="+mn-ea"/>
                          <a:cs typeface="Arial" panose="020B0604020202020204" pitchFamily="34" charset="0"/>
                        </a:rPr>
                        <a:t>Purpose of the Data Request</a:t>
                      </a:r>
                      <a:r>
                        <a:rPr lang="en-US" sz="900" b="1" kern="1200" baseline="0" dirty="0">
                          <a:solidFill>
                            <a:schemeClr val="dk1"/>
                          </a:solidFill>
                          <a:effectLst/>
                          <a:latin typeface="+mj-lt"/>
                          <a:ea typeface="+mn-ea"/>
                          <a:cs typeface="Arial" panose="020B0604020202020204" pitchFamily="34" charset="0"/>
                        </a:rPr>
                        <a:t> </a:t>
                      </a:r>
                    </a:p>
                  </a:txBody>
                  <a:tcPr marL="68579" marR="68579" marT="25712" marB="25712"/>
                </a:tc>
                <a:extLst>
                  <a:ext uri="{0D108BD9-81ED-4DB2-BD59-A6C34878D82A}">
                    <a16:rowId xmlns:a16="http://schemas.microsoft.com/office/drawing/2014/main" val="2185081078"/>
                  </a:ext>
                </a:extLst>
              </a:tr>
              <a:tr h="2314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Arial" panose="020B0604020202020204" pitchFamily="34" charset="0"/>
                        </a:rPr>
                        <a:t>Census </a:t>
                      </a:r>
                    </a:p>
                  </a:txBody>
                  <a:tcPr marL="68586" marR="68586" marT="25718" marB="25718"/>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baseline="0" dirty="0">
                          <a:solidFill>
                            <a:schemeClr val="dk1"/>
                          </a:solidFill>
                          <a:effectLst/>
                          <a:latin typeface="+mn-lt"/>
                          <a:ea typeface="+mn-ea"/>
                          <a:cs typeface="Arial" panose="020B0604020202020204" pitchFamily="34" charset="0"/>
                        </a:rPr>
                        <a:t>In Progress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CDSS has been working with Census Bureau to resolve some concerns with the contract language. </a:t>
                      </a:r>
                      <a:endParaRPr lang="en-US" sz="11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baseline="0" dirty="0">
                          <a:solidFill>
                            <a:schemeClr val="dk1"/>
                          </a:solidFill>
                          <a:effectLst/>
                          <a:latin typeface="+mn-lt"/>
                          <a:ea typeface="+mn-ea"/>
                          <a:cs typeface="Arial" panose="020B0604020202020204" pitchFamily="34" charset="0"/>
                        </a:rPr>
                        <a:t>Note: Initial approved MOU expired on 6/30/17</a:t>
                      </a:r>
                    </a:p>
                  </a:txBody>
                  <a:tcPr marL="68582" marR="68582" marT="25736" marB="257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Arial" panose="020B0604020202020204" pitchFamily="34" charset="0"/>
                        </a:rPr>
                        <a:t>To</a:t>
                      </a:r>
                      <a:r>
                        <a:rPr lang="en-US" sz="1100" kern="1200" baseline="0" dirty="0">
                          <a:solidFill>
                            <a:schemeClr val="dk1"/>
                          </a:solidFill>
                          <a:effectLst/>
                          <a:latin typeface="+mn-lt"/>
                          <a:ea typeface="+mn-ea"/>
                          <a:cs typeface="Arial" panose="020B0604020202020204" pitchFamily="34" charset="0"/>
                        </a:rPr>
                        <a:t> provide CDSS </a:t>
                      </a:r>
                      <a:r>
                        <a:rPr lang="en-US" sz="1100" kern="1200" dirty="0">
                          <a:solidFill>
                            <a:schemeClr val="dk1"/>
                          </a:solidFill>
                          <a:effectLst/>
                          <a:latin typeface="+mn-lt"/>
                          <a:ea typeface="+mn-ea"/>
                          <a:cs typeface="+mn-cs"/>
                        </a:rPr>
                        <a:t>the necessary and relevant California Work Opportunity and Responsibility to Kids (CalWORKs)  and Supplemental Nutrition</a:t>
                      </a:r>
                      <a:r>
                        <a:rPr lang="en-US" sz="1100" kern="1200" baseline="0" dirty="0">
                          <a:solidFill>
                            <a:schemeClr val="dk1"/>
                          </a:solidFill>
                          <a:effectLst/>
                          <a:latin typeface="+mn-lt"/>
                          <a:ea typeface="+mn-ea"/>
                          <a:cs typeface="+mn-cs"/>
                        </a:rPr>
                        <a:t> Assistance Program (SNAP) data to use in improving the U.S. 2020 Census and providing California with valuable data on program participation dynamics.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mn-cs"/>
                        </a:rPr>
                        <a:t>The LRS and C-IV Projects will provide to CDSS specific CalWORKs and SNAP data from 2004 through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effectLst/>
                        <a:latin typeface="+mn-lt"/>
                        <a:ea typeface="+mn-ea"/>
                        <a:cs typeface="Arial" panose="020B0604020202020204" pitchFamily="34" charset="0"/>
                      </a:endParaRPr>
                    </a:p>
                  </a:txBody>
                  <a:tcPr marL="68582" marR="68582" marT="25736" marB="25736"/>
                </a:tc>
                <a:extLst>
                  <a:ext uri="{0D108BD9-81ED-4DB2-BD59-A6C34878D82A}">
                    <a16:rowId xmlns:a16="http://schemas.microsoft.com/office/drawing/2014/main" val="4164940116"/>
                  </a:ext>
                </a:extLst>
              </a:tr>
              <a:tr h="2108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Arial" panose="020B0604020202020204" pitchFamily="34" charset="0"/>
                        </a:rPr>
                        <a:t>West Stat Study</a:t>
                      </a:r>
                    </a:p>
                  </a:txBody>
                  <a:tcPr marL="68586" marR="68586" marT="25718" marB="25718"/>
                </a:tc>
                <a:tc>
                  <a:txBody>
                    <a:bodyPr/>
                    <a:lstStyle/>
                    <a:p>
                      <a:pPr marL="0" lvl="0" indent="0">
                        <a:buFont typeface="Wingdings" panose="05000000000000000000" pitchFamily="2" charset="2"/>
                        <a:buNone/>
                      </a:pPr>
                      <a:r>
                        <a:rPr lang="en-US" sz="1100" b="0" kern="1200" baseline="0" dirty="0">
                          <a:solidFill>
                            <a:schemeClr val="tx1"/>
                          </a:solidFill>
                          <a:effectLst/>
                          <a:latin typeface="+mn-lt"/>
                          <a:ea typeface="+mn-ea"/>
                          <a:cs typeface="Arial" panose="020B0604020202020204" pitchFamily="34" charset="0"/>
                        </a:rPr>
                        <a:t>Final</a:t>
                      </a:r>
                    </a:p>
                    <a:p>
                      <a:pPr marL="0" lvl="0" indent="0">
                        <a:buFont typeface="Wingdings" panose="05000000000000000000" pitchFamily="2" charset="2"/>
                        <a:buNone/>
                      </a:pPr>
                      <a:endParaRPr lang="en-US" sz="1100" b="0" kern="1200" baseline="0" dirty="0">
                        <a:solidFill>
                          <a:schemeClr val="tx1"/>
                        </a:solidFill>
                        <a:effectLst/>
                        <a:latin typeface="+mn-lt"/>
                        <a:ea typeface="+mn-ea"/>
                        <a:cs typeface="Arial" panose="020B0604020202020204" pitchFamily="34" charset="0"/>
                      </a:endParaRPr>
                    </a:p>
                    <a:p>
                      <a:pPr marL="0" lvl="0" indent="0">
                        <a:buFont typeface="Wingdings" panose="05000000000000000000" pitchFamily="2" charset="2"/>
                        <a:buNone/>
                      </a:pPr>
                      <a:r>
                        <a:rPr lang="en-US" sz="1100" b="0" kern="1200" baseline="0" dirty="0">
                          <a:solidFill>
                            <a:schemeClr val="tx1"/>
                          </a:solidFill>
                          <a:effectLst/>
                          <a:latin typeface="+mn-lt"/>
                          <a:ea typeface="+mn-ea"/>
                          <a:cs typeface="Arial" panose="020B0604020202020204" pitchFamily="34" charset="0"/>
                        </a:rPr>
                        <a:t>CalACES Legal comments sent to CDSS in March. </a:t>
                      </a:r>
                    </a:p>
                    <a:p>
                      <a:pPr marL="0" lvl="0" indent="0">
                        <a:buFont typeface="Wingdings" panose="05000000000000000000" pitchFamily="2" charset="2"/>
                        <a:buNone/>
                      </a:pPr>
                      <a:endParaRPr lang="en-US" sz="1100" b="0" kern="1200" baseline="0" dirty="0">
                        <a:solidFill>
                          <a:schemeClr val="tx1"/>
                        </a:solidFill>
                        <a:effectLst/>
                        <a:latin typeface="+mn-lt"/>
                        <a:ea typeface="+mn-ea"/>
                        <a:cs typeface="Arial" panose="020B0604020202020204" pitchFamily="34" charset="0"/>
                      </a:endParaRPr>
                    </a:p>
                    <a:p>
                      <a:pPr marL="0" lvl="0" indent="0">
                        <a:buFont typeface="Wingdings" panose="05000000000000000000" pitchFamily="2" charset="2"/>
                        <a:buNone/>
                      </a:pPr>
                      <a:r>
                        <a:rPr lang="en-US" sz="1100" b="0" kern="1200" baseline="0" dirty="0">
                          <a:solidFill>
                            <a:schemeClr val="tx1"/>
                          </a:solidFill>
                          <a:effectLst/>
                          <a:latin typeface="+mn-lt"/>
                          <a:ea typeface="+mn-ea"/>
                          <a:cs typeface="Arial" panose="020B0604020202020204" pitchFamily="34" charset="0"/>
                        </a:rPr>
                        <a:t>Final MOU to be approved at JPA meeting on 6/22/18.</a:t>
                      </a:r>
                    </a:p>
                    <a:p>
                      <a:pPr marL="0" lvl="0" indent="0">
                        <a:buFont typeface="Wingdings" panose="05000000000000000000" pitchFamily="2" charset="2"/>
                        <a:buNone/>
                      </a:pPr>
                      <a:endParaRPr lang="en-US" sz="1100" b="0" kern="1200" baseline="0" dirty="0">
                        <a:solidFill>
                          <a:schemeClr val="tx1"/>
                        </a:solidFill>
                        <a:effectLst/>
                        <a:latin typeface="+mn-lt"/>
                        <a:ea typeface="+mn-ea"/>
                        <a:cs typeface="Arial" panose="020B0604020202020204" pitchFamily="34" charset="0"/>
                      </a:endParaRPr>
                    </a:p>
                  </a:txBody>
                  <a:tcPr marL="68582" marR="68582" marT="25736" marB="25736"/>
                </a:tc>
                <a:tc>
                  <a:txBody>
                    <a:bodyPr/>
                    <a:lstStyle/>
                    <a:p>
                      <a:pPr marL="0" lvl="0" indent="0">
                        <a:buFont typeface="Wingdings" panose="05000000000000000000" pitchFamily="2" charset="2"/>
                        <a:buNone/>
                      </a:pPr>
                      <a:r>
                        <a:rPr lang="en-US" sz="1100" kern="1200" dirty="0">
                          <a:solidFill>
                            <a:schemeClr val="dk1"/>
                          </a:solidFill>
                          <a:effectLst/>
                          <a:latin typeface="+mn-lt"/>
                          <a:ea typeface="+mn-ea"/>
                          <a:cs typeface="Arial" panose="020B0604020202020204" pitchFamily="34" charset="0"/>
                        </a:rPr>
                        <a:t>To</a:t>
                      </a:r>
                      <a:r>
                        <a:rPr lang="en-US" sz="1100" kern="1200" baseline="0" dirty="0">
                          <a:solidFill>
                            <a:schemeClr val="dk1"/>
                          </a:solidFill>
                          <a:effectLst/>
                          <a:latin typeface="+mn-lt"/>
                          <a:ea typeface="+mn-ea"/>
                          <a:cs typeface="Arial" panose="020B0604020202020204" pitchFamily="34" charset="0"/>
                        </a:rPr>
                        <a:t> provide CDSS </a:t>
                      </a:r>
                      <a:r>
                        <a:rPr lang="en-US" sz="1100" kern="1200" dirty="0">
                          <a:solidFill>
                            <a:schemeClr val="dk1"/>
                          </a:solidFill>
                          <a:effectLst/>
                          <a:latin typeface="+mn-lt"/>
                          <a:ea typeface="+mn-ea"/>
                          <a:cs typeface="+mn-cs"/>
                        </a:rPr>
                        <a:t>the necessary and relevant Supplemental Nutrition</a:t>
                      </a:r>
                      <a:r>
                        <a:rPr lang="en-US" sz="1100" kern="1200" baseline="0" dirty="0">
                          <a:solidFill>
                            <a:schemeClr val="dk1"/>
                          </a:solidFill>
                          <a:effectLst/>
                          <a:latin typeface="+mn-lt"/>
                          <a:ea typeface="+mn-ea"/>
                          <a:cs typeface="+mn-cs"/>
                        </a:rPr>
                        <a:t> Assistance Program (SNAP) data to study and identify the major individual, household, and environmental barriers affecting SNAP households. In addition, to examine how these barriers vary by household demographics, economics and geography and determine how, if at all, these barriers can be accounted for in determining SNAP allotments.</a:t>
                      </a:r>
                    </a:p>
                    <a:p>
                      <a:pPr marL="0" lvl="0" indent="0">
                        <a:buFont typeface="Wingdings" panose="05000000000000000000" pitchFamily="2" charset="2"/>
                        <a:buNone/>
                      </a:pPr>
                      <a:endParaRPr lang="en-US" sz="1100" b="0" kern="1200" baseline="0" dirty="0">
                        <a:solidFill>
                          <a:schemeClr val="dk1"/>
                        </a:solidFill>
                        <a:effectLst/>
                        <a:latin typeface="+mn-lt"/>
                        <a:ea typeface="+mn-ea"/>
                        <a:cs typeface="+mn-cs"/>
                      </a:endParaRPr>
                    </a:p>
                    <a:p>
                      <a:pPr marL="0" lvl="0" indent="0">
                        <a:buFont typeface="Wingdings" panose="05000000000000000000" pitchFamily="2" charset="2"/>
                        <a:buNone/>
                      </a:pPr>
                      <a:r>
                        <a:rPr lang="en-US" sz="1100" b="0" kern="1200" baseline="0" dirty="0">
                          <a:solidFill>
                            <a:schemeClr val="dk1"/>
                          </a:solidFill>
                          <a:effectLst/>
                          <a:latin typeface="+mn-lt"/>
                          <a:ea typeface="+mn-ea"/>
                          <a:cs typeface="+mn-cs"/>
                        </a:rPr>
                        <a:t>The  LRS and C-IV Projects will provide to CDSS active CalFresh Recipients as of 10/31/17.</a:t>
                      </a:r>
                    </a:p>
                    <a:p>
                      <a:pPr marL="0" lvl="0" indent="0">
                        <a:buFont typeface="Wingdings" panose="05000000000000000000" pitchFamily="2" charset="2"/>
                        <a:buNone/>
                      </a:pPr>
                      <a:endParaRPr lang="en-US" sz="1100" b="0" kern="1200" baseline="0" dirty="0">
                        <a:solidFill>
                          <a:schemeClr val="dk1"/>
                        </a:solidFill>
                        <a:effectLst/>
                        <a:latin typeface="+mn-lt"/>
                        <a:ea typeface="+mn-ea"/>
                        <a:cs typeface="+mn-cs"/>
                      </a:endParaRPr>
                    </a:p>
                    <a:p>
                      <a:pPr marL="0" lvl="0" indent="0">
                        <a:buFont typeface="Wingdings" panose="05000000000000000000" pitchFamily="2" charset="2"/>
                        <a:buNone/>
                      </a:pPr>
                      <a:endParaRPr lang="en-US" sz="1100" b="0" kern="1200" baseline="0" dirty="0">
                        <a:solidFill>
                          <a:schemeClr val="tx1"/>
                        </a:solidFill>
                        <a:effectLst/>
                        <a:latin typeface="+mn-lt"/>
                        <a:ea typeface="+mn-ea"/>
                        <a:cs typeface="Arial" panose="020B0604020202020204" pitchFamily="34" charset="0"/>
                      </a:endParaRPr>
                    </a:p>
                  </a:txBody>
                  <a:tcPr marL="68582" marR="68582" marT="25736" marB="25736"/>
                </a:tc>
                <a:extLst>
                  <a:ext uri="{0D108BD9-81ED-4DB2-BD59-A6C34878D82A}">
                    <a16:rowId xmlns:a16="http://schemas.microsoft.com/office/drawing/2014/main" val="2205332328"/>
                  </a:ext>
                </a:extLst>
              </a:tr>
            </a:tbl>
          </a:graphicData>
        </a:graphic>
      </p:graphicFrame>
      <p:sp>
        <p:nvSpPr>
          <p:cNvPr id="3" name="TextBox 2">
            <a:extLst>
              <a:ext uri="{FF2B5EF4-FFF2-40B4-BE49-F238E27FC236}">
                <a16:creationId xmlns:a16="http://schemas.microsoft.com/office/drawing/2014/main" id="{3D599F96-F853-48DB-986B-A88EB7FE4024}"/>
              </a:ext>
            </a:extLst>
          </p:cNvPr>
          <p:cNvSpPr txBox="1"/>
          <p:nvPr/>
        </p:nvSpPr>
        <p:spPr>
          <a:xfrm>
            <a:off x="8208608" y="6324600"/>
            <a:ext cx="249592" cy="246221"/>
          </a:xfrm>
          <a:prstGeom prst="rect">
            <a:avLst/>
          </a:prstGeom>
          <a:noFill/>
        </p:spPr>
        <p:txBody>
          <a:bodyPr wrap="square" rtlCol="0">
            <a:spAutoFit/>
          </a:bodyPr>
          <a:lstStyle/>
          <a:p>
            <a:pPr>
              <a:buNone/>
            </a:pPr>
            <a:r>
              <a:rPr lang="en-US" sz="1000" dirty="0">
                <a:latin typeface="+mn-lt"/>
                <a:cs typeface="Calibri" panose="020F0502020204030204" pitchFamily="34" charset="0"/>
              </a:rPr>
              <a:t>7</a:t>
            </a:r>
          </a:p>
        </p:txBody>
      </p:sp>
    </p:spTree>
    <p:extLst>
      <p:ext uri="{BB962C8B-B14F-4D97-AF65-F5344CB8AC3E}">
        <p14:creationId xmlns:p14="http://schemas.microsoft.com/office/powerpoint/2010/main" val="241412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85900" y="857254"/>
            <a:ext cx="5715000" cy="650810"/>
          </a:xfrm>
        </p:spPr>
        <p:txBody>
          <a:bodyPr/>
          <a:lstStyle/>
          <a:p>
            <a:pPr algn="ctr"/>
            <a:r>
              <a:rPr lang="en-US" dirty="0"/>
              <a:t>CDSS MOUs</a:t>
            </a:r>
          </a:p>
        </p:txBody>
      </p:sp>
      <p:sp>
        <p:nvSpPr>
          <p:cNvPr id="5" name="Slide Number Placeholder 3"/>
          <p:cNvSpPr>
            <a:spLocks noGrp="1"/>
          </p:cNvSpPr>
          <p:nvPr>
            <p:ph type="sldNum" sz="quarter" idx="12"/>
          </p:nvPr>
        </p:nvSpPr>
        <p:spPr>
          <a:xfrm>
            <a:off x="8382000" y="6248400"/>
            <a:ext cx="411480" cy="297180"/>
          </a:xfrm>
        </p:spPr>
        <p:txBody>
          <a:bodyPr/>
          <a:lstStyle/>
          <a:p>
            <a:fld id="{E11AC5FD-6117-434D-B9A5-ADA9E67FDCBD}" type="slidenum">
              <a:rPr lang="en-US">
                <a:latin typeface="Calibri"/>
              </a:rPr>
              <a:pPr/>
              <a:t>8</a:t>
            </a:fld>
            <a:endParaRPr lang="en-US" dirty="0">
              <a:latin typeface="Calibri"/>
            </a:endParaRPr>
          </a:p>
        </p:txBody>
      </p:sp>
      <p:graphicFrame>
        <p:nvGraphicFramePr>
          <p:cNvPr id="2" name="Table 1"/>
          <p:cNvGraphicFramePr>
            <a:graphicFrameLocks noGrp="1"/>
          </p:cNvGraphicFramePr>
          <p:nvPr>
            <p:extLst/>
          </p:nvPr>
        </p:nvGraphicFramePr>
        <p:xfrm>
          <a:off x="398886" y="1424089"/>
          <a:ext cx="7816720" cy="2907673"/>
        </p:xfrm>
        <a:graphic>
          <a:graphicData uri="http://schemas.openxmlformats.org/drawingml/2006/table">
            <a:tbl>
              <a:tblPr firstRow="1" bandRow="1">
                <a:tableStyleId>{5C22544A-7EE6-4342-B048-85BDC9FD1C3A}</a:tableStyleId>
              </a:tblPr>
              <a:tblGrid>
                <a:gridCol w="1324842">
                  <a:extLst>
                    <a:ext uri="{9D8B030D-6E8A-4147-A177-3AD203B41FA5}">
                      <a16:colId xmlns:a16="http://schemas.microsoft.com/office/drawing/2014/main" val="1897634298"/>
                    </a:ext>
                  </a:extLst>
                </a:gridCol>
                <a:gridCol w="1376370">
                  <a:extLst>
                    <a:ext uri="{9D8B030D-6E8A-4147-A177-3AD203B41FA5}">
                      <a16:colId xmlns:a16="http://schemas.microsoft.com/office/drawing/2014/main" val="1124354111"/>
                    </a:ext>
                  </a:extLst>
                </a:gridCol>
                <a:gridCol w="5115508">
                  <a:extLst>
                    <a:ext uri="{9D8B030D-6E8A-4147-A177-3AD203B41FA5}">
                      <a16:colId xmlns:a16="http://schemas.microsoft.com/office/drawing/2014/main" val="3406358116"/>
                    </a:ext>
                  </a:extLst>
                </a:gridCol>
              </a:tblGrid>
              <a:tr h="284450">
                <a:tc>
                  <a:txBody>
                    <a:bodyPr/>
                    <a:lstStyle/>
                    <a:p>
                      <a:r>
                        <a:rPr lang="en-US" sz="900" dirty="0">
                          <a:solidFill>
                            <a:schemeClr val="tx1"/>
                          </a:solidFill>
                          <a:latin typeface="+mj-lt"/>
                          <a:cs typeface="Arial" panose="020B0604020202020204" pitchFamily="34" charset="0"/>
                        </a:rPr>
                        <a:t>Item</a:t>
                      </a:r>
                    </a:p>
                  </a:txBody>
                  <a:tcPr marL="68579" marR="68579" marT="25712" marB="2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chemeClr val="dk1"/>
                          </a:solidFill>
                          <a:effectLst/>
                          <a:latin typeface="+mj-lt"/>
                          <a:ea typeface="+mn-ea"/>
                          <a:cs typeface="Arial" panose="020B0604020202020204" pitchFamily="34" charset="0"/>
                        </a:rPr>
                        <a:t>MOU Status</a:t>
                      </a:r>
                    </a:p>
                  </a:txBody>
                  <a:tcPr marL="68579" marR="68579" marT="25712" marB="2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chemeClr val="tx1"/>
                          </a:solidFill>
                          <a:effectLst/>
                          <a:latin typeface="+mj-lt"/>
                          <a:ea typeface="+mn-ea"/>
                          <a:cs typeface="Arial" panose="020B0604020202020204" pitchFamily="34" charset="0"/>
                        </a:rPr>
                        <a:t>Purpose of the Data Request</a:t>
                      </a:r>
                      <a:r>
                        <a:rPr lang="en-US" sz="900" b="1" kern="1200" baseline="0" dirty="0">
                          <a:solidFill>
                            <a:schemeClr val="dk1"/>
                          </a:solidFill>
                          <a:effectLst/>
                          <a:latin typeface="+mj-lt"/>
                          <a:ea typeface="+mn-ea"/>
                          <a:cs typeface="Arial" panose="020B0604020202020204" pitchFamily="34" charset="0"/>
                        </a:rPr>
                        <a:t> </a:t>
                      </a:r>
                    </a:p>
                  </a:txBody>
                  <a:tcPr marL="68579" marR="68579" marT="25712" marB="25712"/>
                </a:tc>
                <a:extLst>
                  <a:ext uri="{0D108BD9-81ED-4DB2-BD59-A6C34878D82A}">
                    <a16:rowId xmlns:a16="http://schemas.microsoft.com/office/drawing/2014/main" val="2185081078"/>
                  </a:ext>
                </a:extLst>
              </a:tr>
              <a:tr h="26232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Arial" panose="020B0604020202020204" pitchFamily="34" charset="0"/>
                        </a:rPr>
                        <a:t>Cross-System Analytic and Assessment for Learning and Skills Attainment (CAAL-Skills)</a:t>
                      </a:r>
                    </a:p>
                  </a:txBody>
                  <a:tcPr marL="68586" marR="68586" marT="25718" marB="25718"/>
                </a:tc>
                <a:tc>
                  <a:txBody>
                    <a:bodyPr/>
                    <a:lstStyle/>
                    <a:p>
                      <a:r>
                        <a:rPr lang="en-US" sz="1100" b="0" kern="1200" baseline="0" dirty="0">
                          <a:solidFill>
                            <a:schemeClr val="tx1"/>
                          </a:solidFill>
                          <a:effectLst/>
                          <a:latin typeface="+mn-lt"/>
                          <a:ea typeface="+mn-ea"/>
                          <a:cs typeface="Arial" panose="020B0604020202020204" pitchFamily="34" charset="0"/>
                        </a:rPr>
                        <a:t>Pending</a:t>
                      </a:r>
                    </a:p>
                  </a:txBody>
                  <a:tcPr marL="68582" marR="68582" marT="25736" marB="25736"/>
                </a:tc>
                <a:tc>
                  <a:txBody>
                    <a:bodyPr/>
                    <a:lstStyle/>
                    <a:p>
                      <a:r>
                        <a:rPr lang="en-US" sz="1100" b="0" i="0" u="none" strike="noStrike" kern="1200" baseline="0" dirty="0">
                          <a:solidFill>
                            <a:schemeClr val="dk1"/>
                          </a:solidFill>
                          <a:latin typeface="+mn-lt"/>
                          <a:ea typeface="+mn-ea"/>
                          <a:cs typeface="+mn-cs"/>
                        </a:rPr>
                        <a:t>The purpose of the CAAL-Skills project is to develop a comprehensive, integrated, interoperable data system that measures and assesses program outcomes in a systematic and efficient manner. The data system’s overarching purpose will be helping the California Workforce Development Board (CWDB) (and its State Plan partners) meet statutorily mandated performance reporting requirements and align with Workforce Innovation and Opportunity Act (WIOA) of 2014 and AB 1336 requirements. </a:t>
                      </a:r>
                    </a:p>
                    <a:p>
                      <a:endParaRPr lang="en-US" sz="1100" b="0" i="0" u="none" strike="noStrike" kern="1200" baseline="0" dirty="0">
                        <a:solidFill>
                          <a:schemeClr val="dk1"/>
                        </a:solidFill>
                        <a:effectLst/>
                        <a:latin typeface="+mn-lt"/>
                        <a:ea typeface="+mn-ea"/>
                        <a:cs typeface="+mn-cs"/>
                      </a:endParaRPr>
                    </a:p>
                    <a:p>
                      <a:r>
                        <a:rPr lang="en-US" sz="1100" b="0" i="0" u="none" strike="noStrike" kern="1200" baseline="0" dirty="0">
                          <a:solidFill>
                            <a:schemeClr val="dk1"/>
                          </a:solidFill>
                          <a:effectLst/>
                          <a:latin typeface="+mn-lt"/>
                          <a:ea typeface="+mn-ea"/>
                          <a:cs typeface="+mn-cs"/>
                        </a:rPr>
                        <a:t>Napa, Monterey, and Stanislaus are the pilot counties for this project.</a:t>
                      </a:r>
                    </a:p>
                    <a:p>
                      <a:endParaRPr lang="en-US" sz="1100" b="0" i="0" u="none" strike="noStrike" kern="1200" baseline="0" dirty="0">
                        <a:solidFill>
                          <a:schemeClr val="dk1"/>
                        </a:solidFill>
                        <a:effectLst/>
                        <a:latin typeface="+mn-lt"/>
                        <a:ea typeface="+mn-ea"/>
                        <a:cs typeface="+mn-cs"/>
                      </a:endParaRPr>
                    </a:p>
                    <a:p>
                      <a:r>
                        <a:rPr lang="en-US" sz="1100" kern="1200" baseline="0" dirty="0">
                          <a:solidFill>
                            <a:schemeClr val="dk1"/>
                          </a:solidFill>
                          <a:effectLst/>
                          <a:latin typeface="+mn-lt"/>
                          <a:ea typeface="+mn-ea"/>
                          <a:cs typeface="+mn-cs"/>
                        </a:rPr>
                        <a:t>The C-IV Project will provide to CDSS specific CalWORKs and WTW data from July 2013 to June 2017.</a:t>
                      </a:r>
                    </a:p>
                    <a:p>
                      <a:endParaRPr lang="en-US" sz="1100" kern="1200" baseline="0" dirty="0">
                        <a:solidFill>
                          <a:schemeClr val="dk1"/>
                        </a:solidFill>
                        <a:effectLst/>
                        <a:latin typeface="+mn-lt"/>
                        <a:ea typeface="+mn-ea"/>
                        <a:cs typeface="+mn-cs"/>
                      </a:endParaRPr>
                    </a:p>
                    <a:p>
                      <a:r>
                        <a:rPr lang="en-US" sz="1100" kern="1200" baseline="0" dirty="0">
                          <a:solidFill>
                            <a:schemeClr val="dk1"/>
                          </a:solidFill>
                          <a:effectLst/>
                          <a:latin typeface="+mn-lt"/>
                          <a:ea typeface="+mn-ea"/>
                          <a:cs typeface="+mn-cs"/>
                        </a:rPr>
                        <a:t>Draft MOU was received on 4/17/18 and is being reviewed by project and legal staff. </a:t>
                      </a:r>
                      <a:r>
                        <a:rPr lang="en-US" sz="1100" kern="1200" baseline="0">
                          <a:solidFill>
                            <a:schemeClr val="dk1"/>
                          </a:solidFill>
                          <a:effectLst/>
                          <a:latin typeface="+mn-lt"/>
                          <a:ea typeface="+mn-ea"/>
                          <a:cs typeface="+mn-cs"/>
                        </a:rPr>
                        <a:t>Comment sent to CDSS on 5/17/18.</a:t>
                      </a:r>
                      <a:endParaRPr lang="en-US" sz="1100" kern="1200" dirty="0">
                        <a:solidFill>
                          <a:schemeClr val="dk1"/>
                        </a:solidFill>
                        <a:effectLst/>
                        <a:latin typeface="+mn-lt"/>
                        <a:ea typeface="+mn-ea"/>
                        <a:cs typeface="+mn-cs"/>
                      </a:endParaRPr>
                    </a:p>
                  </a:txBody>
                  <a:tcPr marL="68582" marR="68582" marT="25736" marB="25736"/>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2415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les training presentation">
  <a:themeElements>
    <a:clrScheme name="Custom 2">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2.xml><?xml version="1.0" encoding="utf-8"?>
<a:theme xmlns:a="http://schemas.openxmlformats.org/drawingml/2006/main" name="1_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FAEC09-F5C8-4B43-A2E8-EAEA07F27CCD}"/>
</file>

<file path=customXml/itemProps2.xml><?xml version="1.0" encoding="utf-8"?>
<ds:datastoreItem xmlns:ds="http://schemas.openxmlformats.org/officeDocument/2006/customXml" ds:itemID="{7AC8AB72-9A86-48D5-8578-CFC254DE5CA7}"/>
</file>

<file path=customXml/itemProps3.xml><?xml version="1.0" encoding="utf-8"?>
<ds:datastoreItem xmlns:ds="http://schemas.openxmlformats.org/officeDocument/2006/customXml" ds:itemID="{0B46DC27-2C82-4405-B33E-A38D9AD0A101}"/>
</file>

<file path=docProps/app.xml><?xml version="1.0" encoding="utf-8"?>
<Properties xmlns="http://schemas.openxmlformats.org/officeDocument/2006/extended-properties" xmlns:vt="http://schemas.openxmlformats.org/officeDocument/2006/docPropsVTypes">
  <Template>Sales training presentation</Template>
  <TotalTime>413</TotalTime>
  <Words>1162</Words>
  <Application>Microsoft Office PowerPoint</Application>
  <PresentationFormat>On-screen Show (4:3)</PresentationFormat>
  <Paragraphs>202</Paragraphs>
  <Slides>8</Slides>
  <Notes>2</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Wingdings</vt:lpstr>
      <vt:lpstr>Sales training presentation</vt:lpstr>
      <vt:lpstr>1_Sales training presentation</vt:lpstr>
      <vt:lpstr>think-cell Slide</vt:lpstr>
      <vt:lpstr>PowerPoint Presentation</vt:lpstr>
      <vt:lpstr>Index</vt:lpstr>
      <vt:lpstr>M &amp; O Application and Operations Update Policy Implementation</vt:lpstr>
      <vt:lpstr>M &amp; O Application and Operations Update Policy Implementation</vt:lpstr>
      <vt:lpstr>M &amp; O Application and Operations Update Policy Implementation</vt:lpstr>
      <vt:lpstr>M &amp; O Application and Operations Update Policy Implementation</vt:lpstr>
      <vt:lpstr>CDSS MOUs</vt:lpstr>
      <vt:lpstr>CDSS MOUs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Jennifer A. Smith</cp:lastModifiedBy>
  <cp:revision>70</cp:revision>
  <cp:lastPrinted>2018-06-19T21:41:28Z</cp:lastPrinted>
  <dcterms:created xsi:type="dcterms:W3CDTF">2018-05-21T21:27:59Z</dcterms:created>
  <dcterms:modified xsi:type="dcterms:W3CDTF">2018-06-19T22:06:11Z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