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1074" r:id="rId2"/>
  </p:sldIdLst>
  <p:sldSz cx="9144000" cy="6858000" type="screen4x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464646"/>
    <a:srgbClr val="787878"/>
    <a:srgbClr val="7F7F7F"/>
    <a:srgbClr val="FFFFFF"/>
    <a:srgbClr val="00A9E0"/>
    <a:srgbClr val="EDEDED"/>
    <a:srgbClr val="3B3838"/>
    <a:srgbClr val="A5A5A5"/>
    <a:srgbClr val="5B97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2" autoAdjust="0"/>
    <p:restoredTop sz="94343" autoAdjust="0"/>
  </p:normalViewPr>
  <p:slideViewPr>
    <p:cSldViewPr snapToGrid="0">
      <p:cViewPr varScale="1">
        <p:scale>
          <a:sx n="128" d="100"/>
          <a:sy n="128" d="100"/>
        </p:scale>
        <p:origin x="9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4240" y="8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98103" y="1"/>
            <a:ext cx="2982119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1BE46C69-C8F1-492E-9316-9AB7C6225AF4}" type="datetimeFigureOut">
              <a:rPr lang="de-DE" smtClean="0"/>
              <a:t>18.01.2018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2982119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98103" y="8829968"/>
            <a:ext cx="2982119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6B5E19FD-0356-4E38-81BF-CC2CC5DB7A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93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8103" y="1"/>
            <a:ext cx="2982119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FA48B922-56C9-46FC-9595-9C2DEF7C3E2B}" type="datetimeFigureOut">
              <a:rPr lang="de-DE" smtClean="0"/>
              <a:t>18.01.2018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49375" y="1162050"/>
            <a:ext cx="4183063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182" y="4473893"/>
            <a:ext cx="550545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82119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8103" y="8829968"/>
            <a:ext cx="2982119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A8D1544D-F39A-4F55-BC21-9BE909A9BA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2231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383895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767789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1151683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535578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919472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2303367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2687261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3071156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rgbClr val="F0F0F0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193717210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LRS/C-IV Executive Leadership</a:t>
            </a: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 userDrawn="1"/>
        </p:nvCxnSpPr>
        <p:spPr>
          <a:xfrm>
            <a:off x="32893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rgbClr val="464646"/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3683" y="271485"/>
            <a:ext cx="5647527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4375824"/>
      </p:ext>
    </p:extLst>
  </p:cSld>
  <p:clrMapOvr>
    <a:masterClrMapping/>
  </p:clrMapOvr>
  <p:transition spd="slow">
    <p:fade/>
  </p:transition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5">
            <a:extLst>
              <a:ext uri="{FF2B5EF4-FFF2-40B4-BE49-F238E27FC236}">
                <a16:creationId xmlns:a16="http://schemas.microsoft.com/office/drawing/2014/main" id="{15F37147-BEBF-4664-8E57-8F8740CA3EFA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LRS/C-IV Executive Leadership</a:t>
            </a: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26F2CBF6-4899-4B3B-9C4F-311FAE354963}"/>
              </a:ext>
            </a:extLst>
          </p:cNvPr>
          <p:cNvCxnSpPr/>
          <p:nvPr userDrawn="1"/>
        </p:nvCxnSpPr>
        <p:spPr>
          <a:xfrm>
            <a:off x="32893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450AAC65-C78C-457F-B852-84CDFFD5D97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3683" y="271485"/>
            <a:ext cx="5659611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946191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:a16="http://schemas.microsoft.com/office/drawing/2014/main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1" name="Textfeld 5">
            <a:extLst>
              <a:ext uri="{FF2B5EF4-FFF2-40B4-BE49-F238E27FC236}">
                <a16:creationId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LRS/C-IV Executive Leadership</a:t>
            </a:r>
          </a:p>
        </p:txBody>
      </p:sp>
      <p:cxnSp>
        <p:nvCxnSpPr>
          <p:cNvPr id="12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32893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3683" y="271485"/>
            <a:ext cx="5655583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16755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23762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:a16="http://schemas.microsoft.com/office/drawing/2014/main" id="{0CA85A65-E1EE-481A-87F1-FFE5C84B5E16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41B3913-A9FD-4CFE-9CB0-8752ACE1742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A3AD406-4683-4A63-A064-1017FBC8CCEF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6ACC5A60-0645-4B90-9F6C-7D9793FAAD98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5">
            <a:extLst>
              <a:ext uri="{FF2B5EF4-FFF2-40B4-BE49-F238E27FC236}">
                <a16:creationId xmlns:a16="http://schemas.microsoft.com/office/drawing/2014/main" id="{F402280F-EDC0-4B94-8F6D-836F70625F96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LRS/C-IV Executive Leadership</a:t>
            </a:r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id="{307A7D7B-3B2D-47BA-AF14-91895FDD9F72}"/>
              </a:ext>
            </a:extLst>
          </p:cNvPr>
          <p:cNvCxnSpPr/>
          <p:nvPr userDrawn="1"/>
        </p:nvCxnSpPr>
        <p:spPr>
          <a:xfrm>
            <a:off x="32893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1C3BC9F1-B5FC-446D-B99F-6D7DBBDF56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383683" y="271485"/>
            <a:ext cx="5663639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87042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:a16="http://schemas.microsoft.com/office/drawing/2014/main" id="{CFE93B4B-56AD-4C1C-9916-46A1D7D015E8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AD6C2E1-524B-4AB9-9032-6D1E27E6A5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6FF6ABB-F0D7-4E64-893C-D2D8B3F85F50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:a16="http://schemas.microsoft.com/office/drawing/2014/main" id="{05D66167-85F3-4BAA-915C-9927D29C257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89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 userDrawn="1"/>
        </p:nvSpPr>
        <p:spPr>
          <a:xfrm>
            <a:off x="8091969" y="6553733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3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11" y="6580025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4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60" y="6580025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5" name="Gerade Verbindung 10"/>
          <p:cNvCxnSpPr/>
          <p:nvPr userDrawn="1"/>
        </p:nvCxnSpPr>
        <p:spPr>
          <a:xfrm>
            <a:off x="7556445" y="6526844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676275" y="2185988"/>
            <a:ext cx="7089775" cy="2109787"/>
          </a:xfrm>
        </p:spPr>
        <p:txBody>
          <a:bodyPr/>
          <a:lstStyle>
            <a:lvl1pPr>
              <a:defRPr sz="2000">
                <a:latin typeface="Century Gothic" panose="020B0502020202020204" pitchFamily="34" charset="0"/>
              </a:defRPr>
            </a:lvl1pPr>
            <a:lvl2pPr>
              <a:defRPr sz="1800">
                <a:latin typeface="Century Gothic" panose="020B0502020202020204" pitchFamily="34" charset="0"/>
              </a:defRPr>
            </a:lvl2pPr>
            <a:lvl3pPr>
              <a:defRPr sz="1600">
                <a:latin typeface="Century Gothic" panose="020B0502020202020204" pitchFamily="34" charset="0"/>
              </a:defRPr>
            </a:lvl3pPr>
            <a:lvl4pPr>
              <a:defRPr sz="1400">
                <a:latin typeface="Century Gothic" panose="020B0502020202020204" pitchFamily="34" charset="0"/>
              </a:defRPr>
            </a:lvl4pPr>
            <a:lvl5pPr>
              <a:defRPr sz="12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19433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58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0" r:id="rId2"/>
    <p:sldLayoutId id="2147483696" r:id="rId3"/>
    <p:sldLayoutId id="2147483694" r:id="rId4"/>
    <p:sldLayoutId id="2147483692" r:id="rId5"/>
    <p:sldLayoutId id="2147483697" r:id="rId6"/>
    <p:sldLayoutId id="2147483695" r:id="rId7"/>
    <p:sldLayoutId id="2147483715" r:id="rId8"/>
  </p:sldLayoutIdLst>
  <p:transition spd="slow"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5"/>
          <p:cNvSpPr txBox="1"/>
          <p:nvPr/>
        </p:nvSpPr>
        <p:spPr>
          <a:xfrm>
            <a:off x="341454" y="315708"/>
            <a:ext cx="3941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600" smtClean="0">
                <a:solidFill>
                  <a:srgbClr val="616365"/>
                </a:solidFill>
                <a:latin typeface="Century Gothic" panose="020B0502020202020204" pitchFamily="34" charset="0"/>
              </a:rPr>
              <a:t>CalACES </a:t>
            </a:r>
            <a:r>
              <a:rPr lang="de-DE" sz="1600" smtClean="0">
                <a:solidFill>
                  <a:srgbClr val="616365"/>
                </a:solidFill>
                <a:latin typeface="Century Gothic" panose="020B0502020202020204" pitchFamily="34" charset="0"/>
              </a:rPr>
              <a:t>JPA </a:t>
            </a:r>
            <a:r>
              <a:rPr lang="de-DE" sz="1600" dirty="0" smtClean="0">
                <a:solidFill>
                  <a:srgbClr val="616365"/>
                </a:solidFill>
                <a:latin typeface="Century Gothic" panose="020B0502020202020204" pitchFamily="34" charset="0"/>
              </a:rPr>
              <a:t>Meeting</a:t>
            </a:r>
            <a:endParaRPr lang="de-DE" sz="1600" baseline="0" dirty="0">
              <a:solidFill>
                <a:srgbClr val="616365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D4ED4623-DDE7-424A-A9E0-22233B17B7CB}"/>
              </a:ext>
            </a:extLst>
          </p:cNvPr>
          <p:cNvSpPr txBox="1">
            <a:spLocks/>
          </p:cNvSpPr>
          <p:nvPr/>
        </p:nvSpPr>
        <p:spPr>
          <a:xfrm>
            <a:off x="426884" y="797327"/>
            <a:ext cx="8037576" cy="524351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900" dirty="0" smtClean="0"/>
          </a:p>
          <a:p>
            <a:pPr lvl="0"/>
            <a:endParaRPr lang="en-US" sz="900" dirty="0"/>
          </a:p>
          <a:p>
            <a:pPr lvl="0"/>
            <a:endParaRPr lang="en-US" sz="700" dirty="0"/>
          </a:p>
          <a:p>
            <a:r>
              <a:rPr lang="en-US" sz="900" dirty="0"/>
              <a:t> </a:t>
            </a:r>
            <a:endParaRPr lang="en-US" sz="700" dirty="0"/>
          </a:p>
          <a:p>
            <a:pPr marL="1143000" lvl="1" indent="-457200"/>
            <a:endParaRPr lang="en-US" sz="800" dirty="0" smtClean="0"/>
          </a:p>
          <a:p>
            <a:pPr lvl="1" indent="0">
              <a:buNone/>
            </a:pPr>
            <a:endParaRPr lang="en-US" sz="8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737863" y="797327"/>
            <a:ext cx="7089775" cy="2109787"/>
          </a:xfrm>
        </p:spPr>
        <p:txBody>
          <a:bodyPr/>
          <a:lstStyle/>
          <a:p>
            <a:pPr indent="-34290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M&amp;O was fully funded in the Governor’s Budget; </a:t>
            </a:r>
          </a:p>
          <a:p>
            <a:pPr marL="344488" lvl="2" indent="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tabLst>
                <a:tab pos="344488" algn="l"/>
              </a:tabLst>
              <a:defRPr/>
            </a:pPr>
            <a:r>
              <a:rPr lang="en-US" sz="1400" dirty="0" smtClean="0"/>
              <a:t> SFY </a:t>
            </a:r>
            <a:r>
              <a:rPr lang="en-US" sz="1400" dirty="0"/>
              <a:t>17/18 (C-IV, LRS</a:t>
            </a:r>
            <a:r>
              <a:rPr lang="en-US" sz="1400" dirty="0" smtClean="0"/>
              <a:t>) and </a:t>
            </a:r>
            <a:r>
              <a:rPr lang="en-US" sz="1400" dirty="0"/>
              <a:t>SFY 18/19 (CalACES)</a:t>
            </a:r>
          </a:p>
          <a:p>
            <a:pPr indent="-34290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LRS/C-IV Migration overfunded </a:t>
            </a:r>
          </a:p>
          <a:p>
            <a:pPr indent="-34290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Policy</a:t>
            </a:r>
            <a:r>
              <a:rPr lang="en-US" sz="16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Cambria" panose="02040503050406030204"/>
              </a:rPr>
              <a:t> </a:t>
            </a:r>
            <a:r>
              <a:rPr lang="en-US" sz="1600" dirty="0"/>
              <a:t>Changes</a:t>
            </a:r>
            <a:r>
              <a:rPr lang="en-US" sz="16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Cambria" panose="02040503050406030204"/>
              </a:rPr>
              <a:t>:</a:t>
            </a:r>
          </a:p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23056" y="5460603"/>
            <a:ext cx="767288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defTabSz="342900"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latin typeface="Century Gothic" panose="020B0502020202020204" pitchFamily="34" charset="0"/>
              </a:rPr>
              <a:t>The following were estimated but not funded: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AB 214 Post Secondary Education: Student Hunger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AB 557 CalWORKs: Victims of Abuse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SB 282 Restaurant Meals Program</a:t>
            </a:r>
          </a:p>
        </p:txBody>
      </p:sp>
      <p:sp>
        <p:nvSpPr>
          <p:cNvPr id="3" name="Rectangle 2"/>
          <p:cNvSpPr/>
          <p:nvPr/>
        </p:nvSpPr>
        <p:spPr>
          <a:xfrm>
            <a:off x="908235" y="2144874"/>
            <a:ext cx="4320305" cy="3172691"/>
          </a:xfrm>
          <a:prstGeom prst="rect">
            <a:avLst/>
          </a:prstGeom>
        </p:spPr>
        <p:txBody>
          <a:bodyPr/>
          <a:lstStyle/>
          <a:p>
            <a:pPr indent="173038">
              <a:tabLst>
                <a:tab pos="173038" algn="l"/>
              </a:tabLst>
            </a:pPr>
            <a:r>
              <a:rPr lang="en-US" sz="1400" b="1" dirty="0" smtClean="0"/>
              <a:t>Funded in Budget Year SFY 17/18 </a:t>
            </a:r>
            <a:endParaRPr lang="en-US" sz="1600" b="1" dirty="0"/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ABAWD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mbria" panose="02040503050406030204"/>
              </a:rPr>
              <a:t> </a:t>
            </a:r>
            <a:r>
              <a:rPr lang="en-US" sz="1200" dirty="0"/>
              <a:t>Automation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Medi-Cal Automation (SB 1341)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CalFresh Safe Drinking Water Pilot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Continuum of Care Reform (CCR) - SAWS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Inter-County Transfer Automation (SB 1339)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Consumer Credit Reports (SB 1232)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Overpayments-CalWORKs Reporting (AB 2062)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Child Support (SB 380)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Improving Participation for the Elderly and Disabled (IPED)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08065" y="4285797"/>
            <a:ext cx="44822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 defTabSz="342900"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latin typeface="Century Gothic" panose="020B0502020202020204" pitchFamily="34" charset="0"/>
              </a:rPr>
              <a:t>Pending confirmation for breakout: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Homeless Assistance Program (AB 236)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Diaper Assistance (AB480)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Veteran's Benefits (SB 570)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84033" y="2144874"/>
            <a:ext cx="32710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b="1" dirty="0"/>
              <a:t>Funded in Budget </a:t>
            </a:r>
            <a:r>
              <a:rPr lang="en-US" sz="1400" b="1" dirty="0" smtClean="0"/>
              <a:t>Year </a:t>
            </a:r>
            <a:r>
              <a:rPr lang="en-US" sz="1400" b="1" dirty="0"/>
              <a:t>SFY 18/19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Medi-Cal Automation (SB 1341)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Inter-County Transfer Automation (SB 1339)</a:t>
            </a:r>
          </a:p>
          <a:p>
            <a:pPr lvl="1" indent="-166688">
              <a:buChar char="•"/>
            </a:pPr>
            <a:endParaRPr lang="en-US" sz="1400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94289" y="4304738"/>
            <a:ext cx="400986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 defTabSz="342900"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latin typeface="Century Gothic" panose="020B0502020202020204" pitchFamily="34" charset="0"/>
              </a:rPr>
              <a:t>Pending confirmation for breakout: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OCAT Integration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Foster Care Eligibility Determination Solution (FCED)</a:t>
            </a:r>
          </a:p>
        </p:txBody>
      </p:sp>
    </p:spTree>
    <p:extLst>
      <p:ext uri="{BB962C8B-B14F-4D97-AF65-F5344CB8AC3E}">
        <p14:creationId xmlns:p14="http://schemas.microsoft.com/office/powerpoint/2010/main" val="36978377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Benutzerdefiniert 52">
      <a:dk1>
        <a:srgbClr val="464646"/>
      </a:dk1>
      <a:lt1>
        <a:srgbClr val="F0F0F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CB9487F17E0E4D9E56E929BF36E5A5" ma:contentTypeVersion="7" ma:contentTypeDescription="Create a new document." ma:contentTypeScope="" ma:versionID="967e6700b5968ebe4d21541d346f490e">
  <xsd:schema xmlns:xsd="http://www.w3.org/2001/XMLSchema" xmlns:xs="http://www.w3.org/2001/XMLSchema" xmlns:p="http://schemas.microsoft.com/office/2006/metadata/properties" xmlns:ns2="f7e036ba-a3b0-4cdc-b69c-3ff0c66abd9d" targetNamespace="http://schemas.microsoft.com/office/2006/metadata/properties" ma:root="true" ma:fieldsID="9f1c5c67c71cbcc6675b124f915a2abd" ns2:_="">
    <xsd:import namespace="f7e036ba-a3b0-4cdc-b69c-3ff0c66abd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036ba-a3b0-4cdc-b69c-3ff0c66abd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16A7658-95E4-4D97-BBE8-73D97C38CD97}"/>
</file>

<file path=customXml/itemProps2.xml><?xml version="1.0" encoding="utf-8"?>
<ds:datastoreItem xmlns:ds="http://schemas.openxmlformats.org/officeDocument/2006/customXml" ds:itemID="{388281DD-318C-4F1A-91FB-3C3C843D7765}"/>
</file>

<file path=customXml/itemProps3.xml><?xml version="1.0" encoding="utf-8"?>
<ds:datastoreItem xmlns:ds="http://schemas.openxmlformats.org/officeDocument/2006/customXml" ds:itemID="{3710DAE3-FBCA-4BD6-B174-F291AC4A4AF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181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Century Gothic</vt:lpstr>
      <vt:lpstr>Wingdings</vt:lpstr>
      <vt:lpstr>Wingdings 3</vt:lpstr>
      <vt:lpstr>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2017-04-24T20:05:47Z</dcterms:created>
  <dcterms:modified xsi:type="dcterms:W3CDTF">2018-01-19T01:18:07Z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0x01010004CB9487F17E0E4D9E56E929BF36E5A5</vt:lpwstr>
  </property>
</Properties>
</file>