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customXml/itemProps1.xml" ContentType="application/vnd.openxmlformats-officedocument.customXmlPropertie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Default Extension="png" ContentType="image/png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Default Extension="emf" ContentType="image/x-emf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5" r:id="rId1"/>
    <p:sldMasterId id="2147483700" r:id="rId2"/>
    <p:sldMasterId id="2147483715" r:id="rId3"/>
    <p:sldMasterId id="2147483726" r:id="rId4"/>
  </p:sldMasterIdLst>
  <p:notesMasterIdLst>
    <p:notesMasterId r:id="rId22"/>
  </p:notesMasterIdLst>
  <p:handoutMasterIdLst>
    <p:handoutMasterId r:id="rId23"/>
  </p:handoutMasterIdLst>
  <p:sldIdLst>
    <p:sldId id="1005" r:id="rId5"/>
    <p:sldId id="1098" r:id="rId6"/>
    <p:sldId id="1064" r:id="rId7"/>
    <p:sldId id="1096" r:id="rId8"/>
    <p:sldId id="1045" r:id="rId9"/>
    <p:sldId id="1091" r:id="rId10"/>
    <p:sldId id="1084" r:id="rId11"/>
    <p:sldId id="1085" r:id="rId12"/>
    <p:sldId id="1095" r:id="rId13"/>
    <p:sldId id="1086" r:id="rId14"/>
    <p:sldId id="1087" r:id="rId15"/>
    <p:sldId id="1078" r:id="rId16"/>
    <p:sldId id="1093" r:id="rId17"/>
    <p:sldId id="1094" r:id="rId18"/>
    <p:sldId id="1082" r:id="rId19"/>
    <p:sldId id="1083" r:id="rId20"/>
    <p:sldId id="1080" r:id="rId2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C8"/>
    <a:srgbClr val="5B9BD5"/>
    <a:srgbClr val="464646"/>
    <a:srgbClr val="787878"/>
    <a:srgbClr val="7F7F7F"/>
    <a:srgbClr val="FFFFFF"/>
    <a:srgbClr val="00A9E0"/>
    <a:srgbClr val="EDEDED"/>
    <a:srgbClr val="3B3838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485" autoAdjust="0"/>
    <p:restoredTop sz="94241" autoAdjust="0"/>
  </p:normalViewPr>
  <p:slideViewPr>
    <p:cSldViewPr snapToGrid="0">
      <p:cViewPr>
        <p:scale>
          <a:sx n="100" d="100"/>
          <a:sy n="100" d="100"/>
        </p:scale>
        <p:origin x="-198" y="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28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-2844" y="-96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ustomXml" Target="../customXml/item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7840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970940" y="2"/>
            <a:ext cx="3037840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1BE46C69-C8F1-492E-9316-9AB7C6225AF4}" type="datetimeFigureOut">
              <a:rPr lang="de-DE" smtClean="0"/>
              <a:pPr/>
              <a:t>10.01.2018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970940" y="8829968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6B5E19FD-0356-4E38-81BF-CC2CC5DB7AD8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0909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7840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70940" y="2"/>
            <a:ext cx="3037840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FA48B922-56C9-46FC-9595-9C2DEF7C3E2B}" type="datetimeFigureOut">
              <a:rPr lang="de-DE" smtClean="0"/>
              <a:pPr/>
              <a:t>10.01.2018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465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1041" y="4473893"/>
            <a:ext cx="5608320" cy="3660458"/>
          </a:xfrm>
          <a:prstGeom prst="rect">
            <a:avLst/>
          </a:prstGeom>
        </p:spPr>
        <p:txBody>
          <a:bodyPr vert="horz" lIns="93176" tIns="46588" rIns="93176" bIns="46588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70940" y="8829968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A8D1544D-F39A-4F55-BC21-9BE909A9BAC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9223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1pPr>
    <a:lvl2pPr marL="383895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2pPr>
    <a:lvl3pPr marL="767789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3pPr>
    <a:lvl4pPr marL="1151683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4pPr>
    <a:lvl5pPr marL="1535578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5pPr>
    <a:lvl6pPr marL="1919472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6pPr>
    <a:lvl7pPr marL="2303367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7pPr>
    <a:lvl8pPr marL="2687261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8pPr>
    <a:lvl9pPr marL="3071156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1544D-F39A-4F55-BC21-9BE909A9BACC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80514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72081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72081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7208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3790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3790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37907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6777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3790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34807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72081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7208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146617" y="2995104"/>
            <a:ext cx="8813352" cy="489399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5B9BD5"/>
                </a:solidFill>
              </a:defRPr>
            </a:lvl1pPr>
          </a:lstStyle>
          <a:p>
            <a:pPr lvl="0"/>
            <a:r>
              <a:rPr lang="en-US" dirty="0"/>
              <a:t>Edit Master Title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146618" y="3489116"/>
            <a:ext cx="8813351" cy="489399"/>
          </a:xfrm>
          <a:prstGeom prst="rect">
            <a:avLst/>
          </a:prstGeom>
        </p:spPr>
        <p:txBody>
          <a:bodyPr/>
          <a:lstStyle>
            <a:lvl1pPr>
              <a:defRPr kumimoji="0" lang="en-US" sz="2400" b="0" i="0" u="none" strike="noStrike" kern="0" cap="none" spc="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Sub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146617" y="4093535"/>
            <a:ext cx="8813352" cy="380131"/>
          </a:xfrm>
          <a:prstGeom prst="rect">
            <a:avLst/>
          </a:prstGeom>
        </p:spPr>
        <p:txBody>
          <a:bodyPr/>
          <a:lstStyle>
            <a:lvl1pPr>
              <a:defRPr kumimoji="0" lang="en-US" sz="1600" b="0" i="0" u="none" strike="noStrike" kern="0" cap="none" spc="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Date</a:t>
            </a:r>
          </a:p>
        </p:txBody>
      </p:sp>
    </p:spTree>
    <p:extLst>
      <p:ext uri="{BB962C8B-B14F-4D97-AF65-F5344CB8AC3E}">
        <p14:creationId xmlns:p14="http://schemas.microsoft.com/office/powerpoint/2010/main" val="193717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1099" y="914400"/>
            <a:ext cx="8761803" cy="52435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aseline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Edit text</a:t>
            </a:r>
          </a:p>
        </p:txBody>
      </p:sp>
      <p:sp>
        <p:nvSpPr>
          <p:cNvPr id="16" name="TextBox 9">
            <a:extLst>
              <a:ext uri="{FF2B5EF4-FFF2-40B4-BE49-F238E27FC236}">
                <a16:creationId xmlns="" xmlns:a16="http://schemas.microsoft.com/office/drawing/2014/main" id="{75922230-7D5B-4441-8605-63B3298B10F2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7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="" xmlns:a16="http://schemas.microsoft.com/office/drawing/2014/main" id="{15D5DDF0-D347-4ECC-A4B2-7498742B404C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8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="" xmlns:a16="http://schemas.microsoft.com/office/drawing/2014/main" id="{87E689B3-7C6C-44C7-BC13-85F30095ABD8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9" name="Gerade Verbindung 10">
            <a:extLst>
              <a:ext uri="{FF2B5EF4-FFF2-40B4-BE49-F238E27FC236}">
                <a16:creationId xmlns="" xmlns:a16="http://schemas.microsoft.com/office/drawing/2014/main" id="{6F388310-B96C-405B-AB18-990B2268A5CE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5">
            <a:extLst>
              <a:ext uri="{FF2B5EF4-FFF2-40B4-BE49-F238E27FC236}">
                <a16:creationId xmlns="" xmlns:a16="http://schemas.microsoft.com/office/drawing/2014/main" id="{2D0C874E-BD1E-4921-92EE-D3F9425506C7}"/>
              </a:ext>
            </a:extLst>
          </p:cNvPr>
          <p:cNvSpPr txBox="1"/>
          <p:nvPr userDrawn="1"/>
        </p:nvSpPr>
        <p:spPr>
          <a:xfrm>
            <a:off x="245719" y="259401"/>
            <a:ext cx="218358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Content Placeholder 4">
            <a:extLst>
              <a:ext uri="{FF2B5EF4-FFF2-40B4-BE49-F238E27FC236}">
                <a16:creationId xmlns="" xmlns:a16="http://schemas.microsoft.com/office/drawing/2014/main" id="{554189BD-A1E1-4952-BB7E-40BC2D814D2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46345" y="271485"/>
            <a:ext cx="6585135" cy="338554"/>
          </a:xfrm>
          <a:prstGeom prst="rect">
            <a:avLst/>
          </a:prstGeom>
        </p:spPr>
        <p:txBody>
          <a:bodyPr lIns="0" rIns="0" anchor="ctr"/>
          <a:lstStyle>
            <a:lvl1pPr marL="0" indent="0">
              <a:buNone/>
              <a:defRPr sz="1600" b="1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  <p:cxnSp>
        <p:nvCxnSpPr>
          <p:cNvPr id="21" name="Gerade Verbindung 10">
            <a:extLst>
              <a:ext uri="{FF2B5EF4-FFF2-40B4-BE49-F238E27FC236}">
                <a16:creationId xmlns="" xmlns:a16="http://schemas.microsoft.com/office/drawing/2014/main" id="{8075AE09-256F-436A-9E2A-6538C592E51F}"/>
              </a:ext>
            </a:extLst>
          </p:cNvPr>
          <p:cNvCxnSpPr/>
          <p:nvPr userDrawn="1"/>
        </p:nvCxnSpPr>
        <p:spPr>
          <a:xfrm>
            <a:off x="1596472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2482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146617" y="2995104"/>
            <a:ext cx="8813352" cy="489399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5B9BD5"/>
                </a:solidFill>
              </a:defRPr>
            </a:lvl1pPr>
          </a:lstStyle>
          <a:p>
            <a:pPr lvl="0"/>
            <a:r>
              <a:rPr lang="en-US" dirty="0"/>
              <a:t>Edit Master Title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146618" y="3489116"/>
            <a:ext cx="8813351" cy="489399"/>
          </a:xfrm>
          <a:prstGeom prst="rect">
            <a:avLst/>
          </a:prstGeom>
        </p:spPr>
        <p:txBody>
          <a:bodyPr/>
          <a:lstStyle>
            <a:lvl1pPr>
              <a:defRPr kumimoji="0" lang="en-US" sz="2400" b="0" i="0" u="none" strike="noStrike" kern="0" cap="none" spc="300" normalizeH="0" baseline="0" dirty="0" smtClean="0">
                <a:ln>
                  <a:noFill/>
                </a:ln>
                <a:solidFill>
                  <a:srgbClr val="616365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Sub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146617" y="4093535"/>
            <a:ext cx="8813352" cy="380131"/>
          </a:xfrm>
          <a:prstGeom prst="rect">
            <a:avLst/>
          </a:prstGeom>
        </p:spPr>
        <p:txBody>
          <a:bodyPr/>
          <a:lstStyle>
            <a:lvl1pPr>
              <a:defRPr kumimoji="0" lang="en-US" sz="1600" b="0" i="0" u="none" strike="noStrike" kern="0" cap="none" spc="300" normalizeH="0" baseline="0" dirty="0" smtClean="0">
                <a:ln>
                  <a:noFill/>
                </a:ln>
                <a:solidFill>
                  <a:srgbClr val="F0F0F0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Date</a:t>
            </a:r>
          </a:p>
        </p:txBody>
      </p:sp>
    </p:spTree>
    <p:extLst>
      <p:ext uri="{BB962C8B-B14F-4D97-AF65-F5344CB8AC3E}">
        <p14:creationId xmlns:p14="http://schemas.microsoft.com/office/powerpoint/2010/main" val="193717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9"/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45719" y="259401"/>
            <a:ext cx="90754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</a:t>
            </a:r>
          </a:p>
        </p:txBody>
      </p:sp>
      <p:sp>
        <p:nvSpPr>
          <p:cNvPr id="2" name="Interaktive Schaltfläche: Nächste(r) oder Weiter 1">
            <a:hlinkClick r:id="" action="ppaction://hlinkshowjump?jump=nextslide" highlightClick="1"/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8" name="Interaktive Schaltfläche: Nächste(r) oder Weiter 7">
            <a:hlinkClick r:id="" action="ppaction://hlinkshowjump?jump=previousslide" highlightClick="1"/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0" name="Gerade Verbindung 10"/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0"/>
          <p:cNvCxnSpPr/>
          <p:nvPr/>
        </p:nvCxnSpPr>
        <p:spPr>
          <a:xfrm>
            <a:off x="1198746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/>
          <p:cNvSpPr>
            <a:spLocks noGrp="1"/>
          </p:cNvSpPr>
          <p:nvPr>
            <p:ph sz="quarter" idx="11" hasCustomPrompt="1"/>
          </p:nvPr>
        </p:nvSpPr>
        <p:spPr>
          <a:xfrm>
            <a:off x="245719" y="914400"/>
            <a:ext cx="8431937" cy="5243513"/>
          </a:xfrm>
          <a:prstGeom prst="rect">
            <a:avLst/>
          </a:prstGeom>
        </p:spPr>
        <p:txBody>
          <a:bodyPr/>
          <a:lstStyle>
            <a:lvl1pPr marL="514350" indent="-514350">
              <a:buFont typeface="+mj-lt"/>
              <a:buAutoNum type="arabicParenR"/>
              <a:defRPr sz="18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914400" indent="-457200">
              <a:buFont typeface="+mj-lt"/>
              <a:buAutoNum type="arabicParenR"/>
              <a:defRPr/>
            </a:lvl2pPr>
          </a:lstStyle>
          <a:p>
            <a:pPr lvl="0"/>
            <a:r>
              <a:rPr lang="en-US" dirty="0"/>
              <a:t>Add agenda item</a:t>
            </a:r>
          </a:p>
          <a:p>
            <a:pPr lvl="0"/>
            <a:r>
              <a:rPr lang="en-US" dirty="0"/>
              <a:t>Add agenda item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="" xmlns:a16="http://schemas.microsoft.com/office/drawing/2014/main" id="{323A321D-4E61-43DC-AF6B-6A0BEACC276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25390" y="271485"/>
            <a:ext cx="7332126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Box 9"/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5" name="Interaktive Schaltfläche: Nächste(r) oder Weiter 1">
            <a:hlinkClick r:id="" action="ppaction://hlinkshowjump?jump=nextslide" highlightClick="1"/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6" name="Interaktive Schaltfläche: Nächste(r) oder Weiter 7">
            <a:hlinkClick r:id="" action="ppaction://hlinkshowjump?jump=previousslide" highlightClick="1"/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7" name="Gerade Verbindung 10"/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437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40080" y="914400"/>
            <a:ext cx="8037576" cy="52435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aseline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Edit text</a:t>
            </a:r>
          </a:p>
        </p:txBody>
      </p:sp>
      <p:sp>
        <p:nvSpPr>
          <p:cNvPr id="16" name="TextBox 9">
            <a:extLst>
              <a:ext uri="{FF2B5EF4-FFF2-40B4-BE49-F238E27FC236}">
                <a16:creationId xmlns="" xmlns:a16="http://schemas.microsoft.com/office/drawing/2014/main" id="{75922230-7D5B-4441-8605-63B3298B10F2}"/>
              </a:ext>
            </a:extLst>
          </p:cNvPr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7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="" xmlns:a16="http://schemas.microsoft.com/office/drawing/2014/main" id="{15D5DDF0-D347-4ECC-A4B2-7498742B404C}"/>
              </a:ext>
            </a:extLst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8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="" xmlns:a16="http://schemas.microsoft.com/office/drawing/2014/main" id="{87E689B3-7C6C-44C7-BC13-85F30095ABD8}"/>
              </a:ext>
            </a:extLst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9" name="Gerade Verbindung 10">
            <a:extLst>
              <a:ext uri="{FF2B5EF4-FFF2-40B4-BE49-F238E27FC236}">
                <a16:creationId xmlns="" xmlns:a16="http://schemas.microsoft.com/office/drawing/2014/main" id="{6F388310-B96C-405B-AB18-990B2268A5CE}"/>
              </a:ext>
            </a:extLst>
          </p:cNvPr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5">
            <a:extLst>
              <a:ext uri="{FF2B5EF4-FFF2-40B4-BE49-F238E27FC236}">
                <a16:creationId xmlns="" xmlns:a16="http://schemas.microsoft.com/office/drawing/2014/main" id="{A2F3EF46-4072-42CB-A34F-1488324FBBE0}"/>
              </a:ext>
            </a:extLst>
          </p:cNvPr>
          <p:cNvSpPr txBox="1"/>
          <p:nvPr/>
        </p:nvSpPr>
        <p:spPr>
          <a:xfrm>
            <a:off x="245719" y="259401"/>
            <a:ext cx="90754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</a:t>
            </a:r>
          </a:p>
        </p:txBody>
      </p:sp>
      <p:cxnSp>
        <p:nvCxnSpPr>
          <p:cNvPr id="21" name="Gerade Verbindung 10">
            <a:extLst>
              <a:ext uri="{FF2B5EF4-FFF2-40B4-BE49-F238E27FC236}">
                <a16:creationId xmlns="" xmlns:a16="http://schemas.microsoft.com/office/drawing/2014/main" id="{E8BFDF07-DB98-4EDD-9CCE-C8D52FB4999D}"/>
              </a:ext>
            </a:extLst>
          </p:cNvPr>
          <p:cNvCxnSpPr/>
          <p:nvPr/>
        </p:nvCxnSpPr>
        <p:spPr>
          <a:xfrm>
            <a:off x="1198746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4">
            <a:extLst>
              <a:ext uri="{FF2B5EF4-FFF2-40B4-BE49-F238E27FC236}">
                <a16:creationId xmlns="" xmlns:a16="http://schemas.microsoft.com/office/drawing/2014/main" id="{D68CB096-4E38-4A94-A442-92CE9DA863A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25390" y="271485"/>
            <a:ext cx="7332126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75922230-7D5B-4441-8605-63B3298B10F2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="" xmlns:a16="http://schemas.microsoft.com/office/drawing/2014/main" id="{15D5DDF0-D347-4ECC-A4B2-7498742B404C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="" xmlns:a16="http://schemas.microsoft.com/office/drawing/2014/main" id="{87E689B3-7C6C-44C7-BC13-85F30095ABD8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3" name="Gerade Verbindung 10">
            <a:extLst>
              <a:ext uri="{FF2B5EF4-FFF2-40B4-BE49-F238E27FC236}">
                <a16:creationId xmlns="" xmlns:a16="http://schemas.microsoft.com/office/drawing/2014/main" id="{6F388310-B96C-405B-AB18-990B2268A5CE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9461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9">
            <a:extLst>
              <a:ext uri="{FF2B5EF4-FFF2-40B4-BE49-F238E27FC236}">
                <a16:creationId xmlns="" xmlns:a16="http://schemas.microsoft.com/office/drawing/2014/main" id="{F7BAB027-2F0F-4F2B-9679-25DA9BC4328B}"/>
              </a:ext>
            </a:extLst>
          </p:cNvPr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8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="" xmlns:a16="http://schemas.microsoft.com/office/drawing/2014/main" id="{0D2BF422-6635-459B-9BCD-FBE57AF7F187}"/>
              </a:ext>
            </a:extLst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9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="" xmlns:a16="http://schemas.microsoft.com/office/drawing/2014/main" id="{3C281DBD-25B2-4EC2-8314-8EAC59E6C367}"/>
              </a:ext>
            </a:extLst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20" name="Gerade Verbindung 10">
            <a:extLst>
              <a:ext uri="{FF2B5EF4-FFF2-40B4-BE49-F238E27FC236}">
                <a16:creationId xmlns="" xmlns:a16="http://schemas.microsoft.com/office/drawing/2014/main" id="{704C3163-9B38-4068-A67A-BDE99F77C05A}"/>
              </a:ext>
            </a:extLst>
          </p:cNvPr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>
            <a:extLst>
              <a:ext uri="{FF2B5EF4-FFF2-40B4-BE49-F238E27FC236}">
                <a16:creationId xmlns="" xmlns:a16="http://schemas.microsoft.com/office/drawing/2014/main" id="{9BBE93FA-CA06-46DC-B860-87B81885063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008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="" xmlns:a16="http://schemas.microsoft.com/office/drawing/2014/main" id="{9791886A-9DC7-44FB-970F-A5F5EEF9799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4820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16" name="Textfeld 5">
            <a:extLst>
              <a:ext uri="{FF2B5EF4-FFF2-40B4-BE49-F238E27FC236}">
                <a16:creationId xmlns="" xmlns:a16="http://schemas.microsoft.com/office/drawing/2014/main" id="{EC7E9480-3940-4A03-9113-07D1E01CA42F}"/>
              </a:ext>
            </a:extLst>
          </p:cNvPr>
          <p:cNvSpPr txBox="1"/>
          <p:nvPr/>
        </p:nvSpPr>
        <p:spPr>
          <a:xfrm>
            <a:off x="245719" y="259401"/>
            <a:ext cx="90754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</a:t>
            </a:r>
          </a:p>
        </p:txBody>
      </p:sp>
      <p:cxnSp>
        <p:nvCxnSpPr>
          <p:cNvPr id="24" name="Gerade Verbindung 10">
            <a:extLst>
              <a:ext uri="{FF2B5EF4-FFF2-40B4-BE49-F238E27FC236}">
                <a16:creationId xmlns="" xmlns:a16="http://schemas.microsoft.com/office/drawing/2014/main" id="{0AB0F771-59D0-44FC-8395-CFE3ECC331F5}"/>
              </a:ext>
            </a:extLst>
          </p:cNvPr>
          <p:cNvCxnSpPr/>
          <p:nvPr/>
        </p:nvCxnSpPr>
        <p:spPr>
          <a:xfrm>
            <a:off x="1198746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ontent Placeholder 4">
            <a:extLst>
              <a:ext uri="{FF2B5EF4-FFF2-40B4-BE49-F238E27FC236}">
                <a16:creationId xmlns="" xmlns:a16="http://schemas.microsoft.com/office/drawing/2014/main" id="{B2356887-AE11-4286-830B-BBDE0B0EFE8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25390" y="271485"/>
            <a:ext cx="7332126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Box 9">
            <a:extLst>
              <a:ext uri="{FF2B5EF4-FFF2-40B4-BE49-F238E27FC236}">
                <a16:creationId xmlns="" xmlns:a16="http://schemas.microsoft.com/office/drawing/2014/main" id="{F7BAB027-2F0F-4F2B-9679-25DA9BC4328B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2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="" xmlns:a16="http://schemas.microsoft.com/office/drawing/2014/main" id="{0D2BF422-6635-459B-9BCD-FBE57AF7F187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3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="" xmlns:a16="http://schemas.microsoft.com/office/drawing/2014/main" id="{3C281DBD-25B2-4EC2-8314-8EAC59E6C367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="" xmlns:a16="http://schemas.microsoft.com/office/drawing/2014/main" id="{704C3163-9B38-4068-A67A-BDE99F77C05A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10">
            <a:extLst>
              <a:ext uri="{FF2B5EF4-FFF2-40B4-BE49-F238E27FC236}">
                <a16:creationId xmlns="" xmlns:a16="http://schemas.microsoft.com/office/drawing/2014/main" id="{FF414825-12BE-40E5-A2E2-00DDC85CC40D}"/>
              </a:ext>
            </a:extLst>
          </p:cNvPr>
          <p:cNvCxnSpPr/>
          <p:nvPr userDrawn="1"/>
        </p:nvCxnSpPr>
        <p:spPr>
          <a:xfrm>
            <a:off x="328938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716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0" y="3004985"/>
            <a:ext cx="9144000" cy="497340"/>
          </a:xfrm>
          <a:prstGeom prst="rect">
            <a:avLst/>
          </a:prstGeom>
        </p:spPr>
        <p:txBody>
          <a:bodyPr/>
          <a:lstStyle>
            <a:lvl1pPr algn="ctr">
              <a:defRPr lang="en-US" sz="3200" kern="1200" spc="3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3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0" y="3600208"/>
            <a:ext cx="9144000" cy="373694"/>
          </a:xfrm>
          <a:prstGeom prst="rect">
            <a:avLst/>
          </a:prstGeom>
        </p:spPr>
        <p:txBody>
          <a:bodyPr/>
          <a:lstStyle>
            <a:lvl1pPr algn="ctr">
              <a:defRPr lang="en-US" sz="1400" kern="1200" spc="300" dirty="0" smtClean="0">
                <a:solidFill>
                  <a:srgbClr val="5B9BD5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SUB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9" name="TextBox 9">
            <a:extLst>
              <a:ext uri="{FF2B5EF4-FFF2-40B4-BE49-F238E27FC236}">
                <a16:creationId xmlns="" xmlns:a16="http://schemas.microsoft.com/office/drawing/2014/main" id="{5E3B324B-D78E-4D2A-A176-59C5374DF5B9}"/>
              </a:ext>
            </a:extLst>
          </p:cNvPr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="" xmlns:a16="http://schemas.microsoft.com/office/drawing/2014/main" id="{77D9E626-4270-4ED1-A1C7-B4031A163DE5}"/>
              </a:ext>
            </a:extLst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="" xmlns:a16="http://schemas.microsoft.com/office/drawing/2014/main" id="{8B6E3A8C-87F8-476D-9B5F-9024187A4BFB}"/>
              </a:ext>
            </a:extLst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="" xmlns:a16="http://schemas.microsoft.com/office/drawing/2014/main" id="{4994AA65-FB9C-4970-A9FF-78E10CF4793C}"/>
              </a:ext>
            </a:extLst>
          </p:cNvPr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9">
            <a:extLst>
              <a:ext uri="{FF2B5EF4-FFF2-40B4-BE49-F238E27FC236}">
                <a16:creationId xmlns="" xmlns:a16="http://schemas.microsoft.com/office/drawing/2014/main" id="{5E3B324B-D78E-4D2A-A176-59C5374DF5B9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0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="" xmlns:a16="http://schemas.microsoft.com/office/drawing/2014/main" id="{77D9E626-4270-4ED1-A1C7-B4031A163DE5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5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="" xmlns:a16="http://schemas.microsoft.com/office/drawing/2014/main" id="{8B6E3A8C-87F8-476D-9B5F-9024187A4BFB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6" name="Gerade Verbindung 10">
            <a:extLst>
              <a:ext uri="{FF2B5EF4-FFF2-40B4-BE49-F238E27FC236}">
                <a16:creationId xmlns="" xmlns:a16="http://schemas.microsoft.com/office/drawing/2014/main" id="{4994AA65-FB9C-4970-A9FF-78E10CF4793C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832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9">
            <a:extLst>
              <a:ext uri="{FF2B5EF4-FFF2-40B4-BE49-F238E27FC236}">
                <a16:creationId xmlns="" xmlns:a16="http://schemas.microsoft.com/office/drawing/2014/main" id="{0CA85A65-E1EE-481A-87F1-FFE5C84B5E16}"/>
              </a:ext>
            </a:extLst>
          </p:cNvPr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2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="" xmlns:a16="http://schemas.microsoft.com/office/drawing/2014/main" id="{241B3913-A9FD-4CFE-9CB0-8752ACE17429}"/>
              </a:ext>
            </a:extLst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3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="" xmlns:a16="http://schemas.microsoft.com/office/drawing/2014/main" id="{8A3AD406-4683-4A63-A064-1017FBC8CCEF}"/>
              </a:ext>
            </a:extLst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="" xmlns:a16="http://schemas.microsoft.com/office/drawing/2014/main" id="{6ACC5A60-0645-4B90-9F6C-7D9793FAAD98}"/>
              </a:ext>
            </a:extLst>
          </p:cNvPr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5">
            <a:extLst>
              <a:ext uri="{FF2B5EF4-FFF2-40B4-BE49-F238E27FC236}">
                <a16:creationId xmlns="" xmlns:a16="http://schemas.microsoft.com/office/drawing/2014/main" id="{109982B1-B010-4102-B032-C1BB29686333}"/>
              </a:ext>
            </a:extLst>
          </p:cNvPr>
          <p:cNvSpPr txBox="1"/>
          <p:nvPr/>
        </p:nvSpPr>
        <p:spPr>
          <a:xfrm>
            <a:off x="245719" y="259401"/>
            <a:ext cx="90754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</a:t>
            </a:r>
          </a:p>
        </p:txBody>
      </p:sp>
      <p:cxnSp>
        <p:nvCxnSpPr>
          <p:cNvPr id="20" name="Gerade Verbindung 10">
            <a:extLst>
              <a:ext uri="{FF2B5EF4-FFF2-40B4-BE49-F238E27FC236}">
                <a16:creationId xmlns="" xmlns:a16="http://schemas.microsoft.com/office/drawing/2014/main" id="{A4EF0E56-D27E-48B6-8DAE-1CD06408EB5D}"/>
              </a:ext>
            </a:extLst>
          </p:cNvPr>
          <p:cNvCxnSpPr/>
          <p:nvPr/>
        </p:nvCxnSpPr>
        <p:spPr>
          <a:xfrm>
            <a:off x="1198746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4">
            <a:extLst>
              <a:ext uri="{FF2B5EF4-FFF2-40B4-BE49-F238E27FC236}">
                <a16:creationId xmlns="" xmlns:a16="http://schemas.microsoft.com/office/drawing/2014/main" id="{DF3BE672-D3E8-404D-9806-00F7D19BD20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25390" y="271485"/>
            <a:ext cx="7332126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287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&amp;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9">
            <a:extLst>
              <a:ext uri="{FF2B5EF4-FFF2-40B4-BE49-F238E27FC236}">
                <a16:creationId xmlns="" xmlns:a16="http://schemas.microsoft.com/office/drawing/2014/main" id="{CFE93B4B-56AD-4C1C-9916-46A1D7D015E8}"/>
              </a:ext>
            </a:extLst>
          </p:cNvPr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2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="" xmlns:a16="http://schemas.microsoft.com/office/drawing/2014/main" id="{3AD6C2E1-524B-4AB9-9032-6D1E27E6A5E5}"/>
              </a:ext>
            </a:extLst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2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="" xmlns:a16="http://schemas.microsoft.com/office/drawing/2014/main" id="{76FF6ABB-F0D7-4E64-893C-D2D8B3F85F50}"/>
              </a:ext>
            </a:extLst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23" name="Gerade Verbindung 10">
            <a:extLst>
              <a:ext uri="{FF2B5EF4-FFF2-40B4-BE49-F238E27FC236}">
                <a16:creationId xmlns="" xmlns:a16="http://schemas.microsoft.com/office/drawing/2014/main" id="{05D66167-85F3-4BAA-915C-9927D29C257E}"/>
              </a:ext>
            </a:extLst>
          </p:cNvPr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372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2317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146617" y="2995104"/>
            <a:ext cx="8813352" cy="489399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5B9BD5"/>
                </a:solidFill>
              </a:defRPr>
            </a:lvl1pPr>
          </a:lstStyle>
          <a:p>
            <a:pPr lvl="0"/>
            <a:r>
              <a:rPr lang="en-US" dirty="0"/>
              <a:t>Edit Master Title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146618" y="3489116"/>
            <a:ext cx="8813351" cy="489399"/>
          </a:xfrm>
          <a:prstGeom prst="rect">
            <a:avLst/>
          </a:prstGeom>
        </p:spPr>
        <p:txBody>
          <a:bodyPr/>
          <a:lstStyle>
            <a:lvl1pPr>
              <a:defRPr kumimoji="0" lang="en-US" sz="2400" b="0" i="0" u="none" strike="noStrike" kern="0" cap="none" spc="300" normalizeH="0" baseline="0" dirty="0" smtClean="0">
                <a:ln>
                  <a:noFill/>
                </a:ln>
                <a:solidFill>
                  <a:srgbClr val="616365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Sub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146617" y="4093535"/>
            <a:ext cx="8813352" cy="380131"/>
          </a:xfrm>
          <a:prstGeom prst="rect">
            <a:avLst/>
          </a:prstGeom>
        </p:spPr>
        <p:txBody>
          <a:bodyPr/>
          <a:lstStyle>
            <a:lvl1pPr>
              <a:defRPr kumimoji="0" lang="en-US" sz="1600" b="0" i="0" u="none" strike="noStrike" kern="0" cap="none" spc="300" normalizeH="0" baseline="0" dirty="0" smtClean="0">
                <a:ln>
                  <a:noFill/>
                </a:ln>
                <a:solidFill>
                  <a:srgbClr val="F0F0F0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Date</a:t>
            </a:r>
          </a:p>
        </p:txBody>
      </p:sp>
    </p:spTree>
    <p:extLst>
      <p:ext uri="{BB962C8B-B14F-4D97-AF65-F5344CB8AC3E}">
        <p14:creationId xmlns:p14="http://schemas.microsoft.com/office/powerpoint/2010/main" val="2047395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9"/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6" name="Textfeld 5"/>
          <p:cNvSpPr txBox="1"/>
          <p:nvPr userDrawn="1"/>
        </p:nvSpPr>
        <p:spPr>
          <a:xfrm>
            <a:off x="245719" y="259401"/>
            <a:ext cx="2115344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Interaktive Schaltfläche: Nächste(r) oder Weiter 1">
            <a:hlinkClick r:id="" action="ppaction://hlinkshowjump?jump=nextslide" highlightClick="1"/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8" name="Interaktive Schaltfläche: Nächste(r) oder Weiter 7">
            <a:hlinkClick r:id="" action="ppaction://hlinkshowjump?jump=previousslide" highlightClick="1"/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0" name="Gerade Verbindung 10"/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0"/>
          <p:cNvCxnSpPr/>
          <p:nvPr userDrawn="1"/>
        </p:nvCxnSpPr>
        <p:spPr>
          <a:xfrm>
            <a:off x="161012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/>
          <p:cNvSpPr>
            <a:spLocks noGrp="1"/>
          </p:cNvSpPr>
          <p:nvPr>
            <p:ph sz="quarter" idx="11" hasCustomPrompt="1"/>
          </p:nvPr>
        </p:nvSpPr>
        <p:spPr>
          <a:xfrm>
            <a:off x="184275" y="914400"/>
            <a:ext cx="8775451" cy="5243513"/>
          </a:xfrm>
          <a:prstGeom prst="rect">
            <a:avLst/>
          </a:prstGeom>
        </p:spPr>
        <p:txBody>
          <a:bodyPr/>
          <a:lstStyle>
            <a:lvl1pPr marL="514350" indent="-514350">
              <a:buFont typeface="+mj-lt"/>
              <a:buAutoNum type="arabicParenR"/>
              <a:defRPr sz="1800" baseline="0">
                <a:solidFill>
                  <a:schemeClr val="bg1">
                    <a:lumMod val="10000"/>
                  </a:schemeClr>
                </a:solidFill>
              </a:defRPr>
            </a:lvl1pPr>
            <a:lvl2pPr marL="914400" indent="-457200">
              <a:buFont typeface="+mj-lt"/>
              <a:buAutoNum type="arabicParenR"/>
              <a:defRPr/>
            </a:lvl2pPr>
          </a:lstStyle>
          <a:p>
            <a:pPr lvl="0"/>
            <a:r>
              <a:rPr lang="en-US" dirty="0"/>
              <a:t>Add agenda item</a:t>
            </a:r>
          </a:p>
          <a:p>
            <a:pPr lvl="0"/>
            <a:r>
              <a:rPr lang="en-US" dirty="0"/>
              <a:t>Add agenda item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="" xmlns:a16="http://schemas.microsoft.com/office/drawing/2014/main" id="{323A321D-4E61-43DC-AF6B-6A0BEACC276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91753" y="271485"/>
            <a:ext cx="6574613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437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9"/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6" name="Textfeld 5"/>
          <p:cNvSpPr txBox="1"/>
          <p:nvPr userDrawn="1"/>
        </p:nvSpPr>
        <p:spPr>
          <a:xfrm>
            <a:off x="523875" y="259401"/>
            <a:ext cx="2730906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Interaktive Schaltfläche: Nächste(r) oder Weiter 1">
            <a:hlinkClick r:id="" action="ppaction://hlinkshowjump?jump=nextslide" highlightClick="1"/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8" name="Interaktive Schaltfläche: Nächste(r) oder Weiter 7">
            <a:hlinkClick r:id="" action="ppaction://hlinkshowjump?jump=previousslide" highlightClick="1"/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0" name="Gerade Verbindung 10"/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0"/>
          <p:cNvCxnSpPr/>
          <p:nvPr userDrawn="1"/>
        </p:nvCxnSpPr>
        <p:spPr>
          <a:xfrm>
            <a:off x="1908255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/>
          <p:cNvSpPr>
            <a:spLocks noGrp="1"/>
          </p:cNvSpPr>
          <p:nvPr>
            <p:ph sz="quarter" idx="11" hasCustomPrompt="1"/>
          </p:nvPr>
        </p:nvSpPr>
        <p:spPr>
          <a:xfrm>
            <a:off x="640080" y="914400"/>
            <a:ext cx="8037576" cy="5243513"/>
          </a:xfrm>
          <a:prstGeom prst="rect">
            <a:avLst/>
          </a:prstGeom>
        </p:spPr>
        <p:txBody>
          <a:bodyPr/>
          <a:lstStyle>
            <a:lvl1pPr marL="514350" indent="-514350">
              <a:buFont typeface="+mj-lt"/>
              <a:buAutoNum type="arabicParenR"/>
              <a:defRPr sz="1800" baseline="0">
                <a:solidFill>
                  <a:srgbClr val="464646"/>
                </a:solidFill>
              </a:defRPr>
            </a:lvl1pPr>
            <a:lvl2pPr marL="914400" indent="-457200">
              <a:buFont typeface="+mj-lt"/>
              <a:buAutoNum type="arabicParenR"/>
              <a:defRPr/>
            </a:lvl2pPr>
          </a:lstStyle>
          <a:p>
            <a:pPr lvl="0"/>
            <a:r>
              <a:rPr lang="en-US" dirty="0"/>
              <a:t>Add agenda item</a:t>
            </a:r>
          </a:p>
          <a:p>
            <a:pPr lvl="0"/>
            <a:r>
              <a:rPr lang="en-US" dirty="0"/>
              <a:t>Add agenda item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="" xmlns:a16="http://schemas.microsoft.com/office/drawing/2014/main" id="{323A321D-4E61-43DC-AF6B-6A0BEACC276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002558" y="271485"/>
            <a:ext cx="5647527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6226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40080" y="914400"/>
            <a:ext cx="8037576" cy="52435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aseline="0">
                <a:solidFill>
                  <a:srgbClr val="464646"/>
                </a:solidFill>
                <a:latin typeface="Century Gothic" panose="020B0502020202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Edit text</a:t>
            </a:r>
          </a:p>
        </p:txBody>
      </p:sp>
      <p:sp>
        <p:nvSpPr>
          <p:cNvPr id="16" name="TextBox 9">
            <a:extLst>
              <a:ext uri="{FF2B5EF4-FFF2-40B4-BE49-F238E27FC236}">
                <a16:creationId xmlns="" xmlns:a16="http://schemas.microsoft.com/office/drawing/2014/main" id="{75922230-7D5B-4441-8605-63B3298B10F2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7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="" xmlns:a16="http://schemas.microsoft.com/office/drawing/2014/main" id="{15D5DDF0-D347-4ECC-A4B2-7498742B404C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8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="" xmlns:a16="http://schemas.microsoft.com/office/drawing/2014/main" id="{87E689B3-7C6C-44C7-BC13-85F30095ABD8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9" name="Gerade Verbindung 10">
            <a:extLst>
              <a:ext uri="{FF2B5EF4-FFF2-40B4-BE49-F238E27FC236}">
                <a16:creationId xmlns="" xmlns:a16="http://schemas.microsoft.com/office/drawing/2014/main" id="{6F388310-B96C-405B-AB18-990B2268A5CE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5">
            <a:extLst>
              <a:ext uri="{FF2B5EF4-FFF2-40B4-BE49-F238E27FC236}">
                <a16:creationId xmlns="" xmlns:a16="http://schemas.microsoft.com/office/drawing/2014/main" id="{15F37147-BEBF-4664-8E57-8F8740CA3EFA}"/>
              </a:ext>
            </a:extLst>
          </p:cNvPr>
          <p:cNvSpPr txBox="1"/>
          <p:nvPr userDrawn="1"/>
        </p:nvSpPr>
        <p:spPr>
          <a:xfrm>
            <a:off x="245719" y="259401"/>
            <a:ext cx="300906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Gerade Verbindung 10">
            <a:extLst>
              <a:ext uri="{FF2B5EF4-FFF2-40B4-BE49-F238E27FC236}">
                <a16:creationId xmlns="" xmlns:a16="http://schemas.microsoft.com/office/drawing/2014/main" id="{26F2CBF6-4899-4B3B-9C4F-311FAE354963}"/>
              </a:ext>
            </a:extLst>
          </p:cNvPr>
          <p:cNvCxnSpPr/>
          <p:nvPr userDrawn="1"/>
        </p:nvCxnSpPr>
        <p:spPr>
          <a:xfrm>
            <a:off x="161298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4">
            <a:extLst>
              <a:ext uri="{FF2B5EF4-FFF2-40B4-BE49-F238E27FC236}">
                <a16:creationId xmlns="" xmlns:a16="http://schemas.microsoft.com/office/drawing/2014/main" id="{450AAC65-C78C-457F-B852-84CDFFD5D97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07283" y="271485"/>
            <a:ext cx="5659611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947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9">
            <a:extLst>
              <a:ext uri="{FF2B5EF4-FFF2-40B4-BE49-F238E27FC236}">
                <a16:creationId xmlns="" xmlns:a16="http://schemas.microsoft.com/office/drawing/2014/main" id="{F7BAB027-2F0F-4F2B-9679-25DA9BC4328B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8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="" xmlns:a16="http://schemas.microsoft.com/office/drawing/2014/main" id="{0D2BF422-6635-459B-9BCD-FBE57AF7F187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9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="" xmlns:a16="http://schemas.microsoft.com/office/drawing/2014/main" id="{3C281DBD-25B2-4EC2-8314-8EAC59E6C367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20" name="Gerade Verbindung 10">
            <a:extLst>
              <a:ext uri="{FF2B5EF4-FFF2-40B4-BE49-F238E27FC236}">
                <a16:creationId xmlns="" xmlns:a16="http://schemas.microsoft.com/office/drawing/2014/main" id="{704C3163-9B38-4068-A67A-BDE99F77C05A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>
            <a:extLst>
              <a:ext uri="{FF2B5EF4-FFF2-40B4-BE49-F238E27FC236}">
                <a16:creationId xmlns="" xmlns:a16="http://schemas.microsoft.com/office/drawing/2014/main" id="{9BBE93FA-CA06-46DC-B860-87B81885063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008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="" xmlns:a16="http://schemas.microsoft.com/office/drawing/2014/main" id="{9791886A-9DC7-44FB-970F-A5F5EEF9799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4820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11" name="Textfeld 5">
            <a:extLst>
              <a:ext uri="{FF2B5EF4-FFF2-40B4-BE49-F238E27FC236}">
                <a16:creationId xmlns="" xmlns:a16="http://schemas.microsoft.com/office/drawing/2014/main" id="{AF6EE7DE-84FE-4EFE-B053-3C2E2520DB27}"/>
              </a:ext>
            </a:extLst>
          </p:cNvPr>
          <p:cNvSpPr txBox="1"/>
          <p:nvPr userDrawn="1"/>
        </p:nvSpPr>
        <p:spPr>
          <a:xfrm>
            <a:off x="245719" y="259401"/>
            <a:ext cx="300906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2" name="Gerade Verbindung 10">
            <a:extLst>
              <a:ext uri="{FF2B5EF4-FFF2-40B4-BE49-F238E27FC236}">
                <a16:creationId xmlns="" xmlns:a16="http://schemas.microsoft.com/office/drawing/2014/main" id="{FF414825-12BE-40E5-A2E2-00DDC85CC40D}"/>
              </a:ext>
            </a:extLst>
          </p:cNvPr>
          <p:cNvCxnSpPr/>
          <p:nvPr userDrawn="1"/>
        </p:nvCxnSpPr>
        <p:spPr>
          <a:xfrm>
            <a:off x="161298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4">
            <a:extLst>
              <a:ext uri="{FF2B5EF4-FFF2-40B4-BE49-F238E27FC236}">
                <a16:creationId xmlns="" xmlns:a16="http://schemas.microsoft.com/office/drawing/2014/main" id="{F78E5A6E-5937-45D1-9774-D25AA4E346E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07283" y="271485"/>
            <a:ext cx="5655583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682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0" y="3004985"/>
            <a:ext cx="9144000" cy="497340"/>
          </a:xfrm>
          <a:prstGeom prst="rect">
            <a:avLst/>
          </a:prstGeom>
        </p:spPr>
        <p:txBody>
          <a:bodyPr/>
          <a:lstStyle>
            <a:lvl1pPr algn="ctr">
              <a:defRPr lang="en-US" sz="3200" kern="1200" spc="3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3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0" y="3600208"/>
            <a:ext cx="9144000" cy="373694"/>
          </a:xfrm>
          <a:prstGeom prst="rect">
            <a:avLst/>
          </a:prstGeom>
        </p:spPr>
        <p:txBody>
          <a:bodyPr/>
          <a:lstStyle>
            <a:lvl1pPr algn="ctr">
              <a:defRPr lang="en-US" sz="1400" kern="1200" spc="300" dirty="0" smtClean="0">
                <a:solidFill>
                  <a:srgbClr val="5B9BD5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SUB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9" name="TextBox 9">
            <a:extLst>
              <a:ext uri="{FF2B5EF4-FFF2-40B4-BE49-F238E27FC236}">
                <a16:creationId xmlns="" xmlns:a16="http://schemas.microsoft.com/office/drawing/2014/main" id="{5E3B324B-D78E-4D2A-A176-59C5374DF5B9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="" xmlns:a16="http://schemas.microsoft.com/office/drawing/2014/main" id="{77D9E626-4270-4ED1-A1C7-B4031A163DE5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="" xmlns:a16="http://schemas.microsoft.com/office/drawing/2014/main" id="{8B6E3A8C-87F8-476D-9B5F-9024187A4BFB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="" xmlns:a16="http://schemas.microsoft.com/office/drawing/2014/main" id="{4994AA65-FB9C-4970-A9FF-78E10CF4793C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8013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9">
            <a:extLst>
              <a:ext uri="{FF2B5EF4-FFF2-40B4-BE49-F238E27FC236}">
                <a16:creationId xmlns="" xmlns:a16="http://schemas.microsoft.com/office/drawing/2014/main" id="{0CA85A65-E1EE-481A-87F1-FFE5C84B5E16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2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="" xmlns:a16="http://schemas.microsoft.com/office/drawing/2014/main" id="{241B3913-A9FD-4CFE-9CB0-8752ACE17429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3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="" xmlns:a16="http://schemas.microsoft.com/office/drawing/2014/main" id="{8A3AD406-4683-4A63-A064-1017FBC8CCEF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="" xmlns:a16="http://schemas.microsoft.com/office/drawing/2014/main" id="{6ACC5A60-0645-4B90-9F6C-7D9793FAAD98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5">
            <a:extLst>
              <a:ext uri="{FF2B5EF4-FFF2-40B4-BE49-F238E27FC236}">
                <a16:creationId xmlns="" xmlns:a16="http://schemas.microsoft.com/office/drawing/2014/main" id="{F402280F-EDC0-4B94-8F6D-836F70625F96}"/>
              </a:ext>
            </a:extLst>
          </p:cNvPr>
          <p:cNvSpPr txBox="1"/>
          <p:nvPr userDrawn="1"/>
        </p:nvSpPr>
        <p:spPr>
          <a:xfrm>
            <a:off x="245719" y="259401"/>
            <a:ext cx="300906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0" name="Gerade Verbindung 10">
            <a:extLst>
              <a:ext uri="{FF2B5EF4-FFF2-40B4-BE49-F238E27FC236}">
                <a16:creationId xmlns="" xmlns:a16="http://schemas.microsoft.com/office/drawing/2014/main" id="{307A7D7B-3B2D-47BA-AF14-91895FDD9F72}"/>
              </a:ext>
            </a:extLst>
          </p:cNvPr>
          <p:cNvCxnSpPr/>
          <p:nvPr userDrawn="1"/>
        </p:nvCxnSpPr>
        <p:spPr>
          <a:xfrm>
            <a:off x="161298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4">
            <a:extLst>
              <a:ext uri="{FF2B5EF4-FFF2-40B4-BE49-F238E27FC236}">
                <a16:creationId xmlns="" xmlns:a16="http://schemas.microsoft.com/office/drawing/2014/main" id="{1C3BC9F1-B5FC-446D-B99F-6D7DBBDF565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07283" y="271485"/>
            <a:ext cx="5663639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5792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9">
            <a:extLst>
              <a:ext uri="{FF2B5EF4-FFF2-40B4-BE49-F238E27FC236}">
                <a16:creationId xmlns="" xmlns:a16="http://schemas.microsoft.com/office/drawing/2014/main" id="{CFE93B4B-56AD-4C1C-9916-46A1D7D015E8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2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="" xmlns:a16="http://schemas.microsoft.com/office/drawing/2014/main" id="{3AD6C2E1-524B-4AB9-9032-6D1E27E6A5E5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2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="" xmlns:a16="http://schemas.microsoft.com/office/drawing/2014/main" id="{76FF6ABB-F0D7-4E64-893C-D2D8B3F85F50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23" name="Gerade Verbindung 10">
            <a:extLst>
              <a:ext uri="{FF2B5EF4-FFF2-40B4-BE49-F238E27FC236}">
                <a16:creationId xmlns="" xmlns:a16="http://schemas.microsoft.com/office/drawing/2014/main" id="{05D66167-85F3-4BAA-915C-9927D29C257E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0965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Conten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3DAF24A-7875-4908-8A1C-E0D92FD7004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40080" y="914400"/>
            <a:ext cx="8037576" cy="5239512"/>
          </a:xfrm>
          <a:prstGeom prst="rect">
            <a:avLst/>
          </a:prstGeom>
        </p:spPr>
        <p:txBody>
          <a:bodyPr/>
          <a:lstStyle>
            <a:lvl1pPr marL="285750" indent="-285750">
              <a:buFont typeface="Wingdings" panose="05000000000000000000" pitchFamily="2" charset="2"/>
              <a:buChar char="Ü"/>
              <a:defRPr>
                <a:solidFill>
                  <a:srgbClr val="464646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rgbClr val="464646"/>
                </a:solidFill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Textfeld 5">
            <a:extLst>
              <a:ext uri="{FF2B5EF4-FFF2-40B4-BE49-F238E27FC236}">
                <a16:creationId xmlns="" xmlns:a16="http://schemas.microsoft.com/office/drawing/2014/main" id="{68AE8A40-59BA-4667-A7BB-7691F13E715D}"/>
              </a:ext>
            </a:extLst>
          </p:cNvPr>
          <p:cNvSpPr txBox="1"/>
          <p:nvPr userDrawn="1"/>
        </p:nvSpPr>
        <p:spPr>
          <a:xfrm>
            <a:off x="245719" y="259401"/>
            <a:ext cx="90754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</a:t>
            </a:r>
          </a:p>
        </p:txBody>
      </p:sp>
      <p:cxnSp>
        <p:nvCxnSpPr>
          <p:cNvPr id="13" name="Gerade Verbindung 10">
            <a:extLst>
              <a:ext uri="{FF2B5EF4-FFF2-40B4-BE49-F238E27FC236}">
                <a16:creationId xmlns="" xmlns:a16="http://schemas.microsoft.com/office/drawing/2014/main" id="{BF2E1EEF-3874-47C1-9809-138CE86DC65E}"/>
              </a:ext>
            </a:extLst>
          </p:cNvPr>
          <p:cNvCxnSpPr/>
          <p:nvPr userDrawn="1"/>
        </p:nvCxnSpPr>
        <p:spPr>
          <a:xfrm>
            <a:off x="1198746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4">
            <a:extLst>
              <a:ext uri="{FF2B5EF4-FFF2-40B4-BE49-F238E27FC236}">
                <a16:creationId xmlns="" xmlns:a16="http://schemas.microsoft.com/office/drawing/2014/main" id="{C451CB0B-1C80-4048-8C48-CE3C9B4BA58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25390" y="271485"/>
            <a:ext cx="7332126" cy="338554"/>
          </a:xfrm>
          <a:prstGeom prst="rect">
            <a:avLst/>
          </a:prstGeom>
        </p:spPr>
        <p:txBody>
          <a:bodyPr lIns="0" rIns="0" anchor="ctr"/>
          <a:lstStyle>
            <a:lvl1pPr marL="0" indent="0">
              <a:buNone/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1415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Columns with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98D6808-68E9-48E5-A692-6DB909B47AA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008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464646"/>
                </a:solidFill>
                <a:latin typeface="Century Gothic" panose="020B0502020202020204" pitchFamily="34" charset="0"/>
              </a:defRPr>
            </a:lvl1pPr>
            <a:lvl2pPr>
              <a:defRPr baseline="0">
                <a:solidFill>
                  <a:srgbClr val="464646"/>
                </a:solidFill>
                <a:latin typeface="Century Gothic" panose="020B0502020202020204" pitchFamily="34" charset="0"/>
              </a:defRPr>
            </a:lvl2pPr>
            <a:lvl3pPr>
              <a:defRPr>
                <a:solidFill>
                  <a:srgbClr val="787878"/>
                </a:solidFill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B5DC819-C738-49F0-A8F1-C9B3D1F5C030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4820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46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rgbClr val="464646"/>
                </a:solidFill>
                <a:latin typeface="Century Gothic" panose="020B0502020202020204" pitchFamily="34" charset="0"/>
              </a:defRPr>
            </a:lvl2pPr>
            <a:lvl3pPr>
              <a:defRPr>
                <a:solidFill>
                  <a:srgbClr val="787878"/>
                </a:solidFill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Textfeld 5">
            <a:extLst>
              <a:ext uri="{FF2B5EF4-FFF2-40B4-BE49-F238E27FC236}">
                <a16:creationId xmlns="" xmlns:a16="http://schemas.microsoft.com/office/drawing/2014/main" id="{F6DA65EA-C36B-4F48-8BF4-05D6DCDF2A5C}"/>
              </a:ext>
            </a:extLst>
          </p:cNvPr>
          <p:cNvSpPr txBox="1"/>
          <p:nvPr userDrawn="1"/>
        </p:nvSpPr>
        <p:spPr>
          <a:xfrm>
            <a:off x="245719" y="259401"/>
            <a:ext cx="90754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</a:t>
            </a:r>
          </a:p>
        </p:txBody>
      </p:sp>
      <p:cxnSp>
        <p:nvCxnSpPr>
          <p:cNvPr id="14" name="Gerade Verbindung 10">
            <a:extLst>
              <a:ext uri="{FF2B5EF4-FFF2-40B4-BE49-F238E27FC236}">
                <a16:creationId xmlns="" xmlns:a16="http://schemas.microsoft.com/office/drawing/2014/main" id="{7494EC00-4E4F-4009-A7DA-C3DD5C6C21AD}"/>
              </a:ext>
            </a:extLst>
          </p:cNvPr>
          <p:cNvCxnSpPr/>
          <p:nvPr userDrawn="1"/>
        </p:nvCxnSpPr>
        <p:spPr>
          <a:xfrm>
            <a:off x="1198746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4">
            <a:extLst>
              <a:ext uri="{FF2B5EF4-FFF2-40B4-BE49-F238E27FC236}">
                <a16:creationId xmlns="" xmlns:a16="http://schemas.microsoft.com/office/drawing/2014/main" id="{E1EA4283-4ABE-4271-B7AD-87CCA245B54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25390" y="271485"/>
            <a:ext cx="7332126" cy="338554"/>
          </a:xfrm>
          <a:prstGeom prst="rect">
            <a:avLst/>
          </a:prstGeom>
        </p:spPr>
        <p:txBody>
          <a:bodyPr lIns="0" rIns="0" anchor="ctr"/>
          <a:lstStyle>
            <a:lvl1pPr marL="0" indent="0">
              <a:buNone/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1231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184275" y="914400"/>
            <a:ext cx="8775450" cy="52435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aseline="0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Edit text</a:t>
            </a:r>
          </a:p>
        </p:txBody>
      </p:sp>
      <p:sp>
        <p:nvSpPr>
          <p:cNvPr id="16" name="TextBox 9">
            <a:extLst>
              <a:ext uri="{FF2B5EF4-FFF2-40B4-BE49-F238E27FC236}">
                <a16:creationId xmlns="" xmlns:a16="http://schemas.microsoft.com/office/drawing/2014/main" id="{75922230-7D5B-4441-8605-63B3298B10F2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7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="" xmlns:a16="http://schemas.microsoft.com/office/drawing/2014/main" id="{15D5DDF0-D347-4ECC-A4B2-7498742B404C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8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="" xmlns:a16="http://schemas.microsoft.com/office/drawing/2014/main" id="{87E689B3-7C6C-44C7-BC13-85F30095ABD8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9" name="Gerade Verbindung 10">
            <a:extLst>
              <a:ext uri="{FF2B5EF4-FFF2-40B4-BE49-F238E27FC236}">
                <a16:creationId xmlns="" xmlns:a16="http://schemas.microsoft.com/office/drawing/2014/main" id="{6F388310-B96C-405B-AB18-990B2268A5CE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5">
            <a:extLst>
              <a:ext uri="{FF2B5EF4-FFF2-40B4-BE49-F238E27FC236}">
                <a16:creationId xmlns="" xmlns:a16="http://schemas.microsoft.com/office/drawing/2014/main" id="{15F37147-BEBF-4664-8E57-8F8740CA3EFA}"/>
              </a:ext>
            </a:extLst>
          </p:cNvPr>
          <p:cNvSpPr txBox="1"/>
          <p:nvPr userDrawn="1"/>
        </p:nvSpPr>
        <p:spPr>
          <a:xfrm>
            <a:off x="245719" y="259401"/>
            <a:ext cx="2142639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Gerade Verbindung 10">
            <a:extLst>
              <a:ext uri="{FF2B5EF4-FFF2-40B4-BE49-F238E27FC236}">
                <a16:creationId xmlns="" xmlns:a16="http://schemas.microsoft.com/office/drawing/2014/main" id="{26F2CBF6-4899-4B3B-9C4F-311FAE354963}"/>
              </a:ext>
            </a:extLst>
          </p:cNvPr>
          <p:cNvCxnSpPr/>
          <p:nvPr userDrawn="1"/>
        </p:nvCxnSpPr>
        <p:spPr>
          <a:xfrm>
            <a:off x="1615522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4">
            <a:extLst>
              <a:ext uri="{FF2B5EF4-FFF2-40B4-BE49-F238E27FC236}">
                <a16:creationId xmlns="" xmlns:a16="http://schemas.microsoft.com/office/drawing/2014/main" id="{450AAC65-C78C-457F-B852-84CDFFD5D97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83509" y="271485"/>
            <a:ext cx="6654936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9461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9">
            <a:extLst>
              <a:ext uri="{FF2B5EF4-FFF2-40B4-BE49-F238E27FC236}">
                <a16:creationId xmlns="" xmlns:a16="http://schemas.microsoft.com/office/drawing/2014/main" id="{F7BAB027-2F0F-4F2B-9679-25DA9BC4328B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8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="" xmlns:a16="http://schemas.microsoft.com/office/drawing/2014/main" id="{0D2BF422-6635-459B-9BCD-FBE57AF7F187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9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="" xmlns:a16="http://schemas.microsoft.com/office/drawing/2014/main" id="{3C281DBD-25B2-4EC2-8314-8EAC59E6C367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20" name="Gerade Verbindung 10">
            <a:extLst>
              <a:ext uri="{FF2B5EF4-FFF2-40B4-BE49-F238E27FC236}">
                <a16:creationId xmlns="" xmlns:a16="http://schemas.microsoft.com/office/drawing/2014/main" id="{704C3163-9B38-4068-A67A-BDE99F77C05A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>
            <a:extLst>
              <a:ext uri="{FF2B5EF4-FFF2-40B4-BE49-F238E27FC236}">
                <a16:creationId xmlns="" xmlns:a16="http://schemas.microsoft.com/office/drawing/2014/main" id="{9BBE93FA-CA06-46DC-B860-87B81885063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008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="" xmlns:a16="http://schemas.microsoft.com/office/drawing/2014/main" id="{9791886A-9DC7-44FB-970F-A5F5EEF9799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4820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11" name="Textfeld 5">
            <a:extLst>
              <a:ext uri="{FF2B5EF4-FFF2-40B4-BE49-F238E27FC236}">
                <a16:creationId xmlns="" xmlns:a16="http://schemas.microsoft.com/office/drawing/2014/main" id="{AF6EE7DE-84FE-4EFE-B053-3C2E2520DB27}"/>
              </a:ext>
            </a:extLst>
          </p:cNvPr>
          <p:cNvSpPr txBox="1"/>
          <p:nvPr userDrawn="1"/>
        </p:nvSpPr>
        <p:spPr>
          <a:xfrm>
            <a:off x="245719" y="259401"/>
            <a:ext cx="218358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2" name="Gerade Verbindung 10">
            <a:extLst>
              <a:ext uri="{FF2B5EF4-FFF2-40B4-BE49-F238E27FC236}">
                <a16:creationId xmlns="" xmlns:a16="http://schemas.microsoft.com/office/drawing/2014/main" id="{FF414825-12BE-40E5-A2E2-00DDC85CC40D}"/>
              </a:ext>
            </a:extLst>
          </p:cNvPr>
          <p:cNvCxnSpPr/>
          <p:nvPr userDrawn="1"/>
        </p:nvCxnSpPr>
        <p:spPr>
          <a:xfrm>
            <a:off x="168632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4">
            <a:extLst>
              <a:ext uri="{FF2B5EF4-FFF2-40B4-BE49-F238E27FC236}">
                <a16:creationId xmlns="" xmlns:a16="http://schemas.microsoft.com/office/drawing/2014/main" id="{F78E5A6E-5937-45D1-9774-D25AA4E346E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54305" y="271485"/>
            <a:ext cx="6609965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716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0" y="3004985"/>
            <a:ext cx="9144000" cy="497340"/>
          </a:xfrm>
          <a:prstGeom prst="rect">
            <a:avLst/>
          </a:prstGeom>
        </p:spPr>
        <p:txBody>
          <a:bodyPr/>
          <a:lstStyle>
            <a:lvl1pPr algn="ctr">
              <a:defRPr lang="en-US" sz="3200" kern="1200" spc="300" dirty="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3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0" y="3600208"/>
            <a:ext cx="9144000" cy="373694"/>
          </a:xfrm>
          <a:prstGeom prst="rect">
            <a:avLst/>
          </a:prstGeom>
        </p:spPr>
        <p:txBody>
          <a:bodyPr/>
          <a:lstStyle>
            <a:lvl1pPr algn="ctr">
              <a:defRPr lang="en-US" sz="1400" kern="1200" spc="300" dirty="0" smtClean="0">
                <a:solidFill>
                  <a:srgbClr val="5B9BD5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SUB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9" name="TextBox 9">
            <a:extLst>
              <a:ext uri="{FF2B5EF4-FFF2-40B4-BE49-F238E27FC236}">
                <a16:creationId xmlns="" xmlns:a16="http://schemas.microsoft.com/office/drawing/2014/main" id="{5E3B324B-D78E-4D2A-A176-59C5374DF5B9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="" xmlns:a16="http://schemas.microsoft.com/office/drawing/2014/main" id="{77D9E626-4270-4ED1-A1C7-B4031A163DE5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="" xmlns:a16="http://schemas.microsoft.com/office/drawing/2014/main" id="{8B6E3A8C-87F8-476D-9B5F-9024187A4BFB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="" xmlns:a16="http://schemas.microsoft.com/office/drawing/2014/main" id="{4994AA65-FB9C-4970-A9FF-78E10CF4793C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832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9">
            <a:extLst>
              <a:ext uri="{FF2B5EF4-FFF2-40B4-BE49-F238E27FC236}">
                <a16:creationId xmlns="" xmlns:a16="http://schemas.microsoft.com/office/drawing/2014/main" id="{0CA85A65-E1EE-481A-87F1-FFE5C84B5E16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2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="" xmlns:a16="http://schemas.microsoft.com/office/drawing/2014/main" id="{241B3913-A9FD-4CFE-9CB0-8752ACE17429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3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="" xmlns:a16="http://schemas.microsoft.com/office/drawing/2014/main" id="{8A3AD406-4683-4A63-A064-1017FBC8CCEF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="" xmlns:a16="http://schemas.microsoft.com/office/drawing/2014/main" id="{6ACC5A60-0645-4B90-9F6C-7D9793FAAD98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5">
            <a:extLst>
              <a:ext uri="{FF2B5EF4-FFF2-40B4-BE49-F238E27FC236}">
                <a16:creationId xmlns="" xmlns:a16="http://schemas.microsoft.com/office/drawing/2014/main" id="{F402280F-EDC0-4B94-8F6D-836F70625F96}"/>
              </a:ext>
            </a:extLst>
          </p:cNvPr>
          <p:cNvSpPr txBox="1"/>
          <p:nvPr userDrawn="1"/>
        </p:nvSpPr>
        <p:spPr>
          <a:xfrm>
            <a:off x="245719" y="259401"/>
            <a:ext cx="2115344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0" name="Gerade Verbindung 10">
            <a:extLst>
              <a:ext uri="{FF2B5EF4-FFF2-40B4-BE49-F238E27FC236}">
                <a16:creationId xmlns="" xmlns:a16="http://schemas.microsoft.com/office/drawing/2014/main" id="{307A7D7B-3B2D-47BA-AF14-91895FDD9F72}"/>
              </a:ext>
            </a:extLst>
          </p:cNvPr>
          <p:cNvCxnSpPr/>
          <p:nvPr userDrawn="1"/>
        </p:nvCxnSpPr>
        <p:spPr>
          <a:xfrm>
            <a:off x="1625047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4">
            <a:extLst>
              <a:ext uri="{FF2B5EF4-FFF2-40B4-BE49-F238E27FC236}">
                <a16:creationId xmlns="" xmlns:a16="http://schemas.microsoft.com/office/drawing/2014/main" id="{1C3BC9F1-B5FC-446D-B99F-6D7DBBDF565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93034" y="271485"/>
            <a:ext cx="6686259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287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9">
            <a:extLst>
              <a:ext uri="{FF2B5EF4-FFF2-40B4-BE49-F238E27FC236}">
                <a16:creationId xmlns="" xmlns:a16="http://schemas.microsoft.com/office/drawing/2014/main" id="{CFE93B4B-56AD-4C1C-9916-46A1D7D015E8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2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="" xmlns:a16="http://schemas.microsoft.com/office/drawing/2014/main" id="{3AD6C2E1-524B-4AB9-9032-6D1E27E6A5E5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2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="" xmlns:a16="http://schemas.microsoft.com/office/drawing/2014/main" id="{76FF6ABB-F0D7-4E64-893C-D2D8B3F85F50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23" name="Gerade Verbindung 10">
            <a:extLst>
              <a:ext uri="{FF2B5EF4-FFF2-40B4-BE49-F238E27FC236}">
                <a16:creationId xmlns="" xmlns:a16="http://schemas.microsoft.com/office/drawing/2014/main" id="{05D66167-85F3-4BAA-915C-9927D29C257E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372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Conten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3DAF24A-7875-4908-8A1C-E0D92FD7004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97922" y="914400"/>
            <a:ext cx="8748156" cy="5239512"/>
          </a:xfrm>
          <a:prstGeom prst="rect">
            <a:avLst/>
          </a:prstGeom>
        </p:spPr>
        <p:txBody>
          <a:bodyPr/>
          <a:lstStyle>
            <a:lvl1pPr marL="285750" indent="-285750">
              <a:buFont typeface="Wingdings" panose="05000000000000000000" pitchFamily="2" charset="2"/>
              <a:buChar char="Ü"/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="" xmlns:a16="http://schemas.microsoft.com/office/drawing/2014/main" id="{11E4DF95-8C13-478A-9F74-DEB2893F8338}"/>
              </a:ext>
            </a:extLst>
          </p:cNvPr>
          <p:cNvSpPr txBox="1"/>
          <p:nvPr userDrawn="1"/>
        </p:nvSpPr>
        <p:spPr>
          <a:xfrm>
            <a:off x="245719" y="259401"/>
            <a:ext cx="2224526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" name="Gerade Verbindung 10">
            <a:extLst>
              <a:ext uri="{FF2B5EF4-FFF2-40B4-BE49-F238E27FC236}">
                <a16:creationId xmlns="" xmlns:a16="http://schemas.microsoft.com/office/drawing/2014/main" id="{D6A4150E-943E-4453-BA71-8E86667747B9}"/>
              </a:ext>
            </a:extLst>
          </p:cNvPr>
          <p:cNvCxnSpPr/>
          <p:nvPr userDrawn="1"/>
        </p:nvCxnSpPr>
        <p:spPr>
          <a:xfrm>
            <a:off x="162917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4">
            <a:extLst>
              <a:ext uri="{FF2B5EF4-FFF2-40B4-BE49-F238E27FC236}">
                <a16:creationId xmlns="" xmlns:a16="http://schemas.microsoft.com/office/drawing/2014/main" id="{554189BD-A1E1-4952-BB7E-40BC2D814D2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65395" y="271485"/>
            <a:ext cx="6585135" cy="338554"/>
          </a:xfrm>
          <a:prstGeom prst="rect">
            <a:avLst/>
          </a:prstGeom>
        </p:spPr>
        <p:txBody>
          <a:bodyPr lIns="0" rIns="0" anchor="ctr"/>
          <a:lstStyle>
            <a:lvl1pPr marL="0" indent="0">
              <a:buNone/>
              <a:defRPr sz="1600" b="1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1415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Columns with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98D6808-68E9-48E5-A692-6DB909B47AA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008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 baseline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B5DC819-C738-49F0-A8F1-C9B3D1F5C030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4820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extfeld 5">
            <a:extLst>
              <a:ext uri="{FF2B5EF4-FFF2-40B4-BE49-F238E27FC236}">
                <a16:creationId xmlns="" xmlns:a16="http://schemas.microsoft.com/office/drawing/2014/main" id="{2D0C874E-BD1E-4921-92EE-D3F9425506C7}"/>
              </a:ext>
            </a:extLst>
          </p:cNvPr>
          <p:cNvSpPr txBox="1"/>
          <p:nvPr userDrawn="1"/>
        </p:nvSpPr>
        <p:spPr>
          <a:xfrm>
            <a:off x="245719" y="259401"/>
            <a:ext cx="218358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" name="Gerade Verbindung 10">
            <a:extLst>
              <a:ext uri="{FF2B5EF4-FFF2-40B4-BE49-F238E27FC236}">
                <a16:creationId xmlns="" xmlns:a16="http://schemas.microsoft.com/office/drawing/2014/main" id="{8075AE09-256F-436A-9E2A-6538C592E51F}"/>
              </a:ext>
            </a:extLst>
          </p:cNvPr>
          <p:cNvCxnSpPr/>
          <p:nvPr userDrawn="1"/>
        </p:nvCxnSpPr>
        <p:spPr>
          <a:xfrm>
            <a:off x="1634572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4">
            <a:extLst>
              <a:ext uri="{FF2B5EF4-FFF2-40B4-BE49-F238E27FC236}">
                <a16:creationId xmlns="" xmlns:a16="http://schemas.microsoft.com/office/drawing/2014/main" id="{554189BD-A1E1-4952-BB7E-40BC2D814D2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84445" y="271485"/>
            <a:ext cx="6585135" cy="338554"/>
          </a:xfrm>
          <a:prstGeom prst="rect">
            <a:avLst/>
          </a:prstGeom>
        </p:spPr>
        <p:txBody>
          <a:bodyPr lIns="0" rIns="0" anchor="ctr"/>
          <a:lstStyle>
            <a:lvl1pPr marL="0" indent="0">
              <a:buNone/>
              <a:defRPr sz="1600" b="1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1231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2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588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0" r:id="rId2"/>
    <p:sldLayoutId id="2147483696" r:id="rId3"/>
    <p:sldLayoutId id="2147483694" r:id="rId4"/>
    <p:sldLayoutId id="2147483692" r:id="rId5"/>
    <p:sldLayoutId id="2147483697" r:id="rId6"/>
    <p:sldLayoutId id="2147483695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5FD6543-4665-4D09-975B-E500615C0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914400"/>
            <a:ext cx="8037576" cy="5239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extBox 9">
            <a:extLst>
              <a:ext uri="{FF2B5EF4-FFF2-40B4-BE49-F238E27FC236}">
                <a16:creationId xmlns="" xmlns:a16="http://schemas.microsoft.com/office/drawing/2014/main" id="{5F21A84E-4DCC-462E-8ADC-6B963768608F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8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="" xmlns:a16="http://schemas.microsoft.com/office/drawing/2014/main" id="{3455E179-862E-4171-B29A-094DC0E50EE9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9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="" xmlns:a16="http://schemas.microsoft.com/office/drawing/2014/main" id="{1803DE55-7D3B-4B80-BAE7-FFDFECDE90CD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0" name="Gerade Verbindung 10">
            <a:extLst>
              <a:ext uri="{FF2B5EF4-FFF2-40B4-BE49-F238E27FC236}">
                <a16:creationId xmlns="" xmlns:a16="http://schemas.microsoft.com/office/drawing/2014/main" id="{52158256-C78F-498B-9439-0A4A2A341364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36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4" r:id="rId2"/>
    <p:sldLayoutId id="2147483714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2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5B9BD5"/>
        </a:buClr>
        <a:buFont typeface="Wingdings" panose="05000000000000000000" pitchFamily="2" charset="2"/>
        <a:buChar char="Ü"/>
        <a:defRPr sz="1800" kern="1200">
          <a:solidFill>
            <a:schemeClr val="tx1">
              <a:lumMod val="95000"/>
              <a:lumOff val="5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B9BD5"/>
        </a:buClr>
        <a:buFont typeface="Acumin Pro Condensed Thin" panose="020B0206020202020204" pitchFamily="34" charset="0"/>
        <a:buChar char="▶"/>
        <a:defRPr sz="1600" kern="1200">
          <a:solidFill>
            <a:schemeClr val="tx1">
              <a:lumMod val="95000"/>
              <a:lumOff val="5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B9BD5"/>
        </a:buClr>
        <a:buFont typeface="Symbol" panose="05050102010706020507" pitchFamily="18" charset="2"/>
        <a:buChar char="®"/>
        <a:defRPr sz="1350" kern="1200">
          <a:solidFill>
            <a:schemeClr val="tx1">
              <a:lumMod val="95000"/>
              <a:lumOff val="5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588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5FD6543-4665-4D09-975B-E500615C0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914400"/>
            <a:ext cx="8037576" cy="5239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extBox 9">
            <a:extLst>
              <a:ext uri="{FF2B5EF4-FFF2-40B4-BE49-F238E27FC236}">
                <a16:creationId xmlns="" xmlns:a16="http://schemas.microsoft.com/office/drawing/2014/main" id="{5F21A84E-4DCC-462E-8ADC-6B963768608F}"/>
              </a:ext>
            </a:extLst>
          </p:cNvPr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8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="" xmlns:a16="http://schemas.microsoft.com/office/drawing/2014/main" id="{3455E179-862E-4171-B29A-094DC0E50EE9}"/>
              </a:ext>
            </a:extLst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9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="" xmlns:a16="http://schemas.microsoft.com/office/drawing/2014/main" id="{1803DE55-7D3B-4B80-BAE7-FFDFECDE90CD}"/>
              </a:ext>
            </a:extLst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0" name="Gerade Verbindung 10">
            <a:extLst>
              <a:ext uri="{FF2B5EF4-FFF2-40B4-BE49-F238E27FC236}">
                <a16:creationId xmlns="" xmlns:a16="http://schemas.microsoft.com/office/drawing/2014/main" id="{52158256-C78F-498B-9439-0A4A2A341364}"/>
              </a:ext>
            </a:extLst>
          </p:cNvPr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36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2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5B9BD5"/>
        </a:buClr>
        <a:buFont typeface="Wingdings" panose="05000000000000000000" pitchFamily="2" charset="2"/>
        <a:buChar char="Ü"/>
        <a:defRPr sz="1800" kern="1200">
          <a:solidFill>
            <a:srgbClr val="464646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B9BD5"/>
        </a:buClr>
        <a:buFont typeface="Acumin Pro Condensed Thin" panose="020B0206020202020204" pitchFamily="34" charset="0"/>
        <a:buChar char="▶"/>
        <a:defRPr sz="1600" kern="1200">
          <a:solidFill>
            <a:srgbClr val="464646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B9BD5"/>
        </a:buClr>
        <a:buFont typeface="Symbol" panose="05050102010706020507" pitchFamily="18" charset="2"/>
        <a:buChar char="®"/>
        <a:defRPr sz="1350" kern="1200">
          <a:solidFill>
            <a:schemeClr val="bg2">
              <a:lumMod val="50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EBCF5DC5-1B0E-47B0-BC82-2AC14BD3C9C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CalACES Project Steering Committee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23A57ED-753A-4505-82C5-E887A437E136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CalACES/CalSAWS Planning Advance Planning Document (PAPD</a:t>
            </a:r>
            <a:r>
              <a:rPr lang="en-US" dirty="0" smtClean="0"/>
              <a:t>) Overview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B179AFE-555C-4761-B04E-447A42D8A0F0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46617" y="4273417"/>
            <a:ext cx="8813352" cy="380131"/>
          </a:xfrm>
        </p:spPr>
        <p:txBody>
          <a:bodyPr/>
          <a:lstStyle/>
          <a:p>
            <a:r>
              <a:rPr lang="en-US" dirty="0"/>
              <a:t>January </a:t>
            </a:r>
            <a:r>
              <a:rPr lang="en-US" dirty="0" smtClean="0"/>
              <a:t>18, </a:t>
            </a:r>
            <a:r>
              <a:rPr lang="en-US" dirty="0"/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742126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marL="285750" lvl="1" indent="-285750"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en-US" sz="1800" dirty="0"/>
              <a:t>Schedule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1704975" y="157184"/>
            <a:ext cx="7350405" cy="528615"/>
          </a:xfrm>
        </p:spPr>
        <p:txBody>
          <a:bodyPr>
            <a:normAutofit lnSpcReduction="10000"/>
          </a:bodyPr>
          <a:lstStyle/>
          <a:p>
            <a:r>
              <a:rPr lang="en-US"/>
              <a:t>Workflow 2: Conduct CalACES Alternatives Analysis and Cost Benefit Analysis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049427"/>
              </p:ext>
            </p:extLst>
          </p:nvPr>
        </p:nvGraphicFramePr>
        <p:xfrm>
          <a:off x="640081" y="1413510"/>
          <a:ext cx="7863839" cy="4876800"/>
        </p:xfrm>
        <a:graphic>
          <a:graphicData uri="http://schemas.openxmlformats.org/drawingml/2006/table">
            <a:tbl>
              <a:tblPr/>
              <a:tblGrid>
                <a:gridCol w="6708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8168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8804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8804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Tasks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Start Date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End Date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Project Initiation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January-18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January-18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2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Analysis of C-IV and LRS Moving to Cloud Environment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January-18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February-18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3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Analysis of Database Consolidation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January-18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4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Analysis of Data Center/Hosting Consolidation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January-18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5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Prepare Analysis Results and Recommendations Report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6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Secure State Sponsor Approval of Analysis Recommendations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7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Secure Federal Sponsor Approval of Analysis Recommendations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As-Needed IAPDU for SFY 18/19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9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Re-baseline Migration D&amp;I Project Schedule and Budget 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10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Prepare Revised IAPDU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April-18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April-18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11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Secure State Sponsor Approval for IAPDU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April-18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May-18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12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Secure Federal Sponsor Approval for IAPDU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April-18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May-18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13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Prepare Vendor Contract Amendment(s) as needed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14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Negotiate Vendor Contract Amendment(s) as needed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April-18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May-18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15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JPA,</a:t>
                      </a: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State and Federal Approval of Amendment(s) as needed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June-18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June-18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16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CalACES Analysis Schedule Contingency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Jul-18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Sep-18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650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1099" y="781050"/>
            <a:ext cx="8761803" cy="5243513"/>
          </a:xfrm>
        </p:spPr>
        <p:txBody>
          <a:bodyPr/>
          <a:lstStyle/>
          <a:p>
            <a:r>
              <a:rPr lang="en-US" dirty="0"/>
              <a:t>Team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657351" y="214334"/>
            <a:ext cx="7398030" cy="51909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Workflow 2: Conduct CalACES Alternatives Analysis and Cost Benefit Analysis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386761"/>
              </p:ext>
            </p:extLst>
          </p:nvPr>
        </p:nvGraphicFramePr>
        <p:xfrm>
          <a:off x="484664" y="1645920"/>
          <a:ext cx="8174673" cy="3870960"/>
        </p:xfrm>
        <a:graphic>
          <a:graphicData uri="http://schemas.openxmlformats.org/drawingml/2006/table">
            <a:tbl>
              <a:tblPr/>
              <a:tblGrid>
                <a:gridCol w="47421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8949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Technical Planning &amp; Analysis and IAPDU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FTE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New/</a:t>
                      </a:r>
                      <a:b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</a:br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Leveraged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C-IV Project Director/Manager – Tom Hartman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Leveraged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LRS Project Director/Manager – Laura Chavez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Leveraged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Migration Planning Manager – June Hutchison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Leveraged (Workflow 1)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QA Project Manager/Lead – Holly Murphy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Leveraged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QA Fiscal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Analyst – Britt Carlsen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Leveraged (Workflow 1)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Senior Consultant – Betty Uzupis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New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QA Senior Technical Lead – Joe Hogan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New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QA Senior Technical Lead –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Frank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 Ono, BK Sinha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New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Technical Contractor Services – McKinsey Consulting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Variable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New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Legal Counsel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New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Total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8+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9482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52425" y="914400"/>
            <a:ext cx="4154805" cy="56197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Scope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Develop data conversion strategy, including data mapping and test data conversion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Conduct business process/system functionality gap analysis between CalACES and CalWIN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Perform analysis of county ancillary systems being used by WCDS counties and impact to CalSAWS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Conduct analysis of opportunities of reusability in migration to CalSAWS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Conduct analysis to support the development of a procurement strategy for the migration to CalSAWS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Develop CalSAWS change management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52950" y="914400"/>
            <a:ext cx="3962400" cy="5239512"/>
          </a:xfrm>
        </p:spPr>
        <p:txBody>
          <a:bodyPr/>
          <a:lstStyle/>
          <a:p>
            <a:r>
              <a:rPr lang="en-US" dirty="0"/>
              <a:t>Schedule</a:t>
            </a:r>
          </a:p>
          <a:p>
            <a:pPr lvl="1"/>
            <a:r>
              <a:rPr lang="en-US" dirty="0"/>
              <a:t>CalSAWS Migration Planning &amp; Analysis: July 2018 – December 2018</a:t>
            </a:r>
          </a:p>
          <a:p>
            <a:pPr lvl="1"/>
            <a:r>
              <a:rPr lang="en-US" dirty="0"/>
              <a:t>CalSAWS Analysis Schedule Contingency: January 2019 – March 2019</a:t>
            </a:r>
          </a:p>
          <a:p>
            <a:pPr lvl="1"/>
            <a:r>
              <a:rPr lang="en-US" dirty="0"/>
              <a:t>CalSAWS IAPD Development: April 2019 – June 2019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1733551" y="271485"/>
            <a:ext cx="6636030" cy="338554"/>
          </a:xfrm>
        </p:spPr>
        <p:txBody>
          <a:bodyPr/>
          <a:lstStyle/>
          <a:p>
            <a:r>
              <a:rPr lang="en-US" dirty="0"/>
              <a:t>Workflow 3: Conduct CalSAWS Planning and Analysis</a:t>
            </a:r>
          </a:p>
        </p:txBody>
      </p:sp>
    </p:spTree>
    <p:extLst>
      <p:ext uri="{BB962C8B-B14F-4D97-AF65-F5344CB8AC3E}">
        <p14:creationId xmlns:p14="http://schemas.microsoft.com/office/powerpoint/2010/main" val="677931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1099" y="914400"/>
            <a:ext cx="8761803" cy="428625"/>
          </a:xfrm>
        </p:spPr>
        <p:txBody>
          <a:bodyPr/>
          <a:lstStyle/>
          <a:p>
            <a:r>
              <a:rPr lang="en-US" dirty="0"/>
              <a:t>Team (Includes </a:t>
            </a:r>
            <a:r>
              <a:rPr lang="en-US" dirty="0" smtClean="0"/>
              <a:t>WCDS/CalWIN </a:t>
            </a:r>
            <a:r>
              <a:rPr lang="en-US" dirty="0"/>
              <a:t>resources)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708245" y="271485"/>
            <a:ext cx="6585135" cy="338554"/>
          </a:xfrm>
        </p:spPr>
        <p:txBody>
          <a:bodyPr/>
          <a:lstStyle/>
          <a:p>
            <a:r>
              <a:rPr lang="en-US" dirty="0"/>
              <a:t>Workflow 3: Conduct CalSAWS Planning and Analysis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241148"/>
              </p:ext>
            </p:extLst>
          </p:nvPr>
        </p:nvGraphicFramePr>
        <p:xfrm>
          <a:off x="640080" y="2209800"/>
          <a:ext cx="7863840" cy="2438400"/>
        </p:xfrm>
        <a:graphic>
          <a:graphicData uri="http://schemas.openxmlformats.org/drawingml/2006/table">
            <a:tbl>
              <a:tblPr/>
              <a:tblGrid>
                <a:gridCol w="70989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49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CalSAWS Migration Planning &amp; Analysis Team 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FTE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Project Director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Technical Analyst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Technical Analyst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Business Analyst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Business Analyst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Contractor Services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Variable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Total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5+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4802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PAPD Budget Summary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625519"/>
              </p:ext>
            </p:extLst>
          </p:nvPr>
        </p:nvGraphicFramePr>
        <p:xfrm>
          <a:off x="640081" y="688881"/>
          <a:ext cx="7863840" cy="4341495"/>
        </p:xfrm>
        <a:graphic>
          <a:graphicData uri="http://schemas.openxmlformats.org/drawingml/2006/table">
            <a:tbl>
              <a:tblPr/>
              <a:tblGrid>
                <a:gridCol w="22593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0113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0113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011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0113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02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PAPD Line Items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Migration Planning </a:t>
                      </a:r>
                      <a:b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&amp; LRS Joint Development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Technical Planning &amp; Analysis and IAPDU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CalSAWS Migration Planning &amp; </a:t>
                      </a:r>
                      <a:b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Analysis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Consortium Personnel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$1,348,887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$186,480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$604,800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$2,140,167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Quality Assurance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$806,046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$2,516,592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$3,322,638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Contractor Services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$3,000,000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$3,000,000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Legal Counsel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$272,000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$272,000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Travel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$353,666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$136,620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$151,200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$641,486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$2,508,599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$3,111,692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$3,756,000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$9,376,291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96220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663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PAPD Line Items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Migration Planning </a:t>
                      </a:r>
                      <a:b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&amp; LRS Joint Development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Technical Planning &amp; Analysis and IAPDU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CalSAWS Migration Planning &amp; </a:t>
                      </a:r>
                      <a:b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Analysis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Total With Contingency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Consortium Personnel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$2,291,437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$279,720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$1,209,600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$3,780,757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Quality Assurance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$1,209,069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$2,655,456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$3,864,525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Contractor Services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$3,000,000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$3,000,000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Legal Counsel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$340,000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$340,000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Travel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$542,249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$204,930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$302,400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$1,049,579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$4,042,755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$3,480,106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$4,512,000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$12,034,861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597997"/>
              </p:ext>
            </p:extLst>
          </p:nvPr>
        </p:nvGraphicFramePr>
        <p:xfrm>
          <a:off x="640080" y="5157587"/>
          <a:ext cx="7863840" cy="1271788"/>
        </p:xfrm>
        <a:graphic>
          <a:graphicData uri="http://schemas.openxmlformats.org/drawingml/2006/table">
            <a:tbl>
              <a:tblPr/>
              <a:tblGrid>
                <a:gridCol w="19659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659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659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659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286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Cost Allocation*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91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Federal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State Welfare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State Health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County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6944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$10,455,041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$617,432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$939,522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$22,866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7090">
                <a:tc gridSpan="4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entury Gothic"/>
                        </a:rPr>
                        <a:t>*Cost Allocation Plan must be updated based on Persons Count for 58 counties, </a:t>
                      </a:r>
                      <a:r>
                        <a:rPr lang="en-US" sz="12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entury Gothic"/>
                        </a:rPr>
                        <a:t>and  distribution of the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entury Gothic"/>
                        </a:rPr>
                        <a:t> c</a:t>
                      </a:r>
                      <a:r>
                        <a:rPr lang="en-US" sz="12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entury Gothic"/>
                        </a:rPr>
                        <a:t>ounty share must be determined. County Share is based on Total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entury Gothic"/>
                        </a:rPr>
                        <a:t> with Contingency</a:t>
                      </a:r>
                      <a:endParaRPr lang="en-US" sz="1200" b="0" i="0" u="none" strike="noStrike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388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54"/>
          <p:cNvCxnSpPr>
            <a:cxnSpLocks/>
          </p:cNvCxnSpPr>
          <p:nvPr/>
        </p:nvCxnSpPr>
        <p:spPr bwMode="auto">
          <a:xfrm>
            <a:off x="3542608" y="3694236"/>
            <a:ext cx="0" cy="1097280"/>
          </a:xfrm>
          <a:prstGeom prst="line">
            <a:avLst/>
          </a:prstGeom>
          <a:noFill/>
          <a:ln w="1587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Schedule Update</a:t>
            </a:r>
          </a:p>
        </p:txBody>
      </p:sp>
      <p:cxnSp>
        <p:nvCxnSpPr>
          <p:cNvPr id="8" name="Straight Connector 68"/>
          <p:cNvCxnSpPr>
            <a:cxnSpLocks/>
          </p:cNvCxnSpPr>
          <p:nvPr/>
        </p:nvCxnSpPr>
        <p:spPr bwMode="auto">
          <a:xfrm flipH="1">
            <a:off x="3586437" y="2306384"/>
            <a:ext cx="15681" cy="1554480"/>
          </a:xfrm>
          <a:prstGeom prst="line">
            <a:avLst/>
          </a:prstGeom>
          <a:noFill/>
          <a:ln w="15875" algn="ctr">
            <a:solidFill>
              <a:srgbClr val="A5A5A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68"/>
          <p:cNvCxnSpPr>
            <a:cxnSpLocks/>
          </p:cNvCxnSpPr>
          <p:nvPr/>
        </p:nvCxnSpPr>
        <p:spPr bwMode="auto">
          <a:xfrm>
            <a:off x="5651570" y="2266858"/>
            <a:ext cx="11941" cy="1554480"/>
          </a:xfrm>
          <a:prstGeom prst="line">
            <a:avLst/>
          </a:prstGeom>
          <a:noFill/>
          <a:ln w="15875" algn="ctr">
            <a:solidFill>
              <a:srgbClr val="A5A5A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54"/>
          <p:cNvCxnSpPr>
            <a:cxnSpLocks/>
          </p:cNvCxnSpPr>
          <p:nvPr/>
        </p:nvCxnSpPr>
        <p:spPr bwMode="auto">
          <a:xfrm>
            <a:off x="479368" y="3684711"/>
            <a:ext cx="0" cy="1097280"/>
          </a:xfrm>
          <a:prstGeom prst="line">
            <a:avLst/>
          </a:prstGeom>
          <a:noFill/>
          <a:ln w="1587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054683" y="949497"/>
            <a:ext cx="1723549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PAPD Schedule</a:t>
            </a:r>
          </a:p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Key Tasks</a:t>
            </a:r>
          </a:p>
        </p:txBody>
      </p:sp>
      <p:sp>
        <p:nvSpPr>
          <p:cNvPr id="12" name="Pentagon 16"/>
          <p:cNvSpPr/>
          <p:nvPr/>
        </p:nvSpPr>
        <p:spPr>
          <a:xfrm>
            <a:off x="336550" y="3573442"/>
            <a:ext cx="8686800" cy="182563"/>
          </a:xfrm>
          <a:prstGeom prst="homePlate">
            <a:avLst/>
          </a:prstGeom>
          <a:solidFill>
            <a:srgbClr val="5B9BD5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Workflow 2: Conduct CalACES Alternatives Analysis and Cost Benefit Analysis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004" y="4638629"/>
            <a:ext cx="1433131" cy="381903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71429" y="4618016"/>
            <a:ext cx="1463040" cy="182880"/>
          </a:xfrm>
          <a:prstGeom prst="rect">
            <a:avLst/>
          </a:prstGeom>
          <a:solidFill>
            <a:srgbClr val="5B97D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900" dirty="0">
                <a:solidFill>
                  <a:srgbClr val="FFFFFF"/>
                </a:solidFill>
                <a:latin typeface="Century Gothic" panose="020B0502020202020204" pitchFamily="34" charset="0"/>
              </a:rPr>
              <a:t>1/2/18 – 6/30/18</a:t>
            </a:r>
          </a:p>
        </p:txBody>
      </p:sp>
      <p:sp>
        <p:nvSpPr>
          <p:cNvPr id="16" name="Pentagon 8"/>
          <p:cNvSpPr/>
          <p:nvPr/>
        </p:nvSpPr>
        <p:spPr>
          <a:xfrm>
            <a:off x="334963" y="3789342"/>
            <a:ext cx="8686800" cy="182563"/>
          </a:xfrm>
          <a:prstGeom prst="homePlate">
            <a:avLst/>
          </a:prstGeom>
          <a:solidFill>
            <a:srgbClr val="A5A5A5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Workflow 3: Conduct CalSAWS Planning and Analysis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7" name="Pentagon 16"/>
          <p:cNvSpPr/>
          <p:nvPr/>
        </p:nvSpPr>
        <p:spPr>
          <a:xfrm>
            <a:off x="336550" y="3364455"/>
            <a:ext cx="8686800" cy="182563"/>
          </a:xfrm>
          <a:prstGeom prst="homePlate">
            <a:avLst/>
          </a:prstGeom>
          <a:solidFill>
            <a:srgbClr val="44546A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Workflow 1: Continue existing Migration Planning and Joint Development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698255" y="2485310"/>
            <a:ext cx="1528046" cy="655960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t"/>
          <a:lstStyle/>
          <a:p>
            <a:pPr>
              <a:defRPr/>
            </a:pPr>
            <a:r>
              <a:rPr lang="en-US" sz="1000" dirty="0">
                <a:solidFill>
                  <a:srgbClr val="464646"/>
                </a:solidFill>
                <a:latin typeface="Century Gothic" panose="020B0502020202020204" pitchFamily="34" charset="0"/>
              </a:rPr>
              <a:t>CalSAWS Planning and Analysis Contingency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643950" y="2254673"/>
            <a:ext cx="1296279" cy="182880"/>
          </a:xfrm>
          <a:prstGeom prst="rect">
            <a:avLst/>
          </a:prstGeom>
          <a:solidFill>
            <a:srgbClr val="A5A5A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1/1/19 – 3/31/19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95199" y="2254673"/>
            <a:ext cx="1920240" cy="182880"/>
          </a:xfrm>
          <a:prstGeom prst="rect">
            <a:avLst/>
          </a:prstGeom>
          <a:solidFill>
            <a:srgbClr val="A5A5A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</a:rPr>
              <a:t>7/1/18</a:t>
            </a:r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 – 12/31/18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655762" y="2513654"/>
            <a:ext cx="1920240" cy="503836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CalSAWS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Planning and Analysis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67491" y="2254673"/>
            <a:ext cx="1263161" cy="182880"/>
          </a:xfrm>
          <a:prstGeom prst="rect">
            <a:avLst/>
          </a:prstGeom>
          <a:solidFill>
            <a:srgbClr val="44546A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1/2/18 – 6/30/18</a:t>
            </a:r>
          </a:p>
        </p:txBody>
      </p:sp>
      <p:cxnSp>
        <p:nvCxnSpPr>
          <p:cNvPr id="25" name="Straight Connector 66"/>
          <p:cNvCxnSpPr>
            <a:cxnSpLocks/>
          </p:cNvCxnSpPr>
          <p:nvPr/>
        </p:nvCxnSpPr>
        <p:spPr bwMode="auto">
          <a:xfrm flipH="1">
            <a:off x="475336" y="2437553"/>
            <a:ext cx="1684" cy="962720"/>
          </a:xfrm>
          <a:prstGeom prst="line">
            <a:avLst/>
          </a:prstGeom>
          <a:noFill/>
          <a:ln w="15875" algn="ctr">
            <a:solidFill>
              <a:srgbClr val="44546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Rectangle 25"/>
          <p:cNvSpPr/>
          <p:nvPr/>
        </p:nvSpPr>
        <p:spPr>
          <a:xfrm>
            <a:off x="553714" y="2456091"/>
            <a:ext cx="1307067" cy="737475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t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Continue existing Migration Planning and Joint Development Tasks and Team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651570" y="2473000"/>
            <a:ext cx="1217631" cy="671982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EDB485C3-AEB1-4258-BE54-E3EF05690276}"/>
              </a:ext>
            </a:extLst>
          </p:cNvPr>
          <p:cNvSpPr/>
          <p:nvPr/>
        </p:nvSpPr>
        <p:spPr>
          <a:xfrm>
            <a:off x="2190505" y="2254673"/>
            <a:ext cx="1263161" cy="182880"/>
          </a:xfrm>
          <a:prstGeom prst="rect">
            <a:avLst/>
          </a:prstGeom>
          <a:solidFill>
            <a:srgbClr val="44546A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FFFFFF"/>
                </a:solidFill>
                <a:latin typeface="Century Gothic" panose="020B0502020202020204" pitchFamily="34" charset="0"/>
              </a:rPr>
              <a:t>7/1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/18 – 9/30/18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5110D262-2637-4EB6-8754-DCC3FAC08556}"/>
              </a:ext>
            </a:extLst>
          </p:cNvPr>
          <p:cNvSpPr/>
          <p:nvPr/>
        </p:nvSpPr>
        <p:spPr>
          <a:xfrm>
            <a:off x="2105024" y="2494083"/>
            <a:ext cx="1300775" cy="598676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t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Contingency for existing Migration Planning and Joint Development Tasks and Team</a:t>
            </a:r>
          </a:p>
        </p:txBody>
      </p:sp>
      <p:cxnSp>
        <p:nvCxnSpPr>
          <p:cNvPr id="32" name="Straight Connector 66">
            <a:extLst>
              <a:ext uri="{FF2B5EF4-FFF2-40B4-BE49-F238E27FC236}">
                <a16:creationId xmlns="" xmlns:a16="http://schemas.microsoft.com/office/drawing/2014/main" id="{0B73149E-B2A7-4A72-8578-8AF910B910AE}"/>
              </a:ext>
            </a:extLst>
          </p:cNvPr>
          <p:cNvCxnSpPr>
            <a:cxnSpLocks/>
          </p:cNvCxnSpPr>
          <p:nvPr/>
        </p:nvCxnSpPr>
        <p:spPr bwMode="auto">
          <a:xfrm flipH="1">
            <a:off x="3448693" y="2347164"/>
            <a:ext cx="1684" cy="1097280"/>
          </a:xfrm>
          <a:prstGeom prst="line">
            <a:avLst/>
          </a:prstGeom>
          <a:noFill/>
          <a:ln w="15875" algn="ctr">
            <a:solidFill>
              <a:srgbClr val="44546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534669" y="4627541"/>
            <a:ext cx="1463040" cy="182880"/>
          </a:xfrm>
          <a:prstGeom prst="rect">
            <a:avLst/>
          </a:prstGeom>
          <a:solidFill>
            <a:srgbClr val="5B97D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900" dirty="0">
                <a:solidFill>
                  <a:srgbClr val="FFFFFF"/>
                </a:solidFill>
                <a:latin typeface="Century Gothic" panose="020B0502020202020204" pitchFamily="34" charset="0"/>
              </a:rPr>
              <a:t>7/1/18 – 9/30/18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16584" y="4067158"/>
            <a:ext cx="1399874" cy="503836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CalACES Alternatives Analysis and Cost Benefit Analysis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646499" y="4048108"/>
            <a:ext cx="1399874" cy="503836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lvl="0">
              <a:defRPr/>
            </a:pPr>
            <a:r>
              <a:rPr lang="en-US" sz="1000" dirty="0">
                <a:solidFill>
                  <a:srgbClr val="464646"/>
                </a:solidFill>
                <a:latin typeface="Century Gothic" panose="020B0502020202020204" pitchFamily="34" charset="0"/>
              </a:rPr>
              <a:t>Contingency CalACES Alternatives Analysis and Cost Benefit Analysis</a:t>
            </a:r>
          </a:p>
        </p:txBody>
      </p:sp>
    </p:spTree>
    <p:extLst>
      <p:ext uri="{BB962C8B-B14F-4D97-AF65-F5344CB8AC3E}">
        <p14:creationId xmlns:p14="http://schemas.microsoft.com/office/powerpoint/2010/main" val="2591434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Schedule Update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054683" y="949497"/>
            <a:ext cx="1723549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PAPD Schedule</a:t>
            </a:r>
          </a:p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Workflow 2 Key Tasks</a:t>
            </a:r>
          </a:p>
        </p:txBody>
      </p:sp>
      <p:cxnSp>
        <p:nvCxnSpPr>
          <p:cNvPr id="30" name="Straight Connector 101"/>
          <p:cNvCxnSpPr>
            <a:cxnSpLocks/>
          </p:cNvCxnSpPr>
          <p:nvPr/>
        </p:nvCxnSpPr>
        <p:spPr bwMode="auto">
          <a:xfrm>
            <a:off x="5556154" y="2006359"/>
            <a:ext cx="0" cy="1441450"/>
          </a:xfrm>
          <a:prstGeom prst="line">
            <a:avLst/>
          </a:prstGeom>
          <a:noFill/>
          <a:ln w="15875" algn="ctr">
            <a:solidFill>
              <a:srgbClr val="5B9BD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102"/>
          <p:cNvCxnSpPr>
            <a:cxnSpLocks/>
          </p:cNvCxnSpPr>
          <p:nvPr/>
        </p:nvCxnSpPr>
        <p:spPr bwMode="auto">
          <a:xfrm>
            <a:off x="4875253" y="3373267"/>
            <a:ext cx="0" cy="731520"/>
          </a:xfrm>
          <a:prstGeom prst="line">
            <a:avLst/>
          </a:prstGeom>
          <a:noFill/>
          <a:ln w="15875" algn="ctr">
            <a:solidFill>
              <a:srgbClr val="5B9BD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96"/>
          <p:cNvCxnSpPr>
            <a:cxnSpLocks/>
          </p:cNvCxnSpPr>
          <p:nvPr/>
        </p:nvCxnSpPr>
        <p:spPr bwMode="auto">
          <a:xfrm>
            <a:off x="1734215" y="1986623"/>
            <a:ext cx="0" cy="1371600"/>
          </a:xfrm>
          <a:prstGeom prst="line">
            <a:avLst/>
          </a:prstGeom>
          <a:noFill/>
          <a:ln w="15875" algn="ctr">
            <a:solidFill>
              <a:srgbClr val="5B9BD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98"/>
          <p:cNvCxnSpPr>
            <a:cxnSpLocks/>
          </p:cNvCxnSpPr>
          <p:nvPr/>
        </p:nvCxnSpPr>
        <p:spPr bwMode="auto">
          <a:xfrm>
            <a:off x="2003427" y="1868275"/>
            <a:ext cx="0" cy="1554480"/>
          </a:xfrm>
          <a:prstGeom prst="line">
            <a:avLst/>
          </a:prstGeom>
          <a:noFill/>
          <a:ln w="15875" algn="ctr">
            <a:solidFill>
              <a:srgbClr val="5B9BD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68"/>
          <p:cNvCxnSpPr>
            <a:cxnSpLocks/>
          </p:cNvCxnSpPr>
          <p:nvPr/>
        </p:nvCxnSpPr>
        <p:spPr bwMode="auto">
          <a:xfrm>
            <a:off x="2391223" y="3432232"/>
            <a:ext cx="0" cy="1068387"/>
          </a:xfrm>
          <a:prstGeom prst="line">
            <a:avLst/>
          </a:prstGeom>
          <a:noFill/>
          <a:ln w="15875" algn="ctr">
            <a:solidFill>
              <a:srgbClr val="5B9BD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Pentagon 7"/>
          <p:cNvSpPr/>
          <p:nvPr/>
        </p:nvSpPr>
        <p:spPr>
          <a:xfrm>
            <a:off x="330200" y="3268760"/>
            <a:ext cx="8686800" cy="182562"/>
          </a:xfrm>
          <a:prstGeom prst="homePlate">
            <a:avLst/>
          </a:prstGeom>
          <a:solidFill>
            <a:srgbClr val="5B9BD5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>
                <a:solidFill>
                  <a:srgbClr val="FFFFFF"/>
                </a:solidFill>
                <a:latin typeface="Century Gothic" panose="020B0502020202020204" pitchFamily="34" charset="0"/>
              </a:rPr>
              <a:t>Workflow 2: Conduct </a:t>
            </a:r>
            <a:r>
              <a:rPr lang="en-US" sz="1050" b="1" dirty="0" err="1">
                <a:solidFill>
                  <a:srgbClr val="FFFFFF"/>
                </a:solidFill>
                <a:latin typeface="Century Gothic" panose="020B0502020202020204" pitchFamily="34" charset="0"/>
              </a:rPr>
              <a:t>CalACES</a:t>
            </a:r>
            <a:r>
              <a:rPr lang="en-US" sz="1050" b="1" dirty="0">
                <a:solidFill>
                  <a:srgbClr val="FFFFFF"/>
                </a:solidFill>
                <a:latin typeface="Century Gothic" panose="020B0502020202020204" pitchFamily="34" charset="0"/>
              </a:rPr>
              <a:t> Alternatives Analysis and Cost Benefit Analysis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cxnSp>
        <p:nvCxnSpPr>
          <p:cNvPr id="56" name="Straight Connector 66"/>
          <p:cNvCxnSpPr>
            <a:cxnSpLocks/>
          </p:cNvCxnSpPr>
          <p:nvPr/>
        </p:nvCxnSpPr>
        <p:spPr bwMode="auto">
          <a:xfrm flipH="1">
            <a:off x="3470316" y="1891209"/>
            <a:ext cx="1006" cy="1463040"/>
          </a:xfrm>
          <a:prstGeom prst="line">
            <a:avLst/>
          </a:prstGeom>
          <a:noFill/>
          <a:ln w="15875" algn="ctr">
            <a:solidFill>
              <a:srgbClr val="5B9BD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Rectangle 41"/>
          <p:cNvSpPr/>
          <p:nvPr/>
        </p:nvSpPr>
        <p:spPr>
          <a:xfrm>
            <a:off x="263253" y="4107973"/>
            <a:ext cx="1371330" cy="629435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25723" y="1871882"/>
            <a:ext cx="1312591" cy="152400"/>
          </a:xfrm>
          <a:prstGeom prst="rect">
            <a:avLst/>
          </a:prstGeom>
          <a:solidFill>
            <a:srgbClr val="5B97D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1/8/18 – 1/18/18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553852" y="2001598"/>
            <a:ext cx="1188720" cy="170456"/>
          </a:xfrm>
          <a:prstGeom prst="rect">
            <a:avLst/>
          </a:prstGeom>
          <a:solidFill>
            <a:srgbClr val="5B97D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4/1/18 – 5/31/18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61324" y="2008185"/>
            <a:ext cx="1332778" cy="1018262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Initiate project, develop work plan, develop Deliverable Expectation Documents , confirm roles and responsibilities, conduct kickoff meeting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064683" y="2086826"/>
            <a:ext cx="1263284" cy="842016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en-US" sz="900" dirty="0">
                <a:solidFill>
                  <a:srgbClr val="464646"/>
                </a:solidFill>
                <a:latin typeface="Century Gothic" panose="020B0502020202020204" pitchFamily="34" charset="0"/>
              </a:rPr>
              <a:t>Analyze migration to cloud, database consolidation and data center consolidation/hosting options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920156" y="3485611"/>
            <a:ext cx="1348948" cy="798902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srgbClr val="464646"/>
                </a:solidFill>
                <a:latin typeface="Century Gothic" panose="020B0502020202020204" pitchFamily="34" charset="0"/>
              </a:rPr>
              <a:t>Prepare draft and final CalACES Migration D&amp;I IAPDU based on Alternatives Analysis recommendation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314324" y="2329662"/>
            <a:ext cx="968434" cy="566539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01121" y="1871882"/>
            <a:ext cx="1292225" cy="180975"/>
          </a:xfrm>
          <a:prstGeom prst="rect">
            <a:avLst/>
          </a:prstGeom>
          <a:solidFill>
            <a:srgbClr val="5B97D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50" dirty="0">
                <a:solidFill>
                  <a:srgbClr val="FFFFFF"/>
                </a:solidFill>
                <a:latin typeface="Century Gothic" panose="020B0502020202020204" pitchFamily="34" charset="0"/>
              </a:rPr>
              <a:t>1/18/18 – 3/31/18</a:t>
            </a:r>
            <a:endParaRPr kumimoji="0" lang="en-US" sz="9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862553" y="4105105"/>
            <a:ext cx="1390650" cy="179408"/>
          </a:xfrm>
          <a:prstGeom prst="rect">
            <a:avLst/>
          </a:prstGeom>
          <a:solidFill>
            <a:srgbClr val="5B97D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50" dirty="0">
                <a:solidFill>
                  <a:srgbClr val="FFFFFF"/>
                </a:solidFill>
                <a:latin typeface="Century Gothic" panose="020B0502020202020204" pitchFamily="34" charset="0"/>
              </a:rPr>
              <a:t>3/15/18 – 4/30/18</a:t>
            </a:r>
            <a:endParaRPr kumimoji="0" lang="en-US" sz="9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381698" y="4356950"/>
            <a:ext cx="1339340" cy="182880"/>
          </a:xfrm>
          <a:prstGeom prst="rect">
            <a:avLst/>
          </a:prstGeom>
          <a:solidFill>
            <a:srgbClr val="5B97D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950" dirty="0">
                <a:solidFill>
                  <a:srgbClr val="FFFFFF"/>
                </a:solidFill>
                <a:latin typeface="Century Gothic" panose="020B0502020202020204" pitchFamily="34" charset="0"/>
              </a:rPr>
              <a:t>3/1/18 – 3/31/18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461603" y="3765271"/>
            <a:ext cx="1259435" cy="519242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en-US" sz="900" dirty="0">
                <a:solidFill>
                  <a:srgbClr val="464646"/>
                </a:solidFill>
                <a:latin typeface="Century Gothic" panose="020B0502020202020204" pitchFamily="34" charset="0"/>
              </a:rPr>
              <a:t>Prepare draft and final Alternatives Analysis and Cost Benefit Analysis Report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543077" y="2059293"/>
            <a:ext cx="1251778" cy="686677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lvl="0">
              <a:defRPr/>
            </a:pPr>
            <a:r>
              <a:rPr lang="en-US" sz="900" dirty="0">
                <a:solidFill>
                  <a:srgbClr val="464646"/>
                </a:solidFill>
                <a:latin typeface="Century Gothic" panose="020B0502020202020204" pitchFamily="34" charset="0"/>
              </a:rPr>
              <a:t>State and Federal Review and Approval of Alternatives Analysis &amp; CBA</a:t>
            </a:r>
          </a:p>
        </p:txBody>
      </p:sp>
      <p:sp>
        <p:nvSpPr>
          <p:cNvPr id="57" name="Rectangle 56"/>
          <p:cNvSpPr/>
          <p:nvPr/>
        </p:nvSpPr>
        <p:spPr>
          <a:xfrm>
            <a:off x="3455567" y="1871882"/>
            <a:ext cx="1270000" cy="182563"/>
          </a:xfrm>
          <a:prstGeom prst="rect">
            <a:avLst/>
          </a:prstGeom>
          <a:solidFill>
            <a:srgbClr val="5B97D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n-US" sz="950" dirty="0">
                <a:solidFill>
                  <a:srgbClr val="FFFFFF"/>
                </a:solidFill>
                <a:latin typeface="Century Gothic" panose="020B0502020202020204" pitchFamily="34" charset="0"/>
              </a:rPr>
              <a:t>3/15/18 – 3/23/18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809313" y="3977094"/>
            <a:ext cx="1233488" cy="382230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960640" y="4856013"/>
            <a:ext cx="1425919" cy="182563"/>
          </a:xfrm>
          <a:prstGeom prst="rect">
            <a:avLst/>
          </a:prstGeom>
          <a:solidFill>
            <a:srgbClr val="5B97D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950" dirty="0">
                <a:solidFill>
                  <a:srgbClr val="FFFFFF"/>
                </a:solidFill>
                <a:latin typeface="Century Gothic" panose="020B0502020202020204" pitchFamily="34" charset="0"/>
              </a:rPr>
              <a:t>3/1/18 – 3/30/18</a:t>
            </a:r>
          </a:p>
        </p:txBody>
      </p:sp>
      <p:sp>
        <p:nvSpPr>
          <p:cNvPr id="62" name="Rectangle 61"/>
          <p:cNvSpPr/>
          <p:nvPr/>
        </p:nvSpPr>
        <p:spPr>
          <a:xfrm>
            <a:off x="7462222" y="3681230"/>
            <a:ext cx="1106211" cy="570389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cxnSp>
        <p:nvCxnSpPr>
          <p:cNvPr id="63" name="Straight Connector 54"/>
          <p:cNvCxnSpPr>
            <a:cxnSpLocks/>
          </p:cNvCxnSpPr>
          <p:nvPr/>
        </p:nvCxnSpPr>
        <p:spPr bwMode="auto">
          <a:xfrm>
            <a:off x="3966105" y="3345632"/>
            <a:ext cx="0" cy="1554480"/>
          </a:xfrm>
          <a:prstGeom prst="line">
            <a:avLst/>
          </a:prstGeom>
          <a:noFill/>
          <a:ln w="15875" algn="ctr">
            <a:solidFill>
              <a:srgbClr val="5B9BD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Rectangle 64"/>
          <p:cNvSpPr/>
          <p:nvPr/>
        </p:nvSpPr>
        <p:spPr>
          <a:xfrm>
            <a:off x="5232113" y="4496850"/>
            <a:ext cx="1106211" cy="496098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lvl="0">
              <a:defRPr/>
            </a:pPr>
            <a:endParaRPr lang="en-US" sz="900" dirty="0">
              <a:solidFill>
                <a:srgbClr val="464646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892661" y="4214495"/>
            <a:ext cx="1554480" cy="182563"/>
          </a:xfrm>
          <a:prstGeom prst="rect">
            <a:avLst/>
          </a:prstGeom>
          <a:solidFill>
            <a:srgbClr val="5B97D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950" dirty="0">
                <a:solidFill>
                  <a:srgbClr val="FFFFFF"/>
                </a:solidFill>
                <a:latin typeface="Century Gothic" panose="020B0502020202020204" pitchFamily="34" charset="0"/>
              </a:rPr>
              <a:t>4/1/18 – 5/31/18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021334" y="4322498"/>
            <a:ext cx="1106211" cy="496098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lvl="0">
              <a:defRPr/>
            </a:pPr>
            <a:r>
              <a:rPr lang="en-US" sz="900" dirty="0">
                <a:solidFill>
                  <a:srgbClr val="464646"/>
                </a:solidFill>
                <a:latin typeface="Century Gothic" panose="020B0502020202020204" pitchFamily="34" charset="0"/>
              </a:rPr>
              <a:t>Prepare Vendor Contract Amendment(s)</a:t>
            </a:r>
          </a:p>
        </p:txBody>
      </p:sp>
      <p:cxnSp>
        <p:nvCxnSpPr>
          <p:cNvPr id="69" name="Straight Connector 54"/>
          <p:cNvCxnSpPr>
            <a:cxnSpLocks/>
          </p:cNvCxnSpPr>
          <p:nvPr/>
        </p:nvCxnSpPr>
        <p:spPr bwMode="auto">
          <a:xfrm>
            <a:off x="6898127" y="3370864"/>
            <a:ext cx="0" cy="1005840"/>
          </a:xfrm>
          <a:prstGeom prst="line">
            <a:avLst/>
          </a:prstGeom>
          <a:noFill/>
          <a:ln w="15875" algn="ctr">
            <a:solidFill>
              <a:srgbClr val="5B9BD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" name="Rectangle 69"/>
          <p:cNvSpPr/>
          <p:nvPr/>
        </p:nvSpPr>
        <p:spPr>
          <a:xfrm>
            <a:off x="5621551" y="2211352"/>
            <a:ext cx="1348948" cy="672149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srgbClr val="464646"/>
                </a:solidFill>
                <a:latin typeface="Century Gothic" panose="020B0502020202020204" pitchFamily="34" charset="0"/>
              </a:rPr>
              <a:t>State and Federal Review and Approval of CalACES Migration D&amp;I IAPDU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970499" y="3717242"/>
            <a:ext cx="968434" cy="392142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Contract Negotiations</a:t>
            </a:r>
          </a:p>
        </p:txBody>
      </p:sp>
    </p:spTree>
    <p:extLst>
      <p:ext uri="{BB962C8B-B14F-4D97-AF65-F5344CB8AC3E}">
        <p14:creationId xmlns:p14="http://schemas.microsoft.com/office/powerpoint/2010/main" val="3194131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B227305-6691-4259-8C16-6DBD9908948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Questions &amp; Answers</a:t>
            </a:r>
            <a:endParaRPr lang="en-US" dirty="0"/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8" y="2357438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2845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D4ED4623-DDE7-424A-A9E0-22233B17B7C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59307" y="717452"/>
            <a:ext cx="8730959" cy="5711483"/>
          </a:xfrm>
        </p:spPr>
        <p:txBody>
          <a:bodyPr/>
          <a:lstStyle/>
          <a:p>
            <a:r>
              <a:rPr lang="en-US" sz="1600" dirty="0"/>
              <a:t>CalACES/CalSAWS PAPD </a:t>
            </a:r>
            <a:r>
              <a:rPr lang="en-US" sz="1600" dirty="0" smtClean="0"/>
              <a:t>Context</a:t>
            </a:r>
            <a:endParaRPr lang="en-US" sz="1600" dirty="0"/>
          </a:p>
          <a:p>
            <a:r>
              <a:rPr lang="en-US" sz="1600" dirty="0"/>
              <a:t>CalACES/CalSAWS PAPD </a:t>
            </a:r>
            <a:r>
              <a:rPr lang="en-US" sz="1600" dirty="0" smtClean="0"/>
              <a:t>Overview</a:t>
            </a:r>
          </a:p>
          <a:p>
            <a:r>
              <a:rPr lang="en-US" sz="1600" dirty="0" smtClean="0"/>
              <a:t>Federal Approval Conditions</a:t>
            </a:r>
            <a:endParaRPr lang="en-US" sz="1600" dirty="0"/>
          </a:p>
          <a:p>
            <a:r>
              <a:rPr lang="en-US" sz="1600" dirty="0"/>
              <a:t>Workflow 1: Continue Migration Planning and Joint Development </a:t>
            </a:r>
            <a:r>
              <a:rPr lang="en-US" sz="1600" dirty="0" smtClean="0"/>
              <a:t>Activities</a:t>
            </a:r>
          </a:p>
          <a:p>
            <a:pPr lvl="1" indent="-400050">
              <a:buFont typeface="Century Gothic" panose="020B0502020202020204" pitchFamily="34" charset="0"/>
              <a:buChar char="•"/>
            </a:pPr>
            <a:r>
              <a:rPr lang="en-US" sz="1400" dirty="0" smtClean="0">
                <a:solidFill>
                  <a:schemeClr val="bg1">
                    <a:lumMod val="10000"/>
                  </a:schemeClr>
                </a:solidFill>
              </a:rPr>
              <a:t>Scope</a:t>
            </a:r>
          </a:p>
          <a:p>
            <a:pPr lvl="1" indent="-400050">
              <a:buFont typeface="Century Gothic" panose="020B0502020202020204" pitchFamily="34" charset="0"/>
              <a:buChar char="•"/>
            </a:pPr>
            <a:r>
              <a:rPr lang="en-US" sz="1400" dirty="0" smtClean="0">
                <a:solidFill>
                  <a:schemeClr val="bg1">
                    <a:lumMod val="10000"/>
                  </a:schemeClr>
                </a:solidFill>
              </a:rPr>
              <a:t>Schedule</a:t>
            </a:r>
          </a:p>
          <a:p>
            <a:pPr lvl="1" indent="-400050">
              <a:buFont typeface="Century Gothic" panose="020B0502020202020204" pitchFamily="34" charset="0"/>
              <a:buChar char="•"/>
            </a:pPr>
            <a:r>
              <a:rPr lang="en-US" sz="1400" dirty="0" smtClean="0">
                <a:solidFill>
                  <a:schemeClr val="bg1">
                    <a:lumMod val="10000"/>
                  </a:schemeClr>
                </a:solidFill>
              </a:rPr>
              <a:t>Team</a:t>
            </a:r>
            <a:endParaRPr lang="en-US" sz="1400" dirty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en-US" sz="1600" dirty="0" smtClean="0"/>
              <a:t>Workflow </a:t>
            </a:r>
            <a:r>
              <a:rPr lang="en-US" sz="1600" dirty="0"/>
              <a:t>2: Conduct CalACES Alternatives Analysis and Cost Benefit Analysis</a:t>
            </a:r>
          </a:p>
          <a:p>
            <a:pPr lvl="1" indent="-400050">
              <a:buFont typeface="Century Gothic" panose="020B0502020202020204" pitchFamily="34" charset="0"/>
              <a:buChar char="•"/>
            </a:pPr>
            <a:r>
              <a:rPr lang="en-US" sz="1400" dirty="0">
                <a:solidFill>
                  <a:schemeClr val="bg1">
                    <a:lumMod val="10000"/>
                  </a:schemeClr>
                </a:solidFill>
              </a:rPr>
              <a:t>Scope</a:t>
            </a:r>
          </a:p>
          <a:p>
            <a:pPr lvl="1" indent="-400050">
              <a:buFont typeface="Century Gothic" panose="020B0502020202020204" pitchFamily="34" charset="0"/>
              <a:buChar char="•"/>
            </a:pPr>
            <a:r>
              <a:rPr lang="en-US" sz="1400" dirty="0">
                <a:solidFill>
                  <a:schemeClr val="bg1">
                    <a:lumMod val="10000"/>
                  </a:schemeClr>
                </a:solidFill>
              </a:rPr>
              <a:t>Schedule</a:t>
            </a:r>
          </a:p>
          <a:p>
            <a:pPr lvl="1" indent="-400050">
              <a:buFont typeface="Century Gothic" panose="020B0502020202020204" pitchFamily="34" charset="0"/>
              <a:buChar char="•"/>
            </a:pPr>
            <a:r>
              <a:rPr lang="en-US" sz="1400" dirty="0">
                <a:solidFill>
                  <a:schemeClr val="bg1">
                    <a:lumMod val="10000"/>
                  </a:schemeClr>
                </a:solidFill>
              </a:rPr>
              <a:t>Team</a:t>
            </a:r>
          </a:p>
          <a:p>
            <a:r>
              <a:rPr lang="en-US" sz="1600" dirty="0" smtClean="0"/>
              <a:t>Workflow </a:t>
            </a:r>
            <a:r>
              <a:rPr lang="en-US" sz="1600" dirty="0"/>
              <a:t>3: Conduct CalSAWS Planning and Analysis</a:t>
            </a:r>
          </a:p>
          <a:p>
            <a:pPr lvl="1" indent="-400050">
              <a:buFont typeface="Century Gothic" panose="020B0502020202020204" pitchFamily="34" charset="0"/>
              <a:buChar char="•"/>
            </a:pPr>
            <a:r>
              <a:rPr lang="en-US" sz="1400" dirty="0">
                <a:solidFill>
                  <a:schemeClr val="bg1">
                    <a:lumMod val="10000"/>
                  </a:schemeClr>
                </a:solidFill>
              </a:rPr>
              <a:t>Scope</a:t>
            </a:r>
          </a:p>
          <a:p>
            <a:pPr lvl="1" indent="-400050">
              <a:buFont typeface="Century Gothic" panose="020B0502020202020204" pitchFamily="34" charset="0"/>
              <a:buChar char="•"/>
            </a:pPr>
            <a:r>
              <a:rPr lang="en-US" sz="1400" dirty="0">
                <a:solidFill>
                  <a:schemeClr val="bg1">
                    <a:lumMod val="10000"/>
                  </a:schemeClr>
                </a:solidFill>
              </a:rPr>
              <a:t>Schedule</a:t>
            </a:r>
          </a:p>
          <a:p>
            <a:pPr lvl="1" indent="-400050">
              <a:buFont typeface="Century Gothic" panose="020B0502020202020204" pitchFamily="34" charset="0"/>
              <a:buChar char="•"/>
            </a:pPr>
            <a:r>
              <a:rPr lang="en-US" sz="1400" dirty="0">
                <a:solidFill>
                  <a:schemeClr val="bg1">
                    <a:lumMod val="10000"/>
                  </a:schemeClr>
                </a:solidFill>
              </a:rPr>
              <a:t>Team</a:t>
            </a:r>
          </a:p>
          <a:p>
            <a:r>
              <a:rPr lang="en-US" sz="1600" dirty="0" smtClean="0"/>
              <a:t>PAPD </a:t>
            </a:r>
            <a:r>
              <a:rPr lang="en-US" sz="1600" dirty="0"/>
              <a:t>Total Budget Summary</a:t>
            </a:r>
          </a:p>
          <a:p>
            <a:r>
              <a:rPr lang="en-US" sz="1600" dirty="0"/>
              <a:t>PAPD Schedule Summary</a:t>
            </a:r>
          </a:p>
          <a:p>
            <a:r>
              <a:rPr lang="en-US" sz="1600" dirty="0" smtClean="0"/>
              <a:t>Questions &amp; Answers</a:t>
            </a:r>
            <a:endParaRPr lang="en-US" sz="1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BD92DCE-EF6B-4BB6-9E65-586EFA7EAC0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443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1AF9DC9C-0D2F-4F0A-AC07-132C2D69C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22" y="914399"/>
            <a:ext cx="8857458" cy="5672115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Federal Decisions and Direction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No approval for CalACES Migration D&amp;I to begin in January 2018 as planned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Directed that CalACES Migration D&amp;I must result in all 40 counties: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Consolidating databases</a:t>
            </a:r>
          </a:p>
          <a:p>
            <a:pPr lvl="2">
              <a:lnSpc>
                <a:spcPct val="100000"/>
              </a:lnSpc>
            </a:pPr>
            <a:r>
              <a:rPr lang="en-US" dirty="0" smtClean="0"/>
              <a:t>Moving </a:t>
            </a:r>
            <a:r>
              <a:rPr lang="en-US" dirty="0"/>
              <a:t>to cloud services</a:t>
            </a:r>
          </a:p>
          <a:p>
            <a:pPr lvl="2">
              <a:lnSpc>
                <a:spcPct val="100000"/>
              </a:lnSpc>
            </a:pPr>
            <a:r>
              <a:rPr lang="en-US" dirty="0" smtClean="0"/>
              <a:t>Consolidating </a:t>
            </a:r>
            <a:r>
              <a:rPr lang="en-US" dirty="0"/>
              <a:t>data </a:t>
            </a:r>
            <a:r>
              <a:rPr lang="en-US" dirty="0" smtClean="0"/>
              <a:t>centers/hosting models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/>
              <a:t>Directed that formal Alternatives </a:t>
            </a:r>
            <a:r>
              <a:rPr lang="en-US" dirty="0" smtClean="0"/>
              <a:t>Analysis and </a:t>
            </a:r>
            <a:r>
              <a:rPr lang="en-US" dirty="0"/>
              <a:t>Cost Benefit </a:t>
            </a:r>
            <a:r>
              <a:rPr lang="en-US" dirty="0" smtClean="0"/>
              <a:t>Analysis, including a risk assessment, </a:t>
            </a:r>
            <a:r>
              <a:rPr lang="en-US" dirty="0"/>
              <a:t>be conducted to support further consolidation and determine </a:t>
            </a:r>
            <a:r>
              <a:rPr lang="en-US" dirty="0" smtClean="0"/>
              <a:t>timing/sequencing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/>
              <a:t>Required the inclusion of initial </a:t>
            </a:r>
            <a:r>
              <a:rPr lang="en-US" dirty="0" smtClean="0"/>
              <a:t>placeholder for CalSAWS </a:t>
            </a:r>
            <a:r>
              <a:rPr lang="en-US" dirty="0"/>
              <a:t>planning effort and estimates to reflect the “big picture” for a 58-county SAWS in </a:t>
            </a:r>
            <a:r>
              <a:rPr lang="en-US" dirty="0" smtClean="0"/>
              <a:t>California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Identified additional specific items to be </a:t>
            </a:r>
            <a:r>
              <a:rPr lang="en-US" dirty="0" smtClean="0"/>
              <a:t>analyzed including the SAWS Consolidated Portal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smtClean="0"/>
              <a:t>State </a:t>
            </a:r>
            <a:r>
              <a:rPr lang="en-US" dirty="0"/>
              <a:t>and Consortia Involvement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Determined that third party </a:t>
            </a:r>
            <a:r>
              <a:rPr lang="en-US" dirty="0" smtClean="0"/>
              <a:t>vendor </a:t>
            </a:r>
            <a:r>
              <a:rPr lang="en-US" dirty="0"/>
              <a:t>would lead the effort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Prepared multiple draft IAPDUs/PAPDs in late December 2017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Shared with Federal partners and </a:t>
            </a:r>
            <a:r>
              <a:rPr lang="en-US" dirty="0" smtClean="0"/>
              <a:t>State stakeholders, and revised </a:t>
            </a:r>
            <a:r>
              <a:rPr lang="en-US" dirty="0"/>
              <a:t>based on </a:t>
            </a:r>
            <a:r>
              <a:rPr lang="en-US" dirty="0" smtClean="0"/>
              <a:t>input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/>
              <a:t>Submitted Final PAPD on January 2, 2018</a:t>
            </a:r>
          </a:p>
          <a:p>
            <a:r>
              <a:rPr lang="en-US" dirty="0"/>
              <a:t>PAPD conditional approval received from FNS on January 5 and from CMS on January 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B227305-6691-4259-8C16-6DBD9908948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PAPD </a:t>
            </a:r>
            <a:r>
              <a:rPr lang="en-US" dirty="0" smtClean="0"/>
              <a:t>Context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1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1AF9DC9C-0D2F-4F0A-AC07-132C2D69C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22" y="914399"/>
            <a:ext cx="8857458" cy="567211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CMS and FNS Conditions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/>
              <a:t>Provide copies of the reports or assessments </a:t>
            </a:r>
            <a:r>
              <a:rPr lang="en-US" dirty="0" smtClean="0"/>
              <a:t>from the </a:t>
            </a:r>
            <a:r>
              <a:rPr lang="en-US" dirty="0"/>
              <a:t>third-party work as they are </a:t>
            </a:r>
            <a:r>
              <a:rPr lang="en-US" dirty="0" smtClean="0"/>
              <a:t>completed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Expects implementation of CalACES in 2020</a:t>
            </a:r>
          </a:p>
          <a:p>
            <a:pPr lvl="1">
              <a:lnSpc>
                <a:spcPct val="100000"/>
              </a:lnSpc>
            </a:pPr>
            <a:r>
              <a:rPr lang="en-US" dirty="0" smtClean="0">
                <a:solidFill>
                  <a:schemeClr val="tx1"/>
                </a:solidFill>
              </a:rPr>
              <a:t>Expects </a:t>
            </a:r>
            <a:r>
              <a:rPr lang="en-US" dirty="0"/>
              <a:t>the </a:t>
            </a:r>
            <a:r>
              <a:rPr lang="en-US" dirty="0" smtClean="0"/>
              <a:t>analysis results to </a:t>
            </a:r>
            <a:r>
              <a:rPr lang="en-US" dirty="0"/>
              <a:t>be a significant asset to California and support a CalSAWS completion in 2023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Affords </a:t>
            </a:r>
            <a:r>
              <a:rPr lang="en-US" dirty="0"/>
              <a:t>three years of stabilization and migration for </a:t>
            </a:r>
            <a:r>
              <a:rPr lang="en-US" dirty="0" smtClean="0"/>
              <a:t>California </a:t>
            </a:r>
            <a:r>
              <a:rPr lang="en-US" dirty="0"/>
              <a:t>to complete the CalSAWS migration by the end of </a:t>
            </a:r>
            <a:r>
              <a:rPr lang="en-US" dirty="0" smtClean="0"/>
              <a:t>2023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Provide </a:t>
            </a:r>
            <a:r>
              <a:rPr lang="en-US" dirty="0"/>
              <a:t>a PAPDU by end of September 2018</a:t>
            </a:r>
          </a:p>
          <a:p>
            <a:pPr lvl="1">
              <a:lnSpc>
                <a:spcPct val="100000"/>
              </a:lnSpc>
            </a:pP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dirty="0" smtClean="0"/>
              <a:t>Additional FNS Conditions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/>
              <a:t>Submit a revised CalACES Implementation Advance Planning Document (IAPD), which includes the governance structure for CalSAWS, by the end of May 2018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Effective </a:t>
            </a:r>
            <a:r>
              <a:rPr lang="en-US" dirty="0"/>
              <a:t>at the start of calendar year 2024 FNS will not reimburse California for the operation, maintenance or other costs for any other SNAP eligibility system or </a:t>
            </a:r>
            <a:r>
              <a:rPr lang="en-US" dirty="0" smtClean="0"/>
              <a:t>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B227305-6691-4259-8C16-6DBD9908948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Federal Approval Conditions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2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1AF9DC9C-0D2F-4F0A-AC07-132C2D69C1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6603" y="838199"/>
            <a:ext cx="4220627" cy="5663821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20000"/>
              </a:lnSpc>
            </a:pPr>
            <a:r>
              <a:rPr lang="en-US" sz="1900" dirty="0"/>
              <a:t>Nature and Scope of Activities</a:t>
            </a:r>
          </a:p>
          <a:p>
            <a:pPr marL="285750" indent="-285750">
              <a:lnSpc>
                <a:spcPct val="120000"/>
              </a:lnSpc>
            </a:pPr>
            <a:r>
              <a:rPr lang="en-US" sz="1900" dirty="0"/>
              <a:t>Personnel Resources</a:t>
            </a:r>
          </a:p>
          <a:p>
            <a:pPr marL="285750" indent="-285750">
              <a:lnSpc>
                <a:spcPct val="120000"/>
              </a:lnSpc>
            </a:pPr>
            <a:r>
              <a:rPr lang="en-US" sz="1900" dirty="0"/>
              <a:t>Proposed Schedule</a:t>
            </a:r>
          </a:p>
          <a:p>
            <a:pPr marL="285750" indent="-285750">
              <a:lnSpc>
                <a:spcPct val="120000"/>
              </a:lnSpc>
            </a:pPr>
            <a:r>
              <a:rPr lang="en-US" sz="1900" dirty="0"/>
              <a:t>Proposed Budget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PAPD Overview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636772" y="838199"/>
            <a:ext cx="4069080" cy="2436498"/>
            <a:chOff x="4831307" y="2014005"/>
            <a:chExt cx="4069080" cy="292989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" name="Freeform 12"/>
            <p:cNvSpPr/>
            <p:nvPr/>
          </p:nvSpPr>
          <p:spPr>
            <a:xfrm>
              <a:off x="4831307" y="2014005"/>
              <a:ext cx="4069080" cy="509315"/>
            </a:xfrm>
            <a:custGeom>
              <a:avLst/>
              <a:gdLst>
                <a:gd name="connsiteX0" fmla="*/ 0 w 4053386"/>
                <a:gd name="connsiteY0" fmla="*/ 0 h 509315"/>
                <a:gd name="connsiteX1" fmla="*/ 4053386 w 4053386"/>
                <a:gd name="connsiteY1" fmla="*/ 0 h 509315"/>
                <a:gd name="connsiteX2" fmla="*/ 4053386 w 4053386"/>
                <a:gd name="connsiteY2" fmla="*/ 509315 h 509315"/>
                <a:gd name="connsiteX3" fmla="*/ 0 w 4053386"/>
                <a:gd name="connsiteY3" fmla="*/ 509315 h 509315"/>
                <a:gd name="connsiteX4" fmla="*/ 0 w 4053386"/>
                <a:gd name="connsiteY4" fmla="*/ 0 h 509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53386" h="509315">
                  <a:moveTo>
                    <a:pt x="0" y="0"/>
                  </a:moveTo>
                  <a:lnTo>
                    <a:pt x="4053386" y="0"/>
                  </a:lnTo>
                  <a:lnTo>
                    <a:pt x="4053386" y="509315"/>
                  </a:lnTo>
                  <a:lnTo>
                    <a:pt x="0" y="5093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B9BC8"/>
            </a:solidFill>
            <a:ln>
              <a:solidFill>
                <a:srgbClr val="5B9BC8"/>
              </a:solidFill>
            </a:ln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>
                  <a:latin typeface="Century Gothic" panose="020B0502020202020204" pitchFamily="34" charset="0"/>
                </a:rPr>
                <a:t>Scope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4833286" y="2518417"/>
              <a:ext cx="1349809" cy="2425485"/>
            </a:xfrm>
            <a:custGeom>
              <a:avLst/>
              <a:gdLst>
                <a:gd name="connsiteX0" fmla="*/ 0 w 1349809"/>
                <a:gd name="connsiteY0" fmla="*/ 0 h 1908775"/>
                <a:gd name="connsiteX1" fmla="*/ 1349809 w 1349809"/>
                <a:gd name="connsiteY1" fmla="*/ 0 h 1908775"/>
                <a:gd name="connsiteX2" fmla="*/ 1349809 w 1349809"/>
                <a:gd name="connsiteY2" fmla="*/ 1908775 h 1908775"/>
                <a:gd name="connsiteX3" fmla="*/ 0 w 1349809"/>
                <a:gd name="connsiteY3" fmla="*/ 1908775 h 1908775"/>
                <a:gd name="connsiteX4" fmla="*/ 0 w 1349809"/>
                <a:gd name="connsiteY4" fmla="*/ 0 h 1908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9809" h="1908775">
                  <a:moveTo>
                    <a:pt x="0" y="0"/>
                  </a:moveTo>
                  <a:lnTo>
                    <a:pt x="1349809" y="0"/>
                  </a:lnTo>
                  <a:lnTo>
                    <a:pt x="1349809" y="1908775"/>
                  </a:lnTo>
                  <a:lnTo>
                    <a:pt x="0" y="19087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5B9BC8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t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anose="020B0502020202020204" pitchFamily="34" charset="0"/>
                </a:rPr>
                <a:t>Workflow 1</a:t>
              </a:r>
            </a:p>
            <a:p>
              <a:pPr marL="0" lvl="1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200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anose="020B0502020202020204" pitchFamily="34" charset="0"/>
                </a:rPr>
                <a:t>Continue Migration Planning and Joint Development Activities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6183095" y="2518417"/>
              <a:ext cx="1349809" cy="2425485"/>
            </a:xfrm>
            <a:custGeom>
              <a:avLst/>
              <a:gdLst>
                <a:gd name="connsiteX0" fmla="*/ 0 w 1349809"/>
                <a:gd name="connsiteY0" fmla="*/ 0 h 1908775"/>
                <a:gd name="connsiteX1" fmla="*/ 1349809 w 1349809"/>
                <a:gd name="connsiteY1" fmla="*/ 0 h 1908775"/>
                <a:gd name="connsiteX2" fmla="*/ 1349809 w 1349809"/>
                <a:gd name="connsiteY2" fmla="*/ 1908775 h 1908775"/>
                <a:gd name="connsiteX3" fmla="*/ 0 w 1349809"/>
                <a:gd name="connsiteY3" fmla="*/ 1908775 h 1908775"/>
                <a:gd name="connsiteX4" fmla="*/ 0 w 1349809"/>
                <a:gd name="connsiteY4" fmla="*/ 0 h 1908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9809" h="1908775">
                  <a:moveTo>
                    <a:pt x="0" y="0"/>
                  </a:moveTo>
                  <a:lnTo>
                    <a:pt x="1349809" y="0"/>
                  </a:lnTo>
                  <a:lnTo>
                    <a:pt x="1349809" y="1908775"/>
                  </a:lnTo>
                  <a:lnTo>
                    <a:pt x="0" y="19087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5B9BC8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t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anose="020B0502020202020204" pitchFamily="34" charset="0"/>
                </a:rPr>
                <a:t>Workflow 2</a:t>
              </a:r>
            </a:p>
            <a:p>
              <a:pPr marL="0" lvl="1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200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anose="020B0502020202020204" pitchFamily="34" charset="0"/>
                </a:rPr>
                <a:t>Conduct CalACES Alternatives Analysis and Cost Benefit Analysis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7532904" y="2518417"/>
              <a:ext cx="1349809" cy="2425485"/>
            </a:xfrm>
            <a:custGeom>
              <a:avLst/>
              <a:gdLst>
                <a:gd name="connsiteX0" fmla="*/ 0 w 1349809"/>
                <a:gd name="connsiteY0" fmla="*/ 0 h 1908775"/>
                <a:gd name="connsiteX1" fmla="*/ 1349809 w 1349809"/>
                <a:gd name="connsiteY1" fmla="*/ 0 h 1908775"/>
                <a:gd name="connsiteX2" fmla="*/ 1349809 w 1349809"/>
                <a:gd name="connsiteY2" fmla="*/ 1908775 h 1908775"/>
                <a:gd name="connsiteX3" fmla="*/ 0 w 1349809"/>
                <a:gd name="connsiteY3" fmla="*/ 1908775 h 1908775"/>
                <a:gd name="connsiteX4" fmla="*/ 0 w 1349809"/>
                <a:gd name="connsiteY4" fmla="*/ 0 h 1908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9809" h="1908775">
                  <a:moveTo>
                    <a:pt x="0" y="0"/>
                  </a:moveTo>
                  <a:lnTo>
                    <a:pt x="1349809" y="0"/>
                  </a:lnTo>
                  <a:lnTo>
                    <a:pt x="1349809" y="1908775"/>
                  </a:lnTo>
                  <a:lnTo>
                    <a:pt x="0" y="19087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5B9BC8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t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anose="020B0502020202020204" pitchFamily="34" charset="0"/>
                </a:rPr>
                <a:t>Workflow 3</a:t>
              </a:r>
            </a:p>
            <a:p>
              <a:pPr marL="0" lvl="1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200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anose="020B0502020202020204" pitchFamily="34" charset="0"/>
                </a:rPr>
                <a:t>Conduct CalSAWS Planning and Analysis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3147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Scope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Process Alignment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Change Management (Minimize Gaps)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County Readiness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Staff Recruitment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Migration </a:t>
            </a:r>
            <a:r>
              <a:rPr lang="en-US" dirty="0"/>
              <a:t>IAPD </a:t>
            </a:r>
            <a:r>
              <a:rPr lang="en-US" dirty="0" smtClean="0"/>
              <a:t>Updates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Requirement Updates based on Technical Analysis Results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Contract </a:t>
            </a:r>
            <a:r>
              <a:rPr lang="en-US" dirty="0"/>
              <a:t>Negotiations and Amendments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Schedule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/>
              <a:t>January 2018 – June 2018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Contingency July 2018 – September 2018 </a:t>
            </a:r>
          </a:p>
          <a:p>
            <a:pPr lvl="1"/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1666875" y="157185"/>
            <a:ext cx="7388505" cy="538140"/>
          </a:xfrm>
        </p:spPr>
        <p:txBody>
          <a:bodyPr>
            <a:normAutofit/>
          </a:bodyPr>
          <a:lstStyle/>
          <a:p>
            <a:r>
              <a:rPr lang="en-US" dirty="0"/>
              <a:t>Workflow 1: Continue Migration Planning and Joint Development Activities</a:t>
            </a:r>
          </a:p>
        </p:txBody>
      </p:sp>
    </p:spTree>
    <p:extLst>
      <p:ext uri="{BB962C8B-B14F-4D97-AF65-F5344CB8AC3E}">
        <p14:creationId xmlns:p14="http://schemas.microsoft.com/office/powerpoint/2010/main" val="557486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1695451" y="162301"/>
            <a:ext cx="7359930" cy="574676"/>
          </a:xfrm>
        </p:spPr>
        <p:txBody>
          <a:bodyPr>
            <a:normAutofit/>
          </a:bodyPr>
          <a:lstStyle/>
          <a:p>
            <a:r>
              <a:rPr lang="en-US" dirty="0"/>
              <a:t>Workflow 1: Continue Migration Planning and Joint Development Activities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39824" y="914401"/>
            <a:ext cx="3867150" cy="373792"/>
          </a:xfrm>
        </p:spPr>
        <p:txBody>
          <a:bodyPr>
            <a:normAutofit/>
          </a:bodyPr>
          <a:lstStyle/>
          <a:p>
            <a:r>
              <a:rPr lang="en-US" dirty="0"/>
              <a:t>Team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640080" y="1756643"/>
            <a:ext cx="7863840" cy="3344715"/>
            <a:chOff x="362224" y="1342784"/>
            <a:chExt cx="8357416" cy="3344715"/>
          </a:xfrm>
        </p:grpSpPr>
        <p:pic>
          <p:nvPicPr>
            <p:cNvPr id="1031" name="Picture 7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2593"/>
            <a:stretch/>
          </p:blipFill>
          <p:spPr bwMode="auto">
            <a:xfrm>
              <a:off x="362224" y="1760561"/>
              <a:ext cx="4114800" cy="10684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224" y="1342784"/>
              <a:ext cx="4114800" cy="2564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224" y="3044967"/>
              <a:ext cx="4114800" cy="16425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6" name="Picture 1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4840" y="1342784"/>
              <a:ext cx="4114800" cy="16340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7" name="Picture 1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4840" y="3061899"/>
              <a:ext cx="4114800" cy="1625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57619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Scope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Analyze options for CalACES hosting strategy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Analyze options for CalACES datacenter consolidation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Analyze options for CalACES database consolidation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Analyze options for the SAWS New Shared Services e.g. Single SAWS Consolidated Portal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Assess procurement options and develop Procurement Strategy Analysis Report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Conduct Alternatives </a:t>
            </a:r>
            <a:r>
              <a:rPr lang="en-US" dirty="0" smtClean="0"/>
              <a:t>Analysis, including risk assessment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/>
              <a:t>Conduct Cost Benefit Analysis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Develop Alternatives Analysis Cost Benefit Analysis Results and Recommendations Report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Provide options for the redevelopment of roadmap to a single SAWS system and tactical near-term action plan for multiple work streams of CalACES and </a:t>
            </a:r>
            <a:r>
              <a:rPr lang="en-US" dirty="0" err="1"/>
              <a:t>CalSAWS</a:t>
            </a:r>
            <a:r>
              <a:rPr lang="en-US" dirty="0"/>
              <a:t> efforts</a:t>
            </a:r>
          </a:p>
          <a:p>
            <a:pPr lvl="1"/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1695451" y="166709"/>
            <a:ext cx="7359930" cy="52861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Workflow 2: Conduct CalACES Alternatives Analysis and Cost Benefit Analysis</a:t>
            </a:r>
          </a:p>
        </p:txBody>
      </p:sp>
    </p:spTree>
    <p:extLst>
      <p:ext uri="{BB962C8B-B14F-4D97-AF65-F5344CB8AC3E}">
        <p14:creationId xmlns:p14="http://schemas.microsoft.com/office/powerpoint/2010/main" val="100159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WCDS/CalWIN </a:t>
            </a:r>
            <a:r>
              <a:rPr lang="en-US" dirty="0"/>
              <a:t>Involvement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Daily debrief calls beginning January 22, 2018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Analyze options for the SAWS New Shared Services e.g. Single SAWS Consolidated Portal in February/March 2018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Provide options for the redevelopment of roadmap to a single SAWS system and tactical near-term action plan for multiple work streams of CalACES and </a:t>
            </a:r>
            <a:r>
              <a:rPr lang="en-US" dirty="0" err="1"/>
              <a:t>CalSAWS</a:t>
            </a:r>
            <a:r>
              <a:rPr lang="en-US" dirty="0"/>
              <a:t> efforts in March 2018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1695451" y="166709"/>
            <a:ext cx="7359930" cy="52861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Workflow 2: Conduct CalACES Alternatives Analysis and Cost Benefit Analysis</a:t>
            </a:r>
          </a:p>
        </p:txBody>
      </p:sp>
    </p:spTree>
    <p:extLst>
      <p:ext uri="{BB962C8B-B14F-4D97-AF65-F5344CB8AC3E}">
        <p14:creationId xmlns:p14="http://schemas.microsoft.com/office/powerpoint/2010/main" val="3363780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Benutzerdefiniert 52">
      <a:dk1>
        <a:srgbClr val="464646"/>
      </a:dk1>
      <a:lt1>
        <a:srgbClr val="F0F0F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ullet Points_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">
  <a:themeElements>
    <a:clrScheme name="Benutzerdefiniert 52">
      <a:dk1>
        <a:srgbClr val="464646"/>
      </a:dk1>
      <a:lt1>
        <a:srgbClr val="F0F0F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Bullet Points_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CB9487F17E0E4D9E56E929BF36E5A5" ma:contentTypeVersion="7" ma:contentTypeDescription="Create a new document." ma:contentTypeScope="" ma:versionID="967e6700b5968ebe4d21541d346f490e">
  <xsd:schema xmlns:xsd="http://www.w3.org/2001/XMLSchema" xmlns:xs="http://www.w3.org/2001/XMLSchema" xmlns:p="http://schemas.microsoft.com/office/2006/metadata/properties" xmlns:ns2="f7e036ba-a3b0-4cdc-b69c-3ff0c66abd9d" targetNamespace="http://schemas.microsoft.com/office/2006/metadata/properties" ma:root="true" ma:fieldsID="9f1c5c67c71cbcc6675b124f915a2abd" ns2:_="">
    <xsd:import namespace="f7e036ba-a3b0-4cdc-b69c-3ff0c66abd9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e036ba-a3b0-4cdc-b69c-3ff0c66abd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18FAE6FD-0C82-4963-9DE9-8FC2F4CF4E3A}"/>
</file>

<file path=customXml/itemProps2.xml><?xml version="1.0" encoding="utf-8"?>
<ds:datastoreItem xmlns:ds="http://schemas.openxmlformats.org/officeDocument/2006/customXml" ds:itemID="{2E5F794C-910B-425E-B2B4-E602FCB6E785}"/>
</file>

<file path=customXml/itemProps3.xml><?xml version="1.0" encoding="utf-8"?>
<ds:datastoreItem xmlns:ds="http://schemas.openxmlformats.org/officeDocument/2006/customXml" ds:itemID="{C22A4AC6-6519-4C21-AF0D-10D4532340E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1496</Words>
  <Application>Microsoft Office PowerPoint</Application>
  <PresentationFormat>On-screen Show (4:3)</PresentationFormat>
  <Paragraphs>372</Paragraphs>
  <Slides>17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Office</vt:lpstr>
      <vt:lpstr>Bullet Points_1</vt:lpstr>
      <vt:lpstr>1_Office</vt:lpstr>
      <vt:lpstr>1_Bullet Points_1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2017-04-24T20:05:47Z</dcterms:created>
  <dcterms:modified xsi:type="dcterms:W3CDTF">2018-01-10T22:12:21Z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0x01010004CB9487F17E0E4D9E56E929BF36E5A5</vt:lpwstr>
  </property>
</Properties>
</file>