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Default Extension="rels" ContentType="application/vnd.openxmlformats-package.relationship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Default Extension="jpeg" ContentType="image/jpeg"/>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9" r:id="rId1"/>
  </p:sldMasterIdLst>
  <p:notesMasterIdLst>
    <p:notesMasterId r:id="rId21"/>
  </p:notesMasterIdLst>
  <p:sldIdLst>
    <p:sldId id="256" r:id="rId2"/>
    <p:sldId id="308" r:id="rId3"/>
    <p:sldId id="309" r:id="rId4"/>
    <p:sldId id="301" r:id="rId5"/>
    <p:sldId id="310" r:id="rId6"/>
    <p:sldId id="281" r:id="rId7"/>
    <p:sldId id="302" r:id="rId8"/>
    <p:sldId id="305" r:id="rId9"/>
    <p:sldId id="287" r:id="rId10"/>
    <p:sldId id="297" r:id="rId11"/>
    <p:sldId id="306" r:id="rId12"/>
    <p:sldId id="299" r:id="rId13"/>
    <p:sldId id="303" r:id="rId14"/>
    <p:sldId id="304" r:id="rId15"/>
    <p:sldId id="307" r:id="rId16"/>
    <p:sldId id="276" r:id="rId17"/>
    <p:sldId id="296" r:id="rId18"/>
    <p:sldId id="266" r:id="rId19"/>
    <p:sldId id="289" r:id="rId20"/>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ren J. Rapponotti" initials="KJR" lastIdx="2" clrIdx="0"/>
  <p:cmAuthor id="1" name="Liz Grisham" initials="LG" lastIdx="2" clrIdx="1">
    <p:extLst>
      <p:ext uri="{19B8F6BF-5375-455C-9EA6-DF929625EA0E}">
        <p15:presenceInfo xmlns:p15="http://schemas.microsoft.com/office/powerpoint/2012/main" userId="S-1-5-21-1614895754-515967899-1801674531-138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767" autoAdjust="0"/>
  </p:normalViewPr>
  <p:slideViewPr>
    <p:cSldViewPr>
      <p:cViewPr varScale="1">
        <p:scale>
          <a:sx n="75" d="100"/>
          <a:sy n="75" d="100"/>
        </p:scale>
        <p:origin x="1594"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44B04910-4EC8-41FA-8385-86B690782997}" type="datetimeFigureOut">
              <a:rPr lang="en-US" smtClean="0"/>
              <a:t>1/18/2018</a:t>
            </a:fld>
            <a:endParaRPr lang="en-US" dirty="0"/>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4DC1F07C-377A-40C5-B9F8-BC6F29812AA9}" type="slidenum">
              <a:rPr lang="en-US" smtClean="0"/>
              <a:t>‹#›</a:t>
            </a:fld>
            <a:endParaRPr lang="en-US" dirty="0"/>
          </a:p>
        </p:txBody>
      </p:sp>
    </p:spTree>
    <p:extLst>
      <p:ext uri="{BB962C8B-B14F-4D97-AF65-F5344CB8AC3E}">
        <p14:creationId xmlns:p14="http://schemas.microsoft.com/office/powerpoint/2010/main" val="3305648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C1F07C-377A-40C5-B9F8-BC6F29812AA9}" type="slidenum">
              <a:rPr lang="en-US" smtClean="0"/>
              <a:t>16</a:t>
            </a:fld>
            <a:endParaRPr lang="en-US" dirty="0"/>
          </a:p>
        </p:txBody>
      </p:sp>
    </p:spTree>
    <p:extLst>
      <p:ext uri="{BB962C8B-B14F-4D97-AF65-F5344CB8AC3E}">
        <p14:creationId xmlns:p14="http://schemas.microsoft.com/office/powerpoint/2010/main" val="3208574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u="none" cap="all" baseline="0">
                <a:solidFill>
                  <a:srgbClr val="FFFFFF"/>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11AC5FD-6117-434D-B9A5-ADA9E67FDCBD}" type="slidenum">
              <a:rPr lang="en-US" smtClean="0"/>
              <a:t>‹#›</a:t>
            </a:fld>
            <a:endParaRPr lang="en-US" dirty="0"/>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06408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68752077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226098979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ub-Title and Conten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431800" y="1680211"/>
            <a:ext cx="8229340" cy="4701540"/>
          </a:xfrm>
        </p:spPr>
        <p:txBody>
          <a:bodyPr/>
          <a:lstStyle>
            <a:lvl1pPr>
              <a:defRPr/>
            </a:lvl1pPr>
            <a:lvl2pPr>
              <a:defRPr sz="1600"/>
            </a:lvl2pPr>
            <a:lvl3pPr>
              <a:defRPr sz="1400"/>
            </a:lvl3pPr>
            <a:lvl4pPr marL="1658938" indent="-228600">
              <a:defRPr sz="1200" baseline="0"/>
            </a:lvl4pPr>
            <a:lvl5pPr marL="1944688" indent="-188913">
              <a:defRPr sz="1100"/>
            </a:lvl5pPr>
          </a:lstStyle>
          <a:p>
            <a:pPr lvl="0"/>
            <a:r>
              <a:rPr lang="en-US" dirty="0" smtClean="0"/>
              <a:t>Slide copy uses this color (20pt)</a:t>
            </a:r>
          </a:p>
          <a:p>
            <a:pPr lvl="1"/>
            <a:r>
              <a:rPr lang="en-US" dirty="0" smtClean="0"/>
              <a:t>Bullet point level 1 (16pt)</a:t>
            </a:r>
          </a:p>
          <a:p>
            <a:pPr lvl="2"/>
            <a:r>
              <a:rPr lang="en-US" dirty="0" smtClean="0"/>
              <a:t>Bullet point level 2 (14pt)</a:t>
            </a:r>
          </a:p>
          <a:p>
            <a:pPr lvl="3"/>
            <a:r>
              <a:rPr lang="en-US" dirty="0" smtClean="0"/>
              <a:t>Bullet point level 3 (12pt)</a:t>
            </a:r>
          </a:p>
          <a:p>
            <a:pPr lvl="4"/>
            <a:r>
              <a:rPr lang="en-US" dirty="0" smtClean="0"/>
              <a:t>Bullet point level 4 (11pt)</a:t>
            </a:r>
            <a:endParaRPr lang="en-GB" dirty="0"/>
          </a:p>
        </p:txBody>
      </p:sp>
      <p:sp>
        <p:nvSpPr>
          <p:cNvPr id="6" name="Title 1"/>
          <p:cNvSpPr>
            <a:spLocks noGrp="1"/>
          </p:cNvSpPr>
          <p:nvPr>
            <p:ph type="title" hasCustomPrompt="1"/>
          </p:nvPr>
        </p:nvSpPr>
        <p:spPr>
          <a:xfrm>
            <a:off x="431801" y="182177"/>
            <a:ext cx="8229340" cy="868362"/>
          </a:xfrm>
        </p:spPr>
        <p:txBody>
          <a:bodyPr>
            <a:noAutofit/>
          </a:bodyPr>
          <a:lstStyle>
            <a:lvl1pPr>
              <a:defRPr sz="2800">
                <a:solidFill>
                  <a:srgbClr val="00BBEE"/>
                </a:solidFill>
              </a:defRPr>
            </a:lvl1pPr>
          </a:lstStyle>
          <a:p>
            <a:r>
              <a:rPr lang="en-US" dirty="0" smtClean="0"/>
              <a:t>Slide title: can span two lines of the slide and </a:t>
            </a:r>
            <a:br>
              <a:rPr lang="en-US" dirty="0" smtClean="0"/>
            </a:br>
            <a:r>
              <a:rPr lang="en-US" dirty="0" smtClean="0"/>
              <a:t>uses this font color (28pt) </a:t>
            </a:r>
            <a:endParaRPr lang="en-GB" dirty="0"/>
          </a:p>
        </p:txBody>
      </p:sp>
    </p:spTree>
    <p:extLst>
      <p:ext uri="{BB962C8B-B14F-4D97-AF65-F5344CB8AC3E}">
        <p14:creationId xmlns:p14="http://schemas.microsoft.com/office/powerpoint/2010/main" val="291159743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73121504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u="none" cap="all"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35737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79100230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90857630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22935972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7629744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smtClean="0"/>
              <a:t>Click to edit Master title style</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505126944"/>
      </p:ext>
    </p:extLst>
  </p:cSld>
  <p:clrMapOvr>
    <a:masterClrMapping/>
  </p:clrMapOvr>
  <p:timing>
    <p:tnLst>
      <p:par>
        <p:cTn id="1" dur="indefinite" restart="never" nodeType="tmRoot"/>
      </p:par>
    </p:tnLst>
  </p:timing>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95595744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400050" y="171450"/>
            <a:ext cx="8382000" cy="1356360"/>
          </a:xfrm>
          <a:prstGeom prst="rect">
            <a:avLst/>
          </a:prstGeom>
          <a:ln w="3175">
            <a:noFill/>
          </a:ln>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00050" y="1685925"/>
            <a:ext cx="8381999" cy="4038600"/>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endParaRPr lang="en-US" dirty="0"/>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en-US" dirty="0"/>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400">
                <a:solidFill>
                  <a:schemeClr val="tx1"/>
                </a:solidFill>
              </a:defRPr>
            </a:lvl1pPr>
          </a:lstStyle>
          <a:p>
            <a:fld id="{E11AC5FD-6117-434D-B9A5-ADA9E67FDCBD}" type="slidenum">
              <a:rPr lang="en-US" smtClean="0"/>
              <a:t>‹#›</a:t>
            </a:fld>
            <a:endParaRPr lang="en-US" dirty="0"/>
          </a:p>
        </p:txBody>
      </p:sp>
      <p:cxnSp>
        <p:nvCxnSpPr>
          <p:cNvPr id="12" name="Straight Connector 11"/>
          <p:cNvCxnSpPr/>
          <p:nvPr/>
        </p:nvCxnSpPr>
        <p:spPr>
          <a:xfrm>
            <a:off x="400050" y="1524000"/>
            <a:ext cx="8381999" cy="381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80947034"/>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 id="2147483768" r:id="rId12"/>
  </p:sldLayoutIdLst>
  <p:timing>
    <p:tnLst>
      <p:par>
        <p:cTn id="1" dur="indefinite" restart="never" nodeType="tmRoot"/>
      </p:par>
    </p:tnLst>
  </p:timing>
  <p:hf hdr="0" ftr="0" dt="0"/>
  <p:txStyles>
    <p:titleStyle>
      <a:lvl1pPr algn="l" defTabSz="685800" rtl="0" eaLnBrk="1" latinLnBrk="0" hangingPunct="1">
        <a:lnSpc>
          <a:spcPct val="90000"/>
        </a:lnSpc>
        <a:spcBef>
          <a:spcPct val="0"/>
        </a:spcBef>
        <a:buNone/>
        <a:defRPr sz="4000" u="none" kern="1200">
          <a:ln>
            <a:solidFill>
              <a:schemeClr val="tx1"/>
            </a:solidFill>
          </a:ln>
          <a:solidFill>
            <a:schemeClr val="tx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tx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tx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tx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tx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tx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hyperlink" Target="http://www.cdss.ca.gov/Portals/9/ACL/2017/17-117.pdf?ver=2017-11-30-090849-540"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www.cdss.ca.gov/Portals/9/ACL/2017/17-58.pdf?ver=2017-06-26-140153-710" TargetMode="External"/><Relationship Id="rId2" Type="http://schemas.openxmlformats.org/officeDocument/2006/relationships/hyperlink" Target="http://leginfo.legislature.ca.gov/faces/billNavClient.xhtml?bill_id=201520160SB1339"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http://www.cdss.ca.gov/lettersnotices/EntRes/getinfo/acl/2016/16-90.pdf"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www.cdss.ca.gov/lettersnotices/EntRes/getinfo/acin/2016/I-88_16.pdf" TargetMode="External"/><Relationship Id="rId2" Type="http://schemas.openxmlformats.org/officeDocument/2006/relationships/hyperlink" Target="http://www.cdss.ca.gov/lettersnotices/EntRes/getinfo/acin/2016/I-11_16.pdf"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www.cdss.ca.gov/lettersnotices/EntRes/getinfo/acin/2016/I-88_16.pdf" TargetMode="External"/><Relationship Id="rId2" Type="http://schemas.openxmlformats.org/officeDocument/2006/relationships/hyperlink" Target="http://www.cdss.ca.gov/lettersnotices/EntRes/getinfo/acin/2016/I-11_16.pdf"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http://www.cdss.ca.gov/lettersnotices/EntRes/getinfo/acl/2013/13-17.pdf"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hyperlink" Target="http://www.dhcs.ca.gov/services/medi-cal/eligibility/Documents/MEDIL2014/DHCSMEDILI14-54.pdf" TargetMode="Externa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www.dhcs.ca.gov/services/medi-cal/eligibility/Documents/MEDIL2014/DHCSMEDILI14-54.pdf"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www.cdss.ca.gov/Portals/9/ACIN/2017/I-81_17.pdf?ver=2017-11-28-144051-860" TargetMode="External"/><Relationship Id="rId2" Type="http://schemas.openxmlformats.org/officeDocument/2006/relationships/hyperlink" Target="http://www.dhcs.ca.gov/services/medi-cal/eligibility/Documents/ACWDL/2017/17-39.pdf"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www.cdss.ca.gov/Portals/9/ACIN/2017/I-81_17.pdf?ver=2017-11-28-144051-860" TargetMode="External"/><Relationship Id="rId2" Type="http://schemas.openxmlformats.org/officeDocument/2006/relationships/hyperlink" Target="http://www.dhcs.ca.gov/services/medi-cal/eligibility/Documents/ACWDL/2017/17-39.pdf"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www.cdss.ca.gov/Portals/9/ACL/2017/17-115E.pdf?ver=2017-12-28-103105-213" TargetMode="External"/><Relationship Id="rId2" Type="http://schemas.openxmlformats.org/officeDocument/2006/relationships/hyperlink" Target="http://www.cdss.ca.gov/Portals/9/ACL/2017/17-115.pdf?ver=2017-11-27-110128-757"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www.cdss.ca.gov/Portals/9/ACL/2017/17-115E.pdf?ver=2017-12-28-103105-213" TargetMode="External"/><Relationship Id="rId2" Type="http://schemas.openxmlformats.org/officeDocument/2006/relationships/hyperlink" Target="http://www.cdss.ca.gov/Portals/9/ACL/2017/17-115.pdf?ver=2017-11-27-110128-757"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8" Type="http://schemas.openxmlformats.org/officeDocument/2006/relationships/hyperlink" Target="http://www.cdss.ca.gov/Portals/9/ACL/2017/17-111.pdf?ver=2017-11-03-145907-570" TargetMode="External"/><Relationship Id="rId3" Type="http://schemas.openxmlformats.org/officeDocument/2006/relationships/hyperlink" Target="http://www.cdss.ca.gov/lettersnotices/EntRes/getinfo/acl/2017/17-11.pdf" TargetMode="External"/><Relationship Id="rId7" Type="http://schemas.openxmlformats.org/officeDocument/2006/relationships/hyperlink" Target="http://www.cdss.ca.gov/lettersnotices/EntRes/getinfo/cfl/2016-17/16-17_43.pdf" TargetMode="External"/><Relationship Id="rId2" Type="http://schemas.openxmlformats.org/officeDocument/2006/relationships/hyperlink" Target="http://www.cdss.ca.gov/lettersnotices/EntRes/getinfo/acl/2016/16-79.pdf" TargetMode="External"/><Relationship Id="rId1" Type="http://schemas.openxmlformats.org/officeDocument/2006/relationships/slideLayout" Target="../slideLayouts/slideLayout6.xml"/><Relationship Id="rId6" Type="http://schemas.openxmlformats.org/officeDocument/2006/relationships/hyperlink" Target="http://www.cdss.ca.gov/Portals/9/CFL/2016-17/16-17_41EII.pdf?ver=2017-02-22-144725-223" TargetMode="External"/><Relationship Id="rId5" Type="http://schemas.openxmlformats.org/officeDocument/2006/relationships/hyperlink" Target="http://www.cdss.ca.gov/lettersnotices/EntRes/getinfo/cfl/2016-17/16-17_41E.pdf" TargetMode="External"/><Relationship Id="rId10" Type="http://schemas.openxmlformats.org/officeDocument/2006/relationships/hyperlink" Target="http://www.cdss.ca.gov/Portals/9/CFL/2017-18/17-18_32E.pdf?ver=2017-12-28-131155-887" TargetMode="External"/><Relationship Id="rId4" Type="http://schemas.openxmlformats.org/officeDocument/2006/relationships/hyperlink" Target="http://www.cdss.ca.gov/lettersnotices/EntRes/getinfo/cfl/2016-17/16-17_41.pdf" TargetMode="External"/><Relationship Id="rId9" Type="http://schemas.openxmlformats.org/officeDocument/2006/relationships/hyperlink" Target="http://www.cdss.ca.gov/Portals/9/CFL/2017-18/17-18_32.pdf?ver=2017-11-27-142848-427"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www.cdss.ca.gov/Portals/9/ACL/2017/17-111.pdf?ver=2017-11-03-145907-570" TargetMode="External"/><Relationship Id="rId3" Type="http://schemas.openxmlformats.org/officeDocument/2006/relationships/hyperlink" Target="http://www.cdss.ca.gov/lettersnotices/EntRes/getinfo/acl/2017/17-11.pdf" TargetMode="External"/><Relationship Id="rId7" Type="http://schemas.openxmlformats.org/officeDocument/2006/relationships/hyperlink" Target="http://www.cdss.ca.gov/lettersnotices/EntRes/getinfo/cfl/2016-17/16-17_43.pdf" TargetMode="External"/><Relationship Id="rId2" Type="http://schemas.openxmlformats.org/officeDocument/2006/relationships/hyperlink" Target="http://www.cdss.ca.gov/lettersnotices/EntRes/getinfo/acl/2016/16-79.pdf" TargetMode="External"/><Relationship Id="rId1" Type="http://schemas.openxmlformats.org/officeDocument/2006/relationships/slideLayout" Target="../slideLayouts/slideLayout6.xml"/><Relationship Id="rId6" Type="http://schemas.openxmlformats.org/officeDocument/2006/relationships/hyperlink" Target="http://www.cdss.ca.gov/Portals/9/CFL/2016-17/16-17_41EII.pdf?ver=2017-02-22-144725-223" TargetMode="External"/><Relationship Id="rId5" Type="http://schemas.openxmlformats.org/officeDocument/2006/relationships/hyperlink" Target="http://www.cdss.ca.gov/lettersnotices/EntRes/getinfo/cfl/2016-17/16-17_41E.pdf" TargetMode="External"/><Relationship Id="rId10" Type="http://schemas.openxmlformats.org/officeDocument/2006/relationships/hyperlink" Target="http://www.cdss.ca.gov/Portals/9/CFL/2017-18/17-18_32E.pdf?ver=2017-12-28-131155-887" TargetMode="External"/><Relationship Id="rId4" Type="http://schemas.openxmlformats.org/officeDocument/2006/relationships/hyperlink" Target="http://www.cdss.ca.gov/lettersnotices/EntRes/getinfo/cfl/2016-17/16-17_41.pdf" TargetMode="External"/><Relationship Id="rId9" Type="http://schemas.openxmlformats.org/officeDocument/2006/relationships/hyperlink" Target="http://www.cdss.ca.gov/Portals/9/CFL/2017-18/17-18_32.pdf?ver=2017-11-27-142848-42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cdss.ca.gov/lettersnotices/EntRes/getinfo/acin/2013/I-60_13.pdf" TargetMode="External"/><Relationship Id="rId2" Type="http://schemas.openxmlformats.org/officeDocument/2006/relationships/hyperlink" Target="http://www.cdss.ca.gov/lettersnotices/EntRes/getinfo/acl/2016/16-119.pdf" TargetMode="External"/><Relationship Id="rId1" Type="http://schemas.openxmlformats.org/officeDocument/2006/relationships/slideLayout" Target="../slideLayouts/slideLayout6.xml"/><Relationship Id="rId4" Type="http://schemas.openxmlformats.org/officeDocument/2006/relationships/hyperlink" Target="http://www.cdss.ca.gov/Portals/9/GEN127/17-039.pdf?ver=2017-03-28-140808-103"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www.cdss.ca.gov/Portals/9/ACL/2017/17-117.pdf?ver=2017-11-30-090849-540"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z="6000" dirty="0" smtClean="0">
                <a:solidFill>
                  <a:schemeClr val="tx1"/>
                </a:solidFill>
              </a:rPr>
              <a:t>Policy Implementation</a:t>
            </a:r>
            <a:endParaRPr lang="en-US" sz="6000" dirty="0">
              <a:solidFill>
                <a:schemeClr val="tx1"/>
              </a:solidFill>
            </a:endParaRPr>
          </a:p>
        </p:txBody>
      </p:sp>
      <p:sp>
        <p:nvSpPr>
          <p:cNvPr id="4" name="Subtitle 3"/>
          <p:cNvSpPr>
            <a:spLocks noGrp="1"/>
          </p:cNvSpPr>
          <p:nvPr>
            <p:ph type="subTitle" idx="1"/>
          </p:nvPr>
        </p:nvSpPr>
        <p:spPr/>
        <p:txBody>
          <a:bodyPr/>
          <a:lstStyle/>
          <a:p>
            <a:r>
              <a:rPr lang="en-US" dirty="0" smtClean="0">
                <a:solidFill>
                  <a:schemeClr val="tx1"/>
                </a:solidFill>
              </a:rPr>
              <a:t>1/26/2018</a:t>
            </a:r>
            <a:endParaRPr lang="en-US" dirty="0">
              <a:solidFill>
                <a:schemeClr val="tx1"/>
              </a:solidFill>
            </a:endParaRPr>
          </a:p>
        </p:txBody>
      </p:sp>
    </p:spTree>
    <p:extLst>
      <p:ext uri="{BB962C8B-B14F-4D97-AF65-F5344CB8AC3E}">
        <p14:creationId xmlns:p14="http://schemas.microsoft.com/office/powerpoint/2010/main" val="229450593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199" y="76200"/>
            <a:ext cx="7620000" cy="639762"/>
          </a:xfrm>
        </p:spPr>
        <p:txBody>
          <a:bodyPr>
            <a:normAutofit fontScale="90000"/>
          </a:bodyPr>
          <a:lstStyle/>
          <a:p>
            <a:pPr algn="r"/>
            <a:r>
              <a:rPr lang="en-US" dirty="0" smtClean="0"/>
              <a:t>Policy Implementation</a:t>
            </a:r>
            <a:endParaRPr lang="en-US" dirty="0"/>
          </a:p>
        </p:txBody>
      </p:sp>
      <p:sp>
        <p:nvSpPr>
          <p:cNvPr id="5" name="Slide Number Placeholder 3"/>
          <p:cNvSpPr>
            <a:spLocks noGrp="1"/>
          </p:cNvSpPr>
          <p:nvPr>
            <p:ph type="sldNum" sz="quarter" idx="12"/>
          </p:nvPr>
        </p:nvSpPr>
        <p:spPr/>
        <p:txBody>
          <a:bodyPr/>
          <a:lstStyle/>
          <a:p>
            <a:fld id="{E11AC5FD-6117-434D-B9A5-ADA9E67FDCBD}" type="slidenum">
              <a:rPr lang="en-US" smtClean="0"/>
              <a:t>10</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396264375"/>
              </p:ext>
            </p:extLst>
          </p:nvPr>
        </p:nvGraphicFramePr>
        <p:xfrm>
          <a:off x="228600" y="878299"/>
          <a:ext cx="8686800" cy="5345530"/>
        </p:xfrm>
        <a:graphic>
          <a:graphicData uri="http://schemas.openxmlformats.org/drawingml/2006/table">
            <a:tbl>
              <a:tblPr firstRow="1" bandRow="1">
                <a:tableStyleId>{5C22544A-7EE6-4342-B048-85BDC9FD1C3A}</a:tableStyleId>
              </a:tblPr>
              <a:tblGrid>
                <a:gridCol w="1206499">
                  <a:extLst>
                    <a:ext uri="{9D8B030D-6E8A-4147-A177-3AD203B41FA5}">
                      <a16:colId xmlns:a16="http://schemas.microsoft.com/office/drawing/2014/main" val="1897634298"/>
                    </a:ext>
                  </a:extLst>
                </a:gridCol>
                <a:gridCol w="927101">
                  <a:extLst>
                    <a:ext uri="{9D8B030D-6E8A-4147-A177-3AD203B41FA5}">
                      <a16:colId xmlns:a16="http://schemas.microsoft.com/office/drawing/2014/main" val="1570552813"/>
                    </a:ext>
                  </a:extLst>
                </a:gridCol>
                <a:gridCol w="1219200">
                  <a:extLst>
                    <a:ext uri="{9D8B030D-6E8A-4147-A177-3AD203B41FA5}">
                      <a16:colId xmlns:a16="http://schemas.microsoft.com/office/drawing/2014/main" val="2930224535"/>
                    </a:ext>
                  </a:extLst>
                </a:gridCol>
                <a:gridCol w="1143000">
                  <a:extLst>
                    <a:ext uri="{9D8B030D-6E8A-4147-A177-3AD203B41FA5}">
                      <a16:colId xmlns:a16="http://schemas.microsoft.com/office/drawing/2014/main" val="3776382731"/>
                    </a:ext>
                  </a:extLst>
                </a:gridCol>
                <a:gridCol w="4191000">
                  <a:extLst>
                    <a:ext uri="{9D8B030D-6E8A-4147-A177-3AD203B41FA5}">
                      <a16:colId xmlns:a16="http://schemas.microsoft.com/office/drawing/2014/main" val="3406358116"/>
                    </a:ext>
                  </a:extLst>
                </a:gridCol>
              </a:tblGrid>
              <a:tr h="631847">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Policy</a:t>
                      </a:r>
                      <a:r>
                        <a:rPr lang="en-US" sz="1200" baseline="0" dirty="0" smtClean="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C-IV</a:t>
                      </a:r>
                      <a:r>
                        <a:rPr lang="en-US" sz="1200" baseline="0" dirty="0" smtClean="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LRS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j-lt"/>
                          <a:ea typeface="+mn-ea"/>
                          <a:cs typeface="Arial" panose="020B0604020202020204" pitchFamily="34" charset="0"/>
                        </a:rPr>
                        <a:t>Description</a:t>
                      </a:r>
                      <a:r>
                        <a:rPr lang="en-US" sz="1200" b="1" kern="1200" baseline="0" dirty="0" smtClean="0">
                          <a:solidFill>
                            <a:schemeClr val="tx1"/>
                          </a:solidFill>
                          <a:latin typeface="+mj-lt"/>
                          <a:ea typeface="+mn-ea"/>
                          <a:cs typeface="Arial" panose="020B0604020202020204" pitchFamily="34" charset="0"/>
                        </a:rPr>
                        <a:t> – </a:t>
                      </a:r>
                      <a:r>
                        <a:rPr lang="en-US" sz="1200" b="1" kern="1200" baseline="0" dirty="0" smtClean="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7136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Arial" panose="020B0604020202020204" pitchFamily="34" charset="0"/>
                        </a:rPr>
                        <a:t>State Report</a:t>
                      </a:r>
                      <a:r>
                        <a:rPr lang="en-US" sz="1200" kern="1200" baseline="0" dirty="0" smtClean="0">
                          <a:solidFill>
                            <a:schemeClr val="dk1"/>
                          </a:solidFill>
                          <a:latin typeface="+mn-lt"/>
                          <a:ea typeface="+mn-ea"/>
                          <a:cs typeface="Arial" panose="020B0604020202020204" pitchFamily="34" charset="0"/>
                        </a:rPr>
                        <a:t> - </a:t>
                      </a:r>
                      <a:r>
                        <a:rPr lang="en-US" sz="1200" kern="1200" dirty="0" smtClean="0">
                          <a:solidFill>
                            <a:schemeClr val="dk1"/>
                          </a:solidFill>
                          <a:latin typeface="+mn-lt"/>
                          <a:ea typeface="+mn-ea"/>
                          <a:cs typeface="Arial" panose="020B0604020202020204" pitchFamily="34" charset="0"/>
                        </a:rPr>
                        <a:t>Fraud Investigation Activity Report -  DPA</a:t>
                      </a:r>
                      <a:r>
                        <a:rPr lang="en-US" sz="1200" kern="1200" baseline="0" dirty="0" smtClean="0">
                          <a:solidFill>
                            <a:schemeClr val="dk1"/>
                          </a:solidFill>
                          <a:latin typeface="+mn-lt"/>
                          <a:ea typeface="+mn-ea"/>
                          <a:cs typeface="Arial" panose="020B0604020202020204" pitchFamily="34" charset="0"/>
                        </a:rPr>
                        <a:t> 266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dk1"/>
                          </a:solidFill>
                          <a:latin typeface="+mn-lt"/>
                          <a:ea typeface="+mn-ea"/>
                          <a:cs typeface="Arial" panose="020B0604020202020204" pitchFamily="34" charset="0"/>
                          <a:hlinkClick r:id="rId2"/>
                        </a:rPr>
                        <a:t>ACL 17-117</a:t>
                      </a:r>
                      <a:endParaRPr lang="en-US" sz="1200" kern="1200" dirty="0" smtClean="0">
                        <a:solidFill>
                          <a:schemeClr val="dk1"/>
                        </a:solidFill>
                        <a:latin typeface="+mn-lt"/>
                        <a:ea typeface="+mn-ea"/>
                        <a:cs typeface="Arial" panose="020B0604020202020204" pitchFamily="34" charset="0"/>
                      </a:endParaRPr>
                    </a:p>
                  </a:txBody>
                  <a:tcPr marL="91448" marR="91448" marT="34291" marB="34291"/>
                </a:tc>
                <a:tc>
                  <a:txBody>
                    <a:bodyPr/>
                    <a:lstStyle/>
                    <a:p>
                      <a:r>
                        <a:rPr lang="en-US" sz="1200" i="0" dirty="0" smtClean="0">
                          <a:solidFill>
                            <a:schemeClr val="tx1"/>
                          </a:solidFill>
                          <a:latin typeface="+mn-lt"/>
                          <a:cs typeface="Arial" panose="020B0604020202020204" pitchFamily="34" charset="0"/>
                        </a:rPr>
                        <a:t>10/1/2017</a:t>
                      </a:r>
                      <a:endParaRPr lang="en-US" sz="1200" i="0" dirty="0">
                        <a:solidFill>
                          <a:schemeClr val="tx1"/>
                        </a:solidFill>
                        <a:latin typeface="+mn-lt"/>
                        <a:cs typeface="Arial" panose="020B0604020202020204" pitchFamily="34" charset="0"/>
                      </a:endParaRPr>
                    </a:p>
                  </a:txBody>
                  <a:tcPr marL="91442" marR="91442" marT="34315" marB="34315"/>
                </a:tc>
                <a:tc>
                  <a:txBody>
                    <a:bodyPr/>
                    <a:lstStyle/>
                    <a:p>
                      <a:r>
                        <a:rPr lang="en-US" sz="1200" baseline="0" dirty="0" smtClean="0">
                          <a:solidFill>
                            <a:schemeClr val="tx1"/>
                          </a:solidFill>
                          <a:latin typeface="+mn-lt"/>
                          <a:cs typeface="Arial" panose="020B0604020202020204" pitchFamily="34" charset="0"/>
                        </a:rPr>
                        <a:t>SCR 10511</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200" baseline="0" dirty="0" smtClean="0">
                          <a:solidFill>
                            <a:schemeClr val="tx1"/>
                          </a:solidFill>
                          <a:latin typeface="+mn-lt"/>
                          <a:cs typeface="Arial" panose="020B0604020202020204" pitchFamily="34" charset="0"/>
                        </a:rPr>
                        <a:t>Online Page Change</a:t>
                      </a:r>
                    </a:p>
                    <a:p>
                      <a:endParaRPr lang="en-US" sz="1200" baseline="0" dirty="0" smtClean="0">
                        <a:solidFill>
                          <a:schemeClr val="tx1"/>
                        </a:solidFill>
                        <a:latin typeface="+mn-lt"/>
                        <a:cs typeface="Arial" panose="020B0604020202020204" pitchFamily="34" charset="0"/>
                      </a:endParaRPr>
                    </a:p>
                    <a:p>
                      <a:r>
                        <a:rPr lang="en-US" sz="1200" baseline="0" dirty="0" smtClean="0">
                          <a:solidFill>
                            <a:schemeClr val="tx1"/>
                          </a:solidFill>
                          <a:latin typeface="+mn-lt"/>
                          <a:cs typeface="Arial" panose="020B0604020202020204" pitchFamily="34" charset="0"/>
                        </a:rPr>
                        <a:t>Implemented</a:t>
                      </a:r>
                    </a:p>
                    <a:p>
                      <a:endParaRPr lang="en-US" sz="1200" baseline="0" dirty="0" smtClean="0">
                        <a:solidFill>
                          <a:schemeClr val="tx1"/>
                        </a:solidFill>
                        <a:latin typeface="+mn-lt"/>
                        <a:cs typeface="Arial" panose="020B0604020202020204" pitchFamily="34" charset="0"/>
                      </a:endParaRPr>
                    </a:p>
                    <a:p>
                      <a:endParaRPr lang="en-US" sz="1200" baseline="0" dirty="0" smtClean="0">
                        <a:solidFill>
                          <a:schemeClr val="tx1"/>
                        </a:solidFill>
                        <a:latin typeface="+mn-lt"/>
                        <a:cs typeface="Arial" panose="020B0604020202020204" pitchFamily="34" charset="0"/>
                      </a:endParaRPr>
                    </a:p>
                    <a:p>
                      <a:endParaRPr lang="en-US" sz="1200" baseline="0" dirty="0" smtClean="0">
                        <a:solidFill>
                          <a:schemeClr val="tx1"/>
                        </a:solidFill>
                        <a:latin typeface="+mn-lt"/>
                        <a:cs typeface="Arial" panose="020B0604020202020204" pitchFamily="34" charset="0"/>
                      </a:endParaRPr>
                    </a:p>
                    <a:p>
                      <a:r>
                        <a:rPr lang="en-US" sz="1200" baseline="0" dirty="0" smtClean="0">
                          <a:solidFill>
                            <a:schemeClr val="tx1"/>
                          </a:solidFill>
                          <a:latin typeface="+mn-lt"/>
                          <a:cs typeface="Arial" panose="020B0604020202020204" pitchFamily="34" charset="0"/>
                        </a:rPr>
                        <a:t>SCR 10344</a:t>
                      </a:r>
                    </a:p>
                    <a:p>
                      <a:r>
                        <a:rPr lang="en-US" sz="1200" baseline="0" dirty="0" smtClean="0">
                          <a:solidFill>
                            <a:schemeClr val="tx1"/>
                          </a:solidFill>
                          <a:latin typeface="+mn-lt"/>
                          <a:cs typeface="Arial" panose="020B0604020202020204" pitchFamily="34" charset="0"/>
                        </a:rPr>
                        <a:t>Report changes</a:t>
                      </a:r>
                    </a:p>
                    <a:p>
                      <a:endParaRPr lang="en-US" sz="1200" baseline="0" dirty="0" smtClean="0">
                        <a:solidFill>
                          <a:schemeClr val="tx1"/>
                        </a:solidFill>
                        <a:latin typeface="+mn-lt"/>
                        <a:cs typeface="Arial" panose="020B0604020202020204" pitchFamily="34" charset="0"/>
                      </a:endParaRPr>
                    </a:p>
                    <a:p>
                      <a:endParaRPr lang="en-US" sz="1200" baseline="0" dirty="0" smtClean="0">
                        <a:solidFill>
                          <a:schemeClr val="tx1"/>
                        </a:solidFill>
                        <a:latin typeface="+mn-lt"/>
                        <a:cs typeface="Arial" panose="020B0604020202020204" pitchFamily="34" charset="0"/>
                      </a:endParaRPr>
                    </a:p>
                    <a:p>
                      <a:r>
                        <a:rPr lang="en-US" sz="1200" baseline="0" dirty="0" smtClean="0">
                          <a:solidFill>
                            <a:schemeClr val="tx1"/>
                          </a:solidFill>
                          <a:latin typeface="+mn-lt"/>
                          <a:cs typeface="Arial" panose="020B0604020202020204" pitchFamily="34" charset="0"/>
                        </a:rPr>
                        <a:t>Build</a:t>
                      </a:r>
                    </a:p>
                    <a:p>
                      <a:r>
                        <a:rPr lang="en-US" sz="1200" baseline="0" dirty="0" smtClean="0">
                          <a:solidFill>
                            <a:schemeClr val="tx1"/>
                          </a:solidFill>
                          <a:latin typeface="+mn-lt"/>
                          <a:cs typeface="Arial" panose="020B0604020202020204" pitchFamily="34" charset="0"/>
                        </a:rPr>
                        <a:t>18.03</a:t>
                      </a:r>
                    </a:p>
                    <a:p>
                      <a:endParaRPr lang="en-US" sz="1200" baseline="0" dirty="0" smtClean="0">
                        <a:solidFill>
                          <a:schemeClr val="tx1"/>
                        </a:solidFill>
                        <a:latin typeface="+mn-lt"/>
                        <a:cs typeface="Arial" panose="020B0604020202020204" pitchFamily="34" charset="0"/>
                      </a:endParaRPr>
                    </a:p>
                  </a:txBody>
                  <a:tcPr marL="91442" marR="91442" marT="34315" marB="34315"/>
                </a:tc>
                <a:tc>
                  <a:txBody>
                    <a:bodyPr/>
                    <a:lstStyle/>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SCR</a:t>
                      </a: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56222</a:t>
                      </a: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Release </a:t>
                      </a: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18.01 Online Page Change</a:t>
                      </a:r>
                    </a:p>
                    <a:p>
                      <a:pPr marL="0" algn="l" defTabSz="914400" rtl="0" eaLnBrk="1" latinLnBrk="0" hangingPunct="1"/>
                      <a:endParaRPr lang="en-US" sz="1200" kern="1200" baseline="0" dirty="0" smtClean="0">
                        <a:solidFill>
                          <a:schemeClr val="tx1"/>
                        </a:solidFill>
                        <a:latin typeface="+mn-lt"/>
                        <a:ea typeface="+mn-ea"/>
                        <a:cs typeface="Arial" panose="020B0604020202020204" pitchFamily="34" charset="0"/>
                      </a:endParaRP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Implemented</a:t>
                      </a:r>
                    </a:p>
                    <a:p>
                      <a:pPr marL="0" algn="l" defTabSz="914400" rtl="0" eaLnBrk="1" latinLnBrk="0" hangingPunct="1"/>
                      <a:endParaRPr lang="en-US" sz="1200" kern="1200" baseline="0" dirty="0" smtClean="0">
                        <a:solidFill>
                          <a:schemeClr val="tx1"/>
                        </a:solidFill>
                        <a:latin typeface="+mn-lt"/>
                        <a:ea typeface="+mn-ea"/>
                        <a:cs typeface="Arial" panose="020B0604020202020204" pitchFamily="34" charset="0"/>
                      </a:endParaRP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SCR 53778</a:t>
                      </a: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Report Changes</a:t>
                      </a:r>
                    </a:p>
                    <a:p>
                      <a:pPr marL="0" algn="l" defTabSz="914400" rtl="0" eaLnBrk="1" latinLnBrk="0" hangingPunct="1"/>
                      <a:endParaRPr lang="en-US" sz="1200" kern="1200" baseline="0" dirty="0" smtClean="0">
                        <a:solidFill>
                          <a:schemeClr val="tx1"/>
                        </a:solidFill>
                        <a:latin typeface="+mn-lt"/>
                        <a:ea typeface="+mn-ea"/>
                        <a:cs typeface="Arial" panose="020B0604020202020204" pitchFamily="34" charset="0"/>
                      </a:endParaRP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Build</a:t>
                      </a: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18.03</a:t>
                      </a:r>
                      <a:endParaRPr lang="en-US" sz="1200" kern="1200" baseline="0" dirty="0">
                        <a:solidFill>
                          <a:schemeClr val="tx1"/>
                        </a:solidFill>
                        <a:latin typeface="+mn-lt"/>
                        <a:ea typeface="+mn-ea"/>
                        <a:cs typeface="Arial" panose="020B0604020202020204" pitchFamily="34" charset="0"/>
                      </a:endParaRP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The C-IV counties use the fraud functionality to varying degrees, which includes counties using none, some and all of the functionality. This includes counties taking steps or using statuses in different orders. Since it varies so much, and with competing policy priorities, this functionality has had little to no updates in the last several years and the committee was disbanded several years ago. </a:t>
                      </a:r>
                    </a:p>
                    <a:p>
                      <a:endParaRPr lang="en-US" sz="1200" kern="1200" dirty="0" smtClean="0">
                        <a:solidFill>
                          <a:schemeClr val="dk1"/>
                        </a:solidFill>
                        <a:effectLst/>
                        <a:latin typeface="+mn-lt"/>
                        <a:ea typeface="+mn-ea"/>
                        <a:cs typeface="+mn-cs"/>
                      </a:endParaRPr>
                    </a:p>
                    <a:p>
                      <a:r>
                        <a:rPr lang="en-US" sz="1200" b="1" kern="1200" dirty="0" smtClean="0">
                          <a:solidFill>
                            <a:schemeClr val="dk1"/>
                          </a:solidFill>
                          <a:effectLst/>
                          <a:latin typeface="+mn-lt"/>
                          <a:ea typeface="+mn-ea"/>
                          <a:cs typeface="+mn-cs"/>
                        </a:rPr>
                        <a:t>C-IV Project</a:t>
                      </a:r>
                      <a:r>
                        <a:rPr lang="en-US" sz="1200" b="1" kern="1200" baseline="0" dirty="0" smtClean="0">
                          <a:solidFill>
                            <a:schemeClr val="dk1"/>
                          </a:solidFill>
                          <a:effectLst/>
                          <a:latin typeface="+mn-lt"/>
                          <a:ea typeface="+mn-ea"/>
                          <a:cs typeface="+mn-cs"/>
                        </a:rPr>
                        <a:t> Update:</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i="0" kern="1200" baseline="0" dirty="0" smtClean="0">
                          <a:solidFill>
                            <a:schemeClr val="tx1"/>
                          </a:solidFill>
                          <a:effectLst/>
                          <a:latin typeface="+mn-lt"/>
                          <a:ea typeface="+mn-ea"/>
                          <a:cs typeface="+mn-cs"/>
                        </a:rPr>
                        <a:t>Fraud Workgroup approved the report design in Dec. 2017.</a:t>
                      </a:r>
                    </a:p>
                    <a:p>
                      <a:r>
                        <a:rPr lang="en-US" sz="1200" b="0" i="0" kern="1200" baseline="0" dirty="0" smtClean="0">
                          <a:solidFill>
                            <a:schemeClr val="dk1"/>
                          </a:solidFill>
                          <a:effectLst/>
                          <a:latin typeface="+mn-lt"/>
                          <a:ea typeface="+mn-ea"/>
                          <a:cs typeface="+mn-cs"/>
                        </a:rPr>
                        <a:t>The DSS 466 report will be implemented in 18.03  release in time for the April 2018 (Jan-Feb-Mar Quarter) run.</a:t>
                      </a:r>
                    </a:p>
                    <a:p>
                      <a:endParaRPr lang="en-US" sz="1200" b="1" i="0" kern="1200" baseline="0" dirty="0" smtClean="0">
                        <a:solidFill>
                          <a:schemeClr val="dk1"/>
                        </a:solidFill>
                        <a:effectLst/>
                        <a:latin typeface="+mn-lt"/>
                        <a:ea typeface="+mn-ea"/>
                        <a:cs typeface="+mn-cs"/>
                      </a:endParaRPr>
                    </a:p>
                    <a:p>
                      <a:r>
                        <a:rPr lang="en-US" sz="1200" b="1" i="0" kern="1200" baseline="0" dirty="0" smtClean="0">
                          <a:solidFill>
                            <a:schemeClr val="dk1"/>
                          </a:solidFill>
                          <a:effectLst/>
                          <a:latin typeface="+mn-lt"/>
                          <a:ea typeface="+mn-ea"/>
                          <a:cs typeface="+mn-cs"/>
                        </a:rPr>
                        <a:t>Note: </a:t>
                      </a:r>
                      <a:r>
                        <a:rPr lang="en-US" sz="1200" b="0" i="0" kern="1200" baseline="0" dirty="0" smtClean="0">
                          <a:solidFill>
                            <a:schemeClr val="dk1"/>
                          </a:solidFill>
                          <a:effectLst/>
                          <a:latin typeface="+mn-lt"/>
                          <a:ea typeface="+mn-ea"/>
                          <a:cs typeface="+mn-cs"/>
                        </a:rPr>
                        <a:t>The counties will manually complete the January 2018 (Oct-Nov-Dec 2017 Quarter) report.</a:t>
                      </a:r>
                    </a:p>
                    <a:p>
                      <a:endParaRPr lang="en-US" sz="1200" b="0" i="0" kern="1200" baseline="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baseline="0" dirty="0" smtClean="0">
                          <a:solidFill>
                            <a:schemeClr val="tx1"/>
                          </a:solidFill>
                          <a:latin typeface="+mn-lt"/>
                          <a:cs typeface="Arial" panose="020B0604020202020204" pitchFamily="34" charset="0"/>
                        </a:rPr>
                        <a:t>LRS Project Update: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baseline="0" dirty="0" smtClean="0">
                          <a:solidFill>
                            <a:schemeClr val="dk1"/>
                          </a:solidFill>
                          <a:effectLst/>
                          <a:latin typeface="+mn-lt"/>
                          <a:ea typeface="+mn-ea"/>
                          <a:cs typeface="+mn-cs"/>
                        </a:rPr>
                        <a:t>The Online page changes meet the needs of the 40 counties and was approved by the CalACES Fraud Workgroup in early October</a:t>
                      </a:r>
                      <a:r>
                        <a:rPr lang="en-US" sz="1200" b="0" i="0" kern="1200" baseline="0" dirty="0" smtClean="0">
                          <a:solidFill>
                            <a:schemeClr val="tx1"/>
                          </a:solidFill>
                          <a:effectLst/>
                          <a:latin typeface="+mn-lt"/>
                          <a:ea typeface="+mn-ea"/>
                          <a:cs typeface="+mn-cs"/>
                        </a:rPr>
                        <a:t>. Fraud Workgroup approved </a:t>
                      </a:r>
                      <a:r>
                        <a:rPr lang="en-US" sz="1200" b="0" i="0" kern="1200" baseline="0" smtClean="0">
                          <a:solidFill>
                            <a:schemeClr val="tx1"/>
                          </a:solidFill>
                          <a:effectLst/>
                          <a:latin typeface="+mn-lt"/>
                          <a:ea typeface="+mn-ea"/>
                          <a:cs typeface="+mn-cs"/>
                        </a:rPr>
                        <a:t>the report </a:t>
                      </a:r>
                      <a:r>
                        <a:rPr lang="en-US" sz="1200" b="0" i="0" kern="1200" baseline="0" dirty="0" smtClean="0">
                          <a:solidFill>
                            <a:schemeClr val="tx1"/>
                          </a:solidFill>
                          <a:effectLst/>
                          <a:latin typeface="+mn-lt"/>
                          <a:ea typeface="+mn-ea"/>
                          <a:cs typeface="+mn-cs"/>
                        </a:rPr>
                        <a:t>design in Dec. 2017 and currently in build status.</a:t>
                      </a:r>
                    </a:p>
                  </a:txBody>
                  <a:tcPr marL="91442" marR="91442" marT="34315" marB="34315"/>
                </a:tc>
                <a:extLst>
                  <a:ext uri="{0D108BD9-81ED-4DB2-BD59-A6C34878D82A}">
                    <a16:rowId xmlns:a16="http://schemas.microsoft.com/office/drawing/2014/main" val="676741665"/>
                  </a:ext>
                </a:extLst>
              </a:tr>
            </a:tbl>
          </a:graphicData>
        </a:graphic>
      </p:graphicFrame>
    </p:spTree>
    <p:extLst>
      <p:ext uri="{BB962C8B-B14F-4D97-AF65-F5344CB8AC3E}">
        <p14:creationId xmlns:p14="http://schemas.microsoft.com/office/powerpoint/2010/main" val="325955940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199" y="76200"/>
            <a:ext cx="7620000" cy="639762"/>
          </a:xfrm>
        </p:spPr>
        <p:txBody>
          <a:bodyPr>
            <a:normAutofit fontScale="90000"/>
          </a:bodyPr>
          <a:lstStyle/>
          <a:p>
            <a:pPr algn="r"/>
            <a:r>
              <a:rPr lang="en-US" dirty="0" smtClean="0"/>
              <a:t>Policy Implementation</a:t>
            </a:r>
            <a:endParaRPr lang="en-US" dirty="0"/>
          </a:p>
        </p:txBody>
      </p:sp>
      <p:sp>
        <p:nvSpPr>
          <p:cNvPr id="5" name="Slide Number Placeholder 3"/>
          <p:cNvSpPr>
            <a:spLocks noGrp="1"/>
          </p:cNvSpPr>
          <p:nvPr>
            <p:ph type="sldNum" sz="quarter" idx="12"/>
          </p:nvPr>
        </p:nvSpPr>
        <p:spPr/>
        <p:txBody>
          <a:bodyPr/>
          <a:lstStyle/>
          <a:p>
            <a:fld id="{E11AC5FD-6117-434D-B9A5-ADA9E67FDCBD}" type="slidenum">
              <a:rPr lang="en-US" smtClean="0"/>
              <a:t>11</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979013306"/>
              </p:ext>
            </p:extLst>
          </p:nvPr>
        </p:nvGraphicFramePr>
        <p:xfrm>
          <a:off x="228600" y="914400"/>
          <a:ext cx="8686800" cy="5426903"/>
        </p:xfrm>
        <a:graphic>
          <a:graphicData uri="http://schemas.openxmlformats.org/drawingml/2006/table">
            <a:tbl>
              <a:tblPr firstRow="1" bandRow="1">
                <a:tableStyleId>{5C22544A-7EE6-4342-B048-85BDC9FD1C3A}</a:tableStyleId>
              </a:tblPr>
              <a:tblGrid>
                <a:gridCol w="1206499">
                  <a:extLst>
                    <a:ext uri="{9D8B030D-6E8A-4147-A177-3AD203B41FA5}">
                      <a16:colId xmlns:a16="http://schemas.microsoft.com/office/drawing/2014/main" val="1897634298"/>
                    </a:ext>
                  </a:extLst>
                </a:gridCol>
                <a:gridCol w="927101">
                  <a:extLst>
                    <a:ext uri="{9D8B030D-6E8A-4147-A177-3AD203B41FA5}">
                      <a16:colId xmlns:a16="http://schemas.microsoft.com/office/drawing/2014/main" val="1570552813"/>
                    </a:ext>
                  </a:extLst>
                </a:gridCol>
                <a:gridCol w="1066800">
                  <a:extLst>
                    <a:ext uri="{9D8B030D-6E8A-4147-A177-3AD203B41FA5}">
                      <a16:colId xmlns:a16="http://schemas.microsoft.com/office/drawing/2014/main" val="2930224535"/>
                    </a:ext>
                  </a:extLst>
                </a:gridCol>
                <a:gridCol w="1066800">
                  <a:extLst>
                    <a:ext uri="{9D8B030D-6E8A-4147-A177-3AD203B41FA5}">
                      <a16:colId xmlns:a16="http://schemas.microsoft.com/office/drawing/2014/main" val="3776382731"/>
                    </a:ext>
                  </a:extLst>
                </a:gridCol>
                <a:gridCol w="4419600">
                  <a:extLst>
                    <a:ext uri="{9D8B030D-6E8A-4147-A177-3AD203B41FA5}">
                      <a16:colId xmlns:a16="http://schemas.microsoft.com/office/drawing/2014/main" val="3406358116"/>
                    </a:ext>
                  </a:extLst>
                </a:gridCol>
              </a:tblGrid>
              <a:tr h="710210">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Policy</a:t>
                      </a:r>
                      <a:r>
                        <a:rPr lang="en-US" sz="1200" baseline="0" dirty="0" smtClean="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C-IV</a:t>
                      </a:r>
                      <a:r>
                        <a:rPr lang="en-US" sz="1200" baseline="0" dirty="0" smtClean="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LRS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j-lt"/>
                          <a:ea typeface="+mn-ea"/>
                          <a:cs typeface="Arial" panose="020B0604020202020204" pitchFamily="34" charset="0"/>
                        </a:rPr>
                        <a:t>Description</a:t>
                      </a:r>
                      <a:r>
                        <a:rPr lang="en-US" sz="1200" b="1" kern="1200" baseline="0" dirty="0" smtClean="0">
                          <a:solidFill>
                            <a:schemeClr val="tx1"/>
                          </a:solidFill>
                          <a:latin typeface="+mj-lt"/>
                          <a:ea typeface="+mn-ea"/>
                          <a:cs typeface="Arial" panose="020B0604020202020204" pitchFamily="34" charset="0"/>
                        </a:rPr>
                        <a:t> – </a:t>
                      </a:r>
                      <a:r>
                        <a:rPr lang="en-US" sz="1200" b="1" kern="1200" baseline="0" dirty="0" smtClean="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7166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Arial" panose="020B0604020202020204" pitchFamily="34" charset="0"/>
                        </a:rPr>
                        <a:t>Inter-County</a:t>
                      </a:r>
                      <a:r>
                        <a:rPr lang="en-US" sz="1400" kern="1200" baseline="0" dirty="0" smtClean="0">
                          <a:solidFill>
                            <a:schemeClr val="dk1"/>
                          </a:solidFill>
                          <a:latin typeface="+mn-lt"/>
                          <a:ea typeface="+mn-ea"/>
                          <a:cs typeface="Arial" panose="020B0604020202020204" pitchFamily="34" charset="0"/>
                        </a:rPr>
                        <a:t> Transfer (ICT) </a:t>
                      </a:r>
                      <a:r>
                        <a:rPr lang="en-US" sz="1400" kern="1200" dirty="0" smtClean="0">
                          <a:solidFill>
                            <a:schemeClr val="dk1"/>
                          </a:solidFill>
                          <a:latin typeface="+mn-lt"/>
                          <a:ea typeface="+mn-ea"/>
                          <a:cs typeface="Arial" panose="020B0604020202020204" pitchFamily="34" charset="0"/>
                        </a:rPr>
                        <a:t>Timeframe</a:t>
                      </a:r>
                      <a:r>
                        <a:rPr lang="en-US" sz="1400" kern="1200" baseline="0" dirty="0" smtClean="0">
                          <a:solidFill>
                            <a:schemeClr val="dk1"/>
                          </a:solidFill>
                          <a:latin typeface="+mn-lt"/>
                          <a:ea typeface="+mn-ea"/>
                          <a:cs typeface="Arial" panose="020B0604020202020204" pitchFamily="34" charset="0"/>
                        </a:rPr>
                        <a:t> Changes</a:t>
                      </a:r>
                      <a:endParaRPr lang="en-US" sz="1400" kern="120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Arial" panose="020B0604020202020204" pitchFamily="34" charset="0"/>
                          <a:hlinkClick r:id="rId2"/>
                        </a:rPr>
                        <a:t>SB 1339</a:t>
                      </a:r>
                      <a:endParaRPr lang="en-US" sz="1400" kern="120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Arial" panose="020B0604020202020204" pitchFamily="34" charset="0"/>
                          <a:hlinkClick r:id="rId3"/>
                        </a:rPr>
                        <a:t>ACL</a:t>
                      </a:r>
                      <a:r>
                        <a:rPr lang="en-US" sz="1400" kern="1200" baseline="0" dirty="0" smtClean="0">
                          <a:solidFill>
                            <a:schemeClr val="dk1"/>
                          </a:solidFill>
                          <a:latin typeface="+mn-lt"/>
                          <a:ea typeface="+mn-ea"/>
                          <a:cs typeface="Arial" panose="020B0604020202020204" pitchFamily="34" charset="0"/>
                          <a:hlinkClick r:id="rId3"/>
                        </a:rPr>
                        <a:t> 17-58</a:t>
                      </a:r>
                      <a:endParaRPr lang="en-US" sz="1400" kern="1200" baseline="0" dirty="0" smtClean="0">
                        <a:solidFill>
                          <a:schemeClr val="dk1"/>
                        </a:solidFill>
                        <a:latin typeface="+mn-lt"/>
                        <a:ea typeface="+mn-ea"/>
                        <a:cs typeface="Arial" panose="020B0604020202020204" pitchFamily="34" charset="0"/>
                      </a:endParaRPr>
                    </a:p>
                  </a:txBody>
                  <a:tcPr marL="91448" marR="91448" marT="34291" marB="34291"/>
                </a:tc>
                <a:tc>
                  <a:txBody>
                    <a:bodyPr/>
                    <a:lstStyle/>
                    <a:p>
                      <a:r>
                        <a:rPr lang="en-US" sz="1400" i="0" dirty="0" smtClean="0">
                          <a:solidFill>
                            <a:schemeClr val="tx1"/>
                          </a:solidFill>
                          <a:latin typeface="+mn-lt"/>
                          <a:cs typeface="Arial" panose="020B0604020202020204" pitchFamily="34" charset="0"/>
                        </a:rPr>
                        <a:t>6/1/2017</a:t>
                      </a:r>
                      <a:endParaRPr lang="en-US" sz="1400" i="0" dirty="0">
                        <a:solidFill>
                          <a:schemeClr val="tx1"/>
                        </a:solidFill>
                        <a:latin typeface="+mn-lt"/>
                        <a:cs typeface="Arial" panose="020B0604020202020204" pitchFamily="34" charset="0"/>
                      </a:endParaRPr>
                    </a:p>
                  </a:txBody>
                  <a:tcPr marL="91442" marR="91442" marT="34315" marB="34315"/>
                </a:tc>
                <a:tc>
                  <a:txBody>
                    <a:bodyPr/>
                    <a:lstStyle/>
                    <a:p>
                      <a:r>
                        <a:rPr lang="en-US" sz="1400" baseline="0" dirty="0" smtClean="0">
                          <a:solidFill>
                            <a:schemeClr val="tx1"/>
                          </a:solidFill>
                          <a:latin typeface="+mn-lt"/>
                          <a:cs typeface="Arial" panose="020B0604020202020204" pitchFamily="34" charset="0"/>
                        </a:rPr>
                        <a:t>SCR 7522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aseline="0" dirty="0" smtClean="0">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aseline="0" dirty="0" smtClean="0">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solidFill>
                            <a:schemeClr val="tx1"/>
                          </a:solidFill>
                          <a:latin typeface="+mn-lt"/>
                          <a:cs typeface="Arial" panose="020B0604020202020204" pitchFamily="34" charset="0"/>
                        </a:rPr>
                        <a:t>Design</a:t>
                      </a:r>
                      <a:endParaRPr lang="en-US" sz="1400" dirty="0" smtClean="0">
                        <a:solidFill>
                          <a:schemeClr val="tx1"/>
                        </a:solidFill>
                        <a:latin typeface="+mn-lt"/>
                        <a:cs typeface="Arial" panose="020B0604020202020204" pitchFamily="34" charset="0"/>
                      </a:endParaRPr>
                    </a:p>
                    <a:p>
                      <a:endParaRPr lang="en-US" sz="1400" baseline="0" dirty="0" smtClean="0">
                        <a:solidFill>
                          <a:schemeClr val="tx1"/>
                        </a:solidFill>
                        <a:latin typeface="+mn-lt"/>
                        <a:cs typeface="Arial" panose="020B0604020202020204" pitchFamily="34" charset="0"/>
                      </a:endParaRPr>
                    </a:p>
                    <a:p>
                      <a:endParaRPr lang="en-US" sz="1400" baseline="0" dirty="0" smtClean="0">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latin typeface="+mn-lt"/>
                          <a:cs typeface="Arial" panose="020B0604020202020204" pitchFamily="34" charset="0"/>
                        </a:rPr>
                        <a:t>Release</a:t>
                      </a:r>
                    </a:p>
                    <a:p>
                      <a:r>
                        <a:rPr lang="en-US" sz="1400" baseline="0" dirty="0" smtClean="0">
                          <a:solidFill>
                            <a:schemeClr val="tx1"/>
                          </a:solidFill>
                          <a:latin typeface="+mn-lt"/>
                          <a:cs typeface="Arial" panose="020B0604020202020204" pitchFamily="34" charset="0"/>
                        </a:rPr>
                        <a:t>18.05</a:t>
                      </a:r>
                    </a:p>
                    <a:p>
                      <a:endParaRPr lang="en-US" sz="1400" baseline="0" dirty="0" smtClean="0">
                        <a:solidFill>
                          <a:schemeClr val="tx1"/>
                        </a:solidFill>
                        <a:latin typeface="+mn-lt"/>
                        <a:cs typeface="Arial" panose="020B0604020202020204" pitchFamily="34" charset="0"/>
                      </a:endParaRPr>
                    </a:p>
                    <a:p>
                      <a:r>
                        <a:rPr lang="en-US" sz="1400" baseline="0" dirty="0" smtClean="0">
                          <a:solidFill>
                            <a:schemeClr val="tx1"/>
                          </a:solidFill>
                          <a:latin typeface="+mn-lt"/>
                          <a:cs typeface="Arial" panose="020B0604020202020204" pitchFamily="34" charset="0"/>
                        </a:rPr>
                        <a:t>SCR 9076 – Additional Document Transfer</a:t>
                      </a:r>
                    </a:p>
                    <a:p>
                      <a:endParaRPr lang="en-US" sz="1400" baseline="0" dirty="0" smtClean="0">
                        <a:solidFill>
                          <a:schemeClr val="tx1"/>
                        </a:solidFill>
                        <a:latin typeface="+mn-lt"/>
                        <a:cs typeface="Arial" panose="020B0604020202020204" pitchFamily="34" charset="0"/>
                      </a:endParaRPr>
                    </a:p>
                    <a:p>
                      <a:r>
                        <a:rPr lang="en-US" sz="1400" baseline="0" dirty="0" smtClean="0">
                          <a:solidFill>
                            <a:schemeClr val="tx1"/>
                          </a:solidFill>
                          <a:latin typeface="+mn-lt"/>
                          <a:cs typeface="Arial" panose="020B0604020202020204" pitchFamily="34" charset="0"/>
                        </a:rPr>
                        <a:t>Design</a:t>
                      </a:r>
                    </a:p>
                    <a:p>
                      <a:endParaRPr lang="en-US" sz="1400" baseline="0" dirty="0" smtClean="0">
                        <a:solidFill>
                          <a:schemeClr val="tx1"/>
                        </a:solidFill>
                        <a:latin typeface="+mn-lt"/>
                        <a:cs typeface="Arial" panose="020B0604020202020204" pitchFamily="34" charset="0"/>
                      </a:endParaRPr>
                    </a:p>
                    <a:p>
                      <a:r>
                        <a:rPr lang="en-US" sz="1400" baseline="0" dirty="0" smtClean="0">
                          <a:solidFill>
                            <a:schemeClr val="tx1"/>
                          </a:solidFill>
                          <a:latin typeface="+mn-lt"/>
                          <a:cs typeface="Arial" panose="020B0604020202020204" pitchFamily="34" charset="0"/>
                        </a:rPr>
                        <a:t>18.05</a:t>
                      </a:r>
                    </a:p>
                  </a:txBody>
                  <a:tcPr marL="91442" marR="91442" marT="34315" marB="34315"/>
                </a:tc>
                <a:tc>
                  <a:txBody>
                    <a:bodyPr/>
                    <a:lstStyle/>
                    <a:p>
                      <a:r>
                        <a:rPr lang="en-US" sz="1400" dirty="0" smtClean="0">
                          <a:solidFill>
                            <a:schemeClr val="tx1"/>
                          </a:solidFill>
                          <a:latin typeface="+mn-lt"/>
                          <a:cs typeface="Arial" panose="020B0604020202020204" pitchFamily="34" charset="0"/>
                        </a:rPr>
                        <a:t>SCR 50461</a:t>
                      </a:r>
                    </a:p>
                    <a:p>
                      <a:endParaRPr lang="en-US" sz="1400" dirty="0" smtClean="0">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aseline="0" dirty="0" smtClean="0">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solidFill>
                            <a:schemeClr val="tx1"/>
                          </a:solidFill>
                          <a:latin typeface="+mn-lt"/>
                          <a:cs typeface="Arial" panose="020B0604020202020204" pitchFamily="34" charset="0"/>
                        </a:rPr>
                        <a:t>Design</a:t>
                      </a:r>
                      <a:endParaRPr lang="en-US" sz="1400" dirty="0" smtClean="0">
                        <a:solidFill>
                          <a:schemeClr val="tx1"/>
                        </a:solidFill>
                        <a:latin typeface="+mn-lt"/>
                        <a:cs typeface="Arial" panose="020B0604020202020204" pitchFamily="34" charset="0"/>
                      </a:endParaRPr>
                    </a:p>
                    <a:p>
                      <a:endParaRPr lang="en-US" sz="1400" dirty="0" smtClean="0">
                        <a:solidFill>
                          <a:schemeClr val="tx1"/>
                        </a:solidFill>
                        <a:latin typeface="+mn-lt"/>
                        <a:cs typeface="Arial" panose="020B0604020202020204" pitchFamily="34" charset="0"/>
                      </a:endParaRPr>
                    </a:p>
                    <a:p>
                      <a:endParaRPr lang="en-US" sz="1400" dirty="0" smtClean="0">
                        <a:solidFill>
                          <a:schemeClr val="tx1"/>
                        </a:solidFill>
                        <a:latin typeface="+mn-lt"/>
                        <a:cs typeface="Arial" panose="020B0604020202020204" pitchFamily="34" charset="0"/>
                      </a:endParaRPr>
                    </a:p>
                    <a:p>
                      <a:r>
                        <a:rPr lang="en-US" sz="1400" dirty="0" smtClean="0">
                          <a:solidFill>
                            <a:schemeClr val="tx1"/>
                          </a:solidFill>
                          <a:latin typeface="+mn-lt"/>
                          <a:cs typeface="Arial" panose="020B0604020202020204" pitchFamily="34" charset="0"/>
                        </a:rPr>
                        <a:t>Release</a:t>
                      </a:r>
                      <a:r>
                        <a:rPr lang="en-US" sz="1400" baseline="0" dirty="0" smtClean="0">
                          <a:solidFill>
                            <a:schemeClr val="tx1"/>
                          </a:solidFill>
                          <a:latin typeface="+mn-lt"/>
                          <a:cs typeface="Arial" panose="020B0604020202020204" pitchFamily="34" charset="0"/>
                        </a:rPr>
                        <a:t> </a:t>
                      </a:r>
                    </a:p>
                    <a:p>
                      <a:r>
                        <a:rPr lang="en-US" sz="1400" baseline="0" dirty="0" smtClean="0">
                          <a:solidFill>
                            <a:schemeClr val="tx1"/>
                          </a:solidFill>
                          <a:latin typeface="+mn-lt"/>
                          <a:cs typeface="Arial" panose="020B0604020202020204" pitchFamily="34" charset="0"/>
                        </a:rPr>
                        <a:t>18.05</a:t>
                      </a: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smtClean="0">
                          <a:solidFill>
                            <a:schemeClr val="dk1"/>
                          </a:solidFill>
                          <a:effectLst/>
                          <a:latin typeface="+mn-lt"/>
                          <a:ea typeface="+mn-ea"/>
                          <a:cs typeface="Arial" panose="020B0604020202020204" pitchFamily="34" charset="0"/>
                        </a:rPr>
                        <a:t>SB 1339 directs the customer to notify either the sending or receiving county of a change in their residence within 7 days and the informed county would initiate the ICT.  Benefits must be transferred no later than the first day of the next available benefit month following 30 days after a county was notified, and prohibits the receiving county from interviewing customers from another county to determine continued eligibility for the CW or CF programs until the next scheduled 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baseline="0" dirty="0" smtClean="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smtClean="0"/>
                        <a:t>All SAWS have agreed to an implementation of SB 1339 changes with the 18.05 release. The SAWS ICT Workgroup</a:t>
                      </a:r>
                      <a:r>
                        <a:rPr lang="en-US" sz="1400" b="0" baseline="0" dirty="0" smtClean="0"/>
                        <a:t> continues to meet and document changes to the ICT interface processes associated to SB 1339.</a:t>
                      </a:r>
                      <a:endParaRPr lang="en-US" sz="1400" b="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baseline="0" dirty="0" smtClean="0">
                          <a:solidFill>
                            <a:schemeClr val="tx1"/>
                          </a:solidFill>
                          <a:latin typeface="+mn-lt"/>
                          <a:cs typeface="Arial" panose="020B0604020202020204" pitchFamily="34" charset="0"/>
                        </a:rPr>
                        <a:t>Joint Design Updates (Both Projects):</a:t>
                      </a:r>
                      <a:endParaRPr lang="en-US" sz="1400" kern="1200" baseline="0" dirty="0" smtClean="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C-IV/LRS</a:t>
                      </a:r>
                      <a:r>
                        <a:rPr lang="en-US" sz="1400" baseline="0" dirty="0" smtClean="0"/>
                        <a:t> are currently documenting a joint design for these changes.</a:t>
                      </a:r>
                      <a:endParaRPr lang="en-US" sz="1400" kern="1200" baseline="0" dirty="0" smtClean="0">
                        <a:solidFill>
                          <a:schemeClr val="dk1"/>
                        </a:solidFill>
                        <a:effectLst/>
                        <a:latin typeface="+mn-lt"/>
                        <a:ea typeface="+mn-ea"/>
                        <a:cs typeface="Arial" panose="020B0604020202020204" pitchFamily="34" charset="0"/>
                      </a:endParaRPr>
                    </a:p>
                  </a:txBody>
                  <a:tcPr marL="91442" marR="91442" marT="34315" marB="34315"/>
                </a:tc>
                <a:extLst>
                  <a:ext uri="{0D108BD9-81ED-4DB2-BD59-A6C34878D82A}">
                    <a16:rowId xmlns:a16="http://schemas.microsoft.com/office/drawing/2014/main" val="676741665"/>
                  </a:ext>
                </a:extLst>
              </a:tr>
            </a:tbl>
          </a:graphicData>
        </a:graphic>
      </p:graphicFrame>
    </p:spTree>
    <p:extLst>
      <p:ext uri="{BB962C8B-B14F-4D97-AF65-F5344CB8AC3E}">
        <p14:creationId xmlns:p14="http://schemas.microsoft.com/office/powerpoint/2010/main" val="309939148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smtClean="0"/>
              <a:t>Policy Implementation</a:t>
            </a:r>
            <a:endParaRPr lang="en-US" dirty="0"/>
          </a:p>
        </p:txBody>
      </p:sp>
      <p:sp>
        <p:nvSpPr>
          <p:cNvPr id="5" name="Slide Number Placeholder 3"/>
          <p:cNvSpPr>
            <a:spLocks noGrp="1"/>
          </p:cNvSpPr>
          <p:nvPr>
            <p:ph type="sldNum" sz="quarter" idx="12"/>
          </p:nvPr>
        </p:nvSpPr>
        <p:spPr/>
        <p:txBody>
          <a:bodyPr/>
          <a:lstStyle/>
          <a:p>
            <a:fld id="{E11AC5FD-6117-434D-B9A5-ADA9E67FDCBD}" type="slidenum">
              <a:rPr lang="en-US" smtClean="0"/>
              <a:t>12</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609843266"/>
              </p:ext>
            </p:extLst>
          </p:nvPr>
        </p:nvGraphicFramePr>
        <p:xfrm>
          <a:off x="304800" y="1263320"/>
          <a:ext cx="8610600" cy="4960509"/>
        </p:xfrm>
        <a:graphic>
          <a:graphicData uri="http://schemas.openxmlformats.org/drawingml/2006/table">
            <a:tbl>
              <a:tblPr firstRow="1" bandRow="1">
                <a:tableStyleId>{5C22544A-7EE6-4342-B048-85BDC9FD1C3A}</a:tableStyleId>
              </a:tblPr>
              <a:tblGrid>
                <a:gridCol w="947956">
                  <a:extLst>
                    <a:ext uri="{9D8B030D-6E8A-4147-A177-3AD203B41FA5}">
                      <a16:colId xmlns:a16="http://schemas.microsoft.com/office/drawing/2014/main" val="1897634298"/>
                    </a:ext>
                  </a:extLst>
                </a:gridCol>
                <a:gridCol w="868959">
                  <a:extLst>
                    <a:ext uri="{9D8B030D-6E8A-4147-A177-3AD203B41FA5}">
                      <a16:colId xmlns:a16="http://schemas.microsoft.com/office/drawing/2014/main" val="1570552813"/>
                    </a:ext>
                  </a:extLst>
                </a:gridCol>
                <a:gridCol w="1184945">
                  <a:extLst>
                    <a:ext uri="{9D8B030D-6E8A-4147-A177-3AD203B41FA5}">
                      <a16:colId xmlns:a16="http://schemas.microsoft.com/office/drawing/2014/main" val="2930224535"/>
                    </a:ext>
                  </a:extLst>
                </a:gridCol>
                <a:gridCol w="947956">
                  <a:extLst>
                    <a:ext uri="{9D8B030D-6E8A-4147-A177-3AD203B41FA5}">
                      <a16:colId xmlns:a16="http://schemas.microsoft.com/office/drawing/2014/main" val="3776382731"/>
                    </a:ext>
                  </a:extLst>
                </a:gridCol>
                <a:gridCol w="4660784">
                  <a:extLst>
                    <a:ext uri="{9D8B030D-6E8A-4147-A177-3AD203B41FA5}">
                      <a16:colId xmlns:a16="http://schemas.microsoft.com/office/drawing/2014/main" val="3406358116"/>
                    </a:ext>
                  </a:extLst>
                </a:gridCol>
              </a:tblGrid>
              <a:tr h="609697">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Policy</a:t>
                      </a:r>
                      <a:r>
                        <a:rPr lang="en-US" sz="1200" baseline="0" dirty="0" smtClean="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C-IV</a:t>
                      </a:r>
                      <a:r>
                        <a:rPr lang="en-US" sz="1200" baseline="0" dirty="0" smtClean="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LRS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j-lt"/>
                          <a:ea typeface="+mn-ea"/>
                          <a:cs typeface="Arial" panose="020B0604020202020204" pitchFamily="34" charset="0"/>
                        </a:rPr>
                        <a:t>Description</a:t>
                      </a:r>
                      <a:r>
                        <a:rPr lang="en-US" sz="1200" b="1" kern="1200" baseline="0" dirty="0" smtClean="0">
                          <a:solidFill>
                            <a:schemeClr val="tx1"/>
                          </a:solidFill>
                          <a:latin typeface="+mj-lt"/>
                          <a:ea typeface="+mn-ea"/>
                          <a:cs typeface="Arial" panose="020B0604020202020204" pitchFamily="34" charset="0"/>
                        </a:rPr>
                        <a:t> – </a:t>
                      </a:r>
                      <a:r>
                        <a:rPr lang="en-US" sz="1200" b="1" kern="1200" baseline="0" dirty="0" smtClean="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3433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b="0" i="0" kern="1200" dirty="0" smtClean="0">
                          <a:solidFill>
                            <a:schemeClr val="dk1"/>
                          </a:solidFill>
                          <a:effectLst/>
                          <a:latin typeface="+mn-lt"/>
                          <a:ea typeface="+mn-ea"/>
                          <a:cs typeface="+mn-cs"/>
                        </a:rPr>
                        <a:t>CalWORKs</a:t>
                      </a:r>
                      <a:r>
                        <a:rPr lang="en-US" sz="1300" b="0" i="0" kern="1200" baseline="0" dirty="0" smtClean="0">
                          <a:solidFill>
                            <a:schemeClr val="dk1"/>
                          </a:solidFill>
                          <a:effectLst/>
                          <a:latin typeface="+mn-lt"/>
                          <a:ea typeface="+mn-ea"/>
                          <a:cs typeface="+mn-cs"/>
                        </a:rPr>
                        <a:t> Deceased Child Eligibility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b="0" i="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300" b="0" i="0" kern="1200" dirty="0" smtClean="0">
                          <a:solidFill>
                            <a:schemeClr val="dk1"/>
                          </a:solidFill>
                          <a:effectLst/>
                          <a:latin typeface="+mn-lt"/>
                          <a:ea typeface="+mn-ea"/>
                          <a:cs typeface="+mn-cs"/>
                          <a:hlinkClick r:id="rId2"/>
                        </a:rPr>
                        <a:t>ACL 16-90</a:t>
                      </a:r>
                      <a:endParaRPr lang="en-US" sz="1300" b="0" i="0" kern="1200" dirty="0" smtClean="0">
                        <a:solidFill>
                          <a:schemeClr val="dk1"/>
                        </a:solidFill>
                        <a:effectLst/>
                        <a:latin typeface="+mn-lt"/>
                        <a:ea typeface="+mn-ea"/>
                        <a:cs typeface="+mn-cs"/>
                      </a:endParaRPr>
                    </a:p>
                  </a:txBody>
                  <a:tcPr marL="91448" marR="91448" marT="34291" marB="34291"/>
                </a:tc>
                <a:tc>
                  <a:txBody>
                    <a:bodyPr/>
                    <a:lstStyle/>
                    <a:p>
                      <a:r>
                        <a:rPr lang="en-US" sz="1300" i="0" dirty="0" smtClean="0">
                          <a:solidFill>
                            <a:schemeClr val="tx1"/>
                          </a:solidFill>
                          <a:latin typeface="+mn-lt"/>
                          <a:cs typeface="Arial" panose="020B0604020202020204" pitchFamily="34" charset="0"/>
                        </a:rPr>
                        <a:t>1/1/2016</a:t>
                      </a: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i="0" dirty="0" smtClean="0">
                          <a:latin typeface="+mn-lt"/>
                          <a:cs typeface="Arial" panose="020B0604020202020204" pitchFamily="34" charset="0"/>
                        </a:rPr>
                        <a:t>SCR 3129</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i="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300" i="0" dirty="0" smtClean="0">
                          <a:latin typeface="+mn-lt"/>
                          <a:cs typeface="Arial" panose="020B0604020202020204" pitchFamily="34" charset="0"/>
                        </a:rPr>
                        <a:t>Implemented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i="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300" i="0" dirty="0" smtClean="0">
                          <a:latin typeface="+mn-lt"/>
                          <a:cs typeface="Arial" panose="020B0604020202020204" pitchFamily="34" charset="0"/>
                        </a:rPr>
                        <a:t>Release</a:t>
                      </a:r>
                    </a:p>
                    <a:p>
                      <a:pPr marL="0" marR="0" indent="0" algn="l" defTabSz="914400" rtl="0" eaLnBrk="1" fontAlgn="auto" latinLnBrk="0" hangingPunct="1">
                        <a:lnSpc>
                          <a:spcPct val="100000"/>
                        </a:lnSpc>
                        <a:spcBef>
                          <a:spcPts val="0"/>
                        </a:spcBef>
                        <a:spcAft>
                          <a:spcPts val="0"/>
                        </a:spcAft>
                        <a:buClrTx/>
                        <a:buSzTx/>
                        <a:buFontTx/>
                        <a:buNone/>
                        <a:tabLst/>
                        <a:defRPr/>
                      </a:pPr>
                      <a:r>
                        <a:rPr lang="en-US" sz="1300" i="0" dirty="0" smtClean="0">
                          <a:latin typeface="+mn-lt"/>
                          <a:cs typeface="Arial" panose="020B0604020202020204" pitchFamily="34" charset="0"/>
                        </a:rPr>
                        <a:t>17.09</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i="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i="0" dirty="0" smtClean="0">
                        <a:latin typeface="+mn-lt"/>
                        <a:cs typeface="Arial" panose="020B0604020202020204" pitchFamily="34" charset="0"/>
                      </a:endParaRPr>
                    </a:p>
                  </a:txBody>
                  <a:tcPr marL="91442" marR="91442" marT="34315" marB="34315"/>
                </a:tc>
                <a:tc>
                  <a:txBody>
                    <a:bodyPr/>
                    <a:lstStyle/>
                    <a:p>
                      <a:r>
                        <a:rPr lang="en-US" sz="1300" i="0" dirty="0" smtClean="0">
                          <a:solidFill>
                            <a:schemeClr val="tx1"/>
                          </a:solidFill>
                          <a:latin typeface="+mn-lt"/>
                          <a:cs typeface="Arial" panose="020B0604020202020204" pitchFamily="34" charset="0"/>
                        </a:rPr>
                        <a:t>SCR 47277</a:t>
                      </a:r>
                    </a:p>
                    <a:p>
                      <a:endParaRPr lang="en-US" sz="1300" i="0" dirty="0" smtClean="0">
                        <a:solidFill>
                          <a:schemeClr val="tx1"/>
                        </a:solidFill>
                        <a:latin typeface="+mn-lt"/>
                        <a:cs typeface="Arial" panose="020B0604020202020204" pitchFamily="34" charset="0"/>
                      </a:endParaRPr>
                    </a:p>
                    <a:p>
                      <a:r>
                        <a:rPr lang="en-US" sz="1300" i="0" dirty="0" smtClean="0">
                          <a:solidFill>
                            <a:schemeClr val="tx1"/>
                          </a:solidFill>
                          <a:latin typeface="+mn-lt"/>
                          <a:cs typeface="Arial" panose="020B0604020202020204" pitchFamily="34" charset="0"/>
                        </a:rPr>
                        <a:t>Analysis</a:t>
                      </a:r>
                    </a:p>
                    <a:p>
                      <a:endParaRPr lang="en-US" sz="1300" i="0" dirty="0" smtClean="0">
                        <a:solidFill>
                          <a:schemeClr val="tx1"/>
                        </a:solidFill>
                        <a:latin typeface="+mn-lt"/>
                        <a:cs typeface="Arial" panose="020B0604020202020204" pitchFamily="34" charset="0"/>
                      </a:endParaRPr>
                    </a:p>
                    <a:p>
                      <a:r>
                        <a:rPr lang="en-US" sz="1300" i="0" dirty="0" smtClean="0">
                          <a:solidFill>
                            <a:schemeClr val="tx1"/>
                          </a:solidFill>
                          <a:latin typeface="+mn-lt"/>
                          <a:cs typeface="Arial" panose="020B0604020202020204" pitchFamily="34" charset="0"/>
                        </a:rPr>
                        <a:t>Release</a:t>
                      </a:r>
                    </a:p>
                    <a:p>
                      <a:r>
                        <a:rPr lang="en-US" sz="1300" i="0" dirty="0" smtClean="0">
                          <a:solidFill>
                            <a:schemeClr val="tx1"/>
                          </a:solidFill>
                          <a:latin typeface="+mn-lt"/>
                          <a:cs typeface="Arial" panose="020B0604020202020204" pitchFamily="34" charset="0"/>
                        </a:rPr>
                        <a:t>18.07</a:t>
                      </a:r>
                    </a:p>
                  </a:txBody>
                  <a:tcPr marL="91442" marR="91442" marT="34315" marB="34315"/>
                </a:tc>
                <a:tc>
                  <a:txBody>
                    <a:bodyPr/>
                    <a:lstStyle/>
                    <a:p>
                      <a:pPr marL="0" indent="0">
                        <a:buFont typeface="Arial" panose="020B0604020202020204" pitchFamily="34" charset="0"/>
                        <a:buNone/>
                      </a:pPr>
                      <a:r>
                        <a:rPr lang="en-US" sz="1300" b="0" i="0" kern="1200" baseline="0" dirty="0" smtClean="0">
                          <a:solidFill>
                            <a:schemeClr val="dk1"/>
                          </a:solidFill>
                          <a:effectLst/>
                          <a:latin typeface="+mn-lt"/>
                          <a:ea typeface="+mn-ea"/>
                          <a:cs typeface="+mn-cs"/>
                        </a:rPr>
                        <a:t>AB 433 requires that a deceased child not be removed from the CalWORKs assistance unit (AU) in the month in which his or her death occurred, or the month following.  This bill also prohibits sanctions from being applied for overpayments being established for a grieving CW recipient due to failure or refusal to comply with Welfare to Work program requirements during the month in which a child in the AU died, or the month following.</a:t>
                      </a:r>
                    </a:p>
                    <a:p>
                      <a:pPr marL="0" indent="0">
                        <a:buFont typeface="Arial" panose="020B0604020202020204" pitchFamily="34" charset="0"/>
                        <a:buNone/>
                      </a:pPr>
                      <a:endParaRPr lang="en-US" sz="1300" b="0" i="0" kern="1200" baseline="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baseline="0" dirty="0" smtClean="0">
                          <a:solidFill>
                            <a:schemeClr val="tx1"/>
                          </a:solidFill>
                          <a:latin typeface="+mn-lt"/>
                          <a:cs typeface="Arial" panose="020B0604020202020204" pitchFamily="34" charset="0"/>
                        </a:rPr>
                        <a:t>C-IV Project Update:</a:t>
                      </a:r>
                    </a:p>
                    <a:p>
                      <a:pPr marL="285750" indent="-285750">
                        <a:buFont typeface="Arial" panose="020B0604020202020204" pitchFamily="34" charset="0"/>
                        <a:buChar char="•"/>
                      </a:pPr>
                      <a:r>
                        <a:rPr lang="en-US" sz="1300" b="0" i="0" kern="1200" baseline="0" dirty="0" smtClean="0">
                          <a:solidFill>
                            <a:schemeClr val="dk1"/>
                          </a:solidFill>
                          <a:effectLst/>
                          <a:latin typeface="+mn-lt"/>
                          <a:ea typeface="+mn-ea"/>
                          <a:cs typeface="+mn-cs"/>
                        </a:rPr>
                        <a:t>Modified EDBC logic that determines the status reason of Deceased.</a:t>
                      </a:r>
                    </a:p>
                    <a:p>
                      <a:pPr marL="285750" indent="-285750">
                        <a:buFont typeface="Arial" panose="020B0604020202020204" pitchFamily="34" charset="0"/>
                        <a:buChar char="•"/>
                      </a:pPr>
                      <a:r>
                        <a:rPr lang="en-US" sz="1300" b="0" i="0" kern="1200" baseline="0" dirty="0" smtClean="0">
                          <a:solidFill>
                            <a:schemeClr val="dk1"/>
                          </a:solidFill>
                          <a:effectLst/>
                          <a:latin typeface="+mn-lt"/>
                          <a:ea typeface="+mn-ea"/>
                          <a:cs typeface="+mn-cs"/>
                        </a:rPr>
                        <a:t>Added Mid-period Change “Due to a Death of a Child NOA” to the template repository in English and Spanish.</a:t>
                      </a:r>
                    </a:p>
                    <a:p>
                      <a:pPr marL="0" indent="0">
                        <a:buFont typeface="Arial" panose="020B0604020202020204" pitchFamily="34" charset="0"/>
                        <a:buNone/>
                      </a:pPr>
                      <a:endParaRPr lang="en-US" sz="1300" b="0" i="0" kern="1200" baseline="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baseline="0" dirty="0" smtClean="0">
                          <a:solidFill>
                            <a:schemeClr val="tx1"/>
                          </a:solidFill>
                          <a:latin typeface="+mn-lt"/>
                          <a:cs typeface="Arial" panose="020B0604020202020204" pitchFamily="34" charset="0"/>
                        </a:rPr>
                        <a:t>LRS Project Update:</a:t>
                      </a:r>
                    </a:p>
                    <a:p>
                      <a:pPr marL="285750" indent="-285750" algn="l" defTabSz="914400" rtl="0" eaLnBrk="1" latinLnBrk="0" hangingPunct="1">
                        <a:buFont typeface="Arial" panose="020B0604020202020204" pitchFamily="34" charset="0"/>
                        <a:buChar char="•"/>
                      </a:pPr>
                      <a:r>
                        <a:rPr lang="en-US" sz="1300" b="0" i="0" kern="1200" baseline="0" dirty="0" smtClean="0">
                          <a:solidFill>
                            <a:schemeClr val="dk1"/>
                          </a:solidFill>
                          <a:effectLst/>
                          <a:latin typeface="+mn-lt"/>
                          <a:ea typeface="+mn-ea"/>
                          <a:cs typeface="+mn-cs"/>
                        </a:rPr>
                        <a:t>Modify the EDBC logic that determines the status reason of Deceased.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b="0" i="0" kern="1200" baseline="0" dirty="0" smtClean="0">
                          <a:solidFill>
                            <a:schemeClr val="dk1"/>
                          </a:solidFill>
                          <a:effectLst/>
                          <a:latin typeface="+mn-lt"/>
                          <a:ea typeface="+mn-ea"/>
                          <a:cs typeface="+mn-cs"/>
                        </a:rPr>
                        <a:t>Added Mid-period Change “Due to a Death of a Child NOA” to the template repository in English and Spanish.</a:t>
                      </a:r>
                    </a:p>
                    <a:p>
                      <a:pPr marL="285750" indent="-285750" algn="l" defTabSz="914400" rtl="0" eaLnBrk="1" latinLnBrk="0" hangingPunct="1">
                        <a:buFont typeface="Arial" panose="020B0604020202020204" pitchFamily="34" charset="0"/>
                        <a:buChar char="•"/>
                      </a:pPr>
                      <a:r>
                        <a:rPr lang="en-US" sz="1300" b="0" i="0" kern="1200" baseline="0" dirty="0" smtClean="0">
                          <a:solidFill>
                            <a:schemeClr val="dk1"/>
                          </a:solidFill>
                          <a:effectLst/>
                          <a:latin typeface="+mn-lt"/>
                          <a:ea typeface="+mn-ea"/>
                          <a:cs typeface="+mn-cs"/>
                        </a:rPr>
                        <a:t>Automate the Mid-period Change Due to a Death of a Child NOA. </a:t>
                      </a: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27095603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7620000" cy="715962"/>
          </a:xfrm>
        </p:spPr>
        <p:txBody>
          <a:bodyPr/>
          <a:lstStyle/>
          <a:p>
            <a:pPr algn="r"/>
            <a:r>
              <a:rPr lang="en-US" dirty="0" smtClean="0"/>
              <a:t>Policy Implementation</a:t>
            </a:r>
            <a:endParaRPr lang="en-US" dirty="0"/>
          </a:p>
        </p:txBody>
      </p:sp>
      <p:sp>
        <p:nvSpPr>
          <p:cNvPr id="5" name="Slide Number Placeholder 3"/>
          <p:cNvSpPr>
            <a:spLocks noGrp="1"/>
          </p:cNvSpPr>
          <p:nvPr>
            <p:ph type="sldNum" sz="quarter" idx="12"/>
          </p:nvPr>
        </p:nvSpPr>
        <p:spPr>
          <a:xfrm>
            <a:off x="7696201" y="6285434"/>
            <a:ext cx="762000" cy="420165"/>
          </a:xfrm>
        </p:spPr>
        <p:txBody>
          <a:bodyPr/>
          <a:lstStyle/>
          <a:p>
            <a:fld id="{E11AC5FD-6117-434D-B9A5-ADA9E67FDCBD}" type="slidenum">
              <a:rPr lang="en-US" smtClean="0"/>
              <a:t>13</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467033988"/>
              </p:ext>
            </p:extLst>
          </p:nvPr>
        </p:nvGraphicFramePr>
        <p:xfrm>
          <a:off x="304800" y="1295400"/>
          <a:ext cx="8610600" cy="4876799"/>
        </p:xfrm>
        <a:graphic>
          <a:graphicData uri="http://schemas.openxmlformats.org/drawingml/2006/table">
            <a:tbl>
              <a:tblPr firstRow="1" bandRow="1">
                <a:tableStyleId>{5C22544A-7EE6-4342-B048-85BDC9FD1C3A}</a:tableStyleId>
              </a:tblPr>
              <a:tblGrid>
                <a:gridCol w="1116187">
                  <a:extLst>
                    <a:ext uri="{9D8B030D-6E8A-4147-A177-3AD203B41FA5}">
                      <a16:colId xmlns:a16="http://schemas.microsoft.com/office/drawing/2014/main" val="1897634298"/>
                    </a:ext>
                  </a:extLst>
                </a:gridCol>
                <a:gridCol w="956734">
                  <a:extLst>
                    <a:ext uri="{9D8B030D-6E8A-4147-A177-3AD203B41FA5}">
                      <a16:colId xmlns:a16="http://schemas.microsoft.com/office/drawing/2014/main" val="1570552813"/>
                    </a:ext>
                  </a:extLst>
                </a:gridCol>
                <a:gridCol w="877005">
                  <a:extLst>
                    <a:ext uri="{9D8B030D-6E8A-4147-A177-3AD203B41FA5}">
                      <a16:colId xmlns:a16="http://schemas.microsoft.com/office/drawing/2014/main" val="2930224535"/>
                    </a:ext>
                  </a:extLst>
                </a:gridCol>
                <a:gridCol w="956734">
                  <a:extLst>
                    <a:ext uri="{9D8B030D-6E8A-4147-A177-3AD203B41FA5}">
                      <a16:colId xmlns:a16="http://schemas.microsoft.com/office/drawing/2014/main" val="3776382731"/>
                    </a:ext>
                  </a:extLst>
                </a:gridCol>
                <a:gridCol w="4703940">
                  <a:extLst>
                    <a:ext uri="{9D8B030D-6E8A-4147-A177-3AD203B41FA5}">
                      <a16:colId xmlns:a16="http://schemas.microsoft.com/office/drawing/2014/main" val="3406358116"/>
                    </a:ext>
                  </a:extLst>
                </a:gridCol>
              </a:tblGrid>
              <a:tr h="820406">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Policy</a:t>
                      </a:r>
                      <a:r>
                        <a:rPr lang="en-US" sz="1200" baseline="0" dirty="0" smtClean="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C-IV</a:t>
                      </a:r>
                      <a:r>
                        <a:rPr lang="en-US" sz="1200" baseline="0" dirty="0" smtClean="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LRS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j-lt"/>
                          <a:ea typeface="+mn-ea"/>
                          <a:cs typeface="Arial" panose="020B0604020202020204" pitchFamily="34" charset="0"/>
                        </a:rPr>
                        <a:t>Description</a:t>
                      </a:r>
                      <a:r>
                        <a:rPr lang="en-US" sz="1200" b="1" kern="1200" baseline="0" dirty="0" smtClean="0">
                          <a:solidFill>
                            <a:schemeClr val="tx1"/>
                          </a:solidFill>
                          <a:latin typeface="+mj-lt"/>
                          <a:ea typeface="+mn-ea"/>
                          <a:cs typeface="Arial" panose="020B0604020202020204" pitchFamily="34" charset="0"/>
                        </a:rPr>
                        <a:t> – </a:t>
                      </a:r>
                      <a:r>
                        <a:rPr lang="en-US" sz="1200" b="1" kern="1200" baseline="0" dirty="0" smtClean="0">
                          <a:solidFill>
                            <a:schemeClr val="dk1"/>
                          </a:solidFill>
                          <a:effectLst/>
                          <a:latin typeface="+mj-lt"/>
                          <a:ea typeface="+mn-ea"/>
                          <a:cs typeface="Arial" panose="020B0604020202020204" pitchFamily="34" charset="0"/>
                        </a:rPr>
                        <a:t>C-IV/LRS Implementation Effort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baseline="0" dirty="0" smtClean="0">
                        <a:solidFill>
                          <a:schemeClr val="dk1"/>
                        </a:solidFill>
                        <a:effectLst/>
                        <a:latin typeface="+mj-lt"/>
                        <a:ea typeface="+mn-ea"/>
                        <a:cs typeface="Arial" panose="020B0604020202020204" pitchFamily="34" charset="0"/>
                      </a:endParaRPr>
                    </a:p>
                  </a:txBody>
                  <a:tcPr marL="91438" marR="91438" marT="34283" marB="34283"/>
                </a:tc>
                <a:extLst>
                  <a:ext uri="{0D108BD9-81ED-4DB2-BD59-A6C34878D82A}">
                    <a16:rowId xmlns:a16="http://schemas.microsoft.com/office/drawing/2014/main" val="2185081078"/>
                  </a:ext>
                </a:extLst>
              </a:tr>
              <a:tr h="40563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CalFresh Able-Bodied Adults without Dependents (ABAWDs)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baseline="0" dirty="0" smtClean="0">
                          <a:latin typeface="+mn-lt"/>
                          <a:cs typeface="Arial" panose="020B0604020202020204" pitchFamily="34" charset="0"/>
                          <a:hlinkClick r:id="rId2"/>
                        </a:rPr>
                        <a:t>ACIN I-11-16</a:t>
                      </a:r>
                      <a:endParaRPr lang="en-US" sz="1400" b="0" i="0" baseline="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i="0" baseline="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baseline="0" dirty="0" smtClean="0">
                          <a:latin typeface="+mn-lt"/>
                          <a:cs typeface="Arial" panose="020B0604020202020204" pitchFamily="34" charset="0"/>
                          <a:hlinkClick r:id="rId3"/>
                        </a:rPr>
                        <a:t>ACIN I-88-16</a:t>
                      </a:r>
                      <a:endParaRPr lang="en-US" sz="1400" dirty="0" smtClean="0">
                        <a:latin typeface="+mn-lt"/>
                        <a:cs typeface="Arial" panose="020B0604020202020204" pitchFamily="34" charset="0"/>
                      </a:endParaRPr>
                    </a:p>
                  </a:txBody>
                  <a:tcPr marL="91448" marR="91448" marT="34291" marB="34291"/>
                </a:tc>
                <a:tc>
                  <a:txBody>
                    <a:bodyPr/>
                    <a:lstStyle/>
                    <a:p>
                      <a:r>
                        <a:rPr lang="en-US" sz="1400" i="0" baseline="0" dirty="0" smtClean="0">
                          <a:solidFill>
                            <a:schemeClr val="tx1"/>
                          </a:solidFill>
                          <a:latin typeface="+mn-lt"/>
                          <a:cs typeface="Arial" panose="020B0604020202020204" pitchFamily="34" charset="0"/>
                        </a:rPr>
                        <a:t>1/1/2017  Fixed Clock</a:t>
                      </a:r>
                    </a:p>
                    <a:p>
                      <a:endParaRPr lang="en-US" sz="1400" i="0" baseline="0" dirty="0" smtClean="0">
                        <a:solidFill>
                          <a:schemeClr val="tx1"/>
                        </a:solidFill>
                        <a:latin typeface="+mn-lt"/>
                        <a:cs typeface="Arial" panose="020B0604020202020204" pitchFamily="34" charset="0"/>
                      </a:endParaRPr>
                    </a:p>
                    <a:p>
                      <a:r>
                        <a:rPr lang="en-US" sz="1400" i="0" baseline="0" dirty="0" smtClean="0">
                          <a:solidFill>
                            <a:schemeClr val="tx1"/>
                          </a:solidFill>
                          <a:latin typeface="+mn-lt"/>
                          <a:cs typeface="Arial" panose="020B0604020202020204" pitchFamily="34" charset="0"/>
                        </a:rPr>
                        <a:t>9/1/2018  </a:t>
                      </a:r>
                    </a:p>
                    <a:p>
                      <a:r>
                        <a:rPr lang="en-US" sz="1400" i="0" baseline="0" dirty="0" smtClean="0">
                          <a:solidFill>
                            <a:schemeClr val="tx1"/>
                          </a:solidFill>
                          <a:latin typeface="+mn-lt"/>
                          <a:cs typeface="Arial" panose="020B0604020202020204" pitchFamily="34" charset="0"/>
                        </a:rPr>
                        <a:t>Waiver Expires</a:t>
                      </a:r>
                      <a:endParaRPr lang="en-US" sz="1400" i="0" dirty="0">
                        <a:solidFill>
                          <a:schemeClr val="tx1"/>
                        </a:solidFill>
                        <a:latin typeface="+mn-lt"/>
                        <a:cs typeface="Arial" panose="020B0604020202020204" pitchFamily="34" charset="0"/>
                      </a:endParaRP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SCR 7215</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Phase II</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Release  TBD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mn-lt"/>
                        <a:cs typeface="Arial" panose="020B0604020202020204" pitchFamily="34" charset="0"/>
                      </a:endParaRPr>
                    </a:p>
                  </a:txBody>
                  <a:tcPr marL="91442" marR="91442" marT="34315" marB="34315"/>
                </a:tc>
                <a:tc>
                  <a:txBody>
                    <a:bodyPr/>
                    <a:lstStyle/>
                    <a:p>
                      <a:r>
                        <a:rPr lang="en-US" sz="1400" dirty="0" smtClean="0">
                          <a:solidFill>
                            <a:schemeClr val="tx1"/>
                          </a:solidFill>
                          <a:latin typeface="+mn-lt"/>
                          <a:cs typeface="Arial" panose="020B0604020202020204" pitchFamily="34" charset="0"/>
                        </a:rPr>
                        <a:t>SCR 50776</a:t>
                      </a:r>
                    </a:p>
                    <a:p>
                      <a:r>
                        <a:rPr lang="en-US" sz="1400" dirty="0" smtClean="0">
                          <a:solidFill>
                            <a:schemeClr val="tx1"/>
                          </a:solidFill>
                          <a:latin typeface="+mn-lt"/>
                          <a:cs typeface="Arial" panose="020B0604020202020204" pitchFamily="34" charset="0"/>
                        </a:rPr>
                        <a:t>Phase II </a:t>
                      </a:r>
                    </a:p>
                    <a:p>
                      <a:endParaRPr lang="en-US" sz="1400" dirty="0" smtClean="0">
                        <a:solidFill>
                          <a:schemeClr val="tx1"/>
                        </a:solidFill>
                        <a:latin typeface="+mn-lt"/>
                        <a:cs typeface="Arial" panose="020B0604020202020204" pitchFamily="34" charset="0"/>
                      </a:endParaRPr>
                    </a:p>
                    <a:p>
                      <a:r>
                        <a:rPr lang="en-US" sz="1400" dirty="0" smtClean="0">
                          <a:solidFill>
                            <a:schemeClr val="tx1"/>
                          </a:solidFill>
                          <a:latin typeface="+mn-lt"/>
                          <a:cs typeface="Arial" panose="020B0604020202020204" pitchFamily="34" charset="0"/>
                        </a:rPr>
                        <a:t>Analysis</a:t>
                      </a:r>
                    </a:p>
                    <a:p>
                      <a:endParaRPr lang="en-US" sz="1400" dirty="0" smtClean="0">
                        <a:solidFill>
                          <a:schemeClr val="tx1"/>
                        </a:solidFill>
                        <a:latin typeface="+mn-lt"/>
                        <a:cs typeface="Arial" panose="020B0604020202020204" pitchFamily="34" charset="0"/>
                      </a:endParaRPr>
                    </a:p>
                    <a:p>
                      <a:r>
                        <a:rPr lang="en-US" sz="1400" dirty="0" smtClean="0">
                          <a:solidFill>
                            <a:schemeClr val="tx1"/>
                          </a:solidFill>
                          <a:latin typeface="+mn-lt"/>
                          <a:cs typeface="Arial" panose="020B0604020202020204" pitchFamily="34" charset="0"/>
                        </a:rPr>
                        <a:t>Release </a:t>
                      </a:r>
                    </a:p>
                    <a:p>
                      <a:r>
                        <a:rPr lang="en-US" sz="1400" dirty="0" smtClean="0">
                          <a:solidFill>
                            <a:schemeClr val="tx1"/>
                          </a:solidFill>
                          <a:latin typeface="+mn-lt"/>
                          <a:cs typeface="Arial" panose="020B0604020202020204" pitchFamily="34" charset="0"/>
                        </a:rPr>
                        <a:t>TBD</a:t>
                      </a:r>
                    </a:p>
                  </a:txBody>
                  <a:tcPr marL="91442" marR="91442" marT="34315" marB="34315"/>
                </a:tc>
                <a:tc>
                  <a:txBody>
                    <a:bodyPr/>
                    <a:lstStyle/>
                    <a:p>
                      <a:pPr marL="0" lvl="0" indent="0" defTabSz="914400">
                        <a:lnSpc>
                          <a:spcPct val="100000"/>
                        </a:lnSpc>
                        <a:spcBef>
                          <a:spcPts val="0"/>
                        </a:spcBef>
                        <a:buClrTx/>
                        <a:buSzTx/>
                        <a:buNone/>
                        <a:defRPr/>
                      </a:pPr>
                      <a:r>
                        <a:rPr lang="en-US" sz="1400" dirty="0" smtClean="0">
                          <a:solidFill>
                            <a:schemeClr val="dk1"/>
                          </a:solidFill>
                        </a:rPr>
                        <a:t>On 1/13/17 CDSS received notification that FNS approved the Statewide ABAWD waiver extension until 8/31/18. CDSS had indicated that the current design/implementation schedule, prior to the extension, will continue as planned. This will allow the state and counties more time to prepare for ABAWD implementation.</a:t>
                      </a:r>
                    </a:p>
                    <a:p>
                      <a:pPr marL="0" lvl="0" indent="0" defTabSz="914400">
                        <a:lnSpc>
                          <a:spcPct val="100000"/>
                        </a:lnSpc>
                        <a:spcBef>
                          <a:spcPts val="0"/>
                        </a:spcBef>
                        <a:buClrTx/>
                        <a:buSzTx/>
                        <a:buNone/>
                        <a:defRPr/>
                      </a:pPr>
                      <a:endParaRPr lang="en-US" sz="1400" dirty="0" smtClean="0">
                        <a:solidFill>
                          <a:schemeClr val="dk1"/>
                        </a:solidFill>
                      </a:endParaRPr>
                    </a:p>
                    <a:p>
                      <a:pPr marL="0" lvl="0" indent="0" defTabSz="914400">
                        <a:lnSpc>
                          <a:spcPct val="100000"/>
                        </a:lnSpc>
                        <a:spcBef>
                          <a:spcPts val="0"/>
                        </a:spcBef>
                        <a:buClrTx/>
                        <a:buSzTx/>
                        <a:buNone/>
                        <a:defRPr/>
                      </a:pPr>
                      <a:endParaRPr lang="en-US" sz="1400" dirty="0" smtClean="0">
                        <a:solidFill>
                          <a:schemeClr val="dk1"/>
                        </a:solidFill>
                      </a:endParaRPr>
                    </a:p>
                    <a:p>
                      <a:pPr marL="0" lvl="0" indent="0" defTabSz="914400">
                        <a:lnSpc>
                          <a:spcPct val="100000"/>
                        </a:lnSpc>
                        <a:spcBef>
                          <a:spcPts val="0"/>
                        </a:spcBef>
                        <a:buClrTx/>
                        <a:buSzTx/>
                        <a:buNone/>
                        <a:defRPr/>
                      </a:pPr>
                      <a:r>
                        <a:rPr lang="en-US" sz="1400" dirty="0" smtClean="0">
                          <a:solidFill>
                            <a:schemeClr val="dk1"/>
                          </a:solidFill>
                        </a:rPr>
                        <a:t>Due to the California</a:t>
                      </a:r>
                      <a:r>
                        <a:rPr lang="en-US" sz="1400" baseline="0" dirty="0" smtClean="0">
                          <a:solidFill>
                            <a:schemeClr val="dk1"/>
                          </a:solidFill>
                        </a:rPr>
                        <a:t>’s high unemployment rate, it’s anticipated that in 2018 only three counties (Santa Clara, San Mateo, and San Francisco) will be subjected to the ABAWD policy. Therefore, in September CDSS submitted another ABAWD waiver to exempt the remaining 55 counties through 2018. A response from FNS is pending.</a:t>
                      </a:r>
                      <a:endParaRPr lang="en-US" sz="1400" dirty="0" smtClean="0">
                        <a:solidFill>
                          <a:schemeClr val="dk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kern="1200" baseline="0" dirty="0" smtClean="0">
                        <a:solidFill>
                          <a:schemeClr val="dk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kern="1200" baseline="0" dirty="0" smtClean="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 -Continued on next slide-</a:t>
                      </a:r>
                      <a:endParaRPr lang="en-US" sz="1400" b="0" kern="1200" baseline="0" dirty="0" smtClean="0">
                        <a:solidFill>
                          <a:schemeClr val="dk1"/>
                        </a:solidFill>
                        <a:effectLst/>
                        <a:latin typeface="+mn-lt"/>
                        <a:ea typeface="+mn-ea"/>
                        <a:cs typeface="+mn-cs"/>
                      </a:endParaRPr>
                    </a:p>
                  </a:txBody>
                  <a:tcPr marL="91442" marR="91442" marT="34315" marB="34315"/>
                </a:tc>
                <a:extLst>
                  <a:ext uri="{0D108BD9-81ED-4DB2-BD59-A6C34878D82A}">
                    <a16:rowId xmlns:a16="http://schemas.microsoft.com/office/drawing/2014/main" val="2694605828"/>
                  </a:ext>
                </a:extLst>
              </a:tr>
            </a:tbl>
          </a:graphicData>
        </a:graphic>
      </p:graphicFrame>
    </p:spTree>
    <p:extLst>
      <p:ext uri="{BB962C8B-B14F-4D97-AF65-F5344CB8AC3E}">
        <p14:creationId xmlns:p14="http://schemas.microsoft.com/office/powerpoint/2010/main" val="4940498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7620000" cy="715962"/>
          </a:xfrm>
        </p:spPr>
        <p:txBody>
          <a:bodyPr/>
          <a:lstStyle/>
          <a:p>
            <a:pPr algn="r"/>
            <a:r>
              <a:rPr lang="en-US" dirty="0" smtClean="0"/>
              <a:t>Policy Implementation</a:t>
            </a:r>
            <a:endParaRPr lang="en-US" dirty="0"/>
          </a:p>
        </p:txBody>
      </p:sp>
      <p:sp>
        <p:nvSpPr>
          <p:cNvPr id="5" name="Slide Number Placeholder 3"/>
          <p:cNvSpPr>
            <a:spLocks noGrp="1"/>
          </p:cNvSpPr>
          <p:nvPr>
            <p:ph type="sldNum" sz="quarter" idx="12"/>
          </p:nvPr>
        </p:nvSpPr>
        <p:spPr>
          <a:xfrm>
            <a:off x="7696201" y="6285434"/>
            <a:ext cx="762000" cy="420165"/>
          </a:xfrm>
        </p:spPr>
        <p:txBody>
          <a:bodyPr/>
          <a:lstStyle/>
          <a:p>
            <a:fld id="{E11AC5FD-6117-434D-B9A5-ADA9E67FDCBD}" type="slidenum">
              <a:rPr lang="en-US" smtClean="0"/>
              <a:t>14</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229795461"/>
              </p:ext>
            </p:extLst>
          </p:nvPr>
        </p:nvGraphicFramePr>
        <p:xfrm>
          <a:off x="304800" y="1752600"/>
          <a:ext cx="8610600" cy="4452093"/>
        </p:xfrm>
        <a:graphic>
          <a:graphicData uri="http://schemas.openxmlformats.org/drawingml/2006/table">
            <a:tbl>
              <a:tblPr firstRow="1" bandRow="1">
                <a:tableStyleId>{5C22544A-7EE6-4342-B048-85BDC9FD1C3A}</a:tableStyleId>
              </a:tblPr>
              <a:tblGrid>
                <a:gridCol w="1116187">
                  <a:extLst>
                    <a:ext uri="{9D8B030D-6E8A-4147-A177-3AD203B41FA5}">
                      <a16:colId xmlns:a16="http://schemas.microsoft.com/office/drawing/2014/main" val="1897634298"/>
                    </a:ext>
                  </a:extLst>
                </a:gridCol>
                <a:gridCol w="956734">
                  <a:extLst>
                    <a:ext uri="{9D8B030D-6E8A-4147-A177-3AD203B41FA5}">
                      <a16:colId xmlns:a16="http://schemas.microsoft.com/office/drawing/2014/main" val="1570552813"/>
                    </a:ext>
                  </a:extLst>
                </a:gridCol>
                <a:gridCol w="877005">
                  <a:extLst>
                    <a:ext uri="{9D8B030D-6E8A-4147-A177-3AD203B41FA5}">
                      <a16:colId xmlns:a16="http://schemas.microsoft.com/office/drawing/2014/main" val="2930224535"/>
                    </a:ext>
                  </a:extLst>
                </a:gridCol>
                <a:gridCol w="956734">
                  <a:extLst>
                    <a:ext uri="{9D8B030D-6E8A-4147-A177-3AD203B41FA5}">
                      <a16:colId xmlns:a16="http://schemas.microsoft.com/office/drawing/2014/main" val="3776382731"/>
                    </a:ext>
                  </a:extLst>
                </a:gridCol>
                <a:gridCol w="4703940">
                  <a:extLst>
                    <a:ext uri="{9D8B030D-6E8A-4147-A177-3AD203B41FA5}">
                      <a16:colId xmlns:a16="http://schemas.microsoft.com/office/drawing/2014/main" val="3406358116"/>
                    </a:ext>
                  </a:extLst>
                </a:gridCol>
              </a:tblGrid>
              <a:tr h="508513">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Policy</a:t>
                      </a:r>
                      <a:r>
                        <a:rPr lang="en-US" sz="1200" baseline="0" dirty="0" smtClean="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C-IV</a:t>
                      </a:r>
                      <a:r>
                        <a:rPr lang="en-US" sz="1200" baseline="0" dirty="0" smtClean="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LRS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j-lt"/>
                          <a:ea typeface="+mn-ea"/>
                          <a:cs typeface="Arial" panose="020B0604020202020204" pitchFamily="34" charset="0"/>
                        </a:rPr>
                        <a:t>Description</a:t>
                      </a:r>
                      <a:r>
                        <a:rPr lang="en-US" sz="1200" b="1" kern="1200" baseline="0" dirty="0" smtClean="0">
                          <a:solidFill>
                            <a:schemeClr val="tx1"/>
                          </a:solidFill>
                          <a:latin typeface="+mj-lt"/>
                          <a:ea typeface="+mn-ea"/>
                          <a:cs typeface="Arial" panose="020B0604020202020204" pitchFamily="34" charset="0"/>
                        </a:rPr>
                        <a:t> – </a:t>
                      </a:r>
                      <a:r>
                        <a:rPr lang="en-US" sz="1200" b="1" kern="1200" baseline="0" dirty="0" smtClean="0">
                          <a:solidFill>
                            <a:schemeClr val="dk1"/>
                          </a:solidFill>
                          <a:effectLst/>
                          <a:latin typeface="+mj-lt"/>
                          <a:ea typeface="+mn-ea"/>
                          <a:cs typeface="Arial" panose="020B0604020202020204" pitchFamily="34" charset="0"/>
                        </a:rPr>
                        <a:t>C-IV/LRS Implementation Effort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baseline="0" dirty="0" smtClean="0">
                        <a:solidFill>
                          <a:schemeClr val="dk1"/>
                        </a:solidFill>
                        <a:effectLst/>
                        <a:latin typeface="+mj-lt"/>
                        <a:ea typeface="+mn-ea"/>
                        <a:cs typeface="Arial" panose="020B0604020202020204" pitchFamily="34" charset="0"/>
                      </a:endParaRPr>
                    </a:p>
                  </a:txBody>
                  <a:tcPr marL="91438" marR="91438" marT="34283" marB="34283"/>
                </a:tc>
                <a:extLst>
                  <a:ext uri="{0D108BD9-81ED-4DB2-BD59-A6C34878D82A}">
                    <a16:rowId xmlns:a16="http://schemas.microsoft.com/office/drawing/2014/main" val="2185081078"/>
                  </a:ext>
                </a:extLst>
              </a:tr>
              <a:tr h="38348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CalFresh Able-Bodied Adults without Dependents (ABAWDs)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baseline="0" dirty="0" smtClean="0">
                          <a:latin typeface="+mn-lt"/>
                          <a:cs typeface="Arial" panose="020B0604020202020204" pitchFamily="34" charset="0"/>
                          <a:hlinkClick r:id="rId2"/>
                        </a:rPr>
                        <a:t>ACIN I-11-16</a:t>
                      </a:r>
                      <a:endParaRPr lang="en-US" sz="1400" b="0" i="0" baseline="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i="0" baseline="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baseline="0" dirty="0" smtClean="0">
                          <a:latin typeface="+mn-lt"/>
                          <a:cs typeface="Arial" panose="020B0604020202020204" pitchFamily="34" charset="0"/>
                          <a:hlinkClick r:id="rId3"/>
                        </a:rPr>
                        <a:t>ACIN I-88-16</a:t>
                      </a:r>
                      <a:endParaRPr lang="en-US" sz="1400" dirty="0" smtClean="0">
                        <a:latin typeface="+mn-lt"/>
                        <a:cs typeface="Arial" panose="020B0604020202020204" pitchFamily="34" charset="0"/>
                      </a:endParaRPr>
                    </a:p>
                  </a:txBody>
                  <a:tcPr marL="91448" marR="91448" marT="34291" marB="34291"/>
                </a:tc>
                <a:tc>
                  <a:txBody>
                    <a:bodyPr/>
                    <a:lstStyle/>
                    <a:p>
                      <a:r>
                        <a:rPr lang="en-US" sz="1400" i="0" baseline="0" dirty="0" smtClean="0">
                          <a:solidFill>
                            <a:schemeClr val="tx1"/>
                          </a:solidFill>
                          <a:latin typeface="+mn-lt"/>
                          <a:cs typeface="Arial" panose="020B0604020202020204" pitchFamily="34" charset="0"/>
                        </a:rPr>
                        <a:t>1/1/2017  Fixed Clock</a:t>
                      </a:r>
                    </a:p>
                    <a:p>
                      <a:endParaRPr lang="en-US" sz="1400" i="0" baseline="0" dirty="0" smtClean="0">
                        <a:solidFill>
                          <a:schemeClr val="tx1"/>
                        </a:solidFill>
                        <a:latin typeface="+mn-lt"/>
                        <a:cs typeface="Arial" panose="020B0604020202020204" pitchFamily="34" charset="0"/>
                      </a:endParaRPr>
                    </a:p>
                    <a:p>
                      <a:r>
                        <a:rPr lang="en-US" sz="1400" i="0" baseline="0" dirty="0" smtClean="0">
                          <a:solidFill>
                            <a:schemeClr val="tx1"/>
                          </a:solidFill>
                          <a:latin typeface="+mn-lt"/>
                          <a:cs typeface="Arial" panose="020B0604020202020204" pitchFamily="34" charset="0"/>
                        </a:rPr>
                        <a:t>9/1/2018  </a:t>
                      </a:r>
                    </a:p>
                    <a:p>
                      <a:r>
                        <a:rPr lang="en-US" sz="1400" i="0" baseline="0" dirty="0" smtClean="0">
                          <a:solidFill>
                            <a:schemeClr val="tx1"/>
                          </a:solidFill>
                          <a:latin typeface="+mn-lt"/>
                          <a:cs typeface="Arial" panose="020B0604020202020204" pitchFamily="34" charset="0"/>
                        </a:rPr>
                        <a:t>Waiver Expires</a:t>
                      </a:r>
                      <a:endParaRPr lang="en-US" sz="1400" i="0" dirty="0">
                        <a:solidFill>
                          <a:schemeClr val="tx1"/>
                        </a:solidFill>
                        <a:latin typeface="+mn-lt"/>
                        <a:cs typeface="Arial" panose="020B0604020202020204" pitchFamily="34" charset="0"/>
                      </a:endParaRP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SCR 7215</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Phase II</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Release  TBD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mn-lt"/>
                        <a:cs typeface="Arial" panose="020B0604020202020204" pitchFamily="34" charset="0"/>
                      </a:endParaRPr>
                    </a:p>
                  </a:txBody>
                  <a:tcPr marL="91442" marR="91442" marT="34315" marB="34315"/>
                </a:tc>
                <a:tc>
                  <a:txBody>
                    <a:bodyPr/>
                    <a:lstStyle/>
                    <a:p>
                      <a:r>
                        <a:rPr lang="en-US" sz="1400" dirty="0" smtClean="0">
                          <a:solidFill>
                            <a:schemeClr val="tx1"/>
                          </a:solidFill>
                          <a:latin typeface="+mn-lt"/>
                          <a:cs typeface="Arial" panose="020B0604020202020204" pitchFamily="34" charset="0"/>
                        </a:rPr>
                        <a:t>SCR 50776</a:t>
                      </a:r>
                    </a:p>
                    <a:p>
                      <a:r>
                        <a:rPr lang="en-US" sz="1400" dirty="0" smtClean="0">
                          <a:solidFill>
                            <a:schemeClr val="tx1"/>
                          </a:solidFill>
                          <a:latin typeface="+mn-lt"/>
                          <a:cs typeface="Arial" panose="020B0604020202020204" pitchFamily="34" charset="0"/>
                        </a:rPr>
                        <a:t>Phase II </a:t>
                      </a:r>
                    </a:p>
                    <a:p>
                      <a:endParaRPr lang="en-US" sz="1400" dirty="0" smtClean="0">
                        <a:solidFill>
                          <a:schemeClr val="tx1"/>
                        </a:solidFill>
                        <a:latin typeface="+mn-lt"/>
                        <a:cs typeface="Arial" panose="020B0604020202020204" pitchFamily="34" charset="0"/>
                      </a:endParaRPr>
                    </a:p>
                    <a:p>
                      <a:r>
                        <a:rPr lang="en-US" sz="1400" dirty="0" smtClean="0">
                          <a:solidFill>
                            <a:schemeClr val="tx1"/>
                          </a:solidFill>
                          <a:latin typeface="+mn-lt"/>
                          <a:cs typeface="Arial" panose="020B0604020202020204" pitchFamily="34" charset="0"/>
                        </a:rPr>
                        <a:t>Analysis</a:t>
                      </a:r>
                    </a:p>
                    <a:p>
                      <a:endParaRPr lang="en-US" sz="1400" dirty="0" smtClean="0">
                        <a:solidFill>
                          <a:schemeClr val="tx1"/>
                        </a:solidFill>
                        <a:latin typeface="+mn-lt"/>
                        <a:cs typeface="Arial" panose="020B0604020202020204" pitchFamily="34" charset="0"/>
                      </a:endParaRPr>
                    </a:p>
                    <a:p>
                      <a:r>
                        <a:rPr lang="en-US" sz="1400" dirty="0" smtClean="0">
                          <a:solidFill>
                            <a:schemeClr val="tx1"/>
                          </a:solidFill>
                          <a:latin typeface="+mn-lt"/>
                          <a:cs typeface="Arial" panose="020B0604020202020204" pitchFamily="34" charset="0"/>
                        </a:rPr>
                        <a:t>Release </a:t>
                      </a:r>
                    </a:p>
                    <a:p>
                      <a:r>
                        <a:rPr lang="en-US" sz="1400" dirty="0" smtClean="0">
                          <a:solidFill>
                            <a:schemeClr val="tx1"/>
                          </a:solidFill>
                          <a:latin typeface="+mn-lt"/>
                          <a:cs typeface="Arial" panose="020B0604020202020204" pitchFamily="34" charset="0"/>
                        </a:rPr>
                        <a:t>TBD</a:t>
                      </a:r>
                    </a:p>
                  </a:txBody>
                  <a:tcPr marL="91442" marR="91442" marT="34315" marB="34315"/>
                </a:tc>
                <a:tc>
                  <a:txBody>
                    <a:bodyPr/>
                    <a:lstStyle/>
                    <a:p>
                      <a:pPr marL="0" lvl="0" indent="0" defTabSz="914400">
                        <a:lnSpc>
                          <a:spcPct val="100000"/>
                        </a:lnSpc>
                        <a:spcBef>
                          <a:spcPts val="0"/>
                        </a:spcBef>
                        <a:buClrTx/>
                        <a:buSzTx/>
                        <a:buNone/>
                        <a:defRPr/>
                      </a:pPr>
                      <a:r>
                        <a:rPr lang="en-US" sz="1400" dirty="0" smtClean="0">
                          <a:solidFill>
                            <a:schemeClr val="dk1"/>
                          </a:solidFill>
                          <a:cs typeface="Arial" panose="020B0604020202020204" pitchFamily="34" charset="0"/>
                        </a:rPr>
                        <a:t>The CDSS workgroup, that includes SAWS, continue to develop and draft policies. A product of this workgroup is an ABAWD Handbook; the purpose of this handbook is to provide ABAWD policy. Stakeholder review of the handbook closed on 10/27/17. CDSS is expected to publish the handbook mid</a:t>
                      </a:r>
                      <a:r>
                        <a:rPr lang="en-US" sz="1400" baseline="0" dirty="0" smtClean="0">
                          <a:solidFill>
                            <a:schemeClr val="dk1"/>
                          </a:solidFill>
                          <a:cs typeface="Arial" panose="020B0604020202020204" pitchFamily="34" charset="0"/>
                        </a:rPr>
                        <a:t> January</a:t>
                      </a:r>
                      <a:r>
                        <a:rPr lang="en-US" sz="1400" dirty="0" smtClean="0">
                          <a:solidFill>
                            <a:schemeClr val="dk1"/>
                          </a:solidFill>
                          <a:cs typeface="Arial" panose="020B0604020202020204" pitchFamily="34" charset="0"/>
                        </a:rPr>
                        <a:t>. The ABAWD handbook is a living document and will be updated by CDSS as policy is decided upon.</a:t>
                      </a:r>
                    </a:p>
                    <a:p>
                      <a:pPr marL="0" lvl="0" indent="0" defTabSz="914400">
                        <a:lnSpc>
                          <a:spcPct val="100000"/>
                        </a:lnSpc>
                        <a:spcBef>
                          <a:spcPts val="0"/>
                        </a:spcBef>
                        <a:buClrTx/>
                        <a:buSzTx/>
                        <a:buNone/>
                        <a:defRPr/>
                      </a:pPr>
                      <a:endParaRPr lang="en-US" sz="1400" dirty="0" smtClean="0">
                        <a:solidFill>
                          <a:schemeClr val="dk1"/>
                        </a:solidFill>
                        <a:cs typeface="Arial" panose="020B0604020202020204" pitchFamily="34" charset="0"/>
                      </a:endParaRPr>
                    </a:p>
                    <a:p>
                      <a:pPr marL="0" lvl="0" indent="0" defTabSz="914400">
                        <a:lnSpc>
                          <a:spcPct val="100000"/>
                        </a:lnSpc>
                        <a:spcBef>
                          <a:spcPts val="0"/>
                        </a:spcBef>
                        <a:buClrTx/>
                        <a:buSzTx/>
                        <a:buNone/>
                        <a:defRPr/>
                      </a:pPr>
                      <a:r>
                        <a:rPr lang="en-US" sz="1400" dirty="0" smtClean="0">
                          <a:solidFill>
                            <a:schemeClr val="dk1"/>
                          </a:solidFill>
                          <a:cs typeface="Arial" panose="020B0604020202020204" pitchFamily="34" charset="0"/>
                        </a:rPr>
                        <a:t>The critical items on which the State needs to provide direction are: </a:t>
                      </a:r>
                      <a:r>
                        <a:rPr lang="en-US" sz="1400" dirty="0" smtClean="0">
                          <a:solidFill>
                            <a:schemeClr val="dk1"/>
                          </a:solidFill>
                        </a:rPr>
                        <a:t>NOAs/Forms, Exemptions including geographically waived areas, and the MEDS interface.</a:t>
                      </a:r>
                    </a:p>
                    <a:p>
                      <a:pPr marL="0" lvl="0" indent="0" defTabSz="914400">
                        <a:lnSpc>
                          <a:spcPct val="100000"/>
                        </a:lnSpc>
                        <a:spcBef>
                          <a:spcPts val="0"/>
                        </a:spcBef>
                        <a:buClrTx/>
                        <a:buSzTx/>
                        <a:buNone/>
                        <a:defRPr/>
                      </a:pPr>
                      <a:endParaRPr lang="en-US" sz="1400" dirty="0" smtClean="0">
                        <a:solidFill>
                          <a:schemeClr val="dk1"/>
                        </a:solidFill>
                      </a:endParaRPr>
                    </a:p>
                    <a:p>
                      <a:pPr marL="0" lvl="0" indent="0" defTabSz="914400">
                        <a:lnSpc>
                          <a:spcPct val="100000"/>
                        </a:lnSpc>
                        <a:spcBef>
                          <a:spcPts val="0"/>
                        </a:spcBef>
                        <a:buClrTx/>
                        <a:buSzTx/>
                        <a:buNone/>
                        <a:defRPr/>
                      </a:pPr>
                      <a:r>
                        <a:rPr lang="en-US" sz="1400" dirty="0" smtClean="0">
                          <a:solidFill>
                            <a:schemeClr val="dk1"/>
                          </a:solidFill>
                        </a:rPr>
                        <a:t>C-IV/LRS</a:t>
                      </a:r>
                      <a:r>
                        <a:rPr lang="en-US" sz="1400" baseline="0" dirty="0" smtClean="0">
                          <a:solidFill>
                            <a:schemeClr val="dk1"/>
                          </a:solidFill>
                        </a:rPr>
                        <a:t> </a:t>
                      </a:r>
                      <a:r>
                        <a:rPr lang="en-US" sz="1400" dirty="0" smtClean="0">
                          <a:solidFill>
                            <a:schemeClr val="dk1"/>
                          </a:solidFill>
                        </a:rPr>
                        <a:t>Joint Design efforts</a:t>
                      </a:r>
                      <a:r>
                        <a:rPr lang="en-US" sz="1400" baseline="0" dirty="0" smtClean="0">
                          <a:solidFill>
                            <a:schemeClr val="dk1"/>
                          </a:solidFill>
                        </a:rPr>
                        <a:t> will begin when final policy is published.</a:t>
                      </a:r>
                      <a:endParaRPr lang="en-US" sz="1400" b="0" kern="1200" baseline="0" dirty="0" smtClean="0">
                        <a:solidFill>
                          <a:schemeClr val="dk1"/>
                        </a:solidFill>
                        <a:effectLst/>
                        <a:latin typeface="+mn-lt"/>
                        <a:ea typeface="+mn-ea"/>
                        <a:cs typeface="+mn-cs"/>
                      </a:endParaRPr>
                    </a:p>
                  </a:txBody>
                  <a:tcPr marL="91442" marR="91442" marT="34315" marB="34315"/>
                </a:tc>
                <a:extLst>
                  <a:ext uri="{0D108BD9-81ED-4DB2-BD59-A6C34878D82A}">
                    <a16:rowId xmlns:a16="http://schemas.microsoft.com/office/drawing/2014/main" val="2694605828"/>
                  </a:ext>
                </a:extLst>
              </a:tr>
            </a:tbl>
          </a:graphicData>
        </a:graphic>
      </p:graphicFrame>
    </p:spTree>
    <p:extLst>
      <p:ext uri="{BB962C8B-B14F-4D97-AF65-F5344CB8AC3E}">
        <p14:creationId xmlns:p14="http://schemas.microsoft.com/office/powerpoint/2010/main" val="21289106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7620000" cy="639762"/>
          </a:xfrm>
        </p:spPr>
        <p:txBody>
          <a:bodyPr>
            <a:normAutofit fontScale="90000"/>
          </a:bodyPr>
          <a:lstStyle/>
          <a:p>
            <a:pPr algn="r"/>
            <a:r>
              <a:rPr lang="en-US" dirty="0" smtClean="0"/>
              <a:t>                 Policy Implementation</a:t>
            </a:r>
            <a:endParaRPr lang="en-US" dirty="0"/>
          </a:p>
        </p:txBody>
      </p:sp>
      <p:sp>
        <p:nvSpPr>
          <p:cNvPr id="5" name="Slide Number Placeholder 3"/>
          <p:cNvSpPr>
            <a:spLocks noGrp="1"/>
          </p:cNvSpPr>
          <p:nvPr>
            <p:ph type="sldNum" sz="quarter" idx="12"/>
          </p:nvPr>
        </p:nvSpPr>
        <p:spPr/>
        <p:txBody>
          <a:bodyPr/>
          <a:lstStyle/>
          <a:p>
            <a:fld id="{E11AC5FD-6117-434D-B9A5-ADA9E67FDCBD}" type="slidenum">
              <a:rPr lang="en-US" smtClean="0"/>
              <a:t>15</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870667567"/>
              </p:ext>
            </p:extLst>
          </p:nvPr>
        </p:nvGraphicFramePr>
        <p:xfrm>
          <a:off x="304800" y="1752600"/>
          <a:ext cx="8610599" cy="4375927"/>
        </p:xfrm>
        <a:graphic>
          <a:graphicData uri="http://schemas.openxmlformats.org/drawingml/2006/table">
            <a:tbl>
              <a:tblPr firstRow="1" bandRow="1">
                <a:tableStyleId>{5C22544A-7EE6-4342-B048-85BDC9FD1C3A}</a:tableStyleId>
              </a:tblPr>
              <a:tblGrid>
                <a:gridCol w="1066798">
                  <a:extLst>
                    <a:ext uri="{9D8B030D-6E8A-4147-A177-3AD203B41FA5}">
                      <a16:colId xmlns:a16="http://schemas.microsoft.com/office/drawing/2014/main" val="1897634298"/>
                    </a:ext>
                  </a:extLst>
                </a:gridCol>
                <a:gridCol w="837469">
                  <a:extLst>
                    <a:ext uri="{9D8B030D-6E8A-4147-A177-3AD203B41FA5}">
                      <a16:colId xmlns:a16="http://schemas.microsoft.com/office/drawing/2014/main" val="1570552813"/>
                    </a:ext>
                  </a:extLst>
                </a:gridCol>
                <a:gridCol w="910325">
                  <a:extLst>
                    <a:ext uri="{9D8B030D-6E8A-4147-A177-3AD203B41FA5}">
                      <a16:colId xmlns:a16="http://schemas.microsoft.com/office/drawing/2014/main" val="2930224535"/>
                    </a:ext>
                  </a:extLst>
                </a:gridCol>
                <a:gridCol w="952545">
                  <a:extLst>
                    <a:ext uri="{9D8B030D-6E8A-4147-A177-3AD203B41FA5}">
                      <a16:colId xmlns:a16="http://schemas.microsoft.com/office/drawing/2014/main" val="3776382731"/>
                    </a:ext>
                  </a:extLst>
                </a:gridCol>
                <a:gridCol w="4843462">
                  <a:extLst>
                    <a:ext uri="{9D8B030D-6E8A-4147-A177-3AD203B41FA5}">
                      <a16:colId xmlns:a16="http://schemas.microsoft.com/office/drawing/2014/main" val="3406358116"/>
                    </a:ext>
                  </a:extLst>
                </a:gridCol>
              </a:tblGrid>
              <a:tr h="508479">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Policy</a:t>
                      </a:r>
                      <a:r>
                        <a:rPr lang="en-US" sz="1200" baseline="0" dirty="0" smtClean="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C-IV</a:t>
                      </a:r>
                      <a:r>
                        <a:rPr lang="en-US" sz="1200" baseline="0" dirty="0" smtClean="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LRS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mj-lt"/>
                          <a:cs typeface="Arial" panose="020B0604020202020204" pitchFamily="34" charset="0"/>
                        </a:rPr>
                        <a:t>Description - </a:t>
                      </a:r>
                      <a:r>
                        <a:rPr lang="en-US" sz="1200" b="1" kern="1200" baseline="0" dirty="0" smtClean="0">
                          <a:solidFill>
                            <a:schemeClr val="dk1"/>
                          </a:solidFill>
                          <a:effectLst/>
                          <a:latin typeface="+mj-lt"/>
                          <a:ea typeface="+mn-ea"/>
                          <a:cs typeface="Arial" panose="020B0604020202020204" pitchFamily="34" charset="0"/>
                        </a:rPr>
                        <a:t>C-IV/LRS Implementation effort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tx1"/>
                        </a:solidFill>
                        <a:latin typeface="+mj-lt"/>
                        <a:cs typeface="Arial" panose="020B0604020202020204" pitchFamily="34" charset="0"/>
                      </a:endParaRPr>
                    </a:p>
                  </a:txBody>
                  <a:tcPr marL="91438" marR="91438" marT="34283" marB="34283"/>
                </a:tc>
                <a:extLst>
                  <a:ext uri="{0D108BD9-81ED-4DB2-BD59-A6C34878D82A}">
                    <a16:rowId xmlns:a16="http://schemas.microsoft.com/office/drawing/2014/main" val="2185081078"/>
                  </a:ext>
                </a:extLst>
              </a:tr>
              <a:tr h="37587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latin typeface="+mn-lt"/>
                          <a:cs typeface="Arial" panose="020B0604020202020204" pitchFamily="34" charset="0"/>
                        </a:rPr>
                        <a:t>SAWS</a:t>
                      </a:r>
                      <a:r>
                        <a:rPr lang="en-US" sz="1500" baseline="0" dirty="0" smtClean="0">
                          <a:latin typeface="+mn-lt"/>
                          <a:cs typeface="Arial" panose="020B0604020202020204" pitchFamily="34" charset="0"/>
                        </a:rPr>
                        <a:t> 2 PLUS</a:t>
                      </a:r>
                      <a:endParaRPr lang="en-US" sz="15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latin typeface="+mn-lt"/>
                        <a:cs typeface="Arial" panose="020B0604020202020204" pitchFamily="34" charset="0"/>
                      </a:endParaRPr>
                    </a:p>
                  </a:txBody>
                  <a:tcPr marL="91448" marR="91448" marT="34291" marB="34291"/>
                </a:tc>
                <a:tc>
                  <a:txBody>
                    <a:bodyPr/>
                    <a:lstStyle/>
                    <a:p>
                      <a:r>
                        <a:rPr lang="en-US" sz="1500" i="0" dirty="0" smtClean="0">
                          <a:solidFill>
                            <a:schemeClr val="tx1"/>
                          </a:solidFill>
                          <a:latin typeface="+mn-lt"/>
                          <a:cs typeface="Arial" panose="020B0604020202020204" pitchFamily="34" charset="0"/>
                        </a:rPr>
                        <a:t>TBD</a:t>
                      </a:r>
                      <a:endParaRPr lang="en-US" sz="1500" i="0" dirty="0">
                        <a:solidFill>
                          <a:schemeClr val="tx1"/>
                        </a:solidFill>
                        <a:latin typeface="+mn-lt"/>
                        <a:cs typeface="Arial" panose="020B0604020202020204" pitchFamily="34" charset="0"/>
                      </a:endParaRPr>
                    </a:p>
                  </a:txBody>
                  <a:tcPr marL="91442" marR="91442" marT="34315" marB="34315"/>
                </a:tc>
                <a:tc>
                  <a:txBody>
                    <a:bodyPr/>
                    <a:lstStyle/>
                    <a:p>
                      <a:r>
                        <a:rPr lang="en-US" sz="1500" dirty="0" smtClean="0">
                          <a:solidFill>
                            <a:schemeClr val="tx1"/>
                          </a:solidFill>
                          <a:latin typeface="+mn-lt"/>
                          <a:cs typeface="Arial" panose="020B0604020202020204" pitchFamily="34" charset="0"/>
                        </a:rPr>
                        <a:t>TBD</a:t>
                      </a:r>
                    </a:p>
                  </a:txBody>
                  <a:tcPr marL="91442" marR="91442" marT="34315" marB="34315"/>
                </a:tc>
                <a:tc>
                  <a:txBody>
                    <a:bodyPr/>
                    <a:lstStyle/>
                    <a:p>
                      <a:r>
                        <a:rPr lang="en-US" sz="1500" dirty="0" smtClean="0">
                          <a:solidFill>
                            <a:schemeClr val="tx1"/>
                          </a:solidFill>
                          <a:latin typeface="+mn-lt"/>
                          <a:cs typeface="Arial" panose="020B0604020202020204" pitchFamily="34" charset="0"/>
                        </a:rPr>
                        <a:t>TBD</a:t>
                      </a: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kern="1200" baseline="0" dirty="0" smtClean="0">
                          <a:solidFill>
                            <a:schemeClr val="dk1"/>
                          </a:solidFill>
                          <a:effectLst/>
                          <a:latin typeface="+mn-lt"/>
                          <a:ea typeface="+mn-ea"/>
                          <a:cs typeface="+mn-cs"/>
                        </a:rPr>
                        <a:t>CDSS was working on revising the SAWS 2 Plus  to include additional programs, newly passed legislative requirements to track sexual orientation/gender identity (SOGI), incorporate the SAWS 2A SAR information  and align with the CMS requirements for the health care program application requirements. As of December 2017, this effort is on hold.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500" kern="1200" baseline="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500" kern="1200" baseline="0" dirty="0" smtClean="0">
                          <a:solidFill>
                            <a:schemeClr val="dk1"/>
                          </a:solidFill>
                          <a:effectLst/>
                          <a:latin typeface="+mn-lt"/>
                          <a:ea typeface="+mn-ea"/>
                          <a:cs typeface="+mn-cs"/>
                        </a:rPr>
                        <a:t>At the December SAWS policy meeting, CDSS informed SAWS that they are working on a modified version of the SAWS 2 PLUS which will only include five questions. They do anticipate that some of the five questions will cover the SOGI requirements. The draft form is pending.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500" kern="1200" baseline="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500" kern="1200" baseline="0" dirty="0" err="1" smtClean="0">
                          <a:solidFill>
                            <a:schemeClr val="dk1"/>
                          </a:solidFill>
                          <a:effectLst/>
                          <a:latin typeface="+mn-lt"/>
                          <a:ea typeface="+mn-ea"/>
                          <a:cs typeface="+mn-cs"/>
                        </a:rPr>
                        <a:t>CalACES</a:t>
                      </a:r>
                      <a:r>
                        <a:rPr lang="en-US" sz="1500" kern="1200" baseline="0" dirty="0" smtClean="0">
                          <a:solidFill>
                            <a:schemeClr val="dk1"/>
                          </a:solidFill>
                          <a:effectLst/>
                          <a:latin typeface="+mn-lt"/>
                          <a:ea typeface="+mn-ea"/>
                          <a:cs typeface="+mn-cs"/>
                        </a:rPr>
                        <a:t> will begin design efforts when final policy is published.</a:t>
                      </a:r>
                    </a:p>
                  </a:txBody>
                  <a:tcPr marL="91442" marR="91442" marT="34315" marB="34315"/>
                </a:tc>
                <a:extLst>
                  <a:ext uri="{0D108BD9-81ED-4DB2-BD59-A6C34878D82A}">
                    <a16:rowId xmlns:a16="http://schemas.microsoft.com/office/drawing/2014/main" val="676741665"/>
                  </a:ext>
                </a:extLst>
              </a:tr>
            </a:tbl>
          </a:graphicData>
        </a:graphic>
      </p:graphicFrame>
    </p:spTree>
    <p:extLst>
      <p:ext uri="{BB962C8B-B14F-4D97-AF65-F5344CB8AC3E}">
        <p14:creationId xmlns:p14="http://schemas.microsoft.com/office/powerpoint/2010/main" val="127362529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085456928"/>
              </p:ext>
            </p:extLst>
          </p:nvPr>
        </p:nvGraphicFramePr>
        <p:xfrm>
          <a:off x="381000" y="1651827"/>
          <a:ext cx="8505441" cy="4572002"/>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4162041">
                  <a:extLst>
                    <a:ext uri="{9D8B030D-6E8A-4147-A177-3AD203B41FA5}">
                      <a16:colId xmlns:a16="http://schemas.microsoft.com/office/drawing/2014/main" val="20004"/>
                    </a:ext>
                  </a:extLst>
                </a:gridCol>
              </a:tblGrid>
              <a:tr h="780240">
                <a:tc>
                  <a:txBody>
                    <a:bodyPr/>
                    <a:lstStyle/>
                    <a:p>
                      <a:r>
                        <a:rPr lang="en-US" sz="1400" dirty="0" smtClean="0">
                          <a:solidFill>
                            <a:schemeClr val="tx1"/>
                          </a:solidFill>
                          <a:latin typeface="+mj-lt"/>
                          <a:cs typeface="Arial" panose="020B0604020202020204" pitchFamily="34" charset="0"/>
                        </a:rPr>
                        <a:t>Item</a:t>
                      </a:r>
                      <a:endParaRPr lang="en-US" sz="1400" dirty="0">
                        <a:solidFill>
                          <a:schemeClr val="tx1"/>
                        </a:solidFill>
                        <a:latin typeface="+mj-lt"/>
                        <a:cs typeface="Arial" panose="020B0604020202020204" pitchFamily="34" charset="0"/>
                      </a:endParaRPr>
                    </a:p>
                  </a:txBody>
                  <a:tcPr marL="91438" marR="91438" marT="34283" marB="34283"/>
                </a:tc>
                <a:tc>
                  <a:txBody>
                    <a:bodyPr/>
                    <a:lstStyle/>
                    <a:p>
                      <a:r>
                        <a:rPr lang="en-US" sz="1400" dirty="0" smtClean="0">
                          <a:solidFill>
                            <a:schemeClr val="tx1"/>
                          </a:solidFill>
                          <a:latin typeface="+mj-lt"/>
                          <a:cs typeface="Arial" panose="020B0604020202020204" pitchFamily="34" charset="0"/>
                        </a:rPr>
                        <a:t>Policy</a:t>
                      </a:r>
                      <a:r>
                        <a:rPr lang="en-US" sz="1400" baseline="0" dirty="0" smtClean="0">
                          <a:solidFill>
                            <a:schemeClr val="tx1"/>
                          </a:solidFill>
                          <a:latin typeface="+mj-lt"/>
                          <a:cs typeface="Arial" panose="020B0604020202020204" pitchFamily="34" charset="0"/>
                        </a:rPr>
                        <a:t> Effective Date</a:t>
                      </a:r>
                      <a:endParaRPr lang="en-US" sz="1400" dirty="0">
                        <a:solidFill>
                          <a:schemeClr val="tx1"/>
                        </a:solidFill>
                        <a:latin typeface="+mj-lt"/>
                        <a:cs typeface="Arial" panose="020B0604020202020204" pitchFamily="34" charset="0"/>
                      </a:endParaRPr>
                    </a:p>
                  </a:txBody>
                  <a:tcPr marL="91438" marR="91438" marT="34283" marB="34283"/>
                </a:tc>
                <a:tc>
                  <a:txBody>
                    <a:bodyPr/>
                    <a:lstStyle/>
                    <a:p>
                      <a:r>
                        <a:rPr lang="en-US" sz="1400" dirty="0" smtClean="0">
                          <a:solidFill>
                            <a:schemeClr val="tx1"/>
                          </a:solidFill>
                          <a:latin typeface="+mj-lt"/>
                          <a:cs typeface="Arial" panose="020B0604020202020204" pitchFamily="34" charset="0"/>
                        </a:rPr>
                        <a:t>C-IV</a:t>
                      </a:r>
                      <a:r>
                        <a:rPr lang="en-US" sz="1400" baseline="0" dirty="0" smtClean="0">
                          <a:solidFill>
                            <a:schemeClr val="tx1"/>
                          </a:solidFill>
                          <a:latin typeface="+mj-lt"/>
                          <a:cs typeface="Arial" panose="020B0604020202020204" pitchFamily="34" charset="0"/>
                        </a:rPr>
                        <a:t> Status</a:t>
                      </a:r>
                      <a:endParaRPr lang="en-US" sz="1400" dirty="0">
                        <a:solidFill>
                          <a:schemeClr val="tx1"/>
                        </a:solidFill>
                        <a:latin typeface="+mj-lt"/>
                        <a:cs typeface="Arial" panose="020B0604020202020204" pitchFamily="34" charset="0"/>
                      </a:endParaRPr>
                    </a:p>
                  </a:txBody>
                  <a:tcPr marL="91438" marR="91438" marT="34283" marB="34283"/>
                </a:tc>
                <a:tc>
                  <a:txBody>
                    <a:bodyPr/>
                    <a:lstStyle/>
                    <a:p>
                      <a:r>
                        <a:rPr lang="en-US" sz="1400" dirty="0" smtClean="0">
                          <a:solidFill>
                            <a:schemeClr val="tx1"/>
                          </a:solidFill>
                          <a:latin typeface="+mj-lt"/>
                          <a:cs typeface="Arial" panose="020B0604020202020204" pitchFamily="34" charset="0"/>
                        </a:rPr>
                        <a:t>LRS Status</a:t>
                      </a:r>
                      <a:endParaRPr lang="en-US" sz="14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tx1"/>
                          </a:solidFill>
                          <a:latin typeface="+mj-lt"/>
                          <a:ea typeface="+mn-ea"/>
                          <a:cs typeface="Arial" panose="020B0604020202020204" pitchFamily="34" charset="0"/>
                        </a:rPr>
                        <a:t>Description</a:t>
                      </a:r>
                      <a:r>
                        <a:rPr lang="en-US" sz="1400" b="1" kern="1200" baseline="0" dirty="0" smtClean="0">
                          <a:solidFill>
                            <a:schemeClr val="tx1"/>
                          </a:solidFill>
                          <a:latin typeface="+mj-lt"/>
                          <a:ea typeface="+mn-ea"/>
                          <a:cs typeface="Arial" panose="020B0604020202020204" pitchFamily="34" charset="0"/>
                        </a:rPr>
                        <a:t> – </a:t>
                      </a:r>
                      <a:r>
                        <a:rPr lang="en-US" sz="1400" b="1" kern="1200" baseline="0" dirty="0" smtClean="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10000"/>
                  </a:ext>
                </a:extLst>
              </a:tr>
              <a:tr h="37917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Add VUR Functionality for Non</a:t>
                      </a:r>
                      <a:r>
                        <a:rPr lang="en-US" sz="1400" baseline="0" dirty="0" smtClean="0">
                          <a:latin typeface="+mn-lt"/>
                          <a:cs typeface="Arial" panose="020B0604020202020204" pitchFamily="34" charset="0"/>
                        </a:rPr>
                        <a:t> Assistance CalFresh (NACF)</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solidFill>
                            <a:srgbClr val="0070C0"/>
                          </a:solidFill>
                          <a:effectLst/>
                          <a:latin typeface="+mn-lt"/>
                          <a:cs typeface="Arial" panose="020B0604020202020204" pitchFamily="34" charset="0"/>
                          <a:hlinkClick r:id="rId3"/>
                        </a:rPr>
                        <a:t>ACL 13-17</a:t>
                      </a:r>
                      <a:endParaRPr lang="en-US" sz="1400" dirty="0" smtClean="0">
                        <a:solidFill>
                          <a:srgbClr val="0070C0"/>
                        </a:solidFill>
                        <a:effectLst/>
                        <a:latin typeface="+mn-lt"/>
                        <a:cs typeface="Arial" panose="020B0604020202020204" pitchFamily="34" charset="0"/>
                      </a:endParaRPr>
                    </a:p>
                  </a:txBody>
                  <a:tcPr marL="91448" marR="91448" marT="34291" marB="34291"/>
                </a:tc>
                <a:tc>
                  <a:txBody>
                    <a:bodyPr/>
                    <a:lstStyle/>
                    <a:p>
                      <a:r>
                        <a:rPr lang="en-US" sz="1400" i="0" dirty="0" smtClean="0">
                          <a:solidFill>
                            <a:schemeClr val="tx1"/>
                          </a:solidFill>
                          <a:latin typeface="+mn-lt"/>
                          <a:cs typeface="Arial" panose="020B0604020202020204" pitchFamily="34" charset="0"/>
                        </a:rPr>
                        <a:t>10/1/2013</a:t>
                      </a:r>
                      <a:endParaRPr lang="en-US" sz="1400" i="0" dirty="0">
                        <a:solidFill>
                          <a:schemeClr val="tx1"/>
                        </a:solidFill>
                        <a:latin typeface="+mn-lt"/>
                        <a:cs typeface="Arial" panose="020B0604020202020204" pitchFamily="34" charset="0"/>
                      </a:endParaRPr>
                    </a:p>
                  </a:txBody>
                  <a:tcPr marL="91442" marR="91442" marT="34315" marB="34315"/>
                </a:tc>
                <a:tc>
                  <a:txBody>
                    <a:bodyPr/>
                    <a:lstStyle/>
                    <a:p>
                      <a:r>
                        <a:rPr lang="en-US" sz="1400" dirty="0" smtClean="0">
                          <a:solidFill>
                            <a:schemeClr val="tx1"/>
                          </a:solidFill>
                          <a:latin typeface="+mn-lt"/>
                          <a:cs typeface="Arial" panose="020B0604020202020204" pitchFamily="34" charset="0"/>
                        </a:rPr>
                        <a:t>SCR </a:t>
                      </a:r>
                    </a:p>
                    <a:p>
                      <a:r>
                        <a:rPr lang="en-US" sz="1400" dirty="0" smtClean="0">
                          <a:solidFill>
                            <a:schemeClr val="tx1"/>
                          </a:solidFill>
                          <a:latin typeface="+mn-lt"/>
                          <a:cs typeface="Arial" panose="020B0604020202020204" pitchFamily="34" charset="0"/>
                        </a:rPr>
                        <a:t>619</a:t>
                      </a:r>
                    </a:p>
                    <a:p>
                      <a:endParaRPr lang="en-US" sz="1400" dirty="0" smtClean="0">
                        <a:solidFill>
                          <a:schemeClr val="tx1"/>
                        </a:solidFill>
                        <a:latin typeface="+mn-lt"/>
                        <a:cs typeface="Arial" panose="020B0604020202020204" pitchFamily="34" charset="0"/>
                      </a:endParaRPr>
                    </a:p>
                    <a:p>
                      <a:r>
                        <a:rPr lang="en-US" sz="1400" dirty="0" smtClean="0">
                          <a:solidFill>
                            <a:schemeClr val="tx1"/>
                          </a:solidFill>
                          <a:latin typeface="+mn-lt"/>
                          <a:cs typeface="Arial" panose="020B0604020202020204" pitchFamily="34" charset="0"/>
                        </a:rPr>
                        <a:t>Analysis</a:t>
                      </a:r>
                    </a:p>
                    <a:p>
                      <a:endParaRPr lang="en-US" sz="1400" dirty="0" smtClean="0">
                        <a:solidFill>
                          <a:schemeClr val="tx1"/>
                        </a:solidFill>
                        <a:latin typeface="+mn-lt"/>
                        <a:cs typeface="Arial" panose="020B0604020202020204" pitchFamily="34" charset="0"/>
                      </a:endParaRPr>
                    </a:p>
                    <a:p>
                      <a:r>
                        <a:rPr lang="en-US" sz="1400" dirty="0" smtClean="0">
                          <a:solidFill>
                            <a:schemeClr val="tx1"/>
                          </a:solidFill>
                          <a:latin typeface="+mn-lt"/>
                          <a:cs typeface="Arial" panose="020B0604020202020204" pitchFamily="34" charset="0"/>
                        </a:rPr>
                        <a:t>Release  TBD</a:t>
                      </a:r>
                    </a:p>
                  </a:txBody>
                  <a:tcPr marL="91442" marR="91442" marT="34315" marB="34315"/>
                </a:tc>
                <a:tc>
                  <a:txBody>
                    <a:bodyPr/>
                    <a:lstStyle/>
                    <a:p>
                      <a:r>
                        <a:rPr lang="en-US" sz="1400" dirty="0" smtClean="0">
                          <a:solidFill>
                            <a:schemeClr val="tx1"/>
                          </a:solidFill>
                          <a:latin typeface="+mn-lt"/>
                          <a:cs typeface="Arial" panose="020B0604020202020204" pitchFamily="34" charset="0"/>
                        </a:rPr>
                        <a:t>Implemented</a:t>
                      </a: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baseline="0" dirty="0" smtClean="0">
                          <a:solidFill>
                            <a:schemeClr val="dk1"/>
                          </a:solidFill>
                          <a:effectLst/>
                          <a:latin typeface="+mn-lt"/>
                          <a:ea typeface="+mn-ea"/>
                          <a:cs typeface="+mn-cs"/>
                        </a:rPr>
                        <a:t>No change since last meeting</a:t>
                      </a:r>
                      <a:r>
                        <a:rPr lang="en-US" sz="1400" kern="1200" baseline="0" dirty="0" smtClean="0">
                          <a:solidFill>
                            <a:schemeClr val="dk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latin typeface="+mn-lt"/>
                          <a:cs typeface="Arial" panose="020B0604020202020204" pitchFamily="34" charset="0"/>
                        </a:rPr>
                        <a:t>CW/CF</a:t>
                      </a:r>
                      <a:r>
                        <a:rPr lang="en-US" sz="1400" baseline="0" dirty="0" smtClean="0">
                          <a:effectLst/>
                          <a:latin typeface="+mn-lt"/>
                          <a:cs typeface="Arial" panose="020B0604020202020204" pitchFamily="34" charset="0"/>
                        </a:rPr>
                        <a:t> Committee High Priority CalFresh  SCRs:   </a:t>
                      </a:r>
                      <a:r>
                        <a:rPr lang="en-US" sz="1400" dirty="0" smtClean="0">
                          <a:latin typeface="+mn-lt"/>
                          <a:cs typeface="Arial" panose="020B0604020202020204" pitchFamily="34" charset="0"/>
                        </a:rPr>
                        <a:t>Due to</a:t>
                      </a:r>
                      <a:r>
                        <a:rPr lang="en-US" sz="1400" baseline="0" dirty="0" smtClean="0">
                          <a:latin typeface="+mn-lt"/>
                          <a:cs typeface="Arial" panose="020B0604020202020204" pitchFamily="34" charset="0"/>
                        </a:rPr>
                        <a:t> a waiver denial</a:t>
                      </a:r>
                      <a:r>
                        <a:rPr lang="en-US" sz="1400" dirty="0" smtClean="0">
                          <a:latin typeface="+mn-lt"/>
                          <a:cs typeface="Arial" panose="020B0604020202020204" pitchFamily="34" charset="0"/>
                        </a:rPr>
                        <a:t>, CWDs must act on any NACF changes considered verified upon receipt (VUR). CDSS</a:t>
                      </a:r>
                      <a:r>
                        <a:rPr lang="en-US" sz="1400" baseline="0" dirty="0" smtClean="0">
                          <a:latin typeface="+mn-lt"/>
                          <a:cs typeface="Arial" panose="020B0604020202020204" pitchFamily="34" charset="0"/>
                        </a:rPr>
                        <a:t> has drafted an ACIN to published t</a:t>
                      </a:r>
                      <a:r>
                        <a:rPr lang="en-US" sz="1400" kern="1200" dirty="0" smtClean="0">
                          <a:solidFill>
                            <a:schemeClr val="dk1"/>
                          </a:solidFill>
                          <a:effectLst/>
                          <a:latin typeface="+mn-lt"/>
                          <a:ea typeface="+mn-ea"/>
                          <a:cs typeface="Arial" panose="020B0604020202020204" pitchFamily="34" charset="0"/>
                        </a:rPr>
                        <a:t>he VUR chart</a:t>
                      </a:r>
                      <a:r>
                        <a:rPr lang="en-US" sz="1400" kern="1200" baseline="0" dirty="0" smtClean="0">
                          <a:solidFill>
                            <a:schemeClr val="dk1"/>
                          </a:solidFill>
                          <a:effectLst/>
                          <a:latin typeface="+mn-lt"/>
                          <a:ea typeface="+mn-ea"/>
                          <a:cs typeface="Arial" panose="020B0604020202020204" pitchFamily="34" charset="0"/>
                        </a:rPr>
                        <a:t>  (Mid Period Guide) and a Q&amp;A. It’s unknown when the draft ACIN will be sent to the counties for review.</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baseline="0" dirty="0" smtClean="0">
                          <a:solidFill>
                            <a:schemeClr val="tx1"/>
                          </a:solidFill>
                          <a:effectLst/>
                          <a:latin typeface="+mn-lt"/>
                          <a:ea typeface="+mn-ea"/>
                          <a:cs typeface="Arial" panose="020B0604020202020204" pitchFamily="34" charset="0"/>
                        </a:rPr>
                        <a:t>C-IV Project Update:</a:t>
                      </a:r>
                      <a:endParaRPr lang="en-US" sz="1400" b="0" kern="1200" baseline="0" dirty="0" smtClean="0">
                        <a:solidFill>
                          <a:schemeClr val="tx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1200" baseline="0" dirty="0" smtClean="0">
                          <a:solidFill>
                            <a:schemeClr val="tx1"/>
                          </a:solidFill>
                          <a:effectLst/>
                          <a:latin typeface="+mn-lt"/>
                          <a:ea typeface="+mn-ea"/>
                          <a:cs typeface="Arial" panose="020B0604020202020204" pitchFamily="34" charset="0"/>
                        </a:rPr>
                        <a:t>Design is pending receipt of CDSS policy Q&amp;A.</a:t>
                      </a:r>
                      <a:endParaRPr lang="en-US" sz="1400" b="1" kern="1200" baseline="0" dirty="0" smtClean="0">
                        <a:solidFill>
                          <a:schemeClr val="tx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baseline="0" dirty="0" smtClean="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baseline="0" dirty="0" smtClean="0">
                          <a:solidFill>
                            <a:schemeClr val="tx1"/>
                          </a:solidFill>
                          <a:effectLst/>
                          <a:latin typeface="+mn-lt"/>
                          <a:ea typeface="+mn-ea"/>
                          <a:cs typeface="Arial" panose="020B0604020202020204" pitchFamily="34" charset="0"/>
                        </a:rPr>
                        <a:t>LRS Project Update: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1200" baseline="0" dirty="0" smtClean="0">
                          <a:solidFill>
                            <a:schemeClr val="tx1"/>
                          </a:solidFill>
                          <a:effectLst/>
                          <a:latin typeface="+mn-lt"/>
                          <a:ea typeface="+mn-ea"/>
                          <a:cs typeface="Arial" panose="020B0604020202020204" pitchFamily="34" charset="0"/>
                        </a:rPr>
                        <a:t>VUR was included in the initial implementation of the LRS System</a:t>
                      </a:r>
                      <a:r>
                        <a:rPr lang="en-US" sz="1400" b="1" kern="1200" baseline="0" dirty="0" smtClean="0">
                          <a:solidFill>
                            <a:schemeClr val="tx1"/>
                          </a:solidFill>
                          <a:effectLst/>
                          <a:latin typeface="+mn-lt"/>
                          <a:ea typeface="+mn-ea"/>
                          <a:cs typeface="Arial" panose="020B0604020202020204" pitchFamily="34" charset="0"/>
                        </a:rPr>
                        <a:t>. </a:t>
                      </a:r>
                      <a:r>
                        <a:rPr lang="en-US" sz="1400" b="0" kern="1200" dirty="0" smtClean="0">
                          <a:solidFill>
                            <a:schemeClr val="tx1"/>
                          </a:solidFill>
                          <a:effectLst/>
                          <a:latin typeface="+mn-lt"/>
                          <a:ea typeface="+mn-ea"/>
                          <a:cs typeface="+mn-cs"/>
                        </a:rPr>
                        <a:t>V</a:t>
                      </a:r>
                      <a:r>
                        <a:rPr lang="en-US" sz="1400" kern="1200" dirty="0" smtClean="0">
                          <a:solidFill>
                            <a:schemeClr val="tx1"/>
                          </a:solidFill>
                          <a:effectLst/>
                          <a:latin typeface="+mn-lt"/>
                          <a:ea typeface="+mn-ea"/>
                          <a:cs typeface="+mn-cs"/>
                        </a:rPr>
                        <a:t>erification logic in LRS is different from C-IV and is automated. LRS verification logic is based on Report Date and Change Reason logic.</a:t>
                      </a:r>
                      <a:endParaRPr lang="en-US" sz="1400" b="1" kern="1200" baseline="0" dirty="0" smtClean="0">
                        <a:solidFill>
                          <a:schemeClr val="tx1"/>
                        </a:solidFill>
                        <a:effectLst/>
                        <a:latin typeface="+mn-lt"/>
                        <a:ea typeface="+mn-ea"/>
                        <a:cs typeface="Arial" panose="020B0604020202020204" pitchFamily="34" charset="0"/>
                      </a:endParaRPr>
                    </a:p>
                  </a:txBody>
                  <a:tcPr marL="91442" marR="91442" marT="34315" marB="34315"/>
                </a:tc>
                <a:extLst>
                  <a:ext uri="{0D108BD9-81ED-4DB2-BD59-A6C34878D82A}">
                    <a16:rowId xmlns:a16="http://schemas.microsoft.com/office/drawing/2014/main" val="2281945622"/>
                  </a:ext>
                </a:extLst>
              </a:tr>
            </a:tbl>
          </a:graphicData>
        </a:graphic>
      </p:graphicFrame>
      <p:sp>
        <p:nvSpPr>
          <p:cNvPr id="4" name="Title 5"/>
          <p:cNvSpPr>
            <a:spLocks noGrp="1"/>
          </p:cNvSpPr>
          <p:nvPr>
            <p:ph type="title"/>
          </p:nvPr>
        </p:nvSpPr>
        <p:spPr>
          <a:xfrm>
            <a:off x="457200" y="274638"/>
            <a:ext cx="7620000" cy="639762"/>
          </a:xfrm>
        </p:spPr>
        <p:txBody>
          <a:bodyPr>
            <a:normAutofit fontScale="90000"/>
          </a:bodyPr>
          <a:lstStyle/>
          <a:p>
            <a:pPr algn="r"/>
            <a:r>
              <a:rPr lang="en-US" dirty="0" smtClean="0"/>
              <a:t>Policy Implementation</a:t>
            </a:r>
            <a:endParaRPr lang="en-US" dirty="0"/>
          </a:p>
        </p:txBody>
      </p:sp>
      <p:sp>
        <p:nvSpPr>
          <p:cNvPr id="2" name="Slide Number Placeholder 1"/>
          <p:cNvSpPr>
            <a:spLocks noGrp="1"/>
          </p:cNvSpPr>
          <p:nvPr>
            <p:ph type="sldNum" sz="quarter" idx="12"/>
          </p:nvPr>
        </p:nvSpPr>
        <p:spPr/>
        <p:txBody>
          <a:bodyPr/>
          <a:lstStyle/>
          <a:p>
            <a:fld id="{E11AC5FD-6117-434D-B9A5-ADA9E67FDCBD}" type="slidenum">
              <a:rPr lang="en-US" smtClean="0"/>
              <a:t>16</a:t>
            </a:fld>
            <a:endParaRPr lang="en-US" dirty="0"/>
          </a:p>
        </p:txBody>
      </p:sp>
    </p:spTree>
    <p:extLst>
      <p:ext uri="{BB962C8B-B14F-4D97-AF65-F5344CB8AC3E}">
        <p14:creationId xmlns:p14="http://schemas.microsoft.com/office/powerpoint/2010/main" val="196836929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7620000" cy="639762"/>
          </a:xfrm>
        </p:spPr>
        <p:txBody>
          <a:bodyPr>
            <a:normAutofit fontScale="90000"/>
          </a:bodyPr>
          <a:lstStyle/>
          <a:p>
            <a:pPr algn="r"/>
            <a:r>
              <a:rPr lang="en-US" dirty="0" smtClean="0"/>
              <a:t>                 Policy Implementation</a:t>
            </a:r>
            <a:endParaRPr lang="en-US" dirty="0"/>
          </a:p>
        </p:txBody>
      </p:sp>
      <p:sp>
        <p:nvSpPr>
          <p:cNvPr id="5" name="Slide Number Placeholder 3"/>
          <p:cNvSpPr>
            <a:spLocks noGrp="1"/>
          </p:cNvSpPr>
          <p:nvPr>
            <p:ph type="sldNum" sz="quarter" idx="12"/>
          </p:nvPr>
        </p:nvSpPr>
        <p:spPr/>
        <p:txBody>
          <a:bodyPr/>
          <a:lstStyle/>
          <a:p>
            <a:fld id="{E11AC5FD-6117-434D-B9A5-ADA9E67FDCBD}" type="slidenum">
              <a:rPr lang="en-US" smtClean="0"/>
              <a:t>17</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056533504"/>
              </p:ext>
            </p:extLst>
          </p:nvPr>
        </p:nvGraphicFramePr>
        <p:xfrm>
          <a:off x="304800" y="1752600"/>
          <a:ext cx="8610599" cy="4375927"/>
        </p:xfrm>
        <a:graphic>
          <a:graphicData uri="http://schemas.openxmlformats.org/drawingml/2006/table">
            <a:tbl>
              <a:tblPr firstRow="1" bandRow="1">
                <a:tableStyleId>{5C22544A-7EE6-4342-B048-85BDC9FD1C3A}</a:tableStyleId>
              </a:tblPr>
              <a:tblGrid>
                <a:gridCol w="1066798">
                  <a:extLst>
                    <a:ext uri="{9D8B030D-6E8A-4147-A177-3AD203B41FA5}">
                      <a16:colId xmlns:a16="http://schemas.microsoft.com/office/drawing/2014/main" val="1897634298"/>
                    </a:ext>
                  </a:extLst>
                </a:gridCol>
                <a:gridCol w="837469">
                  <a:extLst>
                    <a:ext uri="{9D8B030D-6E8A-4147-A177-3AD203B41FA5}">
                      <a16:colId xmlns:a16="http://schemas.microsoft.com/office/drawing/2014/main" val="1570552813"/>
                    </a:ext>
                  </a:extLst>
                </a:gridCol>
                <a:gridCol w="910325">
                  <a:extLst>
                    <a:ext uri="{9D8B030D-6E8A-4147-A177-3AD203B41FA5}">
                      <a16:colId xmlns:a16="http://schemas.microsoft.com/office/drawing/2014/main" val="2930224535"/>
                    </a:ext>
                  </a:extLst>
                </a:gridCol>
                <a:gridCol w="952545">
                  <a:extLst>
                    <a:ext uri="{9D8B030D-6E8A-4147-A177-3AD203B41FA5}">
                      <a16:colId xmlns:a16="http://schemas.microsoft.com/office/drawing/2014/main" val="3776382731"/>
                    </a:ext>
                  </a:extLst>
                </a:gridCol>
                <a:gridCol w="4843462">
                  <a:extLst>
                    <a:ext uri="{9D8B030D-6E8A-4147-A177-3AD203B41FA5}">
                      <a16:colId xmlns:a16="http://schemas.microsoft.com/office/drawing/2014/main" val="3406358116"/>
                    </a:ext>
                  </a:extLst>
                </a:gridCol>
              </a:tblGrid>
              <a:tr h="508479">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Policy</a:t>
                      </a:r>
                      <a:r>
                        <a:rPr lang="en-US" sz="1200" baseline="0" dirty="0" smtClean="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C-IV</a:t>
                      </a:r>
                      <a:r>
                        <a:rPr lang="en-US" sz="1200" baseline="0" dirty="0" smtClean="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LRS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mj-lt"/>
                          <a:cs typeface="Arial" panose="020B0604020202020204" pitchFamily="34" charset="0"/>
                        </a:rPr>
                        <a:t>Description - </a:t>
                      </a:r>
                      <a:r>
                        <a:rPr lang="en-US" sz="1200" b="1" kern="1200" baseline="0" dirty="0" smtClean="0">
                          <a:solidFill>
                            <a:schemeClr val="dk1"/>
                          </a:solidFill>
                          <a:effectLst/>
                          <a:latin typeface="+mj-lt"/>
                          <a:ea typeface="+mn-ea"/>
                          <a:cs typeface="Arial" panose="020B0604020202020204" pitchFamily="34" charset="0"/>
                        </a:rPr>
                        <a:t>C-IV/LRS Implementation effort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tx1"/>
                        </a:solidFill>
                        <a:latin typeface="+mj-lt"/>
                        <a:cs typeface="Arial" panose="020B0604020202020204" pitchFamily="34" charset="0"/>
                      </a:endParaRPr>
                    </a:p>
                  </a:txBody>
                  <a:tcPr marL="91438" marR="91438" marT="34283" marB="34283"/>
                </a:tc>
                <a:extLst>
                  <a:ext uri="{0D108BD9-81ED-4DB2-BD59-A6C34878D82A}">
                    <a16:rowId xmlns:a16="http://schemas.microsoft.com/office/drawing/2014/main" val="2185081078"/>
                  </a:ext>
                </a:extLst>
              </a:tr>
              <a:tr h="37587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latin typeface="+mn-lt"/>
                          <a:cs typeface="Arial" panose="020B0604020202020204" pitchFamily="34" charset="0"/>
                        </a:rPr>
                        <a:t>Online CalWORKs Appraisal</a:t>
                      </a:r>
                      <a:r>
                        <a:rPr lang="en-US" sz="1500" baseline="0" dirty="0" smtClean="0">
                          <a:latin typeface="+mn-lt"/>
                          <a:cs typeface="Arial" panose="020B0604020202020204" pitchFamily="34" charset="0"/>
                        </a:rPr>
                        <a:t> Tool (</a:t>
                      </a:r>
                      <a:r>
                        <a:rPr lang="en-US" sz="1500" dirty="0" smtClean="0">
                          <a:latin typeface="+mn-lt"/>
                          <a:cs typeface="Arial" panose="020B0604020202020204" pitchFamily="34" charset="0"/>
                        </a:rPr>
                        <a:t>OCAT)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latin typeface="+mn-lt"/>
                        <a:cs typeface="Arial" panose="020B0604020202020204" pitchFamily="34" charset="0"/>
                      </a:endParaRPr>
                    </a:p>
                  </a:txBody>
                  <a:tcPr marL="91448" marR="91448" marT="34291" marB="34291"/>
                </a:tc>
                <a:tc>
                  <a:txBody>
                    <a:bodyPr/>
                    <a:lstStyle/>
                    <a:p>
                      <a:r>
                        <a:rPr lang="en-US" sz="1500" i="0" dirty="0" smtClean="0">
                          <a:solidFill>
                            <a:schemeClr val="tx1"/>
                          </a:solidFill>
                          <a:latin typeface="+mn-lt"/>
                          <a:cs typeface="Arial" panose="020B0604020202020204" pitchFamily="34" charset="0"/>
                        </a:rPr>
                        <a:t>TBD</a:t>
                      </a:r>
                      <a:endParaRPr lang="en-US" sz="1500" i="0" dirty="0">
                        <a:solidFill>
                          <a:schemeClr val="tx1"/>
                        </a:solidFill>
                        <a:latin typeface="+mn-lt"/>
                        <a:cs typeface="Arial" panose="020B0604020202020204" pitchFamily="34" charset="0"/>
                      </a:endParaRPr>
                    </a:p>
                  </a:txBody>
                  <a:tcPr marL="91442" marR="91442" marT="34315" marB="34315"/>
                </a:tc>
                <a:tc>
                  <a:txBody>
                    <a:bodyPr/>
                    <a:lstStyle/>
                    <a:p>
                      <a:r>
                        <a:rPr lang="en-US" sz="1500" dirty="0" smtClean="0">
                          <a:solidFill>
                            <a:schemeClr val="tx1"/>
                          </a:solidFill>
                          <a:latin typeface="+mn-lt"/>
                          <a:cs typeface="Arial" panose="020B0604020202020204" pitchFamily="34" charset="0"/>
                        </a:rPr>
                        <a:t>Pending</a:t>
                      </a:r>
                    </a:p>
                    <a:p>
                      <a:endParaRPr lang="en-US" sz="1500" dirty="0" smtClean="0">
                        <a:solidFill>
                          <a:schemeClr val="tx1"/>
                        </a:solidFill>
                        <a:latin typeface="+mn-lt"/>
                        <a:cs typeface="Arial" panose="020B0604020202020204" pitchFamily="34" charset="0"/>
                      </a:endParaRPr>
                    </a:p>
                    <a:p>
                      <a:r>
                        <a:rPr lang="en-US" sz="1500" dirty="0" smtClean="0">
                          <a:solidFill>
                            <a:schemeClr val="tx1"/>
                          </a:solidFill>
                          <a:latin typeface="+mn-lt"/>
                          <a:cs typeface="Arial" panose="020B0604020202020204" pitchFamily="34" charset="0"/>
                        </a:rPr>
                        <a:t>Analysis</a:t>
                      </a:r>
                    </a:p>
                    <a:p>
                      <a:endParaRPr lang="en-US" sz="1500" dirty="0" smtClean="0">
                        <a:solidFill>
                          <a:schemeClr val="tx1"/>
                        </a:solidFill>
                        <a:latin typeface="+mn-lt"/>
                        <a:cs typeface="Arial" panose="020B0604020202020204" pitchFamily="34" charset="0"/>
                      </a:endParaRPr>
                    </a:p>
                    <a:p>
                      <a:r>
                        <a:rPr lang="en-US" sz="1500" dirty="0" smtClean="0">
                          <a:solidFill>
                            <a:schemeClr val="tx1"/>
                          </a:solidFill>
                          <a:latin typeface="+mn-lt"/>
                          <a:cs typeface="Arial" panose="020B0604020202020204" pitchFamily="34" charset="0"/>
                        </a:rPr>
                        <a:t>Release</a:t>
                      </a:r>
                      <a:r>
                        <a:rPr lang="en-US" sz="1500" baseline="0" dirty="0" smtClean="0">
                          <a:solidFill>
                            <a:schemeClr val="tx1"/>
                          </a:solidFill>
                          <a:latin typeface="+mn-lt"/>
                          <a:cs typeface="Arial" panose="020B0604020202020204" pitchFamily="34" charset="0"/>
                        </a:rPr>
                        <a:t> </a:t>
                      </a:r>
                      <a:r>
                        <a:rPr lang="en-US" sz="1500" dirty="0" smtClean="0">
                          <a:solidFill>
                            <a:schemeClr val="tx1"/>
                          </a:solidFill>
                          <a:latin typeface="+mn-lt"/>
                          <a:cs typeface="Arial" panose="020B0604020202020204" pitchFamily="34" charset="0"/>
                        </a:rPr>
                        <a:t> TBD</a:t>
                      </a:r>
                    </a:p>
                  </a:txBody>
                  <a:tcPr marL="91442" marR="91442" marT="34315" marB="34315"/>
                </a:tc>
                <a:tc>
                  <a:txBody>
                    <a:bodyPr/>
                    <a:lstStyle/>
                    <a:p>
                      <a:r>
                        <a:rPr lang="en-US" sz="1500" dirty="0" smtClean="0">
                          <a:solidFill>
                            <a:schemeClr val="tx1"/>
                          </a:solidFill>
                          <a:latin typeface="+mn-lt"/>
                          <a:cs typeface="Arial" panose="020B0604020202020204" pitchFamily="34" charset="0"/>
                        </a:rPr>
                        <a:t>Pending</a:t>
                      </a:r>
                    </a:p>
                    <a:p>
                      <a:endParaRPr lang="en-US" sz="1500" dirty="0" smtClean="0">
                        <a:solidFill>
                          <a:schemeClr val="tx1"/>
                        </a:solidFill>
                        <a:latin typeface="+mn-lt"/>
                        <a:cs typeface="Arial" panose="020B0604020202020204" pitchFamily="34" charset="0"/>
                      </a:endParaRPr>
                    </a:p>
                    <a:p>
                      <a:r>
                        <a:rPr lang="en-US" sz="1500" dirty="0" smtClean="0">
                          <a:solidFill>
                            <a:schemeClr val="tx1"/>
                          </a:solidFill>
                          <a:latin typeface="+mn-lt"/>
                          <a:cs typeface="Arial" panose="020B0604020202020204" pitchFamily="34" charset="0"/>
                        </a:rPr>
                        <a:t>Analysis</a:t>
                      </a:r>
                    </a:p>
                    <a:p>
                      <a:endParaRPr lang="en-US" sz="1500" dirty="0" smtClean="0">
                        <a:solidFill>
                          <a:schemeClr val="tx1"/>
                        </a:solidFill>
                        <a:latin typeface="+mn-lt"/>
                        <a:cs typeface="Arial" panose="020B0604020202020204" pitchFamily="34" charset="0"/>
                      </a:endParaRPr>
                    </a:p>
                    <a:p>
                      <a:r>
                        <a:rPr lang="en-US" sz="1500" dirty="0" smtClean="0">
                          <a:solidFill>
                            <a:schemeClr val="tx1"/>
                          </a:solidFill>
                          <a:latin typeface="+mn-lt"/>
                          <a:cs typeface="Arial" panose="020B0604020202020204" pitchFamily="34" charset="0"/>
                        </a:rPr>
                        <a:t>Release</a:t>
                      </a:r>
                      <a:r>
                        <a:rPr lang="en-US" sz="1500" baseline="0" dirty="0" smtClean="0">
                          <a:solidFill>
                            <a:schemeClr val="tx1"/>
                          </a:solidFill>
                          <a:latin typeface="+mn-lt"/>
                          <a:cs typeface="Arial" panose="020B0604020202020204" pitchFamily="34" charset="0"/>
                        </a:rPr>
                        <a:t> </a:t>
                      </a:r>
                      <a:r>
                        <a:rPr lang="en-US" sz="1500" dirty="0" smtClean="0">
                          <a:solidFill>
                            <a:schemeClr val="tx1"/>
                          </a:solidFill>
                          <a:latin typeface="+mn-lt"/>
                          <a:cs typeface="Arial" panose="020B0604020202020204" pitchFamily="34" charset="0"/>
                        </a:rPr>
                        <a:t> TBD</a:t>
                      </a:r>
                    </a:p>
                    <a:p>
                      <a:endParaRPr lang="en-US" sz="1500" dirty="0" smtClean="0">
                        <a:solidFill>
                          <a:schemeClr val="tx1"/>
                        </a:solidFill>
                        <a:latin typeface="+mn-lt"/>
                        <a:cs typeface="Arial" panose="020B0604020202020204" pitchFamily="34" charset="0"/>
                      </a:endParaRPr>
                    </a:p>
                  </a:txBody>
                  <a:tcPr marL="91442" marR="91442" marT="34315" marB="34315"/>
                </a:tc>
                <a:tc>
                  <a:txBody>
                    <a:bodyPr/>
                    <a:lstStyle/>
                    <a:p>
                      <a:r>
                        <a:rPr lang="en-US" sz="1500" b="1" dirty="0" smtClean="0"/>
                        <a:t>Online CalWORKs Appraisal Tool (OCAT)</a:t>
                      </a:r>
                    </a:p>
                    <a:p>
                      <a:r>
                        <a:rPr lang="en-US" sz="1500" dirty="0" smtClean="0"/>
                        <a:t>CDSS and CWDA reached consensus on approach:</a:t>
                      </a:r>
                    </a:p>
                    <a:p>
                      <a:pPr marL="285750" indent="-285750">
                        <a:buFont typeface="Arial" panose="020B0604020202020204" pitchFamily="34" charset="0"/>
                        <a:buChar char="•"/>
                      </a:pPr>
                      <a:r>
                        <a:rPr lang="en-US" sz="1500" dirty="0" smtClean="0"/>
                        <a:t>Move forward with OCAT integration with SAWS to comply with W&amp;I Code language (e.g. shared service in SAWS environment, no dual data entry)</a:t>
                      </a:r>
                    </a:p>
                    <a:p>
                      <a:pPr marL="285750" indent="-285750">
                        <a:buFont typeface="Arial" panose="020B0604020202020204" pitchFamily="34" charset="0"/>
                        <a:buChar char="•"/>
                      </a:pPr>
                      <a:r>
                        <a:rPr lang="en-US" sz="1500" dirty="0" smtClean="0"/>
                        <a:t>Work through the CalSAWS Leadership Team to make</a:t>
                      </a:r>
                    </a:p>
                    <a:p>
                      <a:pPr marL="0" indent="0">
                        <a:buFont typeface="Arial" panose="020B0604020202020204" pitchFamily="34" charset="0"/>
                        <a:buNone/>
                      </a:pPr>
                      <a:r>
                        <a:rPr lang="en-US" sz="1500" dirty="0" smtClean="0"/>
                        <a:t>        decisions about the shared services, including OCAT</a:t>
                      </a:r>
                    </a:p>
                    <a:p>
                      <a:pPr marL="285750" indent="-285750">
                        <a:buFont typeface="Arial" panose="020B0604020202020204" pitchFamily="34" charset="0"/>
                        <a:buChar char="•"/>
                      </a:pPr>
                      <a:r>
                        <a:rPr lang="en-US" sz="1500" dirty="0" smtClean="0"/>
                        <a:t>Create county advisory committee</a:t>
                      </a:r>
                    </a:p>
                    <a:p>
                      <a:pPr marL="285750" indent="-285750">
                        <a:buFont typeface="Arial" panose="020B0604020202020204" pitchFamily="34" charset="0"/>
                        <a:buChar char="•"/>
                      </a:pPr>
                      <a:r>
                        <a:rPr lang="en-US" sz="1500" dirty="0" smtClean="0"/>
                        <a:t>San Bernardino</a:t>
                      </a:r>
                      <a:r>
                        <a:rPr lang="en-US" sz="1500" baseline="0" dirty="0" smtClean="0"/>
                        <a:t> County will</a:t>
                      </a:r>
                      <a:r>
                        <a:rPr lang="en-US" sz="1500" dirty="0" smtClean="0"/>
                        <a:t> do procurement and hold</a:t>
                      </a:r>
                      <a:r>
                        <a:rPr lang="en-US" sz="1500" baseline="0" dirty="0" smtClean="0"/>
                        <a:t> c</a:t>
                      </a:r>
                      <a:r>
                        <a:rPr lang="en-US" sz="1500" dirty="0" smtClean="0"/>
                        <a:t>ontract</a:t>
                      </a:r>
                    </a:p>
                    <a:p>
                      <a:pPr marL="285750" indent="-285750">
                        <a:buFont typeface="Arial" panose="020B0604020202020204" pitchFamily="34" charset="0"/>
                        <a:buChar char="•"/>
                      </a:pPr>
                      <a:r>
                        <a:rPr lang="en-US" sz="1500" dirty="0" smtClean="0"/>
                        <a:t>Determine how to best use funding in current year, e.g.</a:t>
                      </a:r>
                      <a:r>
                        <a:rPr lang="en-US" sz="1500" baseline="0" dirty="0" smtClean="0"/>
                        <a:t> </a:t>
                      </a:r>
                      <a:r>
                        <a:rPr lang="en-US" sz="1500" dirty="0" smtClean="0"/>
                        <a:t>possible enhancements </a:t>
                      </a:r>
                    </a:p>
                    <a:p>
                      <a:pPr marL="285750" indent="-285750">
                        <a:buFont typeface="Arial" panose="020B0604020202020204" pitchFamily="34" charset="0"/>
                        <a:buChar char="•"/>
                      </a:pPr>
                      <a:r>
                        <a:rPr lang="en-US" sz="1500" dirty="0" smtClean="0"/>
                        <a:t>CWDA will work with the SAWS and the county advisory group to develop a timeline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500" kern="1200" baseline="0" dirty="0" smtClean="0">
                        <a:solidFill>
                          <a:schemeClr val="dk1"/>
                        </a:solidFill>
                        <a:effectLst/>
                        <a:latin typeface="+mn-lt"/>
                        <a:ea typeface="+mn-ea"/>
                        <a:cs typeface="+mn-cs"/>
                      </a:endParaRPr>
                    </a:p>
                  </a:txBody>
                  <a:tcPr marL="91442" marR="91442" marT="34315" marB="34315"/>
                </a:tc>
                <a:extLst>
                  <a:ext uri="{0D108BD9-81ED-4DB2-BD59-A6C34878D82A}">
                    <a16:rowId xmlns:a16="http://schemas.microsoft.com/office/drawing/2014/main" val="676741665"/>
                  </a:ext>
                </a:extLst>
              </a:tr>
            </a:tbl>
          </a:graphicData>
        </a:graphic>
      </p:graphicFrame>
    </p:spTree>
    <p:extLst>
      <p:ext uri="{BB962C8B-B14F-4D97-AF65-F5344CB8AC3E}">
        <p14:creationId xmlns:p14="http://schemas.microsoft.com/office/powerpoint/2010/main" val="357712114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0"/>
            <a:ext cx="7620000" cy="990600"/>
          </a:xfrm>
        </p:spPr>
        <p:txBody>
          <a:bodyPr/>
          <a:lstStyle/>
          <a:p>
            <a:pPr algn="r"/>
            <a:r>
              <a:rPr lang="en-US" dirty="0" smtClean="0"/>
              <a:t>Policy Implementation</a:t>
            </a:r>
            <a:endParaRPr lang="en-US" dirty="0"/>
          </a:p>
        </p:txBody>
      </p:sp>
      <p:sp>
        <p:nvSpPr>
          <p:cNvPr id="5" name="Slide Number Placeholder 3"/>
          <p:cNvSpPr>
            <a:spLocks noGrp="1"/>
          </p:cNvSpPr>
          <p:nvPr>
            <p:ph type="sldNum" sz="quarter" idx="12"/>
          </p:nvPr>
        </p:nvSpPr>
        <p:spPr/>
        <p:txBody>
          <a:bodyPr/>
          <a:lstStyle/>
          <a:p>
            <a:fld id="{E11AC5FD-6117-434D-B9A5-ADA9E67FDCBD}" type="slidenum">
              <a:rPr lang="en-US" smtClean="0"/>
              <a:t>18</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034714510"/>
              </p:ext>
            </p:extLst>
          </p:nvPr>
        </p:nvGraphicFramePr>
        <p:xfrm>
          <a:off x="228601" y="914401"/>
          <a:ext cx="8686798" cy="5334071"/>
        </p:xfrm>
        <a:graphic>
          <a:graphicData uri="http://schemas.openxmlformats.org/drawingml/2006/table">
            <a:tbl>
              <a:tblPr firstRow="1" bandRow="1">
                <a:tableStyleId>{5C22544A-7EE6-4342-B048-85BDC9FD1C3A}</a:tableStyleId>
              </a:tblPr>
              <a:tblGrid>
                <a:gridCol w="1136591">
                  <a:extLst>
                    <a:ext uri="{9D8B030D-6E8A-4147-A177-3AD203B41FA5}">
                      <a16:colId xmlns:a16="http://schemas.microsoft.com/office/drawing/2014/main" val="1897634298"/>
                    </a:ext>
                  </a:extLst>
                </a:gridCol>
                <a:gridCol w="768408">
                  <a:extLst>
                    <a:ext uri="{9D8B030D-6E8A-4147-A177-3AD203B41FA5}">
                      <a16:colId xmlns:a16="http://schemas.microsoft.com/office/drawing/2014/main" val="1570552813"/>
                    </a:ext>
                  </a:extLst>
                </a:gridCol>
                <a:gridCol w="936477">
                  <a:extLst>
                    <a:ext uri="{9D8B030D-6E8A-4147-A177-3AD203B41FA5}">
                      <a16:colId xmlns:a16="http://schemas.microsoft.com/office/drawing/2014/main" val="2930224535"/>
                    </a:ext>
                  </a:extLst>
                </a:gridCol>
                <a:gridCol w="1217776">
                  <a:extLst>
                    <a:ext uri="{9D8B030D-6E8A-4147-A177-3AD203B41FA5}">
                      <a16:colId xmlns:a16="http://schemas.microsoft.com/office/drawing/2014/main" val="3776382731"/>
                    </a:ext>
                  </a:extLst>
                </a:gridCol>
                <a:gridCol w="4627546">
                  <a:extLst>
                    <a:ext uri="{9D8B030D-6E8A-4147-A177-3AD203B41FA5}">
                      <a16:colId xmlns:a16="http://schemas.microsoft.com/office/drawing/2014/main" val="3406358116"/>
                    </a:ext>
                  </a:extLst>
                </a:gridCol>
              </a:tblGrid>
              <a:tr h="592563">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Policy</a:t>
                      </a:r>
                      <a:r>
                        <a:rPr lang="en-US" sz="1200" baseline="0" dirty="0" smtClean="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C-IV</a:t>
                      </a:r>
                      <a:r>
                        <a:rPr lang="en-US" sz="1200" baseline="0" dirty="0" smtClean="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LRS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j-lt"/>
                          <a:ea typeface="+mn-ea"/>
                          <a:cs typeface="Arial" panose="020B0604020202020204" pitchFamily="34" charset="0"/>
                        </a:rPr>
                        <a:t>Description</a:t>
                      </a:r>
                      <a:r>
                        <a:rPr lang="en-US" sz="1200" b="1" kern="1200" baseline="0" dirty="0" smtClean="0">
                          <a:solidFill>
                            <a:schemeClr val="tx1"/>
                          </a:solidFill>
                          <a:latin typeface="+mj-lt"/>
                          <a:ea typeface="+mn-ea"/>
                          <a:cs typeface="Arial" panose="020B0604020202020204" pitchFamily="34" charset="0"/>
                        </a:rPr>
                        <a:t> – </a:t>
                      </a:r>
                      <a:r>
                        <a:rPr lang="en-US" sz="1200" b="1" kern="1200" baseline="0" dirty="0" smtClean="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7168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dk1"/>
                          </a:solidFill>
                          <a:effectLst/>
                          <a:latin typeface="+mn-lt"/>
                          <a:ea typeface="+mn-ea"/>
                          <a:cs typeface="+mn-cs"/>
                        </a:rPr>
                        <a:t>MC RE Informational Packets for Application and Renewal</a:t>
                      </a:r>
                      <a:endParaRPr lang="en-US" sz="1200" b="0" i="0" kern="1200" dirty="0" smtClean="0">
                        <a:solidFill>
                          <a:schemeClr val="dk1"/>
                        </a:solidFill>
                        <a:effectLst/>
                        <a:latin typeface="+mn-lt"/>
                        <a:ea typeface="+mn-ea"/>
                        <a:cs typeface="+mn-cs"/>
                        <a:hlinkClick r:id="rId2"/>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300" b="0" i="0" kern="1200" dirty="0" smtClean="0">
                          <a:solidFill>
                            <a:schemeClr val="dk1"/>
                          </a:solidFill>
                          <a:effectLst/>
                          <a:latin typeface="+mn-lt"/>
                          <a:ea typeface="+mn-ea"/>
                          <a:cs typeface="+mn-cs"/>
                          <a:hlinkClick r:id="rId2"/>
                        </a:rPr>
                        <a:t>MEDIL I 14-54</a:t>
                      </a:r>
                      <a:endParaRPr lang="en-US" sz="1300" b="0" i="0" kern="1200" dirty="0" smtClean="0">
                        <a:solidFill>
                          <a:schemeClr val="dk1"/>
                        </a:solidFill>
                        <a:effectLst/>
                        <a:latin typeface="+mn-lt"/>
                        <a:ea typeface="+mn-ea"/>
                        <a:cs typeface="+mn-cs"/>
                      </a:endParaRPr>
                    </a:p>
                  </a:txBody>
                  <a:tcPr marL="91448" marR="91448" marT="34291" marB="3429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i="0" dirty="0" smtClean="0">
                          <a:solidFill>
                            <a:schemeClr val="tx1"/>
                          </a:solidFill>
                          <a:latin typeface="+mn-lt"/>
                          <a:cs typeface="Arial" panose="020B0604020202020204" pitchFamily="34" charset="0"/>
                        </a:rPr>
                        <a:t>2014</a:t>
                      </a:r>
                    </a:p>
                    <a:p>
                      <a:endParaRPr lang="en-US" sz="1300" i="0" dirty="0" smtClean="0">
                        <a:solidFill>
                          <a:schemeClr val="tx1"/>
                        </a:solidFill>
                        <a:latin typeface="+mn-lt"/>
                        <a:cs typeface="Arial" panose="020B0604020202020204" pitchFamily="34" charset="0"/>
                      </a:endParaRPr>
                    </a:p>
                  </a:txBody>
                  <a:tcPr marL="91442" marR="91442" marT="34315" marB="34315"/>
                </a:tc>
                <a:tc>
                  <a:txBody>
                    <a:bodyPr/>
                    <a:lstStyle/>
                    <a:p>
                      <a:r>
                        <a:rPr lang="en-US" sz="1300" dirty="0" smtClean="0">
                          <a:solidFill>
                            <a:schemeClr val="tx1"/>
                          </a:solidFill>
                          <a:latin typeface="+mn-lt"/>
                          <a:cs typeface="Arial" panose="020B0604020202020204" pitchFamily="34" charset="0"/>
                        </a:rPr>
                        <a:t>SCR 924</a:t>
                      </a:r>
                    </a:p>
                    <a:p>
                      <a:endParaRPr lang="en-US" sz="1300" dirty="0" smtClean="0">
                        <a:solidFill>
                          <a:schemeClr val="tx1"/>
                        </a:solidFill>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mn-lt"/>
                          <a:cs typeface="Arial" panose="020B0604020202020204" pitchFamily="34" charset="0"/>
                        </a:rPr>
                        <a:t>Release</a:t>
                      </a:r>
                      <a:r>
                        <a:rPr lang="en-US" sz="1300" baseline="0" dirty="0" smtClean="0">
                          <a:latin typeface="+mn-lt"/>
                          <a:cs typeface="Arial" panose="020B0604020202020204" pitchFamily="34" charset="0"/>
                        </a:rPr>
                        <a:t> TBD</a:t>
                      </a:r>
                      <a:endParaRPr lang="en-US" sz="1300" dirty="0" smtClean="0">
                        <a:latin typeface="+mn-lt"/>
                        <a:cs typeface="Arial" panose="020B0604020202020204" pitchFamily="34" charset="0"/>
                      </a:endParaRPr>
                    </a:p>
                  </a:txBody>
                  <a:tcPr marL="91442" marR="91442" marT="34315" marB="34315"/>
                </a:tc>
                <a:tc>
                  <a:txBody>
                    <a:bodyPr/>
                    <a:lstStyle/>
                    <a:p>
                      <a:r>
                        <a:rPr lang="en-US" sz="1300" dirty="0" smtClean="0">
                          <a:solidFill>
                            <a:schemeClr val="tx1"/>
                          </a:solidFill>
                          <a:latin typeface="+mn-lt"/>
                          <a:cs typeface="Arial" panose="020B0604020202020204" pitchFamily="34" charset="0"/>
                        </a:rPr>
                        <a:t>SCR 52371</a:t>
                      </a:r>
                    </a:p>
                    <a:p>
                      <a:endParaRPr lang="en-US" sz="1300" dirty="0" smtClean="0">
                        <a:solidFill>
                          <a:schemeClr val="tx1"/>
                        </a:solidFill>
                        <a:latin typeface="+mn-lt"/>
                        <a:cs typeface="Arial" panose="020B0604020202020204" pitchFamily="34" charset="0"/>
                      </a:endParaRPr>
                    </a:p>
                    <a:p>
                      <a:r>
                        <a:rPr lang="en-US" sz="1300" dirty="0" smtClean="0">
                          <a:solidFill>
                            <a:schemeClr val="tx1"/>
                          </a:solidFill>
                          <a:latin typeface="+mn-lt"/>
                          <a:cs typeface="Arial" panose="020B0604020202020204" pitchFamily="34" charset="0"/>
                        </a:rPr>
                        <a:t>Implemented</a:t>
                      </a:r>
                    </a:p>
                    <a:p>
                      <a:endParaRPr lang="en-US" sz="1300" dirty="0" smtClean="0">
                        <a:solidFill>
                          <a:schemeClr val="tx1"/>
                        </a:solidFill>
                        <a:latin typeface="+mn-lt"/>
                        <a:cs typeface="Arial" panose="020B0604020202020204" pitchFamily="34" charset="0"/>
                      </a:endParaRPr>
                    </a:p>
                    <a:p>
                      <a:r>
                        <a:rPr lang="en-US" sz="1300" dirty="0" smtClean="0">
                          <a:solidFill>
                            <a:schemeClr val="tx1"/>
                          </a:solidFill>
                          <a:latin typeface="+mn-lt"/>
                          <a:cs typeface="Arial" panose="020B0604020202020204" pitchFamily="34" charset="0"/>
                        </a:rPr>
                        <a:t>Release</a:t>
                      </a:r>
                      <a:r>
                        <a:rPr lang="en-US" sz="1300" baseline="0" dirty="0" smtClean="0">
                          <a:solidFill>
                            <a:schemeClr val="tx1"/>
                          </a:solidFill>
                          <a:latin typeface="+mn-lt"/>
                          <a:cs typeface="Arial" panose="020B0604020202020204" pitchFamily="34" charset="0"/>
                        </a:rPr>
                        <a:t> </a:t>
                      </a:r>
                    </a:p>
                    <a:p>
                      <a:r>
                        <a:rPr lang="en-US" sz="1300" baseline="0" dirty="0" smtClean="0">
                          <a:solidFill>
                            <a:schemeClr val="tx1"/>
                          </a:solidFill>
                          <a:latin typeface="+mn-lt"/>
                          <a:cs typeface="Arial" panose="020B0604020202020204" pitchFamily="34" charset="0"/>
                        </a:rPr>
                        <a:t>17.05</a:t>
                      </a:r>
                      <a:endParaRPr lang="en-US" sz="1300" dirty="0" smtClean="0">
                        <a:solidFill>
                          <a:schemeClr val="tx1"/>
                        </a:solidFill>
                        <a:latin typeface="+mn-lt"/>
                        <a:cs typeface="Arial" panose="020B0604020202020204" pitchFamily="34" charset="0"/>
                      </a:endParaRPr>
                    </a:p>
                  </a:txBody>
                  <a:tcPr marL="91442" marR="91442" marT="34315" marB="34315"/>
                </a:tc>
                <a:tc>
                  <a:txBody>
                    <a:bodyPr/>
                    <a:lstStyle/>
                    <a:p>
                      <a:pPr marL="0" indent="0">
                        <a:buFont typeface="Arial" panose="020B0604020202020204" pitchFamily="34" charset="0"/>
                        <a:buNone/>
                      </a:pPr>
                      <a:r>
                        <a:rPr lang="en-US" sz="1300" dirty="0" smtClean="0"/>
                        <a:t>Counties are required to provide the publications listed</a:t>
                      </a:r>
                      <a:r>
                        <a:rPr lang="en-US" sz="1300" baseline="0" dirty="0" smtClean="0"/>
                        <a:t> in this MEDIL</a:t>
                      </a:r>
                      <a:r>
                        <a:rPr lang="en-US" sz="1300" dirty="0" smtClean="0"/>
                        <a:t> to all households at the time of initial application when submitted to the county directly in person, by phone, by mail or through eNotification and at renewal. </a:t>
                      </a:r>
                    </a:p>
                    <a:p>
                      <a:pPr marL="0" indent="0">
                        <a:buFont typeface="Arial" panose="020B0604020202020204" pitchFamily="34" charset="0"/>
                        <a:buNone/>
                      </a:pPr>
                      <a:endParaRPr lang="en-US" sz="1300" dirty="0" smtClean="0"/>
                    </a:p>
                    <a:p>
                      <a:pPr marL="0" indent="0">
                        <a:buFont typeface="Arial" panose="020B0604020202020204" pitchFamily="34" charset="0"/>
                        <a:buNone/>
                      </a:pPr>
                      <a:r>
                        <a:rPr lang="en-US" sz="1300" b="1" baseline="0" dirty="0" smtClean="0">
                          <a:solidFill>
                            <a:schemeClr val="tx1"/>
                          </a:solidFill>
                          <a:latin typeface="+mn-lt"/>
                          <a:cs typeface="Arial" panose="020B0604020202020204" pitchFamily="34" charset="0"/>
                        </a:rPr>
                        <a:t>LRS Project Update: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300" kern="1200" dirty="0" smtClean="0">
                          <a:solidFill>
                            <a:schemeClr val="tx1"/>
                          </a:solidFill>
                          <a:effectLst/>
                          <a:latin typeface="+mn-lt"/>
                          <a:ea typeface="+mn-ea"/>
                          <a:cs typeface="+mn-cs"/>
                        </a:rPr>
                        <a:t>The forms are available in the template repository for end users to manually distribute to participants with the exception of the brochures that are targeted for 17.09 implementation.  Also, no decision has been made on posting the publications to the participant’s YBN account.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300" kern="1200" dirty="0" smtClean="0">
                        <a:solidFill>
                          <a:schemeClr val="tx1"/>
                        </a:solidFill>
                        <a:effectLst/>
                        <a:latin typeface="+mn-lt"/>
                        <a:ea typeface="+mn-ea"/>
                        <a:cs typeface="+mn-cs"/>
                      </a:endParaRPr>
                    </a:p>
                    <a:p>
                      <a:pPr marL="0" indent="0">
                        <a:buFont typeface="Arial" panose="020B0604020202020204" pitchFamily="34" charset="0"/>
                        <a:buNone/>
                      </a:pPr>
                      <a:r>
                        <a:rPr lang="en-US" sz="1300" b="1" baseline="0" dirty="0" smtClean="0">
                          <a:solidFill>
                            <a:schemeClr val="tx1"/>
                          </a:solidFill>
                          <a:latin typeface="+mn-lt"/>
                          <a:cs typeface="Arial" panose="020B0604020202020204" pitchFamily="34" charset="0"/>
                        </a:rPr>
                        <a:t>C-IV Project Update:</a:t>
                      </a:r>
                    </a:p>
                    <a:p>
                      <a:pPr marL="0" indent="0">
                        <a:buFont typeface="Arial" panose="020B0604020202020204" pitchFamily="34" charset="0"/>
                        <a:buNone/>
                      </a:pPr>
                      <a:r>
                        <a:rPr lang="en-US" sz="1300" b="0" baseline="0" dirty="0" smtClean="0">
                          <a:solidFill>
                            <a:schemeClr val="tx1"/>
                          </a:solidFill>
                          <a:latin typeface="+mn-lt"/>
                          <a:cs typeface="Arial" panose="020B0604020202020204" pitchFamily="34" charset="0"/>
                        </a:rPr>
                        <a:t>The approach was to create three informational packets, one for applications and two for renewals. Due to the substantial increase in project operations cost and a shift in county postage cost, this item was discussed at PSC last year. PSC asked to avoid the cost of mailing these packets, could the packets be posted to the recipient’s C4Y account. A Consortium Request for Policy Clarification (CRPC) was sent to DHCS. In addition to the PSC question, it was also asked if a PDF link to each packet on C4Yourself (C4Y) would satisfy the policy requirement. </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smtClean="0">
                          <a:solidFill>
                            <a:schemeClr val="dk1"/>
                          </a:solidFill>
                          <a:effectLst/>
                          <a:latin typeface="+mn-lt"/>
                          <a:ea typeface="+mn-ea"/>
                          <a:cs typeface="+mn-cs"/>
                        </a:rPr>
                        <a:t>-Continued on next slide-</a:t>
                      </a:r>
                      <a:endParaRPr lang="en-US" sz="1300" b="0" baseline="0" dirty="0" smtClean="0">
                        <a:solidFill>
                          <a:schemeClr val="tx1"/>
                        </a:solidFill>
                        <a:latin typeface="+mn-lt"/>
                        <a:cs typeface="Arial" panose="020B0604020202020204" pitchFamily="34" charset="0"/>
                      </a:endParaRPr>
                    </a:p>
                  </a:txBody>
                  <a:tcPr marL="91442" marR="91442" marT="34315" marB="34315"/>
                </a:tc>
                <a:extLst>
                  <a:ext uri="{0D108BD9-81ED-4DB2-BD59-A6C34878D82A}">
                    <a16:rowId xmlns:a16="http://schemas.microsoft.com/office/drawing/2014/main" val="2805369922"/>
                  </a:ext>
                </a:extLst>
              </a:tr>
            </a:tbl>
          </a:graphicData>
        </a:graphic>
      </p:graphicFrame>
    </p:spTree>
    <p:extLst>
      <p:ext uri="{BB962C8B-B14F-4D97-AF65-F5344CB8AC3E}">
        <p14:creationId xmlns:p14="http://schemas.microsoft.com/office/powerpoint/2010/main" val="203921799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685800"/>
          </a:xfrm>
        </p:spPr>
        <p:txBody>
          <a:bodyPr/>
          <a:lstStyle/>
          <a:p>
            <a:pPr algn="r"/>
            <a:r>
              <a:rPr lang="en-US" dirty="0" smtClean="0"/>
              <a:t>Policy Implementation</a:t>
            </a:r>
            <a:endParaRPr lang="en-US" dirty="0"/>
          </a:p>
        </p:txBody>
      </p:sp>
      <p:sp>
        <p:nvSpPr>
          <p:cNvPr id="5" name="Slide Number Placeholder 3"/>
          <p:cNvSpPr>
            <a:spLocks noGrp="1"/>
          </p:cNvSpPr>
          <p:nvPr>
            <p:ph type="sldNum" sz="quarter" idx="12"/>
          </p:nvPr>
        </p:nvSpPr>
        <p:spPr/>
        <p:txBody>
          <a:bodyPr/>
          <a:lstStyle/>
          <a:p>
            <a:fld id="{E11AC5FD-6117-434D-B9A5-ADA9E67FDCBD}" type="slidenum">
              <a:rPr lang="en-US" smtClean="0"/>
              <a:t>19</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943724216"/>
              </p:ext>
            </p:extLst>
          </p:nvPr>
        </p:nvGraphicFramePr>
        <p:xfrm>
          <a:off x="228600" y="838200"/>
          <a:ext cx="8686800" cy="5295740"/>
        </p:xfrm>
        <a:graphic>
          <a:graphicData uri="http://schemas.openxmlformats.org/drawingml/2006/table">
            <a:tbl>
              <a:tblPr firstRow="1" bandRow="1">
                <a:tableStyleId>{5C22544A-7EE6-4342-B048-85BDC9FD1C3A}</a:tableStyleId>
              </a:tblPr>
              <a:tblGrid>
                <a:gridCol w="1136591">
                  <a:extLst>
                    <a:ext uri="{9D8B030D-6E8A-4147-A177-3AD203B41FA5}">
                      <a16:colId xmlns:a16="http://schemas.microsoft.com/office/drawing/2014/main" val="1897634298"/>
                    </a:ext>
                  </a:extLst>
                </a:gridCol>
                <a:gridCol w="768409">
                  <a:extLst>
                    <a:ext uri="{9D8B030D-6E8A-4147-A177-3AD203B41FA5}">
                      <a16:colId xmlns:a16="http://schemas.microsoft.com/office/drawing/2014/main" val="1570552813"/>
                    </a:ext>
                  </a:extLst>
                </a:gridCol>
                <a:gridCol w="936477">
                  <a:extLst>
                    <a:ext uri="{9D8B030D-6E8A-4147-A177-3AD203B41FA5}">
                      <a16:colId xmlns:a16="http://schemas.microsoft.com/office/drawing/2014/main" val="2930224535"/>
                    </a:ext>
                  </a:extLst>
                </a:gridCol>
                <a:gridCol w="1217776">
                  <a:extLst>
                    <a:ext uri="{9D8B030D-6E8A-4147-A177-3AD203B41FA5}">
                      <a16:colId xmlns:a16="http://schemas.microsoft.com/office/drawing/2014/main" val="3776382731"/>
                    </a:ext>
                  </a:extLst>
                </a:gridCol>
                <a:gridCol w="4627547">
                  <a:extLst>
                    <a:ext uri="{9D8B030D-6E8A-4147-A177-3AD203B41FA5}">
                      <a16:colId xmlns:a16="http://schemas.microsoft.com/office/drawing/2014/main" val="3406358116"/>
                    </a:ext>
                  </a:extLst>
                </a:gridCol>
              </a:tblGrid>
              <a:tr h="579266">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Policy</a:t>
                      </a:r>
                      <a:r>
                        <a:rPr lang="en-US" sz="1200" baseline="0" dirty="0" smtClean="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C-IV</a:t>
                      </a:r>
                      <a:r>
                        <a:rPr lang="en-US" sz="1200" baseline="0" dirty="0" smtClean="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LRS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j-lt"/>
                          <a:ea typeface="+mn-ea"/>
                          <a:cs typeface="Arial" panose="020B0604020202020204" pitchFamily="34" charset="0"/>
                        </a:rPr>
                        <a:t>Description</a:t>
                      </a:r>
                      <a:r>
                        <a:rPr lang="en-US" sz="1200" b="1" kern="1200" baseline="0" dirty="0" smtClean="0">
                          <a:solidFill>
                            <a:schemeClr val="tx1"/>
                          </a:solidFill>
                          <a:latin typeface="+mj-lt"/>
                          <a:ea typeface="+mn-ea"/>
                          <a:cs typeface="Arial" panose="020B0604020202020204" pitchFamily="34" charset="0"/>
                        </a:rPr>
                        <a:t> – </a:t>
                      </a:r>
                      <a:r>
                        <a:rPr lang="en-US" sz="1200" b="1" kern="1200" baseline="0" dirty="0" smtClean="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6785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dk1"/>
                          </a:solidFill>
                          <a:effectLst/>
                          <a:latin typeface="+mn-lt"/>
                          <a:ea typeface="+mn-ea"/>
                          <a:cs typeface="+mn-cs"/>
                        </a:rPr>
                        <a:t>MC RE Informational Packets for Application and Renewal</a:t>
                      </a:r>
                      <a:endParaRPr lang="en-US" sz="1200" b="0" i="0" kern="1200" dirty="0" smtClean="0">
                        <a:solidFill>
                          <a:schemeClr val="dk1"/>
                        </a:solidFill>
                        <a:effectLst/>
                        <a:latin typeface="+mn-lt"/>
                        <a:ea typeface="+mn-ea"/>
                        <a:cs typeface="+mn-cs"/>
                        <a:hlinkClick r:id="rId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300" b="0" i="0" kern="1200" dirty="0" smtClean="0">
                        <a:solidFill>
                          <a:schemeClr val="dk1"/>
                        </a:solidFill>
                        <a:effectLst/>
                        <a:latin typeface="+mn-lt"/>
                        <a:ea typeface="+mn-ea"/>
                        <a:cs typeface="+mn-cs"/>
                        <a:hlinkClick r:id="rId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i="0" kern="1200" dirty="0" smtClean="0">
                          <a:solidFill>
                            <a:schemeClr val="dk1"/>
                          </a:solidFill>
                          <a:effectLst/>
                          <a:latin typeface="+mn-lt"/>
                          <a:ea typeface="+mn-ea"/>
                          <a:cs typeface="+mn-cs"/>
                          <a:hlinkClick r:id="rId2"/>
                        </a:rPr>
                        <a:t>MEDIL I 14-54</a:t>
                      </a:r>
                      <a:endParaRPr lang="en-US" sz="1300" b="0" i="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b="0" i="0" kern="1200" dirty="0" smtClean="0">
                        <a:solidFill>
                          <a:schemeClr val="dk1"/>
                        </a:solidFill>
                        <a:effectLst/>
                        <a:latin typeface="+mn-lt"/>
                        <a:ea typeface="+mn-ea"/>
                        <a:cs typeface="+mn-cs"/>
                      </a:endParaRPr>
                    </a:p>
                  </a:txBody>
                  <a:tcPr marL="91448" marR="91448" marT="34291" marB="3429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i="0" dirty="0" smtClean="0">
                          <a:solidFill>
                            <a:schemeClr val="tx1"/>
                          </a:solidFill>
                          <a:latin typeface="+mn-lt"/>
                          <a:cs typeface="Arial" panose="020B0604020202020204" pitchFamily="34" charset="0"/>
                        </a:rPr>
                        <a:t>2014</a:t>
                      </a:r>
                    </a:p>
                    <a:p>
                      <a:endParaRPr lang="en-US" sz="1300" i="0" dirty="0" smtClean="0">
                        <a:solidFill>
                          <a:schemeClr val="tx1"/>
                        </a:solidFill>
                        <a:latin typeface="+mn-lt"/>
                        <a:cs typeface="Arial" panose="020B0604020202020204" pitchFamily="34" charset="0"/>
                      </a:endParaRPr>
                    </a:p>
                  </a:txBody>
                  <a:tcPr marL="91442" marR="91442" marT="34315" marB="34315"/>
                </a:tc>
                <a:tc>
                  <a:txBody>
                    <a:bodyPr/>
                    <a:lstStyle/>
                    <a:p>
                      <a:r>
                        <a:rPr lang="en-US" sz="1300" dirty="0" smtClean="0">
                          <a:solidFill>
                            <a:schemeClr val="tx1"/>
                          </a:solidFill>
                          <a:latin typeface="+mn-lt"/>
                          <a:cs typeface="Arial" panose="020B0604020202020204" pitchFamily="34" charset="0"/>
                        </a:rPr>
                        <a:t>SCR 924</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mn-lt"/>
                          <a:cs typeface="Arial" panose="020B0604020202020204" pitchFamily="34" charset="0"/>
                        </a:rPr>
                        <a:t>Release</a:t>
                      </a:r>
                      <a:r>
                        <a:rPr lang="en-US" sz="1300" baseline="0" dirty="0" smtClean="0">
                          <a:latin typeface="+mn-lt"/>
                          <a:cs typeface="Arial" panose="020B0604020202020204"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300" baseline="0" dirty="0" smtClean="0">
                          <a:latin typeface="+mn-lt"/>
                          <a:cs typeface="Arial" panose="020B0604020202020204" pitchFamily="34" charset="0"/>
                        </a:rPr>
                        <a:t>TBD</a:t>
                      </a:r>
                      <a:endParaRPr lang="en-US" sz="1300" dirty="0" smtClean="0">
                        <a:latin typeface="+mn-lt"/>
                        <a:cs typeface="Arial" panose="020B0604020202020204" pitchFamily="34" charset="0"/>
                      </a:endParaRPr>
                    </a:p>
                  </a:txBody>
                  <a:tcPr marL="91442" marR="91442" marT="34315" marB="34315"/>
                </a:tc>
                <a:tc>
                  <a:txBody>
                    <a:bodyPr/>
                    <a:lstStyle/>
                    <a:p>
                      <a:r>
                        <a:rPr lang="en-US" sz="1300" dirty="0" smtClean="0">
                          <a:solidFill>
                            <a:schemeClr val="tx1"/>
                          </a:solidFill>
                          <a:latin typeface="+mn-lt"/>
                          <a:cs typeface="Arial" panose="020B0604020202020204" pitchFamily="34" charset="0"/>
                        </a:rPr>
                        <a:t>SCR 52371</a:t>
                      </a:r>
                    </a:p>
                    <a:p>
                      <a:endParaRPr lang="en-US" sz="1300" dirty="0" smtClean="0">
                        <a:solidFill>
                          <a:schemeClr val="tx1"/>
                        </a:solidFill>
                        <a:latin typeface="+mn-lt"/>
                        <a:cs typeface="Arial" panose="020B0604020202020204" pitchFamily="34" charset="0"/>
                      </a:endParaRPr>
                    </a:p>
                    <a:p>
                      <a:r>
                        <a:rPr lang="en-US" sz="1300" dirty="0" smtClean="0">
                          <a:solidFill>
                            <a:schemeClr val="tx1"/>
                          </a:solidFill>
                          <a:latin typeface="+mn-lt"/>
                          <a:cs typeface="Arial" panose="020B0604020202020204" pitchFamily="34" charset="0"/>
                        </a:rPr>
                        <a:t>Implemented</a:t>
                      </a:r>
                    </a:p>
                    <a:p>
                      <a:endParaRPr lang="en-US" sz="1300" dirty="0" smtClean="0">
                        <a:solidFill>
                          <a:schemeClr val="tx1"/>
                        </a:solidFill>
                        <a:latin typeface="+mn-lt"/>
                        <a:cs typeface="Arial" panose="020B0604020202020204" pitchFamily="34" charset="0"/>
                      </a:endParaRPr>
                    </a:p>
                    <a:p>
                      <a:r>
                        <a:rPr lang="en-US" sz="1300" dirty="0" smtClean="0">
                          <a:solidFill>
                            <a:schemeClr val="tx1"/>
                          </a:solidFill>
                          <a:latin typeface="+mn-lt"/>
                          <a:cs typeface="Arial" panose="020B0604020202020204" pitchFamily="34" charset="0"/>
                        </a:rPr>
                        <a:t>Release</a:t>
                      </a:r>
                      <a:r>
                        <a:rPr lang="en-US" sz="1300" baseline="0" dirty="0" smtClean="0">
                          <a:solidFill>
                            <a:schemeClr val="tx1"/>
                          </a:solidFill>
                          <a:latin typeface="+mn-lt"/>
                          <a:cs typeface="Arial" panose="020B0604020202020204" pitchFamily="34" charset="0"/>
                        </a:rPr>
                        <a:t> </a:t>
                      </a:r>
                    </a:p>
                    <a:p>
                      <a:r>
                        <a:rPr lang="en-US" sz="1300" baseline="0" dirty="0" smtClean="0">
                          <a:solidFill>
                            <a:schemeClr val="tx1"/>
                          </a:solidFill>
                          <a:latin typeface="+mn-lt"/>
                          <a:cs typeface="Arial" panose="020B0604020202020204" pitchFamily="34" charset="0"/>
                        </a:rPr>
                        <a:t>17.05</a:t>
                      </a:r>
                      <a:endParaRPr lang="en-US" sz="1300" dirty="0" smtClean="0">
                        <a:solidFill>
                          <a:schemeClr val="tx1"/>
                        </a:solidFill>
                        <a:latin typeface="+mn-lt"/>
                        <a:cs typeface="Arial" panose="020B0604020202020204" pitchFamily="34" charset="0"/>
                      </a:endParaRPr>
                    </a:p>
                    <a:p>
                      <a:endParaRPr lang="en-US" sz="1300" dirty="0" smtClean="0">
                        <a:solidFill>
                          <a:schemeClr val="tx1"/>
                        </a:solidFill>
                        <a:latin typeface="+mn-lt"/>
                        <a:cs typeface="Arial" panose="020B0604020202020204" pitchFamily="34" charset="0"/>
                      </a:endParaRPr>
                    </a:p>
                  </a:txBody>
                  <a:tcPr marL="91442" marR="91442" marT="34315" marB="34315"/>
                </a:tc>
                <a:tc>
                  <a:txBody>
                    <a:bodyPr/>
                    <a:lstStyle/>
                    <a:p>
                      <a:pPr marL="0" algn="l" defTabSz="914400" rtl="0" eaLnBrk="1" latinLnBrk="0" hangingPunct="1"/>
                      <a:r>
                        <a:rPr lang="en-US" sz="1300" kern="1200" dirty="0" smtClean="0">
                          <a:solidFill>
                            <a:schemeClr val="tx1"/>
                          </a:solidFill>
                          <a:latin typeface="+mn-lt"/>
                          <a:ea typeface="+mn-ea"/>
                          <a:cs typeface="Arial" panose="020B0604020202020204" pitchFamily="34" charset="0"/>
                        </a:rPr>
                        <a:t>The C-IV Project’s Central Print budget does not have funds to cover the ongoing operations costs each year to prepare and mail the proposed automated packets. </a:t>
                      </a:r>
                    </a:p>
                    <a:p>
                      <a:pPr marL="0" algn="l" defTabSz="914400" rtl="0" eaLnBrk="1" latinLnBrk="0" hangingPunct="1"/>
                      <a:endParaRPr lang="en-US" sz="1300" kern="1200" dirty="0" smtClean="0">
                        <a:solidFill>
                          <a:schemeClr val="tx1"/>
                        </a:solidFill>
                        <a:latin typeface="+mn-lt"/>
                        <a:ea typeface="+mn-ea"/>
                        <a:cs typeface="Arial" panose="020B0604020202020204" pitchFamily="34" charset="0"/>
                      </a:endParaRPr>
                    </a:p>
                    <a:p>
                      <a:pPr marL="0" algn="l" defTabSz="914400" rtl="0" eaLnBrk="1" latinLnBrk="0" hangingPunct="1"/>
                      <a:r>
                        <a:rPr lang="en-US" sz="1300" b="1" kern="1200" dirty="0" smtClean="0">
                          <a:solidFill>
                            <a:schemeClr val="tx1"/>
                          </a:solidFill>
                          <a:latin typeface="+mn-lt"/>
                          <a:ea typeface="+mn-ea"/>
                          <a:cs typeface="Arial" panose="020B0604020202020204" pitchFamily="34" charset="0"/>
                        </a:rPr>
                        <a:t>Note: </a:t>
                      </a:r>
                      <a:r>
                        <a:rPr lang="en-US" sz="1300" kern="1200" dirty="0" smtClean="0">
                          <a:solidFill>
                            <a:schemeClr val="tx1"/>
                          </a:solidFill>
                          <a:latin typeface="+mn-lt"/>
                          <a:ea typeface="+mn-ea"/>
                          <a:cs typeface="Arial" panose="020B0604020202020204" pitchFamily="34" charset="0"/>
                        </a:rPr>
                        <a:t>Due to the increase in volume that these automated packets will would create, </a:t>
                      </a:r>
                      <a:r>
                        <a:rPr lang="en-US" sz="1300" b="1" kern="1200" dirty="0" smtClean="0">
                          <a:solidFill>
                            <a:schemeClr val="tx1"/>
                          </a:solidFill>
                          <a:latin typeface="+mn-lt"/>
                          <a:ea typeface="+mn-ea"/>
                          <a:cs typeface="Arial" panose="020B0604020202020204" pitchFamily="34" charset="0"/>
                        </a:rPr>
                        <a:t>the Project would have to restructure the contract with the print center vendor.</a:t>
                      </a:r>
                    </a:p>
                    <a:p>
                      <a:pPr marL="0" algn="l" defTabSz="914400" rtl="0" eaLnBrk="1" latinLnBrk="0" hangingPunct="1"/>
                      <a:endParaRPr lang="en-US" sz="1300" kern="1200" dirty="0" smtClean="0">
                        <a:solidFill>
                          <a:schemeClr val="tx1"/>
                        </a:solidFill>
                        <a:latin typeface="+mn-lt"/>
                        <a:ea typeface="+mn-ea"/>
                        <a:cs typeface="Arial" panose="020B0604020202020204" pitchFamily="34" charset="0"/>
                      </a:endParaRPr>
                    </a:p>
                    <a:p>
                      <a:pPr marL="0" algn="l" defTabSz="914400" rtl="0" eaLnBrk="1" latinLnBrk="0" hangingPunct="1"/>
                      <a:r>
                        <a:rPr lang="en-US" sz="1300" kern="1200" dirty="0" smtClean="0">
                          <a:solidFill>
                            <a:schemeClr val="tx1"/>
                          </a:solidFill>
                          <a:latin typeface="+mn-lt"/>
                          <a:ea typeface="+mn-ea"/>
                          <a:cs typeface="Arial" panose="020B0604020202020204" pitchFamily="34" charset="0"/>
                        </a:rPr>
                        <a:t>The Project was working with OSI to see if funding is available to cover the increased operation costs to automate the packet</a:t>
                      </a:r>
                      <a:r>
                        <a:rPr lang="en-US" sz="1300" kern="1200" baseline="0" dirty="0" smtClean="0">
                          <a:solidFill>
                            <a:schemeClr val="tx1"/>
                          </a:solidFill>
                          <a:latin typeface="+mn-lt"/>
                          <a:ea typeface="+mn-ea"/>
                          <a:cs typeface="Arial" panose="020B0604020202020204" pitchFamily="34" charset="0"/>
                        </a:rPr>
                        <a:t> changes</a:t>
                      </a:r>
                      <a:r>
                        <a:rPr lang="en-US" sz="1300" kern="1200" dirty="0" smtClean="0">
                          <a:solidFill>
                            <a:schemeClr val="tx1"/>
                          </a:solidFill>
                          <a:latin typeface="+mn-lt"/>
                          <a:ea typeface="+mn-ea"/>
                          <a:cs typeface="Arial" panose="020B0604020202020204" pitchFamily="34" charset="0"/>
                        </a:rPr>
                        <a:t>. Per OSI</a:t>
                      </a:r>
                      <a:r>
                        <a:rPr lang="en-US" sz="1300" kern="1200" baseline="0" dirty="0" smtClean="0">
                          <a:solidFill>
                            <a:schemeClr val="tx1"/>
                          </a:solidFill>
                          <a:latin typeface="+mn-lt"/>
                          <a:ea typeface="+mn-ea"/>
                          <a:cs typeface="Arial" panose="020B0604020202020204" pitchFamily="34" charset="0"/>
                        </a:rPr>
                        <a:t> no additional funding is available for this effort.</a:t>
                      </a:r>
                      <a:endParaRPr lang="en-US" sz="1300" kern="1200" dirty="0" smtClean="0">
                        <a:solidFill>
                          <a:schemeClr val="tx1"/>
                        </a:solidFill>
                        <a:latin typeface="+mn-lt"/>
                        <a:ea typeface="+mn-ea"/>
                        <a:cs typeface="Arial" panose="020B0604020202020204" pitchFamily="34" charset="0"/>
                      </a:endParaRPr>
                    </a:p>
                    <a:p>
                      <a:pPr marL="0" algn="l" defTabSz="914400" rtl="0" eaLnBrk="1" latinLnBrk="0" hangingPunct="1"/>
                      <a:endParaRPr lang="en-US" sz="1300" kern="1200" dirty="0" smtClean="0">
                        <a:solidFill>
                          <a:schemeClr val="tx1"/>
                        </a:solidFill>
                        <a:latin typeface="+mn-lt"/>
                        <a:ea typeface="+mn-ea"/>
                        <a:cs typeface="Arial" panose="020B0604020202020204" pitchFamily="34" charset="0"/>
                      </a:endParaRPr>
                    </a:p>
                    <a:p>
                      <a:pPr marL="0" algn="l" defTabSz="914400" rtl="0" eaLnBrk="1" latinLnBrk="0" hangingPunct="1"/>
                      <a:r>
                        <a:rPr lang="en-US" sz="1300" b="0" kern="1200" dirty="0" smtClean="0">
                          <a:solidFill>
                            <a:schemeClr val="tx1"/>
                          </a:solidFill>
                          <a:latin typeface="+mn-lt"/>
                          <a:ea typeface="+mn-ea"/>
                          <a:cs typeface="Arial" panose="020B0604020202020204" pitchFamily="34" charset="0"/>
                        </a:rPr>
                        <a:t>PSC approved the following C-IV implementation approach: </a:t>
                      </a:r>
                    </a:p>
                    <a:p>
                      <a:pPr marL="0" algn="l" defTabSz="914400" rtl="0" eaLnBrk="1" latinLnBrk="0" hangingPunct="1"/>
                      <a:r>
                        <a:rPr lang="en-US" sz="1300" kern="1200" dirty="0" smtClean="0">
                          <a:solidFill>
                            <a:schemeClr val="tx1"/>
                          </a:solidFill>
                          <a:latin typeface="+mn-lt"/>
                          <a:ea typeface="+mn-ea"/>
                          <a:cs typeface="Arial" panose="020B0604020202020204" pitchFamily="34" charset="0"/>
                        </a:rPr>
                        <a:t>The counties will continue to manually mail the informational packets as described in MEDIL I-14-54 until such time that State funding can be secured. When State funding is available and DHCS updates the PUB 68, the C-IV Project will finalize the SCR and present it to the Correspondence Committee for review and approval. </a:t>
                      </a:r>
                      <a:r>
                        <a:rPr lang="en-US" sz="1300" kern="1200" baseline="0" dirty="0" smtClean="0">
                          <a:solidFill>
                            <a:schemeClr val="tx1"/>
                          </a:solidFill>
                          <a:latin typeface="+mn-lt"/>
                          <a:ea typeface="+mn-ea"/>
                          <a:cs typeface="Arial" panose="020B0604020202020204" pitchFamily="34" charset="0"/>
                        </a:rPr>
                        <a:t>Per DHCS on 10/26/17 the revised PUB 68 has been revised and split into an English and Spanish version.  A draft version of the PUB 68 was sent for stakeholder review on 12/8/17.</a:t>
                      </a:r>
                      <a:endParaRPr lang="en-US" sz="1300" b="1" baseline="0" dirty="0" smtClean="0">
                        <a:solidFill>
                          <a:schemeClr val="tx1"/>
                        </a:solidFill>
                        <a:latin typeface="+mn-lt"/>
                        <a:cs typeface="Arial" panose="020B0604020202020204" pitchFamily="34" charset="0"/>
                      </a:endParaRPr>
                    </a:p>
                  </a:txBody>
                  <a:tcPr marL="91442" marR="91442" marT="34315" marB="34315"/>
                </a:tc>
                <a:extLst>
                  <a:ext uri="{0D108BD9-81ED-4DB2-BD59-A6C34878D82A}">
                    <a16:rowId xmlns:a16="http://schemas.microsoft.com/office/drawing/2014/main" val="2805369922"/>
                  </a:ext>
                </a:extLst>
              </a:tr>
            </a:tbl>
          </a:graphicData>
        </a:graphic>
      </p:graphicFrame>
    </p:spTree>
    <p:extLst>
      <p:ext uri="{BB962C8B-B14F-4D97-AF65-F5344CB8AC3E}">
        <p14:creationId xmlns:p14="http://schemas.microsoft.com/office/powerpoint/2010/main" val="349153641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smtClean="0"/>
              <a:t>Policy Implementation</a:t>
            </a:r>
            <a:endParaRPr lang="en-US" dirty="0"/>
          </a:p>
        </p:txBody>
      </p:sp>
      <p:sp>
        <p:nvSpPr>
          <p:cNvPr id="5" name="Slide Number Placeholder 3"/>
          <p:cNvSpPr>
            <a:spLocks noGrp="1"/>
          </p:cNvSpPr>
          <p:nvPr>
            <p:ph type="sldNum" sz="quarter" idx="12"/>
          </p:nvPr>
        </p:nvSpPr>
        <p:spPr/>
        <p:txBody>
          <a:bodyPr/>
          <a:lstStyle/>
          <a:p>
            <a:fld id="{E11AC5FD-6117-434D-B9A5-ADA9E67FDCBD}" type="slidenum">
              <a:rPr lang="en-US" smtClean="0"/>
              <a:t>2</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974921879"/>
              </p:ext>
            </p:extLst>
          </p:nvPr>
        </p:nvGraphicFramePr>
        <p:xfrm>
          <a:off x="228600" y="685801"/>
          <a:ext cx="8686801" cy="6016592"/>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1897634298"/>
                    </a:ext>
                  </a:extLst>
                </a:gridCol>
                <a:gridCol w="762000">
                  <a:extLst>
                    <a:ext uri="{9D8B030D-6E8A-4147-A177-3AD203B41FA5}">
                      <a16:colId xmlns:a16="http://schemas.microsoft.com/office/drawing/2014/main" val="1570552813"/>
                    </a:ext>
                  </a:extLst>
                </a:gridCol>
                <a:gridCol w="1066800">
                  <a:extLst>
                    <a:ext uri="{9D8B030D-6E8A-4147-A177-3AD203B41FA5}">
                      <a16:colId xmlns:a16="http://schemas.microsoft.com/office/drawing/2014/main" val="2930224535"/>
                    </a:ext>
                  </a:extLst>
                </a:gridCol>
                <a:gridCol w="1066800">
                  <a:extLst>
                    <a:ext uri="{9D8B030D-6E8A-4147-A177-3AD203B41FA5}">
                      <a16:colId xmlns:a16="http://schemas.microsoft.com/office/drawing/2014/main" val="3776382731"/>
                    </a:ext>
                  </a:extLst>
                </a:gridCol>
                <a:gridCol w="4724401">
                  <a:extLst>
                    <a:ext uri="{9D8B030D-6E8A-4147-A177-3AD203B41FA5}">
                      <a16:colId xmlns:a16="http://schemas.microsoft.com/office/drawing/2014/main" val="3406358116"/>
                    </a:ext>
                  </a:extLst>
                </a:gridCol>
              </a:tblGrid>
              <a:tr h="644442">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Policy</a:t>
                      </a:r>
                      <a:r>
                        <a:rPr lang="en-US" sz="1200" baseline="0" dirty="0" smtClean="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C-IV</a:t>
                      </a:r>
                      <a:r>
                        <a:rPr lang="en-US" sz="1200" baseline="0" dirty="0" smtClean="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LRS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j-lt"/>
                          <a:ea typeface="+mn-ea"/>
                          <a:cs typeface="Arial" panose="020B0604020202020204" pitchFamily="34" charset="0"/>
                        </a:rPr>
                        <a:t>Description</a:t>
                      </a:r>
                      <a:r>
                        <a:rPr lang="en-US" sz="1200" b="1" kern="1200" baseline="0" dirty="0" smtClean="0">
                          <a:solidFill>
                            <a:schemeClr val="tx1"/>
                          </a:solidFill>
                          <a:latin typeface="+mj-lt"/>
                          <a:ea typeface="+mn-ea"/>
                          <a:cs typeface="Arial" panose="020B0604020202020204" pitchFamily="34" charset="0"/>
                        </a:rPr>
                        <a:t> – </a:t>
                      </a:r>
                      <a:r>
                        <a:rPr lang="en-US" sz="1200" b="1" kern="1200" baseline="0" dirty="0" smtClean="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52587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rPr>
                        <a:t>SSA COLA</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hlinkClick r:id="rId2"/>
                        </a:rPr>
                        <a:t>ACWDL 17-39</a:t>
                      </a:r>
                      <a:endParaRPr lang="en-US" sz="12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70C0"/>
                          </a:solidFill>
                          <a:latin typeface="+mn-lt"/>
                          <a:cs typeface="Arial" panose="020B0604020202020204" pitchFamily="34" charset="0"/>
                          <a:hlinkClick r:id="rId3"/>
                        </a:rPr>
                        <a:t>ACIN I-81-17</a:t>
                      </a:r>
                      <a:endParaRPr lang="en-US" sz="1200" dirty="0" smtClean="0">
                        <a:solidFill>
                          <a:srgbClr val="0070C0"/>
                        </a:solidFill>
                        <a:latin typeface="+mn-lt"/>
                        <a:cs typeface="Arial" panose="020B0604020202020204" pitchFamily="34" charset="0"/>
                      </a:endParaRPr>
                    </a:p>
                  </a:txBody>
                  <a:tcPr marL="91448" marR="91448" marT="34291" marB="34291"/>
                </a:tc>
                <a:tc>
                  <a:txBody>
                    <a:bodyPr/>
                    <a:lstStyle/>
                    <a:p>
                      <a:r>
                        <a:rPr lang="en-US" sz="1200" i="0" dirty="0" smtClean="0">
                          <a:solidFill>
                            <a:schemeClr val="tx1"/>
                          </a:solidFill>
                          <a:latin typeface="+mn-lt"/>
                          <a:cs typeface="Arial" panose="020B0604020202020204" pitchFamily="34" charset="0"/>
                        </a:rPr>
                        <a:t>1/1/2018</a:t>
                      </a:r>
                      <a:endParaRPr lang="en-US" sz="1200" i="0" dirty="0">
                        <a:solidFill>
                          <a:schemeClr val="tx1"/>
                        </a:solidFill>
                        <a:latin typeface="+mn-lt"/>
                        <a:cs typeface="Arial" panose="020B0604020202020204" pitchFamily="34" charset="0"/>
                      </a:endParaRP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rPr>
                        <a:t>SCR 12147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rPr>
                        <a:t>Implemented 1/7/18</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rPr>
                        <a:t>SCR 12162</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rPr>
                        <a:t>Implemented</a:t>
                      </a:r>
                      <a:endParaRPr lang="en-US" sz="12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rPr>
                        <a:t>1/13/18</a:t>
                      </a:r>
                    </a:p>
                  </a:txBody>
                  <a:tcPr marL="91442" marR="91442" marT="34315" marB="34315"/>
                </a:tc>
                <a:tc>
                  <a:txBody>
                    <a:bodyPr/>
                    <a:lstStyle/>
                    <a:p>
                      <a:r>
                        <a:rPr lang="en-US" sz="1200" dirty="0" smtClean="0">
                          <a:solidFill>
                            <a:schemeClr val="tx1"/>
                          </a:solidFill>
                          <a:latin typeface="+mn-lt"/>
                          <a:cs typeface="Arial" panose="020B0604020202020204" pitchFamily="34" charset="0"/>
                        </a:rPr>
                        <a:t>SCR 50021</a:t>
                      </a:r>
                    </a:p>
                    <a:p>
                      <a:endParaRPr lang="en-US" sz="1200" dirty="0" smtClean="0">
                        <a:solidFill>
                          <a:schemeClr val="tx1"/>
                        </a:solidFill>
                        <a:latin typeface="+mn-lt"/>
                        <a:cs typeface="Arial" panose="020B0604020202020204" pitchFamily="34" charset="0"/>
                      </a:endParaRPr>
                    </a:p>
                    <a:p>
                      <a:r>
                        <a:rPr lang="en-US" sz="1200" dirty="0" smtClean="0">
                          <a:solidFill>
                            <a:schemeClr val="tx1"/>
                          </a:solidFill>
                          <a:latin typeface="+mn-lt"/>
                          <a:cs typeface="Arial" panose="020B0604020202020204" pitchFamily="34" charset="0"/>
                        </a:rPr>
                        <a:t>Implemented</a:t>
                      </a:r>
                    </a:p>
                    <a:p>
                      <a:endParaRPr lang="en-US" sz="1200" dirty="0" smtClean="0">
                        <a:solidFill>
                          <a:schemeClr val="tx1"/>
                        </a:solidFill>
                        <a:latin typeface="+mn-lt"/>
                        <a:cs typeface="Arial" panose="020B0604020202020204" pitchFamily="34" charset="0"/>
                      </a:endParaRPr>
                    </a:p>
                    <a:p>
                      <a:r>
                        <a:rPr lang="en-US" sz="1200" dirty="0" smtClean="0">
                          <a:solidFill>
                            <a:schemeClr val="tx1"/>
                          </a:solidFill>
                          <a:latin typeface="+mn-lt"/>
                          <a:cs typeface="Arial" panose="020B0604020202020204" pitchFamily="34" charset="0"/>
                        </a:rPr>
                        <a:t>Release</a:t>
                      </a:r>
                    </a:p>
                    <a:p>
                      <a:r>
                        <a:rPr lang="en-US" sz="1200" dirty="0" smtClean="0">
                          <a:solidFill>
                            <a:schemeClr val="tx1"/>
                          </a:solidFill>
                          <a:latin typeface="+mn-lt"/>
                          <a:cs typeface="Arial" panose="020B0604020202020204" pitchFamily="34" charset="0"/>
                        </a:rPr>
                        <a:t>1/12/18</a:t>
                      </a:r>
                    </a:p>
                    <a:p>
                      <a:endParaRPr lang="en-US" sz="1200" dirty="0" smtClean="0">
                        <a:solidFill>
                          <a:schemeClr val="tx1"/>
                        </a:solidFill>
                        <a:latin typeface="+mn-lt"/>
                        <a:cs typeface="Arial" panose="020B0604020202020204" pitchFamily="34" charset="0"/>
                      </a:endParaRP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rPr>
                        <a:t>Effective 1/1/2018, the  SSA Cost of Living Adjustment (COLA)</a:t>
                      </a:r>
                      <a:r>
                        <a:rPr lang="en-US" sz="1200" baseline="0" dirty="0" smtClean="0">
                          <a:effectLst/>
                        </a:rPr>
                        <a:t> increased SSA benefits by</a:t>
                      </a:r>
                      <a:r>
                        <a:rPr lang="en-US" sz="1200" dirty="0" smtClean="0">
                          <a:effectLst/>
                        </a:rPr>
                        <a:t> 2.0 percent,</a:t>
                      </a:r>
                      <a:r>
                        <a:rPr lang="en-US" sz="1200" baseline="0" dirty="0" smtClean="0">
                          <a:effectLst/>
                        </a:rPr>
                        <a:t> Pickle disregard changed, SSI/SSP payment standards increased, and Medicare Part B premium increased.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smtClean="0">
                          <a:solidFill>
                            <a:schemeClr val="tx1"/>
                          </a:solidFill>
                          <a:effectLst/>
                          <a:latin typeface="+mn-lt"/>
                          <a:ea typeface="+mn-ea"/>
                          <a:cs typeface="+mn-cs"/>
                        </a:rPr>
                        <a:t>C-IV Updates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baseline="0" dirty="0" smtClean="0">
                          <a:solidFill>
                            <a:schemeClr val="tx1"/>
                          </a:solidFill>
                          <a:effectLst/>
                          <a:latin typeface="+mn-lt"/>
                          <a:ea typeface="+mn-ea"/>
                          <a:cs typeface="+mn-cs"/>
                        </a:rPr>
                        <a:t>SCR 12147 Updated the following: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baseline="0" dirty="0" smtClean="0">
                          <a:solidFill>
                            <a:schemeClr val="tx1"/>
                          </a:solidFill>
                          <a:effectLst/>
                          <a:latin typeface="+mn-lt"/>
                          <a:ea typeface="+mn-ea"/>
                          <a:cs typeface="+mn-cs"/>
                        </a:rPr>
                        <a:t>SSA Income amounts to reflect the new SSA values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baseline="0" dirty="0" smtClean="0">
                          <a:solidFill>
                            <a:schemeClr val="tx1"/>
                          </a:solidFill>
                          <a:effectLst/>
                          <a:latin typeface="+mn-lt"/>
                          <a:ea typeface="+mn-ea"/>
                          <a:cs typeface="+mn-cs"/>
                        </a:rPr>
                        <a:t>Back out Multiplier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baseline="0" dirty="0" smtClean="0">
                          <a:solidFill>
                            <a:schemeClr val="tx1"/>
                          </a:solidFill>
                          <a:effectLst/>
                          <a:latin typeface="+mn-lt"/>
                          <a:ea typeface="+mn-ea"/>
                          <a:cs typeface="+mn-cs"/>
                        </a:rPr>
                        <a:t>Pickle Disregard Computation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baseline="0" dirty="0" smtClean="0">
                          <a:solidFill>
                            <a:schemeClr val="tx1"/>
                          </a:solidFill>
                          <a:effectLst/>
                          <a:latin typeface="+mn-lt"/>
                          <a:ea typeface="+mn-ea"/>
                          <a:cs typeface="+mn-cs"/>
                        </a:rPr>
                        <a:t>SSI/SSP Payment Standard Amounts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baseline="0" dirty="0" smtClean="0">
                          <a:solidFill>
                            <a:schemeClr val="tx1"/>
                          </a:solidFill>
                          <a:effectLst/>
                          <a:latin typeface="+mn-lt"/>
                          <a:ea typeface="+mn-ea"/>
                          <a:cs typeface="+mn-cs"/>
                        </a:rPr>
                        <a:t>Medicare Part B Premium amount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kern="1200" baseline="0" dirty="0" smtClean="0">
                          <a:solidFill>
                            <a:schemeClr val="tx1"/>
                          </a:solidFill>
                          <a:effectLst/>
                          <a:latin typeface="+mn-lt"/>
                          <a:ea typeface="+mn-ea"/>
                          <a:cs typeface="+mn-cs"/>
                        </a:rPr>
                        <a:t>SCR 12162 SSA Batch EDBC Process: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baseline="0" dirty="0" smtClean="0">
                          <a:solidFill>
                            <a:schemeClr val="tx1"/>
                          </a:solidFill>
                          <a:effectLst/>
                          <a:latin typeface="+mn-lt"/>
                          <a:ea typeface="+mn-ea"/>
                          <a:cs typeface="+mn-cs"/>
                        </a:rPr>
                        <a:t>Batch EDBC applied the SSA COLA changes on 1/13/18. The C-IV System was down on this day.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baseline="0" dirty="0" smtClean="0">
                          <a:solidFill>
                            <a:schemeClr val="tx1"/>
                          </a:solidFill>
                          <a:effectLst/>
                          <a:latin typeface="+mn-lt"/>
                          <a:ea typeface="+mn-ea"/>
                          <a:cs typeface="+mn-cs"/>
                        </a:rPr>
                        <a:t>Batch EDBC ran the February 2018 benefit month for the following programs:</a:t>
                      </a:r>
                    </a:p>
                    <a:p>
                      <a:pPr marL="5143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b="0" kern="1200" baseline="0" dirty="0" smtClean="0">
                          <a:solidFill>
                            <a:schemeClr val="tx1"/>
                          </a:solidFill>
                          <a:effectLst/>
                          <a:latin typeface="+mn-lt"/>
                          <a:ea typeface="+mn-ea"/>
                          <a:cs typeface="+mn-cs"/>
                        </a:rPr>
                        <a:t>Medi-CAL Non-Modified Adjusted Gross Income (MAGI) and Mixed MAGI/Non MAGI, CalFresh, CalWORKs, Immediate Need (IN), Refugee Cash Assistance (RCA), Diversion (DV), and Kin-GAP.</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baseline="0" dirty="0" smtClean="0">
                          <a:solidFill>
                            <a:schemeClr val="tx1"/>
                          </a:solidFill>
                          <a:effectLst/>
                          <a:latin typeface="+mn-lt"/>
                          <a:ea typeface="+mn-ea"/>
                          <a:cs typeface="+mn-cs"/>
                        </a:rPr>
                        <a:t>Batch EDBC ran January and February 2018 benefit months for the Foster Care program.</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baseline="0" dirty="0" smtClean="0">
                          <a:solidFill>
                            <a:schemeClr val="tx1"/>
                          </a:solidFill>
                          <a:effectLst/>
                          <a:latin typeface="+mn-lt"/>
                          <a:ea typeface="+mn-ea"/>
                          <a:cs typeface="+mn-cs"/>
                        </a:rPr>
                        <a:t>On 1/8/17 the project facilitated the Batch EDBC Memorandum call with the 40 counties.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baseline="0" dirty="0" smtClean="0">
                          <a:solidFill>
                            <a:schemeClr val="tx1"/>
                          </a:solidFill>
                          <a:effectLst/>
                          <a:latin typeface="+mn-lt"/>
                          <a:ea typeface="+mn-ea"/>
                          <a:cs typeface="+mn-cs"/>
                        </a:rPr>
                        <a:t>Lists with county action associated to the batch EDBC process were posted for the counties on 1/16/18.</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0" kern="1200" dirty="0" smtClean="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kern="1200" dirty="0" smtClean="0">
                          <a:solidFill>
                            <a:schemeClr val="tx1"/>
                          </a:solidFill>
                          <a:effectLst/>
                          <a:latin typeface="+mn-lt"/>
                          <a:ea typeface="+mn-ea"/>
                          <a:cs typeface="+mn-cs"/>
                        </a:rPr>
                        <a:t>-Continued on next slide-</a:t>
                      </a: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44246123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smtClean="0"/>
              <a:t>Policy Implementation</a:t>
            </a:r>
            <a:endParaRPr lang="en-US" dirty="0"/>
          </a:p>
        </p:txBody>
      </p:sp>
      <p:sp>
        <p:nvSpPr>
          <p:cNvPr id="5" name="Slide Number Placeholder 3"/>
          <p:cNvSpPr>
            <a:spLocks noGrp="1"/>
          </p:cNvSpPr>
          <p:nvPr>
            <p:ph type="sldNum" sz="quarter" idx="12"/>
          </p:nvPr>
        </p:nvSpPr>
        <p:spPr/>
        <p:txBody>
          <a:bodyPr/>
          <a:lstStyle/>
          <a:p>
            <a:fld id="{E11AC5FD-6117-434D-B9A5-ADA9E67FDCBD}" type="slidenum">
              <a:rPr lang="en-US" smtClean="0"/>
              <a:t>3</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843701075"/>
              </p:ext>
            </p:extLst>
          </p:nvPr>
        </p:nvGraphicFramePr>
        <p:xfrm>
          <a:off x="228600" y="838201"/>
          <a:ext cx="8686800" cy="2860573"/>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1897634298"/>
                    </a:ext>
                  </a:extLst>
                </a:gridCol>
                <a:gridCol w="838200">
                  <a:extLst>
                    <a:ext uri="{9D8B030D-6E8A-4147-A177-3AD203B41FA5}">
                      <a16:colId xmlns:a16="http://schemas.microsoft.com/office/drawing/2014/main" val="1570552813"/>
                    </a:ext>
                  </a:extLst>
                </a:gridCol>
                <a:gridCol w="1066800">
                  <a:extLst>
                    <a:ext uri="{9D8B030D-6E8A-4147-A177-3AD203B41FA5}">
                      <a16:colId xmlns:a16="http://schemas.microsoft.com/office/drawing/2014/main" val="2930224535"/>
                    </a:ext>
                  </a:extLst>
                </a:gridCol>
                <a:gridCol w="1066800">
                  <a:extLst>
                    <a:ext uri="{9D8B030D-6E8A-4147-A177-3AD203B41FA5}">
                      <a16:colId xmlns:a16="http://schemas.microsoft.com/office/drawing/2014/main" val="3776382731"/>
                    </a:ext>
                  </a:extLst>
                </a:gridCol>
                <a:gridCol w="4572000">
                  <a:extLst>
                    <a:ext uri="{9D8B030D-6E8A-4147-A177-3AD203B41FA5}">
                      <a16:colId xmlns:a16="http://schemas.microsoft.com/office/drawing/2014/main" val="3406358116"/>
                    </a:ext>
                  </a:extLst>
                </a:gridCol>
              </a:tblGrid>
              <a:tr h="658343">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Policy</a:t>
                      </a:r>
                      <a:r>
                        <a:rPr lang="en-US" sz="1200" baseline="0" dirty="0" smtClean="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C-IV</a:t>
                      </a:r>
                      <a:r>
                        <a:rPr lang="en-US" sz="1200" baseline="0" dirty="0" smtClean="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LRS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j-lt"/>
                          <a:ea typeface="+mn-ea"/>
                          <a:cs typeface="Arial" panose="020B0604020202020204" pitchFamily="34" charset="0"/>
                        </a:rPr>
                        <a:t>Description</a:t>
                      </a:r>
                      <a:r>
                        <a:rPr lang="en-US" sz="1200" b="1" kern="1200" baseline="0" dirty="0" smtClean="0">
                          <a:solidFill>
                            <a:schemeClr val="tx1"/>
                          </a:solidFill>
                          <a:latin typeface="+mj-lt"/>
                          <a:ea typeface="+mn-ea"/>
                          <a:cs typeface="Arial" panose="020B0604020202020204" pitchFamily="34" charset="0"/>
                        </a:rPr>
                        <a:t> – </a:t>
                      </a:r>
                      <a:r>
                        <a:rPr lang="en-US" sz="1200" b="1" kern="1200" baseline="0" dirty="0" smtClean="0">
                          <a:solidFill>
                            <a:schemeClr val="dk1"/>
                          </a:solidFill>
                          <a:effectLst/>
                          <a:latin typeface="+mn-lt"/>
                          <a:ea typeface="+mn-ea"/>
                          <a:cs typeface="Arial" panose="020B0604020202020204" pitchFamily="34" charset="0"/>
                        </a:rPr>
                        <a:t>C-IV/LRS Implementation Effort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baseline="0" dirty="0" smtClean="0">
                        <a:solidFill>
                          <a:schemeClr val="dk1"/>
                        </a:solidFill>
                        <a:effectLst/>
                        <a:latin typeface="+mj-lt"/>
                        <a:ea typeface="+mn-ea"/>
                        <a:cs typeface="Arial" panose="020B0604020202020204" pitchFamily="34" charset="0"/>
                      </a:endParaRPr>
                    </a:p>
                  </a:txBody>
                  <a:tcPr marL="91438" marR="91438" marT="34283" marB="34283"/>
                </a:tc>
                <a:extLst>
                  <a:ext uri="{0D108BD9-81ED-4DB2-BD59-A6C34878D82A}">
                    <a16:rowId xmlns:a16="http://schemas.microsoft.com/office/drawing/2014/main" val="2185081078"/>
                  </a:ext>
                </a:extLst>
              </a:tr>
              <a:tr h="20238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SSA COLA</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hlinkClick r:id="rId2"/>
                        </a:rPr>
                        <a:t>ACWDL 17-39</a:t>
                      </a:r>
                      <a:endParaRPr lang="en-US" sz="14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70C0"/>
                          </a:solidFill>
                          <a:latin typeface="+mn-lt"/>
                          <a:cs typeface="Arial" panose="020B0604020202020204" pitchFamily="34" charset="0"/>
                          <a:hlinkClick r:id="rId3"/>
                        </a:rPr>
                        <a:t>ACIN I-81-17</a:t>
                      </a:r>
                      <a:endParaRPr lang="en-US" sz="1400" dirty="0" smtClean="0">
                        <a:solidFill>
                          <a:srgbClr val="0070C0"/>
                        </a:solidFill>
                        <a:latin typeface="+mn-lt"/>
                        <a:cs typeface="Arial" panose="020B0604020202020204" pitchFamily="34" charset="0"/>
                      </a:endParaRPr>
                    </a:p>
                  </a:txBody>
                  <a:tcPr marL="91448" marR="91448" marT="34291" marB="34291">
                    <a:solidFill>
                      <a:schemeClr val="accent1">
                        <a:lumMod val="20000"/>
                        <a:lumOff val="80000"/>
                      </a:schemeClr>
                    </a:solidFill>
                  </a:tcPr>
                </a:tc>
                <a:tc>
                  <a:txBody>
                    <a:bodyPr/>
                    <a:lstStyle/>
                    <a:p>
                      <a:r>
                        <a:rPr lang="en-US" sz="1400" i="0" dirty="0" smtClean="0">
                          <a:solidFill>
                            <a:schemeClr val="tx1"/>
                          </a:solidFill>
                          <a:latin typeface="+mn-lt"/>
                          <a:cs typeface="Arial" panose="020B0604020202020204" pitchFamily="34" charset="0"/>
                        </a:rPr>
                        <a:t>1/1/2018</a:t>
                      </a:r>
                      <a:endParaRPr lang="en-US" sz="1400" i="0" dirty="0">
                        <a:solidFill>
                          <a:schemeClr val="tx1"/>
                        </a:solidFill>
                        <a:latin typeface="+mn-lt"/>
                        <a:cs typeface="Arial" panose="020B0604020202020204" pitchFamily="34" charset="0"/>
                      </a:endParaRPr>
                    </a:p>
                  </a:txBody>
                  <a:tcPr marL="91442" marR="91442" marT="34315" marB="34315">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SCR 12147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Implemented 1/7/18</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SCR 12162</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Implemented</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1/13/18</a:t>
                      </a:r>
                    </a:p>
                  </a:txBody>
                  <a:tcPr marL="91442" marR="91442" marT="34315" marB="34315">
                    <a:solidFill>
                      <a:schemeClr val="accent1">
                        <a:lumMod val="20000"/>
                        <a:lumOff val="80000"/>
                      </a:schemeClr>
                    </a:solidFill>
                  </a:tcPr>
                </a:tc>
                <a:tc>
                  <a:txBody>
                    <a:bodyPr/>
                    <a:lstStyle/>
                    <a:p>
                      <a:r>
                        <a:rPr lang="en-US" sz="1400" dirty="0" smtClean="0">
                          <a:solidFill>
                            <a:schemeClr val="tx1"/>
                          </a:solidFill>
                          <a:latin typeface="+mn-lt"/>
                          <a:cs typeface="Arial" panose="020B0604020202020204" pitchFamily="34" charset="0"/>
                        </a:rPr>
                        <a:t>SCR 50021</a:t>
                      </a:r>
                    </a:p>
                    <a:p>
                      <a:endParaRPr lang="en-US" sz="1400" dirty="0" smtClean="0">
                        <a:solidFill>
                          <a:schemeClr val="tx1"/>
                        </a:solidFill>
                        <a:latin typeface="+mn-lt"/>
                        <a:cs typeface="Arial" panose="020B0604020202020204" pitchFamily="34" charset="0"/>
                      </a:endParaRPr>
                    </a:p>
                    <a:p>
                      <a:r>
                        <a:rPr lang="en-US" sz="1400" dirty="0" smtClean="0">
                          <a:solidFill>
                            <a:schemeClr val="tx1"/>
                          </a:solidFill>
                          <a:latin typeface="+mn-lt"/>
                          <a:cs typeface="Arial" panose="020B0604020202020204" pitchFamily="34" charset="0"/>
                        </a:rPr>
                        <a:t>Implemented</a:t>
                      </a:r>
                    </a:p>
                    <a:p>
                      <a:endParaRPr lang="en-US" sz="1400" dirty="0" smtClean="0">
                        <a:solidFill>
                          <a:schemeClr val="tx1"/>
                        </a:solidFill>
                        <a:latin typeface="+mn-lt"/>
                        <a:cs typeface="Arial" panose="020B0604020202020204" pitchFamily="34" charset="0"/>
                      </a:endParaRPr>
                    </a:p>
                    <a:p>
                      <a:r>
                        <a:rPr lang="en-US" sz="1400" dirty="0" smtClean="0">
                          <a:solidFill>
                            <a:schemeClr val="tx1"/>
                          </a:solidFill>
                          <a:latin typeface="+mn-lt"/>
                          <a:cs typeface="Arial" panose="020B0604020202020204" pitchFamily="34" charset="0"/>
                        </a:rPr>
                        <a:t>Release</a:t>
                      </a:r>
                    </a:p>
                    <a:p>
                      <a:r>
                        <a:rPr lang="en-US" sz="1400" dirty="0" smtClean="0">
                          <a:solidFill>
                            <a:schemeClr val="tx1"/>
                          </a:solidFill>
                          <a:latin typeface="+mn-lt"/>
                          <a:cs typeface="Arial" panose="020B0604020202020204" pitchFamily="34" charset="0"/>
                        </a:rPr>
                        <a:t>1/12/18</a:t>
                      </a:r>
                    </a:p>
                    <a:p>
                      <a:endParaRPr lang="en-US" sz="1400" dirty="0" smtClean="0">
                        <a:solidFill>
                          <a:schemeClr val="tx1"/>
                        </a:solidFill>
                        <a:latin typeface="+mn-lt"/>
                        <a:cs typeface="Arial" panose="020B0604020202020204" pitchFamily="34" charset="0"/>
                      </a:endParaRPr>
                    </a:p>
                  </a:txBody>
                  <a:tcPr marL="91442" marR="91442" marT="34315" marB="34315">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baseline="0" dirty="0" smtClean="0">
                          <a:solidFill>
                            <a:schemeClr val="tx1"/>
                          </a:solidFill>
                          <a:effectLst/>
                          <a:latin typeface="+mn-lt"/>
                          <a:ea typeface="+mn-ea"/>
                          <a:cs typeface="+mn-cs"/>
                        </a:rPr>
                        <a:t>LRS Updates</a:t>
                      </a:r>
                    </a:p>
                    <a:p>
                      <a:r>
                        <a:rPr lang="en-US" sz="1400" kern="1200" dirty="0" smtClean="0">
                          <a:solidFill>
                            <a:schemeClr val="tx1"/>
                          </a:solidFill>
                          <a:effectLst/>
                          <a:latin typeface="+mn-lt"/>
                          <a:ea typeface="+mn-ea"/>
                          <a:cs typeface="+mn-cs"/>
                        </a:rPr>
                        <a:t>The SSA COLA amount for beneficiaries were adjusted to reflect the fiscal year 2017 – 2018 benefit amounts effective (1/1/18).</a:t>
                      </a:r>
                    </a:p>
                    <a:p>
                      <a:endParaRPr lang="en-US" sz="1400" b="0" i="0" u="none" strike="noStrike" kern="1200" baseline="0" dirty="0" smtClean="0">
                        <a:solidFill>
                          <a:schemeClr val="tx1"/>
                        </a:solidFill>
                        <a:effectLst/>
                        <a:latin typeface="+mn-lt"/>
                        <a:ea typeface="+mn-ea"/>
                        <a:cs typeface="+mn-cs"/>
                      </a:endParaRPr>
                    </a:p>
                    <a:p>
                      <a:r>
                        <a:rPr lang="en-US" sz="1400" b="0" i="0" u="none" strike="noStrike" kern="1200" baseline="0" dirty="0" smtClean="0">
                          <a:solidFill>
                            <a:schemeClr val="tx1"/>
                          </a:solidFill>
                          <a:effectLst/>
                          <a:latin typeface="+mn-lt"/>
                          <a:ea typeface="+mn-ea"/>
                          <a:cs typeface="+mn-cs"/>
                        </a:rPr>
                        <a:t>Listings will be provided to reflect cases ran thru batch along with an exception listing.</a:t>
                      </a:r>
                      <a:endParaRPr lang="en-US" sz="1400" b="0" i="0" u="none" strike="noStrike"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1" kern="1200" baseline="0" dirty="0" smtClean="0">
                        <a:solidFill>
                          <a:schemeClr val="tx1"/>
                        </a:solidFill>
                        <a:effectLst/>
                        <a:latin typeface="+mn-lt"/>
                        <a:ea typeface="+mn-ea"/>
                        <a:cs typeface="+mn-cs"/>
                      </a:endParaRPr>
                    </a:p>
                  </a:txBody>
                  <a:tcPr marL="91442" marR="91442" marT="34315" marB="34315">
                    <a:solidFill>
                      <a:schemeClr val="accent1">
                        <a:lumMod val="20000"/>
                        <a:lumOff val="80000"/>
                      </a:schemeClr>
                    </a:solidFill>
                  </a:tcPr>
                </a:tc>
                <a:extLst>
                  <a:ext uri="{0D108BD9-81ED-4DB2-BD59-A6C34878D82A}">
                    <a16:rowId xmlns:a16="http://schemas.microsoft.com/office/drawing/2014/main" val="950113714"/>
                  </a:ext>
                </a:extLst>
              </a:tr>
            </a:tbl>
          </a:graphicData>
        </a:graphic>
      </p:graphicFrame>
    </p:spTree>
    <p:extLst>
      <p:ext uri="{BB962C8B-B14F-4D97-AF65-F5344CB8AC3E}">
        <p14:creationId xmlns:p14="http://schemas.microsoft.com/office/powerpoint/2010/main" val="324795766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smtClean="0"/>
              <a:t>Policy Implementation</a:t>
            </a:r>
            <a:endParaRPr lang="en-US" dirty="0"/>
          </a:p>
        </p:txBody>
      </p:sp>
      <p:sp>
        <p:nvSpPr>
          <p:cNvPr id="5" name="Slide Number Placeholder 3"/>
          <p:cNvSpPr>
            <a:spLocks noGrp="1"/>
          </p:cNvSpPr>
          <p:nvPr>
            <p:ph type="sldNum" sz="quarter" idx="12"/>
          </p:nvPr>
        </p:nvSpPr>
        <p:spPr/>
        <p:txBody>
          <a:bodyPr/>
          <a:lstStyle/>
          <a:p>
            <a:fld id="{E11AC5FD-6117-434D-B9A5-ADA9E67FDCBD}" type="slidenum">
              <a:rPr lang="en-US" smtClean="0"/>
              <a:t>4</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488963640"/>
              </p:ext>
            </p:extLst>
          </p:nvPr>
        </p:nvGraphicFramePr>
        <p:xfrm>
          <a:off x="152401" y="685801"/>
          <a:ext cx="8762999" cy="6042696"/>
        </p:xfrm>
        <a:graphic>
          <a:graphicData uri="http://schemas.openxmlformats.org/drawingml/2006/table">
            <a:tbl>
              <a:tblPr firstRow="1" bandRow="1">
                <a:tableStyleId>{5C22544A-7EE6-4342-B048-85BDC9FD1C3A}</a:tableStyleId>
              </a:tblPr>
              <a:tblGrid>
                <a:gridCol w="990599">
                  <a:extLst>
                    <a:ext uri="{9D8B030D-6E8A-4147-A177-3AD203B41FA5}">
                      <a16:colId xmlns:a16="http://schemas.microsoft.com/office/drawing/2014/main" val="1897634298"/>
                    </a:ext>
                  </a:extLst>
                </a:gridCol>
                <a:gridCol w="777375">
                  <a:extLst>
                    <a:ext uri="{9D8B030D-6E8A-4147-A177-3AD203B41FA5}">
                      <a16:colId xmlns:a16="http://schemas.microsoft.com/office/drawing/2014/main" val="1570552813"/>
                    </a:ext>
                  </a:extLst>
                </a:gridCol>
                <a:gridCol w="1051425">
                  <a:extLst>
                    <a:ext uri="{9D8B030D-6E8A-4147-A177-3AD203B41FA5}">
                      <a16:colId xmlns:a16="http://schemas.microsoft.com/office/drawing/2014/main" val="2930224535"/>
                    </a:ext>
                  </a:extLst>
                </a:gridCol>
                <a:gridCol w="1066800">
                  <a:extLst>
                    <a:ext uri="{9D8B030D-6E8A-4147-A177-3AD203B41FA5}">
                      <a16:colId xmlns:a16="http://schemas.microsoft.com/office/drawing/2014/main" val="3776382731"/>
                    </a:ext>
                  </a:extLst>
                </a:gridCol>
                <a:gridCol w="4876800">
                  <a:extLst>
                    <a:ext uri="{9D8B030D-6E8A-4147-A177-3AD203B41FA5}">
                      <a16:colId xmlns:a16="http://schemas.microsoft.com/office/drawing/2014/main" val="3406358116"/>
                    </a:ext>
                  </a:extLst>
                </a:gridCol>
              </a:tblGrid>
              <a:tr h="610186">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Policy</a:t>
                      </a:r>
                      <a:r>
                        <a:rPr lang="en-US" sz="1200" baseline="0" dirty="0" smtClean="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C-IV</a:t>
                      </a:r>
                      <a:r>
                        <a:rPr lang="en-US" sz="1200" baseline="0" dirty="0" smtClean="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LRS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j-lt"/>
                          <a:ea typeface="+mn-ea"/>
                          <a:cs typeface="Arial" panose="020B0604020202020204" pitchFamily="34" charset="0"/>
                        </a:rPr>
                        <a:t>Description</a:t>
                      </a:r>
                      <a:r>
                        <a:rPr lang="en-US" sz="1200" b="1" kern="1200" baseline="0" dirty="0" smtClean="0">
                          <a:solidFill>
                            <a:schemeClr val="tx1"/>
                          </a:solidFill>
                          <a:latin typeface="+mj-lt"/>
                          <a:ea typeface="+mn-ea"/>
                          <a:cs typeface="Arial" panose="020B0604020202020204" pitchFamily="34" charset="0"/>
                        </a:rPr>
                        <a:t> – </a:t>
                      </a:r>
                      <a:r>
                        <a:rPr lang="en-US" sz="1200" b="1" kern="1200" baseline="0" dirty="0" smtClean="0">
                          <a:solidFill>
                            <a:schemeClr val="dk1"/>
                          </a:solidFill>
                          <a:effectLst/>
                          <a:latin typeface="+mn-lt"/>
                          <a:ea typeface="+mn-ea"/>
                          <a:cs typeface="Arial" panose="020B0604020202020204" pitchFamily="34" charset="0"/>
                        </a:rPr>
                        <a:t>C-IV/LRS Implementation Effort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baseline="0" dirty="0" smtClean="0">
                        <a:solidFill>
                          <a:schemeClr val="dk1"/>
                        </a:solidFill>
                        <a:effectLst/>
                        <a:latin typeface="+mj-lt"/>
                        <a:ea typeface="+mn-ea"/>
                        <a:cs typeface="Arial" panose="020B0604020202020204" pitchFamily="34" charset="0"/>
                      </a:endParaRPr>
                    </a:p>
                  </a:txBody>
                  <a:tcPr marL="91438" marR="91438" marT="34283" marB="34283"/>
                </a:tc>
                <a:extLst>
                  <a:ext uri="{0D108BD9-81ED-4DB2-BD59-A6C34878D82A}">
                    <a16:rowId xmlns:a16="http://schemas.microsoft.com/office/drawing/2014/main" val="2185081078"/>
                  </a:ext>
                </a:extLst>
              </a:tr>
              <a:tr h="50286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rPr>
                        <a:t>CalWORKs Educational Opportunity and Attainment (EOA) program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mn-lt"/>
                        <a:cs typeface="Arial" panose="020B0604020202020204" pitchFamily="34" charset="0"/>
                        <a:hlinkClick r:id="rId2"/>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mn-lt"/>
                        <a:cs typeface="Arial" panose="020B0604020202020204" pitchFamily="34" charset="0"/>
                        <a:hlinkClick r:id="rId2"/>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hlinkClick r:id="rId2"/>
                        </a:rPr>
                        <a:t>ACL 17-115 </a:t>
                      </a:r>
                      <a:endParaRPr lang="en-US" sz="12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hlinkClick r:id="rId3"/>
                        </a:rPr>
                        <a:t>ACL 17-115E</a:t>
                      </a:r>
                      <a:endParaRPr lang="en-US" sz="1200" dirty="0" smtClean="0">
                        <a:latin typeface="+mn-lt"/>
                        <a:cs typeface="Arial" panose="020B0604020202020204" pitchFamily="34" charset="0"/>
                      </a:endParaRPr>
                    </a:p>
                  </a:txBody>
                  <a:tcPr marL="91448" marR="91448" marT="34291" marB="34291"/>
                </a:tc>
                <a:tc>
                  <a:txBody>
                    <a:bodyPr/>
                    <a:lstStyle/>
                    <a:p>
                      <a:r>
                        <a:rPr lang="en-US" sz="1200" i="0" dirty="0" smtClean="0">
                          <a:solidFill>
                            <a:schemeClr val="tx1"/>
                          </a:solidFill>
                          <a:latin typeface="+mn-lt"/>
                          <a:cs typeface="Arial" panose="020B0604020202020204" pitchFamily="34" charset="0"/>
                        </a:rPr>
                        <a:t>1/1/2018</a:t>
                      </a:r>
                      <a:endParaRPr lang="en-US" sz="1200" i="0" dirty="0">
                        <a:solidFill>
                          <a:schemeClr val="tx1"/>
                        </a:solidFill>
                        <a:latin typeface="+mn-lt"/>
                        <a:cs typeface="Arial" panose="020B0604020202020204" pitchFamily="34" charset="0"/>
                      </a:endParaRP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rPr>
                        <a:t>SCR 12102</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rPr>
                        <a:t>Implemented</a:t>
                      </a:r>
                      <a:r>
                        <a:rPr lang="en-US" sz="1200" baseline="0" dirty="0" smtClean="0">
                          <a:latin typeface="+mn-lt"/>
                          <a:cs typeface="Arial" panose="020B0604020202020204" pitchFamily="34" charset="0"/>
                        </a:rPr>
                        <a:t> 12/14/17</a:t>
                      </a:r>
                      <a:endParaRPr lang="en-US" sz="12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rPr>
                        <a:t>SCR 12070</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rPr>
                        <a:t>Release 18.01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rPr>
                        <a:t>SCR 12158</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rPr>
                        <a:t>TBD</a:t>
                      </a:r>
                    </a:p>
                  </a:txBody>
                  <a:tcPr marL="91442" marR="91442" marT="34315" marB="34315"/>
                </a:tc>
                <a:tc>
                  <a:txBody>
                    <a:bodyPr/>
                    <a:lstStyle/>
                    <a:p>
                      <a:r>
                        <a:rPr lang="en-US" sz="1200" dirty="0" smtClean="0">
                          <a:solidFill>
                            <a:schemeClr val="tx1"/>
                          </a:solidFill>
                          <a:latin typeface="+mn-lt"/>
                          <a:cs typeface="Arial" panose="020B0604020202020204" pitchFamily="34" charset="0"/>
                        </a:rPr>
                        <a:t>SCR 58467</a:t>
                      </a:r>
                    </a:p>
                    <a:p>
                      <a:r>
                        <a:rPr lang="en-US" sz="1200" dirty="0" smtClean="0">
                          <a:solidFill>
                            <a:schemeClr val="tx1"/>
                          </a:solidFill>
                          <a:latin typeface="+mn-lt"/>
                          <a:cs typeface="Arial" panose="020B0604020202020204" pitchFamily="34" charset="0"/>
                        </a:rPr>
                        <a:t>Phase I</a:t>
                      </a:r>
                    </a:p>
                    <a:p>
                      <a:r>
                        <a:rPr lang="en-US" sz="1200" dirty="0" smtClean="0">
                          <a:solidFill>
                            <a:schemeClr val="tx1"/>
                          </a:solidFill>
                          <a:latin typeface="+mn-lt"/>
                          <a:cs typeface="Arial" panose="020B0604020202020204" pitchFamily="34" charset="0"/>
                        </a:rPr>
                        <a:t>Implemented</a:t>
                      </a:r>
                    </a:p>
                    <a:p>
                      <a:endParaRPr lang="en-US" sz="1200" dirty="0" smtClean="0">
                        <a:solidFill>
                          <a:schemeClr val="tx1"/>
                        </a:solidFill>
                        <a:latin typeface="+mn-lt"/>
                        <a:cs typeface="Arial" panose="020B0604020202020204" pitchFamily="34" charset="0"/>
                      </a:endParaRPr>
                    </a:p>
                    <a:p>
                      <a:r>
                        <a:rPr lang="en-US" sz="1200" dirty="0" smtClean="0">
                          <a:solidFill>
                            <a:schemeClr val="tx1"/>
                          </a:solidFill>
                          <a:latin typeface="+mn-lt"/>
                          <a:cs typeface="Arial" panose="020B0604020202020204" pitchFamily="34" charset="0"/>
                        </a:rPr>
                        <a:t>Release</a:t>
                      </a:r>
                    </a:p>
                    <a:p>
                      <a:r>
                        <a:rPr lang="en-US" sz="1200" dirty="0" smtClean="0">
                          <a:solidFill>
                            <a:schemeClr val="tx1"/>
                          </a:solidFill>
                          <a:latin typeface="+mn-lt"/>
                          <a:cs typeface="Arial" panose="020B0604020202020204" pitchFamily="34" charset="0"/>
                        </a:rPr>
                        <a:t>12/21/17</a:t>
                      </a:r>
                    </a:p>
                    <a:p>
                      <a:endParaRPr lang="en-US" sz="1200" dirty="0" smtClean="0">
                        <a:solidFill>
                          <a:schemeClr val="tx1"/>
                        </a:solidFill>
                        <a:latin typeface="+mn-lt"/>
                        <a:cs typeface="Arial" panose="020B0604020202020204" pitchFamily="34" charset="0"/>
                      </a:endParaRPr>
                    </a:p>
                    <a:p>
                      <a:r>
                        <a:rPr lang="en-US" sz="1200" dirty="0" smtClean="0">
                          <a:solidFill>
                            <a:schemeClr val="tx1"/>
                          </a:solidFill>
                          <a:latin typeface="+mn-lt"/>
                          <a:cs typeface="Arial" panose="020B0604020202020204" pitchFamily="34" charset="0"/>
                        </a:rPr>
                        <a:t>SCR 58550</a:t>
                      </a:r>
                    </a:p>
                    <a:p>
                      <a:r>
                        <a:rPr lang="en-US" sz="1200" dirty="0" smtClean="0">
                          <a:solidFill>
                            <a:schemeClr val="tx1"/>
                          </a:solidFill>
                          <a:latin typeface="+mn-lt"/>
                          <a:cs typeface="Arial" panose="020B0604020202020204" pitchFamily="34" charset="0"/>
                        </a:rPr>
                        <a:t>Phase II</a:t>
                      </a:r>
                    </a:p>
                    <a:p>
                      <a:r>
                        <a:rPr lang="en-US" sz="1200" dirty="0" smtClean="0">
                          <a:solidFill>
                            <a:schemeClr val="tx1"/>
                          </a:solidFill>
                          <a:latin typeface="+mn-lt"/>
                          <a:cs typeface="Arial" panose="020B0604020202020204" pitchFamily="34" charset="0"/>
                        </a:rPr>
                        <a:t>(NOAs)</a:t>
                      </a:r>
                    </a:p>
                    <a:p>
                      <a:r>
                        <a:rPr lang="en-US" sz="1200" dirty="0" smtClean="0">
                          <a:solidFill>
                            <a:schemeClr val="tx1"/>
                          </a:solidFill>
                          <a:latin typeface="+mn-lt"/>
                          <a:cs typeface="Arial" panose="020B0604020202020204" pitchFamily="34" charset="0"/>
                        </a:rPr>
                        <a:t>TBD</a:t>
                      </a:r>
                    </a:p>
                    <a:p>
                      <a:endParaRPr lang="en-US" sz="1200" dirty="0" smtClean="0">
                        <a:solidFill>
                          <a:schemeClr val="tx1"/>
                        </a:solidFill>
                        <a:latin typeface="+mn-lt"/>
                        <a:cs typeface="Arial" panose="020B0604020202020204" pitchFamily="34" charset="0"/>
                      </a:endParaRPr>
                    </a:p>
                    <a:p>
                      <a:r>
                        <a:rPr lang="en-US" sz="1200" dirty="0" smtClean="0">
                          <a:solidFill>
                            <a:schemeClr val="tx1"/>
                          </a:solidFill>
                          <a:latin typeface="+mn-lt"/>
                          <a:cs typeface="Arial" panose="020B0604020202020204" pitchFamily="34" charset="0"/>
                        </a:rPr>
                        <a:t>SCR 58476</a:t>
                      </a:r>
                    </a:p>
                    <a:p>
                      <a:r>
                        <a:rPr lang="en-US" sz="1200" dirty="0" smtClean="0">
                          <a:solidFill>
                            <a:schemeClr val="tx1"/>
                          </a:solidFill>
                          <a:latin typeface="+mn-lt"/>
                          <a:cs typeface="Arial" panose="020B0604020202020204" pitchFamily="34" charset="0"/>
                        </a:rPr>
                        <a:t>Phase III</a:t>
                      </a:r>
                    </a:p>
                    <a:p>
                      <a:r>
                        <a:rPr lang="en-US" sz="1200" dirty="0" smtClean="0">
                          <a:solidFill>
                            <a:schemeClr val="tx1"/>
                          </a:solidFill>
                          <a:latin typeface="+mn-lt"/>
                          <a:cs typeface="Arial" panose="020B0604020202020204" pitchFamily="34" charset="0"/>
                        </a:rPr>
                        <a:t>(Service Arrangement)</a:t>
                      </a:r>
                    </a:p>
                    <a:p>
                      <a:r>
                        <a:rPr lang="en-US" sz="1200" dirty="0" smtClean="0">
                          <a:solidFill>
                            <a:schemeClr val="tx1"/>
                          </a:solidFill>
                          <a:latin typeface="+mn-lt"/>
                          <a:cs typeface="Arial" panose="020B0604020202020204" pitchFamily="34" charset="0"/>
                        </a:rPr>
                        <a:t>TBD</a:t>
                      </a:r>
                    </a:p>
                    <a:p>
                      <a:endParaRPr lang="en-US" sz="1200" dirty="0" smtClean="0">
                        <a:solidFill>
                          <a:schemeClr val="tx1"/>
                        </a:solidFill>
                        <a:latin typeface="+mn-lt"/>
                        <a:cs typeface="Arial" panose="020B0604020202020204" pitchFamily="34" charset="0"/>
                      </a:endParaRP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50" b="0" i="0" kern="1200" dirty="0" smtClean="0">
                          <a:solidFill>
                            <a:schemeClr val="dk1"/>
                          </a:solidFill>
                          <a:effectLst/>
                          <a:latin typeface="+mn-lt"/>
                          <a:ea typeface="+mn-ea"/>
                          <a:cs typeface="+mn-cs"/>
                        </a:rPr>
                        <a:t>In late</a:t>
                      </a:r>
                      <a:r>
                        <a:rPr lang="en-US" sz="1350" b="0" i="0" kern="1200" baseline="0" dirty="0" smtClean="0">
                          <a:solidFill>
                            <a:schemeClr val="dk1"/>
                          </a:solidFill>
                          <a:effectLst/>
                          <a:latin typeface="+mn-lt"/>
                          <a:ea typeface="+mn-ea"/>
                          <a:cs typeface="+mn-cs"/>
                        </a:rPr>
                        <a:t> November 2017, CDSS published new policy in </a:t>
                      </a:r>
                      <a:r>
                        <a:rPr lang="en-US" sz="1350" b="0" i="0" kern="1200" dirty="0" smtClean="0">
                          <a:solidFill>
                            <a:schemeClr val="dk1"/>
                          </a:solidFill>
                          <a:effectLst/>
                          <a:latin typeface="+mn-lt"/>
                          <a:ea typeface="+mn-ea"/>
                          <a:cs typeface="+mn-cs"/>
                        </a:rPr>
                        <a:t>ACL 17-115. This policy allows CalWORKs recipients  to apply for High School graduation bonuses and continued education stipends for members who are not receiving Cal-Learn benefits.  This policy introduces</a:t>
                      </a:r>
                      <a:r>
                        <a:rPr lang="en-US" sz="1350" b="0" i="0" kern="1200" baseline="0" dirty="0" smtClean="0">
                          <a:solidFill>
                            <a:schemeClr val="dk1"/>
                          </a:solidFill>
                          <a:effectLst/>
                          <a:latin typeface="+mn-lt"/>
                          <a:ea typeface="+mn-ea"/>
                          <a:cs typeface="+mn-cs"/>
                        </a:rPr>
                        <a:t> a new form and notices of action. </a:t>
                      </a:r>
                      <a:r>
                        <a:rPr lang="en-US" sz="1350" b="0" i="0" kern="1200" dirty="0" smtClean="0">
                          <a:solidFill>
                            <a:schemeClr val="dk1"/>
                          </a:solidFill>
                          <a:effectLst/>
                          <a:latin typeface="+mn-lt"/>
                          <a:ea typeface="+mn-ea"/>
                          <a:cs typeface="+mn-cs"/>
                        </a:rPr>
                        <a:t>An informing notice is</a:t>
                      </a:r>
                      <a:r>
                        <a:rPr lang="en-US" sz="1350" b="0" i="0" kern="1200" baseline="0" dirty="0" smtClean="0">
                          <a:solidFill>
                            <a:schemeClr val="dk1"/>
                          </a:solidFill>
                          <a:effectLst/>
                          <a:latin typeface="+mn-lt"/>
                          <a:ea typeface="+mn-ea"/>
                          <a:cs typeface="+mn-cs"/>
                        </a:rPr>
                        <a:t> required to be s</a:t>
                      </a:r>
                      <a:r>
                        <a:rPr lang="en-US" sz="1350" b="0" i="0" kern="1200" dirty="0" smtClean="0">
                          <a:solidFill>
                            <a:schemeClr val="dk1"/>
                          </a:solidFill>
                          <a:effectLst/>
                          <a:latin typeface="+mn-lt"/>
                          <a:ea typeface="+mn-ea"/>
                          <a:cs typeface="+mn-cs"/>
                        </a:rPr>
                        <a:t>ent to all CalWORKs households.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350" b="0" i="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350" kern="1200" dirty="0" smtClean="0">
                          <a:solidFill>
                            <a:schemeClr val="dk1"/>
                          </a:solidFill>
                          <a:effectLst/>
                          <a:latin typeface="+mn-lt"/>
                          <a:ea typeface="+mn-ea"/>
                          <a:cs typeface="+mn-cs"/>
                        </a:rPr>
                        <a:t>Per the request from PSC, the </a:t>
                      </a:r>
                      <a:r>
                        <a:rPr lang="en-US" sz="1350" kern="1200" dirty="0" err="1" smtClean="0">
                          <a:solidFill>
                            <a:schemeClr val="dk1"/>
                          </a:solidFill>
                          <a:effectLst/>
                          <a:latin typeface="+mn-lt"/>
                          <a:ea typeface="+mn-ea"/>
                          <a:cs typeface="+mn-cs"/>
                        </a:rPr>
                        <a:t>CalACES</a:t>
                      </a:r>
                      <a:r>
                        <a:rPr lang="en-US" sz="1350" kern="1200" dirty="0" smtClean="0">
                          <a:solidFill>
                            <a:schemeClr val="dk1"/>
                          </a:solidFill>
                          <a:effectLst/>
                          <a:latin typeface="+mn-lt"/>
                          <a:ea typeface="+mn-ea"/>
                          <a:cs typeface="+mn-cs"/>
                        </a:rPr>
                        <a:t> Project reached out to CWDA on Monday (12/11/17) and shared the PSC concerns regarding the implementation timing of this policy, outstanding policy questions, and the lack of reporting requirements.  CWDA stated the funding for this policy is a one-time funded program with limited funds allocated to the 58 counties; a delay in implementing the policy isn’t viable and counties should move forward with implementation. They also shared that in order for this program to continue, the funds will have to be added again to future State budgets.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350" b="0" i="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350" b="1" i="0" kern="1200" dirty="0" smtClean="0">
                          <a:solidFill>
                            <a:schemeClr val="dk1"/>
                          </a:solidFill>
                          <a:effectLst/>
                          <a:latin typeface="+mn-lt"/>
                          <a:ea typeface="+mn-ea"/>
                          <a:cs typeface="+mn-cs"/>
                        </a:rPr>
                        <a:t>C-IV Updates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350" b="1" i="0" kern="1200" dirty="0" smtClean="0">
                          <a:solidFill>
                            <a:schemeClr val="dk1"/>
                          </a:solidFill>
                          <a:effectLst/>
                          <a:latin typeface="+mn-lt"/>
                          <a:ea typeface="+mn-ea"/>
                          <a:cs typeface="+mn-cs"/>
                        </a:rPr>
                        <a:t>SCR 12102 -CalWORKs Educational Opportunity and Attainment (EOA) - Informing Notice: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50" b="0" i="0" kern="1200" baseline="0" dirty="0" smtClean="0">
                          <a:solidFill>
                            <a:schemeClr val="dk1"/>
                          </a:solidFill>
                          <a:effectLst/>
                          <a:latin typeface="+mn-lt"/>
                          <a:ea typeface="+mn-ea"/>
                          <a:cs typeface="+mn-cs"/>
                        </a:rPr>
                        <a:t>Added the TEMP WTW EOA to the template repository in English and Spanish.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50" b="0" i="0" kern="1200" baseline="0" dirty="0" smtClean="0">
                          <a:solidFill>
                            <a:schemeClr val="dk1"/>
                          </a:solidFill>
                          <a:effectLst/>
                          <a:latin typeface="+mn-lt"/>
                          <a:ea typeface="+mn-ea"/>
                          <a:cs typeface="+mn-cs"/>
                        </a:rPr>
                        <a:t>One time mass mailing for the TEMP WTW EOA to all active CalWORKs assistance units on 12/14/17.</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kern="1200" dirty="0" smtClean="0">
                          <a:solidFill>
                            <a:schemeClr val="tx1"/>
                          </a:solidFill>
                          <a:effectLst/>
                          <a:latin typeface="+mn-lt"/>
                          <a:ea typeface="+mn-ea"/>
                          <a:cs typeface="+mn-cs"/>
                        </a:rPr>
                        <a:t>-Continued on next slide-</a:t>
                      </a: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194275842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smtClean="0"/>
              <a:t>Policy Implementation</a:t>
            </a:r>
            <a:endParaRPr lang="en-US" dirty="0"/>
          </a:p>
        </p:txBody>
      </p:sp>
      <p:sp>
        <p:nvSpPr>
          <p:cNvPr id="5" name="Slide Number Placeholder 3"/>
          <p:cNvSpPr>
            <a:spLocks noGrp="1"/>
          </p:cNvSpPr>
          <p:nvPr>
            <p:ph type="sldNum" sz="quarter" idx="12"/>
          </p:nvPr>
        </p:nvSpPr>
        <p:spPr/>
        <p:txBody>
          <a:bodyPr/>
          <a:lstStyle/>
          <a:p>
            <a:fld id="{E11AC5FD-6117-434D-B9A5-ADA9E67FDCBD}" type="slidenum">
              <a:rPr lang="en-US" smtClean="0"/>
              <a:t>5</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631137560"/>
              </p:ext>
            </p:extLst>
          </p:nvPr>
        </p:nvGraphicFramePr>
        <p:xfrm>
          <a:off x="228600" y="838201"/>
          <a:ext cx="8686800" cy="5912147"/>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1897634298"/>
                    </a:ext>
                  </a:extLst>
                </a:gridCol>
                <a:gridCol w="762000">
                  <a:extLst>
                    <a:ext uri="{9D8B030D-6E8A-4147-A177-3AD203B41FA5}">
                      <a16:colId xmlns:a16="http://schemas.microsoft.com/office/drawing/2014/main" val="1570552813"/>
                    </a:ext>
                  </a:extLst>
                </a:gridCol>
                <a:gridCol w="1066800">
                  <a:extLst>
                    <a:ext uri="{9D8B030D-6E8A-4147-A177-3AD203B41FA5}">
                      <a16:colId xmlns:a16="http://schemas.microsoft.com/office/drawing/2014/main" val="2930224535"/>
                    </a:ext>
                  </a:extLst>
                </a:gridCol>
                <a:gridCol w="1066800">
                  <a:extLst>
                    <a:ext uri="{9D8B030D-6E8A-4147-A177-3AD203B41FA5}">
                      <a16:colId xmlns:a16="http://schemas.microsoft.com/office/drawing/2014/main" val="3776382731"/>
                    </a:ext>
                  </a:extLst>
                </a:gridCol>
                <a:gridCol w="4800600">
                  <a:extLst>
                    <a:ext uri="{9D8B030D-6E8A-4147-A177-3AD203B41FA5}">
                      <a16:colId xmlns:a16="http://schemas.microsoft.com/office/drawing/2014/main" val="3406358116"/>
                    </a:ext>
                  </a:extLst>
                </a:gridCol>
              </a:tblGrid>
              <a:tr h="572458">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Policy</a:t>
                      </a:r>
                      <a:r>
                        <a:rPr lang="en-US" sz="1200" baseline="0" dirty="0" smtClean="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C-IV</a:t>
                      </a:r>
                      <a:r>
                        <a:rPr lang="en-US" sz="1200" baseline="0" dirty="0" smtClean="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LRS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j-lt"/>
                          <a:ea typeface="+mn-ea"/>
                          <a:cs typeface="Arial" panose="020B0604020202020204" pitchFamily="34" charset="0"/>
                        </a:rPr>
                        <a:t>Description</a:t>
                      </a:r>
                      <a:r>
                        <a:rPr lang="en-US" sz="1200" b="1" kern="1200" baseline="0" dirty="0" smtClean="0">
                          <a:solidFill>
                            <a:schemeClr val="tx1"/>
                          </a:solidFill>
                          <a:latin typeface="+mj-lt"/>
                          <a:ea typeface="+mn-ea"/>
                          <a:cs typeface="Arial" panose="020B0604020202020204" pitchFamily="34" charset="0"/>
                        </a:rPr>
                        <a:t> – </a:t>
                      </a:r>
                      <a:r>
                        <a:rPr lang="en-US" sz="1200" b="1" kern="1200" baseline="0" dirty="0" smtClean="0">
                          <a:solidFill>
                            <a:schemeClr val="dk1"/>
                          </a:solidFill>
                          <a:effectLst/>
                          <a:latin typeface="+mn-lt"/>
                          <a:ea typeface="+mn-ea"/>
                          <a:cs typeface="Arial" panose="020B0604020202020204" pitchFamily="34" charset="0"/>
                        </a:rPr>
                        <a:t>C-IV/LRS Implementation Effort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baseline="0" dirty="0" smtClean="0">
                        <a:solidFill>
                          <a:schemeClr val="dk1"/>
                        </a:solidFill>
                        <a:effectLst/>
                        <a:latin typeface="+mj-lt"/>
                        <a:ea typeface="+mn-ea"/>
                        <a:cs typeface="Arial" panose="020B0604020202020204" pitchFamily="34" charset="0"/>
                      </a:endParaRPr>
                    </a:p>
                  </a:txBody>
                  <a:tcPr marL="91438" marR="91438" marT="34283" marB="34283"/>
                </a:tc>
                <a:extLst>
                  <a:ext uri="{0D108BD9-81ED-4DB2-BD59-A6C34878D82A}">
                    <a16:rowId xmlns:a16="http://schemas.microsoft.com/office/drawing/2014/main" val="2185081078"/>
                  </a:ext>
                </a:extLst>
              </a:tr>
              <a:tr h="52949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rPr>
                        <a:t>CalWORKs Educational Opportunity and Attainment (EOA) program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mn-lt"/>
                        <a:cs typeface="Arial" panose="020B0604020202020204" pitchFamily="34" charset="0"/>
                        <a:hlinkClick r:id="rId2"/>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mn-lt"/>
                        <a:cs typeface="Arial" panose="020B0604020202020204" pitchFamily="34" charset="0"/>
                        <a:hlinkClick r:id="rId2"/>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hlinkClick r:id="rId2"/>
                        </a:rPr>
                        <a:t>ACL 17-115 </a:t>
                      </a:r>
                      <a:endParaRPr lang="en-US" sz="12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hlinkClick r:id="rId3"/>
                        </a:rPr>
                        <a:t>ACL 17-115E</a:t>
                      </a:r>
                      <a:endParaRPr lang="en-US" sz="1200" dirty="0" smtClean="0">
                        <a:latin typeface="+mn-lt"/>
                        <a:cs typeface="Arial" panose="020B0604020202020204" pitchFamily="34" charset="0"/>
                      </a:endParaRPr>
                    </a:p>
                  </a:txBody>
                  <a:tcPr marL="91448" marR="91448" marT="34291" marB="34291"/>
                </a:tc>
                <a:tc>
                  <a:txBody>
                    <a:bodyPr/>
                    <a:lstStyle/>
                    <a:p>
                      <a:r>
                        <a:rPr lang="en-US" sz="1200" i="0" dirty="0" smtClean="0">
                          <a:solidFill>
                            <a:schemeClr val="tx1"/>
                          </a:solidFill>
                          <a:latin typeface="+mn-lt"/>
                          <a:cs typeface="Arial" panose="020B0604020202020204" pitchFamily="34" charset="0"/>
                        </a:rPr>
                        <a:t>1/1/2018</a:t>
                      </a:r>
                      <a:endParaRPr lang="en-US" sz="1200" i="0" dirty="0">
                        <a:solidFill>
                          <a:schemeClr val="tx1"/>
                        </a:solidFill>
                        <a:latin typeface="+mn-lt"/>
                        <a:cs typeface="Arial" panose="020B0604020202020204" pitchFamily="34" charset="0"/>
                      </a:endParaRP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rPr>
                        <a:t>SCR 12102</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rPr>
                        <a:t>Implemented</a:t>
                      </a:r>
                      <a:r>
                        <a:rPr lang="en-US" sz="1200" baseline="0" dirty="0" smtClean="0">
                          <a:latin typeface="+mn-lt"/>
                          <a:cs typeface="Arial" panose="020B0604020202020204" pitchFamily="34" charset="0"/>
                        </a:rPr>
                        <a:t> 12/14/17</a:t>
                      </a:r>
                      <a:endParaRPr lang="en-US" sz="12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rPr>
                        <a:t>SCR 12070</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rPr>
                        <a:t>Release 18.01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rPr>
                        <a:t>SCR 12158</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rPr>
                        <a:t>TBD</a:t>
                      </a:r>
                      <a:endParaRPr lang="en-US" sz="1200" dirty="0" smtClean="0">
                        <a:latin typeface="+mn-lt"/>
                        <a:cs typeface="Arial" panose="020B0604020202020204" pitchFamily="34" charset="0"/>
                      </a:endParaRPr>
                    </a:p>
                  </a:txBody>
                  <a:tcPr marL="91442" marR="91442" marT="34315" marB="34315"/>
                </a:tc>
                <a:tc>
                  <a:txBody>
                    <a:bodyPr/>
                    <a:lstStyle/>
                    <a:p>
                      <a:r>
                        <a:rPr lang="en-US" sz="1200" dirty="0" smtClean="0">
                          <a:solidFill>
                            <a:schemeClr val="tx1"/>
                          </a:solidFill>
                          <a:latin typeface="+mn-lt"/>
                          <a:cs typeface="Arial" panose="020B0604020202020204" pitchFamily="34" charset="0"/>
                        </a:rPr>
                        <a:t>SCR 58467</a:t>
                      </a:r>
                    </a:p>
                    <a:p>
                      <a:r>
                        <a:rPr lang="en-US" sz="1200" dirty="0" smtClean="0">
                          <a:solidFill>
                            <a:schemeClr val="tx1"/>
                          </a:solidFill>
                          <a:latin typeface="+mn-lt"/>
                          <a:cs typeface="Arial" panose="020B0604020202020204" pitchFamily="34" charset="0"/>
                        </a:rPr>
                        <a:t>Phase I</a:t>
                      </a:r>
                    </a:p>
                    <a:p>
                      <a:r>
                        <a:rPr lang="en-US" sz="1200" dirty="0" smtClean="0">
                          <a:solidFill>
                            <a:schemeClr val="tx1"/>
                          </a:solidFill>
                          <a:latin typeface="+mn-lt"/>
                          <a:cs typeface="Arial" panose="020B0604020202020204" pitchFamily="34" charset="0"/>
                        </a:rPr>
                        <a:t>Implemented</a:t>
                      </a:r>
                    </a:p>
                    <a:p>
                      <a:endParaRPr lang="en-US" sz="1200" dirty="0" smtClean="0">
                        <a:solidFill>
                          <a:schemeClr val="tx1"/>
                        </a:solidFill>
                        <a:latin typeface="+mn-lt"/>
                        <a:cs typeface="Arial" panose="020B0604020202020204" pitchFamily="34" charset="0"/>
                      </a:endParaRPr>
                    </a:p>
                    <a:p>
                      <a:r>
                        <a:rPr lang="en-US" sz="1200" dirty="0" smtClean="0">
                          <a:solidFill>
                            <a:schemeClr val="tx1"/>
                          </a:solidFill>
                          <a:latin typeface="+mn-lt"/>
                          <a:cs typeface="Arial" panose="020B0604020202020204" pitchFamily="34" charset="0"/>
                        </a:rPr>
                        <a:t>Release</a:t>
                      </a:r>
                    </a:p>
                    <a:p>
                      <a:r>
                        <a:rPr lang="en-US" sz="1200" dirty="0" smtClean="0">
                          <a:solidFill>
                            <a:schemeClr val="tx1"/>
                          </a:solidFill>
                          <a:latin typeface="+mn-lt"/>
                          <a:cs typeface="Arial" panose="020B0604020202020204" pitchFamily="34" charset="0"/>
                        </a:rPr>
                        <a:t>12/21/17</a:t>
                      </a:r>
                    </a:p>
                    <a:p>
                      <a:endParaRPr lang="en-US" sz="1200" dirty="0" smtClean="0">
                        <a:solidFill>
                          <a:schemeClr val="tx1"/>
                        </a:solidFill>
                        <a:latin typeface="+mn-lt"/>
                        <a:cs typeface="Arial" panose="020B0604020202020204" pitchFamily="34" charset="0"/>
                      </a:endParaRPr>
                    </a:p>
                    <a:p>
                      <a:r>
                        <a:rPr lang="en-US" sz="1200" dirty="0" smtClean="0">
                          <a:solidFill>
                            <a:schemeClr val="tx1"/>
                          </a:solidFill>
                          <a:latin typeface="+mn-lt"/>
                          <a:cs typeface="Arial" panose="020B0604020202020204" pitchFamily="34" charset="0"/>
                        </a:rPr>
                        <a:t>SCR 58550</a:t>
                      </a:r>
                    </a:p>
                    <a:p>
                      <a:r>
                        <a:rPr lang="en-US" sz="1200" dirty="0" smtClean="0">
                          <a:solidFill>
                            <a:schemeClr val="tx1"/>
                          </a:solidFill>
                          <a:latin typeface="+mn-lt"/>
                          <a:cs typeface="Arial" panose="020B0604020202020204" pitchFamily="34" charset="0"/>
                        </a:rPr>
                        <a:t>Phase II</a:t>
                      </a:r>
                    </a:p>
                    <a:p>
                      <a:r>
                        <a:rPr lang="en-US" sz="1200" dirty="0" smtClean="0">
                          <a:solidFill>
                            <a:schemeClr val="tx1"/>
                          </a:solidFill>
                          <a:latin typeface="+mn-lt"/>
                          <a:cs typeface="Arial" panose="020B0604020202020204" pitchFamily="34" charset="0"/>
                        </a:rPr>
                        <a:t>(NOAs)</a:t>
                      </a:r>
                    </a:p>
                    <a:p>
                      <a:r>
                        <a:rPr lang="en-US" sz="1200" dirty="0" smtClean="0">
                          <a:solidFill>
                            <a:schemeClr val="tx1"/>
                          </a:solidFill>
                          <a:latin typeface="+mn-lt"/>
                          <a:cs typeface="Arial" panose="020B0604020202020204" pitchFamily="34" charset="0"/>
                        </a:rPr>
                        <a:t>TBD</a:t>
                      </a:r>
                    </a:p>
                    <a:p>
                      <a:endParaRPr lang="en-US" sz="1200" dirty="0" smtClean="0">
                        <a:solidFill>
                          <a:schemeClr val="tx1"/>
                        </a:solidFill>
                        <a:latin typeface="+mn-lt"/>
                        <a:cs typeface="Arial" panose="020B0604020202020204" pitchFamily="34" charset="0"/>
                      </a:endParaRPr>
                    </a:p>
                    <a:p>
                      <a:r>
                        <a:rPr lang="en-US" sz="1200" dirty="0" smtClean="0">
                          <a:solidFill>
                            <a:schemeClr val="tx1"/>
                          </a:solidFill>
                          <a:latin typeface="+mn-lt"/>
                          <a:cs typeface="Arial" panose="020B0604020202020204" pitchFamily="34" charset="0"/>
                        </a:rPr>
                        <a:t>SCR 58476</a:t>
                      </a:r>
                    </a:p>
                    <a:p>
                      <a:r>
                        <a:rPr lang="en-US" sz="1200" dirty="0" smtClean="0">
                          <a:solidFill>
                            <a:schemeClr val="tx1"/>
                          </a:solidFill>
                          <a:latin typeface="+mn-lt"/>
                          <a:cs typeface="Arial" panose="020B0604020202020204" pitchFamily="34" charset="0"/>
                        </a:rPr>
                        <a:t>Phase III</a:t>
                      </a:r>
                    </a:p>
                    <a:p>
                      <a:r>
                        <a:rPr lang="en-US" sz="1200" dirty="0" smtClean="0">
                          <a:solidFill>
                            <a:schemeClr val="tx1"/>
                          </a:solidFill>
                          <a:latin typeface="+mn-lt"/>
                          <a:cs typeface="Arial" panose="020B0604020202020204" pitchFamily="34" charset="0"/>
                        </a:rPr>
                        <a:t>(Service Arrangement)</a:t>
                      </a:r>
                    </a:p>
                    <a:p>
                      <a:r>
                        <a:rPr lang="en-US" sz="1200" dirty="0" smtClean="0">
                          <a:solidFill>
                            <a:schemeClr val="tx1"/>
                          </a:solidFill>
                          <a:latin typeface="+mn-lt"/>
                          <a:cs typeface="Arial" panose="020B0604020202020204" pitchFamily="34" charset="0"/>
                        </a:rPr>
                        <a:t>TBD</a:t>
                      </a:r>
                    </a:p>
                    <a:p>
                      <a:endParaRPr lang="en-US" sz="1200" dirty="0" smtClean="0">
                        <a:solidFill>
                          <a:schemeClr val="tx1"/>
                        </a:solidFill>
                        <a:latin typeface="+mn-lt"/>
                        <a:cs typeface="Arial" panose="020B0604020202020204" pitchFamily="34" charset="0"/>
                      </a:endParaRP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dk1"/>
                          </a:solidFill>
                          <a:effectLst/>
                          <a:latin typeface="+mn-lt"/>
                          <a:ea typeface="+mn-ea"/>
                          <a:cs typeface="+mn-cs"/>
                        </a:rPr>
                        <a:t>C-IV</a:t>
                      </a:r>
                      <a:r>
                        <a:rPr lang="en-US" sz="1200" b="1" i="0" kern="1200" baseline="0" dirty="0" smtClean="0">
                          <a:solidFill>
                            <a:schemeClr val="dk1"/>
                          </a:solidFill>
                          <a:effectLst/>
                          <a:latin typeface="+mn-lt"/>
                          <a:ea typeface="+mn-ea"/>
                          <a:cs typeface="+mn-cs"/>
                        </a:rPr>
                        <a:t> Updates</a:t>
                      </a:r>
                      <a:endParaRPr lang="en-US" sz="1200" b="1" i="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i="0" kern="1200" baseline="0" dirty="0" smtClean="0">
                          <a:solidFill>
                            <a:schemeClr val="dk1"/>
                          </a:solidFill>
                          <a:effectLst/>
                          <a:latin typeface="+mn-lt"/>
                          <a:ea typeface="+mn-ea"/>
                          <a:cs typeface="+mn-cs"/>
                        </a:rPr>
                        <a:t>SCR 12070 </a:t>
                      </a:r>
                      <a:r>
                        <a:rPr lang="en-US" sz="1200" b="0" i="0" kern="1200" baseline="0" dirty="0" smtClean="0">
                          <a:solidFill>
                            <a:schemeClr val="dk1"/>
                          </a:solidFill>
                          <a:effectLst/>
                          <a:latin typeface="+mn-lt"/>
                          <a:ea typeface="+mn-ea"/>
                          <a:cs typeface="+mn-cs"/>
                        </a:rPr>
                        <a:t>- </a:t>
                      </a:r>
                      <a:r>
                        <a:rPr lang="en-US" sz="1200" b="1" i="0" kern="1200" dirty="0" smtClean="0">
                          <a:solidFill>
                            <a:schemeClr val="dk1"/>
                          </a:solidFill>
                          <a:effectLst/>
                          <a:latin typeface="+mn-lt"/>
                          <a:ea typeface="+mn-ea"/>
                          <a:cs typeface="+mn-cs"/>
                        </a:rPr>
                        <a:t>CalWORKs Educational Opportunity and Attainment (EOA) – Add NOAs and Form:</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dirty="0" smtClean="0">
                          <a:solidFill>
                            <a:schemeClr val="dk1"/>
                          </a:solidFill>
                          <a:effectLst/>
                          <a:latin typeface="+mn-lt"/>
                          <a:ea typeface="+mn-ea"/>
                          <a:cs typeface="+mn-cs"/>
                        </a:rPr>
                        <a:t>Add</a:t>
                      </a:r>
                      <a:r>
                        <a:rPr lang="en-US" sz="1200" b="0" i="0" kern="1200" baseline="0" dirty="0" smtClean="0">
                          <a:solidFill>
                            <a:schemeClr val="dk1"/>
                          </a:solidFill>
                          <a:effectLst/>
                          <a:latin typeface="+mn-lt"/>
                          <a:ea typeface="+mn-ea"/>
                          <a:cs typeface="+mn-cs"/>
                        </a:rPr>
                        <a:t> the WTW EOA 1 Application in English and Spanish to </a:t>
                      </a:r>
                      <a:r>
                        <a:rPr lang="en-US" sz="1200" b="0" i="0" kern="1200" baseline="0" dirty="0" err="1" smtClean="0">
                          <a:solidFill>
                            <a:schemeClr val="dk1"/>
                          </a:solidFill>
                          <a:effectLst/>
                          <a:latin typeface="+mn-lt"/>
                          <a:ea typeface="+mn-ea"/>
                          <a:cs typeface="+mn-cs"/>
                        </a:rPr>
                        <a:t>th</a:t>
                      </a:r>
                      <a:endParaRPr lang="en-US" sz="1200" b="0" kern="1200" dirty="0" smtClean="0">
                        <a:solidFill>
                          <a:schemeClr val="tx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baseline="0" dirty="0" smtClean="0">
                          <a:solidFill>
                            <a:schemeClr val="dk1"/>
                          </a:solidFill>
                          <a:effectLst/>
                          <a:latin typeface="+mn-lt"/>
                          <a:ea typeface="+mn-ea"/>
                          <a:cs typeface="+mn-cs"/>
                        </a:rPr>
                        <a:t>e template repository.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baseline="0" dirty="0" smtClean="0">
                          <a:solidFill>
                            <a:schemeClr val="dk1"/>
                          </a:solidFill>
                          <a:effectLst/>
                          <a:latin typeface="+mn-lt"/>
                          <a:ea typeface="+mn-ea"/>
                          <a:cs typeface="+mn-cs"/>
                        </a:rPr>
                        <a:t>Add the WTW EOA 2 CW EOA Approval NOA in English and Spanish  to the template repository.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baseline="0" dirty="0" smtClean="0">
                          <a:solidFill>
                            <a:schemeClr val="dk1"/>
                          </a:solidFill>
                          <a:effectLst/>
                          <a:latin typeface="+mn-lt"/>
                          <a:ea typeface="+mn-ea"/>
                          <a:cs typeface="+mn-cs"/>
                        </a:rPr>
                        <a:t>Add the WTW EOA3 CW EOA Denial NOA in English and Spanish to the template repository.</a:t>
                      </a:r>
                      <a:endParaRPr lang="en-US" sz="1200" b="0" i="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smtClean="0">
                          <a:solidFill>
                            <a:schemeClr val="dk1"/>
                          </a:solidFill>
                          <a:effectLst/>
                          <a:latin typeface="+mn-lt"/>
                          <a:ea typeface="+mn-ea"/>
                          <a:cs typeface="+mn-cs"/>
                        </a:rPr>
                        <a:t> CIT 0069-17  was</a:t>
                      </a:r>
                      <a:r>
                        <a:rPr lang="en-US" sz="1200" kern="1200" baseline="0" dirty="0" smtClean="0">
                          <a:solidFill>
                            <a:schemeClr val="dk1"/>
                          </a:solidFill>
                          <a:effectLst/>
                          <a:latin typeface="+mn-lt"/>
                          <a:ea typeface="+mn-ea"/>
                          <a:cs typeface="+mn-cs"/>
                        </a:rPr>
                        <a:t> sent to the counties</a:t>
                      </a:r>
                      <a:r>
                        <a:rPr lang="en-US" sz="1200" kern="1200" dirty="0" smtClean="0">
                          <a:solidFill>
                            <a:schemeClr val="dk1"/>
                          </a:solidFill>
                          <a:effectLst/>
                          <a:latin typeface="+mn-lt"/>
                          <a:ea typeface="+mn-ea"/>
                          <a:cs typeface="+mn-cs"/>
                        </a:rPr>
                        <a:t> to explain how counties will issue the $500/$1000 benefit utilizing existing C-IV System functionality. Until the reporting ACL /CFL is published the counties will need to identify a way to manually track issuances and reporting outside the C-IV System. This information is</a:t>
                      </a:r>
                      <a:r>
                        <a:rPr lang="en-US" sz="1200" kern="1200" baseline="0" dirty="0" smtClean="0">
                          <a:solidFill>
                            <a:schemeClr val="dk1"/>
                          </a:solidFill>
                          <a:effectLst/>
                          <a:latin typeface="+mn-lt"/>
                          <a:ea typeface="+mn-ea"/>
                          <a:cs typeface="+mn-cs"/>
                        </a:rPr>
                        <a:t> </a:t>
                      </a:r>
                      <a:r>
                        <a:rPr lang="en-US" sz="1200" kern="1200" dirty="0" smtClean="0">
                          <a:solidFill>
                            <a:schemeClr val="dk1"/>
                          </a:solidFill>
                          <a:effectLst/>
                          <a:latin typeface="+mn-lt"/>
                          <a:ea typeface="+mn-ea"/>
                          <a:cs typeface="+mn-cs"/>
                        </a:rPr>
                        <a:t>included in the CIT.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smtClean="0">
                          <a:solidFill>
                            <a:schemeClr val="dk1"/>
                          </a:solidFill>
                          <a:effectLst/>
                          <a:latin typeface="+mn-lt"/>
                          <a:ea typeface="+mn-ea"/>
                          <a:cs typeface="+mn-cs"/>
                        </a:rPr>
                        <a:t>LRS Updates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mn-lt"/>
                          <a:ea typeface="+mn-ea"/>
                          <a:cs typeface="+mn-cs"/>
                        </a:rPr>
                        <a:t>A mass mailing informing notice was </a:t>
                      </a:r>
                      <a:r>
                        <a:rPr lang="en-US" sz="1200" dirty="0" smtClean="0">
                          <a:solidFill>
                            <a:schemeClr val="tx1"/>
                          </a:solidFill>
                          <a:effectLst/>
                        </a:rPr>
                        <a:t>sent to primary applicants of active CalWORKs programs.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effectLst/>
                        </a:rPr>
                        <a:t>The Notice of Educational Opportunity and Attainment (EOA) Program for CalWORKs Recipients is available in the Template Repository (English only).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mn-lt"/>
                          <a:ea typeface="+mn-ea"/>
                          <a:cs typeface="+mn-cs"/>
                        </a:rPr>
                        <a:t>Phase II-LRS will implement the Spanish notices and made available in YBN (English and Spanish).</a:t>
                      </a: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360851145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smtClean="0"/>
              <a:t>Policy Implementation</a:t>
            </a:r>
            <a:endParaRPr lang="en-US" dirty="0"/>
          </a:p>
        </p:txBody>
      </p:sp>
      <p:sp>
        <p:nvSpPr>
          <p:cNvPr id="5" name="Slide Number Placeholder 3"/>
          <p:cNvSpPr>
            <a:spLocks noGrp="1"/>
          </p:cNvSpPr>
          <p:nvPr>
            <p:ph type="sldNum" sz="quarter" idx="12"/>
          </p:nvPr>
        </p:nvSpPr>
        <p:spPr/>
        <p:txBody>
          <a:bodyPr/>
          <a:lstStyle/>
          <a:p>
            <a:fld id="{E11AC5FD-6117-434D-B9A5-ADA9E67FDCBD}" type="slidenum">
              <a:rPr lang="en-US" smtClean="0"/>
              <a:t>6</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786861022"/>
              </p:ext>
            </p:extLst>
          </p:nvPr>
        </p:nvGraphicFramePr>
        <p:xfrm>
          <a:off x="228600" y="838202"/>
          <a:ext cx="8686800" cy="5549807"/>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1897634298"/>
                    </a:ext>
                  </a:extLst>
                </a:gridCol>
                <a:gridCol w="838200">
                  <a:extLst>
                    <a:ext uri="{9D8B030D-6E8A-4147-A177-3AD203B41FA5}">
                      <a16:colId xmlns:a16="http://schemas.microsoft.com/office/drawing/2014/main" val="1570552813"/>
                    </a:ext>
                  </a:extLst>
                </a:gridCol>
                <a:gridCol w="1143000">
                  <a:extLst>
                    <a:ext uri="{9D8B030D-6E8A-4147-A177-3AD203B41FA5}">
                      <a16:colId xmlns:a16="http://schemas.microsoft.com/office/drawing/2014/main" val="2930224535"/>
                    </a:ext>
                  </a:extLst>
                </a:gridCol>
                <a:gridCol w="1219200">
                  <a:extLst>
                    <a:ext uri="{9D8B030D-6E8A-4147-A177-3AD203B41FA5}">
                      <a16:colId xmlns:a16="http://schemas.microsoft.com/office/drawing/2014/main" val="3776382731"/>
                    </a:ext>
                  </a:extLst>
                </a:gridCol>
                <a:gridCol w="4038600">
                  <a:extLst>
                    <a:ext uri="{9D8B030D-6E8A-4147-A177-3AD203B41FA5}">
                      <a16:colId xmlns:a16="http://schemas.microsoft.com/office/drawing/2014/main" val="3406358116"/>
                    </a:ext>
                  </a:extLst>
                </a:gridCol>
              </a:tblGrid>
              <a:tr h="718725">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Policy</a:t>
                      </a:r>
                      <a:r>
                        <a:rPr lang="en-US" sz="1200" baseline="0" dirty="0" smtClean="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C-IV</a:t>
                      </a:r>
                      <a:r>
                        <a:rPr lang="en-US" sz="1200" baseline="0" dirty="0" smtClean="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LRS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j-lt"/>
                          <a:ea typeface="+mn-ea"/>
                          <a:cs typeface="Arial" panose="020B0604020202020204" pitchFamily="34" charset="0"/>
                        </a:rPr>
                        <a:t>Description</a:t>
                      </a:r>
                      <a:r>
                        <a:rPr lang="en-US" sz="1200" b="1" kern="1200" baseline="0" dirty="0" smtClean="0">
                          <a:solidFill>
                            <a:schemeClr val="tx1"/>
                          </a:solidFill>
                          <a:latin typeface="+mj-lt"/>
                          <a:ea typeface="+mn-ea"/>
                          <a:cs typeface="Arial" panose="020B0604020202020204" pitchFamily="34" charset="0"/>
                        </a:rPr>
                        <a:t> – </a:t>
                      </a:r>
                      <a:r>
                        <a:rPr lang="en-US" sz="1200" b="1" kern="1200" baseline="0" dirty="0" smtClean="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6669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50" kern="1200" dirty="0" smtClean="0">
                          <a:solidFill>
                            <a:schemeClr val="dk1"/>
                          </a:solidFill>
                          <a:latin typeface="+mn-lt"/>
                          <a:ea typeface="+mn-ea"/>
                          <a:cs typeface="Arial" panose="020B0604020202020204" pitchFamily="34" charset="0"/>
                        </a:rPr>
                        <a:t>Continuum of Care Reform –</a:t>
                      </a:r>
                      <a:r>
                        <a:rPr lang="en-US" sz="1250" kern="1200" baseline="0" dirty="0" smtClean="0">
                          <a:solidFill>
                            <a:schemeClr val="dk1"/>
                          </a:solidFill>
                          <a:latin typeface="+mn-lt"/>
                          <a:ea typeface="+mn-ea"/>
                          <a:cs typeface="Arial" panose="020B0604020202020204" pitchFamily="34" charset="0"/>
                        </a:rPr>
                        <a:t> CCR</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50" kern="1200" baseline="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50" kern="1200" baseline="0" dirty="0" smtClean="0">
                          <a:solidFill>
                            <a:schemeClr val="dk1"/>
                          </a:solidFill>
                          <a:latin typeface="+mn-lt"/>
                          <a:ea typeface="+mn-ea"/>
                          <a:cs typeface="Arial" panose="020B0604020202020204" pitchFamily="34" charset="0"/>
                        </a:rPr>
                        <a:t>Phase I </a:t>
                      </a:r>
                      <a:r>
                        <a:rPr lang="en-US" sz="1250" kern="1200" baseline="0" dirty="0" smtClean="0">
                          <a:solidFill>
                            <a:srgbClr val="0070C0"/>
                          </a:solidFill>
                          <a:latin typeface="+mn-lt"/>
                          <a:ea typeface="+mn-ea"/>
                          <a:cs typeface="Arial" panose="020B0604020202020204" pitchFamily="34" charset="0"/>
                          <a:hlinkClick r:id="rId2"/>
                        </a:rPr>
                        <a:t>–</a:t>
                      </a:r>
                      <a:endParaRPr lang="en-US" sz="1250" kern="1200" baseline="0" dirty="0" smtClean="0">
                        <a:solidFill>
                          <a:srgbClr val="0070C0"/>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50" kern="1200" baseline="0" dirty="0" smtClean="0">
                          <a:solidFill>
                            <a:srgbClr val="0070C0"/>
                          </a:solidFill>
                          <a:latin typeface="+mn-lt"/>
                          <a:ea typeface="+mn-ea"/>
                          <a:cs typeface="Arial" panose="020B0604020202020204" pitchFamily="34" charset="0"/>
                          <a:hlinkClick r:id="rId2"/>
                        </a:rPr>
                        <a:t>ACL 16-79</a:t>
                      </a:r>
                      <a:endParaRPr lang="en-US" sz="1250" kern="1200" baseline="0" dirty="0" smtClean="0">
                        <a:solidFill>
                          <a:srgbClr val="0070C0"/>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50" kern="1200" baseline="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50" kern="1200" baseline="0" dirty="0" smtClean="0">
                          <a:solidFill>
                            <a:schemeClr val="dk1"/>
                          </a:solidFill>
                          <a:latin typeface="+mn-lt"/>
                          <a:ea typeface="+mn-ea"/>
                          <a:cs typeface="Arial" panose="020B0604020202020204" pitchFamily="34" charset="0"/>
                        </a:rPr>
                        <a:t>Phase II – </a:t>
                      </a:r>
                    </a:p>
                    <a:p>
                      <a:pPr marL="0" marR="0" indent="0" algn="l" defTabSz="914400" rtl="0" eaLnBrk="1" fontAlgn="auto" latinLnBrk="0" hangingPunct="1">
                        <a:lnSpc>
                          <a:spcPct val="100000"/>
                        </a:lnSpc>
                        <a:spcBef>
                          <a:spcPts val="0"/>
                        </a:spcBef>
                        <a:spcAft>
                          <a:spcPts val="0"/>
                        </a:spcAft>
                        <a:buClrTx/>
                        <a:buSzTx/>
                        <a:buFontTx/>
                        <a:buNone/>
                        <a:tabLst/>
                        <a:defRPr/>
                      </a:pPr>
                      <a:r>
                        <a:rPr lang="en-US" sz="1250" kern="1200" baseline="0" dirty="0" smtClean="0">
                          <a:solidFill>
                            <a:schemeClr val="dk1"/>
                          </a:solidFill>
                          <a:latin typeface="+mn-lt"/>
                          <a:ea typeface="+mn-ea"/>
                          <a:cs typeface="Arial" panose="020B0604020202020204" pitchFamily="34" charset="0"/>
                          <a:hlinkClick r:id="rId3"/>
                        </a:rPr>
                        <a:t>ACL 17-11</a:t>
                      </a:r>
                      <a:endParaRPr lang="en-US" sz="1250" kern="1200" baseline="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50" kern="1200" baseline="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50" kern="1200" baseline="0" dirty="0" smtClean="0">
                          <a:solidFill>
                            <a:schemeClr val="dk1"/>
                          </a:solidFill>
                          <a:latin typeface="+mn-lt"/>
                          <a:ea typeface="+mn-ea"/>
                          <a:cs typeface="Arial" panose="020B0604020202020204" pitchFamily="34" charset="0"/>
                          <a:hlinkClick r:id="rId4"/>
                        </a:rPr>
                        <a:t>CFL </a:t>
                      </a:r>
                    </a:p>
                    <a:p>
                      <a:pPr marL="0" marR="0" indent="0" algn="l" defTabSz="914400" rtl="0" eaLnBrk="1" fontAlgn="auto" latinLnBrk="0" hangingPunct="1">
                        <a:lnSpc>
                          <a:spcPct val="100000"/>
                        </a:lnSpc>
                        <a:spcBef>
                          <a:spcPts val="0"/>
                        </a:spcBef>
                        <a:spcAft>
                          <a:spcPts val="0"/>
                        </a:spcAft>
                        <a:buClrTx/>
                        <a:buSzTx/>
                        <a:buFontTx/>
                        <a:buNone/>
                        <a:tabLst/>
                        <a:defRPr/>
                      </a:pPr>
                      <a:r>
                        <a:rPr lang="en-US" sz="1250" kern="1200" baseline="0" dirty="0" smtClean="0">
                          <a:solidFill>
                            <a:schemeClr val="dk1"/>
                          </a:solidFill>
                          <a:latin typeface="+mn-lt"/>
                          <a:ea typeface="+mn-ea"/>
                          <a:cs typeface="Arial" panose="020B0604020202020204" pitchFamily="34" charset="0"/>
                          <a:hlinkClick r:id="rId4"/>
                        </a:rPr>
                        <a:t>16/17-41</a:t>
                      </a:r>
                      <a:endParaRPr lang="en-US" sz="1250" kern="1200" baseline="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50" kern="1200" baseline="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50" kern="1200" baseline="0" dirty="0" smtClean="0">
                          <a:solidFill>
                            <a:schemeClr val="dk1"/>
                          </a:solidFill>
                          <a:latin typeface="+mn-lt"/>
                          <a:ea typeface="+mn-ea"/>
                          <a:cs typeface="Arial" panose="020B0604020202020204" pitchFamily="34" charset="0"/>
                          <a:hlinkClick r:id="rId5"/>
                        </a:rPr>
                        <a:t>CFL </a:t>
                      </a:r>
                    </a:p>
                    <a:p>
                      <a:pPr marL="0" marR="0" indent="0" algn="l" defTabSz="914400" rtl="0" eaLnBrk="1" fontAlgn="auto" latinLnBrk="0" hangingPunct="1">
                        <a:lnSpc>
                          <a:spcPct val="100000"/>
                        </a:lnSpc>
                        <a:spcBef>
                          <a:spcPts val="0"/>
                        </a:spcBef>
                        <a:spcAft>
                          <a:spcPts val="0"/>
                        </a:spcAft>
                        <a:buClrTx/>
                        <a:buSzTx/>
                        <a:buFontTx/>
                        <a:buNone/>
                        <a:tabLst/>
                        <a:defRPr/>
                      </a:pPr>
                      <a:r>
                        <a:rPr lang="en-US" sz="1250" kern="1200" baseline="0" dirty="0" smtClean="0">
                          <a:solidFill>
                            <a:schemeClr val="dk1"/>
                          </a:solidFill>
                          <a:latin typeface="+mn-lt"/>
                          <a:ea typeface="+mn-ea"/>
                          <a:cs typeface="Arial" panose="020B0604020202020204" pitchFamily="34" charset="0"/>
                          <a:hlinkClick r:id="rId5"/>
                        </a:rPr>
                        <a:t>16/17-41E</a:t>
                      </a:r>
                      <a:endParaRPr lang="en-US" sz="1250" kern="1200" baseline="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50" kern="1200" baseline="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50" kern="1200" baseline="0" dirty="0" smtClean="0">
                          <a:solidFill>
                            <a:schemeClr val="dk1"/>
                          </a:solidFill>
                          <a:latin typeface="+mn-lt"/>
                          <a:ea typeface="+mn-ea"/>
                          <a:cs typeface="Arial" panose="020B0604020202020204" pitchFamily="34" charset="0"/>
                          <a:hlinkClick r:id="rId6"/>
                        </a:rPr>
                        <a:t>CFL</a:t>
                      </a:r>
                    </a:p>
                    <a:p>
                      <a:pPr marL="0" marR="0" indent="0" algn="l" defTabSz="914400" rtl="0" eaLnBrk="1" fontAlgn="auto" latinLnBrk="0" hangingPunct="1">
                        <a:lnSpc>
                          <a:spcPct val="100000"/>
                        </a:lnSpc>
                        <a:spcBef>
                          <a:spcPts val="0"/>
                        </a:spcBef>
                        <a:spcAft>
                          <a:spcPts val="0"/>
                        </a:spcAft>
                        <a:buClrTx/>
                        <a:buSzTx/>
                        <a:buFontTx/>
                        <a:buNone/>
                        <a:tabLst/>
                        <a:defRPr/>
                      </a:pPr>
                      <a:r>
                        <a:rPr lang="en-US" sz="1250" kern="1200" baseline="0" dirty="0" smtClean="0">
                          <a:solidFill>
                            <a:schemeClr val="dk1"/>
                          </a:solidFill>
                          <a:latin typeface="+mn-lt"/>
                          <a:ea typeface="+mn-ea"/>
                          <a:cs typeface="Arial" panose="020B0604020202020204" pitchFamily="34" charset="0"/>
                          <a:hlinkClick r:id="rId6"/>
                        </a:rPr>
                        <a:t>16/17-41EII</a:t>
                      </a:r>
                      <a:endParaRPr lang="en-US" sz="1250" kern="1200" baseline="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50" kern="1200" baseline="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50" kern="1200" baseline="0" dirty="0" smtClean="0">
                          <a:solidFill>
                            <a:schemeClr val="dk1"/>
                          </a:solidFill>
                          <a:latin typeface="+mn-lt"/>
                          <a:ea typeface="+mn-ea"/>
                          <a:cs typeface="Arial" panose="020B0604020202020204" pitchFamily="34" charset="0"/>
                          <a:hlinkClick r:id="rId7"/>
                        </a:rPr>
                        <a:t>CFL 16/17-43</a:t>
                      </a:r>
                      <a:endParaRPr lang="en-US" sz="1250" kern="120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50" dirty="0" smtClean="0">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50" kern="1200" baseline="0" dirty="0" smtClean="0">
                          <a:solidFill>
                            <a:schemeClr val="dk1"/>
                          </a:solidFill>
                          <a:latin typeface="+mn-lt"/>
                          <a:ea typeface="+mn-ea"/>
                          <a:cs typeface="Arial" panose="020B0604020202020204" pitchFamily="34" charset="0"/>
                          <a:hlinkClick r:id="rId8"/>
                        </a:rPr>
                        <a:t>ACL 17-111</a:t>
                      </a:r>
                      <a:endParaRPr lang="en-US" sz="1250" kern="1200" baseline="0" dirty="0" smtClean="0">
                        <a:solidFill>
                          <a:schemeClr val="dk1"/>
                        </a:solidFill>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50" kern="1200" baseline="0" dirty="0" smtClean="0">
                        <a:solidFill>
                          <a:schemeClr val="dk1"/>
                        </a:solidFill>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50" kern="1200" baseline="0" dirty="0" smtClean="0">
                          <a:solidFill>
                            <a:schemeClr val="dk1"/>
                          </a:solidFill>
                          <a:latin typeface="+mn-lt"/>
                          <a:ea typeface="+mn-ea"/>
                          <a:cs typeface="Arial" panose="020B0604020202020204" pitchFamily="34" charset="0"/>
                          <a:hlinkClick r:id="rId9"/>
                        </a:rPr>
                        <a:t>CFL 17/18-32</a:t>
                      </a:r>
                      <a:endParaRPr lang="en-US" sz="1250" kern="1200" baseline="0" dirty="0" smtClean="0">
                        <a:solidFill>
                          <a:schemeClr val="dk1"/>
                        </a:solidFill>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50" kern="1200" baseline="0" dirty="0" smtClean="0">
                        <a:solidFill>
                          <a:schemeClr val="dk1"/>
                        </a:solidFill>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50" kern="1200" baseline="0" dirty="0" smtClean="0">
                          <a:solidFill>
                            <a:schemeClr val="dk1"/>
                          </a:solidFill>
                          <a:latin typeface="+mn-lt"/>
                          <a:ea typeface="+mn-ea"/>
                          <a:cs typeface="Arial" panose="020B0604020202020204" pitchFamily="34" charset="0"/>
                          <a:hlinkClick r:id="rId10"/>
                        </a:rPr>
                        <a:t>CFL 17/18-32E</a:t>
                      </a:r>
                      <a:endParaRPr lang="en-US" sz="1250" kern="1200" baseline="0" dirty="0" smtClean="0">
                        <a:solidFill>
                          <a:schemeClr val="dk1"/>
                        </a:solidFill>
                        <a:latin typeface="+mn-lt"/>
                        <a:ea typeface="+mn-ea"/>
                        <a:cs typeface="Arial" panose="020B0604020202020204" pitchFamily="34" charset="0"/>
                      </a:endParaRPr>
                    </a:p>
                  </a:txBody>
                  <a:tcPr marL="91448" marR="91448" marT="34291" marB="34291"/>
                </a:tc>
                <a:tc>
                  <a:txBody>
                    <a:bodyPr/>
                    <a:lstStyle/>
                    <a:p>
                      <a:r>
                        <a:rPr lang="en-US" sz="1250" i="0" dirty="0" smtClean="0">
                          <a:solidFill>
                            <a:schemeClr val="tx1"/>
                          </a:solidFill>
                          <a:latin typeface="+mn-lt"/>
                          <a:cs typeface="Arial" panose="020B0604020202020204" pitchFamily="34" charset="0"/>
                        </a:rPr>
                        <a:t>Phase I - </a:t>
                      </a:r>
                    </a:p>
                    <a:p>
                      <a:r>
                        <a:rPr lang="en-US" sz="1250" i="0" dirty="0" smtClean="0">
                          <a:solidFill>
                            <a:schemeClr val="tx1"/>
                          </a:solidFill>
                          <a:latin typeface="+mn-lt"/>
                          <a:cs typeface="Arial" panose="020B0604020202020204" pitchFamily="34" charset="0"/>
                        </a:rPr>
                        <a:t>1/1/2017</a:t>
                      </a:r>
                    </a:p>
                    <a:p>
                      <a:endParaRPr lang="en-US" sz="1250" i="0" dirty="0" smtClean="0">
                        <a:solidFill>
                          <a:schemeClr val="tx1"/>
                        </a:solidFill>
                        <a:latin typeface="+mn-lt"/>
                        <a:cs typeface="Arial" panose="020B0604020202020204" pitchFamily="34" charset="0"/>
                      </a:endParaRPr>
                    </a:p>
                    <a:p>
                      <a:r>
                        <a:rPr lang="en-US" sz="1250" i="0" dirty="0" smtClean="0">
                          <a:solidFill>
                            <a:schemeClr val="tx1"/>
                          </a:solidFill>
                          <a:latin typeface="+mn-lt"/>
                          <a:cs typeface="Arial" panose="020B0604020202020204" pitchFamily="34" charset="0"/>
                        </a:rPr>
                        <a:t>Phase II – </a:t>
                      </a:r>
                    </a:p>
                    <a:p>
                      <a:r>
                        <a:rPr lang="en-US" sz="1250" i="0" dirty="0" smtClean="0">
                          <a:solidFill>
                            <a:schemeClr val="tx1"/>
                          </a:solidFill>
                          <a:latin typeface="+mn-lt"/>
                          <a:cs typeface="Arial" panose="020B0604020202020204" pitchFamily="34" charset="0"/>
                        </a:rPr>
                        <a:t>12/1/2017</a:t>
                      </a:r>
                    </a:p>
                    <a:p>
                      <a:endParaRPr lang="en-US" sz="1250" i="0" dirty="0">
                        <a:solidFill>
                          <a:schemeClr val="tx1"/>
                        </a:solidFill>
                        <a:latin typeface="+mn-lt"/>
                        <a:cs typeface="Arial" panose="020B0604020202020204" pitchFamily="34" charset="0"/>
                      </a:endParaRPr>
                    </a:p>
                  </a:txBody>
                  <a:tcPr marL="91442" marR="91442" marT="34315" marB="34315"/>
                </a:tc>
                <a:tc>
                  <a:txBody>
                    <a:bodyPr/>
                    <a:lstStyle/>
                    <a:p>
                      <a:r>
                        <a:rPr lang="en-US" sz="1250" b="1" dirty="0" smtClean="0">
                          <a:solidFill>
                            <a:schemeClr val="tx1"/>
                          </a:solidFill>
                          <a:latin typeface="+mn-lt"/>
                          <a:cs typeface="Arial" panose="020B0604020202020204" pitchFamily="34" charset="0"/>
                        </a:rPr>
                        <a:t>Phase II - </a:t>
                      </a:r>
                      <a:r>
                        <a:rPr lang="en-US" sz="1250" dirty="0" smtClean="0">
                          <a:solidFill>
                            <a:schemeClr val="tx1"/>
                          </a:solidFill>
                          <a:latin typeface="+mn-lt"/>
                          <a:cs typeface="Arial" panose="020B0604020202020204" pitchFamily="34" charset="0"/>
                        </a:rPr>
                        <a:t>Long Term Policy</a:t>
                      </a:r>
                    </a:p>
                    <a:p>
                      <a:endParaRPr lang="en-US" sz="1250" dirty="0" smtClean="0">
                        <a:solidFill>
                          <a:schemeClr val="tx1"/>
                        </a:solidFill>
                        <a:latin typeface="+mn-lt"/>
                        <a:cs typeface="Arial" panose="020B0604020202020204" pitchFamily="34" charset="0"/>
                      </a:endParaRPr>
                    </a:p>
                    <a:p>
                      <a:r>
                        <a:rPr lang="en-US" sz="1250" dirty="0" smtClean="0">
                          <a:solidFill>
                            <a:schemeClr val="tx1"/>
                          </a:solidFill>
                          <a:latin typeface="+mn-lt"/>
                          <a:cs typeface="Arial" panose="020B0604020202020204" pitchFamily="34" charset="0"/>
                        </a:rPr>
                        <a:t>SCR 3933</a:t>
                      </a:r>
                    </a:p>
                    <a:p>
                      <a:endParaRPr lang="en-US" sz="1250" kern="1200" dirty="0" smtClean="0">
                        <a:solidFill>
                          <a:schemeClr val="tx1"/>
                        </a:solidFill>
                        <a:effectLst/>
                        <a:latin typeface="+mn-lt"/>
                        <a:ea typeface="+mn-ea"/>
                        <a:cs typeface="+mn-cs"/>
                      </a:endParaRPr>
                    </a:p>
                    <a:p>
                      <a:r>
                        <a:rPr lang="en-US" sz="1250" kern="1200" dirty="0" smtClean="0">
                          <a:solidFill>
                            <a:schemeClr val="tx1"/>
                          </a:solidFill>
                          <a:effectLst/>
                          <a:latin typeface="+mn-lt"/>
                          <a:ea typeface="+mn-ea"/>
                          <a:cs typeface="+mn-cs"/>
                        </a:rPr>
                        <a:t>Implemented</a:t>
                      </a:r>
                    </a:p>
                    <a:p>
                      <a:endParaRPr lang="en-US" sz="1250" kern="1200" dirty="0" smtClean="0">
                        <a:solidFill>
                          <a:schemeClr val="tx1"/>
                        </a:solidFill>
                        <a:effectLst/>
                        <a:latin typeface="+mn-lt"/>
                        <a:ea typeface="+mn-ea"/>
                        <a:cs typeface="+mn-cs"/>
                      </a:endParaRPr>
                    </a:p>
                    <a:p>
                      <a:r>
                        <a:rPr lang="en-US" sz="1250" kern="1200" dirty="0" smtClean="0">
                          <a:solidFill>
                            <a:schemeClr val="tx1"/>
                          </a:solidFill>
                          <a:effectLst/>
                          <a:latin typeface="+mn-lt"/>
                          <a:ea typeface="+mn-ea"/>
                          <a:cs typeface="+mn-cs"/>
                        </a:rPr>
                        <a:t>Release  </a:t>
                      </a:r>
                    </a:p>
                    <a:p>
                      <a:r>
                        <a:rPr lang="en-US" sz="1250" dirty="0" smtClean="0">
                          <a:solidFill>
                            <a:schemeClr val="tx1"/>
                          </a:solidFill>
                          <a:latin typeface="+mn-lt"/>
                          <a:cs typeface="Arial" panose="020B0604020202020204" pitchFamily="34" charset="0"/>
                        </a:rPr>
                        <a:t>17.11</a:t>
                      </a:r>
                    </a:p>
                    <a:p>
                      <a:endParaRPr lang="en-US" sz="1250" dirty="0" smtClean="0">
                        <a:solidFill>
                          <a:schemeClr val="tx1"/>
                        </a:solidFill>
                        <a:latin typeface="+mn-lt"/>
                        <a:cs typeface="Arial" panose="020B0604020202020204" pitchFamily="34" charset="0"/>
                      </a:endParaRPr>
                    </a:p>
                    <a:p>
                      <a:r>
                        <a:rPr lang="en-US" sz="1250" dirty="0" smtClean="0">
                          <a:solidFill>
                            <a:schemeClr val="tx1"/>
                          </a:solidFill>
                          <a:latin typeface="+mn-lt"/>
                          <a:cs typeface="Arial" panose="020B0604020202020204" pitchFamily="34" charset="0"/>
                        </a:rPr>
                        <a:t>SCR 7338 (Report Changes)</a:t>
                      </a:r>
                    </a:p>
                    <a:p>
                      <a:r>
                        <a:rPr lang="en-US" sz="1250" dirty="0" smtClean="0">
                          <a:solidFill>
                            <a:schemeClr val="tx1"/>
                          </a:solidFill>
                          <a:latin typeface="+mn-lt"/>
                          <a:cs typeface="Arial" panose="020B0604020202020204" pitchFamily="34" charset="0"/>
                        </a:rPr>
                        <a:t>Design</a:t>
                      </a:r>
                    </a:p>
                    <a:p>
                      <a:endParaRPr lang="en-US" sz="1250" dirty="0" smtClean="0">
                        <a:solidFill>
                          <a:schemeClr val="tx1"/>
                        </a:solidFill>
                        <a:latin typeface="+mn-lt"/>
                        <a:cs typeface="Arial" panose="020B0604020202020204" pitchFamily="34" charset="0"/>
                      </a:endParaRPr>
                    </a:p>
                    <a:p>
                      <a:r>
                        <a:rPr lang="en-US" sz="1250" dirty="0" smtClean="0">
                          <a:solidFill>
                            <a:schemeClr val="tx1"/>
                          </a:solidFill>
                          <a:latin typeface="+mn-lt"/>
                          <a:cs typeface="Arial" panose="020B0604020202020204" pitchFamily="34" charset="0"/>
                        </a:rPr>
                        <a:t>Release </a:t>
                      </a:r>
                    </a:p>
                    <a:p>
                      <a:r>
                        <a:rPr lang="en-US" sz="1250" dirty="0" smtClean="0">
                          <a:solidFill>
                            <a:schemeClr val="tx1"/>
                          </a:solidFill>
                          <a:latin typeface="+mn-lt"/>
                          <a:cs typeface="Arial" panose="020B0604020202020204" pitchFamily="34" charset="0"/>
                        </a:rPr>
                        <a:t>17.11 Minor</a:t>
                      </a:r>
                      <a:r>
                        <a:rPr lang="en-US" sz="1250" baseline="0" dirty="0" smtClean="0">
                          <a:solidFill>
                            <a:schemeClr val="tx1"/>
                          </a:solidFill>
                          <a:latin typeface="+mn-lt"/>
                          <a:cs typeface="Arial" panose="020B0604020202020204" pitchFamily="34" charset="0"/>
                        </a:rPr>
                        <a:t> Release </a:t>
                      </a:r>
                    </a:p>
                    <a:p>
                      <a:r>
                        <a:rPr lang="en-US" sz="1250" baseline="0" dirty="0" smtClean="0">
                          <a:solidFill>
                            <a:schemeClr val="tx1"/>
                          </a:solidFill>
                          <a:latin typeface="+mn-lt"/>
                          <a:cs typeface="Arial" panose="020B0604020202020204" pitchFamily="34" charset="0"/>
                        </a:rPr>
                        <a:t>Implemented on  12/14/17</a:t>
                      </a:r>
                      <a:endParaRPr lang="en-US" sz="1250" dirty="0" smtClean="0">
                        <a:solidFill>
                          <a:schemeClr val="tx1"/>
                        </a:solidFill>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50" dirty="0" smtClean="0">
                        <a:latin typeface="+mn-lt"/>
                        <a:cs typeface="Arial" panose="020B0604020202020204" pitchFamily="34" charset="0"/>
                      </a:endParaRPr>
                    </a:p>
                  </a:txBody>
                  <a:tcPr marL="91442" marR="91442" marT="34315" marB="34315"/>
                </a:tc>
                <a:tc>
                  <a:txBody>
                    <a:bodyPr/>
                    <a:lstStyle/>
                    <a:p>
                      <a:r>
                        <a:rPr lang="en-US" sz="1250" b="1" kern="1200" dirty="0" smtClean="0">
                          <a:solidFill>
                            <a:schemeClr val="tx1"/>
                          </a:solidFill>
                          <a:effectLst/>
                          <a:latin typeface="+mn-lt"/>
                          <a:ea typeface="+mn-ea"/>
                          <a:cs typeface="+mn-cs"/>
                        </a:rPr>
                        <a:t>Phase II - </a:t>
                      </a:r>
                      <a:r>
                        <a:rPr lang="en-US" sz="1250" dirty="0" smtClean="0">
                          <a:solidFill>
                            <a:schemeClr val="tx1"/>
                          </a:solidFill>
                          <a:latin typeface="+mn-lt"/>
                          <a:cs typeface="Arial" panose="020B0604020202020204" pitchFamily="34" charset="0"/>
                        </a:rPr>
                        <a:t>Long Term Policy</a:t>
                      </a:r>
                    </a:p>
                    <a:p>
                      <a:endParaRPr lang="en-US" sz="1250" dirty="0" smtClean="0">
                        <a:solidFill>
                          <a:schemeClr val="tx1"/>
                        </a:solidFill>
                        <a:latin typeface="+mn-lt"/>
                        <a:cs typeface="Arial" panose="020B0604020202020204" pitchFamily="34" charset="0"/>
                      </a:endParaRPr>
                    </a:p>
                    <a:p>
                      <a:endParaRPr lang="en-US" sz="1250" dirty="0" smtClean="0">
                        <a:solidFill>
                          <a:schemeClr val="tx1"/>
                        </a:solidFill>
                        <a:latin typeface="+mn-lt"/>
                        <a:cs typeface="Arial" panose="020B0604020202020204" pitchFamily="34" charset="0"/>
                      </a:endParaRPr>
                    </a:p>
                    <a:p>
                      <a:r>
                        <a:rPr lang="en-US" sz="1250" dirty="0" smtClean="0">
                          <a:solidFill>
                            <a:schemeClr val="tx1"/>
                          </a:solidFill>
                          <a:latin typeface="+mn-lt"/>
                          <a:cs typeface="Arial" panose="020B0604020202020204" pitchFamily="34" charset="0"/>
                        </a:rPr>
                        <a:t>SCR 50388</a:t>
                      </a:r>
                    </a:p>
                    <a:p>
                      <a:endParaRPr lang="en-US" sz="1250" kern="1200" dirty="0" smtClean="0">
                        <a:solidFill>
                          <a:schemeClr val="tx1"/>
                        </a:solidFill>
                        <a:effectLst/>
                        <a:latin typeface="+mn-lt"/>
                        <a:ea typeface="+mn-ea"/>
                        <a:cs typeface="Arial" panose="020B0604020202020204" pitchFamily="34" charset="0"/>
                      </a:endParaRPr>
                    </a:p>
                    <a:p>
                      <a:r>
                        <a:rPr lang="en-US" sz="1250" kern="1200" dirty="0" smtClean="0">
                          <a:solidFill>
                            <a:schemeClr val="tx1"/>
                          </a:solidFill>
                          <a:effectLst/>
                          <a:latin typeface="+mn-lt"/>
                          <a:ea typeface="+mn-ea"/>
                          <a:cs typeface="+mn-cs"/>
                        </a:rPr>
                        <a:t>Implemented</a:t>
                      </a:r>
                    </a:p>
                    <a:p>
                      <a:endParaRPr lang="en-US" sz="1250" kern="1200" dirty="0" smtClean="0">
                        <a:solidFill>
                          <a:schemeClr val="tx1"/>
                        </a:solidFill>
                        <a:effectLst/>
                        <a:latin typeface="+mn-lt"/>
                        <a:ea typeface="+mn-ea"/>
                        <a:cs typeface="+mn-cs"/>
                      </a:endParaRPr>
                    </a:p>
                    <a:p>
                      <a:r>
                        <a:rPr lang="en-US" sz="1250" kern="1200" dirty="0" smtClean="0">
                          <a:solidFill>
                            <a:schemeClr val="tx1"/>
                          </a:solidFill>
                          <a:effectLst/>
                          <a:latin typeface="+mn-lt"/>
                          <a:ea typeface="+mn-ea"/>
                          <a:cs typeface="+mn-cs"/>
                        </a:rPr>
                        <a:t>Release </a:t>
                      </a:r>
                    </a:p>
                    <a:p>
                      <a:r>
                        <a:rPr lang="en-US" sz="1250" kern="1200" dirty="0" smtClean="0">
                          <a:solidFill>
                            <a:schemeClr val="tx1"/>
                          </a:solidFill>
                          <a:effectLst/>
                          <a:latin typeface="+mn-lt"/>
                          <a:ea typeface="+mn-ea"/>
                          <a:cs typeface="+mn-cs"/>
                        </a:rPr>
                        <a:t>17.11</a:t>
                      </a:r>
                    </a:p>
                    <a:p>
                      <a:endParaRPr lang="en-US" sz="1250" kern="1200" dirty="0" smtClean="0">
                        <a:solidFill>
                          <a:schemeClr val="tx1"/>
                        </a:solidFill>
                        <a:effectLst/>
                        <a:latin typeface="+mn-lt"/>
                        <a:ea typeface="+mn-ea"/>
                        <a:cs typeface="+mn-cs"/>
                      </a:endParaRPr>
                    </a:p>
                    <a:p>
                      <a:r>
                        <a:rPr lang="en-US" sz="1250" kern="1200" dirty="0" smtClean="0">
                          <a:solidFill>
                            <a:schemeClr val="tx1"/>
                          </a:solidFill>
                          <a:effectLst/>
                          <a:latin typeface="+mn-lt"/>
                          <a:ea typeface="+mn-ea"/>
                          <a:cs typeface="+mn-cs"/>
                        </a:rPr>
                        <a:t>SCR 53125</a:t>
                      </a:r>
                    </a:p>
                    <a:p>
                      <a:r>
                        <a:rPr lang="en-US" sz="1250" kern="1200" dirty="0" smtClean="0">
                          <a:solidFill>
                            <a:schemeClr val="tx1"/>
                          </a:solidFill>
                          <a:effectLst/>
                          <a:latin typeface="+mn-lt"/>
                          <a:ea typeface="+mn-ea"/>
                          <a:cs typeface="+mn-cs"/>
                        </a:rPr>
                        <a:t>(NOA</a:t>
                      </a:r>
                      <a:r>
                        <a:rPr lang="en-US" sz="1250" kern="1200" baseline="0" dirty="0" smtClean="0">
                          <a:solidFill>
                            <a:schemeClr val="tx1"/>
                          </a:solidFill>
                          <a:effectLst/>
                          <a:latin typeface="+mn-lt"/>
                          <a:ea typeface="+mn-ea"/>
                          <a:cs typeface="+mn-cs"/>
                        </a:rPr>
                        <a:t> Changes)</a:t>
                      </a:r>
                    </a:p>
                    <a:p>
                      <a:endParaRPr lang="en-US" sz="1250" kern="1200" baseline="0" dirty="0" smtClean="0">
                        <a:solidFill>
                          <a:schemeClr val="tx1"/>
                        </a:solidFill>
                        <a:effectLst/>
                        <a:latin typeface="+mn-lt"/>
                        <a:ea typeface="+mn-ea"/>
                        <a:cs typeface="+mn-cs"/>
                      </a:endParaRPr>
                    </a:p>
                    <a:p>
                      <a:endParaRPr lang="en-US" sz="1250" kern="1200" baseline="0" dirty="0" smtClean="0">
                        <a:solidFill>
                          <a:schemeClr val="tx1"/>
                        </a:solidFill>
                        <a:effectLst/>
                        <a:latin typeface="+mn-lt"/>
                        <a:ea typeface="+mn-ea"/>
                        <a:cs typeface="+mn-cs"/>
                      </a:endParaRPr>
                    </a:p>
                    <a:p>
                      <a:endParaRPr lang="en-US" sz="1250" kern="1200" baseline="0" dirty="0" smtClean="0">
                        <a:solidFill>
                          <a:schemeClr val="tx1"/>
                        </a:solidFill>
                        <a:effectLst/>
                        <a:latin typeface="+mn-lt"/>
                        <a:ea typeface="+mn-ea"/>
                        <a:cs typeface="+mn-cs"/>
                      </a:endParaRPr>
                    </a:p>
                    <a:p>
                      <a:r>
                        <a:rPr lang="en-US" sz="1250" kern="1200" baseline="0" dirty="0" smtClean="0">
                          <a:solidFill>
                            <a:schemeClr val="tx1"/>
                          </a:solidFill>
                          <a:effectLst/>
                          <a:latin typeface="+mn-lt"/>
                          <a:ea typeface="+mn-ea"/>
                          <a:cs typeface="+mn-cs"/>
                        </a:rPr>
                        <a:t>SCRs 52760 &amp; 51665 (Report Changes) Design</a:t>
                      </a:r>
                      <a:endParaRPr lang="en-US" sz="1250" dirty="0" smtClean="0">
                        <a:solidFill>
                          <a:schemeClr val="tx1"/>
                        </a:solidFill>
                        <a:latin typeface="+mn-lt"/>
                        <a:cs typeface="Arial" panose="020B0604020202020204" pitchFamily="34" charset="0"/>
                      </a:endParaRPr>
                    </a:p>
                    <a:p>
                      <a:endParaRPr lang="en-US" sz="1250" dirty="0" smtClean="0">
                        <a:solidFill>
                          <a:schemeClr val="tx1"/>
                        </a:solidFill>
                        <a:latin typeface="+mn-lt"/>
                        <a:cs typeface="Arial" panose="020B0604020202020204" pitchFamily="34" charset="0"/>
                      </a:endParaRP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50" b="1" kern="1200" dirty="0" smtClean="0">
                          <a:solidFill>
                            <a:schemeClr val="dk1"/>
                          </a:solidFill>
                          <a:effectLst/>
                          <a:latin typeface="+mn-lt"/>
                          <a:ea typeface="+mn-ea"/>
                          <a:cs typeface="+mn-cs"/>
                        </a:rPr>
                        <a:t>C-IV Update:</a:t>
                      </a:r>
                    </a:p>
                    <a:p>
                      <a:pPr marL="0" lvl="0" indent="0" defTabSz="914400">
                        <a:lnSpc>
                          <a:spcPct val="100000"/>
                        </a:lnSpc>
                        <a:spcBef>
                          <a:spcPts val="0"/>
                        </a:spcBef>
                        <a:buClrTx/>
                        <a:buSzTx/>
                        <a:buNone/>
                        <a:defRPr/>
                      </a:pPr>
                      <a:r>
                        <a:rPr lang="en-US" sz="1250" dirty="0" smtClean="0"/>
                        <a:t>On 11/3/17 CDSS published</a:t>
                      </a:r>
                      <a:r>
                        <a:rPr lang="en-US" sz="1250" baseline="0" dirty="0" smtClean="0"/>
                        <a:t> ACL 17-111  informing the counties that the Level Of Care Rate  Determination Protocol is delayed until 2/1/18.  </a:t>
                      </a:r>
                      <a:r>
                        <a:rPr lang="en-US" sz="1250" dirty="0" smtClean="0"/>
                        <a:t>Due to the effort and risk associated with backing out the LOC CCR Phase II changes, all</a:t>
                      </a:r>
                      <a:r>
                        <a:rPr lang="en-US" sz="1250" baseline="0" dirty="0" smtClean="0"/>
                        <a:t> changes associated to Phase II CCR were implemented as schedule. </a:t>
                      </a:r>
                      <a:r>
                        <a:rPr lang="en-US" sz="1250" dirty="0" smtClean="0">
                          <a:solidFill>
                            <a:schemeClr val="dk1"/>
                          </a:solidFill>
                        </a:rPr>
                        <a:t>CIT 0063-17 was sent to</a:t>
                      </a:r>
                      <a:r>
                        <a:rPr lang="en-US" sz="1250" baseline="0" dirty="0" smtClean="0">
                          <a:solidFill>
                            <a:schemeClr val="dk1"/>
                          </a:solidFill>
                        </a:rPr>
                        <a:t> the counties on 11/14/17</a:t>
                      </a:r>
                      <a:r>
                        <a:rPr lang="en-US" sz="1250" dirty="0" smtClean="0">
                          <a:solidFill>
                            <a:schemeClr val="dk1"/>
                          </a:solidFill>
                        </a:rPr>
                        <a:t> instructing them not to use the LOC rates 2-4 until 2/1/18.</a:t>
                      </a:r>
                    </a:p>
                    <a:p>
                      <a:pPr marL="0" lvl="0" indent="0" defTabSz="914400">
                        <a:lnSpc>
                          <a:spcPct val="100000"/>
                        </a:lnSpc>
                        <a:spcBef>
                          <a:spcPts val="0"/>
                        </a:spcBef>
                        <a:buClrTx/>
                        <a:buSzTx/>
                        <a:buNone/>
                        <a:defRPr/>
                      </a:pPr>
                      <a:endParaRPr lang="en-US" sz="1250" dirty="0" smtClean="0">
                        <a:solidFill>
                          <a:schemeClr val="dk1"/>
                        </a:solidFill>
                      </a:endParaRPr>
                    </a:p>
                    <a:p>
                      <a:pPr marL="0" lvl="0" indent="0">
                        <a:lnSpc>
                          <a:spcPct val="100000"/>
                        </a:lnSpc>
                        <a:spcBef>
                          <a:spcPts val="0"/>
                        </a:spcBef>
                        <a:buClrTx/>
                        <a:buSzTx/>
                        <a:buNone/>
                        <a:defRPr/>
                      </a:pPr>
                      <a:r>
                        <a:rPr lang="en-US" sz="1250" dirty="0" smtClean="0"/>
                        <a:t>The week of 10/9/17,  20 C-IV Counties participated in web-based click through of the Foster Care Program functionality introduced as part of SCR 3933 ACL 17-11 Continuum Care Reform (CCR) Phase II. During this effort, three issues were identified and corrected. One potential system enhancement was identified and will be discussed with the Foster Care Committee at their next meeting. </a:t>
                      </a:r>
                    </a:p>
                    <a:p>
                      <a:pPr marL="0" lvl="0" indent="0">
                        <a:lnSpc>
                          <a:spcPct val="100000"/>
                        </a:lnSpc>
                        <a:spcBef>
                          <a:spcPts val="0"/>
                        </a:spcBef>
                        <a:buClrTx/>
                        <a:buSzTx/>
                        <a:buNone/>
                        <a:defRPr/>
                      </a:pPr>
                      <a:endParaRPr lang="en-US" sz="1250" dirty="0" smtClean="0"/>
                    </a:p>
                    <a:p>
                      <a:pPr marL="0" lvl="0" indent="0">
                        <a:lnSpc>
                          <a:spcPct val="100000"/>
                        </a:lnSpc>
                        <a:spcBef>
                          <a:spcPts val="0"/>
                        </a:spcBef>
                        <a:buClrTx/>
                        <a:buSzTx/>
                        <a:buNone/>
                        <a:defRPr/>
                      </a:pPr>
                      <a:r>
                        <a:rPr lang="en-US" sz="1250" dirty="0" smtClean="0"/>
                        <a:t>T</a:t>
                      </a:r>
                      <a:r>
                        <a:rPr lang="en-US" sz="1250" dirty="0" smtClean="0">
                          <a:solidFill>
                            <a:schemeClr val="dk1"/>
                          </a:solidFill>
                        </a:rPr>
                        <a:t>he State/Fiscal Reports committee approved the SCR for changes to the CA 237 FC and they are currently reviewing the SCR for changes to the CA 800 (Foster Care ,Kin-GAP, and AAP). The</a:t>
                      </a:r>
                      <a:r>
                        <a:rPr lang="en-US" sz="1250" baseline="0" dirty="0" smtClean="0">
                          <a:solidFill>
                            <a:schemeClr val="dk1"/>
                          </a:solidFill>
                        </a:rPr>
                        <a:t> reports changes will be implemented in a 17.11 minor release in mid December.</a:t>
                      </a:r>
                      <a:endParaRPr lang="en-US" sz="125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 -Continued on next slide-</a:t>
                      </a:r>
                      <a:endParaRPr lang="en-US" sz="1250" b="1" kern="1200" dirty="0" smtClean="0">
                        <a:solidFill>
                          <a:schemeClr val="dk1"/>
                        </a:solidFill>
                        <a:effectLst/>
                        <a:latin typeface="+mn-lt"/>
                        <a:ea typeface="+mn-ea"/>
                        <a:cs typeface="+mn-cs"/>
                      </a:endParaRP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215390806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smtClean="0"/>
              <a:t>Policy Implementation</a:t>
            </a:r>
            <a:endParaRPr lang="en-US" dirty="0"/>
          </a:p>
        </p:txBody>
      </p:sp>
      <p:sp>
        <p:nvSpPr>
          <p:cNvPr id="5" name="Slide Number Placeholder 3"/>
          <p:cNvSpPr>
            <a:spLocks noGrp="1"/>
          </p:cNvSpPr>
          <p:nvPr>
            <p:ph type="sldNum" sz="quarter" idx="12"/>
          </p:nvPr>
        </p:nvSpPr>
        <p:spPr/>
        <p:txBody>
          <a:bodyPr/>
          <a:lstStyle/>
          <a:p>
            <a:fld id="{E11AC5FD-6117-434D-B9A5-ADA9E67FDCBD}" type="slidenum">
              <a:rPr lang="en-US" smtClean="0"/>
              <a:t>7</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561102013"/>
              </p:ext>
            </p:extLst>
          </p:nvPr>
        </p:nvGraphicFramePr>
        <p:xfrm>
          <a:off x="228600" y="761919"/>
          <a:ext cx="8686800" cy="5873072"/>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1897634298"/>
                    </a:ext>
                  </a:extLst>
                </a:gridCol>
                <a:gridCol w="1066800">
                  <a:extLst>
                    <a:ext uri="{9D8B030D-6E8A-4147-A177-3AD203B41FA5}">
                      <a16:colId xmlns:a16="http://schemas.microsoft.com/office/drawing/2014/main" val="1570552813"/>
                    </a:ext>
                  </a:extLst>
                </a:gridCol>
                <a:gridCol w="1143000">
                  <a:extLst>
                    <a:ext uri="{9D8B030D-6E8A-4147-A177-3AD203B41FA5}">
                      <a16:colId xmlns:a16="http://schemas.microsoft.com/office/drawing/2014/main" val="2930224535"/>
                    </a:ext>
                  </a:extLst>
                </a:gridCol>
                <a:gridCol w="1219200">
                  <a:extLst>
                    <a:ext uri="{9D8B030D-6E8A-4147-A177-3AD203B41FA5}">
                      <a16:colId xmlns:a16="http://schemas.microsoft.com/office/drawing/2014/main" val="3776382731"/>
                    </a:ext>
                  </a:extLst>
                </a:gridCol>
                <a:gridCol w="3886200">
                  <a:extLst>
                    <a:ext uri="{9D8B030D-6E8A-4147-A177-3AD203B41FA5}">
                      <a16:colId xmlns:a16="http://schemas.microsoft.com/office/drawing/2014/main" val="3406358116"/>
                    </a:ext>
                  </a:extLst>
                </a:gridCol>
              </a:tblGrid>
              <a:tr h="660990">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Policy</a:t>
                      </a:r>
                      <a:r>
                        <a:rPr lang="en-US" sz="1200" baseline="0" dirty="0" smtClean="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C-IV</a:t>
                      </a:r>
                      <a:r>
                        <a:rPr lang="en-US" sz="1200" baseline="0" dirty="0" smtClean="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LRS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j-lt"/>
                          <a:ea typeface="+mn-ea"/>
                          <a:cs typeface="Arial" panose="020B0604020202020204" pitchFamily="34" charset="0"/>
                        </a:rPr>
                        <a:t>Description</a:t>
                      </a:r>
                      <a:r>
                        <a:rPr lang="en-US" sz="1200" b="1" kern="1200" baseline="0" dirty="0" smtClean="0">
                          <a:solidFill>
                            <a:schemeClr val="tx1"/>
                          </a:solidFill>
                          <a:latin typeface="+mj-lt"/>
                          <a:ea typeface="+mn-ea"/>
                          <a:cs typeface="Arial" panose="020B0604020202020204" pitchFamily="34" charset="0"/>
                        </a:rPr>
                        <a:t> – </a:t>
                      </a:r>
                      <a:r>
                        <a:rPr lang="en-US" sz="1200" b="1" kern="1200" baseline="0" dirty="0" smtClean="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2920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50" kern="1200" dirty="0" smtClean="0">
                          <a:solidFill>
                            <a:schemeClr val="dk1"/>
                          </a:solidFill>
                          <a:latin typeface="+mn-lt"/>
                          <a:ea typeface="+mn-ea"/>
                          <a:cs typeface="Arial" panose="020B0604020202020204" pitchFamily="34" charset="0"/>
                        </a:rPr>
                        <a:t>Continuum of Care Reform –</a:t>
                      </a:r>
                      <a:r>
                        <a:rPr lang="en-US" sz="1250" kern="1200" baseline="0" dirty="0" smtClean="0">
                          <a:solidFill>
                            <a:schemeClr val="dk1"/>
                          </a:solidFill>
                          <a:latin typeface="+mn-lt"/>
                          <a:ea typeface="+mn-ea"/>
                          <a:cs typeface="Arial" panose="020B0604020202020204" pitchFamily="34" charset="0"/>
                        </a:rPr>
                        <a:t> CCR</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50" kern="1200" baseline="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50" kern="1200" baseline="0" dirty="0" smtClean="0">
                          <a:solidFill>
                            <a:schemeClr val="dk1"/>
                          </a:solidFill>
                          <a:latin typeface="+mn-lt"/>
                          <a:ea typeface="+mn-ea"/>
                          <a:cs typeface="Arial" panose="020B0604020202020204" pitchFamily="34" charset="0"/>
                        </a:rPr>
                        <a:t>Phase I </a:t>
                      </a:r>
                      <a:r>
                        <a:rPr lang="en-US" sz="1250" kern="1200" baseline="0" dirty="0" smtClean="0">
                          <a:solidFill>
                            <a:srgbClr val="0070C0"/>
                          </a:solidFill>
                          <a:latin typeface="+mn-lt"/>
                          <a:ea typeface="+mn-ea"/>
                          <a:cs typeface="Arial" panose="020B0604020202020204" pitchFamily="34" charset="0"/>
                          <a:hlinkClick r:id="rId2"/>
                        </a:rPr>
                        <a:t>–</a:t>
                      </a:r>
                      <a:endParaRPr lang="en-US" sz="1250" kern="1200" baseline="0" dirty="0" smtClean="0">
                        <a:solidFill>
                          <a:srgbClr val="0070C0"/>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50" kern="1200" baseline="0" dirty="0" smtClean="0">
                          <a:solidFill>
                            <a:srgbClr val="0070C0"/>
                          </a:solidFill>
                          <a:latin typeface="+mn-lt"/>
                          <a:ea typeface="+mn-ea"/>
                          <a:cs typeface="Arial" panose="020B0604020202020204" pitchFamily="34" charset="0"/>
                          <a:hlinkClick r:id="rId2"/>
                        </a:rPr>
                        <a:t>ACL 16-79</a:t>
                      </a:r>
                      <a:endParaRPr lang="en-US" sz="1250" kern="1200" baseline="0" dirty="0" smtClean="0">
                        <a:solidFill>
                          <a:srgbClr val="0070C0"/>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50" kern="1200" baseline="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50" kern="1200" baseline="0" dirty="0" smtClean="0">
                          <a:solidFill>
                            <a:schemeClr val="dk1"/>
                          </a:solidFill>
                          <a:latin typeface="+mn-lt"/>
                          <a:ea typeface="+mn-ea"/>
                          <a:cs typeface="Arial" panose="020B0604020202020204" pitchFamily="34" charset="0"/>
                        </a:rPr>
                        <a:t>Phase II – </a:t>
                      </a:r>
                    </a:p>
                    <a:p>
                      <a:pPr marL="0" marR="0" indent="0" algn="l" defTabSz="914400" rtl="0" eaLnBrk="1" fontAlgn="auto" latinLnBrk="0" hangingPunct="1">
                        <a:lnSpc>
                          <a:spcPct val="100000"/>
                        </a:lnSpc>
                        <a:spcBef>
                          <a:spcPts val="0"/>
                        </a:spcBef>
                        <a:spcAft>
                          <a:spcPts val="0"/>
                        </a:spcAft>
                        <a:buClrTx/>
                        <a:buSzTx/>
                        <a:buFontTx/>
                        <a:buNone/>
                        <a:tabLst/>
                        <a:defRPr/>
                      </a:pPr>
                      <a:r>
                        <a:rPr lang="en-US" sz="1250" kern="1200" baseline="0" dirty="0" smtClean="0">
                          <a:solidFill>
                            <a:schemeClr val="dk1"/>
                          </a:solidFill>
                          <a:latin typeface="+mn-lt"/>
                          <a:ea typeface="+mn-ea"/>
                          <a:cs typeface="Arial" panose="020B0604020202020204" pitchFamily="34" charset="0"/>
                          <a:hlinkClick r:id="rId3"/>
                        </a:rPr>
                        <a:t>ACL 17-11</a:t>
                      </a:r>
                      <a:endParaRPr lang="en-US" sz="1250" kern="1200" baseline="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50" kern="1200" baseline="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50" kern="1200" baseline="0" dirty="0" smtClean="0">
                          <a:solidFill>
                            <a:schemeClr val="dk1"/>
                          </a:solidFill>
                          <a:latin typeface="+mn-lt"/>
                          <a:ea typeface="+mn-ea"/>
                          <a:cs typeface="Arial" panose="020B0604020202020204" pitchFamily="34" charset="0"/>
                          <a:hlinkClick r:id="rId4"/>
                        </a:rPr>
                        <a:t>CFL </a:t>
                      </a:r>
                    </a:p>
                    <a:p>
                      <a:pPr marL="0" marR="0" indent="0" algn="l" defTabSz="914400" rtl="0" eaLnBrk="1" fontAlgn="auto" latinLnBrk="0" hangingPunct="1">
                        <a:lnSpc>
                          <a:spcPct val="100000"/>
                        </a:lnSpc>
                        <a:spcBef>
                          <a:spcPts val="0"/>
                        </a:spcBef>
                        <a:spcAft>
                          <a:spcPts val="0"/>
                        </a:spcAft>
                        <a:buClrTx/>
                        <a:buSzTx/>
                        <a:buFontTx/>
                        <a:buNone/>
                        <a:tabLst/>
                        <a:defRPr/>
                      </a:pPr>
                      <a:r>
                        <a:rPr lang="en-US" sz="1250" kern="1200" baseline="0" dirty="0" smtClean="0">
                          <a:solidFill>
                            <a:schemeClr val="dk1"/>
                          </a:solidFill>
                          <a:latin typeface="+mn-lt"/>
                          <a:ea typeface="+mn-ea"/>
                          <a:cs typeface="Arial" panose="020B0604020202020204" pitchFamily="34" charset="0"/>
                          <a:hlinkClick r:id="rId4"/>
                        </a:rPr>
                        <a:t>16/17-41</a:t>
                      </a:r>
                      <a:endParaRPr lang="en-US" sz="1250" kern="1200" baseline="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50" kern="1200" baseline="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50" kern="1200" baseline="0" dirty="0" smtClean="0">
                          <a:solidFill>
                            <a:schemeClr val="dk1"/>
                          </a:solidFill>
                          <a:latin typeface="+mn-lt"/>
                          <a:ea typeface="+mn-ea"/>
                          <a:cs typeface="Arial" panose="020B0604020202020204" pitchFamily="34" charset="0"/>
                          <a:hlinkClick r:id="rId5"/>
                        </a:rPr>
                        <a:t>CFL </a:t>
                      </a:r>
                    </a:p>
                    <a:p>
                      <a:pPr marL="0" marR="0" indent="0" algn="l" defTabSz="914400" rtl="0" eaLnBrk="1" fontAlgn="auto" latinLnBrk="0" hangingPunct="1">
                        <a:lnSpc>
                          <a:spcPct val="100000"/>
                        </a:lnSpc>
                        <a:spcBef>
                          <a:spcPts val="0"/>
                        </a:spcBef>
                        <a:spcAft>
                          <a:spcPts val="0"/>
                        </a:spcAft>
                        <a:buClrTx/>
                        <a:buSzTx/>
                        <a:buFontTx/>
                        <a:buNone/>
                        <a:tabLst/>
                        <a:defRPr/>
                      </a:pPr>
                      <a:r>
                        <a:rPr lang="en-US" sz="1250" kern="1200" baseline="0" dirty="0" smtClean="0">
                          <a:solidFill>
                            <a:schemeClr val="dk1"/>
                          </a:solidFill>
                          <a:latin typeface="+mn-lt"/>
                          <a:ea typeface="+mn-ea"/>
                          <a:cs typeface="Arial" panose="020B0604020202020204" pitchFamily="34" charset="0"/>
                          <a:hlinkClick r:id="rId5"/>
                        </a:rPr>
                        <a:t>16/17-41E</a:t>
                      </a:r>
                      <a:endParaRPr lang="en-US" sz="1250" kern="1200" baseline="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50" kern="1200" baseline="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50" kern="1200" baseline="0" dirty="0" smtClean="0">
                          <a:solidFill>
                            <a:schemeClr val="dk1"/>
                          </a:solidFill>
                          <a:latin typeface="+mn-lt"/>
                          <a:ea typeface="+mn-ea"/>
                          <a:cs typeface="Arial" panose="020B0604020202020204" pitchFamily="34" charset="0"/>
                          <a:hlinkClick r:id="rId6"/>
                        </a:rPr>
                        <a:t>CFL</a:t>
                      </a:r>
                    </a:p>
                    <a:p>
                      <a:pPr marL="0" marR="0" indent="0" algn="l" defTabSz="914400" rtl="0" eaLnBrk="1" fontAlgn="auto" latinLnBrk="0" hangingPunct="1">
                        <a:lnSpc>
                          <a:spcPct val="100000"/>
                        </a:lnSpc>
                        <a:spcBef>
                          <a:spcPts val="0"/>
                        </a:spcBef>
                        <a:spcAft>
                          <a:spcPts val="0"/>
                        </a:spcAft>
                        <a:buClrTx/>
                        <a:buSzTx/>
                        <a:buFontTx/>
                        <a:buNone/>
                        <a:tabLst/>
                        <a:defRPr/>
                      </a:pPr>
                      <a:r>
                        <a:rPr lang="en-US" sz="1250" kern="1200" baseline="0" dirty="0" smtClean="0">
                          <a:solidFill>
                            <a:schemeClr val="dk1"/>
                          </a:solidFill>
                          <a:latin typeface="+mn-lt"/>
                          <a:ea typeface="+mn-ea"/>
                          <a:cs typeface="Arial" panose="020B0604020202020204" pitchFamily="34" charset="0"/>
                          <a:hlinkClick r:id="rId6"/>
                        </a:rPr>
                        <a:t>16/17-41EII</a:t>
                      </a:r>
                      <a:endParaRPr lang="en-US" sz="1250" kern="1200" baseline="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50" kern="1200" baseline="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50" kern="1200" baseline="0" dirty="0" smtClean="0">
                          <a:solidFill>
                            <a:schemeClr val="dk1"/>
                          </a:solidFill>
                          <a:latin typeface="+mn-lt"/>
                          <a:ea typeface="+mn-ea"/>
                          <a:cs typeface="Arial" panose="020B0604020202020204" pitchFamily="34" charset="0"/>
                          <a:hlinkClick r:id="rId7"/>
                        </a:rPr>
                        <a:t>CFL 16/17-43</a:t>
                      </a:r>
                      <a:endParaRPr lang="en-US" sz="1250" kern="120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50" dirty="0" smtClean="0">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50" kern="1200" baseline="0" dirty="0" smtClean="0">
                          <a:solidFill>
                            <a:schemeClr val="dk1"/>
                          </a:solidFill>
                          <a:latin typeface="+mn-lt"/>
                          <a:ea typeface="+mn-ea"/>
                          <a:cs typeface="Arial" panose="020B0604020202020204" pitchFamily="34" charset="0"/>
                          <a:hlinkClick r:id="rId8"/>
                        </a:rPr>
                        <a:t>ACL 17-111</a:t>
                      </a:r>
                      <a:endParaRPr lang="en-US" sz="1250" kern="1200" baseline="0" dirty="0" smtClean="0">
                        <a:solidFill>
                          <a:schemeClr val="dk1"/>
                        </a:solidFill>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50" kern="1200" baseline="0" dirty="0" smtClean="0">
                        <a:solidFill>
                          <a:schemeClr val="dk1"/>
                        </a:solidFill>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50" kern="1200" baseline="0" dirty="0" smtClean="0">
                          <a:solidFill>
                            <a:schemeClr val="dk1"/>
                          </a:solidFill>
                          <a:latin typeface="+mn-lt"/>
                          <a:ea typeface="+mn-ea"/>
                          <a:cs typeface="Arial" panose="020B0604020202020204" pitchFamily="34" charset="0"/>
                          <a:hlinkClick r:id="rId9"/>
                        </a:rPr>
                        <a:t>CFL 17/18-32</a:t>
                      </a:r>
                      <a:endParaRPr lang="en-US" sz="1250" kern="1200" baseline="0" dirty="0" smtClean="0">
                        <a:solidFill>
                          <a:schemeClr val="dk1"/>
                        </a:solidFill>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50" kern="1200" baseline="0" dirty="0" smtClean="0">
                        <a:solidFill>
                          <a:schemeClr val="dk1"/>
                        </a:solidFill>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50" kern="1200" baseline="0" dirty="0" smtClean="0">
                          <a:solidFill>
                            <a:schemeClr val="dk1"/>
                          </a:solidFill>
                          <a:latin typeface="+mn-lt"/>
                          <a:ea typeface="+mn-ea"/>
                          <a:cs typeface="Arial" panose="020B0604020202020204" pitchFamily="34" charset="0"/>
                          <a:hlinkClick r:id="rId10"/>
                        </a:rPr>
                        <a:t>CFL 17/18-32E</a:t>
                      </a:r>
                      <a:endParaRPr lang="en-US" sz="1250" kern="1200" baseline="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50" dirty="0" smtClean="0">
                        <a:latin typeface="+mn-lt"/>
                        <a:cs typeface="Arial" panose="020B0604020202020204" pitchFamily="34" charset="0"/>
                      </a:endParaRPr>
                    </a:p>
                  </a:txBody>
                  <a:tcPr marL="91448" marR="91448" marT="34291" marB="34291"/>
                </a:tc>
                <a:tc>
                  <a:txBody>
                    <a:bodyPr/>
                    <a:lstStyle/>
                    <a:p>
                      <a:r>
                        <a:rPr lang="en-US" sz="1250" i="0" dirty="0" smtClean="0">
                          <a:solidFill>
                            <a:schemeClr val="tx1"/>
                          </a:solidFill>
                          <a:latin typeface="+mn-lt"/>
                          <a:cs typeface="Arial" panose="020B0604020202020204" pitchFamily="34" charset="0"/>
                        </a:rPr>
                        <a:t>Phase I - </a:t>
                      </a:r>
                    </a:p>
                    <a:p>
                      <a:r>
                        <a:rPr lang="en-US" sz="1250" i="0" dirty="0" smtClean="0">
                          <a:solidFill>
                            <a:schemeClr val="tx1"/>
                          </a:solidFill>
                          <a:latin typeface="+mn-lt"/>
                          <a:cs typeface="Arial" panose="020B0604020202020204" pitchFamily="34" charset="0"/>
                        </a:rPr>
                        <a:t>1/1/2017</a:t>
                      </a:r>
                    </a:p>
                    <a:p>
                      <a:endParaRPr lang="en-US" sz="1250" i="0" dirty="0" smtClean="0">
                        <a:solidFill>
                          <a:schemeClr val="tx1"/>
                        </a:solidFill>
                        <a:latin typeface="+mn-lt"/>
                        <a:cs typeface="Arial" panose="020B0604020202020204" pitchFamily="34" charset="0"/>
                      </a:endParaRPr>
                    </a:p>
                    <a:p>
                      <a:r>
                        <a:rPr lang="en-US" sz="1250" i="0" dirty="0" smtClean="0">
                          <a:solidFill>
                            <a:schemeClr val="tx1"/>
                          </a:solidFill>
                          <a:latin typeface="+mn-lt"/>
                          <a:cs typeface="Arial" panose="020B0604020202020204" pitchFamily="34" charset="0"/>
                        </a:rPr>
                        <a:t>Phase II – </a:t>
                      </a:r>
                    </a:p>
                    <a:p>
                      <a:r>
                        <a:rPr lang="en-US" sz="1250" i="0" dirty="0" smtClean="0">
                          <a:solidFill>
                            <a:schemeClr val="tx1"/>
                          </a:solidFill>
                          <a:latin typeface="+mn-lt"/>
                          <a:cs typeface="Arial" panose="020B0604020202020204" pitchFamily="34" charset="0"/>
                        </a:rPr>
                        <a:t>12/1/2017</a:t>
                      </a:r>
                    </a:p>
                    <a:p>
                      <a:endParaRPr lang="en-US" sz="1250" i="0" dirty="0">
                        <a:solidFill>
                          <a:schemeClr val="tx1"/>
                        </a:solidFill>
                        <a:latin typeface="+mn-lt"/>
                        <a:cs typeface="Arial" panose="020B0604020202020204" pitchFamily="34" charset="0"/>
                      </a:endParaRPr>
                    </a:p>
                  </a:txBody>
                  <a:tcPr marL="91442" marR="91442" marT="34315" marB="34315"/>
                </a:tc>
                <a:tc>
                  <a:txBody>
                    <a:bodyPr/>
                    <a:lstStyle/>
                    <a:p>
                      <a:r>
                        <a:rPr lang="en-US" sz="1250" b="1" dirty="0" smtClean="0">
                          <a:solidFill>
                            <a:schemeClr val="tx1"/>
                          </a:solidFill>
                          <a:latin typeface="+mn-lt"/>
                          <a:cs typeface="Arial" panose="020B0604020202020204" pitchFamily="34" charset="0"/>
                        </a:rPr>
                        <a:t>Phase II - </a:t>
                      </a:r>
                      <a:r>
                        <a:rPr lang="en-US" sz="1250" dirty="0" smtClean="0">
                          <a:solidFill>
                            <a:schemeClr val="tx1"/>
                          </a:solidFill>
                          <a:latin typeface="+mn-lt"/>
                          <a:cs typeface="Arial" panose="020B0604020202020204" pitchFamily="34" charset="0"/>
                        </a:rPr>
                        <a:t>Long Term Policy</a:t>
                      </a:r>
                    </a:p>
                    <a:p>
                      <a:endParaRPr lang="en-US" sz="1250" dirty="0" smtClean="0">
                        <a:solidFill>
                          <a:schemeClr val="tx1"/>
                        </a:solidFill>
                        <a:latin typeface="+mn-lt"/>
                        <a:cs typeface="Arial" panose="020B0604020202020204" pitchFamily="34" charset="0"/>
                      </a:endParaRPr>
                    </a:p>
                    <a:p>
                      <a:r>
                        <a:rPr lang="en-US" sz="1250" dirty="0" smtClean="0">
                          <a:solidFill>
                            <a:schemeClr val="tx1"/>
                          </a:solidFill>
                          <a:latin typeface="+mn-lt"/>
                          <a:cs typeface="Arial" panose="020B0604020202020204" pitchFamily="34" charset="0"/>
                        </a:rPr>
                        <a:t>SCR 3933</a:t>
                      </a:r>
                    </a:p>
                    <a:p>
                      <a:endParaRPr lang="en-US" sz="1250" kern="1200" dirty="0" smtClean="0">
                        <a:solidFill>
                          <a:schemeClr val="tx1"/>
                        </a:solidFill>
                        <a:effectLst/>
                        <a:latin typeface="+mn-lt"/>
                        <a:ea typeface="+mn-ea"/>
                        <a:cs typeface="+mn-cs"/>
                      </a:endParaRPr>
                    </a:p>
                    <a:p>
                      <a:r>
                        <a:rPr lang="en-US" sz="1250" kern="1200" dirty="0" smtClean="0">
                          <a:solidFill>
                            <a:schemeClr val="tx1"/>
                          </a:solidFill>
                          <a:effectLst/>
                          <a:latin typeface="+mn-lt"/>
                          <a:ea typeface="+mn-ea"/>
                          <a:cs typeface="+mn-cs"/>
                        </a:rPr>
                        <a:t>Implemented</a:t>
                      </a:r>
                    </a:p>
                    <a:p>
                      <a:endParaRPr lang="en-US" sz="1250" kern="1200" dirty="0" smtClean="0">
                        <a:solidFill>
                          <a:schemeClr val="tx1"/>
                        </a:solidFill>
                        <a:effectLst/>
                        <a:latin typeface="+mn-lt"/>
                        <a:ea typeface="+mn-ea"/>
                        <a:cs typeface="+mn-cs"/>
                      </a:endParaRPr>
                    </a:p>
                    <a:p>
                      <a:r>
                        <a:rPr lang="en-US" sz="1250" kern="1200" dirty="0" smtClean="0">
                          <a:solidFill>
                            <a:schemeClr val="tx1"/>
                          </a:solidFill>
                          <a:effectLst/>
                          <a:latin typeface="+mn-lt"/>
                          <a:ea typeface="+mn-ea"/>
                          <a:cs typeface="+mn-cs"/>
                        </a:rPr>
                        <a:t>Release  </a:t>
                      </a:r>
                    </a:p>
                    <a:p>
                      <a:r>
                        <a:rPr lang="en-US" sz="1250" dirty="0" smtClean="0">
                          <a:solidFill>
                            <a:schemeClr val="tx1"/>
                          </a:solidFill>
                          <a:latin typeface="+mn-lt"/>
                          <a:cs typeface="Arial" panose="020B0604020202020204" pitchFamily="34" charset="0"/>
                        </a:rPr>
                        <a:t>17.11</a:t>
                      </a:r>
                    </a:p>
                    <a:p>
                      <a:endParaRPr lang="en-US" sz="1250" dirty="0" smtClean="0">
                        <a:solidFill>
                          <a:schemeClr val="tx1"/>
                        </a:solidFill>
                        <a:latin typeface="+mn-lt"/>
                        <a:cs typeface="Arial" panose="020B0604020202020204" pitchFamily="34" charset="0"/>
                      </a:endParaRPr>
                    </a:p>
                    <a:p>
                      <a:r>
                        <a:rPr lang="en-US" sz="1250" dirty="0" smtClean="0">
                          <a:solidFill>
                            <a:schemeClr val="tx1"/>
                          </a:solidFill>
                          <a:latin typeface="+mn-lt"/>
                          <a:cs typeface="Arial" panose="020B0604020202020204" pitchFamily="34" charset="0"/>
                        </a:rPr>
                        <a:t>SCR 7338 (Report Changes)</a:t>
                      </a:r>
                    </a:p>
                    <a:p>
                      <a:r>
                        <a:rPr lang="en-US" sz="1250" dirty="0" smtClean="0">
                          <a:solidFill>
                            <a:schemeClr val="tx1"/>
                          </a:solidFill>
                          <a:latin typeface="+mn-lt"/>
                          <a:cs typeface="Arial" panose="020B0604020202020204" pitchFamily="34" charset="0"/>
                        </a:rPr>
                        <a:t>Design</a:t>
                      </a:r>
                    </a:p>
                    <a:p>
                      <a:endParaRPr lang="en-US" sz="1250" dirty="0" smtClean="0">
                        <a:solidFill>
                          <a:schemeClr val="tx1"/>
                        </a:solidFill>
                        <a:latin typeface="+mn-lt"/>
                        <a:cs typeface="Arial" panose="020B0604020202020204" pitchFamily="34" charset="0"/>
                      </a:endParaRPr>
                    </a:p>
                    <a:p>
                      <a:r>
                        <a:rPr lang="en-US" sz="1250" dirty="0" smtClean="0">
                          <a:solidFill>
                            <a:schemeClr val="tx1"/>
                          </a:solidFill>
                          <a:latin typeface="+mn-lt"/>
                          <a:cs typeface="Arial" panose="020B0604020202020204" pitchFamily="34" charset="0"/>
                        </a:rPr>
                        <a:t>Release </a:t>
                      </a:r>
                    </a:p>
                    <a:p>
                      <a:r>
                        <a:rPr lang="en-US" sz="1250" dirty="0" smtClean="0">
                          <a:solidFill>
                            <a:schemeClr val="tx1"/>
                          </a:solidFill>
                          <a:latin typeface="+mn-lt"/>
                          <a:cs typeface="Arial" panose="020B0604020202020204" pitchFamily="34" charset="0"/>
                        </a:rPr>
                        <a:t>17.11 Minor</a:t>
                      </a:r>
                      <a:r>
                        <a:rPr lang="en-US" sz="1250" baseline="0" dirty="0" smtClean="0">
                          <a:solidFill>
                            <a:schemeClr val="tx1"/>
                          </a:solidFill>
                          <a:latin typeface="+mn-lt"/>
                          <a:cs typeface="Arial" panose="020B0604020202020204" pitchFamily="34" charset="0"/>
                        </a:rPr>
                        <a:t> Release</a:t>
                      </a:r>
                      <a:r>
                        <a:rPr lang="en-US" sz="1250" dirty="0" smtClean="0">
                          <a:solidFill>
                            <a:schemeClr val="tx1"/>
                          </a:solidFill>
                          <a:latin typeface="+mn-lt"/>
                          <a:cs typeface="Arial" panose="020B0604020202020204" pitchFamily="34" charset="0"/>
                        </a:rPr>
                        <a:t> implemented</a:t>
                      </a:r>
                      <a:r>
                        <a:rPr lang="en-US" sz="1250" baseline="0" dirty="0" smtClean="0">
                          <a:solidFill>
                            <a:schemeClr val="tx1"/>
                          </a:solidFill>
                          <a:latin typeface="+mn-lt"/>
                          <a:cs typeface="Arial" panose="020B0604020202020204" pitchFamily="34" charset="0"/>
                        </a:rPr>
                        <a:t> on 12/14/17</a:t>
                      </a:r>
                      <a:endParaRPr lang="en-US" sz="1250" dirty="0" smtClean="0">
                        <a:latin typeface="+mn-lt"/>
                        <a:cs typeface="Arial" panose="020B0604020202020204" pitchFamily="34" charset="0"/>
                      </a:endParaRPr>
                    </a:p>
                  </a:txBody>
                  <a:tcPr marL="91442" marR="91442" marT="34315" marB="34315"/>
                </a:tc>
                <a:tc>
                  <a:txBody>
                    <a:bodyPr/>
                    <a:lstStyle/>
                    <a:p>
                      <a:r>
                        <a:rPr lang="en-US" sz="1250" b="1" kern="1200" dirty="0" smtClean="0">
                          <a:solidFill>
                            <a:schemeClr val="tx1"/>
                          </a:solidFill>
                          <a:effectLst/>
                          <a:latin typeface="+mn-lt"/>
                          <a:ea typeface="+mn-ea"/>
                          <a:cs typeface="+mn-cs"/>
                        </a:rPr>
                        <a:t>Phase II - </a:t>
                      </a:r>
                      <a:r>
                        <a:rPr lang="en-US" sz="1250" dirty="0" smtClean="0">
                          <a:solidFill>
                            <a:schemeClr val="tx1"/>
                          </a:solidFill>
                          <a:latin typeface="+mn-lt"/>
                          <a:cs typeface="Arial" panose="020B0604020202020204" pitchFamily="34" charset="0"/>
                        </a:rPr>
                        <a:t>Long Term Policy</a:t>
                      </a:r>
                    </a:p>
                    <a:p>
                      <a:endParaRPr lang="en-US" sz="1250" dirty="0" smtClean="0">
                        <a:solidFill>
                          <a:schemeClr val="tx1"/>
                        </a:solidFill>
                        <a:latin typeface="+mn-lt"/>
                        <a:cs typeface="Arial" panose="020B0604020202020204" pitchFamily="34" charset="0"/>
                      </a:endParaRPr>
                    </a:p>
                    <a:p>
                      <a:endParaRPr lang="en-US" sz="1250" dirty="0" smtClean="0">
                        <a:solidFill>
                          <a:schemeClr val="tx1"/>
                        </a:solidFill>
                        <a:latin typeface="+mn-lt"/>
                        <a:cs typeface="Arial" panose="020B0604020202020204" pitchFamily="34" charset="0"/>
                      </a:endParaRPr>
                    </a:p>
                    <a:p>
                      <a:r>
                        <a:rPr lang="en-US" sz="1250" dirty="0" smtClean="0">
                          <a:solidFill>
                            <a:schemeClr val="tx1"/>
                          </a:solidFill>
                          <a:latin typeface="+mn-lt"/>
                          <a:cs typeface="Arial" panose="020B0604020202020204" pitchFamily="34" charset="0"/>
                        </a:rPr>
                        <a:t>SCR 50388</a:t>
                      </a:r>
                    </a:p>
                    <a:p>
                      <a:endParaRPr lang="en-US" sz="1250" kern="1200" dirty="0" smtClean="0">
                        <a:solidFill>
                          <a:schemeClr val="tx1"/>
                        </a:solidFill>
                        <a:effectLst/>
                        <a:latin typeface="+mn-lt"/>
                        <a:ea typeface="+mn-ea"/>
                        <a:cs typeface="Arial" panose="020B0604020202020204" pitchFamily="34" charset="0"/>
                      </a:endParaRPr>
                    </a:p>
                    <a:p>
                      <a:r>
                        <a:rPr lang="en-US" sz="1250" kern="1200" dirty="0" smtClean="0">
                          <a:solidFill>
                            <a:schemeClr val="tx1"/>
                          </a:solidFill>
                          <a:effectLst/>
                          <a:latin typeface="+mn-lt"/>
                          <a:ea typeface="+mn-ea"/>
                          <a:cs typeface="+mn-cs"/>
                        </a:rPr>
                        <a:t>Implemented</a:t>
                      </a:r>
                    </a:p>
                    <a:p>
                      <a:endParaRPr lang="en-US" sz="1250" kern="1200" dirty="0" smtClean="0">
                        <a:solidFill>
                          <a:schemeClr val="tx1"/>
                        </a:solidFill>
                        <a:effectLst/>
                        <a:latin typeface="+mn-lt"/>
                        <a:ea typeface="+mn-ea"/>
                        <a:cs typeface="+mn-cs"/>
                      </a:endParaRPr>
                    </a:p>
                    <a:p>
                      <a:r>
                        <a:rPr lang="en-US" sz="1250" kern="1200" dirty="0" smtClean="0">
                          <a:solidFill>
                            <a:schemeClr val="tx1"/>
                          </a:solidFill>
                          <a:effectLst/>
                          <a:latin typeface="+mn-lt"/>
                          <a:ea typeface="+mn-ea"/>
                          <a:cs typeface="+mn-cs"/>
                        </a:rPr>
                        <a:t>Release </a:t>
                      </a:r>
                    </a:p>
                    <a:p>
                      <a:r>
                        <a:rPr lang="en-US" sz="1250" kern="1200" dirty="0" smtClean="0">
                          <a:solidFill>
                            <a:schemeClr val="tx1"/>
                          </a:solidFill>
                          <a:effectLst/>
                          <a:latin typeface="+mn-lt"/>
                          <a:ea typeface="+mn-ea"/>
                          <a:cs typeface="+mn-cs"/>
                        </a:rPr>
                        <a:t>17.11</a:t>
                      </a:r>
                    </a:p>
                    <a:p>
                      <a:endParaRPr lang="en-US" sz="1250" kern="1200" dirty="0" smtClean="0">
                        <a:solidFill>
                          <a:schemeClr val="tx1"/>
                        </a:solidFill>
                        <a:effectLst/>
                        <a:latin typeface="+mn-lt"/>
                        <a:ea typeface="+mn-ea"/>
                        <a:cs typeface="+mn-cs"/>
                      </a:endParaRPr>
                    </a:p>
                    <a:p>
                      <a:r>
                        <a:rPr lang="en-US" sz="1250" kern="1200" dirty="0" smtClean="0">
                          <a:solidFill>
                            <a:schemeClr val="tx1"/>
                          </a:solidFill>
                          <a:effectLst/>
                          <a:latin typeface="+mn-lt"/>
                          <a:ea typeface="+mn-ea"/>
                          <a:cs typeface="+mn-cs"/>
                        </a:rPr>
                        <a:t>SCR 53125</a:t>
                      </a:r>
                    </a:p>
                    <a:p>
                      <a:r>
                        <a:rPr lang="en-US" sz="1250" kern="1200" dirty="0" smtClean="0">
                          <a:solidFill>
                            <a:schemeClr val="tx1"/>
                          </a:solidFill>
                          <a:effectLst/>
                          <a:latin typeface="+mn-lt"/>
                          <a:ea typeface="+mn-ea"/>
                          <a:cs typeface="+mn-cs"/>
                        </a:rPr>
                        <a:t>(NOA</a:t>
                      </a:r>
                      <a:r>
                        <a:rPr lang="en-US" sz="1250" kern="1200" baseline="0" dirty="0" smtClean="0">
                          <a:solidFill>
                            <a:schemeClr val="tx1"/>
                          </a:solidFill>
                          <a:effectLst/>
                          <a:latin typeface="+mn-lt"/>
                          <a:ea typeface="+mn-ea"/>
                          <a:cs typeface="+mn-cs"/>
                        </a:rPr>
                        <a:t> Changes)</a:t>
                      </a:r>
                    </a:p>
                    <a:p>
                      <a:endParaRPr lang="en-US" sz="1250" kern="1200" baseline="0" dirty="0" smtClean="0">
                        <a:solidFill>
                          <a:schemeClr val="tx1"/>
                        </a:solidFill>
                        <a:effectLst/>
                        <a:latin typeface="+mn-lt"/>
                        <a:ea typeface="+mn-ea"/>
                        <a:cs typeface="+mn-cs"/>
                      </a:endParaRPr>
                    </a:p>
                    <a:p>
                      <a:endParaRPr lang="en-US" sz="1250" kern="1200" baseline="0" dirty="0" smtClean="0">
                        <a:solidFill>
                          <a:schemeClr val="tx1"/>
                        </a:solidFill>
                        <a:effectLst/>
                        <a:latin typeface="+mn-lt"/>
                        <a:ea typeface="+mn-ea"/>
                        <a:cs typeface="+mn-cs"/>
                      </a:endParaRPr>
                    </a:p>
                    <a:p>
                      <a:endParaRPr lang="en-US" sz="1250" kern="1200" baseline="0" dirty="0" smtClean="0">
                        <a:solidFill>
                          <a:schemeClr val="tx1"/>
                        </a:solidFill>
                        <a:effectLst/>
                        <a:latin typeface="+mn-lt"/>
                        <a:ea typeface="+mn-ea"/>
                        <a:cs typeface="+mn-cs"/>
                      </a:endParaRPr>
                    </a:p>
                    <a:p>
                      <a:r>
                        <a:rPr lang="en-US" sz="1250" kern="1200" baseline="0" dirty="0" smtClean="0">
                          <a:solidFill>
                            <a:schemeClr val="tx1"/>
                          </a:solidFill>
                          <a:effectLst/>
                          <a:latin typeface="+mn-lt"/>
                          <a:ea typeface="+mn-ea"/>
                          <a:cs typeface="+mn-cs"/>
                        </a:rPr>
                        <a:t>SCRs 52760 &amp; 51665 (Report Changes) Design</a:t>
                      </a:r>
                      <a:endParaRPr lang="en-US" sz="1250" dirty="0" smtClean="0">
                        <a:solidFill>
                          <a:schemeClr val="tx1"/>
                        </a:solidFill>
                        <a:latin typeface="+mn-lt"/>
                        <a:cs typeface="Arial" panose="020B0604020202020204" pitchFamily="34" charset="0"/>
                      </a:endParaRPr>
                    </a:p>
                    <a:p>
                      <a:endParaRPr lang="en-US" sz="1250" dirty="0" smtClean="0">
                        <a:solidFill>
                          <a:schemeClr val="tx1"/>
                        </a:solidFill>
                        <a:latin typeface="+mn-lt"/>
                        <a:cs typeface="Arial" panose="020B0604020202020204" pitchFamily="34" charset="0"/>
                      </a:endParaRP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50" b="1" kern="1200" dirty="0" smtClean="0">
                          <a:solidFill>
                            <a:schemeClr val="dk1"/>
                          </a:solidFill>
                          <a:effectLst/>
                          <a:latin typeface="+mn-lt"/>
                          <a:ea typeface="+mn-ea"/>
                          <a:cs typeface="+mn-cs"/>
                        </a:rPr>
                        <a:t>LRS</a:t>
                      </a:r>
                      <a:r>
                        <a:rPr lang="en-US" sz="1250" b="1" kern="1200" baseline="0" dirty="0" smtClean="0">
                          <a:solidFill>
                            <a:schemeClr val="dk1"/>
                          </a:solidFill>
                          <a:effectLst/>
                          <a:latin typeface="+mn-lt"/>
                          <a:ea typeface="+mn-ea"/>
                          <a:cs typeface="+mn-cs"/>
                        </a:rPr>
                        <a:t> </a:t>
                      </a:r>
                      <a:r>
                        <a:rPr lang="en-US" sz="1250" b="1" kern="1200" dirty="0" smtClean="0">
                          <a:solidFill>
                            <a:schemeClr val="dk1"/>
                          </a:solidFill>
                          <a:effectLst/>
                          <a:latin typeface="+mn-lt"/>
                          <a:ea typeface="+mn-ea"/>
                          <a:cs typeface="+mn-cs"/>
                        </a:rPr>
                        <a:t>Update:</a:t>
                      </a:r>
                    </a:p>
                    <a:p>
                      <a:pPr marL="34290" indent="0" algn="just">
                        <a:buNone/>
                      </a:pPr>
                      <a:r>
                        <a:rPr lang="en-US" sz="1250" dirty="0" smtClean="0">
                          <a:solidFill>
                            <a:schemeClr val="tx1"/>
                          </a:solidFill>
                        </a:rPr>
                        <a:t>New NOAs are being implemented and triggered with the 17.11 release for the Foster Care and Kin GAP programs where the child’s eligibility is based on the LOC rate structure per ACL 17-11 with date validations so that LOC rates begin 2/1/18.</a:t>
                      </a:r>
                    </a:p>
                    <a:p>
                      <a:pPr marL="34290" indent="0" algn="just">
                        <a:buNone/>
                      </a:pPr>
                      <a:endParaRPr lang="en-US" sz="1250" dirty="0" smtClean="0">
                        <a:solidFill>
                          <a:schemeClr val="tx1"/>
                        </a:solidFill>
                      </a:endParaRPr>
                    </a:p>
                    <a:p>
                      <a:pPr marL="34290" indent="0" algn="just">
                        <a:buNone/>
                      </a:pPr>
                      <a:r>
                        <a:rPr lang="en-US" sz="1250" dirty="0" smtClean="0">
                          <a:solidFill>
                            <a:schemeClr val="tx1"/>
                          </a:solidFill>
                        </a:rPr>
                        <a:t>The State/Fiscal Reports committee approved the SCR for changes to the CA 237 FC which were implemented with the 17.11 release. </a:t>
                      </a:r>
                    </a:p>
                    <a:p>
                      <a:pPr marL="34290" indent="0" algn="just">
                        <a:buNone/>
                      </a:pPr>
                      <a:endParaRPr lang="en-US" sz="1250" dirty="0" smtClean="0">
                        <a:solidFill>
                          <a:schemeClr val="tx1"/>
                        </a:solidFill>
                      </a:endParaRPr>
                    </a:p>
                    <a:p>
                      <a:pPr marL="34290" indent="0" algn="just">
                        <a:buNone/>
                      </a:pPr>
                      <a:r>
                        <a:rPr lang="en-US" sz="1250" dirty="0" smtClean="0">
                          <a:solidFill>
                            <a:schemeClr val="tx1"/>
                          </a:solidFill>
                        </a:rPr>
                        <a:t>An SCR was created to accommodate the C-IV counties changes to the CA 800 (Foster Care ,Kin-GAP, and AAP).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50" b="1" kern="1200" dirty="0" smtClean="0">
                        <a:solidFill>
                          <a:schemeClr val="dk1"/>
                        </a:solidFill>
                        <a:effectLst/>
                        <a:latin typeface="+mn-lt"/>
                        <a:ea typeface="+mn-ea"/>
                        <a:cs typeface="+mn-cs"/>
                      </a:endParaRP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92109282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smtClean="0"/>
              <a:t>Policy Implementation</a:t>
            </a:r>
            <a:endParaRPr lang="en-US" dirty="0"/>
          </a:p>
        </p:txBody>
      </p:sp>
      <p:sp>
        <p:nvSpPr>
          <p:cNvPr id="5" name="Slide Number Placeholder 3"/>
          <p:cNvSpPr>
            <a:spLocks noGrp="1"/>
          </p:cNvSpPr>
          <p:nvPr>
            <p:ph type="sldNum" sz="quarter" idx="12"/>
          </p:nvPr>
        </p:nvSpPr>
        <p:spPr/>
        <p:txBody>
          <a:bodyPr/>
          <a:lstStyle/>
          <a:p>
            <a:fld id="{E11AC5FD-6117-434D-B9A5-ADA9E67FDCBD}" type="slidenum">
              <a:rPr lang="en-US" smtClean="0"/>
              <a:t>8</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976190080"/>
              </p:ext>
            </p:extLst>
          </p:nvPr>
        </p:nvGraphicFramePr>
        <p:xfrm>
          <a:off x="228600" y="814378"/>
          <a:ext cx="8686801" cy="5916143"/>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1897634298"/>
                    </a:ext>
                  </a:extLst>
                </a:gridCol>
                <a:gridCol w="838200">
                  <a:extLst>
                    <a:ext uri="{9D8B030D-6E8A-4147-A177-3AD203B41FA5}">
                      <a16:colId xmlns:a16="http://schemas.microsoft.com/office/drawing/2014/main" val="1570552813"/>
                    </a:ext>
                  </a:extLst>
                </a:gridCol>
                <a:gridCol w="838200">
                  <a:extLst>
                    <a:ext uri="{9D8B030D-6E8A-4147-A177-3AD203B41FA5}">
                      <a16:colId xmlns:a16="http://schemas.microsoft.com/office/drawing/2014/main" val="2930224535"/>
                    </a:ext>
                  </a:extLst>
                </a:gridCol>
                <a:gridCol w="914400">
                  <a:extLst>
                    <a:ext uri="{9D8B030D-6E8A-4147-A177-3AD203B41FA5}">
                      <a16:colId xmlns:a16="http://schemas.microsoft.com/office/drawing/2014/main" val="3776382731"/>
                    </a:ext>
                  </a:extLst>
                </a:gridCol>
                <a:gridCol w="4953001">
                  <a:extLst>
                    <a:ext uri="{9D8B030D-6E8A-4147-A177-3AD203B41FA5}">
                      <a16:colId xmlns:a16="http://schemas.microsoft.com/office/drawing/2014/main" val="3406358116"/>
                    </a:ext>
                  </a:extLst>
                </a:gridCol>
              </a:tblGrid>
              <a:tr h="600107">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Policy</a:t>
                      </a:r>
                      <a:r>
                        <a:rPr lang="en-US" sz="1200" baseline="0" dirty="0" smtClean="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C-IV</a:t>
                      </a:r>
                      <a:r>
                        <a:rPr lang="en-US" sz="1200" baseline="0" dirty="0" smtClean="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LRS</a:t>
                      </a:r>
                      <a:r>
                        <a:rPr lang="en-US" sz="1200" baseline="0" dirty="0" smtClean="0">
                          <a:solidFill>
                            <a:schemeClr val="tx1"/>
                          </a:solidFill>
                          <a:latin typeface="+mj-lt"/>
                          <a:cs typeface="Arial" panose="020B0604020202020204" pitchFamily="34" charset="0"/>
                        </a:rPr>
                        <a:t> </a:t>
                      </a:r>
                      <a:r>
                        <a:rPr lang="en-US" sz="1200" dirty="0" smtClean="0">
                          <a:solidFill>
                            <a:schemeClr val="tx1"/>
                          </a:solidFill>
                          <a:latin typeface="+mj-lt"/>
                          <a:cs typeface="Arial" panose="020B0604020202020204" pitchFamily="34" charset="0"/>
                        </a:rPr>
                        <a:t>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j-lt"/>
                          <a:ea typeface="+mn-ea"/>
                          <a:cs typeface="Arial" panose="020B0604020202020204" pitchFamily="34" charset="0"/>
                        </a:rPr>
                        <a:t>Description</a:t>
                      </a:r>
                      <a:r>
                        <a:rPr lang="en-US" sz="1200" b="1" kern="1200" baseline="0" dirty="0" smtClean="0">
                          <a:solidFill>
                            <a:schemeClr val="tx1"/>
                          </a:solidFill>
                          <a:latin typeface="+mj-lt"/>
                          <a:ea typeface="+mn-ea"/>
                          <a:cs typeface="Arial" panose="020B0604020202020204" pitchFamily="34" charset="0"/>
                        </a:rPr>
                        <a:t> – </a:t>
                      </a:r>
                      <a:r>
                        <a:rPr lang="en-US" sz="1200" b="1" kern="1200" baseline="0" dirty="0" smtClean="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22661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Add SAWS</a:t>
                      </a:r>
                      <a:r>
                        <a:rPr lang="en-US" sz="1400" baseline="0" dirty="0" smtClean="0">
                          <a:latin typeface="+mn-lt"/>
                          <a:cs typeface="Arial" panose="020B0604020202020204" pitchFamily="34" charset="0"/>
                        </a:rPr>
                        <a:t> 2A SAR to</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latin typeface="+mn-lt"/>
                          <a:cs typeface="Arial" panose="020B0604020202020204" pitchFamily="34" charset="0"/>
                        </a:rPr>
                        <a:t>E-Signature Forms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latin typeface="+mn-lt"/>
                          <a:cs typeface="Arial" panose="020B0604020202020204" pitchFamily="34" charset="0"/>
                          <a:hlinkClick r:id="rId2"/>
                        </a:rPr>
                        <a:t>ACL 16-119</a:t>
                      </a:r>
                      <a:endParaRPr lang="en-US" sz="1400" baseline="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latin typeface="+mn-lt"/>
                          <a:cs typeface="Arial" panose="020B0604020202020204" pitchFamily="34" charset="0"/>
                          <a:hlinkClick r:id="rId3"/>
                        </a:rPr>
                        <a:t>ACIN I-60-13</a:t>
                      </a:r>
                      <a:endParaRPr lang="en-US" sz="1400" dirty="0" smtClean="0">
                        <a:latin typeface="+mn-lt"/>
                        <a:cs typeface="Arial" panose="020B0604020202020204" pitchFamily="34" charset="0"/>
                      </a:endParaRPr>
                    </a:p>
                  </a:txBody>
                  <a:tcPr marL="91448" marR="91448" marT="34291" marB="34291"/>
                </a:tc>
                <a:tc>
                  <a:txBody>
                    <a:bodyPr/>
                    <a:lstStyle/>
                    <a:p>
                      <a:r>
                        <a:rPr lang="en-US" sz="1400" i="0" dirty="0" smtClean="0">
                          <a:solidFill>
                            <a:schemeClr val="tx1"/>
                          </a:solidFill>
                          <a:latin typeface="+mn-lt"/>
                          <a:cs typeface="Arial" panose="020B0604020202020204" pitchFamily="34" charset="0"/>
                        </a:rPr>
                        <a:t>7/1/2017</a:t>
                      </a:r>
                      <a:endParaRPr lang="en-US" sz="1400" i="0" dirty="0">
                        <a:solidFill>
                          <a:schemeClr val="tx1"/>
                        </a:solidFill>
                        <a:latin typeface="+mn-lt"/>
                        <a:cs typeface="Arial" panose="020B0604020202020204" pitchFamily="34" charset="0"/>
                      </a:endParaRP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SCR 254</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latin typeface="+mn-lt"/>
                          <a:cs typeface="Arial" panose="020B0604020202020204" pitchFamily="34" charset="0"/>
                        </a:rPr>
                        <a:t>Testing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latin typeface="+mn-lt"/>
                          <a:cs typeface="Arial" panose="020B0604020202020204" pitchFamily="34" charset="0"/>
                        </a:rPr>
                        <a:t>18.01</a:t>
                      </a:r>
                      <a:endParaRPr lang="en-US" sz="1400" dirty="0" smtClean="0">
                        <a:latin typeface="+mn-lt"/>
                        <a:cs typeface="Arial" panose="020B0604020202020204" pitchFamily="34" charset="0"/>
                      </a:endParaRPr>
                    </a:p>
                  </a:txBody>
                  <a:tcPr marL="91442" marR="91442" marT="34315" marB="34315"/>
                </a:tc>
                <a:tc>
                  <a:txBody>
                    <a:bodyPr/>
                    <a:lstStyle/>
                    <a:p>
                      <a:r>
                        <a:rPr lang="en-US" sz="1400" dirty="0" smtClean="0">
                          <a:solidFill>
                            <a:schemeClr val="tx1"/>
                          </a:solidFill>
                          <a:latin typeface="+mn-lt"/>
                          <a:cs typeface="Arial" panose="020B0604020202020204" pitchFamily="34" charset="0"/>
                        </a:rPr>
                        <a:t>TBD</a:t>
                      </a: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baseline="0" dirty="0" smtClean="0">
                          <a:solidFill>
                            <a:schemeClr val="tx1"/>
                          </a:solidFill>
                          <a:latin typeface="+mn-lt"/>
                          <a:cs typeface="Arial" panose="020B0604020202020204" pitchFamily="34" charset="0"/>
                        </a:rPr>
                        <a:t>Several counties requested the SAWS 2A SAR be added to the list of forms available for electronic signature.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baseline="0" dirty="0" smtClean="0">
                          <a:solidFill>
                            <a:schemeClr val="tx1"/>
                          </a:solidFill>
                          <a:latin typeface="+mn-lt"/>
                          <a:cs typeface="Arial" panose="020B0604020202020204" pitchFamily="34" charset="0"/>
                        </a:rPr>
                        <a:t>C-IV Project Update: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baseline="0" dirty="0" smtClean="0">
                          <a:solidFill>
                            <a:schemeClr val="tx1"/>
                          </a:solidFill>
                          <a:latin typeface="+mn-lt"/>
                          <a:cs typeface="Arial" panose="020B0604020202020204" pitchFamily="34" charset="0"/>
                        </a:rPr>
                        <a:t>Added the SAWS 2A SAR as one of the forms available for electronic signature for CalWORKs and CalFresh.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1" baseline="0" dirty="0" smtClean="0">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baseline="0" dirty="0" smtClean="0">
                          <a:solidFill>
                            <a:schemeClr val="tx1"/>
                          </a:solidFill>
                          <a:effectLst/>
                          <a:latin typeface="+mn-lt"/>
                          <a:cs typeface="Arial" panose="020B0604020202020204" pitchFamily="34" charset="0"/>
                        </a:rPr>
                        <a:t>LRS Project Update: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No decision has been made by LA to opt-into the electronic signature options given by CDSS. </a:t>
                      </a:r>
                    </a:p>
                  </a:txBody>
                  <a:tcPr marL="91442" marR="91442" marT="34315" marB="34315"/>
                </a:tc>
                <a:extLst>
                  <a:ext uri="{0D108BD9-81ED-4DB2-BD59-A6C34878D82A}">
                    <a16:rowId xmlns:a16="http://schemas.microsoft.com/office/drawing/2014/main" val="852469471"/>
                  </a:ext>
                </a:extLst>
              </a:tr>
              <a:tr h="29487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Update GEN 1390</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hlinkClick r:id="rId4"/>
                        </a:rPr>
                        <a:t>NFC 17-039</a:t>
                      </a:r>
                      <a:endParaRPr lang="en-US" sz="1400" dirty="0" smtClean="0">
                        <a:latin typeface="+mn-lt"/>
                        <a:cs typeface="Arial" panose="020B0604020202020204" pitchFamily="34" charset="0"/>
                      </a:endParaRPr>
                    </a:p>
                  </a:txBody>
                  <a:tcPr marL="91448" marR="91448" marT="34291" marB="34291"/>
                </a:tc>
                <a:tc>
                  <a:txBody>
                    <a:bodyPr/>
                    <a:lstStyle/>
                    <a:p>
                      <a:r>
                        <a:rPr lang="en-US" sz="1400" i="0" dirty="0" smtClean="0">
                          <a:solidFill>
                            <a:schemeClr val="tx1"/>
                          </a:solidFill>
                          <a:latin typeface="+mn-lt"/>
                          <a:cs typeface="Arial" panose="020B0604020202020204" pitchFamily="34" charset="0"/>
                        </a:rPr>
                        <a:t>3/1/2017</a:t>
                      </a:r>
                      <a:endParaRPr lang="en-US" sz="1400" i="0" dirty="0">
                        <a:solidFill>
                          <a:schemeClr val="tx1"/>
                        </a:solidFill>
                        <a:latin typeface="+mn-lt"/>
                        <a:cs typeface="Arial" panose="020B0604020202020204" pitchFamily="34" charset="0"/>
                      </a:endParaRP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SCR</a:t>
                      </a:r>
                      <a:r>
                        <a:rPr lang="en-US" sz="1400" baseline="0" dirty="0" smtClean="0">
                          <a:latin typeface="+mn-lt"/>
                          <a:cs typeface="Arial" panose="020B0604020202020204" pitchFamily="34" charset="0"/>
                        </a:rPr>
                        <a:t> 9591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latin typeface="+mn-lt"/>
                          <a:cs typeface="Arial" panose="020B0604020202020204" pitchFamily="34" charset="0"/>
                        </a:rPr>
                        <a:t>Testing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latin typeface="+mn-lt"/>
                          <a:cs typeface="Arial" panose="020B0604020202020204" pitchFamily="34" charset="0"/>
                        </a:rPr>
                        <a:t>Release</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latin typeface="+mn-lt"/>
                          <a:cs typeface="Arial" panose="020B0604020202020204" pitchFamily="34" charset="0"/>
                        </a:rPr>
                        <a:t>18.01</a:t>
                      </a:r>
                      <a:endParaRPr lang="en-US" sz="1400" dirty="0" smtClean="0">
                        <a:latin typeface="+mn-lt"/>
                        <a:cs typeface="Arial" panose="020B0604020202020204" pitchFamily="34" charset="0"/>
                      </a:endParaRP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Arial" panose="020B0604020202020204" pitchFamily="34" charset="0"/>
                        </a:rPr>
                        <a:t>SCR 49619</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Arial" panose="020B0604020202020204" pitchFamily="34" charset="0"/>
                        </a:rPr>
                        <a:t>TBD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Arial" panose="020B0604020202020204" pitchFamily="34" charset="0"/>
                      </a:endParaRP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1200" baseline="0" dirty="0" smtClean="0">
                          <a:solidFill>
                            <a:schemeClr val="tx1"/>
                          </a:solidFill>
                          <a:latin typeface="+mn-lt"/>
                          <a:ea typeface="+mn-ea"/>
                          <a:cs typeface="Arial" panose="020B0604020202020204" pitchFamily="34" charset="0"/>
                        </a:rPr>
                        <a:t>The State published an updated version of the GEN 1390 Informing Notice. This notice informs recipients of an action taken on their case.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kern="1200" baseline="0" dirty="0" smtClean="0">
                        <a:solidFill>
                          <a:schemeClr val="tx1"/>
                        </a:solidFill>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baseline="0" dirty="0" smtClean="0">
                          <a:solidFill>
                            <a:schemeClr val="tx1"/>
                          </a:solidFill>
                          <a:latin typeface="+mn-lt"/>
                          <a:ea typeface="+mn-ea"/>
                          <a:cs typeface="Arial" panose="020B0604020202020204" pitchFamily="34" charset="0"/>
                        </a:rPr>
                        <a:t>C-IV Project Update: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kern="1200" dirty="0" smtClean="0">
                          <a:solidFill>
                            <a:schemeClr val="dk1"/>
                          </a:solidFill>
                          <a:effectLst/>
                          <a:latin typeface="+mn-lt"/>
                          <a:ea typeface="+mn-ea"/>
                          <a:cs typeface="+mn-cs"/>
                        </a:rPr>
                        <a:t>Update the GEN 1390, Informing Notice-Regarding an Action Taken on your Case, in English and Spanish in the Template Repository to match the 03/2017 state version.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i="0" kern="1200" baseline="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0" kern="1200" baseline="0" dirty="0" smtClean="0">
                          <a:solidFill>
                            <a:schemeClr val="dk1"/>
                          </a:solidFill>
                          <a:effectLst/>
                          <a:latin typeface="+mn-lt"/>
                          <a:ea typeface="+mn-ea"/>
                          <a:cs typeface="+mn-cs"/>
                        </a:rPr>
                        <a:t>LRS Project Update: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GEN 1390 currently in the Template Repository in English only implemented with SCR 48369.  Phase II will automate the form and include the Spanish version.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1" kern="1200" baseline="0" dirty="0" smtClean="0">
                        <a:solidFill>
                          <a:schemeClr val="tx1"/>
                        </a:solidFill>
                        <a:latin typeface="+mn-lt"/>
                        <a:ea typeface="+mn-ea"/>
                        <a:cs typeface="Arial" panose="020B0604020202020204" pitchFamily="34" charset="0"/>
                      </a:endParaRPr>
                    </a:p>
                  </a:txBody>
                  <a:tcPr marL="91442" marR="91442" marT="34315" marB="34315"/>
                </a:tc>
                <a:extLst>
                  <a:ext uri="{0D108BD9-81ED-4DB2-BD59-A6C34878D82A}">
                    <a16:rowId xmlns:a16="http://schemas.microsoft.com/office/drawing/2014/main" val="981670384"/>
                  </a:ext>
                </a:extLst>
              </a:tr>
            </a:tbl>
          </a:graphicData>
        </a:graphic>
      </p:graphicFrame>
    </p:spTree>
    <p:extLst>
      <p:ext uri="{BB962C8B-B14F-4D97-AF65-F5344CB8AC3E}">
        <p14:creationId xmlns:p14="http://schemas.microsoft.com/office/powerpoint/2010/main" val="118503210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199" y="76200"/>
            <a:ext cx="7620000" cy="639762"/>
          </a:xfrm>
        </p:spPr>
        <p:txBody>
          <a:bodyPr>
            <a:normAutofit fontScale="90000"/>
          </a:bodyPr>
          <a:lstStyle/>
          <a:p>
            <a:pPr algn="r"/>
            <a:r>
              <a:rPr lang="en-US" dirty="0" smtClean="0"/>
              <a:t>Policy Implementation</a:t>
            </a:r>
            <a:endParaRPr lang="en-US" dirty="0"/>
          </a:p>
        </p:txBody>
      </p:sp>
      <p:sp>
        <p:nvSpPr>
          <p:cNvPr id="5" name="Slide Number Placeholder 3"/>
          <p:cNvSpPr>
            <a:spLocks noGrp="1"/>
          </p:cNvSpPr>
          <p:nvPr>
            <p:ph type="sldNum" sz="quarter" idx="12"/>
          </p:nvPr>
        </p:nvSpPr>
        <p:spPr/>
        <p:txBody>
          <a:bodyPr/>
          <a:lstStyle/>
          <a:p>
            <a:fld id="{E11AC5FD-6117-434D-B9A5-ADA9E67FDCBD}" type="slidenum">
              <a:rPr lang="en-US" smtClean="0"/>
              <a:t>9</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379614771"/>
              </p:ext>
            </p:extLst>
          </p:nvPr>
        </p:nvGraphicFramePr>
        <p:xfrm>
          <a:off x="228600" y="750470"/>
          <a:ext cx="8686800" cy="5473360"/>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1897634298"/>
                    </a:ext>
                  </a:extLst>
                </a:gridCol>
                <a:gridCol w="914400">
                  <a:extLst>
                    <a:ext uri="{9D8B030D-6E8A-4147-A177-3AD203B41FA5}">
                      <a16:colId xmlns:a16="http://schemas.microsoft.com/office/drawing/2014/main" val="1570552813"/>
                    </a:ext>
                  </a:extLst>
                </a:gridCol>
                <a:gridCol w="1219200">
                  <a:extLst>
                    <a:ext uri="{9D8B030D-6E8A-4147-A177-3AD203B41FA5}">
                      <a16:colId xmlns:a16="http://schemas.microsoft.com/office/drawing/2014/main" val="2930224535"/>
                    </a:ext>
                  </a:extLst>
                </a:gridCol>
                <a:gridCol w="1143000">
                  <a:extLst>
                    <a:ext uri="{9D8B030D-6E8A-4147-A177-3AD203B41FA5}">
                      <a16:colId xmlns:a16="http://schemas.microsoft.com/office/drawing/2014/main" val="3776382731"/>
                    </a:ext>
                  </a:extLst>
                </a:gridCol>
                <a:gridCol w="4267200">
                  <a:extLst>
                    <a:ext uri="{9D8B030D-6E8A-4147-A177-3AD203B41FA5}">
                      <a16:colId xmlns:a16="http://schemas.microsoft.com/office/drawing/2014/main" val="3406358116"/>
                    </a:ext>
                  </a:extLst>
                </a:gridCol>
              </a:tblGrid>
              <a:tr h="646957">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Policy</a:t>
                      </a:r>
                      <a:r>
                        <a:rPr lang="en-US" sz="1200" baseline="0" dirty="0" smtClean="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C-IV</a:t>
                      </a:r>
                      <a:r>
                        <a:rPr lang="en-US" sz="1200" baseline="0" dirty="0" smtClean="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LRS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j-lt"/>
                          <a:ea typeface="+mn-ea"/>
                          <a:cs typeface="Arial" panose="020B0604020202020204" pitchFamily="34" charset="0"/>
                        </a:rPr>
                        <a:t>Description</a:t>
                      </a:r>
                      <a:r>
                        <a:rPr lang="en-US" sz="1200" b="1" kern="1200" baseline="0" dirty="0" smtClean="0">
                          <a:solidFill>
                            <a:schemeClr val="tx1"/>
                          </a:solidFill>
                          <a:latin typeface="+mj-lt"/>
                          <a:ea typeface="+mn-ea"/>
                          <a:cs typeface="Arial" panose="020B0604020202020204" pitchFamily="34" charset="0"/>
                        </a:rPr>
                        <a:t> – </a:t>
                      </a:r>
                      <a:r>
                        <a:rPr lang="en-US" sz="1200" b="1" kern="1200" baseline="0" dirty="0" smtClean="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8264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Arial" panose="020B0604020202020204" pitchFamily="34" charset="0"/>
                        </a:rPr>
                        <a:t>State Report</a:t>
                      </a:r>
                      <a:r>
                        <a:rPr lang="en-US" sz="1200" kern="1200" baseline="0" dirty="0" smtClean="0">
                          <a:solidFill>
                            <a:schemeClr val="dk1"/>
                          </a:solidFill>
                          <a:latin typeface="+mn-lt"/>
                          <a:ea typeface="+mn-ea"/>
                          <a:cs typeface="Arial" panose="020B0604020202020204" pitchFamily="34" charset="0"/>
                        </a:rPr>
                        <a:t> - </a:t>
                      </a:r>
                      <a:r>
                        <a:rPr lang="en-US" sz="1200" kern="1200" dirty="0" smtClean="0">
                          <a:solidFill>
                            <a:schemeClr val="dk1"/>
                          </a:solidFill>
                          <a:latin typeface="+mn-lt"/>
                          <a:ea typeface="+mn-ea"/>
                          <a:cs typeface="Arial" panose="020B0604020202020204" pitchFamily="34" charset="0"/>
                        </a:rPr>
                        <a:t>Fraud Investigation Activity Report -  DPA</a:t>
                      </a:r>
                      <a:r>
                        <a:rPr lang="en-US" sz="1200" kern="1200" baseline="0" dirty="0" smtClean="0">
                          <a:solidFill>
                            <a:schemeClr val="dk1"/>
                          </a:solidFill>
                          <a:latin typeface="+mn-lt"/>
                          <a:ea typeface="+mn-ea"/>
                          <a:cs typeface="Arial" panose="020B0604020202020204" pitchFamily="34" charset="0"/>
                        </a:rPr>
                        <a:t> 266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dk1"/>
                          </a:solidFill>
                          <a:latin typeface="+mn-lt"/>
                          <a:ea typeface="+mn-ea"/>
                          <a:cs typeface="Arial" panose="020B0604020202020204" pitchFamily="34" charset="0"/>
                          <a:hlinkClick r:id="rId2"/>
                        </a:rPr>
                        <a:t>ACL 17-117</a:t>
                      </a:r>
                      <a:endParaRPr lang="en-US" sz="1200" kern="1200" dirty="0" smtClean="0">
                        <a:solidFill>
                          <a:schemeClr val="dk1"/>
                        </a:solidFill>
                        <a:latin typeface="+mn-lt"/>
                        <a:ea typeface="+mn-ea"/>
                        <a:cs typeface="Arial" panose="020B0604020202020204" pitchFamily="34" charset="0"/>
                      </a:endParaRPr>
                    </a:p>
                  </a:txBody>
                  <a:tcPr marL="91448" marR="91448" marT="34291" marB="34291"/>
                </a:tc>
                <a:tc>
                  <a:txBody>
                    <a:bodyPr/>
                    <a:lstStyle/>
                    <a:p>
                      <a:r>
                        <a:rPr lang="en-US" sz="1200" i="0" dirty="0" smtClean="0">
                          <a:solidFill>
                            <a:schemeClr val="tx1"/>
                          </a:solidFill>
                          <a:latin typeface="+mn-lt"/>
                          <a:cs typeface="Arial" panose="020B0604020202020204" pitchFamily="34" charset="0"/>
                        </a:rPr>
                        <a:t>10/1/2017</a:t>
                      </a:r>
                      <a:endParaRPr lang="en-US" sz="1200" i="0" dirty="0">
                        <a:solidFill>
                          <a:schemeClr val="tx1"/>
                        </a:solidFill>
                        <a:latin typeface="+mn-lt"/>
                        <a:cs typeface="Arial" panose="020B0604020202020204" pitchFamily="34" charset="0"/>
                      </a:endParaRPr>
                    </a:p>
                  </a:txBody>
                  <a:tcPr marL="91442" marR="91442" marT="34315" marB="34315"/>
                </a:tc>
                <a:tc>
                  <a:txBody>
                    <a:bodyPr/>
                    <a:lstStyle/>
                    <a:p>
                      <a:r>
                        <a:rPr lang="en-US" sz="1200" baseline="0" dirty="0" smtClean="0">
                          <a:solidFill>
                            <a:schemeClr val="tx1"/>
                          </a:solidFill>
                          <a:latin typeface="+mn-lt"/>
                          <a:cs typeface="Arial" panose="020B0604020202020204" pitchFamily="34" charset="0"/>
                        </a:rPr>
                        <a:t>SCR 10511</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200" baseline="0" dirty="0" smtClean="0">
                          <a:solidFill>
                            <a:schemeClr val="tx1"/>
                          </a:solidFill>
                          <a:latin typeface="+mn-lt"/>
                          <a:cs typeface="Arial" panose="020B0604020202020204" pitchFamily="34" charset="0"/>
                        </a:rPr>
                        <a:t>Online Page Changes</a:t>
                      </a:r>
                    </a:p>
                    <a:p>
                      <a:endParaRPr lang="en-US" sz="1200" baseline="0" dirty="0" smtClean="0">
                        <a:solidFill>
                          <a:schemeClr val="tx1"/>
                        </a:solidFill>
                        <a:latin typeface="+mn-lt"/>
                        <a:cs typeface="Arial" panose="020B0604020202020204" pitchFamily="34" charset="0"/>
                      </a:endParaRPr>
                    </a:p>
                    <a:p>
                      <a:r>
                        <a:rPr lang="en-US" sz="1200" baseline="0" dirty="0" smtClean="0">
                          <a:solidFill>
                            <a:schemeClr val="tx1"/>
                          </a:solidFill>
                          <a:latin typeface="+mn-lt"/>
                          <a:cs typeface="Arial" panose="020B0604020202020204" pitchFamily="34" charset="0"/>
                        </a:rPr>
                        <a:t>Implemented</a:t>
                      </a:r>
                    </a:p>
                    <a:p>
                      <a:endParaRPr lang="en-US" sz="1200" baseline="0" dirty="0" smtClean="0">
                        <a:solidFill>
                          <a:schemeClr val="tx1"/>
                        </a:solidFill>
                        <a:latin typeface="+mn-lt"/>
                        <a:cs typeface="Arial" panose="020B0604020202020204" pitchFamily="34" charset="0"/>
                      </a:endParaRPr>
                    </a:p>
                    <a:p>
                      <a:endParaRPr lang="en-US" sz="1200" baseline="0" dirty="0" smtClean="0">
                        <a:solidFill>
                          <a:schemeClr val="tx1"/>
                        </a:solidFill>
                        <a:latin typeface="+mn-lt"/>
                        <a:cs typeface="Arial" panose="020B0604020202020204" pitchFamily="34" charset="0"/>
                      </a:endParaRPr>
                    </a:p>
                    <a:p>
                      <a:endParaRPr lang="en-US" sz="1200" baseline="0" dirty="0" smtClean="0">
                        <a:solidFill>
                          <a:schemeClr val="tx1"/>
                        </a:solidFill>
                        <a:latin typeface="+mn-lt"/>
                        <a:cs typeface="Arial" panose="020B0604020202020204" pitchFamily="34" charset="0"/>
                      </a:endParaRPr>
                    </a:p>
                    <a:p>
                      <a:endParaRPr lang="en-US" sz="1200" baseline="0" dirty="0" smtClean="0">
                        <a:solidFill>
                          <a:schemeClr val="tx1"/>
                        </a:solidFill>
                        <a:latin typeface="+mn-lt"/>
                        <a:cs typeface="Arial" panose="020B0604020202020204" pitchFamily="34" charset="0"/>
                      </a:endParaRPr>
                    </a:p>
                    <a:p>
                      <a:endParaRPr lang="en-US" sz="1200" baseline="0" dirty="0" smtClean="0">
                        <a:solidFill>
                          <a:schemeClr val="tx1"/>
                        </a:solidFill>
                        <a:latin typeface="+mn-lt"/>
                        <a:cs typeface="Arial" panose="020B0604020202020204" pitchFamily="34" charset="0"/>
                      </a:endParaRPr>
                    </a:p>
                    <a:p>
                      <a:r>
                        <a:rPr lang="en-US" sz="1200" baseline="0" dirty="0" smtClean="0">
                          <a:solidFill>
                            <a:schemeClr val="tx1"/>
                          </a:solidFill>
                          <a:latin typeface="+mn-lt"/>
                          <a:cs typeface="Arial" panose="020B0604020202020204" pitchFamily="34" charset="0"/>
                        </a:rPr>
                        <a:t>SCR 10344 </a:t>
                      </a:r>
                    </a:p>
                    <a:p>
                      <a:r>
                        <a:rPr lang="en-US" sz="1200" baseline="0" dirty="0" smtClean="0">
                          <a:solidFill>
                            <a:schemeClr val="tx1"/>
                          </a:solidFill>
                          <a:latin typeface="+mn-lt"/>
                          <a:cs typeface="Arial" panose="020B0604020202020204" pitchFamily="34" charset="0"/>
                        </a:rPr>
                        <a:t>Report Changes</a:t>
                      </a:r>
                    </a:p>
                    <a:p>
                      <a:r>
                        <a:rPr lang="en-US" sz="1200" baseline="0" dirty="0" smtClean="0">
                          <a:solidFill>
                            <a:schemeClr val="tx1"/>
                          </a:solidFill>
                          <a:latin typeface="+mn-lt"/>
                          <a:cs typeface="Arial" panose="020B0604020202020204" pitchFamily="34" charset="0"/>
                        </a:rPr>
                        <a:t>18.03</a:t>
                      </a:r>
                    </a:p>
                  </a:txBody>
                  <a:tcPr marL="91442" marR="91442" marT="34315" marB="34315"/>
                </a:tc>
                <a:tc>
                  <a:txBody>
                    <a:bodyPr/>
                    <a:lstStyle/>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SCR 56222</a:t>
                      </a: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Release </a:t>
                      </a: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18.01</a:t>
                      </a: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Online Page Change</a:t>
                      </a:r>
                    </a:p>
                    <a:p>
                      <a:pPr marL="0" algn="l" defTabSz="914400" rtl="0" eaLnBrk="1" latinLnBrk="0" hangingPunct="1"/>
                      <a:endParaRPr lang="en-US" sz="1200" kern="1200" baseline="0" dirty="0" smtClean="0">
                        <a:solidFill>
                          <a:schemeClr val="tx1"/>
                        </a:solidFill>
                        <a:latin typeface="+mn-lt"/>
                        <a:ea typeface="+mn-ea"/>
                        <a:cs typeface="Arial" panose="020B0604020202020204" pitchFamily="34" charset="0"/>
                      </a:endParaRP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Implemented</a:t>
                      </a:r>
                    </a:p>
                    <a:p>
                      <a:pPr marL="0" algn="l" defTabSz="914400" rtl="0" eaLnBrk="1" latinLnBrk="0" hangingPunct="1"/>
                      <a:endParaRPr lang="en-US" sz="1200" kern="1200" baseline="0" dirty="0" smtClean="0">
                        <a:solidFill>
                          <a:schemeClr val="tx1"/>
                        </a:solidFill>
                        <a:latin typeface="+mn-lt"/>
                        <a:ea typeface="+mn-ea"/>
                        <a:cs typeface="Arial" panose="020B0604020202020204" pitchFamily="34" charset="0"/>
                      </a:endParaRP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Report SCR</a:t>
                      </a: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53778</a:t>
                      </a: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18.03</a:t>
                      </a:r>
                      <a:endParaRPr lang="en-US" sz="1200" kern="1200" baseline="0" dirty="0">
                        <a:solidFill>
                          <a:schemeClr val="tx1"/>
                        </a:solidFill>
                        <a:latin typeface="+mn-lt"/>
                        <a:ea typeface="+mn-ea"/>
                        <a:cs typeface="Arial" panose="020B0604020202020204" pitchFamily="34" charset="0"/>
                      </a:endParaRP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Food</a:t>
                      </a:r>
                      <a:r>
                        <a:rPr lang="en-US" sz="1200" kern="1200" baseline="0" dirty="0" smtClean="0">
                          <a:solidFill>
                            <a:schemeClr val="dk1"/>
                          </a:solidFill>
                          <a:effectLst/>
                          <a:latin typeface="+mn-lt"/>
                          <a:ea typeface="+mn-ea"/>
                          <a:cs typeface="+mn-cs"/>
                        </a:rPr>
                        <a:t> and </a:t>
                      </a:r>
                      <a:r>
                        <a:rPr lang="en-US" sz="1200" kern="1200" dirty="0" smtClean="0">
                          <a:solidFill>
                            <a:schemeClr val="dk1"/>
                          </a:solidFill>
                          <a:effectLst/>
                          <a:latin typeface="+mn-lt"/>
                          <a:ea typeface="+mn-ea"/>
                          <a:cs typeface="+mn-cs"/>
                        </a:rPr>
                        <a:t>Nutrition Service (FNS) has made</a:t>
                      </a:r>
                      <a:r>
                        <a:rPr lang="en-US" sz="1200" kern="1200" baseline="0" dirty="0" smtClean="0">
                          <a:solidFill>
                            <a:schemeClr val="dk1"/>
                          </a:solidFill>
                          <a:effectLst/>
                          <a:latin typeface="+mn-lt"/>
                          <a:ea typeface="+mn-ea"/>
                          <a:cs typeface="+mn-cs"/>
                        </a:rPr>
                        <a:t> some modifications to the FNS </a:t>
                      </a:r>
                      <a:r>
                        <a:rPr lang="en-US" sz="1200" kern="1200" dirty="0" smtClean="0">
                          <a:solidFill>
                            <a:schemeClr val="dk1"/>
                          </a:solidFill>
                          <a:effectLst/>
                          <a:latin typeface="+mn-lt"/>
                          <a:ea typeface="+mn-ea"/>
                          <a:cs typeface="+mn-cs"/>
                        </a:rPr>
                        <a:t>366B Report. CDSS</a:t>
                      </a:r>
                      <a:r>
                        <a:rPr lang="en-US" sz="1200" kern="1200" baseline="0" dirty="0" smtClean="0">
                          <a:solidFill>
                            <a:schemeClr val="dk1"/>
                          </a:solidFill>
                          <a:effectLst/>
                          <a:latin typeface="+mn-lt"/>
                          <a:ea typeface="+mn-ea"/>
                          <a:cs typeface="+mn-cs"/>
                        </a:rPr>
                        <a:t> uses the data from the</a:t>
                      </a:r>
                      <a:r>
                        <a:rPr lang="en-US" sz="1200" kern="1200" dirty="0" smtClean="0">
                          <a:solidFill>
                            <a:schemeClr val="dk1"/>
                          </a:solidFill>
                          <a:effectLst/>
                          <a:latin typeface="+mn-lt"/>
                          <a:ea typeface="+mn-ea"/>
                          <a:cs typeface="+mn-cs"/>
                        </a:rPr>
                        <a:t> DPA</a:t>
                      </a:r>
                      <a:r>
                        <a:rPr lang="en-US" sz="1200" kern="1200" baseline="0" dirty="0" smtClean="0">
                          <a:solidFill>
                            <a:schemeClr val="dk1"/>
                          </a:solidFill>
                          <a:effectLst/>
                          <a:latin typeface="+mn-lt"/>
                          <a:ea typeface="+mn-ea"/>
                          <a:cs typeface="+mn-cs"/>
                        </a:rPr>
                        <a:t> 266 Report to complete the FNS 366B.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CDSS is looking to develop a consolidated streamlined report (DSS 466) that addresses the FNS 366B requirements</a:t>
                      </a:r>
                      <a:r>
                        <a:rPr lang="en-US" sz="1200" kern="1200" baseline="0" dirty="0" smtClean="0">
                          <a:solidFill>
                            <a:schemeClr val="dk1"/>
                          </a:solidFill>
                          <a:effectLst/>
                          <a:latin typeface="+mn-lt"/>
                          <a:ea typeface="+mn-ea"/>
                          <a:cs typeface="+mn-cs"/>
                        </a:rPr>
                        <a:t>. To assist them with this effort, CDSS </a:t>
                      </a:r>
                      <a:r>
                        <a:rPr lang="en-US" sz="1200" kern="1200" dirty="0" smtClean="0">
                          <a:solidFill>
                            <a:schemeClr val="dk1"/>
                          </a:solidFill>
                          <a:effectLst/>
                          <a:latin typeface="+mn-lt"/>
                          <a:ea typeface="+mn-ea"/>
                          <a:cs typeface="+mn-cs"/>
                        </a:rPr>
                        <a:t>established a workgroup which</a:t>
                      </a:r>
                      <a:r>
                        <a:rPr lang="en-US" sz="1200" kern="1200" baseline="0" dirty="0" smtClean="0">
                          <a:solidFill>
                            <a:schemeClr val="dk1"/>
                          </a:solidFill>
                          <a:effectLst/>
                          <a:latin typeface="+mn-lt"/>
                          <a:ea typeface="+mn-ea"/>
                          <a:cs typeface="+mn-cs"/>
                        </a:rPr>
                        <a:t> includes representatives from Counties, CWDA, and SAWS</a:t>
                      </a:r>
                      <a:r>
                        <a:rPr lang="en-US" sz="1200" kern="1200" dirty="0" smtClean="0">
                          <a:solidFill>
                            <a:schemeClr val="dk1"/>
                          </a:solidFill>
                          <a:effectLst/>
                          <a:latin typeface="+mn-lt"/>
                          <a:ea typeface="+mn-ea"/>
                          <a:cs typeface="+mn-cs"/>
                        </a:rPr>
                        <a:t>.  The workgroup will identify options for obtaining information required on the FNS 366B report that is not available on the DPA 266.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baseline="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baseline="0" dirty="0" smtClean="0">
                          <a:solidFill>
                            <a:schemeClr val="dk1"/>
                          </a:solidFill>
                          <a:effectLst/>
                          <a:latin typeface="+mn-lt"/>
                          <a:ea typeface="+mn-ea"/>
                          <a:cs typeface="+mn-cs"/>
                        </a:rPr>
                        <a:t>CDSS would like to have the new report in place for the Oct-Nov-Dec quarter submitted in January 2018. </a:t>
                      </a:r>
                      <a:r>
                        <a:rPr lang="en-US" sz="1200" kern="1200" dirty="0" smtClean="0">
                          <a:solidFill>
                            <a:schemeClr val="dk1"/>
                          </a:solidFill>
                          <a:effectLst/>
                          <a:latin typeface="+mn-lt"/>
                          <a:ea typeface="+mn-ea"/>
                          <a:cs typeface="+mn-cs"/>
                        </a:rPr>
                        <a:t>CDSS has stated that if SAWS are unable to produce the report in time, the expectation is that the counties will complete the report manually.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baseline="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CDSS an</a:t>
                      </a:r>
                      <a:r>
                        <a:rPr lang="en-US" sz="1200" kern="1200" baseline="0" dirty="0" smtClean="0">
                          <a:solidFill>
                            <a:schemeClr val="dk1"/>
                          </a:solidFill>
                          <a:effectLst/>
                          <a:latin typeface="+mn-lt"/>
                          <a:ea typeface="+mn-ea"/>
                          <a:cs typeface="+mn-cs"/>
                        </a:rPr>
                        <a:t> updated version of the draft ACL was  shared with SAWS on 11/20/17. The final ACL was published at the end of November.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baseline="0" dirty="0" smtClean="0">
                        <a:solidFill>
                          <a:schemeClr val="dk1"/>
                        </a:solidFill>
                        <a:effectLst/>
                        <a:latin typeface="+mn-lt"/>
                        <a:ea typeface="+mn-ea"/>
                        <a:cs typeface="+mn-cs"/>
                      </a:endParaRPr>
                    </a:p>
                    <a:p>
                      <a:pPr algn="ctr"/>
                      <a:r>
                        <a:rPr lang="en-US" sz="1200" kern="1200" dirty="0" smtClean="0">
                          <a:solidFill>
                            <a:schemeClr val="dk1"/>
                          </a:solidFill>
                          <a:effectLst/>
                          <a:latin typeface="+mn-lt"/>
                          <a:ea typeface="+mn-ea"/>
                          <a:cs typeface="+mn-cs"/>
                        </a:rPr>
                        <a:t>-Continued on next slide-</a:t>
                      </a:r>
                    </a:p>
                  </a:txBody>
                  <a:tcPr marL="91442" marR="91442" marT="34315" marB="34315"/>
                </a:tc>
                <a:extLst>
                  <a:ext uri="{0D108BD9-81ED-4DB2-BD59-A6C34878D82A}">
                    <a16:rowId xmlns:a16="http://schemas.microsoft.com/office/drawing/2014/main" val="676741665"/>
                  </a:ext>
                </a:extLst>
              </a:tr>
            </a:tbl>
          </a:graphicData>
        </a:graphic>
      </p:graphicFrame>
    </p:spTree>
    <p:extLst>
      <p:ext uri="{BB962C8B-B14F-4D97-AF65-F5344CB8AC3E}">
        <p14:creationId xmlns:p14="http://schemas.microsoft.com/office/powerpoint/2010/main" val="289846192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Basis">
  <a:themeElements>
    <a:clrScheme name="Custom 9">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0070C0"/>
      </a:hlink>
      <a:folHlink>
        <a:srgbClr val="7030A0"/>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CB9487F17E0E4D9E56E929BF36E5A5" ma:contentTypeVersion="7" ma:contentTypeDescription="Create a new document." ma:contentTypeScope="" ma:versionID="967e6700b5968ebe4d21541d346f490e">
  <xsd:schema xmlns:xsd="http://www.w3.org/2001/XMLSchema" xmlns:xs="http://www.w3.org/2001/XMLSchema" xmlns:p="http://schemas.microsoft.com/office/2006/metadata/properties" xmlns:ns2="f7e036ba-a3b0-4cdc-b69c-3ff0c66abd9d" targetNamespace="http://schemas.microsoft.com/office/2006/metadata/properties" ma:root="true" ma:fieldsID="9f1c5c67c71cbcc6675b124f915a2abd" ns2:_="">
    <xsd:import namespace="f7e036ba-a3b0-4cdc-b69c-3ff0c66abd9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e036ba-a3b0-4cdc-b69c-3ff0c66abd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292C42BC-3723-4680-96E4-1621CA505D5C}"/>
</file>

<file path=customXml/itemProps2.xml><?xml version="1.0" encoding="utf-8"?>
<ds:datastoreItem xmlns:ds="http://schemas.openxmlformats.org/officeDocument/2006/customXml" ds:itemID="{339D99B2-0720-43E1-92E5-D3BECC3652C5}"/>
</file>

<file path=customXml/itemProps3.xml><?xml version="1.0" encoding="utf-8"?>
<ds:datastoreItem xmlns:ds="http://schemas.openxmlformats.org/officeDocument/2006/customXml" ds:itemID="{214EDEF1-E400-4008-908A-0800867F77C8}"/>
</file>

<file path=docProps/app.xml><?xml version="1.0" encoding="utf-8"?>
<Properties xmlns="http://schemas.openxmlformats.org/officeDocument/2006/extended-properties" xmlns:vt="http://schemas.openxmlformats.org/officeDocument/2006/docPropsVTypes">
  <Template/>
  <TotalTime>17272</TotalTime>
  <Words>3043</Words>
  <Application>Microsoft Office PowerPoint</Application>
  <PresentationFormat>On-screen Show (4:3)</PresentationFormat>
  <Paragraphs>734</Paragraphs>
  <Slides>19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Corbel</vt:lpstr>
      <vt:lpstr>Wingdings</vt:lpstr>
      <vt:lpstr>Basis</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                 Policy Implementation</vt:lpstr>
      <vt:lpstr>Policy Implementation</vt:lpstr>
      <vt:lpstr>                 Policy Implementation</vt:lpstr>
      <vt:lpstr>Policy Implementation</vt:lpstr>
      <vt:lpstr>Policy Implementation</vt:lpstr>
    </vt:vector>
  </TitlesOfParts>
  <Company>C-IV Project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Raychelle Menefee</dc:creator>
  <cp:lastModifiedBy>Michele Peterson</cp:lastModifiedBy>
  <cp:revision>1350</cp:revision>
  <cp:lastPrinted>2017-10-31T19:33:19Z</cp:lastPrinted>
  <dcterms:created xsi:type="dcterms:W3CDTF">2016-05-10T17:20:20Z</dcterms:created>
  <dcterms:modified xsi:type="dcterms:W3CDTF">2018-01-18T15:44:07Z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0x01010004CB9487F17E0E4D9E56E929BF36E5A5</vt:lpwstr>
  </property>
</Properties>
</file>