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customXml/itemProps3.xml" ContentType="application/vnd.openxmlformats-officedocument.customXmlPropertie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customXml/itemProps1.xml" ContentType="application/vnd.openxmlformats-officedocument.customXmlProperties+xml"/>
  <Default Extension="rels" ContentType="application/vnd.openxmlformats-package.relationship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theme/themeOverride1.xml" ContentType="application/vnd.openxmlformats-officedocument.themeOverr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Layouts/slideLayout7.xml" ContentType="application/vnd.openxmlformats-officedocument.presentationml.slideLayout+xml"/>
  <Override PartName="/ppt/notesSlides/notesSlide1.xml" ContentType="application/vnd.openxmlformats-officedocument.presentationml.notesSlide+xml"/>
  <Override PartName="/customXml/itemProps2.xml" ContentType="application/vnd.openxmlformats-officedocument.customXmlProperties+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Default Extension="jpeg" ContentType="image/jpeg"/>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Layouts/slideLayout12.xml" ContentType="application/vnd.openxmlformats-officedocument.presentationml.slideLayout+xml"/>
  <Override PartName="/ppt/slideLayouts/slideLayout2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 id="2147483686" r:id="rId2"/>
  </p:sldMasterIdLst>
  <p:notesMasterIdLst>
    <p:notesMasterId r:id="rId5"/>
  </p:notesMasterIdLst>
  <p:sldIdLst>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z Grisham" initials="LG" lastIdx="1" clrIdx="0">
    <p:extLst>
      <p:ext uri="{19B8F6BF-5375-455C-9EA6-DF929625EA0E}">
        <p15:presenceInfo xmlns:p15="http://schemas.microsoft.com/office/powerpoint/2012/main" userId="S-1-5-21-1614895754-515967899-1801674531-13862" providerId="AD"/>
      </p:ext>
    </p:extLst>
  </p:cmAuthor>
  <p:cmAuthor id="2" name="Michele Peterson" initials="MP" lastIdx="1" clrIdx="1">
    <p:extLst>
      <p:ext uri="{19B8F6BF-5375-455C-9EA6-DF929625EA0E}">
        <p15:presenceInfo xmlns:p15="http://schemas.microsoft.com/office/powerpoint/2012/main" userId="S-1-5-21-1614895754-515967899-1801674531-338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3980" autoAdjust="0"/>
  </p:normalViewPr>
  <p:slideViewPr>
    <p:cSldViewPr snapToGrid="0">
      <p:cViewPr varScale="1">
        <p:scale>
          <a:sx n="79" d="100"/>
          <a:sy n="79" d="100"/>
        </p:scale>
        <p:origin x="73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3.xml"/><Relationship Id="rId3" Type="http://schemas.openxmlformats.org/officeDocument/2006/relationships/slide" Target="slides/slide1.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openxmlformats.org/officeDocument/2006/relationships/customXml" Target="../customXml/item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5E6508-DA20-4656-8F7F-F2905587CECD}" type="datetimeFigureOut">
              <a:rPr lang="en-US" smtClean="0"/>
              <a:t>1/11/2018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1A3466-3A2C-45D3-95A0-57FF1EE1CF82}" type="slidenum">
              <a:rPr lang="en-US" smtClean="0"/>
              <a:t>‹#›</a:t>
            </a:fld>
            <a:endParaRPr lang="en-US"/>
          </a:p>
        </p:txBody>
      </p:sp>
    </p:spTree>
    <p:extLst>
      <p:ext uri="{BB962C8B-B14F-4D97-AF65-F5344CB8AC3E}">
        <p14:creationId xmlns:p14="http://schemas.microsoft.com/office/powerpoint/2010/main" val="3066469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C1F07C-377A-40C5-B9F8-BC6F29812AA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03642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DC1F07C-377A-40C5-B9F8-BC6F29812AA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88103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43839" y="182879"/>
            <a:ext cx="11704320" cy="649224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6000" b="1" u="none" cap="all" baseline="0">
                <a:solidFill>
                  <a:srgbClr val="FFFFFF"/>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709531" y="3869636"/>
            <a:ext cx="8767860"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11AC5FD-6117-434D-B9A5-ADA9E67FDCBD}" type="slidenum">
              <a:rPr lang="en-US" smtClean="0"/>
              <a:t>‹#›</a:t>
            </a:fld>
            <a:endParaRPr lang="en-US" dirty="0"/>
          </a:p>
        </p:txBody>
      </p:sp>
      <p:cxnSp>
        <p:nvCxnSpPr>
          <p:cNvPr id="8" name="Straight Connector 7"/>
          <p:cNvCxnSpPr/>
          <p:nvPr/>
        </p:nvCxnSpPr>
        <p:spPr>
          <a:xfrm>
            <a:off x="1978661"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000272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414104737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324100"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3001" y="762000"/>
            <a:ext cx="74295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388865052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Sub-Title and Content">
    <p:spTree>
      <p:nvGrpSpPr>
        <p:cNvPr id="1" name=""/>
        <p:cNvGrpSpPr/>
        <p:nvPr/>
      </p:nvGrpSpPr>
      <p:grpSpPr>
        <a:xfrm>
          <a:off x="0" y="0"/>
          <a:ext cx="0" cy="0"/>
          <a:chOff x="0" y="0"/>
          <a:chExt cx="0" cy="0"/>
        </a:xfrm>
      </p:grpSpPr>
      <p:sp>
        <p:nvSpPr>
          <p:cNvPr id="5" name="Content Placeholder 2"/>
          <p:cNvSpPr>
            <a:spLocks noGrp="1"/>
          </p:cNvSpPr>
          <p:nvPr>
            <p:ph idx="1" hasCustomPrompt="1"/>
          </p:nvPr>
        </p:nvSpPr>
        <p:spPr>
          <a:xfrm>
            <a:off x="575734" y="1680211"/>
            <a:ext cx="10972453" cy="4701540"/>
          </a:xfrm>
        </p:spPr>
        <p:txBody>
          <a:bodyPr/>
          <a:lstStyle>
            <a:lvl1pPr>
              <a:defRPr/>
            </a:lvl1pPr>
            <a:lvl2pPr>
              <a:defRPr sz="1600"/>
            </a:lvl2pPr>
            <a:lvl3pPr>
              <a:defRPr sz="1400"/>
            </a:lvl3pPr>
            <a:lvl4pPr marL="1658938" indent="-228600">
              <a:defRPr sz="1200" baseline="0"/>
            </a:lvl4pPr>
            <a:lvl5pPr marL="1944688" indent="-188913">
              <a:defRPr sz="1100"/>
            </a:lvl5pPr>
          </a:lstStyle>
          <a:p>
            <a:pPr lvl="0"/>
            <a:r>
              <a:rPr lang="en-US" dirty="0" smtClean="0"/>
              <a:t>Slide copy uses this color (20pt)</a:t>
            </a:r>
          </a:p>
          <a:p>
            <a:pPr lvl="1"/>
            <a:r>
              <a:rPr lang="en-US" dirty="0" smtClean="0"/>
              <a:t>Bullet point level 1 (16pt)</a:t>
            </a:r>
          </a:p>
          <a:p>
            <a:pPr lvl="2"/>
            <a:r>
              <a:rPr lang="en-US" dirty="0" smtClean="0"/>
              <a:t>Bullet point level 2 (14pt)</a:t>
            </a:r>
          </a:p>
          <a:p>
            <a:pPr lvl="3"/>
            <a:r>
              <a:rPr lang="en-US" dirty="0" smtClean="0"/>
              <a:t>Bullet point level 3 (12pt)</a:t>
            </a:r>
          </a:p>
          <a:p>
            <a:pPr lvl="4"/>
            <a:r>
              <a:rPr lang="en-US" dirty="0" smtClean="0"/>
              <a:t>Bullet point level 4 (11pt)</a:t>
            </a:r>
            <a:endParaRPr lang="en-GB" dirty="0"/>
          </a:p>
        </p:txBody>
      </p:sp>
      <p:sp>
        <p:nvSpPr>
          <p:cNvPr id="6" name="Title 1"/>
          <p:cNvSpPr>
            <a:spLocks noGrp="1"/>
          </p:cNvSpPr>
          <p:nvPr>
            <p:ph type="title" hasCustomPrompt="1"/>
          </p:nvPr>
        </p:nvSpPr>
        <p:spPr>
          <a:xfrm>
            <a:off x="575735" y="182177"/>
            <a:ext cx="10972453" cy="868362"/>
          </a:xfrm>
        </p:spPr>
        <p:txBody>
          <a:bodyPr>
            <a:noAutofit/>
          </a:bodyPr>
          <a:lstStyle>
            <a:lvl1pPr>
              <a:defRPr sz="2800">
                <a:solidFill>
                  <a:srgbClr val="00BBEE"/>
                </a:solidFill>
              </a:defRPr>
            </a:lvl1pPr>
          </a:lstStyle>
          <a:p>
            <a:r>
              <a:rPr lang="en-US" dirty="0" smtClean="0"/>
              <a:t>Slide title: can span two lines of the slide and </a:t>
            </a:r>
            <a:br>
              <a:rPr lang="en-US" dirty="0" smtClean="0"/>
            </a:br>
            <a:r>
              <a:rPr lang="en-US" dirty="0" smtClean="0"/>
              <a:t>uses this font color (28pt) </a:t>
            </a:r>
            <a:endParaRPr lang="en-GB" dirty="0"/>
          </a:p>
        </p:txBody>
      </p:sp>
    </p:spTree>
    <p:extLst>
      <p:ext uri="{BB962C8B-B14F-4D97-AF65-F5344CB8AC3E}">
        <p14:creationId xmlns:p14="http://schemas.microsoft.com/office/powerpoint/2010/main" val="167545789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43839" y="182879"/>
            <a:ext cx="11704320" cy="649224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6000" b="1" u="none" cap="all" baseline="0">
                <a:solidFill>
                  <a:srgbClr val="FFFFFF"/>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709531" y="3869636"/>
            <a:ext cx="8767860"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11AC5FD-6117-434D-B9A5-ADA9E67FDCBD}" type="slidenum">
              <a:rPr lang="en-US" smtClean="0"/>
              <a:t>‹#›</a:t>
            </a:fld>
            <a:endParaRPr lang="en-US" dirty="0"/>
          </a:p>
        </p:txBody>
      </p:sp>
      <p:cxnSp>
        <p:nvCxnSpPr>
          <p:cNvPr id="8" name="Straight Connector 7"/>
          <p:cNvCxnSpPr/>
          <p:nvPr/>
        </p:nvCxnSpPr>
        <p:spPr>
          <a:xfrm>
            <a:off x="1978661"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353369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34701196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6000" b="0" u="none" cap="all" baseline="0"/>
            </a:lvl1pPr>
          </a:lstStyle>
          <a:p>
            <a:r>
              <a:rPr lang="en-US" dirty="0" smtClean="0"/>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dirty="0"/>
          </a:p>
        </p:txBody>
      </p:sp>
      <p:cxnSp>
        <p:nvCxnSpPr>
          <p:cNvPr id="7" name="Straight Connector 6"/>
          <p:cNvCxnSpPr/>
          <p:nvPr/>
        </p:nvCxnSpPr>
        <p:spPr>
          <a:xfrm>
            <a:off x="1981201"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3727629"/>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3910688461"/>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635333843"/>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3715297676"/>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33376221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4054418285"/>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779520" cy="1737360"/>
          </a:xfrm>
        </p:spPr>
        <p:txBody>
          <a:bodyPr anchor="b">
            <a:noAutofit/>
          </a:bodyPr>
          <a:lstStyle>
            <a:lvl1pPr>
              <a:lnSpc>
                <a:spcPct val="90000"/>
              </a:lnSpc>
              <a:defRPr sz="3000" b="0"/>
            </a:lvl1pPr>
          </a:lstStyle>
          <a:p>
            <a:r>
              <a:rPr lang="en-US" smtClean="0"/>
              <a:t>Click to edit Master title style</a:t>
            </a:r>
            <a:endParaRPr lang="en-US" dirty="0"/>
          </a:p>
        </p:txBody>
      </p:sp>
      <p:sp>
        <p:nvSpPr>
          <p:cNvPr id="3" name="Content Placeholder 2"/>
          <p:cNvSpPr>
            <a:spLocks noGrp="1"/>
          </p:cNvSpPr>
          <p:nvPr>
            <p:ph idx="1"/>
          </p:nvPr>
        </p:nvSpPr>
        <p:spPr>
          <a:xfrm>
            <a:off x="5505752" y="1097280"/>
            <a:ext cx="5532851"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3000" y="2834640"/>
            <a:ext cx="377952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1923498443"/>
      </p:ext>
    </p:extLst>
  </p:cSld>
  <p:clrMapOvr>
    <a:masterClrMapping/>
  </p:clrMapOvr>
  <p:timing>
    <p:tnLst>
      <p:par>
        <p:cTn id="1" dur="indefinite" restart="never" nodeType="tmRoot"/>
      </p:par>
    </p:tnLst>
  </p:timing>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779520" cy="1737360"/>
          </a:xfrm>
        </p:spPr>
        <p:txBody>
          <a:bodyPr anchor="b">
            <a:noAutofit/>
          </a:bodyPr>
          <a:lstStyle>
            <a:lvl1pPr>
              <a:lnSpc>
                <a:spcPct val="90000"/>
              </a:lnSpc>
              <a:defRPr sz="3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358810" y="1069848"/>
            <a:ext cx="5676937"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1143000" y="2834640"/>
            <a:ext cx="377952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964811368"/>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315811527"/>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324100"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3001" y="762000"/>
            <a:ext cx="74295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940468877"/>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cSld name="Title, Sub-Title and Content">
    <p:spTree>
      <p:nvGrpSpPr>
        <p:cNvPr id="1" name=""/>
        <p:cNvGrpSpPr/>
        <p:nvPr/>
      </p:nvGrpSpPr>
      <p:grpSpPr>
        <a:xfrm>
          <a:off x="0" y="0"/>
          <a:ext cx="0" cy="0"/>
          <a:chOff x="0" y="0"/>
          <a:chExt cx="0" cy="0"/>
        </a:xfrm>
      </p:grpSpPr>
      <p:sp>
        <p:nvSpPr>
          <p:cNvPr id="5" name="Content Placeholder 2"/>
          <p:cNvSpPr>
            <a:spLocks noGrp="1"/>
          </p:cNvSpPr>
          <p:nvPr>
            <p:ph idx="1" hasCustomPrompt="1"/>
          </p:nvPr>
        </p:nvSpPr>
        <p:spPr>
          <a:xfrm>
            <a:off x="575734" y="1680211"/>
            <a:ext cx="10972453" cy="4701540"/>
          </a:xfrm>
        </p:spPr>
        <p:txBody>
          <a:bodyPr/>
          <a:lstStyle>
            <a:lvl1pPr>
              <a:defRPr/>
            </a:lvl1pPr>
            <a:lvl2pPr>
              <a:defRPr sz="1600"/>
            </a:lvl2pPr>
            <a:lvl3pPr>
              <a:defRPr sz="1400"/>
            </a:lvl3pPr>
            <a:lvl4pPr marL="1658938" indent="-228600">
              <a:defRPr sz="1200" baseline="0"/>
            </a:lvl4pPr>
            <a:lvl5pPr marL="1944688" indent="-188913">
              <a:defRPr sz="1100"/>
            </a:lvl5pPr>
          </a:lstStyle>
          <a:p>
            <a:pPr lvl="0"/>
            <a:r>
              <a:rPr lang="en-US" dirty="0" smtClean="0"/>
              <a:t>Slide copy uses this color (20pt)</a:t>
            </a:r>
          </a:p>
          <a:p>
            <a:pPr lvl="1"/>
            <a:r>
              <a:rPr lang="en-US" dirty="0" smtClean="0"/>
              <a:t>Bullet point level 1 (16pt)</a:t>
            </a:r>
          </a:p>
          <a:p>
            <a:pPr lvl="2"/>
            <a:r>
              <a:rPr lang="en-US" dirty="0" smtClean="0"/>
              <a:t>Bullet point level 2 (14pt)</a:t>
            </a:r>
          </a:p>
          <a:p>
            <a:pPr lvl="3"/>
            <a:r>
              <a:rPr lang="en-US" dirty="0" smtClean="0"/>
              <a:t>Bullet point level 3 (12pt)</a:t>
            </a:r>
          </a:p>
          <a:p>
            <a:pPr lvl="4"/>
            <a:r>
              <a:rPr lang="en-US" dirty="0" smtClean="0"/>
              <a:t>Bullet point level 4 (11pt)</a:t>
            </a:r>
            <a:endParaRPr lang="en-GB" dirty="0"/>
          </a:p>
        </p:txBody>
      </p:sp>
      <p:sp>
        <p:nvSpPr>
          <p:cNvPr id="6" name="Title 1"/>
          <p:cNvSpPr>
            <a:spLocks noGrp="1"/>
          </p:cNvSpPr>
          <p:nvPr>
            <p:ph type="title" hasCustomPrompt="1"/>
          </p:nvPr>
        </p:nvSpPr>
        <p:spPr>
          <a:xfrm>
            <a:off x="575735" y="182177"/>
            <a:ext cx="10972453" cy="868362"/>
          </a:xfrm>
        </p:spPr>
        <p:txBody>
          <a:bodyPr>
            <a:noAutofit/>
          </a:bodyPr>
          <a:lstStyle>
            <a:lvl1pPr>
              <a:defRPr sz="2800">
                <a:solidFill>
                  <a:srgbClr val="00BBEE"/>
                </a:solidFill>
              </a:defRPr>
            </a:lvl1pPr>
          </a:lstStyle>
          <a:p>
            <a:r>
              <a:rPr lang="en-US" dirty="0" smtClean="0"/>
              <a:t>Slide title: can span two lines of the slide and </a:t>
            </a:r>
            <a:br>
              <a:rPr lang="en-US" dirty="0" smtClean="0"/>
            </a:br>
            <a:r>
              <a:rPr lang="en-US" dirty="0" smtClean="0"/>
              <a:t>uses this font color (28pt) </a:t>
            </a:r>
            <a:endParaRPr lang="en-GB" dirty="0"/>
          </a:p>
        </p:txBody>
      </p:sp>
    </p:spTree>
    <p:extLst>
      <p:ext uri="{BB962C8B-B14F-4D97-AF65-F5344CB8AC3E}">
        <p14:creationId xmlns:p14="http://schemas.microsoft.com/office/powerpoint/2010/main" val="800407172"/>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_Title, Sub-Title and Content">
    <p:spTree>
      <p:nvGrpSpPr>
        <p:cNvPr id="1" name=""/>
        <p:cNvGrpSpPr/>
        <p:nvPr/>
      </p:nvGrpSpPr>
      <p:grpSpPr>
        <a:xfrm>
          <a:off x="0" y="0"/>
          <a:ext cx="0" cy="0"/>
          <a:chOff x="0" y="0"/>
          <a:chExt cx="0" cy="0"/>
        </a:xfrm>
      </p:grpSpPr>
      <p:sp>
        <p:nvSpPr>
          <p:cNvPr id="5" name="Content Placeholder 2"/>
          <p:cNvSpPr>
            <a:spLocks noGrp="1"/>
          </p:cNvSpPr>
          <p:nvPr>
            <p:ph idx="1" hasCustomPrompt="1"/>
          </p:nvPr>
        </p:nvSpPr>
        <p:spPr>
          <a:xfrm>
            <a:off x="575734" y="1680211"/>
            <a:ext cx="10972453" cy="4701540"/>
          </a:xfrm>
        </p:spPr>
        <p:txBody>
          <a:bodyPr/>
          <a:lstStyle>
            <a:lvl1pPr>
              <a:defRPr/>
            </a:lvl1pPr>
            <a:lvl2pPr>
              <a:defRPr sz="1600"/>
            </a:lvl2pPr>
            <a:lvl3pPr>
              <a:defRPr sz="1400"/>
            </a:lvl3pPr>
            <a:lvl4pPr marL="1658938" indent="-228600">
              <a:defRPr sz="1200" baseline="0"/>
            </a:lvl4pPr>
            <a:lvl5pPr marL="1944688" indent="-188913">
              <a:defRPr sz="1100"/>
            </a:lvl5pPr>
          </a:lstStyle>
          <a:p>
            <a:pPr lvl="0"/>
            <a:r>
              <a:rPr lang="en-US" dirty="0" smtClean="0"/>
              <a:t>Slide copy uses this color (20pt)</a:t>
            </a:r>
          </a:p>
          <a:p>
            <a:pPr lvl="1"/>
            <a:r>
              <a:rPr lang="en-US" dirty="0" smtClean="0"/>
              <a:t>Bullet point level 1 (16pt)</a:t>
            </a:r>
          </a:p>
          <a:p>
            <a:pPr lvl="2"/>
            <a:r>
              <a:rPr lang="en-US" dirty="0" smtClean="0"/>
              <a:t>Bullet point level 2 (14pt)</a:t>
            </a:r>
          </a:p>
          <a:p>
            <a:pPr lvl="3"/>
            <a:r>
              <a:rPr lang="en-US" dirty="0" smtClean="0"/>
              <a:t>Bullet point level 3 (12pt)</a:t>
            </a:r>
          </a:p>
          <a:p>
            <a:pPr lvl="4"/>
            <a:r>
              <a:rPr lang="en-US" dirty="0" smtClean="0"/>
              <a:t>Bullet point level 4 (11pt)</a:t>
            </a:r>
            <a:endParaRPr lang="en-GB" dirty="0"/>
          </a:p>
        </p:txBody>
      </p:sp>
      <p:sp>
        <p:nvSpPr>
          <p:cNvPr id="6" name="Title 1"/>
          <p:cNvSpPr>
            <a:spLocks noGrp="1"/>
          </p:cNvSpPr>
          <p:nvPr>
            <p:ph type="title" hasCustomPrompt="1"/>
          </p:nvPr>
        </p:nvSpPr>
        <p:spPr>
          <a:xfrm>
            <a:off x="575735" y="182177"/>
            <a:ext cx="10972453" cy="868362"/>
          </a:xfrm>
        </p:spPr>
        <p:txBody>
          <a:bodyPr>
            <a:noAutofit/>
          </a:bodyPr>
          <a:lstStyle>
            <a:lvl1pPr>
              <a:defRPr sz="2800">
                <a:solidFill>
                  <a:srgbClr val="00BBEE"/>
                </a:solidFill>
              </a:defRPr>
            </a:lvl1pPr>
          </a:lstStyle>
          <a:p>
            <a:r>
              <a:rPr lang="en-US" dirty="0" smtClean="0"/>
              <a:t>Slide title: can span two lines of the slide and </a:t>
            </a:r>
            <a:br>
              <a:rPr lang="en-US" dirty="0" smtClean="0"/>
            </a:br>
            <a:r>
              <a:rPr lang="en-US" dirty="0" smtClean="0"/>
              <a:t>uses this font color (28pt) </a:t>
            </a:r>
            <a:endParaRPr lang="en-GB" dirty="0"/>
          </a:p>
        </p:txBody>
      </p:sp>
    </p:spTree>
    <p:extLst>
      <p:ext uri="{BB962C8B-B14F-4D97-AF65-F5344CB8AC3E}">
        <p14:creationId xmlns:p14="http://schemas.microsoft.com/office/powerpoint/2010/main" val="2507618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6000" b="0" u="none" cap="all" baseline="0"/>
            </a:lvl1pPr>
          </a:lstStyle>
          <a:p>
            <a:r>
              <a:rPr lang="en-US" dirty="0" smtClean="0"/>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1AC5FD-6117-434D-B9A5-ADA9E67FDCBD}" type="slidenum">
              <a:rPr lang="en-US" smtClean="0"/>
              <a:t>‹#›</a:t>
            </a:fld>
            <a:endParaRPr lang="en-US" dirty="0"/>
          </a:p>
        </p:txBody>
      </p:sp>
      <p:cxnSp>
        <p:nvCxnSpPr>
          <p:cNvPr id="7" name="Straight Connector 6"/>
          <p:cNvCxnSpPr/>
          <p:nvPr/>
        </p:nvCxnSpPr>
        <p:spPr>
          <a:xfrm>
            <a:off x="1981201"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181607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305342312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246855920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69003303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373593585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779520" cy="1737360"/>
          </a:xfrm>
        </p:spPr>
        <p:txBody>
          <a:bodyPr anchor="b">
            <a:noAutofit/>
          </a:bodyPr>
          <a:lstStyle>
            <a:lvl1pPr>
              <a:lnSpc>
                <a:spcPct val="90000"/>
              </a:lnSpc>
              <a:defRPr sz="3000" b="0"/>
            </a:lvl1pPr>
          </a:lstStyle>
          <a:p>
            <a:r>
              <a:rPr lang="en-US" smtClean="0"/>
              <a:t>Click to edit Master title style</a:t>
            </a:r>
            <a:endParaRPr lang="en-US" dirty="0"/>
          </a:p>
        </p:txBody>
      </p:sp>
      <p:sp>
        <p:nvSpPr>
          <p:cNvPr id="3" name="Content Placeholder 2"/>
          <p:cNvSpPr>
            <a:spLocks noGrp="1"/>
          </p:cNvSpPr>
          <p:nvPr>
            <p:ph idx="1"/>
          </p:nvPr>
        </p:nvSpPr>
        <p:spPr>
          <a:xfrm>
            <a:off x="5505752" y="1097280"/>
            <a:ext cx="5532851"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3000" y="2834640"/>
            <a:ext cx="377952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1297867327"/>
      </p:ext>
    </p:extLst>
  </p:cSld>
  <p:clrMapOvr>
    <a:masterClrMapping/>
  </p:clrMapOvr>
  <p:timing>
    <p:tnLst>
      <p:par>
        <p:cTn id="1" dur="indefinite" restart="never" nodeType="tmRoot"/>
      </p:par>
    </p:tnLst>
  </p:timing>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779520" cy="1737360"/>
          </a:xfrm>
        </p:spPr>
        <p:txBody>
          <a:bodyPr anchor="b">
            <a:noAutofit/>
          </a:bodyPr>
          <a:lstStyle>
            <a:lvl1pPr>
              <a:lnSpc>
                <a:spcPct val="90000"/>
              </a:lnSpc>
              <a:defRPr sz="3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358810" y="1069848"/>
            <a:ext cx="5676937"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1143000" y="2834640"/>
            <a:ext cx="377952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1AC5FD-6117-434D-B9A5-ADA9E67FDCBD}" type="slidenum">
              <a:rPr lang="en-US" smtClean="0"/>
              <a:t>‹#›</a:t>
            </a:fld>
            <a:endParaRPr lang="en-US" dirty="0"/>
          </a:p>
        </p:txBody>
      </p:sp>
    </p:spTree>
    <p:extLst>
      <p:ext uri="{BB962C8B-B14F-4D97-AF65-F5344CB8AC3E}">
        <p14:creationId xmlns:p14="http://schemas.microsoft.com/office/powerpoint/2010/main" val="405765847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243840" y="182880"/>
            <a:ext cx="1170432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533400" y="171450"/>
            <a:ext cx="11176000" cy="1356360"/>
          </a:xfrm>
          <a:prstGeom prst="rect">
            <a:avLst/>
          </a:prstGeom>
          <a:ln w="3175">
            <a:noFill/>
          </a:ln>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533401" y="1685925"/>
            <a:ext cx="11175999" cy="4038600"/>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142996" y="6223830"/>
            <a:ext cx="2329075" cy="365125"/>
          </a:xfrm>
          <a:prstGeom prst="rect">
            <a:avLst/>
          </a:prstGeom>
        </p:spPr>
        <p:txBody>
          <a:bodyPr vert="horz" lIns="91440" tIns="45720" rIns="91440" bIns="45720" rtlCol="0" anchor="ctr"/>
          <a:lstStyle>
            <a:lvl1pPr algn="l">
              <a:defRPr sz="1000">
                <a:solidFill>
                  <a:schemeClr val="accent1"/>
                </a:solidFill>
              </a:defRPr>
            </a:lvl1pPr>
          </a:lstStyle>
          <a:p>
            <a:endParaRPr lang="en-US" dirty="0"/>
          </a:p>
        </p:txBody>
      </p:sp>
      <p:sp>
        <p:nvSpPr>
          <p:cNvPr id="5" name="Footer Placeholder 4"/>
          <p:cNvSpPr>
            <a:spLocks noGrp="1"/>
          </p:cNvSpPr>
          <p:nvPr>
            <p:ph type="ftr" sz="quarter" idx="3"/>
          </p:nvPr>
        </p:nvSpPr>
        <p:spPr>
          <a:xfrm>
            <a:off x="3949149" y="6223830"/>
            <a:ext cx="4717775" cy="365125"/>
          </a:xfrm>
          <a:prstGeom prst="rect">
            <a:avLst/>
          </a:prstGeom>
        </p:spPr>
        <p:txBody>
          <a:bodyPr vert="horz" lIns="91440" tIns="45720" rIns="91440" bIns="45720" rtlCol="0" anchor="ctr"/>
          <a:lstStyle>
            <a:lvl1pPr algn="ctr">
              <a:defRPr sz="10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2" y="6223830"/>
            <a:ext cx="1706217" cy="365125"/>
          </a:xfrm>
          <a:prstGeom prst="rect">
            <a:avLst/>
          </a:prstGeom>
        </p:spPr>
        <p:txBody>
          <a:bodyPr vert="horz" lIns="91440" tIns="45720" rIns="91440" bIns="45720" rtlCol="0" anchor="ctr"/>
          <a:lstStyle>
            <a:lvl1pPr algn="r">
              <a:defRPr sz="1400">
                <a:solidFill>
                  <a:schemeClr val="tx1"/>
                </a:solidFill>
              </a:defRPr>
            </a:lvl1pPr>
          </a:lstStyle>
          <a:p>
            <a:fld id="{E11AC5FD-6117-434D-B9A5-ADA9E67FDCBD}" type="slidenum">
              <a:rPr lang="en-US" smtClean="0"/>
              <a:t>‹#›</a:t>
            </a:fld>
            <a:endParaRPr lang="en-US" dirty="0"/>
          </a:p>
        </p:txBody>
      </p:sp>
      <p:cxnSp>
        <p:nvCxnSpPr>
          <p:cNvPr id="12" name="Straight Connector 11"/>
          <p:cNvCxnSpPr/>
          <p:nvPr/>
        </p:nvCxnSpPr>
        <p:spPr>
          <a:xfrm>
            <a:off x="533401" y="1524000"/>
            <a:ext cx="11175999" cy="381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0922937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iming>
    <p:tnLst>
      <p:par>
        <p:cTn id="1" dur="indefinite" restart="never" nodeType="tmRoot"/>
      </p:par>
    </p:tnLst>
  </p:timing>
  <p:hf hdr="0" ftr="0" dt="0"/>
  <p:txStyles>
    <p:titleStyle>
      <a:lvl1pPr algn="l" defTabSz="685800" rtl="0" eaLnBrk="1" latinLnBrk="0" hangingPunct="1">
        <a:lnSpc>
          <a:spcPct val="90000"/>
        </a:lnSpc>
        <a:spcBef>
          <a:spcPct val="0"/>
        </a:spcBef>
        <a:buNone/>
        <a:defRPr sz="4000" u="none" kern="1200">
          <a:ln>
            <a:solidFill>
              <a:schemeClr val="tx1"/>
            </a:solidFill>
          </a:ln>
          <a:solidFill>
            <a:schemeClr val="tx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000" kern="1200">
          <a:solidFill>
            <a:schemeClr val="tx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chemeClr val="tx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chemeClr val="tx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tx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tx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243840" y="182880"/>
            <a:ext cx="1170432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533400" y="171450"/>
            <a:ext cx="11176000" cy="1356360"/>
          </a:xfrm>
          <a:prstGeom prst="rect">
            <a:avLst/>
          </a:prstGeom>
          <a:ln w="3175">
            <a:noFill/>
          </a:ln>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533401" y="1685925"/>
            <a:ext cx="11175999" cy="4038600"/>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142996" y="6223830"/>
            <a:ext cx="2329075" cy="365125"/>
          </a:xfrm>
          <a:prstGeom prst="rect">
            <a:avLst/>
          </a:prstGeom>
        </p:spPr>
        <p:txBody>
          <a:bodyPr vert="horz" lIns="91440" tIns="45720" rIns="91440" bIns="45720" rtlCol="0" anchor="ctr"/>
          <a:lstStyle>
            <a:lvl1pPr algn="l">
              <a:defRPr sz="1000">
                <a:solidFill>
                  <a:schemeClr val="accent1"/>
                </a:solidFill>
              </a:defRPr>
            </a:lvl1pPr>
          </a:lstStyle>
          <a:p>
            <a:endParaRPr lang="en-US" dirty="0"/>
          </a:p>
        </p:txBody>
      </p:sp>
      <p:sp>
        <p:nvSpPr>
          <p:cNvPr id="5" name="Footer Placeholder 4"/>
          <p:cNvSpPr>
            <a:spLocks noGrp="1"/>
          </p:cNvSpPr>
          <p:nvPr>
            <p:ph type="ftr" sz="quarter" idx="3"/>
          </p:nvPr>
        </p:nvSpPr>
        <p:spPr>
          <a:xfrm>
            <a:off x="3949149" y="6223830"/>
            <a:ext cx="4717775" cy="365125"/>
          </a:xfrm>
          <a:prstGeom prst="rect">
            <a:avLst/>
          </a:prstGeom>
        </p:spPr>
        <p:txBody>
          <a:bodyPr vert="horz" lIns="91440" tIns="45720" rIns="91440" bIns="45720" rtlCol="0" anchor="ctr"/>
          <a:lstStyle>
            <a:lvl1pPr algn="ctr">
              <a:defRPr sz="10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2" y="6223830"/>
            <a:ext cx="1706217" cy="365125"/>
          </a:xfrm>
          <a:prstGeom prst="rect">
            <a:avLst/>
          </a:prstGeom>
        </p:spPr>
        <p:txBody>
          <a:bodyPr vert="horz" lIns="91440" tIns="45720" rIns="91440" bIns="45720" rtlCol="0" anchor="ctr"/>
          <a:lstStyle>
            <a:lvl1pPr algn="r">
              <a:defRPr sz="1400">
                <a:solidFill>
                  <a:schemeClr val="tx1"/>
                </a:solidFill>
              </a:defRPr>
            </a:lvl1pPr>
          </a:lstStyle>
          <a:p>
            <a:fld id="{E11AC5FD-6117-434D-B9A5-ADA9E67FDCBD}" type="slidenum">
              <a:rPr lang="en-US" smtClean="0"/>
              <a:t>‹#›</a:t>
            </a:fld>
            <a:endParaRPr lang="en-US" dirty="0"/>
          </a:p>
        </p:txBody>
      </p:sp>
      <p:cxnSp>
        <p:nvCxnSpPr>
          <p:cNvPr id="12" name="Straight Connector 11"/>
          <p:cNvCxnSpPr/>
          <p:nvPr/>
        </p:nvCxnSpPr>
        <p:spPr>
          <a:xfrm>
            <a:off x="533401" y="1524000"/>
            <a:ext cx="11175999" cy="381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737173494"/>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72" r:id="rId13"/>
  </p:sldLayoutIdLst>
  <p:timing>
    <p:tnLst>
      <p:par>
        <p:cTn id="1" dur="indefinite" restart="never" nodeType="tmRoot"/>
      </p:par>
    </p:tnLst>
  </p:timing>
  <p:hf hdr="0" ftr="0" dt="0"/>
  <p:txStyles>
    <p:titleStyle>
      <a:lvl1pPr algn="l" defTabSz="685800" rtl="0" eaLnBrk="1" latinLnBrk="0" hangingPunct="1">
        <a:lnSpc>
          <a:spcPct val="90000"/>
        </a:lnSpc>
        <a:spcBef>
          <a:spcPct val="0"/>
        </a:spcBef>
        <a:buNone/>
        <a:defRPr sz="4000" u="none" kern="1200">
          <a:ln>
            <a:solidFill>
              <a:schemeClr val="tx1"/>
            </a:solidFill>
          </a:ln>
          <a:solidFill>
            <a:schemeClr val="tx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000" kern="1200">
          <a:solidFill>
            <a:schemeClr val="tx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chemeClr val="tx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chemeClr val="tx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tx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tx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8.xml"/><Relationship Id="rId1" Type="http://schemas.openxmlformats.org/officeDocument/2006/relationships/themeOverride" Target="../theme/themeOverride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1981200" y="0"/>
            <a:ext cx="7620000" cy="867747"/>
          </a:xfrm>
        </p:spPr>
        <p:txBody>
          <a:bodyPr/>
          <a:lstStyle/>
          <a:p>
            <a:pPr algn="ctr"/>
            <a:r>
              <a:rPr lang="en-US" dirty="0" smtClean="0"/>
              <a:t>CDSS MOUs</a:t>
            </a:r>
            <a:endParaRPr lang="en-US" dirty="0"/>
          </a:p>
        </p:txBody>
      </p:sp>
      <p:sp>
        <p:nvSpPr>
          <p:cNvPr id="5" name="Slide Number Placeholder 3"/>
          <p:cNvSpPr>
            <a:spLocks noGrp="1"/>
          </p:cNvSpPr>
          <p:nvPr>
            <p:ph type="sldNum" sz="quarter" idx="12"/>
          </p:nvPr>
        </p:nvSpPr>
        <p:spPr>
          <a:xfrm>
            <a:off x="10055788" y="5648960"/>
            <a:ext cx="548640" cy="396240"/>
          </a:xfrm>
        </p:spPr>
        <p:txBody>
          <a:bodyPr/>
          <a:lstStyle/>
          <a:p>
            <a:fld id="{E11AC5FD-6117-434D-B9A5-ADA9E67FDCBD}" type="slidenum">
              <a:rPr lang="en-US">
                <a:latin typeface="Calibri"/>
              </a:rPr>
              <a:pPr/>
              <a:t>1</a:t>
            </a:fld>
            <a:endParaRPr lang="en-US" dirty="0">
              <a:latin typeface="Calibri"/>
            </a:endParaRPr>
          </a:p>
        </p:txBody>
      </p:sp>
      <p:graphicFrame>
        <p:nvGraphicFramePr>
          <p:cNvPr id="2" name="Table 1"/>
          <p:cNvGraphicFramePr>
            <a:graphicFrameLocks noGrp="1"/>
          </p:cNvGraphicFramePr>
          <p:nvPr>
            <p:extLst>
              <p:ext uri="{D42A27DB-BD31-4B8C-83A1-F6EECF244321}">
                <p14:modId xmlns:p14="http://schemas.microsoft.com/office/powerpoint/2010/main" val="712924651"/>
              </p:ext>
            </p:extLst>
          </p:nvPr>
        </p:nvGraphicFramePr>
        <p:xfrm>
          <a:off x="634482" y="755782"/>
          <a:ext cx="10310326" cy="4997086"/>
        </p:xfrm>
        <a:graphic>
          <a:graphicData uri="http://schemas.openxmlformats.org/drawingml/2006/table">
            <a:tbl>
              <a:tblPr firstRow="1" bandRow="1">
                <a:tableStyleId>{5C22544A-7EE6-4342-B048-85BDC9FD1C3A}</a:tableStyleId>
              </a:tblPr>
              <a:tblGrid>
                <a:gridCol w="1511559">
                  <a:extLst>
                    <a:ext uri="{9D8B030D-6E8A-4147-A177-3AD203B41FA5}">
                      <a16:colId xmlns:a16="http://schemas.microsoft.com/office/drawing/2014/main" val="1897634298"/>
                    </a:ext>
                  </a:extLst>
                </a:gridCol>
                <a:gridCol w="1667795">
                  <a:extLst>
                    <a:ext uri="{9D8B030D-6E8A-4147-A177-3AD203B41FA5}">
                      <a16:colId xmlns:a16="http://schemas.microsoft.com/office/drawing/2014/main" val="1124354111"/>
                    </a:ext>
                  </a:extLst>
                </a:gridCol>
                <a:gridCol w="7130972">
                  <a:extLst>
                    <a:ext uri="{9D8B030D-6E8A-4147-A177-3AD203B41FA5}">
                      <a16:colId xmlns:a16="http://schemas.microsoft.com/office/drawing/2014/main" val="3406358116"/>
                    </a:ext>
                  </a:extLst>
                </a:gridCol>
              </a:tblGrid>
              <a:tr h="379266">
                <a:tc>
                  <a:txBody>
                    <a:bodyPr/>
                    <a:lstStyle/>
                    <a:p>
                      <a:r>
                        <a:rPr lang="en-US" sz="1200" dirty="0" smtClean="0">
                          <a:solidFill>
                            <a:schemeClr val="tx1"/>
                          </a:solidFill>
                          <a:latin typeface="+mj-lt"/>
                          <a:cs typeface="Arial" panose="020B0604020202020204" pitchFamily="34" charset="0"/>
                        </a:rPr>
                        <a:t>Item</a:t>
                      </a:r>
                      <a:endParaRPr lang="en-US" sz="1200" dirty="0">
                        <a:solidFill>
                          <a:schemeClr val="tx1"/>
                        </a:solidFill>
                        <a:latin typeface="+mj-lt"/>
                        <a:cs typeface="Arial" panose="020B0604020202020204" pitchFamily="34" charset="0"/>
                      </a:endParaRP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baseline="0" dirty="0" smtClean="0">
                          <a:solidFill>
                            <a:schemeClr val="dk1"/>
                          </a:solidFill>
                          <a:effectLst/>
                          <a:latin typeface="+mj-lt"/>
                          <a:ea typeface="+mn-ea"/>
                          <a:cs typeface="Arial" panose="020B0604020202020204" pitchFamily="34" charset="0"/>
                        </a:rPr>
                        <a:t>MOU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baseline="0" dirty="0" smtClean="0">
                          <a:solidFill>
                            <a:schemeClr val="tx1"/>
                          </a:solidFill>
                          <a:effectLst/>
                          <a:latin typeface="+mj-lt"/>
                          <a:ea typeface="+mn-ea"/>
                          <a:cs typeface="Arial" panose="020B0604020202020204" pitchFamily="34" charset="0"/>
                        </a:rPr>
                        <a:t>Purpose of the Data Request</a:t>
                      </a:r>
                      <a:r>
                        <a:rPr lang="en-US" sz="1200" b="1" kern="1200" baseline="0" dirty="0" smtClean="0">
                          <a:solidFill>
                            <a:schemeClr val="dk1"/>
                          </a:solidFill>
                          <a:effectLst/>
                          <a:latin typeface="+mj-lt"/>
                          <a:ea typeface="+mn-ea"/>
                          <a:cs typeface="Arial" panose="020B0604020202020204" pitchFamily="34" charset="0"/>
                        </a:rPr>
                        <a:t> </a:t>
                      </a:r>
                    </a:p>
                  </a:txBody>
                  <a:tcPr marL="91438" marR="91438" marT="34283" marB="34283"/>
                </a:tc>
                <a:extLst>
                  <a:ext uri="{0D108BD9-81ED-4DB2-BD59-A6C34878D82A}">
                    <a16:rowId xmlns:a16="http://schemas.microsoft.com/office/drawing/2014/main" val="2185081078"/>
                  </a:ext>
                </a:extLst>
              </a:tr>
              <a:tr h="23825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Arial" panose="020B0604020202020204" pitchFamily="34" charset="0"/>
                        </a:rPr>
                        <a:t>Child</a:t>
                      </a:r>
                      <a:r>
                        <a:rPr lang="en-US" sz="1400" kern="1200" baseline="0" dirty="0" smtClean="0">
                          <a:solidFill>
                            <a:schemeClr val="dk1"/>
                          </a:solidFill>
                          <a:effectLst/>
                          <a:latin typeface="+mn-lt"/>
                          <a:ea typeface="+mn-ea"/>
                          <a:cs typeface="Arial" panose="020B0604020202020204" pitchFamily="34" charset="0"/>
                        </a:rPr>
                        <a:t> Care Study</a:t>
                      </a:r>
                      <a:endParaRPr lang="en-US" sz="1400" kern="1200" dirty="0" smtClean="0">
                        <a:solidFill>
                          <a:schemeClr val="dk1"/>
                        </a:solidFill>
                        <a:effectLst/>
                        <a:latin typeface="+mn-lt"/>
                        <a:ea typeface="+mn-ea"/>
                        <a:cs typeface="Arial" panose="020B0604020202020204" pitchFamily="34" charset="0"/>
                      </a:endParaRPr>
                    </a:p>
                  </a:txBody>
                  <a:tcPr marL="91448" marR="91448" marT="34291" marB="34291"/>
                </a:tc>
                <a:tc>
                  <a:txBody>
                    <a:bodyPr/>
                    <a:lstStyle/>
                    <a:p>
                      <a:r>
                        <a:rPr lang="en-US" sz="1400" b="0" kern="1200" baseline="0" dirty="0" smtClean="0">
                          <a:solidFill>
                            <a:schemeClr val="tx1"/>
                          </a:solidFill>
                          <a:effectLst/>
                          <a:latin typeface="+mn-lt"/>
                          <a:ea typeface="+mn-ea"/>
                          <a:cs typeface="Arial" panose="020B0604020202020204" pitchFamily="34" charset="0"/>
                        </a:rPr>
                        <a:t>Approved by JPA on 12/11/17</a:t>
                      </a:r>
                    </a:p>
                  </a:txBody>
                  <a:tcPr marL="91442" marR="91442" marT="34315" marB="34315"/>
                </a:tc>
                <a:tc>
                  <a:txBody>
                    <a:bodyPr/>
                    <a:lstStyle/>
                    <a:p>
                      <a:r>
                        <a:rPr lang="en-US" sz="1400" kern="1200" dirty="0" smtClean="0">
                          <a:solidFill>
                            <a:schemeClr val="dk1"/>
                          </a:solidFill>
                          <a:effectLst/>
                          <a:latin typeface="+mn-lt"/>
                          <a:ea typeface="+mn-ea"/>
                          <a:cs typeface="+mn-cs"/>
                        </a:rPr>
                        <a:t>To provide to the CDSS the necessary and relevant California Work Opportunity and Responsibility to Kids (CalWORKs) child care characteristics Stage One data retained by the C-IV System. The purpose of the “Study” is to collect, generate and/or consolidate current and relevant characteristic data and data summaries of subsidized child care programs from the CDSS and the California Department of Education (CDE), providers of subsidized child care, children and families receiving subsidized child care and other sources to establish a comprehensive resource of data to be used by the CDSS and the CDE in assessing and/or deciding policy and program decisions for the subsidized child care programs each department administers and, for use by the public.</a:t>
                      </a:r>
                    </a:p>
                    <a:p>
                      <a:endParaRPr lang="en-US" sz="1400" kern="1200" dirty="0" smtClean="0">
                        <a:solidFill>
                          <a:schemeClr val="dk1"/>
                        </a:solidFill>
                        <a:effectLst/>
                        <a:latin typeface="+mn-lt"/>
                        <a:ea typeface="+mn-ea"/>
                        <a:cs typeface="+mn-cs"/>
                      </a:endParaRPr>
                    </a:p>
                    <a:p>
                      <a:r>
                        <a:rPr lang="en-US" sz="1400" kern="1200" dirty="0" smtClean="0">
                          <a:solidFill>
                            <a:schemeClr val="dk1"/>
                          </a:solidFill>
                          <a:effectLst/>
                          <a:latin typeface="+mn-lt"/>
                          <a:ea typeface="+mn-ea"/>
                          <a:cs typeface="+mn-cs"/>
                        </a:rPr>
                        <a:t>The LRS and C-IV Projects </a:t>
                      </a:r>
                      <a:r>
                        <a:rPr lang="en-US" sz="1400" kern="1200" dirty="0" smtClean="0">
                          <a:solidFill>
                            <a:schemeClr val="dk1"/>
                          </a:solidFill>
                          <a:effectLst/>
                          <a:latin typeface="+mn-lt"/>
                          <a:ea typeface="+mn-ea"/>
                          <a:cs typeface="+mn-cs"/>
                        </a:rPr>
                        <a:t>will provide </a:t>
                      </a:r>
                      <a:r>
                        <a:rPr lang="en-US" sz="1400" kern="1200" dirty="0" smtClean="0">
                          <a:solidFill>
                            <a:schemeClr val="dk1"/>
                          </a:solidFill>
                          <a:effectLst/>
                          <a:latin typeface="+mn-lt"/>
                          <a:ea typeface="+mn-ea"/>
                          <a:cs typeface="+mn-cs"/>
                        </a:rPr>
                        <a:t>to CDSS stage</a:t>
                      </a:r>
                      <a:r>
                        <a:rPr lang="en-US" sz="1400" kern="1200" baseline="0" dirty="0" smtClean="0">
                          <a:solidFill>
                            <a:schemeClr val="dk1"/>
                          </a:solidFill>
                          <a:effectLst/>
                          <a:latin typeface="+mn-lt"/>
                          <a:ea typeface="+mn-ea"/>
                          <a:cs typeface="+mn-cs"/>
                        </a:rPr>
                        <a:t> one child care data for March 2017. </a:t>
                      </a:r>
                      <a:r>
                        <a:rPr lang="en-US" sz="1400" kern="1200" baseline="0" dirty="0" smtClean="0">
                          <a:solidFill>
                            <a:schemeClr val="dk1"/>
                          </a:solidFill>
                          <a:effectLst/>
                          <a:latin typeface="+mn-lt"/>
                          <a:ea typeface="+mn-ea"/>
                          <a:cs typeface="+mn-cs"/>
                        </a:rPr>
                        <a:t> The teams are in the process of pulling together the data to send to CDSS.</a:t>
                      </a:r>
                      <a:endParaRPr lang="en-US" sz="1400" kern="1200" dirty="0" smtClean="0">
                        <a:solidFill>
                          <a:schemeClr val="dk1"/>
                        </a:solidFill>
                        <a:effectLst/>
                        <a:latin typeface="+mn-lt"/>
                        <a:ea typeface="+mn-ea"/>
                        <a:cs typeface="+mn-cs"/>
                      </a:endParaRPr>
                    </a:p>
                  </a:txBody>
                  <a:tcPr marL="91442" marR="91442" marT="34315" marB="34315"/>
                </a:tc>
                <a:extLst>
                  <a:ext uri="{0D108BD9-81ED-4DB2-BD59-A6C34878D82A}">
                    <a16:rowId xmlns:a16="http://schemas.microsoft.com/office/drawing/2014/main" val="676741665"/>
                  </a:ext>
                </a:extLst>
              </a:tr>
              <a:tr h="123161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Arial" panose="020B0604020202020204" pitchFamily="34" charset="0"/>
                        </a:rPr>
                        <a:t>Census </a:t>
                      </a:r>
                      <a:endParaRPr lang="en-US" sz="1400" kern="1200" dirty="0">
                        <a:solidFill>
                          <a:schemeClr val="dk1"/>
                        </a:solidFill>
                        <a:effectLst/>
                        <a:latin typeface="+mn-lt"/>
                        <a:ea typeface="+mn-ea"/>
                        <a:cs typeface="Arial" panose="020B0604020202020204" pitchFamily="34" charset="0"/>
                      </a:endParaRPr>
                    </a:p>
                  </a:txBody>
                  <a:tcPr marL="91448" marR="91448" marT="34291" marB="34291"/>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kern="1200" baseline="0" dirty="0" smtClean="0">
                          <a:solidFill>
                            <a:schemeClr val="dk1"/>
                          </a:solidFill>
                          <a:effectLst/>
                          <a:latin typeface="+mn-lt"/>
                          <a:ea typeface="+mn-ea"/>
                          <a:cs typeface="Arial" panose="020B0604020202020204" pitchFamily="34" charset="0"/>
                        </a:rPr>
                        <a:t>In Progress</a:t>
                      </a:r>
                      <a:endParaRPr lang="en-US" sz="1400" kern="1200" baseline="0" dirty="0" smtClean="0">
                        <a:solidFill>
                          <a:schemeClr val="dk1"/>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kern="1200" baseline="0" dirty="0" smtClean="0">
                        <a:solidFill>
                          <a:schemeClr val="dk1"/>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kern="1200" baseline="0" dirty="0" smtClean="0">
                          <a:solidFill>
                            <a:schemeClr val="dk1"/>
                          </a:solidFill>
                          <a:effectLst/>
                          <a:latin typeface="+mn-lt"/>
                          <a:ea typeface="+mn-ea"/>
                          <a:cs typeface="Arial" panose="020B0604020202020204" pitchFamily="34" charset="0"/>
                        </a:rPr>
                        <a:t>CDSS is reviewing </a:t>
                      </a:r>
                      <a:r>
                        <a:rPr lang="en-US" sz="1400" kern="1200" baseline="0" dirty="0" err="1" smtClean="0">
                          <a:solidFill>
                            <a:schemeClr val="dk1"/>
                          </a:solidFill>
                          <a:effectLst/>
                          <a:latin typeface="+mn-lt"/>
                          <a:ea typeface="+mn-ea"/>
                          <a:cs typeface="Arial" panose="020B0604020202020204" pitchFamily="34" charset="0"/>
                        </a:rPr>
                        <a:t>CalACES</a:t>
                      </a:r>
                      <a:r>
                        <a:rPr lang="en-US" sz="1400" kern="1200" baseline="0" dirty="0" smtClean="0">
                          <a:solidFill>
                            <a:schemeClr val="dk1"/>
                          </a:solidFill>
                          <a:effectLst/>
                          <a:latin typeface="+mn-lt"/>
                          <a:ea typeface="+mn-ea"/>
                          <a:cs typeface="Arial" panose="020B0604020202020204" pitchFamily="34" charset="0"/>
                        </a:rPr>
                        <a:t> </a:t>
                      </a:r>
                      <a:r>
                        <a:rPr lang="en-US" sz="1400" kern="1200" baseline="0" dirty="0" smtClean="0">
                          <a:solidFill>
                            <a:schemeClr val="dk1"/>
                          </a:solidFill>
                          <a:effectLst/>
                          <a:latin typeface="+mn-lt"/>
                          <a:ea typeface="+mn-ea"/>
                          <a:cs typeface="Arial" panose="020B0604020202020204" pitchFamily="34" charset="0"/>
                        </a:rPr>
                        <a:t>latest comments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400" kern="1200" baseline="0" dirty="0" smtClean="0">
                        <a:solidFill>
                          <a:schemeClr val="dk1"/>
                        </a:solidFill>
                        <a:effectLst/>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kern="1200" baseline="0" dirty="0" smtClean="0">
                          <a:solidFill>
                            <a:schemeClr val="dk1"/>
                          </a:solidFill>
                          <a:effectLst/>
                          <a:latin typeface="+mn-lt"/>
                          <a:ea typeface="+mn-ea"/>
                          <a:cs typeface="Arial" panose="020B0604020202020204" pitchFamily="34" charset="0"/>
                        </a:rPr>
                        <a:t>Note: Initial approved MOU expired on 6/30/17</a:t>
                      </a:r>
                    </a:p>
                  </a:txBody>
                  <a:tcPr marL="91442" marR="91442" marT="34315" marB="3431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Arial" panose="020B0604020202020204" pitchFamily="34" charset="0"/>
                        </a:rPr>
                        <a:t>To</a:t>
                      </a:r>
                      <a:r>
                        <a:rPr lang="en-US" sz="1400" kern="1200" baseline="0" dirty="0" smtClean="0">
                          <a:solidFill>
                            <a:schemeClr val="dk1"/>
                          </a:solidFill>
                          <a:effectLst/>
                          <a:latin typeface="+mn-lt"/>
                          <a:ea typeface="+mn-ea"/>
                          <a:cs typeface="Arial" panose="020B0604020202020204" pitchFamily="34" charset="0"/>
                        </a:rPr>
                        <a:t> provide CDSS </a:t>
                      </a:r>
                      <a:r>
                        <a:rPr lang="en-US" sz="1400" kern="1200" dirty="0" smtClean="0">
                          <a:solidFill>
                            <a:schemeClr val="dk1"/>
                          </a:solidFill>
                          <a:effectLst/>
                          <a:latin typeface="+mn-lt"/>
                          <a:ea typeface="+mn-ea"/>
                          <a:cs typeface="+mn-cs"/>
                        </a:rPr>
                        <a:t>the necessary and relevant California Work Opportunity and Responsibility to Kids (CalWORKs)  and Supplemental Nutrition</a:t>
                      </a:r>
                      <a:r>
                        <a:rPr lang="en-US" sz="1400" kern="1200" baseline="0" dirty="0" smtClean="0">
                          <a:solidFill>
                            <a:schemeClr val="dk1"/>
                          </a:solidFill>
                          <a:effectLst/>
                          <a:latin typeface="+mn-lt"/>
                          <a:ea typeface="+mn-ea"/>
                          <a:cs typeface="+mn-cs"/>
                        </a:rPr>
                        <a:t> Assistance Program (SNAP) data to use in improving the U.S. 2020 Census and providing California with valuable data on program participation dynamics.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baseline="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baseline="0" dirty="0" smtClean="0">
                          <a:solidFill>
                            <a:schemeClr val="dk1"/>
                          </a:solidFill>
                          <a:effectLst/>
                          <a:latin typeface="+mn-lt"/>
                          <a:ea typeface="+mn-ea"/>
                          <a:cs typeface="+mn-cs"/>
                        </a:rPr>
                        <a:t>The LRS and </a:t>
                      </a:r>
                      <a:r>
                        <a:rPr lang="en-US" sz="1400" kern="1200" baseline="0" dirty="0" smtClean="0">
                          <a:solidFill>
                            <a:schemeClr val="dk1"/>
                          </a:solidFill>
                          <a:effectLst/>
                          <a:latin typeface="+mn-lt"/>
                          <a:ea typeface="+mn-ea"/>
                          <a:cs typeface="+mn-cs"/>
                        </a:rPr>
                        <a:t>C-IV </a:t>
                      </a:r>
                      <a:r>
                        <a:rPr lang="en-US" sz="1400" kern="1200" baseline="0" dirty="0" smtClean="0">
                          <a:solidFill>
                            <a:schemeClr val="dk1"/>
                          </a:solidFill>
                          <a:effectLst/>
                          <a:latin typeface="+mn-lt"/>
                          <a:ea typeface="+mn-ea"/>
                          <a:cs typeface="+mn-cs"/>
                        </a:rPr>
                        <a:t>Projects </a:t>
                      </a:r>
                      <a:r>
                        <a:rPr lang="en-US" sz="1400" kern="1200" baseline="0" dirty="0" smtClean="0">
                          <a:solidFill>
                            <a:schemeClr val="dk1"/>
                          </a:solidFill>
                          <a:effectLst/>
                          <a:latin typeface="+mn-lt"/>
                          <a:ea typeface="+mn-ea"/>
                          <a:cs typeface="+mn-cs"/>
                        </a:rPr>
                        <a:t>will provide to CDSS specific CalWORKs and SNAP data from 2004 to 2016. </a:t>
                      </a:r>
                      <a:endParaRPr lang="en-US" sz="1400" kern="1200" dirty="0" smtClean="0">
                        <a:solidFill>
                          <a:schemeClr val="dk1"/>
                        </a:solidFill>
                        <a:effectLst/>
                        <a:latin typeface="+mn-lt"/>
                        <a:ea typeface="+mn-ea"/>
                        <a:cs typeface="Arial" panose="020B0604020202020204" pitchFamily="34" charset="0"/>
                      </a:endParaRPr>
                    </a:p>
                  </a:txBody>
                  <a:tcPr marL="91442" marR="91442" marT="34315" marB="34315"/>
                </a:tc>
                <a:extLst>
                  <a:ext uri="{0D108BD9-81ED-4DB2-BD59-A6C34878D82A}">
                    <a16:rowId xmlns:a16="http://schemas.microsoft.com/office/drawing/2014/main" val="4164940116"/>
                  </a:ext>
                </a:extLst>
              </a:tr>
            </a:tbl>
          </a:graphicData>
        </a:graphic>
      </p:graphicFrame>
    </p:spTree>
    <p:extLst>
      <p:ext uri="{BB962C8B-B14F-4D97-AF65-F5344CB8AC3E}">
        <p14:creationId xmlns:p14="http://schemas.microsoft.com/office/powerpoint/2010/main" val="2414123062"/>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1981200" y="0"/>
            <a:ext cx="7620000" cy="867747"/>
          </a:xfrm>
        </p:spPr>
        <p:txBody>
          <a:bodyPr/>
          <a:lstStyle/>
          <a:p>
            <a:pPr algn="ctr"/>
            <a:r>
              <a:rPr lang="en-US" dirty="0" smtClean="0"/>
              <a:t>CDSS MOUs</a:t>
            </a:r>
            <a:endParaRPr lang="en-US" dirty="0"/>
          </a:p>
        </p:txBody>
      </p:sp>
      <p:sp>
        <p:nvSpPr>
          <p:cNvPr id="5" name="Slide Number Placeholder 3"/>
          <p:cNvSpPr>
            <a:spLocks noGrp="1"/>
          </p:cNvSpPr>
          <p:nvPr>
            <p:ph type="sldNum" sz="quarter" idx="12"/>
          </p:nvPr>
        </p:nvSpPr>
        <p:spPr>
          <a:xfrm>
            <a:off x="10055788" y="5648960"/>
            <a:ext cx="548640" cy="396240"/>
          </a:xfrm>
        </p:spPr>
        <p:txBody>
          <a:bodyPr/>
          <a:lstStyle/>
          <a:p>
            <a:fld id="{E11AC5FD-6117-434D-B9A5-ADA9E67FDCBD}" type="slidenum">
              <a:rPr lang="en-US">
                <a:latin typeface="Calibri"/>
              </a:rPr>
              <a:pPr/>
              <a:t>2</a:t>
            </a:fld>
            <a:endParaRPr lang="en-US" dirty="0">
              <a:latin typeface="Calibri"/>
            </a:endParaRPr>
          </a:p>
        </p:txBody>
      </p:sp>
      <p:graphicFrame>
        <p:nvGraphicFramePr>
          <p:cNvPr id="2" name="Table 1"/>
          <p:cNvGraphicFramePr>
            <a:graphicFrameLocks noGrp="1"/>
          </p:cNvGraphicFramePr>
          <p:nvPr>
            <p:extLst>
              <p:ext uri="{D42A27DB-BD31-4B8C-83A1-F6EECF244321}">
                <p14:modId xmlns:p14="http://schemas.microsoft.com/office/powerpoint/2010/main" val="2764214668"/>
              </p:ext>
            </p:extLst>
          </p:nvPr>
        </p:nvGraphicFramePr>
        <p:xfrm>
          <a:off x="531845" y="755782"/>
          <a:ext cx="10422293" cy="5177449"/>
        </p:xfrm>
        <a:graphic>
          <a:graphicData uri="http://schemas.openxmlformats.org/drawingml/2006/table">
            <a:tbl>
              <a:tblPr firstRow="1" bandRow="1">
                <a:tableStyleId>{5C22544A-7EE6-4342-B048-85BDC9FD1C3A}</a:tableStyleId>
              </a:tblPr>
              <a:tblGrid>
                <a:gridCol w="1766456">
                  <a:extLst>
                    <a:ext uri="{9D8B030D-6E8A-4147-A177-3AD203B41FA5}">
                      <a16:colId xmlns:a16="http://schemas.microsoft.com/office/drawing/2014/main" val="1897634298"/>
                    </a:ext>
                  </a:extLst>
                </a:gridCol>
                <a:gridCol w="1835160">
                  <a:extLst>
                    <a:ext uri="{9D8B030D-6E8A-4147-A177-3AD203B41FA5}">
                      <a16:colId xmlns:a16="http://schemas.microsoft.com/office/drawing/2014/main" val="1124354111"/>
                    </a:ext>
                  </a:extLst>
                </a:gridCol>
                <a:gridCol w="6820677">
                  <a:extLst>
                    <a:ext uri="{9D8B030D-6E8A-4147-A177-3AD203B41FA5}">
                      <a16:colId xmlns:a16="http://schemas.microsoft.com/office/drawing/2014/main" val="3406358116"/>
                    </a:ext>
                  </a:extLst>
                </a:gridCol>
              </a:tblGrid>
              <a:tr h="379266">
                <a:tc>
                  <a:txBody>
                    <a:bodyPr/>
                    <a:lstStyle/>
                    <a:p>
                      <a:r>
                        <a:rPr lang="en-US" sz="1200" dirty="0" smtClean="0">
                          <a:solidFill>
                            <a:schemeClr val="tx1"/>
                          </a:solidFill>
                          <a:latin typeface="+mj-lt"/>
                          <a:cs typeface="Arial" panose="020B0604020202020204" pitchFamily="34" charset="0"/>
                        </a:rPr>
                        <a:t>Item</a:t>
                      </a:r>
                      <a:endParaRPr lang="en-US" sz="1200" dirty="0">
                        <a:solidFill>
                          <a:schemeClr val="tx1"/>
                        </a:solidFill>
                        <a:latin typeface="+mj-lt"/>
                        <a:cs typeface="Arial" panose="020B0604020202020204" pitchFamily="34" charset="0"/>
                      </a:endParaRP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baseline="0" dirty="0" smtClean="0">
                          <a:solidFill>
                            <a:schemeClr val="dk1"/>
                          </a:solidFill>
                          <a:effectLst/>
                          <a:latin typeface="+mj-lt"/>
                          <a:ea typeface="+mn-ea"/>
                          <a:cs typeface="Arial" panose="020B0604020202020204" pitchFamily="34" charset="0"/>
                        </a:rPr>
                        <a:t>MOU Status</a:t>
                      </a:r>
                    </a:p>
                  </a:txBody>
                  <a:tcPr marL="91438" marR="91438" marT="34283" marB="3428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baseline="0" dirty="0" smtClean="0">
                          <a:solidFill>
                            <a:schemeClr val="tx1"/>
                          </a:solidFill>
                          <a:effectLst/>
                          <a:latin typeface="+mj-lt"/>
                          <a:ea typeface="+mn-ea"/>
                          <a:cs typeface="Arial" panose="020B0604020202020204" pitchFamily="34" charset="0"/>
                        </a:rPr>
                        <a:t>Purpose of the Data Request</a:t>
                      </a:r>
                      <a:r>
                        <a:rPr lang="en-US" sz="1200" b="1" kern="1200" baseline="0" dirty="0" smtClean="0">
                          <a:solidFill>
                            <a:schemeClr val="dk1"/>
                          </a:solidFill>
                          <a:effectLst/>
                          <a:latin typeface="+mj-lt"/>
                          <a:ea typeface="+mn-ea"/>
                          <a:cs typeface="Arial" panose="020B0604020202020204" pitchFamily="34" charset="0"/>
                        </a:rPr>
                        <a:t> </a:t>
                      </a:r>
                    </a:p>
                  </a:txBody>
                  <a:tcPr marL="91438" marR="91438" marT="34283" marB="34283"/>
                </a:tc>
                <a:extLst>
                  <a:ext uri="{0D108BD9-81ED-4DB2-BD59-A6C34878D82A}">
                    <a16:rowId xmlns:a16="http://schemas.microsoft.com/office/drawing/2014/main" val="2185081078"/>
                  </a:ext>
                </a:extLst>
              </a:tr>
              <a:tr h="23825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Arial" panose="020B0604020202020204" pitchFamily="34" charset="0"/>
                        </a:rPr>
                        <a:t>West Stat Study</a:t>
                      </a:r>
                    </a:p>
                  </a:txBody>
                  <a:tcPr marL="91448" marR="91448" marT="34291" marB="34291"/>
                </a:tc>
                <a:tc>
                  <a:txBody>
                    <a:bodyPr/>
                    <a:lstStyle/>
                    <a:p>
                      <a:pPr marL="0" lvl="0" indent="0">
                        <a:buFont typeface="Wingdings" panose="05000000000000000000" pitchFamily="2" charset="2"/>
                        <a:buNone/>
                      </a:pPr>
                      <a:r>
                        <a:rPr lang="en-US" sz="1400" b="0" kern="1200" baseline="0" dirty="0" smtClean="0">
                          <a:solidFill>
                            <a:schemeClr val="tx1"/>
                          </a:solidFill>
                          <a:effectLst/>
                          <a:latin typeface="+mn-lt"/>
                          <a:ea typeface="+mn-ea"/>
                          <a:cs typeface="Arial" panose="020B0604020202020204" pitchFamily="34" charset="0"/>
                        </a:rPr>
                        <a:t>In Progress</a:t>
                      </a:r>
                    </a:p>
                    <a:p>
                      <a:pPr marL="0" lvl="0" indent="0">
                        <a:buFont typeface="Wingdings" panose="05000000000000000000" pitchFamily="2" charset="2"/>
                        <a:buNone/>
                      </a:pPr>
                      <a:endParaRPr lang="en-US" sz="1400" b="0" kern="1200" baseline="0" dirty="0" smtClean="0">
                        <a:solidFill>
                          <a:schemeClr val="tx1"/>
                        </a:solidFill>
                        <a:effectLst/>
                        <a:latin typeface="+mn-lt"/>
                        <a:ea typeface="+mn-ea"/>
                        <a:cs typeface="Arial" panose="020B0604020202020204" pitchFamily="34" charset="0"/>
                      </a:endParaRPr>
                    </a:p>
                    <a:p>
                      <a:pPr marL="0" lvl="0" indent="0">
                        <a:buFont typeface="Wingdings" panose="05000000000000000000" pitchFamily="2" charset="2"/>
                        <a:buNone/>
                      </a:pPr>
                      <a:r>
                        <a:rPr lang="en-US" sz="1400" b="0" kern="1200" baseline="0" dirty="0" smtClean="0">
                          <a:solidFill>
                            <a:schemeClr val="tx1"/>
                          </a:solidFill>
                          <a:effectLst/>
                          <a:latin typeface="+mn-lt"/>
                          <a:ea typeface="+mn-ea"/>
                          <a:cs typeface="Arial" panose="020B0604020202020204" pitchFamily="34" charset="0"/>
                        </a:rPr>
                        <a:t>CDSS is making updating to MOU.</a:t>
                      </a:r>
                      <a:endParaRPr lang="en-US" sz="1400" b="0" kern="1200" baseline="0" dirty="0" smtClean="0">
                        <a:solidFill>
                          <a:schemeClr val="tx1"/>
                        </a:solidFill>
                        <a:effectLst/>
                        <a:latin typeface="+mn-lt"/>
                        <a:ea typeface="+mn-ea"/>
                        <a:cs typeface="Arial" panose="020B0604020202020204" pitchFamily="34" charset="0"/>
                      </a:endParaRPr>
                    </a:p>
                  </a:txBody>
                  <a:tcPr marL="91442" marR="91442" marT="34315" marB="34315"/>
                </a:tc>
                <a:tc>
                  <a:txBody>
                    <a:bodyPr/>
                    <a:lstStyle/>
                    <a:p>
                      <a:pPr marL="0" lvl="0" indent="0">
                        <a:buFont typeface="Wingdings" panose="05000000000000000000" pitchFamily="2" charset="2"/>
                        <a:buNone/>
                      </a:pPr>
                      <a:r>
                        <a:rPr lang="en-US" sz="1400" kern="1200" dirty="0" smtClean="0">
                          <a:solidFill>
                            <a:schemeClr val="dk1"/>
                          </a:solidFill>
                          <a:effectLst/>
                          <a:latin typeface="+mn-lt"/>
                          <a:ea typeface="+mn-ea"/>
                          <a:cs typeface="Arial" panose="020B0604020202020204" pitchFamily="34" charset="0"/>
                        </a:rPr>
                        <a:t>To</a:t>
                      </a:r>
                      <a:r>
                        <a:rPr lang="en-US" sz="1400" kern="1200" baseline="0" dirty="0" smtClean="0">
                          <a:solidFill>
                            <a:schemeClr val="dk1"/>
                          </a:solidFill>
                          <a:effectLst/>
                          <a:latin typeface="+mn-lt"/>
                          <a:ea typeface="+mn-ea"/>
                          <a:cs typeface="Arial" panose="020B0604020202020204" pitchFamily="34" charset="0"/>
                        </a:rPr>
                        <a:t> provide CDSS </a:t>
                      </a:r>
                      <a:r>
                        <a:rPr lang="en-US" sz="1400" kern="1200" dirty="0" smtClean="0">
                          <a:solidFill>
                            <a:schemeClr val="dk1"/>
                          </a:solidFill>
                          <a:effectLst/>
                          <a:latin typeface="+mn-lt"/>
                          <a:ea typeface="+mn-ea"/>
                          <a:cs typeface="+mn-cs"/>
                        </a:rPr>
                        <a:t>the necessary and relevant Supplemental Nutrition</a:t>
                      </a:r>
                      <a:r>
                        <a:rPr lang="en-US" sz="1400" kern="1200" baseline="0" dirty="0" smtClean="0">
                          <a:solidFill>
                            <a:schemeClr val="dk1"/>
                          </a:solidFill>
                          <a:effectLst/>
                          <a:latin typeface="+mn-lt"/>
                          <a:ea typeface="+mn-ea"/>
                          <a:cs typeface="+mn-cs"/>
                        </a:rPr>
                        <a:t> Assistance Program (SNAP) data to study and identify the major individual, household, and environmental barriers affecting SNAP households. In addition, to examine how these barriers vary by household demographics, economics and geography and determine how, if at all, these barriers can be accounted for in determining SNAP allotments.</a:t>
                      </a:r>
                    </a:p>
                    <a:p>
                      <a:pPr marL="0" lvl="0" indent="0">
                        <a:buFont typeface="Wingdings" panose="05000000000000000000" pitchFamily="2" charset="2"/>
                        <a:buNone/>
                      </a:pPr>
                      <a:endParaRPr lang="en-US" sz="1400" b="0" kern="1200" baseline="0" dirty="0" smtClean="0">
                        <a:solidFill>
                          <a:schemeClr val="dk1"/>
                        </a:solidFill>
                        <a:effectLst/>
                        <a:latin typeface="+mn-lt"/>
                        <a:ea typeface="+mn-ea"/>
                        <a:cs typeface="+mn-cs"/>
                      </a:endParaRPr>
                    </a:p>
                    <a:p>
                      <a:pPr marL="0" lvl="0" indent="0">
                        <a:buFont typeface="Wingdings" panose="05000000000000000000" pitchFamily="2" charset="2"/>
                        <a:buNone/>
                      </a:pPr>
                      <a:r>
                        <a:rPr lang="en-US" sz="1400" b="0" kern="1200" baseline="0" dirty="0" smtClean="0">
                          <a:solidFill>
                            <a:schemeClr val="dk1"/>
                          </a:solidFill>
                          <a:effectLst/>
                          <a:latin typeface="+mn-lt"/>
                          <a:ea typeface="+mn-ea"/>
                          <a:cs typeface="+mn-cs"/>
                        </a:rPr>
                        <a:t>The </a:t>
                      </a:r>
                      <a:r>
                        <a:rPr lang="en-US" sz="1400" b="0" kern="1200" baseline="0" dirty="0" smtClean="0">
                          <a:solidFill>
                            <a:schemeClr val="dk1"/>
                          </a:solidFill>
                          <a:effectLst/>
                          <a:latin typeface="+mn-lt"/>
                          <a:ea typeface="+mn-ea"/>
                          <a:cs typeface="+mn-cs"/>
                        </a:rPr>
                        <a:t> LRS and C-IV Projects </a:t>
                      </a:r>
                      <a:r>
                        <a:rPr lang="en-US" sz="1400" b="0" kern="1200" baseline="0" dirty="0" smtClean="0">
                          <a:solidFill>
                            <a:schemeClr val="dk1"/>
                          </a:solidFill>
                          <a:effectLst/>
                          <a:latin typeface="+mn-lt"/>
                          <a:ea typeface="+mn-ea"/>
                          <a:cs typeface="+mn-cs"/>
                        </a:rPr>
                        <a:t>will provide to CDSS active </a:t>
                      </a:r>
                      <a:r>
                        <a:rPr lang="en-US" sz="1400" b="0" kern="1200" baseline="0" dirty="0" err="1" smtClean="0">
                          <a:solidFill>
                            <a:schemeClr val="dk1"/>
                          </a:solidFill>
                          <a:effectLst/>
                          <a:latin typeface="+mn-lt"/>
                          <a:ea typeface="+mn-ea"/>
                          <a:cs typeface="+mn-cs"/>
                        </a:rPr>
                        <a:t>CalFresh</a:t>
                      </a:r>
                      <a:r>
                        <a:rPr lang="en-US" sz="1400" b="0" kern="1200" baseline="0" dirty="0" smtClean="0">
                          <a:solidFill>
                            <a:schemeClr val="dk1"/>
                          </a:solidFill>
                          <a:effectLst/>
                          <a:latin typeface="+mn-lt"/>
                          <a:ea typeface="+mn-ea"/>
                          <a:cs typeface="+mn-cs"/>
                        </a:rPr>
                        <a:t> Recipients as of 10/31/17.</a:t>
                      </a:r>
                      <a:endParaRPr lang="en-US" sz="1400" b="0" kern="1200" baseline="0" dirty="0" smtClean="0">
                        <a:solidFill>
                          <a:schemeClr val="tx1"/>
                        </a:solidFill>
                        <a:effectLst/>
                        <a:latin typeface="+mn-lt"/>
                        <a:ea typeface="+mn-ea"/>
                        <a:cs typeface="Arial" panose="020B0604020202020204" pitchFamily="34" charset="0"/>
                      </a:endParaRPr>
                    </a:p>
                  </a:txBody>
                  <a:tcPr marL="91442" marR="91442" marT="34315" marB="34315"/>
                </a:tc>
                <a:extLst>
                  <a:ext uri="{0D108BD9-81ED-4DB2-BD59-A6C34878D82A}">
                    <a16:rowId xmlns:a16="http://schemas.microsoft.com/office/drawing/2014/main" val="564022716"/>
                  </a:ext>
                </a:extLst>
              </a:tr>
              <a:tr h="23825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Arial" panose="020B0604020202020204" pitchFamily="34" charset="0"/>
                        </a:rPr>
                        <a:t>Cross-System Analytic and Assessment for Learning and Skills Attainment (CAAL-Skills)</a:t>
                      </a:r>
                    </a:p>
                  </a:txBody>
                  <a:tcPr marL="91448" marR="91448" marT="34291" marB="34291"/>
                </a:tc>
                <a:tc>
                  <a:txBody>
                    <a:bodyPr/>
                    <a:lstStyle/>
                    <a:p>
                      <a:r>
                        <a:rPr lang="en-US" sz="1400" b="0" kern="1200" baseline="0" dirty="0" smtClean="0">
                          <a:solidFill>
                            <a:schemeClr val="tx1"/>
                          </a:solidFill>
                          <a:effectLst/>
                          <a:latin typeface="+mn-lt"/>
                          <a:ea typeface="+mn-ea"/>
                          <a:cs typeface="Arial" panose="020B0604020202020204" pitchFamily="34" charset="0"/>
                        </a:rPr>
                        <a:t>Pending</a:t>
                      </a:r>
                    </a:p>
                  </a:txBody>
                  <a:tcPr marL="91442" marR="91442" marT="34315" marB="34315"/>
                </a:tc>
                <a:tc>
                  <a:txBody>
                    <a:bodyPr/>
                    <a:lstStyle/>
                    <a:p>
                      <a:r>
                        <a:rPr lang="en-US" sz="1400" b="0" i="0" u="none" strike="noStrike" kern="1200" baseline="0" dirty="0" smtClean="0">
                          <a:solidFill>
                            <a:schemeClr val="dk1"/>
                          </a:solidFill>
                          <a:latin typeface="+mn-lt"/>
                          <a:ea typeface="+mn-ea"/>
                          <a:cs typeface="+mn-cs"/>
                        </a:rPr>
                        <a:t>The purpose of the CAAL-Skills project is to develop a comprehensive, integrated, interoperable data system that measures and assesses program outcomes in a systematic and efficient manner. The data system’s overarching purpose will be helping the California Workforce Development Board (CWDB) (and its State Plan partners) meet statutorily mandated performance reporting requirements and align with Workforce Innovation and Opportunity Act (WIOA) of 2014 and AB 1336 requirements. </a:t>
                      </a:r>
                    </a:p>
                    <a:p>
                      <a:endParaRPr lang="en-US" sz="1400" b="0" i="0" u="none" strike="noStrike" kern="1200" baseline="0" dirty="0" smtClean="0">
                        <a:solidFill>
                          <a:schemeClr val="dk1"/>
                        </a:solidFill>
                        <a:effectLst/>
                        <a:latin typeface="+mn-lt"/>
                        <a:ea typeface="+mn-ea"/>
                        <a:cs typeface="+mn-cs"/>
                      </a:endParaRPr>
                    </a:p>
                    <a:p>
                      <a:r>
                        <a:rPr lang="en-US" sz="1400" b="0" i="0" u="none" strike="noStrike" kern="1200" baseline="0" dirty="0" smtClean="0">
                          <a:solidFill>
                            <a:schemeClr val="dk1"/>
                          </a:solidFill>
                          <a:effectLst/>
                          <a:latin typeface="+mn-lt"/>
                          <a:ea typeface="+mn-ea"/>
                          <a:cs typeface="+mn-cs"/>
                        </a:rPr>
                        <a:t>Napa, Monterey, and Stanislaus are the pilot counties for this project.</a:t>
                      </a:r>
                    </a:p>
                    <a:p>
                      <a:endParaRPr lang="en-US" sz="1400" b="0" i="0" u="none" strike="noStrike" kern="1200" baseline="0" dirty="0" smtClean="0">
                        <a:solidFill>
                          <a:schemeClr val="dk1"/>
                        </a:solidFill>
                        <a:effectLst/>
                        <a:latin typeface="+mn-lt"/>
                        <a:ea typeface="+mn-ea"/>
                        <a:cs typeface="+mn-cs"/>
                      </a:endParaRPr>
                    </a:p>
                    <a:p>
                      <a:r>
                        <a:rPr lang="en-US" sz="1400" kern="1200" baseline="0" dirty="0" smtClean="0">
                          <a:solidFill>
                            <a:schemeClr val="dk1"/>
                          </a:solidFill>
                          <a:effectLst/>
                          <a:latin typeface="+mn-lt"/>
                          <a:ea typeface="+mn-ea"/>
                          <a:cs typeface="+mn-cs"/>
                        </a:rPr>
                        <a:t>The C-IV Project will provide to CDSS specific CalWORKs and WTW data from July 2013 to June 2017.</a:t>
                      </a:r>
                      <a:endParaRPr lang="en-US" sz="1400" kern="1200" dirty="0" smtClean="0">
                        <a:solidFill>
                          <a:schemeClr val="dk1"/>
                        </a:solidFill>
                        <a:effectLst/>
                        <a:latin typeface="+mn-lt"/>
                        <a:ea typeface="+mn-ea"/>
                        <a:cs typeface="+mn-cs"/>
                      </a:endParaRPr>
                    </a:p>
                  </a:txBody>
                  <a:tcPr marL="91442" marR="91442" marT="34315" marB="34315"/>
                </a:tc>
                <a:extLst>
                  <a:ext uri="{0D108BD9-81ED-4DB2-BD59-A6C34878D82A}">
                    <a16:rowId xmlns:a16="http://schemas.microsoft.com/office/drawing/2014/main" val="676741665"/>
                  </a:ext>
                </a:extLst>
              </a:tr>
            </a:tbl>
          </a:graphicData>
        </a:graphic>
      </p:graphicFrame>
    </p:spTree>
    <p:extLst>
      <p:ext uri="{BB962C8B-B14F-4D97-AF65-F5344CB8AC3E}">
        <p14:creationId xmlns:p14="http://schemas.microsoft.com/office/powerpoint/2010/main" val="2415660"/>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Basis">
  <a:themeElements>
    <a:clrScheme name="Custom 9">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0070C0"/>
      </a:hlink>
      <a:folHlink>
        <a:srgbClr val="7030A0"/>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1_Basis">
  <a:themeElements>
    <a:clrScheme name="Custom 9">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0070C0"/>
      </a:hlink>
      <a:folHlink>
        <a:srgbClr val="7030A0"/>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9">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0070C0"/>
    </a:hlink>
    <a:folHlink>
      <a:srgbClr val="7030A0"/>
    </a:folHlink>
  </a:clrScheme>
</a:themeOverride>
</file>

<file path=ppt/theme/themeOverride2.xml><?xml version="1.0" encoding="utf-8"?>
<a:themeOverride xmlns:a="http://schemas.openxmlformats.org/drawingml/2006/main">
  <a:clrScheme name="Custom 9">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0070C0"/>
    </a:hlink>
    <a:folHlink>
      <a:srgbClr val="7030A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CB9487F17E0E4D9E56E929BF36E5A5" ma:contentTypeVersion="7" ma:contentTypeDescription="Create a new document." ma:contentTypeScope="" ma:versionID="967e6700b5968ebe4d21541d346f490e">
  <xsd:schema xmlns:xsd="http://www.w3.org/2001/XMLSchema" xmlns:xs="http://www.w3.org/2001/XMLSchema" xmlns:p="http://schemas.microsoft.com/office/2006/metadata/properties" xmlns:ns2="f7e036ba-a3b0-4cdc-b69c-3ff0c66abd9d" targetNamespace="http://schemas.microsoft.com/office/2006/metadata/properties" ma:root="true" ma:fieldsID="9f1c5c67c71cbcc6675b124f915a2abd" ns2:_="">
    <xsd:import namespace="f7e036ba-a3b0-4cdc-b69c-3ff0c66abd9d"/>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7e036ba-a3b0-4cdc-b69c-3ff0c66abd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D52F0029-7310-4F42-9614-520454568C07}"/>
</file>

<file path=customXml/itemProps2.xml><?xml version="1.0" encoding="utf-8"?>
<ds:datastoreItem xmlns:ds="http://schemas.openxmlformats.org/officeDocument/2006/customXml" ds:itemID="{F629A22F-21AC-4D1D-9AFD-D15A782B231D}"/>
</file>

<file path=customXml/itemProps3.xml><?xml version="1.0" encoding="utf-8"?>
<ds:datastoreItem xmlns:ds="http://schemas.openxmlformats.org/officeDocument/2006/customXml" ds:itemID="{1AA5A067-F888-4D17-86C5-7CCBFE3EE21C}"/>
</file>

<file path=docProps/app.xml><?xml version="1.0" encoding="utf-8"?>
<Properties xmlns="http://schemas.openxmlformats.org/officeDocument/2006/extended-properties" xmlns:vt="http://schemas.openxmlformats.org/officeDocument/2006/docPropsVTypes">
  <TotalTime>368</TotalTime>
  <Words>493</Words>
  <Application>Microsoft Office PowerPoint</Application>
  <PresentationFormat>Widescreen</PresentationFormat>
  <Paragraphs>40</Paragraphs>
  <Slides>2</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Calibri</vt:lpstr>
      <vt:lpstr>Corbel</vt:lpstr>
      <vt:lpstr>Wingdings</vt:lpstr>
      <vt:lpstr>Basis</vt:lpstr>
      <vt:lpstr>1_Basis</vt:lpstr>
      <vt:lpstr>CDSS MOUs</vt:lpstr>
      <vt:lpstr>CDSS MOUs</vt:lpstr>
    </vt:vector>
  </TitlesOfParts>
  <Company>C-IV Project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Policy Implementation</dc:title>
  <dc:creator>Michele Peterson</dc:creator>
  <cp:lastModifiedBy>Michele Peterson</cp:lastModifiedBy>
  <cp:revision>53</cp:revision>
  <dcterms:created xsi:type="dcterms:W3CDTF">2017-02-08T19:58:17Z</dcterms:created>
  <dcterms:modified xsi:type="dcterms:W3CDTF">2018-01-11T14:55:53Z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0x01010004CB9487F17E0E4D9E56E929BF36E5A5</vt:lpwstr>
  </property>
</Properties>
</file>