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wdp" ContentType="image/vnd.ms-photo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jpg" ContentType="image/jpe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png" ContentType="image/png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1" r:id="rId1"/>
  </p:sldMasterIdLst>
  <p:notesMasterIdLst>
    <p:notesMasterId r:id="rId7"/>
  </p:notesMasterIdLst>
  <p:sldIdLst>
    <p:sldId id="311" r:id="rId2"/>
    <p:sldId id="307" r:id="rId3"/>
    <p:sldId id="308" r:id="rId4"/>
    <p:sldId id="309" r:id="rId5"/>
    <p:sldId id="310" r:id="rId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ren J. Rapponotti" initials="KJR" lastIdx="2" clrIdx="0"/>
  <p:cmAuthor id="1" name="Liz Grisham" initials="LG" lastIdx="2" clrIdx="1">
    <p:extLst>
      <p:ext uri="{19B8F6BF-5375-455C-9EA6-DF929625EA0E}">
        <p15:presenceInfo xmlns:p15="http://schemas.microsoft.com/office/powerpoint/2012/main" userId="S-1-5-21-1614895754-515967899-1801674531-138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67" autoAdjust="0"/>
  </p:normalViewPr>
  <p:slideViewPr>
    <p:cSldViewPr>
      <p:cViewPr varScale="1">
        <p:scale>
          <a:sx n="115" d="100"/>
          <a:sy n="115" d="100"/>
        </p:scale>
        <p:origin x="14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4B04910-4EC8-41FA-8385-86B690782997}" type="datetimeFigureOut">
              <a:rPr lang="en-US" smtClean="0"/>
              <a:t>12/1/2017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DC1F07C-377A-40C5-B9F8-BC6F29812A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648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1F07C-377A-40C5-B9F8-BC6F29812AA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44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u="none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1AC5FD-6117-434D-B9A5-ADA9E67FDCB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186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C5FD-6117-434D-B9A5-ADA9E67FDC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15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C5FD-6117-434D-B9A5-ADA9E67FDC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007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1800" y="1680211"/>
            <a:ext cx="8229340" cy="4701540"/>
          </a:xfrm>
        </p:spPr>
        <p:txBody>
          <a:bodyPr/>
          <a:lstStyle>
            <a:lvl1pPr>
              <a:defRPr/>
            </a:lvl1pPr>
            <a:lvl2pPr>
              <a:defRPr sz="1600"/>
            </a:lvl2pPr>
            <a:lvl3pPr>
              <a:defRPr sz="1400"/>
            </a:lvl3pPr>
            <a:lvl4pPr marL="1658938" indent="-228600">
              <a:defRPr sz="1200" baseline="0"/>
            </a:lvl4pPr>
            <a:lvl5pPr marL="1944688" indent="-188913">
              <a:defRPr sz="1100"/>
            </a:lvl5pPr>
          </a:lstStyle>
          <a:p>
            <a:pPr lvl="0"/>
            <a:r>
              <a:rPr lang="en-US" dirty="0" smtClean="0"/>
              <a:t>Slide copy uses this color (20pt)</a:t>
            </a:r>
          </a:p>
          <a:p>
            <a:pPr lvl="1"/>
            <a:r>
              <a:rPr lang="en-US" dirty="0" smtClean="0"/>
              <a:t>Bullet point level 1 (16pt)</a:t>
            </a:r>
          </a:p>
          <a:p>
            <a:pPr lvl="2"/>
            <a:r>
              <a:rPr lang="en-US" dirty="0" smtClean="0"/>
              <a:t>Bullet point level 2 (14pt)</a:t>
            </a:r>
          </a:p>
          <a:p>
            <a:pPr lvl="3"/>
            <a:r>
              <a:rPr lang="en-US" dirty="0" smtClean="0"/>
              <a:t>Bullet point level 3 (12pt)</a:t>
            </a:r>
          </a:p>
          <a:p>
            <a:pPr lvl="4"/>
            <a:r>
              <a:rPr lang="en-US" dirty="0" smtClean="0"/>
              <a:t>Bullet point level 4 (11pt)</a:t>
            </a:r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31801" y="182177"/>
            <a:ext cx="8229340" cy="868362"/>
          </a:xfrm>
        </p:spPr>
        <p:txBody>
          <a:bodyPr>
            <a:noAutofit/>
          </a:bodyPr>
          <a:lstStyle>
            <a:lvl1pPr>
              <a:defRPr sz="2800">
                <a:solidFill>
                  <a:srgbClr val="00BBEE"/>
                </a:solidFill>
              </a:defRPr>
            </a:lvl1pPr>
          </a:lstStyle>
          <a:p>
            <a:r>
              <a:rPr lang="en-US" dirty="0" smtClean="0"/>
              <a:t>Slide title: can span two lines of the slide and </a:t>
            </a:r>
            <a:br>
              <a:rPr lang="en-US" dirty="0" smtClean="0"/>
            </a:br>
            <a:r>
              <a:rPr lang="en-US" dirty="0" smtClean="0"/>
              <a:t>uses this font color (28pt)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59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C5FD-6117-434D-B9A5-ADA9E67FDC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353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u="none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C5FD-6117-434D-B9A5-ADA9E67FDCB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843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C5FD-6117-434D-B9A5-ADA9E67FDC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24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C5FD-6117-434D-B9A5-ADA9E67FDC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73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C5FD-6117-434D-B9A5-ADA9E67FDC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880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C5FD-6117-434D-B9A5-ADA9E67FDC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94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C5FD-6117-434D-B9A5-ADA9E67FDC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93269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C5FD-6117-434D-B9A5-ADA9E67FDC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98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0050" y="171450"/>
            <a:ext cx="8382000" cy="1356360"/>
          </a:xfrm>
          <a:prstGeom prst="rect">
            <a:avLst/>
          </a:prstGeom>
          <a:ln w="3175"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1685925"/>
            <a:ext cx="8381999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E11AC5FD-6117-434D-B9A5-ADA9E67FDCB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00050" y="1524000"/>
            <a:ext cx="8381999" cy="38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48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6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u="none" kern="1200">
          <a:ln>
            <a:solidFill>
              <a:schemeClr val="tx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chemeClr val="tx1"/>
                </a:solidFill>
              </a:rPr>
              <a:t>NEW Tech</a:t>
            </a:r>
            <a:br>
              <a:rPr lang="en-US" sz="6000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Initiatives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12/7/2017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68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New Tech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581" y="1600200"/>
            <a:ext cx="8043863" cy="5103813"/>
          </a:xfrm>
        </p:spPr>
        <p:txBody>
          <a:bodyPr/>
          <a:lstStyle/>
          <a:p>
            <a:r>
              <a:rPr lang="en-US" sz="2400" dirty="0" smtClean="0"/>
              <a:t>Voice Biometrics</a:t>
            </a:r>
          </a:p>
          <a:p>
            <a:pPr lvl="1"/>
            <a:r>
              <a:rPr lang="en-US" sz="2200" dirty="0" smtClean="0"/>
              <a:t>Expand the existing San Bernardino voice authentication system to all of the C-IV IVR Systems.</a:t>
            </a:r>
          </a:p>
          <a:p>
            <a:pPr lvl="2"/>
            <a:r>
              <a:rPr lang="en-US" sz="1800" dirty="0" smtClean="0"/>
              <a:t>Design, build, and deploy a shared solution that will work in all continuing IVRs (not RCCs).</a:t>
            </a:r>
          </a:p>
          <a:p>
            <a:pPr lvl="2"/>
            <a:r>
              <a:rPr lang="en-US" sz="1800" b="1" dirty="0" smtClean="0"/>
              <a:t>NOTE: </a:t>
            </a:r>
            <a:r>
              <a:rPr lang="en-US" sz="1800" dirty="0" smtClean="0"/>
              <a:t> This does not replace any of the existing authentication methods.  It is intended to be another option available to the customer.</a:t>
            </a:r>
          </a:p>
          <a:p>
            <a:r>
              <a:rPr lang="en-US" sz="2400" dirty="0" smtClean="0"/>
              <a:t>FACT Upgrade</a:t>
            </a:r>
          </a:p>
          <a:p>
            <a:pPr lvl="1"/>
            <a:r>
              <a:rPr lang="en-US" sz="2200" dirty="0" smtClean="0"/>
              <a:t>Re-platform the existing FACT application as a hybrid application. </a:t>
            </a:r>
          </a:p>
          <a:p>
            <a:pPr lvl="2"/>
            <a:r>
              <a:rPr lang="en-US" sz="1800" dirty="0" smtClean="0"/>
              <a:t>Replicate all of the existing FACT functionality in a new hybrid application.</a:t>
            </a:r>
          </a:p>
          <a:p>
            <a:pPr lvl="1"/>
            <a:r>
              <a:rPr lang="en-US" sz="2200" dirty="0" smtClean="0"/>
              <a:t>This will allow the Project to prepare for new, more cost effective, and lighter hardware in the future.   </a:t>
            </a:r>
          </a:p>
          <a:p>
            <a:pPr marL="914400" lvl="2" indent="0">
              <a:buNone/>
            </a:pPr>
            <a:endParaRPr lang="en-US" sz="18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96200" y="6270625"/>
            <a:ext cx="1279663" cy="365125"/>
          </a:xfr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320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New Tech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2533"/>
            <a:ext cx="8348663" cy="4594225"/>
          </a:xfrm>
        </p:spPr>
        <p:txBody>
          <a:bodyPr/>
          <a:lstStyle/>
          <a:p>
            <a:r>
              <a:rPr lang="en-US" sz="2400" dirty="0" smtClean="0"/>
              <a:t>Lobby Management</a:t>
            </a:r>
          </a:p>
          <a:p>
            <a:pPr lvl="1"/>
            <a:r>
              <a:rPr lang="en-US" sz="2000" dirty="0"/>
              <a:t>Enable a County office to customize the name of the office displayed in the header of that office’s customer-facing dashboard;</a:t>
            </a:r>
          </a:p>
          <a:p>
            <a:pPr lvl="1"/>
            <a:r>
              <a:rPr lang="en-US" sz="2000" dirty="0"/>
              <a:t>Enable a County office to display a customizable scrolling message at the bottom of that office’s existing customer-facing dashboard (“news ticker” functionality);</a:t>
            </a:r>
          </a:p>
          <a:p>
            <a:pPr lvl="1"/>
            <a:r>
              <a:rPr lang="en-US" sz="2000" dirty="0"/>
              <a:t>Enable a County office to display a customized message, including information related to an emergency, on that office’s customer-facing dashboard;</a:t>
            </a:r>
          </a:p>
          <a:p>
            <a:pPr lvl="1"/>
            <a:r>
              <a:rPr lang="en-US" sz="2000" dirty="0"/>
              <a:t>Create three (3) canned </a:t>
            </a:r>
            <a:r>
              <a:rPr lang="en-US" sz="2000" dirty="0" smtClean="0"/>
              <a:t>advertisements </a:t>
            </a:r>
            <a:r>
              <a:rPr lang="en-US" sz="2000" dirty="0"/>
              <a:t>that County offices can display on their customer-facing dashboards;</a:t>
            </a:r>
          </a:p>
          <a:p>
            <a:pPr lvl="1"/>
            <a:r>
              <a:rPr lang="en-US" sz="2000" dirty="0"/>
              <a:t>Enable the C-IV System to send a text message notification to a worker’s mobile </a:t>
            </a:r>
            <a:r>
              <a:rPr lang="en-US" sz="2000" dirty="0" smtClean="0"/>
              <a:t>phone to alert the worker that a </a:t>
            </a:r>
            <a:r>
              <a:rPr lang="en-US" sz="2000" dirty="0"/>
              <a:t>customer within the same County office has exceeded a threshold for </a:t>
            </a:r>
            <a:r>
              <a:rPr lang="en-US" sz="2000" dirty="0" smtClean="0"/>
              <a:t>wait </a:t>
            </a:r>
            <a:r>
              <a:rPr lang="en-US" sz="2000" dirty="0"/>
              <a:t>time</a:t>
            </a:r>
            <a:r>
              <a:rPr lang="en-US" sz="2000" dirty="0" smtClean="0"/>
              <a:t>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96200" y="6270625"/>
            <a:ext cx="1279663" cy="365125"/>
          </a:xfrm>
        </p:spPr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354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New Tech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43863" cy="3352800"/>
          </a:xfrm>
        </p:spPr>
        <p:txBody>
          <a:bodyPr/>
          <a:lstStyle/>
          <a:p>
            <a:r>
              <a:rPr lang="en-US" sz="2400" dirty="0" smtClean="0"/>
              <a:t>Change Management Resource Goals</a:t>
            </a:r>
          </a:p>
          <a:p>
            <a:pPr lvl="1"/>
            <a:r>
              <a:rPr lang="en-US" sz="2200" dirty="0" smtClean="0"/>
              <a:t>Identify </a:t>
            </a:r>
            <a:r>
              <a:rPr lang="en-US" sz="2200" dirty="0"/>
              <a:t>issues/barriers with the use of </a:t>
            </a:r>
            <a:r>
              <a:rPr lang="en-US" sz="2200" dirty="0" smtClean="0"/>
              <a:t>self-service technology (i.e. C4Yourself, C4Yourself mobile </a:t>
            </a:r>
            <a:r>
              <a:rPr lang="en-US" sz="2200" dirty="0" err="1" smtClean="0"/>
              <a:t>applicaton</a:t>
            </a:r>
            <a:r>
              <a:rPr lang="en-US" sz="2200" dirty="0" smtClean="0"/>
              <a:t>, etc.).</a:t>
            </a:r>
          </a:p>
          <a:p>
            <a:pPr lvl="1"/>
            <a:r>
              <a:rPr lang="en-US" sz="2200" dirty="0" smtClean="0"/>
              <a:t>Identify issues/barriers with counties adopting new functionality when it is released (i.e. electronic signature).</a:t>
            </a:r>
          </a:p>
          <a:p>
            <a:pPr lvl="1"/>
            <a:r>
              <a:rPr lang="en-US" sz="2200" dirty="0" smtClean="0"/>
              <a:t>Provide documented results of findings.</a:t>
            </a:r>
          </a:p>
          <a:p>
            <a:pPr lvl="1"/>
            <a:endParaRPr lang="en-US" sz="2200" dirty="0"/>
          </a:p>
          <a:p>
            <a:pPr lvl="1"/>
            <a:endParaRPr lang="en-US" sz="1800" dirty="0"/>
          </a:p>
          <a:p>
            <a:pPr lvl="1"/>
            <a:endParaRPr lang="en-US" sz="22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96200" y="6270625"/>
            <a:ext cx="1279663" cy="365125"/>
          </a:xfrm>
        </p:spPr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802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New Tech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689" y="1516566"/>
            <a:ext cx="8610600" cy="1241425"/>
          </a:xfrm>
        </p:spPr>
        <p:txBody>
          <a:bodyPr/>
          <a:lstStyle/>
          <a:p>
            <a:r>
              <a:rPr lang="en-US" sz="2400" dirty="0" smtClean="0"/>
              <a:t>BOTs to</a:t>
            </a:r>
            <a:r>
              <a:rPr lang="en-US" sz="1800" dirty="0" smtClean="0"/>
              <a:t> </a:t>
            </a:r>
            <a:r>
              <a:rPr lang="en-US" sz="2400" dirty="0"/>
              <a:t>help  with worker productivity/efficiency &amp; </a:t>
            </a:r>
            <a:r>
              <a:rPr lang="en-US" sz="2400" dirty="0" smtClean="0"/>
              <a:t>self-service</a:t>
            </a:r>
            <a:r>
              <a:rPr lang="en-US" sz="2400" dirty="0"/>
              <a:t>.</a:t>
            </a:r>
          </a:p>
          <a:p>
            <a:pPr marL="457200" lvl="1" indent="0">
              <a:buNone/>
            </a:pPr>
            <a:endParaRPr lang="en-US" sz="2200" dirty="0"/>
          </a:p>
          <a:p>
            <a:pPr lvl="1"/>
            <a:endParaRPr lang="en-US" sz="1800" dirty="0"/>
          </a:p>
          <a:p>
            <a:pPr lvl="1"/>
            <a:endParaRPr lang="en-US" sz="2200" dirty="0"/>
          </a:p>
        </p:txBody>
      </p:sp>
      <p:sp>
        <p:nvSpPr>
          <p:cNvPr id="5" name="Rectangle: Rounded Corners 5"/>
          <p:cNvSpPr/>
          <p:nvPr/>
        </p:nvSpPr>
        <p:spPr>
          <a:xfrm>
            <a:off x="6891627" y="5727986"/>
            <a:ext cx="1566573" cy="914400"/>
          </a:xfrm>
          <a:prstGeom prst="rect">
            <a:avLst/>
          </a:prstGeom>
          <a:noFill/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Ace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Help Desk 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Assistant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: Rounded Corners 5"/>
          <p:cNvSpPr/>
          <p:nvPr/>
        </p:nvSpPr>
        <p:spPr>
          <a:xfrm>
            <a:off x="5044728" y="5749028"/>
            <a:ext cx="1566573" cy="893358"/>
          </a:xfrm>
          <a:prstGeom prst="rect">
            <a:avLst/>
          </a:prstGeom>
          <a:noFill/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Tracy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Case Worker Assistant</a:t>
            </a:r>
          </a:p>
        </p:txBody>
      </p:sp>
      <p:sp>
        <p:nvSpPr>
          <p:cNvPr id="7" name="Rectangle: Rounded Corners 5"/>
          <p:cNvSpPr/>
          <p:nvPr/>
        </p:nvSpPr>
        <p:spPr>
          <a:xfrm>
            <a:off x="1407601" y="5727986"/>
            <a:ext cx="1524814" cy="914400"/>
          </a:xfrm>
          <a:prstGeom prst="rect">
            <a:avLst/>
          </a:prstGeom>
          <a:noFill/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Ben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Customer Self-Service Assistant</a:t>
            </a:r>
          </a:p>
        </p:txBody>
      </p:sp>
      <p:sp>
        <p:nvSpPr>
          <p:cNvPr id="8" name="Rectangle: Rounded Corners 5"/>
          <p:cNvSpPr/>
          <p:nvPr/>
        </p:nvSpPr>
        <p:spPr>
          <a:xfrm>
            <a:off x="3223544" y="5742767"/>
            <a:ext cx="1544965" cy="899619"/>
          </a:xfrm>
          <a:prstGeom prst="rect">
            <a:avLst/>
          </a:prstGeom>
          <a:noFill/>
          <a:ln w="2857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Myra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Call Center Assistant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857" b="90000" l="27194" r="71799">
                        <a14:foregroundMark x1="27626" y1="64857" x2="27626" y2="64857"/>
                        <a14:foregroundMark x1="28058" y1="58571" x2="28058" y2="58571"/>
                        <a14:foregroundMark x1="27338" y1="56857" x2="27338" y2="56857"/>
                        <a14:foregroundMark x1="65180" y1="88286" x2="65180" y2="88286"/>
                        <a14:foregroundMark x1="65036" y1="84857" x2="65036" y2="84857"/>
                        <a14:foregroundMark x1="49640" y1="17714" x2="49640" y2="17714"/>
                        <a14:foregroundMark x1="52086" y1="12000" x2="52086" y2="12000"/>
                        <a14:foregroundMark x1="50791" y1="10857" x2="50791" y2="10857"/>
                        <a14:foregroundMark x1="53525" y1="8857" x2="53525" y2="8857"/>
                        <a14:foregroundMark x1="47914" y1="17429" x2="47914" y2="17429"/>
                        <a14:foregroundMark x1="47482" y1="15429" x2="47482" y2="154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088" r="22515"/>
          <a:stretch/>
        </p:blipFill>
        <p:spPr>
          <a:xfrm>
            <a:off x="152218" y="5519407"/>
            <a:ext cx="1255383" cy="12559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87B1AED-553F-4CF2-B30E-0A6FE28E6C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19594" y="1921280"/>
            <a:ext cx="2295454" cy="152828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9186309-3F4A-4163-8228-C7B2B4FD2E3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35" b="-28535"/>
          <a:stretch/>
        </p:blipFill>
        <p:spPr>
          <a:xfrm flipH="1">
            <a:off x="5181990" y="1991666"/>
            <a:ext cx="2858622" cy="231199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90994" y="3478935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70C0"/>
                </a:solidFill>
              </a:rPr>
              <a:t>I understand what you type or say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55333" y="3478935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70C0"/>
                </a:solidFill>
              </a:rPr>
              <a:t>I do the work or find the answers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15" name="Left-Right Arrow 14"/>
          <p:cNvSpPr/>
          <p:nvPr/>
        </p:nvSpPr>
        <p:spPr bwMode="auto">
          <a:xfrm>
            <a:off x="3276994" y="2690340"/>
            <a:ext cx="1752600" cy="457200"/>
          </a:xfrm>
          <a:prstGeom prst="leftRightArrow">
            <a:avLst/>
          </a:prstGeom>
          <a:solidFill>
            <a:srgbClr val="0070C0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365263" y="4254909"/>
            <a:ext cx="8610600" cy="1104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800" kern="0" dirty="0" smtClean="0"/>
              <a:t>Agile Process:  R</a:t>
            </a:r>
            <a:r>
              <a:rPr lang="en-US" sz="1800" dirty="0" smtClean="0"/>
              <a:t>apidly </a:t>
            </a:r>
            <a:r>
              <a:rPr lang="en-US" sz="1800" dirty="0"/>
              <a:t>identify</a:t>
            </a:r>
            <a:r>
              <a:rPr lang="en-US" sz="1800" dirty="0" smtClean="0"/>
              <a:t>, build, and </a:t>
            </a:r>
            <a:r>
              <a:rPr lang="en-US" sz="1800" dirty="0"/>
              <a:t>deploy new </a:t>
            </a:r>
            <a:r>
              <a:rPr lang="en-US" sz="1800" dirty="0" smtClean="0"/>
              <a:t>features, with an emphasis on quickly trying new ideas and testing the value immediately.</a:t>
            </a:r>
          </a:p>
          <a:p>
            <a:pPr lvl="1"/>
            <a:r>
              <a:rPr lang="en-US" sz="1800" dirty="0" smtClean="0"/>
              <a:t>Once the best ideas are proved, we can plan the long term operations (transaction costs and more robust backend processing).</a:t>
            </a:r>
          </a:p>
          <a:p>
            <a:pPr lvl="1"/>
            <a:endParaRPr lang="en-US" sz="1800" dirty="0"/>
          </a:p>
          <a:p>
            <a:pPr lvl="1"/>
            <a:endParaRPr lang="en-US" sz="1800" kern="0" dirty="0" smtClean="0"/>
          </a:p>
          <a:p>
            <a:pPr marL="457200" lvl="1" indent="0">
              <a:buFontTx/>
              <a:buNone/>
            </a:pPr>
            <a:endParaRPr lang="en-US" sz="2200" kern="0" dirty="0" smtClean="0"/>
          </a:p>
          <a:p>
            <a:pPr lvl="1"/>
            <a:endParaRPr lang="en-US" sz="1800" kern="0" dirty="0" smtClean="0"/>
          </a:p>
          <a:p>
            <a:pPr lvl="1"/>
            <a:endParaRPr lang="en-US" sz="2200" kern="0" dirty="0"/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96200" y="6270625"/>
            <a:ext cx="1279663" cy="365125"/>
          </a:xfrm>
        </p:spPr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05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asis">
  <a:themeElements>
    <a:clrScheme name="Custom 8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70C0"/>
      </a:hlink>
      <a:folHlink>
        <a:srgbClr val="7030A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CB9487F17E0E4D9E56E929BF36E5A5" ma:contentTypeVersion="11" ma:contentTypeDescription="Create a new document." ma:contentTypeScope="" ma:versionID="d2beb5f791d639a85d9b078d4356c3a6">
  <xsd:schema xmlns:xsd="http://www.w3.org/2001/XMLSchema" xmlns:xs="http://www.w3.org/2001/XMLSchema" xmlns:p="http://schemas.microsoft.com/office/2006/metadata/properties" xmlns:ns2="f7e036ba-a3b0-4cdc-b69c-3ff0c66abd9d" xmlns:ns3="c71bc280-77be-4226-9682-3896b2a5d823" targetNamespace="http://schemas.microsoft.com/office/2006/metadata/properties" ma:root="true" ma:fieldsID="a5175cc1ccf4ca5c3a2b7eff99579075" ns2:_="" ns3:_="">
    <xsd:import namespace="f7e036ba-a3b0-4cdc-b69c-3ff0c66abd9d"/>
    <xsd:import namespace="c71bc280-77be-4226-9682-3896b2a5d8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036ba-a3b0-4cdc-b69c-3ff0c66abd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bc280-77be-4226-9682-3896b2a5d82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871DB5F-EBA6-477D-8B4F-7642A98B408E}"/>
</file>

<file path=customXml/itemProps2.xml><?xml version="1.0" encoding="utf-8"?>
<ds:datastoreItem xmlns:ds="http://schemas.openxmlformats.org/officeDocument/2006/customXml" ds:itemID="{5EA88670-8CB0-4E9A-A6F8-071D369CEE39}"/>
</file>

<file path=customXml/itemProps3.xml><?xml version="1.0" encoding="utf-8"?>
<ds:datastoreItem xmlns:ds="http://schemas.openxmlformats.org/officeDocument/2006/customXml" ds:itemID="{00D31CD6-296F-410D-9B41-05381BA6F15D}"/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15745</TotalTime>
  <Words>342</Words>
  <Application>Microsoft Office PowerPoint</Application>
  <PresentationFormat>On-screen Show (4:3)</PresentationFormat>
  <Paragraphs>48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Corbel</vt:lpstr>
      <vt:lpstr>1_Basis</vt:lpstr>
      <vt:lpstr>NEW Tech Initiatives</vt:lpstr>
      <vt:lpstr>New Tech Initiatives</vt:lpstr>
      <vt:lpstr>New Tech Initiatives</vt:lpstr>
      <vt:lpstr>New Tech Initiatives</vt:lpstr>
      <vt:lpstr>New Tech Initiatives</vt:lpstr>
    </vt:vector>
  </TitlesOfParts>
  <Company>C-IV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Raychelle Menefee</dc:creator>
  <cp:lastModifiedBy>Scot Bailey</cp:lastModifiedBy>
  <cp:revision>1276</cp:revision>
  <cp:lastPrinted>2017-10-31T19:33:19Z</cp:lastPrinted>
  <dcterms:created xsi:type="dcterms:W3CDTF">2016-05-10T17:20:20Z</dcterms:created>
  <dcterms:modified xsi:type="dcterms:W3CDTF">2017-12-01T19:23:44Z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0x01010004CB9487F17E0E4D9E56E929BF36E5A5</vt:lpwstr>
  </property>
</Properties>
</file>