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1074" r:id="rId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64646"/>
    <a:srgbClr val="787878"/>
    <a:srgbClr val="7F7F7F"/>
    <a:srgbClr val="FFFFFF"/>
    <a:srgbClr val="00A9E0"/>
    <a:srgbClr val="EDEDED"/>
    <a:srgbClr val="3B3838"/>
    <a:srgbClr val="A5A5A5"/>
    <a:srgbClr val="5B9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2" autoAdjust="0"/>
    <p:restoredTop sz="94343" autoAdjust="0"/>
  </p:normalViewPr>
  <p:slideViewPr>
    <p:cSldViewPr snapToGrid="0">
      <p:cViewPr varScale="1">
        <p:scale>
          <a:sx n="76" d="100"/>
          <a:sy n="76" d="100"/>
        </p:scale>
        <p:origin x="10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4240" y="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8103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t>11.01.2018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8103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3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t>11.01.2018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62050"/>
            <a:ext cx="4183063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473893"/>
            <a:ext cx="550545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3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 userDrawn="1"/>
        </p:nvSpPr>
        <p:spPr>
          <a:xfrm>
            <a:off x="8091969" y="6553733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3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11" y="6580025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4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60" y="6580025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5" name="Gerade Verbindung 10"/>
          <p:cNvCxnSpPr/>
          <p:nvPr userDrawn="1"/>
        </p:nvCxnSpPr>
        <p:spPr>
          <a:xfrm>
            <a:off x="7556445" y="6526844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76275" y="2185988"/>
            <a:ext cx="7089775" cy="2109787"/>
          </a:xfrm>
        </p:spPr>
        <p:txBody>
          <a:bodyPr/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1943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  <p:sldLayoutId id="2147483715" r:id="rId8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5"/>
          <p:cNvSpPr txBox="1"/>
          <p:nvPr/>
        </p:nvSpPr>
        <p:spPr>
          <a:xfrm>
            <a:off x="341454" y="315708"/>
            <a:ext cx="3941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 smtClean="0">
                <a:solidFill>
                  <a:srgbClr val="616365"/>
                </a:solidFill>
                <a:latin typeface="Century Gothic" panose="020B0502020202020204" pitchFamily="34" charset="0"/>
              </a:rPr>
              <a:t>CalACES PSC Meeting</a:t>
            </a:r>
            <a:endParaRPr lang="de-DE" sz="1600" baseline="0" dirty="0">
              <a:solidFill>
                <a:srgbClr val="616365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4ED4623-DDE7-424A-A9E0-22233B17B7CB}"/>
              </a:ext>
            </a:extLst>
          </p:cNvPr>
          <p:cNvSpPr txBox="1">
            <a:spLocks/>
          </p:cNvSpPr>
          <p:nvPr/>
        </p:nvSpPr>
        <p:spPr>
          <a:xfrm>
            <a:off x="426884" y="797327"/>
            <a:ext cx="8037576" cy="52435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900" dirty="0" smtClean="0"/>
          </a:p>
          <a:p>
            <a:pPr lvl="0"/>
            <a:endParaRPr lang="en-US" sz="900" dirty="0"/>
          </a:p>
          <a:p>
            <a:pPr lvl="0"/>
            <a:endParaRPr lang="en-US" sz="700" dirty="0"/>
          </a:p>
          <a:p>
            <a:r>
              <a:rPr lang="en-US" sz="900" dirty="0"/>
              <a:t> </a:t>
            </a:r>
            <a:endParaRPr lang="en-US" sz="700" dirty="0"/>
          </a:p>
          <a:p>
            <a:pPr marL="1143000" lvl="1" indent="-457200"/>
            <a:endParaRPr lang="en-US" sz="800" dirty="0" smtClean="0"/>
          </a:p>
          <a:p>
            <a:pPr lvl="1" indent="0">
              <a:buNone/>
            </a:pPr>
            <a:endParaRPr lang="en-US" sz="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37863" y="797327"/>
            <a:ext cx="7089775" cy="2109787"/>
          </a:xfrm>
        </p:spPr>
        <p:txBody>
          <a:bodyPr/>
          <a:lstStyle/>
          <a:p>
            <a:pPr indent="-34290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M&amp;O was fully funded in the Governor’s Budget</a:t>
            </a:r>
            <a:r>
              <a:rPr lang="en-US" sz="1600" dirty="0"/>
              <a:t>; </a:t>
            </a:r>
          </a:p>
          <a:p>
            <a:pPr marL="344488" lvl="2" indent="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tabLst>
                <a:tab pos="344488" algn="l"/>
              </a:tabLst>
              <a:defRPr/>
            </a:pPr>
            <a:r>
              <a:rPr lang="en-US" sz="1400" dirty="0" smtClean="0"/>
              <a:t> SFY </a:t>
            </a:r>
            <a:r>
              <a:rPr lang="en-US" sz="1400" dirty="0"/>
              <a:t>17/18 (C-IV, LRS</a:t>
            </a:r>
            <a:r>
              <a:rPr lang="en-US" sz="1400" dirty="0" smtClean="0"/>
              <a:t>) and </a:t>
            </a:r>
            <a:r>
              <a:rPr lang="en-US" sz="1400" dirty="0"/>
              <a:t>SFY 18/19 (CalACES)</a:t>
            </a:r>
          </a:p>
          <a:p>
            <a:pPr indent="-34290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LRS/C-IV Migration overfunded </a:t>
            </a:r>
          </a:p>
          <a:p>
            <a:pPr indent="-34290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Policy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mbria" panose="02040503050406030204"/>
              </a:rPr>
              <a:t> </a:t>
            </a:r>
            <a:r>
              <a:rPr lang="en-US" sz="1600" dirty="0"/>
              <a:t>Changes</a:t>
            </a:r>
            <a:r>
              <a:rPr lang="en-US" sz="16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mbria" panose="02040503050406030204"/>
              </a:rPr>
              <a:t>: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23056" y="5460603"/>
            <a:ext cx="76728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defTabSz="342900"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latin typeface="Century Gothic" panose="020B0502020202020204" pitchFamily="34" charset="0"/>
              </a:rPr>
              <a:t>The following were </a:t>
            </a:r>
            <a:r>
              <a:rPr lang="en-US" sz="1600" dirty="0">
                <a:latin typeface="Century Gothic" panose="020B0502020202020204" pitchFamily="34" charset="0"/>
              </a:rPr>
              <a:t>estimated but not funded: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AB 214 Post Secondary Education: Student Hunger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AB 557 CalWORKs: Victims of Abuse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SB 282 Restaurant Meals Program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908235" y="2144874"/>
            <a:ext cx="4320305" cy="3172691"/>
          </a:xfrm>
          <a:prstGeom prst="rect">
            <a:avLst/>
          </a:prstGeom>
        </p:spPr>
        <p:txBody>
          <a:bodyPr/>
          <a:lstStyle/>
          <a:p>
            <a:pPr indent="173038">
              <a:tabLst>
                <a:tab pos="173038" algn="l"/>
              </a:tabLst>
            </a:pPr>
            <a:r>
              <a:rPr lang="en-US" sz="1400" b="1" dirty="0" smtClean="0"/>
              <a:t>Funded </a:t>
            </a:r>
            <a:r>
              <a:rPr lang="en-US" sz="1400" b="1" dirty="0" smtClean="0"/>
              <a:t>in Budget Year SFY 17/18 </a:t>
            </a:r>
            <a:endParaRPr lang="en-US" sz="1600" b="1" dirty="0"/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ABAWD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/>
              </a:rPr>
              <a:t> </a:t>
            </a:r>
            <a:r>
              <a:rPr lang="en-US" sz="1200" dirty="0"/>
              <a:t>Automation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Medi-Cal Automation (SB 1341)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CalFresh </a:t>
            </a:r>
            <a:r>
              <a:rPr lang="en-US" sz="1200" dirty="0"/>
              <a:t>Safe Drinking Water </a:t>
            </a:r>
            <a:r>
              <a:rPr lang="en-US" sz="1200" dirty="0"/>
              <a:t>Pilot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Continuum of Care Reform (CCR) - SAWS</a:t>
            </a:r>
            <a:endParaRPr lang="en-US" sz="1200" dirty="0"/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Inter-County Transfer </a:t>
            </a:r>
            <a:r>
              <a:rPr lang="en-US" sz="1200" dirty="0"/>
              <a:t>Automation (SB 1339)</a:t>
            </a:r>
            <a:endParaRPr lang="en-US" sz="1200" dirty="0"/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Consumer Credit Reports (SB 1232</a:t>
            </a:r>
            <a:r>
              <a:rPr lang="en-US" sz="1200" dirty="0"/>
              <a:t>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Overpayments-CalWORKs Reporting (AB 2062)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Child Support (SB 380)</a:t>
            </a:r>
            <a:endParaRPr lang="en-US" sz="1200" dirty="0"/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Improving Participation for the Elderly and Disabled (IPED)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08065" y="4285797"/>
            <a:ext cx="44822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defTabSz="342900"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latin typeface="Century Gothic" panose="020B0502020202020204" pitchFamily="34" charset="0"/>
              </a:rPr>
              <a:t>Pending confirmation for breakout: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Homeless </a:t>
            </a:r>
            <a:r>
              <a:rPr lang="en-US" sz="1200" dirty="0"/>
              <a:t>Assistance Program (AB 236)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Diaper Assistance (AB480)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Veteran's Benefits (SB 570)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84033" y="2144874"/>
            <a:ext cx="3271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/>
              <a:t>Funded in Budget </a:t>
            </a:r>
            <a:r>
              <a:rPr lang="en-US" sz="1400" b="1" dirty="0" smtClean="0"/>
              <a:t>Year </a:t>
            </a:r>
            <a:r>
              <a:rPr lang="en-US" sz="1400" b="1" dirty="0"/>
              <a:t>SFY 18/19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Medi-Cal Automation (SB 1341)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Inter-County </a:t>
            </a:r>
            <a:r>
              <a:rPr lang="en-US" sz="1200" dirty="0"/>
              <a:t>Transfer Automation (SB 1339</a:t>
            </a:r>
            <a:r>
              <a:rPr lang="en-US" sz="1200" dirty="0"/>
              <a:t>)</a:t>
            </a:r>
            <a:endParaRPr lang="en-US" sz="1200" dirty="0"/>
          </a:p>
          <a:p>
            <a:pPr lvl="1" indent="-166688">
              <a:buChar char="•"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94289" y="4304738"/>
            <a:ext cx="40098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defTabSz="342900"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latin typeface="Century Gothic" panose="020B0502020202020204" pitchFamily="34" charset="0"/>
              </a:rPr>
              <a:t>Pending confirmation for breakout: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OCAT Integration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Foster </a:t>
            </a:r>
            <a:r>
              <a:rPr lang="en-US" sz="1200" dirty="0"/>
              <a:t>Care Eligibility Determination Solution (FCED</a:t>
            </a:r>
            <a:r>
              <a:rPr lang="en-US" sz="1200" dirty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7837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9F4A772-3D9E-4A65-883B-78C358C275DB}"/>
</file>

<file path=customXml/itemProps2.xml><?xml version="1.0" encoding="utf-8"?>
<ds:datastoreItem xmlns:ds="http://schemas.openxmlformats.org/officeDocument/2006/customXml" ds:itemID="{AF46C3D2-8283-443D-8CD3-9C83B74189E1}"/>
</file>

<file path=customXml/itemProps3.xml><?xml version="1.0" encoding="utf-8"?>
<ds:datastoreItem xmlns:ds="http://schemas.openxmlformats.org/officeDocument/2006/customXml" ds:itemID="{8846EC29-0C3B-46B0-8189-9E8F2BA83DF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Century Gothic</vt:lpstr>
      <vt:lpstr>Wingdings</vt:lpstr>
      <vt:lpstr>Wingdings 3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2018-01-12T00:58:52Z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