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customXml/itemProps1.xml" ContentType="application/vnd.openxmlformats-officedocument.customXmlProperties+xml"/>
  <Default Extension="rels" ContentType="application/vnd.openxmlformats-package.relationship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1074" r:id="rId2"/>
  </p:sldIdLst>
  <p:sldSz cx="9144000" cy="6858000" type="screen4x3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464646"/>
    <a:srgbClr val="787878"/>
    <a:srgbClr val="7F7F7F"/>
    <a:srgbClr val="FFFFFF"/>
    <a:srgbClr val="00A9E0"/>
    <a:srgbClr val="EDEDED"/>
    <a:srgbClr val="3B3838"/>
    <a:srgbClr val="A5A5A5"/>
    <a:srgbClr val="5B97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82" autoAdjust="0"/>
    <p:restoredTop sz="94343" autoAdjust="0"/>
  </p:normalViewPr>
  <p:slideViewPr>
    <p:cSldViewPr snapToGrid="0">
      <p:cViewPr varScale="1">
        <p:scale>
          <a:sx n="76" d="100"/>
          <a:sy n="76" d="100"/>
        </p:scale>
        <p:origin x="106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4240" y="8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commentAuthors" Target="commentAuthors.xml"/><Relationship Id="rId10" Type="http://schemas.openxmlformats.org/officeDocument/2006/relationships/customXml" Target="../customXml/item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2119" cy="466435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98103" y="1"/>
            <a:ext cx="2982119" cy="466435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1BE46C69-C8F1-492E-9316-9AB7C6225AF4}" type="datetimeFigureOut">
              <a:rPr lang="de-DE" smtClean="0"/>
              <a:t>11.01.2018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2982119" cy="466434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98103" y="8829968"/>
            <a:ext cx="2982119" cy="466434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6B5E19FD-0356-4E38-81BF-CC2CC5DB7AD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090939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2119" cy="466435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98103" y="1"/>
            <a:ext cx="2982119" cy="466435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FA48B922-56C9-46FC-9595-9C2DEF7C3E2B}" type="datetimeFigureOut">
              <a:rPr lang="de-DE" smtClean="0"/>
              <a:t>11.01.2018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49375" y="1162050"/>
            <a:ext cx="4183063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6" tIns="46588" rIns="93176" bIns="46588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8182" y="4473893"/>
            <a:ext cx="5505450" cy="3660458"/>
          </a:xfrm>
          <a:prstGeom prst="rect">
            <a:avLst/>
          </a:prstGeom>
        </p:spPr>
        <p:txBody>
          <a:bodyPr vert="horz" lIns="93176" tIns="46588" rIns="93176" bIns="46588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2982119" cy="466434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98103" y="8829968"/>
            <a:ext cx="2982119" cy="466434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A8D1544D-F39A-4F55-BC21-9BE909A9BA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922316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1pPr>
    <a:lvl2pPr marL="383895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2pPr>
    <a:lvl3pPr marL="767789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3pPr>
    <a:lvl4pPr marL="1151683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4pPr>
    <a:lvl5pPr marL="1535578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5pPr>
    <a:lvl6pPr marL="1919472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6pPr>
    <a:lvl7pPr marL="2303367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7pPr>
    <a:lvl8pPr marL="2687261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8pPr>
    <a:lvl9pPr marL="3071156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146617" y="2995104"/>
            <a:ext cx="8813352" cy="489399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5B9BD5"/>
                </a:solidFill>
              </a:defRPr>
            </a:lvl1pPr>
          </a:lstStyle>
          <a:p>
            <a:pPr lvl="0"/>
            <a:r>
              <a:rPr lang="en-US" dirty="0"/>
              <a:t>Edit Master Title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146618" y="3489116"/>
            <a:ext cx="8813351" cy="489399"/>
          </a:xfrm>
          <a:prstGeom prst="rect">
            <a:avLst/>
          </a:prstGeom>
        </p:spPr>
        <p:txBody>
          <a:bodyPr/>
          <a:lstStyle>
            <a:lvl1pPr>
              <a:defRPr kumimoji="0" lang="en-US" sz="2400" b="0" i="0" u="none" strike="noStrike" kern="0" cap="none" spc="300" normalizeH="0" baseline="0" dirty="0" smtClean="0">
                <a:ln>
                  <a:noFill/>
                </a:ln>
                <a:solidFill>
                  <a:srgbClr val="616365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Edit Master Sub Title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146617" y="4093535"/>
            <a:ext cx="8813352" cy="380131"/>
          </a:xfrm>
          <a:prstGeom prst="rect">
            <a:avLst/>
          </a:prstGeom>
        </p:spPr>
        <p:txBody>
          <a:bodyPr/>
          <a:lstStyle>
            <a:lvl1pPr>
              <a:defRPr kumimoji="0" lang="en-US" sz="1600" b="0" i="0" u="none" strike="noStrike" kern="0" cap="none" spc="300" normalizeH="0" baseline="0" dirty="0" smtClean="0">
                <a:ln>
                  <a:noFill/>
                </a:ln>
                <a:solidFill>
                  <a:srgbClr val="F0F0F0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Edit Master Date</a:t>
            </a:r>
          </a:p>
        </p:txBody>
      </p:sp>
    </p:spTree>
    <p:extLst>
      <p:ext uri="{BB962C8B-B14F-4D97-AF65-F5344CB8AC3E}">
        <p14:creationId xmlns:p14="http://schemas.microsoft.com/office/powerpoint/2010/main" val="1937172104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9"/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6" name="Textfeld 5"/>
          <p:cNvSpPr txBox="1"/>
          <p:nvPr userDrawn="1"/>
        </p:nvSpPr>
        <p:spPr>
          <a:xfrm>
            <a:off x="245719" y="259401"/>
            <a:ext cx="300906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LRS/C-IV Executive Leadership</a:t>
            </a:r>
          </a:p>
        </p:txBody>
      </p:sp>
      <p:sp>
        <p:nvSpPr>
          <p:cNvPr id="2" name="Interaktive Schaltfläche: Nächste(r) oder Weiter 1">
            <a:hlinkClick r:id="" action="ppaction://hlinkshowjump?jump=nextslide" highlightClick="1"/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8" name="Interaktive Schaltfläche: Nächste(r) oder Weiter 7">
            <a:hlinkClick r:id="" action="ppaction://hlinkshowjump?jump=previousslide" highlightClick="1"/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0" name="Gerade Verbindung 10"/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0"/>
          <p:cNvCxnSpPr/>
          <p:nvPr userDrawn="1"/>
        </p:nvCxnSpPr>
        <p:spPr>
          <a:xfrm>
            <a:off x="328938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6"/>
          <p:cNvSpPr>
            <a:spLocks noGrp="1"/>
          </p:cNvSpPr>
          <p:nvPr>
            <p:ph sz="quarter" idx="11" hasCustomPrompt="1"/>
          </p:nvPr>
        </p:nvSpPr>
        <p:spPr>
          <a:xfrm>
            <a:off x="640080" y="914400"/>
            <a:ext cx="8037576" cy="5243513"/>
          </a:xfrm>
          <a:prstGeom prst="rect">
            <a:avLst/>
          </a:prstGeom>
        </p:spPr>
        <p:txBody>
          <a:bodyPr/>
          <a:lstStyle>
            <a:lvl1pPr marL="514350" indent="-514350">
              <a:buFont typeface="+mj-lt"/>
              <a:buAutoNum type="arabicParenR"/>
              <a:defRPr sz="1800" baseline="0">
                <a:solidFill>
                  <a:srgbClr val="464646"/>
                </a:solidFill>
              </a:defRPr>
            </a:lvl1pPr>
            <a:lvl2pPr marL="914400" indent="-457200">
              <a:buFont typeface="+mj-lt"/>
              <a:buAutoNum type="arabicParenR"/>
              <a:defRPr/>
            </a:lvl2pPr>
          </a:lstStyle>
          <a:p>
            <a:pPr lvl="0"/>
            <a:r>
              <a:rPr lang="en-US" dirty="0"/>
              <a:t>Add agenda item</a:t>
            </a:r>
          </a:p>
          <a:p>
            <a:pPr lvl="0"/>
            <a:r>
              <a:rPr lang="en-US" dirty="0"/>
              <a:t>Add agenda item</a:t>
            </a: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323A321D-4E61-43DC-AF6B-6A0BEACC276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383683" y="271485"/>
            <a:ext cx="5647527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44375824"/>
      </p:ext>
    </p:extLst>
  </p:cSld>
  <p:clrMapOvr>
    <a:masterClrMapping/>
  </p:clrMapOvr>
  <p:transition spd="slow">
    <p:fade/>
  </p:transition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640080" y="914400"/>
            <a:ext cx="8037576" cy="52435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aseline="0">
                <a:solidFill>
                  <a:srgbClr val="464646"/>
                </a:solidFill>
                <a:latin typeface="Century Gothic" panose="020B0502020202020204" pitchFamily="34" charset="0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Edit text</a:t>
            </a:r>
          </a:p>
        </p:txBody>
      </p:sp>
      <p:sp>
        <p:nvSpPr>
          <p:cNvPr id="16" name="TextBox 9">
            <a:extLst>
              <a:ext uri="{FF2B5EF4-FFF2-40B4-BE49-F238E27FC236}">
                <a16:creationId xmlns:a16="http://schemas.microsoft.com/office/drawing/2014/main" id="{75922230-7D5B-4441-8605-63B3298B10F2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7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15D5DDF0-D347-4ECC-A4B2-7498742B404C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8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7E689B3-7C6C-44C7-BC13-85F30095ABD8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9" name="Gerade Verbindung 10">
            <a:extLst>
              <a:ext uri="{FF2B5EF4-FFF2-40B4-BE49-F238E27FC236}">
                <a16:creationId xmlns:a16="http://schemas.microsoft.com/office/drawing/2014/main" id="{6F388310-B96C-405B-AB18-990B2268A5CE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5">
            <a:extLst>
              <a:ext uri="{FF2B5EF4-FFF2-40B4-BE49-F238E27FC236}">
                <a16:creationId xmlns:a16="http://schemas.microsoft.com/office/drawing/2014/main" id="{15F37147-BEBF-4664-8E57-8F8740CA3EFA}"/>
              </a:ext>
            </a:extLst>
          </p:cNvPr>
          <p:cNvSpPr txBox="1"/>
          <p:nvPr userDrawn="1"/>
        </p:nvSpPr>
        <p:spPr>
          <a:xfrm>
            <a:off x="245719" y="259401"/>
            <a:ext cx="300906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LRS/C-IV Executive Leadership</a:t>
            </a:r>
          </a:p>
        </p:txBody>
      </p:sp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26F2CBF6-4899-4B3B-9C4F-311FAE354963}"/>
              </a:ext>
            </a:extLst>
          </p:cNvPr>
          <p:cNvCxnSpPr/>
          <p:nvPr userDrawn="1"/>
        </p:nvCxnSpPr>
        <p:spPr>
          <a:xfrm>
            <a:off x="328938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450AAC65-C78C-457F-B852-84CDFFD5D97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383683" y="271485"/>
            <a:ext cx="5659611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9461915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9">
            <a:extLst>
              <a:ext uri="{FF2B5EF4-FFF2-40B4-BE49-F238E27FC236}">
                <a16:creationId xmlns:a16="http://schemas.microsoft.com/office/drawing/2014/main" id="{F7BAB027-2F0F-4F2B-9679-25DA9BC4328B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8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0D2BF422-6635-459B-9BCD-FBE57AF7F187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9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3C281DBD-25B2-4EC2-8314-8EAC59E6C367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20" name="Gerade Verbindung 10">
            <a:extLst>
              <a:ext uri="{FF2B5EF4-FFF2-40B4-BE49-F238E27FC236}">
                <a16:creationId xmlns:a16="http://schemas.microsoft.com/office/drawing/2014/main" id="{704C3163-9B38-4068-A67A-BDE99F77C05A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9BBE93FA-CA06-46DC-B860-87B81885063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4008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9791886A-9DC7-44FB-970F-A5F5EEF9799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4820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11" name="Textfeld 5">
            <a:extLst>
              <a:ext uri="{FF2B5EF4-FFF2-40B4-BE49-F238E27FC236}">
                <a16:creationId xmlns:a16="http://schemas.microsoft.com/office/drawing/2014/main" id="{AF6EE7DE-84FE-4EFE-B053-3C2E2520DB27}"/>
              </a:ext>
            </a:extLst>
          </p:cNvPr>
          <p:cNvSpPr txBox="1"/>
          <p:nvPr userDrawn="1"/>
        </p:nvSpPr>
        <p:spPr>
          <a:xfrm>
            <a:off x="245719" y="259401"/>
            <a:ext cx="300906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LRS/C-IV Executive Leadership</a:t>
            </a:r>
          </a:p>
        </p:txBody>
      </p:sp>
      <p:cxnSp>
        <p:nvCxnSpPr>
          <p:cNvPr id="12" name="Gerade Verbindung 10">
            <a:extLst>
              <a:ext uri="{FF2B5EF4-FFF2-40B4-BE49-F238E27FC236}">
                <a16:creationId xmlns:a16="http://schemas.microsoft.com/office/drawing/2014/main" id="{FF414825-12BE-40E5-A2E2-00DDC85CC40D}"/>
              </a:ext>
            </a:extLst>
          </p:cNvPr>
          <p:cNvCxnSpPr/>
          <p:nvPr userDrawn="1"/>
        </p:nvCxnSpPr>
        <p:spPr>
          <a:xfrm>
            <a:off x="328938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F78E5A6E-5937-45D1-9774-D25AA4E346E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383683" y="271485"/>
            <a:ext cx="5655583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716755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0" hasCustomPrompt="1"/>
          </p:nvPr>
        </p:nvSpPr>
        <p:spPr>
          <a:xfrm>
            <a:off x="0" y="3004985"/>
            <a:ext cx="9144000" cy="497340"/>
          </a:xfrm>
          <a:prstGeom prst="rect">
            <a:avLst/>
          </a:prstGeom>
        </p:spPr>
        <p:txBody>
          <a:bodyPr/>
          <a:lstStyle>
            <a:lvl1pPr algn="ctr">
              <a:defRPr lang="en-US" sz="3200" kern="1200" spc="300" dirty="0" smtClean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DIVIDER TITLE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3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0" y="3600208"/>
            <a:ext cx="9144000" cy="373694"/>
          </a:xfrm>
          <a:prstGeom prst="rect">
            <a:avLst/>
          </a:prstGeom>
        </p:spPr>
        <p:txBody>
          <a:bodyPr/>
          <a:lstStyle>
            <a:lvl1pPr algn="ctr">
              <a:defRPr lang="en-US" sz="1400" kern="1200" spc="300" dirty="0" smtClean="0">
                <a:solidFill>
                  <a:srgbClr val="5B9BD5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DIVIDER SUB TITLE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id="{5E3B324B-D78E-4D2A-A176-59C5374DF5B9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1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77D9E626-4270-4ED1-A1C7-B4031A163DE5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2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B6E3A8C-87F8-476D-9B5F-9024187A4BFB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4" name="Gerade Verbindung 10">
            <a:extLst>
              <a:ext uri="{FF2B5EF4-FFF2-40B4-BE49-F238E27FC236}">
                <a16:creationId xmlns:a16="http://schemas.microsoft.com/office/drawing/2014/main" id="{4994AA65-FB9C-4970-A9FF-78E10CF4793C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8323762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9">
            <a:extLst>
              <a:ext uri="{FF2B5EF4-FFF2-40B4-BE49-F238E27FC236}">
                <a16:creationId xmlns:a16="http://schemas.microsoft.com/office/drawing/2014/main" id="{0CA85A65-E1EE-481A-87F1-FFE5C84B5E16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2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241B3913-A9FD-4CFE-9CB0-8752ACE17429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3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A3AD406-4683-4A63-A064-1017FBC8CCEF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4" name="Gerade Verbindung 10">
            <a:extLst>
              <a:ext uri="{FF2B5EF4-FFF2-40B4-BE49-F238E27FC236}">
                <a16:creationId xmlns:a16="http://schemas.microsoft.com/office/drawing/2014/main" id="{6ACC5A60-0645-4B90-9F6C-7D9793FAAD98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5">
            <a:extLst>
              <a:ext uri="{FF2B5EF4-FFF2-40B4-BE49-F238E27FC236}">
                <a16:creationId xmlns:a16="http://schemas.microsoft.com/office/drawing/2014/main" id="{F402280F-EDC0-4B94-8F6D-836F70625F96}"/>
              </a:ext>
            </a:extLst>
          </p:cNvPr>
          <p:cNvSpPr txBox="1"/>
          <p:nvPr userDrawn="1"/>
        </p:nvSpPr>
        <p:spPr>
          <a:xfrm>
            <a:off x="245719" y="259401"/>
            <a:ext cx="300906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LRS/C-IV Executive Leadership</a:t>
            </a:r>
          </a:p>
        </p:txBody>
      </p:sp>
      <p:cxnSp>
        <p:nvCxnSpPr>
          <p:cNvPr id="10" name="Gerade Verbindung 10">
            <a:extLst>
              <a:ext uri="{FF2B5EF4-FFF2-40B4-BE49-F238E27FC236}">
                <a16:creationId xmlns:a16="http://schemas.microsoft.com/office/drawing/2014/main" id="{307A7D7B-3B2D-47BA-AF14-91895FDD9F72}"/>
              </a:ext>
            </a:extLst>
          </p:cNvPr>
          <p:cNvCxnSpPr/>
          <p:nvPr userDrawn="1"/>
        </p:nvCxnSpPr>
        <p:spPr>
          <a:xfrm>
            <a:off x="328938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1C3BC9F1-B5FC-446D-B99F-6D7DBBDF565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383683" y="271485"/>
            <a:ext cx="5663639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2870421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9">
            <a:extLst>
              <a:ext uri="{FF2B5EF4-FFF2-40B4-BE49-F238E27FC236}">
                <a16:creationId xmlns:a16="http://schemas.microsoft.com/office/drawing/2014/main" id="{CFE93B4B-56AD-4C1C-9916-46A1D7D015E8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21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3AD6C2E1-524B-4AB9-9032-6D1E27E6A5E5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22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76FF6ABB-F0D7-4E64-893C-D2D8B3F85F50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23" name="Gerade Verbindung 10">
            <a:extLst>
              <a:ext uri="{FF2B5EF4-FFF2-40B4-BE49-F238E27FC236}">
                <a16:creationId xmlns:a16="http://schemas.microsoft.com/office/drawing/2014/main" id="{05D66167-85F3-4BAA-915C-9927D29C257E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372689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 userDrawn="1"/>
        </p:nvSpPr>
        <p:spPr>
          <a:xfrm>
            <a:off x="8091969" y="6553733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3" name="Interaktive Schaltfläche: Nächste(r) oder Weiter 1">
            <a:hlinkClick r:id="" action="ppaction://hlinkshowjump?jump=nextslide" highlightClick="1"/>
          </p:cNvPr>
          <p:cNvSpPr/>
          <p:nvPr userDrawn="1"/>
        </p:nvSpPr>
        <p:spPr>
          <a:xfrm>
            <a:off x="7639811" y="6580025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4" name="Interaktive Schaltfläche: Nächste(r) oder Weiter 7">
            <a:hlinkClick r:id="" action="ppaction://hlinkshowjump?jump=previousslide" highlightClick="1"/>
          </p:cNvPr>
          <p:cNvSpPr/>
          <p:nvPr userDrawn="1"/>
        </p:nvSpPr>
        <p:spPr>
          <a:xfrm rot="10800000">
            <a:off x="7362660" y="6580025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5" name="Gerade Verbindung 10"/>
          <p:cNvCxnSpPr/>
          <p:nvPr userDrawn="1"/>
        </p:nvCxnSpPr>
        <p:spPr>
          <a:xfrm>
            <a:off x="7556445" y="6526844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>
          <a:xfrm>
            <a:off x="676275" y="2185988"/>
            <a:ext cx="7089775" cy="2109787"/>
          </a:xfrm>
        </p:spPr>
        <p:txBody>
          <a:bodyPr/>
          <a:lstStyle>
            <a:lvl1pPr>
              <a:defRPr sz="2000">
                <a:latin typeface="Century Gothic" panose="020B0502020202020204" pitchFamily="34" charset="0"/>
              </a:defRPr>
            </a:lvl1pPr>
            <a:lvl2pPr>
              <a:defRPr sz="1800">
                <a:latin typeface="Century Gothic" panose="020B0502020202020204" pitchFamily="34" charset="0"/>
              </a:defRPr>
            </a:lvl2pPr>
            <a:lvl3pPr>
              <a:defRPr sz="1600">
                <a:latin typeface="Century Gothic" panose="020B0502020202020204" pitchFamily="34" charset="0"/>
              </a:defRPr>
            </a:lvl3pPr>
            <a:lvl4pPr>
              <a:defRPr sz="1400">
                <a:latin typeface="Century Gothic" panose="020B0502020202020204" pitchFamily="34" charset="0"/>
              </a:defRPr>
            </a:lvl4pPr>
            <a:lvl5pPr>
              <a:defRPr sz="1200"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5194336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588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0" r:id="rId2"/>
    <p:sldLayoutId id="2147483696" r:id="rId3"/>
    <p:sldLayoutId id="2147483694" r:id="rId4"/>
    <p:sldLayoutId id="2147483692" r:id="rId5"/>
    <p:sldLayoutId id="2147483697" r:id="rId6"/>
    <p:sldLayoutId id="2147483695" r:id="rId7"/>
    <p:sldLayoutId id="2147483715" r:id="rId8"/>
  </p:sldLayoutIdLst>
  <p:transition spd="slow">
    <p:fade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5"/>
          <p:cNvSpPr txBox="1"/>
          <p:nvPr/>
        </p:nvSpPr>
        <p:spPr>
          <a:xfrm>
            <a:off x="341454" y="315708"/>
            <a:ext cx="39412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600" dirty="0" smtClean="0">
                <a:solidFill>
                  <a:srgbClr val="616365"/>
                </a:solidFill>
                <a:latin typeface="Century Gothic" panose="020B0502020202020204" pitchFamily="34" charset="0"/>
              </a:rPr>
              <a:t>CalACES PSC Meeting</a:t>
            </a:r>
            <a:endParaRPr lang="de-DE" sz="1600" baseline="0" dirty="0">
              <a:solidFill>
                <a:srgbClr val="616365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D4ED4623-DDE7-424A-A9E0-22233B17B7CB}"/>
              </a:ext>
            </a:extLst>
          </p:cNvPr>
          <p:cNvSpPr txBox="1">
            <a:spLocks/>
          </p:cNvSpPr>
          <p:nvPr/>
        </p:nvSpPr>
        <p:spPr>
          <a:xfrm>
            <a:off x="426884" y="797327"/>
            <a:ext cx="8037576" cy="524351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en-US" sz="900" dirty="0" smtClean="0"/>
          </a:p>
          <a:p>
            <a:pPr lvl="0"/>
            <a:endParaRPr lang="en-US" sz="900" dirty="0"/>
          </a:p>
          <a:p>
            <a:pPr lvl="0"/>
            <a:endParaRPr lang="en-US" sz="700" dirty="0"/>
          </a:p>
          <a:p>
            <a:r>
              <a:rPr lang="en-US" sz="900" dirty="0"/>
              <a:t> </a:t>
            </a:r>
            <a:endParaRPr lang="en-US" sz="700" dirty="0"/>
          </a:p>
          <a:p>
            <a:pPr marL="1143000" lvl="1" indent="-457200"/>
            <a:endParaRPr lang="en-US" sz="800" dirty="0" smtClean="0"/>
          </a:p>
          <a:p>
            <a:pPr lvl="1" indent="0">
              <a:buNone/>
            </a:pPr>
            <a:endParaRPr lang="en-US" sz="8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737863" y="797327"/>
            <a:ext cx="7089775" cy="2109787"/>
          </a:xfrm>
        </p:spPr>
        <p:txBody>
          <a:bodyPr/>
          <a:lstStyle/>
          <a:p>
            <a:pPr indent="-342900" defTabSz="342900">
              <a:lnSpc>
                <a:spcPct val="100000"/>
              </a:lnSpc>
              <a:spcBef>
                <a:spcPts val="750"/>
              </a:spcBef>
              <a:buClr>
                <a:srgbClr val="4F81BD"/>
              </a:buClr>
              <a:buFont typeface="Wingdings" panose="05000000000000000000" pitchFamily="2" charset="2"/>
              <a:buChar char="q"/>
              <a:defRPr/>
            </a:pPr>
            <a:r>
              <a:rPr lang="en-US" sz="1600" dirty="0"/>
              <a:t>M&amp;O was fully funded in the Governor’s Budget</a:t>
            </a:r>
            <a:r>
              <a:rPr lang="en-US" sz="1600" dirty="0"/>
              <a:t>; </a:t>
            </a:r>
          </a:p>
          <a:p>
            <a:pPr marL="344488" lvl="2" indent="0" defTabSz="342900">
              <a:lnSpc>
                <a:spcPct val="100000"/>
              </a:lnSpc>
              <a:spcBef>
                <a:spcPts val="750"/>
              </a:spcBef>
              <a:buClr>
                <a:srgbClr val="4F81BD"/>
              </a:buClr>
              <a:buFont typeface="Wingdings" panose="05000000000000000000" pitchFamily="2" charset="2"/>
              <a:buChar char="q"/>
              <a:tabLst>
                <a:tab pos="344488" algn="l"/>
              </a:tabLst>
              <a:defRPr/>
            </a:pPr>
            <a:r>
              <a:rPr lang="en-US" sz="1400" dirty="0" smtClean="0"/>
              <a:t> SFY </a:t>
            </a:r>
            <a:r>
              <a:rPr lang="en-US" sz="1400" dirty="0"/>
              <a:t>17/18 (C-IV, LRS</a:t>
            </a:r>
            <a:r>
              <a:rPr lang="en-US" sz="1400" dirty="0" smtClean="0"/>
              <a:t>) and </a:t>
            </a:r>
            <a:r>
              <a:rPr lang="en-US" sz="1400" dirty="0"/>
              <a:t>SFY 18/19 (CalACES)</a:t>
            </a:r>
          </a:p>
          <a:p>
            <a:pPr indent="-342900" defTabSz="342900">
              <a:lnSpc>
                <a:spcPct val="100000"/>
              </a:lnSpc>
              <a:spcBef>
                <a:spcPts val="750"/>
              </a:spcBef>
              <a:buClr>
                <a:srgbClr val="4F81BD"/>
              </a:buClr>
              <a:buFont typeface="Wingdings" panose="05000000000000000000" pitchFamily="2" charset="2"/>
              <a:buChar char="q"/>
              <a:defRPr/>
            </a:pPr>
            <a:r>
              <a:rPr lang="en-US" sz="1600" dirty="0"/>
              <a:t>LRS/C-IV Migration overfunded </a:t>
            </a:r>
          </a:p>
          <a:p>
            <a:pPr indent="-342900" defTabSz="342900">
              <a:lnSpc>
                <a:spcPct val="100000"/>
              </a:lnSpc>
              <a:spcBef>
                <a:spcPts val="750"/>
              </a:spcBef>
              <a:buClr>
                <a:srgbClr val="4F81BD"/>
              </a:buClr>
              <a:buFont typeface="Wingdings" panose="05000000000000000000" pitchFamily="2" charset="2"/>
              <a:buChar char="q"/>
              <a:defRPr/>
            </a:pPr>
            <a:r>
              <a:rPr lang="en-US" sz="1600" dirty="0"/>
              <a:t>Policy</a:t>
            </a:r>
            <a:r>
              <a:rPr lang="en-US" sz="16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Cambria" panose="02040503050406030204"/>
              </a:rPr>
              <a:t> </a:t>
            </a:r>
            <a:r>
              <a:rPr lang="en-US" sz="1600" dirty="0"/>
              <a:t>Changes</a:t>
            </a:r>
            <a:r>
              <a:rPr lang="en-US" sz="16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Cambria" panose="02040503050406030204"/>
              </a:rPr>
              <a:t>:</a:t>
            </a:r>
          </a:p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23056" y="5460603"/>
            <a:ext cx="767288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 defTabSz="342900">
              <a:spcBef>
                <a:spcPts val="750"/>
              </a:spcBef>
              <a:buClr>
                <a:srgbClr val="4F81BD"/>
              </a:buClr>
              <a:buFont typeface="Wingdings" panose="05000000000000000000" pitchFamily="2" charset="2"/>
              <a:buChar char="q"/>
              <a:defRPr/>
            </a:pPr>
            <a:r>
              <a:rPr lang="en-US" sz="1600" dirty="0">
                <a:latin typeface="Century Gothic" panose="020B0502020202020204" pitchFamily="34" charset="0"/>
              </a:rPr>
              <a:t>The following were </a:t>
            </a:r>
            <a:r>
              <a:rPr lang="en-US" sz="1600" dirty="0">
                <a:latin typeface="Century Gothic" panose="020B0502020202020204" pitchFamily="34" charset="0"/>
              </a:rPr>
              <a:t>estimated but not funded: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AB 214 Post Secondary Education: Student Hunger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AB 557 CalWORKs: Victims of Abuse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SB 282 Restaurant Meals Program</a:t>
            </a:r>
            <a:endParaRPr lang="en-US" sz="1200" dirty="0"/>
          </a:p>
        </p:txBody>
      </p:sp>
      <p:sp>
        <p:nvSpPr>
          <p:cNvPr id="3" name="Rectangle 2"/>
          <p:cNvSpPr/>
          <p:nvPr/>
        </p:nvSpPr>
        <p:spPr>
          <a:xfrm>
            <a:off x="908235" y="2144874"/>
            <a:ext cx="4320305" cy="3172691"/>
          </a:xfrm>
          <a:prstGeom prst="rect">
            <a:avLst/>
          </a:prstGeom>
        </p:spPr>
        <p:txBody>
          <a:bodyPr/>
          <a:lstStyle/>
          <a:p>
            <a:pPr indent="173038">
              <a:tabLst>
                <a:tab pos="173038" algn="l"/>
              </a:tabLst>
            </a:pPr>
            <a:r>
              <a:rPr lang="en-US" sz="1400" b="1" dirty="0" smtClean="0"/>
              <a:t>Funded </a:t>
            </a:r>
            <a:r>
              <a:rPr lang="en-US" sz="1400" b="1" dirty="0" smtClean="0"/>
              <a:t>in Budget Year SFY 17/18 </a:t>
            </a:r>
            <a:endParaRPr lang="en-US" sz="1600" b="1" dirty="0"/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ABAWD</a:t>
            </a: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Cambria" panose="02040503050406030204"/>
              </a:rPr>
              <a:t> </a:t>
            </a:r>
            <a:r>
              <a:rPr lang="en-US" sz="1200" dirty="0"/>
              <a:t>Automation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Medi-Cal Automation (SB 1341)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CalFresh </a:t>
            </a:r>
            <a:r>
              <a:rPr lang="en-US" sz="1200" dirty="0"/>
              <a:t>Safe Drinking Water </a:t>
            </a:r>
            <a:r>
              <a:rPr lang="en-US" sz="1200" dirty="0"/>
              <a:t>Pilot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Continuum of Care Reform (CCR) - SAWS</a:t>
            </a:r>
            <a:endParaRPr lang="en-US" sz="1200" dirty="0"/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Inter-County Transfer </a:t>
            </a:r>
            <a:r>
              <a:rPr lang="en-US" sz="1200" dirty="0"/>
              <a:t>Automation (SB 1339)</a:t>
            </a:r>
            <a:endParaRPr lang="en-US" sz="1200" dirty="0"/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Consumer Credit Reports (SB 1232</a:t>
            </a:r>
            <a:r>
              <a:rPr lang="en-US" sz="1200" dirty="0"/>
              <a:t>)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Overpayments-CalWORKs Reporting (AB 2062)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Child Support (SB 380)</a:t>
            </a:r>
            <a:endParaRPr lang="en-US" sz="1200" dirty="0"/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Improving Participation for the Elderly and Disabled (IPED)</a:t>
            </a: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908065" y="4285797"/>
            <a:ext cx="448225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342900" defTabSz="342900">
              <a:spcBef>
                <a:spcPts val="750"/>
              </a:spcBef>
              <a:buClr>
                <a:srgbClr val="4F81BD"/>
              </a:buClr>
              <a:buFont typeface="Wingdings" panose="05000000000000000000" pitchFamily="2" charset="2"/>
              <a:buChar char="q"/>
              <a:defRPr/>
            </a:pPr>
            <a:r>
              <a:rPr lang="en-US" sz="1600" dirty="0">
                <a:latin typeface="Century Gothic" panose="020B0502020202020204" pitchFamily="34" charset="0"/>
              </a:rPr>
              <a:t>Pending confirmation for breakout: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Homeless </a:t>
            </a:r>
            <a:r>
              <a:rPr lang="en-US" sz="1200" dirty="0"/>
              <a:t>Assistance Program (AB 236)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Diaper Assistance (AB480)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Veteran's Benefits (SB 570)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84033" y="2144874"/>
            <a:ext cx="32710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b="1" dirty="0"/>
              <a:t>Funded in Budget </a:t>
            </a:r>
            <a:r>
              <a:rPr lang="en-US" sz="1400" b="1" dirty="0" smtClean="0"/>
              <a:t>Year </a:t>
            </a:r>
            <a:r>
              <a:rPr lang="en-US" sz="1400" b="1" dirty="0"/>
              <a:t>SFY 18/19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Medi-Cal Automation (SB 1341)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Inter-County </a:t>
            </a:r>
            <a:r>
              <a:rPr lang="en-US" sz="1200" dirty="0"/>
              <a:t>Transfer Automation (SB 1339</a:t>
            </a:r>
            <a:r>
              <a:rPr lang="en-US" sz="1200" dirty="0"/>
              <a:t>)</a:t>
            </a:r>
            <a:endParaRPr lang="en-US" sz="1200" dirty="0"/>
          </a:p>
          <a:p>
            <a:pPr lvl="1" indent="-166688">
              <a:buChar char="•"/>
            </a:pPr>
            <a:endParaRPr lang="en-US" sz="1400" dirty="0" smtClean="0"/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894289" y="4304738"/>
            <a:ext cx="400986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342900" defTabSz="342900">
              <a:spcBef>
                <a:spcPts val="750"/>
              </a:spcBef>
              <a:buClr>
                <a:srgbClr val="4F81BD"/>
              </a:buClr>
              <a:buFont typeface="Wingdings" panose="05000000000000000000" pitchFamily="2" charset="2"/>
              <a:buChar char="q"/>
              <a:defRPr/>
            </a:pPr>
            <a:r>
              <a:rPr lang="en-US" sz="1600" dirty="0">
                <a:latin typeface="Century Gothic" panose="020B0502020202020204" pitchFamily="34" charset="0"/>
              </a:rPr>
              <a:t>Pending confirmation for breakout: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OCAT Integration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Foster </a:t>
            </a:r>
            <a:r>
              <a:rPr lang="en-US" sz="1200" dirty="0"/>
              <a:t>Care Eligibility Determination Solution (FCED</a:t>
            </a:r>
            <a:r>
              <a:rPr lang="en-US" sz="1200" dirty="0"/>
              <a:t>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69783778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Benutzerdefiniert 52">
      <a:dk1>
        <a:srgbClr val="464646"/>
      </a:dk1>
      <a:lt1>
        <a:srgbClr val="F0F0F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CB9487F17E0E4D9E56E929BF36E5A5" ma:contentTypeVersion="11" ma:contentTypeDescription="Create a new document." ma:contentTypeScope="" ma:versionID="d2beb5f791d639a85d9b078d4356c3a6">
  <xsd:schema xmlns:xsd="http://www.w3.org/2001/XMLSchema" xmlns:xs="http://www.w3.org/2001/XMLSchema" xmlns:p="http://schemas.microsoft.com/office/2006/metadata/properties" xmlns:ns2="f7e036ba-a3b0-4cdc-b69c-3ff0c66abd9d" xmlns:ns3="c71bc280-77be-4226-9682-3896b2a5d823" targetNamespace="http://schemas.microsoft.com/office/2006/metadata/properties" ma:root="true" ma:fieldsID="a5175cc1ccf4ca5c3a2b7eff99579075" ns2:_="" ns3:_="">
    <xsd:import namespace="f7e036ba-a3b0-4cdc-b69c-3ff0c66abd9d"/>
    <xsd:import namespace="c71bc280-77be-4226-9682-3896b2a5d8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e036ba-a3b0-4cdc-b69c-3ff0c66abd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bc280-77be-4226-9682-3896b2a5d82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59F4A772-3D9E-4A65-883B-78C358C275DB}"/>
</file>

<file path=customXml/itemProps2.xml><?xml version="1.0" encoding="utf-8"?>
<ds:datastoreItem xmlns:ds="http://schemas.openxmlformats.org/officeDocument/2006/customXml" ds:itemID="{AF46C3D2-8283-443D-8CD3-9C83B74189E1}"/>
</file>

<file path=customXml/itemProps3.xml><?xml version="1.0" encoding="utf-8"?>
<ds:datastoreItem xmlns:ds="http://schemas.openxmlformats.org/officeDocument/2006/customXml" ds:itemID="{8846EC29-0C3B-46B0-8189-9E8F2BA83DF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181</Words>
  <Application>Microsoft Office PowerPoint</Application>
  <PresentationFormat>On-screen Show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Century Gothic</vt:lpstr>
      <vt:lpstr>Wingdings</vt:lpstr>
      <vt:lpstr>Wingdings 3</vt:lpstr>
      <vt:lpstr>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2017-04-24T20:05:47Z</dcterms:created>
  <dcterms:modified xsi:type="dcterms:W3CDTF">2018-01-12T00:58:52Z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0x01010004CB9487F17E0E4D9E56E929BF36E5A5</vt:lpwstr>
  </property>
</Properties>
</file>