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Default Extension="png" ContentType="image/png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Default Extension="emf" ContentType="image/x-emf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3700" r:id="rId2"/>
    <p:sldMasterId id="2147483715" r:id="rId3"/>
    <p:sldMasterId id="2147483726" r:id="rId4"/>
  </p:sldMasterIdLst>
  <p:notesMasterIdLst>
    <p:notesMasterId r:id="rId38"/>
  </p:notesMasterIdLst>
  <p:handoutMasterIdLst>
    <p:handoutMasterId r:id="rId39"/>
  </p:handoutMasterIdLst>
  <p:sldIdLst>
    <p:sldId id="1118" r:id="rId5"/>
    <p:sldId id="1120" r:id="rId6"/>
    <p:sldId id="1005" r:id="rId7"/>
    <p:sldId id="1098" r:id="rId8"/>
    <p:sldId id="1064" r:id="rId9"/>
    <p:sldId id="1096" r:id="rId10"/>
    <p:sldId id="1045" r:id="rId11"/>
    <p:sldId id="1091" r:id="rId12"/>
    <p:sldId id="1084" r:id="rId13"/>
    <p:sldId id="1085" r:id="rId14"/>
    <p:sldId id="1095" r:id="rId15"/>
    <p:sldId id="1086" r:id="rId16"/>
    <p:sldId id="1087" r:id="rId17"/>
    <p:sldId id="1078" r:id="rId18"/>
    <p:sldId id="1093" r:id="rId19"/>
    <p:sldId id="1094" r:id="rId20"/>
    <p:sldId id="1082" r:id="rId21"/>
    <p:sldId id="1083" r:id="rId22"/>
    <p:sldId id="1080" r:id="rId23"/>
    <p:sldId id="1115" r:id="rId24"/>
    <p:sldId id="1107" r:id="rId25"/>
    <p:sldId id="1108" r:id="rId26"/>
    <p:sldId id="1109" r:id="rId27"/>
    <p:sldId id="1110" r:id="rId28"/>
    <p:sldId id="1111" r:id="rId29"/>
    <p:sldId id="1112" r:id="rId30"/>
    <p:sldId id="1123" r:id="rId31"/>
    <p:sldId id="1113" r:id="rId32"/>
    <p:sldId id="1121" r:id="rId33"/>
    <p:sldId id="1114" r:id="rId34"/>
    <p:sldId id="1119" r:id="rId35"/>
    <p:sldId id="1116" r:id="rId36"/>
    <p:sldId id="1117" r:id="rId3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C8"/>
    <a:srgbClr val="5B9BD5"/>
    <a:srgbClr val="464646"/>
    <a:srgbClr val="787878"/>
    <a:srgbClr val="7F7F7F"/>
    <a:srgbClr val="FFFFFF"/>
    <a:srgbClr val="00A9E0"/>
    <a:srgbClr val="EDEDED"/>
    <a:srgbClr val="3B3838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85" autoAdjust="0"/>
    <p:restoredTop sz="94241" autoAdjust="0"/>
  </p:normalViewPr>
  <p:slideViewPr>
    <p:cSldViewPr snapToGrid="0">
      <p:cViewPr varScale="1">
        <p:scale>
          <a:sx n="75" d="100"/>
          <a:sy n="75" d="100"/>
        </p:scale>
        <p:origin x="81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openxmlformats.org/officeDocument/2006/relationships/customXml" Target="../customXml/item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2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pPr/>
              <a:t>12.01.2018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pPr/>
              <a:t>12.01.2018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051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6777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9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3480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720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1099" y="914400"/>
            <a:ext cx="8761803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5">
            <a:extLst>
              <a:ext uri="{FF2B5EF4-FFF2-40B4-BE49-F238E27FC236}">
                <a16:creationId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463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5964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4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245719" y="914400"/>
            <a:ext cx="8431937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5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6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7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5">
            <a:extLst>
              <a:ext uri="{FF2B5EF4-FFF2-40B4-BE49-F238E27FC236}">
                <a16:creationId xmlns:a16="http://schemas.microsoft.com/office/drawing/2014/main" id="{A2F3EF46-4072-42CB-A34F-1488324FBBE0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E8BFDF07-DB98-4EDD-9CCE-C8D52FB4999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D68CB096-4E38-4A94-A442-92CE9DA863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6" name="Textfeld 5">
            <a:extLst>
              <a:ext uri="{FF2B5EF4-FFF2-40B4-BE49-F238E27FC236}">
                <a16:creationId xmlns:a16="http://schemas.microsoft.com/office/drawing/2014/main" id="{EC7E9480-3940-4A03-9113-07D1E01CA42F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4" name="Gerade Verbindung 10">
            <a:extLst>
              <a:ext uri="{FF2B5EF4-FFF2-40B4-BE49-F238E27FC236}">
                <a16:creationId xmlns:a16="http://schemas.microsoft.com/office/drawing/2014/main" id="{0AB0F771-59D0-44FC-8395-CFE3ECC331F5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B2356887-AE11-4286-830B-BBDE0B0EFE8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0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5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6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5">
            <a:extLst>
              <a:ext uri="{FF2B5EF4-FFF2-40B4-BE49-F238E27FC236}">
                <a16:creationId xmlns:a16="http://schemas.microsoft.com/office/drawing/2014/main" id="{109982B1-B010-4102-B032-C1BB29686333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A4EF0E56-D27E-48B6-8DAE-1CD06408EB5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F3BE672-D3E8-404D-9806-00F7D19BD2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20473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6101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184275" y="914400"/>
            <a:ext cx="8775451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bg1">
                    <a:lumMod val="10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1753" y="271485"/>
            <a:ext cx="657461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523875" y="259401"/>
            <a:ext cx="273090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908255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02558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22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8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96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feld 5">
            <a:extLst>
              <a:ext uri="{FF2B5EF4-FFF2-40B4-BE49-F238E27FC236}">
                <a16:creationId xmlns:a16="http://schemas.microsoft.com/office/drawing/2014/main" id="{68AE8A40-59BA-4667-A7BB-7691F13E715D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BF2E1EEF-3874-47C1-9809-138CE86DC65E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C451CB0B-1C80-4048-8C48-CE3C9B4BA5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:a16="http://schemas.microsoft.com/office/drawing/2014/main" id="{F6DA65EA-C36B-4F48-8BF4-05D6DCDF2A5C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494EC00-4E4F-4009-A7DA-C3DD5C6C21AD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E1EA4283-4ABE-4271-B7AD-87CCA245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275" y="914400"/>
            <a:ext cx="8775450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2142639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161552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3509" y="271485"/>
            <a:ext cx="665493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16863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5430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307A7D7B-3B2D-47BA-AF14-91895FDD9F72}"/>
              </a:ext>
            </a:extLst>
          </p:cNvPr>
          <p:cNvCxnSpPr/>
          <p:nvPr userDrawn="1"/>
        </p:nvCxnSpPr>
        <p:spPr>
          <a:xfrm>
            <a:off x="1625047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3034" y="271485"/>
            <a:ext cx="668625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7922" y="914400"/>
            <a:ext cx="874815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1E4DF95-8C13-478A-9F74-DEB2893F8338}"/>
              </a:ext>
            </a:extLst>
          </p:cNvPr>
          <p:cNvSpPr txBox="1"/>
          <p:nvPr userDrawn="1"/>
        </p:nvSpPr>
        <p:spPr>
          <a:xfrm>
            <a:off x="245719" y="259401"/>
            <a:ext cx="222452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Gerade Verbindung 10">
            <a:extLst>
              <a:ext uri="{FF2B5EF4-FFF2-40B4-BE49-F238E27FC236}">
                <a16:creationId xmlns:a16="http://schemas.microsoft.com/office/drawing/2014/main" id="{D6A4150E-943E-4453-BA71-8E86667747B9}"/>
              </a:ext>
            </a:extLst>
          </p:cNvPr>
          <p:cNvCxnSpPr/>
          <p:nvPr userDrawn="1"/>
        </p:nvCxnSpPr>
        <p:spPr>
          <a:xfrm>
            <a:off x="16291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6539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feld 5">
            <a:extLst>
              <a:ext uri="{FF2B5EF4-FFF2-40B4-BE49-F238E27FC236}">
                <a16:creationId xmlns:a16="http://schemas.microsoft.com/office/drawing/2014/main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Gerade Verbindung 10">
            <a:extLst>
              <a:ext uri="{FF2B5EF4-FFF2-40B4-BE49-F238E27FC236}">
                <a16:creationId xmlns:a16="http://schemas.microsoft.com/office/drawing/2014/main" id="{8075AE09-256F-436A-9E2A-6538C592E51F}"/>
              </a:ext>
            </a:extLst>
          </p:cNvPr>
          <p:cNvCxnSpPr/>
          <p:nvPr userDrawn="1"/>
        </p:nvCxnSpPr>
        <p:spPr>
          <a:xfrm>
            <a:off x="16345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844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14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bg2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46617" y="2632667"/>
            <a:ext cx="8813352" cy="734099"/>
          </a:xfrm>
        </p:spPr>
        <p:txBody>
          <a:bodyPr/>
          <a:lstStyle/>
          <a:p>
            <a:r>
              <a:rPr lang="en-US" sz="5400" b="1" dirty="0" smtClean="0"/>
              <a:t>CalACES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6618" y="3366766"/>
            <a:ext cx="8813351" cy="489399"/>
          </a:xfrm>
        </p:spPr>
        <p:txBody>
          <a:bodyPr/>
          <a:lstStyle/>
          <a:p>
            <a:r>
              <a:rPr lang="en-US" sz="3200" b="1" u="sng" dirty="0" smtClean="0"/>
              <a:t>Project </a:t>
            </a:r>
            <a:r>
              <a:rPr lang="en-US" sz="3200" b="1" u="sng" dirty="0"/>
              <a:t>Steering Committee Meeting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146617" y="4042255"/>
            <a:ext cx="8813352" cy="380131"/>
          </a:xfrm>
        </p:spPr>
        <p:txBody>
          <a:bodyPr/>
          <a:lstStyle/>
          <a:p>
            <a:r>
              <a:rPr lang="en-US" sz="2000" dirty="0" smtClean="0"/>
              <a:t>January 18,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777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hosting strategy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datacenter consolidation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CalACES database consolidation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the SAWS New Shared Services e.g. Single SAWS Consolidated Portal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Assess procurement options and develop Procurement Strategy Analysis Report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Alternatives </a:t>
            </a:r>
            <a:r>
              <a:rPr lang="en-US" dirty="0" smtClean="0"/>
              <a:t>Analysis, including risk assessment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Conduct Cost Benefit Analysis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Alternatives Analysis Cost Benefit Analysis Results and Recommendations Report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Provide options for the redevelopment of roadmap to a single SAWS system and tactical near-term action plan for multiple work streams of CalACES and </a:t>
            </a:r>
            <a:r>
              <a:rPr lang="en-US" dirty="0" err="1"/>
              <a:t>CalSAWS</a:t>
            </a:r>
            <a:r>
              <a:rPr lang="en-US" dirty="0"/>
              <a:t> efforts</a:t>
            </a:r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166709"/>
            <a:ext cx="7359930" cy="5286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10015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WCDS/CalWIN </a:t>
            </a:r>
            <a:r>
              <a:rPr lang="en-US" dirty="0"/>
              <a:t>Involvement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Daily debrief calls beginning January 22,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Analyze options for the SAWS New Shared Services e.g. Single SAWS Consolidated Portal in February/March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Provide options for the redevelopment of roadmap to a single SAWS system and tactical near-term action plan for multiple work streams of CalACES and </a:t>
            </a:r>
            <a:r>
              <a:rPr lang="en-US" dirty="0" err="1"/>
              <a:t>CalSAWS</a:t>
            </a:r>
            <a:r>
              <a:rPr lang="en-US" dirty="0"/>
              <a:t> efforts in March 2018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95451" y="166709"/>
            <a:ext cx="7359930" cy="52861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336378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sz="1800" dirty="0"/>
              <a:t>Schedule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04975" y="157184"/>
            <a:ext cx="7350405" cy="528615"/>
          </a:xfrm>
        </p:spPr>
        <p:txBody>
          <a:bodyPr>
            <a:normAutofit lnSpcReduction="10000"/>
          </a:bodyPr>
          <a:lstStyle/>
          <a:p>
            <a:r>
              <a:rPr lang="en-US"/>
              <a:t>Workflow 2: Conduct CalACES Alternatives Analysis and Cost Benefit Analysis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49427"/>
              </p:ext>
            </p:extLst>
          </p:nvPr>
        </p:nvGraphicFramePr>
        <p:xfrm>
          <a:off x="640081" y="1413510"/>
          <a:ext cx="7863839" cy="4876800"/>
        </p:xfrm>
        <a:graphic>
          <a:graphicData uri="http://schemas.openxmlformats.org/drawingml/2006/table">
            <a:tbl>
              <a:tblPr/>
              <a:tblGrid>
                <a:gridCol w="670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6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Tasks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Start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End Date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Project Initiation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C-IV and LRS Moving to Cloud Environment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February-18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Database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Analysis of Data Center/Hosting Consolidation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January-18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Analysis Results and Recommendations Report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7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of Analysis Recommendations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As-Needed IAPDU for SFY 18/19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9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Re-baseline Migration D&amp;I Project Schedule and Budget 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Revised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State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Secure Federal Sponsor Approval for IAPDU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Prepare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March-18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14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Negotiate Vendor Contract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April-18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May-18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JPA,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State and Federal Approval of Amendment(s) as needed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June-18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CalACES Analysis Schedule Contingency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Jul-18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Sep-18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65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1099" y="781050"/>
            <a:ext cx="8761803" cy="5243513"/>
          </a:xfrm>
        </p:spPr>
        <p:txBody>
          <a:bodyPr/>
          <a:lstStyle/>
          <a:p>
            <a:r>
              <a:rPr lang="en-US" dirty="0"/>
              <a:t>Team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657351" y="214334"/>
            <a:ext cx="7398030" cy="51909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Workflow 2: Conduct CalACES Alternatives Analysis and Cost Benefit Analysis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86761"/>
              </p:ext>
            </p:extLst>
          </p:nvPr>
        </p:nvGraphicFramePr>
        <p:xfrm>
          <a:off x="484664" y="1645920"/>
          <a:ext cx="8174673" cy="3870960"/>
        </p:xfrm>
        <a:graphic>
          <a:graphicData uri="http://schemas.openxmlformats.org/drawingml/2006/table">
            <a:tbl>
              <a:tblPr/>
              <a:tblGrid>
                <a:gridCol w="4742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New/</a:t>
                      </a:r>
                      <a:b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C-IV Project Director/Manager – Tom Hartman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LRS Project Director/Manager – Laura Chavez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Migration Planning Manager – June Hutchison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Project Manager/Lead – Holly Murphy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Fiscal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Analyst – Britt Carlsen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Leveraged (Workflow 1)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Senior Consultant – Betty Uzupis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Joe Hogan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QA Senior Technical Lead –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Frank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Ono, BK Sinha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Contractor Services – McKinsey Consulting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New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 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8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2425" y="914400"/>
            <a:ext cx="4154805" cy="56197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data conversion strategy, including data mapping and test data conversion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business process/system functionality gap analysis between CalACES and CalWIN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Perform analysis of county ancillary systems being used by WCDS counties and impact to CalSAWS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analysis of opportunities of reusability in migration to CalSAWS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Conduct analysis to support the development of a procurement strategy for the migration to CalSAWS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Develop CalSAWS change management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52950" y="914400"/>
            <a:ext cx="3962400" cy="5239512"/>
          </a:xfrm>
        </p:spPr>
        <p:txBody>
          <a:bodyPr/>
          <a:lstStyle/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CalSAWS Migration Planning &amp; Analysis: July 2018 – December 2018</a:t>
            </a:r>
          </a:p>
          <a:p>
            <a:pPr lvl="1"/>
            <a:r>
              <a:rPr lang="en-US" dirty="0"/>
              <a:t>CalSAWS Analysis Schedule Contingency: January 2019 – March 2019</a:t>
            </a:r>
          </a:p>
          <a:p>
            <a:pPr lvl="1"/>
            <a:r>
              <a:rPr lang="en-US" dirty="0"/>
              <a:t>CalSAWS IAPD Development: April 2019 – June 2019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733551" y="271485"/>
            <a:ext cx="6636030" cy="338554"/>
          </a:xfrm>
        </p:spPr>
        <p:txBody>
          <a:bodyPr/>
          <a:lstStyle/>
          <a:p>
            <a:r>
              <a:rPr lang="en-US" dirty="0"/>
              <a:t>Workflow 3: Conduct CalSAWS Planning and Analysis</a:t>
            </a:r>
          </a:p>
        </p:txBody>
      </p:sp>
    </p:spTree>
    <p:extLst>
      <p:ext uri="{BB962C8B-B14F-4D97-AF65-F5344CB8AC3E}">
        <p14:creationId xmlns:p14="http://schemas.microsoft.com/office/powerpoint/2010/main" val="67793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099" y="914400"/>
            <a:ext cx="8761803" cy="428625"/>
          </a:xfrm>
        </p:spPr>
        <p:txBody>
          <a:bodyPr/>
          <a:lstStyle/>
          <a:p>
            <a:r>
              <a:rPr lang="en-US" dirty="0"/>
              <a:t>Team (Includes </a:t>
            </a:r>
            <a:r>
              <a:rPr lang="en-US" dirty="0" smtClean="0"/>
              <a:t>WCDS/CalWIN </a:t>
            </a:r>
            <a:r>
              <a:rPr lang="en-US" dirty="0"/>
              <a:t>resources)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1708245" y="271485"/>
            <a:ext cx="6585135" cy="338554"/>
          </a:xfrm>
        </p:spPr>
        <p:txBody>
          <a:bodyPr/>
          <a:lstStyle/>
          <a:p>
            <a:r>
              <a:rPr lang="en-US" dirty="0"/>
              <a:t>Workflow 3: Conduct CalSAWS Planning and Analysis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41148"/>
              </p:ext>
            </p:extLst>
          </p:nvPr>
        </p:nvGraphicFramePr>
        <p:xfrm>
          <a:off x="640080" y="2209800"/>
          <a:ext cx="7863840" cy="2438400"/>
        </p:xfrm>
        <a:graphic>
          <a:graphicData uri="http://schemas.openxmlformats.org/drawingml/2006/table">
            <a:tbl>
              <a:tblPr/>
              <a:tblGrid>
                <a:gridCol w="7098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Analysis Team 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FTE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Project Director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Technical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Business Analyst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Variable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5+</a:t>
                      </a:r>
                    </a:p>
                  </a:txBody>
                  <a:tcPr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80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Budget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25519"/>
              </p:ext>
            </p:extLst>
          </p:nvPr>
        </p:nvGraphicFramePr>
        <p:xfrm>
          <a:off x="640081" y="688881"/>
          <a:ext cx="7863840" cy="4341495"/>
        </p:xfrm>
        <a:graphic>
          <a:graphicData uri="http://schemas.openxmlformats.org/drawingml/2006/table">
            <a:tbl>
              <a:tblPr/>
              <a:tblGrid>
                <a:gridCol w="225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203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$1,348,887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$186,480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$604,800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$2,140,167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$806,046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$2,516,592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$3,322,638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$353,666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$136,620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$151,200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$641,486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$2,508,599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$3,111,692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$3,756,000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$9,376,291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220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3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PAPD Line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Migration Planning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&amp; LRS Joint Development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Technical Planning &amp; Analysis and IAPDU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CalSAWS Migration Planning &amp; </a:t>
                      </a:r>
                      <a:b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Analysis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Total With Contingency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Consortium Personnel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$2,291,437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$279,720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$3,780,757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Quality Assurance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$1,209,069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$2,655,456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$3,864,525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Contractor Services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$3,000,000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Legal Counsel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$340,000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Travel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$542,249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$204,930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$302,400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$1,049,579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$4,042,755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$3,480,106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$4,512,000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$12,034,861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597997"/>
              </p:ext>
            </p:extLst>
          </p:nvPr>
        </p:nvGraphicFramePr>
        <p:xfrm>
          <a:off x="640080" y="5157587"/>
          <a:ext cx="7863840" cy="1271788"/>
        </p:xfrm>
        <a:graphic>
          <a:graphicData uri="http://schemas.openxmlformats.org/drawingml/2006/table">
            <a:tbl>
              <a:tblPr/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Cost Allocation*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Welfare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State Health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/>
                        </a:rPr>
                        <a:t>County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9B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944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$10,455,041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$617,432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$939,522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$22,866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90">
                <a:tc grid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*Cost Allocation Plan must be updated based on Persons Count for 58 counties, 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and  distribution of the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c</a:t>
                      </a:r>
                      <a:r>
                        <a:rPr lang="en-US" sz="12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ounty share must be determined. County Share is based on Total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entury Gothic"/>
                        </a:rPr>
                        <a:t> with Contingency</a:t>
                      </a:r>
                      <a:endParaRPr lang="en-US" sz="1200" b="0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3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54"/>
          <p:cNvCxnSpPr>
            <a:cxnSpLocks/>
          </p:cNvCxnSpPr>
          <p:nvPr/>
        </p:nvCxnSpPr>
        <p:spPr bwMode="auto">
          <a:xfrm>
            <a:off x="3542608" y="3694236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Schedule Update</a:t>
            </a:r>
          </a:p>
        </p:txBody>
      </p:sp>
      <p:cxnSp>
        <p:nvCxnSpPr>
          <p:cNvPr id="8" name="Straight Connector 68"/>
          <p:cNvCxnSpPr>
            <a:cxnSpLocks/>
          </p:cNvCxnSpPr>
          <p:nvPr/>
        </p:nvCxnSpPr>
        <p:spPr bwMode="auto">
          <a:xfrm flipH="1">
            <a:off x="3586437" y="2306384"/>
            <a:ext cx="1568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/>
          </p:cNvCxnSpPr>
          <p:nvPr/>
        </p:nvCxnSpPr>
        <p:spPr bwMode="auto">
          <a:xfrm>
            <a:off x="5651570" y="2266858"/>
            <a:ext cx="11941" cy="1554480"/>
          </a:xfrm>
          <a:prstGeom prst="line">
            <a:avLst/>
          </a:prstGeom>
          <a:noFill/>
          <a:ln w="15875" algn="ctr">
            <a:solidFill>
              <a:srgbClr val="A5A5A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54"/>
          <p:cNvCxnSpPr>
            <a:cxnSpLocks/>
          </p:cNvCxnSpPr>
          <p:nvPr/>
        </p:nvCxnSpPr>
        <p:spPr bwMode="auto">
          <a:xfrm>
            <a:off x="479368" y="3684711"/>
            <a:ext cx="0" cy="1097280"/>
          </a:xfrm>
          <a:prstGeom prst="line">
            <a:avLst/>
          </a:prstGeom>
          <a:noFill/>
          <a:ln w="158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054683" y="949497"/>
            <a:ext cx="172354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Key Tasks</a:t>
            </a:r>
          </a:p>
        </p:txBody>
      </p:sp>
      <p:sp>
        <p:nvSpPr>
          <p:cNvPr id="12" name="Pentagon 16"/>
          <p:cNvSpPr/>
          <p:nvPr/>
        </p:nvSpPr>
        <p:spPr>
          <a:xfrm>
            <a:off x="336550" y="3573442"/>
            <a:ext cx="8686800" cy="182563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CalACES Alternatives Analysis and Cost Benefit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004" y="4638629"/>
            <a:ext cx="1433131" cy="381903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1429" y="4618016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1/2/18 – 6/30/18</a:t>
            </a:r>
          </a:p>
        </p:txBody>
      </p:sp>
      <p:sp>
        <p:nvSpPr>
          <p:cNvPr id="16" name="Pentagon 8"/>
          <p:cNvSpPr/>
          <p:nvPr/>
        </p:nvSpPr>
        <p:spPr>
          <a:xfrm>
            <a:off x="334963" y="3789342"/>
            <a:ext cx="8686800" cy="182563"/>
          </a:xfrm>
          <a:prstGeom prst="homePlate">
            <a:avLst/>
          </a:prstGeom>
          <a:solidFill>
            <a:srgbClr val="A5A5A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3: Conduct CalSAWS Planning and Analysis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336550" y="3364455"/>
            <a:ext cx="8686800" cy="182563"/>
          </a:xfrm>
          <a:prstGeom prst="homePlate">
            <a:avLst/>
          </a:prstGeom>
          <a:solidFill>
            <a:srgbClr val="44546A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1: Continue existing Migration Planning and Joint Development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98255" y="2485310"/>
            <a:ext cx="1528046" cy="65596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CalSAWS Planning and Analysis Contingency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43950" y="2254673"/>
            <a:ext cx="1296279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1/1/19 – 3/31/19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95199" y="2254673"/>
            <a:ext cx="1920240" cy="182880"/>
          </a:xfrm>
          <a:prstGeom prst="rect">
            <a:avLst/>
          </a:prstGeom>
          <a:solidFill>
            <a:srgbClr val="A5A5A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</a:rPr>
              <a:t>7/1/18</a:t>
            </a:r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 – 12/31/18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5762" y="2513654"/>
            <a:ext cx="1920240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CalSAWS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Planning and Analysis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7491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1/2/18 – 6/30/18</a:t>
            </a:r>
          </a:p>
        </p:txBody>
      </p:sp>
      <p:cxnSp>
        <p:nvCxnSpPr>
          <p:cNvPr id="25" name="Straight Connector 66"/>
          <p:cNvCxnSpPr>
            <a:cxnSpLocks/>
          </p:cNvCxnSpPr>
          <p:nvPr/>
        </p:nvCxnSpPr>
        <p:spPr bwMode="auto">
          <a:xfrm flipH="1">
            <a:off x="475336" y="2437553"/>
            <a:ext cx="1684" cy="96272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5"/>
          <p:cNvSpPr/>
          <p:nvPr/>
        </p:nvSpPr>
        <p:spPr>
          <a:xfrm>
            <a:off x="553714" y="2456091"/>
            <a:ext cx="1307067" cy="73747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Continue existing Migration Planning and Joint Development Tasks and Team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51570" y="2473000"/>
            <a:ext cx="1217631" cy="67198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B485C3-AEB1-4258-BE54-E3EF05690276}"/>
              </a:ext>
            </a:extLst>
          </p:cNvPr>
          <p:cNvSpPr/>
          <p:nvPr/>
        </p:nvSpPr>
        <p:spPr>
          <a:xfrm>
            <a:off x="2190505" y="2254673"/>
            <a:ext cx="1263161" cy="182880"/>
          </a:xfrm>
          <a:prstGeom prst="rect">
            <a:avLst/>
          </a:prstGeom>
          <a:solidFill>
            <a:srgbClr val="44546A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FFFFFF"/>
                </a:solidFill>
                <a:latin typeface="Century Gothic" panose="020B0502020202020204" pitchFamily="34" charset="0"/>
              </a:rPr>
              <a:t>7/1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/18 – 9/30/18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10D262-2637-4EB6-8754-DCC3FAC08556}"/>
              </a:ext>
            </a:extLst>
          </p:cNvPr>
          <p:cNvSpPr/>
          <p:nvPr/>
        </p:nvSpPr>
        <p:spPr>
          <a:xfrm>
            <a:off x="2105024" y="2494083"/>
            <a:ext cx="1300775" cy="59867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Contingency for existing Migration Planning and Joint Development Tasks and Team</a:t>
            </a:r>
          </a:p>
        </p:txBody>
      </p:sp>
      <p:cxnSp>
        <p:nvCxnSpPr>
          <p:cNvPr id="32" name="Straight Connector 66">
            <a:extLst>
              <a:ext uri="{FF2B5EF4-FFF2-40B4-BE49-F238E27FC236}">
                <a16:creationId xmlns:a16="http://schemas.microsoft.com/office/drawing/2014/main" id="{0B73149E-B2A7-4A72-8578-8AF910B910AE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8693" y="2347164"/>
            <a:ext cx="1684" cy="1097280"/>
          </a:xfrm>
          <a:prstGeom prst="line">
            <a:avLst/>
          </a:prstGeom>
          <a:noFill/>
          <a:ln w="15875" algn="ctr">
            <a:solidFill>
              <a:srgbClr val="44546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33"/>
          <p:cNvSpPr/>
          <p:nvPr/>
        </p:nvSpPr>
        <p:spPr>
          <a:xfrm>
            <a:off x="3534669" y="4627541"/>
            <a:ext cx="14630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r>
              <a:rPr lang="en-US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7/1/18 – 9/30/18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6584" y="406715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CalACES Alternatives Analysis and Cost Benefit Analysis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646499" y="4048108"/>
            <a:ext cx="1399874" cy="50383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1000" dirty="0">
                <a:solidFill>
                  <a:srgbClr val="464646"/>
                </a:solidFill>
                <a:latin typeface="Century Gothic" panose="020B0502020202020204" pitchFamily="34" charset="0"/>
              </a:rPr>
              <a:t>Contingency CalACES Alternatives Analysis and Cost Benefit Analysis</a:t>
            </a:r>
          </a:p>
        </p:txBody>
      </p:sp>
    </p:spTree>
    <p:extLst>
      <p:ext uri="{BB962C8B-B14F-4D97-AF65-F5344CB8AC3E}">
        <p14:creationId xmlns:p14="http://schemas.microsoft.com/office/powerpoint/2010/main" val="259143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Schedule Update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054683" y="949497"/>
            <a:ext cx="172354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PAPD Schedule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Workflow 2 Key Tasks</a:t>
            </a:r>
          </a:p>
        </p:txBody>
      </p:sp>
      <p:cxnSp>
        <p:nvCxnSpPr>
          <p:cNvPr id="30" name="Straight Connector 101"/>
          <p:cNvCxnSpPr>
            <a:cxnSpLocks/>
          </p:cNvCxnSpPr>
          <p:nvPr/>
        </p:nvCxnSpPr>
        <p:spPr bwMode="auto">
          <a:xfrm>
            <a:off x="5556154" y="2006359"/>
            <a:ext cx="0" cy="144145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102"/>
          <p:cNvCxnSpPr>
            <a:cxnSpLocks/>
          </p:cNvCxnSpPr>
          <p:nvPr/>
        </p:nvCxnSpPr>
        <p:spPr bwMode="auto">
          <a:xfrm>
            <a:off x="4875253" y="3373267"/>
            <a:ext cx="0" cy="73152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96"/>
          <p:cNvCxnSpPr>
            <a:cxnSpLocks/>
          </p:cNvCxnSpPr>
          <p:nvPr/>
        </p:nvCxnSpPr>
        <p:spPr bwMode="auto">
          <a:xfrm>
            <a:off x="1734215" y="1986623"/>
            <a:ext cx="0" cy="137160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98"/>
          <p:cNvCxnSpPr>
            <a:cxnSpLocks/>
          </p:cNvCxnSpPr>
          <p:nvPr/>
        </p:nvCxnSpPr>
        <p:spPr bwMode="auto">
          <a:xfrm>
            <a:off x="2003427" y="1868275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68"/>
          <p:cNvCxnSpPr>
            <a:cxnSpLocks/>
          </p:cNvCxnSpPr>
          <p:nvPr/>
        </p:nvCxnSpPr>
        <p:spPr bwMode="auto">
          <a:xfrm>
            <a:off x="2391223" y="3432232"/>
            <a:ext cx="0" cy="1068387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Pentagon 7"/>
          <p:cNvSpPr/>
          <p:nvPr/>
        </p:nvSpPr>
        <p:spPr>
          <a:xfrm>
            <a:off x="330200" y="3268760"/>
            <a:ext cx="8686800" cy="182562"/>
          </a:xfrm>
          <a:prstGeom prst="homePlate">
            <a:avLst/>
          </a:prstGeom>
          <a:solidFill>
            <a:srgbClr val="5B9BD5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Workflow 2: Conduct </a:t>
            </a:r>
            <a:r>
              <a:rPr lang="en-US" sz="1050" b="1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CalACES</a:t>
            </a:r>
            <a:r>
              <a:rPr lang="en-US" sz="1050" b="1" dirty="0">
                <a:solidFill>
                  <a:srgbClr val="FFFFFF"/>
                </a:solidFill>
                <a:latin typeface="Century Gothic" panose="020B0502020202020204" pitchFamily="34" charset="0"/>
              </a:rPr>
              <a:t> Alternatives Analysis and Cost Benefit Analysis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56" name="Straight Connector 66"/>
          <p:cNvCxnSpPr>
            <a:cxnSpLocks/>
          </p:cNvCxnSpPr>
          <p:nvPr/>
        </p:nvCxnSpPr>
        <p:spPr bwMode="auto">
          <a:xfrm flipH="1">
            <a:off x="3470316" y="1891209"/>
            <a:ext cx="1006" cy="14630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263253" y="4107973"/>
            <a:ext cx="1371330" cy="629435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5723" y="1871882"/>
            <a:ext cx="1312591" cy="15240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1/8/18 – 1/18/18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553852" y="2001598"/>
            <a:ext cx="1188720" cy="170456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4/1/18 – 5/31/18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61324" y="2008185"/>
            <a:ext cx="1332778" cy="101826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Initiate project, develop work plan, develop Deliverable Expectation Documents , confirm roles and responsibilities, conduct kickoff meeting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064683" y="2086826"/>
            <a:ext cx="1263284" cy="842016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Analyze migration to cloud, database consolidation and data center consolidation/hosting options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920156" y="3485611"/>
            <a:ext cx="1348948" cy="79890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CalACES Migration D&amp;I IAPDU based on Alternatives Analysis recommendation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314324" y="2329662"/>
            <a:ext cx="968434" cy="56653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01121" y="1871882"/>
            <a:ext cx="1292225" cy="180975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1/18/18 – 3/31/18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2553" y="4105105"/>
            <a:ext cx="1390650" cy="179408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4/30/18</a:t>
            </a:r>
            <a:endParaRPr kumimoji="0" lang="en-US" sz="9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381698" y="4356950"/>
            <a:ext cx="1339340" cy="182880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3/31/18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61603" y="3765271"/>
            <a:ext cx="1259435" cy="5192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draft and final Alternatives Analysis and Cost Benefit Analysis Report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543077" y="2059293"/>
            <a:ext cx="1251778" cy="686677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Alternatives Analysis &amp; CBA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455567" y="1871882"/>
            <a:ext cx="127000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3/15/18 – 3/23/18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809313" y="3977094"/>
            <a:ext cx="1233488" cy="382230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960640" y="4856013"/>
            <a:ext cx="1425919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3/1/18 – 3/30/18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462222" y="3681230"/>
            <a:ext cx="1106211" cy="57038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63" name="Straight Connector 54"/>
          <p:cNvCxnSpPr>
            <a:cxnSpLocks/>
          </p:cNvCxnSpPr>
          <p:nvPr/>
        </p:nvCxnSpPr>
        <p:spPr bwMode="auto">
          <a:xfrm>
            <a:off x="3966105" y="3345632"/>
            <a:ext cx="0" cy="155448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Rectangle 64"/>
          <p:cNvSpPr/>
          <p:nvPr/>
        </p:nvSpPr>
        <p:spPr>
          <a:xfrm>
            <a:off x="5232113" y="4496850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endParaRPr lang="en-US" sz="900" dirty="0">
              <a:solidFill>
                <a:srgbClr val="4646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892661" y="4214495"/>
            <a:ext cx="1554480" cy="182563"/>
          </a:xfrm>
          <a:prstGeom prst="rect">
            <a:avLst/>
          </a:prstGeom>
          <a:solidFill>
            <a:srgbClr val="5B97D5"/>
          </a:solidFill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950" dirty="0">
                <a:solidFill>
                  <a:srgbClr val="FFFFFF"/>
                </a:solidFill>
                <a:latin typeface="Century Gothic" panose="020B0502020202020204" pitchFamily="34" charset="0"/>
              </a:rPr>
              <a:t>4/1/18 – 5/31/18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021334" y="4322498"/>
            <a:ext cx="1106211" cy="496098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lvl="0"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Prepare Vendor Contract Amendment(s)</a:t>
            </a:r>
          </a:p>
        </p:txBody>
      </p:sp>
      <p:cxnSp>
        <p:nvCxnSpPr>
          <p:cNvPr id="69" name="Straight Connector 54"/>
          <p:cNvCxnSpPr>
            <a:cxnSpLocks/>
          </p:cNvCxnSpPr>
          <p:nvPr/>
        </p:nvCxnSpPr>
        <p:spPr bwMode="auto">
          <a:xfrm>
            <a:off x="6898127" y="3370864"/>
            <a:ext cx="0" cy="1005840"/>
          </a:xfrm>
          <a:prstGeom prst="line">
            <a:avLst/>
          </a:prstGeom>
          <a:noFill/>
          <a:ln w="15875" algn="ctr">
            <a:solidFill>
              <a:srgbClr val="5B9BD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0" name="Rectangle 69"/>
          <p:cNvSpPr/>
          <p:nvPr/>
        </p:nvSpPr>
        <p:spPr>
          <a:xfrm>
            <a:off x="5621551" y="2211352"/>
            <a:ext cx="1348948" cy="672149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64646"/>
                </a:solidFill>
                <a:latin typeface="Century Gothic" panose="020B0502020202020204" pitchFamily="34" charset="0"/>
              </a:rPr>
              <a:t>State and Federal Review and Approval of CalACES Migration D&amp;I IAPDU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464646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970499" y="3717242"/>
            <a:ext cx="968434" cy="392142"/>
          </a:xfrm>
          <a:prstGeom prst="rect">
            <a:avLst/>
          </a:prstGeom>
          <a:noFill/>
          <a:ln w="158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Contract Negotiations</a:t>
            </a:r>
          </a:p>
        </p:txBody>
      </p:sp>
    </p:spTree>
    <p:extLst>
      <p:ext uri="{BB962C8B-B14F-4D97-AF65-F5344CB8AC3E}">
        <p14:creationId xmlns:p14="http://schemas.microsoft.com/office/powerpoint/2010/main" val="319413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84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Call Meeting to Order</a:t>
            </a:r>
          </a:p>
          <a:p>
            <a:r>
              <a:rPr lang="en-US" dirty="0" smtClean="0"/>
              <a:t>Public opportunity to speak on items not on the Agenda</a:t>
            </a:r>
          </a:p>
          <a:p>
            <a:r>
              <a:rPr lang="en-US" dirty="0" smtClean="0"/>
              <a:t>Confirmation of Quorum, Webinar/Conference Call Logistics/Protocols and Agenda Review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Approve the Minutes of the December 07, 2017 Project Steering Committee Meeting and update of 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Technical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Please turn to handout 6-1 Technical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77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Migration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CalACES Change Control Process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7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10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a single set of Project processes that strengthen the working relationship between the CalACES Project North and South staff. </a:t>
            </a:r>
            <a:endParaRPr lang="en-US" sz="1800" dirty="0">
              <a:solidFill>
                <a:prstClr val="black">
                  <a:lumMod val="95000"/>
                  <a:lumOff val="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lnSpc>
                <a:spcPct val="100000"/>
              </a:lnSpc>
              <a:spcBef>
                <a:spcPts val="10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Accenture to ensure the new SCR tracking tool, JIRA, is uniform to serve both projects.</a:t>
            </a:r>
          </a:p>
          <a:p>
            <a:pPr marL="342900" lvl="1" indent="-342900">
              <a:lnSpc>
                <a:spcPct val="100000"/>
              </a:lnSpc>
              <a:spcBef>
                <a:spcPts val="10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meetings and groups to determine which should be combined/discontinued and identify attendees.</a:t>
            </a:r>
          </a:p>
          <a:p>
            <a:pPr marL="342900" lvl="1" indent="-342900">
              <a:lnSpc>
                <a:spcPct val="100000"/>
              </a:lnSpc>
              <a:spcBef>
                <a:spcPts val="10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an update of the CalACES Handbook, including updated processes, to the projects and counties.</a:t>
            </a:r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Change Control 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66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Established Change Control Guiding Principles.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Created CalACES Enhancement Request (CER) form and corresponding process for the CalACES M&amp;O Handbook.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Introduced a new System Change Request (SCR) tool,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JIRA,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will be used by both projects.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CalACES North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went live on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JIRA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the end of December 2017.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CalACES South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goes live on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JIRA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1/22/18.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Developed a CalACES SCR Design document.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Enhanced the SCR Prioritization process. 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Enhanced process flows for CERs, SCRs, and Committee Escalation.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Alignment of the communication tools; e.g. CITs, Release Notes.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Change Control Accomplishments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2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Finalize the Analysts’ CER process.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the Analysts’ SCR Prioritization process. 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Modify LRS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to:</a:t>
            </a:r>
          </a:p>
          <a:p>
            <a:pPr marL="1028700" lvl="1" indent="-342900">
              <a:lnSpc>
                <a:spcPct val="100000"/>
              </a:lnSpc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 the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approval on all Application Software Modifications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and/or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Enhancement prior to the vendor beginning work.</a:t>
            </a:r>
          </a:p>
          <a:p>
            <a:pPr marL="1028700" lvl="1" indent="-342900">
              <a:lnSpc>
                <a:spcPct val="100000"/>
              </a:lnSpc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 the 10-day requirement for 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vendor </a:t>
            </a: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respond to M&amp;E requests.</a:t>
            </a:r>
          </a:p>
          <a:p>
            <a:pPr marL="342900" lvl="0" indent="-342900">
              <a:lnSpc>
                <a:spcPct val="100000"/>
              </a:lnSpc>
              <a:buClr>
                <a:srgbClr val="5B9BD5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Update the C-IV and LRS Project signage to CalACES</a:t>
            </a:r>
            <a:r>
              <a:rPr lang="en-US" sz="2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dirty="0">
              <a:solidFill>
                <a:prstClr val="black">
                  <a:lumMod val="95000"/>
                  <a:lumOff val="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Change Control Outstanding Items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8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536098" y="1115834"/>
            <a:ext cx="8071804" cy="484064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 anchor="t"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Change Control Team: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94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Budget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Budget Status</a:t>
            </a:r>
            <a:endParaRPr lang="en-US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737863" y="492527"/>
            <a:ext cx="7089775" cy="2109787"/>
          </a:xfrm>
          <a:prstGeom prst="rect">
            <a:avLst/>
          </a:prstGeom>
        </p:spPr>
        <p:txBody>
          <a:bodyPr lIns="0" rIns="0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M&amp;O was fully funded in the Governor’s Budget; </a:t>
            </a:r>
          </a:p>
          <a:p>
            <a:pPr marL="344488" lvl="2" indent="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tabLst>
                <a:tab pos="344488" algn="l"/>
              </a:tabLst>
              <a:defRPr/>
            </a:pPr>
            <a:r>
              <a:rPr lang="en-US" sz="1400" dirty="0" smtClean="0"/>
              <a:t> SFY 17/18 (C-IV, LRS) and SFY 18/19 (CalACES)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LRS/C-IV Migration overfunded </a:t>
            </a:r>
          </a:p>
          <a:p>
            <a:pPr indent="-342900" defTabSz="342900">
              <a:lnSpc>
                <a:spcPct val="100000"/>
              </a:lnSpc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b="0" dirty="0" smtClean="0"/>
              <a:t>Policy</a:t>
            </a:r>
            <a:r>
              <a:rPr lang="en-US" b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 </a:t>
            </a:r>
            <a:r>
              <a:rPr lang="en-US" b="0" dirty="0" smtClean="0"/>
              <a:t>Changes</a:t>
            </a:r>
            <a:r>
              <a:rPr lang="en-US" b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Cambria" panose="02040503050406030204"/>
              </a:rPr>
              <a:t>: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23056" y="5460603"/>
            <a:ext cx="76728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The following were estimated but not funded: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214 Post Secondary Education: Student Hunger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 557 CalWORKs: Victims of Abuse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SB 282 Restaurant Meals Program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8235" y="2144874"/>
            <a:ext cx="4320305" cy="3172691"/>
          </a:xfrm>
          <a:prstGeom prst="rect">
            <a:avLst/>
          </a:prstGeom>
        </p:spPr>
        <p:txBody>
          <a:bodyPr/>
          <a:lstStyle/>
          <a:p>
            <a:pPr indent="173038">
              <a:tabLst>
                <a:tab pos="173038" algn="l"/>
              </a:tabLst>
            </a:pPr>
            <a:r>
              <a:rPr lang="en-US" sz="1400" b="1" dirty="0" smtClean="0"/>
              <a:t>Funded in Budget Year SFY 17/18 </a:t>
            </a:r>
            <a:endParaRPr lang="en-US" sz="1600" b="1" dirty="0"/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ABAWD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Cambria" panose="02040503050406030204"/>
              </a:rPr>
              <a:t> </a:t>
            </a:r>
            <a:r>
              <a:rPr lang="en-US" sz="1200" dirty="0"/>
              <a:t>Automation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CalFresh Safe Drinking Water Pilot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Continuum of Care Reform (CCR) - SAWS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Consumer Credit Reports (SB 1232)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Overpayments-CalWORKs Reporting (AB 2062)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Child Support (SB 380)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Improving Participation for the Elderly and Disabled (IPED)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8065" y="4285797"/>
            <a:ext cx="44822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Homeless Assistance Program (AB 236)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Diaper Assistance (AB480)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Veteran's Benefits (SB 570)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84033" y="2144874"/>
            <a:ext cx="3271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/>
              <a:t>Funded in </a:t>
            </a:r>
            <a:r>
              <a:rPr lang="en-US" sz="1400" b="1"/>
              <a:t>Budget </a:t>
            </a:r>
            <a:r>
              <a:rPr lang="en-US" sz="1400" b="1" smtClean="0"/>
              <a:t>Year </a:t>
            </a:r>
            <a:r>
              <a:rPr lang="en-US" sz="1400" b="1" dirty="0"/>
              <a:t>SFY 18/19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Medi-Cal Automation (SB 1341)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Inter-County Transfer Automation (SB 1339)</a:t>
            </a:r>
          </a:p>
          <a:p>
            <a:pPr lvl="1" indent="-166688">
              <a:buChar char="•"/>
            </a:pPr>
            <a:endParaRPr lang="en-US" sz="1400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94289" y="4304738"/>
            <a:ext cx="40098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defTabSz="342900">
              <a:spcBef>
                <a:spcPts val="750"/>
              </a:spcBef>
              <a:buClr>
                <a:srgbClr val="4F81BD"/>
              </a:buClr>
              <a:buFont typeface="Wingdings" panose="05000000000000000000" pitchFamily="2" charset="2"/>
              <a:buChar char="q"/>
              <a:defRPr/>
            </a:pPr>
            <a:r>
              <a:rPr lang="en-US" sz="1600" dirty="0">
                <a:latin typeface="Century Gothic" panose="020B0502020202020204" pitchFamily="34" charset="0"/>
              </a:rPr>
              <a:t>Pending confirmation for breakout: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OCAT Integration</a:t>
            </a:r>
          </a:p>
          <a:p>
            <a:pPr marL="628650" lvl="2" indent="-171450" defTabSz="342900">
              <a:buClr>
                <a:srgbClr val="4F81BD"/>
              </a:buClr>
              <a:buFont typeface="Wingdings 3" charset="2"/>
              <a:buChar char=""/>
            </a:pPr>
            <a:r>
              <a:rPr lang="en-US" sz="1200" dirty="0"/>
              <a:t>Foster Care Eligibility Determination Solution (FCED)</a:t>
            </a:r>
          </a:p>
        </p:txBody>
      </p:sp>
    </p:spTree>
    <p:extLst>
      <p:ext uri="{BB962C8B-B14F-4D97-AF65-F5344CB8AC3E}">
        <p14:creationId xmlns:p14="http://schemas.microsoft.com/office/powerpoint/2010/main" val="313706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2017 CalACES Conference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73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5275" y="1095375"/>
            <a:ext cx="4211638" cy="4448175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199" y="1095375"/>
            <a:ext cx="4171951" cy="44481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2017 Strategic Conference Feedback</a:t>
            </a:r>
          </a:p>
        </p:txBody>
      </p:sp>
    </p:spTree>
    <p:extLst>
      <p:ext uri="{BB962C8B-B14F-4D97-AF65-F5344CB8AC3E}">
        <p14:creationId xmlns:p14="http://schemas.microsoft.com/office/powerpoint/2010/main" val="243827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CalACES/CalSAWS Planning Advance Planning Document (PAPD) Overview</a:t>
            </a:r>
          </a:p>
        </p:txBody>
      </p:sp>
    </p:spTree>
    <p:extLst>
      <p:ext uri="{BB962C8B-B14F-4D97-AF65-F5344CB8AC3E}">
        <p14:creationId xmlns:p14="http://schemas.microsoft.com/office/powerpoint/2010/main" val="742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M&amp;O Application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46618" y="3489116"/>
            <a:ext cx="8813351" cy="823804"/>
          </a:xfrm>
        </p:spPr>
        <p:txBody>
          <a:bodyPr/>
          <a:lstStyle/>
          <a:p>
            <a:r>
              <a:rPr lang="en-US" dirty="0" smtClean="0"/>
              <a:t>Please turn to handout 10-1 </a:t>
            </a:r>
          </a:p>
          <a:p>
            <a:r>
              <a:rPr lang="en-US" dirty="0" smtClean="0"/>
              <a:t>JPA-PSC Policy Update 011818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80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State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35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Regional Updates/Sharing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u="sng" dirty="0" smtClean="0"/>
              <a:t>Adjourn Meeting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6139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ED4623-DDE7-424A-A9E0-22233B17B7C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9307" y="717452"/>
            <a:ext cx="8730959" cy="5711483"/>
          </a:xfrm>
        </p:spPr>
        <p:txBody>
          <a:bodyPr/>
          <a:lstStyle/>
          <a:p>
            <a:r>
              <a:rPr lang="en-US" sz="1600" dirty="0"/>
              <a:t>CalACES/CalSAWS PAPD </a:t>
            </a:r>
            <a:r>
              <a:rPr lang="en-US" sz="1600" dirty="0" smtClean="0"/>
              <a:t>Context</a:t>
            </a:r>
            <a:endParaRPr lang="en-US" sz="1600" dirty="0"/>
          </a:p>
          <a:p>
            <a:r>
              <a:rPr lang="en-US" sz="1600" dirty="0"/>
              <a:t>CalACES/CalSAWS PAPD </a:t>
            </a:r>
            <a:r>
              <a:rPr lang="en-US" sz="1600" dirty="0" smtClean="0"/>
              <a:t>Overview</a:t>
            </a:r>
          </a:p>
          <a:p>
            <a:r>
              <a:rPr lang="en-US" sz="1600" dirty="0" smtClean="0"/>
              <a:t>Federal Approval Conditions</a:t>
            </a:r>
            <a:endParaRPr lang="en-US" sz="1600" dirty="0"/>
          </a:p>
          <a:p>
            <a:r>
              <a:rPr lang="en-US" sz="1600" dirty="0"/>
              <a:t>Workflow 1: Continue Migration Planning and Joint Development </a:t>
            </a:r>
            <a:r>
              <a:rPr lang="en-US" sz="1600" dirty="0" smtClean="0"/>
              <a:t>Activities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 smtClean="0">
                <a:solidFill>
                  <a:schemeClr val="bg1">
                    <a:lumMod val="10000"/>
                  </a:schemeClr>
                </a:solidFill>
              </a:rPr>
              <a:t>Team</a:t>
            </a:r>
            <a:endParaRPr lang="en-US" sz="1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US" sz="1600" dirty="0" smtClean="0"/>
              <a:t>Workflow </a:t>
            </a:r>
            <a:r>
              <a:rPr lang="en-US" sz="1600" dirty="0"/>
              <a:t>2: Conduct CalACES Alternatives Analysis and Cost Benefit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Workflow </a:t>
            </a:r>
            <a:r>
              <a:rPr lang="en-US" sz="1600" dirty="0"/>
              <a:t>3: Conduct CalSAWS Planning and Analysis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Scope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Schedule</a:t>
            </a:r>
          </a:p>
          <a:p>
            <a:pPr lvl="1" indent="-400050">
              <a:buFont typeface="Century Gothic" panose="020B0502020202020204" pitchFamily="34" charset="0"/>
              <a:buChar char="•"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Team</a:t>
            </a:r>
          </a:p>
          <a:p>
            <a:r>
              <a:rPr lang="en-US" sz="1600" dirty="0" smtClean="0"/>
              <a:t>PAPD </a:t>
            </a:r>
            <a:r>
              <a:rPr lang="en-US" sz="1600" dirty="0"/>
              <a:t>Total Budget Summary</a:t>
            </a:r>
          </a:p>
          <a:p>
            <a:r>
              <a:rPr lang="en-US" sz="1600" dirty="0"/>
              <a:t>PAPD Schedule Summary</a:t>
            </a:r>
          </a:p>
          <a:p>
            <a:r>
              <a:rPr lang="en-US" sz="1600" dirty="0" smtClean="0"/>
              <a:t>Questions &amp; Answers</a:t>
            </a: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92DCE-EF6B-4BB6-9E65-586EFA7EAC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4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Federal Decisions and Direction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No approval for CalACES Migration D&amp;I to begin in January 2018 as planned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Directed that CalACES Migration D&amp;I must result in all 40 counties: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Consolidating databases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Moving </a:t>
            </a:r>
            <a:r>
              <a:rPr lang="en-US" dirty="0"/>
              <a:t>to cloud services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Consolidating </a:t>
            </a:r>
            <a:r>
              <a:rPr lang="en-US" dirty="0"/>
              <a:t>data </a:t>
            </a:r>
            <a:r>
              <a:rPr lang="en-US" dirty="0" smtClean="0"/>
              <a:t>centers/hosting models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Directed that formal Alternatives </a:t>
            </a:r>
            <a:r>
              <a:rPr lang="en-US" dirty="0" smtClean="0"/>
              <a:t>Analysis and </a:t>
            </a:r>
            <a:r>
              <a:rPr lang="en-US" dirty="0"/>
              <a:t>Cost Benefit </a:t>
            </a:r>
            <a:r>
              <a:rPr lang="en-US" dirty="0" smtClean="0"/>
              <a:t>Analysis, including a risk assessment, </a:t>
            </a:r>
            <a:r>
              <a:rPr lang="en-US" dirty="0"/>
              <a:t>be conducted to support further consolidation and determine </a:t>
            </a:r>
            <a:r>
              <a:rPr lang="en-US" dirty="0" smtClean="0"/>
              <a:t>timing/sequencing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Required the inclusion of initial </a:t>
            </a:r>
            <a:r>
              <a:rPr lang="en-US" dirty="0" smtClean="0"/>
              <a:t>placeholder for CalSAWS </a:t>
            </a:r>
            <a:r>
              <a:rPr lang="en-US" dirty="0"/>
              <a:t>planning effort and estimates to reflect the “big picture” for a 58-county SAWS in </a:t>
            </a:r>
            <a:r>
              <a:rPr lang="en-US" dirty="0" smtClean="0"/>
              <a:t>California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Identified additional specific items to be </a:t>
            </a:r>
            <a:r>
              <a:rPr lang="en-US" dirty="0" smtClean="0"/>
              <a:t>analyzed including the SAWS Consolidated Portal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State </a:t>
            </a:r>
            <a:r>
              <a:rPr lang="en-US" dirty="0"/>
              <a:t>and Consortia Involvement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Determined that third party </a:t>
            </a:r>
            <a:r>
              <a:rPr lang="en-US" dirty="0" smtClean="0"/>
              <a:t>vendor </a:t>
            </a:r>
            <a:r>
              <a:rPr lang="en-US" dirty="0"/>
              <a:t>would lead the effort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Prepared multiple draft IAPDUs/PAPDs in late December 2017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Shared with Federal partners and </a:t>
            </a:r>
            <a:r>
              <a:rPr lang="en-US" dirty="0" smtClean="0"/>
              <a:t>State stakeholders, and revised </a:t>
            </a:r>
            <a:r>
              <a:rPr lang="en-US" dirty="0"/>
              <a:t>based on </a:t>
            </a:r>
            <a:r>
              <a:rPr lang="en-US" dirty="0" smtClean="0"/>
              <a:t>input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Submitted Final PAPD on January 2, 2018</a:t>
            </a:r>
          </a:p>
          <a:p>
            <a:r>
              <a:rPr lang="en-US" dirty="0"/>
              <a:t>PAPD conditional approval received from FNS on January 5 and from CMS on January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</a:t>
            </a:r>
            <a:r>
              <a:rPr lang="en-US" dirty="0" smtClean="0"/>
              <a:t>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22" y="914399"/>
            <a:ext cx="8857458" cy="56721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CMS and FNS Conditions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Provide copies of the reports or assessments </a:t>
            </a:r>
            <a:r>
              <a:rPr lang="en-US" dirty="0" smtClean="0"/>
              <a:t>from the </a:t>
            </a:r>
            <a:r>
              <a:rPr lang="en-US" dirty="0"/>
              <a:t>third-party work as they are </a:t>
            </a:r>
            <a:r>
              <a:rPr lang="en-US" dirty="0" smtClean="0"/>
              <a:t>completed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Expects implementation of CalACES in 2020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</a:rPr>
              <a:t>Expects </a:t>
            </a:r>
            <a:r>
              <a:rPr lang="en-US" dirty="0"/>
              <a:t>the </a:t>
            </a:r>
            <a:r>
              <a:rPr lang="en-US" dirty="0" smtClean="0"/>
              <a:t>analysis results to </a:t>
            </a:r>
            <a:r>
              <a:rPr lang="en-US" dirty="0"/>
              <a:t>be a significant asset to California and support a CalSAWS completion in 2023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Affords </a:t>
            </a:r>
            <a:r>
              <a:rPr lang="en-US" dirty="0"/>
              <a:t>three years of stabilization and migration for </a:t>
            </a:r>
            <a:r>
              <a:rPr lang="en-US" dirty="0" smtClean="0"/>
              <a:t>California </a:t>
            </a:r>
            <a:r>
              <a:rPr lang="en-US" dirty="0"/>
              <a:t>to complete the CalSAWS migration by the end of </a:t>
            </a:r>
            <a:r>
              <a:rPr lang="en-US" dirty="0" smtClean="0"/>
              <a:t>2023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Provide </a:t>
            </a:r>
            <a:r>
              <a:rPr lang="en-US" dirty="0"/>
              <a:t>a PAPDU by end of September 2018</a:t>
            </a:r>
          </a:p>
          <a:p>
            <a:pPr lvl="1"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Additional FNS Conditions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Submit a revised CalACES Implementation Advance Planning Document (IAPD), which includes the governance structure for CalSAWS, by the end of May 2018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Effective </a:t>
            </a:r>
            <a:r>
              <a:rPr lang="en-US" dirty="0"/>
              <a:t>at the start of calendar year 2024 FNS will not reimburse California for the operation, maintenance or other costs for any other SNAP eligibility system or </a:t>
            </a:r>
            <a:r>
              <a:rPr lang="en-US" dirty="0" smtClean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Federal Approval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F9DC9C-0D2F-4F0A-AC07-132C2D69C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603" y="838199"/>
            <a:ext cx="4220627" cy="566382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20000"/>
              </a:lnSpc>
            </a:pPr>
            <a:r>
              <a:rPr lang="en-US" sz="1900" dirty="0"/>
              <a:t>Nature and Scope of Activities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Personnel Resources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Proposed Schedule</a:t>
            </a:r>
          </a:p>
          <a:p>
            <a:pPr marL="285750" indent="-285750">
              <a:lnSpc>
                <a:spcPct val="120000"/>
              </a:lnSpc>
            </a:pPr>
            <a:r>
              <a:rPr lang="en-US" sz="1900" dirty="0"/>
              <a:t>Proposed Budget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PAPD Overview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636772" y="838199"/>
            <a:ext cx="4069080" cy="2436498"/>
            <a:chOff x="4831307" y="2014005"/>
            <a:chExt cx="4069080" cy="29298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" name="Freeform 12"/>
            <p:cNvSpPr/>
            <p:nvPr/>
          </p:nvSpPr>
          <p:spPr>
            <a:xfrm>
              <a:off x="4831307" y="2014005"/>
              <a:ext cx="4069080" cy="509315"/>
            </a:xfrm>
            <a:custGeom>
              <a:avLst/>
              <a:gdLst>
                <a:gd name="connsiteX0" fmla="*/ 0 w 4053386"/>
                <a:gd name="connsiteY0" fmla="*/ 0 h 509315"/>
                <a:gd name="connsiteX1" fmla="*/ 4053386 w 4053386"/>
                <a:gd name="connsiteY1" fmla="*/ 0 h 509315"/>
                <a:gd name="connsiteX2" fmla="*/ 4053386 w 4053386"/>
                <a:gd name="connsiteY2" fmla="*/ 509315 h 509315"/>
                <a:gd name="connsiteX3" fmla="*/ 0 w 4053386"/>
                <a:gd name="connsiteY3" fmla="*/ 509315 h 509315"/>
                <a:gd name="connsiteX4" fmla="*/ 0 w 4053386"/>
                <a:gd name="connsiteY4" fmla="*/ 0 h 50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53386" h="509315">
                  <a:moveTo>
                    <a:pt x="0" y="0"/>
                  </a:moveTo>
                  <a:lnTo>
                    <a:pt x="4053386" y="0"/>
                  </a:lnTo>
                  <a:lnTo>
                    <a:pt x="4053386" y="509315"/>
                  </a:lnTo>
                  <a:lnTo>
                    <a:pt x="0" y="509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C8"/>
            </a:solidFill>
            <a:ln>
              <a:solidFill>
                <a:srgbClr val="5B9BC8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latin typeface="Century Gothic" panose="020B0502020202020204" pitchFamily="34" charset="0"/>
                </a:rPr>
                <a:t>Scope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4833286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1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Continue Migration Planning and Joint Development Activities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183095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2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CalACES Alternatives Analysis and Cost Benefit Analysis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7532904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3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CalSAWS Planning and Analysis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314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Scope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Process Alignment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Change Management (Minimize Gaps)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County Readiness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Staff Recruitment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Migration </a:t>
            </a:r>
            <a:r>
              <a:rPr lang="en-US" dirty="0"/>
              <a:t>IAPD </a:t>
            </a:r>
            <a:r>
              <a:rPr lang="en-US" dirty="0" smtClean="0"/>
              <a:t>Updates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Requirement Updates based on Technical Analysis Results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Contract </a:t>
            </a:r>
            <a:r>
              <a:rPr lang="en-US" dirty="0"/>
              <a:t>Negotiations and Amendments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Schedule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January 2018 – June 2018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Contingency July 2018 – September 2018 </a:t>
            </a:r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1666875" y="157185"/>
            <a:ext cx="7388505" cy="538140"/>
          </a:xfrm>
        </p:spPr>
        <p:txBody>
          <a:bodyPr>
            <a:normAutofit/>
          </a:bodyPr>
          <a:lstStyle/>
          <a:p>
            <a:r>
              <a:rPr lang="en-US" dirty="0"/>
              <a:t>Workflow 1: Continue Migration Planning and Joint Development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55748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1695451" y="162301"/>
            <a:ext cx="7359930" cy="574676"/>
          </a:xfrm>
        </p:spPr>
        <p:txBody>
          <a:bodyPr>
            <a:normAutofit/>
          </a:bodyPr>
          <a:lstStyle/>
          <a:p>
            <a:r>
              <a:rPr lang="en-US" dirty="0"/>
              <a:t>Workflow 1: Continue Migration Planning and Joint Development Activities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39824" y="914401"/>
            <a:ext cx="3867150" cy="373792"/>
          </a:xfrm>
        </p:spPr>
        <p:txBody>
          <a:bodyPr>
            <a:normAutofit/>
          </a:bodyPr>
          <a:lstStyle/>
          <a:p>
            <a:r>
              <a:rPr lang="en-US" dirty="0"/>
              <a:t>Team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40080" y="1756643"/>
            <a:ext cx="7863840" cy="3344715"/>
            <a:chOff x="362224" y="1342784"/>
            <a:chExt cx="8357416" cy="334471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2593"/>
            <a:stretch/>
          </p:blipFill>
          <p:spPr bwMode="auto">
            <a:xfrm>
              <a:off x="362224" y="1760561"/>
              <a:ext cx="4114800" cy="10684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1342784"/>
              <a:ext cx="4114800" cy="2564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224" y="3044967"/>
              <a:ext cx="4114800" cy="1642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1342784"/>
              <a:ext cx="4114800" cy="1634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4840" y="3061899"/>
              <a:ext cx="4114800" cy="162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5761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2F803A9-18F4-4954-94EC-37A677F93C61}"/>
</file>

<file path=customXml/itemProps2.xml><?xml version="1.0" encoding="utf-8"?>
<ds:datastoreItem xmlns:ds="http://schemas.openxmlformats.org/officeDocument/2006/customXml" ds:itemID="{12972A05-A486-47CB-B80C-5A44698CC2FF}"/>
</file>

<file path=customXml/itemProps3.xml><?xml version="1.0" encoding="utf-8"?>
<ds:datastoreItem xmlns:ds="http://schemas.openxmlformats.org/officeDocument/2006/customXml" ds:itemID="{3F15CB0C-22B9-479C-8618-E2F424F10BD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2021</Words>
  <Application>Microsoft Office PowerPoint</Application>
  <PresentationFormat>On-screen Show (4:3)</PresentationFormat>
  <Paragraphs>443</Paragraphs>
  <Slides>33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Acumin Pro Condensed Thin</vt:lpstr>
      <vt:lpstr>Arial</vt:lpstr>
      <vt:lpstr>Calibri</vt:lpstr>
      <vt:lpstr>Calibri Light</vt:lpstr>
      <vt:lpstr>Cambria</vt:lpstr>
      <vt:lpstr>Century Gothic</vt:lpstr>
      <vt:lpstr>Symbol</vt:lpstr>
      <vt:lpstr>Wingdings</vt:lpstr>
      <vt:lpstr>Wingdings 3</vt:lpstr>
      <vt:lpstr>Office</vt:lpstr>
      <vt:lpstr>Bullet Points_1</vt:lpstr>
      <vt:lpstr>1_Office</vt:lpstr>
      <vt:lpstr>1_Bullet Points_1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2018-01-12T19:43:31Z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