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Default Extension="png" ContentType="image/png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  <p:sldMasterId id="2147483700" r:id="rId2"/>
    <p:sldMasterId id="2147483715" r:id="rId3"/>
    <p:sldMasterId id="2147483726" r:id="rId4"/>
  </p:sldMasterIdLst>
  <p:notesMasterIdLst>
    <p:notesMasterId r:id="rId12"/>
  </p:notesMasterIdLst>
  <p:handoutMasterIdLst>
    <p:handoutMasterId r:id="rId13"/>
  </p:handoutMasterIdLst>
  <p:sldIdLst>
    <p:sldId id="1005" r:id="rId5"/>
    <p:sldId id="1098" r:id="rId6"/>
    <p:sldId id="1102" r:id="rId7"/>
    <p:sldId id="1100" r:id="rId8"/>
    <p:sldId id="1104" r:id="rId9"/>
    <p:sldId id="1106" r:id="rId10"/>
    <p:sldId id="1080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7878"/>
    <a:srgbClr val="5B9BC8"/>
    <a:srgbClr val="FFFFFF"/>
    <a:srgbClr val="5B9BD5"/>
    <a:srgbClr val="464646"/>
    <a:srgbClr val="7F7F7F"/>
    <a:srgbClr val="00A9E0"/>
    <a:srgbClr val="EDEDED"/>
    <a:srgbClr val="3B3838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85" autoAdjust="0"/>
    <p:restoredTop sz="94241" autoAdjust="0"/>
  </p:normalViewPr>
  <p:slideViewPr>
    <p:cSldViewPr snapToGrid="0">
      <p:cViewPr>
        <p:scale>
          <a:sx n="100" d="100"/>
          <a:sy n="100" d="100"/>
        </p:scale>
        <p:origin x="-19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44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70940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1BE46C69-C8F1-492E-9316-9AB7C6225AF4}" type="datetimeFigureOut">
              <a:rPr lang="de-DE" smtClean="0"/>
              <a:pPr/>
              <a:t>09.02.2018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6B5E19FD-0356-4E38-81BF-CC2CC5DB7AD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9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FA48B922-56C9-46FC-9595-9C2DEF7C3E2B}" type="datetimeFigureOut">
              <a:rPr lang="de-DE" smtClean="0"/>
              <a:pPr/>
              <a:t>09.02.2018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A8D1544D-F39A-4F55-BC21-9BE909A9BA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22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3895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7789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1683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5578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19472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3367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7261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1156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1099" y="914400"/>
            <a:ext cx="8761803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xmlns="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xmlns="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5">
            <a:extLst>
              <a:ext uri="{FF2B5EF4-FFF2-40B4-BE49-F238E27FC236}">
                <a16:creationId xmlns:a16="http://schemas.microsoft.com/office/drawing/2014/main" xmlns="" id="{2D0C874E-BD1E-4921-92EE-D3F9425506C7}"/>
              </a:ext>
            </a:extLst>
          </p:cNvPr>
          <p:cNvSpPr txBox="1"/>
          <p:nvPr userDrawn="1"/>
        </p:nvSpPr>
        <p:spPr>
          <a:xfrm>
            <a:off x="245719" y="259401"/>
            <a:ext cx="218358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xmlns="" id="{554189BD-A1E1-4952-BB7E-40BC2D814D2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46345" y="271485"/>
            <a:ext cx="6585135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Gerade Verbindung 10">
            <a:extLst>
              <a:ext uri="{FF2B5EF4-FFF2-40B4-BE49-F238E27FC236}">
                <a16:creationId xmlns:a16="http://schemas.microsoft.com/office/drawing/2014/main" xmlns="" id="{8075AE09-256F-436A-9E2A-6538C592E51F}"/>
              </a:ext>
            </a:extLst>
          </p:cNvPr>
          <p:cNvCxnSpPr/>
          <p:nvPr userDrawn="1"/>
        </p:nvCxnSpPr>
        <p:spPr>
          <a:xfrm>
            <a:off x="1596472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4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245719" y="914400"/>
            <a:ext cx="8431937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xmlns="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5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6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7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xmlns="" id="{75922230-7D5B-4441-8605-63B3298B10F2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15D5DDF0-D347-4ECC-A4B2-7498742B404C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7E689B3-7C6C-44C7-BC13-85F30095ABD8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xmlns="" id="{6F388310-B96C-405B-AB18-990B2268A5CE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5">
            <a:extLst>
              <a:ext uri="{FF2B5EF4-FFF2-40B4-BE49-F238E27FC236}">
                <a16:creationId xmlns:a16="http://schemas.microsoft.com/office/drawing/2014/main" xmlns="" id="{A2F3EF46-4072-42CB-A34F-1488324FBBE0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1" name="Gerade Verbindung 10">
            <a:extLst>
              <a:ext uri="{FF2B5EF4-FFF2-40B4-BE49-F238E27FC236}">
                <a16:creationId xmlns:a16="http://schemas.microsoft.com/office/drawing/2014/main" xmlns="" id="{E8BFDF07-DB98-4EDD-9CCE-C8D52FB4999D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xmlns="" id="{D68CB096-4E38-4A94-A442-92CE9DA863A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3" name="Gerade Verbindung 10">
            <a:extLst>
              <a:ext uri="{FF2B5EF4-FFF2-40B4-BE49-F238E27FC236}">
                <a16:creationId xmlns:a16="http://schemas.microsoft.com/office/drawing/2014/main" xmlns="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xmlns="" id="{F7BAB027-2F0F-4F2B-9679-25DA9BC4328B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0D2BF422-6635-459B-9BCD-FBE57AF7F187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3C281DBD-25B2-4EC2-8314-8EAC59E6C367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xmlns="" id="{704C3163-9B38-4068-A67A-BDE99F77C05A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xmlns="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6" name="Textfeld 5">
            <a:extLst>
              <a:ext uri="{FF2B5EF4-FFF2-40B4-BE49-F238E27FC236}">
                <a16:creationId xmlns:a16="http://schemas.microsoft.com/office/drawing/2014/main" xmlns="" id="{EC7E9480-3940-4A03-9113-07D1E01CA42F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4" name="Gerade Verbindung 10">
            <a:extLst>
              <a:ext uri="{FF2B5EF4-FFF2-40B4-BE49-F238E27FC236}">
                <a16:creationId xmlns:a16="http://schemas.microsoft.com/office/drawing/2014/main" xmlns="" id="{0AB0F771-59D0-44FC-8395-CFE3ECC331F5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xmlns="" id="{B2356887-AE11-4286-830B-BBDE0B0EFE8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xmlns="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xmlns="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10">
            <a:extLst>
              <a:ext uri="{FF2B5EF4-FFF2-40B4-BE49-F238E27FC236}">
                <a16:creationId xmlns:a16="http://schemas.microsoft.com/office/drawing/2014/main" xmlns="" id="{FF414825-12BE-40E5-A2E2-00DDC85CC40D}"/>
              </a:ext>
            </a:extLst>
          </p:cNvPr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xmlns="" id="{5E3B324B-D78E-4D2A-A176-59C5374DF5B9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7D9E626-4270-4ED1-A1C7-B4031A163DE5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B6E3A8C-87F8-476D-9B5F-9024187A4BFB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xmlns="" id="{4994AA65-FB9C-4970-A9FF-78E10CF4793C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>
            <a:extLst>
              <a:ext uri="{FF2B5EF4-FFF2-40B4-BE49-F238E27FC236}">
                <a16:creationId xmlns:a16="http://schemas.microsoft.com/office/drawing/2014/main" xmlns="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0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5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6" name="Gerade Verbindung 10">
            <a:extLst>
              <a:ext uri="{FF2B5EF4-FFF2-40B4-BE49-F238E27FC236}">
                <a16:creationId xmlns:a16="http://schemas.microsoft.com/office/drawing/2014/main" xmlns="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xmlns="" id="{0CA85A65-E1EE-481A-87F1-FFE5C84B5E16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241B3913-A9FD-4CFE-9CB0-8752ACE17429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A3AD406-4683-4A63-A064-1017FBC8CCEF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xmlns="" id="{6ACC5A60-0645-4B90-9F6C-7D9793FAAD98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5">
            <a:extLst>
              <a:ext uri="{FF2B5EF4-FFF2-40B4-BE49-F238E27FC236}">
                <a16:creationId xmlns:a16="http://schemas.microsoft.com/office/drawing/2014/main" xmlns="" id="{109982B1-B010-4102-B032-C1BB29686333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xmlns="" id="{A4EF0E56-D27E-48B6-8DAE-1CD06408EB5D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xmlns="" id="{DF3BE672-D3E8-404D-9806-00F7D19BD20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xmlns="" id="{CFE93B4B-56AD-4C1C-9916-46A1D7D015E8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3AD6C2E1-524B-4AB9-9032-6D1E27E6A5E5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76FF6ABB-F0D7-4E64-893C-D2D8B3F85F50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xmlns="" id="{05D66167-85F3-4BAA-915C-9927D29C257E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3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204739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245719" y="259401"/>
            <a:ext cx="211534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161012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184275" y="914400"/>
            <a:ext cx="8775451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chemeClr val="bg1">
                    <a:lumMod val="10000"/>
                  </a:schemeClr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xmlns="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91753" y="271485"/>
            <a:ext cx="657461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523875" y="259401"/>
            <a:ext cx="27309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1908255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rgbClr val="464646"/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xmlns="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002558" y="271485"/>
            <a:ext cx="5647527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22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xmlns="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xmlns="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:a16="http://schemas.microsoft.com/office/drawing/2014/main" xmlns="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xmlns="" id="{26F2CBF6-4899-4B3B-9C4F-311FAE354963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xmlns="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59611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94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xmlns="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xmlns="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xmlns="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xmlns="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Gerade Verbindung 10">
            <a:extLst>
              <a:ext uri="{FF2B5EF4-FFF2-40B4-BE49-F238E27FC236}">
                <a16:creationId xmlns:a16="http://schemas.microsoft.com/office/drawing/2014/main" xmlns="" id="{FF414825-12BE-40E5-A2E2-00DDC85CC40D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xmlns="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5558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682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xmlns="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xmlns="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01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xmlns="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xmlns="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:a16="http://schemas.microsoft.com/office/drawing/2014/main" xmlns="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xmlns="" id="{307A7D7B-3B2D-47BA-AF14-91895FDD9F72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xmlns="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6363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9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xmlns="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xmlns="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96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DAF24A-7875-4908-8A1C-E0D92FD7004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Ü"/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feld 5">
            <a:extLst>
              <a:ext uri="{FF2B5EF4-FFF2-40B4-BE49-F238E27FC236}">
                <a16:creationId xmlns:a16="http://schemas.microsoft.com/office/drawing/2014/main" xmlns="" id="{68AE8A40-59BA-4667-A7BB-7691F13E715D}"/>
              </a:ext>
            </a:extLst>
          </p:cNvPr>
          <p:cNvSpPr txBox="1"/>
          <p:nvPr userDrawn="1"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13" name="Gerade Verbindung 10">
            <a:extLst>
              <a:ext uri="{FF2B5EF4-FFF2-40B4-BE49-F238E27FC236}">
                <a16:creationId xmlns:a16="http://schemas.microsoft.com/office/drawing/2014/main" xmlns="" id="{BF2E1EEF-3874-47C1-9809-138CE86DC65E}"/>
              </a:ext>
            </a:extLst>
          </p:cNvPr>
          <p:cNvCxnSpPr/>
          <p:nvPr userDrawn="1"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xmlns="" id="{C451CB0B-1C80-4048-8C48-CE3C9B4BA58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41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lumns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8D6808-68E9-48E5-A692-6DB909B47AA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 baseline="0"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787878"/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5DC819-C738-49F0-A8F1-C9B3D1F5C03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787878"/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feld 5">
            <a:extLst>
              <a:ext uri="{FF2B5EF4-FFF2-40B4-BE49-F238E27FC236}">
                <a16:creationId xmlns:a16="http://schemas.microsoft.com/office/drawing/2014/main" xmlns="" id="{F6DA65EA-C36B-4F48-8BF4-05D6DCDF2A5C}"/>
              </a:ext>
            </a:extLst>
          </p:cNvPr>
          <p:cNvSpPr txBox="1"/>
          <p:nvPr userDrawn="1"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xmlns="" id="{7494EC00-4E4F-4009-A7DA-C3DD5C6C21AD}"/>
              </a:ext>
            </a:extLst>
          </p:cNvPr>
          <p:cNvCxnSpPr/>
          <p:nvPr userDrawn="1"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xmlns="" id="{E1EA4283-4ABE-4271-B7AD-87CCA245B5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23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4275" y="914400"/>
            <a:ext cx="8775450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xmlns="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xmlns="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:a16="http://schemas.microsoft.com/office/drawing/2014/main" xmlns="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2142639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xmlns="" id="{26F2CBF6-4899-4B3B-9C4F-311FAE354963}"/>
              </a:ext>
            </a:extLst>
          </p:cNvPr>
          <p:cNvCxnSpPr/>
          <p:nvPr userDrawn="1"/>
        </p:nvCxnSpPr>
        <p:spPr>
          <a:xfrm>
            <a:off x="1615522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xmlns="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83509" y="271485"/>
            <a:ext cx="665493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xmlns="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xmlns="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xmlns="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xmlns="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218358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Gerade Verbindung 10">
            <a:extLst>
              <a:ext uri="{FF2B5EF4-FFF2-40B4-BE49-F238E27FC236}">
                <a16:creationId xmlns:a16="http://schemas.microsoft.com/office/drawing/2014/main" xmlns="" id="{FF414825-12BE-40E5-A2E2-00DDC85CC40D}"/>
              </a:ext>
            </a:extLst>
          </p:cNvPr>
          <p:cNvCxnSpPr/>
          <p:nvPr userDrawn="1"/>
        </p:nvCxnSpPr>
        <p:spPr>
          <a:xfrm>
            <a:off x="168632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xmlns="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54305" y="271485"/>
            <a:ext cx="6609965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xmlns="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xmlns="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xmlns="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xmlns="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:a16="http://schemas.microsoft.com/office/drawing/2014/main" xmlns="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211534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xmlns="" id="{307A7D7B-3B2D-47BA-AF14-91895FDD9F72}"/>
              </a:ext>
            </a:extLst>
          </p:cNvPr>
          <p:cNvCxnSpPr/>
          <p:nvPr userDrawn="1"/>
        </p:nvCxnSpPr>
        <p:spPr>
          <a:xfrm>
            <a:off x="1625047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xmlns="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93034" y="271485"/>
            <a:ext cx="668625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xmlns="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xmlns="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DAF24A-7875-4908-8A1C-E0D92FD7004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97922" y="914400"/>
            <a:ext cx="8748156" cy="5239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Ü"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11E4DF95-8C13-478A-9F74-DEB2893F8338}"/>
              </a:ext>
            </a:extLst>
          </p:cNvPr>
          <p:cNvSpPr txBox="1"/>
          <p:nvPr userDrawn="1"/>
        </p:nvSpPr>
        <p:spPr>
          <a:xfrm>
            <a:off x="245719" y="259401"/>
            <a:ext cx="222452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Gerade Verbindung 10">
            <a:extLst>
              <a:ext uri="{FF2B5EF4-FFF2-40B4-BE49-F238E27FC236}">
                <a16:creationId xmlns:a16="http://schemas.microsoft.com/office/drawing/2014/main" xmlns="" id="{D6A4150E-943E-4453-BA71-8E86667747B9}"/>
              </a:ext>
            </a:extLst>
          </p:cNvPr>
          <p:cNvCxnSpPr/>
          <p:nvPr userDrawn="1"/>
        </p:nvCxnSpPr>
        <p:spPr>
          <a:xfrm>
            <a:off x="162917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xmlns="" id="{554189BD-A1E1-4952-BB7E-40BC2D814D2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65395" y="271485"/>
            <a:ext cx="6585135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41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lumns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8D6808-68E9-48E5-A692-6DB909B47AA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5DC819-C738-49F0-A8F1-C9B3D1F5C03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feld 5">
            <a:extLst>
              <a:ext uri="{FF2B5EF4-FFF2-40B4-BE49-F238E27FC236}">
                <a16:creationId xmlns:a16="http://schemas.microsoft.com/office/drawing/2014/main" xmlns="" id="{2D0C874E-BD1E-4921-92EE-D3F9425506C7}"/>
              </a:ext>
            </a:extLst>
          </p:cNvPr>
          <p:cNvSpPr txBox="1"/>
          <p:nvPr userDrawn="1"/>
        </p:nvSpPr>
        <p:spPr>
          <a:xfrm>
            <a:off x="245719" y="259401"/>
            <a:ext cx="218358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Gerade Verbindung 10">
            <a:extLst>
              <a:ext uri="{FF2B5EF4-FFF2-40B4-BE49-F238E27FC236}">
                <a16:creationId xmlns:a16="http://schemas.microsoft.com/office/drawing/2014/main" xmlns="" id="{8075AE09-256F-436A-9E2A-6538C592E51F}"/>
              </a:ext>
            </a:extLst>
          </p:cNvPr>
          <p:cNvCxnSpPr/>
          <p:nvPr userDrawn="1"/>
        </p:nvCxnSpPr>
        <p:spPr>
          <a:xfrm>
            <a:off x="1634572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xmlns="" id="{554189BD-A1E1-4952-BB7E-40BC2D814D2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84445" y="271485"/>
            <a:ext cx="6585135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23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0" r:id="rId2"/>
    <p:sldLayoutId id="2147483696" r:id="rId3"/>
    <p:sldLayoutId id="2147483694" r:id="rId4"/>
    <p:sldLayoutId id="2147483692" r:id="rId5"/>
    <p:sldLayoutId id="2147483697" r:id="rId6"/>
    <p:sldLayoutId id="214748369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FD6543-4665-4D09-975B-E500615C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xmlns="" id="{5F21A84E-4DCC-462E-8ADC-6B963768608F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3455E179-862E-4171-B29A-094DC0E50EE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1803DE55-7D3B-4B80-BAE7-FFDFECDE90CD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xmlns="" id="{52158256-C78F-498B-9439-0A4A2A341364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36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14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2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B9BD5"/>
        </a:buClr>
        <a:buFont typeface="Wingdings" panose="05000000000000000000" pitchFamily="2" charset="2"/>
        <a:buChar char="Ü"/>
        <a:defRPr sz="180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Acumin Pro Condensed Thin" panose="020B0206020202020204" pitchFamily="34" charset="0"/>
        <a:buChar char="▶"/>
        <a:defRPr sz="160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Symbol" panose="05050102010706020507" pitchFamily="18" charset="2"/>
        <a:buChar char="®"/>
        <a:defRPr sz="135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FD6543-4665-4D09-975B-E500615C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xmlns="" id="{5F21A84E-4DCC-462E-8ADC-6B963768608F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3455E179-862E-4171-B29A-094DC0E50EE9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1803DE55-7D3B-4B80-BAE7-FFDFECDE90CD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xmlns="" id="{52158256-C78F-498B-9439-0A4A2A341364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36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2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B9BD5"/>
        </a:buClr>
        <a:buFont typeface="Wingdings" panose="05000000000000000000" pitchFamily="2" charset="2"/>
        <a:buChar char="Ü"/>
        <a:defRPr sz="1800" kern="1200">
          <a:solidFill>
            <a:srgbClr val="464646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Acumin Pro Condensed Thin" panose="020B0206020202020204" pitchFamily="34" charset="0"/>
        <a:buChar char="▶"/>
        <a:defRPr sz="1600" kern="1200">
          <a:solidFill>
            <a:srgbClr val="464646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Symbol" panose="05050102010706020507" pitchFamily="18" charset="2"/>
        <a:buChar char="®"/>
        <a:defRPr sz="1350" kern="1200">
          <a:solidFill>
            <a:schemeClr val="bg2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BCF5DC5-1B0E-47B0-BC82-2AC14BD3C9C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CalACES Project Steering Committee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3A57ED-753A-4505-82C5-E887A437E13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CalACES/CalSAWS Planning </a:t>
            </a:r>
            <a:r>
              <a:rPr lang="en-US" dirty="0" smtClean="0"/>
              <a:t>Project Status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179AFE-555C-4761-B04E-447A42D8A0F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46617" y="4273417"/>
            <a:ext cx="8813352" cy="380131"/>
          </a:xfrm>
        </p:spPr>
        <p:txBody>
          <a:bodyPr/>
          <a:lstStyle/>
          <a:p>
            <a:r>
              <a:rPr lang="en-US" dirty="0" smtClean="0"/>
              <a:t>February15 </a:t>
            </a:r>
            <a:r>
              <a:rPr lang="en-US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74212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D4ED4623-DDE7-424A-A9E0-22233B17B7C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59307" y="717452"/>
            <a:ext cx="8730959" cy="5711483"/>
          </a:xfrm>
        </p:spPr>
        <p:txBody>
          <a:bodyPr/>
          <a:lstStyle/>
          <a:p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Task Overview</a:t>
            </a:r>
          </a:p>
          <a:p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Workflow 2 Progress</a:t>
            </a:r>
          </a:p>
          <a:p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Questions &amp; Answers</a:t>
            </a:r>
          </a:p>
          <a:p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D92DCE-EF6B-4BB6-9E65-586EFA7EAC0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4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Workflow 2: Conduct CalACES Alternatives Analysis and Cost Benefit Analysis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3630" y="2281238"/>
            <a:ext cx="3438525" cy="2295525"/>
            <a:chOff x="4831307" y="2014005"/>
            <a:chExt cx="4051407" cy="29298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Freeform 7"/>
            <p:cNvSpPr/>
            <p:nvPr/>
          </p:nvSpPr>
          <p:spPr>
            <a:xfrm>
              <a:off x="4831307" y="2014005"/>
              <a:ext cx="4051407" cy="509315"/>
            </a:xfrm>
            <a:custGeom>
              <a:avLst/>
              <a:gdLst>
                <a:gd name="connsiteX0" fmla="*/ 0 w 4053386"/>
                <a:gd name="connsiteY0" fmla="*/ 0 h 509315"/>
                <a:gd name="connsiteX1" fmla="*/ 4053386 w 4053386"/>
                <a:gd name="connsiteY1" fmla="*/ 0 h 509315"/>
                <a:gd name="connsiteX2" fmla="*/ 4053386 w 4053386"/>
                <a:gd name="connsiteY2" fmla="*/ 509315 h 509315"/>
                <a:gd name="connsiteX3" fmla="*/ 0 w 4053386"/>
                <a:gd name="connsiteY3" fmla="*/ 509315 h 509315"/>
                <a:gd name="connsiteX4" fmla="*/ 0 w 4053386"/>
                <a:gd name="connsiteY4" fmla="*/ 0 h 509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3386" h="509315">
                  <a:moveTo>
                    <a:pt x="0" y="0"/>
                  </a:moveTo>
                  <a:lnTo>
                    <a:pt x="4053386" y="0"/>
                  </a:lnTo>
                  <a:lnTo>
                    <a:pt x="4053386" y="509315"/>
                  </a:lnTo>
                  <a:lnTo>
                    <a:pt x="0" y="5093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C8"/>
            </a:solidFill>
            <a:ln>
              <a:solidFill>
                <a:srgbClr val="5B9BC8"/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latin typeface="Century Gothic" panose="020B0502020202020204" pitchFamily="34" charset="0"/>
                </a:rPr>
                <a:t>Scope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4833286" y="2518417"/>
              <a:ext cx="1349809" cy="2425485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Workflow 1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Continue Migration Planning and Joint Development Activities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6183095" y="2518417"/>
              <a:ext cx="1349809" cy="2425485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2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Conduct CalACES Alternatives Analysis and Cost Benefit Analysis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7532904" y="2518417"/>
              <a:ext cx="1349809" cy="2425485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Workflow 3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Conduct CalSAWS Planning and Analysis</a:t>
              </a:r>
            </a:p>
          </p:txBody>
        </p:sp>
      </p:grpSp>
      <p:sp>
        <p:nvSpPr>
          <p:cNvPr id="12" name="Content Placeholder 11"/>
          <p:cNvSpPr>
            <a:spLocks noGrp="1"/>
          </p:cNvSpPr>
          <p:nvPr>
            <p:ph sz="half" idx="4294967295"/>
          </p:nvPr>
        </p:nvSpPr>
        <p:spPr>
          <a:xfrm>
            <a:off x="4311503" y="2182565"/>
            <a:ext cx="4070497" cy="35451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921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Alternatives Analysis &amp; Cost Benefit Analysis</a:t>
            </a:r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4311503" y="3296884"/>
            <a:ext cx="4043633" cy="41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B9BD5"/>
              </a:buClr>
              <a:buFont typeface="Wingdings" panose="05000000000000000000" pitchFamily="2" charset="2"/>
              <a:buChar char="Ü"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Acumin Pro Condensed Thin" panose="020B0206020202020204" pitchFamily="34" charset="0"/>
              <a:buChar char="▶"/>
              <a:defRPr sz="160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Symbol" panose="05050102010706020507" pitchFamily="18" charset="2"/>
              <a:buChar char="®"/>
              <a:defRPr sz="135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Re-baselined costs &amp; funding request</a:t>
            </a:r>
          </a:p>
        </p:txBody>
      </p:sp>
      <p:sp>
        <p:nvSpPr>
          <p:cNvPr id="14" name="Content Placeholder 11"/>
          <p:cNvSpPr txBox="1">
            <a:spLocks/>
          </p:cNvSpPr>
          <p:nvPr/>
        </p:nvSpPr>
        <p:spPr>
          <a:xfrm>
            <a:off x="4311503" y="4109278"/>
            <a:ext cx="4043926" cy="364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B9BD5"/>
              </a:buClr>
              <a:buFont typeface="Wingdings" panose="05000000000000000000" pitchFamily="2" charset="2"/>
              <a:buChar char="Ü"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Acumin Pro Condensed Thin" panose="020B0206020202020204" pitchFamily="34" charset="0"/>
              <a:buChar char="▶"/>
              <a:defRPr sz="160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Symbol" panose="05050102010706020507" pitchFamily="18" charset="2"/>
              <a:buChar char="®"/>
              <a:defRPr sz="135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Additions &amp; revisions to technical 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requirements</a:t>
            </a:r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Textfeld 41">
            <a:extLst>
              <a:ext uri="{FF2B5EF4-FFF2-40B4-BE49-F238E27FC236}">
                <a16:creationId xmlns="" xmlns:a16="http://schemas.microsoft.com/office/drawing/2014/main" id="{4367A5F4-864B-4312-BD64-F02C35C61B96}"/>
              </a:ext>
            </a:extLst>
          </p:cNvPr>
          <p:cNvSpPr txBox="1"/>
          <p:nvPr/>
        </p:nvSpPr>
        <p:spPr>
          <a:xfrm>
            <a:off x="4637259" y="1893838"/>
            <a:ext cx="372761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b="1" spc="300" dirty="0" smtClean="0">
                <a:solidFill>
                  <a:srgbClr val="5B9BD5"/>
                </a:solidFill>
                <a:latin typeface="Century Gothic" panose="020B0502020202020204" pitchFamily="34" charset="0"/>
              </a:rPr>
              <a:t>TECHNICAL ASSESSMENT</a:t>
            </a:r>
            <a:endParaRPr lang="de-DE" sz="1400" b="1" spc="300" dirty="0">
              <a:solidFill>
                <a:srgbClr val="5B9BD5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feld 41">
            <a:extLst>
              <a:ext uri="{FF2B5EF4-FFF2-40B4-BE49-F238E27FC236}">
                <a16:creationId xmlns="" xmlns:a16="http://schemas.microsoft.com/office/drawing/2014/main" id="{4367A5F4-864B-4312-BD64-F02C35C61B96}"/>
              </a:ext>
            </a:extLst>
          </p:cNvPr>
          <p:cNvSpPr txBox="1"/>
          <p:nvPr/>
        </p:nvSpPr>
        <p:spPr>
          <a:xfrm>
            <a:off x="4637259" y="2808173"/>
            <a:ext cx="38613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b="1" spc="300" dirty="0" smtClean="0">
                <a:solidFill>
                  <a:srgbClr val="5B9BD5"/>
                </a:solidFill>
                <a:latin typeface="Century Gothic" panose="020B0502020202020204" pitchFamily="34" charset="0"/>
              </a:rPr>
              <a:t>IMPLEMENTATION ADVANCE PLANNING DOCUMENT</a:t>
            </a:r>
            <a:endParaRPr lang="de-DE" sz="1400" b="1" spc="300" dirty="0">
              <a:solidFill>
                <a:srgbClr val="5B9BD5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feld 41">
            <a:extLst>
              <a:ext uri="{FF2B5EF4-FFF2-40B4-BE49-F238E27FC236}">
                <a16:creationId xmlns="" xmlns:a16="http://schemas.microsoft.com/office/drawing/2014/main" id="{4367A5F4-864B-4312-BD64-F02C35C61B96}"/>
              </a:ext>
            </a:extLst>
          </p:cNvPr>
          <p:cNvSpPr txBox="1"/>
          <p:nvPr/>
        </p:nvSpPr>
        <p:spPr>
          <a:xfrm>
            <a:off x="4637259" y="3753278"/>
            <a:ext cx="373276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b="1" spc="300" dirty="0" smtClean="0">
                <a:solidFill>
                  <a:srgbClr val="5B9BD5"/>
                </a:solidFill>
                <a:latin typeface="Century Gothic" panose="020B0502020202020204" pitchFamily="34" charset="0"/>
              </a:rPr>
              <a:t>REQUIREMENTS UPDATES</a:t>
            </a:r>
            <a:endParaRPr lang="de-DE" sz="1400" b="1" spc="300" dirty="0">
              <a:solidFill>
                <a:srgbClr val="5B9BD5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Ellipse 50">
            <a:extLst>
              <a:ext uri="{FF2B5EF4-FFF2-40B4-BE49-F238E27FC236}">
                <a16:creationId xmlns="" xmlns:a16="http://schemas.microsoft.com/office/drawing/2014/main" id="{AB84A847-FA55-46CB-A76D-B2C7160D9C21}"/>
              </a:ext>
            </a:extLst>
          </p:cNvPr>
          <p:cNvSpPr/>
          <p:nvPr/>
        </p:nvSpPr>
        <p:spPr>
          <a:xfrm>
            <a:off x="4235302" y="2886903"/>
            <a:ext cx="365760" cy="365760"/>
          </a:xfrm>
          <a:prstGeom prst="ellipse">
            <a:avLst/>
          </a:prstGeom>
          <a:solidFill>
            <a:srgbClr val="5B9BC8"/>
          </a:solidFill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200" kern="100" dirty="0">
                <a:solidFill>
                  <a:schemeClr val="bg1"/>
                </a:solidFill>
                <a:latin typeface="Century Gothic" panose="020B0502020202020204" pitchFamily="34" charset="0"/>
              </a:rPr>
              <a:t>02</a:t>
            </a:r>
          </a:p>
        </p:txBody>
      </p:sp>
      <p:sp>
        <p:nvSpPr>
          <p:cNvPr id="19" name="Ellipse 50">
            <a:extLst>
              <a:ext uri="{FF2B5EF4-FFF2-40B4-BE49-F238E27FC236}">
                <a16:creationId xmlns="" xmlns:a16="http://schemas.microsoft.com/office/drawing/2014/main" id="{51BB18F9-3D87-477F-ACEF-6CB41C2EC0B7}"/>
              </a:ext>
            </a:extLst>
          </p:cNvPr>
          <p:cNvSpPr/>
          <p:nvPr/>
        </p:nvSpPr>
        <p:spPr>
          <a:xfrm>
            <a:off x="4235302" y="1864846"/>
            <a:ext cx="365760" cy="365760"/>
          </a:xfrm>
          <a:prstGeom prst="ellipse">
            <a:avLst/>
          </a:prstGeom>
          <a:solidFill>
            <a:srgbClr val="5B9BC8"/>
          </a:solidFill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200" kern="100" dirty="0">
                <a:solidFill>
                  <a:schemeClr val="bg1"/>
                </a:solidFill>
                <a:latin typeface="Century Gothic" panose="020B0502020202020204" pitchFamily="34" charset="0"/>
              </a:rPr>
              <a:t>01</a:t>
            </a:r>
            <a:endParaRPr lang="de-DE" sz="2000" kern="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Ellipse 50">
            <a:extLst>
              <a:ext uri="{FF2B5EF4-FFF2-40B4-BE49-F238E27FC236}">
                <a16:creationId xmlns="" xmlns:a16="http://schemas.microsoft.com/office/drawing/2014/main" id="{AB84A847-FA55-46CB-A76D-B2C7160D9C21}"/>
              </a:ext>
            </a:extLst>
          </p:cNvPr>
          <p:cNvSpPr/>
          <p:nvPr/>
        </p:nvSpPr>
        <p:spPr>
          <a:xfrm>
            <a:off x="4235302" y="3724286"/>
            <a:ext cx="365760" cy="365760"/>
          </a:xfrm>
          <a:prstGeom prst="ellipse">
            <a:avLst/>
          </a:prstGeom>
          <a:solidFill>
            <a:srgbClr val="5B9BC8"/>
          </a:solidFill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200" kern="100" dirty="0">
                <a:solidFill>
                  <a:schemeClr val="bg1"/>
                </a:solidFill>
                <a:latin typeface="Century Gothic" panose="020B0502020202020204" pitchFamily="34" charset="0"/>
              </a:rPr>
              <a:t>03</a:t>
            </a:r>
          </a:p>
        </p:txBody>
      </p:sp>
      <p:sp>
        <p:nvSpPr>
          <p:cNvPr id="21" name="Content Placeholder 11"/>
          <p:cNvSpPr txBox="1">
            <a:spLocks/>
          </p:cNvSpPr>
          <p:nvPr/>
        </p:nvSpPr>
        <p:spPr>
          <a:xfrm>
            <a:off x="4311503" y="5024588"/>
            <a:ext cx="4043926" cy="521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B9BD5"/>
              </a:buClr>
              <a:buFont typeface="Wingdings" panose="05000000000000000000" pitchFamily="2" charset="2"/>
              <a:buChar char="Ü"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Acumin Pro Condensed Thin" panose="020B0206020202020204" pitchFamily="34" charset="0"/>
              <a:buChar char="▶"/>
              <a:defRPr sz="160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Symbol" panose="05050102010706020507" pitchFamily="18" charset="2"/>
              <a:buChar char="®"/>
              <a:defRPr sz="135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Determine procurement methods for implementation of the selected alternative</a:t>
            </a:r>
          </a:p>
        </p:txBody>
      </p:sp>
      <p:sp>
        <p:nvSpPr>
          <p:cNvPr id="22" name="Textfeld 41">
            <a:extLst>
              <a:ext uri="{FF2B5EF4-FFF2-40B4-BE49-F238E27FC236}">
                <a16:creationId xmlns="" xmlns:a16="http://schemas.microsoft.com/office/drawing/2014/main" id="{4367A5F4-864B-4312-BD64-F02C35C61B96}"/>
              </a:ext>
            </a:extLst>
          </p:cNvPr>
          <p:cNvSpPr txBox="1"/>
          <p:nvPr/>
        </p:nvSpPr>
        <p:spPr>
          <a:xfrm>
            <a:off x="4637259" y="4684188"/>
            <a:ext cx="373276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b="1" spc="300" dirty="0" smtClean="0">
                <a:solidFill>
                  <a:srgbClr val="5B9BD5"/>
                </a:solidFill>
                <a:latin typeface="Century Gothic" panose="020B0502020202020204" pitchFamily="34" charset="0"/>
              </a:rPr>
              <a:t>ACQUISITION STRATEGY</a:t>
            </a:r>
            <a:endParaRPr lang="de-DE" sz="1400" b="1" spc="300" dirty="0">
              <a:solidFill>
                <a:srgbClr val="5B9BD5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Ellipse 50">
            <a:extLst>
              <a:ext uri="{FF2B5EF4-FFF2-40B4-BE49-F238E27FC236}">
                <a16:creationId xmlns="" xmlns:a16="http://schemas.microsoft.com/office/drawing/2014/main" id="{AB84A847-FA55-46CB-A76D-B2C7160D9C21}"/>
              </a:ext>
            </a:extLst>
          </p:cNvPr>
          <p:cNvSpPr/>
          <p:nvPr/>
        </p:nvSpPr>
        <p:spPr>
          <a:xfrm>
            <a:off x="4235302" y="4655196"/>
            <a:ext cx="365760" cy="365760"/>
          </a:xfrm>
          <a:prstGeom prst="ellipse">
            <a:avLst/>
          </a:prstGeom>
          <a:solidFill>
            <a:srgbClr val="5B9BC8"/>
          </a:solidFill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200" kern="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04</a:t>
            </a:r>
            <a:endParaRPr lang="de-DE" sz="1200" kern="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feld 41">
            <a:extLst>
              <a:ext uri="{FF2B5EF4-FFF2-40B4-BE49-F238E27FC236}">
                <a16:creationId xmlns="" xmlns:a16="http://schemas.microsoft.com/office/drawing/2014/main" id="{4367A5F4-864B-4312-BD64-F02C35C61B96}"/>
              </a:ext>
            </a:extLst>
          </p:cNvPr>
          <p:cNvSpPr txBox="1"/>
          <p:nvPr/>
        </p:nvSpPr>
        <p:spPr>
          <a:xfrm>
            <a:off x="4418182" y="1042719"/>
            <a:ext cx="3615541" cy="615553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pc="300" dirty="0" smtClean="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rPr>
              <a:t>WORKFLOW 2</a:t>
            </a:r>
          </a:p>
          <a:p>
            <a:pPr algn="ctr"/>
            <a:r>
              <a:rPr lang="en-US" sz="1600" spc="300" dirty="0" smtClean="0">
                <a:solidFill>
                  <a:srgbClr val="5B9BC8"/>
                </a:solidFill>
                <a:latin typeface="Century Gothic" panose="020B0502020202020204" pitchFamily="34" charset="0"/>
              </a:rPr>
              <a:t>KEY TASKS</a:t>
            </a:r>
            <a:endParaRPr lang="de-DE" sz="1600" spc="300" dirty="0">
              <a:solidFill>
                <a:srgbClr val="5B9BC8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2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Clr>
                <a:srgbClr val="5B9BD5"/>
              </a:buClr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Task 1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76407" y="1536974"/>
            <a:ext cx="8133069" cy="4504862"/>
          </a:xfrm>
          <a:custGeom>
            <a:avLst/>
            <a:gdLst>
              <a:gd name="connsiteX0" fmla="*/ 0 w 1768318"/>
              <a:gd name="connsiteY0" fmla="*/ 0 h 4770000"/>
              <a:gd name="connsiteX1" fmla="*/ 1768318 w 1768318"/>
              <a:gd name="connsiteY1" fmla="*/ 0 h 4770000"/>
              <a:gd name="connsiteX2" fmla="*/ 1768318 w 1768318"/>
              <a:gd name="connsiteY2" fmla="*/ 4770000 h 4770000"/>
              <a:gd name="connsiteX3" fmla="*/ 0 w 1768318"/>
              <a:gd name="connsiteY3" fmla="*/ 4770000 h 4770000"/>
              <a:gd name="connsiteX4" fmla="*/ 0 w 1768318"/>
              <a:gd name="connsiteY4" fmla="*/ 0 h 47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8318" h="4770000">
                <a:moveTo>
                  <a:pt x="0" y="0"/>
                </a:moveTo>
                <a:lnTo>
                  <a:pt x="1768318" y="0"/>
                </a:lnTo>
                <a:lnTo>
                  <a:pt x="1768318" y="4770000"/>
                </a:lnTo>
                <a:lnTo>
                  <a:pt x="0" y="477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85750" marR="0" lvl="1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SzTx/>
              <a:buFont typeface="Wingdings" panose="05000000000000000000" pitchFamily="2" charset="2"/>
              <a:buChar char=""/>
              <a:tabLst/>
              <a:defRPr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Identify Current, Proposed &amp; New Options</a:t>
            </a:r>
          </a:p>
          <a:p>
            <a:pPr marL="285750" marR="0" lvl="1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SzTx/>
              <a:buFont typeface="Wingdings" panose="05000000000000000000" pitchFamily="2" charset="2"/>
              <a:buChar char=""/>
              <a:tabLst/>
              <a:defRPr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Identify &amp; Frame Option Tradeoff Factors (e.g., risks, cost, timing, federal approval)</a:t>
            </a:r>
          </a:p>
          <a:p>
            <a:pPr marL="285750" marR="0" lvl="1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SzTx/>
              <a:buFont typeface="Wingdings" panose="05000000000000000000" pitchFamily="2" charset="2"/>
              <a:buChar char=""/>
              <a:tabLst/>
              <a:defRPr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Derive &amp; Document Viable Options</a:t>
            </a:r>
          </a:p>
          <a:p>
            <a:pPr marL="285750" marR="0" lvl="1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Develop Feasible Alternatives</a:t>
            </a:r>
          </a:p>
          <a:p>
            <a:pPr marL="285750" marR="0" lvl="1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Define Evaluation &amp; Scoring Criteria </a:t>
            </a:r>
          </a:p>
          <a:p>
            <a:pPr marL="285750" marR="0" lvl="1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Conduct Analysis</a:t>
            </a:r>
          </a:p>
          <a:p>
            <a:pPr marL="742950" lvl="3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Identify Recurring &amp; Non-recurring Costs</a:t>
            </a:r>
          </a:p>
          <a:p>
            <a:pPr marL="742950" lvl="3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Identify Quantitative &amp; Qualitative Benefits</a:t>
            </a:r>
          </a:p>
          <a:p>
            <a:pPr marL="742950" lvl="3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Assess Risks</a:t>
            </a:r>
          </a:p>
          <a:p>
            <a:pPr marL="742950" lvl="3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Assess Timeline &amp; Sequencing</a:t>
            </a:r>
          </a:p>
          <a:p>
            <a:pPr marL="742950" lvl="3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Assess Procurement Options</a:t>
            </a:r>
          </a:p>
          <a:p>
            <a:pPr marL="742950" lvl="3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Assess Impact on Existing Contracts</a:t>
            </a:r>
          </a:p>
          <a:p>
            <a:pPr marL="742950" lvl="3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Assess Impact on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CalWIN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 Migration &amp;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CalSAWS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 Roadmap</a:t>
            </a:r>
          </a:p>
          <a:p>
            <a:pPr marL="285750" lvl="1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Font typeface="Wingdings" panose="05000000000000000000" pitchFamily="2" charset="2"/>
              <a:buChar char="¨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Identify Leading Alternative</a:t>
            </a:r>
          </a:p>
          <a:p>
            <a:pPr marL="285750" lvl="1" indent="-285750" defTabSz="914400" fontAlgn="base">
              <a:lnSpc>
                <a:spcPct val="90000"/>
              </a:lnSpc>
              <a:spcAft>
                <a:spcPts val="600"/>
              </a:spcAft>
              <a:buClr>
                <a:srgbClr val="5B9BD5"/>
              </a:buClr>
              <a:buFont typeface="Wingdings" panose="05000000000000000000" pitchFamily="2" charset="2"/>
              <a:buChar char="¨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Lay Out Implications &amp; Next Steps</a:t>
            </a:r>
          </a:p>
        </p:txBody>
      </p:sp>
      <p:sp>
        <p:nvSpPr>
          <p:cNvPr id="10" name="Freeform 16"/>
          <p:cNvSpPr>
            <a:spLocks/>
          </p:cNvSpPr>
          <p:nvPr/>
        </p:nvSpPr>
        <p:spPr>
          <a:xfrm>
            <a:off x="376407" y="817082"/>
            <a:ext cx="2191136" cy="643176"/>
          </a:xfrm>
          <a:prstGeom prst="homePlate">
            <a:avLst>
              <a:gd name="adj" fmla="val 18199"/>
            </a:avLst>
          </a:prstGeom>
          <a:solidFill>
            <a:srgbClr val="5B9BC8"/>
          </a:solidFill>
          <a:ln w="190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4638" tIns="74638" rIns="74638" bIns="74638" anchor="ctr">
            <a:noAutofit/>
          </a:bodyPr>
          <a:lstStyle/>
          <a:p>
            <a:pPr defTabSz="895350">
              <a:buClr>
                <a:schemeClr val="tx2"/>
              </a:buClr>
            </a:pPr>
            <a:r>
              <a:rPr lang="en-US" sz="1500" b="1" dirty="0">
                <a:solidFill>
                  <a:schemeClr val="bg1"/>
                </a:solidFill>
              </a:rPr>
              <a:t>Technical Assessment</a:t>
            </a:r>
          </a:p>
        </p:txBody>
      </p:sp>
      <p:sp>
        <p:nvSpPr>
          <p:cNvPr id="11" name="Freeform 18"/>
          <p:cNvSpPr>
            <a:spLocks/>
          </p:cNvSpPr>
          <p:nvPr/>
        </p:nvSpPr>
        <p:spPr>
          <a:xfrm>
            <a:off x="2516450" y="817082"/>
            <a:ext cx="2079094" cy="643176"/>
          </a:xfrm>
          <a:prstGeom prst="chevron">
            <a:avLst>
              <a:gd name="adj" fmla="val 18199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4638" tIns="74638" rIns="74638" bIns="74638" anchor="ctr">
            <a:noAutofit/>
          </a:bodyPr>
          <a:lstStyle/>
          <a:p>
            <a:pPr defTabSz="895350">
              <a:buClr>
                <a:schemeClr val="tx2"/>
              </a:buClr>
            </a:pPr>
            <a:r>
              <a:rPr lang="en-US" sz="1500" b="1" dirty="0">
                <a:solidFill>
                  <a:srgbClr val="FFFFFF"/>
                </a:solidFill>
              </a:rPr>
              <a:t>IAPDU</a:t>
            </a:r>
          </a:p>
        </p:txBody>
      </p:sp>
      <p:sp>
        <p:nvSpPr>
          <p:cNvPr id="12" name="Freeform 18">
            <a:extLst>
              <a:ext uri="{FF2B5EF4-FFF2-40B4-BE49-F238E27FC236}">
                <a16:creationId xmlns="" xmlns:a16="http://schemas.microsoft.com/office/drawing/2014/main" id="{783B4437-1D58-4C76-8F0C-CBD2A5528093}"/>
              </a:ext>
            </a:extLst>
          </p:cNvPr>
          <p:cNvSpPr>
            <a:spLocks/>
          </p:cNvSpPr>
          <p:nvPr/>
        </p:nvSpPr>
        <p:spPr>
          <a:xfrm>
            <a:off x="4544451" y="817082"/>
            <a:ext cx="2079094" cy="643176"/>
          </a:xfrm>
          <a:prstGeom prst="chevron">
            <a:avLst>
              <a:gd name="adj" fmla="val 18199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4638" tIns="74638" rIns="74638" bIns="74638" anchor="ctr">
            <a:noAutofit/>
          </a:bodyPr>
          <a:lstStyle/>
          <a:p>
            <a:pPr defTabSz="895350">
              <a:buClr>
                <a:schemeClr val="tx2"/>
              </a:buClr>
            </a:pPr>
            <a:r>
              <a:rPr lang="en-US" sz="1500" b="1" dirty="0">
                <a:solidFill>
                  <a:srgbClr val="FFFFFF"/>
                </a:solidFill>
              </a:rPr>
              <a:t>Requirements</a:t>
            </a:r>
          </a:p>
        </p:txBody>
      </p:sp>
      <p:sp>
        <p:nvSpPr>
          <p:cNvPr id="13" name="Freeform 18">
            <a:extLst>
              <a:ext uri="{FF2B5EF4-FFF2-40B4-BE49-F238E27FC236}">
                <a16:creationId xmlns="" xmlns:a16="http://schemas.microsoft.com/office/drawing/2014/main" id="{450043FA-300B-43B8-AC09-8E728A41BC32}"/>
              </a:ext>
            </a:extLst>
          </p:cNvPr>
          <p:cNvSpPr>
            <a:spLocks/>
          </p:cNvSpPr>
          <p:nvPr/>
        </p:nvSpPr>
        <p:spPr>
          <a:xfrm>
            <a:off x="6572450" y="817082"/>
            <a:ext cx="2079094" cy="643176"/>
          </a:xfrm>
          <a:prstGeom prst="chevron">
            <a:avLst>
              <a:gd name="adj" fmla="val 18199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4638" tIns="74638" rIns="74638" bIns="74638" anchor="ctr">
            <a:noAutofit/>
          </a:bodyPr>
          <a:lstStyle/>
          <a:p>
            <a:pPr defTabSz="895350">
              <a:buClr>
                <a:schemeClr val="tx2"/>
              </a:buClr>
            </a:pPr>
            <a:r>
              <a:rPr lang="en-US" sz="1500" b="1" dirty="0">
                <a:solidFill>
                  <a:srgbClr val="FFFFFF"/>
                </a:solidFill>
              </a:rPr>
              <a:t>Acquisition Strategy</a:t>
            </a:r>
          </a:p>
        </p:txBody>
      </p:sp>
    </p:spTree>
    <p:extLst>
      <p:ext uri="{BB962C8B-B14F-4D97-AF65-F5344CB8AC3E}">
        <p14:creationId xmlns:p14="http://schemas.microsoft.com/office/powerpoint/2010/main" val="372960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Tasks 2-4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53796" y="910107"/>
            <a:ext cx="8436408" cy="5625163"/>
            <a:chOff x="437216" y="910108"/>
            <a:chExt cx="8200898" cy="5394960"/>
          </a:xfrm>
        </p:grpSpPr>
        <p:sp>
          <p:nvSpPr>
            <p:cNvPr id="4" name="Rectangle 3"/>
            <p:cNvSpPr/>
            <p:nvPr/>
          </p:nvSpPr>
          <p:spPr>
            <a:xfrm>
              <a:off x="437216" y="910108"/>
              <a:ext cx="8200898" cy="5394960"/>
            </a:xfrm>
            <a:prstGeom prst="rect">
              <a:avLst/>
            </a:prstGeom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94669" y="945730"/>
              <a:ext cx="2210398" cy="731520"/>
            </a:xfrm>
            <a:custGeom>
              <a:avLst/>
              <a:gdLst>
                <a:gd name="connsiteX0" fmla="*/ 0 w 2210398"/>
                <a:gd name="connsiteY0" fmla="*/ 0 h 540000"/>
                <a:gd name="connsiteX1" fmla="*/ 1940398 w 2210398"/>
                <a:gd name="connsiteY1" fmla="*/ 0 h 540000"/>
                <a:gd name="connsiteX2" fmla="*/ 2210398 w 2210398"/>
                <a:gd name="connsiteY2" fmla="*/ 270000 h 540000"/>
                <a:gd name="connsiteX3" fmla="*/ 1940398 w 2210398"/>
                <a:gd name="connsiteY3" fmla="*/ 540000 h 540000"/>
                <a:gd name="connsiteX4" fmla="*/ 0 w 2210398"/>
                <a:gd name="connsiteY4" fmla="*/ 540000 h 540000"/>
                <a:gd name="connsiteX5" fmla="*/ 270000 w 2210398"/>
                <a:gd name="connsiteY5" fmla="*/ 270000 h 540000"/>
                <a:gd name="connsiteX6" fmla="*/ 0 w 2210398"/>
                <a:gd name="connsiteY6" fmla="*/ 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0398" h="540000">
                  <a:moveTo>
                    <a:pt x="0" y="0"/>
                  </a:moveTo>
                  <a:lnTo>
                    <a:pt x="1940398" y="0"/>
                  </a:lnTo>
                  <a:lnTo>
                    <a:pt x="2210398" y="270000"/>
                  </a:lnTo>
                  <a:lnTo>
                    <a:pt x="1940398" y="540000"/>
                  </a:lnTo>
                  <a:lnTo>
                    <a:pt x="0" y="540000"/>
                  </a:lnTo>
                  <a:lnTo>
                    <a:pt x="27000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6007" tIns="18669" rIns="288669" bIns="1866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rgbClr val="35729B"/>
                  </a:solidFill>
                </a:rPr>
                <a:t>Technical Assessment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471134" y="945730"/>
              <a:ext cx="2210398" cy="731520"/>
            </a:xfrm>
            <a:custGeom>
              <a:avLst/>
              <a:gdLst>
                <a:gd name="connsiteX0" fmla="*/ 0 w 2210398"/>
                <a:gd name="connsiteY0" fmla="*/ 0 h 540000"/>
                <a:gd name="connsiteX1" fmla="*/ 1940398 w 2210398"/>
                <a:gd name="connsiteY1" fmla="*/ 0 h 540000"/>
                <a:gd name="connsiteX2" fmla="*/ 2210398 w 2210398"/>
                <a:gd name="connsiteY2" fmla="*/ 270000 h 540000"/>
                <a:gd name="connsiteX3" fmla="*/ 1940398 w 2210398"/>
                <a:gd name="connsiteY3" fmla="*/ 540000 h 540000"/>
                <a:gd name="connsiteX4" fmla="*/ 0 w 2210398"/>
                <a:gd name="connsiteY4" fmla="*/ 540000 h 540000"/>
                <a:gd name="connsiteX5" fmla="*/ 270000 w 2210398"/>
                <a:gd name="connsiteY5" fmla="*/ 270000 h 540000"/>
                <a:gd name="connsiteX6" fmla="*/ 0 w 2210398"/>
                <a:gd name="connsiteY6" fmla="*/ 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0398" h="540000">
                  <a:moveTo>
                    <a:pt x="0" y="0"/>
                  </a:moveTo>
                  <a:lnTo>
                    <a:pt x="1940398" y="0"/>
                  </a:lnTo>
                  <a:lnTo>
                    <a:pt x="2210398" y="270000"/>
                  </a:lnTo>
                  <a:lnTo>
                    <a:pt x="1940398" y="540000"/>
                  </a:lnTo>
                  <a:lnTo>
                    <a:pt x="0" y="540000"/>
                  </a:lnTo>
                  <a:lnTo>
                    <a:pt x="27000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729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6007" tIns="18669" rIns="288669" bIns="1866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/>
                <a:t>IAPDU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494668" y="1804008"/>
              <a:ext cx="6265180" cy="4320506"/>
            </a:xfrm>
            <a:custGeom>
              <a:avLst/>
              <a:gdLst>
                <a:gd name="connsiteX0" fmla="*/ 0 w 1768318"/>
                <a:gd name="connsiteY0" fmla="*/ 0 h 4770000"/>
                <a:gd name="connsiteX1" fmla="*/ 1768318 w 1768318"/>
                <a:gd name="connsiteY1" fmla="*/ 0 h 4770000"/>
                <a:gd name="connsiteX2" fmla="*/ 1768318 w 1768318"/>
                <a:gd name="connsiteY2" fmla="*/ 4770000 h 4770000"/>
                <a:gd name="connsiteX3" fmla="*/ 0 w 1768318"/>
                <a:gd name="connsiteY3" fmla="*/ 4770000 h 4770000"/>
                <a:gd name="connsiteX4" fmla="*/ 0 w 1768318"/>
                <a:gd name="connsiteY4" fmla="*/ 0 h 47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318" h="4770000">
                  <a:moveTo>
                    <a:pt x="0" y="0"/>
                  </a:moveTo>
                  <a:lnTo>
                    <a:pt x="1768318" y="0"/>
                  </a:lnTo>
                  <a:lnTo>
                    <a:pt x="1768318" y="4770000"/>
                  </a:lnTo>
                  <a:lnTo>
                    <a:pt x="0" y="477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285750" lvl="1" indent="-285750" defTabSz="914400" fontAlgn="base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5B9BD5"/>
                </a:buClr>
                <a:buFont typeface="Wingdings" panose="05000000000000000000" pitchFamily="2" charset="2"/>
                <a:buChar char="¨"/>
              </a:pPr>
              <a:r>
                <a:rPr lang="en-US" sz="1600" dirty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Prepare IAPDU Framework</a:t>
              </a:r>
            </a:p>
            <a:p>
              <a:pPr marL="285750" lvl="1" indent="-285750" defTabSz="914400" fontAlgn="base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5B9BD5"/>
                </a:buClr>
                <a:buFont typeface="Wingdings" panose="05000000000000000000" pitchFamily="2" charset="2"/>
                <a:buChar char="¨"/>
              </a:pPr>
              <a:r>
                <a:rPr lang="en-US" sz="1600" dirty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Incorporate Alternatives Analysis</a:t>
              </a:r>
            </a:p>
            <a:p>
              <a:pPr marL="285750" lvl="1" indent="-285750" defTabSz="914400" fontAlgn="base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5B9BD5"/>
                </a:buClr>
                <a:buFont typeface="Wingdings" panose="05000000000000000000" pitchFamily="2" charset="2"/>
                <a:buChar char="¨"/>
              </a:pPr>
              <a:r>
                <a:rPr lang="en-US" sz="1600" dirty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Incorporate Cost Benefit Analysis</a:t>
              </a:r>
            </a:p>
            <a:p>
              <a:pPr marL="285750" lvl="1" indent="-285750" defTabSz="914400" fontAlgn="base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5B9BD5"/>
                </a:buClr>
                <a:buFont typeface="Wingdings" panose="05000000000000000000" pitchFamily="2" charset="2"/>
                <a:buChar char="¨"/>
              </a:pPr>
              <a:r>
                <a:rPr lang="en-US" sz="1600" dirty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Update Budget</a:t>
              </a:r>
            </a:p>
            <a:p>
              <a:pPr marL="285750" lvl="1" indent="-285750" defTabSz="914400" fontAlgn="base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5B9BD5"/>
                </a:buClr>
                <a:buFont typeface="Wingdings" panose="05000000000000000000" pitchFamily="2" charset="2"/>
                <a:buChar char="¨"/>
              </a:pPr>
              <a:r>
                <a:rPr lang="en-US" sz="1600" dirty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Prepare IAPDU Package (Narrative &amp; Appendices)</a:t>
              </a:r>
            </a:p>
            <a:p>
              <a:pPr marL="285750" lvl="1" indent="-285750" defTabSz="914400" fontAlgn="base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5B9BD5"/>
                </a:buClr>
                <a:buFont typeface="Wingdings" panose="05000000000000000000" pitchFamily="2" charset="2"/>
                <a:buChar char="¨"/>
              </a:pPr>
              <a:r>
                <a:rPr lang="en-US" sz="1600" dirty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Facilitate Review &amp; </a:t>
              </a:r>
              <a:r>
                <a:rPr lang="en-US" sz="1600" dirty="0" smtClean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Approval</a:t>
              </a:r>
            </a:p>
            <a:p>
              <a:pPr marL="285750" lvl="1" indent="-285750" defTabSz="914400" fontAlgn="base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5B9BD5"/>
                </a:buClr>
                <a:buFont typeface="Wingdings" panose="05000000000000000000" pitchFamily="2" charset="2"/>
                <a:buChar char="¨"/>
              </a:pPr>
              <a:r>
                <a:rPr lang="en-US" sz="1600" dirty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Assess Impact on Requirements</a:t>
              </a:r>
            </a:p>
            <a:p>
              <a:pPr marL="742950" lvl="2" indent="-285750" defTabSz="914400" fontAlgn="base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5B9BD5"/>
                </a:buClr>
                <a:buFont typeface="Wingdings" panose="05000000000000000000" pitchFamily="2" charset="2"/>
                <a:buChar char="§"/>
              </a:pPr>
              <a:r>
                <a:rPr lang="en-US" sz="1600" dirty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Based on technical assessment results, requirements will be reviewed &amp; updated as necessary</a:t>
              </a:r>
            </a:p>
            <a:p>
              <a:pPr marL="285750" lvl="1" indent="-285750" defTabSz="914400" fontAlgn="base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5B9BD5"/>
                </a:buClr>
                <a:buFont typeface="Wingdings" panose="05000000000000000000" pitchFamily="2" charset="2"/>
                <a:buChar char="¨"/>
              </a:pPr>
              <a:r>
                <a:rPr lang="en-US" sz="1600" dirty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Update Statement of Requirements</a:t>
              </a:r>
            </a:p>
            <a:p>
              <a:pPr marL="285750" lvl="1" indent="-285750" defTabSz="914400" fontAlgn="base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5B9BD5"/>
                </a:buClr>
                <a:buFont typeface="Wingdings" panose="05000000000000000000" pitchFamily="2" charset="2"/>
                <a:buChar char="¨"/>
              </a:pPr>
              <a:r>
                <a:rPr lang="en-US" sz="1600" dirty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Develop Acquisition Plan Document</a:t>
              </a:r>
            </a:p>
            <a:p>
              <a:pPr marL="285750" lvl="1" indent="-285750" defTabSz="914400" fontAlgn="base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5B9BD5"/>
                </a:buClr>
                <a:buFont typeface="Wingdings" panose="05000000000000000000" pitchFamily="2" charset="2"/>
                <a:buChar char="¨"/>
              </a:pPr>
              <a:r>
                <a:rPr lang="en-US" sz="1600" dirty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Initiate Acquisition </a:t>
              </a:r>
              <a:r>
                <a:rPr lang="en-US" sz="1600" dirty="0" smtClean="0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rPr>
                <a:t>Plan</a:t>
              </a:r>
              <a:endParaRPr lang="en-US" sz="16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447598" y="945730"/>
              <a:ext cx="2210398" cy="731520"/>
            </a:xfrm>
            <a:custGeom>
              <a:avLst/>
              <a:gdLst>
                <a:gd name="connsiteX0" fmla="*/ 0 w 2210398"/>
                <a:gd name="connsiteY0" fmla="*/ 0 h 540000"/>
                <a:gd name="connsiteX1" fmla="*/ 1940398 w 2210398"/>
                <a:gd name="connsiteY1" fmla="*/ 0 h 540000"/>
                <a:gd name="connsiteX2" fmla="*/ 2210398 w 2210398"/>
                <a:gd name="connsiteY2" fmla="*/ 270000 h 540000"/>
                <a:gd name="connsiteX3" fmla="*/ 1940398 w 2210398"/>
                <a:gd name="connsiteY3" fmla="*/ 540000 h 540000"/>
                <a:gd name="connsiteX4" fmla="*/ 0 w 2210398"/>
                <a:gd name="connsiteY4" fmla="*/ 540000 h 540000"/>
                <a:gd name="connsiteX5" fmla="*/ 270000 w 2210398"/>
                <a:gd name="connsiteY5" fmla="*/ 270000 h 540000"/>
                <a:gd name="connsiteX6" fmla="*/ 0 w 2210398"/>
                <a:gd name="connsiteY6" fmla="*/ 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0398" h="540000">
                  <a:moveTo>
                    <a:pt x="0" y="0"/>
                  </a:moveTo>
                  <a:lnTo>
                    <a:pt x="1940398" y="0"/>
                  </a:lnTo>
                  <a:lnTo>
                    <a:pt x="2210398" y="270000"/>
                  </a:lnTo>
                  <a:lnTo>
                    <a:pt x="1940398" y="540000"/>
                  </a:lnTo>
                  <a:lnTo>
                    <a:pt x="0" y="540000"/>
                  </a:lnTo>
                  <a:lnTo>
                    <a:pt x="27000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729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6007" tIns="18669" rIns="288669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/>
                <a:t>Requirements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6424063" y="945730"/>
              <a:ext cx="2210398" cy="731520"/>
            </a:xfrm>
            <a:custGeom>
              <a:avLst/>
              <a:gdLst>
                <a:gd name="connsiteX0" fmla="*/ 0 w 2210398"/>
                <a:gd name="connsiteY0" fmla="*/ 0 h 540000"/>
                <a:gd name="connsiteX1" fmla="*/ 1940398 w 2210398"/>
                <a:gd name="connsiteY1" fmla="*/ 0 h 540000"/>
                <a:gd name="connsiteX2" fmla="*/ 2210398 w 2210398"/>
                <a:gd name="connsiteY2" fmla="*/ 270000 h 540000"/>
                <a:gd name="connsiteX3" fmla="*/ 1940398 w 2210398"/>
                <a:gd name="connsiteY3" fmla="*/ 540000 h 540000"/>
                <a:gd name="connsiteX4" fmla="*/ 0 w 2210398"/>
                <a:gd name="connsiteY4" fmla="*/ 540000 h 540000"/>
                <a:gd name="connsiteX5" fmla="*/ 270000 w 2210398"/>
                <a:gd name="connsiteY5" fmla="*/ 270000 h 540000"/>
                <a:gd name="connsiteX6" fmla="*/ 0 w 2210398"/>
                <a:gd name="connsiteY6" fmla="*/ 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0398" h="540000">
                  <a:moveTo>
                    <a:pt x="0" y="0"/>
                  </a:moveTo>
                  <a:lnTo>
                    <a:pt x="1940398" y="0"/>
                  </a:lnTo>
                  <a:lnTo>
                    <a:pt x="2210398" y="270000"/>
                  </a:lnTo>
                  <a:lnTo>
                    <a:pt x="1940398" y="540000"/>
                  </a:lnTo>
                  <a:lnTo>
                    <a:pt x="0" y="540000"/>
                  </a:lnTo>
                  <a:lnTo>
                    <a:pt x="270000" y="27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729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6007" tIns="18669" rIns="288669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/>
                <a:t>Acquisition Strategy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952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Workflow 2 Progress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6011" y="1498600"/>
            <a:ext cx="7533063" cy="475488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Facilitated project kick-off meeting held on January 18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Completed project initiation including email and SharePoint set up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Expanded project team to include WCDS/CalWIN </a:t>
            </a:r>
            <a:r>
              <a:rPr lang="en-US" sz="1600" dirty="0">
                <a:solidFill>
                  <a:schemeClr val="tx1"/>
                </a:solidFill>
              </a:rPr>
              <a:t>Consortium resource for full time involvement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Facilitated daily </a:t>
            </a:r>
            <a:r>
              <a:rPr lang="en-US" sz="1600" dirty="0">
                <a:solidFill>
                  <a:schemeClr val="tx1"/>
                </a:solidFill>
              </a:rPr>
              <a:t>and weekly </a:t>
            </a:r>
            <a:r>
              <a:rPr lang="en-US" sz="1600" dirty="0" smtClean="0">
                <a:solidFill>
                  <a:schemeClr val="tx1"/>
                </a:solidFill>
              </a:rPr>
              <a:t>meetings with project team and stakeholders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Gathered Current </a:t>
            </a:r>
            <a:r>
              <a:rPr lang="en-US" sz="1600" smtClean="0">
                <a:solidFill>
                  <a:schemeClr val="tx1"/>
                </a:solidFill>
              </a:rPr>
              <a:t>Environment information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smtClean="0">
                <a:solidFill>
                  <a:schemeClr val="tx1"/>
                </a:solidFill>
              </a:rPr>
              <a:t>Identified </a:t>
            </a:r>
            <a:r>
              <a:rPr lang="en-US" sz="1600" dirty="0" smtClean="0">
                <a:solidFill>
                  <a:schemeClr val="tx1"/>
                </a:solidFill>
              </a:rPr>
              <a:t>current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proposed and new options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Identified option tradeoff factors (</a:t>
            </a:r>
            <a:r>
              <a:rPr lang="en-US" sz="1600" dirty="0">
                <a:solidFill>
                  <a:schemeClr val="tx1"/>
                </a:solidFill>
              </a:rPr>
              <a:t>e.g., risks, cost, timing, federal approval)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Derived viable </a:t>
            </a:r>
            <a:r>
              <a:rPr lang="en-US" sz="1600" dirty="0">
                <a:solidFill>
                  <a:schemeClr val="tx1"/>
                </a:solidFill>
              </a:rPr>
              <a:t>o</a:t>
            </a:r>
            <a:r>
              <a:rPr lang="en-US" sz="1600" dirty="0" smtClean="0">
                <a:solidFill>
                  <a:schemeClr val="tx1"/>
                </a:solidFill>
              </a:rPr>
              <a:t>ptions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Textfeld 17">
            <a:extLst>
              <a:ext uri="{FF2B5EF4-FFF2-40B4-BE49-F238E27FC236}">
                <a16:creationId xmlns="" xmlns:a16="http://schemas.microsoft.com/office/drawing/2014/main" id="{384DCF02-1351-4EBC-A505-CCFE2C17D73E}"/>
              </a:ext>
            </a:extLst>
          </p:cNvPr>
          <p:cNvSpPr txBox="1"/>
          <p:nvPr/>
        </p:nvSpPr>
        <p:spPr>
          <a:xfrm>
            <a:off x="286838" y="811149"/>
            <a:ext cx="4107362" cy="5590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spc="300" dirty="0" smtClean="0">
                <a:latin typeface="Century Gothic" panose="020B0502020202020204" pitchFamily="34" charset="0"/>
              </a:rPr>
              <a:t>COMPLETED TASKS</a:t>
            </a:r>
            <a:endParaRPr lang="en-US" spc="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41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227305-6691-4259-8C16-6DBD990894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84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ullet Points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ullet Points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B7DF711-30D4-4BC6-9E83-0AF0A48DB11F}"/>
</file>

<file path=customXml/itemProps2.xml><?xml version="1.0" encoding="utf-8"?>
<ds:datastoreItem xmlns:ds="http://schemas.openxmlformats.org/officeDocument/2006/customXml" ds:itemID="{05DA0BF0-96A3-419C-B3A1-26FD80A2FF46}"/>
</file>

<file path=customXml/itemProps3.xml><?xml version="1.0" encoding="utf-8"?>
<ds:datastoreItem xmlns:ds="http://schemas.openxmlformats.org/officeDocument/2006/customXml" ds:itemID="{BCC5077A-D925-4291-A4E6-19F4CB5EAE4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328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</vt:lpstr>
      <vt:lpstr>Bullet Points_1</vt:lpstr>
      <vt:lpstr>1_Office</vt:lpstr>
      <vt:lpstr>1_Bullet Points_1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2017-04-24T20:05:47Z</dcterms:created>
  <dcterms:modified xsi:type="dcterms:W3CDTF">2018-02-09T16:55:56Z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