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customXml/itemProps1.xml" ContentType="application/vnd.openxmlformats-officedocument.customXmlProperties+xml"/>
  <Default Extension="rels" ContentType="application/vnd.openxmlformats-package.relationship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customXml/itemProps2.xml" ContentType="application/vnd.openxmlformats-officedocument.customXmlPropertie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Default Extension="jpeg" ContentType="image/jpeg"/>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9" r:id="rId1"/>
  </p:sldMasterIdLst>
  <p:notesMasterIdLst>
    <p:notesMasterId r:id="rId19"/>
  </p:notesMasterIdLst>
  <p:sldIdLst>
    <p:sldId id="256" r:id="rId2"/>
    <p:sldId id="311" r:id="rId3"/>
    <p:sldId id="301" r:id="rId4"/>
    <p:sldId id="310" r:id="rId5"/>
    <p:sldId id="287" r:id="rId6"/>
    <p:sldId id="297" r:id="rId7"/>
    <p:sldId id="313" r:id="rId8"/>
    <p:sldId id="314" r:id="rId9"/>
    <p:sldId id="306" r:id="rId10"/>
    <p:sldId id="299" r:id="rId11"/>
    <p:sldId id="303" r:id="rId12"/>
    <p:sldId id="304" r:id="rId13"/>
    <p:sldId id="307" r:id="rId14"/>
    <p:sldId id="276" r:id="rId15"/>
    <p:sldId id="296" r:id="rId16"/>
    <p:sldId id="266" r:id="rId17"/>
    <p:sldId id="289" r:id="rId18"/>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ren J. Rapponotti" initials="KJR" lastIdx="2" clrIdx="0"/>
  <p:cmAuthor id="1" name="Liz Grisham" initials="LG" lastIdx="2" clrIdx="1">
    <p:extLst>
      <p:ext uri="{19B8F6BF-5375-455C-9EA6-DF929625EA0E}">
        <p15:presenceInfo xmlns:p15="http://schemas.microsoft.com/office/powerpoint/2012/main" userId="S-1-5-21-1614895754-515967899-1801674531-1386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7483" autoAdjust="0"/>
    <p:restoredTop sz="89767" autoAdjust="0"/>
  </p:normalViewPr>
  <p:slideViewPr>
    <p:cSldViewPr>
      <p:cViewPr varScale="1">
        <p:scale>
          <a:sx n="103" d="100"/>
          <a:sy n="103" d="100"/>
        </p:scale>
        <p:origin x="2568"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2.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 Id="rId27"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idx="1"/>
          </p:nvPr>
        </p:nvSpPr>
        <p:spPr>
          <a:xfrm>
            <a:off x="3898102" y="0"/>
            <a:ext cx="2982119" cy="464820"/>
          </a:xfrm>
          <a:prstGeom prst="rect">
            <a:avLst/>
          </a:prstGeom>
        </p:spPr>
        <p:txBody>
          <a:bodyPr vert="horz" lIns="92446" tIns="46223" rIns="92446" bIns="46223" rtlCol="0"/>
          <a:lstStyle>
            <a:lvl1pPr algn="r">
              <a:defRPr sz="1200"/>
            </a:lvl1pPr>
          </a:lstStyle>
          <a:p>
            <a:fld id="{44B04910-4EC8-41FA-8385-86B690782997}" type="datetimeFigureOut">
              <a:rPr lang="en-US" smtClean="0"/>
              <a:t>2/13/2018</a:t>
            </a:fld>
            <a:endParaRPr lang="en-US" dirty="0"/>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46" tIns="46223" rIns="92446" bIns="46223" rtlCol="0" anchor="ctr"/>
          <a:lstStyle/>
          <a:p>
            <a:endParaRPr lang="en-US" dirty="0"/>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446" tIns="46223" rIns="92446" bIns="462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2446" tIns="46223" rIns="92446" bIns="46223" rtlCol="0" anchor="b"/>
          <a:lstStyle>
            <a:lvl1pPr algn="r">
              <a:defRPr sz="1200"/>
            </a:lvl1pPr>
          </a:lstStyle>
          <a:p>
            <a:fld id="{4DC1F07C-377A-40C5-B9F8-BC6F29812AA9}" type="slidenum">
              <a:rPr lang="en-US" smtClean="0"/>
              <a:t>‹#›</a:t>
            </a:fld>
            <a:endParaRPr lang="en-US" dirty="0"/>
          </a:p>
        </p:txBody>
      </p:sp>
    </p:spTree>
    <p:extLst>
      <p:ext uri="{BB962C8B-B14F-4D97-AF65-F5344CB8AC3E}">
        <p14:creationId xmlns:p14="http://schemas.microsoft.com/office/powerpoint/2010/main" val="33056483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DC1F07C-377A-40C5-B9F8-BC6F29812AA9}" type="slidenum">
              <a:rPr lang="en-US" smtClean="0"/>
              <a:t>14</a:t>
            </a:fld>
            <a:endParaRPr lang="en-US" dirty="0"/>
          </a:p>
        </p:txBody>
      </p:sp>
    </p:spTree>
    <p:extLst>
      <p:ext uri="{BB962C8B-B14F-4D97-AF65-F5344CB8AC3E}">
        <p14:creationId xmlns:p14="http://schemas.microsoft.com/office/powerpoint/2010/main" val="32085747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82879" y="182879"/>
            <a:ext cx="8778240" cy="6492240"/>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32485" y="882376"/>
            <a:ext cx="7475220" cy="2926080"/>
          </a:xfrm>
        </p:spPr>
        <p:txBody>
          <a:bodyPr anchor="b">
            <a:normAutofit/>
          </a:bodyPr>
          <a:lstStyle>
            <a:lvl1pPr algn="ctr">
              <a:lnSpc>
                <a:spcPct val="85000"/>
              </a:lnSpc>
              <a:defRPr sz="6000" b="1" u="none" cap="all" baseline="0">
                <a:solidFill>
                  <a:srgbClr val="FFFFFF"/>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282148" y="3869635"/>
            <a:ext cx="6575895" cy="1388165"/>
          </a:xfrm>
        </p:spPr>
        <p:txBody>
          <a:bodyPr>
            <a:normAutofit/>
          </a:bodyPr>
          <a:lstStyle>
            <a:lvl1pPr marL="0" indent="0" algn="ctr">
              <a:spcBef>
                <a:spcPts val="1000"/>
              </a:spcBef>
              <a:buNone/>
              <a:defRPr sz="1800">
                <a:solidFill>
                  <a:srgbClr val="FFFFFF"/>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E11AC5FD-6117-434D-B9A5-ADA9E67FDCBD}" type="slidenum">
              <a:rPr lang="en-US" smtClean="0"/>
              <a:t>‹#›</a:t>
            </a:fld>
            <a:endParaRPr lang="en-US" dirty="0"/>
          </a:p>
        </p:txBody>
      </p:sp>
      <p:cxnSp>
        <p:nvCxnSpPr>
          <p:cNvPr id="8" name="Straight Connector 7"/>
          <p:cNvCxnSpPr/>
          <p:nvPr/>
        </p:nvCxnSpPr>
        <p:spPr>
          <a:xfrm>
            <a:off x="1483995" y="3733800"/>
            <a:ext cx="61722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064084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368752077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762000"/>
            <a:ext cx="1743075" cy="5410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57250" y="762000"/>
            <a:ext cx="5572125"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226098979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ub-Title and Content">
    <p:spTree>
      <p:nvGrpSpPr>
        <p:cNvPr id="1" name=""/>
        <p:cNvGrpSpPr/>
        <p:nvPr/>
      </p:nvGrpSpPr>
      <p:grpSpPr>
        <a:xfrm>
          <a:off x="0" y="0"/>
          <a:ext cx="0" cy="0"/>
          <a:chOff x="0" y="0"/>
          <a:chExt cx="0" cy="0"/>
        </a:xfrm>
      </p:grpSpPr>
      <p:sp>
        <p:nvSpPr>
          <p:cNvPr id="5" name="Content Placeholder 2"/>
          <p:cNvSpPr>
            <a:spLocks noGrp="1"/>
          </p:cNvSpPr>
          <p:nvPr>
            <p:ph idx="1" hasCustomPrompt="1"/>
          </p:nvPr>
        </p:nvSpPr>
        <p:spPr>
          <a:xfrm>
            <a:off x="431800" y="1680211"/>
            <a:ext cx="8229340" cy="4701540"/>
          </a:xfrm>
        </p:spPr>
        <p:txBody>
          <a:bodyPr/>
          <a:lstStyle>
            <a:lvl1pPr>
              <a:defRPr/>
            </a:lvl1pPr>
            <a:lvl2pPr>
              <a:defRPr sz="1600"/>
            </a:lvl2pPr>
            <a:lvl3pPr>
              <a:defRPr sz="1400"/>
            </a:lvl3pPr>
            <a:lvl4pPr marL="1658938" indent="-228600">
              <a:defRPr sz="1200" baseline="0"/>
            </a:lvl4pPr>
            <a:lvl5pPr marL="1944688" indent="-188913">
              <a:defRPr sz="1100"/>
            </a:lvl5pPr>
          </a:lstStyle>
          <a:p>
            <a:pPr lvl="0"/>
            <a:r>
              <a:rPr lang="en-US" dirty="0" smtClean="0"/>
              <a:t>Slide copy uses this color (20pt)</a:t>
            </a:r>
          </a:p>
          <a:p>
            <a:pPr lvl="1"/>
            <a:r>
              <a:rPr lang="en-US" dirty="0" smtClean="0"/>
              <a:t>Bullet point level 1 (16pt)</a:t>
            </a:r>
          </a:p>
          <a:p>
            <a:pPr lvl="2"/>
            <a:r>
              <a:rPr lang="en-US" dirty="0" smtClean="0"/>
              <a:t>Bullet point level 2 (14pt)</a:t>
            </a:r>
          </a:p>
          <a:p>
            <a:pPr lvl="3"/>
            <a:r>
              <a:rPr lang="en-US" dirty="0" smtClean="0"/>
              <a:t>Bullet point level 3 (12pt)</a:t>
            </a:r>
          </a:p>
          <a:p>
            <a:pPr lvl="4"/>
            <a:r>
              <a:rPr lang="en-US" dirty="0" smtClean="0"/>
              <a:t>Bullet point level 4 (11pt)</a:t>
            </a:r>
            <a:endParaRPr lang="en-GB" dirty="0"/>
          </a:p>
        </p:txBody>
      </p:sp>
      <p:sp>
        <p:nvSpPr>
          <p:cNvPr id="6" name="Title 1"/>
          <p:cNvSpPr>
            <a:spLocks noGrp="1"/>
          </p:cNvSpPr>
          <p:nvPr>
            <p:ph type="title" hasCustomPrompt="1"/>
          </p:nvPr>
        </p:nvSpPr>
        <p:spPr>
          <a:xfrm>
            <a:off x="431801" y="182177"/>
            <a:ext cx="8229340" cy="868362"/>
          </a:xfrm>
        </p:spPr>
        <p:txBody>
          <a:bodyPr>
            <a:noAutofit/>
          </a:bodyPr>
          <a:lstStyle>
            <a:lvl1pPr>
              <a:defRPr sz="2800">
                <a:solidFill>
                  <a:srgbClr val="00BBEE"/>
                </a:solidFill>
              </a:defRPr>
            </a:lvl1pPr>
          </a:lstStyle>
          <a:p>
            <a:r>
              <a:rPr lang="en-US" dirty="0" smtClean="0"/>
              <a:t>Slide title: can span two lines of the slide and </a:t>
            </a:r>
            <a:br>
              <a:rPr lang="en-US" dirty="0" smtClean="0"/>
            </a:br>
            <a:r>
              <a:rPr lang="en-US" dirty="0" smtClean="0"/>
              <a:t>uses this font color (28pt) </a:t>
            </a:r>
            <a:endParaRPr lang="en-GB" dirty="0"/>
          </a:p>
        </p:txBody>
      </p:sp>
    </p:spTree>
    <p:extLst>
      <p:ext uri="{BB962C8B-B14F-4D97-AF65-F5344CB8AC3E}">
        <p14:creationId xmlns:p14="http://schemas.microsoft.com/office/powerpoint/2010/main" val="291159743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173121504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29818" y="1173575"/>
            <a:ext cx="7475220" cy="2926080"/>
          </a:xfrm>
        </p:spPr>
        <p:txBody>
          <a:bodyPr anchor="b">
            <a:noAutofit/>
          </a:bodyPr>
          <a:lstStyle>
            <a:lvl1pPr algn="ctr">
              <a:lnSpc>
                <a:spcPct val="85000"/>
              </a:lnSpc>
              <a:defRPr sz="6000" b="0" u="none" cap="all" baseline="0"/>
            </a:lvl1pPr>
          </a:lstStyle>
          <a:p>
            <a:r>
              <a:rPr lang="en-US" dirty="0" smtClean="0"/>
              <a:t>Click to edit Master title style</a:t>
            </a:r>
            <a:endParaRPr lang="en-US" dirty="0"/>
          </a:p>
        </p:txBody>
      </p:sp>
      <p:sp>
        <p:nvSpPr>
          <p:cNvPr id="3" name="Text Placeholder 2"/>
          <p:cNvSpPr>
            <a:spLocks noGrp="1"/>
          </p:cNvSpPr>
          <p:nvPr>
            <p:ph type="body" idx="1"/>
          </p:nvPr>
        </p:nvSpPr>
        <p:spPr>
          <a:xfrm>
            <a:off x="1282446" y="4154520"/>
            <a:ext cx="6576822"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1AC5FD-6117-434D-B9A5-ADA9E67FDCBD}" type="slidenum">
              <a:rPr lang="en-US" smtClean="0"/>
              <a:t>‹#›</a:t>
            </a:fld>
            <a:endParaRPr lang="en-US" dirty="0"/>
          </a:p>
        </p:txBody>
      </p:sp>
      <p:cxnSp>
        <p:nvCxnSpPr>
          <p:cNvPr id="7" name="Straight Connector 6"/>
          <p:cNvCxnSpPr/>
          <p:nvPr/>
        </p:nvCxnSpPr>
        <p:spPr>
          <a:xfrm>
            <a:off x="1485900" y="4020408"/>
            <a:ext cx="61722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135737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57250" y="2057399"/>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709" y="2057400"/>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79100230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57250" y="2001511"/>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857250" y="2721483"/>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1880" y="1999032"/>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701880" y="2719322"/>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190857630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22935972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17629744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smtClean="0"/>
              <a:t>Click to edit Master title style</a:t>
            </a:r>
            <a:endParaRPr lang="en-US" dirty="0"/>
          </a:p>
        </p:txBody>
      </p:sp>
      <p:sp>
        <p:nvSpPr>
          <p:cNvPr id="3" name="Content Placeholder 2"/>
          <p:cNvSpPr>
            <a:spLocks noGrp="1"/>
          </p:cNvSpPr>
          <p:nvPr>
            <p:ph idx="1"/>
          </p:nvPr>
        </p:nvSpPr>
        <p:spPr>
          <a:xfrm>
            <a:off x="4129314" y="1097280"/>
            <a:ext cx="4149638"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57250" y="2834640"/>
            <a:ext cx="283464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1505126944"/>
      </p:ext>
    </p:extLst>
  </p:cSld>
  <p:clrMapOvr>
    <a:masterClrMapping/>
  </p:clrMapOvr>
  <p:timing>
    <p:tnLst>
      <p:par>
        <p:cTn id="1" dur="indefinite" restart="never" nodeType="tmRoot"/>
      </p:par>
    </p:tnLst>
  </p:timing>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019107" y="1069847"/>
            <a:ext cx="4257703"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857250" y="2834640"/>
            <a:ext cx="283464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195595744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182880" y="182880"/>
            <a:ext cx="8778240" cy="649224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400050" y="171450"/>
            <a:ext cx="8382000" cy="1356360"/>
          </a:xfrm>
          <a:prstGeom prst="rect">
            <a:avLst/>
          </a:prstGeom>
          <a:ln w="3175">
            <a:noFill/>
          </a:ln>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00050" y="1685925"/>
            <a:ext cx="8381999" cy="4038600"/>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57247" y="6223829"/>
            <a:ext cx="1746806" cy="365125"/>
          </a:xfrm>
          <a:prstGeom prst="rect">
            <a:avLst/>
          </a:prstGeom>
        </p:spPr>
        <p:txBody>
          <a:bodyPr vert="horz" lIns="91440" tIns="45720" rIns="91440" bIns="45720" rtlCol="0" anchor="ctr"/>
          <a:lstStyle>
            <a:lvl1pPr algn="l">
              <a:defRPr sz="1000">
                <a:solidFill>
                  <a:schemeClr val="accent1"/>
                </a:solidFill>
              </a:defRPr>
            </a:lvl1pPr>
          </a:lstStyle>
          <a:p>
            <a:endParaRPr lang="en-US" dirty="0"/>
          </a:p>
        </p:txBody>
      </p:sp>
      <p:sp>
        <p:nvSpPr>
          <p:cNvPr id="5" name="Footer Placeholder 4"/>
          <p:cNvSpPr>
            <a:spLocks noGrp="1"/>
          </p:cNvSpPr>
          <p:nvPr>
            <p:ph type="ftr" sz="quarter" idx="3"/>
          </p:nvPr>
        </p:nvSpPr>
        <p:spPr>
          <a:xfrm>
            <a:off x="2961861" y="6223829"/>
            <a:ext cx="3538331" cy="365125"/>
          </a:xfrm>
          <a:prstGeom prst="rect">
            <a:avLst/>
          </a:prstGeom>
        </p:spPr>
        <p:txBody>
          <a:bodyPr vert="horz" lIns="91440" tIns="45720" rIns="91440" bIns="45720" rtlCol="0" anchor="ctr"/>
          <a:lstStyle>
            <a:lvl1pPr algn="ctr">
              <a:defRPr sz="1000">
                <a:solidFill>
                  <a:schemeClr val="accent1"/>
                </a:solidFill>
              </a:defRPr>
            </a:lvl1pPr>
          </a:lstStyle>
          <a:p>
            <a:endParaRPr lang="en-US" dirty="0"/>
          </a:p>
        </p:txBody>
      </p:sp>
      <p:sp>
        <p:nvSpPr>
          <p:cNvPr id="6" name="Slide Number Placeholder 5"/>
          <p:cNvSpPr>
            <a:spLocks noGrp="1"/>
          </p:cNvSpPr>
          <p:nvPr>
            <p:ph type="sldNum" sz="quarter" idx="4"/>
          </p:nvPr>
        </p:nvSpPr>
        <p:spPr>
          <a:xfrm>
            <a:off x="6997148" y="6223829"/>
            <a:ext cx="1279663" cy="365125"/>
          </a:xfrm>
          <a:prstGeom prst="rect">
            <a:avLst/>
          </a:prstGeom>
        </p:spPr>
        <p:txBody>
          <a:bodyPr vert="horz" lIns="91440" tIns="45720" rIns="91440" bIns="45720" rtlCol="0" anchor="ctr"/>
          <a:lstStyle>
            <a:lvl1pPr algn="r">
              <a:defRPr sz="1400">
                <a:solidFill>
                  <a:schemeClr val="tx1"/>
                </a:solidFill>
              </a:defRPr>
            </a:lvl1pPr>
          </a:lstStyle>
          <a:p>
            <a:fld id="{E11AC5FD-6117-434D-B9A5-ADA9E67FDCBD}" type="slidenum">
              <a:rPr lang="en-US" smtClean="0"/>
              <a:t>‹#›</a:t>
            </a:fld>
            <a:endParaRPr lang="en-US" dirty="0"/>
          </a:p>
        </p:txBody>
      </p:sp>
      <p:cxnSp>
        <p:nvCxnSpPr>
          <p:cNvPr id="12" name="Straight Connector 11"/>
          <p:cNvCxnSpPr/>
          <p:nvPr/>
        </p:nvCxnSpPr>
        <p:spPr>
          <a:xfrm>
            <a:off x="400050" y="1524000"/>
            <a:ext cx="8381999" cy="381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980947034"/>
      </p:ext>
    </p:extLst>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 id="2147483768" r:id="rId12"/>
  </p:sldLayoutIdLst>
  <p:timing>
    <p:tnLst>
      <p:par>
        <p:cTn id="1" dur="indefinite" restart="never" nodeType="tmRoot"/>
      </p:par>
    </p:tnLst>
  </p:timing>
  <p:hf hdr="0" ftr="0" dt="0"/>
  <p:txStyles>
    <p:titleStyle>
      <a:lvl1pPr algn="l" defTabSz="685800" rtl="0" eaLnBrk="1" latinLnBrk="0" hangingPunct="1">
        <a:lnSpc>
          <a:spcPct val="90000"/>
        </a:lnSpc>
        <a:spcBef>
          <a:spcPct val="0"/>
        </a:spcBef>
        <a:buNone/>
        <a:defRPr sz="4000" u="none" kern="1200">
          <a:ln>
            <a:solidFill>
              <a:schemeClr val="tx1"/>
            </a:solidFill>
          </a:ln>
          <a:solidFill>
            <a:schemeClr val="tx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sz="2000" kern="1200">
          <a:solidFill>
            <a:schemeClr val="tx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800" kern="1200">
          <a:solidFill>
            <a:schemeClr val="tx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600" kern="1200">
          <a:solidFill>
            <a:schemeClr val="tx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tx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tx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2" Type="http://schemas.openxmlformats.org/officeDocument/2006/relationships/hyperlink" Target="http://www.cdss.ca.gov/lettersnotices/EntRes/getinfo/acl/2016/16-90.pdf" TargetMode="Externa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www.cdss.ca.gov/lettersnotices/EntRes/getinfo/acin/2016/I-88_16.pdf" TargetMode="External"/><Relationship Id="rId2" Type="http://schemas.openxmlformats.org/officeDocument/2006/relationships/hyperlink" Target="http://www.cdss.ca.gov/lettersnotices/EntRes/getinfo/acin/2016/I-11_16.pdf" TargetMode="Externa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http://www.cdss.ca.gov/lettersnotices/EntRes/getinfo/acin/2016/I-88_16.pdf" TargetMode="External"/><Relationship Id="rId2" Type="http://schemas.openxmlformats.org/officeDocument/2006/relationships/hyperlink" Target="http://www.cdss.ca.gov/lettersnotices/EntRes/getinfo/acin/2016/I-11_16.pdf" TargetMode="Externa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hyperlink" Target="http://www.cdss.ca.gov/lettersnotices/EntRes/getinfo/acl/2013/13-17.pdf"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hyperlink" Target="http://www.dhcs.ca.gov/services/medi-cal/eligibility/Documents/MEDIL2014/DHCSMEDILI14-54.pdf" TargetMode="Externa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hyperlink" Target="http://www.dhcs.ca.gov/services/medi-cal/eligibility/Documents/MEDIL2014/DHCSMEDILI14-54.pdf"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www.cdss.ca.gov/Portals/9/ACL/2017/17-115E.pdf?ver=2017-12-28-103105-213" TargetMode="External"/><Relationship Id="rId2" Type="http://schemas.openxmlformats.org/officeDocument/2006/relationships/hyperlink" Target="http://www.cdss.ca.gov/Portals/9/ACL/2017/17-115.pdf?ver=2017-11-27-110128-757"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www.cdss.ca.gov/Portals/9/ACL/2017/17-115E.pdf?ver=2017-12-28-103105-213" TargetMode="External"/><Relationship Id="rId2" Type="http://schemas.openxmlformats.org/officeDocument/2006/relationships/hyperlink" Target="http://www.cdss.ca.gov/Portals/9/ACL/2017/17-115.pdf?ver=2017-11-27-110128-757"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www.cdss.ca.gov/Portals/9/ACL/2017/17-117.pdf?ver=2017-11-30-090849-540"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hyperlink" Target="http://www.cdss.ca.gov/Portals/9/ACL/2017/17-117.pdf?ver=2017-11-30-090849-540"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hyperlink" Target="http://www.dhcs.ca.gov/services/medi-cal/eligibility/Documents/MEDIL/2017/I17-15.pdf"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hyperlink" Target="http://www.dhcs.ca.gov/services/medi-cal/eligibility/Documents/ACWDL/2014/14-29.pdf" TargetMode="Externa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www.cdss.ca.gov/Portals/9/ACL/2017/17-58.pdf?ver=2017-06-26-140153-710" TargetMode="External"/><Relationship Id="rId2" Type="http://schemas.openxmlformats.org/officeDocument/2006/relationships/hyperlink" Target="http://leginfo.legislature.ca.gov/faces/billNavClient.xhtml?bill_id=201520160SB1339"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sz="6000" dirty="0" smtClean="0">
                <a:solidFill>
                  <a:schemeClr val="tx1"/>
                </a:solidFill>
              </a:rPr>
              <a:t>Policy Implementation</a:t>
            </a:r>
            <a:endParaRPr lang="en-US" sz="6000" dirty="0">
              <a:solidFill>
                <a:schemeClr val="tx1"/>
              </a:solidFill>
            </a:endParaRPr>
          </a:p>
        </p:txBody>
      </p:sp>
      <p:sp>
        <p:nvSpPr>
          <p:cNvPr id="4" name="Subtitle 3"/>
          <p:cNvSpPr>
            <a:spLocks noGrp="1"/>
          </p:cNvSpPr>
          <p:nvPr>
            <p:ph type="subTitle" idx="1"/>
          </p:nvPr>
        </p:nvSpPr>
        <p:spPr/>
        <p:txBody>
          <a:bodyPr/>
          <a:lstStyle/>
          <a:p>
            <a:r>
              <a:rPr lang="en-US" smtClean="0">
                <a:solidFill>
                  <a:schemeClr val="tx1"/>
                </a:solidFill>
              </a:rPr>
              <a:t>2/22/2018</a:t>
            </a:r>
            <a:endParaRPr lang="en-US" dirty="0">
              <a:solidFill>
                <a:schemeClr val="tx1"/>
              </a:solidFill>
            </a:endParaRPr>
          </a:p>
        </p:txBody>
      </p:sp>
    </p:spTree>
    <p:extLst>
      <p:ext uri="{BB962C8B-B14F-4D97-AF65-F5344CB8AC3E}">
        <p14:creationId xmlns:p14="http://schemas.microsoft.com/office/powerpoint/2010/main" val="229450593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200" y="152400"/>
            <a:ext cx="7620000" cy="533400"/>
          </a:xfrm>
        </p:spPr>
        <p:txBody>
          <a:bodyPr>
            <a:normAutofit fontScale="90000"/>
          </a:bodyPr>
          <a:lstStyle/>
          <a:p>
            <a:pPr algn="r"/>
            <a:r>
              <a:rPr lang="en-US" dirty="0" smtClean="0"/>
              <a:t>Policy Implementation</a:t>
            </a:r>
            <a:endParaRPr lang="en-US" dirty="0"/>
          </a:p>
        </p:txBody>
      </p:sp>
      <p:sp>
        <p:nvSpPr>
          <p:cNvPr id="5" name="Slide Number Placeholder 3"/>
          <p:cNvSpPr>
            <a:spLocks noGrp="1"/>
          </p:cNvSpPr>
          <p:nvPr>
            <p:ph type="sldNum" sz="quarter" idx="12"/>
          </p:nvPr>
        </p:nvSpPr>
        <p:spPr/>
        <p:txBody>
          <a:bodyPr/>
          <a:lstStyle/>
          <a:p>
            <a:fld id="{E11AC5FD-6117-434D-B9A5-ADA9E67FDCBD}" type="slidenum">
              <a:rPr lang="en-US" smtClean="0"/>
              <a:t>10</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3239523620"/>
              </p:ext>
            </p:extLst>
          </p:nvPr>
        </p:nvGraphicFramePr>
        <p:xfrm>
          <a:off x="304800" y="838200"/>
          <a:ext cx="8610600" cy="4960509"/>
        </p:xfrm>
        <a:graphic>
          <a:graphicData uri="http://schemas.openxmlformats.org/drawingml/2006/table">
            <a:tbl>
              <a:tblPr firstRow="1" bandRow="1">
                <a:tableStyleId>{5C22544A-7EE6-4342-B048-85BDC9FD1C3A}</a:tableStyleId>
              </a:tblPr>
              <a:tblGrid>
                <a:gridCol w="947956">
                  <a:extLst>
                    <a:ext uri="{9D8B030D-6E8A-4147-A177-3AD203B41FA5}">
                      <a16:colId xmlns:a16="http://schemas.microsoft.com/office/drawing/2014/main" val="1897634298"/>
                    </a:ext>
                  </a:extLst>
                </a:gridCol>
                <a:gridCol w="868959">
                  <a:extLst>
                    <a:ext uri="{9D8B030D-6E8A-4147-A177-3AD203B41FA5}">
                      <a16:colId xmlns:a16="http://schemas.microsoft.com/office/drawing/2014/main" val="1570552813"/>
                    </a:ext>
                  </a:extLst>
                </a:gridCol>
                <a:gridCol w="1184945">
                  <a:extLst>
                    <a:ext uri="{9D8B030D-6E8A-4147-A177-3AD203B41FA5}">
                      <a16:colId xmlns:a16="http://schemas.microsoft.com/office/drawing/2014/main" val="2930224535"/>
                    </a:ext>
                  </a:extLst>
                </a:gridCol>
                <a:gridCol w="947956">
                  <a:extLst>
                    <a:ext uri="{9D8B030D-6E8A-4147-A177-3AD203B41FA5}">
                      <a16:colId xmlns:a16="http://schemas.microsoft.com/office/drawing/2014/main" val="3776382731"/>
                    </a:ext>
                  </a:extLst>
                </a:gridCol>
                <a:gridCol w="4660784">
                  <a:extLst>
                    <a:ext uri="{9D8B030D-6E8A-4147-A177-3AD203B41FA5}">
                      <a16:colId xmlns:a16="http://schemas.microsoft.com/office/drawing/2014/main" val="3406358116"/>
                    </a:ext>
                  </a:extLst>
                </a:gridCol>
              </a:tblGrid>
              <a:tr h="609697">
                <a:tc>
                  <a:txBody>
                    <a:bodyPr/>
                    <a:lstStyle/>
                    <a:p>
                      <a:r>
                        <a:rPr lang="en-US" sz="1200" dirty="0" smtClean="0">
                          <a:solidFill>
                            <a:schemeClr val="tx1"/>
                          </a:solidFill>
                          <a:latin typeface="+mj-lt"/>
                          <a:cs typeface="Arial" panose="020B0604020202020204" pitchFamily="34" charset="0"/>
                        </a:rPr>
                        <a:t>Item</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Policy</a:t>
                      </a:r>
                      <a:r>
                        <a:rPr lang="en-US" sz="1200" baseline="0" dirty="0" smtClean="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C-IV</a:t>
                      </a:r>
                      <a:r>
                        <a:rPr lang="en-US" sz="1200" baseline="0" dirty="0" smtClean="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LRS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latin typeface="+mj-lt"/>
                          <a:ea typeface="+mn-ea"/>
                          <a:cs typeface="Arial" panose="020B0604020202020204" pitchFamily="34" charset="0"/>
                        </a:rPr>
                        <a:t>Description</a:t>
                      </a:r>
                      <a:r>
                        <a:rPr lang="en-US" sz="1200" b="1" kern="1200" baseline="0" dirty="0" smtClean="0">
                          <a:solidFill>
                            <a:schemeClr val="tx1"/>
                          </a:solidFill>
                          <a:latin typeface="+mj-lt"/>
                          <a:ea typeface="+mn-ea"/>
                          <a:cs typeface="Arial" panose="020B0604020202020204" pitchFamily="34" charset="0"/>
                        </a:rPr>
                        <a:t> – </a:t>
                      </a:r>
                      <a:r>
                        <a:rPr lang="en-US" sz="1200" b="1" kern="1200" baseline="0" dirty="0" smtClean="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434330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300" b="0" i="0" kern="1200" dirty="0" smtClean="0">
                          <a:solidFill>
                            <a:schemeClr val="dk1"/>
                          </a:solidFill>
                          <a:effectLst/>
                          <a:latin typeface="+mn-lt"/>
                          <a:ea typeface="+mn-ea"/>
                          <a:cs typeface="+mn-cs"/>
                        </a:rPr>
                        <a:t>CalWORKs</a:t>
                      </a:r>
                      <a:r>
                        <a:rPr lang="en-US" sz="1300" b="0" i="0" kern="1200" baseline="0" dirty="0" smtClean="0">
                          <a:solidFill>
                            <a:schemeClr val="dk1"/>
                          </a:solidFill>
                          <a:effectLst/>
                          <a:latin typeface="+mn-lt"/>
                          <a:ea typeface="+mn-ea"/>
                          <a:cs typeface="+mn-cs"/>
                        </a:rPr>
                        <a:t> Deceased Child Eligibility</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300" b="0" i="0" kern="1200" dirty="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300" b="0" i="0" kern="1200" dirty="0" smtClean="0">
                          <a:solidFill>
                            <a:schemeClr val="dk1"/>
                          </a:solidFill>
                          <a:effectLst/>
                          <a:latin typeface="+mn-lt"/>
                          <a:ea typeface="+mn-ea"/>
                          <a:cs typeface="+mn-cs"/>
                          <a:hlinkClick r:id="rId2"/>
                        </a:rPr>
                        <a:t>ACL 16-90</a:t>
                      </a:r>
                      <a:endParaRPr lang="en-US" sz="1300" b="0" i="0" kern="1200" dirty="0" smtClean="0">
                        <a:solidFill>
                          <a:schemeClr val="dk1"/>
                        </a:solidFill>
                        <a:effectLst/>
                        <a:latin typeface="+mn-lt"/>
                        <a:ea typeface="+mn-ea"/>
                        <a:cs typeface="+mn-cs"/>
                      </a:endParaRPr>
                    </a:p>
                  </a:txBody>
                  <a:tcPr marL="91448" marR="91448" marT="34291" marB="34291"/>
                </a:tc>
                <a:tc>
                  <a:txBody>
                    <a:bodyPr/>
                    <a:lstStyle/>
                    <a:p>
                      <a:r>
                        <a:rPr lang="en-US" sz="1300" i="0" dirty="0" smtClean="0">
                          <a:solidFill>
                            <a:schemeClr val="tx1"/>
                          </a:solidFill>
                          <a:latin typeface="+mn-lt"/>
                          <a:cs typeface="Arial" panose="020B0604020202020204" pitchFamily="34" charset="0"/>
                        </a:rPr>
                        <a:t>1/1/2016</a:t>
                      </a:r>
                    </a:p>
                  </a:txBody>
                  <a:tcPr marL="91442" marR="91442" marT="34315" marB="343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300" i="0" dirty="0" smtClean="0">
                          <a:latin typeface="+mn-lt"/>
                          <a:cs typeface="Arial" panose="020B0604020202020204" pitchFamily="34" charset="0"/>
                        </a:rPr>
                        <a:t>SCR 3129</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300" i="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300" i="0" dirty="0" smtClean="0">
                          <a:latin typeface="+mn-lt"/>
                          <a:cs typeface="Arial" panose="020B0604020202020204" pitchFamily="34" charset="0"/>
                        </a:rPr>
                        <a:t>Implemented</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300" i="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300" i="0" dirty="0" smtClean="0">
                          <a:latin typeface="+mn-lt"/>
                          <a:cs typeface="Arial" panose="020B0604020202020204" pitchFamily="34" charset="0"/>
                        </a:rPr>
                        <a:t>Release</a:t>
                      </a:r>
                    </a:p>
                    <a:p>
                      <a:pPr marL="0" marR="0" indent="0" algn="l" defTabSz="914400" rtl="0" eaLnBrk="1" fontAlgn="auto" latinLnBrk="0" hangingPunct="1">
                        <a:lnSpc>
                          <a:spcPct val="100000"/>
                        </a:lnSpc>
                        <a:spcBef>
                          <a:spcPts val="0"/>
                        </a:spcBef>
                        <a:spcAft>
                          <a:spcPts val="0"/>
                        </a:spcAft>
                        <a:buClrTx/>
                        <a:buSzTx/>
                        <a:buFontTx/>
                        <a:buNone/>
                        <a:tabLst/>
                        <a:defRPr/>
                      </a:pPr>
                      <a:r>
                        <a:rPr lang="en-US" sz="1300" i="0" dirty="0" smtClean="0">
                          <a:latin typeface="+mn-lt"/>
                          <a:cs typeface="Arial" panose="020B0604020202020204" pitchFamily="34" charset="0"/>
                        </a:rPr>
                        <a:t>17.09</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300" i="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300" i="0" dirty="0" smtClean="0">
                        <a:latin typeface="+mn-lt"/>
                        <a:cs typeface="Arial" panose="020B0604020202020204" pitchFamily="34" charset="0"/>
                      </a:endParaRPr>
                    </a:p>
                  </a:txBody>
                  <a:tcPr marL="91442" marR="91442" marT="34315" marB="34315"/>
                </a:tc>
                <a:tc>
                  <a:txBody>
                    <a:bodyPr/>
                    <a:lstStyle/>
                    <a:p>
                      <a:r>
                        <a:rPr lang="en-US" sz="1300" i="0" dirty="0" smtClean="0">
                          <a:solidFill>
                            <a:schemeClr val="tx1"/>
                          </a:solidFill>
                          <a:latin typeface="+mn-lt"/>
                          <a:cs typeface="Arial" panose="020B0604020202020204" pitchFamily="34" charset="0"/>
                        </a:rPr>
                        <a:t>SCR 47277</a:t>
                      </a:r>
                    </a:p>
                    <a:p>
                      <a:endParaRPr lang="en-US" sz="1300" i="0" dirty="0" smtClean="0">
                        <a:solidFill>
                          <a:schemeClr val="tx1"/>
                        </a:solidFill>
                        <a:latin typeface="+mn-lt"/>
                        <a:cs typeface="Arial" panose="020B0604020202020204" pitchFamily="34" charset="0"/>
                      </a:endParaRPr>
                    </a:p>
                    <a:p>
                      <a:r>
                        <a:rPr lang="en-US" sz="1300" i="0" dirty="0" smtClean="0">
                          <a:solidFill>
                            <a:schemeClr val="tx1"/>
                          </a:solidFill>
                          <a:latin typeface="+mn-lt"/>
                          <a:cs typeface="Arial" panose="020B0604020202020204" pitchFamily="34" charset="0"/>
                        </a:rPr>
                        <a:t>Design</a:t>
                      </a:r>
                    </a:p>
                    <a:p>
                      <a:endParaRPr lang="en-US" sz="1300" i="0" dirty="0" smtClean="0">
                        <a:solidFill>
                          <a:schemeClr val="tx1"/>
                        </a:solidFill>
                        <a:latin typeface="+mn-lt"/>
                        <a:cs typeface="Arial" panose="020B0604020202020204" pitchFamily="34" charset="0"/>
                      </a:endParaRPr>
                    </a:p>
                    <a:p>
                      <a:r>
                        <a:rPr lang="en-US" sz="1300" i="0" dirty="0" smtClean="0">
                          <a:solidFill>
                            <a:schemeClr val="tx1"/>
                          </a:solidFill>
                          <a:latin typeface="+mn-lt"/>
                          <a:cs typeface="Arial" panose="020B0604020202020204" pitchFamily="34" charset="0"/>
                        </a:rPr>
                        <a:t>Release</a:t>
                      </a:r>
                    </a:p>
                    <a:p>
                      <a:r>
                        <a:rPr lang="en-US" sz="1300" i="0" dirty="0" smtClean="0">
                          <a:solidFill>
                            <a:schemeClr val="tx1"/>
                          </a:solidFill>
                          <a:latin typeface="+mn-lt"/>
                          <a:cs typeface="Arial" panose="020B0604020202020204" pitchFamily="34" charset="0"/>
                        </a:rPr>
                        <a:t>18.07</a:t>
                      </a:r>
                    </a:p>
                  </a:txBody>
                  <a:tcPr marL="91442" marR="91442" marT="34315" marB="34315"/>
                </a:tc>
                <a:tc>
                  <a:txBody>
                    <a:bodyPr/>
                    <a:lstStyle/>
                    <a:p>
                      <a:pPr marL="0" indent="0">
                        <a:buFont typeface="Arial" panose="020B0604020202020204" pitchFamily="34" charset="0"/>
                        <a:buNone/>
                      </a:pPr>
                      <a:r>
                        <a:rPr lang="en-US" sz="1300" b="0" i="0" kern="1200" baseline="0" dirty="0" smtClean="0">
                          <a:solidFill>
                            <a:schemeClr val="dk1"/>
                          </a:solidFill>
                          <a:effectLst/>
                          <a:latin typeface="+mn-lt"/>
                          <a:ea typeface="+mn-ea"/>
                          <a:cs typeface="+mn-cs"/>
                        </a:rPr>
                        <a:t>AB 433 requires that a deceased child not be removed from the CalWORKs assistance unit (AU) in the month in which his or her death occurred, or the month following.  This bill also prohibits sanctions from being applied for overpayments being established for a grieving CW recipient due to failure or refusal to comply with Welfare to Work program requirements during the month in which a child in the AU died, or the month following.</a:t>
                      </a:r>
                    </a:p>
                    <a:p>
                      <a:pPr marL="0" indent="0">
                        <a:buFont typeface="Arial" panose="020B0604020202020204" pitchFamily="34" charset="0"/>
                        <a:buNone/>
                      </a:pPr>
                      <a:endParaRPr lang="en-US" sz="1300" b="0" i="0" kern="1200" baseline="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baseline="0" dirty="0" smtClean="0">
                          <a:solidFill>
                            <a:schemeClr val="tx1"/>
                          </a:solidFill>
                          <a:latin typeface="+mn-lt"/>
                          <a:cs typeface="Arial" panose="020B0604020202020204" pitchFamily="34" charset="0"/>
                        </a:rPr>
                        <a:t>C-IV  Update:</a:t>
                      </a:r>
                    </a:p>
                    <a:p>
                      <a:pPr marL="285750" indent="-285750">
                        <a:buFont typeface="Arial" panose="020B0604020202020204" pitchFamily="34" charset="0"/>
                        <a:buChar char="•"/>
                      </a:pPr>
                      <a:r>
                        <a:rPr lang="en-US" sz="1300" b="0" i="0" kern="1200" baseline="0" dirty="0" smtClean="0">
                          <a:solidFill>
                            <a:schemeClr val="dk1"/>
                          </a:solidFill>
                          <a:effectLst/>
                          <a:latin typeface="+mn-lt"/>
                          <a:ea typeface="+mn-ea"/>
                          <a:cs typeface="+mn-cs"/>
                        </a:rPr>
                        <a:t>Modified EDBC logic that determines the status reason of Deceased.</a:t>
                      </a:r>
                    </a:p>
                    <a:p>
                      <a:pPr marL="285750" indent="-285750">
                        <a:buFont typeface="Arial" panose="020B0604020202020204" pitchFamily="34" charset="0"/>
                        <a:buChar char="•"/>
                      </a:pPr>
                      <a:r>
                        <a:rPr lang="en-US" sz="1300" b="0" i="0" kern="1200" baseline="0" dirty="0" smtClean="0">
                          <a:solidFill>
                            <a:schemeClr val="dk1"/>
                          </a:solidFill>
                          <a:effectLst/>
                          <a:latin typeface="+mn-lt"/>
                          <a:ea typeface="+mn-ea"/>
                          <a:cs typeface="+mn-cs"/>
                        </a:rPr>
                        <a:t>Added Mid-period Change “Due to a Death of a Child NOA” to the template repository in English and Spanish.</a:t>
                      </a:r>
                    </a:p>
                    <a:p>
                      <a:pPr marL="0" indent="0">
                        <a:buFont typeface="Arial" panose="020B0604020202020204" pitchFamily="34" charset="0"/>
                        <a:buNone/>
                      </a:pPr>
                      <a:endParaRPr lang="en-US" sz="1300" b="0" i="0" kern="1200" baseline="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baseline="0" dirty="0" smtClean="0">
                          <a:solidFill>
                            <a:schemeClr val="tx1"/>
                          </a:solidFill>
                          <a:latin typeface="+mn-lt"/>
                          <a:cs typeface="Arial" panose="020B0604020202020204" pitchFamily="34" charset="0"/>
                        </a:rPr>
                        <a:t>LRS Update:</a:t>
                      </a:r>
                    </a:p>
                    <a:p>
                      <a:pPr marL="285750" indent="-285750" algn="l" defTabSz="914400" rtl="0" eaLnBrk="1" latinLnBrk="0" hangingPunct="1">
                        <a:buFont typeface="Arial" panose="020B0604020202020204" pitchFamily="34" charset="0"/>
                        <a:buChar char="•"/>
                      </a:pPr>
                      <a:r>
                        <a:rPr lang="en-US" sz="1300" b="0" i="0" kern="1200" baseline="0" dirty="0" smtClean="0">
                          <a:solidFill>
                            <a:schemeClr val="dk1"/>
                          </a:solidFill>
                          <a:effectLst/>
                          <a:latin typeface="+mn-lt"/>
                          <a:ea typeface="+mn-ea"/>
                          <a:cs typeface="+mn-cs"/>
                        </a:rPr>
                        <a:t>Modify the EDBC logic that determines the status reason of Deceased.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300" b="0" i="0" kern="1200" baseline="0" dirty="0" smtClean="0">
                          <a:solidFill>
                            <a:schemeClr val="dk1"/>
                          </a:solidFill>
                          <a:effectLst/>
                          <a:latin typeface="+mn-lt"/>
                          <a:ea typeface="+mn-ea"/>
                          <a:cs typeface="+mn-cs"/>
                        </a:rPr>
                        <a:t>Added Mid-period Change “Due to a Death of a Child NOA” to the template repository in English and Spanish.</a:t>
                      </a:r>
                    </a:p>
                    <a:p>
                      <a:pPr marL="285750" indent="-285750" algn="l" defTabSz="914400" rtl="0" eaLnBrk="1" latinLnBrk="0" hangingPunct="1">
                        <a:buFont typeface="Arial" panose="020B0604020202020204" pitchFamily="34" charset="0"/>
                        <a:buChar char="•"/>
                      </a:pPr>
                      <a:r>
                        <a:rPr lang="en-US" sz="1300" b="0" i="0" kern="1200" baseline="0" dirty="0" smtClean="0">
                          <a:solidFill>
                            <a:schemeClr val="dk1"/>
                          </a:solidFill>
                          <a:effectLst/>
                          <a:latin typeface="+mn-lt"/>
                          <a:ea typeface="+mn-ea"/>
                          <a:cs typeface="+mn-cs"/>
                        </a:rPr>
                        <a:t>Automate the Mid-period Change Due to a Death of a Child NOA. </a:t>
                      </a:r>
                    </a:p>
                  </a:txBody>
                  <a:tcPr marL="91442" marR="91442" marT="34315" marB="34315"/>
                </a:tc>
                <a:extLst>
                  <a:ext uri="{0D108BD9-81ED-4DB2-BD59-A6C34878D82A}">
                    <a16:rowId xmlns:a16="http://schemas.microsoft.com/office/drawing/2014/main" val="852469471"/>
                  </a:ext>
                </a:extLst>
              </a:tr>
            </a:tbl>
          </a:graphicData>
        </a:graphic>
      </p:graphicFrame>
    </p:spTree>
    <p:extLst>
      <p:ext uri="{BB962C8B-B14F-4D97-AF65-F5344CB8AC3E}">
        <p14:creationId xmlns:p14="http://schemas.microsoft.com/office/powerpoint/2010/main" val="27095603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7620000" cy="715962"/>
          </a:xfrm>
        </p:spPr>
        <p:txBody>
          <a:bodyPr/>
          <a:lstStyle/>
          <a:p>
            <a:pPr algn="r"/>
            <a:r>
              <a:rPr lang="en-US" dirty="0" smtClean="0"/>
              <a:t>Policy Implementation</a:t>
            </a:r>
            <a:endParaRPr lang="en-US" dirty="0"/>
          </a:p>
        </p:txBody>
      </p:sp>
      <p:sp>
        <p:nvSpPr>
          <p:cNvPr id="5" name="Slide Number Placeholder 3"/>
          <p:cNvSpPr>
            <a:spLocks noGrp="1"/>
          </p:cNvSpPr>
          <p:nvPr>
            <p:ph type="sldNum" sz="quarter" idx="12"/>
          </p:nvPr>
        </p:nvSpPr>
        <p:spPr>
          <a:xfrm>
            <a:off x="7696201" y="6285434"/>
            <a:ext cx="762000" cy="420165"/>
          </a:xfrm>
        </p:spPr>
        <p:txBody>
          <a:bodyPr/>
          <a:lstStyle/>
          <a:p>
            <a:fld id="{E11AC5FD-6117-434D-B9A5-ADA9E67FDCBD}" type="slidenum">
              <a:rPr lang="en-US" smtClean="0"/>
              <a:t>11</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3648355045"/>
              </p:ext>
            </p:extLst>
          </p:nvPr>
        </p:nvGraphicFramePr>
        <p:xfrm>
          <a:off x="304800" y="990600"/>
          <a:ext cx="8610600" cy="5294834"/>
        </p:xfrm>
        <a:graphic>
          <a:graphicData uri="http://schemas.openxmlformats.org/drawingml/2006/table">
            <a:tbl>
              <a:tblPr firstRow="1" bandRow="1">
                <a:tableStyleId>{5C22544A-7EE6-4342-B048-85BDC9FD1C3A}</a:tableStyleId>
              </a:tblPr>
              <a:tblGrid>
                <a:gridCol w="1116187">
                  <a:extLst>
                    <a:ext uri="{9D8B030D-6E8A-4147-A177-3AD203B41FA5}">
                      <a16:colId xmlns:a16="http://schemas.microsoft.com/office/drawing/2014/main" val="1897634298"/>
                    </a:ext>
                  </a:extLst>
                </a:gridCol>
                <a:gridCol w="956734">
                  <a:extLst>
                    <a:ext uri="{9D8B030D-6E8A-4147-A177-3AD203B41FA5}">
                      <a16:colId xmlns:a16="http://schemas.microsoft.com/office/drawing/2014/main" val="1570552813"/>
                    </a:ext>
                  </a:extLst>
                </a:gridCol>
                <a:gridCol w="877005">
                  <a:extLst>
                    <a:ext uri="{9D8B030D-6E8A-4147-A177-3AD203B41FA5}">
                      <a16:colId xmlns:a16="http://schemas.microsoft.com/office/drawing/2014/main" val="2930224535"/>
                    </a:ext>
                  </a:extLst>
                </a:gridCol>
                <a:gridCol w="956734">
                  <a:extLst>
                    <a:ext uri="{9D8B030D-6E8A-4147-A177-3AD203B41FA5}">
                      <a16:colId xmlns:a16="http://schemas.microsoft.com/office/drawing/2014/main" val="3776382731"/>
                    </a:ext>
                  </a:extLst>
                </a:gridCol>
                <a:gridCol w="4703940">
                  <a:extLst>
                    <a:ext uri="{9D8B030D-6E8A-4147-A177-3AD203B41FA5}">
                      <a16:colId xmlns:a16="http://schemas.microsoft.com/office/drawing/2014/main" val="3406358116"/>
                    </a:ext>
                  </a:extLst>
                </a:gridCol>
              </a:tblGrid>
              <a:tr h="808984">
                <a:tc>
                  <a:txBody>
                    <a:bodyPr/>
                    <a:lstStyle/>
                    <a:p>
                      <a:r>
                        <a:rPr lang="en-US" sz="1200" dirty="0" smtClean="0">
                          <a:solidFill>
                            <a:schemeClr val="tx1"/>
                          </a:solidFill>
                          <a:latin typeface="+mj-lt"/>
                          <a:cs typeface="Arial" panose="020B0604020202020204" pitchFamily="34" charset="0"/>
                        </a:rPr>
                        <a:t>Item</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Policy</a:t>
                      </a:r>
                      <a:r>
                        <a:rPr lang="en-US" sz="1200" baseline="0" dirty="0" smtClean="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C-IV</a:t>
                      </a:r>
                      <a:r>
                        <a:rPr lang="en-US" sz="1200" baseline="0" dirty="0" smtClean="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LRS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latin typeface="+mj-lt"/>
                          <a:ea typeface="+mn-ea"/>
                          <a:cs typeface="Arial" panose="020B0604020202020204" pitchFamily="34" charset="0"/>
                        </a:rPr>
                        <a:t>Description</a:t>
                      </a:r>
                      <a:r>
                        <a:rPr lang="en-US" sz="1200" b="1" kern="1200" baseline="0" dirty="0" smtClean="0">
                          <a:solidFill>
                            <a:schemeClr val="tx1"/>
                          </a:solidFill>
                          <a:latin typeface="+mj-lt"/>
                          <a:ea typeface="+mn-ea"/>
                          <a:cs typeface="Arial" panose="020B0604020202020204" pitchFamily="34" charset="0"/>
                        </a:rPr>
                        <a:t> – </a:t>
                      </a:r>
                      <a:r>
                        <a:rPr lang="en-US" sz="1200" b="1" kern="1200" baseline="0" dirty="0" smtClean="0">
                          <a:solidFill>
                            <a:schemeClr val="dk1"/>
                          </a:solidFill>
                          <a:effectLst/>
                          <a:latin typeface="+mj-lt"/>
                          <a:ea typeface="+mn-ea"/>
                          <a:cs typeface="Arial" panose="020B0604020202020204" pitchFamily="34" charset="0"/>
                        </a:rPr>
                        <a:t>C-IV/LRS Implementation Effort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baseline="0" dirty="0" smtClean="0">
                        <a:solidFill>
                          <a:schemeClr val="dk1"/>
                        </a:solidFill>
                        <a:effectLst/>
                        <a:latin typeface="+mj-lt"/>
                        <a:ea typeface="+mn-ea"/>
                        <a:cs typeface="Arial" panose="020B0604020202020204" pitchFamily="34" charset="0"/>
                      </a:endParaRPr>
                    </a:p>
                  </a:txBody>
                  <a:tcPr marL="91438" marR="91438" marT="34283" marB="34283"/>
                </a:tc>
                <a:extLst>
                  <a:ext uri="{0D108BD9-81ED-4DB2-BD59-A6C34878D82A}">
                    <a16:rowId xmlns:a16="http://schemas.microsoft.com/office/drawing/2014/main" val="2185081078"/>
                  </a:ext>
                </a:extLst>
              </a:tr>
              <a:tr h="44858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mn-lt"/>
                          <a:cs typeface="Arial" panose="020B0604020202020204" pitchFamily="34" charset="0"/>
                        </a:rPr>
                        <a:t>CalFresh Able-Bodied Adults without Dependents (ABAWDs)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0" i="0" baseline="0" dirty="0" smtClean="0">
                          <a:latin typeface="+mn-lt"/>
                          <a:cs typeface="Arial" panose="020B0604020202020204" pitchFamily="34" charset="0"/>
                          <a:hlinkClick r:id="rId2"/>
                        </a:rPr>
                        <a:t>ACIN I-11-16</a:t>
                      </a:r>
                      <a:endParaRPr lang="en-US" sz="1400" b="0" i="0" baseline="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0" i="0" baseline="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0" i="0" baseline="0" dirty="0" smtClean="0">
                          <a:latin typeface="+mn-lt"/>
                          <a:cs typeface="Arial" panose="020B0604020202020204" pitchFamily="34" charset="0"/>
                          <a:hlinkClick r:id="rId3"/>
                        </a:rPr>
                        <a:t>ACIN I-88-16</a:t>
                      </a:r>
                      <a:endParaRPr lang="en-US" sz="1400" dirty="0" smtClean="0">
                        <a:latin typeface="+mn-lt"/>
                        <a:cs typeface="Arial" panose="020B0604020202020204" pitchFamily="34" charset="0"/>
                      </a:endParaRPr>
                    </a:p>
                  </a:txBody>
                  <a:tcPr marL="91448" marR="91448" marT="34291" marB="34291"/>
                </a:tc>
                <a:tc>
                  <a:txBody>
                    <a:bodyPr/>
                    <a:lstStyle/>
                    <a:p>
                      <a:r>
                        <a:rPr lang="en-US" sz="1400" i="0" baseline="0" dirty="0" smtClean="0">
                          <a:solidFill>
                            <a:schemeClr val="tx1"/>
                          </a:solidFill>
                          <a:latin typeface="+mn-lt"/>
                          <a:cs typeface="Arial" panose="020B0604020202020204" pitchFamily="34" charset="0"/>
                        </a:rPr>
                        <a:t>1/1/2017  Fixed Clock</a:t>
                      </a:r>
                    </a:p>
                    <a:p>
                      <a:endParaRPr lang="en-US" sz="1400" i="0" baseline="0" dirty="0" smtClean="0">
                        <a:solidFill>
                          <a:schemeClr val="tx1"/>
                        </a:solidFill>
                        <a:latin typeface="+mn-lt"/>
                        <a:cs typeface="Arial" panose="020B0604020202020204" pitchFamily="34" charset="0"/>
                      </a:endParaRPr>
                    </a:p>
                    <a:p>
                      <a:r>
                        <a:rPr lang="en-US" sz="1400" i="0" baseline="0" dirty="0" smtClean="0">
                          <a:solidFill>
                            <a:schemeClr val="tx1"/>
                          </a:solidFill>
                          <a:latin typeface="+mn-lt"/>
                          <a:cs typeface="Arial" panose="020B0604020202020204" pitchFamily="34" charset="0"/>
                        </a:rPr>
                        <a:t>9/1/2018  </a:t>
                      </a:r>
                    </a:p>
                    <a:p>
                      <a:r>
                        <a:rPr lang="en-US" sz="1400" i="0" baseline="0" dirty="0" smtClean="0">
                          <a:solidFill>
                            <a:schemeClr val="tx1"/>
                          </a:solidFill>
                          <a:latin typeface="+mn-lt"/>
                          <a:cs typeface="Arial" panose="020B0604020202020204" pitchFamily="34" charset="0"/>
                        </a:rPr>
                        <a:t>Waiver Expires</a:t>
                      </a:r>
                      <a:endParaRPr lang="en-US" sz="1400" i="0" dirty="0">
                        <a:solidFill>
                          <a:schemeClr val="tx1"/>
                        </a:solidFill>
                        <a:latin typeface="+mn-lt"/>
                        <a:cs typeface="Arial" panose="020B0604020202020204" pitchFamily="34" charset="0"/>
                      </a:endParaRPr>
                    </a:p>
                  </a:txBody>
                  <a:tcPr marL="91442" marR="91442" marT="34315" marB="343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mn-lt"/>
                          <a:cs typeface="Arial" panose="020B0604020202020204" pitchFamily="34" charset="0"/>
                        </a:rPr>
                        <a:t>SCR 7215</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mn-lt"/>
                          <a:cs typeface="Arial" panose="020B0604020202020204" pitchFamily="34" charset="0"/>
                        </a:rPr>
                        <a:t>Phase II</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smtClean="0">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mn-lt"/>
                          <a:cs typeface="Arial" panose="020B0604020202020204" pitchFamily="34" charset="0"/>
                        </a:rPr>
                        <a:t>Analysis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mn-lt"/>
                          <a:cs typeface="Arial" panose="020B0604020202020204" pitchFamily="34" charset="0"/>
                        </a:rPr>
                        <a:t>Release  Tentative</a:t>
                      </a:r>
                      <a:r>
                        <a:rPr lang="en-US" sz="1400" baseline="0" dirty="0" smtClean="0">
                          <a:latin typeface="+mn-lt"/>
                          <a:cs typeface="Arial" panose="020B0604020202020204" pitchFamily="34" charset="0"/>
                        </a:rPr>
                        <a:t> 18.09</a:t>
                      </a:r>
                      <a:endParaRPr lang="en-US" sz="140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smtClean="0">
                        <a:latin typeface="+mn-lt"/>
                        <a:cs typeface="Arial" panose="020B0604020202020204" pitchFamily="34" charset="0"/>
                      </a:endParaRPr>
                    </a:p>
                  </a:txBody>
                  <a:tcPr marL="91442" marR="91442" marT="34315" marB="34315"/>
                </a:tc>
                <a:tc>
                  <a:txBody>
                    <a:bodyPr/>
                    <a:lstStyle/>
                    <a:p>
                      <a:r>
                        <a:rPr lang="en-US" sz="1400" dirty="0" smtClean="0">
                          <a:solidFill>
                            <a:schemeClr val="tx1"/>
                          </a:solidFill>
                          <a:latin typeface="+mn-lt"/>
                          <a:cs typeface="Arial" panose="020B0604020202020204" pitchFamily="34" charset="0"/>
                        </a:rPr>
                        <a:t>SCR 50776</a:t>
                      </a:r>
                    </a:p>
                    <a:p>
                      <a:r>
                        <a:rPr lang="en-US" sz="1400" dirty="0" smtClean="0">
                          <a:solidFill>
                            <a:schemeClr val="tx1"/>
                          </a:solidFill>
                          <a:latin typeface="+mn-lt"/>
                          <a:cs typeface="Arial" panose="020B0604020202020204" pitchFamily="34" charset="0"/>
                        </a:rPr>
                        <a:t>Phase II </a:t>
                      </a:r>
                    </a:p>
                    <a:p>
                      <a:endParaRPr lang="en-US" sz="1400" dirty="0" smtClean="0">
                        <a:solidFill>
                          <a:schemeClr val="tx1"/>
                        </a:solidFill>
                        <a:latin typeface="+mn-lt"/>
                        <a:cs typeface="Arial" panose="020B0604020202020204" pitchFamily="34" charset="0"/>
                      </a:endParaRPr>
                    </a:p>
                    <a:p>
                      <a:r>
                        <a:rPr lang="en-US" sz="1400" dirty="0" smtClean="0">
                          <a:solidFill>
                            <a:schemeClr val="tx1"/>
                          </a:solidFill>
                          <a:latin typeface="+mn-lt"/>
                          <a:cs typeface="Arial" panose="020B0604020202020204" pitchFamily="34" charset="0"/>
                        </a:rPr>
                        <a:t>Analysis</a:t>
                      </a:r>
                    </a:p>
                    <a:p>
                      <a:endParaRPr lang="en-US" sz="1400" dirty="0" smtClean="0">
                        <a:solidFill>
                          <a:schemeClr val="tx1"/>
                        </a:solidFill>
                        <a:latin typeface="+mn-lt"/>
                        <a:cs typeface="Arial" panose="020B0604020202020204" pitchFamily="34" charset="0"/>
                      </a:endParaRPr>
                    </a:p>
                    <a:p>
                      <a:r>
                        <a:rPr lang="en-US" sz="1400" dirty="0" smtClean="0">
                          <a:solidFill>
                            <a:schemeClr val="tx1"/>
                          </a:solidFill>
                          <a:latin typeface="+mn-lt"/>
                          <a:cs typeface="Arial" panose="020B0604020202020204" pitchFamily="34" charset="0"/>
                        </a:rPr>
                        <a:t>Release </a:t>
                      </a:r>
                    </a:p>
                    <a:p>
                      <a:r>
                        <a:rPr lang="en-US" sz="1400" dirty="0" smtClean="0">
                          <a:solidFill>
                            <a:schemeClr val="tx1"/>
                          </a:solidFill>
                          <a:latin typeface="+mn-lt"/>
                          <a:cs typeface="Arial" panose="020B0604020202020204" pitchFamily="34" charset="0"/>
                        </a:rPr>
                        <a:t>TBD</a:t>
                      </a:r>
                    </a:p>
                  </a:txBody>
                  <a:tcPr marL="91442" marR="91442" marT="34315" marB="34315"/>
                </a:tc>
                <a:tc>
                  <a:txBody>
                    <a:bodyPr/>
                    <a:lstStyle/>
                    <a:p>
                      <a:pPr marL="0" lvl="0" indent="0" defTabSz="914400">
                        <a:lnSpc>
                          <a:spcPct val="100000"/>
                        </a:lnSpc>
                        <a:spcBef>
                          <a:spcPts val="0"/>
                        </a:spcBef>
                        <a:buClrTx/>
                        <a:buSzTx/>
                        <a:buNone/>
                        <a:defRPr/>
                      </a:pPr>
                      <a:r>
                        <a:rPr lang="en-US" sz="1400" dirty="0" smtClean="0">
                          <a:solidFill>
                            <a:schemeClr val="dk1"/>
                          </a:solidFill>
                        </a:rPr>
                        <a:t>On 1/13/17 CDSS received notification that FNS approved the Statewide ABAWD waiver extension until 8/31/18. CDSS had indicated that the current design/implementation schedule, prior to the extension, will continue as planned. This will allow the state and counties more time to prepare for ABAWD implementation.</a:t>
                      </a:r>
                    </a:p>
                    <a:p>
                      <a:pPr marL="0" lvl="0" indent="0" defTabSz="914400">
                        <a:lnSpc>
                          <a:spcPct val="100000"/>
                        </a:lnSpc>
                        <a:spcBef>
                          <a:spcPts val="0"/>
                        </a:spcBef>
                        <a:buClrTx/>
                        <a:buSzTx/>
                        <a:buNone/>
                        <a:defRPr/>
                      </a:pPr>
                      <a:endParaRPr lang="en-US" sz="1400" dirty="0" smtClean="0">
                        <a:solidFill>
                          <a:schemeClr val="dk1"/>
                        </a:solidFill>
                      </a:endParaRPr>
                    </a:p>
                    <a:p>
                      <a:pPr marL="0" lvl="0" indent="0" defTabSz="914400">
                        <a:lnSpc>
                          <a:spcPct val="100000"/>
                        </a:lnSpc>
                        <a:spcBef>
                          <a:spcPts val="0"/>
                        </a:spcBef>
                        <a:buClrTx/>
                        <a:buSzTx/>
                        <a:buNone/>
                        <a:defRPr/>
                      </a:pPr>
                      <a:r>
                        <a:rPr lang="en-US" sz="1400" dirty="0" smtClean="0">
                          <a:solidFill>
                            <a:schemeClr val="dk1"/>
                          </a:solidFill>
                        </a:rPr>
                        <a:t>Due to the California</a:t>
                      </a:r>
                      <a:r>
                        <a:rPr lang="en-US" sz="1400" baseline="0" dirty="0" smtClean="0">
                          <a:solidFill>
                            <a:schemeClr val="dk1"/>
                          </a:solidFill>
                        </a:rPr>
                        <a:t>’s high unemployment rate, it’s anticipated that in 2018 only three counties (Santa Clara, San Mateo, and San Francisco) will be subjected to the ABAWD policy. Therefore, in September CDSS submitted another ABAWD waiver to exempt the remaining 55 counties through 2018. A response from FNS is pending.</a:t>
                      </a:r>
                    </a:p>
                    <a:p>
                      <a:pPr marL="0" lvl="0" indent="0" defTabSz="914400">
                        <a:lnSpc>
                          <a:spcPct val="100000"/>
                        </a:lnSpc>
                        <a:spcBef>
                          <a:spcPts val="0"/>
                        </a:spcBef>
                        <a:buClrTx/>
                        <a:buSzTx/>
                        <a:buNone/>
                        <a:defRPr/>
                      </a:pPr>
                      <a:endParaRPr lang="en-US" sz="1400" baseline="0" dirty="0" smtClean="0">
                        <a:solidFill>
                          <a:schemeClr val="dk1"/>
                        </a:solidFill>
                      </a:endParaRPr>
                    </a:p>
                    <a:p>
                      <a:pPr marL="0" lvl="0" indent="0" defTabSz="914400">
                        <a:lnSpc>
                          <a:spcPct val="100000"/>
                        </a:lnSpc>
                        <a:spcBef>
                          <a:spcPts val="0"/>
                        </a:spcBef>
                        <a:buClrTx/>
                        <a:buSzTx/>
                        <a:buNone/>
                        <a:defRPr/>
                      </a:pPr>
                      <a:r>
                        <a:rPr lang="en-US" sz="1400" kern="1200" dirty="0" smtClean="0">
                          <a:solidFill>
                            <a:schemeClr val="dk1"/>
                          </a:solidFill>
                          <a:effectLst/>
                          <a:latin typeface="+mn-lt"/>
                          <a:ea typeface="+mn-ea"/>
                          <a:cs typeface="+mn-cs"/>
                        </a:rPr>
                        <a:t>At Self</a:t>
                      </a:r>
                      <a:r>
                        <a:rPr lang="en-US" sz="1400" kern="1200" baseline="0" dirty="0" smtClean="0">
                          <a:solidFill>
                            <a:schemeClr val="dk1"/>
                          </a:solidFill>
                          <a:effectLst/>
                          <a:latin typeface="+mn-lt"/>
                          <a:ea typeface="+mn-ea"/>
                          <a:cs typeface="+mn-cs"/>
                        </a:rPr>
                        <a:t> Sufficiency, </a:t>
                      </a:r>
                      <a:r>
                        <a:rPr lang="en-US" sz="1400" kern="1200" dirty="0" smtClean="0">
                          <a:solidFill>
                            <a:schemeClr val="dk1"/>
                          </a:solidFill>
                          <a:effectLst/>
                          <a:latin typeface="+mn-lt"/>
                          <a:ea typeface="+mn-ea"/>
                          <a:cs typeface="+mn-cs"/>
                        </a:rPr>
                        <a:t>CDSS reported that they are still waiting to hear from FNS on the waiver approval. However, based on the unemployment numbers, they feel confident that the waiver will be approved. </a:t>
                      </a:r>
                      <a:endParaRPr lang="en-US" sz="1400" dirty="0" smtClean="0">
                        <a:solidFill>
                          <a:schemeClr val="dk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kern="1200" baseline="0" dirty="0" smtClean="0">
                        <a:solidFill>
                          <a:schemeClr val="dk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kern="1200" baseline="0" dirty="0" smtClean="0">
                          <a:solidFill>
                            <a:schemeClr val="dk1"/>
                          </a:solidFill>
                          <a:effectLst/>
                          <a:latin typeface="+mn-lt"/>
                          <a:ea typeface="+mn-ea"/>
                          <a:cs typeface="+mn-cs"/>
                        </a:rPr>
                        <a:t>  </a:t>
                      </a:r>
                      <a:r>
                        <a:rPr lang="en-US" sz="1400" kern="1200" dirty="0" smtClean="0">
                          <a:solidFill>
                            <a:schemeClr val="dk1"/>
                          </a:solidFill>
                          <a:effectLst/>
                          <a:latin typeface="+mn-lt"/>
                          <a:ea typeface="+mn-ea"/>
                          <a:cs typeface="+mn-cs"/>
                        </a:rPr>
                        <a:t> -Continued on next slide-</a:t>
                      </a:r>
                      <a:endParaRPr lang="en-US" sz="1400" b="0" kern="1200" baseline="0" dirty="0" smtClean="0">
                        <a:solidFill>
                          <a:schemeClr val="dk1"/>
                        </a:solidFill>
                        <a:effectLst/>
                        <a:latin typeface="+mn-lt"/>
                        <a:ea typeface="+mn-ea"/>
                        <a:cs typeface="+mn-cs"/>
                      </a:endParaRPr>
                    </a:p>
                  </a:txBody>
                  <a:tcPr marL="91442" marR="91442" marT="34315" marB="34315"/>
                </a:tc>
                <a:extLst>
                  <a:ext uri="{0D108BD9-81ED-4DB2-BD59-A6C34878D82A}">
                    <a16:rowId xmlns:a16="http://schemas.microsoft.com/office/drawing/2014/main" val="2694605828"/>
                  </a:ext>
                </a:extLst>
              </a:tr>
            </a:tbl>
          </a:graphicData>
        </a:graphic>
      </p:graphicFrame>
    </p:spTree>
    <p:extLst>
      <p:ext uri="{BB962C8B-B14F-4D97-AF65-F5344CB8AC3E}">
        <p14:creationId xmlns:p14="http://schemas.microsoft.com/office/powerpoint/2010/main" val="4940498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7620000" cy="715962"/>
          </a:xfrm>
        </p:spPr>
        <p:txBody>
          <a:bodyPr/>
          <a:lstStyle/>
          <a:p>
            <a:pPr algn="r"/>
            <a:r>
              <a:rPr lang="en-US" dirty="0" smtClean="0"/>
              <a:t>Policy Implementation</a:t>
            </a:r>
            <a:endParaRPr lang="en-US" dirty="0"/>
          </a:p>
        </p:txBody>
      </p:sp>
      <p:sp>
        <p:nvSpPr>
          <p:cNvPr id="5" name="Slide Number Placeholder 3"/>
          <p:cNvSpPr>
            <a:spLocks noGrp="1"/>
          </p:cNvSpPr>
          <p:nvPr>
            <p:ph type="sldNum" sz="quarter" idx="12"/>
          </p:nvPr>
        </p:nvSpPr>
        <p:spPr>
          <a:xfrm>
            <a:off x="7696201" y="6285434"/>
            <a:ext cx="762000" cy="420165"/>
          </a:xfrm>
        </p:spPr>
        <p:txBody>
          <a:bodyPr/>
          <a:lstStyle/>
          <a:p>
            <a:fld id="{E11AC5FD-6117-434D-B9A5-ADA9E67FDCBD}" type="slidenum">
              <a:rPr lang="en-US" smtClean="0"/>
              <a:t>12</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2856254672"/>
              </p:ext>
            </p:extLst>
          </p:nvPr>
        </p:nvGraphicFramePr>
        <p:xfrm>
          <a:off x="304800" y="1295400"/>
          <a:ext cx="8610600" cy="4903559"/>
        </p:xfrm>
        <a:graphic>
          <a:graphicData uri="http://schemas.openxmlformats.org/drawingml/2006/table">
            <a:tbl>
              <a:tblPr firstRow="1" bandRow="1">
                <a:tableStyleId>{5C22544A-7EE6-4342-B048-85BDC9FD1C3A}</a:tableStyleId>
              </a:tblPr>
              <a:tblGrid>
                <a:gridCol w="1116187">
                  <a:extLst>
                    <a:ext uri="{9D8B030D-6E8A-4147-A177-3AD203B41FA5}">
                      <a16:colId xmlns:a16="http://schemas.microsoft.com/office/drawing/2014/main" val="1897634298"/>
                    </a:ext>
                  </a:extLst>
                </a:gridCol>
                <a:gridCol w="956734">
                  <a:extLst>
                    <a:ext uri="{9D8B030D-6E8A-4147-A177-3AD203B41FA5}">
                      <a16:colId xmlns:a16="http://schemas.microsoft.com/office/drawing/2014/main" val="1570552813"/>
                    </a:ext>
                  </a:extLst>
                </a:gridCol>
                <a:gridCol w="877005">
                  <a:extLst>
                    <a:ext uri="{9D8B030D-6E8A-4147-A177-3AD203B41FA5}">
                      <a16:colId xmlns:a16="http://schemas.microsoft.com/office/drawing/2014/main" val="2930224535"/>
                    </a:ext>
                  </a:extLst>
                </a:gridCol>
                <a:gridCol w="956734">
                  <a:extLst>
                    <a:ext uri="{9D8B030D-6E8A-4147-A177-3AD203B41FA5}">
                      <a16:colId xmlns:a16="http://schemas.microsoft.com/office/drawing/2014/main" val="3776382731"/>
                    </a:ext>
                  </a:extLst>
                </a:gridCol>
                <a:gridCol w="4703940">
                  <a:extLst>
                    <a:ext uri="{9D8B030D-6E8A-4147-A177-3AD203B41FA5}">
                      <a16:colId xmlns:a16="http://schemas.microsoft.com/office/drawing/2014/main" val="3406358116"/>
                    </a:ext>
                  </a:extLst>
                </a:gridCol>
              </a:tblGrid>
              <a:tr h="590447">
                <a:tc>
                  <a:txBody>
                    <a:bodyPr/>
                    <a:lstStyle/>
                    <a:p>
                      <a:r>
                        <a:rPr lang="en-US" sz="1200" dirty="0" smtClean="0">
                          <a:solidFill>
                            <a:schemeClr val="tx1"/>
                          </a:solidFill>
                          <a:latin typeface="+mj-lt"/>
                          <a:cs typeface="Arial" panose="020B0604020202020204" pitchFamily="34" charset="0"/>
                        </a:rPr>
                        <a:t>Item</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Policy</a:t>
                      </a:r>
                      <a:r>
                        <a:rPr lang="en-US" sz="1200" baseline="0" dirty="0" smtClean="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C-IV</a:t>
                      </a:r>
                      <a:r>
                        <a:rPr lang="en-US" sz="1200" baseline="0" dirty="0" smtClean="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LRS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latin typeface="+mj-lt"/>
                          <a:ea typeface="+mn-ea"/>
                          <a:cs typeface="Arial" panose="020B0604020202020204" pitchFamily="34" charset="0"/>
                        </a:rPr>
                        <a:t>Description</a:t>
                      </a:r>
                      <a:r>
                        <a:rPr lang="en-US" sz="1200" b="1" kern="1200" baseline="0" dirty="0" smtClean="0">
                          <a:solidFill>
                            <a:schemeClr val="tx1"/>
                          </a:solidFill>
                          <a:latin typeface="+mj-lt"/>
                          <a:ea typeface="+mn-ea"/>
                          <a:cs typeface="Arial" panose="020B0604020202020204" pitchFamily="34" charset="0"/>
                        </a:rPr>
                        <a:t> – </a:t>
                      </a:r>
                      <a:r>
                        <a:rPr lang="en-US" sz="1200" b="1" kern="1200" baseline="0" dirty="0" smtClean="0">
                          <a:solidFill>
                            <a:schemeClr val="dk1"/>
                          </a:solidFill>
                          <a:effectLst/>
                          <a:latin typeface="+mj-lt"/>
                          <a:ea typeface="+mn-ea"/>
                          <a:cs typeface="Arial" panose="020B0604020202020204" pitchFamily="34" charset="0"/>
                        </a:rPr>
                        <a:t>C-IV/LRS Implementation Effort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baseline="0" dirty="0" smtClean="0">
                        <a:solidFill>
                          <a:schemeClr val="dk1"/>
                        </a:solidFill>
                        <a:effectLst/>
                        <a:latin typeface="+mj-lt"/>
                        <a:ea typeface="+mn-ea"/>
                        <a:cs typeface="Arial" panose="020B0604020202020204" pitchFamily="34" charset="0"/>
                      </a:endParaRPr>
                    </a:p>
                  </a:txBody>
                  <a:tcPr marL="91438" marR="91438" marT="34283" marB="34283"/>
                </a:tc>
                <a:extLst>
                  <a:ext uri="{0D108BD9-81ED-4DB2-BD59-A6C34878D82A}">
                    <a16:rowId xmlns:a16="http://schemas.microsoft.com/office/drawing/2014/main" val="2185081078"/>
                  </a:ext>
                </a:extLst>
              </a:tr>
              <a:tr h="428635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mn-lt"/>
                          <a:cs typeface="Arial" panose="020B0604020202020204" pitchFamily="34" charset="0"/>
                        </a:rPr>
                        <a:t>CalFresh Able-Bodied Adults without Dependents (ABAWDs)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0" i="0" baseline="0" dirty="0" smtClean="0">
                          <a:latin typeface="+mn-lt"/>
                          <a:cs typeface="Arial" panose="020B0604020202020204" pitchFamily="34" charset="0"/>
                          <a:hlinkClick r:id="rId2"/>
                        </a:rPr>
                        <a:t>ACIN I-11-16</a:t>
                      </a:r>
                      <a:endParaRPr lang="en-US" sz="1400" b="0" i="0" baseline="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0" i="0" baseline="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0" i="0" baseline="0" dirty="0" smtClean="0">
                          <a:latin typeface="+mn-lt"/>
                          <a:cs typeface="Arial" panose="020B0604020202020204" pitchFamily="34" charset="0"/>
                          <a:hlinkClick r:id="rId3"/>
                        </a:rPr>
                        <a:t>ACIN I-88-16</a:t>
                      </a:r>
                      <a:endParaRPr lang="en-US" sz="1400" dirty="0" smtClean="0">
                        <a:latin typeface="+mn-lt"/>
                        <a:cs typeface="Arial" panose="020B0604020202020204" pitchFamily="34" charset="0"/>
                      </a:endParaRPr>
                    </a:p>
                  </a:txBody>
                  <a:tcPr marL="91448" marR="91448" marT="34291" marB="34291"/>
                </a:tc>
                <a:tc>
                  <a:txBody>
                    <a:bodyPr/>
                    <a:lstStyle/>
                    <a:p>
                      <a:r>
                        <a:rPr lang="en-US" sz="1400" i="0" baseline="0" dirty="0" smtClean="0">
                          <a:solidFill>
                            <a:schemeClr val="tx1"/>
                          </a:solidFill>
                          <a:latin typeface="+mn-lt"/>
                          <a:cs typeface="Arial" panose="020B0604020202020204" pitchFamily="34" charset="0"/>
                        </a:rPr>
                        <a:t>1/1/2017  Fixed Clock</a:t>
                      </a:r>
                    </a:p>
                    <a:p>
                      <a:endParaRPr lang="en-US" sz="1400" i="0" baseline="0" dirty="0" smtClean="0">
                        <a:solidFill>
                          <a:schemeClr val="tx1"/>
                        </a:solidFill>
                        <a:latin typeface="+mn-lt"/>
                        <a:cs typeface="Arial" panose="020B0604020202020204" pitchFamily="34" charset="0"/>
                      </a:endParaRPr>
                    </a:p>
                    <a:p>
                      <a:r>
                        <a:rPr lang="en-US" sz="1400" i="0" baseline="0" dirty="0" smtClean="0">
                          <a:solidFill>
                            <a:schemeClr val="tx1"/>
                          </a:solidFill>
                          <a:latin typeface="+mn-lt"/>
                          <a:cs typeface="Arial" panose="020B0604020202020204" pitchFamily="34" charset="0"/>
                        </a:rPr>
                        <a:t>9/1/2018  </a:t>
                      </a:r>
                    </a:p>
                    <a:p>
                      <a:r>
                        <a:rPr lang="en-US" sz="1400" i="0" baseline="0" dirty="0" smtClean="0">
                          <a:solidFill>
                            <a:schemeClr val="tx1"/>
                          </a:solidFill>
                          <a:latin typeface="+mn-lt"/>
                          <a:cs typeface="Arial" panose="020B0604020202020204" pitchFamily="34" charset="0"/>
                        </a:rPr>
                        <a:t>Waiver Expires</a:t>
                      </a:r>
                      <a:endParaRPr lang="en-US" sz="1400" i="0" dirty="0">
                        <a:solidFill>
                          <a:schemeClr val="tx1"/>
                        </a:solidFill>
                        <a:latin typeface="+mn-lt"/>
                        <a:cs typeface="Arial" panose="020B0604020202020204" pitchFamily="34" charset="0"/>
                      </a:endParaRPr>
                    </a:p>
                  </a:txBody>
                  <a:tcPr marL="91442" marR="91442" marT="34315" marB="343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mn-lt"/>
                          <a:cs typeface="Arial" panose="020B0604020202020204" pitchFamily="34" charset="0"/>
                        </a:rPr>
                        <a:t>SCR 7215</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mn-lt"/>
                          <a:cs typeface="Arial" panose="020B0604020202020204" pitchFamily="34" charset="0"/>
                        </a:rPr>
                        <a:t>Phase II</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smtClean="0">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mn-lt"/>
                          <a:cs typeface="Arial" panose="020B0604020202020204" pitchFamily="34" charset="0"/>
                        </a:rPr>
                        <a:t>Analysis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mn-lt"/>
                          <a:cs typeface="Arial" panose="020B0604020202020204" pitchFamily="34" charset="0"/>
                        </a:rPr>
                        <a:t>Tentative</a:t>
                      </a:r>
                      <a:r>
                        <a:rPr lang="en-US" sz="1400" baseline="0" dirty="0" smtClean="0">
                          <a:latin typeface="+mn-lt"/>
                          <a:cs typeface="Arial" panose="020B0604020202020204" pitchFamily="34" charset="0"/>
                        </a:rPr>
                        <a:t> 18.09</a:t>
                      </a:r>
                      <a:endParaRPr lang="en-US" sz="140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smtClean="0">
                        <a:latin typeface="+mn-lt"/>
                        <a:cs typeface="Arial" panose="020B0604020202020204" pitchFamily="34" charset="0"/>
                      </a:endParaRPr>
                    </a:p>
                  </a:txBody>
                  <a:tcPr marL="91442" marR="91442" marT="34315" marB="34315"/>
                </a:tc>
                <a:tc>
                  <a:txBody>
                    <a:bodyPr/>
                    <a:lstStyle/>
                    <a:p>
                      <a:r>
                        <a:rPr lang="en-US" sz="1400" dirty="0" smtClean="0">
                          <a:solidFill>
                            <a:schemeClr val="tx1"/>
                          </a:solidFill>
                          <a:latin typeface="+mn-lt"/>
                          <a:cs typeface="Arial" panose="020B0604020202020204" pitchFamily="34" charset="0"/>
                        </a:rPr>
                        <a:t>SCR 50776</a:t>
                      </a:r>
                    </a:p>
                    <a:p>
                      <a:r>
                        <a:rPr lang="en-US" sz="1400" dirty="0" smtClean="0">
                          <a:solidFill>
                            <a:schemeClr val="tx1"/>
                          </a:solidFill>
                          <a:latin typeface="+mn-lt"/>
                          <a:cs typeface="Arial" panose="020B0604020202020204" pitchFamily="34" charset="0"/>
                        </a:rPr>
                        <a:t>Phase II </a:t>
                      </a:r>
                    </a:p>
                    <a:p>
                      <a:endParaRPr lang="en-US" sz="1400" dirty="0" smtClean="0">
                        <a:solidFill>
                          <a:schemeClr val="tx1"/>
                        </a:solidFill>
                        <a:latin typeface="+mn-lt"/>
                        <a:cs typeface="Arial" panose="020B0604020202020204" pitchFamily="34" charset="0"/>
                      </a:endParaRPr>
                    </a:p>
                    <a:p>
                      <a:r>
                        <a:rPr lang="en-US" sz="1400" dirty="0" smtClean="0">
                          <a:solidFill>
                            <a:schemeClr val="tx1"/>
                          </a:solidFill>
                          <a:latin typeface="+mn-lt"/>
                          <a:cs typeface="Arial" panose="020B0604020202020204" pitchFamily="34" charset="0"/>
                        </a:rPr>
                        <a:t>Analysis</a:t>
                      </a:r>
                    </a:p>
                    <a:p>
                      <a:endParaRPr lang="en-US" sz="1400" dirty="0" smtClean="0">
                        <a:solidFill>
                          <a:schemeClr val="tx1"/>
                        </a:solidFill>
                        <a:latin typeface="+mn-lt"/>
                        <a:cs typeface="Arial" panose="020B0604020202020204" pitchFamily="34" charset="0"/>
                      </a:endParaRPr>
                    </a:p>
                    <a:p>
                      <a:r>
                        <a:rPr lang="en-US" sz="1400" dirty="0" smtClean="0">
                          <a:solidFill>
                            <a:schemeClr val="tx1"/>
                          </a:solidFill>
                          <a:latin typeface="+mn-lt"/>
                          <a:cs typeface="Arial" panose="020B0604020202020204" pitchFamily="34" charset="0"/>
                        </a:rPr>
                        <a:t>Release </a:t>
                      </a:r>
                    </a:p>
                    <a:p>
                      <a:r>
                        <a:rPr lang="en-US" sz="1400" dirty="0" smtClean="0">
                          <a:solidFill>
                            <a:schemeClr val="tx1"/>
                          </a:solidFill>
                          <a:latin typeface="+mn-lt"/>
                          <a:cs typeface="Arial" panose="020B0604020202020204" pitchFamily="34" charset="0"/>
                        </a:rPr>
                        <a:t>TBD</a:t>
                      </a:r>
                    </a:p>
                  </a:txBody>
                  <a:tcPr marL="91442" marR="91442" marT="34315" marB="3431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Kim McCoy Wade said all SAWS should be prepared to implement the ABAWD policy when the current waiver ends (8/31/18).  </a:t>
                      </a:r>
                      <a:r>
                        <a:rPr lang="en-US" sz="1400" dirty="0" smtClean="0">
                          <a:solidFill>
                            <a:schemeClr val="dk1"/>
                          </a:solidFill>
                          <a:cs typeface="Arial" panose="020B0604020202020204" pitchFamily="34" charset="0"/>
                        </a:rPr>
                        <a:t>The ABAWD handbook is a living document and will be updated by CDSS as policy is decided upon. </a:t>
                      </a:r>
                      <a:r>
                        <a:rPr lang="en-US" sz="1400" kern="1200" dirty="0" smtClean="0">
                          <a:solidFill>
                            <a:schemeClr val="dk1"/>
                          </a:solidFill>
                          <a:effectLst/>
                          <a:latin typeface="+mn-lt"/>
                          <a:ea typeface="+mn-ea"/>
                          <a:cs typeface="+mn-cs"/>
                        </a:rPr>
                        <a:t>The ABAWD Handbook was published</a:t>
                      </a:r>
                      <a:r>
                        <a:rPr lang="en-US" sz="1400" kern="1200" baseline="0" dirty="0" smtClean="0">
                          <a:solidFill>
                            <a:schemeClr val="dk1"/>
                          </a:solidFill>
                          <a:effectLst/>
                          <a:latin typeface="+mn-lt"/>
                          <a:ea typeface="+mn-ea"/>
                          <a:cs typeface="+mn-cs"/>
                        </a:rPr>
                        <a:t> on 1/26/18.</a:t>
                      </a:r>
                      <a:endParaRPr lang="en-US" sz="1400" kern="1200" dirty="0" smtClean="0">
                        <a:solidFill>
                          <a:schemeClr val="dk1"/>
                        </a:solidFill>
                        <a:effectLst/>
                        <a:latin typeface="+mn-lt"/>
                        <a:ea typeface="+mn-ea"/>
                        <a:cs typeface="+mn-cs"/>
                      </a:endParaRPr>
                    </a:p>
                    <a:p>
                      <a:pPr marL="0" lvl="0" indent="0" defTabSz="914400">
                        <a:lnSpc>
                          <a:spcPct val="100000"/>
                        </a:lnSpc>
                        <a:spcBef>
                          <a:spcPts val="0"/>
                        </a:spcBef>
                        <a:buClrTx/>
                        <a:buSzTx/>
                        <a:buNone/>
                        <a:defRPr/>
                      </a:pPr>
                      <a:endParaRPr lang="en-US" sz="1400" dirty="0" smtClean="0">
                        <a:solidFill>
                          <a:schemeClr val="dk1"/>
                        </a:solidFill>
                        <a:cs typeface="Arial" panose="020B0604020202020204" pitchFamily="34" charset="0"/>
                      </a:endParaRPr>
                    </a:p>
                    <a:p>
                      <a:pPr marL="0" lvl="0" indent="0" defTabSz="914400">
                        <a:lnSpc>
                          <a:spcPct val="100000"/>
                        </a:lnSpc>
                        <a:spcBef>
                          <a:spcPts val="0"/>
                        </a:spcBef>
                        <a:buClrTx/>
                        <a:buSzTx/>
                        <a:buNone/>
                        <a:defRPr/>
                      </a:pPr>
                      <a:r>
                        <a:rPr lang="en-US" sz="1400" dirty="0" smtClean="0">
                          <a:solidFill>
                            <a:schemeClr val="dk1"/>
                          </a:solidFill>
                          <a:cs typeface="Arial" panose="020B0604020202020204" pitchFamily="34" charset="0"/>
                        </a:rPr>
                        <a:t>The critical items on which the State needs to provide direction are: </a:t>
                      </a:r>
                      <a:r>
                        <a:rPr lang="en-US" sz="1400" dirty="0" smtClean="0">
                          <a:solidFill>
                            <a:schemeClr val="dk1"/>
                          </a:solidFill>
                        </a:rPr>
                        <a:t>NOAs/Forms, Exemptions including geographically waived areas, and the MEDS interface.</a:t>
                      </a:r>
                    </a:p>
                    <a:p>
                      <a:pPr marL="0" lvl="0" indent="0" defTabSz="914400">
                        <a:lnSpc>
                          <a:spcPct val="100000"/>
                        </a:lnSpc>
                        <a:spcBef>
                          <a:spcPts val="0"/>
                        </a:spcBef>
                        <a:buClrTx/>
                        <a:buSzTx/>
                        <a:buNone/>
                        <a:defRPr/>
                      </a:pPr>
                      <a:endParaRPr lang="en-US" sz="1400" dirty="0" smtClean="0">
                        <a:solidFill>
                          <a:schemeClr val="dk1"/>
                        </a:solidFill>
                      </a:endParaRPr>
                    </a:p>
                    <a:p>
                      <a:r>
                        <a:rPr lang="en-US" sz="1350" b="1" kern="1200" dirty="0" smtClean="0">
                          <a:solidFill>
                            <a:schemeClr val="dk1"/>
                          </a:solidFill>
                          <a:effectLst/>
                          <a:latin typeface="+mn-lt"/>
                          <a:ea typeface="+mn-ea"/>
                          <a:cs typeface="+mn-cs"/>
                        </a:rPr>
                        <a:t>C-IV/LRS Implementation:</a:t>
                      </a:r>
                    </a:p>
                    <a:p>
                      <a:r>
                        <a:rPr lang="en-US" sz="1350" kern="1200" dirty="0" smtClean="0">
                          <a:solidFill>
                            <a:schemeClr val="dk1"/>
                          </a:solidFill>
                          <a:effectLst/>
                          <a:latin typeface="+mn-lt"/>
                          <a:ea typeface="+mn-ea"/>
                          <a:cs typeface="+mn-cs"/>
                        </a:rPr>
                        <a:t>Assuming the CalACES counties will be on an ABAWD waiver until summer of 2019,  CalACES (LRS and C-IV) will implement Phase II ABAWD changes in the 18.09 (9/24/18) release.  This aligns with information we provided CDSS when they asked how soon we can implement, which is 6-9 months from the time final policy is published. </a:t>
                      </a:r>
                      <a:endParaRPr lang="en-US" sz="1400" dirty="0" smtClean="0">
                        <a:solidFill>
                          <a:schemeClr val="dk1"/>
                        </a:solidFill>
                      </a:endParaRPr>
                    </a:p>
                  </a:txBody>
                  <a:tcPr marL="91442" marR="91442" marT="34315" marB="34315"/>
                </a:tc>
                <a:extLst>
                  <a:ext uri="{0D108BD9-81ED-4DB2-BD59-A6C34878D82A}">
                    <a16:rowId xmlns:a16="http://schemas.microsoft.com/office/drawing/2014/main" val="2694605828"/>
                  </a:ext>
                </a:extLst>
              </a:tr>
            </a:tbl>
          </a:graphicData>
        </a:graphic>
      </p:graphicFrame>
    </p:spTree>
    <p:extLst>
      <p:ext uri="{BB962C8B-B14F-4D97-AF65-F5344CB8AC3E}">
        <p14:creationId xmlns:p14="http://schemas.microsoft.com/office/powerpoint/2010/main" val="21289106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7620000" cy="639762"/>
          </a:xfrm>
        </p:spPr>
        <p:txBody>
          <a:bodyPr>
            <a:normAutofit fontScale="90000"/>
          </a:bodyPr>
          <a:lstStyle/>
          <a:p>
            <a:pPr algn="r"/>
            <a:r>
              <a:rPr lang="en-US" dirty="0" smtClean="0"/>
              <a:t>                 Policy Implementation</a:t>
            </a:r>
            <a:endParaRPr lang="en-US" dirty="0"/>
          </a:p>
        </p:txBody>
      </p:sp>
      <p:sp>
        <p:nvSpPr>
          <p:cNvPr id="5" name="Slide Number Placeholder 3"/>
          <p:cNvSpPr>
            <a:spLocks noGrp="1"/>
          </p:cNvSpPr>
          <p:nvPr>
            <p:ph type="sldNum" sz="quarter" idx="12"/>
          </p:nvPr>
        </p:nvSpPr>
        <p:spPr/>
        <p:txBody>
          <a:bodyPr/>
          <a:lstStyle/>
          <a:p>
            <a:fld id="{E11AC5FD-6117-434D-B9A5-ADA9E67FDCBD}" type="slidenum">
              <a:rPr lang="en-US" smtClean="0"/>
              <a:t>13</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1933722367"/>
              </p:ext>
            </p:extLst>
          </p:nvPr>
        </p:nvGraphicFramePr>
        <p:xfrm>
          <a:off x="304800" y="914400"/>
          <a:ext cx="8610599" cy="5214127"/>
        </p:xfrm>
        <a:graphic>
          <a:graphicData uri="http://schemas.openxmlformats.org/drawingml/2006/table">
            <a:tbl>
              <a:tblPr firstRow="1" bandRow="1">
                <a:tableStyleId>{5C22544A-7EE6-4342-B048-85BDC9FD1C3A}</a:tableStyleId>
              </a:tblPr>
              <a:tblGrid>
                <a:gridCol w="1066798">
                  <a:extLst>
                    <a:ext uri="{9D8B030D-6E8A-4147-A177-3AD203B41FA5}">
                      <a16:colId xmlns:a16="http://schemas.microsoft.com/office/drawing/2014/main" val="1897634298"/>
                    </a:ext>
                  </a:extLst>
                </a:gridCol>
                <a:gridCol w="837469">
                  <a:extLst>
                    <a:ext uri="{9D8B030D-6E8A-4147-A177-3AD203B41FA5}">
                      <a16:colId xmlns:a16="http://schemas.microsoft.com/office/drawing/2014/main" val="1570552813"/>
                    </a:ext>
                  </a:extLst>
                </a:gridCol>
                <a:gridCol w="910325">
                  <a:extLst>
                    <a:ext uri="{9D8B030D-6E8A-4147-A177-3AD203B41FA5}">
                      <a16:colId xmlns:a16="http://schemas.microsoft.com/office/drawing/2014/main" val="2930224535"/>
                    </a:ext>
                  </a:extLst>
                </a:gridCol>
                <a:gridCol w="952545">
                  <a:extLst>
                    <a:ext uri="{9D8B030D-6E8A-4147-A177-3AD203B41FA5}">
                      <a16:colId xmlns:a16="http://schemas.microsoft.com/office/drawing/2014/main" val="3776382731"/>
                    </a:ext>
                  </a:extLst>
                </a:gridCol>
                <a:gridCol w="4843462">
                  <a:extLst>
                    <a:ext uri="{9D8B030D-6E8A-4147-A177-3AD203B41FA5}">
                      <a16:colId xmlns:a16="http://schemas.microsoft.com/office/drawing/2014/main" val="3406358116"/>
                    </a:ext>
                  </a:extLst>
                </a:gridCol>
              </a:tblGrid>
              <a:tr h="735431">
                <a:tc>
                  <a:txBody>
                    <a:bodyPr/>
                    <a:lstStyle/>
                    <a:p>
                      <a:r>
                        <a:rPr lang="en-US" sz="1200" dirty="0" smtClean="0">
                          <a:solidFill>
                            <a:schemeClr val="tx1"/>
                          </a:solidFill>
                          <a:latin typeface="+mj-lt"/>
                          <a:cs typeface="Arial" panose="020B0604020202020204" pitchFamily="34" charset="0"/>
                        </a:rPr>
                        <a:t>Item</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Policy</a:t>
                      </a:r>
                      <a:r>
                        <a:rPr lang="en-US" sz="1200" baseline="0" dirty="0" smtClean="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C-IV</a:t>
                      </a:r>
                      <a:r>
                        <a:rPr lang="en-US" sz="1200" baseline="0" dirty="0" smtClean="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LRS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latin typeface="+mj-lt"/>
                          <a:cs typeface="Arial" panose="020B0604020202020204" pitchFamily="34" charset="0"/>
                        </a:rPr>
                        <a:t>Description - </a:t>
                      </a:r>
                      <a:r>
                        <a:rPr lang="en-US" sz="1200" b="1" kern="1200" baseline="0" dirty="0" smtClean="0">
                          <a:solidFill>
                            <a:schemeClr val="dk1"/>
                          </a:solidFill>
                          <a:effectLst/>
                          <a:latin typeface="+mj-lt"/>
                          <a:ea typeface="+mn-ea"/>
                          <a:cs typeface="Arial" panose="020B0604020202020204" pitchFamily="34" charset="0"/>
                        </a:rPr>
                        <a:t>C-IV/LRS Implementation effort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solidFill>
                          <a:schemeClr val="tx1"/>
                        </a:solidFill>
                        <a:latin typeface="+mj-lt"/>
                        <a:cs typeface="Arial" panose="020B0604020202020204" pitchFamily="34" charset="0"/>
                      </a:endParaRPr>
                    </a:p>
                  </a:txBody>
                  <a:tcPr marL="91438" marR="91438" marT="34283" marB="34283"/>
                </a:tc>
                <a:extLst>
                  <a:ext uri="{0D108BD9-81ED-4DB2-BD59-A6C34878D82A}">
                    <a16:rowId xmlns:a16="http://schemas.microsoft.com/office/drawing/2014/main" val="2185081078"/>
                  </a:ext>
                </a:extLst>
              </a:tr>
              <a:tr h="44786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latin typeface="+mn-lt"/>
                          <a:cs typeface="Arial" panose="020B0604020202020204" pitchFamily="34" charset="0"/>
                        </a:rPr>
                        <a:t>SAWS</a:t>
                      </a:r>
                      <a:r>
                        <a:rPr lang="en-US" sz="1500" baseline="0" dirty="0" smtClean="0">
                          <a:latin typeface="+mn-lt"/>
                          <a:cs typeface="Arial" panose="020B0604020202020204" pitchFamily="34" charset="0"/>
                        </a:rPr>
                        <a:t> 2 PLUS</a:t>
                      </a:r>
                      <a:endParaRPr lang="en-US" sz="150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latin typeface="+mn-lt"/>
                        <a:cs typeface="Arial" panose="020B0604020202020204" pitchFamily="34" charset="0"/>
                      </a:endParaRPr>
                    </a:p>
                  </a:txBody>
                  <a:tcPr marL="91448" marR="91448" marT="34291" marB="34291"/>
                </a:tc>
                <a:tc>
                  <a:txBody>
                    <a:bodyPr/>
                    <a:lstStyle/>
                    <a:p>
                      <a:r>
                        <a:rPr lang="en-US" sz="1500" i="0" dirty="0" smtClean="0">
                          <a:solidFill>
                            <a:schemeClr val="tx1"/>
                          </a:solidFill>
                          <a:latin typeface="+mn-lt"/>
                          <a:cs typeface="Arial" panose="020B0604020202020204" pitchFamily="34" charset="0"/>
                        </a:rPr>
                        <a:t>TBD</a:t>
                      </a:r>
                      <a:endParaRPr lang="en-US" sz="1500" i="0" dirty="0">
                        <a:solidFill>
                          <a:schemeClr val="tx1"/>
                        </a:solidFill>
                        <a:latin typeface="+mn-lt"/>
                        <a:cs typeface="Arial" panose="020B0604020202020204" pitchFamily="34" charset="0"/>
                      </a:endParaRPr>
                    </a:p>
                  </a:txBody>
                  <a:tcPr marL="91442" marR="91442" marT="34315" marB="34315"/>
                </a:tc>
                <a:tc>
                  <a:txBody>
                    <a:bodyPr/>
                    <a:lstStyle/>
                    <a:p>
                      <a:r>
                        <a:rPr lang="en-US" sz="1500" dirty="0" smtClean="0">
                          <a:solidFill>
                            <a:schemeClr val="tx1"/>
                          </a:solidFill>
                          <a:latin typeface="+mn-lt"/>
                          <a:cs typeface="Arial" panose="020B0604020202020204" pitchFamily="34" charset="0"/>
                        </a:rPr>
                        <a:t>TBD</a:t>
                      </a:r>
                    </a:p>
                  </a:txBody>
                  <a:tcPr marL="91442" marR="91442" marT="34315" marB="34315"/>
                </a:tc>
                <a:tc>
                  <a:txBody>
                    <a:bodyPr/>
                    <a:lstStyle/>
                    <a:p>
                      <a:r>
                        <a:rPr lang="en-US" sz="1500" dirty="0" smtClean="0">
                          <a:solidFill>
                            <a:schemeClr val="tx1"/>
                          </a:solidFill>
                          <a:latin typeface="+mn-lt"/>
                          <a:cs typeface="Arial" panose="020B0604020202020204" pitchFamily="34" charset="0"/>
                        </a:rPr>
                        <a:t>TBD</a:t>
                      </a:r>
                    </a:p>
                  </a:txBody>
                  <a:tcPr marL="91442" marR="91442" marT="34315" marB="343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kern="1200" baseline="0" dirty="0" smtClean="0">
                          <a:solidFill>
                            <a:schemeClr val="dk1"/>
                          </a:solidFill>
                          <a:effectLst/>
                          <a:latin typeface="+mn-lt"/>
                          <a:ea typeface="+mn-ea"/>
                          <a:cs typeface="+mn-cs"/>
                        </a:rPr>
                        <a:t>CDSS was working on revising the SAWS 2 Plus  to include additional programs, newly passed legislative requirements to track sexual orientation/gender identity (SOGI), incorporate the SAWS 2A SAR information  and align with the CMS requirements for the health care program application requirements. As of December 2017, this effort is on hold.</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500" kern="1200" baseline="0" dirty="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500" kern="1200" baseline="0" dirty="0" smtClean="0">
                          <a:solidFill>
                            <a:schemeClr val="dk1"/>
                          </a:solidFill>
                          <a:effectLst/>
                          <a:latin typeface="+mn-lt"/>
                          <a:ea typeface="+mn-ea"/>
                          <a:cs typeface="+mn-cs"/>
                        </a:rPr>
                        <a:t>At the December SAWS policy meeting, CDSS informed SAWS that they are working on a modified version of the SAWS 2 PLUS which will only include five questions. They do anticipate that some of the five questions will cover the SOGI requirements. The draft form is pending.</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500" kern="1200" baseline="0" dirty="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500" kern="1200" baseline="0" dirty="0" err="1" smtClean="0">
                          <a:solidFill>
                            <a:schemeClr val="dk1"/>
                          </a:solidFill>
                          <a:effectLst/>
                          <a:latin typeface="+mn-lt"/>
                          <a:ea typeface="+mn-ea"/>
                          <a:cs typeface="+mn-cs"/>
                        </a:rPr>
                        <a:t>CalACES</a:t>
                      </a:r>
                      <a:r>
                        <a:rPr lang="en-US" sz="1500" kern="1200" baseline="0" dirty="0" smtClean="0">
                          <a:solidFill>
                            <a:schemeClr val="dk1"/>
                          </a:solidFill>
                          <a:effectLst/>
                          <a:latin typeface="+mn-lt"/>
                          <a:ea typeface="+mn-ea"/>
                          <a:cs typeface="+mn-cs"/>
                        </a:rPr>
                        <a:t> will begin design efforts when final policy is published.</a:t>
                      </a:r>
                    </a:p>
                  </a:txBody>
                  <a:tcPr marL="91442" marR="91442" marT="34315" marB="34315"/>
                </a:tc>
                <a:extLst>
                  <a:ext uri="{0D108BD9-81ED-4DB2-BD59-A6C34878D82A}">
                    <a16:rowId xmlns:a16="http://schemas.microsoft.com/office/drawing/2014/main" val="676741665"/>
                  </a:ext>
                </a:extLst>
              </a:tr>
            </a:tbl>
          </a:graphicData>
        </a:graphic>
      </p:graphicFrame>
    </p:spTree>
    <p:extLst>
      <p:ext uri="{BB962C8B-B14F-4D97-AF65-F5344CB8AC3E}">
        <p14:creationId xmlns:p14="http://schemas.microsoft.com/office/powerpoint/2010/main" val="127362529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91236258"/>
              </p:ext>
            </p:extLst>
          </p:nvPr>
        </p:nvGraphicFramePr>
        <p:xfrm>
          <a:off x="381000" y="1651827"/>
          <a:ext cx="8505441" cy="4572002"/>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gridCol w="4162041">
                  <a:extLst>
                    <a:ext uri="{9D8B030D-6E8A-4147-A177-3AD203B41FA5}">
                      <a16:colId xmlns:a16="http://schemas.microsoft.com/office/drawing/2014/main" val="20004"/>
                    </a:ext>
                  </a:extLst>
                </a:gridCol>
              </a:tblGrid>
              <a:tr h="780240">
                <a:tc>
                  <a:txBody>
                    <a:bodyPr/>
                    <a:lstStyle/>
                    <a:p>
                      <a:r>
                        <a:rPr lang="en-US" sz="1400" dirty="0" smtClean="0">
                          <a:solidFill>
                            <a:schemeClr val="tx1"/>
                          </a:solidFill>
                          <a:latin typeface="+mj-lt"/>
                          <a:cs typeface="Arial" panose="020B0604020202020204" pitchFamily="34" charset="0"/>
                        </a:rPr>
                        <a:t>Item</a:t>
                      </a:r>
                      <a:endParaRPr lang="en-US" sz="1400" dirty="0">
                        <a:solidFill>
                          <a:schemeClr val="tx1"/>
                        </a:solidFill>
                        <a:latin typeface="+mj-lt"/>
                        <a:cs typeface="Arial" panose="020B0604020202020204" pitchFamily="34" charset="0"/>
                      </a:endParaRPr>
                    </a:p>
                  </a:txBody>
                  <a:tcPr marL="91438" marR="91438" marT="34283" marB="34283"/>
                </a:tc>
                <a:tc>
                  <a:txBody>
                    <a:bodyPr/>
                    <a:lstStyle/>
                    <a:p>
                      <a:r>
                        <a:rPr lang="en-US" sz="1400" dirty="0" smtClean="0">
                          <a:solidFill>
                            <a:schemeClr val="tx1"/>
                          </a:solidFill>
                          <a:latin typeface="+mj-lt"/>
                          <a:cs typeface="Arial" panose="020B0604020202020204" pitchFamily="34" charset="0"/>
                        </a:rPr>
                        <a:t>Policy</a:t>
                      </a:r>
                      <a:r>
                        <a:rPr lang="en-US" sz="1400" baseline="0" dirty="0" smtClean="0">
                          <a:solidFill>
                            <a:schemeClr val="tx1"/>
                          </a:solidFill>
                          <a:latin typeface="+mj-lt"/>
                          <a:cs typeface="Arial" panose="020B0604020202020204" pitchFamily="34" charset="0"/>
                        </a:rPr>
                        <a:t> Effective Date</a:t>
                      </a:r>
                      <a:endParaRPr lang="en-US" sz="1400" dirty="0">
                        <a:solidFill>
                          <a:schemeClr val="tx1"/>
                        </a:solidFill>
                        <a:latin typeface="+mj-lt"/>
                        <a:cs typeface="Arial" panose="020B0604020202020204" pitchFamily="34" charset="0"/>
                      </a:endParaRPr>
                    </a:p>
                  </a:txBody>
                  <a:tcPr marL="91438" marR="91438" marT="34283" marB="34283"/>
                </a:tc>
                <a:tc>
                  <a:txBody>
                    <a:bodyPr/>
                    <a:lstStyle/>
                    <a:p>
                      <a:r>
                        <a:rPr lang="en-US" sz="1400" dirty="0" smtClean="0">
                          <a:solidFill>
                            <a:schemeClr val="tx1"/>
                          </a:solidFill>
                          <a:latin typeface="+mj-lt"/>
                          <a:cs typeface="Arial" panose="020B0604020202020204" pitchFamily="34" charset="0"/>
                        </a:rPr>
                        <a:t>C-IV</a:t>
                      </a:r>
                      <a:r>
                        <a:rPr lang="en-US" sz="1400" baseline="0" dirty="0" smtClean="0">
                          <a:solidFill>
                            <a:schemeClr val="tx1"/>
                          </a:solidFill>
                          <a:latin typeface="+mj-lt"/>
                          <a:cs typeface="Arial" panose="020B0604020202020204" pitchFamily="34" charset="0"/>
                        </a:rPr>
                        <a:t> Status</a:t>
                      </a:r>
                      <a:endParaRPr lang="en-US" sz="1400" dirty="0">
                        <a:solidFill>
                          <a:schemeClr val="tx1"/>
                        </a:solidFill>
                        <a:latin typeface="+mj-lt"/>
                        <a:cs typeface="Arial" panose="020B0604020202020204" pitchFamily="34" charset="0"/>
                      </a:endParaRPr>
                    </a:p>
                  </a:txBody>
                  <a:tcPr marL="91438" marR="91438" marT="34283" marB="34283"/>
                </a:tc>
                <a:tc>
                  <a:txBody>
                    <a:bodyPr/>
                    <a:lstStyle/>
                    <a:p>
                      <a:r>
                        <a:rPr lang="en-US" sz="1400" dirty="0" smtClean="0">
                          <a:solidFill>
                            <a:schemeClr val="tx1"/>
                          </a:solidFill>
                          <a:latin typeface="+mj-lt"/>
                          <a:cs typeface="Arial" panose="020B0604020202020204" pitchFamily="34" charset="0"/>
                        </a:rPr>
                        <a:t>LRS Status</a:t>
                      </a:r>
                      <a:endParaRPr lang="en-US" sz="1400" dirty="0">
                        <a:solidFill>
                          <a:schemeClr val="tx1"/>
                        </a:solidFill>
                        <a:latin typeface="+mj-lt"/>
                        <a:cs typeface="Arial" panose="020B0604020202020204" pitchFamily="34" charset="0"/>
                      </a:endParaRP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kern="1200" dirty="0" smtClean="0">
                          <a:solidFill>
                            <a:schemeClr val="tx1"/>
                          </a:solidFill>
                          <a:latin typeface="+mj-lt"/>
                          <a:ea typeface="+mn-ea"/>
                          <a:cs typeface="Arial" panose="020B0604020202020204" pitchFamily="34" charset="0"/>
                        </a:rPr>
                        <a:t>Description</a:t>
                      </a:r>
                      <a:r>
                        <a:rPr lang="en-US" sz="1400" b="1" kern="1200" baseline="0" dirty="0" smtClean="0">
                          <a:solidFill>
                            <a:schemeClr val="tx1"/>
                          </a:solidFill>
                          <a:latin typeface="+mj-lt"/>
                          <a:ea typeface="+mn-ea"/>
                          <a:cs typeface="Arial" panose="020B0604020202020204" pitchFamily="34" charset="0"/>
                        </a:rPr>
                        <a:t> – </a:t>
                      </a:r>
                      <a:r>
                        <a:rPr lang="en-US" sz="1400" b="1" kern="1200" baseline="0" dirty="0" smtClean="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10000"/>
                  </a:ext>
                </a:extLst>
              </a:tr>
              <a:tr h="379176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mn-lt"/>
                          <a:cs typeface="Arial" panose="020B0604020202020204" pitchFamily="34" charset="0"/>
                        </a:rPr>
                        <a:t>Add VUR Functionality for Non</a:t>
                      </a:r>
                      <a:r>
                        <a:rPr lang="en-US" sz="1400" baseline="0" dirty="0" smtClean="0">
                          <a:latin typeface="+mn-lt"/>
                          <a:cs typeface="Arial" panose="020B0604020202020204" pitchFamily="34" charset="0"/>
                        </a:rPr>
                        <a:t> Assistance CalFresh (NACF)</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solidFill>
                            <a:srgbClr val="0070C0"/>
                          </a:solidFill>
                          <a:effectLst/>
                          <a:latin typeface="+mn-lt"/>
                          <a:cs typeface="Arial" panose="020B0604020202020204" pitchFamily="34" charset="0"/>
                          <a:hlinkClick r:id="rId3"/>
                        </a:rPr>
                        <a:t>ACL 13-17</a:t>
                      </a:r>
                      <a:endParaRPr lang="en-US" sz="1400" dirty="0" smtClean="0">
                        <a:solidFill>
                          <a:srgbClr val="0070C0"/>
                        </a:solidFill>
                        <a:effectLst/>
                        <a:latin typeface="+mn-lt"/>
                        <a:cs typeface="Arial" panose="020B0604020202020204" pitchFamily="34" charset="0"/>
                      </a:endParaRPr>
                    </a:p>
                  </a:txBody>
                  <a:tcPr marL="91448" marR="91448" marT="34291" marB="34291"/>
                </a:tc>
                <a:tc>
                  <a:txBody>
                    <a:bodyPr/>
                    <a:lstStyle/>
                    <a:p>
                      <a:r>
                        <a:rPr lang="en-US" sz="1400" i="0" dirty="0" smtClean="0">
                          <a:solidFill>
                            <a:schemeClr val="tx1"/>
                          </a:solidFill>
                          <a:latin typeface="+mn-lt"/>
                          <a:cs typeface="Arial" panose="020B0604020202020204" pitchFamily="34" charset="0"/>
                        </a:rPr>
                        <a:t>10/1/2013</a:t>
                      </a:r>
                      <a:endParaRPr lang="en-US" sz="1400" i="0" dirty="0">
                        <a:solidFill>
                          <a:schemeClr val="tx1"/>
                        </a:solidFill>
                        <a:latin typeface="+mn-lt"/>
                        <a:cs typeface="Arial" panose="020B0604020202020204" pitchFamily="34" charset="0"/>
                      </a:endParaRPr>
                    </a:p>
                  </a:txBody>
                  <a:tcPr marL="91442" marR="91442" marT="34315" marB="34315"/>
                </a:tc>
                <a:tc>
                  <a:txBody>
                    <a:bodyPr/>
                    <a:lstStyle/>
                    <a:p>
                      <a:r>
                        <a:rPr lang="en-US" sz="1400" dirty="0" smtClean="0">
                          <a:solidFill>
                            <a:schemeClr val="tx1"/>
                          </a:solidFill>
                          <a:latin typeface="+mn-lt"/>
                          <a:cs typeface="Arial" panose="020B0604020202020204" pitchFamily="34" charset="0"/>
                        </a:rPr>
                        <a:t>SCR </a:t>
                      </a:r>
                    </a:p>
                    <a:p>
                      <a:r>
                        <a:rPr lang="en-US" sz="1400" dirty="0" smtClean="0">
                          <a:solidFill>
                            <a:schemeClr val="tx1"/>
                          </a:solidFill>
                          <a:latin typeface="+mn-lt"/>
                          <a:cs typeface="Arial" panose="020B0604020202020204" pitchFamily="34" charset="0"/>
                        </a:rPr>
                        <a:t>619</a:t>
                      </a:r>
                    </a:p>
                    <a:p>
                      <a:endParaRPr lang="en-US" sz="1400" dirty="0" smtClean="0">
                        <a:solidFill>
                          <a:schemeClr val="tx1"/>
                        </a:solidFill>
                        <a:latin typeface="+mn-lt"/>
                        <a:cs typeface="Arial" panose="020B0604020202020204" pitchFamily="34" charset="0"/>
                      </a:endParaRPr>
                    </a:p>
                    <a:p>
                      <a:r>
                        <a:rPr lang="en-US" sz="1400" dirty="0" smtClean="0">
                          <a:solidFill>
                            <a:schemeClr val="tx1"/>
                          </a:solidFill>
                          <a:latin typeface="+mn-lt"/>
                          <a:cs typeface="Arial" panose="020B0604020202020204" pitchFamily="34" charset="0"/>
                        </a:rPr>
                        <a:t>Analysis</a:t>
                      </a:r>
                    </a:p>
                    <a:p>
                      <a:endParaRPr lang="en-US" sz="1400" dirty="0" smtClean="0">
                        <a:solidFill>
                          <a:schemeClr val="tx1"/>
                        </a:solidFill>
                        <a:latin typeface="+mn-lt"/>
                        <a:cs typeface="Arial" panose="020B0604020202020204" pitchFamily="34" charset="0"/>
                      </a:endParaRPr>
                    </a:p>
                    <a:p>
                      <a:r>
                        <a:rPr lang="en-US" sz="1400" dirty="0" smtClean="0">
                          <a:solidFill>
                            <a:schemeClr val="tx1"/>
                          </a:solidFill>
                          <a:latin typeface="+mn-lt"/>
                          <a:cs typeface="Arial" panose="020B0604020202020204" pitchFamily="34" charset="0"/>
                        </a:rPr>
                        <a:t>Release  TBD</a:t>
                      </a:r>
                    </a:p>
                  </a:txBody>
                  <a:tcPr marL="91442" marR="91442" marT="34315" marB="34315"/>
                </a:tc>
                <a:tc>
                  <a:txBody>
                    <a:bodyPr/>
                    <a:lstStyle/>
                    <a:p>
                      <a:r>
                        <a:rPr lang="en-US" sz="1400" dirty="0" smtClean="0">
                          <a:solidFill>
                            <a:schemeClr val="tx1"/>
                          </a:solidFill>
                          <a:latin typeface="+mn-lt"/>
                          <a:cs typeface="Arial" panose="020B0604020202020204" pitchFamily="34" charset="0"/>
                        </a:rPr>
                        <a:t>Implemented</a:t>
                      </a:r>
                    </a:p>
                  </a:txBody>
                  <a:tcPr marL="91442" marR="91442" marT="34315" marB="3431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kern="1200" baseline="0" dirty="0" smtClean="0">
                          <a:solidFill>
                            <a:schemeClr val="dk1"/>
                          </a:solidFill>
                          <a:effectLst/>
                          <a:latin typeface="+mn-lt"/>
                          <a:ea typeface="+mn-ea"/>
                          <a:cs typeface="+mn-cs"/>
                        </a:rPr>
                        <a:t>No change since last meeting</a:t>
                      </a:r>
                      <a:r>
                        <a:rPr lang="en-US" sz="1400" kern="1200" baseline="0" dirty="0" smtClean="0">
                          <a:solidFill>
                            <a:schemeClr val="dk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latin typeface="+mn-lt"/>
                          <a:cs typeface="Arial" panose="020B0604020202020204" pitchFamily="34" charset="0"/>
                        </a:rPr>
                        <a:t>CW/CF</a:t>
                      </a:r>
                      <a:r>
                        <a:rPr lang="en-US" sz="1400" baseline="0" dirty="0" smtClean="0">
                          <a:effectLst/>
                          <a:latin typeface="+mn-lt"/>
                          <a:cs typeface="Arial" panose="020B0604020202020204" pitchFamily="34" charset="0"/>
                        </a:rPr>
                        <a:t> Committee High Priority CalFresh  SCRs:   </a:t>
                      </a:r>
                      <a:r>
                        <a:rPr lang="en-US" sz="1400" dirty="0" smtClean="0">
                          <a:latin typeface="+mn-lt"/>
                          <a:cs typeface="Arial" panose="020B0604020202020204" pitchFamily="34" charset="0"/>
                        </a:rPr>
                        <a:t>Due to</a:t>
                      </a:r>
                      <a:r>
                        <a:rPr lang="en-US" sz="1400" baseline="0" dirty="0" smtClean="0">
                          <a:latin typeface="+mn-lt"/>
                          <a:cs typeface="Arial" panose="020B0604020202020204" pitchFamily="34" charset="0"/>
                        </a:rPr>
                        <a:t> a waiver denial</a:t>
                      </a:r>
                      <a:r>
                        <a:rPr lang="en-US" sz="1400" dirty="0" smtClean="0">
                          <a:latin typeface="+mn-lt"/>
                          <a:cs typeface="Arial" panose="020B0604020202020204" pitchFamily="34" charset="0"/>
                        </a:rPr>
                        <a:t>, CWDs must act on any NACF changes considered verified upon receipt (VUR). CDSS</a:t>
                      </a:r>
                      <a:r>
                        <a:rPr lang="en-US" sz="1400" baseline="0" dirty="0" smtClean="0">
                          <a:latin typeface="+mn-lt"/>
                          <a:cs typeface="Arial" panose="020B0604020202020204" pitchFamily="34" charset="0"/>
                        </a:rPr>
                        <a:t> has drafted an ACIN to published t</a:t>
                      </a:r>
                      <a:r>
                        <a:rPr lang="en-US" sz="1400" kern="1200" dirty="0" smtClean="0">
                          <a:solidFill>
                            <a:schemeClr val="dk1"/>
                          </a:solidFill>
                          <a:effectLst/>
                          <a:latin typeface="+mn-lt"/>
                          <a:ea typeface="+mn-ea"/>
                          <a:cs typeface="Arial" panose="020B0604020202020204" pitchFamily="34" charset="0"/>
                        </a:rPr>
                        <a:t>he VUR chart</a:t>
                      </a:r>
                      <a:r>
                        <a:rPr lang="en-US" sz="1400" kern="1200" baseline="0" dirty="0" smtClean="0">
                          <a:solidFill>
                            <a:schemeClr val="dk1"/>
                          </a:solidFill>
                          <a:effectLst/>
                          <a:latin typeface="+mn-lt"/>
                          <a:ea typeface="+mn-ea"/>
                          <a:cs typeface="Arial" panose="020B0604020202020204" pitchFamily="34" charset="0"/>
                        </a:rPr>
                        <a:t>  (Mid Period Guide) and a Q&amp;A. </a:t>
                      </a:r>
                      <a:r>
                        <a:rPr lang="en-US" sz="1400" kern="1200" baseline="0" smtClean="0">
                          <a:solidFill>
                            <a:schemeClr val="dk1"/>
                          </a:solidFill>
                          <a:effectLst/>
                          <a:latin typeface="+mn-lt"/>
                          <a:ea typeface="+mn-ea"/>
                          <a:cs typeface="Arial" panose="020B0604020202020204" pitchFamily="34" charset="0"/>
                        </a:rPr>
                        <a:t>CDSS sent out the draft ACL on 2/8/18.</a:t>
                      </a:r>
                      <a:endParaRPr lang="en-US" sz="1400" kern="1200" baseline="0" dirty="0" smtClean="0">
                        <a:solidFill>
                          <a:schemeClr val="dk1"/>
                        </a:solidFill>
                        <a:effectLst/>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effectLst/>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kern="1200" baseline="0" dirty="0" smtClean="0">
                          <a:solidFill>
                            <a:schemeClr val="tx1"/>
                          </a:solidFill>
                          <a:effectLst/>
                          <a:latin typeface="+mn-lt"/>
                          <a:ea typeface="+mn-ea"/>
                          <a:cs typeface="Arial" panose="020B0604020202020204" pitchFamily="34" charset="0"/>
                        </a:rPr>
                        <a:t>C-IV  Update:</a:t>
                      </a:r>
                      <a:endParaRPr lang="en-US" sz="1400" b="0" kern="1200" baseline="0" dirty="0" smtClean="0">
                        <a:solidFill>
                          <a:schemeClr val="tx1"/>
                        </a:solidFill>
                        <a:effectLst/>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kern="1200" baseline="0" dirty="0" smtClean="0">
                          <a:solidFill>
                            <a:schemeClr val="tx1"/>
                          </a:solidFill>
                          <a:effectLst/>
                          <a:latin typeface="+mn-lt"/>
                          <a:ea typeface="+mn-ea"/>
                          <a:cs typeface="Arial" panose="020B0604020202020204" pitchFamily="34" charset="0"/>
                        </a:rPr>
                        <a:t>Design is pending receipt of CDSS policy Q&amp;A.</a:t>
                      </a:r>
                      <a:endParaRPr lang="en-US" sz="1400" b="1" kern="1200" baseline="0" dirty="0" smtClean="0">
                        <a:solidFill>
                          <a:schemeClr val="tx1"/>
                        </a:solidFill>
                        <a:effectLst/>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baseline="0" dirty="0" smtClean="0">
                        <a:solidFill>
                          <a:schemeClr val="dk1"/>
                        </a:solidFill>
                        <a:effectLst/>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kern="1200" baseline="0" dirty="0" smtClean="0">
                          <a:solidFill>
                            <a:schemeClr val="tx1"/>
                          </a:solidFill>
                          <a:effectLst/>
                          <a:latin typeface="+mn-lt"/>
                          <a:ea typeface="+mn-ea"/>
                          <a:cs typeface="Arial" panose="020B0604020202020204" pitchFamily="34" charset="0"/>
                        </a:rPr>
                        <a:t>LRS  Update: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kern="1200" baseline="0" dirty="0" smtClean="0">
                          <a:solidFill>
                            <a:schemeClr val="tx1"/>
                          </a:solidFill>
                          <a:effectLst/>
                          <a:latin typeface="+mn-lt"/>
                          <a:ea typeface="+mn-ea"/>
                          <a:cs typeface="Arial" panose="020B0604020202020204" pitchFamily="34" charset="0"/>
                        </a:rPr>
                        <a:t>VUR was included in the initial implementation of the LRS System</a:t>
                      </a:r>
                      <a:r>
                        <a:rPr lang="en-US" sz="1400" b="1" kern="1200" baseline="0" dirty="0" smtClean="0">
                          <a:solidFill>
                            <a:schemeClr val="tx1"/>
                          </a:solidFill>
                          <a:effectLst/>
                          <a:latin typeface="+mn-lt"/>
                          <a:ea typeface="+mn-ea"/>
                          <a:cs typeface="Arial" panose="020B0604020202020204" pitchFamily="34" charset="0"/>
                        </a:rPr>
                        <a:t>. </a:t>
                      </a:r>
                      <a:r>
                        <a:rPr lang="en-US" sz="1400" b="0" kern="1200" dirty="0" smtClean="0">
                          <a:solidFill>
                            <a:schemeClr val="tx1"/>
                          </a:solidFill>
                          <a:effectLst/>
                          <a:latin typeface="+mn-lt"/>
                          <a:ea typeface="+mn-ea"/>
                          <a:cs typeface="+mn-cs"/>
                        </a:rPr>
                        <a:t>V</a:t>
                      </a:r>
                      <a:r>
                        <a:rPr lang="en-US" sz="1400" kern="1200" dirty="0" smtClean="0">
                          <a:solidFill>
                            <a:schemeClr val="tx1"/>
                          </a:solidFill>
                          <a:effectLst/>
                          <a:latin typeface="+mn-lt"/>
                          <a:ea typeface="+mn-ea"/>
                          <a:cs typeface="+mn-cs"/>
                        </a:rPr>
                        <a:t>erification logic in LRS is different from C-IV and is automated. LRS verification logic is based on Report Date and Change Reason logic.</a:t>
                      </a:r>
                      <a:endParaRPr lang="en-US" sz="1400" b="1" kern="1200" baseline="0" dirty="0" smtClean="0">
                        <a:solidFill>
                          <a:schemeClr val="tx1"/>
                        </a:solidFill>
                        <a:effectLst/>
                        <a:latin typeface="+mn-lt"/>
                        <a:ea typeface="+mn-ea"/>
                        <a:cs typeface="Arial" panose="020B0604020202020204" pitchFamily="34" charset="0"/>
                      </a:endParaRPr>
                    </a:p>
                  </a:txBody>
                  <a:tcPr marL="91442" marR="91442" marT="34315" marB="34315"/>
                </a:tc>
                <a:extLst>
                  <a:ext uri="{0D108BD9-81ED-4DB2-BD59-A6C34878D82A}">
                    <a16:rowId xmlns:a16="http://schemas.microsoft.com/office/drawing/2014/main" val="2281945622"/>
                  </a:ext>
                </a:extLst>
              </a:tr>
            </a:tbl>
          </a:graphicData>
        </a:graphic>
      </p:graphicFrame>
      <p:sp>
        <p:nvSpPr>
          <p:cNvPr id="4" name="Title 5"/>
          <p:cNvSpPr>
            <a:spLocks noGrp="1"/>
          </p:cNvSpPr>
          <p:nvPr>
            <p:ph type="title"/>
          </p:nvPr>
        </p:nvSpPr>
        <p:spPr>
          <a:xfrm>
            <a:off x="457200" y="274638"/>
            <a:ext cx="7620000" cy="639762"/>
          </a:xfrm>
        </p:spPr>
        <p:txBody>
          <a:bodyPr>
            <a:normAutofit fontScale="90000"/>
          </a:bodyPr>
          <a:lstStyle/>
          <a:p>
            <a:pPr algn="r"/>
            <a:r>
              <a:rPr lang="en-US" dirty="0" smtClean="0"/>
              <a:t>Policy Implementation</a:t>
            </a:r>
            <a:endParaRPr lang="en-US" dirty="0"/>
          </a:p>
        </p:txBody>
      </p:sp>
      <p:sp>
        <p:nvSpPr>
          <p:cNvPr id="2" name="Slide Number Placeholder 1"/>
          <p:cNvSpPr>
            <a:spLocks noGrp="1"/>
          </p:cNvSpPr>
          <p:nvPr>
            <p:ph type="sldNum" sz="quarter" idx="12"/>
          </p:nvPr>
        </p:nvSpPr>
        <p:spPr/>
        <p:txBody>
          <a:bodyPr/>
          <a:lstStyle/>
          <a:p>
            <a:fld id="{E11AC5FD-6117-434D-B9A5-ADA9E67FDCBD}" type="slidenum">
              <a:rPr lang="en-US" smtClean="0"/>
              <a:t>14</a:t>
            </a:fld>
            <a:endParaRPr lang="en-US" dirty="0"/>
          </a:p>
        </p:txBody>
      </p:sp>
    </p:spTree>
    <p:extLst>
      <p:ext uri="{BB962C8B-B14F-4D97-AF65-F5344CB8AC3E}">
        <p14:creationId xmlns:p14="http://schemas.microsoft.com/office/powerpoint/2010/main" val="196836929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7620000" cy="639762"/>
          </a:xfrm>
        </p:spPr>
        <p:txBody>
          <a:bodyPr>
            <a:normAutofit fontScale="90000"/>
          </a:bodyPr>
          <a:lstStyle/>
          <a:p>
            <a:pPr algn="r"/>
            <a:r>
              <a:rPr lang="en-US" dirty="0" smtClean="0"/>
              <a:t>                 Policy Implementation</a:t>
            </a:r>
            <a:endParaRPr lang="en-US" dirty="0"/>
          </a:p>
        </p:txBody>
      </p:sp>
      <p:sp>
        <p:nvSpPr>
          <p:cNvPr id="5" name="Slide Number Placeholder 3"/>
          <p:cNvSpPr>
            <a:spLocks noGrp="1"/>
          </p:cNvSpPr>
          <p:nvPr>
            <p:ph type="sldNum" sz="quarter" idx="12"/>
          </p:nvPr>
        </p:nvSpPr>
        <p:spPr/>
        <p:txBody>
          <a:bodyPr/>
          <a:lstStyle/>
          <a:p>
            <a:fld id="{E11AC5FD-6117-434D-B9A5-ADA9E67FDCBD}" type="slidenum">
              <a:rPr lang="en-US" smtClean="0"/>
              <a:t>15</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503778731"/>
              </p:ext>
            </p:extLst>
          </p:nvPr>
        </p:nvGraphicFramePr>
        <p:xfrm>
          <a:off x="304800" y="990600"/>
          <a:ext cx="8610599" cy="5137927"/>
        </p:xfrm>
        <a:graphic>
          <a:graphicData uri="http://schemas.openxmlformats.org/drawingml/2006/table">
            <a:tbl>
              <a:tblPr firstRow="1" bandRow="1">
                <a:tableStyleId>{5C22544A-7EE6-4342-B048-85BDC9FD1C3A}</a:tableStyleId>
              </a:tblPr>
              <a:tblGrid>
                <a:gridCol w="1066798">
                  <a:extLst>
                    <a:ext uri="{9D8B030D-6E8A-4147-A177-3AD203B41FA5}">
                      <a16:colId xmlns:a16="http://schemas.microsoft.com/office/drawing/2014/main" val="1897634298"/>
                    </a:ext>
                  </a:extLst>
                </a:gridCol>
                <a:gridCol w="837469">
                  <a:extLst>
                    <a:ext uri="{9D8B030D-6E8A-4147-A177-3AD203B41FA5}">
                      <a16:colId xmlns:a16="http://schemas.microsoft.com/office/drawing/2014/main" val="1570552813"/>
                    </a:ext>
                  </a:extLst>
                </a:gridCol>
                <a:gridCol w="910325">
                  <a:extLst>
                    <a:ext uri="{9D8B030D-6E8A-4147-A177-3AD203B41FA5}">
                      <a16:colId xmlns:a16="http://schemas.microsoft.com/office/drawing/2014/main" val="2930224535"/>
                    </a:ext>
                  </a:extLst>
                </a:gridCol>
                <a:gridCol w="952545">
                  <a:extLst>
                    <a:ext uri="{9D8B030D-6E8A-4147-A177-3AD203B41FA5}">
                      <a16:colId xmlns:a16="http://schemas.microsoft.com/office/drawing/2014/main" val="3776382731"/>
                    </a:ext>
                  </a:extLst>
                </a:gridCol>
                <a:gridCol w="4843462">
                  <a:extLst>
                    <a:ext uri="{9D8B030D-6E8A-4147-A177-3AD203B41FA5}">
                      <a16:colId xmlns:a16="http://schemas.microsoft.com/office/drawing/2014/main" val="3406358116"/>
                    </a:ext>
                  </a:extLst>
                </a:gridCol>
              </a:tblGrid>
              <a:tr h="724683">
                <a:tc>
                  <a:txBody>
                    <a:bodyPr/>
                    <a:lstStyle/>
                    <a:p>
                      <a:r>
                        <a:rPr lang="en-US" sz="1200" dirty="0" smtClean="0">
                          <a:solidFill>
                            <a:schemeClr val="tx1"/>
                          </a:solidFill>
                          <a:latin typeface="+mj-lt"/>
                          <a:cs typeface="Arial" panose="020B0604020202020204" pitchFamily="34" charset="0"/>
                        </a:rPr>
                        <a:t>Item</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Policy</a:t>
                      </a:r>
                      <a:r>
                        <a:rPr lang="en-US" sz="1200" baseline="0" dirty="0" smtClean="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C-IV</a:t>
                      </a:r>
                      <a:r>
                        <a:rPr lang="en-US" sz="1200" baseline="0" dirty="0" smtClean="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LRS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latin typeface="+mj-lt"/>
                          <a:cs typeface="Arial" panose="020B0604020202020204" pitchFamily="34" charset="0"/>
                        </a:rPr>
                        <a:t>Description - </a:t>
                      </a:r>
                      <a:r>
                        <a:rPr lang="en-US" sz="1200" b="1" kern="1200" baseline="0" dirty="0" smtClean="0">
                          <a:solidFill>
                            <a:schemeClr val="dk1"/>
                          </a:solidFill>
                          <a:effectLst/>
                          <a:latin typeface="+mj-lt"/>
                          <a:ea typeface="+mn-ea"/>
                          <a:cs typeface="Arial" panose="020B0604020202020204" pitchFamily="34" charset="0"/>
                        </a:rPr>
                        <a:t>C-IV/LRS Implementation effort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solidFill>
                          <a:schemeClr val="tx1"/>
                        </a:solidFill>
                        <a:latin typeface="+mj-lt"/>
                        <a:cs typeface="Arial" panose="020B0604020202020204" pitchFamily="34" charset="0"/>
                      </a:endParaRPr>
                    </a:p>
                  </a:txBody>
                  <a:tcPr marL="91438" marR="91438" marT="34283" marB="34283"/>
                </a:tc>
                <a:extLst>
                  <a:ext uri="{0D108BD9-81ED-4DB2-BD59-A6C34878D82A}">
                    <a16:rowId xmlns:a16="http://schemas.microsoft.com/office/drawing/2014/main" val="2185081078"/>
                  </a:ext>
                </a:extLst>
              </a:tr>
              <a:tr h="44132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latin typeface="+mn-lt"/>
                          <a:cs typeface="Arial" panose="020B0604020202020204" pitchFamily="34" charset="0"/>
                        </a:rPr>
                        <a:t>Online CalWORKs Appraisal</a:t>
                      </a:r>
                      <a:r>
                        <a:rPr lang="en-US" sz="1500" baseline="0" dirty="0" smtClean="0">
                          <a:latin typeface="+mn-lt"/>
                          <a:cs typeface="Arial" panose="020B0604020202020204" pitchFamily="34" charset="0"/>
                        </a:rPr>
                        <a:t> Tool (</a:t>
                      </a:r>
                      <a:r>
                        <a:rPr lang="en-US" sz="1500" dirty="0" smtClean="0">
                          <a:latin typeface="+mn-lt"/>
                          <a:cs typeface="Arial" panose="020B0604020202020204" pitchFamily="34" charset="0"/>
                        </a:rPr>
                        <a:t>OCAT)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latin typeface="+mn-lt"/>
                        <a:cs typeface="Arial" panose="020B0604020202020204" pitchFamily="34" charset="0"/>
                      </a:endParaRPr>
                    </a:p>
                  </a:txBody>
                  <a:tcPr marL="91448" marR="91448" marT="34291" marB="34291"/>
                </a:tc>
                <a:tc>
                  <a:txBody>
                    <a:bodyPr/>
                    <a:lstStyle/>
                    <a:p>
                      <a:r>
                        <a:rPr lang="en-US" sz="1500" i="0" dirty="0" smtClean="0">
                          <a:solidFill>
                            <a:schemeClr val="tx1"/>
                          </a:solidFill>
                          <a:latin typeface="+mn-lt"/>
                          <a:cs typeface="Arial" panose="020B0604020202020204" pitchFamily="34" charset="0"/>
                        </a:rPr>
                        <a:t>TBD</a:t>
                      </a:r>
                      <a:endParaRPr lang="en-US" sz="1500" i="0" dirty="0">
                        <a:solidFill>
                          <a:schemeClr val="tx1"/>
                        </a:solidFill>
                        <a:latin typeface="+mn-lt"/>
                        <a:cs typeface="Arial" panose="020B0604020202020204" pitchFamily="34" charset="0"/>
                      </a:endParaRPr>
                    </a:p>
                  </a:txBody>
                  <a:tcPr marL="91442" marR="91442" marT="34315" marB="34315"/>
                </a:tc>
                <a:tc>
                  <a:txBody>
                    <a:bodyPr/>
                    <a:lstStyle/>
                    <a:p>
                      <a:r>
                        <a:rPr lang="en-US" sz="1500" dirty="0" smtClean="0">
                          <a:solidFill>
                            <a:schemeClr val="tx1"/>
                          </a:solidFill>
                          <a:latin typeface="+mn-lt"/>
                          <a:cs typeface="Arial" panose="020B0604020202020204" pitchFamily="34" charset="0"/>
                        </a:rPr>
                        <a:t>Pending</a:t>
                      </a:r>
                    </a:p>
                    <a:p>
                      <a:endParaRPr lang="en-US" sz="1500" dirty="0" smtClean="0">
                        <a:solidFill>
                          <a:schemeClr val="tx1"/>
                        </a:solidFill>
                        <a:latin typeface="+mn-lt"/>
                        <a:cs typeface="Arial" panose="020B0604020202020204" pitchFamily="34" charset="0"/>
                      </a:endParaRPr>
                    </a:p>
                    <a:p>
                      <a:r>
                        <a:rPr lang="en-US" sz="1500" dirty="0" smtClean="0">
                          <a:solidFill>
                            <a:schemeClr val="tx1"/>
                          </a:solidFill>
                          <a:latin typeface="+mn-lt"/>
                          <a:cs typeface="Arial" panose="020B0604020202020204" pitchFamily="34" charset="0"/>
                        </a:rPr>
                        <a:t>Analysis</a:t>
                      </a:r>
                    </a:p>
                    <a:p>
                      <a:endParaRPr lang="en-US" sz="1500" dirty="0" smtClean="0">
                        <a:solidFill>
                          <a:schemeClr val="tx1"/>
                        </a:solidFill>
                        <a:latin typeface="+mn-lt"/>
                        <a:cs typeface="Arial" panose="020B0604020202020204" pitchFamily="34" charset="0"/>
                      </a:endParaRPr>
                    </a:p>
                    <a:p>
                      <a:r>
                        <a:rPr lang="en-US" sz="1500" dirty="0" smtClean="0">
                          <a:solidFill>
                            <a:schemeClr val="tx1"/>
                          </a:solidFill>
                          <a:latin typeface="+mn-lt"/>
                          <a:cs typeface="Arial" panose="020B0604020202020204" pitchFamily="34" charset="0"/>
                        </a:rPr>
                        <a:t>Release</a:t>
                      </a:r>
                      <a:r>
                        <a:rPr lang="en-US" sz="1500" baseline="0" dirty="0" smtClean="0">
                          <a:solidFill>
                            <a:schemeClr val="tx1"/>
                          </a:solidFill>
                          <a:latin typeface="+mn-lt"/>
                          <a:cs typeface="Arial" panose="020B0604020202020204" pitchFamily="34" charset="0"/>
                        </a:rPr>
                        <a:t> </a:t>
                      </a:r>
                      <a:r>
                        <a:rPr lang="en-US" sz="1500" dirty="0" smtClean="0">
                          <a:solidFill>
                            <a:schemeClr val="tx1"/>
                          </a:solidFill>
                          <a:latin typeface="+mn-lt"/>
                          <a:cs typeface="Arial" panose="020B0604020202020204" pitchFamily="34" charset="0"/>
                        </a:rPr>
                        <a:t> TBD</a:t>
                      </a:r>
                    </a:p>
                  </a:txBody>
                  <a:tcPr marL="91442" marR="91442" marT="34315" marB="34315"/>
                </a:tc>
                <a:tc>
                  <a:txBody>
                    <a:bodyPr/>
                    <a:lstStyle/>
                    <a:p>
                      <a:r>
                        <a:rPr lang="en-US" sz="1500" dirty="0" smtClean="0">
                          <a:solidFill>
                            <a:schemeClr val="tx1"/>
                          </a:solidFill>
                          <a:latin typeface="+mn-lt"/>
                          <a:cs typeface="Arial" panose="020B0604020202020204" pitchFamily="34" charset="0"/>
                        </a:rPr>
                        <a:t>Pending</a:t>
                      </a:r>
                    </a:p>
                    <a:p>
                      <a:endParaRPr lang="en-US" sz="1500" dirty="0" smtClean="0">
                        <a:solidFill>
                          <a:schemeClr val="tx1"/>
                        </a:solidFill>
                        <a:latin typeface="+mn-lt"/>
                        <a:cs typeface="Arial" panose="020B0604020202020204" pitchFamily="34" charset="0"/>
                      </a:endParaRPr>
                    </a:p>
                    <a:p>
                      <a:r>
                        <a:rPr lang="en-US" sz="1500" dirty="0" smtClean="0">
                          <a:solidFill>
                            <a:schemeClr val="tx1"/>
                          </a:solidFill>
                          <a:latin typeface="+mn-lt"/>
                          <a:cs typeface="Arial" panose="020B0604020202020204" pitchFamily="34" charset="0"/>
                        </a:rPr>
                        <a:t>Analysis</a:t>
                      </a:r>
                    </a:p>
                    <a:p>
                      <a:endParaRPr lang="en-US" sz="1500" dirty="0" smtClean="0">
                        <a:solidFill>
                          <a:schemeClr val="tx1"/>
                        </a:solidFill>
                        <a:latin typeface="+mn-lt"/>
                        <a:cs typeface="Arial" panose="020B0604020202020204" pitchFamily="34" charset="0"/>
                      </a:endParaRPr>
                    </a:p>
                    <a:p>
                      <a:r>
                        <a:rPr lang="en-US" sz="1500" dirty="0" smtClean="0">
                          <a:solidFill>
                            <a:schemeClr val="tx1"/>
                          </a:solidFill>
                          <a:latin typeface="+mn-lt"/>
                          <a:cs typeface="Arial" panose="020B0604020202020204" pitchFamily="34" charset="0"/>
                        </a:rPr>
                        <a:t>Release</a:t>
                      </a:r>
                      <a:r>
                        <a:rPr lang="en-US" sz="1500" baseline="0" dirty="0" smtClean="0">
                          <a:solidFill>
                            <a:schemeClr val="tx1"/>
                          </a:solidFill>
                          <a:latin typeface="+mn-lt"/>
                          <a:cs typeface="Arial" panose="020B0604020202020204" pitchFamily="34" charset="0"/>
                        </a:rPr>
                        <a:t> </a:t>
                      </a:r>
                      <a:r>
                        <a:rPr lang="en-US" sz="1500" dirty="0" smtClean="0">
                          <a:solidFill>
                            <a:schemeClr val="tx1"/>
                          </a:solidFill>
                          <a:latin typeface="+mn-lt"/>
                          <a:cs typeface="Arial" panose="020B0604020202020204" pitchFamily="34" charset="0"/>
                        </a:rPr>
                        <a:t> TBD</a:t>
                      </a:r>
                    </a:p>
                    <a:p>
                      <a:endParaRPr lang="en-US" sz="1500" dirty="0" smtClean="0">
                        <a:solidFill>
                          <a:schemeClr val="tx1"/>
                        </a:solidFill>
                        <a:latin typeface="+mn-lt"/>
                        <a:cs typeface="Arial" panose="020B0604020202020204" pitchFamily="34" charset="0"/>
                      </a:endParaRPr>
                    </a:p>
                  </a:txBody>
                  <a:tcPr marL="91442" marR="91442" marT="34315" marB="34315"/>
                </a:tc>
                <a:tc>
                  <a:txBody>
                    <a:bodyPr/>
                    <a:lstStyle/>
                    <a:p>
                      <a:r>
                        <a:rPr lang="en-US" sz="1500" b="1" dirty="0" smtClean="0"/>
                        <a:t>Online CalWORKs Appraisal Tool (OCAT)</a:t>
                      </a:r>
                    </a:p>
                    <a:p>
                      <a:r>
                        <a:rPr lang="en-US" sz="1500" dirty="0" smtClean="0"/>
                        <a:t>CDSS and CWDA reached consensus on approach:</a:t>
                      </a:r>
                    </a:p>
                    <a:p>
                      <a:pPr marL="285750" indent="-285750">
                        <a:buFont typeface="Arial" panose="020B0604020202020204" pitchFamily="34" charset="0"/>
                        <a:buChar char="•"/>
                      </a:pPr>
                      <a:r>
                        <a:rPr lang="en-US" sz="1500" dirty="0" smtClean="0"/>
                        <a:t>Move forward with OCAT integration with SAWS to comply with W&amp;I Code language (e.g. shared service in SAWS environment, no dual data entry)</a:t>
                      </a:r>
                    </a:p>
                    <a:p>
                      <a:pPr marL="285750" indent="-285750">
                        <a:buFont typeface="Arial" panose="020B0604020202020204" pitchFamily="34" charset="0"/>
                        <a:buChar char="•"/>
                      </a:pPr>
                      <a:r>
                        <a:rPr lang="en-US" sz="1500" dirty="0" smtClean="0"/>
                        <a:t>Work through the CalSAWS Leadership Team to make</a:t>
                      </a:r>
                    </a:p>
                    <a:p>
                      <a:pPr marL="0" indent="0">
                        <a:buFont typeface="Arial" panose="020B0604020202020204" pitchFamily="34" charset="0"/>
                        <a:buNone/>
                      </a:pPr>
                      <a:r>
                        <a:rPr lang="en-US" sz="1500" dirty="0" smtClean="0"/>
                        <a:t>        decisions about the shared services, including OCAT</a:t>
                      </a:r>
                    </a:p>
                    <a:p>
                      <a:pPr marL="285750" indent="-285750">
                        <a:buFont typeface="Arial" panose="020B0604020202020204" pitchFamily="34" charset="0"/>
                        <a:buChar char="•"/>
                      </a:pPr>
                      <a:r>
                        <a:rPr lang="en-US" sz="1500" dirty="0" smtClean="0"/>
                        <a:t>Create county advisory committee</a:t>
                      </a:r>
                    </a:p>
                    <a:p>
                      <a:pPr marL="285750" indent="-285750">
                        <a:buFont typeface="Arial" panose="020B0604020202020204" pitchFamily="34" charset="0"/>
                        <a:buChar char="•"/>
                      </a:pPr>
                      <a:r>
                        <a:rPr lang="en-US" sz="1500" dirty="0" smtClean="0"/>
                        <a:t>San Bernardino</a:t>
                      </a:r>
                      <a:r>
                        <a:rPr lang="en-US" sz="1500" baseline="0" dirty="0" smtClean="0"/>
                        <a:t> County will</a:t>
                      </a:r>
                      <a:r>
                        <a:rPr lang="en-US" sz="1500" dirty="0" smtClean="0"/>
                        <a:t> do procurement and hold</a:t>
                      </a:r>
                      <a:r>
                        <a:rPr lang="en-US" sz="1500" baseline="0" dirty="0" smtClean="0"/>
                        <a:t> c</a:t>
                      </a:r>
                      <a:r>
                        <a:rPr lang="en-US" sz="1500" dirty="0" smtClean="0"/>
                        <a:t>ontract</a:t>
                      </a:r>
                    </a:p>
                    <a:p>
                      <a:pPr marL="285750" indent="-285750">
                        <a:buFont typeface="Arial" panose="020B0604020202020204" pitchFamily="34" charset="0"/>
                        <a:buChar char="•"/>
                      </a:pPr>
                      <a:r>
                        <a:rPr lang="en-US" sz="1500" dirty="0" smtClean="0"/>
                        <a:t>Determine how to best use funding in current year, e.g.</a:t>
                      </a:r>
                      <a:r>
                        <a:rPr lang="en-US" sz="1500" baseline="0" dirty="0" smtClean="0"/>
                        <a:t> </a:t>
                      </a:r>
                      <a:r>
                        <a:rPr lang="en-US" sz="1500" dirty="0" smtClean="0"/>
                        <a:t>possible enhancements </a:t>
                      </a:r>
                    </a:p>
                    <a:p>
                      <a:pPr marL="285750" indent="-285750">
                        <a:buFont typeface="Arial" panose="020B0604020202020204" pitchFamily="34" charset="0"/>
                        <a:buChar char="•"/>
                      </a:pPr>
                      <a:r>
                        <a:rPr lang="en-US" sz="1500" dirty="0" smtClean="0"/>
                        <a:t>CWDA will work with the SAWS and the county advisory group to develop a timeline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500" kern="1200" baseline="0" dirty="0" smtClean="0">
                        <a:solidFill>
                          <a:schemeClr val="dk1"/>
                        </a:solidFill>
                        <a:effectLst/>
                        <a:latin typeface="+mn-lt"/>
                        <a:ea typeface="+mn-ea"/>
                        <a:cs typeface="+mn-cs"/>
                      </a:endParaRPr>
                    </a:p>
                  </a:txBody>
                  <a:tcPr marL="91442" marR="91442" marT="34315" marB="34315"/>
                </a:tc>
                <a:extLst>
                  <a:ext uri="{0D108BD9-81ED-4DB2-BD59-A6C34878D82A}">
                    <a16:rowId xmlns:a16="http://schemas.microsoft.com/office/drawing/2014/main" val="676741665"/>
                  </a:ext>
                </a:extLst>
              </a:tr>
            </a:tbl>
          </a:graphicData>
        </a:graphic>
      </p:graphicFrame>
    </p:spTree>
    <p:extLst>
      <p:ext uri="{BB962C8B-B14F-4D97-AF65-F5344CB8AC3E}">
        <p14:creationId xmlns:p14="http://schemas.microsoft.com/office/powerpoint/2010/main" val="357712114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200" y="0"/>
            <a:ext cx="7620000" cy="990600"/>
          </a:xfrm>
        </p:spPr>
        <p:txBody>
          <a:bodyPr/>
          <a:lstStyle/>
          <a:p>
            <a:pPr algn="r"/>
            <a:r>
              <a:rPr lang="en-US" dirty="0" smtClean="0"/>
              <a:t>Policy Implementation</a:t>
            </a:r>
            <a:endParaRPr lang="en-US" dirty="0"/>
          </a:p>
        </p:txBody>
      </p:sp>
      <p:sp>
        <p:nvSpPr>
          <p:cNvPr id="5" name="Slide Number Placeholder 3"/>
          <p:cNvSpPr>
            <a:spLocks noGrp="1"/>
          </p:cNvSpPr>
          <p:nvPr>
            <p:ph type="sldNum" sz="quarter" idx="12"/>
          </p:nvPr>
        </p:nvSpPr>
        <p:spPr/>
        <p:txBody>
          <a:bodyPr/>
          <a:lstStyle/>
          <a:p>
            <a:fld id="{E11AC5FD-6117-434D-B9A5-ADA9E67FDCBD}" type="slidenum">
              <a:rPr lang="en-US" smtClean="0"/>
              <a:t>16</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4018213374"/>
              </p:ext>
            </p:extLst>
          </p:nvPr>
        </p:nvGraphicFramePr>
        <p:xfrm>
          <a:off x="228601" y="914401"/>
          <a:ext cx="8686798" cy="5354579"/>
        </p:xfrm>
        <a:graphic>
          <a:graphicData uri="http://schemas.openxmlformats.org/drawingml/2006/table">
            <a:tbl>
              <a:tblPr firstRow="1" bandRow="1">
                <a:tableStyleId>{5C22544A-7EE6-4342-B048-85BDC9FD1C3A}</a:tableStyleId>
              </a:tblPr>
              <a:tblGrid>
                <a:gridCol w="1136591">
                  <a:extLst>
                    <a:ext uri="{9D8B030D-6E8A-4147-A177-3AD203B41FA5}">
                      <a16:colId xmlns:a16="http://schemas.microsoft.com/office/drawing/2014/main" val="1897634298"/>
                    </a:ext>
                  </a:extLst>
                </a:gridCol>
                <a:gridCol w="768408">
                  <a:extLst>
                    <a:ext uri="{9D8B030D-6E8A-4147-A177-3AD203B41FA5}">
                      <a16:colId xmlns:a16="http://schemas.microsoft.com/office/drawing/2014/main" val="1570552813"/>
                    </a:ext>
                  </a:extLst>
                </a:gridCol>
                <a:gridCol w="936477">
                  <a:extLst>
                    <a:ext uri="{9D8B030D-6E8A-4147-A177-3AD203B41FA5}">
                      <a16:colId xmlns:a16="http://schemas.microsoft.com/office/drawing/2014/main" val="2930224535"/>
                    </a:ext>
                  </a:extLst>
                </a:gridCol>
                <a:gridCol w="1217776">
                  <a:extLst>
                    <a:ext uri="{9D8B030D-6E8A-4147-A177-3AD203B41FA5}">
                      <a16:colId xmlns:a16="http://schemas.microsoft.com/office/drawing/2014/main" val="3776382731"/>
                    </a:ext>
                  </a:extLst>
                </a:gridCol>
                <a:gridCol w="4627546">
                  <a:extLst>
                    <a:ext uri="{9D8B030D-6E8A-4147-A177-3AD203B41FA5}">
                      <a16:colId xmlns:a16="http://schemas.microsoft.com/office/drawing/2014/main" val="3406358116"/>
                    </a:ext>
                  </a:extLst>
                </a:gridCol>
              </a:tblGrid>
              <a:tr h="572055">
                <a:tc>
                  <a:txBody>
                    <a:bodyPr/>
                    <a:lstStyle/>
                    <a:p>
                      <a:r>
                        <a:rPr lang="en-US" sz="1200" dirty="0" smtClean="0">
                          <a:solidFill>
                            <a:schemeClr val="tx1"/>
                          </a:solidFill>
                          <a:latin typeface="+mj-lt"/>
                          <a:cs typeface="Arial" panose="020B0604020202020204" pitchFamily="34" charset="0"/>
                        </a:rPr>
                        <a:t>Item</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Policy</a:t>
                      </a:r>
                      <a:r>
                        <a:rPr lang="en-US" sz="1200" baseline="0" dirty="0" smtClean="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C-IV</a:t>
                      </a:r>
                      <a:r>
                        <a:rPr lang="en-US" sz="1200" baseline="0" dirty="0" smtClean="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LRS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latin typeface="+mj-lt"/>
                          <a:ea typeface="+mn-ea"/>
                          <a:cs typeface="Arial" panose="020B0604020202020204" pitchFamily="34" charset="0"/>
                        </a:rPr>
                        <a:t>Description</a:t>
                      </a:r>
                      <a:r>
                        <a:rPr lang="en-US" sz="1200" b="1" kern="1200" baseline="0" dirty="0" smtClean="0">
                          <a:solidFill>
                            <a:schemeClr val="tx1"/>
                          </a:solidFill>
                          <a:latin typeface="+mj-lt"/>
                          <a:ea typeface="+mn-ea"/>
                          <a:cs typeface="Arial" panose="020B0604020202020204" pitchFamily="34" charset="0"/>
                        </a:rPr>
                        <a:t> – </a:t>
                      </a:r>
                      <a:r>
                        <a:rPr lang="en-US" sz="1200" b="1" kern="1200" baseline="0" dirty="0" smtClean="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473737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i="0" kern="1200" dirty="0" smtClean="0">
                          <a:solidFill>
                            <a:schemeClr val="dk1"/>
                          </a:solidFill>
                          <a:effectLst/>
                          <a:latin typeface="+mn-lt"/>
                          <a:ea typeface="+mn-ea"/>
                          <a:cs typeface="+mn-cs"/>
                        </a:rPr>
                        <a:t>MC RE Informational Packets for Application and Renewal</a:t>
                      </a:r>
                      <a:endParaRPr lang="en-US" sz="1100" b="0" i="0" kern="1200" dirty="0" smtClean="0">
                        <a:solidFill>
                          <a:schemeClr val="dk1"/>
                        </a:solidFill>
                        <a:effectLst/>
                        <a:latin typeface="+mn-lt"/>
                        <a:ea typeface="+mn-ea"/>
                        <a:cs typeface="+mn-cs"/>
                        <a:hlinkClick r:id="rId2"/>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00" b="0" i="0" kern="1200" dirty="0" smtClean="0">
                          <a:solidFill>
                            <a:schemeClr val="dk1"/>
                          </a:solidFill>
                          <a:effectLst/>
                          <a:latin typeface="+mn-lt"/>
                          <a:ea typeface="+mn-ea"/>
                          <a:cs typeface="+mn-cs"/>
                          <a:hlinkClick r:id="rId2"/>
                        </a:rPr>
                        <a:t>MEDIL I 14-54</a:t>
                      </a:r>
                      <a:endParaRPr lang="en-US" sz="1100" b="0" i="0" kern="1200" dirty="0" smtClean="0">
                        <a:solidFill>
                          <a:schemeClr val="dk1"/>
                        </a:solidFill>
                        <a:effectLst/>
                        <a:latin typeface="+mn-lt"/>
                        <a:ea typeface="+mn-ea"/>
                        <a:cs typeface="+mn-cs"/>
                      </a:endParaRPr>
                    </a:p>
                  </a:txBody>
                  <a:tcPr marL="91448" marR="91448" marT="34291" marB="3429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i="0" dirty="0" smtClean="0">
                          <a:solidFill>
                            <a:schemeClr val="tx1"/>
                          </a:solidFill>
                          <a:latin typeface="+mn-lt"/>
                          <a:cs typeface="Arial" panose="020B0604020202020204" pitchFamily="34" charset="0"/>
                        </a:rPr>
                        <a:t>2014</a:t>
                      </a:r>
                    </a:p>
                    <a:p>
                      <a:endParaRPr lang="en-US" sz="1100" i="0" dirty="0" smtClean="0">
                        <a:solidFill>
                          <a:schemeClr val="tx1"/>
                        </a:solidFill>
                        <a:latin typeface="+mn-lt"/>
                        <a:cs typeface="Arial" panose="020B0604020202020204" pitchFamily="34" charset="0"/>
                      </a:endParaRPr>
                    </a:p>
                  </a:txBody>
                  <a:tcPr marL="91442" marR="91442" marT="34315" marB="34315"/>
                </a:tc>
                <a:tc>
                  <a:txBody>
                    <a:bodyPr/>
                    <a:lstStyle/>
                    <a:p>
                      <a:r>
                        <a:rPr lang="en-US" sz="1100" dirty="0" smtClean="0">
                          <a:solidFill>
                            <a:schemeClr val="tx1"/>
                          </a:solidFill>
                          <a:latin typeface="+mn-lt"/>
                          <a:cs typeface="Arial" panose="020B0604020202020204" pitchFamily="34" charset="0"/>
                        </a:rPr>
                        <a:t>SCR 924</a:t>
                      </a:r>
                    </a:p>
                    <a:p>
                      <a:endParaRPr lang="en-US" sz="1100" dirty="0" smtClean="0">
                        <a:solidFill>
                          <a:schemeClr val="tx1"/>
                        </a:solidFill>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mn-lt"/>
                          <a:cs typeface="Arial" panose="020B0604020202020204" pitchFamily="34" charset="0"/>
                        </a:rPr>
                        <a:t>Analysis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mn-lt"/>
                          <a:cs typeface="Arial" panose="020B0604020202020204" pitchFamily="34" charset="0"/>
                        </a:rPr>
                        <a:t>Release</a:t>
                      </a:r>
                      <a:r>
                        <a:rPr lang="en-US" sz="1100" baseline="0" dirty="0" smtClean="0">
                          <a:latin typeface="+mn-lt"/>
                          <a:cs typeface="Arial" panose="020B0604020202020204" pitchFamily="34" charset="0"/>
                        </a:rPr>
                        <a:t> TBD</a:t>
                      </a:r>
                      <a:endParaRPr lang="en-US" sz="1100" dirty="0" smtClean="0">
                        <a:latin typeface="+mn-lt"/>
                        <a:cs typeface="Arial" panose="020B0604020202020204" pitchFamily="34" charset="0"/>
                      </a:endParaRPr>
                    </a:p>
                  </a:txBody>
                  <a:tcPr marL="91442" marR="91442" marT="34315" marB="34315"/>
                </a:tc>
                <a:tc>
                  <a:txBody>
                    <a:bodyPr/>
                    <a:lstStyle/>
                    <a:p>
                      <a:r>
                        <a:rPr lang="en-US" sz="1100" dirty="0" smtClean="0">
                          <a:solidFill>
                            <a:schemeClr val="tx1"/>
                          </a:solidFill>
                          <a:latin typeface="+mn-lt"/>
                          <a:cs typeface="Arial" panose="020B0604020202020204" pitchFamily="34" charset="0"/>
                        </a:rPr>
                        <a:t>SCR 52371</a:t>
                      </a:r>
                    </a:p>
                    <a:p>
                      <a:endParaRPr lang="en-US" sz="1100" dirty="0" smtClean="0">
                        <a:solidFill>
                          <a:schemeClr val="tx1"/>
                        </a:solidFill>
                        <a:latin typeface="+mn-lt"/>
                        <a:cs typeface="Arial" panose="020B0604020202020204" pitchFamily="34" charset="0"/>
                      </a:endParaRPr>
                    </a:p>
                    <a:p>
                      <a:r>
                        <a:rPr lang="en-US" sz="1100" dirty="0" smtClean="0">
                          <a:solidFill>
                            <a:schemeClr val="tx1"/>
                          </a:solidFill>
                          <a:latin typeface="+mn-lt"/>
                          <a:cs typeface="Arial" panose="020B0604020202020204" pitchFamily="34" charset="0"/>
                        </a:rPr>
                        <a:t>Implemented</a:t>
                      </a:r>
                    </a:p>
                    <a:p>
                      <a:endParaRPr lang="en-US" sz="1100" dirty="0" smtClean="0">
                        <a:solidFill>
                          <a:schemeClr val="tx1"/>
                        </a:solidFill>
                        <a:latin typeface="+mn-lt"/>
                        <a:cs typeface="Arial" panose="020B0604020202020204" pitchFamily="34" charset="0"/>
                      </a:endParaRPr>
                    </a:p>
                    <a:p>
                      <a:r>
                        <a:rPr lang="en-US" sz="1100" dirty="0" smtClean="0">
                          <a:solidFill>
                            <a:schemeClr val="tx1"/>
                          </a:solidFill>
                          <a:latin typeface="+mn-lt"/>
                          <a:cs typeface="Arial" panose="020B0604020202020204" pitchFamily="34" charset="0"/>
                        </a:rPr>
                        <a:t>Release</a:t>
                      </a:r>
                      <a:r>
                        <a:rPr lang="en-US" sz="1100" baseline="0" dirty="0" smtClean="0">
                          <a:solidFill>
                            <a:schemeClr val="tx1"/>
                          </a:solidFill>
                          <a:latin typeface="+mn-lt"/>
                          <a:cs typeface="Arial" panose="020B0604020202020204" pitchFamily="34" charset="0"/>
                        </a:rPr>
                        <a:t> </a:t>
                      </a:r>
                    </a:p>
                    <a:p>
                      <a:r>
                        <a:rPr lang="en-US" sz="1100" baseline="0" dirty="0" smtClean="0">
                          <a:solidFill>
                            <a:schemeClr val="tx1"/>
                          </a:solidFill>
                          <a:latin typeface="+mn-lt"/>
                          <a:cs typeface="Arial" panose="020B0604020202020204" pitchFamily="34" charset="0"/>
                        </a:rPr>
                        <a:t>17.05</a:t>
                      </a:r>
                      <a:endParaRPr lang="en-US" sz="1100" dirty="0" smtClean="0">
                        <a:solidFill>
                          <a:schemeClr val="tx1"/>
                        </a:solidFill>
                        <a:latin typeface="+mn-lt"/>
                        <a:cs typeface="Arial" panose="020B0604020202020204" pitchFamily="34" charset="0"/>
                      </a:endParaRPr>
                    </a:p>
                  </a:txBody>
                  <a:tcPr marL="91442" marR="91442" marT="34315" marB="34315"/>
                </a:tc>
                <a:tc>
                  <a:txBody>
                    <a:bodyPr/>
                    <a:lstStyle/>
                    <a:p>
                      <a:pPr marL="0" indent="0">
                        <a:buFont typeface="Arial" panose="020B0604020202020204" pitchFamily="34" charset="0"/>
                        <a:buNone/>
                      </a:pPr>
                      <a:r>
                        <a:rPr lang="en-US" sz="1100" dirty="0" smtClean="0"/>
                        <a:t>Counties are required to provide the publications listed</a:t>
                      </a:r>
                      <a:r>
                        <a:rPr lang="en-US" sz="1100" baseline="0" dirty="0" smtClean="0"/>
                        <a:t> in this MEDIL</a:t>
                      </a:r>
                      <a:r>
                        <a:rPr lang="en-US" sz="1100" dirty="0" smtClean="0"/>
                        <a:t> to all households at the time of initial application when submitted to the county directly in person, by phone, by mail or through eNotification and at renewal. </a:t>
                      </a:r>
                    </a:p>
                    <a:p>
                      <a:pPr marL="0" indent="0">
                        <a:buFont typeface="Arial" panose="020B0604020202020204" pitchFamily="34" charset="0"/>
                        <a:buNone/>
                      </a:pPr>
                      <a:endParaRPr lang="en-US" sz="1100" dirty="0" smtClean="0"/>
                    </a:p>
                    <a:p>
                      <a:pPr marL="0" indent="0">
                        <a:buFont typeface="Arial" panose="020B0604020202020204" pitchFamily="34" charset="0"/>
                        <a:buNone/>
                      </a:pPr>
                      <a:r>
                        <a:rPr lang="en-US" sz="1100" b="1" baseline="0" dirty="0" smtClean="0">
                          <a:solidFill>
                            <a:schemeClr val="tx1"/>
                          </a:solidFill>
                          <a:latin typeface="+mn-lt"/>
                          <a:cs typeface="Arial" panose="020B0604020202020204" pitchFamily="34" charset="0"/>
                        </a:rPr>
                        <a:t>C-IV  Update:</a:t>
                      </a:r>
                    </a:p>
                    <a:p>
                      <a:pPr marL="0" indent="0">
                        <a:buFont typeface="Arial" panose="020B0604020202020204" pitchFamily="34" charset="0"/>
                        <a:buNone/>
                      </a:pPr>
                      <a:r>
                        <a:rPr lang="en-US" sz="1100" b="0" baseline="0" dirty="0" smtClean="0">
                          <a:solidFill>
                            <a:schemeClr val="tx1"/>
                          </a:solidFill>
                          <a:latin typeface="+mn-lt"/>
                          <a:cs typeface="Arial" panose="020B0604020202020204" pitchFamily="34" charset="0"/>
                        </a:rPr>
                        <a:t>The approach was to create three informational packets, one for applications and two for renewals. Due to the substantial increase in project operations cost and a shift in county postage cost, this item was discussed at PSC in 2017. PSC asked, to avoid the cost of mailing these packets, could the packets be posted to the recipient’s C4Y account. A Consortium Request for Policy Clarification (CRPC) was sent to DHCS. In addition to the PSC question, it was also asked if a PDF link to each packet on C4Yourself (C4Y) would satisfy the policy requirement. </a:t>
                      </a:r>
                    </a:p>
                    <a:p>
                      <a:pPr marL="0" algn="l" defTabSz="914400" rtl="0" eaLnBrk="1" latinLnBrk="0" hangingPunct="1"/>
                      <a:endParaRPr lang="en-US" sz="1100" kern="1200" dirty="0" smtClean="0">
                        <a:solidFill>
                          <a:schemeClr val="tx1"/>
                        </a:solidFill>
                        <a:latin typeface="+mn-lt"/>
                        <a:ea typeface="+mn-ea"/>
                        <a:cs typeface="Arial" panose="020B0604020202020204" pitchFamily="34" charset="0"/>
                      </a:endParaRPr>
                    </a:p>
                    <a:p>
                      <a:pPr marL="0" algn="l" defTabSz="914400" rtl="0" eaLnBrk="1" latinLnBrk="0" hangingPunct="1"/>
                      <a:r>
                        <a:rPr lang="en-US" sz="1100" b="1" kern="1200" dirty="0" smtClean="0">
                          <a:solidFill>
                            <a:schemeClr val="tx1"/>
                          </a:solidFill>
                          <a:latin typeface="+mn-lt"/>
                          <a:ea typeface="+mn-ea"/>
                          <a:cs typeface="Arial" panose="020B0604020202020204" pitchFamily="34" charset="0"/>
                        </a:rPr>
                        <a:t>Note: </a:t>
                      </a:r>
                      <a:r>
                        <a:rPr lang="en-US" sz="1100" kern="1200" dirty="0" smtClean="0">
                          <a:solidFill>
                            <a:schemeClr val="tx1"/>
                          </a:solidFill>
                          <a:latin typeface="+mn-lt"/>
                          <a:ea typeface="+mn-ea"/>
                          <a:cs typeface="Arial" panose="020B0604020202020204" pitchFamily="34" charset="0"/>
                        </a:rPr>
                        <a:t>Due to the increase in volume that these automated packets will would create, </a:t>
                      </a:r>
                      <a:r>
                        <a:rPr lang="en-US" sz="1100" b="1" kern="1200" dirty="0" smtClean="0">
                          <a:solidFill>
                            <a:schemeClr val="tx1"/>
                          </a:solidFill>
                          <a:latin typeface="+mn-lt"/>
                          <a:ea typeface="+mn-ea"/>
                          <a:cs typeface="Arial" panose="020B0604020202020204" pitchFamily="34" charset="0"/>
                        </a:rPr>
                        <a:t>the Project would have to restructure the contract with the print center vendor.</a:t>
                      </a:r>
                    </a:p>
                    <a:p>
                      <a:pPr marL="0" algn="l" defTabSz="914400" rtl="0" eaLnBrk="1" latinLnBrk="0" hangingPunct="1"/>
                      <a:endParaRPr lang="en-US" sz="1100" kern="1200" dirty="0" smtClean="0">
                        <a:solidFill>
                          <a:schemeClr val="tx1"/>
                        </a:solidFill>
                        <a:latin typeface="+mn-lt"/>
                        <a:ea typeface="+mn-ea"/>
                        <a:cs typeface="Arial" panose="020B0604020202020204" pitchFamily="34" charset="0"/>
                      </a:endParaRPr>
                    </a:p>
                    <a:p>
                      <a:pPr marL="0" algn="l" defTabSz="914400" rtl="0" eaLnBrk="1" latinLnBrk="0" hangingPunct="1"/>
                      <a:r>
                        <a:rPr lang="en-US" sz="1100" kern="1200" dirty="0" smtClean="0">
                          <a:solidFill>
                            <a:schemeClr val="tx1"/>
                          </a:solidFill>
                          <a:latin typeface="+mn-lt"/>
                          <a:ea typeface="+mn-ea"/>
                          <a:cs typeface="Arial" panose="020B0604020202020204" pitchFamily="34" charset="0"/>
                        </a:rPr>
                        <a:t>The Project was working with OSI to see if funding is available to cover the increased operation costs to automate the packet</a:t>
                      </a:r>
                      <a:r>
                        <a:rPr lang="en-US" sz="1100" kern="1200" baseline="0" dirty="0" smtClean="0">
                          <a:solidFill>
                            <a:schemeClr val="tx1"/>
                          </a:solidFill>
                          <a:latin typeface="+mn-lt"/>
                          <a:ea typeface="+mn-ea"/>
                          <a:cs typeface="Arial" panose="020B0604020202020204" pitchFamily="34" charset="0"/>
                        </a:rPr>
                        <a:t> changes</a:t>
                      </a:r>
                      <a:r>
                        <a:rPr lang="en-US" sz="1100" kern="1200" dirty="0" smtClean="0">
                          <a:solidFill>
                            <a:schemeClr val="tx1"/>
                          </a:solidFill>
                          <a:latin typeface="+mn-lt"/>
                          <a:ea typeface="+mn-ea"/>
                          <a:cs typeface="Arial" panose="020B0604020202020204" pitchFamily="34" charset="0"/>
                        </a:rPr>
                        <a:t>. Per OSI</a:t>
                      </a:r>
                      <a:r>
                        <a:rPr lang="en-US" sz="1100" kern="1200" baseline="0" dirty="0" smtClean="0">
                          <a:solidFill>
                            <a:schemeClr val="tx1"/>
                          </a:solidFill>
                          <a:latin typeface="+mn-lt"/>
                          <a:ea typeface="+mn-ea"/>
                          <a:cs typeface="Arial" panose="020B0604020202020204" pitchFamily="34" charset="0"/>
                        </a:rPr>
                        <a:t> no additional funding is available for this effort.</a:t>
                      </a:r>
                      <a:endParaRPr lang="en-US" sz="1100" kern="1200" dirty="0" smtClean="0">
                        <a:solidFill>
                          <a:schemeClr val="tx1"/>
                        </a:solidFill>
                        <a:latin typeface="+mn-lt"/>
                        <a:ea typeface="+mn-ea"/>
                        <a:cs typeface="Arial" panose="020B0604020202020204" pitchFamily="34" charset="0"/>
                      </a:endParaRPr>
                    </a:p>
                    <a:p>
                      <a:pPr marL="0" algn="l" defTabSz="914400" rtl="0" eaLnBrk="1" latinLnBrk="0" hangingPunct="1"/>
                      <a:endParaRPr lang="en-US" sz="1100" kern="1200" dirty="0" smtClean="0">
                        <a:solidFill>
                          <a:schemeClr val="tx1"/>
                        </a:solidFill>
                        <a:latin typeface="+mn-lt"/>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kern="1200" dirty="0" smtClean="0">
                          <a:solidFill>
                            <a:schemeClr val="dk1"/>
                          </a:solidFill>
                          <a:effectLst/>
                          <a:latin typeface="+mn-lt"/>
                          <a:ea typeface="+mn-ea"/>
                          <a:cs typeface="+mn-cs"/>
                        </a:rPr>
                        <a:t>-Continued on next slide-</a:t>
                      </a:r>
                      <a:endParaRPr lang="en-US" sz="1100" b="0" baseline="0" dirty="0" smtClean="0">
                        <a:solidFill>
                          <a:schemeClr val="tx1"/>
                        </a:solidFill>
                        <a:latin typeface="+mn-lt"/>
                        <a:cs typeface="Arial" panose="020B0604020202020204" pitchFamily="34" charset="0"/>
                      </a:endParaRPr>
                    </a:p>
                  </a:txBody>
                  <a:tcPr marL="91442" marR="91442" marT="34315" marB="34315"/>
                </a:tc>
                <a:extLst>
                  <a:ext uri="{0D108BD9-81ED-4DB2-BD59-A6C34878D82A}">
                    <a16:rowId xmlns:a16="http://schemas.microsoft.com/office/drawing/2014/main" val="2805369922"/>
                  </a:ext>
                </a:extLst>
              </a:tr>
            </a:tbl>
          </a:graphicData>
        </a:graphic>
      </p:graphicFrame>
    </p:spTree>
    <p:extLst>
      <p:ext uri="{BB962C8B-B14F-4D97-AF65-F5344CB8AC3E}">
        <p14:creationId xmlns:p14="http://schemas.microsoft.com/office/powerpoint/2010/main" val="203921799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200" y="152400"/>
            <a:ext cx="7620000" cy="685800"/>
          </a:xfrm>
        </p:spPr>
        <p:txBody>
          <a:bodyPr/>
          <a:lstStyle/>
          <a:p>
            <a:pPr algn="r"/>
            <a:r>
              <a:rPr lang="en-US" dirty="0" smtClean="0"/>
              <a:t>Policy Implementation</a:t>
            </a:r>
            <a:endParaRPr lang="en-US" dirty="0"/>
          </a:p>
        </p:txBody>
      </p:sp>
      <p:sp>
        <p:nvSpPr>
          <p:cNvPr id="5" name="Slide Number Placeholder 3"/>
          <p:cNvSpPr>
            <a:spLocks noGrp="1"/>
          </p:cNvSpPr>
          <p:nvPr>
            <p:ph type="sldNum" sz="quarter" idx="12"/>
          </p:nvPr>
        </p:nvSpPr>
        <p:spPr/>
        <p:txBody>
          <a:bodyPr/>
          <a:lstStyle/>
          <a:p>
            <a:fld id="{E11AC5FD-6117-434D-B9A5-ADA9E67FDCBD}" type="slidenum">
              <a:rPr lang="en-US" smtClean="0"/>
              <a:t>17</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1012196610"/>
              </p:ext>
            </p:extLst>
          </p:nvPr>
        </p:nvGraphicFramePr>
        <p:xfrm>
          <a:off x="228600" y="838200"/>
          <a:ext cx="8686800" cy="5295740"/>
        </p:xfrm>
        <a:graphic>
          <a:graphicData uri="http://schemas.openxmlformats.org/drawingml/2006/table">
            <a:tbl>
              <a:tblPr firstRow="1" bandRow="1">
                <a:tableStyleId>{5C22544A-7EE6-4342-B048-85BDC9FD1C3A}</a:tableStyleId>
              </a:tblPr>
              <a:tblGrid>
                <a:gridCol w="1136591">
                  <a:extLst>
                    <a:ext uri="{9D8B030D-6E8A-4147-A177-3AD203B41FA5}">
                      <a16:colId xmlns:a16="http://schemas.microsoft.com/office/drawing/2014/main" val="1897634298"/>
                    </a:ext>
                  </a:extLst>
                </a:gridCol>
                <a:gridCol w="768409">
                  <a:extLst>
                    <a:ext uri="{9D8B030D-6E8A-4147-A177-3AD203B41FA5}">
                      <a16:colId xmlns:a16="http://schemas.microsoft.com/office/drawing/2014/main" val="1570552813"/>
                    </a:ext>
                  </a:extLst>
                </a:gridCol>
                <a:gridCol w="936477">
                  <a:extLst>
                    <a:ext uri="{9D8B030D-6E8A-4147-A177-3AD203B41FA5}">
                      <a16:colId xmlns:a16="http://schemas.microsoft.com/office/drawing/2014/main" val="2930224535"/>
                    </a:ext>
                  </a:extLst>
                </a:gridCol>
                <a:gridCol w="1217776">
                  <a:extLst>
                    <a:ext uri="{9D8B030D-6E8A-4147-A177-3AD203B41FA5}">
                      <a16:colId xmlns:a16="http://schemas.microsoft.com/office/drawing/2014/main" val="3776382731"/>
                    </a:ext>
                  </a:extLst>
                </a:gridCol>
                <a:gridCol w="4627547">
                  <a:extLst>
                    <a:ext uri="{9D8B030D-6E8A-4147-A177-3AD203B41FA5}">
                      <a16:colId xmlns:a16="http://schemas.microsoft.com/office/drawing/2014/main" val="3406358116"/>
                    </a:ext>
                  </a:extLst>
                </a:gridCol>
              </a:tblGrid>
              <a:tr h="579266">
                <a:tc>
                  <a:txBody>
                    <a:bodyPr/>
                    <a:lstStyle/>
                    <a:p>
                      <a:r>
                        <a:rPr lang="en-US" sz="1200" dirty="0" smtClean="0">
                          <a:solidFill>
                            <a:schemeClr val="tx1"/>
                          </a:solidFill>
                          <a:latin typeface="+mj-lt"/>
                          <a:cs typeface="Arial" panose="020B0604020202020204" pitchFamily="34" charset="0"/>
                        </a:rPr>
                        <a:t>Item</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Policy</a:t>
                      </a:r>
                      <a:r>
                        <a:rPr lang="en-US" sz="1200" baseline="0" dirty="0" smtClean="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C-IV</a:t>
                      </a:r>
                      <a:r>
                        <a:rPr lang="en-US" sz="1200" baseline="0" dirty="0" smtClean="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LRS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latin typeface="+mj-lt"/>
                          <a:ea typeface="+mn-ea"/>
                          <a:cs typeface="Arial" panose="020B0604020202020204" pitchFamily="34" charset="0"/>
                        </a:rPr>
                        <a:t>Description</a:t>
                      </a:r>
                      <a:r>
                        <a:rPr lang="en-US" sz="1200" b="1" kern="1200" baseline="0" dirty="0" smtClean="0">
                          <a:solidFill>
                            <a:schemeClr val="tx1"/>
                          </a:solidFill>
                          <a:latin typeface="+mj-lt"/>
                          <a:ea typeface="+mn-ea"/>
                          <a:cs typeface="Arial" panose="020B0604020202020204" pitchFamily="34" charset="0"/>
                        </a:rPr>
                        <a:t> – </a:t>
                      </a:r>
                      <a:r>
                        <a:rPr lang="en-US" sz="1200" b="1" kern="1200" baseline="0" dirty="0" smtClean="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46785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dk1"/>
                          </a:solidFill>
                          <a:effectLst/>
                          <a:latin typeface="+mn-lt"/>
                          <a:ea typeface="+mn-ea"/>
                          <a:cs typeface="+mn-cs"/>
                        </a:rPr>
                        <a:t>MC RE Informational Packets for Application and Renewal</a:t>
                      </a:r>
                      <a:endParaRPr lang="en-US" sz="1200" b="0" i="0" kern="1200" dirty="0" smtClean="0">
                        <a:solidFill>
                          <a:schemeClr val="dk1"/>
                        </a:solidFill>
                        <a:effectLst/>
                        <a:latin typeface="+mn-lt"/>
                        <a:ea typeface="+mn-ea"/>
                        <a:cs typeface="+mn-cs"/>
                        <a:hlinkClick r:id="rId2"/>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300" b="0" i="0" kern="1200" dirty="0" smtClean="0">
                        <a:solidFill>
                          <a:schemeClr val="dk1"/>
                        </a:solidFill>
                        <a:effectLst/>
                        <a:latin typeface="+mn-lt"/>
                        <a:ea typeface="+mn-ea"/>
                        <a:cs typeface="+mn-cs"/>
                        <a:hlinkClick r:id="rId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300" b="0" i="0" kern="1200" dirty="0" smtClean="0">
                          <a:solidFill>
                            <a:schemeClr val="dk1"/>
                          </a:solidFill>
                          <a:effectLst/>
                          <a:latin typeface="+mn-lt"/>
                          <a:ea typeface="+mn-ea"/>
                          <a:cs typeface="+mn-cs"/>
                          <a:hlinkClick r:id="rId2"/>
                        </a:rPr>
                        <a:t>MEDIL I 14-54</a:t>
                      </a:r>
                      <a:endParaRPr lang="en-US" sz="1300" b="0" i="0" kern="1200" dirty="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300" b="0" i="0" kern="1200" dirty="0" smtClean="0">
                        <a:solidFill>
                          <a:schemeClr val="dk1"/>
                        </a:solidFill>
                        <a:effectLst/>
                        <a:latin typeface="+mn-lt"/>
                        <a:ea typeface="+mn-ea"/>
                        <a:cs typeface="+mn-cs"/>
                      </a:endParaRPr>
                    </a:p>
                  </a:txBody>
                  <a:tcPr marL="91448" marR="91448" marT="34291" marB="3429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i="0" dirty="0" smtClean="0">
                          <a:solidFill>
                            <a:schemeClr val="tx1"/>
                          </a:solidFill>
                          <a:latin typeface="+mn-lt"/>
                          <a:cs typeface="Arial" panose="020B0604020202020204" pitchFamily="34" charset="0"/>
                        </a:rPr>
                        <a:t>2014</a:t>
                      </a:r>
                    </a:p>
                    <a:p>
                      <a:endParaRPr lang="en-US" sz="1300" i="0" dirty="0" smtClean="0">
                        <a:solidFill>
                          <a:schemeClr val="tx1"/>
                        </a:solidFill>
                        <a:latin typeface="+mn-lt"/>
                        <a:cs typeface="Arial" panose="020B0604020202020204" pitchFamily="34" charset="0"/>
                      </a:endParaRPr>
                    </a:p>
                  </a:txBody>
                  <a:tcPr marL="91442" marR="91442" marT="34315" marB="34315"/>
                </a:tc>
                <a:tc>
                  <a:txBody>
                    <a:bodyPr/>
                    <a:lstStyle/>
                    <a:p>
                      <a:r>
                        <a:rPr lang="en-US" sz="1300" dirty="0" smtClean="0">
                          <a:solidFill>
                            <a:schemeClr val="tx1"/>
                          </a:solidFill>
                          <a:latin typeface="+mn-lt"/>
                          <a:cs typeface="Arial" panose="020B0604020202020204" pitchFamily="34" charset="0"/>
                        </a:rPr>
                        <a:t>SCR 924</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30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mn-lt"/>
                          <a:cs typeface="Arial" panose="020B0604020202020204" pitchFamily="34" charset="0"/>
                        </a:rPr>
                        <a:t>Analysis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30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mn-lt"/>
                          <a:cs typeface="Arial" panose="020B0604020202020204" pitchFamily="34" charset="0"/>
                        </a:rPr>
                        <a:t>Release</a:t>
                      </a:r>
                      <a:r>
                        <a:rPr lang="en-US" sz="1300" baseline="0" dirty="0" smtClean="0">
                          <a:latin typeface="+mn-lt"/>
                          <a:cs typeface="Arial" panose="020B0604020202020204" pitchFamily="34" charset="0"/>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300" baseline="0" dirty="0" smtClean="0">
                          <a:latin typeface="+mn-lt"/>
                          <a:cs typeface="Arial" panose="020B0604020202020204" pitchFamily="34" charset="0"/>
                        </a:rPr>
                        <a:t>TBD</a:t>
                      </a:r>
                      <a:endParaRPr lang="en-US" sz="1300" dirty="0" smtClean="0">
                        <a:latin typeface="+mn-lt"/>
                        <a:cs typeface="Arial" panose="020B0604020202020204" pitchFamily="34" charset="0"/>
                      </a:endParaRPr>
                    </a:p>
                  </a:txBody>
                  <a:tcPr marL="91442" marR="91442" marT="34315" marB="34315"/>
                </a:tc>
                <a:tc>
                  <a:txBody>
                    <a:bodyPr/>
                    <a:lstStyle/>
                    <a:p>
                      <a:r>
                        <a:rPr lang="en-US" sz="1300" dirty="0" smtClean="0">
                          <a:solidFill>
                            <a:schemeClr val="tx1"/>
                          </a:solidFill>
                          <a:latin typeface="+mn-lt"/>
                          <a:cs typeface="Arial" panose="020B0604020202020204" pitchFamily="34" charset="0"/>
                        </a:rPr>
                        <a:t>SCR 52371</a:t>
                      </a:r>
                    </a:p>
                    <a:p>
                      <a:endParaRPr lang="en-US" sz="1300" dirty="0" smtClean="0">
                        <a:solidFill>
                          <a:schemeClr val="tx1"/>
                        </a:solidFill>
                        <a:latin typeface="+mn-lt"/>
                        <a:cs typeface="Arial" panose="020B0604020202020204" pitchFamily="34" charset="0"/>
                      </a:endParaRPr>
                    </a:p>
                    <a:p>
                      <a:r>
                        <a:rPr lang="en-US" sz="1300" dirty="0" smtClean="0">
                          <a:solidFill>
                            <a:schemeClr val="tx1"/>
                          </a:solidFill>
                          <a:latin typeface="+mn-lt"/>
                          <a:cs typeface="Arial" panose="020B0604020202020204" pitchFamily="34" charset="0"/>
                        </a:rPr>
                        <a:t>Implemented</a:t>
                      </a:r>
                    </a:p>
                    <a:p>
                      <a:endParaRPr lang="en-US" sz="1300" dirty="0" smtClean="0">
                        <a:solidFill>
                          <a:schemeClr val="tx1"/>
                        </a:solidFill>
                        <a:latin typeface="+mn-lt"/>
                        <a:cs typeface="Arial" panose="020B0604020202020204" pitchFamily="34" charset="0"/>
                      </a:endParaRPr>
                    </a:p>
                    <a:p>
                      <a:r>
                        <a:rPr lang="en-US" sz="1300" dirty="0" smtClean="0">
                          <a:solidFill>
                            <a:schemeClr val="tx1"/>
                          </a:solidFill>
                          <a:latin typeface="+mn-lt"/>
                          <a:cs typeface="Arial" panose="020B0604020202020204" pitchFamily="34" charset="0"/>
                        </a:rPr>
                        <a:t>Release</a:t>
                      </a:r>
                      <a:r>
                        <a:rPr lang="en-US" sz="1300" baseline="0" dirty="0" smtClean="0">
                          <a:solidFill>
                            <a:schemeClr val="tx1"/>
                          </a:solidFill>
                          <a:latin typeface="+mn-lt"/>
                          <a:cs typeface="Arial" panose="020B0604020202020204" pitchFamily="34" charset="0"/>
                        </a:rPr>
                        <a:t> </a:t>
                      </a:r>
                    </a:p>
                    <a:p>
                      <a:r>
                        <a:rPr lang="en-US" sz="1300" baseline="0" dirty="0" smtClean="0">
                          <a:solidFill>
                            <a:schemeClr val="tx1"/>
                          </a:solidFill>
                          <a:latin typeface="+mn-lt"/>
                          <a:cs typeface="Arial" panose="020B0604020202020204" pitchFamily="34" charset="0"/>
                        </a:rPr>
                        <a:t>17.05</a:t>
                      </a:r>
                      <a:endParaRPr lang="en-US" sz="1300" dirty="0" smtClean="0">
                        <a:solidFill>
                          <a:schemeClr val="tx1"/>
                        </a:solidFill>
                        <a:latin typeface="+mn-lt"/>
                        <a:cs typeface="Arial" panose="020B0604020202020204" pitchFamily="34" charset="0"/>
                      </a:endParaRPr>
                    </a:p>
                    <a:p>
                      <a:endParaRPr lang="en-US" sz="1300" dirty="0" smtClean="0">
                        <a:solidFill>
                          <a:schemeClr val="tx1"/>
                        </a:solidFill>
                        <a:latin typeface="+mn-lt"/>
                        <a:cs typeface="Arial" panose="020B0604020202020204" pitchFamily="34" charset="0"/>
                      </a:endParaRPr>
                    </a:p>
                  </a:txBody>
                  <a:tcPr marL="91442" marR="91442" marT="34315" marB="34315"/>
                </a:tc>
                <a:tc>
                  <a:txBody>
                    <a:bodyPr/>
                    <a:lstStyle/>
                    <a:p>
                      <a:pPr marL="0" algn="l" defTabSz="914400" rtl="0" eaLnBrk="1" latinLnBrk="0" hangingPunct="1"/>
                      <a:r>
                        <a:rPr lang="en-US" sz="1300" kern="1200" dirty="0" smtClean="0">
                          <a:solidFill>
                            <a:schemeClr val="tx1"/>
                          </a:solidFill>
                          <a:latin typeface="+mn-lt"/>
                          <a:ea typeface="+mn-ea"/>
                          <a:cs typeface="Arial" panose="020B0604020202020204" pitchFamily="34" charset="0"/>
                        </a:rPr>
                        <a:t>The C-IV Project’s Central Print budget does not have funds to </a:t>
                      </a:r>
                      <a:r>
                        <a:rPr lang="en-US" sz="1300" b="0" kern="1200" dirty="0" smtClean="0">
                          <a:solidFill>
                            <a:schemeClr val="tx1"/>
                          </a:solidFill>
                          <a:latin typeface="+mn-lt"/>
                          <a:ea typeface="+mn-ea"/>
                          <a:cs typeface="Arial" panose="020B0604020202020204" pitchFamily="34" charset="0"/>
                        </a:rPr>
                        <a:t>PSC approved the following C-IV implementation approach: </a:t>
                      </a:r>
                    </a:p>
                    <a:p>
                      <a:pPr marL="0" algn="l" defTabSz="914400" rtl="0" eaLnBrk="1" latinLnBrk="0" hangingPunct="1"/>
                      <a:r>
                        <a:rPr lang="en-US" sz="1300" kern="1200" dirty="0" smtClean="0">
                          <a:solidFill>
                            <a:schemeClr val="tx1"/>
                          </a:solidFill>
                          <a:latin typeface="+mn-lt"/>
                          <a:ea typeface="+mn-ea"/>
                          <a:cs typeface="Arial" panose="020B0604020202020204" pitchFamily="34" charset="0"/>
                        </a:rPr>
                        <a:t>The counties will continue to manually mail the informational packets as described in MEDIL I-14-54 until such time that State funding can be secured. When State funding is available and DHCS updates the PUB 68, the C-IV Project will finalize the SCR and present it to the Correspondence Committee for review and approval. </a:t>
                      </a:r>
                      <a:r>
                        <a:rPr lang="en-US" sz="1300" kern="1200" baseline="0" dirty="0" smtClean="0">
                          <a:solidFill>
                            <a:schemeClr val="tx1"/>
                          </a:solidFill>
                          <a:latin typeface="+mn-lt"/>
                          <a:ea typeface="+mn-ea"/>
                          <a:cs typeface="Arial" panose="020B0604020202020204" pitchFamily="34" charset="0"/>
                        </a:rPr>
                        <a:t>Per DHCS on 10/26/17 the revised PUB 68 has been revised and split into an English and Spanish version.  A draft version of the PUB 68 was sent for stakeholder review on 12/8/17.</a:t>
                      </a:r>
                    </a:p>
                    <a:p>
                      <a:pPr marL="0" algn="l" defTabSz="914400" rtl="0" eaLnBrk="1" latinLnBrk="0" hangingPunct="1"/>
                      <a:endParaRPr lang="en-US" sz="1300" b="1" kern="1200" baseline="0" dirty="0" smtClean="0">
                        <a:solidFill>
                          <a:schemeClr val="tx1"/>
                        </a:solidFill>
                        <a:latin typeface="+mn-lt"/>
                        <a:ea typeface="+mn-ea"/>
                        <a:cs typeface="Arial" panose="020B0604020202020204" pitchFamily="34" charset="0"/>
                      </a:endParaRPr>
                    </a:p>
                    <a:p>
                      <a:pPr marL="0" indent="0">
                        <a:buFont typeface="Arial" panose="020B0604020202020204" pitchFamily="34" charset="0"/>
                        <a:buNone/>
                      </a:pPr>
                      <a:r>
                        <a:rPr lang="en-US" sz="1300" b="1" baseline="0" dirty="0" smtClean="0">
                          <a:solidFill>
                            <a:schemeClr val="tx1"/>
                          </a:solidFill>
                          <a:latin typeface="+mn-lt"/>
                          <a:cs typeface="Arial" panose="020B0604020202020204" pitchFamily="34" charset="0"/>
                        </a:rPr>
                        <a:t>LRS  Update: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300" kern="1200" dirty="0" smtClean="0">
                          <a:solidFill>
                            <a:schemeClr val="tx1"/>
                          </a:solidFill>
                          <a:effectLst/>
                          <a:latin typeface="+mn-lt"/>
                          <a:ea typeface="+mn-ea"/>
                          <a:cs typeface="+mn-cs"/>
                        </a:rPr>
                        <a:t>The forms are available in the template repository for end users to manually distribute to participants with the exception of the brochures that are targeted for 17.09 implementation.  Also, no decision has been made on posting the publications to the participant’s YBN account. </a:t>
                      </a:r>
                    </a:p>
                    <a:p>
                      <a:pPr marL="0" algn="l" defTabSz="914400" rtl="0" eaLnBrk="1" latinLnBrk="0" hangingPunct="1"/>
                      <a:endParaRPr lang="en-US" sz="1300" b="1" baseline="0" dirty="0" smtClean="0">
                        <a:solidFill>
                          <a:schemeClr val="tx1"/>
                        </a:solidFill>
                        <a:latin typeface="+mn-lt"/>
                        <a:cs typeface="Arial" panose="020B0604020202020204" pitchFamily="34" charset="0"/>
                      </a:endParaRPr>
                    </a:p>
                  </a:txBody>
                  <a:tcPr marL="91442" marR="91442" marT="34315" marB="34315"/>
                </a:tc>
                <a:extLst>
                  <a:ext uri="{0D108BD9-81ED-4DB2-BD59-A6C34878D82A}">
                    <a16:rowId xmlns:a16="http://schemas.microsoft.com/office/drawing/2014/main" val="2805369922"/>
                  </a:ext>
                </a:extLst>
              </a:tr>
            </a:tbl>
          </a:graphicData>
        </a:graphic>
      </p:graphicFrame>
    </p:spTree>
    <p:extLst>
      <p:ext uri="{BB962C8B-B14F-4D97-AF65-F5344CB8AC3E}">
        <p14:creationId xmlns:p14="http://schemas.microsoft.com/office/powerpoint/2010/main" val="349153641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52400"/>
            <a:ext cx="7620000" cy="533400"/>
          </a:xfrm>
        </p:spPr>
        <p:txBody>
          <a:bodyPr>
            <a:normAutofit fontScale="90000"/>
          </a:bodyPr>
          <a:lstStyle/>
          <a:p>
            <a:pPr algn="r"/>
            <a:r>
              <a:rPr lang="en-US" dirty="0" smtClean="0"/>
              <a:t>Policy Implementation</a:t>
            </a:r>
            <a:endParaRPr lang="en-US" dirty="0"/>
          </a:p>
        </p:txBody>
      </p:sp>
      <p:sp>
        <p:nvSpPr>
          <p:cNvPr id="5" name="Slide Number Placeholder 3"/>
          <p:cNvSpPr>
            <a:spLocks noGrp="1"/>
          </p:cNvSpPr>
          <p:nvPr>
            <p:ph type="sldNum" sz="quarter" idx="12"/>
          </p:nvPr>
        </p:nvSpPr>
        <p:spPr/>
        <p:txBody>
          <a:bodyPr/>
          <a:lstStyle/>
          <a:p>
            <a:fld id="{E11AC5FD-6117-434D-B9A5-ADA9E67FDCBD}" type="slidenum">
              <a:rPr lang="en-US" smtClean="0"/>
              <a:t>2</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3500168134"/>
              </p:ext>
            </p:extLst>
          </p:nvPr>
        </p:nvGraphicFramePr>
        <p:xfrm>
          <a:off x="228600" y="685805"/>
          <a:ext cx="8686800" cy="5638796"/>
        </p:xfrm>
        <a:graphic>
          <a:graphicData uri="http://schemas.openxmlformats.org/drawingml/2006/table">
            <a:tbl>
              <a:tblPr firstRow="1" bandRow="1">
                <a:tableStyleId>{5C22544A-7EE6-4342-B048-85BDC9FD1C3A}</a:tableStyleId>
              </a:tblPr>
              <a:tblGrid>
                <a:gridCol w="1447800">
                  <a:extLst>
                    <a:ext uri="{9D8B030D-6E8A-4147-A177-3AD203B41FA5}">
                      <a16:colId xmlns:a16="http://schemas.microsoft.com/office/drawing/2014/main" val="1897634298"/>
                    </a:ext>
                  </a:extLst>
                </a:gridCol>
                <a:gridCol w="838200">
                  <a:extLst>
                    <a:ext uri="{9D8B030D-6E8A-4147-A177-3AD203B41FA5}">
                      <a16:colId xmlns:a16="http://schemas.microsoft.com/office/drawing/2014/main" val="1570552813"/>
                    </a:ext>
                  </a:extLst>
                </a:gridCol>
                <a:gridCol w="1143000">
                  <a:extLst>
                    <a:ext uri="{9D8B030D-6E8A-4147-A177-3AD203B41FA5}">
                      <a16:colId xmlns:a16="http://schemas.microsoft.com/office/drawing/2014/main" val="2930224535"/>
                    </a:ext>
                  </a:extLst>
                </a:gridCol>
                <a:gridCol w="1066800">
                  <a:extLst>
                    <a:ext uri="{9D8B030D-6E8A-4147-A177-3AD203B41FA5}">
                      <a16:colId xmlns:a16="http://schemas.microsoft.com/office/drawing/2014/main" val="3776382731"/>
                    </a:ext>
                  </a:extLst>
                </a:gridCol>
                <a:gridCol w="4191000">
                  <a:extLst>
                    <a:ext uri="{9D8B030D-6E8A-4147-A177-3AD203B41FA5}">
                      <a16:colId xmlns:a16="http://schemas.microsoft.com/office/drawing/2014/main" val="3406358116"/>
                    </a:ext>
                  </a:extLst>
                </a:gridCol>
              </a:tblGrid>
              <a:tr h="576454">
                <a:tc>
                  <a:txBody>
                    <a:bodyPr/>
                    <a:lstStyle/>
                    <a:p>
                      <a:r>
                        <a:rPr lang="en-US" sz="1100" dirty="0" smtClean="0">
                          <a:solidFill>
                            <a:schemeClr val="tx1"/>
                          </a:solidFill>
                          <a:latin typeface="+mj-lt"/>
                          <a:cs typeface="Arial" panose="020B0604020202020204" pitchFamily="34" charset="0"/>
                        </a:rPr>
                        <a:t>Item</a:t>
                      </a:r>
                      <a:endParaRPr lang="en-US" sz="1100" dirty="0">
                        <a:solidFill>
                          <a:schemeClr val="tx1"/>
                        </a:solidFill>
                        <a:latin typeface="+mj-lt"/>
                        <a:cs typeface="Arial" panose="020B0604020202020204" pitchFamily="34" charset="0"/>
                      </a:endParaRPr>
                    </a:p>
                  </a:txBody>
                  <a:tcPr marL="91438" marR="91438" marT="34283" marB="34283"/>
                </a:tc>
                <a:tc>
                  <a:txBody>
                    <a:bodyPr/>
                    <a:lstStyle/>
                    <a:p>
                      <a:r>
                        <a:rPr lang="en-US" sz="1100" dirty="0" smtClean="0">
                          <a:solidFill>
                            <a:schemeClr val="tx1"/>
                          </a:solidFill>
                          <a:latin typeface="+mj-lt"/>
                          <a:cs typeface="Arial" panose="020B0604020202020204" pitchFamily="34" charset="0"/>
                        </a:rPr>
                        <a:t>Policy</a:t>
                      </a:r>
                      <a:r>
                        <a:rPr lang="en-US" sz="1100" baseline="0" dirty="0" smtClean="0">
                          <a:solidFill>
                            <a:schemeClr val="tx1"/>
                          </a:solidFill>
                          <a:latin typeface="+mj-lt"/>
                          <a:cs typeface="Arial" panose="020B0604020202020204" pitchFamily="34" charset="0"/>
                        </a:rPr>
                        <a:t> Effective Date</a:t>
                      </a:r>
                      <a:endParaRPr lang="en-US" sz="1100" dirty="0">
                        <a:solidFill>
                          <a:schemeClr val="tx1"/>
                        </a:solidFill>
                        <a:latin typeface="+mj-lt"/>
                        <a:cs typeface="Arial" panose="020B0604020202020204" pitchFamily="34" charset="0"/>
                      </a:endParaRPr>
                    </a:p>
                  </a:txBody>
                  <a:tcPr marL="91438" marR="91438" marT="34283" marB="34283"/>
                </a:tc>
                <a:tc>
                  <a:txBody>
                    <a:bodyPr/>
                    <a:lstStyle/>
                    <a:p>
                      <a:r>
                        <a:rPr lang="en-US" sz="1100" dirty="0" smtClean="0">
                          <a:solidFill>
                            <a:schemeClr val="tx1"/>
                          </a:solidFill>
                          <a:latin typeface="+mj-lt"/>
                          <a:cs typeface="Arial" panose="020B0604020202020204" pitchFamily="34" charset="0"/>
                        </a:rPr>
                        <a:t>C-IV</a:t>
                      </a:r>
                      <a:r>
                        <a:rPr lang="en-US" sz="1100" baseline="0" dirty="0" smtClean="0">
                          <a:solidFill>
                            <a:schemeClr val="tx1"/>
                          </a:solidFill>
                          <a:latin typeface="+mj-lt"/>
                          <a:cs typeface="Arial" panose="020B0604020202020204" pitchFamily="34" charset="0"/>
                        </a:rPr>
                        <a:t> Status</a:t>
                      </a:r>
                      <a:endParaRPr lang="en-US" sz="1100" dirty="0">
                        <a:solidFill>
                          <a:schemeClr val="tx1"/>
                        </a:solidFill>
                        <a:latin typeface="+mj-lt"/>
                        <a:cs typeface="Arial" panose="020B0604020202020204" pitchFamily="34" charset="0"/>
                      </a:endParaRPr>
                    </a:p>
                  </a:txBody>
                  <a:tcPr marL="91438" marR="91438" marT="34283" marB="34283"/>
                </a:tc>
                <a:tc>
                  <a:txBody>
                    <a:bodyPr/>
                    <a:lstStyle/>
                    <a:p>
                      <a:r>
                        <a:rPr lang="en-US" sz="1100" dirty="0" smtClean="0">
                          <a:solidFill>
                            <a:schemeClr val="tx1"/>
                          </a:solidFill>
                          <a:latin typeface="+mj-lt"/>
                          <a:cs typeface="Arial" panose="020B0604020202020204" pitchFamily="34" charset="0"/>
                        </a:rPr>
                        <a:t>LRS Status</a:t>
                      </a:r>
                      <a:endParaRPr lang="en-US" sz="1100" dirty="0">
                        <a:solidFill>
                          <a:schemeClr val="tx1"/>
                        </a:solidFill>
                        <a:latin typeface="+mj-lt"/>
                        <a:cs typeface="Arial" panose="020B0604020202020204" pitchFamily="34" charset="0"/>
                      </a:endParaRP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kern="1200" dirty="0" smtClean="0">
                          <a:solidFill>
                            <a:schemeClr val="tx1"/>
                          </a:solidFill>
                          <a:latin typeface="+mj-lt"/>
                          <a:ea typeface="+mn-ea"/>
                          <a:cs typeface="Arial" panose="020B0604020202020204" pitchFamily="34" charset="0"/>
                        </a:rPr>
                        <a:t>Description</a:t>
                      </a:r>
                      <a:r>
                        <a:rPr lang="en-US" sz="1100" b="1" kern="1200" baseline="0" dirty="0" smtClean="0">
                          <a:solidFill>
                            <a:schemeClr val="tx1"/>
                          </a:solidFill>
                          <a:latin typeface="+mj-lt"/>
                          <a:ea typeface="+mn-ea"/>
                          <a:cs typeface="Arial" panose="020B0604020202020204" pitchFamily="34" charset="0"/>
                        </a:rPr>
                        <a:t> – </a:t>
                      </a:r>
                      <a:r>
                        <a:rPr lang="en-US" sz="1100" b="1" kern="1200" baseline="0" dirty="0" smtClean="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506234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solidFill>
                            <a:schemeClr val="dk1"/>
                          </a:solidFill>
                          <a:latin typeface="+mn-lt"/>
                          <a:ea typeface="+mn-ea"/>
                          <a:cs typeface="Arial" panose="020B0604020202020204" pitchFamily="34" charset="0"/>
                        </a:rPr>
                        <a:t>Continuum of Care Reform –</a:t>
                      </a:r>
                      <a:r>
                        <a:rPr lang="en-US" sz="1000" kern="1200" baseline="0" dirty="0" smtClean="0">
                          <a:solidFill>
                            <a:schemeClr val="dk1"/>
                          </a:solidFill>
                          <a:latin typeface="+mn-lt"/>
                          <a:ea typeface="+mn-ea"/>
                          <a:cs typeface="Arial" panose="020B0604020202020204" pitchFamily="34" charset="0"/>
                        </a:rPr>
                        <a:t> CCR</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kern="1200" baseline="0" dirty="0" smtClean="0">
                        <a:solidFill>
                          <a:schemeClr val="dk1"/>
                        </a:solidFill>
                        <a:latin typeface="+mn-lt"/>
                        <a:ea typeface="+mn-ea"/>
                        <a:cs typeface="Arial" panose="020B0604020202020204" pitchFamily="34" charset="0"/>
                      </a:endParaRPr>
                    </a:p>
                  </a:txBody>
                  <a:tcPr marL="91448" marR="91448" marT="34291" marB="34291"/>
                </a:tc>
                <a:tc>
                  <a:txBody>
                    <a:bodyPr/>
                    <a:lstStyle/>
                    <a:p>
                      <a:r>
                        <a:rPr lang="en-US" sz="1000" i="0" dirty="0" smtClean="0">
                          <a:solidFill>
                            <a:schemeClr val="tx1"/>
                          </a:solidFill>
                          <a:latin typeface="+mn-lt"/>
                          <a:cs typeface="Arial" panose="020B0604020202020204" pitchFamily="34" charset="0"/>
                        </a:rPr>
                        <a:t>Phase I - </a:t>
                      </a:r>
                    </a:p>
                    <a:p>
                      <a:r>
                        <a:rPr lang="en-US" sz="1000" i="0" dirty="0" smtClean="0">
                          <a:solidFill>
                            <a:schemeClr val="tx1"/>
                          </a:solidFill>
                          <a:latin typeface="+mn-lt"/>
                          <a:cs typeface="Arial" panose="020B0604020202020204" pitchFamily="34" charset="0"/>
                        </a:rPr>
                        <a:t>1/1/2017</a:t>
                      </a:r>
                    </a:p>
                    <a:p>
                      <a:endParaRPr lang="en-US" sz="1000" i="0" dirty="0" smtClean="0">
                        <a:solidFill>
                          <a:schemeClr val="tx1"/>
                        </a:solidFill>
                        <a:latin typeface="+mn-lt"/>
                        <a:cs typeface="Arial" panose="020B0604020202020204" pitchFamily="34" charset="0"/>
                      </a:endParaRPr>
                    </a:p>
                    <a:p>
                      <a:r>
                        <a:rPr lang="en-US" sz="1000" i="0" dirty="0" smtClean="0">
                          <a:solidFill>
                            <a:schemeClr val="tx1"/>
                          </a:solidFill>
                          <a:latin typeface="+mn-lt"/>
                          <a:cs typeface="Arial" panose="020B0604020202020204" pitchFamily="34" charset="0"/>
                        </a:rPr>
                        <a:t>Phase II – </a:t>
                      </a:r>
                    </a:p>
                    <a:p>
                      <a:r>
                        <a:rPr lang="en-US" sz="1000" i="0" dirty="0" smtClean="0">
                          <a:solidFill>
                            <a:schemeClr val="tx1"/>
                          </a:solidFill>
                          <a:latin typeface="+mn-lt"/>
                          <a:cs typeface="Arial" panose="020B0604020202020204" pitchFamily="34" charset="0"/>
                        </a:rPr>
                        <a:t>12/1/2017</a:t>
                      </a:r>
                    </a:p>
                    <a:p>
                      <a:endParaRPr lang="en-US" sz="1000" i="0" dirty="0">
                        <a:solidFill>
                          <a:schemeClr val="tx1"/>
                        </a:solidFill>
                        <a:latin typeface="+mn-lt"/>
                        <a:cs typeface="Arial" panose="020B0604020202020204" pitchFamily="34" charset="0"/>
                      </a:endParaRPr>
                    </a:p>
                  </a:txBody>
                  <a:tcPr marL="91442" marR="91442" marT="34315" marB="34315"/>
                </a:tc>
                <a:tc>
                  <a:txBody>
                    <a:bodyPr/>
                    <a:lstStyle/>
                    <a:p>
                      <a:r>
                        <a:rPr lang="en-US" sz="1000" b="1" dirty="0" smtClean="0">
                          <a:solidFill>
                            <a:schemeClr val="tx1"/>
                          </a:solidFill>
                          <a:latin typeface="+mn-lt"/>
                          <a:cs typeface="Arial" panose="020B0604020202020204" pitchFamily="34" charset="0"/>
                        </a:rPr>
                        <a:t>Phase II - </a:t>
                      </a:r>
                      <a:r>
                        <a:rPr lang="en-US" sz="1000" dirty="0" smtClean="0">
                          <a:solidFill>
                            <a:schemeClr val="tx1"/>
                          </a:solidFill>
                          <a:latin typeface="+mn-lt"/>
                          <a:cs typeface="Arial" panose="020B0604020202020204" pitchFamily="34" charset="0"/>
                        </a:rPr>
                        <a:t>Long Term Policy</a:t>
                      </a:r>
                    </a:p>
                    <a:p>
                      <a:endParaRPr lang="en-US" sz="1000" dirty="0" smtClean="0">
                        <a:solidFill>
                          <a:schemeClr val="tx1"/>
                        </a:solidFill>
                        <a:latin typeface="+mn-lt"/>
                        <a:cs typeface="Arial" panose="020B0604020202020204" pitchFamily="34" charset="0"/>
                      </a:endParaRPr>
                    </a:p>
                    <a:p>
                      <a:r>
                        <a:rPr lang="en-US" sz="1000" dirty="0" smtClean="0">
                          <a:solidFill>
                            <a:schemeClr val="tx1"/>
                          </a:solidFill>
                          <a:latin typeface="+mn-lt"/>
                          <a:cs typeface="Arial" panose="020B0604020202020204" pitchFamily="34" charset="0"/>
                        </a:rPr>
                        <a:t>SCR 3933</a:t>
                      </a:r>
                    </a:p>
                    <a:p>
                      <a:endParaRPr lang="en-US" sz="1000" kern="1200" dirty="0" smtClean="0">
                        <a:solidFill>
                          <a:schemeClr val="tx1"/>
                        </a:solidFill>
                        <a:effectLst/>
                        <a:latin typeface="+mn-lt"/>
                        <a:ea typeface="+mn-ea"/>
                        <a:cs typeface="+mn-cs"/>
                      </a:endParaRPr>
                    </a:p>
                    <a:p>
                      <a:r>
                        <a:rPr lang="en-US" sz="1000" kern="1200" dirty="0" smtClean="0">
                          <a:solidFill>
                            <a:schemeClr val="tx1"/>
                          </a:solidFill>
                          <a:effectLst/>
                          <a:latin typeface="+mn-lt"/>
                          <a:ea typeface="+mn-ea"/>
                          <a:cs typeface="+mn-cs"/>
                        </a:rPr>
                        <a:t>Implemented</a:t>
                      </a:r>
                    </a:p>
                    <a:p>
                      <a:endParaRPr lang="en-US" sz="1000" kern="1200" dirty="0" smtClean="0">
                        <a:solidFill>
                          <a:schemeClr val="tx1"/>
                        </a:solidFill>
                        <a:effectLst/>
                        <a:latin typeface="+mn-lt"/>
                        <a:ea typeface="+mn-ea"/>
                        <a:cs typeface="+mn-cs"/>
                      </a:endParaRPr>
                    </a:p>
                    <a:p>
                      <a:r>
                        <a:rPr lang="en-US" sz="1000" kern="1200" dirty="0" smtClean="0">
                          <a:solidFill>
                            <a:schemeClr val="tx1"/>
                          </a:solidFill>
                          <a:effectLst/>
                          <a:latin typeface="+mn-lt"/>
                          <a:ea typeface="+mn-ea"/>
                          <a:cs typeface="+mn-cs"/>
                        </a:rPr>
                        <a:t>Release  </a:t>
                      </a:r>
                    </a:p>
                    <a:p>
                      <a:r>
                        <a:rPr lang="en-US" sz="1000" dirty="0" smtClean="0">
                          <a:solidFill>
                            <a:schemeClr val="tx1"/>
                          </a:solidFill>
                          <a:latin typeface="+mn-lt"/>
                          <a:cs typeface="Arial" panose="020B0604020202020204" pitchFamily="34" charset="0"/>
                        </a:rPr>
                        <a:t>17.11</a:t>
                      </a:r>
                    </a:p>
                    <a:p>
                      <a:endParaRPr lang="en-US" sz="1000" dirty="0" smtClean="0">
                        <a:solidFill>
                          <a:schemeClr val="tx1"/>
                        </a:solidFill>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smtClean="0">
                        <a:latin typeface="+mn-lt"/>
                        <a:cs typeface="Arial" panose="020B0604020202020204" pitchFamily="34" charset="0"/>
                      </a:endParaRPr>
                    </a:p>
                  </a:txBody>
                  <a:tcPr marL="91442" marR="91442" marT="34315" marB="34315"/>
                </a:tc>
                <a:tc>
                  <a:txBody>
                    <a:bodyPr/>
                    <a:lstStyle/>
                    <a:p>
                      <a:r>
                        <a:rPr lang="en-US" sz="1000" b="1" kern="1200" dirty="0" smtClean="0">
                          <a:solidFill>
                            <a:schemeClr val="tx1"/>
                          </a:solidFill>
                          <a:effectLst/>
                          <a:latin typeface="+mn-lt"/>
                          <a:ea typeface="+mn-ea"/>
                          <a:cs typeface="+mn-cs"/>
                        </a:rPr>
                        <a:t>Phase II - </a:t>
                      </a:r>
                      <a:r>
                        <a:rPr lang="en-US" sz="1000" dirty="0" smtClean="0">
                          <a:solidFill>
                            <a:schemeClr val="tx1"/>
                          </a:solidFill>
                          <a:latin typeface="+mn-lt"/>
                          <a:cs typeface="Arial" panose="020B0604020202020204" pitchFamily="34" charset="0"/>
                        </a:rPr>
                        <a:t>Long Term Policy</a:t>
                      </a:r>
                    </a:p>
                    <a:p>
                      <a:r>
                        <a:rPr lang="en-US" sz="1000" dirty="0" smtClean="0">
                          <a:solidFill>
                            <a:schemeClr val="tx1"/>
                          </a:solidFill>
                          <a:latin typeface="+mn-lt"/>
                          <a:cs typeface="Arial" panose="020B0604020202020204" pitchFamily="34" charset="0"/>
                        </a:rPr>
                        <a:t>Implemented</a:t>
                      </a:r>
                    </a:p>
                    <a:p>
                      <a:endParaRPr lang="en-US" sz="1000" dirty="0" smtClean="0">
                        <a:solidFill>
                          <a:schemeClr val="tx1"/>
                        </a:solidFill>
                        <a:latin typeface="+mn-lt"/>
                        <a:cs typeface="Arial" panose="020B0604020202020204" pitchFamily="34" charset="0"/>
                      </a:endParaRPr>
                    </a:p>
                    <a:p>
                      <a:r>
                        <a:rPr lang="en-US" sz="1000" dirty="0" smtClean="0">
                          <a:solidFill>
                            <a:schemeClr val="tx1"/>
                          </a:solidFill>
                          <a:latin typeface="+mn-lt"/>
                          <a:cs typeface="Arial" panose="020B0604020202020204" pitchFamily="34" charset="0"/>
                        </a:rPr>
                        <a:t>SCR 56866</a:t>
                      </a:r>
                    </a:p>
                    <a:p>
                      <a:r>
                        <a:rPr lang="en-US" sz="1000" dirty="0" smtClean="0">
                          <a:solidFill>
                            <a:schemeClr val="tx1"/>
                          </a:solidFill>
                          <a:latin typeface="+mn-lt"/>
                          <a:cs typeface="Arial" panose="020B0604020202020204" pitchFamily="34" charset="0"/>
                        </a:rPr>
                        <a:t>Modify</a:t>
                      </a:r>
                      <a:r>
                        <a:rPr lang="en-US" sz="1000" baseline="0" dirty="0" smtClean="0">
                          <a:solidFill>
                            <a:schemeClr val="tx1"/>
                          </a:solidFill>
                          <a:latin typeface="+mn-lt"/>
                          <a:cs typeface="Arial" panose="020B0604020202020204" pitchFamily="34" charset="0"/>
                        </a:rPr>
                        <a:t> LOC </a:t>
                      </a:r>
                    </a:p>
                    <a:p>
                      <a:r>
                        <a:rPr lang="en-US" sz="1000" baseline="0" dirty="0" smtClean="0">
                          <a:solidFill>
                            <a:schemeClr val="tx1"/>
                          </a:solidFill>
                          <a:latin typeface="+mn-lt"/>
                          <a:cs typeface="Arial" panose="020B0604020202020204" pitchFamily="34" charset="0"/>
                        </a:rPr>
                        <a:t>Priority Release 1/31/18</a:t>
                      </a:r>
                      <a:endParaRPr lang="en-US" sz="1000" dirty="0" smtClean="0">
                        <a:solidFill>
                          <a:schemeClr val="tx1"/>
                        </a:solidFill>
                        <a:latin typeface="+mn-lt"/>
                        <a:cs typeface="Arial" panose="020B0604020202020204" pitchFamily="34" charset="0"/>
                      </a:endParaRPr>
                    </a:p>
                    <a:p>
                      <a:endParaRPr lang="en-US" sz="1000" kern="1200" dirty="0" smtClean="0">
                        <a:solidFill>
                          <a:schemeClr val="tx1"/>
                        </a:solidFill>
                        <a:effectLst/>
                        <a:latin typeface="+mn-lt"/>
                        <a:ea typeface="+mn-ea"/>
                        <a:cs typeface="+mn-cs"/>
                      </a:endParaRPr>
                    </a:p>
                    <a:p>
                      <a:endParaRPr lang="en-US" sz="1000" kern="1200" dirty="0" smtClean="0">
                        <a:solidFill>
                          <a:schemeClr val="tx1"/>
                        </a:solidFill>
                        <a:effectLst/>
                        <a:latin typeface="+mn-lt"/>
                        <a:ea typeface="+mn-ea"/>
                        <a:cs typeface="+mn-cs"/>
                      </a:endParaRPr>
                    </a:p>
                  </a:txBody>
                  <a:tcPr marL="91442" marR="91442" marT="34315" marB="34315"/>
                </a:tc>
                <a:tc>
                  <a:txBody>
                    <a:bodyPr/>
                    <a:lstStyle/>
                    <a:p>
                      <a:r>
                        <a:rPr lang="en-US" sz="1000" b="0" kern="1200" dirty="0" smtClean="0">
                          <a:solidFill>
                            <a:schemeClr val="dk1"/>
                          </a:solidFill>
                          <a:effectLst/>
                          <a:latin typeface="+mn-lt"/>
                          <a:ea typeface="+mn-ea"/>
                          <a:cs typeface="+mn-cs"/>
                        </a:rPr>
                        <a:t>On January 24, 2018 CDSS informed SAWS that they have extended the implementation delay of the LOC Rates. </a:t>
                      </a:r>
                      <a:r>
                        <a:rPr lang="en-US" sz="1000" b="0" kern="1200" baseline="0" dirty="0" smtClean="0">
                          <a:solidFill>
                            <a:schemeClr val="dk1"/>
                          </a:solidFill>
                          <a:effectLst/>
                          <a:latin typeface="+mn-lt"/>
                          <a:ea typeface="+mn-ea"/>
                          <a:cs typeface="+mn-cs"/>
                        </a:rPr>
                        <a:t> CDSS published an ACL on 1/30/18.</a:t>
                      </a:r>
                      <a:r>
                        <a:rPr lang="en-US" sz="1000" b="0" kern="1200" dirty="0" smtClean="0">
                          <a:solidFill>
                            <a:schemeClr val="dk1"/>
                          </a:solidFill>
                          <a:effectLst/>
                          <a:latin typeface="+mn-lt"/>
                          <a:ea typeface="+mn-ea"/>
                          <a:cs typeface="+mn-cs"/>
                        </a:rPr>
                        <a:t> </a:t>
                      </a:r>
                    </a:p>
                    <a:p>
                      <a:endParaRPr lang="en-US" sz="1000" b="0" kern="1200" dirty="0" smtClean="0">
                        <a:solidFill>
                          <a:schemeClr val="dk1"/>
                        </a:solidFill>
                        <a:effectLst/>
                        <a:latin typeface="+mn-lt"/>
                        <a:ea typeface="+mn-ea"/>
                        <a:cs typeface="+mn-cs"/>
                      </a:endParaRPr>
                    </a:p>
                    <a:p>
                      <a:r>
                        <a:rPr lang="en-US" sz="1000" b="0" kern="1200" dirty="0" smtClean="0">
                          <a:solidFill>
                            <a:schemeClr val="dk1"/>
                          </a:solidFill>
                          <a:effectLst/>
                          <a:latin typeface="+mn-lt"/>
                          <a:ea typeface="+mn-ea"/>
                          <a:cs typeface="+mn-cs"/>
                        </a:rPr>
                        <a:t>However, the delay does allow the LOC 2, 3, or 4 rates to be paid in a specific scenario as explained below:</a:t>
                      </a:r>
                    </a:p>
                    <a:p>
                      <a:pPr marL="285750" indent="-285750">
                        <a:buFont typeface="Arial" panose="020B0604020202020204" pitchFamily="34" charset="0"/>
                        <a:buChar char="•"/>
                      </a:pPr>
                      <a:r>
                        <a:rPr lang="en-US" sz="1000" b="0" kern="1200" dirty="0" smtClean="0">
                          <a:solidFill>
                            <a:schemeClr val="dk1"/>
                          </a:solidFill>
                          <a:effectLst/>
                          <a:latin typeface="+mn-lt"/>
                          <a:ea typeface="+mn-ea"/>
                          <a:cs typeface="+mn-cs"/>
                        </a:rPr>
                        <a:t>Existing ARC, Foster Care, and Kin-GAP cases cannot be evaluated for, or utilize, the LOC 2, 3, or 4 rates until May 1, 2018.</a:t>
                      </a:r>
                    </a:p>
                    <a:p>
                      <a:pPr marL="0" indent="0">
                        <a:buFont typeface="Arial" panose="020B0604020202020204" pitchFamily="34" charset="0"/>
                        <a:buNone/>
                      </a:pPr>
                      <a:r>
                        <a:rPr lang="en-US" sz="1000" b="0" kern="1200" dirty="0" smtClean="0">
                          <a:solidFill>
                            <a:schemeClr val="dk1"/>
                          </a:solidFill>
                          <a:effectLst/>
                          <a:latin typeface="+mn-lt"/>
                          <a:ea typeface="+mn-ea"/>
                          <a:cs typeface="+mn-cs"/>
                        </a:rPr>
                        <a:t> </a:t>
                      </a:r>
                    </a:p>
                    <a:p>
                      <a:pPr marL="285750" lvl="0" indent="-285750">
                        <a:buFont typeface="Arial" panose="020B0604020202020204" pitchFamily="34" charset="0"/>
                        <a:buChar char="•"/>
                      </a:pPr>
                      <a:r>
                        <a:rPr lang="en-US" sz="1000" b="0" kern="1200" dirty="0" smtClean="0">
                          <a:solidFill>
                            <a:schemeClr val="dk1"/>
                          </a:solidFill>
                          <a:effectLst/>
                          <a:latin typeface="+mn-lt"/>
                          <a:ea typeface="+mn-ea"/>
                          <a:cs typeface="+mn-cs"/>
                        </a:rPr>
                        <a:t>Cases for new Foster Care applications taken, on or after, March 1, 2018 where the child is placed in an FFA placement, can be evaluated for and paid LOC 2, 3 or 4 rates.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kern="1200" dirty="0" smtClean="0">
                          <a:solidFill>
                            <a:schemeClr val="dk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kern="1200" dirty="0" smtClean="0">
                          <a:solidFill>
                            <a:schemeClr val="dk1"/>
                          </a:solidFill>
                          <a:effectLst/>
                          <a:latin typeface="+mn-lt"/>
                          <a:ea typeface="+mn-ea"/>
                          <a:cs typeface="+mn-cs"/>
                        </a:rPr>
                        <a:t>CDSS</a:t>
                      </a:r>
                      <a:r>
                        <a:rPr lang="en-US" sz="1000" b="0" kern="1200" baseline="0" dirty="0" smtClean="0">
                          <a:solidFill>
                            <a:schemeClr val="dk1"/>
                          </a:solidFill>
                          <a:effectLst/>
                          <a:latin typeface="+mn-lt"/>
                          <a:ea typeface="+mn-ea"/>
                          <a:cs typeface="+mn-cs"/>
                        </a:rPr>
                        <a:t> has also notified SAWS that AAP cases cannot be paid LOC rates for the period of 2011- 2016.  CDSS is working on an ACL to communicate these changes.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0" kern="1200" baseline="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kern="1200" baseline="0" dirty="0" smtClean="0">
                          <a:solidFill>
                            <a:schemeClr val="dk1"/>
                          </a:solidFill>
                          <a:effectLst/>
                          <a:latin typeface="+mn-lt"/>
                          <a:ea typeface="+mn-ea"/>
                          <a:cs typeface="+mn-cs"/>
                        </a:rPr>
                        <a:t>C-IV Update:</a:t>
                      </a:r>
                    </a:p>
                    <a:p>
                      <a:pPr marL="285750" lvl="0" indent="-285750">
                        <a:buFont typeface="Arial" panose="020B0604020202020204" pitchFamily="34" charset="0"/>
                        <a:buChar char="•"/>
                      </a:pPr>
                      <a:r>
                        <a:rPr lang="en-US" sz="1000" kern="1200" dirty="0" smtClean="0">
                          <a:solidFill>
                            <a:schemeClr val="dk1"/>
                          </a:solidFill>
                          <a:effectLst/>
                          <a:latin typeface="+mn-lt"/>
                          <a:ea typeface="+mn-ea"/>
                          <a:cs typeface="+mn-cs"/>
                        </a:rPr>
                        <a:t>Add a new LOC message to the C-IV System Homepage (Message was updated on 1/25/18).</a:t>
                      </a:r>
                    </a:p>
                    <a:p>
                      <a:pPr marL="285750" lvl="0" indent="-285750">
                        <a:buFont typeface="Arial" panose="020B0604020202020204" pitchFamily="34" charset="0"/>
                        <a:buChar char="•"/>
                      </a:pPr>
                      <a:r>
                        <a:rPr lang="en-US" sz="1000" kern="1200" baseline="0" dirty="0" smtClean="0">
                          <a:solidFill>
                            <a:schemeClr val="dk1"/>
                          </a:solidFill>
                          <a:effectLst/>
                          <a:latin typeface="+mn-lt"/>
                          <a:ea typeface="+mn-ea"/>
                          <a:cs typeface="+mn-cs"/>
                        </a:rPr>
                        <a:t>CIT 0007-18 was sent to the counties on </a:t>
                      </a:r>
                      <a:r>
                        <a:rPr lang="en-US" sz="1000" kern="1200" dirty="0" smtClean="0">
                          <a:solidFill>
                            <a:schemeClr val="dk1"/>
                          </a:solidFill>
                          <a:effectLst/>
                          <a:latin typeface="+mn-lt"/>
                          <a:ea typeface="+mn-ea"/>
                          <a:cs typeface="+mn-cs"/>
                        </a:rPr>
                        <a:t> 1/26/18. </a:t>
                      </a:r>
                    </a:p>
                    <a:p>
                      <a:r>
                        <a:rPr lang="en-US" sz="1000" kern="1200" dirty="0" smtClean="0">
                          <a:solidFill>
                            <a:schemeClr val="dk1"/>
                          </a:solidFill>
                          <a:effectLst/>
                          <a:latin typeface="+mn-lt"/>
                          <a:ea typeface="+mn-ea"/>
                          <a:cs typeface="+mn-cs"/>
                        </a:rPr>
                        <a:t> </a:t>
                      </a:r>
                    </a:p>
                    <a:p>
                      <a:endParaRPr lang="en-US" sz="1000" kern="1200" dirty="0" smtClean="0">
                        <a:solidFill>
                          <a:schemeClr val="dk1"/>
                        </a:solidFill>
                        <a:effectLst/>
                        <a:latin typeface="+mn-lt"/>
                        <a:ea typeface="+mn-ea"/>
                        <a:cs typeface="+mn-cs"/>
                      </a:endParaRPr>
                    </a:p>
                    <a:p>
                      <a:r>
                        <a:rPr lang="en-US" sz="1000" b="1" kern="1200" dirty="0" smtClean="0">
                          <a:solidFill>
                            <a:schemeClr val="dk1"/>
                          </a:solidFill>
                          <a:effectLst/>
                          <a:latin typeface="+mn-lt"/>
                          <a:ea typeface="+mn-ea"/>
                          <a:cs typeface="+mn-cs"/>
                        </a:rPr>
                        <a:t>LRS Update:</a:t>
                      </a:r>
                    </a:p>
                    <a:p>
                      <a:r>
                        <a:rPr lang="en-US" sz="1000" kern="1200" dirty="0" smtClean="0">
                          <a:solidFill>
                            <a:schemeClr val="dk1"/>
                          </a:solidFill>
                          <a:effectLst/>
                          <a:latin typeface="+mn-lt"/>
                          <a:ea typeface="+mn-ea"/>
                          <a:cs typeface="+mn-cs"/>
                        </a:rPr>
                        <a:t>The new LOC 2-4 rates will be available to New Foster Care applications effective 03/01/2018 (56866).</a:t>
                      </a:r>
                    </a:p>
                    <a:p>
                      <a:pPr lvl="0"/>
                      <a:endParaRPr lang="en-US" sz="1000" kern="1200" dirty="0" smtClean="0">
                        <a:solidFill>
                          <a:schemeClr val="dk1"/>
                        </a:solidFill>
                        <a:effectLst/>
                        <a:latin typeface="+mn-lt"/>
                        <a:ea typeface="+mn-ea"/>
                        <a:cs typeface="+mn-cs"/>
                      </a:endParaRPr>
                    </a:p>
                    <a:p>
                      <a:pPr lvl="0"/>
                      <a:r>
                        <a:rPr lang="en-US" sz="1000" kern="1200" dirty="0" smtClean="0">
                          <a:solidFill>
                            <a:schemeClr val="dk1"/>
                          </a:solidFill>
                          <a:effectLst/>
                          <a:latin typeface="+mn-lt"/>
                          <a:ea typeface="+mn-ea"/>
                          <a:cs typeface="+mn-cs"/>
                        </a:rPr>
                        <a:t>Created a new SCR (200573) to implement LOC 2-4 rates for all non-FFA placements (FC, AAP, KG) cases effective 05/01/2018.</a:t>
                      </a:r>
                    </a:p>
                    <a:p>
                      <a:r>
                        <a:rPr lang="en-US" sz="1000" kern="1200" dirty="0" smtClean="0">
                          <a:solidFill>
                            <a:schemeClr val="dk1"/>
                          </a:solidFill>
                          <a:effectLst/>
                          <a:latin typeface="+mn-lt"/>
                          <a:ea typeface="+mn-ea"/>
                          <a:cs typeface="+mn-cs"/>
                        </a:rPr>
                        <a:t> </a:t>
                      </a:r>
                    </a:p>
                  </a:txBody>
                  <a:tcPr marL="91442" marR="91442" marT="34315" marB="34315"/>
                </a:tc>
                <a:extLst>
                  <a:ext uri="{0D108BD9-81ED-4DB2-BD59-A6C34878D82A}">
                    <a16:rowId xmlns:a16="http://schemas.microsoft.com/office/drawing/2014/main" val="852469471"/>
                  </a:ext>
                </a:extLst>
              </a:tr>
            </a:tbl>
          </a:graphicData>
        </a:graphic>
      </p:graphicFrame>
    </p:spTree>
    <p:extLst>
      <p:ext uri="{BB962C8B-B14F-4D97-AF65-F5344CB8AC3E}">
        <p14:creationId xmlns:p14="http://schemas.microsoft.com/office/powerpoint/2010/main" val="12787898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200" y="152400"/>
            <a:ext cx="7620000" cy="533400"/>
          </a:xfrm>
        </p:spPr>
        <p:txBody>
          <a:bodyPr>
            <a:normAutofit fontScale="90000"/>
          </a:bodyPr>
          <a:lstStyle/>
          <a:p>
            <a:pPr algn="r"/>
            <a:r>
              <a:rPr lang="en-US" dirty="0" smtClean="0"/>
              <a:t>Policy Implementation</a:t>
            </a:r>
            <a:endParaRPr lang="en-US" dirty="0"/>
          </a:p>
        </p:txBody>
      </p:sp>
      <p:sp>
        <p:nvSpPr>
          <p:cNvPr id="5" name="Slide Number Placeholder 3"/>
          <p:cNvSpPr>
            <a:spLocks noGrp="1"/>
          </p:cNvSpPr>
          <p:nvPr>
            <p:ph type="sldNum" sz="quarter" idx="12"/>
          </p:nvPr>
        </p:nvSpPr>
        <p:spPr/>
        <p:txBody>
          <a:bodyPr/>
          <a:lstStyle/>
          <a:p>
            <a:fld id="{E11AC5FD-6117-434D-B9A5-ADA9E67FDCBD}" type="slidenum">
              <a:rPr lang="en-US" smtClean="0"/>
              <a:t>3</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515108918"/>
              </p:ext>
            </p:extLst>
          </p:nvPr>
        </p:nvGraphicFramePr>
        <p:xfrm>
          <a:off x="228599" y="685801"/>
          <a:ext cx="8686801" cy="5232348"/>
        </p:xfrm>
        <a:graphic>
          <a:graphicData uri="http://schemas.openxmlformats.org/drawingml/2006/table">
            <a:tbl>
              <a:tblPr firstRow="1" bandRow="1">
                <a:tableStyleId>{5C22544A-7EE6-4342-B048-85BDC9FD1C3A}</a:tableStyleId>
              </a:tblPr>
              <a:tblGrid>
                <a:gridCol w="1143001">
                  <a:extLst>
                    <a:ext uri="{9D8B030D-6E8A-4147-A177-3AD203B41FA5}">
                      <a16:colId xmlns:a16="http://schemas.microsoft.com/office/drawing/2014/main" val="1897634298"/>
                    </a:ext>
                  </a:extLst>
                </a:gridCol>
                <a:gridCol w="838200">
                  <a:extLst>
                    <a:ext uri="{9D8B030D-6E8A-4147-A177-3AD203B41FA5}">
                      <a16:colId xmlns:a16="http://schemas.microsoft.com/office/drawing/2014/main" val="1570552813"/>
                    </a:ext>
                  </a:extLst>
                </a:gridCol>
                <a:gridCol w="1066800">
                  <a:extLst>
                    <a:ext uri="{9D8B030D-6E8A-4147-A177-3AD203B41FA5}">
                      <a16:colId xmlns:a16="http://schemas.microsoft.com/office/drawing/2014/main" val="2930224535"/>
                    </a:ext>
                  </a:extLst>
                </a:gridCol>
                <a:gridCol w="1143000">
                  <a:extLst>
                    <a:ext uri="{9D8B030D-6E8A-4147-A177-3AD203B41FA5}">
                      <a16:colId xmlns:a16="http://schemas.microsoft.com/office/drawing/2014/main" val="3776382731"/>
                    </a:ext>
                  </a:extLst>
                </a:gridCol>
                <a:gridCol w="4495800">
                  <a:extLst>
                    <a:ext uri="{9D8B030D-6E8A-4147-A177-3AD203B41FA5}">
                      <a16:colId xmlns:a16="http://schemas.microsoft.com/office/drawing/2014/main" val="3406358116"/>
                    </a:ext>
                  </a:extLst>
                </a:gridCol>
              </a:tblGrid>
              <a:tr h="566457">
                <a:tc>
                  <a:txBody>
                    <a:bodyPr/>
                    <a:lstStyle/>
                    <a:p>
                      <a:r>
                        <a:rPr lang="en-US" sz="1200" dirty="0" smtClean="0">
                          <a:solidFill>
                            <a:schemeClr val="tx1"/>
                          </a:solidFill>
                          <a:latin typeface="+mj-lt"/>
                          <a:cs typeface="Arial" panose="020B0604020202020204" pitchFamily="34" charset="0"/>
                        </a:rPr>
                        <a:t>Item</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Policy</a:t>
                      </a:r>
                      <a:r>
                        <a:rPr lang="en-US" sz="1200" baseline="0" dirty="0" smtClean="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C-IV</a:t>
                      </a:r>
                      <a:r>
                        <a:rPr lang="en-US" sz="1200" baseline="0" dirty="0" smtClean="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LRS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latin typeface="+mj-lt"/>
                          <a:ea typeface="+mn-ea"/>
                          <a:cs typeface="Arial" panose="020B0604020202020204" pitchFamily="34" charset="0"/>
                        </a:rPr>
                        <a:t>Description</a:t>
                      </a:r>
                      <a:r>
                        <a:rPr lang="en-US" sz="1200" b="1" kern="1200" baseline="0" dirty="0" smtClean="0">
                          <a:solidFill>
                            <a:schemeClr val="tx1"/>
                          </a:solidFill>
                          <a:latin typeface="+mj-lt"/>
                          <a:ea typeface="+mn-ea"/>
                          <a:cs typeface="Arial" panose="020B0604020202020204" pitchFamily="34" charset="0"/>
                        </a:rPr>
                        <a:t> – </a:t>
                      </a:r>
                      <a:r>
                        <a:rPr lang="en-US" sz="1200" b="1" kern="1200" baseline="0" dirty="0" smtClean="0">
                          <a:solidFill>
                            <a:schemeClr val="dk1"/>
                          </a:solidFill>
                          <a:effectLst/>
                          <a:latin typeface="+mn-lt"/>
                          <a:ea typeface="+mn-ea"/>
                          <a:cs typeface="Arial" panose="020B0604020202020204" pitchFamily="34" charset="0"/>
                        </a:rPr>
                        <a:t>C-IV/LRS Implementation Effort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baseline="0" dirty="0" smtClean="0">
                        <a:solidFill>
                          <a:schemeClr val="dk1"/>
                        </a:solidFill>
                        <a:effectLst/>
                        <a:latin typeface="+mj-lt"/>
                        <a:ea typeface="+mn-ea"/>
                        <a:cs typeface="Arial" panose="020B0604020202020204" pitchFamily="34" charset="0"/>
                      </a:endParaRPr>
                    </a:p>
                  </a:txBody>
                  <a:tcPr marL="91438" marR="91438" marT="34283" marB="34283"/>
                </a:tc>
                <a:extLst>
                  <a:ext uri="{0D108BD9-81ED-4DB2-BD59-A6C34878D82A}">
                    <a16:rowId xmlns:a16="http://schemas.microsoft.com/office/drawing/2014/main" val="2185081078"/>
                  </a:ext>
                </a:extLst>
              </a:tr>
              <a:tr h="46151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cs typeface="Arial" panose="020B0604020202020204" pitchFamily="34" charset="0"/>
                        </a:rPr>
                        <a:t>CalWORKs Educational Opportunity and Attainment (EOA) program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mn-lt"/>
                        <a:cs typeface="Arial" panose="020B0604020202020204" pitchFamily="34" charset="0"/>
                        <a:hlinkClick r:id="rId2"/>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mn-lt"/>
                        <a:cs typeface="Arial" panose="020B0604020202020204" pitchFamily="34" charset="0"/>
                        <a:hlinkClick r:id="rId2"/>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cs typeface="Arial" panose="020B0604020202020204" pitchFamily="34" charset="0"/>
                          <a:hlinkClick r:id="rId2"/>
                        </a:rPr>
                        <a:t>ACL 17-115 </a:t>
                      </a:r>
                      <a:endParaRPr lang="en-US" sz="120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cs typeface="Arial" panose="020B0604020202020204" pitchFamily="34" charset="0"/>
                          <a:hlinkClick r:id="rId3"/>
                        </a:rPr>
                        <a:t>ACL 17-115E</a:t>
                      </a:r>
                      <a:endParaRPr lang="en-US" sz="1200" dirty="0" smtClean="0">
                        <a:latin typeface="+mn-lt"/>
                        <a:cs typeface="Arial" panose="020B0604020202020204" pitchFamily="34" charset="0"/>
                      </a:endParaRPr>
                    </a:p>
                  </a:txBody>
                  <a:tcPr marL="91448" marR="91448" marT="34291" marB="34291"/>
                </a:tc>
                <a:tc>
                  <a:txBody>
                    <a:bodyPr/>
                    <a:lstStyle/>
                    <a:p>
                      <a:r>
                        <a:rPr lang="en-US" sz="1200" i="0" dirty="0" smtClean="0">
                          <a:solidFill>
                            <a:schemeClr val="tx1"/>
                          </a:solidFill>
                          <a:latin typeface="+mn-lt"/>
                          <a:cs typeface="Arial" panose="020B0604020202020204" pitchFamily="34" charset="0"/>
                        </a:rPr>
                        <a:t>1/1/2018</a:t>
                      </a:r>
                      <a:endParaRPr lang="en-US" sz="1200" i="0" dirty="0">
                        <a:solidFill>
                          <a:schemeClr val="tx1"/>
                        </a:solidFill>
                        <a:latin typeface="+mn-lt"/>
                        <a:cs typeface="Arial" panose="020B0604020202020204" pitchFamily="34" charset="0"/>
                      </a:endParaRPr>
                    </a:p>
                  </a:txBody>
                  <a:tcPr marL="91442" marR="91442" marT="34315" marB="343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cs typeface="Arial" panose="020B0604020202020204" pitchFamily="34" charset="0"/>
                        </a:rPr>
                        <a:t>SCR 12102</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cs typeface="Arial" panose="020B0604020202020204" pitchFamily="34" charset="0"/>
                        </a:rPr>
                        <a:t>Implemented</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mn-lt"/>
                          <a:cs typeface="Arial" panose="020B0604020202020204" pitchFamily="34" charset="0"/>
                        </a:rPr>
                        <a:t>Release 12/14/17</a:t>
                      </a:r>
                      <a:endParaRPr lang="en-US" sz="120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cs typeface="Arial" panose="020B0604020202020204" pitchFamily="34" charset="0"/>
                        </a:rPr>
                        <a:t>SCR 12070</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cs typeface="Arial" panose="020B0604020202020204" pitchFamily="34" charset="0"/>
                        </a:rPr>
                        <a:t>Implemented</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cs typeface="Arial" panose="020B0604020202020204" pitchFamily="34" charset="0"/>
                        </a:rPr>
                        <a:t>Release 18.01</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cs typeface="Arial" panose="020B0604020202020204" pitchFamily="34" charset="0"/>
                        </a:rPr>
                        <a:t>SCR 12158</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cs typeface="Arial" panose="020B0604020202020204" pitchFamily="34" charset="0"/>
                        </a:rPr>
                        <a:t>Test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cs typeface="Arial" panose="020B0604020202020204" pitchFamily="34" charset="0"/>
                        </a:rPr>
                        <a:t>18.03</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mn-lt"/>
                        <a:cs typeface="Arial" panose="020B0604020202020204" pitchFamily="34" charset="0"/>
                      </a:endParaRPr>
                    </a:p>
                  </a:txBody>
                  <a:tcPr marL="91442" marR="91442" marT="34315" marB="34315"/>
                </a:tc>
                <a:tc>
                  <a:txBody>
                    <a:bodyPr/>
                    <a:lstStyle/>
                    <a:p>
                      <a:r>
                        <a:rPr lang="en-US" sz="1200" dirty="0" smtClean="0">
                          <a:solidFill>
                            <a:schemeClr val="tx1"/>
                          </a:solidFill>
                          <a:latin typeface="+mn-lt"/>
                          <a:cs typeface="Arial" panose="020B0604020202020204" pitchFamily="34" charset="0"/>
                        </a:rPr>
                        <a:t>SCR 58467</a:t>
                      </a:r>
                    </a:p>
                    <a:p>
                      <a:r>
                        <a:rPr lang="en-US" sz="1200" dirty="0" smtClean="0">
                          <a:solidFill>
                            <a:schemeClr val="tx1"/>
                          </a:solidFill>
                          <a:latin typeface="+mn-lt"/>
                          <a:cs typeface="Arial" panose="020B0604020202020204" pitchFamily="34" charset="0"/>
                        </a:rPr>
                        <a:t>Phase I</a:t>
                      </a:r>
                    </a:p>
                    <a:p>
                      <a:r>
                        <a:rPr lang="en-US" sz="1200" dirty="0" smtClean="0">
                          <a:solidFill>
                            <a:schemeClr val="tx1"/>
                          </a:solidFill>
                          <a:latin typeface="+mn-lt"/>
                          <a:cs typeface="Arial" panose="020B0604020202020204" pitchFamily="34" charset="0"/>
                        </a:rPr>
                        <a:t>Implemented</a:t>
                      </a:r>
                    </a:p>
                    <a:p>
                      <a:r>
                        <a:rPr lang="en-US" sz="1200" dirty="0" smtClean="0">
                          <a:solidFill>
                            <a:schemeClr val="tx1"/>
                          </a:solidFill>
                          <a:latin typeface="+mn-lt"/>
                          <a:cs typeface="Arial" panose="020B0604020202020204" pitchFamily="34" charset="0"/>
                        </a:rPr>
                        <a:t>Release</a:t>
                      </a:r>
                    </a:p>
                    <a:p>
                      <a:r>
                        <a:rPr lang="en-US" sz="1200" dirty="0" smtClean="0">
                          <a:solidFill>
                            <a:schemeClr val="tx1"/>
                          </a:solidFill>
                          <a:latin typeface="+mn-lt"/>
                          <a:cs typeface="Arial" panose="020B0604020202020204" pitchFamily="34" charset="0"/>
                        </a:rPr>
                        <a:t>12/21/17</a:t>
                      </a:r>
                    </a:p>
                    <a:p>
                      <a:endParaRPr lang="en-US" sz="1200" dirty="0" smtClean="0">
                        <a:solidFill>
                          <a:schemeClr val="tx1"/>
                        </a:solidFill>
                        <a:latin typeface="+mn-lt"/>
                        <a:cs typeface="Arial" panose="020B0604020202020204" pitchFamily="34" charset="0"/>
                      </a:endParaRPr>
                    </a:p>
                    <a:p>
                      <a:r>
                        <a:rPr lang="en-US" sz="1200" dirty="0" smtClean="0">
                          <a:solidFill>
                            <a:schemeClr val="tx1"/>
                          </a:solidFill>
                          <a:latin typeface="+mn-lt"/>
                          <a:cs typeface="Arial" panose="020B0604020202020204" pitchFamily="34" charset="0"/>
                        </a:rPr>
                        <a:t>SCR 58550</a:t>
                      </a:r>
                    </a:p>
                    <a:p>
                      <a:r>
                        <a:rPr lang="en-US" sz="1200" dirty="0" smtClean="0">
                          <a:solidFill>
                            <a:schemeClr val="tx1"/>
                          </a:solidFill>
                          <a:latin typeface="+mn-lt"/>
                          <a:cs typeface="Arial" panose="020B0604020202020204" pitchFamily="34" charset="0"/>
                        </a:rPr>
                        <a:t>Phase II</a:t>
                      </a:r>
                    </a:p>
                    <a:p>
                      <a:r>
                        <a:rPr lang="en-US" sz="1200" dirty="0" smtClean="0">
                          <a:solidFill>
                            <a:schemeClr val="tx1"/>
                          </a:solidFill>
                          <a:latin typeface="+mn-lt"/>
                          <a:cs typeface="Arial" panose="020B0604020202020204" pitchFamily="34" charset="0"/>
                        </a:rPr>
                        <a:t>(NOAs)</a:t>
                      </a:r>
                    </a:p>
                    <a:p>
                      <a:r>
                        <a:rPr lang="en-US" sz="1200" dirty="0" smtClean="0">
                          <a:solidFill>
                            <a:schemeClr val="tx1"/>
                          </a:solidFill>
                          <a:latin typeface="+mn-lt"/>
                          <a:cs typeface="Arial" panose="020B0604020202020204" pitchFamily="34" charset="0"/>
                        </a:rPr>
                        <a:t>TBD</a:t>
                      </a:r>
                    </a:p>
                    <a:p>
                      <a:endParaRPr lang="en-US" sz="1200" dirty="0" smtClean="0">
                        <a:solidFill>
                          <a:schemeClr val="tx1"/>
                        </a:solidFill>
                        <a:latin typeface="+mn-lt"/>
                        <a:cs typeface="Arial" panose="020B0604020202020204" pitchFamily="34" charset="0"/>
                      </a:endParaRPr>
                    </a:p>
                    <a:p>
                      <a:r>
                        <a:rPr lang="en-US" sz="1200" dirty="0" smtClean="0">
                          <a:solidFill>
                            <a:schemeClr val="tx1"/>
                          </a:solidFill>
                          <a:latin typeface="+mn-lt"/>
                          <a:cs typeface="Arial" panose="020B0604020202020204" pitchFamily="34" charset="0"/>
                        </a:rPr>
                        <a:t>SCR 58476</a:t>
                      </a:r>
                    </a:p>
                    <a:p>
                      <a:r>
                        <a:rPr lang="en-US" sz="1200" dirty="0" smtClean="0">
                          <a:solidFill>
                            <a:schemeClr val="tx1"/>
                          </a:solidFill>
                          <a:latin typeface="+mn-lt"/>
                          <a:cs typeface="Arial" panose="020B0604020202020204" pitchFamily="34" charset="0"/>
                        </a:rPr>
                        <a:t>Phase III</a:t>
                      </a:r>
                    </a:p>
                    <a:p>
                      <a:r>
                        <a:rPr lang="en-US" sz="1200" dirty="0" smtClean="0">
                          <a:solidFill>
                            <a:schemeClr val="tx1"/>
                          </a:solidFill>
                          <a:latin typeface="+mn-lt"/>
                          <a:cs typeface="Arial" panose="020B0604020202020204" pitchFamily="34" charset="0"/>
                        </a:rPr>
                        <a:t>(Service Arrangement)</a:t>
                      </a:r>
                    </a:p>
                    <a:p>
                      <a:r>
                        <a:rPr lang="en-US" sz="1200" dirty="0" smtClean="0">
                          <a:solidFill>
                            <a:schemeClr val="tx1"/>
                          </a:solidFill>
                          <a:latin typeface="+mn-lt"/>
                          <a:cs typeface="Arial" panose="020B0604020202020204" pitchFamily="34" charset="0"/>
                        </a:rPr>
                        <a:t>18.02</a:t>
                      </a:r>
                    </a:p>
                    <a:p>
                      <a:endParaRPr lang="en-US" sz="1200" dirty="0" smtClean="0">
                        <a:solidFill>
                          <a:schemeClr val="tx1"/>
                        </a:solidFill>
                        <a:latin typeface="+mn-lt"/>
                        <a:cs typeface="Arial" panose="020B0604020202020204" pitchFamily="34" charset="0"/>
                      </a:endParaRPr>
                    </a:p>
                  </a:txBody>
                  <a:tcPr marL="91442" marR="91442" marT="34315" marB="3431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50" b="0" i="0" kern="1200" dirty="0" smtClean="0">
                          <a:solidFill>
                            <a:schemeClr val="dk1"/>
                          </a:solidFill>
                          <a:effectLst/>
                          <a:latin typeface="+mn-lt"/>
                          <a:ea typeface="+mn-ea"/>
                          <a:cs typeface="+mn-cs"/>
                        </a:rPr>
                        <a:t>In late</a:t>
                      </a:r>
                      <a:r>
                        <a:rPr lang="en-US" sz="1350" b="0" i="0" kern="1200" baseline="0" dirty="0" smtClean="0">
                          <a:solidFill>
                            <a:schemeClr val="dk1"/>
                          </a:solidFill>
                          <a:effectLst/>
                          <a:latin typeface="+mn-lt"/>
                          <a:ea typeface="+mn-ea"/>
                          <a:cs typeface="+mn-cs"/>
                        </a:rPr>
                        <a:t> November 2017, CDSS published new policy in </a:t>
                      </a:r>
                      <a:r>
                        <a:rPr lang="en-US" sz="1350" b="0" i="0" kern="1200" dirty="0" smtClean="0">
                          <a:solidFill>
                            <a:schemeClr val="dk1"/>
                          </a:solidFill>
                          <a:effectLst/>
                          <a:latin typeface="+mn-lt"/>
                          <a:ea typeface="+mn-ea"/>
                          <a:cs typeface="+mn-cs"/>
                        </a:rPr>
                        <a:t>ACL 17-115. This policy allows CalWORKs recipients  to apply for high school graduation bonuses and continued education stipends for members who are not receiving Cal-Learn benefits.  This policy introduces</a:t>
                      </a:r>
                      <a:r>
                        <a:rPr lang="en-US" sz="1350" b="0" i="0" kern="1200" baseline="0" dirty="0" smtClean="0">
                          <a:solidFill>
                            <a:schemeClr val="dk1"/>
                          </a:solidFill>
                          <a:effectLst/>
                          <a:latin typeface="+mn-lt"/>
                          <a:ea typeface="+mn-ea"/>
                          <a:cs typeface="+mn-cs"/>
                        </a:rPr>
                        <a:t> a new form and notices of action. </a:t>
                      </a:r>
                      <a:r>
                        <a:rPr lang="en-US" sz="1350" b="0" i="0" kern="1200" dirty="0" smtClean="0">
                          <a:solidFill>
                            <a:schemeClr val="dk1"/>
                          </a:solidFill>
                          <a:effectLst/>
                          <a:latin typeface="+mn-lt"/>
                          <a:ea typeface="+mn-ea"/>
                          <a:cs typeface="+mn-cs"/>
                        </a:rPr>
                        <a:t>An informing notice is</a:t>
                      </a:r>
                      <a:r>
                        <a:rPr lang="en-US" sz="1350" b="0" i="0" kern="1200" baseline="0" dirty="0" smtClean="0">
                          <a:solidFill>
                            <a:schemeClr val="dk1"/>
                          </a:solidFill>
                          <a:effectLst/>
                          <a:latin typeface="+mn-lt"/>
                          <a:ea typeface="+mn-ea"/>
                          <a:cs typeface="+mn-cs"/>
                        </a:rPr>
                        <a:t> required to be s</a:t>
                      </a:r>
                      <a:r>
                        <a:rPr lang="en-US" sz="1350" b="0" i="0" kern="1200" dirty="0" smtClean="0">
                          <a:solidFill>
                            <a:schemeClr val="dk1"/>
                          </a:solidFill>
                          <a:effectLst/>
                          <a:latin typeface="+mn-lt"/>
                          <a:ea typeface="+mn-ea"/>
                          <a:cs typeface="+mn-cs"/>
                        </a:rPr>
                        <a:t>ent to all CalWORKs households.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350" b="0" i="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350" kern="1200" dirty="0" smtClean="0">
                          <a:solidFill>
                            <a:schemeClr val="dk1"/>
                          </a:solidFill>
                          <a:effectLst/>
                          <a:latin typeface="+mn-lt"/>
                          <a:ea typeface="+mn-ea"/>
                          <a:cs typeface="+mn-cs"/>
                        </a:rPr>
                        <a:t>Per the request from PSC, the CalACES Project reached out to CWDA on 12/11/17 and shared the PSC concerns regarding the implementation timing of this policy, outstanding policy questions, and the lack of reporting requirements.  CWDA stated the funding for this policy is a one-time funded program with limited funds allocated to the 58 counties; a delay in implementing the policy isn’t viable and counties should move forward with implementation. They also shared that in order for this program to continue, the funds will have to be added again to future State budgets.  At this time funds for this program are</a:t>
                      </a:r>
                      <a:r>
                        <a:rPr lang="en-US" sz="1350" kern="1200" baseline="0" dirty="0" smtClean="0">
                          <a:solidFill>
                            <a:schemeClr val="dk1"/>
                          </a:solidFill>
                          <a:effectLst/>
                          <a:latin typeface="+mn-lt"/>
                          <a:ea typeface="+mn-ea"/>
                          <a:cs typeface="+mn-cs"/>
                        </a:rPr>
                        <a:t> in the State budget for FFY 18/19.</a:t>
                      </a:r>
                      <a:endParaRPr lang="en-US" sz="135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350" b="0" i="0" kern="1200" baseline="0" dirty="0" smtClean="0">
                        <a:solidFill>
                          <a:schemeClr val="dk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kern="1200" dirty="0" smtClean="0">
                          <a:solidFill>
                            <a:schemeClr val="tx1"/>
                          </a:solidFill>
                          <a:effectLst/>
                          <a:latin typeface="+mn-lt"/>
                          <a:ea typeface="+mn-ea"/>
                          <a:cs typeface="+mn-cs"/>
                        </a:rPr>
                        <a:t>-Continued on next slide-</a:t>
                      </a:r>
                    </a:p>
                  </a:txBody>
                  <a:tcPr marL="91442" marR="91442" marT="34315" marB="34315"/>
                </a:tc>
                <a:extLst>
                  <a:ext uri="{0D108BD9-81ED-4DB2-BD59-A6C34878D82A}">
                    <a16:rowId xmlns:a16="http://schemas.microsoft.com/office/drawing/2014/main" val="852469471"/>
                  </a:ext>
                </a:extLst>
              </a:tr>
            </a:tbl>
          </a:graphicData>
        </a:graphic>
      </p:graphicFrame>
    </p:spTree>
    <p:extLst>
      <p:ext uri="{BB962C8B-B14F-4D97-AF65-F5344CB8AC3E}">
        <p14:creationId xmlns:p14="http://schemas.microsoft.com/office/powerpoint/2010/main" val="194275842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200" y="152400"/>
            <a:ext cx="7620000" cy="533400"/>
          </a:xfrm>
        </p:spPr>
        <p:txBody>
          <a:bodyPr>
            <a:normAutofit fontScale="90000"/>
          </a:bodyPr>
          <a:lstStyle/>
          <a:p>
            <a:pPr algn="r"/>
            <a:r>
              <a:rPr lang="en-US" dirty="0" smtClean="0"/>
              <a:t>Policy Implementation</a:t>
            </a:r>
            <a:endParaRPr lang="en-US" dirty="0"/>
          </a:p>
        </p:txBody>
      </p:sp>
      <p:sp>
        <p:nvSpPr>
          <p:cNvPr id="5" name="Slide Number Placeholder 3"/>
          <p:cNvSpPr>
            <a:spLocks noGrp="1"/>
          </p:cNvSpPr>
          <p:nvPr>
            <p:ph type="sldNum" sz="quarter" idx="12"/>
          </p:nvPr>
        </p:nvSpPr>
        <p:spPr/>
        <p:txBody>
          <a:bodyPr/>
          <a:lstStyle/>
          <a:p>
            <a:fld id="{E11AC5FD-6117-434D-B9A5-ADA9E67FDCBD}" type="slidenum">
              <a:rPr lang="en-US" smtClean="0"/>
              <a:t>4</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1815946240"/>
              </p:ext>
            </p:extLst>
          </p:nvPr>
        </p:nvGraphicFramePr>
        <p:xfrm>
          <a:off x="228600" y="685801"/>
          <a:ext cx="8686800" cy="5648934"/>
        </p:xfrm>
        <a:graphic>
          <a:graphicData uri="http://schemas.openxmlformats.org/drawingml/2006/table">
            <a:tbl>
              <a:tblPr firstRow="1" bandRow="1">
                <a:tableStyleId>{5C22544A-7EE6-4342-B048-85BDC9FD1C3A}</a:tableStyleId>
              </a:tblPr>
              <a:tblGrid>
                <a:gridCol w="1143000">
                  <a:extLst>
                    <a:ext uri="{9D8B030D-6E8A-4147-A177-3AD203B41FA5}">
                      <a16:colId xmlns:a16="http://schemas.microsoft.com/office/drawing/2014/main" val="1897634298"/>
                    </a:ext>
                  </a:extLst>
                </a:gridCol>
                <a:gridCol w="838200">
                  <a:extLst>
                    <a:ext uri="{9D8B030D-6E8A-4147-A177-3AD203B41FA5}">
                      <a16:colId xmlns:a16="http://schemas.microsoft.com/office/drawing/2014/main" val="1570552813"/>
                    </a:ext>
                  </a:extLst>
                </a:gridCol>
                <a:gridCol w="1066800">
                  <a:extLst>
                    <a:ext uri="{9D8B030D-6E8A-4147-A177-3AD203B41FA5}">
                      <a16:colId xmlns:a16="http://schemas.microsoft.com/office/drawing/2014/main" val="2930224535"/>
                    </a:ext>
                  </a:extLst>
                </a:gridCol>
                <a:gridCol w="1143000">
                  <a:extLst>
                    <a:ext uri="{9D8B030D-6E8A-4147-A177-3AD203B41FA5}">
                      <a16:colId xmlns:a16="http://schemas.microsoft.com/office/drawing/2014/main" val="3776382731"/>
                    </a:ext>
                  </a:extLst>
                </a:gridCol>
                <a:gridCol w="4495800">
                  <a:extLst>
                    <a:ext uri="{9D8B030D-6E8A-4147-A177-3AD203B41FA5}">
                      <a16:colId xmlns:a16="http://schemas.microsoft.com/office/drawing/2014/main" val="3406358116"/>
                    </a:ext>
                  </a:extLst>
                </a:gridCol>
              </a:tblGrid>
              <a:tr h="607071">
                <a:tc>
                  <a:txBody>
                    <a:bodyPr/>
                    <a:lstStyle/>
                    <a:p>
                      <a:r>
                        <a:rPr lang="en-US" sz="1200" dirty="0" smtClean="0">
                          <a:solidFill>
                            <a:schemeClr val="tx1"/>
                          </a:solidFill>
                          <a:latin typeface="+mj-lt"/>
                          <a:cs typeface="Arial" panose="020B0604020202020204" pitchFamily="34" charset="0"/>
                        </a:rPr>
                        <a:t>Item</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Policy</a:t>
                      </a:r>
                      <a:r>
                        <a:rPr lang="en-US" sz="1200" baseline="0" dirty="0" smtClean="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C-IV</a:t>
                      </a:r>
                      <a:r>
                        <a:rPr lang="en-US" sz="1200" baseline="0" dirty="0" smtClean="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LRS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latin typeface="+mj-lt"/>
                          <a:ea typeface="+mn-ea"/>
                          <a:cs typeface="Arial" panose="020B0604020202020204" pitchFamily="34" charset="0"/>
                        </a:rPr>
                        <a:t>Description</a:t>
                      </a:r>
                      <a:r>
                        <a:rPr lang="en-US" sz="1200" b="1" kern="1200" baseline="0" dirty="0" smtClean="0">
                          <a:solidFill>
                            <a:schemeClr val="tx1"/>
                          </a:solidFill>
                          <a:latin typeface="+mj-lt"/>
                          <a:ea typeface="+mn-ea"/>
                          <a:cs typeface="Arial" panose="020B0604020202020204" pitchFamily="34" charset="0"/>
                        </a:rPr>
                        <a:t> – </a:t>
                      </a:r>
                      <a:r>
                        <a:rPr lang="en-US" sz="1200" b="1" kern="1200" baseline="0" dirty="0" smtClean="0">
                          <a:solidFill>
                            <a:schemeClr val="dk1"/>
                          </a:solidFill>
                          <a:effectLst/>
                          <a:latin typeface="+mn-lt"/>
                          <a:ea typeface="+mn-ea"/>
                          <a:cs typeface="Arial" panose="020B0604020202020204" pitchFamily="34" charset="0"/>
                        </a:rPr>
                        <a:t>C-IV/LRS Implementation Effort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baseline="0" dirty="0" smtClean="0">
                        <a:solidFill>
                          <a:schemeClr val="dk1"/>
                        </a:solidFill>
                        <a:effectLst/>
                        <a:latin typeface="+mj-lt"/>
                        <a:ea typeface="+mn-ea"/>
                        <a:cs typeface="Arial" panose="020B0604020202020204" pitchFamily="34" charset="0"/>
                      </a:endParaRPr>
                    </a:p>
                  </a:txBody>
                  <a:tcPr marL="91438" marR="91438" marT="34283" marB="34283"/>
                </a:tc>
                <a:extLst>
                  <a:ext uri="{0D108BD9-81ED-4DB2-BD59-A6C34878D82A}">
                    <a16:rowId xmlns:a16="http://schemas.microsoft.com/office/drawing/2014/main" val="2185081078"/>
                  </a:ext>
                </a:extLst>
              </a:tr>
              <a:tr h="50317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latin typeface="+mn-lt"/>
                          <a:cs typeface="Arial" panose="020B0604020202020204" pitchFamily="34" charset="0"/>
                        </a:rPr>
                        <a:t>CalWORKs Educational Opportunity and Attainment (EOA) program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50" dirty="0" smtClean="0">
                        <a:latin typeface="+mn-lt"/>
                        <a:cs typeface="Arial" panose="020B0604020202020204" pitchFamily="34" charset="0"/>
                        <a:hlinkClick r:id="rId2"/>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50" dirty="0" smtClean="0">
                        <a:latin typeface="+mn-lt"/>
                        <a:cs typeface="Arial" panose="020B0604020202020204" pitchFamily="34" charset="0"/>
                        <a:hlinkClick r:id="rId2"/>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50" dirty="0" smtClean="0">
                          <a:latin typeface="+mn-lt"/>
                          <a:cs typeface="Arial" panose="020B0604020202020204" pitchFamily="34" charset="0"/>
                          <a:hlinkClick r:id="rId2"/>
                        </a:rPr>
                        <a:t>ACL 17-115 </a:t>
                      </a:r>
                      <a:endParaRPr lang="en-US" sz="105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50" dirty="0" smtClean="0">
                          <a:latin typeface="+mn-lt"/>
                          <a:cs typeface="Arial" panose="020B0604020202020204" pitchFamily="34" charset="0"/>
                          <a:hlinkClick r:id="rId3"/>
                        </a:rPr>
                        <a:t>ACL 17-115E</a:t>
                      </a:r>
                      <a:endParaRPr lang="en-US" sz="1050" dirty="0" smtClean="0">
                        <a:latin typeface="+mn-lt"/>
                        <a:cs typeface="Arial" panose="020B0604020202020204" pitchFamily="34" charset="0"/>
                      </a:endParaRPr>
                    </a:p>
                  </a:txBody>
                  <a:tcPr marL="91448" marR="91448" marT="34291" marB="34291"/>
                </a:tc>
                <a:tc>
                  <a:txBody>
                    <a:bodyPr/>
                    <a:lstStyle/>
                    <a:p>
                      <a:r>
                        <a:rPr lang="en-US" sz="1050" i="0" dirty="0" smtClean="0">
                          <a:solidFill>
                            <a:schemeClr val="tx1"/>
                          </a:solidFill>
                          <a:latin typeface="+mn-lt"/>
                          <a:cs typeface="Arial" panose="020B0604020202020204" pitchFamily="34" charset="0"/>
                        </a:rPr>
                        <a:t>1/1/2018</a:t>
                      </a:r>
                      <a:endParaRPr lang="en-US" sz="1050" i="0" dirty="0">
                        <a:solidFill>
                          <a:schemeClr val="tx1"/>
                        </a:solidFill>
                        <a:latin typeface="+mn-lt"/>
                        <a:cs typeface="Arial" panose="020B0604020202020204" pitchFamily="34" charset="0"/>
                      </a:endParaRPr>
                    </a:p>
                  </a:txBody>
                  <a:tcPr marL="91442" marR="91442" marT="34315" marB="343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50" dirty="0" smtClean="0">
                          <a:latin typeface="+mn-lt"/>
                          <a:cs typeface="Arial" panose="020B0604020202020204" pitchFamily="34" charset="0"/>
                        </a:rPr>
                        <a:t>SCR 12102</a:t>
                      </a:r>
                    </a:p>
                    <a:p>
                      <a:pPr marL="0" marR="0" indent="0" algn="l" defTabSz="914400" rtl="0" eaLnBrk="1" fontAlgn="auto" latinLnBrk="0" hangingPunct="1">
                        <a:lnSpc>
                          <a:spcPct val="100000"/>
                        </a:lnSpc>
                        <a:spcBef>
                          <a:spcPts val="0"/>
                        </a:spcBef>
                        <a:spcAft>
                          <a:spcPts val="0"/>
                        </a:spcAft>
                        <a:buClrTx/>
                        <a:buSzTx/>
                        <a:buFontTx/>
                        <a:buNone/>
                        <a:tabLst/>
                        <a:defRPr/>
                      </a:pPr>
                      <a:r>
                        <a:rPr lang="en-US" sz="1050" dirty="0" smtClean="0">
                          <a:latin typeface="+mn-lt"/>
                          <a:cs typeface="Arial" panose="020B0604020202020204" pitchFamily="34" charset="0"/>
                        </a:rPr>
                        <a:t>Implemented</a:t>
                      </a:r>
                    </a:p>
                    <a:p>
                      <a:pPr marL="0" marR="0" indent="0" algn="l" defTabSz="914400" rtl="0" eaLnBrk="1" fontAlgn="auto" latinLnBrk="0" hangingPunct="1">
                        <a:lnSpc>
                          <a:spcPct val="100000"/>
                        </a:lnSpc>
                        <a:spcBef>
                          <a:spcPts val="0"/>
                        </a:spcBef>
                        <a:spcAft>
                          <a:spcPts val="0"/>
                        </a:spcAft>
                        <a:buClrTx/>
                        <a:buSzTx/>
                        <a:buFontTx/>
                        <a:buNone/>
                        <a:tabLst/>
                        <a:defRPr/>
                      </a:pPr>
                      <a:r>
                        <a:rPr lang="en-US" sz="1050" baseline="0" dirty="0" smtClean="0">
                          <a:latin typeface="+mn-lt"/>
                          <a:cs typeface="Arial" panose="020B0604020202020204" pitchFamily="34" charset="0"/>
                        </a:rPr>
                        <a:t>Release 12/14/17</a:t>
                      </a:r>
                      <a:endParaRPr lang="en-US" sz="105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5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5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50" dirty="0" smtClean="0">
                          <a:latin typeface="+mn-lt"/>
                          <a:cs typeface="Arial" panose="020B0604020202020204" pitchFamily="34" charset="0"/>
                        </a:rPr>
                        <a:t>SCR 12070</a:t>
                      </a:r>
                    </a:p>
                    <a:p>
                      <a:pPr marL="0" marR="0" indent="0" algn="l" defTabSz="914400" rtl="0" eaLnBrk="1" fontAlgn="auto" latinLnBrk="0" hangingPunct="1">
                        <a:lnSpc>
                          <a:spcPct val="100000"/>
                        </a:lnSpc>
                        <a:spcBef>
                          <a:spcPts val="0"/>
                        </a:spcBef>
                        <a:spcAft>
                          <a:spcPts val="0"/>
                        </a:spcAft>
                        <a:buClrTx/>
                        <a:buSzTx/>
                        <a:buFontTx/>
                        <a:buNone/>
                        <a:tabLst/>
                        <a:defRPr/>
                      </a:pPr>
                      <a:r>
                        <a:rPr lang="en-US" sz="1050" dirty="0" smtClean="0">
                          <a:latin typeface="+mn-lt"/>
                          <a:cs typeface="Arial" panose="020B0604020202020204" pitchFamily="34" charset="0"/>
                        </a:rPr>
                        <a:t>Implemented</a:t>
                      </a:r>
                    </a:p>
                    <a:p>
                      <a:pPr marL="0" marR="0" indent="0" algn="l" defTabSz="914400" rtl="0" eaLnBrk="1" fontAlgn="auto" latinLnBrk="0" hangingPunct="1">
                        <a:lnSpc>
                          <a:spcPct val="100000"/>
                        </a:lnSpc>
                        <a:spcBef>
                          <a:spcPts val="0"/>
                        </a:spcBef>
                        <a:spcAft>
                          <a:spcPts val="0"/>
                        </a:spcAft>
                        <a:buClrTx/>
                        <a:buSzTx/>
                        <a:buFontTx/>
                        <a:buNone/>
                        <a:tabLst/>
                        <a:defRPr/>
                      </a:pPr>
                      <a:r>
                        <a:rPr lang="en-US" sz="1050" dirty="0" smtClean="0">
                          <a:latin typeface="+mn-lt"/>
                          <a:cs typeface="Arial" panose="020B0604020202020204" pitchFamily="34" charset="0"/>
                        </a:rPr>
                        <a:t>Release 18.01</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5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50" dirty="0" smtClean="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50" dirty="0" smtClean="0">
                          <a:latin typeface="+mn-lt"/>
                          <a:cs typeface="Arial" panose="020B0604020202020204" pitchFamily="34" charset="0"/>
                        </a:rPr>
                        <a:t>SCR 12158</a:t>
                      </a:r>
                    </a:p>
                    <a:p>
                      <a:pPr marL="0" marR="0" indent="0" algn="l" defTabSz="914400" rtl="0" eaLnBrk="1" fontAlgn="auto" latinLnBrk="0" hangingPunct="1">
                        <a:lnSpc>
                          <a:spcPct val="100000"/>
                        </a:lnSpc>
                        <a:spcBef>
                          <a:spcPts val="0"/>
                        </a:spcBef>
                        <a:spcAft>
                          <a:spcPts val="0"/>
                        </a:spcAft>
                        <a:buClrTx/>
                        <a:buSzTx/>
                        <a:buFontTx/>
                        <a:buNone/>
                        <a:tabLst/>
                        <a:defRPr/>
                      </a:pPr>
                      <a:r>
                        <a:rPr lang="en-US" sz="1050" dirty="0" smtClean="0">
                          <a:latin typeface="+mn-lt"/>
                          <a:cs typeface="Arial" panose="020B0604020202020204" pitchFamily="34" charset="0"/>
                        </a:rPr>
                        <a:t>Test</a:t>
                      </a:r>
                    </a:p>
                    <a:p>
                      <a:pPr marL="0" marR="0" indent="0" algn="l" defTabSz="914400" rtl="0" eaLnBrk="1" fontAlgn="auto" latinLnBrk="0" hangingPunct="1">
                        <a:lnSpc>
                          <a:spcPct val="100000"/>
                        </a:lnSpc>
                        <a:spcBef>
                          <a:spcPts val="0"/>
                        </a:spcBef>
                        <a:spcAft>
                          <a:spcPts val="0"/>
                        </a:spcAft>
                        <a:buClrTx/>
                        <a:buSzTx/>
                        <a:buFontTx/>
                        <a:buNone/>
                        <a:tabLst/>
                        <a:defRPr/>
                      </a:pPr>
                      <a:r>
                        <a:rPr lang="en-US" sz="1050" dirty="0" smtClean="0">
                          <a:latin typeface="+mn-lt"/>
                          <a:cs typeface="Arial" panose="020B0604020202020204" pitchFamily="34" charset="0"/>
                        </a:rPr>
                        <a:t>18.03</a:t>
                      </a:r>
                    </a:p>
                  </a:txBody>
                  <a:tcPr marL="91442" marR="91442" marT="34315" marB="34315"/>
                </a:tc>
                <a:tc>
                  <a:txBody>
                    <a:bodyPr/>
                    <a:lstStyle/>
                    <a:p>
                      <a:r>
                        <a:rPr lang="en-US" sz="1050" dirty="0" smtClean="0">
                          <a:solidFill>
                            <a:schemeClr val="tx1"/>
                          </a:solidFill>
                          <a:latin typeface="+mn-lt"/>
                          <a:cs typeface="Arial" panose="020B0604020202020204" pitchFamily="34" charset="0"/>
                        </a:rPr>
                        <a:t>SCR 58467</a:t>
                      </a:r>
                    </a:p>
                    <a:p>
                      <a:r>
                        <a:rPr lang="en-US" sz="1050" dirty="0" smtClean="0">
                          <a:solidFill>
                            <a:schemeClr val="tx1"/>
                          </a:solidFill>
                          <a:latin typeface="+mn-lt"/>
                          <a:cs typeface="Arial" panose="020B0604020202020204" pitchFamily="34" charset="0"/>
                        </a:rPr>
                        <a:t>Phase I</a:t>
                      </a:r>
                    </a:p>
                    <a:p>
                      <a:r>
                        <a:rPr lang="en-US" sz="1050" dirty="0" smtClean="0">
                          <a:solidFill>
                            <a:schemeClr val="tx1"/>
                          </a:solidFill>
                          <a:latin typeface="+mn-lt"/>
                          <a:cs typeface="Arial" panose="020B0604020202020204" pitchFamily="34" charset="0"/>
                        </a:rPr>
                        <a:t>Implemented</a:t>
                      </a:r>
                    </a:p>
                    <a:p>
                      <a:r>
                        <a:rPr lang="en-US" sz="1050" dirty="0" smtClean="0">
                          <a:solidFill>
                            <a:schemeClr val="tx1"/>
                          </a:solidFill>
                          <a:latin typeface="+mn-lt"/>
                          <a:cs typeface="Arial" panose="020B0604020202020204" pitchFamily="34" charset="0"/>
                        </a:rPr>
                        <a:t>Release</a:t>
                      </a:r>
                    </a:p>
                    <a:p>
                      <a:r>
                        <a:rPr lang="en-US" sz="1050" dirty="0" smtClean="0">
                          <a:solidFill>
                            <a:schemeClr val="tx1"/>
                          </a:solidFill>
                          <a:latin typeface="+mn-lt"/>
                          <a:cs typeface="Arial" panose="020B0604020202020204" pitchFamily="34" charset="0"/>
                        </a:rPr>
                        <a:t>12/21/17</a:t>
                      </a:r>
                    </a:p>
                    <a:p>
                      <a:endParaRPr lang="en-US" sz="1050" dirty="0" smtClean="0">
                        <a:solidFill>
                          <a:schemeClr val="tx1"/>
                        </a:solidFill>
                        <a:latin typeface="+mn-lt"/>
                        <a:cs typeface="Arial" panose="020B0604020202020204" pitchFamily="34" charset="0"/>
                      </a:endParaRPr>
                    </a:p>
                    <a:p>
                      <a:r>
                        <a:rPr lang="en-US" sz="1050" dirty="0" smtClean="0">
                          <a:solidFill>
                            <a:schemeClr val="tx1"/>
                          </a:solidFill>
                          <a:latin typeface="+mn-lt"/>
                          <a:cs typeface="Arial" panose="020B0604020202020204" pitchFamily="34" charset="0"/>
                        </a:rPr>
                        <a:t>SCR 58550</a:t>
                      </a:r>
                    </a:p>
                    <a:p>
                      <a:r>
                        <a:rPr lang="en-US" sz="1050" dirty="0" smtClean="0">
                          <a:solidFill>
                            <a:schemeClr val="tx1"/>
                          </a:solidFill>
                          <a:latin typeface="+mn-lt"/>
                          <a:cs typeface="Arial" panose="020B0604020202020204" pitchFamily="34" charset="0"/>
                        </a:rPr>
                        <a:t>Phase II</a:t>
                      </a:r>
                    </a:p>
                    <a:p>
                      <a:r>
                        <a:rPr lang="en-US" sz="1050" dirty="0" smtClean="0">
                          <a:solidFill>
                            <a:schemeClr val="tx1"/>
                          </a:solidFill>
                          <a:latin typeface="+mn-lt"/>
                          <a:cs typeface="Arial" panose="020B0604020202020204" pitchFamily="34" charset="0"/>
                        </a:rPr>
                        <a:t>(NOAs)</a:t>
                      </a:r>
                    </a:p>
                    <a:p>
                      <a:r>
                        <a:rPr lang="en-US" sz="1050" dirty="0" smtClean="0">
                          <a:solidFill>
                            <a:schemeClr val="tx1"/>
                          </a:solidFill>
                          <a:latin typeface="+mn-lt"/>
                          <a:cs typeface="Arial" panose="020B0604020202020204" pitchFamily="34" charset="0"/>
                        </a:rPr>
                        <a:t>TBD</a:t>
                      </a:r>
                    </a:p>
                    <a:p>
                      <a:endParaRPr lang="en-US" sz="1050" dirty="0" smtClean="0">
                        <a:solidFill>
                          <a:schemeClr val="tx1"/>
                        </a:solidFill>
                        <a:latin typeface="+mn-lt"/>
                        <a:cs typeface="Arial" panose="020B0604020202020204" pitchFamily="34" charset="0"/>
                      </a:endParaRPr>
                    </a:p>
                    <a:p>
                      <a:r>
                        <a:rPr lang="en-US" sz="1050" dirty="0" smtClean="0">
                          <a:solidFill>
                            <a:schemeClr val="tx1"/>
                          </a:solidFill>
                          <a:latin typeface="+mn-lt"/>
                          <a:cs typeface="Arial" panose="020B0604020202020204" pitchFamily="34" charset="0"/>
                        </a:rPr>
                        <a:t>SCR 58476</a:t>
                      </a:r>
                    </a:p>
                    <a:p>
                      <a:r>
                        <a:rPr lang="en-US" sz="1050" dirty="0" smtClean="0">
                          <a:solidFill>
                            <a:schemeClr val="tx1"/>
                          </a:solidFill>
                          <a:latin typeface="+mn-lt"/>
                          <a:cs typeface="Arial" panose="020B0604020202020204" pitchFamily="34" charset="0"/>
                        </a:rPr>
                        <a:t>Phase III</a:t>
                      </a:r>
                    </a:p>
                    <a:p>
                      <a:r>
                        <a:rPr lang="en-US" sz="1050" dirty="0" smtClean="0">
                          <a:solidFill>
                            <a:schemeClr val="tx1"/>
                          </a:solidFill>
                          <a:latin typeface="+mn-lt"/>
                          <a:cs typeface="Arial" panose="020B0604020202020204" pitchFamily="34" charset="0"/>
                        </a:rPr>
                        <a:t>(Service Arrangement)</a:t>
                      </a:r>
                    </a:p>
                    <a:p>
                      <a:r>
                        <a:rPr lang="en-US" sz="1050" dirty="0" smtClean="0">
                          <a:solidFill>
                            <a:schemeClr val="tx1"/>
                          </a:solidFill>
                          <a:latin typeface="+mn-lt"/>
                          <a:cs typeface="Arial" panose="020B0604020202020204" pitchFamily="34" charset="0"/>
                        </a:rPr>
                        <a:t>TBD</a:t>
                      </a:r>
                    </a:p>
                    <a:p>
                      <a:endParaRPr lang="en-US" sz="1050" dirty="0" smtClean="0">
                        <a:solidFill>
                          <a:schemeClr val="tx1"/>
                        </a:solidFill>
                        <a:latin typeface="+mn-lt"/>
                        <a:cs typeface="Arial" panose="020B0604020202020204" pitchFamily="34" charset="0"/>
                      </a:endParaRPr>
                    </a:p>
                  </a:txBody>
                  <a:tcPr marL="91442" marR="91442" marT="34315" marB="3431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1" i="0" kern="1200" dirty="0" smtClean="0">
                          <a:solidFill>
                            <a:schemeClr val="dk1"/>
                          </a:solidFill>
                          <a:effectLst/>
                          <a:latin typeface="+mn-lt"/>
                          <a:ea typeface="+mn-ea"/>
                          <a:cs typeface="+mn-cs"/>
                        </a:rPr>
                        <a:t>C-IV Update: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i="0" kern="1200" dirty="0" smtClean="0">
                          <a:solidFill>
                            <a:schemeClr val="dk1"/>
                          </a:solidFill>
                          <a:effectLst/>
                          <a:latin typeface="+mn-lt"/>
                          <a:ea typeface="+mn-ea"/>
                          <a:cs typeface="+mn-cs"/>
                        </a:rPr>
                        <a:t>SCR 12158 - </a:t>
                      </a:r>
                      <a:r>
                        <a:rPr lang="en-US" sz="1050" b="0" dirty="0" smtClean="0">
                          <a:effectLst/>
                        </a:rPr>
                        <a:t>ACL 17-115, CFL 17-18_46 - EOA - Educational Opportunity and Attainment Program</a:t>
                      </a:r>
                      <a:r>
                        <a:rPr lang="en-US" sz="1050" b="0" i="0" kern="1200" dirty="0" smtClean="0">
                          <a:solidFill>
                            <a:schemeClr val="dk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50" b="0" i="0" kern="1200" dirty="0" smtClean="0">
                          <a:solidFill>
                            <a:schemeClr val="dk1"/>
                          </a:solidFill>
                          <a:effectLst/>
                          <a:latin typeface="+mn-lt"/>
                          <a:ea typeface="+mn-ea"/>
                          <a:cs typeface="+mn-cs"/>
                        </a:rPr>
                        <a:t>Add  CalWORKs</a:t>
                      </a:r>
                      <a:r>
                        <a:rPr lang="en-US" sz="1050" b="0" i="0" kern="1200" baseline="0" dirty="0" smtClean="0">
                          <a:solidFill>
                            <a:schemeClr val="dk1"/>
                          </a:solidFill>
                          <a:effectLst/>
                          <a:latin typeface="+mn-lt"/>
                          <a:ea typeface="+mn-ea"/>
                          <a:cs typeface="+mn-cs"/>
                        </a:rPr>
                        <a:t> EOA Need Category</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50" b="0" i="0" kern="1200" baseline="0" dirty="0" smtClean="0">
                          <a:solidFill>
                            <a:schemeClr val="dk1"/>
                          </a:solidFill>
                          <a:effectLst/>
                          <a:latin typeface="+mn-lt"/>
                          <a:ea typeface="+mn-ea"/>
                          <a:cs typeface="+mn-cs"/>
                        </a:rPr>
                        <a:t>Add High School Graduation Award and Education Stipend Need Types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50" b="0" i="0" kern="1200" baseline="0" dirty="0" smtClean="0">
                          <a:solidFill>
                            <a:schemeClr val="dk1"/>
                          </a:solidFill>
                          <a:effectLst/>
                          <a:latin typeface="+mn-lt"/>
                          <a:ea typeface="+mn-ea"/>
                          <a:cs typeface="+mn-cs"/>
                        </a:rPr>
                        <a:t>Add four pay codes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50" b="0" i="0" kern="1200" dirty="0" smtClean="0">
                          <a:solidFill>
                            <a:schemeClr val="dk1"/>
                          </a:solidFill>
                          <a:effectLst/>
                          <a:latin typeface="+mn-lt"/>
                          <a:ea typeface="+mn-ea"/>
                          <a:cs typeface="+mn-cs"/>
                        </a:rPr>
                        <a:t>Claiming modifications</a:t>
                      </a:r>
                      <a:r>
                        <a:rPr lang="en-US" sz="1050" b="0" i="0" kern="1200" baseline="0" dirty="0" smtClean="0">
                          <a:solidFill>
                            <a:schemeClr val="dk1"/>
                          </a:solidFill>
                          <a:effectLst/>
                          <a:latin typeface="+mn-lt"/>
                          <a:ea typeface="+mn-ea"/>
                          <a:cs typeface="+mn-cs"/>
                        </a:rPr>
                        <a:t> to capture EOA payments</a:t>
                      </a:r>
                      <a:endParaRPr lang="en-US" sz="1050" b="0" i="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050" b="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50" kern="1200" dirty="0" smtClean="0">
                          <a:solidFill>
                            <a:schemeClr val="dk1"/>
                          </a:solidFill>
                          <a:effectLst/>
                          <a:latin typeface="+mn-lt"/>
                          <a:ea typeface="+mn-ea"/>
                          <a:cs typeface="+mn-cs"/>
                        </a:rPr>
                        <a:t>CIT 0069-17  was</a:t>
                      </a:r>
                      <a:r>
                        <a:rPr lang="en-US" sz="1050" kern="1200" baseline="0" dirty="0" smtClean="0">
                          <a:solidFill>
                            <a:schemeClr val="dk1"/>
                          </a:solidFill>
                          <a:effectLst/>
                          <a:latin typeface="+mn-lt"/>
                          <a:ea typeface="+mn-ea"/>
                          <a:cs typeface="+mn-cs"/>
                        </a:rPr>
                        <a:t> sent to the counties</a:t>
                      </a:r>
                      <a:r>
                        <a:rPr lang="en-US" sz="1050" kern="1200" dirty="0" smtClean="0">
                          <a:solidFill>
                            <a:schemeClr val="dk1"/>
                          </a:solidFill>
                          <a:effectLst/>
                          <a:latin typeface="+mn-lt"/>
                          <a:ea typeface="+mn-ea"/>
                          <a:cs typeface="+mn-cs"/>
                        </a:rPr>
                        <a:t> to explain how counties will issue the $500/$1000 benefit utilizing existing C-IV System functionality. Until the reporting ACL/CFL is published, the CIT instructs counties that</a:t>
                      </a:r>
                      <a:r>
                        <a:rPr lang="en-US" sz="1050" kern="1200" baseline="0" dirty="0" smtClean="0">
                          <a:solidFill>
                            <a:schemeClr val="dk1"/>
                          </a:solidFill>
                          <a:effectLst/>
                          <a:latin typeface="+mn-lt"/>
                          <a:ea typeface="+mn-ea"/>
                          <a:cs typeface="+mn-cs"/>
                        </a:rPr>
                        <a:t> they </a:t>
                      </a:r>
                      <a:r>
                        <a:rPr lang="en-US" sz="1050" kern="1200" dirty="0" smtClean="0">
                          <a:solidFill>
                            <a:schemeClr val="dk1"/>
                          </a:solidFill>
                          <a:effectLst/>
                          <a:latin typeface="+mn-lt"/>
                          <a:ea typeface="+mn-ea"/>
                          <a:cs typeface="+mn-cs"/>
                        </a:rPr>
                        <a:t>will need to manually track issuances and reporting outside the C-IV System.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05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50" b="1" kern="1200" dirty="0" smtClean="0">
                          <a:solidFill>
                            <a:schemeClr val="dk1"/>
                          </a:solidFill>
                          <a:effectLst/>
                          <a:latin typeface="+mn-lt"/>
                          <a:ea typeface="+mn-ea"/>
                          <a:cs typeface="+mn-cs"/>
                        </a:rPr>
                        <a:t>LRS Update: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kern="1200" dirty="0" smtClean="0">
                          <a:solidFill>
                            <a:schemeClr val="tx1"/>
                          </a:solidFill>
                          <a:effectLst/>
                          <a:latin typeface="+mn-lt"/>
                          <a:ea typeface="+mn-ea"/>
                          <a:cs typeface="+mn-cs"/>
                        </a:rPr>
                        <a:t>A mass mailing informing notice was </a:t>
                      </a:r>
                      <a:r>
                        <a:rPr lang="en-US" sz="1050" dirty="0" smtClean="0">
                          <a:solidFill>
                            <a:schemeClr val="tx1"/>
                          </a:solidFill>
                          <a:effectLst/>
                        </a:rPr>
                        <a:t>sent to primary applicants of active CalWORKs programs.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b="1"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effectLst/>
                        </a:rPr>
                        <a:t>The  Application and Notice of Educational Opportunity and Attainment (EOA) Program for CalWORKs Recipients is available in the Template Repository (English only).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b="1"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kern="1200" dirty="0" smtClean="0">
                          <a:solidFill>
                            <a:schemeClr val="tx1"/>
                          </a:solidFill>
                          <a:effectLst/>
                          <a:latin typeface="+mn-lt"/>
                          <a:ea typeface="+mn-ea"/>
                          <a:cs typeface="+mn-cs"/>
                        </a:rPr>
                        <a:t>Phase II-LRS will implement the Spanish notices and made available in YBN (English and Spanish).</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b="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kern="1200" dirty="0" smtClean="0">
                          <a:solidFill>
                            <a:schemeClr val="tx1"/>
                          </a:solidFill>
                          <a:effectLst/>
                          <a:latin typeface="+mn-lt"/>
                          <a:ea typeface="+mn-ea"/>
                          <a:cs typeface="+mn-cs"/>
                        </a:rPr>
                        <a:t>Interim instructions was sent 12/28/17 to the County </a:t>
                      </a:r>
                      <a:r>
                        <a:rPr lang="en-US" sz="1050" kern="1200" dirty="0" smtClean="0">
                          <a:solidFill>
                            <a:schemeClr val="tx1"/>
                          </a:solidFill>
                          <a:effectLst/>
                          <a:latin typeface="+mn-lt"/>
                          <a:ea typeface="+mn-ea"/>
                          <a:cs typeface="+mn-cs"/>
                        </a:rPr>
                        <a:t>explaining how to issue the $500/$1000 benefit utilizing existing LRS System functionality.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b="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effectLst/>
                        </a:rPr>
                        <a:t>Automated the Need, Service Arrangement and Payment Request process to issue EOA Payments in the system for CalWORKs recipients. LRS added a new need category ‘CalWORKs EOA’ and new need types of “High School Graduation Award” and “Education Stipend” under the new category. </a:t>
                      </a:r>
                      <a:endParaRPr lang="en-US" sz="1050" b="0" kern="1200" dirty="0" smtClean="0">
                        <a:solidFill>
                          <a:schemeClr val="tx1"/>
                        </a:solidFill>
                        <a:effectLst/>
                        <a:latin typeface="+mn-lt"/>
                        <a:ea typeface="+mn-ea"/>
                        <a:cs typeface="+mn-cs"/>
                      </a:endParaRPr>
                    </a:p>
                  </a:txBody>
                  <a:tcPr marL="91442" marR="91442" marT="34315" marB="34315"/>
                </a:tc>
                <a:extLst>
                  <a:ext uri="{0D108BD9-81ED-4DB2-BD59-A6C34878D82A}">
                    <a16:rowId xmlns:a16="http://schemas.microsoft.com/office/drawing/2014/main" val="852469471"/>
                  </a:ext>
                </a:extLst>
              </a:tr>
            </a:tbl>
          </a:graphicData>
        </a:graphic>
      </p:graphicFrame>
    </p:spTree>
    <p:extLst>
      <p:ext uri="{BB962C8B-B14F-4D97-AF65-F5344CB8AC3E}">
        <p14:creationId xmlns:p14="http://schemas.microsoft.com/office/powerpoint/2010/main" val="360851145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199" y="76200"/>
            <a:ext cx="7620000" cy="639762"/>
          </a:xfrm>
        </p:spPr>
        <p:txBody>
          <a:bodyPr>
            <a:normAutofit fontScale="90000"/>
          </a:bodyPr>
          <a:lstStyle/>
          <a:p>
            <a:pPr algn="r"/>
            <a:r>
              <a:rPr lang="en-US" dirty="0" smtClean="0"/>
              <a:t>Policy Implementation</a:t>
            </a:r>
            <a:endParaRPr lang="en-US" dirty="0"/>
          </a:p>
        </p:txBody>
      </p:sp>
      <p:sp>
        <p:nvSpPr>
          <p:cNvPr id="5" name="Slide Number Placeholder 3"/>
          <p:cNvSpPr>
            <a:spLocks noGrp="1"/>
          </p:cNvSpPr>
          <p:nvPr>
            <p:ph type="sldNum" sz="quarter" idx="12"/>
          </p:nvPr>
        </p:nvSpPr>
        <p:spPr/>
        <p:txBody>
          <a:bodyPr/>
          <a:lstStyle/>
          <a:p>
            <a:fld id="{E11AC5FD-6117-434D-B9A5-ADA9E67FDCBD}" type="slidenum">
              <a:rPr lang="en-US" smtClean="0"/>
              <a:t>5</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2876252158"/>
              </p:ext>
            </p:extLst>
          </p:nvPr>
        </p:nvGraphicFramePr>
        <p:xfrm>
          <a:off x="228600" y="750470"/>
          <a:ext cx="8686800" cy="5473360"/>
        </p:xfrm>
        <a:graphic>
          <a:graphicData uri="http://schemas.openxmlformats.org/drawingml/2006/table">
            <a:tbl>
              <a:tblPr firstRow="1" bandRow="1">
                <a:tableStyleId>{5C22544A-7EE6-4342-B048-85BDC9FD1C3A}</a:tableStyleId>
              </a:tblPr>
              <a:tblGrid>
                <a:gridCol w="1143000">
                  <a:extLst>
                    <a:ext uri="{9D8B030D-6E8A-4147-A177-3AD203B41FA5}">
                      <a16:colId xmlns:a16="http://schemas.microsoft.com/office/drawing/2014/main" val="1897634298"/>
                    </a:ext>
                  </a:extLst>
                </a:gridCol>
                <a:gridCol w="914400">
                  <a:extLst>
                    <a:ext uri="{9D8B030D-6E8A-4147-A177-3AD203B41FA5}">
                      <a16:colId xmlns:a16="http://schemas.microsoft.com/office/drawing/2014/main" val="1570552813"/>
                    </a:ext>
                  </a:extLst>
                </a:gridCol>
                <a:gridCol w="1219200">
                  <a:extLst>
                    <a:ext uri="{9D8B030D-6E8A-4147-A177-3AD203B41FA5}">
                      <a16:colId xmlns:a16="http://schemas.microsoft.com/office/drawing/2014/main" val="2930224535"/>
                    </a:ext>
                  </a:extLst>
                </a:gridCol>
                <a:gridCol w="1143000">
                  <a:extLst>
                    <a:ext uri="{9D8B030D-6E8A-4147-A177-3AD203B41FA5}">
                      <a16:colId xmlns:a16="http://schemas.microsoft.com/office/drawing/2014/main" val="3776382731"/>
                    </a:ext>
                  </a:extLst>
                </a:gridCol>
                <a:gridCol w="4267200">
                  <a:extLst>
                    <a:ext uri="{9D8B030D-6E8A-4147-A177-3AD203B41FA5}">
                      <a16:colId xmlns:a16="http://schemas.microsoft.com/office/drawing/2014/main" val="3406358116"/>
                    </a:ext>
                  </a:extLst>
                </a:gridCol>
              </a:tblGrid>
              <a:tr h="646957">
                <a:tc>
                  <a:txBody>
                    <a:bodyPr/>
                    <a:lstStyle/>
                    <a:p>
                      <a:r>
                        <a:rPr lang="en-US" sz="1200" dirty="0" smtClean="0">
                          <a:solidFill>
                            <a:schemeClr val="tx1"/>
                          </a:solidFill>
                          <a:latin typeface="+mj-lt"/>
                          <a:cs typeface="Arial" panose="020B0604020202020204" pitchFamily="34" charset="0"/>
                        </a:rPr>
                        <a:t>Item</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Policy</a:t>
                      </a:r>
                      <a:r>
                        <a:rPr lang="en-US" sz="1200" baseline="0" dirty="0" smtClean="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C-IV</a:t>
                      </a:r>
                      <a:r>
                        <a:rPr lang="en-US" sz="1200" baseline="0" dirty="0" smtClean="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LRS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latin typeface="+mj-lt"/>
                          <a:ea typeface="+mn-ea"/>
                          <a:cs typeface="Arial" panose="020B0604020202020204" pitchFamily="34" charset="0"/>
                        </a:rPr>
                        <a:t>Description</a:t>
                      </a:r>
                      <a:r>
                        <a:rPr lang="en-US" sz="1200" b="1" kern="1200" baseline="0" dirty="0" smtClean="0">
                          <a:solidFill>
                            <a:schemeClr val="tx1"/>
                          </a:solidFill>
                          <a:latin typeface="+mj-lt"/>
                          <a:ea typeface="+mn-ea"/>
                          <a:cs typeface="Arial" panose="020B0604020202020204" pitchFamily="34" charset="0"/>
                        </a:rPr>
                        <a:t> – </a:t>
                      </a:r>
                      <a:r>
                        <a:rPr lang="en-US" sz="1200" b="1" kern="1200" baseline="0" dirty="0" smtClean="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482640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Arial" panose="020B0604020202020204" pitchFamily="34" charset="0"/>
                        </a:rPr>
                        <a:t>State Report</a:t>
                      </a:r>
                      <a:r>
                        <a:rPr lang="en-US" sz="1200" kern="1200" baseline="0" dirty="0" smtClean="0">
                          <a:solidFill>
                            <a:schemeClr val="dk1"/>
                          </a:solidFill>
                          <a:latin typeface="+mn-lt"/>
                          <a:ea typeface="+mn-ea"/>
                          <a:cs typeface="Arial" panose="020B0604020202020204" pitchFamily="34" charset="0"/>
                        </a:rPr>
                        <a:t> - </a:t>
                      </a:r>
                      <a:r>
                        <a:rPr lang="en-US" sz="1200" kern="1200" dirty="0" smtClean="0">
                          <a:solidFill>
                            <a:schemeClr val="dk1"/>
                          </a:solidFill>
                          <a:latin typeface="+mn-lt"/>
                          <a:ea typeface="+mn-ea"/>
                          <a:cs typeface="Arial" panose="020B0604020202020204" pitchFamily="34" charset="0"/>
                        </a:rPr>
                        <a:t>Fraud Investigation Activity Report -  DPA</a:t>
                      </a:r>
                      <a:r>
                        <a:rPr lang="en-US" sz="1200" kern="1200" baseline="0" dirty="0" smtClean="0">
                          <a:solidFill>
                            <a:schemeClr val="dk1"/>
                          </a:solidFill>
                          <a:latin typeface="+mn-lt"/>
                          <a:ea typeface="+mn-ea"/>
                          <a:cs typeface="Arial" panose="020B0604020202020204" pitchFamily="34" charset="0"/>
                        </a:rPr>
                        <a:t> 266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dk1"/>
                          </a:solidFill>
                          <a:latin typeface="+mn-lt"/>
                          <a:ea typeface="+mn-ea"/>
                          <a:cs typeface="Arial" panose="020B0604020202020204" pitchFamily="34" charset="0"/>
                          <a:hlinkClick r:id="rId2"/>
                        </a:rPr>
                        <a:t>ACL 17-117</a:t>
                      </a:r>
                      <a:endParaRPr lang="en-US" sz="1200" kern="1200" dirty="0" smtClean="0">
                        <a:solidFill>
                          <a:schemeClr val="dk1"/>
                        </a:solidFill>
                        <a:latin typeface="+mn-lt"/>
                        <a:ea typeface="+mn-ea"/>
                        <a:cs typeface="Arial" panose="020B0604020202020204" pitchFamily="34" charset="0"/>
                      </a:endParaRPr>
                    </a:p>
                  </a:txBody>
                  <a:tcPr marL="91448" marR="91448" marT="34291" marB="34291"/>
                </a:tc>
                <a:tc>
                  <a:txBody>
                    <a:bodyPr/>
                    <a:lstStyle/>
                    <a:p>
                      <a:r>
                        <a:rPr lang="en-US" sz="1200" i="0" dirty="0" smtClean="0">
                          <a:solidFill>
                            <a:schemeClr val="tx1"/>
                          </a:solidFill>
                          <a:latin typeface="+mn-lt"/>
                          <a:cs typeface="Arial" panose="020B0604020202020204" pitchFamily="34" charset="0"/>
                        </a:rPr>
                        <a:t>10/1/2017</a:t>
                      </a:r>
                      <a:endParaRPr lang="en-US" sz="1200" i="0" dirty="0">
                        <a:solidFill>
                          <a:schemeClr val="tx1"/>
                        </a:solidFill>
                        <a:latin typeface="+mn-lt"/>
                        <a:cs typeface="Arial" panose="020B0604020202020204" pitchFamily="34" charset="0"/>
                      </a:endParaRPr>
                    </a:p>
                  </a:txBody>
                  <a:tcPr marL="91442" marR="91442" marT="34315" marB="34315"/>
                </a:tc>
                <a:tc>
                  <a:txBody>
                    <a:bodyPr/>
                    <a:lstStyle/>
                    <a:p>
                      <a:r>
                        <a:rPr lang="en-US" sz="1200" baseline="0" dirty="0" smtClean="0">
                          <a:solidFill>
                            <a:schemeClr val="tx1"/>
                          </a:solidFill>
                          <a:latin typeface="+mn-lt"/>
                          <a:cs typeface="Arial" panose="020B0604020202020204" pitchFamily="34" charset="0"/>
                        </a:rPr>
                        <a:t>SCR 10511</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1200" baseline="0" dirty="0" smtClean="0">
                          <a:solidFill>
                            <a:schemeClr val="tx1"/>
                          </a:solidFill>
                          <a:latin typeface="+mn-lt"/>
                          <a:cs typeface="Arial" panose="020B0604020202020204" pitchFamily="34" charset="0"/>
                        </a:rPr>
                        <a:t>Online Page Changes</a:t>
                      </a:r>
                    </a:p>
                    <a:p>
                      <a:endParaRPr lang="en-US" sz="1200" baseline="0" dirty="0" smtClean="0">
                        <a:solidFill>
                          <a:schemeClr val="tx1"/>
                        </a:solidFill>
                        <a:latin typeface="+mn-lt"/>
                        <a:cs typeface="Arial" panose="020B0604020202020204" pitchFamily="34" charset="0"/>
                      </a:endParaRPr>
                    </a:p>
                    <a:p>
                      <a:r>
                        <a:rPr lang="en-US" sz="1200" baseline="0" dirty="0" smtClean="0">
                          <a:solidFill>
                            <a:schemeClr val="tx1"/>
                          </a:solidFill>
                          <a:latin typeface="+mn-lt"/>
                          <a:cs typeface="Arial" panose="020B0604020202020204" pitchFamily="34" charset="0"/>
                        </a:rPr>
                        <a:t>Implemented</a:t>
                      </a:r>
                    </a:p>
                    <a:p>
                      <a:endParaRPr lang="en-US" sz="1200" baseline="0" dirty="0" smtClean="0">
                        <a:solidFill>
                          <a:schemeClr val="tx1"/>
                        </a:solidFill>
                        <a:latin typeface="+mn-lt"/>
                        <a:cs typeface="Arial" panose="020B0604020202020204" pitchFamily="34" charset="0"/>
                      </a:endParaRPr>
                    </a:p>
                    <a:p>
                      <a:endParaRPr lang="en-US" sz="1200" baseline="0" dirty="0" smtClean="0">
                        <a:solidFill>
                          <a:schemeClr val="tx1"/>
                        </a:solidFill>
                        <a:latin typeface="+mn-lt"/>
                        <a:cs typeface="Arial" panose="020B0604020202020204" pitchFamily="34" charset="0"/>
                      </a:endParaRPr>
                    </a:p>
                    <a:p>
                      <a:endParaRPr lang="en-US" sz="1200" baseline="0" dirty="0" smtClean="0">
                        <a:solidFill>
                          <a:schemeClr val="tx1"/>
                        </a:solidFill>
                        <a:latin typeface="+mn-lt"/>
                        <a:cs typeface="Arial" panose="020B0604020202020204" pitchFamily="34" charset="0"/>
                      </a:endParaRPr>
                    </a:p>
                    <a:p>
                      <a:r>
                        <a:rPr lang="en-US" sz="1200" baseline="0" dirty="0" smtClean="0">
                          <a:solidFill>
                            <a:schemeClr val="tx1"/>
                          </a:solidFill>
                          <a:latin typeface="+mn-lt"/>
                          <a:cs typeface="Arial" panose="020B0604020202020204" pitchFamily="34" charset="0"/>
                        </a:rPr>
                        <a:t>SCR 10344 </a:t>
                      </a:r>
                    </a:p>
                    <a:p>
                      <a:r>
                        <a:rPr lang="en-US" sz="1200" baseline="0" dirty="0" smtClean="0">
                          <a:solidFill>
                            <a:schemeClr val="tx1"/>
                          </a:solidFill>
                          <a:latin typeface="+mn-lt"/>
                          <a:cs typeface="Arial" panose="020B0604020202020204" pitchFamily="34" charset="0"/>
                        </a:rPr>
                        <a:t>Report Changes</a:t>
                      </a:r>
                    </a:p>
                    <a:p>
                      <a:r>
                        <a:rPr lang="en-US" sz="1200" baseline="0" dirty="0" smtClean="0">
                          <a:solidFill>
                            <a:schemeClr val="tx1"/>
                          </a:solidFill>
                          <a:latin typeface="+mn-lt"/>
                          <a:cs typeface="Arial" panose="020B0604020202020204" pitchFamily="34" charset="0"/>
                        </a:rPr>
                        <a:t>Test</a:t>
                      </a:r>
                    </a:p>
                    <a:p>
                      <a:r>
                        <a:rPr lang="en-US" sz="1200" baseline="0" dirty="0" smtClean="0">
                          <a:solidFill>
                            <a:schemeClr val="tx1"/>
                          </a:solidFill>
                          <a:latin typeface="+mn-lt"/>
                          <a:cs typeface="Arial" panose="020B0604020202020204" pitchFamily="34" charset="0"/>
                        </a:rPr>
                        <a:t>18.03</a:t>
                      </a:r>
                    </a:p>
                  </a:txBody>
                  <a:tcPr marL="91442" marR="91442" marT="34315" marB="34315"/>
                </a:tc>
                <a:tc>
                  <a:txBody>
                    <a:bodyPr/>
                    <a:lstStyle/>
                    <a:p>
                      <a:pPr marL="0" algn="l" defTabSz="914400" rtl="0" eaLnBrk="1" latinLnBrk="0" hangingPunct="1"/>
                      <a:r>
                        <a:rPr lang="en-US" sz="1200" kern="1200" baseline="0" dirty="0" smtClean="0">
                          <a:solidFill>
                            <a:schemeClr val="tx1"/>
                          </a:solidFill>
                          <a:latin typeface="+mn-lt"/>
                          <a:ea typeface="+mn-ea"/>
                          <a:cs typeface="Arial" panose="020B0604020202020204" pitchFamily="34" charset="0"/>
                        </a:rPr>
                        <a:t>SCR 56222</a:t>
                      </a:r>
                    </a:p>
                    <a:p>
                      <a:pPr marL="0" algn="l" defTabSz="914400" rtl="0" eaLnBrk="1" latinLnBrk="0" hangingPunct="1"/>
                      <a:r>
                        <a:rPr lang="en-US" sz="1200" kern="1200" baseline="0" dirty="0" smtClean="0">
                          <a:solidFill>
                            <a:schemeClr val="tx1"/>
                          </a:solidFill>
                          <a:latin typeface="+mn-lt"/>
                          <a:ea typeface="+mn-ea"/>
                          <a:cs typeface="Arial" panose="020B0604020202020204" pitchFamily="34" charset="0"/>
                        </a:rPr>
                        <a:t>Release </a:t>
                      </a:r>
                    </a:p>
                    <a:p>
                      <a:pPr marL="0" algn="l" defTabSz="914400" rtl="0" eaLnBrk="1" latinLnBrk="0" hangingPunct="1"/>
                      <a:r>
                        <a:rPr lang="en-US" sz="1200" kern="1200" baseline="0" dirty="0" smtClean="0">
                          <a:solidFill>
                            <a:schemeClr val="tx1"/>
                          </a:solidFill>
                          <a:latin typeface="+mn-lt"/>
                          <a:ea typeface="+mn-ea"/>
                          <a:cs typeface="Arial" panose="020B0604020202020204" pitchFamily="34" charset="0"/>
                        </a:rPr>
                        <a:t>18.01</a:t>
                      </a:r>
                    </a:p>
                    <a:p>
                      <a:pPr marL="0" algn="l" defTabSz="914400" rtl="0" eaLnBrk="1" latinLnBrk="0" hangingPunct="1"/>
                      <a:r>
                        <a:rPr lang="en-US" sz="1200" kern="1200" baseline="0" dirty="0" smtClean="0">
                          <a:solidFill>
                            <a:schemeClr val="tx1"/>
                          </a:solidFill>
                          <a:latin typeface="+mn-lt"/>
                          <a:ea typeface="+mn-ea"/>
                          <a:cs typeface="Arial" panose="020B0604020202020204" pitchFamily="34" charset="0"/>
                        </a:rPr>
                        <a:t>Online Page Change</a:t>
                      </a:r>
                    </a:p>
                    <a:p>
                      <a:pPr marL="0" algn="l" defTabSz="914400" rtl="0" eaLnBrk="1" latinLnBrk="0" hangingPunct="1"/>
                      <a:endParaRPr lang="en-US" sz="1200" kern="1200" baseline="0" dirty="0" smtClean="0">
                        <a:solidFill>
                          <a:schemeClr val="tx1"/>
                        </a:solidFill>
                        <a:latin typeface="+mn-lt"/>
                        <a:ea typeface="+mn-ea"/>
                        <a:cs typeface="Arial" panose="020B0604020202020204" pitchFamily="34" charset="0"/>
                      </a:endParaRPr>
                    </a:p>
                    <a:p>
                      <a:pPr marL="0" algn="l" defTabSz="914400" rtl="0" eaLnBrk="1" latinLnBrk="0" hangingPunct="1"/>
                      <a:r>
                        <a:rPr lang="en-US" sz="1200" kern="1200" baseline="0" dirty="0" smtClean="0">
                          <a:solidFill>
                            <a:schemeClr val="tx1"/>
                          </a:solidFill>
                          <a:latin typeface="+mn-lt"/>
                          <a:ea typeface="+mn-ea"/>
                          <a:cs typeface="Arial" panose="020B0604020202020204" pitchFamily="34" charset="0"/>
                        </a:rPr>
                        <a:t>Implemented</a:t>
                      </a:r>
                    </a:p>
                    <a:p>
                      <a:pPr marL="0" algn="l" defTabSz="914400" rtl="0" eaLnBrk="1" latinLnBrk="0" hangingPunct="1"/>
                      <a:endParaRPr lang="en-US" sz="1200" kern="1200" baseline="0" dirty="0" smtClean="0">
                        <a:solidFill>
                          <a:schemeClr val="tx1"/>
                        </a:solidFill>
                        <a:latin typeface="+mn-lt"/>
                        <a:ea typeface="+mn-ea"/>
                        <a:cs typeface="Arial" panose="020B0604020202020204" pitchFamily="34" charset="0"/>
                      </a:endParaRPr>
                    </a:p>
                    <a:p>
                      <a:pPr marL="0" algn="l" defTabSz="914400" rtl="0" eaLnBrk="1" latinLnBrk="0" hangingPunct="1"/>
                      <a:r>
                        <a:rPr lang="en-US" sz="1200" kern="1200" baseline="0" dirty="0" smtClean="0">
                          <a:solidFill>
                            <a:schemeClr val="tx1"/>
                          </a:solidFill>
                          <a:latin typeface="+mn-lt"/>
                          <a:ea typeface="+mn-ea"/>
                          <a:cs typeface="Arial" panose="020B0604020202020204" pitchFamily="34" charset="0"/>
                        </a:rPr>
                        <a:t>Report SCR</a:t>
                      </a:r>
                    </a:p>
                    <a:p>
                      <a:pPr marL="0" algn="l" defTabSz="914400" rtl="0" eaLnBrk="1" latinLnBrk="0" hangingPunct="1"/>
                      <a:r>
                        <a:rPr lang="en-US" sz="1200" kern="1200" baseline="0" dirty="0" smtClean="0">
                          <a:solidFill>
                            <a:schemeClr val="tx1"/>
                          </a:solidFill>
                          <a:latin typeface="+mn-lt"/>
                          <a:ea typeface="+mn-ea"/>
                          <a:cs typeface="Arial" panose="020B0604020202020204" pitchFamily="34" charset="0"/>
                        </a:rPr>
                        <a:t>53778</a:t>
                      </a:r>
                    </a:p>
                    <a:p>
                      <a:pPr marL="0" algn="l" defTabSz="914400" rtl="0" eaLnBrk="1" latinLnBrk="0" hangingPunct="1"/>
                      <a:r>
                        <a:rPr lang="en-US" sz="1200" kern="1200" baseline="0" dirty="0" smtClean="0">
                          <a:solidFill>
                            <a:schemeClr val="tx1"/>
                          </a:solidFill>
                          <a:latin typeface="+mn-lt"/>
                          <a:ea typeface="+mn-ea"/>
                          <a:cs typeface="Arial" panose="020B0604020202020204" pitchFamily="34" charset="0"/>
                        </a:rPr>
                        <a:t>18.03</a:t>
                      </a:r>
                      <a:endParaRPr lang="en-US" sz="1200" kern="1200" baseline="0" dirty="0">
                        <a:solidFill>
                          <a:schemeClr val="tx1"/>
                        </a:solidFill>
                        <a:latin typeface="+mn-lt"/>
                        <a:ea typeface="+mn-ea"/>
                        <a:cs typeface="Arial" panose="020B0604020202020204" pitchFamily="34" charset="0"/>
                      </a:endParaRPr>
                    </a:p>
                  </a:txBody>
                  <a:tcPr marL="91442" marR="91442" marT="34315" marB="3431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effectLst/>
                          <a:latin typeface="+mn-lt"/>
                          <a:ea typeface="+mn-ea"/>
                          <a:cs typeface="+mn-cs"/>
                        </a:rPr>
                        <a:t>Food</a:t>
                      </a:r>
                      <a:r>
                        <a:rPr lang="en-US" sz="1200" kern="1200" baseline="0" dirty="0" smtClean="0">
                          <a:solidFill>
                            <a:schemeClr val="dk1"/>
                          </a:solidFill>
                          <a:effectLst/>
                          <a:latin typeface="+mn-lt"/>
                          <a:ea typeface="+mn-ea"/>
                          <a:cs typeface="+mn-cs"/>
                        </a:rPr>
                        <a:t> and </a:t>
                      </a:r>
                      <a:r>
                        <a:rPr lang="en-US" sz="1200" kern="1200" dirty="0" smtClean="0">
                          <a:solidFill>
                            <a:schemeClr val="dk1"/>
                          </a:solidFill>
                          <a:effectLst/>
                          <a:latin typeface="+mn-lt"/>
                          <a:ea typeface="+mn-ea"/>
                          <a:cs typeface="+mn-cs"/>
                        </a:rPr>
                        <a:t>Nutrition Service (FNS) has made</a:t>
                      </a:r>
                      <a:r>
                        <a:rPr lang="en-US" sz="1200" kern="1200" baseline="0" dirty="0" smtClean="0">
                          <a:solidFill>
                            <a:schemeClr val="dk1"/>
                          </a:solidFill>
                          <a:effectLst/>
                          <a:latin typeface="+mn-lt"/>
                          <a:ea typeface="+mn-ea"/>
                          <a:cs typeface="+mn-cs"/>
                        </a:rPr>
                        <a:t> some modifications to the FNS </a:t>
                      </a:r>
                      <a:r>
                        <a:rPr lang="en-US" sz="1200" kern="1200" dirty="0" smtClean="0">
                          <a:solidFill>
                            <a:schemeClr val="dk1"/>
                          </a:solidFill>
                          <a:effectLst/>
                          <a:latin typeface="+mn-lt"/>
                          <a:ea typeface="+mn-ea"/>
                          <a:cs typeface="+mn-cs"/>
                        </a:rPr>
                        <a:t>366B Report. CDSS</a:t>
                      </a:r>
                      <a:r>
                        <a:rPr lang="en-US" sz="1200" kern="1200" baseline="0" dirty="0" smtClean="0">
                          <a:solidFill>
                            <a:schemeClr val="dk1"/>
                          </a:solidFill>
                          <a:effectLst/>
                          <a:latin typeface="+mn-lt"/>
                          <a:ea typeface="+mn-ea"/>
                          <a:cs typeface="+mn-cs"/>
                        </a:rPr>
                        <a:t> uses the data from the</a:t>
                      </a:r>
                      <a:r>
                        <a:rPr lang="en-US" sz="1200" kern="1200" dirty="0" smtClean="0">
                          <a:solidFill>
                            <a:schemeClr val="dk1"/>
                          </a:solidFill>
                          <a:effectLst/>
                          <a:latin typeface="+mn-lt"/>
                          <a:ea typeface="+mn-ea"/>
                          <a:cs typeface="+mn-cs"/>
                        </a:rPr>
                        <a:t> DPA</a:t>
                      </a:r>
                      <a:r>
                        <a:rPr lang="en-US" sz="1200" kern="1200" baseline="0" dirty="0" smtClean="0">
                          <a:solidFill>
                            <a:schemeClr val="dk1"/>
                          </a:solidFill>
                          <a:effectLst/>
                          <a:latin typeface="+mn-lt"/>
                          <a:ea typeface="+mn-ea"/>
                          <a:cs typeface="+mn-cs"/>
                        </a:rPr>
                        <a:t> 266 Report to complete the FNS 366B.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effectLst/>
                          <a:latin typeface="+mn-lt"/>
                          <a:ea typeface="+mn-ea"/>
                          <a:cs typeface="+mn-cs"/>
                        </a:rPr>
                        <a:t>CDSS is looking to develop a consolidated streamlined report (DSS 466) that addresses the FNS 366B requirements</a:t>
                      </a:r>
                      <a:r>
                        <a:rPr lang="en-US" sz="1200" kern="1200" baseline="0" dirty="0" smtClean="0">
                          <a:solidFill>
                            <a:schemeClr val="dk1"/>
                          </a:solidFill>
                          <a:effectLst/>
                          <a:latin typeface="+mn-lt"/>
                          <a:ea typeface="+mn-ea"/>
                          <a:cs typeface="+mn-cs"/>
                        </a:rPr>
                        <a:t>. To assist them with this effort, CDSS </a:t>
                      </a:r>
                      <a:r>
                        <a:rPr lang="en-US" sz="1200" kern="1200" dirty="0" smtClean="0">
                          <a:solidFill>
                            <a:schemeClr val="dk1"/>
                          </a:solidFill>
                          <a:effectLst/>
                          <a:latin typeface="+mn-lt"/>
                          <a:ea typeface="+mn-ea"/>
                          <a:cs typeface="+mn-cs"/>
                        </a:rPr>
                        <a:t>established a workgroup which</a:t>
                      </a:r>
                      <a:r>
                        <a:rPr lang="en-US" sz="1200" kern="1200" baseline="0" dirty="0" smtClean="0">
                          <a:solidFill>
                            <a:schemeClr val="dk1"/>
                          </a:solidFill>
                          <a:effectLst/>
                          <a:latin typeface="+mn-lt"/>
                          <a:ea typeface="+mn-ea"/>
                          <a:cs typeface="+mn-cs"/>
                        </a:rPr>
                        <a:t> includes representatives from Counties, CWDA, and SAWS</a:t>
                      </a:r>
                      <a:r>
                        <a:rPr lang="en-US" sz="1200" kern="1200" dirty="0" smtClean="0">
                          <a:solidFill>
                            <a:schemeClr val="dk1"/>
                          </a:solidFill>
                          <a:effectLst/>
                          <a:latin typeface="+mn-lt"/>
                          <a:ea typeface="+mn-ea"/>
                          <a:cs typeface="+mn-cs"/>
                        </a:rPr>
                        <a:t>.  The workgroup will identify options for obtaining information required on the FNS 366B report that is not available on the DPA 266.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kern="1200" baseline="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baseline="0" dirty="0" smtClean="0">
                          <a:solidFill>
                            <a:schemeClr val="dk1"/>
                          </a:solidFill>
                          <a:effectLst/>
                          <a:latin typeface="+mn-lt"/>
                          <a:ea typeface="+mn-ea"/>
                          <a:cs typeface="+mn-cs"/>
                        </a:rPr>
                        <a:t>CDSS would like to have the new report in place for the Oct-Nov-Dec quarter submitted in January 2018. </a:t>
                      </a:r>
                      <a:r>
                        <a:rPr lang="en-US" sz="1200" kern="1200" dirty="0" smtClean="0">
                          <a:solidFill>
                            <a:schemeClr val="dk1"/>
                          </a:solidFill>
                          <a:effectLst/>
                          <a:latin typeface="+mn-lt"/>
                          <a:ea typeface="+mn-ea"/>
                          <a:cs typeface="+mn-cs"/>
                        </a:rPr>
                        <a:t>CDSS has stated that if SAWS are unable to produce the report in time, the expectation is that the counties will complete the report manually.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kern="1200" baseline="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effectLst/>
                          <a:latin typeface="+mn-lt"/>
                          <a:ea typeface="+mn-ea"/>
                          <a:cs typeface="+mn-cs"/>
                        </a:rPr>
                        <a:t>CDSS shared an</a:t>
                      </a:r>
                      <a:r>
                        <a:rPr lang="en-US" sz="1200" kern="1200" baseline="0" dirty="0" smtClean="0">
                          <a:solidFill>
                            <a:schemeClr val="dk1"/>
                          </a:solidFill>
                          <a:effectLst/>
                          <a:latin typeface="+mn-lt"/>
                          <a:ea typeface="+mn-ea"/>
                          <a:cs typeface="+mn-cs"/>
                        </a:rPr>
                        <a:t> updated version of the draft ACL with SAWS on 11/20/17. The final ACL was published at the end of November.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kern="1200" baseline="0" dirty="0" smtClean="0">
                        <a:solidFill>
                          <a:schemeClr val="dk1"/>
                        </a:solidFill>
                        <a:effectLst/>
                        <a:latin typeface="+mn-lt"/>
                        <a:ea typeface="+mn-ea"/>
                        <a:cs typeface="+mn-cs"/>
                      </a:endParaRPr>
                    </a:p>
                    <a:p>
                      <a:pPr algn="ctr"/>
                      <a:r>
                        <a:rPr lang="en-US" sz="1200" kern="1200" dirty="0" smtClean="0">
                          <a:solidFill>
                            <a:schemeClr val="dk1"/>
                          </a:solidFill>
                          <a:effectLst/>
                          <a:latin typeface="+mn-lt"/>
                          <a:ea typeface="+mn-ea"/>
                          <a:cs typeface="+mn-cs"/>
                        </a:rPr>
                        <a:t>-Continued on next slide-</a:t>
                      </a:r>
                    </a:p>
                  </a:txBody>
                  <a:tcPr marL="91442" marR="91442" marT="34315" marB="34315"/>
                </a:tc>
                <a:extLst>
                  <a:ext uri="{0D108BD9-81ED-4DB2-BD59-A6C34878D82A}">
                    <a16:rowId xmlns:a16="http://schemas.microsoft.com/office/drawing/2014/main" val="676741665"/>
                  </a:ext>
                </a:extLst>
              </a:tr>
            </a:tbl>
          </a:graphicData>
        </a:graphic>
      </p:graphicFrame>
    </p:spTree>
    <p:extLst>
      <p:ext uri="{BB962C8B-B14F-4D97-AF65-F5344CB8AC3E}">
        <p14:creationId xmlns:p14="http://schemas.microsoft.com/office/powerpoint/2010/main" val="289846192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199" y="76200"/>
            <a:ext cx="7620000" cy="639762"/>
          </a:xfrm>
        </p:spPr>
        <p:txBody>
          <a:bodyPr>
            <a:normAutofit fontScale="90000"/>
          </a:bodyPr>
          <a:lstStyle/>
          <a:p>
            <a:pPr algn="r"/>
            <a:r>
              <a:rPr lang="en-US" dirty="0" smtClean="0"/>
              <a:t>Policy Implementation</a:t>
            </a:r>
            <a:endParaRPr lang="en-US" dirty="0"/>
          </a:p>
        </p:txBody>
      </p:sp>
      <p:sp>
        <p:nvSpPr>
          <p:cNvPr id="5" name="Slide Number Placeholder 3"/>
          <p:cNvSpPr>
            <a:spLocks noGrp="1"/>
          </p:cNvSpPr>
          <p:nvPr>
            <p:ph type="sldNum" sz="quarter" idx="12"/>
          </p:nvPr>
        </p:nvSpPr>
        <p:spPr/>
        <p:txBody>
          <a:bodyPr/>
          <a:lstStyle/>
          <a:p>
            <a:fld id="{E11AC5FD-6117-434D-B9A5-ADA9E67FDCBD}" type="slidenum">
              <a:rPr lang="en-US" smtClean="0"/>
              <a:t>6</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2839817622"/>
              </p:ext>
            </p:extLst>
          </p:nvPr>
        </p:nvGraphicFramePr>
        <p:xfrm>
          <a:off x="228600" y="878299"/>
          <a:ext cx="8686800" cy="5345530"/>
        </p:xfrm>
        <a:graphic>
          <a:graphicData uri="http://schemas.openxmlformats.org/drawingml/2006/table">
            <a:tbl>
              <a:tblPr firstRow="1" bandRow="1">
                <a:tableStyleId>{5C22544A-7EE6-4342-B048-85BDC9FD1C3A}</a:tableStyleId>
              </a:tblPr>
              <a:tblGrid>
                <a:gridCol w="1206499">
                  <a:extLst>
                    <a:ext uri="{9D8B030D-6E8A-4147-A177-3AD203B41FA5}">
                      <a16:colId xmlns:a16="http://schemas.microsoft.com/office/drawing/2014/main" val="1897634298"/>
                    </a:ext>
                  </a:extLst>
                </a:gridCol>
                <a:gridCol w="927101">
                  <a:extLst>
                    <a:ext uri="{9D8B030D-6E8A-4147-A177-3AD203B41FA5}">
                      <a16:colId xmlns:a16="http://schemas.microsoft.com/office/drawing/2014/main" val="1570552813"/>
                    </a:ext>
                  </a:extLst>
                </a:gridCol>
                <a:gridCol w="1219200">
                  <a:extLst>
                    <a:ext uri="{9D8B030D-6E8A-4147-A177-3AD203B41FA5}">
                      <a16:colId xmlns:a16="http://schemas.microsoft.com/office/drawing/2014/main" val="2930224535"/>
                    </a:ext>
                  </a:extLst>
                </a:gridCol>
                <a:gridCol w="1219200">
                  <a:extLst>
                    <a:ext uri="{9D8B030D-6E8A-4147-A177-3AD203B41FA5}">
                      <a16:colId xmlns:a16="http://schemas.microsoft.com/office/drawing/2014/main" val="3776382731"/>
                    </a:ext>
                  </a:extLst>
                </a:gridCol>
                <a:gridCol w="4114800">
                  <a:extLst>
                    <a:ext uri="{9D8B030D-6E8A-4147-A177-3AD203B41FA5}">
                      <a16:colId xmlns:a16="http://schemas.microsoft.com/office/drawing/2014/main" val="3406358116"/>
                    </a:ext>
                  </a:extLst>
                </a:gridCol>
              </a:tblGrid>
              <a:tr h="631847">
                <a:tc>
                  <a:txBody>
                    <a:bodyPr/>
                    <a:lstStyle/>
                    <a:p>
                      <a:r>
                        <a:rPr lang="en-US" sz="1200" dirty="0" smtClean="0">
                          <a:solidFill>
                            <a:schemeClr val="tx1"/>
                          </a:solidFill>
                          <a:latin typeface="+mj-lt"/>
                          <a:cs typeface="Arial" panose="020B0604020202020204" pitchFamily="34" charset="0"/>
                        </a:rPr>
                        <a:t>Item</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Policy</a:t>
                      </a:r>
                      <a:r>
                        <a:rPr lang="en-US" sz="1200" baseline="0" dirty="0" smtClean="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C-IV</a:t>
                      </a:r>
                      <a:r>
                        <a:rPr lang="en-US" sz="1200" baseline="0" dirty="0" smtClean="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LRS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latin typeface="+mj-lt"/>
                          <a:ea typeface="+mn-ea"/>
                          <a:cs typeface="Arial" panose="020B0604020202020204" pitchFamily="34" charset="0"/>
                        </a:rPr>
                        <a:t>Description</a:t>
                      </a:r>
                      <a:r>
                        <a:rPr lang="en-US" sz="1200" b="1" kern="1200" baseline="0" dirty="0" smtClean="0">
                          <a:solidFill>
                            <a:schemeClr val="tx1"/>
                          </a:solidFill>
                          <a:latin typeface="+mj-lt"/>
                          <a:ea typeface="+mn-ea"/>
                          <a:cs typeface="Arial" panose="020B0604020202020204" pitchFamily="34" charset="0"/>
                        </a:rPr>
                        <a:t> – </a:t>
                      </a:r>
                      <a:r>
                        <a:rPr lang="en-US" sz="1200" b="1" kern="1200" baseline="0" dirty="0" smtClean="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471368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Arial" panose="020B0604020202020204" pitchFamily="34" charset="0"/>
                        </a:rPr>
                        <a:t>State Report</a:t>
                      </a:r>
                      <a:r>
                        <a:rPr lang="en-US" sz="1200" kern="1200" baseline="0" dirty="0" smtClean="0">
                          <a:solidFill>
                            <a:schemeClr val="dk1"/>
                          </a:solidFill>
                          <a:latin typeface="+mn-lt"/>
                          <a:ea typeface="+mn-ea"/>
                          <a:cs typeface="Arial" panose="020B0604020202020204" pitchFamily="34" charset="0"/>
                        </a:rPr>
                        <a:t> - </a:t>
                      </a:r>
                      <a:r>
                        <a:rPr lang="en-US" sz="1200" kern="1200" dirty="0" smtClean="0">
                          <a:solidFill>
                            <a:schemeClr val="dk1"/>
                          </a:solidFill>
                          <a:latin typeface="+mn-lt"/>
                          <a:ea typeface="+mn-ea"/>
                          <a:cs typeface="Arial" panose="020B0604020202020204" pitchFamily="34" charset="0"/>
                        </a:rPr>
                        <a:t>Fraud Investigation Activity Report -  DPA</a:t>
                      </a:r>
                      <a:r>
                        <a:rPr lang="en-US" sz="1200" kern="1200" baseline="0" dirty="0" smtClean="0">
                          <a:solidFill>
                            <a:schemeClr val="dk1"/>
                          </a:solidFill>
                          <a:latin typeface="+mn-lt"/>
                          <a:ea typeface="+mn-ea"/>
                          <a:cs typeface="Arial" panose="020B0604020202020204" pitchFamily="34" charset="0"/>
                        </a:rPr>
                        <a:t> 266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dk1"/>
                          </a:solidFill>
                          <a:latin typeface="+mn-lt"/>
                          <a:ea typeface="+mn-ea"/>
                          <a:cs typeface="Arial" panose="020B0604020202020204" pitchFamily="34" charset="0"/>
                          <a:hlinkClick r:id="rId2"/>
                        </a:rPr>
                        <a:t>ACL 17-117</a:t>
                      </a:r>
                      <a:endParaRPr lang="en-US" sz="1200" kern="1200" dirty="0" smtClean="0">
                        <a:solidFill>
                          <a:schemeClr val="dk1"/>
                        </a:solidFill>
                        <a:latin typeface="+mn-lt"/>
                        <a:ea typeface="+mn-ea"/>
                        <a:cs typeface="Arial" panose="020B0604020202020204" pitchFamily="34" charset="0"/>
                      </a:endParaRPr>
                    </a:p>
                  </a:txBody>
                  <a:tcPr marL="91448" marR="91448" marT="34291" marB="34291"/>
                </a:tc>
                <a:tc>
                  <a:txBody>
                    <a:bodyPr/>
                    <a:lstStyle/>
                    <a:p>
                      <a:r>
                        <a:rPr lang="en-US" sz="1200" i="0" dirty="0" smtClean="0">
                          <a:solidFill>
                            <a:schemeClr val="tx1"/>
                          </a:solidFill>
                          <a:latin typeface="+mn-lt"/>
                          <a:cs typeface="Arial" panose="020B0604020202020204" pitchFamily="34" charset="0"/>
                        </a:rPr>
                        <a:t>10/1/2017</a:t>
                      </a:r>
                      <a:endParaRPr lang="en-US" sz="1200" i="0" dirty="0">
                        <a:solidFill>
                          <a:schemeClr val="tx1"/>
                        </a:solidFill>
                        <a:latin typeface="+mn-lt"/>
                        <a:cs typeface="Arial" panose="020B0604020202020204" pitchFamily="34" charset="0"/>
                      </a:endParaRPr>
                    </a:p>
                  </a:txBody>
                  <a:tcPr marL="91442" marR="91442" marT="34315" marB="34315"/>
                </a:tc>
                <a:tc>
                  <a:txBody>
                    <a:bodyPr/>
                    <a:lstStyle/>
                    <a:p>
                      <a:r>
                        <a:rPr lang="en-US" sz="1200" baseline="0" dirty="0" smtClean="0">
                          <a:solidFill>
                            <a:schemeClr val="tx1"/>
                          </a:solidFill>
                          <a:latin typeface="+mn-lt"/>
                          <a:cs typeface="Arial" panose="020B0604020202020204" pitchFamily="34" charset="0"/>
                        </a:rPr>
                        <a:t>SCR 10511</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1200" baseline="0" dirty="0" smtClean="0">
                          <a:solidFill>
                            <a:schemeClr val="tx1"/>
                          </a:solidFill>
                          <a:latin typeface="+mn-lt"/>
                          <a:cs typeface="Arial" panose="020B0604020202020204" pitchFamily="34" charset="0"/>
                        </a:rPr>
                        <a:t>Online Page Change</a:t>
                      </a:r>
                    </a:p>
                    <a:p>
                      <a:endParaRPr lang="en-US" sz="1200" baseline="0" dirty="0" smtClean="0">
                        <a:solidFill>
                          <a:schemeClr val="tx1"/>
                        </a:solidFill>
                        <a:latin typeface="+mn-lt"/>
                        <a:cs typeface="Arial" panose="020B0604020202020204" pitchFamily="34" charset="0"/>
                      </a:endParaRPr>
                    </a:p>
                    <a:p>
                      <a:endParaRPr lang="en-US" sz="1200" baseline="0" dirty="0" smtClean="0">
                        <a:solidFill>
                          <a:schemeClr val="tx1"/>
                        </a:solidFill>
                        <a:latin typeface="+mn-lt"/>
                        <a:cs typeface="Arial" panose="020B0604020202020204" pitchFamily="34" charset="0"/>
                      </a:endParaRPr>
                    </a:p>
                    <a:p>
                      <a:r>
                        <a:rPr lang="en-US" sz="1200" baseline="0" dirty="0" smtClean="0">
                          <a:solidFill>
                            <a:schemeClr val="tx1"/>
                          </a:solidFill>
                          <a:latin typeface="+mn-lt"/>
                          <a:cs typeface="Arial" panose="020B0604020202020204" pitchFamily="34" charset="0"/>
                        </a:rPr>
                        <a:t>Implemented</a:t>
                      </a:r>
                    </a:p>
                    <a:p>
                      <a:endParaRPr lang="en-US" sz="1200" baseline="0" dirty="0" smtClean="0">
                        <a:solidFill>
                          <a:schemeClr val="tx1"/>
                        </a:solidFill>
                        <a:latin typeface="+mn-lt"/>
                        <a:cs typeface="Arial" panose="020B0604020202020204" pitchFamily="34" charset="0"/>
                      </a:endParaRPr>
                    </a:p>
                    <a:p>
                      <a:r>
                        <a:rPr lang="en-US" sz="1200" baseline="0" dirty="0" smtClean="0">
                          <a:solidFill>
                            <a:schemeClr val="tx1"/>
                          </a:solidFill>
                          <a:latin typeface="+mn-lt"/>
                          <a:cs typeface="Arial" panose="020B0604020202020204" pitchFamily="34" charset="0"/>
                        </a:rPr>
                        <a:t>SCR 10344</a:t>
                      </a:r>
                    </a:p>
                    <a:p>
                      <a:r>
                        <a:rPr lang="en-US" sz="1200" baseline="0" dirty="0" smtClean="0">
                          <a:solidFill>
                            <a:schemeClr val="tx1"/>
                          </a:solidFill>
                          <a:latin typeface="+mn-lt"/>
                          <a:cs typeface="Arial" panose="020B0604020202020204" pitchFamily="34" charset="0"/>
                        </a:rPr>
                        <a:t>Report changes</a:t>
                      </a:r>
                    </a:p>
                    <a:p>
                      <a:endParaRPr lang="en-US" sz="1200" baseline="0" dirty="0" smtClean="0">
                        <a:solidFill>
                          <a:schemeClr val="tx1"/>
                        </a:solidFill>
                        <a:latin typeface="+mn-lt"/>
                        <a:cs typeface="Arial" panose="020B0604020202020204" pitchFamily="34" charset="0"/>
                      </a:endParaRPr>
                    </a:p>
                    <a:p>
                      <a:r>
                        <a:rPr lang="en-US" sz="1200" baseline="0" dirty="0" smtClean="0">
                          <a:solidFill>
                            <a:schemeClr val="tx1"/>
                          </a:solidFill>
                          <a:latin typeface="+mn-lt"/>
                          <a:cs typeface="Arial" panose="020B0604020202020204" pitchFamily="34" charset="0"/>
                        </a:rPr>
                        <a:t>Test</a:t>
                      </a:r>
                    </a:p>
                    <a:p>
                      <a:endParaRPr lang="en-US" sz="1200" baseline="0" dirty="0" smtClean="0">
                        <a:solidFill>
                          <a:schemeClr val="tx1"/>
                        </a:solidFill>
                        <a:latin typeface="+mn-lt"/>
                        <a:cs typeface="Arial" panose="020B0604020202020204" pitchFamily="34" charset="0"/>
                      </a:endParaRPr>
                    </a:p>
                    <a:p>
                      <a:r>
                        <a:rPr lang="en-US" sz="1200" baseline="0" dirty="0" smtClean="0">
                          <a:solidFill>
                            <a:schemeClr val="tx1"/>
                          </a:solidFill>
                          <a:latin typeface="+mn-lt"/>
                          <a:cs typeface="Arial" panose="020B0604020202020204" pitchFamily="34" charset="0"/>
                        </a:rPr>
                        <a:t>Release</a:t>
                      </a:r>
                    </a:p>
                    <a:p>
                      <a:r>
                        <a:rPr lang="en-US" sz="1200" baseline="0" dirty="0" smtClean="0">
                          <a:solidFill>
                            <a:schemeClr val="tx1"/>
                          </a:solidFill>
                          <a:latin typeface="+mn-lt"/>
                          <a:cs typeface="Arial" panose="020B0604020202020204" pitchFamily="34" charset="0"/>
                        </a:rPr>
                        <a:t>18.03</a:t>
                      </a:r>
                    </a:p>
                    <a:p>
                      <a:endParaRPr lang="en-US" sz="1200" baseline="0" dirty="0" smtClean="0">
                        <a:solidFill>
                          <a:schemeClr val="tx1"/>
                        </a:solidFill>
                        <a:latin typeface="+mn-lt"/>
                        <a:cs typeface="Arial" panose="020B0604020202020204" pitchFamily="34" charset="0"/>
                      </a:endParaRPr>
                    </a:p>
                  </a:txBody>
                  <a:tcPr marL="91442" marR="91442" marT="34315" marB="34315"/>
                </a:tc>
                <a:tc>
                  <a:txBody>
                    <a:bodyPr/>
                    <a:lstStyle/>
                    <a:p>
                      <a:pPr marL="0" algn="l" defTabSz="914400" rtl="0" eaLnBrk="1" latinLnBrk="0" hangingPunct="1"/>
                      <a:r>
                        <a:rPr lang="en-US" sz="1200" kern="1200" baseline="0" dirty="0" smtClean="0">
                          <a:solidFill>
                            <a:schemeClr val="tx1"/>
                          </a:solidFill>
                          <a:latin typeface="+mn-lt"/>
                          <a:ea typeface="+mn-ea"/>
                          <a:cs typeface="Arial" panose="020B0604020202020204" pitchFamily="34" charset="0"/>
                        </a:rPr>
                        <a:t>SCR</a:t>
                      </a:r>
                    </a:p>
                    <a:p>
                      <a:pPr marL="0" algn="l" defTabSz="914400" rtl="0" eaLnBrk="1" latinLnBrk="0" hangingPunct="1"/>
                      <a:r>
                        <a:rPr lang="en-US" sz="1200" kern="1200" baseline="0" dirty="0" smtClean="0">
                          <a:solidFill>
                            <a:schemeClr val="tx1"/>
                          </a:solidFill>
                          <a:latin typeface="+mn-lt"/>
                          <a:ea typeface="+mn-ea"/>
                          <a:cs typeface="Arial" panose="020B0604020202020204" pitchFamily="34" charset="0"/>
                        </a:rPr>
                        <a:t>56222</a:t>
                      </a:r>
                    </a:p>
                    <a:p>
                      <a:pPr marL="0" algn="l" defTabSz="914400" rtl="0" eaLnBrk="1" latinLnBrk="0" hangingPunct="1"/>
                      <a:r>
                        <a:rPr lang="en-US" sz="1200" kern="1200" baseline="0" dirty="0" smtClean="0">
                          <a:solidFill>
                            <a:schemeClr val="tx1"/>
                          </a:solidFill>
                          <a:latin typeface="+mn-lt"/>
                          <a:ea typeface="+mn-ea"/>
                          <a:cs typeface="Arial" panose="020B0604020202020204" pitchFamily="34" charset="0"/>
                        </a:rPr>
                        <a:t>Release </a:t>
                      </a:r>
                    </a:p>
                    <a:p>
                      <a:pPr marL="0" algn="l" defTabSz="914400" rtl="0" eaLnBrk="1" latinLnBrk="0" hangingPunct="1"/>
                      <a:r>
                        <a:rPr lang="en-US" sz="1200" kern="1200" baseline="0" dirty="0" smtClean="0">
                          <a:solidFill>
                            <a:schemeClr val="tx1"/>
                          </a:solidFill>
                          <a:latin typeface="+mn-lt"/>
                          <a:ea typeface="+mn-ea"/>
                          <a:cs typeface="Arial" panose="020B0604020202020204" pitchFamily="34" charset="0"/>
                        </a:rPr>
                        <a:t>18.01 Online Page Change</a:t>
                      </a:r>
                    </a:p>
                    <a:p>
                      <a:pPr marL="0" algn="l" defTabSz="914400" rtl="0" eaLnBrk="1" latinLnBrk="0" hangingPunct="1"/>
                      <a:r>
                        <a:rPr lang="en-US" sz="1200" kern="1200" baseline="0" dirty="0" smtClean="0">
                          <a:solidFill>
                            <a:schemeClr val="tx1"/>
                          </a:solidFill>
                          <a:latin typeface="+mn-lt"/>
                          <a:ea typeface="+mn-ea"/>
                          <a:cs typeface="Arial" panose="020B0604020202020204" pitchFamily="34" charset="0"/>
                        </a:rPr>
                        <a:t>Implemented</a:t>
                      </a:r>
                    </a:p>
                    <a:p>
                      <a:pPr marL="0" algn="l" defTabSz="914400" rtl="0" eaLnBrk="1" latinLnBrk="0" hangingPunct="1"/>
                      <a:endParaRPr lang="en-US" sz="1200" kern="1200" baseline="0" dirty="0" smtClean="0">
                        <a:solidFill>
                          <a:schemeClr val="tx1"/>
                        </a:solidFill>
                        <a:latin typeface="+mn-lt"/>
                        <a:ea typeface="+mn-ea"/>
                        <a:cs typeface="Arial" panose="020B0604020202020204" pitchFamily="34" charset="0"/>
                      </a:endParaRPr>
                    </a:p>
                    <a:p>
                      <a:pPr marL="0" algn="l" defTabSz="914400" rtl="0" eaLnBrk="1" latinLnBrk="0" hangingPunct="1"/>
                      <a:r>
                        <a:rPr lang="en-US" sz="1200" kern="1200" baseline="0" dirty="0" smtClean="0">
                          <a:solidFill>
                            <a:schemeClr val="tx1"/>
                          </a:solidFill>
                          <a:latin typeface="+mn-lt"/>
                          <a:ea typeface="+mn-ea"/>
                          <a:cs typeface="Arial" panose="020B0604020202020204" pitchFamily="34" charset="0"/>
                        </a:rPr>
                        <a:t>SCR 53778</a:t>
                      </a:r>
                    </a:p>
                    <a:p>
                      <a:pPr marL="0" algn="l" defTabSz="914400" rtl="0" eaLnBrk="1" latinLnBrk="0" hangingPunct="1"/>
                      <a:r>
                        <a:rPr lang="en-US" sz="1200" kern="1200" baseline="0" dirty="0" smtClean="0">
                          <a:solidFill>
                            <a:schemeClr val="tx1"/>
                          </a:solidFill>
                          <a:latin typeface="+mn-lt"/>
                          <a:ea typeface="+mn-ea"/>
                          <a:cs typeface="Arial" panose="020B0604020202020204" pitchFamily="34" charset="0"/>
                        </a:rPr>
                        <a:t>Report Changes</a:t>
                      </a:r>
                    </a:p>
                    <a:p>
                      <a:pPr marL="0" algn="l" defTabSz="914400" rtl="0" eaLnBrk="1" latinLnBrk="0" hangingPunct="1"/>
                      <a:endParaRPr lang="en-US" sz="1200" kern="1200" baseline="0" dirty="0" smtClean="0">
                        <a:solidFill>
                          <a:schemeClr val="tx1"/>
                        </a:solidFill>
                        <a:latin typeface="+mn-lt"/>
                        <a:ea typeface="+mn-ea"/>
                        <a:cs typeface="Arial" panose="020B0604020202020204" pitchFamily="34" charset="0"/>
                      </a:endParaRPr>
                    </a:p>
                    <a:p>
                      <a:pPr marL="0" algn="l" defTabSz="914400" rtl="0" eaLnBrk="1" latinLnBrk="0" hangingPunct="1"/>
                      <a:r>
                        <a:rPr lang="en-US" sz="1200" kern="1200" baseline="0" dirty="0" smtClean="0">
                          <a:solidFill>
                            <a:schemeClr val="tx1"/>
                          </a:solidFill>
                          <a:latin typeface="+mn-lt"/>
                          <a:ea typeface="+mn-ea"/>
                          <a:cs typeface="Arial" panose="020B0604020202020204" pitchFamily="34" charset="0"/>
                        </a:rPr>
                        <a:t>Test</a:t>
                      </a:r>
                    </a:p>
                    <a:p>
                      <a:pPr marL="0" algn="l" defTabSz="914400" rtl="0" eaLnBrk="1" latinLnBrk="0" hangingPunct="1"/>
                      <a:endParaRPr lang="en-US" sz="1200" kern="1200" baseline="0" dirty="0" smtClean="0">
                        <a:solidFill>
                          <a:schemeClr val="tx1"/>
                        </a:solidFill>
                        <a:latin typeface="+mn-lt"/>
                        <a:ea typeface="+mn-ea"/>
                        <a:cs typeface="Arial" panose="020B0604020202020204" pitchFamily="34" charset="0"/>
                      </a:endParaRPr>
                    </a:p>
                    <a:p>
                      <a:pPr marL="0" algn="l" defTabSz="914400" rtl="0" eaLnBrk="1" latinLnBrk="0" hangingPunct="1"/>
                      <a:r>
                        <a:rPr lang="en-US" sz="1200" kern="1200" baseline="0" dirty="0" smtClean="0">
                          <a:solidFill>
                            <a:schemeClr val="tx1"/>
                          </a:solidFill>
                          <a:latin typeface="+mn-lt"/>
                          <a:ea typeface="+mn-ea"/>
                          <a:cs typeface="Arial" panose="020B0604020202020204" pitchFamily="34" charset="0"/>
                        </a:rPr>
                        <a:t>Release</a:t>
                      </a:r>
                    </a:p>
                    <a:p>
                      <a:pPr marL="0" algn="l" defTabSz="914400" rtl="0" eaLnBrk="1" latinLnBrk="0" hangingPunct="1"/>
                      <a:r>
                        <a:rPr lang="en-US" sz="1200" kern="1200" baseline="0" dirty="0" smtClean="0">
                          <a:solidFill>
                            <a:schemeClr val="tx1"/>
                          </a:solidFill>
                          <a:latin typeface="+mn-lt"/>
                          <a:ea typeface="+mn-ea"/>
                          <a:cs typeface="Arial" panose="020B0604020202020204" pitchFamily="34" charset="0"/>
                        </a:rPr>
                        <a:t>18.03</a:t>
                      </a:r>
                      <a:endParaRPr lang="en-US" sz="1200" kern="1200" baseline="0" dirty="0">
                        <a:solidFill>
                          <a:schemeClr val="tx1"/>
                        </a:solidFill>
                        <a:latin typeface="+mn-lt"/>
                        <a:ea typeface="+mn-ea"/>
                        <a:cs typeface="Arial" panose="020B0604020202020204" pitchFamily="34" charset="0"/>
                      </a:endParaRPr>
                    </a:p>
                  </a:txBody>
                  <a:tcPr marL="91442" marR="91442" marT="34315" marB="3431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effectLst/>
                          <a:latin typeface="+mn-lt"/>
                          <a:ea typeface="+mn-ea"/>
                          <a:cs typeface="+mn-cs"/>
                        </a:rPr>
                        <a:t>The C-IV counties use the fraud functionality to varying degrees, which includes counties using none, some and all of the functionality. This includes counties taking steps or using statuses in different orders. Since it varies so much, and with competing policy priorities, this functionality has had little to no updates in the last several years and the committee was disbanded several years ago. </a:t>
                      </a:r>
                    </a:p>
                    <a:p>
                      <a:endParaRPr lang="en-US" sz="1200" kern="1200" dirty="0" smtClean="0">
                        <a:solidFill>
                          <a:schemeClr val="dk1"/>
                        </a:solidFill>
                        <a:effectLst/>
                        <a:latin typeface="+mn-lt"/>
                        <a:ea typeface="+mn-ea"/>
                        <a:cs typeface="+mn-cs"/>
                      </a:endParaRPr>
                    </a:p>
                    <a:p>
                      <a:r>
                        <a:rPr lang="en-US" sz="1200" b="1" kern="1200" dirty="0" smtClean="0">
                          <a:solidFill>
                            <a:schemeClr val="dk1"/>
                          </a:solidFill>
                          <a:effectLst/>
                          <a:latin typeface="+mn-lt"/>
                          <a:ea typeface="+mn-ea"/>
                          <a:cs typeface="+mn-cs"/>
                        </a:rPr>
                        <a:t>C-IV </a:t>
                      </a:r>
                      <a:r>
                        <a:rPr lang="en-US" sz="1200" b="1" kern="1200" baseline="0" dirty="0" smtClean="0">
                          <a:solidFill>
                            <a:schemeClr val="dk1"/>
                          </a:solidFill>
                          <a:effectLst/>
                          <a:latin typeface="+mn-lt"/>
                          <a:ea typeface="+mn-ea"/>
                          <a:cs typeface="+mn-cs"/>
                        </a:rPr>
                        <a:t> Update:</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1200" b="0" i="0" kern="1200" baseline="0" dirty="0" smtClean="0">
                          <a:solidFill>
                            <a:schemeClr val="tx1"/>
                          </a:solidFill>
                          <a:effectLst/>
                          <a:latin typeface="+mn-lt"/>
                          <a:ea typeface="+mn-ea"/>
                          <a:cs typeface="+mn-cs"/>
                        </a:rPr>
                        <a:t>Fraud Workgroup approved the report design in Dec. 2017.</a:t>
                      </a:r>
                    </a:p>
                    <a:p>
                      <a:r>
                        <a:rPr lang="en-US" sz="1200" b="0" i="0" kern="1200" baseline="0" dirty="0" smtClean="0">
                          <a:solidFill>
                            <a:schemeClr val="dk1"/>
                          </a:solidFill>
                          <a:effectLst/>
                          <a:latin typeface="+mn-lt"/>
                          <a:ea typeface="+mn-ea"/>
                          <a:cs typeface="+mn-cs"/>
                        </a:rPr>
                        <a:t>The DSS 466 report will be implemented in 18.03  release in time for the April 2018 (Jan-Feb-Mar Quarter) run.</a:t>
                      </a:r>
                    </a:p>
                    <a:p>
                      <a:endParaRPr lang="en-US" sz="1200" b="1" i="0" kern="1200" baseline="0" dirty="0" smtClean="0">
                        <a:solidFill>
                          <a:schemeClr val="dk1"/>
                        </a:solidFill>
                        <a:effectLst/>
                        <a:latin typeface="+mn-lt"/>
                        <a:ea typeface="+mn-ea"/>
                        <a:cs typeface="+mn-cs"/>
                      </a:endParaRPr>
                    </a:p>
                    <a:p>
                      <a:r>
                        <a:rPr lang="en-US" sz="1200" b="1" i="0" kern="1200" baseline="0" dirty="0" smtClean="0">
                          <a:solidFill>
                            <a:schemeClr val="dk1"/>
                          </a:solidFill>
                          <a:effectLst/>
                          <a:latin typeface="+mn-lt"/>
                          <a:ea typeface="+mn-ea"/>
                          <a:cs typeface="+mn-cs"/>
                        </a:rPr>
                        <a:t>Note: </a:t>
                      </a:r>
                      <a:r>
                        <a:rPr lang="en-US" sz="1200" b="0" i="0" kern="1200" baseline="0" dirty="0" smtClean="0">
                          <a:solidFill>
                            <a:schemeClr val="dk1"/>
                          </a:solidFill>
                          <a:effectLst/>
                          <a:latin typeface="+mn-lt"/>
                          <a:ea typeface="+mn-ea"/>
                          <a:cs typeface="+mn-cs"/>
                        </a:rPr>
                        <a:t>The counties will manually complete the January 2018 (Oct-Nov-Dec 2017 Quarter) report.</a:t>
                      </a:r>
                    </a:p>
                    <a:p>
                      <a:endParaRPr lang="en-US" sz="1200" b="0" i="0" kern="1200" baseline="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baseline="0" dirty="0" smtClean="0">
                          <a:solidFill>
                            <a:schemeClr val="tx1"/>
                          </a:solidFill>
                          <a:latin typeface="+mn-lt"/>
                          <a:cs typeface="Arial" panose="020B0604020202020204" pitchFamily="34" charset="0"/>
                        </a:rPr>
                        <a:t>LRS Update: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baseline="0" dirty="0" smtClean="0">
                          <a:solidFill>
                            <a:schemeClr val="dk1"/>
                          </a:solidFill>
                          <a:effectLst/>
                          <a:latin typeface="+mn-lt"/>
                          <a:ea typeface="+mn-ea"/>
                          <a:cs typeface="+mn-cs"/>
                        </a:rPr>
                        <a:t>The Online page changes meet the needs of the 40 counties and was approved by the CalACES Fraud Workgroup in early October</a:t>
                      </a:r>
                      <a:r>
                        <a:rPr lang="en-US" sz="1200" b="0" i="0" kern="1200" baseline="0" dirty="0" smtClean="0">
                          <a:solidFill>
                            <a:schemeClr val="tx1"/>
                          </a:solidFill>
                          <a:effectLst/>
                          <a:latin typeface="+mn-lt"/>
                          <a:ea typeface="+mn-ea"/>
                          <a:cs typeface="+mn-cs"/>
                        </a:rPr>
                        <a:t>. Fraud Workgroup approved the report design in Dec. 2017 and currently in build status.</a:t>
                      </a:r>
                    </a:p>
                  </a:txBody>
                  <a:tcPr marL="91442" marR="91442" marT="34315" marB="34315"/>
                </a:tc>
                <a:extLst>
                  <a:ext uri="{0D108BD9-81ED-4DB2-BD59-A6C34878D82A}">
                    <a16:rowId xmlns:a16="http://schemas.microsoft.com/office/drawing/2014/main" val="676741665"/>
                  </a:ext>
                </a:extLst>
              </a:tr>
            </a:tbl>
          </a:graphicData>
        </a:graphic>
      </p:graphicFrame>
    </p:spTree>
    <p:extLst>
      <p:ext uri="{BB962C8B-B14F-4D97-AF65-F5344CB8AC3E}">
        <p14:creationId xmlns:p14="http://schemas.microsoft.com/office/powerpoint/2010/main" val="325955940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199" y="76200"/>
            <a:ext cx="7620000" cy="639762"/>
          </a:xfrm>
        </p:spPr>
        <p:txBody>
          <a:bodyPr>
            <a:normAutofit fontScale="90000"/>
          </a:bodyPr>
          <a:lstStyle/>
          <a:p>
            <a:pPr algn="r"/>
            <a:r>
              <a:rPr lang="en-US" dirty="0" smtClean="0"/>
              <a:t>Policy Implementation</a:t>
            </a:r>
            <a:endParaRPr lang="en-US" dirty="0"/>
          </a:p>
        </p:txBody>
      </p:sp>
      <p:sp>
        <p:nvSpPr>
          <p:cNvPr id="5" name="Slide Number Placeholder 3"/>
          <p:cNvSpPr>
            <a:spLocks noGrp="1"/>
          </p:cNvSpPr>
          <p:nvPr>
            <p:ph type="sldNum" sz="quarter" idx="12"/>
          </p:nvPr>
        </p:nvSpPr>
        <p:spPr/>
        <p:txBody>
          <a:bodyPr/>
          <a:lstStyle/>
          <a:p>
            <a:fld id="{E11AC5FD-6117-434D-B9A5-ADA9E67FDCBD}" type="slidenum">
              <a:rPr lang="en-US" smtClean="0"/>
              <a:t>7</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3218194378"/>
              </p:ext>
            </p:extLst>
          </p:nvPr>
        </p:nvGraphicFramePr>
        <p:xfrm>
          <a:off x="228600" y="878299"/>
          <a:ext cx="8686800" cy="5345530"/>
        </p:xfrm>
        <a:graphic>
          <a:graphicData uri="http://schemas.openxmlformats.org/drawingml/2006/table">
            <a:tbl>
              <a:tblPr firstRow="1" bandRow="1">
                <a:tableStyleId>{5C22544A-7EE6-4342-B048-85BDC9FD1C3A}</a:tableStyleId>
              </a:tblPr>
              <a:tblGrid>
                <a:gridCol w="1206499">
                  <a:extLst>
                    <a:ext uri="{9D8B030D-6E8A-4147-A177-3AD203B41FA5}">
                      <a16:colId xmlns:a16="http://schemas.microsoft.com/office/drawing/2014/main" val="1897634298"/>
                    </a:ext>
                  </a:extLst>
                </a:gridCol>
                <a:gridCol w="927101">
                  <a:extLst>
                    <a:ext uri="{9D8B030D-6E8A-4147-A177-3AD203B41FA5}">
                      <a16:colId xmlns:a16="http://schemas.microsoft.com/office/drawing/2014/main" val="1570552813"/>
                    </a:ext>
                  </a:extLst>
                </a:gridCol>
                <a:gridCol w="914400">
                  <a:extLst>
                    <a:ext uri="{9D8B030D-6E8A-4147-A177-3AD203B41FA5}">
                      <a16:colId xmlns:a16="http://schemas.microsoft.com/office/drawing/2014/main" val="2930224535"/>
                    </a:ext>
                  </a:extLst>
                </a:gridCol>
                <a:gridCol w="838200">
                  <a:extLst>
                    <a:ext uri="{9D8B030D-6E8A-4147-A177-3AD203B41FA5}">
                      <a16:colId xmlns:a16="http://schemas.microsoft.com/office/drawing/2014/main" val="3776382731"/>
                    </a:ext>
                  </a:extLst>
                </a:gridCol>
                <a:gridCol w="4800600">
                  <a:extLst>
                    <a:ext uri="{9D8B030D-6E8A-4147-A177-3AD203B41FA5}">
                      <a16:colId xmlns:a16="http://schemas.microsoft.com/office/drawing/2014/main" val="3406358116"/>
                    </a:ext>
                  </a:extLst>
                </a:gridCol>
              </a:tblGrid>
              <a:tr h="631847">
                <a:tc>
                  <a:txBody>
                    <a:bodyPr/>
                    <a:lstStyle/>
                    <a:p>
                      <a:r>
                        <a:rPr lang="en-US" sz="1200" dirty="0" smtClean="0">
                          <a:solidFill>
                            <a:schemeClr val="tx1"/>
                          </a:solidFill>
                          <a:latin typeface="+mj-lt"/>
                          <a:cs typeface="Arial" panose="020B0604020202020204" pitchFamily="34" charset="0"/>
                        </a:rPr>
                        <a:t>Item</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Policy</a:t>
                      </a:r>
                      <a:r>
                        <a:rPr lang="en-US" sz="1200" baseline="0" dirty="0" smtClean="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C-IV</a:t>
                      </a:r>
                      <a:r>
                        <a:rPr lang="en-US" sz="1200" baseline="0" dirty="0" smtClean="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LRS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latin typeface="+mj-lt"/>
                          <a:ea typeface="+mn-ea"/>
                          <a:cs typeface="Arial" panose="020B0604020202020204" pitchFamily="34" charset="0"/>
                        </a:rPr>
                        <a:t>Description</a:t>
                      </a:r>
                      <a:r>
                        <a:rPr lang="en-US" sz="1200" b="1" kern="1200" baseline="0" dirty="0" smtClean="0">
                          <a:solidFill>
                            <a:schemeClr val="tx1"/>
                          </a:solidFill>
                          <a:latin typeface="+mj-lt"/>
                          <a:ea typeface="+mn-ea"/>
                          <a:cs typeface="Arial" panose="020B0604020202020204" pitchFamily="34" charset="0"/>
                        </a:rPr>
                        <a:t> – </a:t>
                      </a:r>
                      <a:r>
                        <a:rPr lang="en-US" sz="1200" b="1" kern="1200" baseline="0" dirty="0" smtClean="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471368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Arial" panose="020B0604020202020204" pitchFamily="34" charset="0"/>
                        </a:rPr>
                        <a:t>MEDS</a:t>
                      </a:r>
                      <a:r>
                        <a:rPr lang="en-US" sz="1200" kern="1200" baseline="0" dirty="0" smtClean="0">
                          <a:solidFill>
                            <a:schemeClr val="dk1"/>
                          </a:solidFill>
                          <a:latin typeface="+mn-lt"/>
                          <a:ea typeface="+mn-ea"/>
                          <a:cs typeface="Arial" panose="020B0604020202020204" pitchFamily="34" charset="0"/>
                        </a:rPr>
                        <a:t> Updates to Accept the Medicare Beneficiary Identifier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Arial" panose="020B0604020202020204" pitchFamily="34" charset="0"/>
                          <a:hlinkClick r:id="rId2"/>
                        </a:rPr>
                        <a:t>MEDIL 17-15 </a:t>
                      </a:r>
                      <a:endParaRPr lang="en-US" sz="1200" kern="1200" dirty="0" smtClean="0">
                        <a:solidFill>
                          <a:schemeClr val="dk1"/>
                        </a:solidFill>
                        <a:latin typeface="+mn-lt"/>
                        <a:ea typeface="+mn-ea"/>
                        <a:cs typeface="Arial" panose="020B0604020202020204" pitchFamily="34" charset="0"/>
                      </a:endParaRPr>
                    </a:p>
                  </a:txBody>
                  <a:tcPr marL="91448" marR="91448" marT="34291" marB="34291"/>
                </a:tc>
                <a:tc>
                  <a:txBody>
                    <a:bodyPr/>
                    <a:lstStyle/>
                    <a:p>
                      <a:r>
                        <a:rPr lang="en-US" sz="1200" i="0" dirty="0" smtClean="0">
                          <a:solidFill>
                            <a:schemeClr val="tx1"/>
                          </a:solidFill>
                          <a:latin typeface="+mn-lt"/>
                          <a:cs typeface="Arial" panose="020B0604020202020204" pitchFamily="34" charset="0"/>
                        </a:rPr>
                        <a:t>4/1/2018</a:t>
                      </a:r>
                      <a:endParaRPr lang="en-US" sz="1200" i="0" dirty="0">
                        <a:solidFill>
                          <a:schemeClr val="tx1"/>
                        </a:solidFill>
                        <a:latin typeface="+mn-lt"/>
                        <a:cs typeface="Arial" panose="020B0604020202020204" pitchFamily="34" charset="0"/>
                      </a:endParaRPr>
                    </a:p>
                  </a:txBody>
                  <a:tcPr marL="91442" marR="91442" marT="34315" marB="34315"/>
                </a:tc>
                <a:tc>
                  <a:txBody>
                    <a:bodyPr/>
                    <a:lstStyle/>
                    <a:p>
                      <a:r>
                        <a:rPr lang="en-US" sz="1200" baseline="0" dirty="0" smtClean="0">
                          <a:solidFill>
                            <a:schemeClr val="tx1"/>
                          </a:solidFill>
                          <a:latin typeface="+mn-lt"/>
                          <a:cs typeface="Arial" panose="020B0604020202020204" pitchFamily="34" charset="0"/>
                        </a:rPr>
                        <a:t>SCR 8965</a:t>
                      </a:r>
                    </a:p>
                    <a:p>
                      <a:endParaRPr lang="en-US" sz="1200" baseline="0" dirty="0" smtClean="0">
                        <a:solidFill>
                          <a:schemeClr val="tx1"/>
                        </a:solidFill>
                        <a:latin typeface="+mn-lt"/>
                        <a:cs typeface="Arial" panose="020B0604020202020204" pitchFamily="34" charset="0"/>
                      </a:endParaRPr>
                    </a:p>
                    <a:p>
                      <a:r>
                        <a:rPr lang="en-US" sz="1200" baseline="0" dirty="0" smtClean="0">
                          <a:solidFill>
                            <a:schemeClr val="tx1"/>
                          </a:solidFill>
                          <a:latin typeface="+mn-lt"/>
                          <a:cs typeface="Arial" panose="020B0604020202020204" pitchFamily="34" charset="0"/>
                        </a:rPr>
                        <a:t>Test </a:t>
                      </a:r>
                    </a:p>
                    <a:p>
                      <a:endParaRPr lang="en-US" sz="1200" baseline="0" dirty="0" smtClean="0">
                        <a:solidFill>
                          <a:schemeClr val="tx1"/>
                        </a:solidFill>
                        <a:latin typeface="+mn-lt"/>
                        <a:cs typeface="Arial" panose="020B0604020202020204" pitchFamily="34" charset="0"/>
                      </a:endParaRPr>
                    </a:p>
                    <a:p>
                      <a:r>
                        <a:rPr lang="en-US" sz="1200" baseline="0" dirty="0" smtClean="0">
                          <a:solidFill>
                            <a:schemeClr val="tx1"/>
                          </a:solidFill>
                          <a:latin typeface="+mn-lt"/>
                          <a:cs typeface="Arial" panose="020B0604020202020204" pitchFamily="34" charset="0"/>
                        </a:rPr>
                        <a:t>Release </a:t>
                      </a:r>
                    </a:p>
                    <a:p>
                      <a:r>
                        <a:rPr lang="en-US" sz="1200" baseline="0" dirty="0" smtClean="0">
                          <a:solidFill>
                            <a:schemeClr val="tx1"/>
                          </a:solidFill>
                          <a:latin typeface="+mn-lt"/>
                          <a:cs typeface="Arial" panose="020B0604020202020204" pitchFamily="34" charset="0"/>
                        </a:rPr>
                        <a:t>18.03</a:t>
                      </a:r>
                    </a:p>
                  </a:txBody>
                  <a:tcPr marL="91442" marR="91442" marT="34315" marB="34315"/>
                </a:tc>
                <a:tc>
                  <a:txBody>
                    <a:bodyPr/>
                    <a:lstStyle/>
                    <a:p>
                      <a:pPr marL="0" algn="l" defTabSz="914400" rtl="0" eaLnBrk="1" latinLnBrk="0" hangingPunct="1"/>
                      <a:r>
                        <a:rPr lang="en-US" sz="1200" kern="1200" baseline="0" dirty="0" smtClean="0">
                          <a:solidFill>
                            <a:schemeClr val="tx1"/>
                          </a:solidFill>
                          <a:latin typeface="+mn-lt"/>
                          <a:ea typeface="+mn-ea"/>
                          <a:cs typeface="Arial" panose="020B0604020202020204" pitchFamily="34" charset="0"/>
                        </a:rPr>
                        <a:t>SCR 54657</a:t>
                      </a:r>
                    </a:p>
                    <a:p>
                      <a:pPr marL="0" algn="l" defTabSz="914400" rtl="0" eaLnBrk="1" latinLnBrk="0" hangingPunct="1"/>
                      <a:endParaRPr lang="en-US" sz="1200" kern="1200" baseline="0" dirty="0" smtClean="0">
                        <a:solidFill>
                          <a:schemeClr val="tx1"/>
                        </a:solidFill>
                        <a:latin typeface="+mn-lt"/>
                        <a:ea typeface="+mn-ea"/>
                        <a:cs typeface="Arial" panose="020B0604020202020204" pitchFamily="34" charset="0"/>
                      </a:endParaRPr>
                    </a:p>
                    <a:p>
                      <a:pPr marL="0" algn="l" defTabSz="914400" rtl="0" eaLnBrk="1" latinLnBrk="0" hangingPunct="1"/>
                      <a:r>
                        <a:rPr lang="en-US" sz="1200" kern="1200" baseline="0" dirty="0" smtClean="0">
                          <a:solidFill>
                            <a:schemeClr val="tx1"/>
                          </a:solidFill>
                          <a:latin typeface="+mn-lt"/>
                          <a:ea typeface="+mn-ea"/>
                          <a:cs typeface="Arial" panose="020B0604020202020204" pitchFamily="34" charset="0"/>
                        </a:rPr>
                        <a:t>Test</a:t>
                      </a:r>
                    </a:p>
                    <a:p>
                      <a:pPr marL="0" algn="l" defTabSz="914400" rtl="0" eaLnBrk="1" latinLnBrk="0" hangingPunct="1"/>
                      <a:r>
                        <a:rPr lang="en-US" sz="1200" kern="1200" baseline="0" dirty="0" smtClean="0">
                          <a:solidFill>
                            <a:schemeClr val="tx1"/>
                          </a:solidFill>
                          <a:latin typeface="+mn-lt"/>
                          <a:ea typeface="+mn-ea"/>
                          <a:cs typeface="Arial" panose="020B0604020202020204" pitchFamily="34" charset="0"/>
                        </a:rPr>
                        <a:t>Release </a:t>
                      </a:r>
                    </a:p>
                    <a:p>
                      <a:pPr marL="0" algn="l" defTabSz="914400" rtl="0" eaLnBrk="1" latinLnBrk="0" hangingPunct="1"/>
                      <a:r>
                        <a:rPr lang="en-US" sz="1200" kern="1200" baseline="0" dirty="0" smtClean="0">
                          <a:solidFill>
                            <a:schemeClr val="tx1"/>
                          </a:solidFill>
                          <a:latin typeface="+mn-lt"/>
                          <a:ea typeface="+mn-ea"/>
                          <a:cs typeface="Arial" panose="020B0604020202020204" pitchFamily="34" charset="0"/>
                        </a:rPr>
                        <a:t>18.03</a:t>
                      </a:r>
                      <a:endParaRPr lang="en-US" sz="1200" kern="1200" baseline="0" dirty="0">
                        <a:solidFill>
                          <a:schemeClr val="tx1"/>
                        </a:solidFill>
                        <a:latin typeface="+mn-lt"/>
                        <a:ea typeface="+mn-ea"/>
                        <a:cs typeface="Arial" panose="020B0604020202020204" pitchFamily="34" charset="0"/>
                      </a:endParaRPr>
                    </a:p>
                  </a:txBody>
                  <a:tcPr marL="91442" marR="91442" marT="34315" marB="3431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effectLst/>
                        </a:rPr>
                        <a:t>Centers for Medicare &amp; Medicaid Services (CMS) has received the Medicare Access and CHIP Reauthorization Act (MACRA) of 2015, which requires the Medicare program to stop using the Health Insurance Claim (HIC) number to identify Medicare Beneficiaries. The current HIC number includes the customer's Social Security Number as part of the number.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effectLst/>
                        </a:rPr>
                        <a:t>CMS has developed a new Medicare Beneficiary Identifier (MBI) that will replace the HIC beginning in April of 2018 and will be fully implemented by December 2019. MEDS will begin accepting both HIC and MBI for the customer, and one or the other is required for Medicare aid codes at</a:t>
                      </a:r>
                      <a:r>
                        <a:rPr lang="en-US" sz="1200" baseline="0" dirty="0" smtClean="0">
                          <a:effectLst/>
                        </a:rPr>
                        <a:t> the end of March 2018.</a:t>
                      </a:r>
                      <a:endParaRPr lang="en-US" sz="1200" dirty="0" smtClean="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kern="1200" baseline="0" dirty="0" smtClean="0">
                          <a:solidFill>
                            <a:schemeClr val="tx1"/>
                          </a:solidFill>
                          <a:effectLst/>
                          <a:latin typeface="+mn-lt"/>
                          <a:ea typeface="+mn-ea"/>
                          <a:cs typeface="+mn-cs"/>
                        </a:rPr>
                        <a:t>C-IV/LRS Update: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baseline="0" dirty="0" smtClean="0">
                          <a:solidFill>
                            <a:schemeClr val="tx1"/>
                          </a:solidFill>
                          <a:effectLst/>
                          <a:latin typeface="+mn-lt"/>
                          <a:ea typeface="+mn-ea"/>
                          <a:cs typeface="+mn-cs"/>
                        </a:rPr>
                        <a:t>Add a MBI field to the Medicare Detail page.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baseline="0" dirty="0" smtClean="0">
                          <a:solidFill>
                            <a:schemeClr val="tx1"/>
                          </a:solidFill>
                          <a:effectLst/>
                          <a:latin typeface="+mn-lt"/>
                          <a:ea typeface="+mn-ea"/>
                          <a:cs typeface="+mn-cs"/>
                        </a:rPr>
                        <a:t>Remove the required field indicator from the HIC Number text box.</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baseline="0" dirty="0" smtClean="0">
                          <a:solidFill>
                            <a:schemeClr val="tx1"/>
                          </a:solidFill>
                          <a:effectLst/>
                          <a:latin typeface="+mn-lt"/>
                          <a:ea typeface="+mn-ea"/>
                          <a:cs typeface="+mn-cs"/>
                        </a:rPr>
                        <a:t>Update the applicable MEDS Interface transactions to include the MBI number.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0" kern="1200" baseline="0" dirty="0" smtClean="0">
                        <a:solidFill>
                          <a:schemeClr val="tx1"/>
                        </a:solidFill>
                        <a:effectLst/>
                        <a:latin typeface="+mn-lt"/>
                        <a:ea typeface="+mn-ea"/>
                        <a:cs typeface="+mn-cs"/>
                      </a:endParaRPr>
                    </a:p>
                  </a:txBody>
                  <a:tcPr marL="91442" marR="91442" marT="34315" marB="34315"/>
                </a:tc>
                <a:extLst>
                  <a:ext uri="{0D108BD9-81ED-4DB2-BD59-A6C34878D82A}">
                    <a16:rowId xmlns:a16="http://schemas.microsoft.com/office/drawing/2014/main" val="676741665"/>
                  </a:ext>
                </a:extLst>
              </a:tr>
            </a:tbl>
          </a:graphicData>
        </a:graphic>
      </p:graphicFrame>
    </p:spTree>
    <p:extLst>
      <p:ext uri="{BB962C8B-B14F-4D97-AF65-F5344CB8AC3E}">
        <p14:creationId xmlns:p14="http://schemas.microsoft.com/office/powerpoint/2010/main" val="110600208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199" y="76200"/>
            <a:ext cx="7620000" cy="639762"/>
          </a:xfrm>
        </p:spPr>
        <p:txBody>
          <a:bodyPr>
            <a:normAutofit fontScale="90000"/>
          </a:bodyPr>
          <a:lstStyle/>
          <a:p>
            <a:pPr algn="r"/>
            <a:r>
              <a:rPr lang="en-US" dirty="0" smtClean="0"/>
              <a:t>Policy Implementation</a:t>
            </a:r>
            <a:endParaRPr lang="en-US" dirty="0"/>
          </a:p>
        </p:txBody>
      </p:sp>
      <p:sp>
        <p:nvSpPr>
          <p:cNvPr id="5" name="Slide Number Placeholder 3"/>
          <p:cNvSpPr>
            <a:spLocks noGrp="1"/>
          </p:cNvSpPr>
          <p:nvPr>
            <p:ph type="sldNum" sz="quarter" idx="12"/>
          </p:nvPr>
        </p:nvSpPr>
        <p:spPr/>
        <p:txBody>
          <a:bodyPr/>
          <a:lstStyle/>
          <a:p>
            <a:fld id="{E11AC5FD-6117-434D-B9A5-ADA9E67FDCBD}" type="slidenum">
              <a:rPr lang="en-US" smtClean="0"/>
              <a:t>8</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3948799206"/>
              </p:ext>
            </p:extLst>
          </p:nvPr>
        </p:nvGraphicFramePr>
        <p:xfrm>
          <a:off x="228600" y="878299"/>
          <a:ext cx="8686800" cy="5345530"/>
        </p:xfrm>
        <a:graphic>
          <a:graphicData uri="http://schemas.openxmlformats.org/drawingml/2006/table">
            <a:tbl>
              <a:tblPr firstRow="1" bandRow="1">
                <a:tableStyleId>{5C22544A-7EE6-4342-B048-85BDC9FD1C3A}</a:tableStyleId>
              </a:tblPr>
              <a:tblGrid>
                <a:gridCol w="1206499">
                  <a:extLst>
                    <a:ext uri="{9D8B030D-6E8A-4147-A177-3AD203B41FA5}">
                      <a16:colId xmlns:a16="http://schemas.microsoft.com/office/drawing/2014/main" val="1897634298"/>
                    </a:ext>
                  </a:extLst>
                </a:gridCol>
                <a:gridCol w="927101">
                  <a:extLst>
                    <a:ext uri="{9D8B030D-6E8A-4147-A177-3AD203B41FA5}">
                      <a16:colId xmlns:a16="http://schemas.microsoft.com/office/drawing/2014/main" val="1570552813"/>
                    </a:ext>
                  </a:extLst>
                </a:gridCol>
                <a:gridCol w="685800">
                  <a:extLst>
                    <a:ext uri="{9D8B030D-6E8A-4147-A177-3AD203B41FA5}">
                      <a16:colId xmlns:a16="http://schemas.microsoft.com/office/drawing/2014/main" val="2930224535"/>
                    </a:ext>
                  </a:extLst>
                </a:gridCol>
                <a:gridCol w="838200">
                  <a:extLst>
                    <a:ext uri="{9D8B030D-6E8A-4147-A177-3AD203B41FA5}">
                      <a16:colId xmlns:a16="http://schemas.microsoft.com/office/drawing/2014/main" val="3776382731"/>
                    </a:ext>
                  </a:extLst>
                </a:gridCol>
                <a:gridCol w="5029200">
                  <a:extLst>
                    <a:ext uri="{9D8B030D-6E8A-4147-A177-3AD203B41FA5}">
                      <a16:colId xmlns:a16="http://schemas.microsoft.com/office/drawing/2014/main" val="3406358116"/>
                    </a:ext>
                  </a:extLst>
                </a:gridCol>
              </a:tblGrid>
              <a:tr h="631847">
                <a:tc>
                  <a:txBody>
                    <a:bodyPr/>
                    <a:lstStyle/>
                    <a:p>
                      <a:r>
                        <a:rPr lang="en-US" sz="1200" dirty="0" smtClean="0">
                          <a:solidFill>
                            <a:schemeClr val="tx1"/>
                          </a:solidFill>
                          <a:latin typeface="+mj-lt"/>
                          <a:cs typeface="Arial" panose="020B0604020202020204" pitchFamily="34" charset="0"/>
                        </a:rPr>
                        <a:t>Item</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Policy</a:t>
                      </a:r>
                      <a:r>
                        <a:rPr lang="en-US" sz="1200" baseline="0" dirty="0" smtClean="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C-IV</a:t>
                      </a:r>
                      <a:r>
                        <a:rPr lang="en-US" sz="1200" baseline="0" dirty="0" smtClean="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LRS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latin typeface="+mj-lt"/>
                          <a:ea typeface="+mn-ea"/>
                          <a:cs typeface="Arial" panose="020B0604020202020204" pitchFamily="34" charset="0"/>
                        </a:rPr>
                        <a:t>Description</a:t>
                      </a:r>
                      <a:r>
                        <a:rPr lang="en-US" sz="1200" b="1" kern="1200" baseline="0" dirty="0" smtClean="0">
                          <a:solidFill>
                            <a:schemeClr val="tx1"/>
                          </a:solidFill>
                          <a:latin typeface="+mj-lt"/>
                          <a:ea typeface="+mn-ea"/>
                          <a:cs typeface="Arial" panose="020B0604020202020204" pitchFamily="34" charset="0"/>
                        </a:rPr>
                        <a:t> – </a:t>
                      </a:r>
                      <a:r>
                        <a:rPr lang="en-US" sz="1200" b="1" kern="1200" baseline="0" dirty="0" smtClean="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4713683">
                <a:tc>
                  <a:txBody>
                    <a:bodyPr/>
                    <a:lstStyle/>
                    <a:p>
                      <a:r>
                        <a:rPr lang="en-US" sz="1350" b="0" i="0" u="none" strike="noStrike" kern="1200" baseline="0" dirty="0" smtClean="0">
                          <a:solidFill>
                            <a:schemeClr val="dk1"/>
                          </a:solidFill>
                          <a:latin typeface="+mn-lt"/>
                          <a:ea typeface="+mn-ea"/>
                          <a:cs typeface="+mn-cs"/>
                        </a:rPr>
                        <a:t>Interim Non-Payment of Premium (NPP) Processes for the Optional Targeted Low-Income Children Program (OTLICP)</a:t>
                      </a:r>
                    </a:p>
                    <a:p>
                      <a:r>
                        <a:rPr lang="en-US" sz="1350" b="0" i="0" u="none" strike="noStrike" kern="1200" baseline="0" dirty="0" smtClean="0">
                          <a:solidFill>
                            <a:schemeClr val="dk1"/>
                          </a:solidFill>
                          <a:latin typeface="+mn-lt"/>
                          <a:ea typeface="+mn-ea"/>
                          <a:cs typeface="+mn-cs"/>
                        </a:rPr>
                        <a:t> </a:t>
                      </a:r>
                      <a:endParaRPr lang="en-US" sz="1200" kern="1200" dirty="0" smtClean="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Arial" panose="020B0604020202020204" pitchFamily="34" charset="0"/>
                          <a:hlinkClick r:id="rId2"/>
                        </a:rPr>
                        <a:t>ACWDL</a:t>
                      </a:r>
                      <a:r>
                        <a:rPr lang="en-US" sz="1200" kern="1200" baseline="0" dirty="0" smtClean="0">
                          <a:solidFill>
                            <a:schemeClr val="dk1"/>
                          </a:solidFill>
                          <a:latin typeface="+mn-lt"/>
                          <a:ea typeface="+mn-ea"/>
                          <a:cs typeface="Arial" panose="020B0604020202020204" pitchFamily="34" charset="0"/>
                          <a:hlinkClick r:id="rId2"/>
                        </a:rPr>
                        <a:t> 14-29 </a:t>
                      </a:r>
                      <a:endParaRPr lang="en-US" sz="1200" kern="1200" dirty="0" smtClean="0">
                        <a:solidFill>
                          <a:schemeClr val="dk1"/>
                        </a:solidFill>
                        <a:latin typeface="+mn-lt"/>
                        <a:ea typeface="+mn-ea"/>
                        <a:cs typeface="Arial" panose="020B0604020202020204" pitchFamily="34" charset="0"/>
                      </a:endParaRPr>
                    </a:p>
                  </a:txBody>
                  <a:tcPr marL="91448" marR="91448" marT="34291" marB="34291"/>
                </a:tc>
                <a:tc>
                  <a:txBody>
                    <a:bodyPr/>
                    <a:lstStyle/>
                    <a:p>
                      <a:endParaRPr lang="en-US" sz="1200" i="0" dirty="0">
                        <a:solidFill>
                          <a:schemeClr val="tx1"/>
                        </a:solidFill>
                        <a:latin typeface="+mn-lt"/>
                        <a:cs typeface="Arial" panose="020B0604020202020204" pitchFamily="34" charset="0"/>
                      </a:endParaRPr>
                    </a:p>
                  </a:txBody>
                  <a:tcPr marL="91442" marR="91442" marT="34315" marB="34315"/>
                </a:tc>
                <a:tc>
                  <a:txBody>
                    <a:bodyPr/>
                    <a:lstStyle/>
                    <a:p>
                      <a:r>
                        <a:rPr lang="en-US" sz="1200" baseline="0" dirty="0" smtClean="0">
                          <a:solidFill>
                            <a:schemeClr val="tx1"/>
                          </a:solidFill>
                          <a:latin typeface="+mn-lt"/>
                          <a:cs typeface="Arial" panose="020B0604020202020204" pitchFamily="34" charset="0"/>
                        </a:rPr>
                        <a:t>SCR 2831</a:t>
                      </a:r>
                    </a:p>
                    <a:p>
                      <a:endParaRPr lang="en-US" sz="1200" baseline="0" dirty="0" smtClean="0">
                        <a:solidFill>
                          <a:schemeClr val="tx1"/>
                        </a:solidFill>
                        <a:latin typeface="+mn-lt"/>
                        <a:cs typeface="Arial" panose="020B0604020202020204" pitchFamily="34" charset="0"/>
                      </a:endParaRPr>
                    </a:p>
                    <a:p>
                      <a:r>
                        <a:rPr lang="en-US" sz="1200" baseline="0" dirty="0" smtClean="0">
                          <a:solidFill>
                            <a:schemeClr val="tx1"/>
                          </a:solidFill>
                          <a:latin typeface="+mn-lt"/>
                          <a:cs typeface="Arial" panose="020B0604020202020204" pitchFamily="34" charset="0"/>
                        </a:rPr>
                        <a:t>Test </a:t>
                      </a:r>
                    </a:p>
                    <a:p>
                      <a:endParaRPr lang="en-US" sz="1200" baseline="0" dirty="0" smtClean="0">
                        <a:solidFill>
                          <a:schemeClr val="tx1"/>
                        </a:solidFill>
                        <a:latin typeface="+mn-lt"/>
                        <a:cs typeface="Arial" panose="020B0604020202020204" pitchFamily="34" charset="0"/>
                      </a:endParaRPr>
                    </a:p>
                    <a:p>
                      <a:r>
                        <a:rPr lang="en-US" sz="1200" baseline="0" dirty="0" smtClean="0">
                          <a:solidFill>
                            <a:schemeClr val="tx1"/>
                          </a:solidFill>
                          <a:latin typeface="+mn-lt"/>
                          <a:cs typeface="Arial" panose="020B0604020202020204" pitchFamily="34" charset="0"/>
                        </a:rPr>
                        <a:t>Release </a:t>
                      </a:r>
                    </a:p>
                    <a:p>
                      <a:r>
                        <a:rPr lang="en-US" sz="1200" baseline="0" dirty="0" smtClean="0">
                          <a:solidFill>
                            <a:schemeClr val="tx1"/>
                          </a:solidFill>
                          <a:latin typeface="+mn-lt"/>
                          <a:cs typeface="Arial" panose="020B0604020202020204" pitchFamily="34" charset="0"/>
                        </a:rPr>
                        <a:t>18.03</a:t>
                      </a:r>
                    </a:p>
                  </a:txBody>
                  <a:tcPr marL="91442" marR="91442" marT="34315" marB="34315"/>
                </a:tc>
                <a:tc>
                  <a:txBody>
                    <a:bodyPr/>
                    <a:lstStyle/>
                    <a:p>
                      <a:pPr marL="0" algn="l" defTabSz="914400" rtl="0" eaLnBrk="1" latinLnBrk="0" hangingPunct="1"/>
                      <a:r>
                        <a:rPr lang="en-US" sz="1200" kern="1200" baseline="0" dirty="0" smtClean="0">
                          <a:solidFill>
                            <a:schemeClr val="tx1"/>
                          </a:solidFill>
                          <a:latin typeface="+mn-lt"/>
                          <a:ea typeface="+mn-ea"/>
                          <a:cs typeface="Arial" panose="020B0604020202020204" pitchFamily="34" charset="0"/>
                        </a:rPr>
                        <a:t>SCR 55842</a:t>
                      </a:r>
                    </a:p>
                    <a:p>
                      <a:pPr marL="0" algn="l" defTabSz="914400" rtl="0" eaLnBrk="1" latinLnBrk="0" hangingPunct="1"/>
                      <a:endParaRPr lang="en-US" sz="1200" kern="1200" baseline="0" dirty="0" smtClean="0">
                        <a:solidFill>
                          <a:schemeClr val="tx1"/>
                        </a:solidFill>
                        <a:latin typeface="+mn-lt"/>
                        <a:ea typeface="+mn-ea"/>
                        <a:cs typeface="Arial" panose="020B0604020202020204" pitchFamily="34" charset="0"/>
                      </a:endParaRPr>
                    </a:p>
                    <a:p>
                      <a:pPr marL="0" algn="l" defTabSz="914400" rtl="0" eaLnBrk="1" latinLnBrk="0" hangingPunct="1"/>
                      <a:endParaRPr lang="en-US" sz="1200" kern="1200" baseline="0" dirty="0" smtClean="0">
                        <a:solidFill>
                          <a:schemeClr val="tx1"/>
                        </a:solidFill>
                        <a:latin typeface="+mn-lt"/>
                        <a:ea typeface="+mn-ea"/>
                        <a:cs typeface="Arial" panose="020B0604020202020204" pitchFamily="34" charset="0"/>
                      </a:endParaRPr>
                    </a:p>
                    <a:p>
                      <a:pPr marL="0" algn="l" defTabSz="914400" rtl="0" eaLnBrk="1" latinLnBrk="0" hangingPunct="1"/>
                      <a:endParaRPr lang="en-US" sz="1200" kern="1200" baseline="0" dirty="0" smtClean="0">
                        <a:solidFill>
                          <a:schemeClr val="tx1"/>
                        </a:solidFill>
                        <a:latin typeface="+mn-lt"/>
                        <a:ea typeface="+mn-ea"/>
                        <a:cs typeface="Arial" panose="020B0604020202020204" pitchFamily="34" charset="0"/>
                      </a:endParaRPr>
                    </a:p>
                    <a:p>
                      <a:pPr marL="0" algn="l" defTabSz="914400" rtl="0" eaLnBrk="1" latinLnBrk="0" hangingPunct="1"/>
                      <a:r>
                        <a:rPr lang="en-US" sz="1200" kern="1200" baseline="0" dirty="0" smtClean="0">
                          <a:solidFill>
                            <a:schemeClr val="tx1"/>
                          </a:solidFill>
                          <a:latin typeface="+mn-lt"/>
                          <a:ea typeface="+mn-ea"/>
                          <a:cs typeface="Arial" panose="020B0604020202020204" pitchFamily="34" charset="0"/>
                        </a:rPr>
                        <a:t>Release </a:t>
                      </a:r>
                    </a:p>
                    <a:p>
                      <a:pPr marL="0" algn="l" defTabSz="914400" rtl="0" eaLnBrk="1" latinLnBrk="0" hangingPunct="1"/>
                      <a:r>
                        <a:rPr lang="en-US" sz="1200" kern="1200" baseline="0" dirty="0" smtClean="0">
                          <a:solidFill>
                            <a:schemeClr val="tx1"/>
                          </a:solidFill>
                          <a:latin typeface="+mn-lt"/>
                          <a:ea typeface="+mn-ea"/>
                          <a:cs typeface="Arial" panose="020B0604020202020204" pitchFamily="34" charset="0"/>
                        </a:rPr>
                        <a:t>18.06</a:t>
                      </a:r>
                    </a:p>
                  </a:txBody>
                  <a:tcPr marL="91442" marR="91442" marT="34315" marB="3431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effectLst/>
                        </a:rPr>
                        <a:t>ACWDL 14-29 clarified the policy regarding Non-Payment of Premium (NPP) individuals. These individuals should not be aided on Continuos Eligibility</a:t>
                      </a:r>
                      <a:r>
                        <a:rPr lang="en-US" sz="1200" baseline="0" dirty="0" smtClean="0">
                          <a:effectLst/>
                        </a:rPr>
                        <a:t> for Children (CEC) after their discontinuance. In addition, there are no redetermination requirements for an individual being discontinued for NPP.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kern="1200" baseline="0" dirty="0" smtClean="0">
                          <a:solidFill>
                            <a:schemeClr val="tx1"/>
                          </a:solidFill>
                          <a:effectLst/>
                          <a:latin typeface="+mn-lt"/>
                          <a:ea typeface="+mn-ea"/>
                          <a:cs typeface="+mn-cs"/>
                        </a:rPr>
                        <a:t>C-IV/LRS Update:.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baseline="0" dirty="0" smtClean="0">
                          <a:solidFill>
                            <a:schemeClr val="tx1"/>
                          </a:solidFill>
                          <a:effectLst/>
                          <a:latin typeface="+mn-lt"/>
                          <a:ea typeface="+mn-ea"/>
                          <a:cs typeface="+mn-cs"/>
                        </a:rPr>
                        <a:t>Update MC EDBC to set FRI for an individual when the NPP Negative Action is used.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baseline="0" dirty="0" smtClean="0">
                          <a:solidFill>
                            <a:schemeClr val="tx1"/>
                          </a:solidFill>
                          <a:effectLst/>
                          <a:latin typeface="+mn-lt"/>
                          <a:ea typeface="+mn-ea"/>
                          <a:cs typeface="+mn-cs"/>
                        </a:rPr>
                        <a:t>Update MAGI Non-Payment of Premium NOA fragments to generate for Non-MAGI rules. Add the appropriate  W&amp;I Codes to the NOA.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baseline="0" dirty="0" smtClean="0">
                          <a:solidFill>
                            <a:schemeClr val="tx1"/>
                          </a:solidFill>
                          <a:effectLst/>
                          <a:latin typeface="+mn-lt"/>
                          <a:ea typeface="+mn-ea"/>
                          <a:cs typeface="+mn-cs"/>
                        </a:rPr>
                        <a:t>Generate a list of cases with individuals receiving CEC (aid code 7J/7K) after discontinuance for NPP. Counties can take appropriate action to discontinue.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0" kern="1200" baseline="0" dirty="0" smtClean="0">
                        <a:solidFill>
                          <a:schemeClr val="tx1"/>
                        </a:solidFill>
                        <a:effectLst/>
                        <a:latin typeface="+mn-lt"/>
                        <a:ea typeface="+mn-ea"/>
                        <a:cs typeface="+mn-cs"/>
                      </a:endParaRPr>
                    </a:p>
                  </a:txBody>
                  <a:tcPr marL="91442" marR="91442" marT="34315" marB="34315"/>
                </a:tc>
                <a:extLst>
                  <a:ext uri="{0D108BD9-81ED-4DB2-BD59-A6C34878D82A}">
                    <a16:rowId xmlns:a16="http://schemas.microsoft.com/office/drawing/2014/main" val="676741665"/>
                  </a:ext>
                </a:extLst>
              </a:tr>
            </a:tbl>
          </a:graphicData>
        </a:graphic>
      </p:graphicFrame>
    </p:spTree>
    <p:extLst>
      <p:ext uri="{BB962C8B-B14F-4D97-AF65-F5344CB8AC3E}">
        <p14:creationId xmlns:p14="http://schemas.microsoft.com/office/powerpoint/2010/main" val="779134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199" y="76200"/>
            <a:ext cx="7620000" cy="639762"/>
          </a:xfrm>
        </p:spPr>
        <p:txBody>
          <a:bodyPr>
            <a:normAutofit fontScale="90000"/>
          </a:bodyPr>
          <a:lstStyle/>
          <a:p>
            <a:pPr algn="r"/>
            <a:r>
              <a:rPr lang="en-US" dirty="0" smtClean="0"/>
              <a:t>Policy Implementation</a:t>
            </a:r>
            <a:endParaRPr lang="en-US" dirty="0"/>
          </a:p>
        </p:txBody>
      </p:sp>
      <p:sp>
        <p:nvSpPr>
          <p:cNvPr id="5" name="Slide Number Placeholder 3"/>
          <p:cNvSpPr>
            <a:spLocks noGrp="1"/>
          </p:cNvSpPr>
          <p:nvPr>
            <p:ph type="sldNum" sz="quarter" idx="12"/>
          </p:nvPr>
        </p:nvSpPr>
        <p:spPr/>
        <p:txBody>
          <a:bodyPr/>
          <a:lstStyle/>
          <a:p>
            <a:fld id="{E11AC5FD-6117-434D-B9A5-ADA9E67FDCBD}" type="slidenum">
              <a:rPr lang="en-US" smtClean="0"/>
              <a:t>9</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2912498955"/>
              </p:ext>
            </p:extLst>
          </p:nvPr>
        </p:nvGraphicFramePr>
        <p:xfrm>
          <a:off x="228600" y="914400"/>
          <a:ext cx="8686800" cy="5426903"/>
        </p:xfrm>
        <a:graphic>
          <a:graphicData uri="http://schemas.openxmlformats.org/drawingml/2006/table">
            <a:tbl>
              <a:tblPr firstRow="1" bandRow="1">
                <a:tableStyleId>{5C22544A-7EE6-4342-B048-85BDC9FD1C3A}</a:tableStyleId>
              </a:tblPr>
              <a:tblGrid>
                <a:gridCol w="1206499">
                  <a:extLst>
                    <a:ext uri="{9D8B030D-6E8A-4147-A177-3AD203B41FA5}">
                      <a16:colId xmlns:a16="http://schemas.microsoft.com/office/drawing/2014/main" val="1897634298"/>
                    </a:ext>
                  </a:extLst>
                </a:gridCol>
                <a:gridCol w="927101">
                  <a:extLst>
                    <a:ext uri="{9D8B030D-6E8A-4147-A177-3AD203B41FA5}">
                      <a16:colId xmlns:a16="http://schemas.microsoft.com/office/drawing/2014/main" val="1570552813"/>
                    </a:ext>
                  </a:extLst>
                </a:gridCol>
                <a:gridCol w="1066800">
                  <a:extLst>
                    <a:ext uri="{9D8B030D-6E8A-4147-A177-3AD203B41FA5}">
                      <a16:colId xmlns:a16="http://schemas.microsoft.com/office/drawing/2014/main" val="2930224535"/>
                    </a:ext>
                  </a:extLst>
                </a:gridCol>
                <a:gridCol w="1066800">
                  <a:extLst>
                    <a:ext uri="{9D8B030D-6E8A-4147-A177-3AD203B41FA5}">
                      <a16:colId xmlns:a16="http://schemas.microsoft.com/office/drawing/2014/main" val="3776382731"/>
                    </a:ext>
                  </a:extLst>
                </a:gridCol>
                <a:gridCol w="4419600">
                  <a:extLst>
                    <a:ext uri="{9D8B030D-6E8A-4147-A177-3AD203B41FA5}">
                      <a16:colId xmlns:a16="http://schemas.microsoft.com/office/drawing/2014/main" val="3406358116"/>
                    </a:ext>
                  </a:extLst>
                </a:gridCol>
              </a:tblGrid>
              <a:tr h="710210">
                <a:tc>
                  <a:txBody>
                    <a:bodyPr/>
                    <a:lstStyle/>
                    <a:p>
                      <a:r>
                        <a:rPr lang="en-US" sz="1200" dirty="0" smtClean="0">
                          <a:solidFill>
                            <a:schemeClr val="tx1"/>
                          </a:solidFill>
                          <a:latin typeface="+mj-lt"/>
                          <a:cs typeface="Arial" panose="020B0604020202020204" pitchFamily="34" charset="0"/>
                        </a:rPr>
                        <a:t>Item</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Policy</a:t>
                      </a:r>
                      <a:r>
                        <a:rPr lang="en-US" sz="1200" baseline="0" dirty="0" smtClean="0">
                          <a:solidFill>
                            <a:schemeClr val="tx1"/>
                          </a:solidFill>
                          <a:latin typeface="+mj-lt"/>
                          <a:cs typeface="Arial" panose="020B0604020202020204" pitchFamily="34" charset="0"/>
                        </a:rPr>
                        <a:t> Effective Date</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C-IV</a:t>
                      </a:r>
                      <a:r>
                        <a:rPr lang="en-US" sz="1200" baseline="0" dirty="0" smtClean="0">
                          <a:solidFill>
                            <a:schemeClr val="tx1"/>
                          </a:solidFill>
                          <a:latin typeface="+mj-lt"/>
                          <a:cs typeface="Arial" panose="020B0604020202020204" pitchFamily="34" charset="0"/>
                        </a:rPr>
                        <a:t>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r>
                        <a:rPr lang="en-US" sz="1200" dirty="0" smtClean="0">
                          <a:solidFill>
                            <a:schemeClr val="tx1"/>
                          </a:solidFill>
                          <a:latin typeface="+mj-lt"/>
                          <a:cs typeface="Arial" panose="020B0604020202020204" pitchFamily="34" charset="0"/>
                        </a:rPr>
                        <a:t>LRS Status</a:t>
                      </a:r>
                      <a:endParaRPr lang="en-US" sz="1200" dirty="0">
                        <a:solidFill>
                          <a:schemeClr val="tx1"/>
                        </a:solidFill>
                        <a:latin typeface="+mj-lt"/>
                        <a:cs typeface="Arial" panose="020B0604020202020204" pitchFamily="34" charset="0"/>
                      </a:endParaRP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latin typeface="+mj-lt"/>
                          <a:ea typeface="+mn-ea"/>
                          <a:cs typeface="Arial" panose="020B0604020202020204" pitchFamily="34" charset="0"/>
                        </a:rPr>
                        <a:t>Description</a:t>
                      </a:r>
                      <a:r>
                        <a:rPr lang="en-US" sz="1200" b="1" kern="1200" baseline="0" dirty="0" smtClean="0">
                          <a:solidFill>
                            <a:schemeClr val="tx1"/>
                          </a:solidFill>
                          <a:latin typeface="+mj-lt"/>
                          <a:ea typeface="+mn-ea"/>
                          <a:cs typeface="Arial" panose="020B0604020202020204" pitchFamily="34" charset="0"/>
                        </a:rPr>
                        <a:t> – </a:t>
                      </a:r>
                      <a:r>
                        <a:rPr lang="en-US" sz="1200" b="1" kern="1200" baseline="0" dirty="0" smtClean="0">
                          <a:solidFill>
                            <a:schemeClr val="dk1"/>
                          </a:solidFill>
                          <a:effectLst/>
                          <a:latin typeface="+mj-lt"/>
                          <a:ea typeface="+mn-ea"/>
                          <a:cs typeface="Arial" panose="020B0604020202020204" pitchFamily="34" charset="0"/>
                        </a:rPr>
                        <a:t>C-IV/LRS Implementation Effort</a:t>
                      </a:r>
                    </a:p>
                  </a:txBody>
                  <a:tcPr marL="91438" marR="91438" marT="34283" marB="34283"/>
                </a:tc>
                <a:extLst>
                  <a:ext uri="{0D108BD9-81ED-4DB2-BD59-A6C34878D82A}">
                    <a16:rowId xmlns:a16="http://schemas.microsoft.com/office/drawing/2014/main" val="2185081078"/>
                  </a:ext>
                </a:extLst>
              </a:tr>
              <a:tr h="47166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Arial" panose="020B0604020202020204" pitchFamily="34" charset="0"/>
                        </a:rPr>
                        <a:t>Inter-County</a:t>
                      </a:r>
                      <a:r>
                        <a:rPr lang="en-US" sz="1400" kern="1200" baseline="0" dirty="0" smtClean="0">
                          <a:solidFill>
                            <a:schemeClr val="dk1"/>
                          </a:solidFill>
                          <a:latin typeface="+mn-lt"/>
                          <a:ea typeface="+mn-ea"/>
                          <a:cs typeface="Arial" panose="020B0604020202020204" pitchFamily="34" charset="0"/>
                        </a:rPr>
                        <a:t> Transfer (ICT) </a:t>
                      </a:r>
                      <a:r>
                        <a:rPr lang="en-US" sz="1400" kern="1200" dirty="0" smtClean="0">
                          <a:solidFill>
                            <a:schemeClr val="dk1"/>
                          </a:solidFill>
                          <a:latin typeface="+mn-lt"/>
                          <a:ea typeface="+mn-ea"/>
                          <a:cs typeface="Arial" panose="020B0604020202020204" pitchFamily="34" charset="0"/>
                        </a:rPr>
                        <a:t>Timeframe</a:t>
                      </a:r>
                      <a:r>
                        <a:rPr lang="en-US" sz="1400" kern="1200" baseline="0" dirty="0" smtClean="0">
                          <a:solidFill>
                            <a:schemeClr val="dk1"/>
                          </a:solidFill>
                          <a:latin typeface="+mn-lt"/>
                          <a:ea typeface="+mn-ea"/>
                          <a:cs typeface="Arial" panose="020B0604020202020204" pitchFamily="34" charset="0"/>
                        </a:rPr>
                        <a:t> Changes</a:t>
                      </a:r>
                      <a:endParaRPr lang="en-US" sz="1400" kern="1200" dirty="0" smtClean="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Arial" panose="020B0604020202020204" pitchFamily="34" charset="0"/>
                          <a:hlinkClick r:id="rId2"/>
                        </a:rPr>
                        <a:t>SB 1339</a:t>
                      </a:r>
                      <a:endParaRPr lang="en-US" sz="1400" kern="1200" dirty="0" smtClean="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Arial" panose="020B0604020202020204" pitchFamily="34" charset="0"/>
                          <a:hlinkClick r:id="rId3"/>
                        </a:rPr>
                        <a:t>ACL</a:t>
                      </a:r>
                      <a:r>
                        <a:rPr lang="en-US" sz="1400" kern="1200" baseline="0" dirty="0" smtClean="0">
                          <a:solidFill>
                            <a:schemeClr val="dk1"/>
                          </a:solidFill>
                          <a:latin typeface="+mn-lt"/>
                          <a:ea typeface="+mn-ea"/>
                          <a:cs typeface="Arial" panose="020B0604020202020204" pitchFamily="34" charset="0"/>
                          <a:hlinkClick r:id="rId3"/>
                        </a:rPr>
                        <a:t> 17-58</a:t>
                      </a:r>
                      <a:endParaRPr lang="en-US" sz="1400" kern="1200" baseline="0" dirty="0" smtClean="0">
                        <a:solidFill>
                          <a:schemeClr val="dk1"/>
                        </a:solidFill>
                        <a:latin typeface="+mn-lt"/>
                        <a:ea typeface="+mn-ea"/>
                        <a:cs typeface="Arial" panose="020B0604020202020204" pitchFamily="34" charset="0"/>
                      </a:endParaRPr>
                    </a:p>
                  </a:txBody>
                  <a:tcPr marL="91448" marR="91448" marT="34291" marB="34291"/>
                </a:tc>
                <a:tc>
                  <a:txBody>
                    <a:bodyPr/>
                    <a:lstStyle/>
                    <a:p>
                      <a:r>
                        <a:rPr lang="en-US" sz="1400" i="0" dirty="0" smtClean="0">
                          <a:solidFill>
                            <a:schemeClr val="tx1"/>
                          </a:solidFill>
                          <a:latin typeface="+mn-lt"/>
                          <a:cs typeface="Arial" panose="020B0604020202020204" pitchFamily="34" charset="0"/>
                        </a:rPr>
                        <a:t>6/1/2017</a:t>
                      </a:r>
                      <a:endParaRPr lang="en-US" sz="1400" i="0" dirty="0">
                        <a:solidFill>
                          <a:schemeClr val="tx1"/>
                        </a:solidFill>
                        <a:latin typeface="+mn-lt"/>
                        <a:cs typeface="Arial" panose="020B0604020202020204" pitchFamily="34" charset="0"/>
                      </a:endParaRPr>
                    </a:p>
                  </a:txBody>
                  <a:tcPr marL="91442" marR="91442" marT="34315" marB="34315"/>
                </a:tc>
                <a:tc>
                  <a:txBody>
                    <a:bodyPr/>
                    <a:lstStyle/>
                    <a:p>
                      <a:r>
                        <a:rPr lang="en-US" sz="1400" baseline="0" dirty="0" smtClean="0">
                          <a:solidFill>
                            <a:schemeClr val="tx1"/>
                          </a:solidFill>
                          <a:latin typeface="+mn-lt"/>
                          <a:cs typeface="Arial" panose="020B0604020202020204" pitchFamily="34" charset="0"/>
                        </a:rPr>
                        <a:t>SCR 7522</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aseline="0" dirty="0" smtClean="0">
                        <a:solidFill>
                          <a:schemeClr val="tx1"/>
                        </a:solidFill>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aseline="0" dirty="0" smtClean="0">
                        <a:solidFill>
                          <a:schemeClr val="tx1"/>
                        </a:solidFill>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solidFill>
                            <a:schemeClr val="tx1"/>
                          </a:solidFill>
                          <a:latin typeface="+mn-lt"/>
                          <a:cs typeface="Arial" panose="020B0604020202020204" pitchFamily="34" charset="0"/>
                        </a:rPr>
                        <a:t>Design</a:t>
                      </a:r>
                      <a:endParaRPr lang="en-US" sz="1400" dirty="0" smtClean="0">
                        <a:solidFill>
                          <a:schemeClr val="tx1"/>
                        </a:solidFill>
                        <a:latin typeface="+mn-lt"/>
                        <a:cs typeface="Arial" panose="020B0604020202020204" pitchFamily="34" charset="0"/>
                      </a:endParaRPr>
                    </a:p>
                    <a:p>
                      <a:endParaRPr lang="en-US" sz="1400" baseline="0" dirty="0" smtClean="0">
                        <a:solidFill>
                          <a:schemeClr val="tx1"/>
                        </a:solidFill>
                        <a:latin typeface="+mn-lt"/>
                        <a:cs typeface="Arial" panose="020B0604020202020204" pitchFamily="34" charset="0"/>
                      </a:endParaRPr>
                    </a:p>
                    <a:p>
                      <a:endParaRPr lang="en-US" sz="1400" baseline="0" dirty="0" smtClean="0">
                        <a:solidFill>
                          <a:schemeClr val="tx1"/>
                        </a:solidFill>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latin typeface="+mn-lt"/>
                          <a:cs typeface="Arial" panose="020B0604020202020204" pitchFamily="34" charset="0"/>
                        </a:rPr>
                        <a:t>Release</a:t>
                      </a:r>
                    </a:p>
                    <a:p>
                      <a:r>
                        <a:rPr lang="en-US" sz="1400" baseline="0" dirty="0" smtClean="0">
                          <a:solidFill>
                            <a:schemeClr val="tx1"/>
                          </a:solidFill>
                          <a:latin typeface="+mn-lt"/>
                          <a:cs typeface="Arial" panose="020B0604020202020204" pitchFamily="34" charset="0"/>
                        </a:rPr>
                        <a:t>18.05</a:t>
                      </a:r>
                    </a:p>
                    <a:p>
                      <a:endParaRPr lang="en-US" sz="1400" baseline="0" dirty="0" smtClean="0">
                        <a:solidFill>
                          <a:schemeClr val="tx1"/>
                        </a:solidFill>
                        <a:latin typeface="+mn-lt"/>
                        <a:cs typeface="Arial" panose="020B0604020202020204" pitchFamily="34" charset="0"/>
                      </a:endParaRPr>
                    </a:p>
                    <a:p>
                      <a:r>
                        <a:rPr lang="en-US" sz="1400" baseline="0" dirty="0" smtClean="0">
                          <a:solidFill>
                            <a:schemeClr val="tx1"/>
                          </a:solidFill>
                          <a:latin typeface="+mn-lt"/>
                          <a:cs typeface="Arial" panose="020B0604020202020204" pitchFamily="34" charset="0"/>
                        </a:rPr>
                        <a:t>SCR 9076 – Additional Document Transfer</a:t>
                      </a:r>
                    </a:p>
                    <a:p>
                      <a:endParaRPr lang="en-US" sz="1400" baseline="0" dirty="0" smtClean="0">
                        <a:solidFill>
                          <a:schemeClr val="tx1"/>
                        </a:solidFill>
                        <a:latin typeface="+mn-lt"/>
                        <a:cs typeface="Arial" panose="020B0604020202020204" pitchFamily="34" charset="0"/>
                      </a:endParaRPr>
                    </a:p>
                    <a:p>
                      <a:r>
                        <a:rPr lang="en-US" sz="1400" baseline="0" dirty="0" smtClean="0">
                          <a:solidFill>
                            <a:schemeClr val="tx1"/>
                          </a:solidFill>
                          <a:latin typeface="+mn-lt"/>
                          <a:cs typeface="Arial" panose="020B0604020202020204" pitchFamily="34" charset="0"/>
                        </a:rPr>
                        <a:t>Pending CCB approval</a:t>
                      </a:r>
                    </a:p>
                    <a:p>
                      <a:endParaRPr lang="en-US" sz="1400" baseline="0" dirty="0" smtClean="0">
                        <a:solidFill>
                          <a:schemeClr val="tx1"/>
                        </a:solidFill>
                        <a:latin typeface="+mn-lt"/>
                        <a:cs typeface="Arial" panose="020B0604020202020204" pitchFamily="34" charset="0"/>
                      </a:endParaRPr>
                    </a:p>
                    <a:p>
                      <a:r>
                        <a:rPr lang="en-US" sz="1400" baseline="0" dirty="0" smtClean="0">
                          <a:solidFill>
                            <a:schemeClr val="tx1"/>
                          </a:solidFill>
                          <a:latin typeface="+mn-lt"/>
                          <a:cs typeface="Arial" panose="020B0604020202020204" pitchFamily="34" charset="0"/>
                        </a:rPr>
                        <a:t>Release</a:t>
                      </a:r>
                    </a:p>
                    <a:p>
                      <a:r>
                        <a:rPr lang="en-US" sz="1400" baseline="0" dirty="0" smtClean="0">
                          <a:solidFill>
                            <a:schemeClr val="tx1"/>
                          </a:solidFill>
                          <a:latin typeface="+mn-lt"/>
                          <a:cs typeface="Arial" panose="020B0604020202020204" pitchFamily="34" charset="0"/>
                        </a:rPr>
                        <a:t>18.05</a:t>
                      </a:r>
                    </a:p>
                  </a:txBody>
                  <a:tcPr marL="91442" marR="91442" marT="34315" marB="34315"/>
                </a:tc>
                <a:tc>
                  <a:txBody>
                    <a:bodyPr/>
                    <a:lstStyle/>
                    <a:p>
                      <a:r>
                        <a:rPr lang="en-US" sz="1400" dirty="0" smtClean="0">
                          <a:solidFill>
                            <a:schemeClr val="tx1"/>
                          </a:solidFill>
                          <a:latin typeface="+mn-lt"/>
                          <a:cs typeface="Arial" panose="020B0604020202020204" pitchFamily="34" charset="0"/>
                        </a:rPr>
                        <a:t>SCR 50461</a:t>
                      </a:r>
                    </a:p>
                    <a:p>
                      <a:endParaRPr lang="en-US" sz="1400" dirty="0" smtClean="0">
                        <a:solidFill>
                          <a:schemeClr val="tx1"/>
                        </a:solidFill>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aseline="0" dirty="0" smtClean="0">
                        <a:solidFill>
                          <a:schemeClr val="tx1"/>
                        </a:solidFill>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solidFill>
                            <a:schemeClr val="tx1"/>
                          </a:solidFill>
                          <a:latin typeface="+mn-lt"/>
                          <a:cs typeface="Arial" panose="020B0604020202020204" pitchFamily="34" charset="0"/>
                        </a:rPr>
                        <a:t>Design</a:t>
                      </a:r>
                      <a:endParaRPr lang="en-US" sz="1400" dirty="0" smtClean="0">
                        <a:solidFill>
                          <a:schemeClr val="tx1"/>
                        </a:solidFill>
                        <a:latin typeface="+mn-lt"/>
                        <a:cs typeface="Arial" panose="020B0604020202020204" pitchFamily="34" charset="0"/>
                      </a:endParaRPr>
                    </a:p>
                    <a:p>
                      <a:endParaRPr lang="en-US" sz="1400" dirty="0" smtClean="0">
                        <a:solidFill>
                          <a:schemeClr val="tx1"/>
                        </a:solidFill>
                        <a:latin typeface="+mn-lt"/>
                        <a:cs typeface="Arial" panose="020B0604020202020204" pitchFamily="34" charset="0"/>
                      </a:endParaRPr>
                    </a:p>
                    <a:p>
                      <a:endParaRPr lang="en-US" sz="1400" dirty="0" smtClean="0">
                        <a:solidFill>
                          <a:schemeClr val="tx1"/>
                        </a:solidFill>
                        <a:latin typeface="+mn-lt"/>
                        <a:cs typeface="Arial" panose="020B0604020202020204" pitchFamily="34" charset="0"/>
                      </a:endParaRPr>
                    </a:p>
                    <a:p>
                      <a:r>
                        <a:rPr lang="en-US" sz="1400" dirty="0" smtClean="0">
                          <a:solidFill>
                            <a:schemeClr val="tx1"/>
                          </a:solidFill>
                          <a:latin typeface="+mn-lt"/>
                          <a:cs typeface="Arial" panose="020B0604020202020204" pitchFamily="34" charset="0"/>
                        </a:rPr>
                        <a:t>Release</a:t>
                      </a:r>
                      <a:r>
                        <a:rPr lang="en-US" sz="1400" baseline="0" dirty="0" smtClean="0">
                          <a:solidFill>
                            <a:schemeClr val="tx1"/>
                          </a:solidFill>
                          <a:latin typeface="+mn-lt"/>
                          <a:cs typeface="Arial" panose="020B0604020202020204" pitchFamily="34" charset="0"/>
                        </a:rPr>
                        <a:t> </a:t>
                      </a:r>
                    </a:p>
                    <a:p>
                      <a:r>
                        <a:rPr lang="en-US" sz="1400" baseline="0" dirty="0" smtClean="0">
                          <a:solidFill>
                            <a:schemeClr val="tx1"/>
                          </a:solidFill>
                          <a:latin typeface="+mn-lt"/>
                          <a:cs typeface="Arial" panose="020B0604020202020204" pitchFamily="34" charset="0"/>
                        </a:rPr>
                        <a:t>18.05</a:t>
                      </a:r>
                    </a:p>
                  </a:txBody>
                  <a:tcPr marL="91442" marR="91442" marT="34315" marB="3431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baseline="0" dirty="0" smtClean="0">
                          <a:solidFill>
                            <a:schemeClr val="dk1"/>
                          </a:solidFill>
                          <a:effectLst/>
                          <a:latin typeface="+mn-lt"/>
                          <a:ea typeface="+mn-ea"/>
                          <a:cs typeface="Arial" panose="020B0604020202020204" pitchFamily="34" charset="0"/>
                        </a:rPr>
                        <a:t>SB 1339 directs the customer to notify either the sending or receiving county of a change in their residence within 7 days and the informed county would initiate the ICT.  Benefits must be transferred no later than the first day of the next available benefit month following 30 days after a county was notified, and prohibits the receiving county from interviewing customers from another county to determine continued eligibility for the CW or CF programs until the next scheduled 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baseline="0" dirty="0" smtClean="0">
                        <a:solidFill>
                          <a:schemeClr val="dk1"/>
                        </a:solidFill>
                        <a:effectLst/>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smtClean="0"/>
                        <a:t>All SAWS have agreed to an implementation of SB 1339 changes with the 18.05 release. The SAWS ICT Workgroup</a:t>
                      </a:r>
                      <a:r>
                        <a:rPr lang="en-US" sz="1400" b="0" baseline="0" dirty="0" smtClean="0"/>
                        <a:t> continues to meet and document changes to the ICT interface processes associated to SB 1339.</a:t>
                      </a:r>
                      <a:endParaRPr lang="en-US" sz="1400" b="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baseline="0" dirty="0" smtClean="0">
                          <a:solidFill>
                            <a:schemeClr val="tx1"/>
                          </a:solidFill>
                          <a:latin typeface="+mn-lt"/>
                          <a:cs typeface="Arial" panose="020B0604020202020204" pitchFamily="34" charset="0"/>
                        </a:rPr>
                        <a:t>C-IV/LRS Update:</a:t>
                      </a:r>
                      <a:endParaRPr lang="en-US" sz="1400" kern="1200" baseline="0" dirty="0" smtClean="0">
                        <a:solidFill>
                          <a:schemeClr val="dk1"/>
                        </a:solidFill>
                        <a:effectLst/>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solidFill>
                            <a:srgbClr val="FF0000"/>
                          </a:solidFill>
                        </a:rPr>
                        <a:t> </a:t>
                      </a:r>
                      <a:r>
                        <a:rPr lang="en-US" sz="1400" baseline="0" dirty="0" smtClean="0">
                          <a:solidFill>
                            <a:schemeClr val="tx1"/>
                          </a:solidFill>
                        </a:rPr>
                        <a:t>On  1/23/18 the SCR and design document for C-IV/LRS System changes is out to the eICT Committee for review and comment. The </a:t>
                      </a:r>
                      <a:r>
                        <a:rPr lang="en-US" sz="1400" baseline="0" dirty="0" err="1" smtClean="0">
                          <a:solidFill>
                            <a:schemeClr val="tx1"/>
                          </a:solidFill>
                        </a:rPr>
                        <a:t>eICT</a:t>
                      </a:r>
                      <a:r>
                        <a:rPr lang="en-US" sz="1400" baseline="0" dirty="0" smtClean="0">
                          <a:solidFill>
                            <a:schemeClr val="tx1"/>
                          </a:solidFill>
                        </a:rPr>
                        <a:t> committee approved both the C-IV/LRS SCR when they met on 1/30/18 to review and discuss the additional document transfer design. </a:t>
                      </a:r>
                      <a:endParaRPr lang="en-US" sz="1400" kern="1200" baseline="0" dirty="0" smtClean="0">
                        <a:solidFill>
                          <a:schemeClr val="tx1"/>
                        </a:solidFill>
                        <a:effectLst/>
                        <a:latin typeface="+mn-lt"/>
                        <a:ea typeface="+mn-ea"/>
                        <a:cs typeface="Arial" panose="020B0604020202020204" pitchFamily="34" charset="0"/>
                      </a:endParaRPr>
                    </a:p>
                  </a:txBody>
                  <a:tcPr marL="91442" marR="91442" marT="34315" marB="34315"/>
                </a:tc>
                <a:extLst>
                  <a:ext uri="{0D108BD9-81ED-4DB2-BD59-A6C34878D82A}">
                    <a16:rowId xmlns:a16="http://schemas.microsoft.com/office/drawing/2014/main" val="676741665"/>
                  </a:ext>
                </a:extLst>
              </a:tr>
            </a:tbl>
          </a:graphicData>
        </a:graphic>
      </p:graphicFrame>
    </p:spTree>
    <p:extLst>
      <p:ext uri="{BB962C8B-B14F-4D97-AF65-F5344CB8AC3E}">
        <p14:creationId xmlns:p14="http://schemas.microsoft.com/office/powerpoint/2010/main" val="309939148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Basis">
  <a:themeElements>
    <a:clrScheme name="Custom 9">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0070C0"/>
      </a:hlink>
      <a:folHlink>
        <a:srgbClr val="7030A0"/>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4CB9487F17E0E4D9E56E929BF36E5A5" ma:contentTypeVersion="11" ma:contentTypeDescription="Create a new document." ma:contentTypeScope="" ma:versionID="d2beb5f791d639a85d9b078d4356c3a6">
  <xsd:schema xmlns:xsd="http://www.w3.org/2001/XMLSchema" xmlns:xs="http://www.w3.org/2001/XMLSchema" xmlns:p="http://schemas.microsoft.com/office/2006/metadata/properties" xmlns:ns2="f7e036ba-a3b0-4cdc-b69c-3ff0c66abd9d" xmlns:ns3="c71bc280-77be-4226-9682-3896b2a5d823" targetNamespace="http://schemas.microsoft.com/office/2006/metadata/properties" ma:root="true" ma:fieldsID="a5175cc1ccf4ca5c3a2b7eff99579075" ns2:_="" ns3:_="">
    <xsd:import namespace="f7e036ba-a3b0-4cdc-b69c-3ff0c66abd9d"/>
    <xsd:import namespace="c71bc280-77be-4226-9682-3896b2a5d823"/>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3:SharedWithUsers" minOccurs="0"/>
                <xsd:element ref="ns3:SharedWithDetails" minOccurs="0"/>
                <xsd:element ref="ns2:MediaServiceEventHashCode" minOccurs="0"/>
                <xsd:element ref="ns2: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7e036ba-a3b0-4cdc-b69c-3ff0c66abd9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71bc280-77be-4226-9682-3896b2a5d823"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888028F7-80C7-4BF6-A566-2B50E22B2305}"/>
</file>

<file path=customXml/itemProps2.xml><?xml version="1.0" encoding="utf-8"?>
<ds:datastoreItem xmlns:ds="http://schemas.openxmlformats.org/officeDocument/2006/customXml" ds:itemID="{B887FE1E-516B-46C0-9AF2-AC7F205BD2B7}"/>
</file>

<file path=customXml/itemProps3.xml><?xml version="1.0" encoding="utf-8"?>
<ds:datastoreItem xmlns:ds="http://schemas.openxmlformats.org/officeDocument/2006/customXml" ds:itemID="{A3D61F9E-AF01-4871-B16F-1FC98453B975}"/>
</file>

<file path=docProps/app.xml><?xml version="1.0" encoding="utf-8"?>
<Properties xmlns="http://schemas.openxmlformats.org/officeDocument/2006/extended-properties" xmlns:vt="http://schemas.openxmlformats.org/officeDocument/2006/docPropsVTypes">
  <Template/>
  <TotalTime>22073</TotalTime>
  <Words>2582</Words>
  <Application>Microsoft Office PowerPoint</Application>
  <PresentationFormat>On-screen Show (4:3)</PresentationFormat>
  <Paragraphs>580</Paragraphs>
  <Slides>17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Corbel</vt:lpstr>
      <vt:lpstr>Basis</vt:lpstr>
      <vt:lpstr>Policy Implementation</vt:lpstr>
      <vt:lpstr>Policy Implementation</vt:lpstr>
      <vt:lpstr>Policy Implementation</vt:lpstr>
      <vt:lpstr>Policy Implementation</vt:lpstr>
      <vt:lpstr>Policy Implementation</vt:lpstr>
      <vt:lpstr>Policy Implementation</vt:lpstr>
      <vt:lpstr>Policy Implementation</vt:lpstr>
      <vt:lpstr>Policy Implementation</vt:lpstr>
      <vt:lpstr>Policy Implementation</vt:lpstr>
      <vt:lpstr>Policy Implementation</vt:lpstr>
      <vt:lpstr>Policy Implementation</vt:lpstr>
      <vt:lpstr>Policy Implementation</vt:lpstr>
      <vt:lpstr>                 Policy Implementation</vt:lpstr>
      <vt:lpstr>Policy Implementation</vt:lpstr>
      <vt:lpstr>                 Policy Implementation</vt:lpstr>
      <vt:lpstr>Policy Implementation</vt:lpstr>
      <vt:lpstr>Policy Implementation</vt:lpstr>
    </vt:vector>
  </TitlesOfParts>
  <Company>C-IV Project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Raychelle Menefee</dc:creator>
  <cp:lastModifiedBy>Michele Peterson</cp:lastModifiedBy>
  <cp:revision>1437</cp:revision>
  <cp:lastPrinted>2017-10-31T19:33:19Z</cp:lastPrinted>
  <dcterms:created xsi:type="dcterms:W3CDTF">2016-05-10T17:20:20Z</dcterms:created>
  <dcterms:modified xsi:type="dcterms:W3CDTF">2018-02-13T23:47:14Z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0x01010004CB9487F17E0E4D9E56E929BF36E5A5</vt:lpwstr>
  </property>
</Properties>
</file>