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Lst>
  <p:notesMasterIdLst>
    <p:notesMasterId r:id="rId6"/>
  </p:notesMasterIdLst>
  <p:sldIdLst>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Grisham" initials="LG" lastIdx="1" clrIdx="0">
    <p:extLst>
      <p:ext uri="{19B8F6BF-5375-455C-9EA6-DF929625EA0E}">
        <p15:presenceInfo xmlns:p15="http://schemas.microsoft.com/office/powerpoint/2012/main" userId="S-1-5-21-1614895754-515967899-1801674531-13862" providerId="AD"/>
      </p:ext>
    </p:extLst>
  </p:cmAuthor>
  <p:cmAuthor id="2" name="Michele Peterson" initials="MP" lastIdx="1" clrIdx="1">
    <p:extLst>
      <p:ext uri="{19B8F6BF-5375-455C-9EA6-DF929625EA0E}">
        <p15:presenceInfo xmlns:p15="http://schemas.microsoft.com/office/powerpoint/2012/main" userId="S-1-5-21-1614895754-515967899-1801674531-33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980" autoAdjust="0"/>
  </p:normalViewPr>
  <p:slideViewPr>
    <p:cSldViewPr snapToGrid="0">
      <p:cViewPr varScale="1">
        <p:scale>
          <a:sx n="61" d="100"/>
          <a:sy n="61" d="100"/>
        </p:scale>
        <p:origin x="82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commentAuthors" Target="commentAuthors.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E6508-DA20-4656-8F7F-F2905587CECD}" type="datetimeFigureOut">
              <a:rPr lang="en-US" smtClean="0"/>
              <a:t>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1A3466-3A2C-45D3-95A0-57FF1EE1CF82}" type="slidenum">
              <a:rPr lang="en-US" smtClean="0"/>
              <a:t>‹#›</a:t>
            </a:fld>
            <a:endParaRPr lang="en-US"/>
          </a:p>
        </p:txBody>
      </p:sp>
    </p:spTree>
    <p:extLst>
      <p:ext uri="{BB962C8B-B14F-4D97-AF65-F5344CB8AC3E}">
        <p14:creationId xmlns:p14="http://schemas.microsoft.com/office/powerpoint/2010/main" val="306646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3642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8103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8071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0027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1410473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8886505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16754578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53369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4701196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72762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91068846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3533384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152976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3376221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44182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23498443"/>
      </p:ext>
    </p:extLst>
  </p:cSld>
  <p:clrMapOvr>
    <a:masterClrMapping/>
  </p:clrMapOvr>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96481136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1581152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94046887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80040717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250761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816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0534231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4685592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900330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359358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297867327"/>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76584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922937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717349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72" r:id="rId13"/>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smtClean="0"/>
              <a:t>CDSS MOUs</a:t>
            </a:r>
            <a:endParaRPr lang="en-US" dirty="0"/>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1</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2781005969"/>
              </p:ext>
            </p:extLst>
          </p:nvPr>
        </p:nvGraphicFramePr>
        <p:xfrm>
          <a:off x="634482" y="755782"/>
          <a:ext cx="10310326" cy="4997086"/>
        </p:xfrm>
        <a:graphic>
          <a:graphicData uri="http://schemas.openxmlformats.org/drawingml/2006/table">
            <a:tbl>
              <a:tblPr firstRow="1" bandRow="1">
                <a:tableStyleId>{5C22544A-7EE6-4342-B048-85BDC9FD1C3A}</a:tableStyleId>
              </a:tblPr>
              <a:tblGrid>
                <a:gridCol w="1511559">
                  <a:extLst>
                    <a:ext uri="{9D8B030D-6E8A-4147-A177-3AD203B41FA5}">
                      <a16:colId xmlns:a16="http://schemas.microsoft.com/office/drawing/2014/main" val="1897634298"/>
                    </a:ext>
                  </a:extLst>
                </a:gridCol>
                <a:gridCol w="1667795">
                  <a:extLst>
                    <a:ext uri="{9D8B030D-6E8A-4147-A177-3AD203B41FA5}">
                      <a16:colId xmlns:a16="http://schemas.microsoft.com/office/drawing/2014/main" val="1124354111"/>
                    </a:ext>
                  </a:extLst>
                </a:gridCol>
                <a:gridCol w="7130972">
                  <a:extLst>
                    <a:ext uri="{9D8B030D-6E8A-4147-A177-3AD203B41FA5}">
                      <a16:colId xmlns:a16="http://schemas.microsoft.com/office/drawing/2014/main" val="3406358116"/>
                    </a:ext>
                  </a:extLst>
                </a:gridCol>
              </a:tblGrid>
              <a:tr h="3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j-lt"/>
                          <a:ea typeface="+mn-ea"/>
                          <a:cs typeface="Arial" panose="020B0604020202020204" pitchFamily="34" charset="0"/>
                        </a:rPr>
                        <a:t>Purpose of the Data Request</a:t>
                      </a:r>
                      <a:r>
                        <a:rPr lang="en-US" sz="1200" b="1" kern="1200" baseline="0" dirty="0" smtClean="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Child</a:t>
                      </a:r>
                      <a:r>
                        <a:rPr lang="en-US" sz="1400" kern="1200" baseline="0" dirty="0" smtClean="0">
                          <a:solidFill>
                            <a:schemeClr val="dk1"/>
                          </a:solidFill>
                          <a:effectLst/>
                          <a:latin typeface="+mn-lt"/>
                          <a:ea typeface="+mn-ea"/>
                          <a:cs typeface="Arial" panose="020B0604020202020204" pitchFamily="34" charset="0"/>
                        </a:rPr>
                        <a:t> Care Study</a:t>
                      </a:r>
                      <a:endParaRPr lang="en-US" sz="1400" kern="1200" dirty="0" smtClean="0">
                        <a:solidFill>
                          <a:schemeClr val="dk1"/>
                        </a:solidFill>
                        <a:effectLst/>
                        <a:latin typeface="+mn-lt"/>
                        <a:ea typeface="+mn-ea"/>
                        <a:cs typeface="Arial" panose="020B0604020202020204" pitchFamily="34" charset="0"/>
                      </a:endParaRPr>
                    </a:p>
                  </a:txBody>
                  <a:tcPr marL="91448" marR="91448" marT="34291" marB="34291"/>
                </a:tc>
                <a:tc>
                  <a:txBody>
                    <a:bodyPr/>
                    <a:lstStyle/>
                    <a:p>
                      <a:r>
                        <a:rPr lang="en-US" sz="1400" b="0" kern="1200" baseline="0" dirty="0" smtClean="0">
                          <a:solidFill>
                            <a:schemeClr val="tx1"/>
                          </a:solidFill>
                          <a:effectLst/>
                          <a:latin typeface="+mn-lt"/>
                          <a:ea typeface="+mn-ea"/>
                          <a:cs typeface="Arial" panose="020B0604020202020204" pitchFamily="34" charset="0"/>
                        </a:rPr>
                        <a:t>Approved by JPA on 12/11/17 </a:t>
                      </a:r>
                    </a:p>
                    <a:p>
                      <a:r>
                        <a:rPr lang="en-US" sz="1400" b="0" kern="1200" baseline="0" dirty="0" smtClean="0">
                          <a:solidFill>
                            <a:schemeClr val="tx1"/>
                          </a:solidFill>
                          <a:effectLst/>
                          <a:latin typeface="+mn-lt"/>
                          <a:ea typeface="+mn-ea"/>
                          <a:cs typeface="Arial" panose="020B0604020202020204" pitchFamily="34" charset="0"/>
                        </a:rPr>
                        <a:t>Complete</a:t>
                      </a:r>
                    </a:p>
                  </a:txBody>
                  <a:tcPr marL="91442" marR="91442" marT="34315" marB="34315"/>
                </a:tc>
                <a:tc>
                  <a:txBody>
                    <a:bodyPr/>
                    <a:lstStyle/>
                    <a:p>
                      <a:r>
                        <a:rPr lang="en-US" sz="1400" kern="1200" dirty="0" smtClean="0">
                          <a:solidFill>
                            <a:schemeClr val="dk1"/>
                          </a:solidFill>
                          <a:effectLst/>
                          <a:latin typeface="+mn-lt"/>
                          <a:ea typeface="+mn-ea"/>
                          <a:cs typeface="+mn-cs"/>
                        </a:rPr>
                        <a:t>To provide to the CDSS the necessary and relevant California Work Opportunity and Responsibility to Kids (CalWORKs) child care characteristics Stage One data retained by the C-IV System. The purpose of the “Study” is to collect, generate and/or consolidate current and relevant characteristic data and data summaries of subsidized child care programs from the CDSS and the California Department of Education (CDE), providers of subsidized child care, children and families receiving subsidized child care and other sources to establish a comprehensive resource of data to be used by the CDSS and the CDE in assessing and/or deciding policy and program decisions for the subsidized child care programs each department administers and, for use by the public.</a:t>
                      </a:r>
                    </a:p>
                    <a:p>
                      <a:endParaRPr lang="en-US" sz="1400" kern="1200" dirty="0" smtClean="0">
                        <a:solidFill>
                          <a:schemeClr val="dk1"/>
                        </a:solidFill>
                        <a:effectLst/>
                        <a:latin typeface="+mn-lt"/>
                        <a:ea typeface="+mn-ea"/>
                        <a:cs typeface="+mn-cs"/>
                      </a:endParaRPr>
                    </a:p>
                    <a:p>
                      <a:r>
                        <a:rPr lang="en-US" sz="1400" kern="1200" dirty="0" smtClean="0">
                          <a:solidFill>
                            <a:schemeClr val="dk1"/>
                          </a:solidFill>
                          <a:effectLst/>
                          <a:latin typeface="+mn-lt"/>
                          <a:ea typeface="+mn-ea"/>
                          <a:cs typeface="+mn-cs"/>
                        </a:rPr>
                        <a:t>The LRS and C-IV Projects will provide to CDSS stage</a:t>
                      </a:r>
                      <a:r>
                        <a:rPr lang="en-US" sz="1400" kern="1200" baseline="0" dirty="0" smtClean="0">
                          <a:solidFill>
                            <a:schemeClr val="dk1"/>
                          </a:solidFill>
                          <a:effectLst/>
                          <a:latin typeface="+mn-lt"/>
                          <a:ea typeface="+mn-ea"/>
                          <a:cs typeface="+mn-cs"/>
                        </a:rPr>
                        <a:t> one child care data for March 2017.  The data was sent to CDSS on January 8, 2018.</a:t>
                      </a:r>
                      <a:endParaRPr lang="en-US" sz="1400"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r h="123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Census </a:t>
                      </a:r>
                      <a:endParaRPr lang="en-US" sz="1400" kern="1200" dirty="0">
                        <a:solidFill>
                          <a:schemeClr val="dk1"/>
                        </a:solidFill>
                        <a:effectLst/>
                        <a:latin typeface="+mn-lt"/>
                        <a:ea typeface="+mn-ea"/>
                        <a:cs typeface="Arial" panose="020B0604020202020204" pitchFamily="34" charset="0"/>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smtClean="0">
                          <a:solidFill>
                            <a:schemeClr val="dk1"/>
                          </a:solidFill>
                          <a:effectLst/>
                          <a:latin typeface="+mn-lt"/>
                          <a:ea typeface="+mn-ea"/>
                          <a:cs typeface="Arial" panose="020B0604020202020204" pitchFamily="34" charset="0"/>
                        </a:rPr>
                        <a:t>In Progress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smtClean="0">
                          <a:solidFill>
                            <a:schemeClr val="dk1"/>
                          </a:solidFill>
                          <a:effectLst/>
                          <a:latin typeface="+mn-lt"/>
                          <a:ea typeface="+mn-ea"/>
                          <a:cs typeface="Arial" panose="020B0604020202020204" pitchFamily="34" charset="0"/>
                        </a:rPr>
                        <a:t>CDSS is reviewing </a:t>
                      </a:r>
                      <a:r>
                        <a:rPr lang="en-US" sz="1400" kern="1200" baseline="0" dirty="0" err="1" smtClean="0">
                          <a:solidFill>
                            <a:schemeClr val="dk1"/>
                          </a:solidFill>
                          <a:effectLst/>
                          <a:latin typeface="+mn-lt"/>
                          <a:ea typeface="+mn-ea"/>
                          <a:cs typeface="Arial" panose="020B0604020202020204" pitchFamily="34" charset="0"/>
                        </a:rPr>
                        <a:t>CalACES</a:t>
                      </a:r>
                      <a:r>
                        <a:rPr lang="en-US" sz="1400" kern="1200" baseline="0" dirty="0" smtClean="0">
                          <a:solidFill>
                            <a:schemeClr val="dk1"/>
                          </a:solidFill>
                          <a:effectLst/>
                          <a:latin typeface="+mn-lt"/>
                          <a:ea typeface="+mn-ea"/>
                          <a:cs typeface="Arial" panose="020B0604020202020204" pitchFamily="34" charset="0"/>
                        </a:rPr>
                        <a:t> latest comments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smtClean="0">
                          <a:solidFill>
                            <a:schemeClr val="dk1"/>
                          </a:solidFill>
                          <a:effectLst/>
                          <a:latin typeface="+mn-lt"/>
                          <a:ea typeface="+mn-ea"/>
                          <a:cs typeface="Arial" panose="020B0604020202020204" pitchFamily="34" charset="0"/>
                        </a:rPr>
                        <a:t>Note: Initial approved MOU expired on 6/30/17</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To</a:t>
                      </a:r>
                      <a:r>
                        <a:rPr lang="en-US" sz="1400" kern="1200" baseline="0" dirty="0" smtClean="0">
                          <a:solidFill>
                            <a:schemeClr val="dk1"/>
                          </a:solidFill>
                          <a:effectLst/>
                          <a:latin typeface="+mn-lt"/>
                          <a:ea typeface="+mn-ea"/>
                          <a:cs typeface="Arial" panose="020B0604020202020204" pitchFamily="34" charset="0"/>
                        </a:rPr>
                        <a:t> provide CDSS </a:t>
                      </a:r>
                      <a:r>
                        <a:rPr lang="en-US" sz="1400" kern="1200" dirty="0" smtClean="0">
                          <a:solidFill>
                            <a:schemeClr val="dk1"/>
                          </a:solidFill>
                          <a:effectLst/>
                          <a:latin typeface="+mn-lt"/>
                          <a:ea typeface="+mn-ea"/>
                          <a:cs typeface="+mn-cs"/>
                        </a:rPr>
                        <a:t>the necessary and relevant California Work Opportunity and Responsibility to Kids (CalWORKs)  and Supplemental Nutrition</a:t>
                      </a:r>
                      <a:r>
                        <a:rPr lang="en-US" sz="1400" kern="1200" baseline="0" dirty="0" smtClean="0">
                          <a:solidFill>
                            <a:schemeClr val="dk1"/>
                          </a:solidFill>
                          <a:effectLst/>
                          <a:latin typeface="+mn-lt"/>
                          <a:ea typeface="+mn-ea"/>
                          <a:cs typeface="+mn-cs"/>
                        </a:rPr>
                        <a:t> Assistance Program (SNAP) data to use in improving the U.S. 2020 Census and providing California with valuable data on program participation dynamics.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effectLst/>
                          <a:latin typeface="+mn-lt"/>
                          <a:ea typeface="+mn-ea"/>
                          <a:cs typeface="+mn-cs"/>
                        </a:rPr>
                        <a:t>The LRS and C-IV Projects will provide to CDSS specific CalWORKs and SNAP data from 2004 to 2016. </a:t>
                      </a:r>
                      <a:endParaRPr lang="en-US" sz="1400" kern="1200" dirty="0" smtClean="0">
                        <a:solidFill>
                          <a:schemeClr val="dk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4164940116"/>
                  </a:ext>
                </a:extLst>
              </a:tr>
            </a:tbl>
          </a:graphicData>
        </a:graphic>
      </p:graphicFrame>
    </p:spTree>
    <p:extLst>
      <p:ext uri="{BB962C8B-B14F-4D97-AF65-F5344CB8AC3E}">
        <p14:creationId xmlns:p14="http://schemas.microsoft.com/office/powerpoint/2010/main" val="241412306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smtClean="0"/>
              <a:t>CDSS MOUs</a:t>
            </a:r>
            <a:endParaRPr lang="en-US" dirty="0"/>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2</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2764214668"/>
              </p:ext>
            </p:extLst>
          </p:nvPr>
        </p:nvGraphicFramePr>
        <p:xfrm>
          <a:off x="531845" y="755782"/>
          <a:ext cx="10422293" cy="5177449"/>
        </p:xfrm>
        <a:graphic>
          <a:graphicData uri="http://schemas.openxmlformats.org/drawingml/2006/table">
            <a:tbl>
              <a:tblPr firstRow="1" bandRow="1">
                <a:tableStyleId>{5C22544A-7EE6-4342-B048-85BDC9FD1C3A}</a:tableStyleId>
              </a:tblPr>
              <a:tblGrid>
                <a:gridCol w="1766456">
                  <a:extLst>
                    <a:ext uri="{9D8B030D-6E8A-4147-A177-3AD203B41FA5}">
                      <a16:colId xmlns:a16="http://schemas.microsoft.com/office/drawing/2014/main" val="1897634298"/>
                    </a:ext>
                  </a:extLst>
                </a:gridCol>
                <a:gridCol w="1835160">
                  <a:extLst>
                    <a:ext uri="{9D8B030D-6E8A-4147-A177-3AD203B41FA5}">
                      <a16:colId xmlns:a16="http://schemas.microsoft.com/office/drawing/2014/main" val="1124354111"/>
                    </a:ext>
                  </a:extLst>
                </a:gridCol>
                <a:gridCol w="6820677">
                  <a:extLst>
                    <a:ext uri="{9D8B030D-6E8A-4147-A177-3AD203B41FA5}">
                      <a16:colId xmlns:a16="http://schemas.microsoft.com/office/drawing/2014/main" val="3406358116"/>
                    </a:ext>
                  </a:extLst>
                </a:gridCol>
              </a:tblGrid>
              <a:tr h="3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j-lt"/>
                          <a:ea typeface="+mn-ea"/>
                          <a:cs typeface="Arial" panose="020B0604020202020204" pitchFamily="34" charset="0"/>
                        </a:rPr>
                        <a:t>Purpose of the Data Request</a:t>
                      </a:r>
                      <a:r>
                        <a:rPr lang="en-US" sz="1200" b="1" kern="1200" baseline="0" dirty="0" smtClean="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West Stat Study</a:t>
                      </a:r>
                    </a:p>
                  </a:txBody>
                  <a:tcPr marL="91448" marR="91448" marT="34291" marB="34291"/>
                </a:tc>
                <a:tc>
                  <a:txBody>
                    <a:bodyPr/>
                    <a:lstStyle/>
                    <a:p>
                      <a:pPr marL="0" lvl="0" indent="0">
                        <a:buFont typeface="Wingdings" panose="05000000000000000000" pitchFamily="2" charset="2"/>
                        <a:buNone/>
                      </a:pPr>
                      <a:r>
                        <a:rPr lang="en-US" sz="1400" b="0" kern="1200" baseline="0" dirty="0" smtClean="0">
                          <a:solidFill>
                            <a:schemeClr val="tx1"/>
                          </a:solidFill>
                          <a:effectLst/>
                          <a:latin typeface="+mn-lt"/>
                          <a:ea typeface="+mn-ea"/>
                          <a:cs typeface="Arial" panose="020B0604020202020204" pitchFamily="34" charset="0"/>
                        </a:rPr>
                        <a:t>In Progress</a:t>
                      </a:r>
                    </a:p>
                    <a:p>
                      <a:pPr marL="0" lvl="0" indent="0">
                        <a:buFont typeface="Wingdings" panose="05000000000000000000" pitchFamily="2" charset="2"/>
                        <a:buNone/>
                      </a:pPr>
                      <a:endParaRPr lang="en-US" sz="1400" b="0" kern="1200" baseline="0" dirty="0" smtClean="0">
                        <a:solidFill>
                          <a:schemeClr val="tx1"/>
                        </a:solidFill>
                        <a:effectLst/>
                        <a:latin typeface="+mn-lt"/>
                        <a:ea typeface="+mn-ea"/>
                        <a:cs typeface="Arial" panose="020B0604020202020204" pitchFamily="34" charset="0"/>
                      </a:endParaRPr>
                    </a:p>
                    <a:p>
                      <a:pPr marL="0" lvl="0" indent="0">
                        <a:buFont typeface="Wingdings" panose="05000000000000000000" pitchFamily="2" charset="2"/>
                        <a:buNone/>
                      </a:pPr>
                      <a:r>
                        <a:rPr lang="en-US" sz="1400" b="0" kern="1200" baseline="0" dirty="0" smtClean="0">
                          <a:solidFill>
                            <a:schemeClr val="tx1"/>
                          </a:solidFill>
                          <a:effectLst/>
                          <a:latin typeface="+mn-lt"/>
                          <a:ea typeface="+mn-ea"/>
                          <a:cs typeface="Arial" panose="020B0604020202020204" pitchFamily="34" charset="0"/>
                        </a:rPr>
                        <a:t>CDSS is making updating to MOU.</a:t>
                      </a:r>
                    </a:p>
                  </a:txBody>
                  <a:tcPr marL="91442" marR="91442" marT="34315" marB="34315"/>
                </a:tc>
                <a:tc>
                  <a:txBody>
                    <a:bodyPr/>
                    <a:lstStyle/>
                    <a:p>
                      <a:pPr marL="0" lvl="0" indent="0">
                        <a:buFont typeface="Wingdings" panose="05000000000000000000" pitchFamily="2" charset="2"/>
                        <a:buNone/>
                      </a:pPr>
                      <a:r>
                        <a:rPr lang="en-US" sz="1400" kern="1200" dirty="0" smtClean="0">
                          <a:solidFill>
                            <a:schemeClr val="dk1"/>
                          </a:solidFill>
                          <a:effectLst/>
                          <a:latin typeface="+mn-lt"/>
                          <a:ea typeface="+mn-ea"/>
                          <a:cs typeface="Arial" panose="020B0604020202020204" pitchFamily="34" charset="0"/>
                        </a:rPr>
                        <a:t>To</a:t>
                      </a:r>
                      <a:r>
                        <a:rPr lang="en-US" sz="1400" kern="1200" baseline="0" dirty="0" smtClean="0">
                          <a:solidFill>
                            <a:schemeClr val="dk1"/>
                          </a:solidFill>
                          <a:effectLst/>
                          <a:latin typeface="+mn-lt"/>
                          <a:ea typeface="+mn-ea"/>
                          <a:cs typeface="Arial" panose="020B0604020202020204" pitchFamily="34" charset="0"/>
                        </a:rPr>
                        <a:t> provide CDSS </a:t>
                      </a:r>
                      <a:r>
                        <a:rPr lang="en-US" sz="1400" kern="1200" dirty="0" smtClean="0">
                          <a:solidFill>
                            <a:schemeClr val="dk1"/>
                          </a:solidFill>
                          <a:effectLst/>
                          <a:latin typeface="+mn-lt"/>
                          <a:ea typeface="+mn-ea"/>
                          <a:cs typeface="+mn-cs"/>
                        </a:rPr>
                        <a:t>the necessary and relevant Supplemental Nutrition</a:t>
                      </a:r>
                      <a:r>
                        <a:rPr lang="en-US" sz="1400" kern="1200" baseline="0" dirty="0" smtClean="0">
                          <a:solidFill>
                            <a:schemeClr val="dk1"/>
                          </a:solidFill>
                          <a:effectLst/>
                          <a:latin typeface="+mn-lt"/>
                          <a:ea typeface="+mn-ea"/>
                          <a:cs typeface="+mn-cs"/>
                        </a:rPr>
                        <a:t> Assistance Program (SNAP) data to study and identify the major individual, household, and environmental barriers affecting SNAP households. In addition, to examine how these barriers vary by household demographics, economics and geography and determine how, if at all, these barriers can be accounted for in determining SNAP allotments.</a:t>
                      </a:r>
                    </a:p>
                    <a:p>
                      <a:pPr marL="0" lvl="0" indent="0">
                        <a:buFont typeface="Wingdings" panose="05000000000000000000" pitchFamily="2" charset="2"/>
                        <a:buNone/>
                      </a:pPr>
                      <a:endParaRPr lang="en-US" sz="1400" b="0" kern="1200" baseline="0" dirty="0" smtClean="0">
                        <a:solidFill>
                          <a:schemeClr val="dk1"/>
                        </a:solidFill>
                        <a:effectLst/>
                        <a:latin typeface="+mn-lt"/>
                        <a:ea typeface="+mn-ea"/>
                        <a:cs typeface="+mn-cs"/>
                      </a:endParaRPr>
                    </a:p>
                    <a:p>
                      <a:pPr marL="0" lvl="0" indent="0">
                        <a:buFont typeface="Wingdings" panose="05000000000000000000" pitchFamily="2" charset="2"/>
                        <a:buNone/>
                      </a:pPr>
                      <a:r>
                        <a:rPr lang="en-US" sz="1400" b="0" kern="1200" baseline="0" dirty="0" smtClean="0">
                          <a:solidFill>
                            <a:schemeClr val="dk1"/>
                          </a:solidFill>
                          <a:effectLst/>
                          <a:latin typeface="+mn-lt"/>
                          <a:ea typeface="+mn-ea"/>
                          <a:cs typeface="+mn-cs"/>
                        </a:rPr>
                        <a:t>The  LRS and C-IV Projects will provide to CDSS active </a:t>
                      </a:r>
                      <a:r>
                        <a:rPr lang="en-US" sz="1400" b="0" kern="1200" baseline="0" dirty="0" err="1" smtClean="0">
                          <a:solidFill>
                            <a:schemeClr val="dk1"/>
                          </a:solidFill>
                          <a:effectLst/>
                          <a:latin typeface="+mn-lt"/>
                          <a:ea typeface="+mn-ea"/>
                          <a:cs typeface="+mn-cs"/>
                        </a:rPr>
                        <a:t>CalFresh</a:t>
                      </a:r>
                      <a:r>
                        <a:rPr lang="en-US" sz="1400" b="0" kern="1200" baseline="0" dirty="0" smtClean="0">
                          <a:solidFill>
                            <a:schemeClr val="dk1"/>
                          </a:solidFill>
                          <a:effectLst/>
                          <a:latin typeface="+mn-lt"/>
                          <a:ea typeface="+mn-ea"/>
                          <a:cs typeface="+mn-cs"/>
                        </a:rPr>
                        <a:t> Recipients as of 10/31/17.</a:t>
                      </a:r>
                      <a:endParaRPr lang="en-US" sz="1400" b="0" kern="1200" baseline="0" dirty="0" smtClean="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564022716"/>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Cross-System Analytic and Assessment for Learning and Skills Attainment (CAAL-Skills)</a:t>
                      </a:r>
                    </a:p>
                  </a:txBody>
                  <a:tcPr marL="91448" marR="91448" marT="34291" marB="34291"/>
                </a:tc>
                <a:tc>
                  <a:txBody>
                    <a:bodyPr/>
                    <a:lstStyle/>
                    <a:p>
                      <a:r>
                        <a:rPr lang="en-US" sz="1400" b="0" kern="1200" baseline="0" dirty="0" smtClean="0">
                          <a:solidFill>
                            <a:schemeClr val="tx1"/>
                          </a:solidFill>
                          <a:effectLst/>
                          <a:latin typeface="+mn-lt"/>
                          <a:ea typeface="+mn-ea"/>
                          <a:cs typeface="Arial" panose="020B0604020202020204" pitchFamily="34" charset="0"/>
                        </a:rPr>
                        <a:t>Pending</a:t>
                      </a:r>
                    </a:p>
                  </a:txBody>
                  <a:tcPr marL="91442" marR="91442" marT="34315" marB="34315"/>
                </a:tc>
                <a:tc>
                  <a:txBody>
                    <a:bodyPr/>
                    <a:lstStyle/>
                    <a:p>
                      <a:r>
                        <a:rPr lang="en-US" sz="1400" b="0" i="0" u="none" strike="noStrike" kern="1200" baseline="0" dirty="0" smtClean="0">
                          <a:solidFill>
                            <a:schemeClr val="dk1"/>
                          </a:solidFill>
                          <a:latin typeface="+mn-lt"/>
                          <a:ea typeface="+mn-ea"/>
                          <a:cs typeface="+mn-cs"/>
                        </a:rPr>
                        <a:t>The purpose of the CAAL-Skills project is to develop a comprehensive, integrated, interoperable data system that measures and assesses program outcomes in a systematic and efficient manner. The data system’s overarching purpose will be helping the California Workforce Development Board (CWDB) (and its State Plan partners) meet statutorily mandated performance reporting requirements and align with Workforce Innovation and Opportunity Act (WIOA) of 2014 and AB 1336 requirements. </a:t>
                      </a:r>
                    </a:p>
                    <a:p>
                      <a:endParaRPr lang="en-US" sz="1400" b="0" i="0" u="none" strike="noStrike" kern="1200" baseline="0" dirty="0" smtClean="0">
                        <a:solidFill>
                          <a:schemeClr val="dk1"/>
                        </a:solidFill>
                        <a:effectLst/>
                        <a:latin typeface="+mn-lt"/>
                        <a:ea typeface="+mn-ea"/>
                        <a:cs typeface="+mn-cs"/>
                      </a:endParaRPr>
                    </a:p>
                    <a:p>
                      <a:r>
                        <a:rPr lang="en-US" sz="1400" b="0" i="0" u="none" strike="noStrike" kern="1200" baseline="0" dirty="0" smtClean="0">
                          <a:solidFill>
                            <a:schemeClr val="dk1"/>
                          </a:solidFill>
                          <a:effectLst/>
                          <a:latin typeface="+mn-lt"/>
                          <a:ea typeface="+mn-ea"/>
                          <a:cs typeface="+mn-cs"/>
                        </a:rPr>
                        <a:t>Napa, Monterey, and Stanislaus are the pilot counties for this project.</a:t>
                      </a:r>
                    </a:p>
                    <a:p>
                      <a:endParaRPr lang="en-US" sz="1400" b="0" i="0" u="none" strike="noStrike" kern="1200" baseline="0" dirty="0" smtClean="0">
                        <a:solidFill>
                          <a:schemeClr val="dk1"/>
                        </a:solidFill>
                        <a:effectLst/>
                        <a:latin typeface="+mn-lt"/>
                        <a:ea typeface="+mn-ea"/>
                        <a:cs typeface="+mn-cs"/>
                      </a:endParaRPr>
                    </a:p>
                    <a:p>
                      <a:r>
                        <a:rPr lang="en-US" sz="1400" kern="1200" baseline="0" dirty="0" smtClean="0">
                          <a:solidFill>
                            <a:schemeClr val="dk1"/>
                          </a:solidFill>
                          <a:effectLst/>
                          <a:latin typeface="+mn-lt"/>
                          <a:ea typeface="+mn-ea"/>
                          <a:cs typeface="+mn-cs"/>
                        </a:rPr>
                        <a:t>The C-IV Project will provide to CDSS specific CalWORKs and WTW data from July 2013 to June 2017.</a:t>
                      </a:r>
                      <a:endParaRPr lang="en-US" sz="1400"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241566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smtClean="0"/>
              <a:t>CDSS MOUs</a:t>
            </a:r>
            <a:endParaRPr lang="en-US" dirty="0"/>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3</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2876718876"/>
              </p:ext>
            </p:extLst>
          </p:nvPr>
        </p:nvGraphicFramePr>
        <p:xfrm>
          <a:off x="531845" y="755782"/>
          <a:ext cx="10422293" cy="5144452"/>
        </p:xfrm>
        <a:graphic>
          <a:graphicData uri="http://schemas.openxmlformats.org/drawingml/2006/table">
            <a:tbl>
              <a:tblPr firstRow="1" bandRow="1">
                <a:tableStyleId>{5C22544A-7EE6-4342-B048-85BDC9FD1C3A}</a:tableStyleId>
              </a:tblPr>
              <a:tblGrid>
                <a:gridCol w="1766456">
                  <a:extLst>
                    <a:ext uri="{9D8B030D-6E8A-4147-A177-3AD203B41FA5}">
                      <a16:colId xmlns:a16="http://schemas.microsoft.com/office/drawing/2014/main" val="1897634298"/>
                    </a:ext>
                  </a:extLst>
                </a:gridCol>
                <a:gridCol w="1835160">
                  <a:extLst>
                    <a:ext uri="{9D8B030D-6E8A-4147-A177-3AD203B41FA5}">
                      <a16:colId xmlns:a16="http://schemas.microsoft.com/office/drawing/2014/main" val="1124354111"/>
                    </a:ext>
                  </a:extLst>
                </a:gridCol>
                <a:gridCol w="6820677">
                  <a:extLst>
                    <a:ext uri="{9D8B030D-6E8A-4147-A177-3AD203B41FA5}">
                      <a16:colId xmlns:a16="http://schemas.microsoft.com/office/drawing/2014/main" val="3406358116"/>
                    </a:ext>
                  </a:extLst>
                </a:gridCol>
              </a:tblGrid>
              <a:tr h="3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j-lt"/>
                          <a:ea typeface="+mn-ea"/>
                          <a:cs typeface="Arial" panose="020B0604020202020204" pitchFamily="34" charset="0"/>
                        </a:rPr>
                        <a:t>Purpose of the Data Request</a:t>
                      </a:r>
                      <a:r>
                        <a:rPr lang="en-US" sz="1200" b="1" kern="1200" baseline="0" dirty="0" smtClean="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Summer Meals Study</a:t>
                      </a:r>
                    </a:p>
                  </a:txBody>
                  <a:tcPr marL="91448" marR="91448" marT="34291" marB="34291"/>
                </a:tc>
                <a:tc>
                  <a:txBody>
                    <a:bodyPr/>
                    <a:lstStyle/>
                    <a:p>
                      <a:pPr marL="0" lvl="0" indent="0">
                        <a:buFont typeface="Wingdings" panose="05000000000000000000" pitchFamily="2" charset="2"/>
                        <a:buNone/>
                      </a:pPr>
                      <a:r>
                        <a:rPr lang="en-US" sz="1400" b="0" kern="1200" baseline="0" dirty="0" smtClean="0">
                          <a:solidFill>
                            <a:schemeClr val="tx1"/>
                          </a:solidFill>
                          <a:effectLst/>
                          <a:latin typeface="+mn-lt"/>
                          <a:ea typeface="+mn-ea"/>
                          <a:cs typeface="Arial" panose="020B0604020202020204" pitchFamily="34" charset="0"/>
                        </a:rPr>
                        <a:t>Pending</a:t>
                      </a:r>
                    </a:p>
                  </a:txBody>
                  <a:tcPr marL="91442" marR="91442" marT="34315" marB="34315"/>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50" kern="1200" dirty="0" smtClean="0">
                          <a:solidFill>
                            <a:schemeClr val="dk1"/>
                          </a:solidFill>
                          <a:effectLst/>
                          <a:latin typeface="+mn-lt"/>
                          <a:ea typeface="+mn-ea"/>
                          <a:cs typeface="+mn-cs"/>
                        </a:rPr>
                        <a:t>USDA has contracted </a:t>
                      </a:r>
                      <a:r>
                        <a:rPr lang="en-US" sz="1350" kern="1200" dirty="0" err="1" smtClean="0">
                          <a:solidFill>
                            <a:schemeClr val="dk1"/>
                          </a:solidFill>
                          <a:effectLst/>
                          <a:latin typeface="+mn-lt"/>
                          <a:ea typeface="+mn-ea"/>
                          <a:cs typeface="+mn-cs"/>
                        </a:rPr>
                        <a:t>Westat</a:t>
                      </a:r>
                      <a:r>
                        <a:rPr lang="en-US" sz="1350" kern="1200" dirty="0" smtClean="0">
                          <a:solidFill>
                            <a:schemeClr val="dk1"/>
                          </a:solidFill>
                          <a:effectLst/>
                          <a:latin typeface="+mn-lt"/>
                          <a:ea typeface="+mn-ea"/>
                          <a:cs typeface="+mn-cs"/>
                        </a:rPr>
                        <a:t> to conduct the Summer Meals Study to understand summer meal program implementation, the nutritional quality of meals served, families’ awareness and overall impressions of the programs, and facilitators and barriers to program participation.  </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350" kern="1200" dirty="0" smtClean="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350" kern="1200" dirty="0" smtClean="0">
                          <a:solidFill>
                            <a:schemeClr val="dk1"/>
                          </a:solidFill>
                          <a:effectLst/>
                          <a:latin typeface="+mn-lt"/>
                          <a:ea typeface="+mn-ea"/>
                          <a:cs typeface="+mn-cs"/>
                        </a:rPr>
                        <a:t>SAWS met</a:t>
                      </a:r>
                      <a:r>
                        <a:rPr lang="en-US" sz="1350" kern="1200" baseline="0" dirty="0" smtClean="0">
                          <a:solidFill>
                            <a:schemeClr val="dk1"/>
                          </a:solidFill>
                          <a:effectLst/>
                          <a:latin typeface="+mn-lt"/>
                          <a:ea typeface="+mn-ea"/>
                          <a:cs typeface="+mn-cs"/>
                        </a:rPr>
                        <a:t> with CDSS on 2/8/18 to discuss the purpose of this effort and the needed data elements. </a:t>
                      </a:r>
                      <a:endParaRPr lang="en-US" sz="1350" kern="1200" dirty="0" smtClean="0">
                        <a:solidFill>
                          <a:schemeClr val="dk1"/>
                        </a:solidFill>
                        <a:effectLst/>
                        <a:latin typeface="+mn-lt"/>
                        <a:ea typeface="+mn-ea"/>
                        <a:cs typeface="+mn-cs"/>
                      </a:endParaRPr>
                    </a:p>
                    <a:p>
                      <a:pPr marL="0" lvl="0" indent="0">
                        <a:buFont typeface="Wingdings" panose="05000000000000000000" pitchFamily="2" charset="2"/>
                        <a:buNone/>
                      </a:pPr>
                      <a:endParaRPr lang="en-US" sz="1400" b="0" kern="1200" baseline="0" dirty="0" smtClean="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564022716"/>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Arial" panose="020B0604020202020204" pitchFamily="34" charset="0"/>
                      </a:endParaRPr>
                    </a:p>
                  </a:txBody>
                  <a:tcPr marL="91448" marR="91448" marT="34291" marB="34291"/>
                </a:tc>
                <a:tc>
                  <a:txBody>
                    <a:bodyPr/>
                    <a:lstStyle/>
                    <a:p>
                      <a:endParaRPr lang="en-US" sz="1400" b="0" kern="1200" baseline="0" dirty="0" smtClean="0">
                        <a:solidFill>
                          <a:schemeClr val="tx1"/>
                        </a:solidFill>
                        <a:effectLst/>
                        <a:latin typeface="+mn-lt"/>
                        <a:ea typeface="+mn-ea"/>
                        <a:cs typeface="Arial" panose="020B0604020202020204" pitchFamily="34" charset="0"/>
                      </a:endParaRPr>
                    </a:p>
                  </a:txBody>
                  <a:tcPr marL="91442" marR="91442" marT="34315" marB="34315"/>
                </a:tc>
                <a:tc>
                  <a:txBody>
                    <a:bodyPr/>
                    <a:lstStyle/>
                    <a:p>
                      <a:endParaRPr lang="en-US" sz="1400"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309101659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1_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ppt/theme/themeOverride2.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ppt/theme/themeOverride3.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A3508B8-0695-459B-B611-E94C70D3C855}"/>
</file>

<file path=customXml/itemProps2.xml><?xml version="1.0" encoding="utf-8"?>
<ds:datastoreItem xmlns:ds="http://schemas.openxmlformats.org/officeDocument/2006/customXml" ds:itemID="{5B0FF61E-BD64-4870-88E3-999D595FBAE8}"/>
</file>

<file path=customXml/itemProps3.xml><?xml version="1.0" encoding="utf-8"?>
<ds:datastoreItem xmlns:ds="http://schemas.openxmlformats.org/officeDocument/2006/customXml" ds:itemID="{B3C06B2B-8EB1-47C6-8FF5-A3C8E1A9CE01}"/>
</file>

<file path=docProps/app.xml><?xml version="1.0" encoding="utf-8"?>
<Properties xmlns="http://schemas.openxmlformats.org/officeDocument/2006/extended-properties" xmlns:vt="http://schemas.openxmlformats.org/officeDocument/2006/docPropsVTypes">
  <TotalTime>380</TotalTime>
  <Words>567</Words>
  <Application>Microsoft Office PowerPoint</Application>
  <PresentationFormat>Widescreen</PresentationFormat>
  <Paragraphs>52</Paragraphs>
  <Slides>3</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Corbel</vt:lpstr>
      <vt:lpstr>Wingdings</vt:lpstr>
      <vt:lpstr>Basis</vt:lpstr>
      <vt:lpstr>1_Basis</vt:lpstr>
      <vt:lpstr>CDSS MOUs</vt:lpstr>
      <vt:lpstr>CDSS MOUs</vt:lpstr>
      <vt:lpstr>CDSS MOUs</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Implementation</dc:title>
  <dc:creator>Michele Peterson</dc:creator>
  <cp:lastModifiedBy>Michele Peterson</cp:lastModifiedBy>
  <cp:revision>59</cp:revision>
  <dcterms:created xsi:type="dcterms:W3CDTF">2017-02-08T19:58:17Z</dcterms:created>
  <dcterms:modified xsi:type="dcterms:W3CDTF">2018-02-06T22:39:00Z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