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sa Miller" initials="EM" lastIdx="1" clrIdx="0">
    <p:extLst>
      <p:ext uri="{19B8F6BF-5375-455C-9EA6-DF929625EA0E}">
        <p15:presenceInfo xmlns:p15="http://schemas.microsoft.com/office/powerpoint/2012/main" userId="S-1-5-21-1614895754-515967899-1801674531-1467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95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7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442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565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49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48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89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9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10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69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9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F9398-A3C2-4055-9E48-34BCBC673ED2}" type="datetimeFigureOut">
              <a:rPr lang="en-US" smtClean="0"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51898C-BA6B-4C1D-8F10-6DAE6544610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20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524000" y="670560"/>
            <a:ext cx="9056914" cy="5181600"/>
          </a:xfrm>
        </p:spPr>
        <p:txBody>
          <a:bodyPr>
            <a:normAutofit/>
          </a:bodyPr>
          <a:lstStyle/>
          <a:p>
            <a:r>
              <a:rPr lang="en-US" sz="4200" b="1" dirty="0" smtClean="0"/>
              <a:t>Automated Discontinuances</a:t>
            </a:r>
            <a:br>
              <a:rPr lang="en-US" sz="4200" b="1" dirty="0" smtClean="0"/>
            </a:br>
            <a:r>
              <a:rPr lang="en-US" sz="4200" b="1" dirty="0" smtClean="0"/>
              <a:t> </a:t>
            </a:r>
            <a:br>
              <a:rPr lang="en-US" sz="4200" b="1" dirty="0" smtClean="0"/>
            </a:br>
            <a:r>
              <a:rPr lang="en-US" sz="4200" b="1" dirty="0" smtClean="0"/>
              <a:t>for </a:t>
            </a:r>
            <a:r>
              <a:rPr lang="en-US" sz="4200" b="1" dirty="0" smtClean="0"/>
              <a:t>Medi</a:t>
            </a:r>
            <a:r>
              <a:rPr lang="en-US" sz="4200" b="1" dirty="0" smtClean="0"/>
              <a:t>-Cal</a:t>
            </a:r>
            <a:br>
              <a:rPr lang="en-US" sz="4200" b="1" dirty="0" smtClean="0"/>
            </a:br>
            <a:r>
              <a:rPr lang="en-US" sz="4200" b="1" dirty="0" smtClean="0"/>
              <a:t> </a:t>
            </a:r>
            <a:br>
              <a:rPr lang="en-US" sz="4200" b="1" dirty="0" smtClean="0"/>
            </a:br>
            <a:r>
              <a:rPr lang="en-US" sz="4200" b="1" dirty="0" smtClean="0"/>
              <a:t>Redeterminations</a:t>
            </a:r>
            <a:br>
              <a:rPr lang="en-US" sz="4200" b="1" dirty="0" smtClean="0"/>
            </a:br>
            <a:r>
              <a:rPr lang="en-US" sz="4200" b="1" dirty="0" smtClean="0"/>
              <a:t/>
            </a:r>
            <a:br>
              <a:rPr lang="en-US" sz="4200" b="1" dirty="0" smtClean="0"/>
            </a:br>
            <a:endParaRPr lang="en-US" sz="4200" b="1" dirty="0"/>
          </a:p>
        </p:txBody>
      </p:sp>
    </p:spTree>
    <p:extLst>
      <p:ext uri="{BB962C8B-B14F-4D97-AF65-F5344CB8AC3E}">
        <p14:creationId xmlns:p14="http://schemas.microsoft.com/office/powerpoint/2010/main" val="17056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46667" y="1443841"/>
            <a:ext cx="1053253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b="1" u="sng" dirty="0" smtClean="0"/>
          </a:p>
          <a:p>
            <a:pPr algn="just"/>
            <a:r>
              <a:rPr lang="en-US" b="1" u="sng" dirty="0" smtClean="0"/>
              <a:t>Issue</a:t>
            </a:r>
            <a:endParaRPr lang="en-US" b="1" u="sng" dirty="0" smtClean="0"/>
          </a:p>
          <a:p>
            <a:pPr algn="just"/>
            <a:r>
              <a:rPr lang="en-US" dirty="0" smtClean="0"/>
              <a:t>The C-IV System Medi-Cal caseload count has increased by 184% since October 2013 (implementation of the Affordable Care Act (ACA</a:t>
            </a:r>
            <a:r>
              <a:rPr lang="en-US" dirty="0" smtClean="0"/>
              <a:t>)). </a:t>
            </a:r>
            <a:r>
              <a:rPr lang="en-US" dirty="0" smtClean="0"/>
              <a:t>Currently, the C-IV System does not automatically discontinue Medi-Cal programs; Users must complete discontinuances manually. With the increased caseload size, completing manual discontinuances has created a significant workload increase for counties. 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u="sng" dirty="0" smtClean="0"/>
              <a:t>County Request</a:t>
            </a:r>
            <a:endParaRPr lang="en-US" b="1" u="sng" dirty="0" smtClean="0"/>
          </a:p>
          <a:p>
            <a:pPr algn="just"/>
            <a:r>
              <a:rPr lang="en-US" dirty="0" smtClean="0"/>
              <a:t>Counties (including the CalACES MC committee) have requested the C-IV Project explore automating Medi-Cal discontinuances. They are aware that both the LRS and CalWIN Systems have a process to automatically </a:t>
            </a:r>
            <a:r>
              <a:rPr lang="en-US" dirty="0" smtClean="0"/>
              <a:t>discontinue </a:t>
            </a:r>
            <a:r>
              <a:rPr lang="en-US" dirty="0" smtClean="0"/>
              <a:t>Medi-Cal programs. Since the C-IV System will migrate to the LRS System, they would like to have this functionality in the C-IV System sooner rather than later. </a:t>
            </a:r>
          </a:p>
          <a:p>
            <a:pPr algn="just"/>
            <a:endParaRPr lang="en-US" dirty="0"/>
          </a:p>
          <a:p>
            <a:pPr algn="just"/>
            <a:r>
              <a:rPr lang="en-US" b="1" u="sng" dirty="0" smtClean="0"/>
              <a:t>DHCS </a:t>
            </a:r>
            <a:r>
              <a:rPr lang="en-US" b="1" u="sng" dirty="0" smtClean="0"/>
              <a:t>Approval</a:t>
            </a:r>
            <a:endParaRPr lang="en-US" b="1" u="sng" dirty="0" smtClean="0"/>
          </a:p>
          <a:p>
            <a:pPr algn="just"/>
            <a:r>
              <a:rPr lang="en-US" dirty="0"/>
              <a:t>Previously, DHCS advised the C-IV Project that they did not approve of automated discontinuances, as they wanted the Worker to review the case prior to discontinuance to ensure that the discontinuance action was correct. </a:t>
            </a:r>
            <a:r>
              <a:rPr lang="en-US" dirty="0" smtClean="0"/>
              <a:t> However, Department of Health Care Services (DHCS) </a:t>
            </a:r>
            <a:r>
              <a:rPr lang="en-US" dirty="0"/>
              <a:t>provided written confirmation that </a:t>
            </a:r>
            <a:r>
              <a:rPr lang="en-US" dirty="0" smtClean="0"/>
              <a:t>supports </a:t>
            </a:r>
            <a:r>
              <a:rPr lang="en-US" dirty="0"/>
              <a:t>C-IV System automated Medi-Cal discontinuances.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Automated </a:t>
            </a:r>
            <a:r>
              <a:rPr lang="en-US" sz="3600" b="1" dirty="0"/>
              <a:t>Discontinuances </a:t>
            </a:r>
            <a:r>
              <a:rPr lang="en-US" sz="3600" b="1" dirty="0" smtClean="0"/>
              <a:t>for Medi-Cal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610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2107" y="2102177"/>
            <a:ext cx="103685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u="sng" dirty="0" smtClean="0"/>
              <a:t>Automated </a:t>
            </a:r>
            <a:r>
              <a:rPr lang="en-US" b="1" u="sng" dirty="0" smtClean="0"/>
              <a:t>Medi</a:t>
            </a:r>
            <a:r>
              <a:rPr lang="en-US" b="1" u="sng" dirty="0" smtClean="0"/>
              <a:t>-Cal Discontinuances</a:t>
            </a:r>
          </a:p>
          <a:p>
            <a:pPr algn="just"/>
            <a:r>
              <a:rPr lang="en-US" dirty="0" smtClean="0"/>
              <a:t>One of the automated discontinuance processes run by the LRS System occurs when the Customer fails to return the RE packet (</a:t>
            </a:r>
            <a:r>
              <a:rPr lang="en-US" i="1" dirty="0" smtClean="0"/>
              <a:t>nothing</a:t>
            </a:r>
            <a:r>
              <a:rPr lang="en-US" dirty="0" smtClean="0"/>
              <a:t> returned by the Customer). </a:t>
            </a:r>
            <a:r>
              <a:rPr lang="en-US" dirty="0"/>
              <a:t>Currently, </a:t>
            </a:r>
            <a:r>
              <a:rPr lang="en-US" dirty="0" smtClean="0"/>
              <a:t>C-IV Users </a:t>
            </a:r>
            <a:r>
              <a:rPr lang="en-US" dirty="0"/>
              <a:t>must complete these discontinuances manually. 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following data identifies the number of  discontinuances for C-IV counties associated with failure to return the RE packet.  </a:t>
            </a: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235810"/>
              </p:ext>
            </p:extLst>
          </p:nvPr>
        </p:nvGraphicFramePr>
        <p:xfrm>
          <a:off x="1580443" y="4176889"/>
          <a:ext cx="9139898" cy="1706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2766">
                  <a:extLst>
                    <a:ext uri="{9D8B030D-6E8A-4147-A177-3AD203B41FA5}">
                      <a16:colId xmlns:a16="http://schemas.microsoft.com/office/drawing/2014/main" val="3339834411"/>
                    </a:ext>
                  </a:extLst>
                </a:gridCol>
                <a:gridCol w="1169522">
                  <a:extLst>
                    <a:ext uri="{9D8B030D-6E8A-4147-A177-3AD203B41FA5}">
                      <a16:colId xmlns:a16="http://schemas.microsoft.com/office/drawing/2014/main" val="1462002331"/>
                    </a:ext>
                  </a:extLst>
                </a:gridCol>
                <a:gridCol w="1169522">
                  <a:extLst>
                    <a:ext uri="{9D8B030D-6E8A-4147-A177-3AD203B41FA5}">
                      <a16:colId xmlns:a16="http://schemas.microsoft.com/office/drawing/2014/main" val="478021036"/>
                    </a:ext>
                  </a:extLst>
                </a:gridCol>
                <a:gridCol w="1169522">
                  <a:extLst>
                    <a:ext uri="{9D8B030D-6E8A-4147-A177-3AD203B41FA5}">
                      <a16:colId xmlns:a16="http://schemas.microsoft.com/office/drawing/2014/main" val="260205329"/>
                    </a:ext>
                  </a:extLst>
                </a:gridCol>
                <a:gridCol w="1169522">
                  <a:extLst>
                    <a:ext uri="{9D8B030D-6E8A-4147-A177-3AD203B41FA5}">
                      <a16:colId xmlns:a16="http://schemas.microsoft.com/office/drawing/2014/main" val="2708161895"/>
                    </a:ext>
                  </a:extLst>
                </a:gridCol>
                <a:gridCol w="1169522">
                  <a:extLst>
                    <a:ext uri="{9D8B030D-6E8A-4147-A177-3AD203B41FA5}">
                      <a16:colId xmlns:a16="http://schemas.microsoft.com/office/drawing/2014/main" val="1216232369"/>
                    </a:ext>
                  </a:extLst>
                </a:gridCol>
                <a:gridCol w="1169522">
                  <a:extLst>
                    <a:ext uri="{9D8B030D-6E8A-4147-A177-3AD203B41FA5}">
                      <a16:colId xmlns:a16="http://schemas.microsoft.com/office/drawing/2014/main" val="933184399"/>
                    </a:ext>
                  </a:extLst>
                </a:gridCol>
              </a:tblGrid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 smtClean="0">
                          <a:effectLst/>
                        </a:rPr>
                        <a:t>Month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6/1/2017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</a:rPr>
                        <a:t>7/1/2017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</a:rPr>
                        <a:t>8/1/2017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9/1/2017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10/1/2017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11/1/2017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9598302"/>
                  </a:ext>
                </a:extLst>
              </a:tr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</a:rPr>
                        <a:t>MAGI RE Packet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4396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4920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5895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6854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5451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6528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75614160"/>
                  </a:ext>
                </a:extLst>
              </a:tr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</a:rPr>
                        <a:t>MC RE Packet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1016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894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942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1139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861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1019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6193744"/>
                  </a:ext>
                </a:extLst>
              </a:tr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</a:rPr>
                        <a:t>ABD MC RE Packet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748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771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934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1100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792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1075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5474637"/>
                  </a:ext>
                </a:extLst>
              </a:tr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</a:rPr>
                        <a:t>Mixed MC RE Packet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111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117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182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226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164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221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533445"/>
                  </a:ext>
                </a:extLst>
              </a:tr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</a:rPr>
                        <a:t>LTC and Other RE Packets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43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28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60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97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48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81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32116461"/>
                  </a:ext>
                </a:extLst>
              </a:tr>
              <a:tr h="24159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aseline="0" dirty="0">
                          <a:effectLst/>
                        </a:rPr>
                        <a:t>TOTALS</a:t>
                      </a:r>
                      <a:endParaRPr lang="en-US" sz="15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6314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6730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8013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9416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7316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8924</a:t>
                      </a:r>
                      <a:endParaRPr lang="en-US" sz="16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9670456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745739" y="408961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smtClean="0"/>
              <a:t>Automated </a:t>
            </a:r>
            <a:r>
              <a:rPr lang="en-US" sz="3600" b="1" dirty="0"/>
              <a:t>Discontinuances </a:t>
            </a:r>
            <a:r>
              <a:rPr lang="en-US" sz="3600" b="1" dirty="0" smtClean="0"/>
              <a:t>for Medi-Cal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398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238" y="1582341"/>
            <a:ext cx="101210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b="1" u="sng" dirty="0" smtClean="0"/>
          </a:p>
          <a:p>
            <a:pPr algn="just"/>
            <a:endParaRPr lang="en-US" b="1" u="sng" dirty="0"/>
          </a:p>
          <a:p>
            <a:pPr algn="just"/>
            <a:endParaRPr lang="en-US" b="1" u="sng" dirty="0" smtClean="0"/>
          </a:p>
          <a:p>
            <a:pPr algn="just"/>
            <a:endParaRPr lang="en-US" b="1" u="sng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Automated Batch Discontinuances for </a:t>
            </a:r>
            <a:r>
              <a:rPr lang="en-US" sz="3600" b="1" dirty="0" smtClean="0"/>
              <a:t>Medi</a:t>
            </a:r>
            <a:r>
              <a:rPr lang="en-US" sz="3600" b="1" dirty="0" smtClean="0"/>
              <a:t>-Cal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100" b="1" u="sng" dirty="0" smtClean="0"/>
              <a:t>Preparation for Automated Discontinuance Functionality</a:t>
            </a:r>
            <a:endParaRPr lang="en-US" sz="2100" b="1" u="sng" dirty="0"/>
          </a:p>
          <a:p>
            <a:pPr marL="0" indent="0" algn="just">
              <a:buNone/>
            </a:pPr>
            <a:r>
              <a:rPr lang="en-US" sz="2100" dirty="0"/>
              <a:t>In order for automated discontinuances to work effectively, counties must ensure that all RE </a:t>
            </a:r>
            <a:r>
              <a:rPr lang="en-US" sz="2100" dirty="0" smtClean="0"/>
              <a:t>packets, </a:t>
            </a:r>
            <a:r>
              <a:rPr lang="en-US" sz="2100" dirty="0"/>
              <a:t>or other designated </a:t>
            </a:r>
            <a:r>
              <a:rPr lang="en-US" sz="2100" dirty="0" smtClean="0"/>
              <a:t>items, are </a:t>
            </a:r>
            <a:r>
              <a:rPr lang="en-US" sz="2100" dirty="0"/>
              <a:t>barcoded or entered </a:t>
            </a:r>
            <a:r>
              <a:rPr lang="en-US" sz="2100" dirty="0" smtClean="0"/>
              <a:t>into </a:t>
            </a:r>
            <a:r>
              <a:rPr lang="en-US" sz="2100" dirty="0"/>
              <a:t>the C-IV </a:t>
            </a:r>
            <a:r>
              <a:rPr lang="en-US" sz="2100" dirty="0" smtClean="0"/>
              <a:t>System </a:t>
            </a:r>
            <a:r>
              <a:rPr lang="en-US" sz="2100" dirty="0"/>
              <a:t>correctly and timely. </a:t>
            </a:r>
            <a:r>
              <a:rPr lang="en-US" sz="2100" dirty="0" smtClean="0"/>
              <a:t>Once available, counties </a:t>
            </a:r>
            <a:r>
              <a:rPr lang="en-US" sz="2100" dirty="0"/>
              <a:t>will need to evaluate and enhance their business </a:t>
            </a:r>
            <a:r>
              <a:rPr lang="en-US" sz="2100" dirty="0" smtClean="0"/>
              <a:t>process to </a:t>
            </a:r>
            <a:r>
              <a:rPr lang="en-US" sz="2100" dirty="0"/>
              <a:t>support </a:t>
            </a:r>
            <a:r>
              <a:rPr lang="en-US" sz="2100" dirty="0" smtClean="0"/>
              <a:t>this functionality. The model for this effort will be the existing LRS functionality. If the teams or the </a:t>
            </a:r>
            <a:r>
              <a:rPr lang="en-US" sz="2100" dirty="0" smtClean="0"/>
              <a:t>MC </a:t>
            </a:r>
            <a:r>
              <a:rPr lang="en-US" sz="2100" dirty="0" smtClean="0"/>
              <a:t>committee identifies a need to modify the LRS functionality, an LRS SCR will be created to address the change.</a:t>
            </a:r>
          </a:p>
          <a:p>
            <a:pPr marL="0" indent="0" algn="just">
              <a:buNone/>
            </a:pPr>
            <a:endParaRPr lang="en-US" sz="2100" dirty="0"/>
          </a:p>
          <a:p>
            <a:pPr marL="0" indent="0" algn="just">
              <a:buNone/>
            </a:pPr>
            <a:r>
              <a:rPr lang="en-US" sz="2100" b="1" u="sng" dirty="0" smtClean="0"/>
              <a:t>Additional</a:t>
            </a:r>
            <a:r>
              <a:rPr lang="en-US" sz="2100" b="1" u="sng" dirty="0" smtClean="0"/>
              <a:t> Batch Discontinuances</a:t>
            </a:r>
            <a:endParaRPr lang="en-US" sz="2100" b="1" u="sng" dirty="0"/>
          </a:p>
          <a:p>
            <a:pPr marL="0" indent="0" algn="just">
              <a:buNone/>
            </a:pPr>
            <a:r>
              <a:rPr lang="en-US" sz="2100" dirty="0"/>
              <a:t>In addition to designing SCR 11086 for RE packets not </a:t>
            </a:r>
            <a:r>
              <a:rPr lang="en-US" sz="2100" dirty="0" smtClean="0"/>
              <a:t>returned by Customers, </a:t>
            </a:r>
            <a:r>
              <a:rPr lang="en-US" sz="2100" dirty="0"/>
              <a:t>the </a:t>
            </a:r>
            <a:r>
              <a:rPr lang="en-US" sz="2100" dirty="0" smtClean="0"/>
              <a:t>CalACES</a:t>
            </a:r>
            <a:r>
              <a:rPr lang="en-US" sz="2100" dirty="0" smtClean="0"/>
              <a:t> North/South teams are </a:t>
            </a:r>
            <a:r>
              <a:rPr lang="en-US" sz="2100" dirty="0"/>
              <a:t>currently evaluating </a:t>
            </a:r>
            <a:r>
              <a:rPr lang="en-US" sz="2100" dirty="0" smtClean="0"/>
              <a:t>an SCR </a:t>
            </a:r>
            <a:r>
              <a:rPr lang="en-US" sz="2100" dirty="0"/>
              <a:t>design </a:t>
            </a:r>
            <a:r>
              <a:rPr lang="en-US" sz="2100" dirty="0" smtClean="0"/>
              <a:t>to automate </a:t>
            </a:r>
            <a:r>
              <a:rPr lang="en-US" sz="2100" dirty="0"/>
              <a:t>the MC 355 </a:t>
            </a:r>
            <a:r>
              <a:rPr lang="en-US" sz="2100" dirty="0" smtClean="0"/>
              <a:t>process</a:t>
            </a:r>
            <a:r>
              <a:rPr lang="en-US" sz="2100" dirty="0"/>
              <a:t>. This will also assist counties with reducing User </a:t>
            </a:r>
            <a:r>
              <a:rPr lang="en-US" sz="2100" dirty="0" smtClean="0"/>
              <a:t>workload. Placeholder SCRs (LRS 50988/C-IV 12049) were created to track this effort.</a:t>
            </a:r>
            <a:endParaRPr lang="en-US" sz="2100" dirty="0"/>
          </a:p>
          <a:p>
            <a:pPr marL="0" indent="0" algn="just">
              <a:buNone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76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7238" y="1582341"/>
            <a:ext cx="101210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b="1" u="sng" dirty="0" smtClean="0"/>
          </a:p>
          <a:p>
            <a:pPr algn="just"/>
            <a:endParaRPr lang="en-US" b="1" u="sng" dirty="0"/>
          </a:p>
          <a:p>
            <a:pPr algn="just"/>
            <a:endParaRPr lang="en-US" b="1" u="sng" dirty="0" smtClean="0"/>
          </a:p>
          <a:p>
            <a:pPr algn="just"/>
            <a:endParaRPr lang="en-US" b="1" u="sng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/>
              <a:t>Automated Batch Discontinuances for </a:t>
            </a:r>
            <a:r>
              <a:rPr lang="en-US" sz="3600" b="1" dirty="0" smtClean="0"/>
              <a:t>Medi</a:t>
            </a:r>
            <a:r>
              <a:rPr lang="en-US" sz="3600" b="1" dirty="0" smtClean="0"/>
              <a:t>-Cal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100" b="1" u="sng" dirty="0" smtClean="0"/>
              <a:t>Next Steps</a:t>
            </a:r>
            <a:endParaRPr lang="en-US" sz="2100" b="1" u="sng" dirty="0" smtClean="0"/>
          </a:p>
          <a:p>
            <a:pPr algn="just"/>
            <a:r>
              <a:rPr lang="en-US" sz="2100" dirty="0" smtClean="0"/>
              <a:t>Design </a:t>
            </a:r>
            <a:r>
              <a:rPr lang="en-US" sz="2100" dirty="0"/>
              <a:t>SCR 11086 recommendations to automate Medi-Cal program discontinuance when the Customer fails to return the RE packet (</a:t>
            </a:r>
            <a:r>
              <a:rPr lang="en-US" sz="2100" i="1" dirty="0"/>
              <a:t>nothing</a:t>
            </a:r>
            <a:r>
              <a:rPr lang="en-US" sz="2100" dirty="0"/>
              <a:t> returned by the Customer). </a:t>
            </a:r>
          </a:p>
          <a:p>
            <a:pPr algn="just"/>
            <a:r>
              <a:rPr lang="en-US" sz="2100" dirty="0" smtClean="0"/>
              <a:t>Review the proposed design with the MC committee, seeking Approval to move forward.</a:t>
            </a:r>
          </a:p>
          <a:p>
            <a:pPr algn="just"/>
            <a:r>
              <a:rPr lang="en-US" sz="2100" dirty="0" smtClean="0"/>
              <a:t>Identify a proposed release.</a:t>
            </a:r>
          </a:p>
          <a:p>
            <a:pPr algn="just"/>
            <a:endParaRPr lang="en-US" sz="2100" dirty="0"/>
          </a:p>
          <a:p>
            <a:pPr marL="0" indent="0" algn="just">
              <a:buNone/>
            </a:pPr>
            <a:r>
              <a:rPr lang="en-US" sz="2100" b="1" dirty="0" smtClean="0"/>
              <a:t>    </a:t>
            </a:r>
            <a:endParaRPr lang="en-US" sz="1800" dirty="0"/>
          </a:p>
          <a:p>
            <a:pPr marL="0" indent="0" algn="just">
              <a:buNone/>
            </a:pPr>
            <a:endParaRPr lang="en-US" sz="1800" dirty="0"/>
          </a:p>
          <a:p>
            <a:pPr marL="0" indent="0" algn="just">
              <a:buNone/>
            </a:pPr>
            <a:endParaRPr lang="en-US" sz="21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0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CB9487F17E0E4D9E56E929BF36E5A5" ma:contentTypeVersion="11" ma:contentTypeDescription="Create a new document." ma:contentTypeScope="" ma:versionID="d2beb5f791d639a85d9b078d4356c3a6">
  <xsd:schema xmlns:xsd="http://www.w3.org/2001/XMLSchema" xmlns:xs="http://www.w3.org/2001/XMLSchema" xmlns:p="http://schemas.microsoft.com/office/2006/metadata/properties" xmlns:ns2="f7e036ba-a3b0-4cdc-b69c-3ff0c66abd9d" xmlns:ns3="c71bc280-77be-4226-9682-3896b2a5d823" targetNamespace="http://schemas.microsoft.com/office/2006/metadata/properties" ma:root="true" ma:fieldsID="a5175cc1ccf4ca5c3a2b7eff99579075" ns2:_="" ns3:_="">
    <xsd:import namespace="f7e036ba-a3b0-4cdc-b69c-3ff0c66abd9d"/>
    <xsd:import namespace="c71bc280-77be-4226-9682-3896b2a5d8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e036ba-a3b0-4cdc-b69c-3ff0c66abd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bc280-77be-4226-9682-3896b2a5d82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EDA3AC74-EDD7-4952-AA89-79436E6A2D48}"/>
</file>

<file path=customXml/itemProps2.xml><?xml version="1.0" encoding="utf-8"?>
<ds:datastoreItem xmlns:ds="http://schemas.openxmlformats.org/officeDocument/2006/customXml" ds:itemID="{4B83512A-0F9D-41ED-A8D7-A2189C7991DE}"/>
</file>

<file path=customXml/itemProps3.xml><?xml version="1.0" encoding="utf-8"?>
<ds:datastoreItem xmlns:ds="http://schemas.openxmlformats.org/officeDocument/2006/customXml" ds:itemID="{149ABB76-40BA-417F-9801-22997795863C}"/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533</Words>
  <Application>Microsoft Office PowerPoint</Application>
  <PresentationFormat>Widescreen</PresentationFormat>
  <Paragraphs>83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Automated Discontinuances   for Medi-Cal   Redeterminations  </vt:lpstr>
      <vt:lpstr>Automated Discontinuances for Medi-Cal</vt:lpstr>
      <vt:lpstr>Automated Discontinuances for Medi-Cal</vt:lpstr>
      <vt:lpstr>Automated Batch Discontinuances for Medi-Cal</vt:lpstr>
      <vt:lpstr>Automated Batch Discontinuances for Medi-Cal</vt:lpstr>
    </vt:vector>
  </TitlesOfParts>
  <Company>C-IV Project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Batch Discontinuances for Medi-Cal</dc:title>
  <dc:creator>Elisa Miller</dc:creator>
  <cp:lastModifiedBy>Michele Peterson</cp:lastModifiedBy>
  <cp:revision>62</cp:revision>
  <dcterms:created xsi:type="dcterms:W3CDTF">2017-11-01T22:01:27Z</dcterms:created>
  <dcterms:modified xsi:type="dcterms:W3CDTF">2018-02-08T23:16:37Z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0x01010004CB9487F17E0E4D9E56E929BF36E5A5</vt:lpwstr>
  </property>
</Properties>
</file>