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4"/>
  </p:sldMasterIdLst>
  <p:notesMasterIdLst>
    <p:notesMasterId r:id="rId17"/>
  </p:notesMasterIdLst>
  <p:sldIdLst>
    <p:sldId id="256" r:id="rId5"/>
    <p:sldId id="280" r:id="rId6"/>
    <p:sldId id="395" r:id="rId7"/>
    <p:sldId id="386" r:id="rId8"/>
    <p:sldId id="388" r:id="rId9"/>
    <p:sldId id="387" r:id="rId10"/>
    <p:sldId id="397" r:id="rId11"/>
    <p:sldId id="390" r:id="rId12"/>
    <p:sldId id="396" r:id="rId13"/>
    <p:sldId id="394" r:id="rId14"/>
    <p:sldId id="393" r:id="rId15"/>
    <p:sldId id="398" r:id="rId16"/>
  </p:sldIdLst>
  <p:sldSz cx="9144000" cy="6858000" type="screen4x3"/>
  <p:notesSz cx="6881813"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Karen J. Rapponotti" initials="KJR" lastIdx="2" clrIdx="0"/>
  <p:cmAuthor id="1" name="Allison Gadberry" initials="AG" lastIdx="1" clrIdx="1">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101" autoAdjust="0"/>
    <p:restoredTop sz="94660"/>
  </p:normalViewPr>
  <p:slideViewPr>
    <p:cSldViewPr>
      <p:cViewPr varScale="1">
        <p:scale>
          <a:sx n="61" d="100"/>
          <a:sy n="61" d="100"/>
        </p:scale>
        <p:origin x="1446" y="21"/>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oleObject" Target="file:///\\adfdfs01\Redirected_ACN\PaigeCM\Desktop\PurgeablePeopleAndCases_10_26_2017.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adfdfs01\Redirected_ACN\PaigeCM\Desktop\PurgeablePeopleAndCases_10_26_2017.xlsx" TargetMode="External"/><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Total Cases: 5,781,166</a:t>
            </a:r>
          </a:p>
        </c:rich>
      </c:tx>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spPr>
            <a:solidFill>
              <a:srgbClr val="92D050"/>
            </a:solidFill>
          </c:spPr>
          <c:dPt>
            <c:idx val="0"/>
            <c:bubble3D val="0"/>
            <c:spPr>
              <a:solidFill>
                <a:srgbClr val="FFC000"/>
              </a:solidFill>
              <a:ln w="19050">
                <a:solidFill>
                  <a:schemeClr val="lt1"/>
                </a:solidFill>
              </a:ln>
              <a:effectLst/>
            </c:spPr>
            <c:extLst>
              <c:ext xmlns:c16="http://schemas.microsoft.com/office/drawing/2014/chart" uri="{C3380CC4-5D6E-409C-BE32-E72D297353CC}">
                <c16:uniqueId val="{00000001-C48C-4889-B7A0-4130213FAB2A}"/>
              </c:ext>
            </c:extLst>
          </c:dPt>
          <c:dPt>
            <c:idx val="1"/>
            <c:bubble3D val="0"/>
            <c:spPr>
              <a:solidFill>
                <a:srgbClr val="92D050"/>
              </a:solidFill>
              <a:ln w="19050">
                <a:solidFill>
                  <a:schemeClr val="lt1"/>
                </a:solidFill>
              </a:ln>
              <a:effectLst/>
            </c:spPr>
            <c:extLst>
              <c:ext xmlns:c16="http://schemas.microsoft.com/office/drawing/2014/chart" uri="{C3380CC4-5D6E-409C-BE32-E72D297353CC}">
                <c16:uniqueId val="{00000003-C48C-4889-B7A0-4130213FAB2A}"/>
              </c:ext>
            </c:extLst>
          </c:dPt>
          <c:dLbls>
            <c:dLbl>
              <c:idx val="0"/>
              <c:layout>
                <c:manualLayout>
                  <c:x val="-0.15136797386879208"/>
                  <c:y val="0.11466790609507149"/>
                </c:manualLayout>
              </c:layout>
              <c:tx>
                <c:rich>
                  <a:bodyPr/>
                  <a:lstStyle/>
                  <a:p>
                    <a:fld id="{7ADEA6CE-9F94-4785-8F2C-E12568CA01FF}" type="VALUE">
                      <a:rPr lang="en-US"/>
                      <a:pPr/>
                      <a:t>[VALUE]</a:t>
                    </a:fld>
                    <a:endParaRPr lang="en-US"/>
                  </a:p>
                  <a:p>
                    <a:r>
                      <a:rPr lang="en-US"/>
                      <a:t>(33%)</a:t>
                    </a:r>
                  </a:p>
                </c:rich>
              </c:tx>
              <c:showLegendKey val="0"/>
              <c:showVal val="1"/>
              <c:showCatName val="0"/>
              <c:showSerName val="0"/>
              <c:showPercent val="0"/>
              <c:showBubbleSize val="0"/>
              <c:extLst>
                <c:ext xmlns:c15="http://schemas.microsoft.com/office/drawing/2012/chart" uri="{CE6537A1-D6FC-4f65-9D91-7224C49458BB}">
                  <c15:layout/>
                  <c15:dlblFieldTable/>
                  <c15:showDataLabelsRange val="0"/>
                </c:ext>
                <c:ext xmlns:c16="http://schemas.microsoft.com/office/drawing/2014/chart" uri="{C3380CC4-5D6E-409C-BE32-E72D297353CC}">
                  <c16:uniqueId val="{00000001-C48C-4889-B7A0-4130213FAB2A}"/>
                </c:ext>
              </c:extLst>
            </c:dLbl>
            <c:dLbl>
              <c:idx val="1"/>
              <c:layout>
                <c:manualLayout>
                  <c:x val="0.15385428899627154"/>
                  <c:y val="-0.17482830271216099"/>
                </c:manualLayout>
              </c:layout>
              <c:tx>
                <c:rich>
                  <a:bodyPr/>
                  <a:lstStyle/>
                  <a:p>
                    <a:fld id="{FA3B985C-9F6B-4ABD-91F1-2E1A228D2644}" type="VALUE">
                      <a:rPr lang="en-US"/>
                      <a:pPr/>
                      <a:t>[VALUE]</a:t>
                    </a:fld>
                    <a:endParaRPr lang="en-US"/>
                  </a:p>
                  <a:p>
                    <a:r>
                      <a:rPr lang="en-US"/>
                      <a:t>(67%)</a:t>
                    </a:r>
                  </a:p>
                </c:rich>
              </c:tx>
              <c:showLegendKey val="0"/>
              <c:showVal val="1"/>
              <c:showCatName val="0"/>
              <c:showSerName val="0"/>
              <c:showPercent val="0"/>
              <c:showBubbleSize val="0"/>
              <c:extLst>
                <c:ext xmlns:c15="http://schemas.microsoft.com/office/drawing/2012/chart" uri="{CE6537A1-D6FC-4f65-9D91-7224C49458BB}">
                  <c15:layout/>
                  <c15:dlblFieldTable/>
                  <c15:showDataLabelsRange val="0"/>
                </c:ext>
                <c:ext xmlns:c16="http://schemas.microsoft.com/office/drawing/2014/chart" uri="{C3380CC4-5D6E-409C-BE32-E72D297353CC}">
                  <c16:uniqueId val="{00000003-C48C-4889-B7A0-4130213FAB2A}"/>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Metrics!$H$5:$H$6</c:f>
              <c:strCache>
                <c:ptCount val="2"/>
                <c:pt idx="0">
                  <c:v>Cases to Purge</c:v>
                </c:pt>
                <c:pt idx="1">
                  <c:v>Cases to Retain</c:v>
                </c:pt>
              </c:strCache>
            </c:strRef>
          </c:cat>
          <c:val>
            <c:numRef>
              <c:f>Metrics!$I$5:$I$6</c:f>
              <c:numCache>
                <c:formatCode>#,##0</c:formatCode>
                <c:ptCount val="2"/>
                <c:pt idx="0">
                  <c:v>1910509</c:v>
                </c:pt>
                <c:pt idx="1">
                  <c:v>3870657</c:v>
                </c:pt>
              </c:numCache>
            </c:numRef>
          </c:val>
          <c:extLst>
            <c:ext xmlns:c16="http://schemas.microsoft.com/office/drawing/2014/chart" uri="{C3380CC4-5D6E-409C-BE32-E72D297353CC}">
              <c16:uniqueId val="{00000004-C48C-4889-B7A0-4130213FAB2A}"/>
            </c:ext>
          </c:extLst>
        </c:ser>
        <c:dLbls>
          <c:showLegendKey val="0"/>
          <c:showVal val="0"/>
          <c:showCatName val="0"/>
          <c:showSerName val="0"/>
          <c:showPercent val="0"/>
          <c:showBubbleSize val="0"/>
          <c:showLeaderLines val="1"/>
        </c:dLbls>
        <c:firstSliceAng val="0"/>
      </c:pieChart>
      <c:spPr>
        <a:noFill/>
        <a:ln>
          <a:noFill/>
        </a:ln>
        <a:effectLst/>
      </c:spPr>
    </c:plotArea>
    <c:legend>
      <c:legendPos val="b"/>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Total Persons: 11,006,704 </a:t>
            </a:r>
          </a:p>
        </c:rich>
      </c:tx>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3315984767496995"/>
          <c:y val="0.16943037236033334"/>
          <c:w val="0.33402546798917315"/>
          <c:h val="0.5587559867078713"/>
        </c:manualLayout>
      </c:layout>
      <c:pieChart>
        <c:varyColors val="1"/>
        <c:ser>
          <c:idx val="0"/>
          <c:order val="0"/>
          <c:dPt>
            <c:idx val="0"/>
            <c:bubble3D val="0"/>
            <c:spPr>
              <a:solidFill>
                <a:srgbClr val="FFC000"/>
              </a:solidFill>
              <a:ln w="19050">
                <a:solidFill>
                  <a:schemeClr val="lt1"/>
                </a:solidFill>
              </a:ln>
              <a:effectLst/>
            </c:spPr>
            <c:extLst>
              <c:ext xmlns:c16="http://schemas.microsoft.com/office/drawing/2014/chart" uri="{C3380CC4-5D6E-409C-BE32-E72D297353CC}">
                <c16:uniqueId val="{00000001-35E3-4C08-AB96-3A0924C610D7}"/>
              </c:ext>
            </c:extLst>
          </c:dPt>
          <c:dPt>
            <c:idx val="1"/>
            <c:bubble3D val="0"/>
            <c:spPr>
              <a:solidFill>
                <a:schemeClr val="bg2">
                  <a:lumMod val="90000"/>
                </a:schemeClr>
              </a:solidFill>
              <a:ln w="19050">
                <a:solidFill>
                  <a:schemeClr val="lt1"/>
                </a:solidFill>
              </a:ln>
              <a:effectLst/>
            </c:spPr>
            <c:extLst>
              <c:ext xmlns:c16="http://schemas.microsoft.com/office/drawing/2014/chart" uri="{C3380CC4-5D6E-409C-BE32-E72D297353CC}">
                <c16:uniqueId val="{00000003-35E3-4C08-AB96-3A0924C610D7}"/>
              </c:ext>
            </c:extLst>
          </c:dPt>
          <c:dPt>
            <c:idx val="2"/>
            <c:bubble3D val="0"/>
            <c:spPr>
              <a:solidFill>
                <a:srgbClr val="92D050"/>
              </a:solidFill>
              <a:ln w="19050">
                <a:solidFill>
                  <a:schemeClr val="lt1"/>
                </a:solidFill>
              </a:ln>
              <a:effectLst/>
            </c:spPr>
            <c:extLst>
              <c:ext xmlns:c16="http://schemas.microsoft.com/office/drawing/2014/chart" uri="{C3380CC4-5D6E-409C-BE32-E72D297353CC}">
                <c16:uniqueId val="{00000005-35E3-4C08-AB96-3A0924C610D7}"/>
              </c:ext>
            </c:extLst>
          </c:dPt>
          <c:dLbls>
            <c:dLbl>
              <c:idx val="0"/>
              <c:layout/>
              <c:tx>
                <c:rich>
                  <a:bodyPr/>
                  <a:lstStyle/>
                  <a:p>
                    <a:fld id="{9BE44008-325D-49E7-8A50-2DB66758FE86}" type="VALUE">
                      <a:rPr lang="en-US"/>
                      <a:pPr/>
                      <a:t>[VALUE]</a:t>
                    </a:fld>
                    <a:endParaRPr lang="en-US"/>
                  </a:p>
                  <a:p>
                    <a:r>
                      <a:rPr lang="en-US"/>
                      <a:t>(25%)</a:t>
                    </a:r>
                  </a:p>
                </c:rich>
              </c:tx>
              <c:showLegendKey val="0"/>
              <c:showVal val="1"/>
              <c:showCatName val="0"/>
              <c:showSerName val="0"/>
              <c:showPercent val="0"/>
              <c:showBubbleSize val="0"/>
              <c:extLst>
                <c:ext xmlns:c15="http://schemas.microsoft.com/office/drawing/2012/chart" uri="{CE6537A1-D6FC-4f65-9D91-7224C49458BB}">
                  <c15:layout/>
                  <c15:dlblFieldTable/>
                  <c15:showDataLabelsRange val="0"/>
                </c:ext>
                <c:ext xmlns:c16="http://schemas.microsoft.com/office/drawing/2014/chart" uri="{C3380CC4-5D6E-409C-BE32-E72D297353CC}">
                  <c16:uniqueId val="{00000001-35E3-4C08-AB96-3A0924C610D7}"/>
                </c:ext>
              </c:extLst>
            </c:dLbl>
            <c:dLbl>
              <c:idx val="1"/>
              <c:layout/>
              <c:tx>
                <c:rich>
                  <a:bodyPr/>
                  <a:lstStyle/>
                  <a:p>
                    <a:fld id="{B0DC9282-69FC-4EC3-A35F-6C1511323DD9}" type="VALUE">
                      <a:rPr lang="en-US"/>
                      <a:pPr/>
                      <a:t>[VALUE]</a:t>
                    </a:fld>
                    <a:endParaRPr lang="en-US"/>
                  </a:p>
                  <a:p>
                    <a:r>
                      <a:rPr lang="en-US"/>
                      <a:t>(13%)</a:t>
                    </a:r>
                  </a:p>
                </c:rich>
              </c:tx>
              <c:showLegendKey val="0"/>
              <c:showVal val="1"/>
              <c:showCatName val="0"/>
              <c:showSerName val="0"/>
              <c:showPercent val="0"/>
              <c:showBubbleSize val="0"/>
              <c:extLst>
                <c:ext xmlns:c15="http://schemas.microsoft.com/office/drawing/2012/chart" uri="{CE6537A1-D6FC-4f65-9D91-7224C49458BB}">
                  <c15:layout/>
                  <c15:dlblFieldTable/>
                  <c15:showDataLabelsRange val="0"/>
                </c:ext>
                <c:ext xmlns:c16="http://schemas.microsoft.com/office/drawing/2014/chart" uri="{C3380CC4-5D6E-409C-BE32-E72D297353CC}">
                  <c16:uniqueId val="{00000003-35E3-4C08-AB96-3A0924C610D7}"/>
                </c:ext>
              </c:extLst>
            </c:dLbl>
            <c:dLbl>
              <c:idx val="2"/>
              <c:layout>
                <c:manualLayout>
                  <c:x val="0.14084706958905835"/>
                  <c:y val="-0.10279082750927709"/>
                </c:manualLayout>
              </c:layout>
              <c:tx>
                <c:rich>
                  <a:bodyPr/>
                  <a:lstStyle/>
                  <a:p>
                    <a:fld id="{374EA652-D416-4D53-B58A-849A55B0C0EA}" type="VALUE">
                      <a:rPr lang="en-US"/>
                      <a:pPr/>
                      <a:t>[VALUE]</a:t>
                    </a:fld>
                    <a:endParaRPr lang="en-US"/>
                  </a:p>
                  <a:p>
                    <a:r>
                      <a:rPr lang="en-US"/>
                      <a:t>(62%)</a:t>
                    </a:r>
                  </a:p>
                </c:rich>
              </c:tx>
              <c:showLegendKey val="0"/>
              <c:showVal val="1"/>
              <c:showCatName val="0"/>
              <c:showSerName val="0"/>
              <c:showPercent val="0"/>
              <c:showBubbleSize val="0"/>
              <c:extLst>
                <c:ext xmlns:c15="http://schemas.microsoft.com/office/drawing/2012/chart" uri="{CE6537A1-D6FC-4f65-9D91-7224C49458BB}">
                  <c15:layout/>
                  <c15:dlblFieldTable/>
                  <c15:showDataLabelsRange val="0"/>
                </c:ext>
                <c:ext xmlns:c16="http://schemas.microsoft.com/office/drawing/2014/chart" uri="{C3380CC4-5D6E-409C-BE32-E72D297353CC}">
                  <c16:uniqueId val="{00000005-35E3-4C08-AB96-3A0924C610D7}"/>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Metrics!$H$19:$H$21</c:f>
              <c:strCache>
                <c:ptCount val="3"/>
                <c:pt idx="0">
                  <c:v>Persons ONLY on Cases to Purge</c:v>
                </c:pt>
                <c:pt idx="1">
                  <c:v>Persons on both Cases to Purge and Cases to Retain</c:v>
                </c:pt>
                <c:pt idx="2">
                  <c:v>Persons ONLY on Cases to Retain</c:v>
                </c:pt>
              </c:strCache>
            </c:strRef>
          </c:cat>
          <c:val>
            <c:numRef>
              <c:f>Metrics!$I$19:$I$21</c:f>
              <c:numCache>
                <c:formatCode>#,##0</c:formatCode>
                <c:ptCount val="3"/>
                <c:pt idx="0">
                  <c:v>2790557</c:v>
                </c:pt>
                <c:pt idx="1">
                  <c:v>1425738</c:v>
                </c:pt>
                <c:pt idx="2">
                  <c:v>6790409</c:v>
                </c:pt>
              </c:numCache>
            </c:numRef>
          </c:val>
          <c:extLst>
            <c:ext xmlns:c16="http://schemas.microsoft.com/office/drawing/2014/chart" uri="{C3380CC4-5D6E-409C-BE32-E72D297353CC}">
              <c16:uniqueId val="{00000006-35E3-4C08-AB96-3A0924C610D7}"/>
            </c:ext>
          </c:extLst>
        </c:ser>
        <c:dLbls>
          <c:showLegendKey val="0"/>
          <c:showVal val="0"/>
          <c:showCatName val="0"/>
          <c:showSerName val="0"/>
          <c:showPercent val="0"/>
          <c:showBubbleSize val="0"/>
          <c:showLeaderLines val="1"/>
        </c:dLbls>
        <c:firstSliceAng val="0"/>
      </c:pieChart>
      <c:spPr>
        <a:noFill/>
        <a:ln>
          <a:noFill/>
        </a:ln>
        <a:effectLst/>
      </c:spPr>
    </c:plotArea>
    <c:legend>
      <c:legendPos val="b"/>
      <c:layout>
        <c:manualLayout>
          <c:xMode val="edge"/>
          <c:yMode val="edge"/>
          <c:x val="0.23758488017482554"/>
          <c:y val="0.74387006113749909"/>
          <c:w val="0.64426589693477809"/>
          <c:h val="0.22825202947155995"/>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119" cy="464820"/>
          </a:xfrm>
          <a:prstGeom prst="rect">
            <a:avLst/>
          </a:prstGeom>
        </p:spPr>
        <p:txBody>
          <a:bodyPr vert="horz" lIns="92446" tIns="46223" rIns="92446" bIns="46223" rtlCol="0"/>
          <a:lstStyle>
            <a:lvl1pPr algn="l">
              <a:defRPr sz="1200"/>
            </a:lvl1pPr>
          </a:lstStyle>
          <a:p>
            <a:endParaRPr lang="en-US"/>
          </a:p>
        </p:txBody>
      </p:sp>
      <p:sp>
        <p:nvSpPr>
          <p:cNvPr id="3" name="Date Placeholder 2"/>
          <p:cNvSpPr>
            <a:spLocks noGrp="1"/>
          </p:cNvSpPr>
          <p:nvPr>
            <p:ph type="dt" idx="1"/>
          </p:nvPr>
        </p:nvSpPr>
        <p:spPr>
          <a:xfrm>
            <a:off x="3898102" y="0"/>
            <a:ext cx="2982119" cy="464820"/>
          </a:xfrm>
          <a:prstGeom prst="rect">
            <a:avLst/>
          </a:prstGeom>
        </p:spPr>
        <p:txBody>
          <a:bodyPr vert="horz" lIns="92446" tIns="46223" rIns="92446" bIns="46223" rtlCol="0"/>
          <a:lstStyle>
            <a:lvl1pPr algn="r">
              <a:defRPr sz="1200"/>
            </a:lvl1pPr>
          </a:lstStyle>
          <a:p>
            <a:fld id="{44B04910-4EC8-41FA-8385-86B690782997}" type="datetimeFigureOut">
              <a:rPr lang="en-US" smtClean="0"/>
              <a:t>3/8/2018</a:t>
            </a:fld>
            <a:endParaRPr lang="en-US"/>
          </a:p>
        </p:txBody>
      </p:sp>
      <p:sp>
        <p:nvSpPr>
          <p:cNvPr id="4" name="Slide Image Placeholder 3"/>
          <p:cNvSpPr>
            <a:spLocks noGrp="1" noRot="1" noChangeAspect="1"/>
          </p:cNvSpPr>
          <p:nvPr>
            <p:ph type="sldImg" idx="2"/>
          </p:nvPr>
        </p:nvSpPr>
        <p:spPr>
          <a:xfrm>
            <a:off x="1117600" y="696913"/>
            <a:ext cx="4648200" cy="3486150"/>
          </a:xfrm>
          <a:prstGeom prst="rect">
            <a:avLst/>
          </a:prstGeom>
          <a:noFill/>
          <a:ln w="12700">
            <a:solidFill>
              <a:prstClr val="black"/>
            </a:solidFill>
          </a:ln>
        </p:spPr>
        <p:txBody>
          <a:bodyPr vert="horz" lIns="92446" tIns="46223" rIns="92446" bIns="46223" rtlCol="0" anchor="ctr"/>
          <a:lstStyle/>
          <a:p>
            <a:endParaRPr lang="en-US"/>
          </a:p>
        </p:txBody>
      </p:sp>
      <p:sp>
        <p:nvSpPr>
          <p:cNvPr id="5" name="Notes Placeholder 4"/>
          <p:cNvSpPr>
            <a:spLocks noGrp="1"/>
          </p:cNvSpPr>
          <p:nvPr>
            <p:ph type="body" sz="quarter" idx="3"/>
          </p:nvPr>
        </p:nvSpPr>
        <p:spPr>
          <a:xfrm>
            <a:off x="688182" y="4415790"/>
            <a:ext cx="5505450" cy="4183380"/>
          </a:xfrm>
          <a:prstGeom prst="rect">
            <a:avLst/>
          </a:prstGeom>
        </p:spPr>
        <p:txBody>
          <a:bodyPr vert="horz" lIns="92446" tIns="46223" rIns="92446" bIns="46223"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2982119" cy="464820"/>
          </a:xfrm>
          <a:prstGeom prst="rect">
            <a:avLst/>
          </a:prstGeom>
        </p:spPr>
        <p:txBody>
          <a:bodyPr vert="horz" lIns="92446" tIns="46223" rIns="92446" bIns="46223" rtlCol="0" anchor="b"/>
          <a:lstStyle>
            <a:lvl1pPr algn="l">
              <a:defRPr sz="1200"/>
            </a:lvl1pPr>
          </a:lstStyle>
          <a:p>
            <a:endParaRPr lang="en-US"/>
          </a:p>
        </p:txBody>
      </p:sp>
      <p:sp>
        <p:nvSpPr>
          <p:cNvPr id="7" name="Slide Number Placeholder 6"/>
          <p:cNvSpPr>
            <a:spLocks noGrp="1"/>
          </p:cNvSpPr>
          <p:nvPr>
            <p:ph type="sldNum" sz="quarter" idx="5"/>
          </p:nvPr>
        </p:nvSpPr>
        <p:spPr>
          <a:xfrm>
            <a:off x="3898102" y="8829967"/>
            <a:ext cx="2982119" cy="464820"/>
          </a:xfrm>
          <a:prstGeom prst="rect">
            <a:avLst/>
          </a:prstGeom>
        </p:spPr>
        <p:txBody>
          <a:bodyPr vert="horz" lIns="92446" tIns="46223" rIns="92446" bIns="46223" rtlCol="0" anchor="b"/>
          <a:lstStyle>
            <a:lvl1pPr algn="r">
              <a:defRPr sz="1200"/>
            </a:lvl1pPr>
          </a:lstStyle>
          <a:p>
            <a:fld id="{4DC1F07C-377A-40C5-B9F8-BC6F29812AA9}" type="slidenum">
              <a:rPr lang="en-US" smtClean="0"/>
              <a:t>‹#›</a:t>
            </a:fld>
            <a:endParaRPr lang="en-US"/>
          </a:p>
        </p:txBody>
      </p:sp>
    </p:spTree>
    <p:extLst>
      <p:ext uri="{BB962C8B-B14F-4D97-AF65-F5344CB8AC3E}">
        <p14:creationId xmlns:p14="http://schemas.microsoft.com/office/powerpoint/2010/main" val="33056483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8C0075B6-4005-4556-95C7-E4856236D133}" type="datetime1">
              <a:rPr lang="en-US" smtClean="0"/>
              <a:t>3/8/2018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1AC5FD-6117-434D-B9A5-ADA9E67FDCBD}"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491056D-EC24-4EEF-BDB4-582EDA19629E}" type="datetime1">
              <a:rPr lang="en-US" smtClean="0"/>
              <a:t>3/8/2018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1AC5FD-6117-434D-B9A5-ADA9E67FDCBD}"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875EBFD-6023-4857-AA0F-33CCDDD494BC}" type="datetime1">
              <a:rPr lang="en-US" smtClean="0"/>
              <a:t>3/8/2018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1AC5FD-6117-434D-B9A5-ADA9E67FDCBD}"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B6E49EE-7F83-4B0A-96B0-AEAA890568A9}" type="datetime1">
              <a:rPr lang="en-US" smtClean="0"/>
              <a:t>3/8/2018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1AC5FD-6117-434D-B9A5-ADA9E67FDCBD}"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2E8046A-8A26-4EDB-BC7D-AA9AEBCC95AC}" type="datetime1">
              <a:rPr lang="en-US" smtClean="0"/>
              <a:t>3/8/2018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1AC5FD-6117-434D-B9A5-ADA9E67FDCBD}"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F7F1D645-3EE5-42EF-BF8E-1BA0B6235831}" type="datetime1">
              <a:rPr lang="en-US" smtClean="0"/>
              <a:t>3/8/2018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11AC5FD-6117-434D-B9A5-ADA9E67FDCBD}"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BCF962F-BF8B-4AF6-9024-8361B6FF50D6}" type="datetime1">
              <a:rPr lang="en-US" smtClean="0"/>
              <a:t>3/8/2018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11AC5FD-6117-434D-B9A5-ADA9E67FDCBD}"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7CAA92E-1481-4BEC-8550-AFCBCF6C3C74}" type="datetime1">
              <a:rPr lang="en-US" smtClean="0"/>
              <a:t>3/8/2018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11AC5FD-6117-434D-B9A5-ADA9E67FDCBD}"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8EDF670-9E2E-4FDF-A9BB-AD2A548C2257}" type="datetime1">
              <a:rPr lang="en-US" smtClean="0"/>
              <a:t>3/8/2018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11AC5FD-6117-434D-B9A5-ADA9E67FDCBD}"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8FD65D2-28F3-41D2-AD09-EAA020EC8CA8}" type="datetime1">
              <a:rPr lang="en-US" smtClean="0"/>
              <a:t>3/8/2018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11AC5FD-6117-434D-B9A5-ADA9E67FDCBD}" type="slidenum">
              <a:rPr lang="en-US" smtClean="0"/>
              <a:t>‹#›</a:t>
            </a:fld>
            <a:endParaRPr lang="en-US"/>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E7487227-FABA-4930-BD0B-3CD74C0CE90D}" type="datetime1">
              <a:rPr lang="en-US" smtClean="0"/>
              <a:t>3/8/2018</a:t>
            </a:fld>
            <a:endParaRPr lang="en-US"/>
          </a:p>
        </p:txBody>
      </p:sp>
      <p:sp>
        <p:nvSpPr>
          <p:cNvPr id="9" name="Slide Number Placeholder 8"/>
          <p:cNvSpPr>
            <a:spLocks noGrp="1"/>
          </p:cNvSpPr>
          <p:nvPr>
            <p:ph type="sldNum" sz="quarter" idx="11"/>
          </p:nvPr>
        </p:nvSpPr>
        <p:spPr/>
        <p:txBody>
          <a:bodyPr/>
          <a:lstStyle/>
          <a:p>
            <a:fld id="{E11AC5FD-6117-434D-B9A5-ADA9E67FDCBD}" type="slidenum">
              <a:rPr lang="en-US" smtClean="0"/>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E11AC5FD-6117-434D-B9A5-ADA9E67FDCBD}" type="slidenum">
              <a:rPr lang="en-US" smtClean="0"/>
              <a:t>‹#›</a:t>
            </a:fld>
            <a:endParaRPr lang="en-US"/>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US"/>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DEDCC782-B63E-4406-A763-EC7FEAF5EDC4}" type="datetime1">
              <a:rPr lang="en-US" smtClean="0"/>
              <a:t>3/8/2018</a:t>
            </a:fld>
            <a:endParaRPr lang="en-US"/>
          </a:p>
        </p:txBody>
      </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hf hdr="0" ftr="0" dt="0"/>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543800" cy="2593975"/>
          </a:xfrm>
        </p:spPr>
        <p:txBody>
          <a:bodyPr/>
          <a:lstStyle/>
          <a:p>
            <a:pPr algn="r"/>
            <a:r>
              <a:rPr lang="en-US" sz="3800" b="1" dirty="0" smtClean="0"/>
              <a:t>CalACES Data Purge Approach</a:t>
            </a:r>
            <a:endParaRPr lang="en-US" sz="3800" b="1" dirty="0"/>
          </a:p>
        </p:txBody>
      </p:sp>
      <p:sp>
        <p:nvSpPr>
          <p:cNvPr id="4" name="Slide Number Placeholder 3"/>
          <p:cNvSpPr>
            <a:spLocks noGrp="1"/>
          </p:cNvSpPr>
          <p:nvPr>
            <p:ph type="sldNum" sz="quarter" idx="12"/>
          </p:nvPr>
        </p:nvSpPr>
        <p:spPr/>
        <p:txBody>
          <a:bodyPr/>
          <a:lstStyle/>
          <a:p>
            <a:fld id="{E11AC5FD-6117-434D-B9A5-ADA9E67FDCBD}" type="slidenum">
              <a:rPr lang="en-US" smtClean="0"/>
              <a:t>1</a:t>
            </a:fld>
            <a:endParaRPr lang="en-US"/>
          </a:p>
        </p:txBody>
      </p:sp>
    </p:spTree>
    <p:extLst>
      <p:ext uri="{BB962C8B-B14F-4D97-AF65-F5344CB8AC3E}">
        <p14:creationId xmlns:p14="http://schemas.microsoft.com/office/powerpoint/2010/main" val="229450593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152400"/>
            <a:ext cx="7315200" cy="1600200"/>
          </a:xfrm>
        </p:spPr>
        <p:txBody>
          <a:bodyPr/>
          <a:lstStyle/>
          <a:p>
            <a:pPr marL="0" indent="0" algn="r"/>
            <a:r>
              <a:rPr lang="en-US" sz="4400" dirty="0" smtClean="0"/>
              <a:t>Data </a:t>
            </a:r>
            <a:r>
              <a:rPr lang="en-US" sz="4400" dirty="0"/>
              <a:t>Purge Approach</a:t>
            </a:r>
          </a:p>
        </p:txBody>
      </p:sp>
      <p:sp>
        <p:nvSpPr>
          <p:cNvPr id="3" name="Content Placeholder 2"/>
          <p:cNvSpPr>
            <a:spLocks noGrp="1"/>
          </p:cNvSpPr>
          <p:nvPr>
            <p:ph idx="1"/>
          </p:nvPr>
        </p:nvSpPr>
        <p:spPr>
          <a:xfrm>
            <a:off x="123825" y="1659962"/>
            <a:ext cx="8181975" cy="4778938"/>
          </a:xfrm>
        </p:spPr>
        <p:txBody>
          <a:bodyPr/>
          <a:lstStyle/>
          <a:p>
            <a:endParaRPr lang="en-US" sz="1600" dirty="0" smtClean="0"/>
          </a:p>
          <a:p>
            <a:pPr>
              <a:buFont typeface="Arial" pitchFamily="34" charset="0"/>
              <a:buChar char="•"/>
            </a:pPr>
            <a:endParaRPr lang="en-US" sz="1600" dirty="0"/>
          </a:p>
          <a:p>
            <a:endParaRPr lang="en-US" sz="1600" dirty="0" smtClean="0"/>
          </a:p>
          <a:p>
            <a:endParaRPr lang="en-US" sz="1600" dirty="0" smtClean="0"/>
          </a:p>
          <a:p>
            <a:endParaRPr lang="en-US" sz="1600" dirty="0"/>
          </a:p>
          <a:p>
            <a:endParaRPr lang="en-US" sz="1600" dirty="0" smtClean="0"/>
          </a:p>
          <a:p>
            <a:endParaRPr lang="en-US" sz="1600" dirty="0" smtClean="0"/>
          </a:p>
          <a:p>
            <a:pPr marL="800100" lvl="1" indent="-342900">
              <a:buFont typeface="+mj-lt"/>
              <a:buAutoNum type="arabicPeriod"/>
            </a:pPr>
            <a:endParaRPr lang="en-US" sz="1400" dirty="0" smtClean="0"/>
          </a:p>
          <a:p>
            <a:pPr lvl="1">
              <a:buFont typeface="Arial" pitchFamily="34" charset="0"/>
              <a:buChar char="•"/>
            </a:pPr>
            <a:endParaRPr lang="en-US" sz="1400" dirty="0" smtClean="0"/>
          </a:p>
          <a:p>
            <a:pPr lvl="1">
              <a:buFont typeface="Arial" pitchFamily="34" charset="0"/>
              <a:buChar char="•"/>
            </a:pPr>
            <a:endParaRPr lang="en-US" sz="1400" dirty="0" smtClean="0"/>
          </a:p>
          <a:p>
            <a:pPr>
              <a:buFont typeface="Arial" pitchFamily="34" charset="0"/>
              <a:buChar char="•"/>
            </a:pPr>
            <a:endParaRPr lang="en-US" sz="1600" dirty="0" smtClean="0"/>
          </a:p>
          <a:p>
            <a:pPr>
              <a:buFont typeface="Arial" pitchFamily="34" charset="0"/>
              <a:buChar char="•"/>
            </a:pPr>
            <a:endParaRPr lang="en-US" sz="1600" dirty="0" smtClean="0"/>
          </a:p>
        </p:txBody>
      </p:sp>
      <p:sp>
        <p:nvSpPr>
          <p:cNvPr id="4" name="Slide Number Placeholder 3"/>
          <p:cNvSpPr>
            <a:spLocks noGrp="1"/>
          </p:cNvSpPr>
          <p:nvPr>
            <p:ph type="sldNum" sz="quarter" idx="10"/>
          </p:nvPr>
        </p:nvSpPr>
        <p:spPr>
          <a:xfrm>
            <a:off x="7450138" y="6588125"/>
            <a:ext cx="1693862" cy="269875"/>
          </a:xfrm>
        </p:spPr>
        <p:txBody>
          <a:bodyPr/>
          <a:lstStyle/>
          <a:p>
            <a:pPr>
              <a:defRPr/>
            </a:pPr>
            <a:fld id="{D509936C-2F93-4E7F-8FDE-B817C18F7DCC}" type="slidenum">
              <a:rPr lang="en-US" smtClean="0"/>
              <a:pPr>
                <a:defRPr/>
              </a:pPr>
              <a:t>10</a:t>
            </a:fld>
            <a:endParaRPr lang="en-US" dirty="0"/>
          </a:p>
        </p:txBody>
      </p:sp>
      <p:sp>
        <p:nvSpPr>
          <p:cNvPr id="10" name="Content Placeholder 2"/>
          <p:cNvSpPr txBox="1">
            <a:spLocks/>
          </p:cNvSpPr>
          <p:nvPr/>
        </p:nvSpPr>
        <p:spPr bwMode="auto">
          <a:xfrm>
            <a:off x="276225" y="1524000"/>
            <a:ext cx="8029575" cy="5181600"/>
          </a:xfrm>
          <a:prstGeom prst="rect">
            <a:avLst/>
          </a:prstGeom>
          <a:noFill/>
          <a:ln w="12700">
            <a:noFill/>
            <a:miter lim="800000"/>
            <a:headEnd/>
            <a:tailEnd/>
          </a:ln>
        </p:spPr>
        <p:txBody>
          <a:bodyPr vert="horz" wrap="square" lIns="90488" tIns="44450" rIns="90488" bIns="44450" numCol="1" anchor="t" anchorCtr="0" compatLnSpc="1">
            <a:prstTxWarp prst="textNoShape">
              <a:avLst/>
            </a:prstTxWarp>
          </a:bodyPr>
          <a:lstStyle>
            <a:lvl1pPr marL="342900" indent="-342900" algn="l" rtl="0" eaLnBrk="0" fontAlgn="base" hangingPunct="0">
              <a:spcBef>
                <a:spcPct val="20000"/>
              </a:spcBef>
              <a:spcAft>
                <a:spcPct val="0"/>
              </a:spcAft>
              <a:buClr>
                <a:schemeClr val="tx1"/>
              </a:buClr>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tx1"/>
              </a:buClr>
              <a:buChar char="–"/>
              <a:defRPr sz="2600">
                <a:solidFill>
                  <a:schemeClr val="tx1"/>
                </a:solidFill>
                <a:latin typeface="+mn-lt"/>
              </a:defRPr>
            </a:lvl2pPr>
            <a:lvl3pPr marL="1143000" indent="-228600" algn="l" rtl="0" eaLnBrk="0" fontAlgn="base" hangingPunct="0">
              <a:spcBef>
                <a:spcPct val="20000"/>
              </a:spcBef>
              <a:spcAft>
                <a:spcPct val="0"/>
              </a:spcAft>
              <a:buClr>
                <a:schemeClr val="tx1"/>
              </a:buClr>
              <a:buChar char="•"/>
              <a:defRPr sz="2200">
                <a:solidFill>
                  <a:schemeClr val="tx1"/>
                </a:solidFill>
                <a:latin typeface="+mn-lt"/>
              </a:defRPr>
            </a:lvl3pPr>
            <a:lvl4pPr marL="1600200" indent="-228600" algn="l" rtl="0" eaLnBrk="0" fontAlgn="base" hangingPunct="0">
              <a:spcBef>
                <a:spcPct val="20000"/>
              </a:spcBef>
              <a:spcAft>
                <a:spcPct val="0"/>
              </a:spcAft>
              <a:buClr>
                <a:schemeClr val="tx1"/>
              </a:buClr>
              <a:buChar char="–"/>
              <a:defRPr sz="2000">
                <a:solidFill>
                  <a:schemeClr val="tx1"/>
                </a:solidFill>
                <a:latin typeface="+mn-lt"/>
              </a:defRPr>
            </a:lvl4pPr>
            <a:lvl5pPr marL="2057400" indent="-228600" algn="l" rtl="0" eaLnBrk="0" fontAlgn="base" hangingPunct="0">
              <a:spcBef>
                <a:spcPct val="20000"/>
              </a:spcBef>
              <a:spcAft>
                <a:spcPct val="0"/>
              </a:spcAft>
              <a:buClr>
                <a:schemeClr val="tx1"/>
              </a:buClr>
              <a:buChar char="•"/>
              <a:defRPr sz="2000">
                <a:solidFill>
                  <a:schemeClr val="tx1"/>
                </a:solidFill>
                <a:latin typeface="+mn-lt"/>
              </a:defRPr>
            </a:lvl5pPr>
            <a:lvl6pPr marL="2514600" indent="-228600" algn="l" rtl="0" eaLnBrk="0" fontAlgn="base" hangingPunct="0">
              <a:spcBef>
                <a:spcPct val="20000"/>
              </a:spcBef>
              <a:spcAft>
                <a:spcPct val="0"/>
              </a:spcAft>
              <a:buClr>
                <a:schemeClr val="tx1"/>
              </a:buClr>
              <a:buChar char="•"/>
              <a:defRPr sz="2000">
                <a:solidFill>
                  <a:schemeClr val="tx1"/>
                </a:solidFill>
                <a:latin typeface="+mn-lt"/>
              </a:defRPr>
            </a:lvl6pPr>
            <a:lvl7pPr marL="2971800" indent="-228600" algn="l" rtl="0" eaLnBrk="0" fontAlgn="base" hangingPunct="0">
              <a:spcBef>
                <a:spcPct val="20000"/>
              </a:spcBef>
              <a:spcAft>
                <a:spcPct val="0"/>
              </a:spcAft>
              <a:buClr>
                <a:schemeClr val="tx1"/>
              </a:buClr>
              <a:buChar char="•"/>
              <a:defRPr sz="2000">
                <a:solidFill>
                  <a:schemeClr val="tx1"/>
                </a:solidFill>
                <a:latin typeface="+mn-lt"/>
              </a:defRPr>
            </a:lvl7pPr>
            <a:lvl8pPr marL="3429000" indent="-228600" algn="l" rtl="0" eaLnBrk="0" fontAlgn="base" hangingPunct="0">
              <a:spcBef>
                <a:spcPct val="20000"/>
              </a:spcBef>
              <a:spcAft>
                <a:spcPct val="0"/>
              </a:spcAft>
              <a:buClr>
                <a:schemeClr val="tx1"/>
              </a:buClr>
              <a:buChar char="•"/>
              <a:defRPr sz="2000">
                <a:solidFill>
                  <a:schemeClr val="tx1"/>
                </a:solidFill>
                <a:latin typeface="+mn-lt"/>
              </a:defRPr>
            </a:lvl8pPr>
            <a:lvl9pPr marL="3886200" indent="-228600" algn="l" rtl="0" eaLnBrk="0" fontAlgn="base" hangingPunct="0">
              <a:spcBef>
                <a:spcPct val="20000"/>
              </a:spcBef>
              <a:spcAft>
                <a:spcPct val="0"/>
              </a:spcAft>
              <a:buClr>
                <a:schemeClr val="tx1"/>
              </a:buClr>
              <a:buChar char="•"/>
              <a:defRPr sz="2000">
                <a:solidFill>
                  <a:schemeClr val="tx1"/>
                </a:solidFill>
                <a:latin typeface="+mn-lt"/>
              </a:defRPr>
            </a:lvl9pPr>
          </a:lstStyle>
          <a:p>
            <a:pPr marL="0" indent="0">
              <a:buClr>
                <a:schemeClr val="accent1"/>
              </a:buClr>
              <a:buNone/>
            </a:pPr>
            <a:r>
              <a:rPr lang="en-US" sz="1600" kern="0" dirty="0" smtClean="0"/>
              <a:t>What would get purged? A non-exhaustive list:</a:t>
            </a:r>
          </a:p>
          <a:p>
            <a:pPr marL="0" indent="0">
              <a:buClr>
                <a:schemeClr val="accent1"/>
              </a:buClr>
              <a:buNone/>
            </a:pPr>
            <a:endParaRPr lang="en-US" sz="1600" kern="0" dirty="0" smtClean="0"/>
          </a:p>
          <a:p>
            <a:pPr>
              <a:buClr>
                <a:schemeClr val="accent1"/>
              </a:buClr>
            </a:pPr>
            <a:r>
              <a:rPr lang="en-US" sz="1600" kern="0" dirty="0" smtClean="0"/>
              <a:t>Case Data</a:t>
            </a:r>
          </a:p>
          <a:p>
            <a:pPr>
              <a:buClr>
                <a:schemeClr val="accent1"/>
              </a:buClr>
            </a:pPr>
            <a:r>
              <a:rPr lang="en-US" sz="1600" kern="0" dirty="0"/>
              <a:t>Program data</a:t>
            </a:r>
          </a:p>
          <a:p>
            <a:pPr>
              <a:buClr>
                <a:schemeClr val="accent1"/>
              </a:buClr>
            </a:pPr>
            <a:r>
              <a:rPr lang="en-US" sz="1600" kern="0" dirty="0"/>
              <a:t>EDBC data</a:t>
            </a:r>
          </a:p>
          <a:p>
            <a:pPr>
              <a:buClr>
                <a:schemeClr val="accent1"/>
              </a:buClr>
            </a:pPr>
            <a:r>
              <a:rPr lang="en-US" sz="1600" kern="0" dirty="0" smtClean="0"/>
              <a:t>Journal</a:t>
            </a:r>
          </a:p>
          <a:p>
            <a:pPr>
              <a:buClr>
                <a:schemeClr val="accent1"/>
              </a:buClr>
            </a:pPr>
            <a:r>
              <a:rPr lang="en-US" sz="1600" kern="0" dirty="0" smtClean="0"/>
              <a:t>Benefit History</a:t>
            </a:r>
          </a:p>
          <a:p>
            <a:pPr>
              <a:buClr>
                <a:schemeClr val="accent1"/>
              </a:buClr>
            </a:pPr>
            <a:r>
              <a:rPr lang="en-US" sz="1600" kern="0" dirty="0" smtClean="0"/>
              <a:t>Financial and Non-Financial data for </a:t>
            </a:r>
            <a:r>
              <a:rPr lang="en-US" sz="1600" kern="0" dirty="0" err="1" smtClean="0"/>
              <a:t>Purgeable</a:t>
            </a:r>
            <a:r>
              <a:rPr lang="en-US" sz="1600" kern="0" dirty="0" smtClean="0"/>
              <a:t> People (defined as someone who is only associated to </a:t>
            </a:r>
            <a:r>
              <a:rPr lang="en-US" sz="1600" kern="0" dirty="0" err="1" smtClean="0"/>
              <a:t>Purgeable</a:t>
            </a:r>
            <a:r>
              <a:rPr lang="en-US" sz="1600" kern="0" dirty="0" smtClean="0"/>
              <a:t> cases)</a:t>
            </a:r>
          </a:p>
          <a:p>
            <a:pPr>
              <a:buClr>
                <a:schemeClr val="accent1"/>
              </a:buClr>
            </a:pPr>
            <a:r>
              <a:rPr lang="en-US" sz="1600" kern="0" dirty="0" smtClean="0"/>
              <a:t>Tasks</a:t>
            </a:r>
          </a:p>
          <a:p>
            <a:pPr>
              <a:buClr>
                <a:schemeClr val="accent1"/>
              </a:buClr>
            </a:pPr>
            <a:r>
              <a:rPr lang="en-US" sz="1600" kern="0" dirty="0" smtClean="0"/>
              <a:t>Recovery Accounts</a:t>
            </a:r>
          </a:p>
          <a:p>
            <a:pPr>
              <a:buClr>
                <a:schemeClr val="accent1"/>
              </a:buClr>
            </a:pPr>
            <a:r>
              <a:rPr lang="en-US" sz="1600" kern="0" dirty="0" smtClean="0"/>
              <a:t>Correspondence</a:t>
            </a:r>
          </a:p>
          <a:p>
            <a:pPr>
              <a:buClr>
                <a:schemeClr val="accent1"/>
              </a:buClr>
            </a:pPr>
            <a:r>
              <a:rPr lang="en-US" sz="1600" kern="0" dirty="0" smtClean="0"/>
              <a:t>Verifications</a:t>
            </a:r>
          </a:p>
          <a:p>
            <a:pPr>
              <a:buClr>
                <a:schemeClr val="accent1"/>
              </a:buClr>
            </a:pPr>
            <a:r>
              <a:rPr lang="en-US" sz="1600" kern="0" dirty="0" smtClean="0"/>
              <a:t>IEVS</a:t>
            </a:r>
            <a:endParaRPr lang="en-US" sz="1600" kern="0" dirty="0" smtClean="0"/>
          </a:p>
          <a:p>
            <a:pPr>
              <a:buClr>
                <a:schemeClr val="accent1"/>
              </a:buClr>
            </a:pPr>
            <a:r>
              <a:rPr lang="en-US" sz="1600" kern="0" dirty="0" smtClean="0"/>
              <a:t>Images?</a:t>
            </a:r>
          </a:p>
          <a:p>
            <a:pPr>
              <a:buClr>
                <a:schemeClr val="accent1"/>
              </a:buClr>
            </a:pPr>
            <a:r>
              <a:rPr lang="en-US" sz="1600" kern="0" dirty="0" smtClean="0"/>
              <a:t>Others?</a:t>
            </a:r>
          </a:p>
          <a:p>
            <a:pPr marL="0" indent="0">
              <a:buClr>
                <a:schemeClr val="accent1"/>
              </a:buClr>
              <a:buNone/>
            </a:pPr>
            <a:endParaRPr lang="en-US" sz="1600" kern="0" dirty="0" smtClean="0"/>
          </a:p>
          <a:p>
            <a:pPr>
              <a:buClr>
                <a:schemeClr val="accent1"/>
              </a:buClr>
            </a:pPr>
            <a:endParaRPr lang="en-US" sz="1600" kern="0" dirty="0" smtClean="0"/>
          </a:p>
          <a:p>
            <a:pPr marL="0" indent="0">
              <a:buClr>
                <a:schemeClr val="accent1"/>
              </a:buClr>
              <a:buNone/>
            </a:pPr>
            <a:endParaRPr lang="en-US" sz="1600" kern="0" dirty="0" smtClean="0"/>
          </a:p>
          <a:p>
            <a:pPr marL="0" indent="0">
              <a:buClr>
                <a:schemeClr val="accent1"/>
              </a:buClr>
              <a:buNone/>
            </a:pPr>
            <a:endParaRPr lang="en-US" sz="1600" kern="0" dirty="0" smtClean="0"/>
          </a:p>
          <a:p>
            <a:pPr marL="0" indent="0">
              <a:lnSpc>
                <a:spcPct val="100000"/>
              </a:lnSpc>
              <a:buClr>
                <a:schemeClr val="accent1"/>
              </a:buClr>
              <a:buNone/>
            </a:pPr>
            <a:endParaRPr lang="en-US" sz="1600" b="0" kern="0" dirty="0" smtClean="0">
              <a:latin typeface="+mj-lt"/>
            </a:endParaRPr>
          </a:p>
          <a:p>
            <a:pPr marL="0" indent="0">
              <a:lnSpc>
                <a:spcPct val="100000"/>
              </a:lnSpc>
              <a:buClr>
                <a:schemeClr val="accent1"/>
              </a:buClr>
              <a:buNone/>
            </a:pPr>
            <a:endParaRPr lang="en-US" sz="1600" b="0" kern="0" dirty="0" smtClean="0">
              <a:latin typeface="+mj-lt"/>
            </a:endParaRPr>
          </a:p>
        </p:txBody>
      </p:sp>
      <p:sp>
        <p:nvSpPr>
          <p:cNvPr id="7" name="Slide Number Placeholder 1"/>
          <p:cNvSpPr>
            <a:spLocks noGrp="1"/>
          </p:cNvSpPr>
          <p:nvPr>
            <p:ph type="sldNum" sz="quarter" idx="12"/>
          </p:nvPr>
        </p:nvSpPr>
        <p:spPr>
          <a:xfrm>
            <a:off x="8531788" y="5648960"/>
            <a:ext cx="548640" cy="396240"/>
          </a:xfrm>
        </p:spPr>
        <p:txBody>
          <a:bodyPr/>
          <a:lstStyle/>
          <a:p>
            <a:pPr>
              <a:defRPr/>
            </a:pPr>
            <a:fld id="{3AE83117-DAC3-4D29-9402-39FBE6A705EE}" type="slidenum">
              <a:rPr lang="en-US" smtClean="0"/>
              <a:t>10</a:t>
            </a:fld>
            <a:endParaRPr lang="en-US" dirty="0"/>
          </a:p>
        </p:txBody>
      </p:sp>
    </p:spTree>
    <p:extLst>
      <p:ext uri="{BB962C8B-B14F-4D97-AF65-F5344CB8AC3E}">
        <p14:creationId xmlns:p14="http://schemas.microsoft.com/office/powerpoint/2010/main" val="240953517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152400"/>
            <a:ext cx="7315200" cy="1600200"/>
          </a:xfrm>
        </p:spPr>
        <p:txBody>
          <a:bodyPr/>
          <a:lstStyle/>
          <a:p>
            <a:pPr marL="0" indent="0" algn="r"/>
            <a:r>
              <a:rPr lang="en-US" sz="2800" dirty="0" smtClean="0">
                <a:solidFill>
                  <a:schemeClr val="tx1"/>
                </a:solidFill>
              </a:rPr>
              <a:t>Number of Cases Affected (In C-IV, as of 10/26)</a:t>
            </a:r>
            <a:endParaRPr lang="en-US" sz="2800" dirty="0">
              <a:solidFill>
                <a:schemeClr val="tx1"/>
              </a:solidFill>
            </a:endParaRPr>
          </a:p>
        </p:txBody>
      </p:sp>
      <p:sp>
        <p:nvSpPr>
          <p:cNvPr id="3" name="Content Placeholder 2"/>
          <p:cNvSpPr>
            <a:spLocks noGrp="1"/>
          </p:cNvSpPr>
          <p:nvPr>
            <p:ph idx="1"/>
          </p:nvPr>
        </p:nvSpPr>
        <p:spPr>
          <a:xfrm>
            <a:off x="123825" y="1659962"/>
            <a:ext cx="8181975" cy="4778938"/>
          </a:xfrm>
        </p:spPr>
        <p:txBody>
          <a:bodyPr/>
          <a:lstStyle/>
          <a:p>
            <a:endParaRPr lang="en-US" sz="1600" dirty="0" smtClean="0"/>
          </a:p>
          <a:p>
            <a:pPr>
              <a:buFont typeface="Arial" pitchFamily="34" charset="0"/>
              <a:buChar char="•"/>
            </a:pPr>
            <a:endParaRPr lang="en-US" sz="1600" dirty="0"/>
          </a:p>
          <a:p>
            <a:endParaRPr lang="en-US" sz="1600" dirty="0" smtClean="0"/>
          </a:p>
          <a:p>
            <a:endParaRPr lang="en-US" sz="1600" dirty="0" smtClean="0"/>
          </a:p>
          <a:p>
            <a:endParaRPr lang="en-US" sz="1600" dirty="0"/>
          </a:p>
          <a:p>
            <a:endParaRPr lang="en-US" sz="1600" dirty="0" smtClean="0"/>
          </a:p>
          <a:p>
            <a:endParaRPr lang="en-US" sz="1600" dirty="0" smtClean="0"/>
          </a:p>
          <a:p>
            <a:pPr marL="800100" lvl="1" indent="-342900">
              <a:buFont typeface="+mj-lt"/>
              <a:buAutoNum type="arabicPeriod"/>
            </a:pPr>
            <a:endParaRPr lang="en-US" sz="1400" dirty="0" smtClean="0"/>
          </a:p>
          <a:p>
            <a:pPr lvl="1">
              <a:buFont typeface="Arial" pitchFamily="34" charset="0"/>
              <a:buChar char="•"/>
            </a:pPr>
            <a:endParaRPr lang="en-US" sz="1400" dirty="0" smtClean="0"/>
          </a:p>
          <a:p>
            <a:pPr lvl="1">
              <a:buFont typeface="Arial" pitchFamily="34" charset="0"/>
              <a:buChar char="•"/>
            </a:pPr>
            <a:endParaRPr lang="en-US" sz="1400" dirty="0" smtClean="0"/>
          </a:p>
          <a:p>
            <a:pPr>
              <a:buFont typeface="Arial" pitchFamily="34" charset="0"/>
              <a:buChar char="•"/>
            </a:pPr>
            <a:endParaRPr lang="en-US" sz="1600" dirty="0" smtClean="0"/>
          </a:p>
        </p:txBody>
      </p:sp>
      <p:sp>
        <p:nvSpPr>
          <p:cNvPr id="4" name="Slide Number Placeholder 3"/>
          <p:cNvSpPr>
            <a:spLocks noGrp="1"/>
          </p:cNvSpPr>
          <p:nvPr>
            <p:ph type="sldNum" sz="quarter" idx="10"/>
          </p:nvPr>
        </p:nvSpPr>
        <p:spPr>
          <a:xfrm>
            <a:off x="7450138" y="6588125"/>
            <a:ext cx="1693862" cy="269875"/>
          </a:xfrm>
        </p:spPr>
        <p:txBody>
          <a:bodyPr/>
          <a:lstStyle/>
          <a:p>
            <a:pPr>
              <a:defRPr/>
            </a:pPr>
            <a:fld id="{D509936C-2F93-4E7F-8FDE-B817C18F7DCC}" type="slidenum">
              <a:rPr lang="en-US" smtClean="0"/>
              <a:pPr>
                <a:defRPr/>
              </a:pPr>
              <a:t>11</a:t>
            </a:fld>
            <a:endParaRPr lang="en-US" dirty="0"/>
          </a:p>
        </p:txBody>
      </p:sp>
      <p:sp>
        <p:nvSpPr>
          <p:cNvPr id="10" name="Content Placeholder 2"/>
          <p:cNvSpPr txBox="1">
            <a:spLocks/>
          </p:cNvSpPr>
          <p:nvPr/>
        </p:nvSpPr>
        <p:spPr bwMode="auto">
          <a:xfrm>
            <a:off x="276225" y="4991757"/>
            <a:ext cx="8029575" cy="1371600"/>
          </a:xfrm>
          <a:prstGeom prst="rect">
            <a:avLst/>
          </a:prstGeom>
          <a:noFill/>
          <a:ln w="12700">
            <a:noFill/>
            <a:miter lim="800000"/>
            <a:headEnd/>
            <a:tailEnd/>
          </a:ln>
        </p:spPr>
        <p:txBody>
          <a:bodyPr vert="horz" wrap="square" lIns="90488" tIns="44450" rIns="90488" bIns="44450" numCol="1" anchor="t" anchorCtr="0" compatLnSpc="1">
            <a:prstTxWarp prst="textNoShape">
              <a:avLst/>
            </a:prstTxWarp>
          </a:bodyPr>
          <a:lstStyle>
            <a:lvl1pPr marL="342900" indent="-342900" algn="l" rtl="0" eaLnBrk="0" fontAlgn="base" hangingPunct="0">
              <a:spcBef>
                <a:spcPct val="20000"/>
              </a:spcBef>
              <a:spcAft>
                <a:spcPct val="0"/>
              </a:spcAft>
              <a:buClr>
                <a:schemeClr val="tx1"/>
              </a:buClr>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tx1"/>
              </a:buClr>
              <a:buChar char="–"/>
              <a:defRPr sz="2600">
                <a:solidFill>
                  <a:schemeClr val="tx1"/>
                </a:solidFill>
                <a:latin typeface="+mn-lt"/>
              </a:defRPr>
            </a:lvl2pPr>
            <a:lvl3pPr marL="1143000" indent="-228600" algn="l" rtl="0" eaLnBrk="0" fontAlgn="base" hangingPunct="0">
              <a:spcBef>
                <a:spcPct val="20000"/>
              </a:spcBef>
              <a:spcAft>
                <a:spcPct val="0"/>
              </a:spcAft>
              <a:buClr>
                <a:schemeClr val="tx1"/>
              </a:buClr>
              <a:buChar char="•"/>
              <a:defRPr sz="2200">
                <a:solidFill>
                  <a:schemeClr val="tx1"/>
                </a:solidFill>
                <a:latin typeface="+mn-lt"/>
              </a:defRPr>
            </a:lvl3pPr>
            <a:lvl4pPr marL="1600200" indent="-228600" algn="l" rtl="0" eaLnBrk="0" fontAlgn="base" hangingPunct="0">
              <a:spcBef>
                <a:spcPct val="20000"/>
              </a:spcBef>
              <a:spcAft>
                <a:spcPct val="0"/>
              </a:spcAft>
              <a:buClr>
                <a:schemeClr val="tx1"/>
              </a:buClr>
              <a:buChar char="–"/>
              <a:defRPr sz="2000">
                <a:solidFill>
                  <a:schemeClr val="tx1"/>
                </a:solidFill>
                <a:latin typeface="+mn-lt"/>
              </a:defRPr>
            </a:lvl4pPr>
            <a:lvl5pPr marL="2057400" indent="-228600" algn="l" rtl="0" eaLnBrk="0" fontAlgn="base" hangingPunct="0">
              <a:spcBef>
                <a:spcPct val="20000"/>
              </a:spcBef>
              <a:spcAft>
                <a:spcPct val="0"/>
              </a:spcAft>
              <a:buClr>
                <a:schemeClr val="tx1"/>
              </a:buClr>
              <a:buChar char="•"/>
              <a:defRPr sz="2000">
                <a:solidFill>
                  <a:schemeClr val="tx1"/>
                </a:solidFill>
                <a:latin typeface="+mn-lt"/>
              </a:defRPr>
            </a:lvl5pPr>
            <a:lvl6pPr marL="2514600" indent="-228600" algn="l" rtl="0" eaLnBrk="0" fontAlgn="base" hangingPunct="0">
              <a:spcBef>
                <a:spcPct val="20000"/>
              </a:spcBef>
              <a:spcAft>
                <a:spcPct val="0"/>
              </a:spcAft>
              <a:buClr>
                <a:schemeClr val="tx1"/>
              </a:buClr>
              <a:buChar char="•"/>
              <a:defRPr sz="2000">
                <a:solidFill>
                  <a:schemeClr val="tx1"/>
                </a:solidFill>
                <a:latin typeface="+mn-lt"/>
              </a:defRPr>
            </a:lvl6pPr>
            <a:lvl7pPr marL="2971800" indent="-228600" algn="l" rtl="0" eaLnBrk="0" fontAlgn="base" hangingPunct="0">
              <a:spcBef>
                <a:spcPct val="20000"/>
              </a:spcBef>
              <a:spcAft>
                <a:spcPct val="0"/>
              </a:spcAft>
              <a:buClr>
                <a:schemeClr val="tx1"/>
              </a:buClr>
              <a:buChar char="•"/>
              <a:defRPr sz="2000">
                <a:solidFill>
                  <a:schemeClr val="tx1"/>
                </a:solidFill>
                <a:latin typeface="+mn-lt"/>
              </a:defRPr>
            </a:lvl7pPr>
            <a:lvl8pPr marL="3429000" indent="-228600" algn="l" rtl="0" eaLnBrk="0" fontAlgn="base" hangingPunct="0">
              <a:spcBef>
                <a:spcPct val="20000"/>
              </a:spcBef>
              <a:spcAft>
                <a:spcPct val="0"/>
              </a:spcAft>
              <a:buClr>
                <a:schemeClr val="tx1"/>
              </a:buClr>
              <a:buChar char="•"/>
              <a:defRPr sz="2000">
                <a:solidFill>
                  <a:schemeClr val="tx1"/>
                </a:solidFill>
                <a:latin typeface="+mn-lt"/>
              </a:defRPr>
            </a:lvl8pPr>
            <a:lvl9pPr marL="3886200" indent="-228600" algn="l" rtl="0" eaLnBrk="0" fontAlgn="base" hangingPunct="0">
              <a:spcBef>
                <a:spcPct val="20000"/>
              </a:spcBef>
              <a:spcAft>
                <a:spcPct val="0"/>
              </a:spcAft>
              <a:buClr>
                <a:schemeClr val="tx1"/>
              </a:buClr>
              <a:buChar char="•"/>
              <a:defRPr sz="2000">
                <a:solidFill>
                  <a:schemeClr val="tx1"/>
                </a:solidFill>
                <a:latin typeface="+mn-lt"/>
              </a:defRPr>
            </a:lvl9pPr>
          </a:lstStyle>
          <a:p>
            <a:pPr>
              <a:buClr>
                <a:schemeClr val="accent1"/>
              </a:buClr>
            </a:pPr>
            <a:r>
              <a:rPr lang="en-US" sz="1600" kern="0" dirty="0" smtClean="0"/>
              <a:t>Approximately </a:t>
            </a:r>
            <a:r>
              <a:rPr lang="en-US" sz="1600" kern="0" dirty="0"/>
              <a:t>5</a:t>
            </a:r>
            <a:r>
              <a:rPr lang="en-US" sz="1600" kern="0" dirty="0" smtClean="0"/>
              <a:t>% of the Cases to Retain would be retained because they have an active recovery account. A very small fraction (less than 70K) would be kept because they are associated with an Investigation.</a:t>
            </a:r>
          </a:p>
          <a:p>
            <a:pPr>
              <a:buClr>
                <a:schemeClr val="accent1"/>
              </a:buClr>
            </a:pPr>
            <a:r>
              <a:rPr lang="en-US" sz="1600" kern="0" dirty="0" smtClean="0"/>
              <a:t>55% of Cases to Purge have ONLY People who are </a:t>
            </a:r>
            <a:r>
              <a:rPr lang="en-US" sz="1600" kern="0" dirty="0" err="1" smtClean="0"/>
              <a:t>Purgeable</a:t>
            </a:r>
            <a:r>
              <a:rPr lang="en-US" sz="1600" kern="0" dirty="0" smtClean="0"/>
              <a:t> (18% of total Case Universe)</a:t>
            </a:r>
          </a:p>
          <a:p>
            <a:pPr marL="0" indent="0">
              <a:buClr>
                <a:schemeClr val="accent1"/>
              </a:buClr>
              <a:buNone/>
            </a:pPr>
            <a:endParaRPr lang="en-US" sz="1600" kern="0" dirty="0" smtClean="0"/>
          </a:p>
          <a:p>
            <a:pPr marL="0" indent="0">
              <a:lnSpc>
                <a:spcPct val="100000"/>
              </a:lnSpc>
              <a:buClr>
                <a:schemeClr val="accent1"/>
              </a:buClr>
              <a:buNone/>
            </a:pPr>
            <a:endParaRPr lang="en-US" sz="1600" b="0" kern="0" dirty="0" smtClean="0">
              <a:latin typeface="+mj-lt"/>
            </a:endParaRPr>
          </a:p>
        </p:txBody>
      </p:sp>
      <p:sp>
        <p:nvSpPr>
          <p:cNvPr id="7" name="Slide Number Placeholder 1"/>
          <p:cNvSpPr>
            <a:spLocks noGrp="1"/>
          </p:cNvSpPr>
          <p:nvPr>
            <p:ph type="sldNum" sz="quarter" idx="12"/>
          </p:nvPr>
        </p:nvSpPr>
        <p:spPr>
          <a:xfrm>
            <a:off x="8531788" y="5648960"/>
            <a:ext cx="548640" cy="396240"/>
          </a:xfrm>
        </p:spPr>
        <p:txBody>
          <a:bodyPr/>
          <a:lstStyle/>
          <a:p>
            <a:pPr>
              <a:defRPr/>
            </a:pPr>
            <a:fld id="{3AE83117-DAC3-4D29-9402-39FBE6A705EE}" type="slidenum">
              <a:rPr lang="en-US" smtClean="0"/>
              <a:t>11</a:t>
            </a:fld>
            <a:endParaRPr lang="en-US" dirty="0"/>
          </a:p>
        </p:txBody>
      </p:sp>
      <p:graphicFrame>
        <p:nvGraphicFramePr>
          <p:cNvPr id="9" name="Chart 8"/>
          <p:cNvGraphicFramePr>
            <a:graphicFrameLocks/>
          </p:cNvGraphicFramePr>
          <p:nvPr>
            <p:extLst>
              <p:ext uri="{D42A27DB-BD31-4B8C-83A1-F6EECF244321}">
                <p14:modId xmlns:p14="http://schemas.microsoft.com/office/powerpoint/2010/main" val="2532043124"/>
              </p:ext>
            </p:extLst>
          </p:nvPr>
        </p:nvGraphicFramePr>
        <p:xfrm>
          <a:off x="247908" y="1667824"/>
          <a:ext cx="4252913" cy="2948188"/>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1" name="Chart 10"/>
          <p:cNvGraphicFramePr>
            <a:graphicFrameLocks/>
          </p:cNvGraphicFramePr>
          <p:nvPr>
            <p:extLst>
              <p:ext uri="{D42A27DB-BD31-4B8C-83A1-F6EECF244321}">
                <p14:modId xmlns:p14="http://schemas.microsoft.com/office/powerpoint/2010/main" val="2388052008"/>
              </p:ext>
            </p:extLst>
          </p:nvPr>
        </p:nvGraphicFramePr>
        <p:xfrm>
          <a:off x="3496469" y="1658062"/>
          <a:ext cx="4800600" cy="308818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3237195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9" grpId="0">
        <p:bldAsOne/>
      </p:bldGraphic>
      <p:bldGraphic spid="11" grpId="0">
        <p:bldAsOne/>
      </p:bldGraphic>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152400"/>
            <a:ext cx="7315200" cy="1600200"/>
          </a:xfrm>
        </p:spPr>
        <p:txBody>
          <a:bodyPr/>
          <a:lstStyle/>
          <a:p>
            <a:pPr marL="0" indent="0" algn="r"/>
            <a:r>
              <a:rPr lang="en-US" sz="4400" dirty="0" smtClean="0"/>
              <a:t>Next Steps</a:t>
            </a:r>
            <a:endParaRPr lang="en-US" sz="4400" dirty="0"/>
          </a:p>
        </p:txBody>
      </p:sp>
      <p:sp>
        <p:nvSpPr>
          <p:cNvPr id="3" name="Content Placeholder 2"/>
          <p:cNvSpPr>
            <a:spLocks noGrp="1"/>
          </p:cNvSpPr>
          <p:nvPr>
            <p:ph idx="1"/>
          </p:nvPr>
        </p:nvSpPr>
        <p:spPr>
          <a:xfrm>
            <a:off x="123825" y="1659962"/>
            <a:ext cx="8181975" cy="4778938"/>
          </a:xfrm>
        </p:spPr>
        <p:txBody>
          <a:bodyPr/>
          <a:lstStyle/>
          <a:p>
            <a:endParaRPr lang="en-US" sz="1600" dirty="0" smtClean="0"/>
          </a:p>
          <a:p>
            <a:pPr>
              <a:buFont typeface="Arial" pitchFamily="34" charset="0"/>
              <a:buChar char="•"/>
            </a:pPr>
            <a:endParaRPr lang="en-US" sz="1600" dirty="0"/>
          </a:p>
          <a:p>
            <a:endParaRPr lang="en-US" sz="1600" dirty="0" smtClean="0"/>
          </a:p>
          <a:p>
            <a:endParaRPr lang="en-US" sz="1600" dirty="0" smtClean="0"/>
          </a:p>
          <a:p>
            <a:endParaRPr lang="en-US" sz="1600" dirty="0"/>
          </a:p>
          <a:p>
            <a:endParaRPr lang="en-US" sz="1600" dirty="0" smtClean="0"/>
          </a:p>
          <a:p>
            <a:endParaRPr lang="en-US" sz="1600" dirty="0" smtClean="0"/>
          </a:p>
          <a:p>
            <a:pPr marL="800100" lvl="1" indent="-342900">
              <a:buFont typeface="+mj-lt"/>
              <a:buAutoNum type="arabicPeriod"/>
            </a:pPr>
            <a:endParaRPr lang="en-US" sz="1400" dirty="0" smtClean="0"/>
          </a:p>
          <a:p>
            <a:pPr lvl="1">
              <a:buFont typeface="Arial" pitchFamily="34" charset="0"/>
              <a:buChar char="•"/>
            </a:pPr>
            <a:endParaRPr lang="en-US" sz="1400" dirty="0" smtClean="0"/>
          </a:p>
          <a:p>
            <a:pPr lvl="1">
              <a:buFont typeface="Arial" pitchFamily="34" charset="0"/>
              <a:buChar char="•"/>
            </a:pPr>
            <a:endParaRPr lang="en-US" sz="1400" dirty="0" smtClean="0"/>
          </a:p>
          <a:p>
            <a:pPr>
              <a:buFont typeface="Arial" pitchFamily="34" charset="0"/>
              <a:buChar char="•"/>
            </a:pPr>
            <a:endParaRPr lang="en-US" sz="1600" dirty="0" smtClean="0"/>
          </a:p>
          <a:p>
            <a:pPr>
              <a:buFont typeface="Arial" pitchFamily="34" charset="0"/>
              <a:buChar char="•"/>
            </a:pPr>
            <a:endParaRPr lang="en-US" sz="1600" dirty="0" smtClean="0"/>
          </a:p>
        </p:txBody>
      </p:sp>
      <p:sp>
        <p:nvSpPr>
          <p:cNvPr id="4" name="Slide Number Placeholder 3"/>
          <p:cNvSpPr>
            <a:spLocks noGrp="1"/>
          </p:cNvSpPr>
          <p:nvPr>
            <p:ph type="sldNum" sz="quarter" idx="10"/>
          </p:nvPr>
        </p:nvSpPr>
        <p:spPr>
          <a:xfrm>
            <a:off x="7450138" y="6588125"/>
            <a:ext cx="1693862" cy="269875"/>
          </a:xfrm>
        </p:spPr>
        <p:txBody>
          <a:bodyPr/>
          <a:lstStyle/>
          <a:p>
            <a:pPr>
              <a:defRPr/>
            </a:pPr>
            <a:fld id="{D509936C-2F93-4E7F-8FDE-B817C18F7DCC}" type="slidenum">
              <a:rPr lang="en-US" smtClean="0"/>
              <a:pPr>
                <a:defRPr/>
              </a:pPr>
              <a:t>12</a:t>
            </a:fld>
            <a:endParaRPr lang="en-US" dirty="0"/>
          </a:p>
        </p:txBody>
      </p:sp>
      <p:sp>
        <p:nvSpPr>
          <p:cNvPr id="10" name="Content Placeholder 2"/>
          <p:cNvSpPr txBox="1">
            <a:spLocks/>
          </p:cNvSpPr>
          <p:nvPr/>
        </p:nvSpPr>
        <p:spPr bwMode="auto">
          <a:xfrm>
            <a:off x="276225" y="1524000"/>
            <a:ext cx="8029575" cy="5181600"/>
          </a:xfrm>
          <a:prstGeom prst="rect">
            <a:avLst/>
          </a:prstGeom>
          <a:noFill/>
          <a:ln w="12700">
            <a:noFill/>
            <a:miter lim="800000"/>
            <a:headEnd/>
            <a:tailEnd/>
          </a:ln>
        </p:spPr>
        <p:txBody>
          <a:bodyPr vert="horz" wrap="square" lIns="90488" tIns="44450" rIns="90488" bIns="44450" numCol="1" anchor="t" anchorCtr="0" compatLnSpc="1">
            <a:prstTxWarp prst="textNoShape">
              <a:avLst/>
            </a:prstTxWarp>
          </a:bodyPr>
          <a:lstStyle>
            <a:lvl1pPr marL="342900" indent="-342900" algn="l" rtl="0" eaLnBrk="0" fontAlgn="base" hangingPunct="0">
              <a:spcBef>
                <a:spcPct val="20000"/>
              </a:spcBef>
              <a:spcAft>
                <a:spcPct val="0"/>
              </a:spcAft>
              <a:buClr>
                <a:schemeClr val="tx1"/>
              </a:buClr>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tx1"/>
              </a:buClr>
              <a:buChar char="–"/>
              <a:defRPr sz="2600">
                <a:solidFill>
                  <a:schemeClr val="tx1"/>
                </a:solidFill>
                <a:latin typeface="+mn-lt"/>
              </a:defRPr>
            </a:lvl2pPr>
            <a:lvl3pPr marL="1143000" indent="-228600" algn="l" rtl="0" eaLnBrk="0" fontAlgn="base" hangingPunct="0">
              <a:spcBef>
                <a:spcPct val="20000"/>
              </a:spcBef>
              <a:spcAft>
                <a:spcPct val="0"/>
              </a:spcAft>
              <a:buClr>
                <a:schemeClr val="tx1"/>
              </a:buClr>
              <a:buChar char="•"/>
              <a:defRPr sz="2200">
                <a:solidFill>
                  <a:schemeClr val="tx1"/>
                </a:solidFill>
                <a:latin typeface="+mn-lt"/>
              </a:defRPr>
            </a:lvl3pPr>
            <a:lvl4pPr marL="1600200" indent="-228600" algn="l" rtl="0" eaLnBrk="0" fontAlgn="base" hangingPunct="0">
              <a:spcBef>
                <a:spcPct val="20000"/>
              </a:spcBef>
              <a:spcAft>
                <a:spcPct val="0"/>
              </a:spcAft>
              <a:buClr>
                <a:schemeClr val="tx1"/>
              </a:buClr>
              <a:buChar char="–"/>
              <a:defRPr sz="2000">
                <a:solidFill>
                  <a:schemeClr val="tx1"/>
                </a:solidFill>
                <a:latin typeface="+mn-lt"/>
              </a:defRPr>
            </a:lvl4pPr>
            <a:lvl5pPr marL="2057400" indent="-228600" algn="l" rtl="0" eaLnBrk="0" fontAlgn="base" hangingPunct="0">
              <a:spcBef>
                <a:spcPct val="20000"/>
              </a:spcBef>
              <a:spcAft>
                <a:spcPct val="0"/>
              </a:spcAft>
              <a:buClr>
                <a:schemeClr val="tx1"/>
              </a:buClr>
              <a:buChar char="•"/>
              <a:defRPr sz="2000">
                <a:solidFill>
                  <a:schemeClr val="tx1"/>
                </a:solidFill>
                <a:latin typeface="+mn-lt"/>
              </a:defRPr>
            </a:lvl5pPr>
            <a:lvl6pPr marL="2514600" indent="-228600" algn="l" rtl="0" eaLnBrk="0" fontAlgn="base" hangingPunct="0">
              <a:spcBef>
                <a:spcPct val="20000"/>
              </a:spcBef>
              <a:spcAft>
                <a:spcPct val="0"/>
              </a:spcAft>
              <a:buClr>
                <a:schemeClr val="tx1"/>
              </a:buClr>
              <a:buChar char="•"/>
              <a:defRPr sz="2000">
                <a:solidFill>
                  <a:schemeClr val="tx1"/>
                </a:solidFill>
                <a:latin typeface="+mn-lt"/>
              </a:defRPr>
            </a:lvl6pPr>
            <a:lvl7pPr marL="2971800" indent="-228600" algn="l" rtl="0" eaLnBrk="0" fontAlgn="base" hangingPunct="0">
              <a:spcBef>
                <a:spcPct val="20000"/>
              </a:spcBef>
              <a:spcAft>
                <a:spcPct val="0"/>
              </a:spcAft>
              <a:buClr>
                <a:schemeClr val="tx1"/>
              </a:buClr>
              <a:buChar char="•"/>
              <a:defRPr sz="2000">
                <a:solidFill>
                  <a:schemeClr val="tx1"/>
                </a:solidFill>
                <a:latin typeface="+mn-lt"/>
              </a:defRPr>
            </a:lvl7pPr>
            <a:lvl8pPr marL="3429000" indent="-228600" algn="l" rtl="0" eaLnBrk="0" fontAlgn="base" hangingPunct="0">
              <a:spcBef>
                <a:spcPct val="20000"/>
              </a:spcBef>
              <a:spcAft>
                <a:spcPct val="0"/>
              </a:spcAft>
              <a:buClr>
                <a:schemeClr val="tx1"/>
              </a:buClr>
              <a:buChar char="•"/>
              <a:defRPr sz="2000">
                <a:solidFill>
                  <a:schemeClr val="tx1"/>
                </a:solidFill>
                <a:latin typeface="+mn-lt"/>
              </a:defRPr>
            </a:lvl8pPr>
            <a:lvl9pPr marL="3886200" indent="-228600" algn="l" rtl="0" eaLnBrk="0" fontAlgn="base" hangingPunct="0">
              <a:spcBef>
                <a:spcPct val="20000"/>
              </a:spcBef>
              <a:spcAft>
                <a:spcPct val="0"/>
              </a:spcAft>
              <a:buClr>
                <a:schemeClr val="tx1"/>
              </a:buClr>
              <a:buChar char="•"/>
              <a:defRPr sz="2000">
                <a:solidFill>
                  <a:schemeClr val="tx1"/>
                </a:solidFill>
                <a:latin typeface="+mn-lt"/>
              </a:defRPr>
            </a:lvl9pPr>
          </a:lstStyle>
          <a:p>
            <a:pPr>
              <a:buClr>
                <a:schemeClr val="accent1"/>
              </a:buClr>
            </a:pPr>
            <a:r>
              <a:rPr lang="en-US" sz="2400" kern="0" dirty="0" smtClean="0"/>
              <a:t>Creation of a Unified Design Workgroup to create a System Change Request </a:t>
            </a:r>
          </a:p>
          <a:p>
            <a:pPr>
              <a:buClr>
                <a:schemeClr val="accent1"/>
              </a:buClr>
            </a:pPr>
            <a:r>
              <a:rPr lang="en-US" sz="2400" kern="0" dirty="0" smtClean="0"/>
              <a:t>Design would cover:</a:t>
            </a:r>
          </a:p>
          <a:p>
            <a:pPr lvl="1">
              <a:buClr>
                <a:schemeClr val="accent1"/>
              </a:buClr>
            </a:pPr>
            <a:r>
              <a:rPr lang="en-US" sz="2000" kern="0" dirty="0" smtClean="0"/>
              <a:t>Purge Batch</a:t>
            </a:r>
          </a:p>
          <a:p>
            <a:pPr lvl="1">
              <a:buClr>
                <a:schemeClr val="accent1"/>
              </a:buClr>
            </a:pPr>
            <a:r>
              <a:rPr lang="en-US" sz="2000" kern="0" dirty="0" smtClean="0"/>
              <a:t>Method for marking Cases to Retain</a:t>
            </a:r>
          </a:p>
          <a:p>
            <a:pPr lvl="1">
              <a:buClr>
                <a:schemeClr val="accent1"/>
              </a:buClr>
            </a:pPr>
            <a:r>
              <a:rPr lang="en-US" sz="2000" kern="0" dirty="0" smtClean="0"/>
              <a:t>Solution for Imaging</a:t>
            </a:r>
          </a:p>
          <a:p>
            <a:pPr lvl="1">
              <a:buClr>
                <a:schemeClr val="accent1"/>
              </a:buClr>
            </a:pPr>
            <a:r>
              <a:rPr lang="en-US" sz="2000" kern="0" dirty="0" smtClean="0"/>
              <a:t>Impacts to Portal</a:t>
            </a:r>
          </a:p>
          <a:p>
            <a:pPr lvl="1">
              <a:buClr>
                <a:schemeClr val="accent1"/>
              </a:buClr>
            </a:pPr>
            <a:r>
              <a:rPr lang="en-US" sz="2000" kern="0" dirty="0" smtClean="0"/>
              <a:t>Solution for FC/KG</a:t>
            </a:r>
          </a:p>
          <a:p>
            <a:pPr lvl="1">
              <a:buClr>
                <a:schemeClr val="accent1"/>
              </a:buClr>
            </a:pPr>
            <a:r>
              <a:rPr lang="en-US" sz="2000" kern="0" dirty="0" smtClean="0"/>
              <a:t>Finalizing time frame (42 months v. 48 months v. Something else?)</a:t>
            </a:r>
          </a:p>
          <a:p>
            <a:pPr lvl="1">
              <a:buClr>
                <a:schemeClr val="accent1"/>
              </a:buClr>
            </a:pPr>
            <a:endParaRPr lang="en-US" sz="1400" kern="0" dirty="0" smtClean="0"/>
          </a:p>
          <a:p>
            <a:pPr marL="0" indent="0">
              <a:buClr>
                <a:schemeClr val="accent1"/>
              </a:buClr>
              <a:buNone/>
            </a:pPr>
            <a:endParaRPr lang="en-US" sz="1600" kern="0" dirty="0" smtClean="0"/>
          </a:p>
          <a:p>
            <a:pPr>
              <a:buClr>
                <a:schemeClr val="accent1"/>
              </a:buClr>
            </a:pPr>
            <a:endParaRPr lang="en-US" sz="1600" kern="0" dirty="0" smtClean="0"/>
          </a:p>
          <a:p>
            <a:pPr marL="0" indent="0">
              <a:buClr>
                <a:schemeClr val="accent1"/>
              </a:buClr>
              <a:buNone/>
            </a:pPr>
            <a:endParaRPr lang="en-US" sz="1600" kern="0" dirty="0" smtClean="0"/>
          </a:p>
          <a:p>
            <a:pPr marL="0" indent="0">
              <a:buClr>
                <a:schemeClr val="accent1"/>
              </a:buClr>
              <a:buNone/>
            </a:pPr>
            <a:endParaRPr lang="en-US" sz="1600" kern="0" dirty="0" smtClean="0"/>
          </a:p>
          <a:p>
            <a:pPr marL="0" indent="0">
              <a:lnSpc>
                <a:spcPct val="100000"/>
              </a:lnSpc>
              <a:buClr>
                <a:schemeClr val="accent1"/>
              </a:buClr>
              <a:buNone/>
            </a:pPr>
            <a:endParaRPr lang="en-US" sz="1600" b="0" kern="0" dirty="0" smtClean="0">
              <a:latin typeface="+mj-lt"/>
            </a:endParaRPr>
          </a:p>
          <a:p>
            <a:pPr marL="0" indent="0">
              <a:lnSpc>
                <a:spcPct val="100000"/>
              </a:lnSpc>
              <a:buClr>
                <a:schemeClr val="accent1"/>
              </a:buClr>
              <a:buNone/>
            </a:pPr>
            <a:endParaRPr lang="en-US" sz="1600" b="0" kern="0" dirty="0" smtClean="0">
              <a:latin typeface="+mj-lt"/>
            </a:endParaRPr>
          </a:p>
        </p:txBody>
      </p:sp>
      <p:sp>
        <p:nvSpPr>
          <p:cNvPr id="7" name="Slide Number Placeholder 1"/>
          <p:cNvSpPr>
            <a:spLocks noGrp="1"/>
          </p:cNvSpPr>
          <p:nvPr>
            <p:ph type="sldNum" sz="quarter" idx="12"/>
          </p:nvPr>
        </p:nvSpPr>
        <p:spPr>
          <a:xfrm>
            <a:off x="8531788" y="5648960"/>
            <a:ext cx="548640" cy="396240"/>
          </a:xfrm>
        </p:spPr>
        <p:txBody>
          <a:bodyPr/>
          <a:lstStyle/>
          <a:p>
            <a:pPr>
              <a:defRPr/>
            </a:pPr>
            <a:fld id="{3AE83117-DAC3-4D29-9402-39FBE6A705EE}" type="slidenum">
              <a:rPr lang="en-US" smtClean="0"/>
              <a:t>12</a:t>
            </a:fld>
            <a:endParaRPr lang="en-US" dirty="0"/>
          </a:p>
        </p:txBody>
      </p:sp>
    </p:spTree>
    <p:extLst>
      <p:ext uri="{BB962C8B-B14F-4D97-AF65-F5344CB8AC3E}">
        <p14:creationId xmlns:p14="http://schemas.microsoft.com/office/powerpoint/2010/main" val="1857076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152400"/>
            <a:ext cx="7315200" cy="1600200"/>
          </a:xfrm>
        </p:spPr>
        <p:txBody>
          <a:bodyPr/>
          <a:lstStyle/>
          <a:p>
            <a:pPr marL="0" indent="0" algn="r"/>
            <a:r>
              <a:rPr lang="en-US" sz="4400" dirty="0"/>
              <a:t>Purpose and Agenda</a:t>
            </a:r>
          </a:p>
        </p:txBody>
      </p:sp>
      <p:sp>
        <p:nvSpPr>
          <p:cNvPr id="3" name="Content Placeholder 2"/>
          <p:cNvSpPr>
            <a:spLocks noGrp="1"/>
          </p:cNvSpPr>
          <p:nvPr>
            <p:ph idx="1"/>
          </p:nvPr>
        </p:nvSpPr>
        <p:spPr>
          <a:xfrm>
            <a:off x="123825" y="1659962"/>
            <a:ext cx="8181975" cy="4778938"/>
          </a:xfrm>
        </p:spPr>
        <p:txBody>
          <a:bodyPr/>
          <a:lstStyle/>
          <a:p>
            <a:endParaRPr lang="en-US" sz="1600" dirty="0" smtClean="0"/>
          </a:p>
          <a:p>
            <a:pPr>
              <a:buFont typeface="Arial" pitchFamily="34" charset="0"/>
              <a:buChar char="•"/>
            </a:pPr>
            <a:endParaRPr lang="en-US" sz="1600" dirty="0"/>
          </a:p>
          <a:p>
            <a:endParaRPr lang="en-US" sz="1600" dirty="0" smtClean="0"/>
          </a:p>
          <a:p>
            <a:endParaRPr lang="en-US" sz="1600" dirty="0" smtClean="0"/>
          </a:p>
          <a:p>
            <a:endParaRPr lang="en-US" sz="1600" dirty="0"/>
          </a:p>
          <a:p>
            <a:endParaRPr lang="en-US" sz="1600" dirty="0" smtClean="0"/>
          </a:p>
          <a:p>
            <a:endParaRPr lang="en-US" sz="1600" dirty="0" smtClean="0"/>
          </a:p>
          <a:p>
            <a:pPr marL="800100" lvl="1" indent="-342900">
              <a:buFont typeface="+mj-lt"/>
              <a:buAutoNum type="arabicPeriod"/>
            </a:pPr>
            <a:endParaRPr lang="en-US" sz="1400" dirty="0" smtClean="0"/>
          </a:p>
          <a:p>
            <a:pPr lvl="1">
              <a:buFont typeface="Arial" pitchFamily="34" charset="0"/>
              <a:buChar char="•"/>
            </a:pPr>
            <a:endParaRPr lang="en-US" sz="1400" dirty="0" smtClean="0"/>
          </a:p>
          <a:p>
            <a:pPr lvl="1">
              <a:buFont typeface="Arial" pitchFamily="34" charset="0"/>
              <a:buChar char="•"/>
            </a:pPr>
            <a:endParaRPr lang="en-US" sz="1400" dirty="0" smtClean="0"/>
          </a:p>
          <a:p>
            <a:pPr>
              <a:buFont typeface="Arial" pitchFamily="34" charset="0"/>
              <a:buChar char="•"/>
            </a:pPr>
            <a:endParaRPr lang="en-US" sz="1600" dirty="0" smtClean="0"/>
          </a:p>
          <a:p>
            <a:pPr>
              <a:buFont typeface="Arial" pitchFamily="34" charset="0"/>
              <a:buChar char="•"/>
            </a:pPr>
            <a:endParaRPr lang="en-US" sz="1600" dirty="0" smtClean="0"/>
          </a:p>
        </p:txBody>
      </p:sp>
      <p:sp>
        <p:nvSpPr>
          <p:cNvPr id="4" name="Slide Number Placeholder 3"/>
          <p:cNvSpPr>
            <a:spLocks noGrp="1"/>
          </p:cNvSpPr>
          <p:nvPr>
            <p:ph type="sldNum" sz="quarter" idx="10"/>
          </p:nvPr>
        </p:nvSpPr>
        <p:spPr>
          <a:xfrm>
            <a:off x="7450138" y="6588125"/>
            <a:ext cx="1693862" cy="269875"/>
          </a:xfrm>
        </p:spPr>
        <p:txBody>
          <a:bodyPr/>
          <a:lstStyle/>
          <a:p>
            <a:pPr>
              <a:defRPr/>
            </a:pPr>
            <a:fld id="{D509936C-2F93-4E7F-8FDE-B817C18F7DCC}" type="slidenum">
              <a:rPr lang="en-US" smtClean="0"/>
              <a:pPr>
                <a:defRPr/>
              </a:pPr>
              <a:t>2</a:t>
            </a:fld>
            <a:endParaRPr lang="en-US" dirty="0"/>
          </a:p>
        </p:txBody>
      </p:sp>
      <p:sp>
        <p:nvSpPr>
          <p:cNvPr id="10" name="Content Placeholder 2"/>
          <p:cNvSpPr txBox="1">
            <a:spLocks/>
          </p:cNvSpPr>
          <p:nvPr/>
        </p:nvSpPr>
        <p:spPr bwMode="auto">
          <a:xfrm>
            <a:off x="276225" y="1752600"/>
            <a:ext cx="8029575" cy="4309844"/>
          </a:xfrm>
          <a:prstGeom prst="rect">
            <a:avLst/>
          </a:prstGeom>
          <a:noFill/>
          <a:ln w="12700">
            <a:noFill/>
            <a:miter lim="800000"/>
            <a:headEnd/>
            <a:tailEnd/>
          </a:ln>
        </p:spPr>
        <p:txBody>
          <a:bodyPr vert="horz" wrap="square" lIns="90488" tIns="44450" rIns="90488" bIns="44450" numCol="1" anchor="t" anchorCtr="0" compatLnSpc="1">
            <a:prstTxWarp prst="textNoShape">
              <a:avLst/>
            </a:prstTxWarp>
          </a:bodyPr>
          <a:lstStyle>
            <a:lvl1pPr marL="342900" indent="-342900" algn="l" rtl="0" eaLnBrk="0" fontAlgn="base" hangingPunct="0">
              <a:spcBef>
                <a:spcPct val="20000"/>
              </a:spcBef>
              <a:spcAft>
                <a:spcPct val="0"/>
              </a:spcAft>
              <a:buClr>
                <a:schemeClr val="tx1"/>
              </a:buClr>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tx1"/>
              </a:buClr>
              <a:buChar char="–"/>
              <a:defRPr sz="2600">
                <a:solidFill>
                  <a:schemeClr val="tx1"/>
                </a:solidFill>
                <a:latin typeface="+mn-lt"/>
              </a:defRPr>
            </a:lvl2pPr>
            <a:lvl3pPr marL="1143000" indent="-228600" algn="l" rtl="0" eaLnBrk="0" fontAlgn="base" hangingPunct="0">
              <a:spcBef>
                <a:spcPct val="20000"/>
              </a:spcBef>
              <a:spcAft>
                <a:spcPct val="0"/>
              </a:spcAft>
              <a:buClr>
                <a:schemeClr val="tx1"/>
              </a:buClr>
              <a:buChar char="•"/>
              <a:defRPr sz="2200">
                <a:solidFill>
                  <a:schemeClr val="tx1"/>
                </a:solidFill>
                <a:latin typeface="+mn-lt"/>
              </a:defRPr>
            </a:lvl3pPr>
            <a:lvl4pPr marL="1600200" indent="-228600" algn="l" rtl="0" eaLnBrk="0" fontAlgn="base" hangingPunct="0">
              <a:spcBef>
                <a:spcPct val="20000"/>
              </a:spcBef>
              <a:spcAft>
                <a:spcPct val="0"/>
              </a:spcAft>
              <a:buClr>
                <a:schemeClr val="tx1"/>
              </a:buClr>
              <a:buChar char="–"/>
              <a:defRPr sz="2000">
                <a:solidFill>
                  <a:schemeClr val="tx1"/>
                </a:solidFill>
                <a:latin typeface="+mn-lt"/>
              </a:defRPr>
            </a:lvl4pPr>
            <a:lvl5pPr marL="2057400" indent="-228600" algn="l" rtl="0" eaLnBrk="0" fontAlgn="base" hangingPunct="0">
              <a:spcBef>
                <a:spcPct val="20000"/>
              </a:spcBef>
              <a:spcAft>
                <a:spcPct val="0"/>
              </a:spcAft>
              <a:buClr>
                <a:schemeClr val="tx1"/>
              </a:buClr>
              <a:buChar char="•"/>
              <a:defRPr sz="2000">
                <a:solidFill>
                  <a:schemeClr val="tx1"/>
                </a:solidFill>
                <a:latin typeface="+mn-lt"/>
              </a:defRPr>
            </a:lvl5pPr>
            <a:lvl6pPr marL="2514600" indent="-228600" algn="l" rtl="0" eaLnBrk="0" fontAlgn="base" hangingPunct="0">
              <a:spcBef>
                <a:spcPct val="20000"/>
              </a:spcBef>
              <a:spcAft>
                <a:spcPct val="0"/>
              </a:spcAft>
              <a:buClr>
                <a:schemeClr val="tx1"/>
              </a:buClr>
              <a:buChar char="•"/>
              <a:defRPr sz="2000">
                <a:solidFill>
                  <a:schemeClr val="tx1"/>
                </a:solidFill>
                <a:latin typeface="+mn-lt"/>
              </a:defRPr>
            </a:lvl6pPr>
            <a:lvl7pPr marL="2971800" indent="-228600" algn="l" rtl="0" eaLnBrk="0" fontAlgn="base" hangingPunct="0">
              <a:spcBef>
                <a:spcPct val="20000"/>
              </a:spcBef>
              <a:spcAft>
                <a:spcPct val="0"/>
              </a:spcAft>
              <a:buClr>
                <a:schemeClr val="tx1"/>
              </a:buClr>
              <a:buChar char="•"/>
              <a:defRPr sz="2000">
                <a:solidFill>
                  <a:schemeClr val="tx1"/>
                </a:solidFill>
                <a:latin typeface="+mn-lt"/>
              </a:defRPr>
            </a:lvl7pPr>
            <a:lvl8pPr marL="3429000" indent="-228600" algn="l" rtl="0" eaLnBrk="0" fontAlgn="base" hangingPunct="0">
              <a:spcBef>
                <a:spcPct val="20000"/>
              </a:spcBef>
              <a:spcAft>
                <a:spcPct val="0"/>
              </a:spcAft>
              <a:buClr>
                <a:schemeClr val="tx1"/>
              </a:buClr>
              <a:buChar char="•"/>
              <a:defRPr sz="2000">
                <a:solidFill>
                  <a:schemeClr val="tx1"/>
                </a:solidFill>
                <a:latin typeface="+mn-lt"/>
              </a:defRPr>
            </a:lvl8pPr>
            <a:lvl9pPr marL="3886200" indent="-228600" algn="l" rtl="0" eaLnBrk="0" fontAlgn="base" hangingPunct="0">
              <a:spcBef>
                <a:spcPct val="20000"/>
              </a:spcBef>
              <a:spcAft>
                <a:spcPct val="0"/>
              </a:spcAft>
              <a:buClr>
                <a:schemeClr val="tx1"/>
              </a:buClr>
              <a:buChar char="•"/>
              <a:defRPr sz="2000">
                <a:solidFill>
                  <a:schemeClr val="tx1"/>
                </a:solidFill>
                <a:latin typeface="+mn-lt"/>
              </a:defRPr>
            </a:lvl9pPr>
          </a:lstStyle>
          <a:p>
            <a:r>
              <a:rPr lang="en-US" sz="1600" kern="0" dirty="0">
                <a:latin typeface="+mj-lt"/>
              </a:rPr>
              <a:t>The </a:t>
            </a:r>
            <a:r>
              <a:rPr lang="en-US" sz="1600" kern="0" dirty="0" smtClean="0">
                <a:latin typeface="+mj-lt"/>
              </a:rPr>
              <a:t>purpose </a:t>
            </a:r>
            <a:r>
              <a:rPr lang="en-US" sz="1600" kern="0" dirty="0">
                <a:latin typeface="+mj-lt"/>
              </a:rPr>
              <a:t>of this meeting is to </a:t>
            </a:r>
            <a:r>
              <a:rPr lang="en-US" sz="1600" kern="0" dirty="0" smtClean="0">
                <a:latin typeface="+mj-lt"/>
              </a:rPr>
              <a:t>discussing </a:t>
            </a:r>
            <a:r>
              <a:rPr lang="en-US" sz="1600" kern="0" dirty="0">
                <a:latin typeface="+mj-lt"/>
              </a:rPr>
              <a:t>the requirements around implementing a batch process to purge cases in C-IV, which can then be reused in LRS/CalACES</a:t>
            </a:r>
            <a:r>
              <a:rPr lang="en-US" sz="1600" kern="0" dirty="0" smtClean="0">
                <a:latin typeface="+mj-lt"/>
              </a:rPr>
              <a:t>. Initial development would be funded out of C-IV M&amp;O</a:t>
            </a:r>
            <a:endParaRPr lang="en-US" sz="1600" kern="0" dirty="0">
              <a:latin typeface="+mj-lt"/>
            </a:endParaRPr>
          </a:p>
          <a:p>
            <a:pPr marL="0" indent="0">
              <a:buNone/>
            </a:pPr>
            <a:endParaRPr lang="en-US" sz="1600" kern="0" dirty="0">
              <a:latin typeface="+mj-lt"/>
            </a:endParaRPr>
          </a:p>
          <a:p>
            <a:r>
              <a:rPr lang="en-US" sz="1600" kern="0" dirty="0">
                <a:latin typeface="+mj-lt"/>
              </a:rPr>
              <a:t>Topics will include:</a:t>
            </a:r>
          </a:p>
          <a:p>
            <a:pPr lvl="1"/>
            <a:r>
              <a:rPr lang="en-US" sz="1400" kern="0" dirty="0">
                <a:latin typeface="+mj-lt"/>
              </a:rPr>
              <a:t>Why - Policy requirements regarding the retention of welfare case data and the overall rules we </a:t>
            </a:r>
            <a:r>
              <a:rPr lang="en-US" sz="1400" kern="0" dirty="0" smtClean="0">
                <a:latin typeface="+mj-lt"/>
              </a:rPr>
              <a:t>could </a:t>
            </a:r>
            <a:r>
              <a:rPr lang="en-US" sz="1400" kern="0" dirty="0">
                <a:latin typeface="+mj-lt"/>
              </a:rPr>
              <a:t>use based on these policies.</a:t>
            </a:r>
          </a:p>
          <a:p>
            <a:pPr lvl="1"/>
            <a:r>
              <a:rPr lang="en-US" sz="1400" kern="0" dirty="0">
                <a:latin typeface="+mj-lt"/>
              </a:rPr>
              <a:t>What – Discuss what data can be purged per the retention rules and what data has to be maintained indefinitely</a:t>
            </a:r>
          </a:p>
          <a:p>
            <a:pPr lvl="1"/>
            <a:r>
              <a:rPr lang="en-US" sz="1400" kern="0" dirty="0">
                <a:latin typeface="+mj-lt"/>
              </a:rPr>
              <a:t>When - How often would such a batch job run?</a:t>
            </a:r>
          </a:p>
          <a:p>
            <a:pPr lvl="1"/>
            <a:r>
              <a:rPr lang="en-US" sz="1400" kern="0" dirty="0">
                <a:latin typeface="+mj-lt"/>
              </a:rPr>
              <a:t>How – If we have time, we can start discussing implementation ideas</a:t>
            </a:r>
          </a:p>
          <a:p>
            <a:pPr marL="0" indent="0">
              <a:lnSpc>
                <a:spcPct val="100000"/>
              </a:lnSpc>
              <a:buNone/>
            </a:pPr>
            <a:endParaRPr lang="en-US" sz="1600" b="0" kern="0" dirty="0" smtClean="0">
              <a:latin typeface="+mj-lt"/>
            </a:endParaRPr>
          </a:p>
        </p:txBody>
      </p:sp>
      <p:sp>
        <p:nvSpPr>
          <p:cNvPr id="7" name="Slide Number Placeholder 1"/>
          <p:cNvSpPr>
            <a:spLocks noGrp="1"/>
          </p:cNvSpPr>
          <p:nvPr>
            <p:ph type="sldNum" sz="quarter" idx="12"/>
          </p:nvPr>
        </p:nvSpPr>
        <p:spPr>
          <a:xfrm>
            <a:off x="8531788" y="5648960"/>
            <a:ext cx="548640" cy="396240"/>
          </a:xfrm>
        </p:spPr>
        <p:txBody>
          <a:bodyPr/>
          <a:lstStyle/>
          <a:p>
            <a:pPr>
              <a:defRPr/>
            </a:pPr>
            <a:fld id="{3AE83117-DAC3-4D29-9402-39FBE6A705EE}" type="slidenum">
              <a:rPr lang="en-US" smtClean="0"/>
              <a:t>2</a:t>
            </a:fld>
            <a:endParaRPr lang="en-US" dirty="0"/>
          </a:p>
        </p:txBody>
      </p:sp>
    </p:spTree>
    <p:extLst>
      <p:ext uri="{BB962C8B-B14F-4D97-AF65-F5344CB8AC3E}">
        <p14:creationId xmlns:p14="http://schemas.microsoft.com/office/powerpoint/2010/main" val="274240374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152400"/>
            <a:ext cx="7315200" cy="1600200"/>
          </a:xfrm>
        </p:spPr>
        <p:txBody>
          <a:bodyPr/>
          <a:lstStyle/>
          <a:p>
            <a:pPr marL="0" indent="0" algn="r"/>
            <a:r>
              <a:rPr lang="en-US" sz="4400" dirty="0" smtClean="0"/>
              <a:t>Why Now?</a:t>
            </a:r>
            <a:endParaRPr lang="en-US" sz="4400" dirty="0"/>
          </a:p>
        </p:txBody>
      </p:sp>
      <p:sp>
        <p:nvSpPr>
          <p:cNvPr id="3" name="Content Placeholder 2"/>
          <p:cNvSpPr>
            <a:spLocks noGrp="1"/>
          </p:cNvSpPr>
          <p:nvPr>
            <p:ph idx="1"/>
          </p:nvPr>
        </p:nvSpPr>
        <p:spPr>
          <a:xfrm>
            <a:off x="123825" y="1659962"/>
            <a:ext cx="8181975" cy="4778938"/>
          </a:xfrm>
        </p:spPr>
        <p:txBody>
          <a:bodyPr/>
          <a:lstStyle/>
          <a:p>
            <a:endParaRPr lang="en-US" sz="1600" dirty="0" smtClean="0"/>
          </a:p>
          <a:p>
            <a:pPr>
              <a:buFont typeface="Arial" pitchFamily="34" charset="0"/>
              <a:buChar char="•"/>
            </a:pPr>
            <a:endParaRPr lang="en-US" sz="1600" dirty="0"/>
          </a:p>
          <a:p>
            <a:endParaRPr lang="en-US" sz="1600" dirty="0" smtClean="0"/>
          </a:p>
          <a:p>
            <a:endParaRPr lang="en-US" sz="1600" dirty="0" smtClean="0"/>
          </a:p>
          <a:p>
            <a:endParaRPr lang="en-US" sz="1600" dirty="0"/>
          </a:p>
          <a:p>
            <a:endParaRPr lang="en-US" sz="1600" dirty="0" smtClean="0"/>
          </a:p>
          <a:p>
            <a:endParaRPr lang="en-US" sz="1600" dirty="0" smtClean="0"/>
          </a:p>
          <a:p>
            <a:pPr marL="800100" lvl="1" indent="-342900">
              <a:buFont typeface="+mj-lt"/>
              <a:buAutoNum type="arabicPeriod"/>
            </a:pPr>
            <a:endParaRPr lang="en-US" sz="1400" dirty="0" smtClean="0"/>
          </a:p>
          <a:p>
            <a:pPr lvl="1">
              <a:buFont typeface="Arial" pitchFamily="34" charset="0"/>
              <a:buChar char="•"/>
            </a:pPr>
            <a:endParaRPr lang="en-US" sz="1400" dirty="0" smtClean="0"/>
          </a:p>
          <a:p>
            <a:pPr lvl="1">
              <a:buFont typeface="Arial" pitchFamily="34" charset="0"/>
              <a:buChar char="•"/>
            </a:pPr>
            <a:endParaRPr lang="en-US" sz="1400" dirty="0" smtClean="0"/>
          </a:p>
          <a:p>
            <a:pPr>
              <a:buFont typeface="Arial" pitchFamily="34" charset="0"/>
              <a:buChar char="•"/>
            </a:pPr>
            <a:endParaRPr lang="en-US" sz="1600" dirty="0" smtClean="0"/>
          </a:p>
          <a:p>
            <a:pPr>
              <a:buFont typeface="Arial" pitchFamily="34" charset="0"/>
              <a:buChar char="•"/>
            </a:pPr>
            <a:endParaRPr lang="en-US" sz="1600" dirty="0" smtClean="0"/>
          </a:p>
        </p:txBody>
      </p:sp>
      <p:sp>
        <p:nvSpPr>
          <p:cNvPr id="4" name="Slide Number Placeholder 3"/>
          <p:cNvSpPr>
            <a:spLocks noGrp="1"/>
          </p:cNvSpPr>
          <p:nvPr>
            <p:ph type="sldNum" sz="quarter" idx="10"/>
          </p:nvPr>
        </p:nvSpPr>
        <p:spPr>
          <a:xfrm>
            <a:off x="7450138" y="6588125"/>
            <a:ext cx="1693862" cy="269875"/>
          </a:xfrm>
        </p:spPr>
        <p:txBody>
          <a:bodyPr/>
          <a:lstStyle/>
          <a:p>
            <a:pPr>
              <a:defRPr/>
            </a:pPr>
            <a:fld id="{D509936C-2F93-4E7F-8FDE-B817C18F7DCC}" type="slidenum">
              <a:rPr lang="en-US" smtClean="0"/>
              <a:pPr>
                <a:defRPr/>
              </a:pPr>
              <a:t>3</a:t>
            </a:fld>
            <a:endParaRPr lang="en-US" dirty="0"/>
          </a:p>
        </p:txBody>
      </p:sp>
      <p:sp>
        <p:nvSpPr>
          <p:cNvPr id="10" name="Content Placeholder 2"/>
          <p:cNvSpPr txBox="1">
            <a:spLocks/>
          </p:cNvSpPr>
          <p:nvPr/>
        </p:nvSpPr>
        <p:spPr bwMode="auto">
          <a:xfrm>
            <a:off x="276225" y="1524000"/>
            <a:ext cx="8029575" cy="5181600"/>
          </a:xfrm>
          <a:prstGeom prst="rect">
            <a:avLst/>
          </a:prstGeom>
          <a:noFill/>
          <a:ln w="12700">
            <a:noFill/>
            <a:miter lim="800000"/>
            <a:headEnd/>
            <a:tailEnd/>
          </a:ln>
        </p:spPr>
        <p:txBody>
          <a:bodyPr vert="horz" wrap="square" lIns="90488" tIns="44450" rIns="90488" bIns="44450" numCol="1" anchor="t" anchorCtr="0" compatLnSpc="1">
            <a:prstTxWarp prst="textNoShape">
              <a:avLst/>
            </a:prstTxWarp>
          </a:bodyPr>
          <a:lstStyle>
            <a:lvl1pPr marL="342900" indent="-342900" algn="l" rtl="0" eaLnBrk="0" fontAlgn="base" hangingPunct="0">
              <a:spcBef>
                <a:spcPct val="20000"/>
              </a:spcBef>
              <a:spcAft>
                <a:spcPct val="0"/>
              </a:spcAft>
              <a:buClr>
                <a:schemeClr val="tx1"/>
              </a:buClr>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tx1"/>
              </a:buClr>
              <a:buChar char="–"/>
              <a:defRPr sz="2600">
                <a:solidFill>
                  <a:schemeClr val="tx1"/>
                </a:solidFill>
                <a:latin typeface="+mn-lt"/>
              </a:defRPr>
            </a:lvl2pPr>
            <a:lvl3pPr marL="1143000" indent="-228600" algn="l" rtl="0" eaLnBrk="0" fontAlgn="base" hangingPunct="0">
              <a:spcBef>
                <a:spcPct val="20000"/>
              </a:spcBef>
              <a:spcAft>
                <a:spcPct val="0"/>
              </a:spcAft>
              <a:buClr>
                <a:schemeClr val="tx1"/>
              </a:buClr>
              <a:buChar char="•"/>
              <a:defRPr sz="2200">
                <a:solidFill>
                  <a:schemeClr val="tx1"/>
                </a:solidFill>
                <a:latin typeface="+mn-lt"/>
              </a:defRPr>
            </a:lvl3pPr>
            <a:lvl4pPr marL="1600200" indent="-228600" algn="l" rtl="0" eaLnBrk="0" fontAlgn="base" hangingPunct="0">
              <a:spcBef>
                <a:spcPct val="20000"/>
              </a:spcBef>
              <a:spcAft>
                <a:spcPct val="0"/>
              </a:spcAft>
              <a:buClr>
                <a:schemeClr val="tx1"/>
              </a:buClr>
              <a:buChar char="–"/>
              <a:defRPr sz="2000">
                <a:solidFill>
                  <a:schemeClr val="tx1"/>
                </a:solidFill>
                <a:latin typeface="+mn-lt"/>
              </a:defRPr>
            </a:lvl4pPr>
            <a:lvl5pPr marL="2057400" indent="-228600" algn="l" rtl="0" eaLnBrk="0" fontAlgn="base" hangingPunct="0">
              <a:spcBef>
                <a:spcPct val="20000"/>
              </a:spcBef>
              <a:spcAft>
                <a:spcPct val="0"/>
              </a:spcAft>
              <a:buClr>
                <a:schemeClr val="tx1"/>
              </a:buClr>
              <a:buChar char="•"/>
              <a:defRPr sz="2000">
                <a:solidFill>
                  <a:schemeClr val="tx1"/>
                </a:solidFill>
                <a:latin typeface="+mn-lt"/>
              </a:defRPr>
            </a:lvl5pPr>
            <a:lvl6pPr marL="2514600" indent="-228600" algn="l" rtl="0" eaLnBrk="0" fontAlgn="base" hangingPunct="0">
              <a:spcBef>
                <a:spcPct val="20000"/>
              </a:spcBef>
              <a:spcAft>
                <a:spcPct val="0"/>
              </a:spcAft>
              <a:buClr>
                <a:schemeClr val="tx1"/>
              </a:buClr>
              <a:buChar char="•"/>
              <a:defRPr sz="2000">
                <a:solidFill>
                  <a:schemeClr val="tx1"/>
                </a:solidFill>
                <a:latin typeface="+mn-lt"/>
              </a:defRPr>
            </a:lvl6pPr>
            <a:lvl7pPr marL="2971800" indent="-228600" algn="l" rtl="0" eaLnBrk="0" fontAlgn="base" hangingPunct="0">
              <a:spcBef>
                <a:spcPct val="20000"/>
              </a:spcBef>
              <a:spcAft>
                <a:spcPct val="0"/>
              </a:spcAft>
              <a:buClr>
                <a:schemeClr val="tx1"/>
              </a:buClr>
              <a:buChar char="•"/>
              <a:defRPr sz="2000">
                <a:solidFill>
                  <a:schemeClr val="tx1"/>
                </a:solidFill>
                <a:latin typeface="+mn-lt"/>
              </a:defRPr>
            </a:lvl7pPr>
            <a:lvl8pPr marL="3429000" indent="-228600" algn="l" rtl="0" eaLnBrk="0" fontAlgn="base" hangingPunct="0">
              <a:spcBef>
                <a:spcPct val="20000"/>
              </a:spcBef>
              <a:spcAft>
                <a:spcPct val="0"/>
              </a:spcAft>
              <a:buClr>
                <a:schemeClr val="tx1"/>
              </a:buClr>
              <a:buChar char="•"/>
              <a:defRPr sz="2000">
                <a:solidFill>
                  <a:schemeClr val="tx1"/>
                </a:solidFill>
                <a:latin typeface="+mn-lt"/>
              </a:defRPr>
            </a:lvl8pPr>
            <a:lvl9pPr marL="3886200" indent="-228600" algn="l" rtl="0" eaLnBrk="0" fontAlgn="base" hangingPunct="0">
              <a:spcBef>
                <a:spcPct val="20000"/>
              </a:spcBef>
              <a:spcAft>
                <a:spcPct val="0"/>
              </a:spcAft>
              <a:buClr>
                <a:schemeClr val="tx1"/>
              </a:buClr>
              <a:buChar char="•"/>
              <a:defRPr sz="2000">
                <a:solidFill>
                  <a:schemeClr val="tx1"/>
                </a:solidFill>
                <a:latin typeface="+mn-lt"/>
              </a:defRPr>
            </a:lvl9pPr>
          </a:lstStyle>
          <a:p>
            <a:pPr>
              <a:buClr>
                <a:schemeClr val="accent1"/>
              </a:buClr>
            </a:pPr>
            <a:r>
              <a:rPr lang="en-US" sz="2400" kern="0" dirty="0" smtClean="0"/>
              <a:t>Adhere to Federal Law</a:t>
            </a:r>
          </a:p>
          <a:p>
            <a:pPr>
              <a:buClr>
                <a:schemeClr val="accent1"/>
              </a:buClr>
            </a:pPr>
            <a:r>
              <a:rPr lang="en-US" sz="2400" kern="0" dirty="0" smtClean="0"/>
              <a:t>LRS Pending SCR. </a:t>
            </a:r>
          </a:p>
          <a:p>
            <a:pPr>
              <a:buClr>
                <a:schemeClr val="accent1"/>
              </a:buClr>
            </a:pPr>
            <a:r>
              <a:rPr lang="en-US" sz="2400" kern="0" dirty="0" smtClean="0"/>
              <a:t>If implemented prior to Migration, will improve cutover time for C-IV to CalACES</a:t>
            </a:r>
            <a:endParaRPr lang="en-US" sz="2000" kern="0" dirty="0" smtClean="0"/>
          </a:p>
          <a:p>
            <a:pPr marL="0" indent="0">
              <a:lnSpc>
                <a:spcPct val="100000"/>
              </a:lnSpc>
              <a:buClr>
                <a:schemeClr val="accent1"/>
              </a:buClr>
              <a:buNone/>
            </a:pPr>
            <a:endParaRPr lang="en-US" sz="1600" b="0" kern="0" dirty="0" smtClean="0">
              <a:latin typeface="+mj-lt"/>
            </a:endParaRPr>
          </a:p>
          <a:p>
            <a:pPr marL="0" indent="0">
              <a:lnSpc>
                <a:spcPct val="100000"/>
              </a:lnSpc>
              <a:buClr>
                <a:schemeClr val="accent1"/>
              </a:buClr>
              <a:buNone/>
            </a:pPr>
            <a:endParaRPr lang="en-US" sz="1600" b="0" kern="0" dirty="0" smtClean="0">
              <a:latin typeface="+mj-lt"/>
            </a:endParaRPr>
          </a:p>
        </p:txBody>
      </p:sp>
      <p:sp>
        <p:nvSpPr>
          <p:cNvPr id="7" name="Slide Number Placeholder 1"/>
          <p:cNvSpPr>
            <a:spLocks noGrp="1"/>
          </p:cNvSpPr>
          <p:nvPr>
            <p:ph type="sldNum" sz="quarter" idx="12"/>
          </p:nvPr>
        </p:nvSpPr>
        <p:spPr>
          <a:xfrm>
            <a:off x="8531788" y="5648960"/>
            <a:ext cx="548640" cy="396240"/>
          </a:xfrm>
        </p:spPr>
        <p:txBody>
          <a:bodyPr/>
          <a:lstStyle/>
          <a:p>
            <a:pPr>
              <a:defRPr/>
            </a:pPr>
            <a:fld id="{3AE83117-DAC3-4D29-9402-39FBE6A705EE}" type="slidenum">
              <a:rPr lang="en-US" smtClean="0"/>
              <a:t>3</a:t>
            </a:fld>
            <a:endParaRPr lang="en-US" dirty="0"/>
          </a:p>
        </p:txBody>
      </p:sp>
      <p:sp>
        <p:nvSpPr>
          <p:cNvPr id="5" name="Rectangle 4"/>
          <p:cNvSpPr/>
          <p:nvPr/>
        </p:nvSpPr>
        <p:spPr>
          <a:xfrm>
            <a:off x="609600" y="1524000"/>
            <a:ext cx="2971800" cy="457200"/>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34401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Effect transition="in" filter="fade">
                                      <p:cBhvr>
                                        <p:cTn id="19"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152400"/>
            <a:ext cx="7315200" cy="1600200"/>
          </a:xfrm>
        </p:spPr>
        <p:txBody>
          <a:bodyPr/>
          <a:lstStyle/>
          <a:p>
            <a:pPr marL="0" indent="0" algn="r"/>
            <a:r>
              <a:rPr lang="en-US" sz="4400" dirty="0" smtClean="0"/>
              <a:t>Data </a:t>
            </a:r>
            <a:r>
              <a:rPr lang="en-US" sz="4400" dirty="0"/>
              <a:t>Retention </a:t>
            </a:r>
            <a:r>
              <a:rPr lang="en-US" sz="4400" dirty="0" smtClean="0"/>
              <a:t>Policy</a:t>
            </a:r>
            <a:endParaRPr lang="en-US" sz="4400" dirty="0"/>
          </a:p>
        </p:txBody>
      </p:sp>
      <p:sp>
        <p:nvSpPr>
          <p:cNvPr id="3" name="Content Placeholder 2"/>
          <p:cNvSpPr>
            <a:spLocks noGrp="1"/>
          </p:cNvSpPr>
          <p:nvPr>
            <p:ph idx="1"/>
          </p:nvPr>
        </p:nvSpPr>
        <p:spPr>
          <a:xfrm>
            <a:off x="123825" y="1659962"/>
            <a:ext cx="8181975" cy="4778938"/>
          </a:xfrm>
        </p:spPr>
        <p:txBody>
          <a:bodyPr/>
          <a:lstStyle/>
          <a:p>
            <a:endParaRPr lang="en-US" sz="1600" dirty="0" smtClean="0"/>
          </a:p>
          <a:p>
            <a:pPr>
              <a:buFont typeface="Arial" pitchFamily="34" charset="0"/>
              <a:buChar char="•"/>
            </a:pPr>
            <a:endParaRPr lang="en-US" sz="1600" dirty="0"/>
          </a:p>
          <a:p>
            <a:endParaRPr lang="en-US" sz="1600" dirty="0" smtClean="0"/>
          </a:p>
          <a:p>
            <a:endParaRPr lang="en-US" sz="1600" dirty="0" smtClean="0"/>
          </a:p>
          <a:p>
            <a:endParaRPr lang="en-US" sz="1600" dirty="0"/>
          </a:p>
          <a:p>
            <a:endParaRPr lang="en-US" sz="1600" dirty="0" smtClean="0"/>
          </a:p>
          <a:p>
            <a:endParaRPr lang="en-US" sz="1600" dirty="0" smtClean="0"/>
          </a:p>
          <a:p>
            <a:pPr marL="800100" lvl="1" indent="-342900">
              <a:buFont typeface="+mj-lt"/>
              <a:buAutoNum type="arabicPeriod"/>
            </a:pPr>
            <a:endParaRPr lang="en-US" sz="1400" dirty="0" smtClean="0"/>
          </a:p>
          <a:p>
            <a:pPr lvl="1">
              <a:buFont typeface="Arial" pitchFamily="34" charset="0"/>
              <a:buChar char="•"/>
            </a:pPr>
            <a:endParaRPr lang="en-US" sz="1400" dirty="0" smtClean="0"/>
          </a:p>
          <a:p>
            <a:pPr lvl="1">
              <a:buFont typeface="Arial" pitchFamily="34" charset="0"/>
              <a:buChar char="•"/>
            </a:pPr>
            <a:endParaRPr lang="en-US" sz="1400" dirty="0" smtClean="0"/>
          </a:p>
          <a:p>
            <a:pPr>
              <a:buFont typeface="Arial" pitchFamily="34" charset="0"/>
              <a:buChar char="•"/>
            </a:pPr>
            <a:endParaRPr lang="en-US" sz="1600" dirty="0" smtClean="0"/>
          </a:p>
          <a:p>
            <a:pPr>
              <a:buFont typeface="Arial" pitchFamily="34" charset="0"/>
              <a:buChar char="•"/>
            </a:pPr>
            <a:endParaRPr lang="en-US" sz="1600" dirty="0" smtClean="0"/>
          </a:p>
        </p:txBody>
      </p:sp>
      <p:sp>
        <p:nvSpPr>
          <p:cNvPr id="4" name="Slide Number Placeholder 3"/>
          <p:cNvSpPr>
            <a:spLocks noGrp="1"/>
          </p:cNvSpPr>
          <p:nvPr>
            <p:ph type="sldNum" sz="quarter" idx="10"/>
          </p:nvPr>
        </p:nvSpPr>
        <p:spPr>
          <a:xfrm>
            <a:off x="7450138" y="6588125"/>
            <a:ext cx="1693862" cy="269875"/>
          </a:xfrm>
        </p:spPr>
        <p:txBody>
          <a:bodyPr/>
          <a:lstStyle/>
          <a:p>
            <a:pPr>
              <a:defRPr/>
            </a:pPr>
            <a:fld id="{D509936C-2F93-4E7F-8FDE-B817C18F7DCC}" type="slidenum">
              <a:rPr lang="en-US" smtClean="0"/>
              <a:pPr>
                <a:defRPr/>
              </a:pPr>
              <a:t>4</a:t>
            </a:fld>
            <a:endParaRPr lang="en-US" dirty="0"/>
          </a:p>
        </p:txBody>
      </p:sp>
      <p:sp>
        <p:nvSpPr>
          <p:cNvPr id="10" name="Content Placeholder 2"/>
          <p:cNvSpPr txBox="1">
            <a:spLocks/>
          </p:cNvSpPr>
          <p:nvPr/>
        </p:nvSpPr>
        <p:spPr bwMode="auto">
          <a:xfrm>
            <a:off x="276225" y="1524000"/>
            <a:ext cx="8029575" cy="5181600"/>
          </a:xfrm>
          <a:prstGeom prst="rect">
            <a:avLst/>
          </a:prstGeom>
          <a:noFill/>
          <a:ln w="12700">
            <a:noFill/>
            <a:miter lim="800000"/>
            <a:headEnd/>
            <a:tailEnd/>
          </a:ln>
        </p:spPr>
        <p:txBody>
          <a:bodyPr vert="horz" wrap="square" lIns="90488" tIns="44450" rIns="90488" bIns="44450" numCol="1" anchor="t" anchorCtr="0" compatLnSpc="1">
            <a:prstTxWarp prst="textNoShape">
              <a:avLst/>
            </a:prstTxWarp>
          </a:bodyPr>
          <a:lstStyle>
            <a:lvl1pPr marL="342900" indent="-342900" algn="l" rtl="0" eaLnBrk="0" fontAlgn="base" hangingPunct="0">
              <a:spcBef>
                <a:spcPct val="20000"/>
              </a:spcBef>
              <a:spcAft>
                <a:spcPct val="0"/>
              </a:spcAft>
              <a:buClr>
                <a:schemeClr val="tx1"/>
              </a:buClr>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tx1"/>
              </a:buClr>
              <a:buChar char="–"/>
              <a:defRPr sz="2600">
                <a:solidFill>
                  <a:schemeClr val="tx1"/>
                </a:solidFill>
                <a:latin typeface="+mn-lt"/>
              </a:defRPr>
            </a:lvl2pPr>
            <a:lvl3pPr marL="1143000" indent="-228600" algn="l" rtl="0" eaLnBrk="0" fontAlgn="base" hangingPunct="0">
              <a:spcBef>
                <a:spcPct val="20000"/>
              </a:spcBef>
              <a:spcAft>
                <a:spcPct val="0"/>
              </a:spcAft>
              <a:buClr>
                <a:schemeClr val="tx1"/>
              </a:buClr>
              <a:buChar char="•"/>
              <a:defRPr sz="2200">
                <a:solidFill>
                  <a:schemeClr val="tx1"/>
                </a:solidFill>
                <a:latin typeface="+mn-lt"/>
              </a:defRPr>
            </a:lvl3pPr>
            <a:lvl4pPr marL="1600200" indent="-228600" algn="l" rtl="0" eaLnBrk="0" fontAlgn="base" hangingPunct="0">
              <a:spcBef>
                <a:spcPct val="20000"/>
              </a:spcBef>
              <a:spcAft>
                <a:spcPct val="0"/>
              </a:spcAft>
              <a:buClr>
                <a:schemeClr val="tx1"/>
              </a:buClr>
              <a:buChar char="–"/>
              <a:defRPr sz="2000">
                <a:solidFill>
                  <a:schemeClr val="tx1"/>
                </a:solidFill>
                <a:latin typeface="+mn-lt"/>
              </a:defRPr>
            </a:lvl4pPr>
            <a:lvl5pPr marL="2057400" indent="-228600" algn="l" rtl="0" eaLnBrk="0" fontAlgn="base" hangingPunct="0">
              <a:spcBef>
                <a:spcPct val="20000"/>
              </a:spcBef>
              <a:spcAft>
                <a:spcPct val="0"/>
              </a:spcAft>
              <a:buClr>
                <a:schemeClr val="tx1"/>
              </a:buClr>
              <a:buChar char="•"/>
              <a:defRPr sz="2000">
                <a:solidFill>
                  <a:schemeClr val="tx1"/>
                </a:solidFill>
                <a:latin typeface="+mn-lt"/>
              </a:defRPr>
            </a:lvl5pPr>
            <a:lvl6pPr marL="2514600" indent="-228600" algn="l" rtl="0" eaLnBrk="0" fontAlgn="base" hangingPunct="0">
              <a:spcBef>
                <a:spcPct val="20000"/>
              </a:spcBef>
              <a:spcAft>
                <a:spcPct val="0"/>
              </a:spcAft>
              <a:buClr>
                <a:schemeClr val="tx1"/>
              </a:buClr>
              <a:buChar char="•"/>
              <a:defRPr sz="2000">
                <a:solidFill>
                  <a:schemeClr val="tx1"/>
                </a:solidFill>
                <a:latin typeface="+mn-lt"/>
              </a:defRPr>
            </a:lvl6pPr>
            <a:lvl7pPr marL="2971800" indent="-228600" algn="l" rtl="0" eaLnBrk="0" fontAlgn="base" hangingPunct="0">
              <a:spcBef>
                <a:spcPct val="20000"/>
              </a:spcBef>
              <a:spcAft>
                <a:spcPct val="0"/>
              </a:spcAft>
              <a:buClr>
                <a:schemeClr val="tx1"/>
              </a:buClr>
              <a:buChar char="•"/>
              <a:defRPr sz="2000">
                <a:solidFill>
                  <a:schemeClr val="tx1"/>
                </a:solidFill>
                <a:latin typeface="+mn-lt"/>
              </a:defRPr>
            </a:lvl7pPr>
            <a:lvl8pPr marL="3429000" indent="-228600" algn="l" rtl="0" eaLnBrk="0" fontAlgn="base" hangingPunct="0">
              <a:spcBef>
                <a:spcPct val="20000"/>
              </a:spcBef>
              <a:spcAft>
                <a:spcPct val="0"/>
              </a:spcAft>
              <a:buClr>
                <a:schemeClr val="tx1"/>
              </a:buClr>
              <a:buChar char="•"/>
              <a:defRPr sz="2000">
                <a:solidFill>
                  <a:schemeClr val="tx1"/>
                </a:solidFill>
                <a:latin typeface="+mn-lt"/>
              </a:defRPr>
            </a:lvl8pPr>
            <a:lvl9pPr marL="3886200" indent="-228600" algn="l" rtl="0" eaLnBrk="0" fontAlgn="base" hangingPunct="0">
              <a:spcBef>
                <a:spcPct val="20000"/>
              </a:spcBef>
              <a:spcAft>
                <a:spcPct val="0"/>
              </a:spcAft>
              <a:buClr>
                <a:schemeClr val="tx1"/>
              </a:buClr>
              <a:buChar char="•"/>
              <a:defRPr sz="2000">
                <a:solidFill>
                  <a:schemeClr val="tx1"/>
                </a:solidFill>
                <a:latin typeface="+mn-lt"/>
              </a:defRPr>
            </a:lvl9pPr>
          </a:lstStyle>
          <a:p>
            <a:pPr marL="0" indent="0">
              <a:buClr>
                <a:schemeClr val="accent1"/>
              </a:buClr>
              <a:buNone/>
            </a:pPr>
            <a:r>
              <a:rPr lang="en-US" sz="1600" b="1" u="sng" kern="0" dirty="0" smtClean="0"/>
              <a:t>General Case:</a:t>
            </a:r>
          </a:p>
          <a:p>
            <a:pPr marL="0" indent="0">
              <a:buClr>
                <a:schemeClr val="accent1"/>
              </a:buClr>
              <a:buNone/>
            </a:pPr>
            <a:r>
              <a:rPr lang="en-US" sz="1600" kern="0" dirty="0" smtClean="0"/>
              <a:t>In </a:t>
            </a:r>
            <a:r>
              <a:rPr lang="en-US" sz="1600" kern="0" dirty="0"/>
              <a:t>general, with some exceptions, policy states that welfare data can be purged </a:t>
            </a:r>
            <a:r>
              <a:rPr lang="en-US" sz="1600" kern="0" dirty="0" smtClean="0"/>
              <a:t>three years (36 months) after the welfare case has been closed. Federal law requires that case records used as the basis for fiscal claims must be retained for a period of three years (36 months) from the date on which the state submits its final expenditure report to the federal Department of Health and Human Services (DHHS). MPP Section 23-353.6 further clarifies that, for the general case, a retention period of three and one-half years (42 months) is considered to meet the federal reporting requirement. </a:t>
            </a:r>
          </a:p>
          <a:p>
            <a:pPr marL="0" indent="0">
              <a:buClr>
                <a:schemeClr val="accent1"/>
              </a:buClr>
              <a:buNone/>
            </a:pPr>
            <a:endParaRPr lang="en-US" sz="1600" kern="0" dirty="0"/>
          </a:p>
          <a:p>
            <a:pPr marL="0" indent="0">
              <a:lnSpc>
                <a:spcPct val="100000"/>
              </a:lnSpc>
              <a:buClr>
                <a:schemeClr val="accent1"/>
              </a:buClr>
              <a:buNone/>
            </a:pPr>
            <a:r>
              <a:rPr lang="en-US" sz="1400" b="1" u="sng" kern="0" dirty="0" smtClean="0"/>
              <a:t>Manual </a:t>
            </a:r>
            <a:r>
              <a:rPr lang="en-US" sz="1400" b="1" u="sng" kern="0" dirty="0"/>
              <a:t>of Policies and Procedures (MPP), </a:t>
            </a:r>
            <a:r>
              <a:rPr lang="en-US" sz="1400" b="1" u="sng" kern="0" dirty="0" smtClean="0"/>
              <a:t>Section 23-353, Introduction:</a:t>
            </a:r>
            <a:endParaRPr lang="en-US" sz="1400" b="1" u="sng" kern="0" dirty="0"/>
          </a:p>
          <a:p>
            <a:pPr marL="0" indent="0">
              <a:lnSpc>
                <a:spcPct val="100000"/>
              </a:lnSpc>
              <a:buClr>
                <a:schemeClr val="accent1"/>
              </a:buClr>
              <a:buNone/>
            </a:pPr>
            <a:r>
              <a:rPr lang="en-US" sz="1400" b="1" i="1" kern="0" dirty="0" smtClean="0"/>
              <a:t>“Federal </a:t>
            </a:r>
            <a:r>
              <a:rPr lang="en-US" sz="1400" b="1" i="1" kern="0" dirty="0"/>
              <a:t>law (45 CFR 74.20) requires that case records which provide the basis for fiscal claims are </a:t>
            </a:r>
            <a:r>
              <a:rPr lang="en-US" sz="1400" b="1" i="1" kern="0" dirty="0" smtClean="0"/>
              <a:t>to be </a:t>
            </a:r>
            <a:r>
              <a:rPr lang="en-US" sz="1400" b="1" i="1" kern="0" dirty="0"/>
              <a:t>retained for three years, starting on the day the state submits the last expenditure report to HHS </a:t>
            </a:r>
            <a:r>
              <a:rPr lang="en-US" sz="1400" b="1" i="1" kern="0" dirty="0" smtClean="0"/>
              <a:t>for the </a:t>
            </a:r>
            <a:r>
              <a:rPr lang="en-US" sz="1400" b="1" i="1" kern="0" dirty="0"/>
              <a:t>period. In the case of supplemental expenditure reports this might require retention for a </a:t>
            </a:r>
            <a:r>
              <a:rPr lang="en-US" sz="1400" b="1" i="1" kern="0" dirty="0" smtClean="0"/>
              <a:t>much longer </a:t>
            </a:r>
            <a:r>
              <a:rPr lang="en-US" sz="1400" b="1" i="1" kern="0" dirty="0"/>
              <a:t>period than three years</a:t>
            </a:r>
            <a:r>
              <a:rPr lang="en-US" sz="1400" b="1" i="1" kern="0" dirty="0" smtClean="0"/>
              <a:t>.”</a:t>
            </a:r>
            <a:endParaRPr lang="en-US" sz="1400" kern="0" dirty="0">
              <a:latin typeface="+mj-lt"/>
            </a:endParaRPr>
          </a:p>
          <a:p>
            <a:pPr marL="0" indent="0">
              <a:lnSpc>
                <a:spcPct val="100000"/>
              </a:lnSpc>
              <a:buClr>
                <a:schemeClr val="accent1"/>
              </a:buClr>
              <a:buNone/>
            </a:pPr>
            <a:endParaRPr lang="en-US" sz="1400" kern="0" dirty="0">
              <a:latin typeface="+mj-lt"/>
            </a:endParaRPr>
          </a:p>
          <a:p>
            <a:pPr marL="0" indent="0">
              <a:lnSpc>
                <a:spcPct val="100000"/>
              </a:lnSpc>
              <a:buClr>
                <a:schemeClr val="accent1"/>
              </a:buClr>
              <a:buNone/>
            </a:pPr>
            <a:r>
              <a:rPr lang="en-US" sz="1400" b="1" u="sng" kern="0" dirty="0" smtClean="0"/>
              <a:t>Manual of Policies and Procedures (MPP), Section 23-353.6:</a:t>
            </a:r>
          </a:p>
          <a:p>
            <a:pPr marL="0" indent="0">
              <a:lnSpc>
                <a:spcPct val="100000"/>
              </a:lnSpc>
              <a:buClr>
                <a:schemeClr val="accent1"/>
              </a:buClr>
              <a:buNone/>
            </a:pPr>
            <a:r>
              <a:rPr lang="en-US" sz="1400" b="1" i="1" kern="0" dirty="0"/>
              <a:t>“Unless a county has made or intends to make a supplemental expenditure report </a:t>
            </a:r>
            <a:r>
              <a:rPr lang="en-US" sz="1400" b="1" i="1" kern="0" dirty="0" smtClean="0"/>
              <a:t>concerning specific </a:t>
            </a:r>
            <a:r>
              <a:rPr lang="en-US" sz="1400" b="1" i="1" kern="0" dirty="0"/>
              <a:t>cases which it wishes to purge or destroy, it may consider the retention period to be </a:t>
            </a:r>
            <a:r>
              <a:rPr lang="en-US" sz="1400" b="1" i="1" kern="0" dirty="0" smtClean="0"/>
              <a:t>3-1/2 years </a:t>
            </a:r>
            <a:r>
              <a:rPr lang="en-US" sz="1400" b="1" i="1" kern="0" dirty="0"/>
              <a:t>from the date a document was last needed to document eligibility or 3-1/2 years from </a:t>
            </a:r>
            <a:r>
              <a:rPr lang="en-US" sz="1400" b="1" i="1" kern="0" dirty="0" smtClean="0"/>
              <a:t>the date </a:t>
            </a:r>
            <a:r>
              <a:rPr lang="en-US" sz="1400" b="1" i="1" kern="0" dirty="0"/>
              <a:t>the case was closed</a:t>
            </a:r>
            <a:r>
              <a:rPr lang="en-US" sz="1400" b="1" i="1" kern="0" dirty="0" smtClean="0"/>
              <a:t>.” </a:t>
            </a:r>
          </a:p>
          <a:p>
            <a:pPr marL="0" indent="0">
              <a:lnSpc>
                <a:spcPct val="100000"/>
              </a:lnSpc>
              <a:buClr>
                <a:schemeClr val="accent1"/>
              </a:buClr>
              <a:buNone/>
            </a:pPr>
            <a:endParaRPr lang="en-US" sz="1600" b="0" kern="0" dirty="0" smtClean="0">
              <a:latin typeface="+mj-lt"/>
            </a:endParaRPr>
          </a:p>
          <a:p>
            <a:pPr marL="0" indent="0">
              <a:lnSpc>
                <a:spcPct val="100000"/>
              </a:lnSpc>
              <a:buClr>
                <a:schemeClr val="accent1"/>
              </a:buClr>
              <a:buNone/>
            </a:pPr>
            <a:endParaRPr lang="en-US" sz="1600" b="0" kern="0" dirty="0" smtClean="0">
              <a:latin typeface="+mj-lt"/>
            </a:endParaRPr>
          </a:p>
        </p:txBody>
      </p:sp>
      <p:sp>
        <p:nvSpPr>
          <p:cNvPr id="7" name="Slide Number Placeholder 1"/>
          <p:cNvSpPr>
            <a:spLocks noGrp="1"/>
          </p:cNvSpPr>
          <p:nvPr>
            <p:ph type="sldNum" sz="quarter" idx="12"/>
          </p:nvPr>
        </p:nvSpPr>
        <p:spPr>
          <a:xfrm>
            <a:off x="8531788" y="5648960"/>
            <a:ext cx="548640" cy="396240"/>
          </a:xfrm>
        </p:spPr>
        <p:txBody>
          <a:bodyPr/>
          <a:lstStyle/>
          <a:p>
            <a:pPr>
              <a:defRPr/>
            </a:pPr>
            <a:fld id="{3AE83117-DAC3-4D29-9402-39FBE6A705EE}" type="slidenum">
              <a:rPr lang="en-US" smtClean="0"/>
              <a:t>4</a:t>
            </a:fld>
            <a:endParaRPr lang="en-US" dirty="0"/>
          </a:p>
        </p:txBody>
      </p:sp>
    </p:spTree>
    <p:extLst>
      <p:ext uri="{BB962C8B-B14F-4D97-AF65-F5344CB8AC3E}">
        <p14:creationId xmlns:p14="http://schemas.microsoft.com/office/powerpoint/2010/main" val="121773207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152400"/>
            <a:ext cx="7315200" cy="1600200"/>
          </a:xfrm>
        </p:spPr>
        <p:txBody>
          <a:bodyPr/>
          <a:lstStyle/>
          <a:p>
            <a:pPr marL="0" indent="0" algn="r"/>
            <a:r>
              <a:rPr lang="en-US" sz="4400" dirty="0" smtClean="0"/>
              <a:t>Exceptions</a:t>
            </a:r>
            <a:endParaRPr lang="en-US" sz="4400" dirty="0"/>
          </a:p>
        </p:txBody>
      </p:sp>
      <p:sp>
        <p:nvSpPr>
          <p:cNvPr id="3" name="Content Placeholder 2"/>
          <p:cNvSpPr>
            <a:spLocks noGrp="1"/>
          </p:cNvSpPr>
          <p:nvPr>
            <p:ph idx="1"/>
          </p:nvPr>
        </p:nvSpPr>
        <p:spPr>
          <a:xfrm>
            <a:off x="123825" y="1659962"/>
            <a:ext cx="8181975" cy="4778938"/>
          </a:xfrm>
        </p:spPr>
        <p:txBody>
          <a:bodyPr/>
          <a:lstStyle/>
          <a:p>
            <a:endParaRPr lang="en-US" sz="1600" dirty="0" smtClean="0"/>
          </a:p>
          <a:p>
            <a:pPr>
              <a:buFont typeface="Arial" pitchFamily="34" charset="0"/>
              <a:buChar char="•"/>
            </a:pPr>
            <a:endParaRPr lang="en-US" sz="1600" dirty="0"/>
          </a:p>
          <a:p>
            <a:endParaRPr lang="en-US" sz="1600" dirty="0" smtClean="0"/>
          </a:p>
          <a:p>
            <a:endParaRPr lang="en-US" sz="1600" dirty="0" smtClean="0"/>
          </a:p>
          <a:p>
            <a:endParaRPr lang="en-US" sz="1600" dirty="0"/>
          </a:p>
          <a:p>
            <a:endParaRPr lang="en-US" sz="1600" dirty="0" smtClean="0"/>
          </a:p>
          <a:p>
            <a:endParaRPr lang="en-US" sz="1600" dirty="0" smtClean="0"/>
          </a:p>
          <a:p>
            <a:pPr marL="800100" lvl="1" indent="-342900">
              <a:buFont typeface="+mj-lt"/>
              <a:buAutoNum type="arabicPeriod"/>
            </a:pPr>
            <a:endParaRPr lang="en-US" sz="1400" dirty="0" smtClean="0"/>
          </a:p>
          <a:p>
            <a:pPr lvl="1">
              <a:buFont typeface="Arial" pitchFamily="34" charset="0"/>
              <a:buChar char="•"/>
            </a:pPr>
            <a:endParaRPr lang="en-US" sz="1400" dirty="0" smtClean="0"/>
          </a:p>
          <a:p>
            <a:pPr lvl="1">
              <a:buFont typeface="Arial" pitchFamily="34" charset="0"/>
              <a:buChar char="•"/>
            </a:pPr>
            <a:endParaRPr lang="en-US" sz="1400" dirty="0" smtClean="0"/>
          </a:p>
          <a:p>
            <a:pPr>
              <a:buFont typeface="Arial" pitchFamily="34" charset="0"/>
              <a:buChar char="•"/>
            </a:pPr>
            <a:endParaRPr lang="en-US" sz="1600" dirty="0" smtClean="0"/>
          </a:p>
          <a:p>
            <a:pPr>
              <a:buFont typeface="Arial" pitchFamily="34" charset="0"/>
              <a:buChar char="•"/>
            </a:pPr>
            <a:endParaRPr lang="en-US" sz="1600" dirty="0" smtClean="0"/>
          </a:p>
        </p:txBody>
      </p:sp>
      <p:sp>
        <p:nvSpPr>
          <p:cNvPr id="4" name="Slide Number Placeholder 3"/>
          <p:cNvSpPr>
            <a:spLocks noGrp="1"/>
          </p:cNvSpPr>
          <p:nvPr>
            <p:ph type="sldNum" sz="quarter" idx="10"/>
          </p:nvPr>
        </p:nvSpPr>
        <p:spPr>
          <a:xfrm>
            <a:off x="7450138" y="6588125"/>
            <a:ext cx="1693862" cy="269875"/>
          </a:xfrm>
        </p:spPr>
        <p:txBody>
          <a:bodyPr/>
          <a:lstStyle/>
          <a:p>
            <a:pPr>
              <a:defRPr/>
            </a:pPr>
            <a:fld id="{D509936C-2F93-4E7F-8FDE-B817C18F7DCC}" type="slidenum">
              <a:rPr lang="en-US" smtClean="0"/>
              <a:pPr>
                <a:defRPr/>
              </a:pPr>
              <a:t>5</a:t>
            </a:fld>
            <a:endParaRPr lang="en-US" dirty="0"/>
          </a:p>
        </p:txBody>
      </p:sp>
      <p:sp>
        <p:nvSpPr>
          <p:cNvPr id="10" name="Content Placeholder 2"/>
          <p:cNvSpPr txBox="1">
            <a:spLocks/>
          </p:cNvSpPr>
          <p:nvPr/>
        </p:nvSpPr>
        <p:spPr bwMode="auto">
          <a:xfrm>
            <a:off x="276225" y="1524000"/>
            <a:ext cx="8029575" cy="5181600"/>
          </a:xfrm>
          <a:prstGeom prst="rect">
            <a:avLst/>
          </a:prstGeom>
          <a:noFill/>
          <a:ln w="12700">
            <a:noFill/>
            <a:miter lim="800000"/>
            <a:headEnd/>
            <a:tailEnd/>
          </a:ln>
        </p:spPr>
        <p:txBody>
          <a:bodyPr vert="horz" wrap="square" lIns="90488" tIns="44450" rIns="90488" bIns="44450" numCol="1" anchor="t" anchorCtr="0" compatLnSpc="1">
            <a:prstTxWarp prst="textNoShape">
              <a:avLst/>
            </a:prstTxWarp>
          </a:bodyPr>
          <a:lstStyle>
            <a:lvl1pPr marL="342900" indent="-342900" algn="l" rtl="0" eaLnBrk="0" fontAlgn="base" hangingPunct="0">
              <a:spcBef>
                <a:spcPct val="20000"/>
              </a:spcBef>
              <a:spcAft>
                <a:spcPct val="0"/>
              </a:spcAft>
              <a:buClr>
                <a:schemeClr val="tx1"/>
              </a:buClr>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tx1"/>
              </a:buClr>
              <a:buChar char="–"/>
              <a:defRPr sz="2600">
                <a:solidFill>
                  <a:schemeClr val="tx1"/>
                </a:solidFill>
                <a:latin typeface="+mn-lt"/>
              </a:defRPr>
            </a:lvl2pPr>
            <a:lvl3pPr marL="1143000" indent="-228600" algn="l" rtl="0" eaLnBrk="0" fontAlgn="base" hangingPunct="0">
              <a:spcBef>
                <a:spcPct val="20000"/>
              </a:spcBef>
              <a:spcAft>
                <a:spcPct val="0"/>
              </a:spcAft>
              <a:buClr>
                <a:schemeClr val="tx1"/>
              </a:buClr>
              <a:buChar char="•"/>
              <a:defRPr sz="2200">
                <a:solidFill>
                  <a:schemeClr val="tx1"/>
                </a:solidFill>
                <a:latin typeface="+mn-lt"/>
              </a:defRPr>
            </a:lvl3pPr>
            <a:lvl4pPr marL="1600200" indent="-228600" algn="l" rtl="0" eaLnBrk="0" fontAlgn="base" hangingPunct="0">
              <a:spcBef>
                <a:spcPct val="20000"/>
              </a:spcBef>
              <a:spcAft>
                <a:spcPct val="0"/>
              </a:spcAft>
              <a:buClr>
                <a:schemeClr val="tx1"/>
              </a:buClr>
              <a:buChar char="–"/>
              <a:defRPr sz="2000">
                <a:solidFill>
                  <a:schemeClr val="tx1"/>
                </a:solidFill>
                <a:latin typeface="+mn-lt"/>
              </a:defRPr>
            </a:lvl4pPr>
            <a:lvl5pPr marL="2057400" indent="-228600" algn="l" rtl="0" eaLnBrk="0" fontAlgn="base" hangingPunct="0">
              <a:spcBef>
                <a:spcPct val="20000"/>
              </a:spcBef>
              <a:spcAft>
                <a:spcPct val="0"/>
              </a:spcAft>
              <a:buClr>
                <a:schemeClr val="tx1"/>
              </a:buClr>
              <a:buChar char="•"/>
              <a:defRPr sz="2000">
                <a:solidFill>
                  <a:schemeClr val="tx1"/>
                </a:solidFill>
                <a:latin typeface="+mn-lt"/>
              </a:defRPr>
            </a:lvl5pPr>
            <a:lvl6pPr marL="2514600" indent="-228600" algn="l" rtl="0" eaLnBrk="0" fontAlgn="base" hangingPunct="0">
              <a:spcBef>
                <a:spcPct val="20000"/>
              </a:spcBef>
              <a:spcAft>
                <a:spcPct val="0"/>
              </a:spcAft>
              <a:buClr>
                <a:schemeClr val="tx1"/>
              </a:buClr>
              <a:buChar char="•"/>
              <a:defRPr sz="2000">
                <a:solidFill>
                  <a:schemeClr val="tx1"/>
                </a:solidFill>
                <a:latin typeface="+mn-lt"/>
              </a:defRPr>
            </a:lvl6pPr>
            <a:lvl7pPr marL="2971800" indent="-228600" algn="l" rtl="0" eaLnBrk="0" fontAlgn="base" hangingPunct="0">
              <a:spcBef>
                <a:spcPct val="20000"/>
              </a:spcBef>
              <a:spcAft>
                <a:spcPct val="0"/>
              </a:spcAft>
              <a:buClr>
                <a:schemeClr val="tx1"/>
              </a:buClr>
              <a:buChar char="•"/>
              <a:defRPr sz="2000">
                <a:solidFill>
                  <a:schemeClr val="tx1"/>
                </a:solidFill>
                <a:latin typeface="+mn-lt"/>
              </a:defRPr>
            </a:lvl7pPr>
            <a:lvl8pPr marL="3429000" indent="-228600" algn="l" rtl="0" eaLnBrk="0" fontAlgn="base" hangingPunct="0">
              <a:spcBef>
                <a:spcPct val="20000"/>
              </a:spcBef>
              <a:spcAft>
                <a:spcPct val="0"/>
              </a:spcAft>
              <a:buClr>
                <a:schemeClr val="tx1"/>
              </a:buClr>
              <a:buChar char="•"/>
              <a:defRPr sz="2000">
                <a:solidFill>
                  <a:schemeClr val="tx1"/>
                </a:solidFill>
                <a:latin typeface="+mn-lt"/>
              </a:defRPr>
            </a:lvl8pPr>
            <a:lvl9pPr marL="3886200" indent="-228600" algn="l" rtl="0" eaLnBrk="0" fontAlgn="base" hangingPunct="0">
              <a:spcBef>
                <a:spcPct val="20000"/>
              </a:spcBef>
              <a:spcAft>
                <a:spcPct val="0"/>
              </a:spcAft>
              <a:buClr>
                <a:schemeClr val="tx1"/>
              </a:buClr>
              <a:buChar char="•"/>
              <a:defRPr sz="2000">
                <a:solidFill>
                  <a:schemeClr val="tx1"/>
                </a:solidFill>
                <a:latin typeface="+mn-lt"/>
              </a:defRPr>
            </a:lvl9pPr>
          </a:lstStyle>
          <a:p>
            <a:pPr marL="0" indent="0">
              <a:buClr>
                <a:schemeClr val="accent1"/>
              </a:buClr>
              <a:buNone/>
            </a:pPr>
            <a:r>
              <a:rPr lang="en-US" sz="1600" kern="0" dirty="0" smtClean="0"/>
              <a:t>The two general exceptions to the three and one-half years (42 month) data retention policy requirement are:</a:t>
            </a:r>
          </a:p>
          <a:p>
            <a:pPr marL="0" indent="0">
              <a:buClr>
                <a:schemeClr val="accent1"/>
              </a:buClr>
              <a:buNone/>
            </a:pPr>
            <a:endParaRPr lang="en-US" sz="1600" kern="0" dirty="0"/>
          </a:p>
          <a:p>
            <a:pPr>
              <a:buClr>
                <a:schemeClr val="accent1"/>
              </a:buClr>
              <a:buFont typeface="+mj-lt"/>
              <a:buAutoNum type="arabicPeriod"/>
            </a:pPr>
            <a:r>
              <a:rPr lang="en-US" sz="1600" kern="0" dirty="0" smtClean="0"/>
              <a:t>Time limit data</a:t>
            </a:r>
          </a:p>
          <a:p>
            <a:pPr lvl="1">
              <a:buClr>
                <a:schemeClr val="accent1"/>
              </a:buClr>
              <a:buFont typeface="Arial" panose="020B0604020202020204" pitchFamily="34" charset="0"/>
              <a:buChar char="•"/>
            </a:pPr>
            <a:r>
              <a:rPr lang="en-US" sz="1400" kern="0" dirty="0" smtClean="0"/>
              <a:t>This data must be retained for the lifetime of the individual.</a:t>
            </a:r>
          </a:p>
          <a:p>
            <a:pPr lvl="1">
              <a:buClr>
                <a:schemeClr val="accent1"/>
              </a:buClr>
              <a:buFont typeface="Arial" panose="020B0604020202020204" pitchFamily="34" charset="0"/>
              <a:buChar char="•"/>
            </a:pPr>
            <a:r>
              <a:rPr lang="en-US" sz="1400" kern="0" dirty="0" smtClean="0"/>
              <a:t>Not safe to assume WDTIP is permanent system of record for time limit data</a:t>
            </a:r>
          </a:p>
          <a:p>
            <a:pPr lvl="1">
              <a:buClr>
                <a:schemeClr val="accent1"/>
              </a:buClr>
              <a:buFont typeface="Arial" panose="020B0604020202020204" pitchFamily="34" charset="0"/>
              <a:buChar char="•"/>
            </a:pPr>
            <a:r>
              <a:rPr lang="en-US" sz="1400" kern="0" dirty="0" smtClean="0"/>
              <a:t>Time limit-related data would need to be retained within CalACES.</a:t>
            </a:r>
          </a:p>
          <a:p>
            <a:pPr marL="0" indent="0">
              <a:buClr>
                <a:schemeClr val="accent1"/>
              </a:buClr>
              <a:buNone/>
            </a:pPr>
            <a:endParaRPr lang="en-US" sz="1600" kern="0" dirty="0" smtClean="0"/>
          </a:p>
          <a:p>
            <a:pPr>
              <a:buClr>
                <a:schemeClr val="accent1"/>
              </a:buClr>
              <a:buFont typeface="+mj-lt"/>
              <a:buAutoNum type="arabicPeriod" startAt="2"/>
            </a:pPr>
            <a:r>
              <a:rPr lang="en-US" sz="1600" kern="0" dirty="0" smtClean="0"/>
              <a:t>Recovery accounts still subject to collections</a:t>
            </a:r>
          </a:p>
          <a:p>
            <a:pPr lvl="1">
              <a:buClr>
                <a:schemeClr val="accent1"/>
              </a:buClr>
              <a:buFont typeface="Arial" panose="020B0604020202020204" pitchFamily="34" charset="0"/>
              <a:buChar char="•"/>
            </a:pPr>
            <a:r>
              <a:rPr lang="en-US" sz="1400" kern="0" dirty="0"/>
              <a:t>D</a:t>
            </a:r>
            <a:r>
              <a:rPr lang="en-US" sz="1400" kern="0" dirty="0" smtClean="0"/>
              <a:t>ata must be retained until County no longer wishes to pursue collection activity on the account.</a:t>
            </a:r>
          </a:p>
          <a:p>
            <a:pPr lvl="1">
              <a:buClr>
                <a:schemeClr val="accent1"/>
              </a:buClr>
              <a:buFont typeface="Arial" panose="020B0604020202020204" pitchFamily="34" charset="0"/>
              <a:buChar char="•"/>
            </a:pPr>
            <a:r>
              <a:rPr lang="en-US" sz="1400" kern="0" dirty="0" smtClean="0"/>
              <a:t>If a case has an open recovery account, none of the case data will be subject to a purge.</a:t>
            </a:r>
          </a:p>
          <a:p>
            <a:pPr marL="0" indent="0">
              <a:buClr>
                <a:schemeClr val="accent1"/>
              </a:buClr>
              <a:buNone/>
            </a:pPr>
            <a:endParaRPr lang="en-US" sz="1600" kern="0" dirty="0"/>
          </a:p>
          <a:p>
            <a:pPr marL="0" indent="0">
              <a:lnSpc>
                <a:spcPct val="100000"/>
              </a:lnSpc>
              <a:buClr>
                <a:schemeClr val="accent1"/>
              </a:buClr>
              <a:buNone/>
            </a:pPr>
            <a:endParaRPr lang="en-US" sz="1600" b="0" kern="0" dirty="0" smtClean="0">
              <a:latin typeface="+mj-lt"/>
            </a:endParaRPr>
          </a:p>
          <a:p>
            <a:pPr marL="0" indent="0">
              <a:lnSpc>
                <a:spcPct val="100000"/>
              </a:lnSpc>
              <a:buClr>
                <a:schemeClr val="accent1"/>
              </a:buClr>
              <a:buNone/>
            </a:pPr>
            <a:endParaRPr lang="en-US" sz="1600" b="0" kern="0" dirty="0" smtClean="0">
              <a:latin typeface="+mj-lt"/>
            </a:endParaRPr>
          </a:p>
        </p:txBody>
      </p:sp>
      <p:sp>
        <p:nvSpPr>
          <p:cNvPr id="7" name="Slide Number Placeholder 1"/>
          <p:cNvSpPr>
            <a:spLocks noGrp="1"/>
          </p:cNvSpPr>
          <p:nvPr>
            <p:ph type="sldNum" sz="quarter" idx="12"/>
          </p:nvPr>
        </p:nvSpPr>
        <p:spPr>
          <a:xfrm>
            <a:off x="8531788" y="5648960"/>
            <a:ext cx="548640" cy="396240"/>
          </a:xfrm>
        </p:spPr>
        <p:txBody>
          <a:bodyPr/>
          <a:lstStyle/>
          <a:p>
            <a:pPr>
              <a:defRPr/>
            </a:pPr>
            <a:fld id="{3AE83117-DAC3-4D29-9402-39FBE6A705EE}" type="slidenum">
              <a:rPr lang="en-US" smtClean="0"/>
              <a:t>5</a:t>
            </a:fld>
            <a:endParaRPr lang="en-US" dirty="0"/>
          </a:p>
        </p:txBody>
      </p:sp>
    </p:spTree>
    <p:extLst>
      <p:ext uri="{BB962C8B-B14F-4D97-AF65-F5344CB8AC3E}">
        <p14:creationId xmlns:p14="http://schemas.microsoft.com/office/powerpoint/2010/main" val="10748511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0">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0">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0">
                                            <p:txEl>
                                              <p:pRg st="5" end="5"/>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0">
                                            <p:txEl>
                                              <p:pRg st="7" end="7"/>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0">
                                            <p:txEl>
                                              <p:pRg st="8" end="8"/>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0">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152400"/>
            <a:ext cx="7315200" cy="1600200"/>
          </a:xfrm>
        </p:spPr>
        <p:txBody>
          <a:bodyPr/>
          <a:lstStyle/>
          <a:p>
            <a:pPr marL="0" indent="0" algn="r"/>
            <a:r>
              <a:rPr lang="en-US" sz="4400" dirty="0" smtClean="0"/>
              <a:t>Other Exceptions</a:t>
            </a:r>
            <a:endParaRPr lang="en-US" sz="4400" dirty="0"/>
          </a:p>
        </p:txBody>
      </p:sp>
      <p:sp>
        <p:nvSpPr>
          <p:cNvPr id="3" name="Content Placeholder 2"/>
          <p:cNvSpPr>
            <a:spLocks noGrp="1"/>
          </p:cNvSpPr>
          <p:nvPr>
            <p:ph idx="1"/>
          </p:nvPr>
        </p:nvSpPr>
        <p:spPr>
          <a:xfrm>
            <a:off x="123825" y="1659962"/>
            <a:ext cx="8181975" cy="4778938"/>
          </a:xfrm>
        </p:spPr>
        <p:txBody>
          <a:bodyPr/>
          <a:lstStyle/>
          <a:p>
            <a:endParaRPr lang="en-US" sz="1600" dirty="0" smtClean="0"/>
          </a:p>
          <a:p>
            <a:pPr>
              <a:buFont typeface="Arial" pitchFamily="34" charset="0"/>
              <a:buChar char="•"/>
            </a:pPr>
            <a:endParaRPr lang="en-US" sz="1600" dirty="0"/>
          </a:p>
          <a:p>
            <a:endParaRPr lang="en-US" sz="1600" dirty="0" smtClean="0"/>
          </a:p>
          <a:p>
            <a:endParaRPr lang="en-US" sz="1600" dirty="0" smtClean="0"/>
          </a:p>
          <a:p>
            <a:endParaRPr lang="en-US" sz="1600" dirty="0"/>
          </a:p>
          <a:p>
            <a:endParaRPr lang="en-US" sz="1600" dirty="0" smtClean="0"/>
          </a:p>
          <a:p>
            <a:endParaRPr lang="en-US" sz="1600" dirty="0" smtClean="0"/>
          </a:p>
          <a:p>
            <a:pPr marL="800100" lvl="1" indent="-342900">
              <a:buFont typeface="+mj-lt"/>
              <a:buAutoNum type="arabicPeriod"/>
            </a:pPr>
            <a:endParaRPr lang="en-US" sz="1400" dirty="0" smtClean="0"/>
          </a:p>
          <a:p>
            <a:pPr lvl="1">
              <a:buFont typeface="Arial" pitchFamily="34" charset="0"/>
              <a:buChar char="•"/>
            </a:pPr>
            <a:endParaRPr lang="en-US" sz="1400" dirty="0" smtClean="0"/>
          </a:p>
          <a:p>
            <a:pPr lvl="1">
              <a:buFont typeface="Arial" pitchFamily="34" charset="0"/>
              <a:buChar char="•"/>
            </a:pPr>
            <a:endParaRPr lang="en-US" sz="1400" dirty="0" smtClean="0"/>
          </a:p>
          <a:p>
            <a:pPr>
              <a:buFont typeface="Arial" pitchFamily="34" charset="0"/>
              <a:buChar char="•"/>
            </a:pPr>
            <a:endParaRPr lang="en-US" sz="1600" dirty="0" smtClean="0"/>
          </a:p>
          <a:p>
            <a:pPr>
              <a:buFont typeface="Arial" pitchFamily="34" charset="0"/>
              <a:buChar char="•"/>
            </a:pPr>
            <a:endParaRPr lang="en-US" sz="1600" dirty="0" smtClean="0"/>
          </a:p>
        </p:txBody>
      </p:sp>
      <p:sp>
        <p:nvSpPr>
          <p:cNvPr id="4" name="Slide Number Placeholder 3"/>
          <p:cNvSpPr>
            <a:spLocks noGrp="1"/>
          </p:cNvSpPr>
          <p:nvPr>
            <p:ph type="sldNum" sz="quarter" idx="10"/>
          </p:nvPr>
        </p:nvSpPr>
        <p:spPr>
          <a:xfrm>
            <a:off x="7450138" y="6588125"/>
            <a:ext cx="1693862" cy="269875"/>
          </a:xfrm>
        </p:spPr>
        <p:txBody>
          <a:bodyPr/>
          <a:lstStyle/>
          <a:p>
            <a:pPr>
              <a:defRPr/>
            </a:pPr>
            <a:fld id="{D509936C-2F93-4E7F-8FDE-B817C18F7DCC}" type="slidenum">
              <a:rPr lang="en-US" smtClean="0"/>
              <a:pPr>
                <a:defRPr/>
              </a:pPr>
              <a:t>6</a:t>
            </a:fld>
            <a:endParaRPr lang="en-US" dirty="0"/>
          </a:p>
        </p:txBody>
      </p:sp>
      <p:sp>
        <p:nvSpPr>
          <p:cNvPr id="10" name="Content Placeholder 2"/>
          <p:cNvSpPr txBox="1">
            <a:spLocks/>
          </p:cNvSpPr>
          <p:nvPr/>
        </p:nvSpPr>
        <p:spPr bwMode="auto">
          <a:xfrm>
            <a:off x="276225" y="1524000"/>
            <a:ext cx="8029575" cy="5181600"/>
          </a:xfrm>
          <a:prstGeom prst="rect">
            <a:avLst/>
          </a:prstGeom>
          <a:noFill/>
          <a:ln w="12700">
            <a:noFill/>
            <a:miter lim="800000"/>
            <a:headEnd/>
            <a:tailEnd/>
          </a:ln>
        </p:spPr>
        <p:txBody>
          <a:bodyPr vert="horz" wrap="square" lIns="90488" tIns="44450" rIns="90488" bIns="44450" numCol="1" anchor="t" anchorCtr="0" compatLnSpc="1">
            <a:prstTxWarp prst="textNoShape">
              <a:avLst/>
            </a:prstTxWarp>
          </a:bodyPr>
          <a:lstStyle>
            <a:lvl1pPr marL="342900" indent="-342900" algn="l" rtl="0" eaLnBrk="0" fontAlgn="base" hangingPunct="0">
              <a:spcBef>
                <a:spcPct val="20000"/>
              </a:spcBef>
              <a:spcAft>
                <a:spcPct val="0"/>
              </a:spcAft>
              <a:buClr>
                <a:schemeClr val="tx1"/>
              </a:buClr>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tx1"/>
              </a:buClr>
              <a:buChar char="–"/>
              <a:defRPr sz="2600">
                <a:solidFill>
                  <a:schemeClr val="tx1"/>
                </a:solidFill>
                <a:latin typeface="+mn-lt"/>
              </a:defRPr>
            </a:lvl2pPr>
            <a:lvl3pPr marL="1143000" indent="-228600" algn="l" rtl="0" eaLnBrk="0" fontAlgn="base" hangingPunct="0">
              <a:spcBef>
                <a:spcPct val="20000"/>
              </a:spcBef>
              <a:spcAft>
                <a:spcPct val="0"/>
              </a:spcAft>
              <a:buClr>
                <a:schemeClr val="tx1"/>
              </a:buClr>
              <a:buChar char="•"/>
              <a:defRPr sz="2200">
                <a:solidFill>
                  <a:schemeClr val="tx1"/>
                </a:solidFill>
                <a:latin typeface="+mn-lt"/>
              </a:defRPr>
            </a:lvl3pPr>
            <a:lvl4pPr marL="1600200" indent="-228600" algn="l" rtl="0" eaLnBrk="0" fontAlgn="base" hangingPunct="0">
              <a:spcBef>
                <a:spcPct val="20000"/>
              </a:spcBef>
              <a:spcAft>
                <a:spcPct val="0"/>
              </a:spcAft>
              <a:buClr>
                <a:schemeClr val="tx1"/>
              </a:buClr>
              <a:buChar char="–"/>
              <a:defRPr sz="2000">
                <a:solidFill>
                  <a:schemeClr val="tx1"/>
                </a:solidFill>
                <a:latin typeface="+mn-lt"/>
              </a:defRPr>
            </a:lvl4pPr>
            <a:lvl5pPr marL="2057400" indent="-228600" algn="l" rtl="0" eaLnBrk="0" fontAlgn="base" hangingPunct="0">
              <a:spcBef>
                <a:spcPct val="20000"/>
              </a:spcBef>
              <a:spcAft>
                <a:spcPct val="0"/>
              </a:spcAft>
              <a:buClr>
                <a:schemeClr val="tx1"/>
              </a:buClr>
              <a:buChar char="•"/>
              <a:defRPr sz="2000">
                <a:solidFill>
                  <a:schemeClr val="tx1"/>
                </a:solidFill>
                <a:latin typeface="+mn-lt"/>
              </a:defRPr>
            </a:lvl5pPr>
            <a:lvl6pPr marL="2514600" indent="-228600" algn="l" rtl="0" eaLnBrk="0" fontAlgn="base" hangingPunct="0">
              <a:spcBef>
                <a:spcPct val="20000"/>
              </a:spcBef>
              <a:spcAft>
                <a:spcPct val="0"/>
              </a:spcAft>
              <a:buClr>
                <a:schemeClr val="tx1"/>
              </a:buClr>
              <a:buChar char="•"/>
              <a:defRPr sz="2000">
                <a:solidFill>
                  <a:schemeClr val="tx1"/>
                </a:solidFill>
                <a:latin typeface="+mn-lt"/>
              </a:defRPr>
            </a:lvl6pPr>
            <a:lvl7pPr marL="2971800" indent="-228600" algn="l" rtl="0" eaLnBrk="0" fontAlgn="base" hangingPunct="0">
              <a:spcBef>
                <a:spcPct val="20000"/>
              </a:spcBef>
              <a:spcAft>
                <a:spcPct val="0"/>
              </a:spcAft>
              <a:buClr>
                <a:schemeClr val="tx1"/>
              </a:buClr>
              <a:buChar char="•"/>
              <a:defRPr sz="2000">
                <a:solidFill>
                  <a:schemeClr val="tx1"/>
                </a:solidFill>
                <a:latin typeface="+mn-lt"/>
              </a:defRPr>
            </a:lvl7pPr>
            <a:lvl8pPr marL="3429000" indent="-228600" algn="l" rtl="0" eaLnBrk="0" fontAlgn="base" hangingPunct="0">
              <a:spcBef>
                <a:spcPct val="20000"/>
              </a:spcBef>
              <a:spcAft>
                <a:spcPct val="0"/>
              </a:spcAft>
              <a:buClr>
                <a:schemeClr val="tx1"/>
              </a:buClr>
              <a:buChar char="•"/>
              <a:defRPr sz="2000">
                <a:solidFill>
                  <a:schemeClr val="tx1"/>
                </a:solidFill>
                <a:latin typeface="+mn-lt"/>
              </a:defRPr>
            </a:lvl8pPr>
            <a:lvl9pPr marL="3886200" indent="-228600" algn="l" rtl="0" eaLnBrk="0" fontAlgn="base" hangingPunct="0">
              <a:spcBef>
                <a:spcPct val="20000"/>
              </a:spcBef>
              <a:spcAft>
                <a:spcPct val="0"/>
              </a:spcAft>
              <a:buClr>
                <a:schemeClr val="tx1"/>
              </a:buClr>
              <a:buChar char="•"/>
              <a:defRPr sz="2000">
                <a:solidFill>
                  <a:schemeClr val="tx1"/>
                </a:solidFill>
                <a:latin typeface="+mn-lt"/>
              </a:defRPr>
            </a:lvl9pPr>
          </a:lstStyle>
          <a:p>
            <a:pPr marL="0" indent="0">
              <a:buClr>
                <a:schemeClr val="accent1"/>
              </a:buClr>
              <a:buNone/>
            </a:pPr>
            <a:r>
              <a:rPr lang="en-US" sz="1600" kern="0" dirty="0" smtClean="0"/>
              <a:t>Other exceptions to the three and one-half years (42 month) data retention policy requirement include:</a:t>
            </a:r>
          </a:p>
          <a:p>
            <a:pPr marL="0" indent="0">
              <a:buClr>
                <a:schemeClr val="accent1"/>
              </a:buClr>
              <a:buNone/>
            </a:pPr>
            <a:endParaRPr lang="en-US" sz="1600" kern="0" dirty="0"/>
          </a:p>
          <a:p>
            <a:pPr>
              <a:buClr>
                <a:schemeClr val="accent1"/>
              </a:buClr>
              <a:buFont typeface="Arial" panose="020B0604020202020204" pitchFamily="34" charset="0"/>
              <a:buChar char="•"/>
            </a:pPr>
            <a:r>
              <a:rPr lang="en-US" sz="1600" kern="0" dirty="0" smtClean="0"/>
              <a:t>Warrant Registers – 5 – 15 years</a:t>
            </a:r>
          </a:p>
          <a:p>
            <a:pPr lvl="1">
              <a:buClr>
                <a:schemeClr val="accent1"/>
              </a:buClr>
              <a:buFont typeface="Arial" panose="020B0604020202020204" pitchFamily="34" charset="0"/>
              <a:buChar char="•"/>
            </a:pPr>
            <a:r>
              <a:rPr lang="en-US" sz="1400" kern="0" dirty="0" smtClean="0"/>
              <a:t>Warrant registers are PDF reports which are associated with a county, not with a specific case. As they are not associated with case data in the C-IV System, warrant </a:t>
            </a:r>
            <a:r>
              <a:rPr lang="en-US" sz="1400" kern="0" dirty="0"/>
              <a:t>registers would not be subject to </a:t>
            </a:r>
            <a:r>
              <a:rPr lang="en-US" sz="1400" kern="0" dirty="0" smtClean="0"/>
              <a:t>purging.</a:t>
            </a:r>
          </a:p>
          <a:p>
            <a:pPr marL="457200" lvl="1" indent="0">
              <a:buClr>
                <a:schemeClr val="accent1"/>
              </a:buClr>
              <a:buNone/>
            </a:pPr>
            <a:endParaRPr lang="en-US" sz="1400" kern="0" dirty="0" smtClean="0"/>
          </a:p>
          <a:p>
            <a:pPr>
              <a:buClr>
                <a:schemeClr val="accent1"/>
              </a:buClr>
              <a:buFont typeface="Arial" panose="020B0604020202020204" pitchFamily="34" charset="0"/>
              <a:buChar char="•"/>
            </a:pPr>
            <a:r>
              <a:rPr lang="en-US" sz="1600" kern="0" dirty="0" smtClean="0"/>
              <a:t>County Welfare Warrants – 5 years</a:t>
            </a:r>
          </a:p>
          <a:p>
            <a:pPr lvl="1">
              <a:buClr>
                <a:schemeClr val="accent1"/>
              </a:buClr>
              <a:buFont typeface="Arial" panose="020B0604020202020204" pitchFamily="34" charset="0"/>
              <a:buChar char="•"/>
            </a:pPr>
            <a:r>
              <a:rPr lang="en-US" sz="1400" kern="0" dirty="0" smtClean="0"/>
              <a:t>County welfare warrants are not in the C-IV System, and would therefore not be subject to purging.</a:t>
            </a:r>
            <a:endParaRPr lang="en-US" sz="1400" kern="0" dirty="0"/>
          </a:p>
          <a:p>
            <a:pPr>
              <a:buClr>
                <a:schemeClr val="accent1"/>
              </a:buClr>
              <a:buFont typeface="Arial" panose="020B0604020202020204" pitchFamily="34" charset="0"/>
              <a:buChar char="•"/>
            </a:pPr>
            <a:endParaRPr lang="en-US" sz="1600" kern="0" dirty="0" smtClean="0"/>
          </a:p>
          <a:p>
            <a:pPr>
              <a:buClr>
                <a:schemeClr val="accent1"/>
              </a:buClr>
              <a:buFont typeface="Arial" panose="020B0604020202020204" pitchFamily="34" charset="0"/>
              <a:buChar char="•"/>
            </a:pPr>
            <a:r>
              <a:rPr lang="en-US" sz="1600" kern="0" dirty="0" smtClean="0"/>
              <a:t>Criminal and Litigation-Related Records – Indefinitely, until all legal actions are concluded</a:t>
            </a:r>
          </a:p>
          <a:p>
            <a:pPr lvl="1">
              <a:buClr>
                <a:schemeClr val="accent1"/>
              </a:buClr>
              <a:buFont typeface="Arial" panose="020B0604020202020204" pitchFamily="34" charset="0"/>
              <a:buChar char="•"/>
            </a:pPr>
            <a:r>
              <a:rPr lang="en-US" sz="1400" kern="0" dirty="0" smtClean="0"/>
              <a:t>We would need a specific flag type to allow workers to identify cases which need to be excluded from the purge process because they have pending or ongoing criminal or civil litigation (or really, for any other reason that the County wants to continue to retain a specific Case).</a:t>
            </a:r>
          </a:p>
          <a:p>
            <a:pPr marL="0" indent="0">
              <a:buClr>
                <a:schemeClr val="accent1"/>
              </a:buClr>
              <a:buNone/>
            </a:pPr>
            <a:endParaRPr lang="en-US" sz="1400" kern="0" dirty="0" smtClean="0"/>
          </a:p>
          <a:p>
            <a:pPr>
              <a:buClr>
                <a:schemeClr val="accent1"/>
              </a:buClr>
              <a:buFont typeface="Arial" panose="020B0604020202020204" pitchFamily="34" charset="0"/>
              <a:buChar char="•"/>
            </a:pPr>
            <a:endParaRPr lang="en-US" sz="1600" kern="0" dirty="0" smtClean="0"/>
          </a:p>
        </p:txBody>
      </p:sp>
      <p:sp>
        <p:nvSpPr>
          <p:cNvPr id="7" name="Slide Number Placeholder 1"/>
          <p:cNvSpPr>
            <a:spLocks noGrp="1"/>
          </p:cNvSpPr>
          <p:nvPr>
            <p:ph type="sldNum" sz="quarter" idx="12"/>
          </p:nvPr>
        </p:nvSpPr>
        <p:spPr>
          <a:xfrm>
            <a:off x="8531788" y="5648960"/>
            <a:ext cx="548640" cy="396240"/>
          </a:xfrm>
        </p:spPr>
        <p:txBody>
          <a:bodyPr/>
          <a:lstStyle/>
          <a:p>
            <a:pPr>
              <a:defRPr/>
            </a:pPr>
            <a:fld id="{3AE83117-DAC3-4D29-9402-39FBE6A705EE}" type="slidenum">
              <a:rPr lang="en-US" smtClean="0"/>
              <a:t>6</a:t>
            </a:fld>
            <a:endParaRPr lang="en-US" dirty="0"/>
          </a:p>
        </p:txBody>
      </p:sp>
    </p:spTree>
    <p:extLst>
      <p:ext uri="{BB962C8B-B14F-4D97-AF65-F5344CB8AC3E}">
        <p14:creationId xmlns:p14="http://schemas.microsoft.com/office/powerpoint/2010/main" val="14702559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0">
                                            <p:txEl>
                                              <p:pRg st="3" end="3"/>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0">
                                            <p:txEl>
                                              <p:pRg st="5" end="5"/>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0">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
                                            <p:txEl>
                                              <p:pRg st="8" end="8"/>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0">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152400"/>
            <a:ext cx="7315200" cy="1600200"/>
          </a:xfrm>
        </p:spPr>
        <p:txBody>
          <a:bodyPr/>
          <a:lstStyle/>
          <a:p>
            <a:pPr marL="0" indent="0" algn="r"/>
            <a:r>
              <a:rPr lang="en-US" sz="4400" dirty="0" smtClean="0"/>
              <a:t>Other Exceptions (Cont.)</a:t>
            </a:r>
            <a:endParaRPr lang="en-US" sz="4400" dirty="0"/>
          </a:p>
        </p:txBody>
      </p:sp>
      <p:sp>
        <p:nvSpPr>
          <p:cNvPr id="3" name="Content Placeholder 2"/>
          <p:cNvSpPr>
            <a:spLocks noGrp="1"/>
          </p:cNvSpPr>
          <p:nvPr>
            <p:ph idx="1"/>
          </p:nvPr>
        </p:nvSpPr>
        <p:spPr>
          <a:xfrm>
            <a:off x="123825" y="1659962"/>
            <a:ext cx="8181975" cy="4778938"/>
          </a:xfrm>
        </p:spPr>
        <p:txBody>
          <a:bodyPr/>
          <a:lstStyle/>
          <a:p>
            <a:endParaRPr lang="en-US" sz="1600" dirty="0" smtClean="0"/>
          </a:p>
          <a:p>
            <a:pPr>
              <a:buFont typeface="Arial" pitchFamily="34" charset="0"/>
              <a:buChar char="•"/>
            </a:pPr>
            <a:endParaRPr lang="en-US" sz="1600" dirty="0"/>
          </a:p>
          <a:p>
            <a:endParaRPr lang="en-US" sz="1600" dirty="0" smtClean="0"/>
          </a:p>
          <a:p>
            <a:endParaRPr lang="en-US" sz="1600" dirty="0" smtClean="0"/>
          </a:p>
          <a:p>
            <a:endParaRPr lang="en-US" sz="1600" dirty="0"/>
          </a:p>
          <a:p>
            <a:endParaRPr lang="en-US" sz="1600" dirty="0" smtClean="0"/>
          </a:p>
          <a:p>
            <a:endParaRPr lang="en-US" sz="1600" dirty="0" smtClean="0"/>
          </a:p>
          <a:p>
            <a:pPr marL="800100" lvl="1" indent="-342900">
              <a:buFont typeface="+mj-lt"/>
              <a:buAutoNum type="arabicPeriod"/>
            </a:pPr>
            <a:endParaRPr lang="en-US" sz="1400" dirty="0" smtClean="0"/>
          </a:p>
          <a:p>
            <a:pPr lvl="1">
              <a:buFont typeface="Arial" pitchFamily="34" charset="0"/>
              <a:buChar char="•"/>
            </a:pPr>
            <a:endParaRPr lang="en-US" sz="1400" dirty="0" smtClean="0"/>
          </a:p>
          <a:p>
            <a:pPr lvl="1">
              <a:buFont typeface="Arial" pitchFamily="34" charset="0"/>
              <a:buChar char="•"/>
            </a:pPr>
            <a:endParaRPr lang="en-US" sz="1400" dirty="0" smtClean="0"/>
          </a:p>
          <a:p>
            <a:pPr>
              <a:buFont typeface="Arial" pitchFamily="34" charset="0"/>
              <a:buChar char="•"/>
            </a:pPr>
            <a:endParaRPr lang="en-US" sz="1600" dirty="0" smtClean="0"/>
          </a:p>
          <a:p>
            <a:pPr>
              <a:buFont typeface="Arial" pitchFamily="34" charset="0"/>
              <a:buChar char="•"/>
            </a:pPr>
            <a:endParaRPr lang="en-US" sz="1600" dirty="0" smtClean="0"/>
          </a:p>
        </p:txBody>
      </p:sp>
      <p:sp>
        <p:nvSpPr>
          <p:cNvPr id="4" name="Slide Number Placeholder 3"/>
          <p:cNvSpPr>
            <a:spLocks noGrp="1"/>
          </p:cNvSpPr>
          <p:nvPr>
            <p:ph type="sldNum" sz="quarter" idx="10"/>
          </p:nvPr>
        </p:nvSpPr>
        <p:spPr>
          <a:xfrm>
            <a:off x="7450138" y="6588125"/>
            <a:ext cx="1693862" cy="269875"/>
          </a:xfrm>
        </p:spPr>
        <p:txBody>
          <a:bodyPr/>
          <a:lstStyle/>
          <a:p>
            <a:pPr>
              <a:defRPr/>
            </a:pPr>
            <a:fld id="{D509936C-2F93-4E7F-8FDE-B817C18F7DCC}" type="slidenum">
              <a:rPr lang="en-US" smtClean="0"/>
              <a:pPr>
                <a:defRPr/>
              </a:pPr>
              <a:t>7</a:t>
            </a:fld>
            <a:endParaRPr lang="en-US" dirty="0"/>
          </a:p>
        </p:txBody>
      </p:sp>
      <p:sp>
        <p:nvSpPr>
          <p:cNvPr id="10" name="Content Placeholder 2"/>
          <p:cNvSpPr txBox="1">
            <a:spLocks/>
          </p:cNvSpPr>
          <p:nvPr/>
        </p:nvSpPr>
        <p:spPr bwMode="auto">
          <a:xfrm>
            <a:off x="276225" y="1524000"/>
            <a:ext cx="8029575" cy="5181600"/>
          </a:xfrm>
          <a:prstGeom prst="rect">
            <a:avLst/>
          </a:prstGeom>
          <a:noFill/>
          <a:ln w="12700">
            <a:noFill/>
            <a:miter lim="800000"/>
            <a:headEnd/>
            <a:tailEnd/>
          </a:ln>
        </p:spPr>
        <p:txBody>
          <a:bodyPr vert="horz" wrap="square" lIns="90488" tIns="44450" rIns="90488" bIns="44450" numCol="1" anchor="t" anchorCtr="0" compatLnSpc="1">
            <a:prstTxWarp prst="textNoShape">
              <a:avLst/>
            </a:prstTxWarp>
          </a:bodyPr>
          <a:lstStyle>
            <a:lvl1pPr marL="342900" indent="-342900" algn="l" rtl="0" eaLnBrk="0" fontAlgn="base" hangingPunct="0">
              <a:spcBef>
                <a:spcPct val="20000"/>
              </a:spcBef>
              <a:spcAft>
                <a:spcPct val="0"/>
              </a:spcAft>
              <a:buClr>
                <a:schemeClr val="tx1"/>
              </a:buClr>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tx1"/>
              </a:buClr>
              <a:buChar char="–"/>
              <a:defRPr sz="2600">
                <a:solidFill>
                  <a:schemeClr val="tx1"/>
                </a:solidFill>
                <a:latin typeface="+mn-lt"/>
              </a:defRPr>
            </a:lvl2pPr>
            <a:lvl3pPr marL="1143000" indent="-228600" algn="l" rtl="0" eaLnBrk="0" fontAlgn="base" hangingPunct="0">
              <a:spcBef>
                <a:spcPct val="20000"/>
              </a:spcBef>
              <a:spcAft>
                <a:spcPct val="0"/>
              </a:spcAft>
              <a:buClr>
                <a:schemeClr val="tx1"/>
              </a:buClr>
              <a:buChar char="•"/>
              <a:defRPr sz="2200">
                <a:solidFill>
                  <a:schemeClr val="tx1"/>
                </a:solidFill>
                <a:latin typeface="+mn-lt"/>
              </a:defRPr>
            </a:lvl3pPr>
            <a:lvl4pPr marL="1600200" indent="-228600" algn="l" rtl="0" eaLnBrk="0" fontAlgn="base" hangingPunct="0">
              <a:spcBef>
                <a:spcPct val="20000"/>
              </a:spcBef>
              <a:spcAft>
                <a:spcPct val="0"/>
              </a:spcAft>
              <a:buClr>
                <a:schemeClr val="tx1"/>
              </a:buClr>
              <a:buChar char="–"/>
              <a:defRPr sz="2000">
                <a:solidFill>
                  <a:schemeClr val="tx1"/>
                </a:solidFill>
                <a:latin typeface="+mn-lt"/>
              </a:defRPr>
            </a:lvl4pPr>
            <a:lvl5pPr marL="2057400" indent="-228600" algn="l" rtl="0" eaLnBrk="0" fontAlgn="base" hangingPunct="0">
              <a:spcBef>
                <a:spcPct val="20000"/>
              </a:spcBef>
              <a:spcAft>
                <a:spcPct val="0"/>
              </a:spcAft>
              <a:buClr>
                <a:schemeClr val="tx1"/>
              </a:buClr>
              <a:buChar char="•"/>
              <a:defRPr sz="2000">
                <a:solidFill>
                  <a:schemeClr val="tx1"/>
                </a:solidFill>
                <a:latin typeface="+mn-lt"/>
              </a:defRPr>
            </a:lvl5pPr>
            <a:lvl6pPr marL="2514600" indent="-228600" algn="l" rtl="0" eaLnBrk="0" fontAlgn="base" hangingPunct="0">
              <a:spcBef>
                <a:spcPct val="20000"/>
              </a:spcBef>
              <a:spcAft>
                <a:spcPct val="0"/>
              </a:spcAft>
              <a:buClr>
                <a:schemeClr val="tx1"/>
              </a:buClr>
              <a:buChar char="•"/>
              <a:defRPr sz="2000">
                <a:solidFill>
                  <a:schemeClr val="tx1"/>
                </a:solidFill>
                <a:latin typeface="+mn-lt"/>
              </a:defRPr>
            </a:lvl6pPr>
            <a:lvl7pPr marL="2971800" indent="-228600" algn="l" rtl="0" eaLnBrk="0" fontAlgn="base" hangingPunct="0">
              <a:spcBef>
                <a:spcPct val="20000"/>
              </a:spcBef>
              <a:spcAft>
                <a:spcPct val="0"/>
              </a:spcAft>
              <a:buClr>
                <a:schemeClr val="tx1"/>
              </a:buClr>
              <a:buChar char="•"/>
              <a:defRPr sz="2000">
                <a:solidFill>
                  <a:schemeClr val="tx1"/>
                </a:solidFill>
                <a:latin typeface="+mn-lt"/>
              </a:defRPr>
            </a:lvl7pPr>
            <a:lvl8pPr marL="3429000" indent="-228600" algn="l" rtl="0" eaLnBrk="0" fontAlgn="base" hangingPunct="0">
              <a:spcBef>
                <a:spcPct val="20000"/>
              </a:spcBef>
              <a:spcAft>
                <a:spcPct val="0"/>
              </a:spcAft>
              <a:buClr>
                <a:schemeClr val="tx1"/>
              </a:buClr>
              <a:buChar char="•"/>
              <a:defRPr sz="2000">
                <a:solidFill>
                  <a:schemeClr val="tx1"/>
                </a:solidFill>
                <a:latin typeface="+mn-lt"/>
              </a:defRPr>
            </a:lvl8pPr>
            <a:lvl9pPr marL="3886200" indent="-228600" algn="l" rtl="0" eaLnBrk="0" fontAlgn="base" hangingPunct="0">
              <a:spcBef>
                <a:spcPct val="20000"/>
              </a:spcBef>
              <a:spcAft>
                <a:spcPct val="0"/>
              </a:spcAft>
              <a:buClr>
                <a:schemeClr val="tx1"/>
              </a:buClr>
              <a:buChar char="•"/>
              <a:defRPr sz="2000">
                <a:solidFill>
                  <a:schemeClr val="tx1"/>
                </a:solidFill>
                <a:latin typeface="+mn-lt"/>
              </a:defRPr>
            </a:lvl9pPr>
          </a:lstStyle>
          <a:p>
            <a:pPr marL="0" indent="0">
              <a:buClr>
                <a:schemeClr val="accent1"/>
              </a:buClr>
              <a:buNone/>
            </a:pPr>
            <a:r>
              <a:rPr lang="en-US" sz="1600" kern="0" dirty="0" smtClean="0"/>
              <a:t>Additional exceptions exist for some programs:</a:t>
            </a:r>
          </a:p>
          <a:p>
            <a:pPr marL="0" indent="0">
              <a:buClr>
                <a:schemeClr val="accent1"/>
              </a:buClr>
              <a:buNone/>
            </a:pPr>
            <a:endParaRPr lang="en-US" sz="1600" kern="0" dirty="0"/>
          </a:p>
          <a:p>
            <a:pPr>
              <a:buClr>
                <a:schemeClr val="accent1"/>
              </a:buClr>
              <a:buFont typeface="Arial" panose="020B0604020202020204" pitchFamily="34" charset="0"/>
              <a:buChar char="•"/>
            </a:pPr>
            <a:r>
              <a:rPr lang="en-US" sz="1600" kern="0" dirty="0" smtClean="0"/>
              <a:t>AAP: Indefinite Retention (ACL 11-23)</a:t>
            </a:r>
          </a:p>
          <a:p>
            <a:pPr>
              <a:buClr>
                <a:schemeClr val="accent1"/>
              </a:buClr>
              <a:buFont typeface="Arial" panose="020B0604020202020204" pitchFamily="34" charset="0"/>
              <a:buChar char="•"/>
            </a:pPr>
            <a:r>
              <a:rPr lang="en-US" sz="1600" kern="0" dirty="0" smtClean="0"/>
              <a:t>Foster Care and Kin-Gap</a:t>
            </a:r>
          </a:p>
          <a:p>
            <a:pPr lvl="1">
              <a:buClr>
                <a:schemeClr val="accent1"/>
              </a:buClr>
              <a:buFont typeface="Arial" panose="020B0604020202020204" pitchFamily="34" charset="0"/>
              <a:buChar char="•"/>
            </a:pPr>
            <a:r>
              <a:rPr lang="en-US" sz="1400" kern="0" dirty="0" smtClean="0"/>
              <a:t>Indefinite Retention for Native American children </a:t>
            </a:r>
            <a:r>
              <a:rPr lang="en-US" sz="1400" kern="0" dirty="0"/>
              <a:t>(California Child Welfare Services Manual of Policies and Procedures 31-075.21, Page </a:t>
            </a:r>
            <a:r>
              <a:rPr lang="en-US" sz="1400" kern="0" dirty="0" smtClean="0"/>
              <a:t>33.1)</a:t>
            </a:r>
          </a:p>
          <a:p>
            <a:pPr lvl="1">
              <a:buClr>
                <a:schemeClr val="accent1"/>
              </a:buClr>
              <a:buFont typeface="Arial" panose="020B0604020202020204" pitchFamily="34" charset="0"/>
              <a:buChar char="•"/>
            </a:pPr>
            <a:r>
              <a:rPr lang="en-US" sz="1400" kern="0" dirty="0" smtClean="0"/>
              <a:t>Otherwise, retention is for three years from the date the State submits the last expenditure report to DHHS </a:t>
            </a:r>
            <a:r>
              <a:rPr lang="en-US" sz="1400" kern="0" dirty="0"/>
              <a:t>(Manual of Policies and Procedures, 23-353, Page </a:t>
            </a:r>
            <a:r>
              <a:rPr lang="en-US" sz="1400" kern="0" dirty="0" smtClean="0"/>
              <a:t>281)</a:t>
            </a:r>
          </a:p>
          <a:p>
            <a:pPr lvl="1">
              <a:buClr>
                <a:schemeClr val="accent1"/>
              </a:buClr>
              <a:buFont typeface="Arial" panose="020B0604020202020204" pitchFamily="34" charset="0"/>
              <a:buChar char="•"/>
            </a:pPr>
            <a:r>
              <a:rPr lang="en-US" sz="1400" kern="0" dirty="0" smtClean="0"/>
              <a:t>Is there a reliable way to identify the Native-American FC/KG cases?</a:t>
            </a:r>
          </a:p>
          <a:p>
            <a:pPr lvl="2">
              <a:buClr>
                <a:schemeClr val="accent1"/>
              </a:buClr>
              <a:buFont typeface="Arial" panose="020B0604020202020204" pitchFamily="34" charset="0"/>
              <a:buChar char="•"/>
            </a:pPr>
            <a:r>
              <a:rPr lang="en-US" sz="1000" kern="0" dirty="0" smtClean="0"/>
              <a:t>FC2 does not ask these questions</a:t>
            </a:r>
          </a:p>
          <a:p>
            <a:pPr lvl="2">
              <a:buClr>
                <a:schemeClr val="accent1"/>
              </a:buClr>
              <a:buFont typeface="Arial" panose="020B0604020202020204" pitchFamily="34" charset="0"/>
              <a:buChar char="•"/>
            </a:pPr>
            <a:r>
              <a:rPr lang="en-US" sz="1000" kern="0" dirty="0" smtClean="0"/>
              <a:t>SAWS2, SAWS 1 includes questions about whether  </a:t>
            </a:r>
            <a:r>
              <a:rPr lang="en-US" sz="1000" kern="0" dirty="0"/>
              <a:t>“the applicant or any member of their family” is a member of a Native American </a:t>
            </a:r>
            <a:r>
              <a:rPr lang="en-US" sz="1000" kern="0" dirty="0" smtClean="0"/>
              <a:t>Tribe. SAWS1 typically completed as part of FC application.</a:t>
            </a:r>
          </a:p>
          <a:p>
            <a:pPr lvl="2">
              <a:buClr>
                <a:schemeClr val="accent1"/>
              </a:buClr>
              <a:buFont typeface="Arial" panose="020B0604020202020204" pitchFamily="34" charset="0"/>
              <a:buChar char="•"/>
            </a:pPr>
            <a:r>
              <a:rPr lang="en-US" sz="1000" kern="0" dirty="0"/>
              <a:t>PERS.MEM_OF_INDIAN_TRIB_IND likely indicates if a person is a member of an Native American Tribe. </a:t>
            </a:r>
            <a:r>
              <a:rPr lang="en-US" sz="1000" kern="0" dirty="0" smtClean="0"/>
              <a:t>In C-IV, there are ~386 </a:t>
            </a:r>
            <a:r>
              <a:rPr lang="en-US" sz="1000" kern="0" dirty="0"/>
              <a:t>NULL values </a:t>
            </a:r>
            <a:r>
              <a:rPr lang="en-US" sz="1000" kern="0" dirty="0" smtClean="0"/>
              <a:t>created </a:t>
            </a:r>
            <a:r>
              <a:rPr lang="en-US" sz="1000" kern="0" dirty="0"/>
              <a:t>between 1/2017 and 1/2018. </a:t>
            </a:r>
            <a:r>
              <a:rPr lang="en-US" sz="1000" kern="0" dirty="0" smtClean="0"/>
              <a:t>But vast </a:t>
            </a:r>
            <a:r>
              <a:rPr lang="en-US" sz="1000" kern="0" dirty="0"/>
              <a:t>majority of </a:t>
            </a:r>
            <a:r>
              <a:rPr lang="en-US" sz="1000" kern="0" dirty="0" smtClean="0"/>
              <a:t>PERS.MEM_OF_INDIAN_TRIB_IND </a:t>
            </a:r>
            <a:r>
              <a:rPr lang="en-US" sz="1000" kern="0" dirty="0"/>
              <a:t>columns created since 1/2017 are populated with “Y” or “N</a:t>
            </a:r>
            <a:r>
              <a:rPr lang="en-US" sz="1000" kern="0" dirty="0" smtClean="0"/>
              <a:t>.”</a:t>
            </a:r>
          </a:p>
          <a:p>
            <a:pPr lvl="2">
              <a:buClr>
                <a:schemeClr val="accent1"/>
              </a:buClr>
              <a:buFont typeface="Arial" panose="020B0604020202020204" pitchFamily="34" charset="0"/>
              <a:buChar char="•"/>
            </a:pPr>
            <a:r>
              <a:rPr lang="en-US" sz="1000" kern="0" dirty="0" smtClean="0"/>
              <a:t>Alternatively, could use Flags to indicate these should be retained indefinitely. </a:t>
            </a:r>
            <a:endParaRPr lang="en-US" sz="1000" kern="0" dirty="0"/>
          </a:p>
          <a:p>
            <a:pPr marL="457200" lvl="1" indent="0">
              <a:buClr>
                <a:schemeClr val="accent1"/>
              </a:buClr>
              <a:buNone/>
            </a:pPr>
            <a:endParaRPr lang="en-US" sz="1400" kern="0" dirty="0" smtClean="0"/>
          </a:p>
          <a:p>
            <a:pPr>
              <a:buClr>
                <a:schemeClr val="accent1"/>
              </a:buClr>
              <a:buFont typeface="Arial" panose="020B0604020202020204" pitchFamily="34" charset="0"/>
              <a:buChar char="•"/>
            </a:pPr>
            <a:endParaRPr lang="en-US" sz="1600" kern="0" dirty="0" smtClean="0"/>
          </a:p>
          <a:p>
            <a:pPr marL="0" indent="0">
              <a:buClr>
                <a:schemeClr val="accent1"/>
              </a:buClr>
              <a:buNone/>
            </a:pPr>
            <a:endParaRPr lang="en-US" sz="1400" kern="0" dirty="0" smtClean="0"/>
          </a:p>
          <a:p>
            <a:pPr>
              <a:buClr>
                <a:schemeClr val="accent1"/>
              </a:buClr>
              <a:buFont typeface="Arial" panose="020B0604020202020204" pitchFamily="34" charset="0"/>
              <a:buChar char="•"/>
            </a:pPr>
            <a:endParaRPr lang="en-US" sz="1600" kern="0" dirty="0" smtClean="0"/>
          </a:p>
        </p:txBody>
      </p:sp>
      <p:sp>
        <p:nvSpPr>
          <p:cNvPr id="7" name="Slide Number Placeholder 1"/>
          <p:cNvSpPr>
            <a:spLocks noGrp="1"/>
          </p:cNvSpPr>
          <p:nvPr>
            <p:ph type="sldNum" sz="quarter" idx="12"/>
          </p:nvPr>
        </p:nvSpPr>
        <p:spPr>
          <a:xfrm>
            <a:off x="8531788" y="5648960"/>
            <a:ext cx="548640" cy="396240"/>
          </a:xfrm>
        </p:spPr>
        <p:txBody>
          <a:bodyPr/>
          <a:lstStyle/>
          <a:p>
            <a:pPr>
              <a:defRPr/>
            </a:pPr>
            <a:fld id="{3AE83117-DAC3-4D29-9402-39FBE6A705EE}" type="slidenum">
              <a:rPr lang="en-US" smtClean="0"/>
              <a:t>7</a:t>
            </a:fld>
            <a:endParaRPr lang="en-US" dirty="0"/>
          </a:p>
        </p:txBody>
      </p:sp>
    </p:spTree>
    <p:extLst>
      <p:ext uri="{BB962C8B-B14F-4D97-AF65-F5344CB8AC3E}">
        <p14:creationId xmlns:p14="http://schemas.microsoft.com/office/powerpoint/2010/main" val="21117641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0">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0">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0">
                                            <p:txEl>
                                              <p:pRg st="8" end="8"/>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0">
                                            <p:txEl>
                                              <p:pRg st="9" end="9"/>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0">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152400"/>
            <a:ext cx="7315200" cy="1600200"/>
          </a:xfrm>
        </p:spPr>
        <p:txBody>
          <a:bodyPr/>
          <a:lstStyle/>
          <a:p>
            <a:pPr marL="0" indent="0" algn="r"/>
            <a:r>
              <a:rPr lang="en-US" sz="4400" dirty="0" smtClean="0"/>
              <a:t>Data </a:t>
            </a:r>
            <a:r>
              <a:rPr lang="en-US" sz="4400" dirty="0"/>
              <a:t>Purge </a:t>
            </a:r>
            <a:r>
              <a:rPr lang="en-US" sz="4400" dirty="0" smtClean="0"/>
              <a:t>Approach</a:t>
            </a:r>
            <a:endParaRPr lang="en-US" sz="4400" dirty="0"/>
          </a:p>
        </p:txBody>
      </p:sp>
      <p:sp>
        <p:nvSpPr>
          <p:cNvPr id="3" name="Content Placeholder 2"/>
          <p:cNvSpPr>
            <a:spLocks noGrp="1"/>
          </p:cNvSpPr>
          <p:nvPr>
            <p:ph idx="1"/>
          </p:nvPr>
        </p:nvSpPr>
        <p:spPr>
          <a:xfrm>
            <a:off x="123825" y="1659962"/>
            <a:ext cx="8181975" cy="4778938"/>
          </a:xfrm>
        </p:spPr>
        <p:txBody>
          <a:bodyPr/>
          <a:lstStyle/>
          <a:p>
            <a:endParaRPr lang="en-US" sz="1600" dirty="0" smtClean="0"/>
          </a:p>
          <a:p>
            <a:pPr>
              <a:buFont typeface="Arial" pitchFamily="34" charset="0"/>
              <a:buChar char="•"/>
            </a:pPr>
            <a:endParaRPr lang="en-US" sz="1600" dirty="0"/>
          </a:p>
          <a:p>
            <a:endParaRPr lang="en-US" sz="1600" dirty="0" smtClean="0"/>
          </a:p>
          <a:p>
            <a:endParaRPr lang="en-US" sz="1600" dirty="0" smtClean="0"/>
          </a:p>
          <a:p>
            <a:endParaRPr lang="en-US" sz="1600" dirty="0"/>
          </a:p>
          <a:p>
            <a:endParaRPr lang="en-US" sz="1600" dirty="0" smtClean="0"/>
          </a:p>
          <a:p>
            <a:endParaRPr lang="en-US" sz="1600" dirty="0" smtClean="0"/>
          </a:p>
          <a:p>
            <a:pPr marL="800100" lvl="1" indent="-342900">
              <a:buFont typeface="+mj-lt"/>
              <a:buAutoNum type="arabicPeriod"/>
            </a:pPr>
            <a:endParaRPr lang="en-US" sz="1400" dirty="0" smtClean="0"/>
          </a:p>
          <a:p>
            <a:pPr lvl="1">
              <a:buFont typeface="Arial" pitchFamily="34" charset="0"/>
              <a:buChar char="•"/>
            </a:pPr>
            <a:endParaRPr lang="en-US" sz="1400" dirty="0" smtClean="0"/>
          </a:p>
          <a:p>
            <a:pPr lvl="1">
              <a:buFont typeface="Arial" pitchFamily="34" charset="0"/>
              <a:buChar char="•"/>
            </a:pPr>
            <a:endParaRPr lang="en-US" sz="1400" dirty="0" smtClean="0"/>
          </a:p>
          <a:p>
            <a:pPr>
              <a:buFont typeface="Arial" pitchFamily="34" charset="0"/>
              <a:buChar char="•"/>
            </a:pPr>
            <a:endParaRPr lang="en-US" sz="1600" dirty="0" smtClean="0"/>
          </a:p>
          <a:p>
            <a:pPr>
              <a:buFont typeface="Arial" pitchFamily="34" charset="0"/>
              <a:buChar char="•"/>
            </a:pPr>
            <a:endParaRPr lang="en-US" sz="1600" dirty="0" smtClean="0"/>
          </a:p>
        </p:txBody>
      </p:sp>
      <p:sp>
        <p:nvSpPr>
          <p:cNvPr id="4" name="Slide Number Placeholder 3"/>
          <p:cNvSpPr>
            <a:spLocks noGrp="1"/>
          </p:cNvSpPr>
          <p:nvPr>
            <p:ph type="sldNum" sz="quarter" idx="10"/>
          </p:nvPr>
        </p:nvSpPr>
        <p:spPr>
          <a:xfrm>
            <a:off x="7450138" y="6588125"/>
            <a:ext cx="1693862" cy="269875"/>
          </a:xfrm>
        </p:spPr>
        <p:txBody>
          <a:bodyPr/>
          <a:lstStyle/>
          <a:p>
            <a:pPr>
              <a:defRPr/>
            </a:pPr>
            <a:fld id="{D509936C-2F93-4E7F-8FDE-B817C18F7DCC}" type="slidenum">
              <a:rPr lang="en-US" smtClean="0"/>
              <a:pPr>
                <a:defRPr/>
              </a:pPr>
              <a:t>8</a:t>
            </a:fld>
            <a:endParaRPr lang="en-US" dirty="0"/>
          </a:p>
        </p:txBody>
      </p:sp>
      <p:sp>
        <p:nvSpPr>
          <p:cNvPr id="10" name="Content Placeholder 2"/>
          <p:cNvSpPr txBox="1">
            <a:spLocks/>
          </p:cNvSpPr>
          <p:nvPr/>
        </p:nvSpPr>
        <p:spPr bwMode="auto">
          <a:xfrm>
            <a:off x="276225" y="1524000"/>
            <a:ext cx="8029575" cy="5181600"/>
          </a:xfrm>
          <a:prstGeom prst="rect">
            <a:avLst/>
          </a:prstGeom>
          <a:noFill/>
          <a:ln w="12700">
            <a:noFill/>
            <a:miter lim="800000"/>
            <a:headEnd/>
            <a:tailEnd/>
          </a:ln>
        </p:spPr>
        <p:txBody>
          <a:bodyPr vert="horz" wrap="square" lIns="90488" tIns="44450" rIns="90488" bIns="44450" numCol="1" anchor="t" anchorCtr="0" compatLnSpc="1">
            <a:prstTxWarp prst="textNoShape">
              <a:avLst/>
            </a:prstTxWarp>
          </a:bodyPr>
          <a:lstStyle>
            <a:lvl1pPr marL="342900" indent="-342900" algn="l" rtl="0" eaLnBrk="0" fontAlgn="base" hangingPunct="0">
              <a:spcBef>
                <a:spcPct val="20000"/>
              </a:spcBef>
              <a:spcAft>
                <a:spcPct val="0"/>
              </a:spcAft>
              <a:buClr>
                <a:schemeClr val="tx1"/>
              </a:buClr>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tx1"/>
              </a:buClr>
              <a:buChar char="–"/>
              <a:defRPr sz="2600">
                <a:solidFill>
                  <a:schemeClr val="tx1"/>
                </a:solidFill>
                <a:latin typeface="+mn-lt"/>
              </a:defRPr>
            </a:lvl2pPr>
            <a:lvl3pPr marL="1143000" indent="-228600" algn="l" rtl="0" eaLnBrk="0" fontAlgn="base" hangingPunct="0">
              <a:spcBef>
                <a:spcPct val="20000"/>
              </a:spcBef>
              <a:spcAft>
                <a:spcPct val="0"/>
              </a:spcAft>
              <a:buClr>
                <a:schemeClr val="tx1"/>
              </a:buClr>
              <a:buChar char="•"/>
              <a:defRPr sz="2200">
                <a:solidFill>
                  <a:schemeClr val="tx1"/>
                </a:solidFill>
                <a:latin typeface="+mn-lt"/>
              </a:defRPr>
            </a:lvl3pPr>
            <a:lvl4pPr marL="1600200" indent="-228600" algn="l" rtl="0" eaLnBrk="0" fontAlgn="base" hangingPunct="0">
              <a:spcBef>
                <a:spcPct val="20000"/>
              </a:spcBef>
              <a:spcAft>
                <a:spcPct val="0"/>
              </a:spcAft>
              <a:buClr>
                <a:schemeClr val="tx1"/>
              </a:buClr>
              <a:buChar char="–"/>
              <a:defRPr sz="2000">
                <a:solidFill>
                  <a:schemeClr val="tx1"/>
                </a:solidFill>
                <a:latin typeface="+mn-lt"/>
              </a:defRPr>
            </a:lvl4pPr>
            <a:lvl5pPr marL="2057400" indent="-228600" algn="l" rtl="0" eaLnBrk="0" fontAlgn="base" hangingPunct="0">
              <a:spcBef>
                <a:spcPct val="20000"/>
              </a:spcBef>
              <a:spcAft>
                <a:spcPct val="0"/>
              </a:spcAft>
              <a:buClr>
                <a:schemeClr val="tx1"/>
              </a:buClr>
              <a:buChar char="•"/>
              <a:defRPr sz="2000">
                <a:solidFill>
                  <a:schemeClr val="tx1"/>
                </a:solidFill>
                <a:latin typeface="+mn-lt"/>
              </a:defRPr>
            </a:lvl5pPr>
            <a:lvl6pPr marL="2514600" indent="-228600" algn="l" rtl="0" eaLnBrk="0" fontAlgn="base" hangingPunct="0">
              <a:spcBef>
                <a:spcPct val="20000"/>
              </a:spcBef>
              <a:spcAft>
                <a:spcPct val="0"/>
              </a:spcAft>
              <a:buClr>
                <a:schemeClr val="tx1"/>
              </a:buClr>
              <a:buChar char="•"/>
              <a:defRPr sz="2000">
                <a:solidFill>
                  <a:schemeClr val="tx1"/>
                </a:solidFill>
                <a:latin typeface="+mn-lt"/>
              </a:defRPr>
            </a:lvl6pPr>
            <a:lvl7pPr marL="2971800" indent="-228600" algn="l" rtl="0" eaLnBrk="0" fontAlgn="base" hangingPunct="0">
              <a:spcBef>
                <a:spcPct val="20000"/>
              </a:spcBef>
              <a:spcAft>
                <a:spcPct val="0"/>
              </a:spcAft>
              <a:buClr>
                <a:schemeClr val="tx1"/>
              </a:buClr>
              <a:buChar char="•"/>
              <a:defRPr sz="2000">
                <a:solidFill>
                  <a:schemeClr val="tx1"/>
                </a:solidFill>
                <a:latin typeface="+mn-lt"/>
              </a:defRPr>
            </a:lvl7pPr>
            <a:lvl8pPr marL="3429000" indent="-228600" algn="l" rtl="0" eaLnBrk="0" fontAlgn="base" hangingPunct="0">
              <a:spcBef>
                <a:spcPct val="20000"/>
              </a:spcBef>
              <a:spcAft>
                <a:spcPct val="0"/>
              </a:spcAft>
              <a:buClr>
                <a:schemeClr val="tx1"/>
              </a:buClr>
              <a:buChar char="•"/>
              <a:defRPr sz="2000">
                <a:solidFill>
                  <a:schemeClr val="tx1"/>
                </a:solidFill>
                <a:latin typeface="+mn-lt"/>
              </a:defRPr>
            </a:lvl8pPr>
            <a:lvl9pPr marL="3886200" indent="-228600" algn="l" rtl="0" eaLnBrk="0" fontAlgn="base" hangingPunct="0">
              <a:spcBef>
                <a:spcPct val="20000"/>
              </a:spcBef>
              <a:spcAft>
                <a:spcPct val="0"/>
              </a:spcAft>
              <a:buClr>
                <a:schemeClr val="tx1"/>
              </a:buClr>
              <a:buChar char="•"/>
              <a:defRPr sz="2000">
                <a:solidFill>
                  <a:schemeClr val="tx1"/>
                </a:solidFill>
                <a:latin typeface="+mn-lt"/>
              </a:defRPr>
            </a:lvl9pPr>
          </a:lstStyle>
          <a:p>
            <a:pPr marL="0" indent="0">
              <a:buClr>
                <a:schemeClr val="accent1"/>
              </a:buClr>
              <a:buNone/>
            </a:pPr>
            <a:r>
              <a:rPr lang="en-US" sz="1600" kern="0" dirty="0" smtClean="0"/>
              <a:t>Go Conservative?</a:t>
            </a:r>
          </a:p>
          <a:p>
            <a:pPr marL="0" indent="0">
              <a:buClr>
                <a:schemeClr val="accent1"/>
              </a:buClr>
              <a:buNone/>
            </a:pPr>
            <a:endParaRPr lang="en-US" sz="1600" kern="0" dirty="0" smtClean="0"/>
          </a:p>
          <a:p>
            <a:pPr>
              <a:buClr>
                <a:schemeClr val="accent1"/>
              </a:buClr>
            </a:pPr>
            <a:r>
              <a:rPr lang="en-US" sz="1600" kern="0" dirty="0" smtClean="0"/>
              <a:t>Generally, data can be purged 42 months following the later of the date of case closure or the date of the state’s submission of its final expenditure report to DHHS</a:t>
            </a:r>
          </a:p>
          <a:p>
            <a:pPr>
              <a:buClr>
                <a:schemeClr val="accent1"/>
              </a:buClr>
            </a:pPr>
            <a:endParaRPr lang="en-US" sz="1600" kern="0" dirty="0"/>
          </a:p>
          <a:p>
            <a:pPr>
              <a:buClr>
                <a:schemeClr val="accent1"/>
              </a:buClr>
            </a:pPr>
            <a:r>
              <a:rPr lang="en-US" sz="1600" kern="0" dirty="0" smtClean="0"/>
              <a:t>Proposed CalACES data purge approach would be to purge data four years (48 months) following the later of these two dates. I.e., we would only purge cases where all programs on the Case have been closed for at least four years. </a:t>
            </a:r>
            <a:endParaRPr lang="en-US" sz="1600" kern="0" dirty="0"/>
          </a:p>
          <a:p>
            <a:pPr>
              <a:buClr>
                <a:schemeClr val="accent1"/>
              </a:buClr>
            </a:pPr>
            <a:endParaRPr lang="en-US" sz="1600" kern="0" dirty="0" smtClean="0"/>
          </a:p>
          <a:p>
            <a:pPr>
              <a:buClr>
                <a:schemeClr val="accent1"/>
              </a:buClr>
            </a:pPr>
            <a:r>
              <a:rPr lang="en-US" sz="1600" kern="0" dirty="0" smtClean="0"/>
              <a:t>In addition, we would also follow the exceptions noted on the previous slides (i.e., Not purge any cases flagged for retention, cases with investigations, cases with open recovery accounts).</a:t>
            </a:r>
          </a:p>
          <a:p>
            <a:pPr>
              <a:buClr>
                <a:schemeClr val="accent1"/>
              </a:buClr>
            </a:pPr>
            <a:endParaRPr lang="en-US" sz="1600" kern="0" dirty="0"/>
          </a:p>
          <a:p>
            <a:pPr>
              <a:buClr>
                <a:schemeClr val="accent1"/>
              </a:buClr>
            </a:pPr>
            <a:r>
              <a:rPr lang="en-US" sz="1600" kern="0" dirty="0" smtClean="0"/>
              <a:t>Run Monthly?</a:t>
            </a:r>
          </a:p>
          <a:p>
            <a:pPr marL="0" indent="0">
              <a:buClr>
                <a:schemeClr val="accent1"/>
              </a:buClr>
              <a:buNone/>
            </a:pPr>
            <a:endParaRPr lang="en-US" sz="1600" kern="0" dirty="0"/>
          </a:p>
        </p:txBody>
      </p:sp>
      <p:sp>
        <p:nvSpPr>
          <p:cNvPr id="7" name="Slide Number Placeholder 1"/>
          <p:cNvSpPr>
            <a:spLocks noGrp="1"/>
          </p:cNvSpPr>
          <p:nvPr>
            <p:ph type="sldNum" sz="quarter" idx="12"/>
          </p:nvPr>
        </p:nvSpPr>
        <p:spPr>
          <a:xfrm>
            <a:off x="8531788" y="5648960"/>
            <a:ext cx="548640" cy="396240"/>
          </a:xfrm>
        </p:spPr>
        <p:txBody>
          <a:bodyPr/>
          <a:lstStyle/>
          <a:p>
            <a:pPr>
              <a:defRPr/>
            </a:pPr>
            <a:fld id="{3AE83117-DAC3-4D29-9402-39FBE6A705EE}" type="slidenum">
              <a:rPr lang="en-US" smtClean="0"/>
              <a:t>8</a:t>
            </a:fld>
            <a:endParaRPr lang="en-US" dirty="0"/>
          </a:p>
        </p:txBody>
      </p:sp>
    </p:spTree>
    <p:extLst>
      <p:ext uri="{BB962C8B-B14F-4D97-AF65-F5344CB8AC3E}">
        <p14:creationId xmlns:p14="http://schemas.microsoft.com/office/powerpoint/2010/main" val="37038579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
                                            <p:txEl>
                                              <p:pRg st="6" end="6"/>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152400"/>
            <a:ext cx="7315200" cy="1600200"/>
          </a:xfrm>
        </p:spPr>
        <p:txBody>
          <a:bodyPr/>
          <a:lstStyle/>
          <a:p>
            <a:pPr marL="0" indent="0" algn="r"/>
            <a:r>
              <a:rPr lang="en-US" sz="4400" dirty="0" smtClean="0"/>
              <a:t>Data </a:t>
            </a:r>
            <a:r>
              <a:rPr lang="en-US" sz="4400" dirty="0"/>
              <a:t>Purge Approach</a:t>
            </a:r>
          </a:p>
        </p:txBody>
      </p:sp>
      <p:sp>
        <p:nvSpPr>
          <p:cNvPr id="3" name="Content Placeholder 2"/>
          <p:cNvSpPr>
            <a:spLocks noGrp="1"/>
          </p:cNvSpPr>
          <p:nvPr>
            <p:ph idx="1"/>
          </p:nvPr>
        </p:nvSpPr>
        <p:spPr>
          <a:xfrm>
            <a:off x="123825" y="1659962"/>
            <a:ext cx="8181975" cy="4778938"/>
          </a:xfrm>
        </p:spPr>
        <p:txBody>
          <a:bodyPr/>
          <a:lstStyle/>
          <a:p>
            <a:endParaRPr lang="en-US" sz="1600" dirty="0" smtClean="0"/>
          </a:p>
          <a:p>
            <a:pPr>
              <a:buFont typeface="Arial" pitchFamily="34" charset="0"/>
              <a:buChar char="•"/>
            </a:pPr>
            <a:endParaRPr lang="en-US" sz="1600" dirty="0"/>
          </a:p>
          <a:p>
            <a:endParaRPr lang="en-US" sz="1600" dirty="0" smtClean="0"/>
          </a:p>
          <a:p>
            <a:endParaRPr lang="en-US" sz="1600" dirty="0" smtClean="0"/>
          </a:p>
          <a:p>
            <a:endParaRPr lang="en-US" sz="1600" dirty="0"/>
          </a:p>
          <a:p>
            <a:endParaRPr lang="en-US" sz="1600" dirty="0" smtClean="0"/>
          </a:p>
          <a:p>
            <a:endParaRPr lang="en-US" sz="1600" dirty="0" smtClean="0"/>
          </a:p>
          <a:p>
            <a:pPr marL="800100" lvl="1" indent="-342900">
              <a:buFont typeface="+mj-lt"/>
              <a:buAutoNum type="arabicPeriod"/>
            </a:pPr>
            <a:endParaRPr lang="en-US" sz="1400" dirty="0" smtClean="0"/>
          </a:p>
          <a:p>
            <a:pPr lvl="1">
              <a:buFont typeface="Arial" pitchFamily="34" charset="0"/>
              <a:buChar char="•"/>
            </a:pPr>
            <a:endParaRPr lang="en-US" sz="1400" dirty="0" smtClean="0"/>
          </a:p>
          <a:p>
            <a:pPr lvl="1">
              <a:buFont typeface="Arial" pitchFamily="34" charset="0"/>
              <a:buChar char="•"/>
            </a:pPr>
            <a:endParaRPr lang="en-US" sz="1400" dirty="0" smtClean="0"/>
          </a:p>
          <a:p>
            <a:pPr>
              <a:buFont typeface="Arial" pitchFamily="34" charset="0"/>
              <a:buChar char="•"/>
            </a:pPr>
            <a:endParaRPr lang="en-US" sz="1600" dirty="0" smtClean="0"/>
          </a:p>
          <a:p>
            <a:pPr>
              <a:buFont typeface="Arial" pitchFamily="34" charset="0"/>
              <a:buChar char="•"/>
            </a:pPr>
            <a:endParaRPr lang="en-US" sz="1600" dirty="0" smtClean="0"/>
          </a:p>
        </p:txBody>
      </p:sp>
      <p:sp>
        <p:nvSpPr>
          <p:cNvPr id="4" name="Slide Number Placeholder 3"/>
          <p:cNvSpPr>
            <a:spLocks noGrp="1"/>
          </p:cNvSpPr>
          <p:nvPr>
            <p:ph type="sldNum" sz="quarter" idx="10"/>
          </p:nvPr>
        </p:nvSpPr>
        <p:spPr>
          <a:xfrm>
            <a:off x="7450138" y="6588125"/>
            <a:ext cx="1693862" cy="269875"/>
          </a:xfrm>
        </p:spPr>
        <p:txBody>
          <a:bodyPr/>
          <a:lstStyle/>
          <a:p>
            <a:pPr>
              <a:defRPr/>
            </a:pPr>
            <a:fld id="{D509936C-2F93-4E7F-8FDE-B817C18F7DCC}" type="slidenum">
              <a:rPr lang="en-US" smtClean="0"/>
              <a:pPr>
                <a:defRPr/>
              </a:pPr>
              <a:t>9</a:t>
            </a:fld>
            <a:endParaRPr lang="en-US" dirty="0"/>
          </a:p>
        </p:txBody>
      </p:sp>
      <p:sp>
        <p:nvSpPr>
          <p:cNvPr id="10" name="Content Placeholder 2"/>
          <p:cNvSpPr txBox="1">
            <a:spLocks/>
          </p:cNvSpPr>
          <p:nvPr/>
        </p:nvSpPr>
        <p:spPr bwMode="auto">
          <a:xfrm>
            <a:off x="276225" y="1524000"/>
            <a:ext cx="3533775" cy="5181600"/>
          </a:xfrm>
          <a:prstGeom prst="rect">
            <a:avLst/>
          </a:prstGeom>
          <a:noFill/>
          <a:ln w="12700">
            <a:noFill/>
            <a:miter lim="800000"/>
            <a:headEnd/>
            <a:tailEnd/>
          </a:ln>
        </p:spPr>
        <p:txBody>
          <a:bodyPr vert="horz" wrap="square" lIns="90488" tIns="44450" rIns="90488" bIns="44450" numCol="1" anchor="t" anchorCtr="0" compatLnSpc="1">
            <a:prstTxWarp prst="textNoShape">
              <a:avLst/>
            </a:prstTxWarp>
          </a:bodyPr>
          <a:lstStyle>
            <a:lvl1pPr marL="342900" indent="-342900" algn="l" rtl="0" eaLnBrk="0" fontAlgn="base" hangingPunct="0">
              <a:spcBef>
                <a:spcPct val="20000"/>
              </a:spcBef>
              <a:spcAft>
                <a:spcPct val="0"/>
              </a:spcAft>
              <a:buClr>
                <a:schemeClr val="tx1"/>
              </a:buClr>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tx1"/>
              </a:buClr>
              <a:buChar char="–"/>
              <a:defRPr sz="2600">
                <a:solidFill>
                  <a:schemeClr val="tx1"/>
                </a:solidFill>
                <a:latin typeface="+mn-lt"/>
              </a:defRPr>
            </a:lvl2pPr>
            <a:lvl3pPr marL="1143000" indent="-228600" algn="l" rtl="0" eaLnBrk="0" fontAlgn="base" hangingPunct="0">
              <a:spcBef>
                <a:spcPct val="20000"/>
              </a:spcBef>
              <a:spcAft>
                <a:spcPct val="0"/>
              </a:spcAft>
              <a:buClr>
                <a:schemeClr val="tx1"/>
              </a:buClr>
              <a:buChar char="•"/>
              <a:defRPr sz="2200">
                <a:solidFill>
                  <a:schemeClr val="tx1"/>
                </a:solidFill>
                <a:latin typeface="+mn-lt"/>
              </a:defRPr>
            </a:lvl3pPr>
            <a:lvl4pPr marL="1600200" indent="-228600" algn="l" rtl="0" eaLnBrk="0" fontAlgn="base" hangingPunct="0">
              <a:spcBef>
                <a:spcPct val="20000"/>
              </a:spcBef>
              <a:spcAft>
                <a:spcPct val="0"/>
              </a:spcAft>
              <a:buClr>
                <a:schemeClr val="tx1"/>
              </a:buClr>
              <a:buChar char="–"/>
              <a:defRPr sz="2000">
                <a:solidFill>
                  <a:schemeClr val="tx1"/>
                </a:solidFill>
                <a:latin typeface="+mn-lt"/>
              </a:defRPr>
            </a:lvl4pPr>
            <a:lvl5pPr marL="2057400" indent="-228600" algn="l" rtl="0" eaLnBrk="0" fontAlgn="base" hangingPunct="0">
              <a:spcBef>
                <a:spcPct val="20000"/>
              </a:spcBef>
              <a:spcAft>
                <a:spcPct val="0"/>
              </a:spcAft>
              <a:buClr>
                <a:schemeClr val="tx1"/>
              </a:buClr>
              <a:buChar char="•"/>
              <a:defRPr sz="2000">
                <a:solidFill>
                  <a:schemeClr val="tx1"/>
                </a:solidFill>
                <a:latin typeface="+mn-lt"/>
              </a:defRPr>
            </a:lvl5pPr>
            <a:lvl6pPr marL="2514600" indent="-228600" algn="l" rtl="0" eaLnBrk="0" fontAlgn="base" hangingPunct="0">
              <a:spcBef>
                <a:spcPct val="20000"/>
              </a:spcBef>
              <a:spcAft>
                <a:spcPct val="0"/>
              </a:spcAft>
              <a:buClr>
                <a:schemeClr val="tx1"/>
              </a:buClr>
              <a:buChar char="•"/>
              <a:defRPr sz="2000">
                <a:solidFill>
                  <a:schemeClr val="tx1"/>
                </a:solidFill>
                <a:latin typeface="+mn-lt"/>
              </a:defRPr>
            </a:lvl6pPr>
            <a:lvl7pPr marL="2971800" indent="-228600" algn="l" rtl="0" eaLnBrk="0" fontAlgn="base" hangingPunct="0">
              <a:spcBef>
                <a:spcPct val="20000"/>
              </a:spcBef>
              <a:spcAft>
                <a:spcPct val="0"/>
              </a:spcAft>
              <a:buClr>
                <a:schemeClr val="tx1"/>
              </a:buClr>
              <a:buChar char="•"/>
              <a:defRPr sz="2000">
                <a:solidFill>
                  <a:schemeClr val="tx1"/>
                </a:solidFill>
                <a:latin typeface="+mn-lt"/>
              </a:defRPr>
            </a:lvl7pPr>
            <a:lvl8pPr marL="3429000" indent="-228600" algn="l" rtl="0" eaLnBrk="0" fontAlgn="base" hangingPunct="0">
              <a:spcBef>
                <a:spcPct val="20000"/>
              </a:spcBef>
              <a:spcAft>
                <a:spcPct val="0"/>
              </a:spcAft>
              <a:buClr>
                <a:schemeClr val="tx1"/>
              </a:buClr>
              <a:buChar char="•"/>
              <a:defRPr sz="2000">
                <a:solidFill>
                  <a:schemeClr val="tx1"/>
                </a:solidFill>
                <a:latin typeface="+mn-lt"/>
              </a:defRPr>
            </a:lvl8pPr>
            <a:lvl9pPr marL="3886200" indent="-228600" algn="l" rtl="0" eaLnBrk="0" fontAlgn="base" hangingPunct="0">
              <a:spcBef>
                <a:spcPct val="20000"/>
              </a:spcBef>
              <a:spcAft>
                <a:spcPct val="0"/>
              </a:spcAft>
              <a:buClr>
                <a:schemeClr val="tx1"/>
              </a:buClr>
              <a:buChar char="•"/>
              <a:defRPr sz="2000">
                <a:solidFill>
                  <a:schemeClr val="tx1"/>
                </a:solidFill>
                <a:latin typeface="+mn-lt"/>
              </a:defRPr>
            </a:lvl9pPr>
          </a:lstStyle>
          <a:p>
            <a:pPr marL="0" indent="0">
              <a:buClr>
                <a:schemeClr val="accent1"/>
              </a:buClr>
              <a:buNone/>
            </a:pPr>
            <a:r>
              <a:rPr lang="en-US" sz="1600" kern="0" dirty="0" smtClean="0"/>
              <a:t>What would get retained? </a:t>
            </a:r>
          </a:p>
          <a:p>
            <a:pPr marL="0" indent="0">
              <a:buClr>
                <a:schemeClr val="accent1"/>
              </a:buClr>
              <a:buNone/>
            </a:pPr>
            <a:endParaRPr lang="en-US" sz="1600" kern="0" dirty="0" smtClean="0"/>
          </a:p>
          <a:p>
            <a:pPr>
              <a:buClr>
                <a:schemeClr val="accent1"/>
              </a:buClr>
            </a:pPr>
            <a:r>
              <a:rPr lang="en-US" sz="1600" kern="0" dirty="0" smtClean="0"/>
              <a:t>Case Name</a:t>
            </a:r>
          </a:p>
          <a:p>
            <a:pPr>
              <a:buClr>
                <a:schemeClr val="accent1"/>
              </a:buClr>
            </a:pPr>
            <a:r>
              <a:rPr lang="en-US" sz="1600" kern="0" dirty="0" smtClean="0"/>
              <a:t>Serial Number</a:t>
            </a:r>
          </a:p>
          <a:p>
            <a:pPr>
              <a:buClr>
                <a:schemeClr val="accent1"/>
              </a:buClr>
            </a:pPr>
            <a:r>
              <a:rPr lang="en-US" sz="1600" kern="0" dirty="0" smtClean="0"/>
              <a:t>Time Limit Data</a:t>
            </a:r>
          </a:p>
          <a:p>
            <a:pPr>
              <a:buClr>
                <a:schemeClr val="accent1"/>
              </a:buClr>
            </a:pPr>
            <a:r>
              <a:rPr lang="en-US" sz="1600" kern="0" dirty="0" smtClean="0"/>
              <a:t>High-level information about Persons associated with the Case:</a:t>
            </a:r>
          </a:p>
          <a:p>
            <a:pPr lvl="1">
              <a:buClr>
                <a:schemeClr val="accent1"/>
              </a:buClr>
            </a:pPr>
            <a:r>
              <a:rPr lang="en-US" sz="1400" kern="0" dirty="0" smtClean="0"/>
              <a:t>Name</a:t>
            </a:r>
          </a:p>
          <a:p>
            <a:pPr lvl="1">
              <a:buClr>
                <a:schemeClr val="accent1"/>
              </a:buClr>
            </a:pPr>
            <a:r>
              <a:rPr lang="en-US" sz="1400" kern="0" dirty="0" smtClean="0"/>
              <a:t>DOB</a:t>
            </a:r>
          </a:p>
          <a:p>
            <a:pPr lvl="1">
              <a:buClr>
                <a:schemeClr val="accent1"/>
              </a:buClr>
            </a:pPr>
            <a:r>
              <a:rPr lang="en-US" sz="1400" kern="0" dirty="0" smtClean="0"/>
              <a:t>SSN</a:t>
            </a:r>
          </a:p>
          <a:p>
            <a:pPr lvl="1">
              <a:buClr>
                <a:schemeClr val="accent1"/>
              </a:buClr>
            </a:pPr>
            <a:r>
              <a:rPr lang="en-US" sz="1400" kern="0" dirty="0" smtClean="0"/>
              <a:t>CIN</a:t>
            </a:r>
          </a:p>
          <a:p>
            <a:pPr lvl="1">
              <a:buClr>
                <a:schemeClr val="accent1"/>
              </a:buClr>
            </a:pPr>
            <a:r>
              <a:rPr lang="en-US" sz="1400" kern="0" dirty="0" smtClean="0"/>
              <a:t>Gender</a:t>
            </a:r>
          </a:p>
          <a:p>
            <a:pPr>
              <a:buClr>
                <a:schemeClr val="accent1"/>
              </a:buClr>
            </a:pPr>
            <a:endParaRPr lang="en-US" sz="1600" kern="0" dirty="0" smtClean="0"/>
          </a:p>
          <a:p>
            <a:pPr marL="0" indent="0">
              <a:buClr>
                <a:schemeClr val="accent1"/>
              </a:buClr>
              <a:buNone/>
            </a:pPr>
            <a:endParaRPr lang="en-US" sz="1600" kern="0" dirty="0" smtClean="0"/>
          </a:p>
          <a:p>
            <a:pPr marL="0" indent="0">
              <a:lnSpc>
                <a:spcPct val="100000"/>
              </a:lnSpc>
              <a:buClr>
                <a:schemeClr val="accent1"/>
              </a:buClr>
              <a:buNone/>
            </a:pPr>
            <a:endParaRPr lang="en-US" sz="1600" b="0" kern="0" dirty="0" smtClean="0">
              <a:latin typeface="+mj-lt"/>
            </a:endParaRPr>
          </a:p>
          <a:p>
            <a:pPr marL="0" indent="0">
              <a:lnSpc>
                <a:spcPct val="100000"/>
              </a:lnSpc>
              <a:buClr>
                <a:schemeClr val="accent1"/>
              </a:buClr>
              <a:buNone/>
            </a:pPr>
            <a:endParaRPr lang="en-US" sz="1600" b="0" kern="0" dirty="0" smtClean="0">
              <a:latin typeface="+mj-lt"/>
            </a:endParaRPr>
          </a:p>
        </p:txBody>
      </p:sp>
      <p:sp>
        <p:nvSpPr>
          <p:cNvPr id="7" name="Slide Number Placeholder 1"/>
          <p:cNvSpPr>
            <a:spLocks noGrp="1"/>
          </p:cNvSpPr>
          <p:nvPr>
            <p:ph type="sldNum" sz="quarter" idx="12"/>
          </p:nvPr>
        </p:nvSpPr>
        <p:spPr>
          <a:xfrm>
            <a:off x="8531788" y="5648960"/>
            <a:ext cx="548640" cy="396240"/>
          </a:xfrm>
        </p:spPr>
        <p:txBody>
          <a:bodyPr/>
          <a:lstStyle/>
          <a:p>
            <a:pPr>
              <a:defRPr/>
            </a:pPr>
            <a:fld id="{3AE83117-DAC3-4D29-9402-39FBE6A705EE}" type="slidenum">
              <a:rPr lang="en-US" smtClean="0"/>
              <a:t>9</a:t>
            </a:fld>
            <a:endParaRPr lang="en-US" dirty="0"/>
          </a:p>
        </p:txBody>
      </p:sp>
      <p:pic>
        <p:nvPicPr>
          <p:cNvPr id="5" name="Picture 4"/>
          <p:cNvPicPr>
            <a:picLocks noChangeAspect="1"/>
          </p:cNvPicPr>
          <p:nvPr/>
        </p:nvPicPr>
        <p:blipFill>
          <a:blip r:embed="rId2"/>
          <a:stretch>
            <a:fillRect/>
          </a:stretch>
        </p:blipFill>
        <p:spPr>
          <a:xfrm>
            <a:off x="3672434" y="1901825"/>
            <a:ext cx="4302290" cy="3608233"/>
          </a:xfrm>
          <a:prstGeom prst="rect">
            <a:avLst/>
          </a:prstGeom>
        </p:spPr>
      </p:pic>
    </p:spTree>
    <p:extLst>
      <p:ext uri="{BB962C8B-B14F-4D97-AF65-F5344CB8AC3E}">
        <p14:creationId xmlns:p14="http://schemas.microsoft.com/office/powerpoint/2010/main" val="7789764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Custom 3">
      <a:dk1>
        <a:sysClr val="windowText" lastClr="000000"/>
      </a:dk1>
      <a:lt1>
        <a:sysClr val="window" lastClr="FFFFFF"/>
      </a:lt1>
      <a:dk2>
        <a:srgbClr val="000099"/>
      </a:dk2>
      <a:lt2>
        <a:srgbClr val="DBF5F9"/>
      </a:lt2>
      <a:accent1>
        <a:srgbClr val="FFC000"/>
      </a:accent1>
      <a:accent2>
        <a:srgbClr val="0B5394"/>
      </a:accent2>
      <a:accent3>
        <a:srgbClr val="6ADAFA"/>
      </a:accent3>
      <a:accent4>
        <a:srgbClr val="FFFFFF"/>
      </a:accent4>
      <a:accent5>
        <a:srgbClr val="0F6FC6"/>
      </a:accent5>
      <a:accent6>
        <a:srgbClr val="000000"/>
      </a:accent6>
      <a:hlink>
        <a:srgbClr val="20C8F7"/>
      </a:hlink>
      <a:folHlink>
        <a:srgbClr val="85DFD0"/>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04CB9487F17E0E4D9E56E929BF36E5A5" ma:contentTypeVersion="11" ma:contentTypeDescription="Create a new document." ma:contentTypeScope="" ma:versionID="d2beb5f791d639a85d9b078d4356c3a6">
  <xsd:schema xmlns:xsd="http://www.w3.org/2001/XMLSchema" xmlns:xs="http://www.w3.org/2001/XMLSchema" xmlns:p="http://schemas.microsoft.com/office/2006/metadata/properties" xmlns:ns2="f7e036ba-a3b0-4cdc-b69c-3ff0c66abd9d" xmlns:ns3="c71bc280-77be-4226-9682-3896b2a5d823" targetNamespace="http://schemas.microsoft.com/office/2006/metadata/properties" ma:root="true" ma:fieldsID="a5175cc1ccf4ca5c3a2b7eff99579075" ns2:_="" ns3:_="">
    <xsd:import namespace="f7e036ba-a3b0-4cdc-b69c-3ff0c66abd9d"/>
    <xsd:import namespace="c71bc280-77be-4226-9682-3896b2a5d823"/>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DateTaken" minOccurs="0"/>
                <xsd:element ref="ns3:SharedWithUsers" minOccurs="0"/>
                <xsd:element ref="ns3:SharedWithDetails" minOccurs="0"/>
                <xsd:element ref="ns2:MediaServiceEventHashCode" minOccurs="0"/>
                <xsd:element ref="ns2:MediaServiceGenerationTim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7e036ba-a3b0-4cdc-b69c-3ff0c66abd9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OCR" ma:index="11" nillable="true" ma:displayName="MediaServiceOCR"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71bc280-77be-4226-9682-3896b2a5d823" elementFormDefault="qualified">
    <xsd:import namespace="http://schemas.microsoft.com/office/2006/documentManagement/types"/>
    <xsd:import namespace="http://schemas.microsoft.com/office/infopath/2007/PartnerControls"/>
    <xsd:element name="SharedWithUsers" ma:index="1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51DF609-C65A-40D6-AF39-14E56D665163}">
  <ds:schemaRefs>
    <ds:schemaRef ds:uri="http://schemas.microsoft.com/office/2006/documentManagement/types"/>
    <ds:schemaRef ds:uri="http://schemas.openxmlformats.org/package/2006/metadata/core-properties"/>
    <ds:schemaRef ds:uri="http://purl.org/dc/dcmitype/"/>
    <ds:schemaRef ds:uri="http://purl.org/dc/elements/1.1/"/>
    <ds:schemaRef ds:uri="http://schemas.microsoft.com/office/2006/metadata/properties"/>
    <ds:schemaRef ds:uri="http://www.w3.org/XML/1998/namespace"/>
    <ds:schemaRef ds:uri="http://purl.org/dc/terms/"/>
  </ds:schemaRefs>
</ds:datastoreItem>
</file>

<file path=customXml/itemProps2.xml><?xml version="1.0" encoding="utf-8"?>
<ds:datastoreItem xmlns:ds="http://schemas.openxmlformats.org/officeDocument/2006/customXml" ds:itemID="{54F45503-D5E5-4ACD-850E-C9EA70487C93}"/>
</file>

<file path=customXml/itemProps3.xml><?xml version="1.0" encoding="utf-8"?>
<ds:datastoreItem xmlns:ds="http://schemas.openxmlformats.org/officeDocument/2006/customXml" ds:itemID="{3EF458B5-0DFD-43AA-82F0-1D25E3C399A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14069</TotalTime>
  <Words>1230</Words>
  <Application>Microsoft Office PowerPoint</Application>
  <PresentationFormat>On-screen Show (4:3)</PresentationFormat>
  <Paragraphs>264</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Cambria</vt:lpstr>
      <vt:lpstr>Adjacency</vt:lpstr>
      <vt:lpstr>CalACES Data Purge Approach</vt:lpstr>
      <vt:lpstr>Purpose and Agenda</vt:lpstr>
      <vt:lpstr>Why Now?</vt:lpstr>
      <vt:lpstr>Data Retention Policy</vt:lpstr>
      <vt:lpstr>Exceptions</vt:lpstr>
      <vt:lpstr>Other Exceptions</vt:lpstr>
      <vt:lpstr>Other Exceptions (Cont.)</vt:lpstr>
      <vt:lpstr>Data Purge Approach</vt:lpstr>
      <vt:lpstr>Data Purge Approach</vt:lpstr>
      <vt:lpstr>Data Purge Approach</vt:lpstr>
      <vt:lpstr>Number of Cases Affected (In C-IV, as of 10/26)</vt:lpstr>
      <vt:lpstr>Next Steps</vt:lpstr>
    </vt:vector>
  </TitlesOfParts>
  <Company>C-IV Project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Raychelle Menefee</dc:creator>
  <cp:lastModifiedBy>Christopher M. Paige</cp:lastModifiedBy>
  <cp:revision>224</cp:revision>
  <cp:lastPrinted>2016-06-23T23:35:03Z</cp:lastPrinted>
  <dcterms:created xsi:type="dcterms:W3CDTF">2016-05-10T17:20:20Z</dcterms:created>
  <dcterms:modified xsi:type="dcterms:W3CDTF">2018-03-08T23:56:25Z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0x01010004CB9487F17E0E4D9E56E929BF36E5A5</vt:lpwstr>
  </property>
</Properties>
</file>