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5" r:id="rId3"/>
    <p:sldId id="266" r:id="rId4"/>
    <p:sldId id="267" r:id="rId5"/>
    <p:sldId id="268" r:id="rId6"/>
    <p:sldId id="271" r:id="rId7"/>
    <p:sldId id="272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7" autoAdjust="0"/>
    <p:restoredTop sz="93788" autoAdjust="0"/>
  </p:normalViewPr>
  <p:slideViewPr>
    <p:cSldViewPr snapToGrid="0">
      <p:cViewPr varScale="1">
        <p:scale>
          <a:sx n="121" d="100"/>
          <a:sy n="121" d="100"/>
        </p:scale>
        <p:origin x="84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6124-690A-442D-B042-FEC8514CAA82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F59B-B85F-4370-9682-8F347019D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5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6124-690A-442D-B042-FEC8514CAA82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F59B-B85F-4370-9682-8F347019D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5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6124-690A-442D-B042-FEC8514CAA82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F59B-B85F-4370-9682-8F347019D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16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6124-690A-442D-B042-FEC8514CAA82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F59B-B85F-4370-9682-8F347019D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4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6124-690A-442D-B042-FEC8514CAA82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F59B-B85F-4370-9682-8F347019D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91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6124-690A-442D-B042-FEC8514CAA82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F59B-B85F-4370-9682-8F347019D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4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6124-690A-442D-B042-FEC8514CAA82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F59B-B85F-4370-9682-8F347019D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53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6124-690A-442D-B042-FEC8514CAA82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F59B-B85F-4370-9682-8F347019D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8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6124-690A-442D-B042-FEC8514CAA82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F59B-B85F-4370-9682-8F347019D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56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6124-690A-442D-B042-FEC8514CAA82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F59B-B85F-4370-9682-8F347019D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66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6124-690A-442D-B042-FEC8514CAA82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F59B-B85F-4370-9682-8F347019D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8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36124-690A-442D-B042-FEC8514CAA82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8F59B-B85F-4370-9682-8F347019D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2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3341"/>
            <a:ext cx="10515600" cy="4755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Automated Discontinuances</a:t>
            </a:r>
            <a:br>
              <a:rPr lang="en-US" b="1" dirty="0"/>
            </a:b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for Medi-Cal</a:t>
            </a:r>
            <a:br>
              <a:rPr lang="en-US" b="1" dirty="0"/>
            </a:br>
            <a:r>
              <a:rPr lang="en-US" b="1" dirty="0"/>
              <a:t> </a:t>
            </a:r>
            <a:br>
              <a:rPr lang="en-US" b="1" dirty="0"/>
            </a:br>
            <a:r>
              <a:rPr lang="en-US" b="1" dirty="0" smtClean="0"/>
              <a:t>Redeterminations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March 15, 2018</a:t>
            </a:r>
            <a:br>
              <a:rPr lang="en-US" b="1" dirty="0" smtClean="0"/>
            </a:b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6498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Below is the list of action items from the initial discussion at PSC on February 15, 2018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What </a:t>
            </a:r>
            <a:r>
              <a:rPr lang="en-US" dirty="0">
                <a:latin typeface="+mj-lt"/>
              </a:rPr>
              <a:t>reports are available in the C-IV System to assist counties with </a:t>
            </a:r>
            <a:r>
              <a:rPr lang="en-US" dirty="0" smtClean="0">
                <a:latin typeface="+mj-lt"/>
              </a:rPr>
              <a:t>processing </a:t>
            </a:r>
            <a:r>
              <a:rPr lang="en-US" dirty="0">
                <a:latin typeface="+mj-lt"/>
              </a:rPr>
              <a:t>MC REs?</a:t>
            </a:r>
          </a:p>
          <a:p>
            <a:r>
              <a:rPr lang="en-US" dirty="0">
                <a:latin typeface="+mj-lt"/>
              </a:rPr>
              <a:t>What are the common User errors that prevent MC REs from going through the automated RE process?</a:t>
            </a:r>
          </a:p>
          <a:p>
            <a:r>
              <a:rPr lang="en-US" dirty="0">
                <a:latin typeface="+mj-lt"/>
              </a:rPr>
              <a:t>Are there existing MC RE job aids or </a:t>
            </a:r>
            <a:r>
              <a:rPr lang="en-US" dirty="0" smtClean="0">
                <a:latin typeface="+mj-lt"/>
              </a:rPr>
              <a:t>C-IV functional presentations (CFP) available to Users?</a:t>
            </a:r>
          </a:p>
          <a:p>
            <a:r>
              <a:rPr lang="en-US" dirty="0" smtClean="0">
                <a:latin typeface="+mj-lt"/>
              </a:rPr>
              <a:t>How is the MC caseload impacted if auto discontinuance functionality is implemented?</a:t>
            </a:r>
          </a:p>
          <a:p>
            <a:pPr lvl="1"/>
            <a:r>
              <a:rPr lang="en-US" dirty="0" smtClean="0">
                <a:latin typeface="+mj-lt"/>
              </a:rPr>
              <a:t>Current volume of delinquent REs, and </a:t>
            </a:r>
          </a:p>
          <a:p>
            <a:pPr lvl="1"/>
            <a:r>
              <a:rPr lang="en-US" dirty="0" smtClean="0">
                <a:latin typeface="+mj-lt"/>
              </a:rPr>
              <a:t>RE Dates advanced without running EDBC.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222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841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What reports are available in the C-IV System to assist counties with </a:t>
            </a:r>
            <a:r>
              <a:rPr lang="en-US" sz="3200" dirty="0" smtClean="0">
                <a:latin typeface="+mn-lt"/>
              </a:rPr>
              <a:t>processing </a:t>
            </a:r>
            <a:r>
              <a:rPr lang="en-US" sz="3200" dirty="0">
                <a:latin typeface="+mn-lt"/>
              </a:rPr>
              <a:t>MC REs?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4550"/>
            <a:ext cx="10515600" cy="5336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+mj-lt"/>
              </a:rPr>
              <a:t>The table </a:t>
            </a:r>
            <a:r>
              <a:rPr lang="en-US" sz="2000" dirty="0" smtClean="0">
                <a:latin typeface="+mj-lt"/>
              </a:rPr>
              <a:t>below lists </a:t>
            </a:r>
            <a:r>
              <a:rPr lang="en-US" sz="2000" dirty="0">
                <a:latin typeface="+mj-lt"/>
              </a:rPr>
              <a:t>the reports available </a:t>
            </a:r>
            <a:r>
              <a:rPr lang="en-US" sz="2000" dirty="0" smtClean="0">
                <a:latin typeface="+mj-lt"/>
              </a:rPr>
              <a:t>in the </a:t>
            </a:r>
            <a:r>
              <a:rPr lang="en-US" sz="2000" dirty="0">
                <a:latin typeface="+mj-lt"/>
              </a:rPr>
              <a:t>C-IV </a:t>
            </a:r>
            <a:r>
              <a:rPr lang="en-US" sz="2000" dirty="0" smtClean="0">
                <a:latin typeface="+mj-lt"/>
              </a:rPr>
              <a:t>System by </a:t>
            </a:r>
            <a:r>
              <a:rPr lang="en-US" sz="2000" dirty="0">
                <a:latin typeface="+mj-lt"/>
              </a:rPr>
              <a:t>R</a:t>
            </a:r>
            <a:r>
              <a:rPr lang="en-US" sz="2000" dirty="0" smtClean="0">
                <a:latin typeface="+mj-lt"/>
              </a:rPr>
              <a:t>eport </a:t>
            </a:r>
            <a:r>
              <a:rPr lang="en-US" sz="2000" dirty="0">
                <a:latin typeface="+mj-lt"/>
              </a:rPr>
              <a:t>N</a:t>
            </a:r>
            <a:r>
              <a:rPr lang="en-US" sz="2000" dirty="0" smtClean="0">
                <a:latin typeface="+mj-lt"/>
              </a:rPr>
              <a:t>ame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smtClean="0">
                <a:latin typeface="+mj-lt"/>
              </a:rPr>
              <a:t>Description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smtClean="0">
                <a:latin typeface="+mj-lt"/>
              </a:rPr>
              <a:t>Schedule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smtClean="0">
                <a:latin typeface="+mj-lt"/>
              </a:rPr>
              <a:t>Available </a:t>
            </a:r>
            <a:r>
              <a:rPr lang="en-US" sz="2000" dirty="0">
                <a:latin typeface="+mj-lt"/>
              </a:rPr>
              <a:t>D</a:t>
            </a:r>
            <a:r>
              <a:rPr lang="en-US" sz="2000" dirty="0" smtClean="0">
                <a:latin typeface="+mj-lt"/>
              </a:rPr>
              <a:t>ate </a:t>
            </a:r>
            <a:r>
              <a:rPr lang="en-US" sz="2000" dirty="0">
                <a:latin typeface="+mj-lt"/>
              </a:rPr>
              <a:t>and </a:t>
            </a:r>
            <a:r>
              <a:rPr lang="en-US" sz="2000" dirty="0" smtClean="0">
                <a:latin typeface="+mj-lt"/>
              </a:rPr>
              <a:t>Navigation. This information will be included in a CIT with complete RE </a:t>
            </a:r>
            <a:r>
              <a:rPr lang="en-US" sz="2000" dirty="0" smtClean="0">
                <a:latin typeface="+mj-lt"/>
              </a:rPr>
              <a:t>Batch. </a:t>
            </a: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</a:rPr>
              <a:t>process </a:t>
            </a:r>
            <a:r>
              <a:rPr lang="en-US" sz="2000" dirty="0" smtClean="0">
                <a:latin typeface="+mj-lt"/>
              </a:rPr>
              <a:t>information. </a:t>
            </a:r>
            <a:endParaRPr lang="en-US" sz="2000" dirty="0">
              <a:latin typeface="+mj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169656"/>
              </p:ext>
            </p:extLst>
          </p:nvPr>
        </p:nvGraphicFramePr>
        <p:xfrm>
          <a:off x="926354" y="2096815"/>
          <a:ext cx="10381128" cy="4272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9541">
                  <a:extLst>
                    <a:ext uri="{9D8B030D-6E8A-4147-A177-3AD203B41FA5}">
                      <a16:colId xmlns:a16="http://schemas.microsoft.com/office/drawing/2014/main" val="4068591432"/>
                    </a:ext>
                  </a:extLst>
                </a:gridCol>
                <a:gridCol w="4001134">
                  <a:extLst>
                    <a:ext uri="{9D8B030D-6E8A-4147-A177-3AD203B41FA5}">
                      <a16:colId xmlns:a16="http://schemas.microsoft.com/office/drawing/2014/main" val="3718249523"/>
                    </a:ext>
                  </a:extLst>
                </a:gridCol>
                <a:gridCol w="1047565">
                  <a:extLst>
                    <a:ext uri="{9D8B030D-6E8A-4147-A177-3AD203B41FA5}">
                      <a16:colId xmlns:a16="http://schemas.microsoft.com/office/drawing/2014/main" val="2531476728"/>
                    </a:ext>
                  </a:extLst>
                </a:gridCol>
                <a:gridCol w="1944210">
                  <a:extLst>
                    <a:ext uri="{9D8B030D-6E8A-4147-A177-3AD203B41FA5}">
                      <a16:colId xmlns:a16="http://schemas.microsoft.com/office/drawing/2014/main" val="572342972"/>
                    </a:ext>
                  </a:extLst>
                </a:gridCol>
                <a:gridCol w="1568678">
                  <a:extLst>
                    <a:ext uri="{9D8B030D-6E8A-4147-A177-3AD203B41FA5}">
                      <a16:colId xmlns:a16="http://schemas.microsoft.com/office/drawing/2014/main" val="3840075611"/>
                    </a:ext>
                  </a:extLst>
                </a:gridCol>
              </a:tblGrid>
              <a:tr h="201111">
                <a:tc>
                  <a:txBody>
                    <a:bodyPr/>
                    <a:lstStyle/>
                    <a:p>
                      <a:pPr marL="27432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Report Name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27432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27432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Schedule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27432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Available Date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27432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Navigation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88451295"/>
                  </a:ext>
                </a:extLst>
              </a:tr>
              <a:tr h="806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Batch MAGI Skipped Report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Provides information on cases whose request for MAGI determination are skipped by the monthly batch processes.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Twice a month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On C-IV Project’s 5</a:t>
                      </a:r>
                      <a:r>
                        <a:rPr lang="en-US" sz="1200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 business day and 11</a:t>
                      </a:r>
                      <a:r>
                        <a:rPr lang="en-US" sz="1200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 calendar day of every month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G:Reports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L:Scheduled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 </a:t>
                      </a:r>
                      <a:br>
                        <a:rPr lang="en-US" sz="1200" dirty="0">
                          <a:effectLst/>
                          <a:latin typeface="+mj-lt"/>
                        </a:rPr>
                      </a:br>
                      <a:r>
                        <a:rPr lang="en-US" sz="1200" dirty="0" smtClean="0">
                          <a:effectLst/>
                          <a:latin typeface="+mj-lt"/>
                        </a:rPr>
                        <a:t>T:Administrative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8499004"/>
                  </a:ext>
                </a:extLst>
              </a:tr>
              <a:tr h="7998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MAGI Discontinuance Report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Provides information on cases that are skipped from the batch EDBC processes due to an ineligible or discontinued determination.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Twice a month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On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C-IV Project’s 5</a:t>
                      </a:r>
                      <a:r>
                        <a:rPr lang="en-US" sz="1200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 business day and 11</a:t>
                      </a:r>
                      <a:r>
                        <a:rPr lang="en-US" sz="1200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 calendar day of every month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G:Reports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L:Scheduled </a:t>
                      </a:r>
                      <a:br>
                        <a:rPr lang="en-US" sz="1200">
                          <a:effectLst/>
                          <a:latin typeface="+mj-lt"/>
                        </a:rPr>
                      </a:br>
                      <a:r>
                        <a:rPr lang="en-US" sz="1200">
                          <a:effectLst/>
                          <a:latin typeface="+mj-lt"/>
                        </a:rPr>
                        <a:t>T:Case Activity</a:t>
                      </a:r>
                      <a:endParaRPr lang="en-US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5656461"/>
                  </a:ext>
                </a:extLst>
              </a:tr>
              <a:tr h="8067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MAGI Error Report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Provides information on cases which received an error transaction response from an EDR that was sent by the monthly batch processes.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Twice a month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On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C-IV Project’s 5</a:t>
                      </a:r>
                      <a:r>
                        <a:rPr lang="en-US" sz="1200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 business day and 11</a:t>
                      </a:r>
                      <a:r>
                        <a:rPr lang="en-US" sz="1200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calendar day of every month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G:Reports</a:t>
                      </a:r>
                      <a:br>
                        <a:rPr lang="en-US" sz="1200">
                          <a:effectLst/>
                          <a:latin typeface="+mj-lt"/>
                        </a:rPr>
                      </a:br>
                      <a:r>
                        <a:rPr lang="en-US" sz="1200">
                          <a:effectLst/>
                          <a:latin typeface="+mj-lt"/>
                        </a:rPr>
                        <a:t>L:Scheduled </a:t>
                      </a:r>
                      <a:br>
                        <a:rPr lang="en-US" sz="1200">
                          <a:effectLst/>
                          <a:latin typeface="+mj-lt"/>
                        </a:rPr>
                      </a:br>
                      <a:r>
                        <a:rPr lang="en-US" sz="1200">
                          <a:effectLst/>
                          <a:latin typeface="+mj-lt"/>
                        </a:rPr>
                        <a:t>T:Case Activity</a:t>
                      </a:r>
                      <a:endParaRPr lang="en-US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6080396"/>
                  </a:ext>
                </a:extLst>
              </a:tr>
              <a:tr h="9326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Outstanding Eligibility Determination Request Report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Provides a listing of Eligibility Determination Requests by benefit month that do not have an associated Determination of Eligibility Response.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Daily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Monday through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Saturday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G:Reports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L:Scheduled </a:t>
                      </a:r>
                      <a:br>
                        <a:rPr lang="en-US" sz="1200">
                          <a:effectLst/>
                          <a:latin typeface="+mj-lt"/>
                        </a:rPr>
                      </a:br>
                      <a:r>
                        <a:rPr lang="en-US" sz="1200">
                          <a:effectLst/>
                          <a:latin typeface="+mj-lt"/>
                        </a:rPr>
                        <a:t>T:Administrative</a:t>
                      </a:r>
                      <a:endParaRPr lang="en-US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1389503"/>
                  </a:ext>
                </a:extLst>
              </a:tr>
              <a:tr h="7260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Batch RE Mixed Household Exception Report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Provides information on cases with mixed household status that were not run through batch EDBC.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Monthly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On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C-IV Project’s 5</a:t>
                      </a:r>
                      <a:r>
                        <a:rPr lang="en-US" sz="1200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 business day of every month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G:Reports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L:Scheduled </a:t>
                      </a:r>
                      <a:br>
                        <a:rPr lang="en-US" sz="1200" dirty="0">
                          <a:effectLst/>
                          <a:latin typeface="+mj-lt"/>
                        </a:rPr>
                      </a:br>
                      <a:r>
                        <a:rPr lang="en-US" sz="1200" dirty="0">
                          <a:effectLst/>
                          <a:latin typeface="+mj-lt"/>
                        </a:rPr>
                        <a:t>T:Case Activity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64963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3013"/>
            <a:ext cx="10515600" cy="1218639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dirty="0" smtClean="0">
                <a:latin typeface="+mn-lt"/>
              </a:rPr>
              <a:t>What are the </a:t>
            </a:r>
            <a:r>
              <a:rPr lang="en-US" sz="3600" dirty="0">
                <a:latin typeface="+mn-lt"/>
              </a:rPr>
              <a:t>common User errors that prevent MC REs from going through the automated RE process</a:t>
            </a:r>
            <a:r>
              <a:rPr lang="en-US" sz="3600" dirty="0" smtClean="0">
                <a:latin typeface="+mn-lt"/>
              </a:rPr>
              <a:t>?</a:t>
            </a: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endParaRPr lang="en-US" altLang="en-US" sz="3600" dirty="0">
              <a:latin typeface="+mn-lt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225795"/>
              </p:ext>
            </p:extLst>
          </p:nvPr>
        </p:nvGraphicFramePr>
        <p:xfrm>
          <a:off x="1814051" y="2144111"/>
          <a:ext cx="7145799" cy="4500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24739">
                  <a:extLst>
                    <a:ext uri="{9D8B030D-6E8A-4147-A177-3AD203B41FA5}">
                      <a16:colId xmlns:a16="http://schemas.microsoft.com/office/drawing/2014/main" val="3433062285"/>
                    </a:ext>
                  </a:extLst>
                </a:gridCol>
                <a:gridCol w="760530">
                  <a:extLst>
                    <a:ext uri="{9D8B030D-6E8A-4147-A177-3AD203B41FA5}">
                      <a16:colId xmlns:a16="http://schemas.microsoft.com/office/drawing/2014/main" val="1883910511"/>
                    </a:ext>
                  </a:extLst>
                </a:gridCol>
                <a:gridCol w="760530">
                  <a:extLst>
                    <a:ext uri="{9D8B030D-6E8A-4147-A177-3AD203B41FA5}">
                      <a16:colId xmlns:a16="http://schemas.microsoft.com/office/drawing/2014/main" val="2229407128"/>
                    </a:ext>
                  </a:extLst>
                </a:gridCol>
              </a:tblGrid>
              <a:tr h="2128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Skip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Reason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Feb-18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Mar-18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012924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Latest Determination is not Reviewed.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1259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1149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17551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More than one Active Medi-Cal program exists on the case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566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550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760945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Missing Verification Consent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416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406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976848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Missing Tax Household information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359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404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979073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Missing Primary Tax Filer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301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298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329092"/>
                  </a:ext>
                </a:extLst>
              </a:tr>
              <a:tr h="2333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Missing relationship between any case person to every other case person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264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46626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Program Case has a Pending Individual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249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232768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Primary Contact has not been identity proofed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502339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Deceased person has Tax Household record.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078380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Missing Marital Status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355553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Medi-Cal Primary Applicant does not match MAGI DER Primary Applicant.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837805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Deceased Primary Applicant.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245708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The Primary Applicant is marked as Duplicate or Hidden.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627703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The address is missing.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64656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The CIN is missing.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370653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Medi-Cal requested type of FC/AAP/Out of State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916191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More than 1 person has the same SSN.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232802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MAGI Determination has been skipped for Requested Type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123500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No worker assigned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502054"/>
                  </a:ext>
                </a:extLst>
              </a:tr>
              <a:tr h="20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Missing Primary Applicant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5324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1455938"/>
            <a:ext cx="10282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The Skip Reasons listed below prevent the EDRs from being sent to CalHEERS. There can be multiple skip reasons per case. Users must address the skipped reason and re-ping the Federal Data Services Hub (FDSH). 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729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latin typeface="+mn-lt"/>
              </a:rPr>
              <a:t>Are </a:t>
            </a:r>
            <a:r>
              <a:rPr lang="en-US" sz="3600" dirty="0">
                <a:latin typeface="+mn-lt"/>
              </a:rPr>
              <a:t>there </a:t>
            </a:r>
            <a:r>
              <a:rPr lang="en-US" sz="3600" dirty="0" smtClean="0">
                <a:latin typeface="+mn-lt"/>
              </a:rPr>
              <a:t>existing </a:t>
            </a:r>
            <a:r>
              <a:rPr lang="en-US" sz="3600" dirty="0">
                <a:latin typeface="+mn-lt"/>
              </a:rPr>
              <a:t>MC RE job aids or C-IV functional </a:t>
            </a:r>
            <a:r>
              <a:rPr lang="en-US" sz="3600" dirty="0" smtClean="0">
                <a:latin typeface="+mn-lt"/>
              </a:rPr>
              <a:t>presentations </a:t>
            </a:r>
            <a:r>
              <a:rPr lang="en-US" sz="3600" dirty="0">
                <a:latin typeface="+mn-lt"/>
              </a:rPr>
              <a:t>available to </a:t>
            </a:r>
            <a:r>
              <a:rPr lang="en-US" sz="3600" dirty="0" smtClean="0">
                <a:latin typeface="+mn-lt"/>
              </a:rPr>
              <a:t>Users</a:t>
            </a:r>
            <a:r>
              <a:rPr lang="en-US" sz="3600" dirty="0">
                <a:latin typeface="+mn-lt"/>
              </a:rPr>
              <a:t>?</a:t>
            </a:r>
            <a:br>
              <a:rPr lang="en-US" sz="3600" dirty="0">
                <a:latin typeface="+mn-lt"/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+mj-lt"/>
              </a:rPr>
              <a:t>To assist Users in preventing cases from failing the automated RE process, the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following job aids include information on some of the skip reasons:</a:t>
            </a:r>
          </a:p>
          <a:p>
            <a:r>
              <a:rPr lang="en-US" sz="2400" dirty="0" smtClean="0">
                <a:latin typeface="+mj-lt"/>
              </a:rPr>
              <a:t>Medi-Cal - CalHEERS - Insurance Affordability Programs (IAP)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Identity Proofing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Tax Household Information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Verification Consent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Maintain Verifications</a:t>
            </a:r>
          </a:p>
          <a:p>
            <a:r>
              <a:rPr lang="en-US" sz="2400" dirty="0" smtClean="0">
                <a:latin typeface="+mj-lt"/>
              </a:rPr>
              <a:t>Medi-Cal - CalHEERS - Tax Household</a:t>
            </a:r>
          </a:p>
          <a:p>
            <a:pPr marL="0" indent="0">
              <a:buNone/>
            </a:pPr>
            <a:r>
              <a:rPr lang="en-US" sz="2400" dirty="0" smtClean="0">
                <a:latin typeface="+mj-lt"/>
              </a:rPr>
              <a:t>At this time, there are no CFPs available assist with the automated RE process.</a:t>
            </a: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1800" b="1" dirty="0" smtClean="0">
                <a:latin typeface="+mj-lt"/>
              </a:rPr>
              <a:t>Note</a:t>
            </a:r>
            <a:r>
              <a:rPr lang="en-US" sz="1800" dirty="0" smtClean="0">
                <a:latin typeface="+mj-lt"/>
              </a:rPr>
              <a:t>: The Batch RE Process and the need for additional job aids will be discussed with the Medi-Cal Committee at their meeting on April 4</a:t>
            </a:r>
            <a:r>
              <a:rPr lang="en-US" sz="1800" baseline="30000" dirty="0" smtClean="0">
                <a:latin typeface="+mj-lt"/>
              </a:rPr>
              <a:t>th</a:t>
            </a:r>
            <a:r>
              <a:rPr lang="en-US" sz="1800" dirty="0" smtClean="0">
                <a:latin typeface="+mj-lt"/>
              </a:rPr>
              <a:t>. 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8126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979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RE Batch Processing Statistics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136" y="1384918"/>
            <a:ext cx="10515600" cy="481093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 smtClean="0">
                <a:latin typeface="+mj-lt"/>
              </a:rPr>
              <a:t>The following are the cumulative statistics for the March 2018 RE Batch Process for May 2018 REs for all counties:</a:t>
            </a:r>
          </a:p>
          <a:p>
            <a:pPr marL="0" indent="0">
              <a:buNone/>
            </a:pPr>
            <a:endParaRPr lang="en-US" sz="9600" dirty="0" smtClean="0">
              <a:latin typeface="+mj-lt"/>
            </a:endParaRPr>
          </a:p>
          <a:p>
            <a:r>
              <a:rPr lang="en-US" sz="9600" dirty="0" smtClean="0">
                <a:latin typeface="+mj-lt"/>
              </a:rPr>
              <a:t>Total </a:t>
            </a:r>
            <a:r>
              <a:rPr lang="en-US" sz="9600" dirty="0">
                <a:latin typeface="+mj-lt"/>
              </a:rPr>
              <a:t>cases submitted through </a:t>
            </a:r>
            <a:r>
              <a:rPr lang="en-US" sz="9600" dirty="0" smtClean="0">
                <a:latin typeface="+mj-lt"/>
              </a:rPr>
              <a:t>the automated </a:t>
            </a:r>
            <a:r>
              <a:rPr lang="en-US" sz="9600" dirty="0">
                <a:latin typeface="+mj-lt"/>
              </a:rPr>
              <a:t>RE </a:t>
            </a:r>
            <a:r>
              <a:rPr lang="en-US" sz="9600" dirty="0" smtClean="0">
                <a:latin typeface="+mj-lt"/>
              </a:rPr>
              <a:t>process = </a:t>
            </a:r>
            <a:r>
              <a:rPr lang="en-US" sz="9600" b="1" dirty="0">
                <a:latin typeface="+mj-lt"/>
              </a:rPr>
              <a:t>90,845 </a:t>
            </a:r>
            <a:endParaRPr lang="en-US" sz="9600" b="1" dirty="0" smtClean="0">
              <a:latin typeface="+mj-lt"/>
            </a:endParaRPr>
          </a:p>
          <a:p>
            <a:pPr marL="457200" lvl="1" indent="0">
              <a:buNone/>
            </a:pPr>
            <a:r>
              <a:rPr lang="en-US" sz="9600" dirty="0" smtClean="0">
                <a:latin typeface="+mj-lt"/>
              </a:rPr>
              <a:t>87,804 (EDRs sent) </a:t>
            </a:r>
            <a:r>
              <a:rPr lang="en-US" sz="9600" dirty="0">
                <a:latin typeface="+mj-lt"/>
              </a:rPr>
              <a:t>+ </a:t>
            </a:r>
            <a:r>
              <a:rPr lang="en-US" sz="9600" dirty="0" smtClean="0">
                <a:latin typeface="+mj-lt"/>
              </a:rPr>
              <a:t>3,041 (skipped cases)</a:t>
            </a:r>
          </a:p>
          <a:p>
            <a:r>
              <a:rPr lang="en-US" sz="9600" dirty="0" smtClean="0">
                <a:latin typeface="+mj-lt"/>
              </a:rPr>
              <a:t>Cases that did not receive </a:t>
            </a:r>
            <a:r>
              <a:rPr lang="en-US" sz="9600" dirty="0">
                <a:latin typeface="+mj-lt"/>
              </a:rPr>
              <a:t>a DER due to being skipped </a:t>
            </a:r>
            <a:r>
              <a:rPr lang="en-US" sz="9600" dirty="0" smtClean="0">
                <a:latin typeface="+mj-lt"/>
              </a:rPr>
              <a:t>= </a:t>
            </a:r>
            <a:r>
              <a:rPr lang="en-US" sz="9600" b="1" dirty="0" smtClean="0">
                <a:latin typeface="+mj-lt"/>
              </a:rPr>
              <a:t>3</a:t>
            </a:r>
            <a:r>
              <a:rPr lang="en-US" sz="9600" b="1" dirty="0">
                <a:latin typeface="+mj-lt"/>
              </a:rPr>
              <a:t>%</a:t>
            </a:r>
          </a:p>
          <a:p>
            <a:r>
              <a:rPr lang="en-US" sz="9600" dirty="0">
                <a:latin typeface="+mj-lt"/>
              </a:rPr>
              <a:t>RE DERs received </a:t>
            </a:r>
            <a:r>
              <a:rPr lang="en-US" sz="9600" dirty="0" smtClean="0">
                <a:latin typeface="+mj-lt"/>
              </a:rPr>
              <a:t>back from CalHEERS = </a:t>
            </a:r>
            <a:r>
              <a:rPr lang="en-US" sz="9600" b="1" dirty="0" smtClean="0">
                <a:latin typeface="+mj-lt"/>
              </a:rPr>
              <a:t>85,932</a:t>
            </a:r>
            <a:endParaRPr lang="en-US" sz="9600" b="1" dirty="0">
              <a:latin typeface="+mj-lt"/>
            </a:endParaRPr>
          </a:p>
          <a:p>
            <a:r>
              <a:rPr lang="en-US" sz="9600" dirty="0">
                <a:latin typeface="+mj-lt"/>
              </a:rPr>
              <a:t>DERs received with Pending Eligible status </a:t>
            </a:r>
            <a:r>
              <a:rPr lang="en-US" sz="9600" dirty="0" smtClean="0">
                <a:latin typeface="+mj-lt"/>
              </a:rPr>
              <a:t>(packet auto generated) = </a:t>
            </a:r>
            <a:r>
              <a:rPr lang="en-US" sz="9600" b="1" dirty="0" smtClean="0">
                <a:latin typeface="+mj-lt"/>
              </a:rPr>
              <a:t>31,771</a:t>
            </a:r>
          </a:p>
          <a:p>
            <a:pPr marL="457200" lvl="1" indent="0">
              <a:buNone/>
            </a:pPr>
            <a:r>
              <a:rPr lang="en-US" sz="9600" dirty="0" smtClean="0">
                <a:latin typeface="+mj-lt"/>
              </a:rPr>
              <a:t>(</a:t>
            </a:r>
            <a:r>
              <a:rPr lang="en-US" sz="9600" dirty="0">
                <a:latin typeface="+mj-lt"/>
              </a:rPr>
              <a:t>37</a:t>
            </a:r>
            <a:r>
              <a:rPr lang="en-US" sz="9600" dirty="0" smtClean="0">
                <a:latin typeface="+mj-lt"/>
              </a:rPr>
              <a:t>% </a:t>
            </a:r>
            <a:r>
              <a:rPr lang="en-US" sz="9600" dirty="0" smtClean="0">
                <a:latin typeface="+mj-lt"/>
              </a:rPr>
              <a:t>of the total RE DERS received)</a:t>
            </a:r>
            <a:endParaRPr lang="en-US" sz="9600" dirty="0">
              <a:latin typeface="+mj-lt"/>
            </a:endParaRPr>
          </a:p>
          <a:p>
            <a:r>
              <a:rPr lang="en-US" sz="9600" dirty="0">
                <a:latin typeface="+mj-lt"/>
              </a:rPr>
              <a:t>Eligible DERs ran through EDBC (Ex-parte RE) </a:t>
            </a:r>
            <a:r>
              <a:rPr lang="en-US" sz="9600" dirty="0" smtClean="0">
                <a:latin typeface="+mj-lt"/>
              </a:rPr>
              <a:t>= </a:t>
            </a:r>
            <a:r>
              <a:rPr lang="en-US" sz="9600" b="1" dirty="0">
                <a:latin typeface="+mj-lt"/>
              </a:rPr>
              <a:t>43,182</a:t>
            </a:r>
            <a:r>
              <a:rPr lang="en-US" sz="9600" dirty="0">
                <a:latin typeface="+mj-lt"/>
              </a:rPr>
              <a:t> </a:t>
            </a:r>
            <a:endParaRPr lang="en-US" sz="9600" dirty="0" smtClean="0">
              <a:latin typeface="+mj-lt"/>
            </a:endParaRPr>
          </a:p>
          <a:p>
            <a:pPr marL="457200" lvl="1" indent="0">
              <a:buNone/>
            </a:pPr>
            <a:r>
              <a:rPr lang="en-US" sz="9200" dirty="0" smtClean="0">
                <a:latin typeface="+mj-lt"/>
              </a:rPr>
              <a:t>(</a:t>
            </a:r>
            <a:r>
              <a:rPr lang="en-US" sz="9200" dirty="0">
                <a:latin typeface="+mj-lt"/>
              </a:rPr>
              <a:t>48</a:t>
            </a:r>
            <a:r>
              <a:rPr lang="en-US" sz="9200" dirty="0" smtClean="0">
                <a:latin typeface="+mj-lt"/>
              </a:rPr>
              <a:t>% of the total RE DERS received)</a:t>
            </a:r>
            <a:endParaRPr lang="en-US" sz="9200" dirty="0">
              <a:latin typeface="+mj-lt"/>
            </a:endParaRPr>
          </a:p>
          <a:p>
            <a:pPr marL="0" indent="0">
              <a:buNone/>
            </a:pPr>
            <a:endParaRPr lang="en-US" sz="9600" dirty="0" smtClean="0">
              <a:latin typeface="+mj-lt"/>
            </a:endParaRPr>
          </a:p>
          <a:p>
            <a:pPr marL="0" indent="0">
              <a:buNone/>
            </a:pPr>
            <a:r>
              <a:rPr lang="en-US" sz="9600" dirty="0" smtClean="0">
                <a:latin typeface="+mj-lt"/>
              </a:rPr>
              <a:t>Note: Happy Path REs are correctly known as ex-parte REs. </a:t>
            </a:r>
            <a:endParaRPr lang="en-US" sz="9600" dirty="0" smtClean="0">
              <a:latin typeface="+mj-lt"/>
            </a:endParaRP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4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Pending Eligible DER Status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060"/>
            <a:ext cx="10515600" cy="472990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smtClean="0">
                <a:latin typeface="+mj-lt"/>
              </a:rPr>
              <a:t>When a DER returns with one or more persons in a Pending Eligible status, a MAGI RE packet is automatically sent to the Customer. A Pending </a:t>
            </a:r>
            <a:r>
              <a:rPr lang="en-US" sz="2400" dirty="0">
                <a:latin typeface="+mj-lt"/>
              </a:rPr>
              <a:t>E</a:t>
            </a:r>
            <a:r>
              <a:rPr lang="en-US" sz="2400" dirty="0" smtClean="0">
                <a:latin typeface="+mj-lt"/>
              </a:rPr>
              <a:t>ligible status means the </a:t>
            </a:r>
            <a:r>
              <a:rPr lang="en-US" sz="2400" dirty="0">
                <a:latin typeface="+mj-lt"/>
              </a:rPr>
              <a:t>person would be eligible for the program, but is not due to one of the following exceptions: </a:t>
            </a:r>
            <a:endParaRPr lang="en-US" sz="2400" dirty="0" smtClean="0">
              <a:latin typeface="+mj-lt"/>
            </a:endParaRPr>
          </a:p>
          <a:p>
            <a:pPr marL="457200" lvl="1" indent="0">
              <a:buNone/>
            </a:pPr>
            <a:endParaRPr lang="en-US" sz="18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Reported </a:t>
            </a:r>
            <a:r>
              <a:rPr lang="en-US" sz="2400" dirty="0">
                <a:latin typeface="+mj-lt"/>
              </a:rPr>
              <a:t>income is not reasonably compatible</a:t>
            </a:r>
            <a:r>
              <a:rPr lang="en-US" sz="2400" dirty="0" smtClean="0">
                <a:latin typeface="+mj-lt"/>
              </a:rPr>
              <a:t>.</a:t>
            </a:r>
          </a:p>
          <a:p>
            <a:pPr marL="457200" lvl="1" indent="0">
              <a:buNone/>
            </a:pPr>
            <a:r>
              <a:rPr lang="en-US" b="1" dirty="0" smtClean="0">
                <a:latin typeface="+mj-lt"/>
              </a:rPr>
              <a:t>Note: </a:t>
            </a:r>
            <a:r>
              <a:rPr lang="en-US" dirty="0" smtClean="0">
                <a:latin typeface="+mj-lt"/>
              </a:rPr>
              <a:t>Incompatible </a:t>
            </a:r>
            <a:r>
              <a:rPr lang="en-US" dirty="0">
                <a:latin typeface="+mj-lt"/>
              </a:rPr>
              <a:t>income is the most common reason for </a:t>
            </a:r>
            <a:r>
              <a:rPr lang="en-US" dirty="0" smtClean="0">
                <a:latin typeface="+mj-lt"/>
              </a:rPr>
              <a:t>a Pending Eligible status. </a:t>
            </a:r>
            <a:endParaRPr lang="en-US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Not </a:t>
            </a:r>
            <a:r>
              <a:rPr lang="en-US" sz="2400" dirty="0">
                <a:latin typeface="+mj-lt"/>
              </a:rPr>
              <a:t>a state resident.</a:t>
            </a:r>
          </a:p>
          <a:p>
            <a:r>
              <a:rPr lang="en-US" sz="2400" dirty="0" smtClean="0">
                <a:latin typeface="+mj-lt"/>
              </a:rPr>
              <a:t>Verification </a:t>
            </a:r>
            <a:r>
              <a:rPr lang="en-US" sz="2400" dirty="0">
                <a:latin typeface="+mj-lt"/>
              </a:rPr>
              <a:t>returned </a:t>
            </a:r>
            <a:r>
              <a:rPr lang="en-US" sz="2400" dirty="0" smtClean="0">
                <a:latin typeface="+mj-lt"/>
              </a:rPr>
              <a:t>as </a:t>
            </a:r>
            <a:r>
              <a:rPr lang="en-US" sz="2400" dirty="0">
                <a:latin typeface="+mj-lt"/>
              </a:rPr>
              <a:t>incarcerated.</a:t>
            </a:r>
          </a:p>
          <a:p>
            <a:r>
              <a:rPr lang="en-US" sz="2400" dirty="0" smtClean="0">
                <a:latin typeface="+mj-lt"/>
              </a:rPr>
              <a:t>Verification </a:t>
            </a:r>
            <a:r>
              <a:rPr lang="en-US" sz="2400" dirty="0">
                <a:latin typeface="+mj-lt"/>
              </a:rPr>
              <a:t>returned </a:t>
            </a:r>
            <a:r>
              <a:rPr lang="en-US" sz="2400" dirty="0" smtClean="0">
                <a:latin typeface="+mj-lt"/>
              </a:rPr>
              <a:t>as </a:t>
            </a:r>
            <a:r>
              <a:rPr lang="en-US" sz="2400" dirty="0">
                <a:latin typeface="+mj-lt"/>
              </a:rPr>
              <a:t>deceased and a date of death </a:t>
            </a:r>
            <a:r>
              <a:rPr lang="en-US" sz="2400" dirty="0" smtClean="0">
                <a:latin typeface="+mj-lt"/>
              </a:rPr>
              <a:t>was not received.</a:t>
            </a:r>
          </a:p>
          <a:p>
            <a:pPr marL="457200" lvl="1" indent="0">
              <a:buNone/>
            </a:pPr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754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6524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+mn-lt"/>
              </a:rPr>
              <a:t>How </a:t>
            </a:r>
            <a:r>
              <a:rPr lang="en-US" sz="3600" dirty="0">
                <a:latin typeface="+mn-lt"/>
              </a:rPr>
              <a:t>is the MC caseload impacted if auto discontinuance functionality is </a:t>
            </a:r>
            <a:r>
              <a:rPr lang="en-US" sz="3600" dirty="0" smtClean="0">
                <a:latin typeface="+mn-lt"/>
              </a:rPr>
              <a:t>implemented?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+mj-lt"/>
              </a:rPr>
              <a:t>The </a:t>
            </a:r>
            <a:r>
              <a:rPr lang="en-US" sz="2400" dirty="0">
                <a:latin typeface="+mj-lt"/>
              </a:rPr>
              <a:t>proposed automated RE discontinuance </a:t>
            </a:r>
            <a:r>
              <a:rPr lang="en-US" sz="2400" dirty="0" smtClean="0">
                <a:latin typeface="+mj-lt"/>
              </a:rPr>
              <a:t>process will include MC cases with an RE packet sent to the Customer but not received. </a:t>
            </a:r>
            <a:endParaRPr lang="en-US" sz="2400" dirty="0">
              <a:latin typeface="+mj-lt"/>
            </a:endParaRPr>
          </a:p>
          <a:p>
            <a:pPr marL="0" indent="0">
              <a:buNone/>
            </a:pPr>
            <a:endParaRPr lang="en-US" sz="2400" dirty="0" smtClean="0">
              <a:latin typeface="+mj-lt"/>
            </a:endParaRPr>
          </a:p>
          <a:p>
            <a:pPr marL="0" indent="0">
              <a:buNone/>
            </a:pPr>
            <a:r>
              <a:rPr lang="en-US" sz="2400" dirty="0" smtClean="0">
                <a:latin typeface="+mj-lt"/>
              </a:rPr>
              <a:t>The proposed automated RE discontinuance process will not </a:t>
            </a:r>
            <a:r>
              <a:rPr lang="en-US" sz="2400" dirty="0" smtClean="0">
                <a:latin typeface="+mj-lt"/>
              </a:rPr>
              <a:t>be impacted by </a:t>
            </a:r>
            <a:r>
              <a:rPr lang="en-US" sz="2400" dirty="0" smtClean="0">
                <a:latin typeface="+mj-lt"/>
              </a:rPr>
              <a:t>the following: </a:t>
            </a:r>
          </a:p>
          <a:p>
            <a:r>
              <a:rPr lang="en-US" sz="2400" dirty="0" smtClean="0">
                <a:latin typeface="+mj-lt"/>
              </a:rPr>
              <a:t>Delinquent REs</a:t>
            </a:r>
          </a:p>
          <a:p>
            <a:r>
              <a:rPr lang="en-US" sz="2400" dirty="0" smtClean="0">
                <a:latin typeface="+mj-lt"/>
              </a:rPr>
              <a:t>Cases where the User updated the RE Due Month but did not run EDBC </a:t>
            </a:r>
          </a:p>
          <a:p>
            <a:pPr marL="0" indent="0">
              <a:buNone/>
            </a:pPr>
            <a:endParaRPr lang="en-US" sz="2400" dirty="0" smtClean="0">
              <a:latin typeface="+mj-lt"/>
            </a:endParaRPr>
          </a:p>
          <a:p>
            <a:pPr marL="0" indent="0">
              <a:buNone/>
            </a:pP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868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RE Batch Process </a:t>
            </a:r>
            <a:r>
              <a:rPr lang="en-US" sz="3200" dirty="0" smtClean="0">
                <a:latin typeface="+mn-lt"/>
              </a:rPr>
              <a:t>Job Aid </a:t>
            </a:r>
            <a:endParaRPr lang="en-US" sz="3200" dirty="0" smtClean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+mj-lt"/>
              </a:rPr>
              <a:t>The RE Batch Process </a:t>
            </a:r>
            <a:r>
              <a:rPr lang="en-US" sz="2400" dirty="0" smtClean="0">
                <a:latin typeface="+mj-lt"/>
              </a:rPr>
              <a:t>Job Aid, </a:t>
            </a:r>
            <a:r>
              <a:rPr lang="en-US" sz="2400" dirty="0" smtClean="0">
                <a:latin typeface="+mj-lt"/>
              </a:rPr>
              <a:t>which will include </a:t>
            </a:r>
            <a:r>
              <a:rPr lang="en-US" sz="2400" dirty="0" smtClean="0">
                <a:latin typeface="+mj-lt"/>
              </a:rPr>
              <a:t>the </a:t>
            </a:r>
            <a:r>
              <a:rPr lang="en-US" sz="2400" dirty="0" smtClean="0">
                <a:latin typeface="+mj-lt"/>
              </a:rPr>
              <a:t>following is currently under </a:t>
            </a:r>
            <a:r>
              <a:rPr lang="en-US" sz="2400" dirty="0" smtClean="0">
                <a:latin typeface="+mj-lt"/>
              </a:rPr>
              <a:t>development </a:t>
            </a:r>
            <a:r>
              <a:rPr lang="en-US" sz="2400" dirty="0" smtClean="0">
                <a:latin typeface="+mj-lt"/>
              </a:rPr>
              <a:t>and will be </a:t>
            </a:r>
            <a:r>
              <a:rPr lang="en-US" sz="2400" dirty="0" smtClean="0">
                <a:latin typeface="+mj-lt"/>
              </a:rPr>
              <a:t>made available to the </a:t>
            </a:r>
            <a:r>
              <a:rPr lang="en-US" sz="2400" dirty="0" smtClean="0">
                <a:latin typeface="+mj-lt"/>
              </a:rPr>
              <a:t>counties upon completion:</a:t>
            </a:r>
          </a:p>
          <a:p>
            <a:pPr marL="0" indent="0">
              <a:buNone/>
            </a:pPr>
            <a:endParaRPr lang="en-US" sz="2400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RE Batch Process flow</a:t>
            </a:r>
          </a:p>
          <a:p>
            <a:pPr lvl="1"/>
            <a:r>
              <a:rPr lang="en-US" dirty="0" smtClean="0">
                <a:latin typeface="+mj-lt"/>
              </a:rPr>
              <a:t>Available RE Batch Process reports</a:t>
            </a:r>
          </a:p>
          <a:p>
            <a:pPr lvl="1"/>
            <a:r>
              <a:rPr lang="en-US" dirty="0" smtClean="0">
                <a:latin typeface="+mj-lt"/>
              </a:rPr>
              <a:t>RE Batch Process skip reasons</a:t>
            </a:r>
          </a:p>
          <a:p>
            <a:pPr marL="457200" lvl="1" indent="0">
              <a:buNone/>
            </a:pPr>
            <a:endParaRPr lang="en-US" dirty="0">
              <a:latin typeface="+mj-lt"/>
            </a:endParaRP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405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CB9487F17E0E4D9E56E929BF36E5A5" ma:contentTypeVersion="11" ma:contentTypeDescription="Create a new document." ma:contentTypeScope="" ma:versionID="d2beb5f791d639a85d9b078d4356c3a6">
  <xsd:schema xmlns:xsd="http://www.w3.org/2001/XMLSchema" xmlns:xs="http://www.w3.org/2001/XMLSchema" xmlns:p="http://schemas.microsoft.com/office/2006/metadata/properties" xmlns:ns2="f7e036ba-a3b0-4cdc-b69c-3ff0c66abd9d" xmlns:ns3="c71bc280-77be-4226-9682-3896b2a5d823" targetNamespace="http://schemas.microsoft.com/office/2006/metadata/properties" ma:root="true" ma:fieldsID="a5175cc1ccf4ca5c3a2b7eff99579075" ns2:_="" ns3:_="">
    <xsd:import namespace="f7e036ba-a3b0-4cdc-b69c-3ff0c66abd9d"/>
    <xsd:import namespace="c71bc280-77be-4226-9682-3896b2a5d8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036ba-a3b0-4cdc-b69c-3ff0c66abd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bc280-77be-4226-9682-3896b2a5d82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DECAD0-4061-4CB4-B988-9B7C44FDEE29}"/>
</file>

<file path=customXml/itemProps2.xml><?xml version="1.0" encoding="utf-8"?>
<ds:datastoreItem xmlns:ds="http://schemas.openxmlformats.org/officeDocument/2006/customXml" ds:itemID="{C9C8582A-AA97-4CDB-BD4F-D195FBEFAC45}"/>
</file>

<file path=customXml/itemProps3.xml><?xml version="1.0" encoding="utf-8"?>
<ds:datastoreItem xmlns:ds="http://schemas.openxmlformats.org/officeDocument/2006/customXml" ds:itemID="{91A12AA1-89D6-4640-B633-FEA7BF3185BA}"/>
</file>

<file path=docProps/app.xml><?xml version="1.0" encoding="utf-8"?>
<Properties xmlns="http://schemas.openxmlformats.org/officeDocument/2006/extended-properties" xmlns:vt="http://schemas.openxmlformats.org/officeDocument/2006/docPropsVTypes">
  <TotalTime>1307</TotalTime>
  <Words>973</Words>
  <Application>Microsoft Office PowerPoint</Application>
  <PresentationFormat>Widescreen</PresentationFormat>
  <Paragraphs>155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Times New Roman</vt:lpstr>
      <vt:lpstr>Office Theme</vt:lpstr>
      <vt:lpstr>Automated Discontinuances   for Medi-Cal   Redeterminations  March 15, 2018 </vt:lpstr>
      <vt:lpstr>Below is the list of action items from the initial discussion at PSC on February 15, 2018</vt:lpstr>
      <vt:lpstr>What reports are available in the C-IV System to assist counties with processing MC REs?</vt:lpstr>
      <vt:lpstr> What are the common User errors that prevent MC REs from going through the automated RE process? </vt:lpstr>
      <vt:lpstr> Are there existing MC RE job aids or C-IV functional presentations available to Users? </vt:lpstr>
      <vt:lpstr>RE Batch Processing Statistics</vt:lpstr>
      <vt:lpstr>Pending Eligible DER Status</vt:lpstr>
      <vt:lpstr>How is the MC caseload impacted if auto discontinuance functionality is implemented?</vt:lpstr>
      <vt:lpstr>RE Batch Process Job Aid </vt:lpstr>
    </vt:vector>
  </TitlesOfParts>
  <Company>C-IV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Batch Discontinuances  for Medi-Cal</dc:title>
  <dc:creator>Elisa Miller</dc:creator>
  <cp:lastModifiedBy>Elisa Miller</cp:lastModifiedBy>
  <cp:revision>107</cp:revision>
  <dcterms:created xsi:type="dcterms:W3CDTF">2017-11-09T23:20:36Z</dcterms:created>
  <dcterms:modified xsi:type="dcterms:W3CDTF">2018-03-14T00:22:05Z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0x01010004CB9487F17E0E4D9E56E929BF36E5A5</vt:lpwstr>
  </property>
</Properties>
</file>