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5.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4.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theme/themeOverride1.xml" ContentType="application/vnd.openxmlformats-officedocument.themeOverr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commentAuthors.xml" ContentType="application/vnd.openxmlformats-officedocument.presentationml.commentAuthors+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ppt/revisionInfo.xml" ContentType="application/vnd.ms-powerpoint.revisioninfo+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9" r:id="rId1"/>
  </p:sldMasterIdLst>
  <p:notesMasterIdLst>
    <p:notesMasterId r:id="rId22"/>
  </p:notesMasterIdLst>
  <p:sldIdLst>
    <p:sldId id="256" r:id="rId2"/>
    <p:sldId id="317" r:id="rId3"/>
    <p:sldId id="319" r:id="rId4"/>
    <p:sldId id="325" r:id="rId5"/>
    <p:sldId id="311" r:id="rId6"/>
    <p:sldId id="322" r:id="rId7"/>
    <p:sldId id="326" r:id="rId8"/>
    <p:sldId id="303" r:id="rId9"/>
    <p:sldId id="304" r:id="rId10"/>
    <p:sldId id="323" r:id="rId11"/>
    <p:sldId id="320" r:id="rId12"/>
    <p:sldId id="306" r:id="rId13"/>
    <p:sldId id="321" r:id="rId14"/>
    <p:sldId id="314" r:id="rId15"/>
    <p:sldId id="299" r:id="rId16"/>
    <p:sldId id="307" r:id="rId17"/>
    <p:sldId id="315" r:id="rId18"/>
    <p:sldId id="276" r:id="rId19"/>
    <p:sldId id="266" r:id="rId20"/>
    <p:sldId id="289" r:id="rId21"/>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ren J. Rapponotti" initials="KJR" lastIdx="2" clrIdx="0"/>
  <p:cmAuthor id="1" name="Liz Grisham" initials="LG" lastIdx="2" clrIdx="1">
    <p:extLst>
      <p:ext uri="{19B8F6BF-5375-455C-9EA6-DF929625EA0E}">
        <p15:presenceInfo xmlns:p15="http://schemas.microsoft.com/office/powerpoint/2012/main" userId="S-1-5-21-1614895754-515967899-1801674531-138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71" autoAdjust="0"/>
    <p:restoredTop sz="86052" autoAdjust="0"/>
  </p:normalViewPr>
  <p:slideViewPr>
    <p:cSldViewPr>
      <p:cViewPr varScale="1">
        <p:scale>
          <a:sx n="95" d="100"/>
          <a:sy n="95" d="100"/>
        </p:scale>
        <p:origin x="245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 Id="rId30"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44B04910-4EC8-41FA-8385-86B690782997}" type="datetimeFigureOut">
              <a:rPr lang="en-US" smtClean="0"/>
              <a:t>4/12/2018</a:t>
            </a:fld>
            <a:endParaRPr lang="en-US" dirty="0"/>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4DC1F07C-377A-40C5-B9F8-BC6F29812AA9}" type="slidenum">
              <a:rPr lang="en-US" smtClean="0"/>
              <a:t>‹#›</a:t>
            </a:fld>
            <a:endParaRPr lang="en-US" dirty="0"/>
          </a:p>
        </p:txBody>
      </p:sp>
    </p:spTree>
    <p:extLst>
      <p:ext uri="{BB962C8B-B14F-4D97-AF65-F5344CB8AC3E}">
        <p14:creationId xmlns:p14="http://schemas.microsoft.com/office/powerpoint/2010/main" val="3305648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C1F07C-377A-40C5-B9F8-BC6F29812AA9}" type="slidenum">
              <a:rPr lang="en-US" smtClean="0"/>
              <a:t>18</a:t>
            </a:fld>
            <a:endParaRPr lang="en-US" dirty="0"/>
          </a:p>
        </p:txBody>
      </p:sp>
    </p:spTree>
    <p:extLst>
      <p:ext uri="{BB962C8B-B14F-4D97-AF65-F5344CB8AC3E}">
        <p14:creationId xmlns:p14="http://schemas.microsoft.com/office/powerpoint/2010/main" val="3208574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u="none" cap="all" baseline="0">
                <a:solidFill>
                  <a:srgbClr val="FFFFFF"/>
                </a:solidFill>
              </a:defRPr>
            </a:lvl1pPr>
          </a:lstStyle>
          <a:p>
            <a:r>
              <a:rPr lang="en-US" dirty="0"/>
              <a:t>Click to edit Master title style</a:t>
            </a:r>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11AC5FD-6117-434D-B9A5-ADA9E67FDCBD}" type="slidenum">
              <a:rPr lang="en-US" smtClean="0"/>
              <a:t>‹#›</a:t>
            </a:fld>
            <a:endParaRPr lang="en-US" dirty="0"/>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0640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3687520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22609897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ub-Title and Content">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431800" y="1680211"/>
            <a:ext cx="8229340" cy="4701540"/>
          </a:xfrm>
        </p:spPr>
        <p:txBody>
          <a:bodyPr/>
          <a:lstStyle>
            <a:lvl1pPr>
              <a:defRPr/>
            </a:lvl1pPr>
            <a:lvl2pPr>
              <a:defRPr sz="1600"/>
            </a:lvl2pPr>
            <a:lvl3pPr>
              <a:defRPr sz="1400"/>
            </a:lvl3pPr>
            <a:lvl4pPr marL="1658938" indent="-228600">
              <a:defRPr sz="1200" baseline="0"/>
            </a:lvl4pPr>
            <a:lvl5pPr marL="1944688" indent="-188913">
              <a:defRPr sz="1100"/>
            </a:lvl5pPr>
          </a:lstStyle>
          <a:p>
            <a:pPr lvl="0"/>
            <a:r>
              <a:rPr lang="en-US" dirty="0"/>
              <a:t>Slide copy uses this color (20pt)</a:t>
            </a:r>
          </a:p>
          <a:p>
            <a:pPr lvl="1"/>
            <a:r>
              <a:rPr lang="en-US" dirty="0"/>
              <a:t>Bullet point level 1 (16pt)</a:t>
            </a:r>
          </a:p>
          <a:p>
            <a:pPr lvl="2"/>
            <a:r>
              <a:rPr lang="en-US" dirty="0"/>
              <a:t>Bullet point level 2 (14pt)</a:t>
            </a:r>
          </a:p>
          <a:p>
            <a:pPr lvl="3"/>
            <a:r>
              <a:rPr lang="en-US" dirty="0"/>
              <a:t>Bullet point level 3 (12pt)</a:t>
            </a:r>
          </a:p>
          <a:p>
            <a:pPr lvl="4"/>
            <a:r>
              <a:rPr lang="en-US" dirty="0"/>
              <a:t>Bullet point level 4 (11pt)</a:t>
            </a:r>
            <a:endParaRPr lang="en-GB" dirty="0"/>
          </a:p>
        </p:txBody>
      </p:sp>
      <p:sp>
        <p:nvSpPr>
          <p:cNvPr id="6" name="Title 1"/>
          <p:cNvSpPr>
            <a:spLocks noGrp="1"/>
          </p:cNvSpPr>
          <p:nvPr>
            <p:ph type="title" hasCustomPrompt="1"/>
          </p:nvPr>
        </p:nvSpPr>
        <p:spPr>
          <a:xfrm>
            <a:off x="431801" y="182177"/>
            <a:ext cx="8229340" cy="868362"/>
          </a:xfrm>
        </p:spPr>
        <p:txBody>
          <a:bodyPr>
            <a:noAutofit/>
          </a:bodyPr>
          <a:lstStyle>
            <a:lvl1pPr>
              <a:defRPr sz="2800">
                <a:solidFill>
                  <a:srgbClr val="00BBEE"/>
                </a:solidFill>
              </a:defRPr>
            </a:lvl1pPr>
          </a:lstStyle>
          <a:p>
            <a:r>
              <a:rPr lang="en-US" dirty="0"/>
              <a:t>Slide title: can span two lines of the slide and </a:t>
            </a:r>
            <a:br>
              <a:rPr lang="en-US" dirty="0"/>
            </a:br>
            <a:r>
              <a:rPr lang="en-US" dirty="0"/>
              <a:t>uses this font color (28pt) </a:t>
            </a:r>
            <a:endParaRPr lang="en-GB" dirty="0"/>
          </a:p>
        </p:txBody>
      </p:sp>
    </p:spTree>
    <p:extLst>
      <p:ext uri="{BB962C8B-B14F-4D97-AF65-F5344CB8AC3E}">
        <p14:creationId xmlns:p14="http://schemas.microsoft.com/office/powerpoint/2010/main" val="2911597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1731215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u="none" cap="all" baseline="0"/>
            </a:lvl1pPr>
          </a:lstStyle>
          <a:p>
            <a:r>
              <a:rPr lang="en-US" dirty="0"/>
              <a:t>Click to edit Master title style</a:t>
            </a:r>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357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791002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1908576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229359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176297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1505126944"/>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1955957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400050" y="171450"/>
            <a:ext cx="8382000" cy="1356360"/>
          </a:xfrm>
          <a:prstGeom prst="rect">
            <a:avLst/>
          </a:prstGeom>
          <a:ln w="3175">
            <a:noFill/>
          </a:ln>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00050" y="1685925"/>
            <a:ext cx="8381999" cy="40386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endParaRPr lang="en-US" dirty="0"/>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en-US" dirty="0"/>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400">
                <a:solidFill>
                  <a:schemeClr val="tx1"/>
                </a:solidFill>
              </a:defRPr>
            </a:lvl1pPr>
          </a:lstStyle>
          <a:p>
            <a:fld id="{E11AC5FD-6117-434D-B9A5-ADA9E67FDCBD}" type="slidenum">
              <a:rPr lang="en-US" smtClean="0"/>
              <a:t>‹#›</a:t>
            </a:fld>
            <a:endParaRPr lang="en-US" dirty="0"/>
          </a:p>
        </p:txBody>
      </p:sp>
      <p:cxnSp>
        <p:nvCxnSpPr>
          <p:cNvPr id="12" name="Straight Connector 11"/>
          <p:cNvCxnSpPr/>
          <p:nvPr/>
        </p:nvCxnSpPr>
        <p:spPr>
          <a:xfrm>
            <a:off x="400050" y="1524000"/>
            <a:ext cx="8381999" cy="381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80947034"/>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 id="2147483768" r:id="rId12"/>
  </p:sldLayoutIdLst>
  <p:hf hdr="0" ftr="0" dt="0"/>
  <p:txStyles>
    <p:titleStyle>
      <a:lvl1pPr algn="l" defTabSz="685800" rtl="0" eaLnBrk="1" latinLnBrk="0" hangingPunct="1">
        <a:lnSpc>
          <a:spcPct val="90000"/>
        </a:lnSpc>
        <a:spcBef>
          <a:spcPct val="0"/>
        </a:spcBef>
        <a:buNone/>
        <a:defRPr sz="4000" u="none" kern="1200">
          <a:ln>
            <a:solidFill>
              <a:schemeClr val="tx1"/>
            </a:solidFill>
          </a:ln>
          <a:solidFill>
            <a:schemeClr val="tx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tx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tx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tx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tx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tx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hyperlink" Target="http://leginfo.legislature.ca.gov/faces/billNavClient.xhtml?bill_id=201720180SB380"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leginfo.legislature.ca.gov/faces/billNavClient.xhtml?bill_id=201720180SB89"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www.cdss.ca.gov/Portals/9/ACL/2017/17-58.pdf?ver=2017-06-26-140153-710" TargetMode="External"/><Relationship Id="rId2" Type="http://schemas.openxmlformats.org/officeDocument/2006/relationships/hyperlink" Target="http://leginfo.legislature.ca.gov/faces/billNavClient.xhtml?bill_id=201520160SB1339"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www.cdss.ca.gov/Portals/9/ACL/2017/17-58.pdf?ver=2017-06-26-140153-710" TargetMode="External"/><Relationship Id="rId2" Type="http://schemas.openxmlformats.org/officeDocument/2006/relationships/hyperlink" Target="http://leginfo.legislature.ca.gov/faces/billNavClient.xhtml?bill_id=201520160SB1339"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hyperlink" Target="http://www.dhcs.ca.gov/services/medi-cal/eligibility/Documents/ACWDL/2014/14-29.pdf"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www.cdss.ca.gov/lettersnotices/EntRes/getinfo/acl/2016/16-90.pdf"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hyperlink" Target="http://www.cdss.ca.gov/cdssweb/entres/forms/English/SAWS2PLUS.pdf" TargetMode="Externa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www.cdss.ca.gov/lettersnotices/EntRes/getinfo/acl/2013/13-17.pdf"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www.dhcs.ca.gov/services/medi-cal/eligibility/Documents/MEDIL2014/DHCSMEDILI14-54.pdf"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www.cdss.ca.gov/Portals/9/CFL/2017-18/17-18_59.pdf?ver=2018-04-03-093928-867" TargetMode="External"/><Relationship Id="rId2" Type="http://schemas.openxmlformats.org/officeDocument/2006/relationships/hyperlink" Target="http://www.cdss.ca.gov/Portals/9/ACL/2018/18-33.pdf?ver=2018-03-30-162512-837" TargetMode="External"/><Relationship Id="rId1" Type="http://schemas.openxmlformats.org/officeDocument/2006/relationships/slideLayout" Target="../slideLayouts/slideLayout6.xml"/><Relationship Id="rId6" Type="http://schemas.openxmlformats.org/officeDocument/2006/relationships/hyperlink" Target="http://leginfo.legislature.ca.gov/faces/billNavClient.xhtml?bill_id=201720180AB2183&amp;firstNav=tracking" TargetMode="External"/><Relationship Id="rId5" Type="http://schemas.openxmlformats.org/officeDocument/2006/relationships/hyperlink" Target="http://leginfo.legislature.ca.gov/faces/billNavClient.xhtml?bill_id=201720180SB120&amp;firstNav=tracking" TargetMode="External"/><Relationship Id="rId4" Type="http://schemas.openxmlformats.org/officeDocument/2006/relationships/hyperlink" Target="http://leginfo.legislature.ca.gov/faces/billNavClient.xhtml?bill_id=201720180AB110&amp;firstNav=tracking"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www.dhcs.ca.gov/services/medi-cal/eligibility/Documents/MEDIL2014/DHCSMEDILI14-54.pdf"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www.cdss.ca.gov/Portals/9/CFL/2017-18/17-18_59.pdf?ver=2018-04-03-093928-867" TargetMode="External"/><Relationship Id="rId2" Type="http://schemas.openxmlformats.org/officeDocument/2006/relationships/hyperlink" Target="http://www.cdss.ca.gov/Portals/9/ACL/2018/18-33.pdf?ver=2018-03-30-162512-837"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www.cdss.ca.gov/Portals/9/CFL/2017-18/17-18_59.pdf?ver=2018-04-03-093928-867" TargetMode="External"/><Relationship Id="rId2" Type="http://schemas.openxmlformats.org/officeDocument/2006/relationships/hyperlink" Target="http://www.cdss.ca.gov/Portals/9/ACL/2018/18-33.pdf?ver=2018-03-30-162512-837"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leginfo.legislature.ca.gov/faces/billNavClient.xhtml?bill_id=201720180AB480" TargetMode="External"/><Relationship Id="rId2" Type="http://schemas.openxmlformats.org/officeDocument/2006/relationships/hyperlink" Target="http://www.cdss.ca.gov/Portals/9/ACL/2018/18-38.pdf?ver=2018-03-29-082841-527"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www.cdss.ca.gov/Portals/9/ACL/2018/18-18.pdf?ver=2018-02-21-104535-277"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www.cdss.ca.gov/Portals/9/ACL/2018/18-18.pdf?ver=2018-02-21-104535-277"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www.cdss.ca.gov/lettersnotices/EntRes/getinfo/acin/2016/I-88_16.pdf" TargetMode="External"/><Relationship Id="rId2" Type="http://schemas.openxmlformats.org/officeDocument/2006/relationships/hyperlink" Target="http://www.cdss.ca.gov/lettersnotices/EntRes/getinfo/acin/2016/I-11_16.pdf" TargetMode="External"/><Relationship Id="rId1" Type="http://schemas.openxmlformats.org/officeDocument/2006/relationships/slideLayout" Target="../slideLayouts/slideLayout6.xml"/><Relationship Id="rId4" Type="http://schemas.openxmlformats.org/officeDocument/2006/relationships/hyperlink" Target="http://www.cdss.ca.gov/Portals/9/ACL/2018/18-08.pdf?ver=2018-01-26-152452-613"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cdss.ca.gov/lettersnotices/EntRes/getinfo/acin/2016/I-88_16.pdf" TargetMode="External"/><Relationship Id="rId2" Type="http://schemas.openxmlformats.org/officeDocument/2006/relationships/hyperlink" Target="http://www.cdss.ca.gov/lettersnotices/EntRes/getinfo/acin/2016/I-11_16.pdf"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sz="6000" dirty="0">
                <a:solidFill>
                  <a:schemeClr val="tx1"/>
                </a:solidFill>
              </a:rPr>
              <a:t>Policy Implementation</a:t>
            </a:r>
          </a:p>
        </p:txBody>
      </p:sp>
      <p:sp>
        <p:nvSpPr>
          <p:cNvPr id="4" name="Subtitle 3"/>
          <p:cNvSpPr>
            <a:spLocks noGrp="1"/>
          </p:cNvSpPr>
          <p:nvPr>
            <p:ph type="subTitle" idx="1"/>
          </p:nvPr>
        </p:nvSpPr>
        <p:spPr/>
        <p:txBody>
          <a:bodyPr/>
          <a:lstStyle/>
          <a:p>
            <a:r>
              <a:rPr lang="en-US" dirty="0">
                <a:solidFill>
                  <a:schemeClr val="tx1"/>
                </a:solidFill>
              </a:rPr>
              <a:t>4/19/2018</a:t>
            </a:r>
          </a:p>
        </p:txBody>
      </p:sp>
    </p:spTree>
    <p:extLst>
      <p:ext uri="{BB962C8B-B14F-4D97-AF65-F5344CB8AC3E}">
        <p14:creationId xmlns:p14="http://schemas.microsoft.com/office/powerpoint/2010/main" val="2294505933"/>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10</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574565426"/>
              </p:ext>
            </p:extLst>
          </p:nvPr>
        </p:nvGraphicFramePr>
        <p:xfrm>
          <a:off x="228600" y="685805"/>
          <a:ext cx="8686800" cy="5360187"/>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1897634298"/>
                    </a:ext>
                  </a:extLst>
                </a:gridCol>
                <a:gridCol w="914400">
                  <a:extLst>
                    <a:ext uri="{9D8B030D-6E8A-4147-A177-3AD203B41FA5}">
                      <a16:colId xmlns:a16="http://schemas.microsoft.com/office/drawing/2014/main" val="1570552813"/>
                    </a:ext>
                  </a:extLst>
                </a:gridCol>
                <a:gridCol w="1143000">
                  <a:extLst>
                    <a:ext uri="{9D8B030D-6E8A-4147-A177-3AD203B41FA5}">
                      <a16:colId xmlns:a16="http://schemas.microsoft.com/office/drawing/2014/main" val="2930224535"/>
                    </a:ext>
                  </a:extLst>
                </a:gridCol>
                <a:gridCol w="1219200">
                  <a:extLst>
                    <a:ext uri="{9D8B030D-6E8A-4147-A177-3AD203B41FA5}">
                      <a16:colId xmlns:a16="http://schemas.microsoft.com/office/drawing/2014/main" val="3776382731"/>
                    </a:ext>
                  </a:extLst>
                </a:gridCol>
                <a:gridCol w="4191000">
                  <a:extLst>
                    <a:ext uri="{9D8B030D-6E8A-4147-A177-3AD203B41FA5}">
                      <a16:colId xmlns:a16="http://schemas.microsoft.com/office/drawing/2014/main" val="3406358116"/>
                    </a:ext>
                  </a:extLst>
                </a:gridCol>
              </a:tblGrid>
              <a:tr h="545294">
                <a:tc>
                  <a:txBody>
                    <a:bodyPr/>
                    <a:lstStyle/>
                    <a:p>
                      <a:r>
                        <a:rPr lang="en-US" sz="1100" dirty="0">
                          <a:solidFill>
                            <a:schemeClr val="tx1"/>
                          </a:solidFill>
                          <a:latin typeface="+mj-lt"/>
                          <a:cs typeface="Arial" panose="020B0604020202020204" pitchFamily="34" charset="0"/>
                        </a:rPr>
                        <a:t>Item</a:t>
                      </a:r>
                    </a:p>
                  </a:txBody>
                  <a:tcPr marL="91438" marR="91438" marT="34283" marB="34283"/>
                </a:tc>
                <a:tc>
                  <a:txBody>
                    <a:bodyPr/>
                    <a:lstStyle/>
                    <a:p>
                      <a:r>
                        <a:rPr lang="en-US" sz="1100" dirty="0">
                          <a:solidFill>
                            <a:schemeClr val="tx1"/>
                          </a:solidFill>
                          <a:latin typeface="+mj-lt"/>
                          <a:cs typeface="Arial" panose="020B0604020202020204" pitchFamily="34" charset="0"/>
                        </a:rPr>
                        <a:t>Policy</a:t>
                      </a:r>
                      <a:r>
                        <a:rPr lang="en-US" sz="1100" baseline="0" dirty="0">
                          <a:solidFill>
                            <a:schemeClr val="tx1"/>
                          </a:solidFill>
                          <a:latin typeface="+mj-lt"/>
                          <a:cs typeface="Arial" panose="020B0604020202020204" pitchFamily="34" charset="0"/>
                        </a:rPr>
                        <a:t> Effective Date</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C-IV</a:t>
                      </a:r>
                      <a:r>
                        <a:rPr lang="en-US" sz="1100" baseline="0" dirty="0">
                          <a:solidFill>
                            <a:schemeClr val="tx1"/>
                          </a:solidFill>
                          <a:latin typeface="+mj-lt"/>
                          <a:cs typeface="Arial" panose="020B0604020202020204" pitchFamily="34" charset="0"/>
                        </a:rPr>
                        <a:t> Status</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latin typeface="+mj-lt"/>
                          <a:ea typeface="+mn-ea"/>
                          <a:cs typeface="Arial" panose="020B0604020202020204" pitchFamily="34" charset="0"/>
                        </a:rPr>
                        <a:t>Description</a:t>
                      </a:r>
                      <a:r>
                        <a:rPr lang="en-US" sz="1100" b="1" kern="1200" baseline="0" dirty="0">
                          <a:solidFill>
                            <a:schemeClr val="tx1"/>
                          </a:solidFill>
                          <a:latin typeface="+mj-lt"/>
                          <a:ea typeface="+mn-ea"/>
                          <a:cs typeface="Arial" panose="020B0604020202020204" pitchFamily="34" charset="0"/>
                        </a:rPr>
                        <a:t> – </a:t>
                      </a:r>
                      <a:r>
                        <a:rPr lang="en-US" sz="11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7887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dk1"/>
                          </a:solidFill>
                          <a:latin typeface="+mn-lt"/>
                          <a:ea typeface="+mn-ea"/>
                          <a:cs typeface="Arial" panose="020B0604020202020204" pitchFamily="34" charset="0"/>
                          <a:hlinkClick r:id="rId2"/>
                        </a:rPr>
                        <a:t>SB 380</a:t>
                      </a:r>
                      <a:endParaRPr lang="en-US" sz="12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dk1"/>
                          </a:solidFill>
                          <a:latin typeface="+mn-lt"/>
                          <a:ea typeface="+mn-ea"/>
                          <a:cs typeface="Arial" panose="020B0604020202020204" pitchFamily="34" charset="0"/>
                        </a:rPr>
                        <a:t>Child Support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dk1"/>
                          </a:solidFill>
                          <a:latin typeface="+mn-lt"/>
                          <a:ea typeface="+mn-ea"/>
                          <a:cs typeface="Arial" panose="020B0604020202020204" pitchFamily="34" charset="0"/>
                        </a:rPr>
                        <a:t>Draft ACL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dk1"/>
                        </a:solidFill>
                        <a:latin typeface="+mn-lt"/>
                        <a:ea typeface="+mn-ea"/>
                        <a:cs typeface="Arial" panose="020B0604020202020204" pitchFamily="34" charset="0"/>
                      </a:endParaRPr>
                    </a:p>
                  </a:txBody>
                  <a:tcPr marL="91448" marR="91448" marT="34291" marB="34291"/>
                </a:tc>
                <a:tc>
                  <a:txBody>
                    <a:bodyPr/>
                    <a:lstStyle/>
                    <a:p>
                      <a:r>
                        <a:rPr lang="en-US" sz="1200" i="0" dirty="0">
                          <a:solidFill>
                            <a:schemeClr val="tx1"/>
                          </a:solidFill>
                          <a:latin typeface="+mn-lt"/>
                          <a:cs typeface="Arial" panose="020B0604020202020204" pitchFamily="34" charset="0"/>
                        </a:rPr>
                        <a:t>11/1/2018</a:t>
                      </a: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Arial" panose="020B0604020202020204" pitchFamily="34" charset="0"/>
                        </a:rPr>
                        <a:t>SCR</a:t>
                      </a:r>
                      <a:r>
                        <a:rPr lang="en-US" sz="1200" baseline="0" dirty="0">
                          <a:latin typeface="+mn-lt"/>
                          <a:cs typeface="Arial" panose="020B0604020202020204" pitchFamily="34" charset="0"/>
                        </a:rPr>
                        <a:t> 100390</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latin typeface="+mn-lt"/>
                          <a:cs typeface="Arial" panose="020B0604020202020204" pitchFamily="34" charset="0"/>
                        </a:rPr>
                        <a:t>TBD</a:t>
                      </a:r>
                      <a:endParaRPr lang="en-US" sz="1200" dirty="0">
                        <a:latin typeface="+mn-lt"/>
                        <a:cs typeface="Arial" panose="020B0604020202020204" pitchFamily="34" charset="0"/>
                      </a:endParaRPr>
                    </a:p>
                  </a:txBody>
                  <a:tcPr marL="91442" marR="91442" marT="34315" marB="34315"/>
                </a:tc>
                <a:tc>
                  <a:txBody>
                    <a:bodyPr/>
                    <a:lstStyle/>
                    <a:p>
                      <a:r>
                        <a:rPr lang="en-US" sz="1200" kern="1200" dirty="0">
                          <a:solidFill>
                            <a:schemeClr val="tx1"/>
                          </a:solidFill>
                          <a:effectLst/>
                          <a:latin typeface="+mn-lt"/>
                          <a:ea typeface="+mn-ea"/>
                          <a:cs typeface="+mn-cs"/>
                        </a:rPr>
                        <a:t>SCR 200785</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Analysis</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latin typeface="+mn-lt"/>
                          <a:cs typeface="Arial" panose="020B0604020202020204" pitchFamily="34" charset="0"/>
                        </a:rPr>
                        <a:t>TBD</a:t>
                      </a:r>
                      <a:endParaRPr lang="en-US" sz="1200" dirty="0">
                        <a:latin typeface="+mn-lt"/>
                        <a:cs typeface="Arial" panose="020B0604020202020204" pitchFamily="34" charset="0"/>
                      </a:endParaRPr>
                    </a:p>
                    <a:p>
                      <a:endParaRPr lang="en-US" sz="1200" kern="1200" dirty="0">
                        <a:solidFill>
                          <a:schemeClr val="tx1"/>
                        </a:solidFill>
                        <a:effectLst/>
                        <a:latin typeface="+mn-lt"/>
                        <a:ea typeface="+mn-ea"/>
                        <a:cs typeface="+mn-cs"/>
                      </a:endParaRPr>
                    </a:p>
                  </a:txBody>
                  <a:tcPr marL="91442" marR="91442" marT="34315" marB="34315"/>
                </a:tc>
                <a:tc>
                  <a:txBody>
                    <a:bodyPr/>
                    <a:lstStyle/>
                    <a:p>
                      <a:r>
                        <a:rPr lang="en-US" sz="1350" kern="1200" dirty="0">
                          <a:solidFill>
                            <a:schemeClr val="dk1"/>
                          </a:solidFill>
                          <a:effectLst/>
                          <a:latin typeface="+mn-lt"/>
                          <a:ea typeface="+mn-ea"/>
                          <a:cs typeface="+mn-cs"/>
                        </a:rPr>
                        <a:t>Effective November 1, 2018, a CalWORKs (CW)  applicant or recipient will have the option to exclude a stepsibling or half-sibling from the AU in order to keep one hundred percent of any child support payments made on behalf of that child, as long as the following apply:</a:t>
                      </a:r>
                    </a:p>
                    <a:p>
                      <a:r>
                        <a:rPr lang="en-US" sz="1350" kern="1200" dirty="0">
                          <a:solidFill>
                            <a:schemeClr val="dk1"/>
                          </a:solidFill>
                          <a:effectLst/>
                          <a:latin typeface="+mn-lt"/>
                          <a:ea typeface="+mn-ea"/>
                          <a:cs typeface="+mn-cs"/>
                        </a:rPr>
                        <a:t> </a:t>
                      </a:r>
                      <a:r>
                        <a:rPr lang="en-US" sz="1350" u="none" strike="noStrike" kern="1200" dirty="0">
                          <a:solidFill>
                            <a:schemeClr val="dk1"/>
                          </a:solidFill>
                          <a:effectLst/>
                          <a:latin typeface="+mn-lt"/>
                          <a:ea typeface="+mn-ea"/>
                          <a:cs typeface="+mn-cs"/>
                        </a:rPr>
                        <a:t>The amount of child support received each month for that child is greater than the cash aid amount for the child; and</a:t>
                      </a:r>
                    </a:p>
                    <a:p>
                      <a:pPr lvl="0"/>
                      <a:r>
                        <a:rPr lang="en-US" sz="1350" u="none" strike="noStrike" kern="1200" dirty="0">
                          <a:solidFill>
                            <a:schemeClr val="dk1"/>
                          </a:solidFill>
                          <a:effectLst/>
                          <a:latin typeface="+mn-lt"/>
                          <a:ea typeface="+mn-ea"/>
                          <a:cs typeface="+mn-cs"/>
                        </a:rPr>
                        <a:t>Child support received for the child has been consistent.</a:t>
                      </a:r>
                      <a:r>
                        <a:rPr lang="en-US" sz="1350" u="none" strike="sngStrike" kern="1200" dirty="0">
                          <a:solidFill>
                            <a:schemeClr val="dk1"/>
                          </a:solidFill>
                          <a:effectLst/>
                          <a:latin typeface="+mn-lt"/>
                          <a:ea typeface="+mn-ea"/>
                          <a:cs typeface="+mn-cs"/>
                        </a:rPr>
                        <a:t> </a:t>
                      </a:r>
                      <a:endParaRPr lang="en-US" sz="1350" u="none" strike="noStrike" kern="1200" dirty="0">
                        <a:solidFill>
                          <a:schemeClr val="dk1"/>
                        </a:solidFill>
                        <a:effectLst/>
                        <a:latin typeface="+mn-lt"/>
                        <a:ea typeface="+mn-ea"/>
                        <a:cs typeface="+mn-cs"/>
                      </a:endParaRPr>
                    </a:p>
                    <a:p>
                      <a:r>
                        <a:rPr lang="en-US" sz="1350" kern="1200" dirty="0">
                          <a:solidFill>
                            <a:schemeClr val="dk1"/>
                          </a:solidFill>
                          <a:effectLst/>
                          <a:latin typeface="+mn-lt"/>
                          <a:ea typeface="+mn-ea"/>
                          <a:cs typeface="+mn-cs"/>
                        </a:rPr>
                        <a:t> </a:t>
                      </a:r>
                    </a:p>
                    <a:p>
                      <a:r>
                        <a:rPr lang="en-US" sz="1350" kern="1200" dirty="0">
                          <a:solidFill>
                            <a:schemeClr val="dk1"/>
                          </a:solidFill>
                          <a:effectLst/>
                          <a:latin typeface="+mn-lt"/>
                          <a:ea typeface="+mn-ea"/>
                          <a:cs typeface="+mn-cs"/>
                        </a:rPr>
                        <a:t>Any parent/caretaker relative who opts to exclude a step/half-sibling from the AU for purposes of receiving child support would continue to receive cash aid for all other eligible members of the AU.  Any child support payments received pursuant to SB 380 would not be treated as income when determining CalWORKs eligibility or grant amounts. </a:t>
                      </a:r>
                    </a:p>
                    <a:p>
                      <a:r>
                        <a:rPr lang="en-US" sz="1350" kern="1200" dirty="0">
                          <a:solidFill>
                            <a:schemeClr val="dk1"/>
                          </a:solidFill>
                          <a:effectLst/>
                          <a:latin typeface="+mn-lt"/>
                          <a:ea typeface="+mn-ea"/>
                          <a:cs typeface="+mn-cs"/>
                        </a:rPr>
                        <a:t> </a:t>
                      </a:r>
                      <a:endParaRPr lang="en-US" sz="1350" b="1" i="0" u="none" strike="noStrike" kern="1200" baseline="0" dirty="0">
                        <a:solidFill>
                          <a:schemeClr val="dk1"/>
                        </a:solidFill>
                        <a:latin typeface="+mn-lt"/>
                        <a:ea typeface="+mn-ea"/>
                        <a:cs typeface="+mn-cs"/>
                      </a:endParaRPr>
                    </a:p>
                    <a:p>
                      <a:r>
                        <a:rPr lang="en-US" sz="1350" b="1" i="0" u="none" strike="noStrike" kern="1200" baseline="0" dirty="0">
                          <a:solidFill>
                            <a:schemeClr val="dk1"/>
                          </a:solidFill>
                          <a:latin typeface="+mn-lt"/>
                          <a:ea typeface="+mn-ea"/>
                          <a:cs typeface="+mn-cs"/>
                        </a:rPr>
                        <a:t>C-IV/LRS Update:</a:t>
                      </a:r>
                    </a:p>
                    <a:p>
                      <a:r>
                        <a:rPr lang="en-US" sz="1350" b="0" i="0" u="none" strike="noStrike" kern="1200" baseline="0" dirty="0">
                          <a:solidFill>
                            <a:schemeClr val="dk1"/>
                          </a:solidFill>
                          <a:latin typeface="+mn-lt"/>
                          <a:ea typeface="+mn-ea"/>
                          <a:cs typeface="+mn-cs"/>
                        </a:rPr>
                        <a:t>The draft ACL was received on 4/4/18 and the project teams are reviewing to provide input back to CDSS.</a:t>
                      </a:r>
                      <a:endParaRPr lang="en-US" sz="1200" b="0" i="0" u="none" strike="noStrike" kern="1200" baseline="0" dirty="0">
                        <a:solidFill>
                          <a:schemeClr val="dk1"/>
                        </a:solidFill>
                        <a:latin typeface="+mn-lt"/>
                        <a:ea typeface="+mn-ea"/>
                        <a:cs typeface="+mn-cs"/>
                      </a:endParaRP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713349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199" y="76200"/>
            <a:ext cx="7620000" cy="639762"/>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11</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331983740"/>
              </p:ext>
            </p:extLst>
          </p:nvPr>
        </p:nvGraphicFramePr>
        <p:xfrm>
          <a:off x="228600" y="878299"/>
          <a:ext cx="8686800" cy="5562037"/>
        </p:xfrm>
        <a:graphic>
          <a:graphicData uri="http://schemas.openxmlformats.org/drawingml/2006/table">
            <a:tbl>
              <a:tblPr firstRow="1" bandRow="1">
                <a:tableStyleId>{5C22544A-7EE6-4342-B048-85BDC9FD1C3A}</a:tableStyleId>
              </a:tblPr>
              <a:tblGrid>
                <a:gridCol w="1206499">
                  <a:extLst>
                    <a:ext uri="{9D8B030D-6E8A-4147-A177-3AD203B41FA5}">
                      <a16:colId xmlns:a16="http://schemas.microsoft.com/office/drawing/2014/main" val="1897634298"/>
                    </a:ext>
                  </a:extLst>
                </a:gridCol>
                <a:gridCol w="850901">
                  <a:extLst>
                    <a:ext uri="{9D8B030D-6E8A-4147-A177-3AD203B41FA5}">
                      <a16:colId xmlns:a16="http://schemas.microsoft.com/office/drawing/2014/main" val="1570552813"/>
                    </a:ext>
                  </a:extLst>
                </a:gridCol>
                <a:gridCol w="1066800">
                  <a:extLst>
                    <a:ext uri="{9D8B030D-6E8A-4147-A177-3AD203B41FA5}">
                      <a16:colId xmlns:a16="http://schemas.microsoft.com/office/drawing/2014/main" val="2930224535"/>
                    </a:ext>
                  </a:extLst>
                </a:gridCol>
                <a:gridCol w="838200">
                  <a:extLst>
                    <a:ext uri="{9D8B030D-6E8A-4147-A177-3AD203B41FA5}">
                      <a16:colId xmlns:a16="http://schemas.microsoft.com/office/drawing/2014/main" val="3776382731"/>
                    </a:ext>
                  </a:extLst>
                </a:gridCol>
                <a:gridCol w="4724400">
                  <a:extLst>
                    <a:ext uri="{9D8B030D-6E8A-4147-A177-3AD203B41FA5}">
                      <a16:colId xmlns:a16="http://schemas.microsoft.com/office/drawing/2014/main" val="3406358116"/>
                    </a:ext>
                  </a:extLst>
                </a:gridCol>
              </a:tblGrid>
              <a:tr h="631847">
                <a:tc>
                  <a:txBody>
                    <a:bodyPr/>
                    <a:lstStyle/>
                    <a:p>
                      <a:r>
                        <a:rPr lang="en-US" sz="1200" dirty="0">
                          <a:solidFill>
                            <a:schemeClr val="tx1"/>
                          </a:solidFill>
                          <a:latin typeface="+mj-lt"/>
                          <a:cs typeface="Arial" panose="020B0604020202020204" pitchFamily="34" charset="0"/>
                        </a:rPr>
                        <a:t>Item</a:t>
                      </a:r>
                    </a:p>
                  </a:txBody>
                  <a:tcPr marL="91438" marR="91438" marT="34283" marB="34283"/>
                </a:tc>
                <a:tc>
                  <a:txBody>
                    <a:bodyPr/>
                    <a:lstStyle/>
                    <a:p>
                      <a:r>
                        <a:rPr lang="en-US" sz="1200" dirty="0">
                          <a:solidFill>
                            <a:schemeClr val="tx1"/>
                          </a:solidFill>
                          <a:latin typeface="+mj-lt"/>
                          <a:cs typeface="Arial" panose="020B0604020202020204" pitchFamily="34" charset="0"/>
                        </a:rPr>
                        <a:t>Policy</a:t>
                      </a:r>
                      <a:r>
                        <a:rPr lang="en-US" sz="1200" baseline="0" dirty="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C-IV</a:t>
                      </a:r>
                      <a:r>
                        <a:rPr lang="en-US" sz="1200" baseline="0" dirty="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j-lt"/>
                          <a:ea typeface="+mn-ea"/>
                          <a:cs typeface="Arial" panose="020B0604020202020204" pitchFamily="34" charset="0"/>
                        </a:rPr>
                        <a:t>Description</a:t>
                      </a:r>
                      <a:r>
                        <a:rPr lang="en-US" sz="1200" b="1" kern="1200" baseline="0" dirty="0">
                          <a:solidFill>
                            <a:schemeClr val="tx1"/>
                          </a:solidFill>
                          <a:latin typeface="+mj-lt"/>
                          <a:ea typeface="+mn-ea"/>
                          <a:cs typeface="Arial" panose="020B0604020202020204" pitchFamily="34" charset="0"/>
                        </a:rPr>
                        <a:t> – </a:t>
                      </a:r>
                      <a:r>
                        <a:rPr lang="en-US" sz="12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713683">
                <a:tc>
                  <a:txBody>
                    <a:bodyPr/>
                    <a:lstStyle/>
                    <a:p>
                      <a:r>
                        <a:rPr lang="en-US" sz="1100" b="0" dirty="0">
                          <a:effectLst/>
                          <a:hlinkClick r:id="rId2"/>
                        </a:rPr>
                        <a:t>SB 89 </a:t>
                      </a:r>
                      <a:r>
                        <a:rPr lang="en-US" sz="1100" b="0" dirty="0">
                          <a:effectLst/>
                        </a:rPr>
                        <a:t>SFIS Repeal for CalWORKs and RCA Programs</a:t>
                      </a:r>
                      <a:endParaRPr lang="en-US" sz="1100" b="0" kern="1200" dirty="0">
                        <a:solidFill>
                          <a:schemeClr val="dk1"/>
                        </a:solidFill>
                        <a:latin typeface="+mn-lt"/>
                        <a:ea typeface="+mn-ea"/>
                        <a:cs typeface="Arial" panose="020B0604020202020204" pitchFamily="34" charset="0"/>
                      </a:endParaRPr>
                    </a:p>
                  </a:txBody>
                  <a:tcPr marL="91448" marR="91448" marT="34291" marB="34291"/>
                </a:tc>
                <a:tc>
                  <a:txBody>
                    <a:bodyPr/>
                    <a:lstStyle/>
                    <a:p>
                      <a:r>
                        <a:rPr lang="en-US" sz="1100" i="0" dirty="0">
                          <a:solidFill>
                            <a:schemeClr val="tx1"/>
                          </a:solidFill>
                          <a:latin typeface="+mn-lt"/>
                          <a:cs typeface="Arial" panose="020B0604020202020204" pitchFamily="34" charset="0"/>
                        </a:rPr>
                        <a:t>7/1/18</a:t>
                      </a:r>
                    </a:p>
                  </a:txBody>
                  <a:tcPr marL="91442" marR="91442" marT="34315" marB="34315"/>
                </a:tc>
                <a:tc>
                  <a:txBody>
                    <a:bodyPr/>
                    <a:lstStyle/>
                    <a:p>
                      <a:r>
                        <a:rPr lang="en-US" sz="1100" baseline="0" dirty="0">
                          <a:solidFill>
                            <a:schemeClr val="tx1"/>
                          </a:solidFill>
                          <a:latin typeface="+mn-lt"/>
                          <a:cs typeface="Arial" panose="020B0604020202020204" pitchFamily="34" charset="0"/>
                        </a:rPr>
                        <a:t>SCR 100573</a:t>
                      </a:r>
                    </a:p>
                    <a:p>
                      <a:endParaRPr lang="en-US" sz="1100" baseline="0" dirty="0">
                        <a:solidFill>
                          <a:schemeClr val="tx1"/>
                        </a:solidFill>
                        <a:latin typeface="+mn-lt"/>
                        <a:cs typeface="Arial" panose="020B0604020202020204" pitchFamily="34" charset="0"/>
                      </a:endParaRPr>
                    </a:p>
                    <a:p>
                      <a:r>
                        <a:rPr lang="en-US" sz="1100" baseline="0" dirty="0">
                          <a:solidFill>
                            <a:schemeClr val="tx1"/>
                          </a:solidFill>
                          <a:latin typeface="+mn-lt"/>
                          <a:cs typeface="Arial" panose="020B0604020202020204" pitchFamily="34" charset="0"/>
                        </a:rPr>
                        <a:t>Test</a:t>
                      </a:r>
                    </a:p>
                    <a:p>
                      <a:endParaRPr lang="en-US" sz="1100" baseline="0" dirty="0">
                        <a:solidFill>
                          <a:schemeClr val="tx1"/>
                        </a:solidFill>
                        <a:latin typeface="+mn-lt"/>
                        <a:cs typeface="Arial" panose="020B0604020202020204" pitchFamily="34" charset="0"/>
                      </a:endParaRPr>
                    </a:p>
                    <a:p>
                      <a:r>
                        <a:rPr lang="en-US" sz="1100" baseline="0" dirty="0">
                          <a:solidFill>
                            <a:schemeClr val="tx1"/>
                          </a:solidFill>
                          <a:latin typeface="+mn-lt"/>
                          <a:cs typeface="Arial" panose="020B0604020202020204" pitchFamily="34" charset="0"/>
                        </a:rPr>
                        <a:t>Release </a:t>
                      </a:r>
                    </a:p>
                    <a:p>
                      <a:r>
                        <a:rPr lang="en-US" sz="1100" baseline="0" dirty="0">
                          <a:solidFill>
                            <a:schemeClr val="tx1"/>
                          </a:solidFill>
                          <a:latin typeface="+mn-lt"/>
                          <a:cs typeface="Arial" panose="020B0604020202020204" pitchFamily="34" charset="0"/>
                        </a:rPr>
                        <a:t>18.05</a:t>
                      </a:r>
                    </a:p>
                    <a:p>
                      <a:endParaRPr lang="en-US" sz="1100" baseline="0" dirty="0">
                        <a:solidFill>
                          <a:schemeClr val="tx1"/>
                        </a:solidFill>
                        <a:latin typeface="+mn-lt"/>
                        <a:cs typeface="Arial" panose="020B0604020202020204" pitchFamily="34" charset="0"/>
                      </a:endParaRPr>
                    </a:p>
                    <a:p>
                      <a:endParaRPr lang="en-US" sz="1100" baseline="0" dirty="0">
                        <a:solidFill>
                          <a:schemeClr val="tx1"/>
                        </a:solidFill>
                        <a:latin typeface="+mn-lt"/>
                        <a:cs typeface="Arial" panose="020B0604020202020204" pitchFamily="34" charset="0"/>
                      </a:endParaRPr>
                    </a:p>
                  </a:txBody>
                  <a:tcPr marL="91442" marR="91442" marT="34315" marB="34315"/>
                </a:tc>
                <a:tc>
                  <a:txBody>
                    <a:bodyPr/>
                    <a:lstStyle/>
                    <a:p>
                      <a:pPr marL="0" algn="l" defTabSz="914400" rtl="0" eaLnBrk="1" latinLnBrk="0" hangingPunct="1"/>
                      <a:r>
                        <a:rPr lang="en-US" sz="1100" kern="1200" baseline="0" dirty="0">
                          <a:solidFill>
                            <a:schemeClr val="tx1"/>
                          </a:solidFill>
                          <a:latin typeface="+mn-lt"/>
                          <a:ea typeface="+mn-ea"/>
                          <a:cs typeface="Arial" panose="020B0604020202020204" pitchFamily="34" charset="0"/>
                        </a:rPr>
                        <a:t>200405</a:t>
                      </a:r>
                    </a:p>
                    <a:p>
                      <a:pPr marL="0" algn="l" defTabSz="914400" rtl="0" eaLnBrk="1" latinLnBrk="0" hangingPunct="1"/>
                      <a:endParaRPr lang="en-US" sz="1100" kern="1200" baseline="0" dirty="0">
                        <a:solidFill>
                          <a:schemeClr val="tx1"/>
                        </a:solidFill>
                        <a:latin typeface="+mn-lt"/>
                        <a:ea typeface="+mn-ea"/>
                        <a:cs typeface="Arial" panose="020B0604020202020204" pitchFamily="34" charset="0"/>
                      </a:endParaRPr>
                    </a:p>
                    <a:p>
                      <a:pPr marL="0" algn="l" defTabSz="914400" rtl="0" eaLnBrk="1" latinLnBrk="0" hangingPunct="1"/>
                      <a:r>
                        <a:rPr lang="en-US" sz="1100" kern="1200" baseline="0" dirty="0">
                          <a:solidFill>
                            <a:schemeClr val="tx1"/>
                          </a:solidFill>
                          <a:latin typeface="+mn-lt"/>
                          <a:ea typeface="+mn-ea"/>
                          <a:cs typeface="Arial" panose="020B0604020202020204" pitchFamily="34" charset="0"/>
                        </a:rPr>
                        <a:t>Test</a:t>
                      </a:r>
                    </a:p>
                    <a:p>
                      <a:pPr marL="0" algn="l" defTabSz="914400" rtl="0" eaLnBrk="1" latinLnBrk="0" hangingPunct="1"/>
                      <a:endParaRPr lang="en-US" sz="1100" kern="1200" baseline="0" dirty="0">
                        <a:solidFill>
                          <a:schemeClr val="tx1"/>
                        </a:solidFill>
                        <a:latin typeface="+mn-lt"/>
                        <a:ea typeface="+mn-ea"/>
                        <a:cs typeface="Arial" panose="020B0604020202020204" pitchFamily="34" charset="0"/>
                      </a:endParaRPr>
                    </a:p>
                    <a:p>
                      <a:pPr marL="0" algn="l" defTabSz="914400" rtl="0" eaLnBrk="1" latinLnBrk="0" hangingPunct="1"/>
                      <a:r>
                        <a:rPr lang="en-US" sz="1100" kern="1200" baseline="0" dirty="0">
                          <a:solidFill>
                            <a:schemeClr val="tx1"/>
                          </a:solidFill>
                          <a:latin typeface="+mn-lt"/>
                          <a:ea typeface="+mn-ea"/>
                          <a:cs typeface="Arial" panose="020B0604020202020204" pitchFamily="34" charset="0"/>
                        </a:rPr>
                        <a:t>Release </a:t>
                      </a:r>
                    </a:p>
                    <a:p>
                      <a:pPr marL="0" algn="l" defTabSz="914400" rtl="0" eaLnBrk="1" latinLnBrk="0" hangingPunct="1"/>
                      <a:r>
                        <a:rPr lang="en-US" sz="1100" kern="1200" baseline="0" dirty="0">
                          <a:solidFill>
                            <a:schemeClr val="tx1"/>
                          </a:solidFill>
                          <a:latin typeface="+mn-lt"/>
                          <a:ea typeface="+mn-ea"/>
                          <a:cs typeface="Arial" panose="020B0604020202020204" pitchFamily="34" charset="0"/>
                        </a:rPr>
                        <a:t>18.05</a:t>
                      </a: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rPr>
                        <a:t>Fingerprint images are required at the time of application for the CalWORKs and RCA programs. Failure to provide the required images will result in ineligibility for the entire assistance unit if participant does not meet any exemption for the finger images requirement. Non-compliance records are entered and EDBC applies the status reasons for non-compliance with the fingerprint requirements.  Effective</a:t>
                      </a:r>
                      <a:r>
                        <a:rPr lang="en-US" sz="1100" baseline="0" dirty="0">
                          <a:effectLst/>
                        </a:rPr>
                        <a:t> 6/30/18 SFIS policy is no longer valid.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1" i="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i="0" kern="1200" baseline="0" dirty="0">
                          <a:solidFill>
                            <a:schemeClr val="tx1"/>
                          </a:solidFill>
                          <a:effectLst/>
                          <a:latin typeface="+mn-lt"/>
                          <a:ea typeface="+mn-ea"/>
                          <a:cs typeface="+mn-cs"/>
                        </a:rPr>
                        <a:t>C-IV Updates: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i="0" kern="1200" baseline="0" dirty="0">
                          <a:solidFill>
                            <a:schemeClr val="tx1"/>
                          </a:solidFill>
                          <a:effectLst/>
                          <a:latin typeface="+mn-lt"/>
                          <a:ea typeface="+mn-ea"/>
                          <a:cs typeface="+mn-cs"/>
                        </a:rPr>
                        <a:t>The Non- Compliance reason Failing to SFIS will on longer apply a negative status to the program when running EDBC after 6/30/18.</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i="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latin typeface="+mn-lt"/>
                          <a:ea typeface="+mn-ea"/>
                          <a:cs typeface="+mn-cs"/>
                        </a:rPr>
                        <a:t>The Eligibility Non-Compliance Detail page will be updated to not allow a user to save an SFIS-related non-compliance record with a date range that is effective any time beyond June 30, 2018.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1" i="0" kern="1200" baseline="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i="0" kern="1200" baseline="0" dirty="0">
                          <a:solidFill>
                            <a:schemeClr val="dk1"/>
                          </a:solidFill>
                          <a:effectLst/>
                          <a:latin typeface="+mn-lt"/>
                          <a:ea typeface="+mn-ea"/>
                          <a:cs typeface="+mn-cs"/>
                        </a:rPr>
                        <a:t>LRS Updates: </a:t>
                      </a:r>
                      <a:r>
                        <a:rPr lang="en-US" sz="1100" b="0" i="0" kern="1200" baseline="0" dirty="0">
                          <a:solidFill>
                            <a:schemeClr val="dk1"/>
                          </a:solidFill>
                          <a:effectLst/>
                          <a:latin typeface="+mn-lt"/>
                          <a:ea typeface="+mn-ea"/>
                          <a:cs typeface="+mn-cs"/>
                        </a:rPr>
                        <a:t>Committee approved 4/4/18.</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effectLst/>
                        </a:rPr>
                        <a:t>Eligibility rules have been updated to no longer check for SFIS results for benefit months beyond June 2018 for CW/RCA and General Relief (GR).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effectLst/>
                        </a:rPr>
                        <a:t>The interface between LRS and SFIS will be discontinued.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effectLst/>
                        </a:rPr>
                        <a:t>Batch jobs that create tasks and trigger EDBC for  GR will be discontinued for SFIS.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effectLst/>
                        </a:rPr>
                        <a:t>The “Fingerprint and Photo Imaging Referral” form PA 59 will no longer be triggered.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effectLst/>
                        </a:rPr>
                        <a:t>The Appointment/RD job will no longer schedule appointments that require fingerprinting.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effectLst/>
                        </a:rPr>
                        <a:t>End-dated the Non-Compliance Status Reason so participants will no longer ineligible for not complying with fingerprinting after June 30, 2018.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effectLst/>
                        </a:rPr>
                        <a:t>Updated LRS so users can not create/update SFIS non-compliance reasons beyond June 30, 2018.</a:t>
                      </a:r>
                      <a:endParaRPr lang="en-US" sz="1100" b="1" i="0" kern="1200" baseline="0" dirty="0">
                        <a:solidFill>
                          <a:schemeClr val="tx1"/>
                        </a:solidFill>
                        <a:effectLst/>
                        <a:latin typeface="+mn-lt"/>
                        <a:ea typeface="+mn-ea"/>
                        <a:cs typeface="+mn-cs"/>
                      </a:endParaRPr>
                    </a:p>
                  </a:txBody>
                  <a:tcPr marL="91442" marR="91442" marT="34315" marB="34315"/>
                </a:tc>
                <a:extLst>
                  <a:ext uri="{0D108BD9-81ED-4DB2-BD59-A6C34878D82A}">
                    <a16:rowId xmlns:a16="http://schemas.microsoft.com/office/drawing/2014/main" val="676741665"/>
                  </a:ext>
                </a:extLst>
              </a:tr>
            </a:tbl>
          </a:graphicData>
        </a:graphic>
      </p:graphicFrame>
    </p:spTree>
    <p:extLst>
      <p:ext uri="{BB962C8B-B14F-4D97-AF65-F5344CB8AC3E}">
        <p14:creationId xmlns:p14="http://schemas.microsoft.com/office/powerpoint/2010/main" val="1768344574"/>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199" y="76200"/>
            <a:ext cx="7620000" cy="639762"/>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12</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925811624"/>
              </p:ext>
            </p:extLst>
          </p:nvPr>
        </p:nvGraphicFramePr>
        <p:xfrm>
          <a:off x="228600" y="779644"/>
          <a:ext cx="8686800" cy="5686120"/>
        </p:xfrm>
        <a:graphic>
          <a:graphicData uri="http://schemas.openxmlformats.org/drawingml/2006/table">
            <a:tbl>
              <a:tblPr firstRow="1" bandRow="1">
                <a:tableStyleId>{5C22544A-7EE6-4342-B048-85BDC9FD1C3A}</a:tableStyleId>
              </a:tblPr>
              <a:tblGrid>
                <a:gridCol w="1206499">
                  <a:extLst>
                    <a:ext uri="{9D8B030D-6E8A-4147-A177-3AD203B41FA5}">
                      <a16:colId xmlns:a16="http://schemas.microsoft.com/office/drawing/2014/main" val="1897634298"/>
                    </a:ext>
                  </a:extLst>
                </a:gridCol>
                <a:gridCol w="850901">
                  <a:extLst>
                    <a:ext uri="{9D8B030D-6E8A-4147-A177-3AD203B41FA5}">
                      <a16:colId xmlns:a16="http://schemas.microsoft.com/office/drawing/2014/main" val="1570552813"/>
                    </a:ext>
                  </a:extLst>
                </a:gridCol>
                <a:gridCol w="914400">
                  <a:extLst>
                    <a:ext uri="{9D8B030D-6E8A-4147-A177-3AD203B41FA5}">
                      <a16:colId xmlns:a16="http://schemas.microsoft.com/office/drawing/2014/main" val="2930224535"/>
                    </a:ext>
                  </a:extLst>
                </a:gridCol>
                <a:gridCol w="990600">
                  <a:extLst>
                    <a:ext uri="{9D8B030D-6E8A-4147-A177-3AD203B41FA5}">
                      <a16:colId xmlns:a16="http://schemas.microsoft.com/office/drawing/2014/main" val="3776382731"/>
                    </a:ext>
                  </a:extLst>
                </a:gridCol>
                <a:gridCol w="4724400">
                  <a:extLst>
                    <a:ext uri="{9D8B030D-6E8A-4147-A177-3AD203B41FA5}">
                      <a16:colId xmlns:a16="http://schemas.microsoft.com/office/drawing/2014/main" val="3406358116"/>
                    </a:ext>
                  </a:extLst>
                </a:gridCol>
              </a:tblGrid>
              <a:tr h="710210">
                <a:tc>
                  <a:txBody>
                    <a:bodyPr/>
                    <a:lstStyle/>
                    <a:p>
                      <a:r>
                        <a:rPr lang="en-US" sz="1200" dirty="0">
                          <a:solidFill>
                            <a:schemeClr val="tx1"/>
                          </a:solidFill>
                          <a:latin typeface="+mj-lt"/>
                          <a:cs typeface="Arial" panose="020B0604020202020204" pitchFamily="34" charset="0"/>
                        </a:rPr>
                        <a:t>Item</a:t>
                      </a:r>
                    </a:p>
                  </a:txBody>
                  <a:tcPr marL="91438" marR="91438" marT="34283" marB="34283"/>
                </a:tc>
                <a:tc>
                  <a:txBody>
                    <a:bodyPr/>
                    <a:lstStyle/>
                    <a:p>
                      <a:r>
                        <a:rPr lang="en-US" sz="1200" dirty="0">
                          <a:solidFill>
                            <a:schemeClr val="tx1"/>
                          </a:solidFill>
                          <a:latin typeface="+mj-lt"/>
                          <a:cs typeface="Arial" panose="020B0604020202020204" pitchFamily="34" charset="0"/>
                        </a:rPr>
                        <a:t>Policy</a:t>
                      </a:r>
                      <a:r>
                        <a:rPr lang="en-US" sz="1200" baseline="0" dirty="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C-IV</a:t>
                      </a:r>
                      <a:r>
                        <a:rPr lang="en-US" sz="1200" baseline="0" dirty="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j-lt"/>
                          <a:ea typeface="+mn-ea"/>
                          <a:cs typeface="Arial" panose="020B0604020202020204" pitchFamily="34" charset="0"/>
                        </a:rPr>
                        <a:t>Description</a:t>
                      </a:r>
                      <a:r>
                        <a:rPr lang="en-US" sz="1200" b="1" kern="1200" baseline="0" dirty="0">
                          <a:solidFill>
                            <a:schemeClr val="tx1"/>
                          </a:solidFill>
                          <a:latin typeface="+mj-lt"/>
                          <a:ea typeface="+mn-ea"/>
                          <a:cs typeface="Arial" panose="020B0604020202020204" pitchFamily="34" charset="0"/>
                        </a:rPr>
                        <a:t> – </a:t>
                      </a:r>
                      <a:r>
                        <a:rPr lang="en-US" sz="12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7166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Arial" panose="020B0604020202020204" pitchFamily="34" charset="0"/>
                        </a:rPr>
                        <a:t>Inter-County</a:t>
                      </a:r>
                      <a:r>
                        <a:rPr lang="en-US" sz="1400" kern="1200" baseline="0" dirty="0">
                          <a:solidFill>
                            <a:schemeClr val="dk1"/>
                          </a:solidFill>
                          <a:latin typeface="+mn-lt"/>
                          <a:ea typeface="+mn-ea"/>
                          <a:cs typeface="Arial" panose="020B0604020202020204" pitchFamily="34" charset="0"/>
                        </a:rPr>
                        <a:t> Transfer (ICT) </a:t>
                      </a:r>
                      <a:r>
                        <a:rPr lang="en-US" sz="1400" kern="1200" dirty="0">
                          <a:solidFill>
                            <a:schemeClr val="dk1"/>
                          </a:solidFill>
                          <a:latin typeface="+mn-lt"/>
                          <a:ea typeface="+mn-ea"/>
                          <a:cs typeface="Arial" panose="020B0604020202020204" pitchFamily="34" charset="0"/>
                        </a:rPr>
                        <a:t>Timeframe</a:t>
                      </a:r>
                      <a:r>
                        <a:rPr lang="en-US" sz="1400" kern="1200" baseline="0" dirty="0">
                          <a:solidFill>
                            <a:schemeClr val="dk1"/>
                          </a:solidFill>
                          <a:latin typeface="+mn-lt"/>
                          <a:ea typeface="+mn-ea"/>
                          <a:cs typeface="Arial" panose="020B0604020202020204" pitchFamily="34" charset="0"/>
                        </a:rPr>
                        <a:t> Changes</a:t>
                      </a:r>
                      <a:endParaRPr lang="en-US" sz="1400" kern="120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Arial" panose="020B0604020202020204" pitchFamily="34" charset="0"/>
                          <a:hlinkClick r:id="rId2"/>
                        </a:rPr>
                        <a:t>SB 1339</a:t>
                      </a:r>
                      <a:endParaRPr lang="en-US" sz="1400" kern="120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Arial" panose="020B0604020202020204" pitchFamily="34" charset="0"/>
                          <a:hlinkClick r:id="rId3"/>
                        </a:rPr>
                        <a:t>ACL</a:t>
                      </a:r>
                      <a:r>
                        <a:rPr lang="en-US" sz="1400" kern="1200" baseline="0" dirty="0">
                          <a:solidFill>
                            <a:schemeClr val="dk1"/>
                          </a:solidFill>
                          <a:latin typeface="+mn-lt"/>
                          <a:ea typeface="+mn-ea"/>
                          <a:cs typeface="Arial" panose="020B0604020202020204" pitchFamily="34" charset="0"/>
                          <a:hlinkClick r:id="rId3"/>
                        </a:rPr>
                        <a:t> 17-58</a:t>
                      </a:r>
                      <a:endParaRPr lang="en-US" sz="1400" kern="1200" baseline="0" dirty="0">
                        <a:solidFill>
                          <a:schemeClr val="dk1"/>
                        </a:solidFill>
                        <a:latin typeface="+mn-lt"/>
                        <a:ea typeface="+mn-ea"/>
                        <a:cs typeface="Arial" panose="020B0604020202020204" pitchFamily="34" charset="0"/>
                      </a:endParaRPr>
                    </a:p>
                  </a:txBody>
                  <a:tcPr marL="91448" marR="91448" marT="34291" marB="34291"/>
                </a:tc>
                <a:tc>
                  <a:txBody>
                    <a:bodyPr/>
                    <a:lstStyle/>
                    <a:p>
                      <a:r>
                        <a:rPr lang="en-US" sz="1400" i="0" dirty="0">
                          <a:solidFill>
                            <a:schemeClr val="tx1"/>
                          </a:solidFill>
                          <a:latin typeface="+mn-lt"/>
                          <a:cs typeface="Arial" panose="020B0604020202020204" pitchFamily="34" charset="0"/>
                        </a:rPr>
                        <a:t>6/1/2017</a:t>
                      </a:r>
                    </a:p>
                  </a:txBody>
                  <a:tcPr marL="91442" marR="91442" marT="34315" marB="34315"/>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aseline="0" dirty="0">
                          <a:solidFill>
                            <a:schemeClr val="tx1"/>
                          </a:solidFill>
                          <a:latin typeface="+mn-lt"/>
                          <a:cs typeface="Arial" panose="020B0604020202020204" pitchFamily="34" charset="0"/>
                        </a:rPr>
                        <a:t>SCR 9076 </a:t>
                      </a:r>
                    </a:p>
                    <a:p>
                      <a:endParaRPr lang="en-US" sz="1400" baseline="0" dirty="0">
                        <a:solidFill>
                          <a:schemeClr val="tx1"/>
                        </a:solidFill>
                        <a:latin typeface="+mn-lt"/>
                        <a:cs typeface="Arial" panose="020B0604020202020204" pitchFamily="34" charset="0"/>
                      </a:endParaRPr>
                    </a:p>
                    <a:p>
                      <a:r>
                        <a:rPr lang="en-US" sz="1400" b="0" baseline="0" dirty="0">
                          <a:solidFill>
                            <a:schemeClr val="tx1"/>
                          </a:solidFill>
                          <a:latin typeface="+mn-lt"/>
                          <a:cs typeface="Arial" panose="020B0604020202020204" pitchFamily="34" charset="0"/>
                        </a:rPr>
                        <a:t>Test</a:t>
                      </a:r>
                    </a:p>
                    <a:p>
                      <a:endParaRPr lang="en-US" sz="1400" baseline="0" dirty="0">
                        <a:solidFill>
                          <a:schemeClr val="tx1"/>
                        </a:solidFill>
                        <a:latin typeface="+mn-lt"/>
                        <a:cs typeface="Arial" panose="020B0604020202020204" pitchFamily="34" charset="0"/>
                      </a:endParaRPr>
                    </a:p>
                    <a:p>
                      <a:r>
                        <a:rPr lang="en-US" sz="1400" baseline="0" dirty="0">
                          <a:solidFill>
                            <a:schemeClr val="tx1"/>
                          </a:solidFill>
                          <a:latin typeface="+mn-lt"/>
                          <a:cs typeface="Arial" panose="020B0604020202020204" pitchFamily="34" charset="0"/>
                        </a:rPr>
                        <a:t>Release</a:t>
                      </a:r>
                    </a:p>
                    <a:p>
                      <a:r>
                        <a:rPr lang="en-US" sz="1400" baseline="0" dirty="0">
                          <a:solidFill>
                            <a:schemeClr val="tx1"/>
                          </a:solidFill>
                          <a:latin typeface="+mn-lt"/>
                          <a:cs typeface="Arial" panose="020B0604020202020204" pitchFamily="34" charset="0"/>
                        </a:rPr>
                        <a:t>18.05</a:t>
                      </a:r>
                    </a:p>
                  </a:txBody>
                  <a:tcPr marL="91442" marR="91442" marT="34315" marB="34315"/>
                </a:tc>
                <a:tc>
                  <a:txBody>
                    <a:bodyPr/>
                    <a:lstStyle/>
                    <a:p>
                      <a:r>
                        <a:rPr lang="en-US" sz="1400" dirty="0">
                          <a:solidFill>
                            <a:schemeClr val="tx1"/>
                          </a:solidFill>
                          <a:latin typeface="+mn-lt"/>
                          <a:cs typeface="Arial" panose="020B0604020202020204" pitchFamily="34" charset="0"/>
                        </a:rPr>
                        <a:t>SCR 50461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aseline="0" dirty="0">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aseline="0" dirty="0">
                          <a:solidFill>
                            <a:schemeClr val="tx1"/>
                          </a:solidFill>
                          <a:latin typeface="+mn-lt"/>
                          <a:cs typeface="Arial" panose="020B0604020202020204" pitchFamily="34" charset="0"/>
                        </a:rPr>
                        <a:t>Test</a:t>
                      </a:r>
                      <a:endParaRPr lang="en-US" sz="1400" dirty="0">
                        <a:solidFill>
                          <a:schemeClr val="tx1"/>
                        </a:solidFill>
                        <a:latin typeface="+mn-lt"/>
                        <a:cs typeface="Arial" panose="020B0604020202020204" pitchFamily="34" charset="0"/>
                      </a:endParaRPr>
                    </a:p>
                    <a:p>
                      <a:endParaRPr lang="en-US" sz="1400" dirty="0">
                        <a:solidFill>
                          <a:schemeClr val="tx1"/>
                        </a:solidFill>
                        <a:latin typeface="+mn-lt"/>
                        <a:cs typeface="Arial" panose="020B0604020202020204" pitchFamily="34" charset="0"/>
                      </a:endParaRPr>
                    </a:p>
                    <a:p>
                      <a:r>
                        <a:rPr lang="en-US" sz="1400" dirty="0">
                          <a:solidFill>
                            <a:schemeClr val="tx1"/>
                          </a:solidFill>
                          <a:latin typeface="+mn-lt"/>
                          <a:cs typeface="Arial" panose="020B0604020202020204" pitchFamily="34" charset="0"/>
                        </a:rPr>
                        <a:t>Release</a:t>
                      </a:r>
                      <a:r>
                        <a:rPr lang="en-US" sz="1400" baseline="0" dirty="0">
                          <a:solidFill>
                            <a:schemeClr val="tx1"/>
                          </a:solidFill>
                          <a:latin typeface="+mn-lt"/>
                          <a:cs typeface="Arial" panose="020B0604020202020204" pitchFamily="34" charset="0"/>
                        </a:rPr>
                        <a:t> </a:t>
                      </a:r>
                    </a:p>
                    <a:p>
                      <a:r>
                        <a:rPr lang="en-US" sz="1400" baseline="0" dirty="0">
                          <a:solidFill>
                            <a:schemeClr val="tx1"/>
                          </a:solidFill>
                          <a:latin typeface="+mn-lt"/>
                          <a:cs typeface="Arial" panose="020B0604020202020204" pitchFamily="34" charset="0"/>
                        </a:rPr>
                        <a:t>18.05</a:t>
                      </a: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i="0" kern="1200" baseline="0" dirty="0">
                          <a:solidFill>
                            <a:schemeClr val="dk1"/>
                          </a:solidFill>
                          <a:effectLst/>
                          <a:latin typeface="+mn-lt"/>
                          <a:ea typeface="+mn-ea"/>
                          <a:cs typeface="+mn-cs"/>
                        </a:rPr>
                        <a:t>No change since last meeting.</a:t>
                      </a:r>
                      <a:endParaRPr lang="en-US" sz="140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a:solidFill>
                            <a:schemeClr val="dk1"/>
                          </a:solidFill>
                          <a:effectLst/>
                          <a:latin typeface="+mn-lt"/>
                          <a:ea typeface="+mn-ea"/>
                          <a:cs typeface="Arial" panose="020B0604020202020204" pitchFamily="34" charset="0"/>
                        </a:rPr>
                        <a:t>SB 1339 directs the customer to notify either the sending or receiving county of a change in their residence within 7 days and the informed county would initiate the ICT.  Benefits must be transferred no later than the first day of the next available benefit month following 30 days after a county was notified, and prohibits the receiving county from interviewing customers from another county to determine continued eligibility for the CW or CF programs until the next scheduled 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baseline="0" dirty="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All SAWS have agreed to an implementation of SB 1339 changes with the 18.05 release. The SAWS ICT Workgroup</a:t>
                      </a:r>
                      <a:r>
                        <a:rPr lang="en-US" sz="1400" b="0" baseline="0" dirty="0"/>
                        <a:t> continues to meet and document changes to the ICT interface processes associated to SB 1339.</a:t>
                      </a:r>
                      <a:endParaRPr lang="en-US" sz="1400" b="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baseline="0" dirty="0">
                          <a:solidFill>
                            <a:schemeClr val="tx1"/>
                          </a:solidFill>
                          <a:latin typeface="+mn-lt"/>
                          <a:cs typeface="Arial" panose="020B0604020202020204" pitchFamily="34" charset="0"/>
                        </a:rPr>
                        <a:t>C-IV/LRS Update:</a:t>
                      </a:r>
                      <a:endParaRPr lang="en-US" sz="1400" kern="1200" baseline="0" dirty="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aseline="0" dirty="0">
                          <a:solidFill>
                            <a:srgbClr val="FF0000"/>
                          </a:solidFill>
                        </a:rPr>
                        <a:t> </a:t>
                      </a:r>
                      <a:r>
                        <a:rPr lang="en-US" sz="1400" baseline="0" dirty="0">
                          <a:solidFill>
                            <a:schemeClr val="tx1"/>
                          </a:solidFill>
                        </a:rPr>
                        <a:t>On  1/23/18 the SCR and design document for C-IV/LRS System changes is out to the eICT Committee for review and comment. The </a:t>
                      </a:r>
                      <a:r>
                        <a:rPr lang="en-US" sz="1400" baseline="0" dirty="0" err="1">
                          <a:solidFill>
                            <a:schemeClr val="tx1"/>
                          </a:solidFill>
                        </a:rPr>
                        <a:t>eICT</a:t>
                      </a:r>
                      <a:r>
                        <a:rPr lang="en-US" sz="1400" baseline="0" dirty="0">
                          <a:solidFill>
                            <a:schemeClr val="tx1"/>
                          </a:solidFill>
                        </a:rPr>
                        <a:t> committee approved both the C-IV/LRS SCR when they met on 1/30/18 to review and discuss the additional document transfer design. CCB approved this SCR on 2/22/18.</a:t>
                      </a:r>
                      <a:endParaRPr lang="en-US" sz="1400" kern="1200" baseline="0" dirty="0">
                        <a:solidFill>
                          <a:schemeClr val="tx1"/>
                        </a:solidFill>
                        <a:effectLst/>
                        <a:latin typeface="+mn-lt"/>
                        <a:ea typeface="+mn-ea"/>
                        <a:cs typeface="Arial" panose="020B0604020202020204" pitchFamily="34" charset="0"/>
                      </a:endParaRPr>
                    </a:p>
                  </a:txBody>
                  <a:tcPr marL="91442" marR="91442" marT="34315" marB="34315"/>
                </a:tc>
                <a:extLst>
                  <a:ext uri="{0D108BD9-81ED-4DB2-BD59-A6C34878D82A}">
                    <a16:rowId xmlns:a16="http://schemas.microsoft.com/office/drawing/2014/main" val="676741665"/>
                  </a:ext>
                </a:extLst>
              </a:tr>
            </a:tbl>
          </a:graphicData>
        </a:graphic>
      </p:graphicFrame>
    </p:spTree>
    <p:extLst>
      <p:ext uri="{BB962C8B-B14F-4D97-AF65-F5344CB8AC3E}">
        <p14:creationId xmlns:p14="http://schemas.microsoft.com/office/powerpoint/2010/main" val="3099391480"/>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199" y="76200"/>
            <a:ext cx="7620000" cy="639762"/>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13</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991611032"/>
              </p:ext>
            </p:extLst>
          </p:nvPr>
        </p:nvGraphicFramePr>
        <p:xfrm>
          <a:off x="228600" y="685800"/>
          <a:ext cx="8686800" cy="561599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1897634298"/>
                    </a:ext>
                  </a:extLst>
                </a:gridCol>
                <a:gridCol w="838200">
                  <a:extLst>
                    <a:ext uri="{9D8B030D-6E8A-4147-A177-3AD203B41FA5}">
                      <a16:colId xmlns:a16="http://schemas.microsoft.com/office/drawing/2014/main" val="1570552813"/>
                    </a:ext>
                  </a:extLst>
                </a:gridCol>
                <a:gridCol w="762000">
                  <a:extLst>
                    <a:ext uri="{9D8B030D-6E8A-4147-A177-3AD203B41FA5}">
                      <a16:colId xmlns:a16="http://schemas.microsoft.com/office/drawing/2014/main" val="2930224535"/>
                    </a:ext>
                  </a:extLst>
                </a:gridCol>
                <a:gridCol w="762000">
                  <a:extLst>
                    <a:ext uri="{9D8B030D-6E8A-4147-A177-3AD203B41FA5}">
                      <a16:colId xmlns:a16="http://schemas.microsoft.com/office/drawing/2014/main" val="3776382731"/>
                    </a:ext>
                  </a:extLst>
                </a:gridCol>
                <a:gridCol w="5410200">
                  <a:extLst>
                    <a:ext uri="{9D8B030D-6E8A-4147-A177-3AD203B41FA5}">
                      <a16:colId xmlns:a16="http://schemas.microsoft.com/office/drawing/2014/main" val="3406358116"/>
                    </a:ext>
                  </a:extLst>
                </a:gridCol>
              </a:tblGrid>
              <a:tr h="685800">
                <a:tc>
                  <a:txBody>
                    <a:bodyPr/>
                    <a:lstStyle/>
                    <a:p>
                      <a:r>
                        <a:rPr lang="en-US" sz="1200" dirty="0">
                          <a:solidFill>
                            <a:schemeClr val="tx1"/>
                          </a:solidFill>
                          <a:latin typeface="+mj-lt"/>
                          <a:cs typeface="Arial" panose="020B0604020202020204" pitchFamily="34" charset="0"/>
                        </a:rPr>
                        <a:t>Item</a:t>
                      </a:r>
                    </a:p>
                  </a:txBody>
                  <a:tcPr marL="91438" marR="91438" marT="34283" marB="34283"/>
                </a:tc>
                <a:tc>
                  <a:txBody>
                    <a:bodyPr/>
                    <a:lstStyle/>
                    <a:p>
                      <a:r>
                        <a:rPr lang="en-US" sz="1200" dirty="0">
                          <a:solidFill>
                            <a:schemeClr val="tx1"/>
                          </a:solidFill>
                          <a:latin typeface="+mj-lt"/>
                          <a:cs typeface="Arial" panose="020B0604020202020204" pitchFamily="34" charset="0"/>
                        </a:rPr>
                        <a:t>Policy</a:t>
                      </a:r>
                      <a:r>
                        <a:rPr lang="en-US" sz="1200" baseline="0" dirty="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C-IV</a:t>
                      </a:r>
                      <a:r>
                        <a:rPr lang="en-US" sz="1200" baseline="0" dirty="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j-lt"/>
                          <a:ea typeface="+mn-ea"/>
                          <a:cs typeface="Arial" panose="020B0604020202020204" pitchFamily="34" charset="0"/>
                        </a:rPr>
                        <a:t>Description</a:t>
                      </a:r>
                      <a:r>
                        <a:rPr lang="en-US" sz="1200" b="1" kern="1200" baseline="0" dirty="0">
                          <a:solidFill>
                            <a:schemeClr val="tx1"/>
                          </a:solidFill>
                          <a:latin typeface="+mj-lt"/>
                          <a:ea typeface="+mn-ea"/>
                          <a:cs typeface="Arial" panose="020B0604020202020204" pitchFamily="34" charset="0"/>
                        </a:rPr>
                        <a:t> – </a:t>
                      </a:r>
                      <a:r>
                        <a:rPr lang="en-US" sz="12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7136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err="1">
                          <a:effectLst/>
                        </a:rPr>
                        <a:t>eICT</a:t>
                      </a:r>
                      <a:endParaRPr lang="en-US" sz="1100" b="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effectLst/>
                        </a:rPr>
                        <a:t>Automate the M40-195A and M40-195B Notices</a:t>
                      </a:r>
                      <a:endParaRPr lang="en-US" sz="1100" b="0" kern="120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Arial" panose="020B0604020202020204" pitchFamily="34" charset="0"/>
                        <a:hlinkClick r:id="rId2"/>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Arial" panose="020B0604020202020204" pitchFamily="34" charset="0"/>
                        <a:hlinkClick r:id="rId2"/>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Arial" panose="020B0604020202020204" pitchFamily="34" charset="0"/>
                          <a:hlinkClick r:id="rId2"/>
                        </a:rPr>
                        <a:t>SB 1339</a:t>
                      </a:r>
                      <a:endParaRPr lang="en-US" sz="1100" kern="120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Arial" panose="020B0604020202020204" pitchFamily="34" charset="0"/>
                          <a:hlinkClick r:id="rId3"/>
                        </a:rPr>
                        <a:t>ACL</a:t>
                      </a:r>
                      <a:r>
                        <a:rPr lang="en-US" sz="1100" kern="1200" baseline="0" dirty="0">
                          <a:solidFill>
                            <a:schemeClr val="dk1"/>
                          </a:solidFill>
                          <a:latin typeface="+mn-lt"/>
                          <a:ea typeface="+mn-ea"/>
                          <a:cs typeface="Arial" panose="020B0604020202020204" pitchFamily="34" charset="0"/>
                          <a:hlinkClick r:id="rId3"/>
                        </a:rPr>
                        <a:t> 17-58</a:t>
                      </a:r>
                      <a:endParaRPr lang="en-US" sz="1100" kern="1200" baseline="0" dirty="0">
                        <a:solidFill>
                          <a:schemeClr val="dk1"/>
                        </a:solidFill>
                        <a:latin typeface="+mn-lt"/>
                        <a:ea typeface="+mn-ea"/>
                        <a:cs typeface="Arial" panose="020B0604020202020204" pitchFamily="34" charset="0"/>
                      </a:endParaRPr>
                    </a:p>
                    <a:p>
                      <a:endParaRPr lang="en-US" sz="1100" b="0" dirty="0">
                        <a:effectLst/>
                      </a:endParaRPr>
                    </a:p>
                  </a:txBody>
                  <a:tcPr marL="91448" marR="91448" marT="34291" marB="34291"/>
                </a:tc>
                <a:tc>
                  <a:txBody>
                    <a:bodyPr/>
                    <a:lstStyle/>
                    <a:p>
                      <a:endParaRPr lang="en-US" sz="1100" i="0" dirty="0">
                        <a:solidFill>
                          <a:schemeClr val="tx1"/>
                        </a:solidFill>
                        <a:latin typeface="+mn-lt"/>
                        <a:cs typeface="Arial" panose="020B0604020202020204" pitchFamily="34" charset="0"/>
                      </a:endParaRPr>
                    </a:p>
                  </a:txBody>
                  <a:tcPr marL="91442" marR="91442" marT="34315" marB="34315"/>
                </a:tc>
                <a:tc>
                  <a:txBody>
                    <a:bodyPr/>
                    <a:lstStyle/>
                    <a:p>
                      <a:r>
                        <a:rPr lang="en-US" sz="1100" baseline="0" dirty="0">
                          <a:solidFill>
                            <a:schemeClr val="tx1"/>
                          </a:solidFill>
                          <a:latin typeface="+mn-lt"/>
                          <a:cs typeface="Arial" panose="020B0604020202020204" pitchFamily="34" charset="0"/>
                        </a:rPr>
                        <a:t>SCR </a:t>
                      </a:r>
                    </a:p>
                    <a:p>
                      <a:r>
                        <a:rPr lang="en-US" sz="1100" baseline="0" dirty="0">
                          <a:solidFill>
                            <a:schemeClr val="tx1"/>
                          </a:solidFill>
                          <a:latin typeface="+mn-lt"/>
                          <a:cs typeface="Arial" panose="020B0604020202020204" pitchFamily="34" charset="0"/>
                        </a:rPr>
                        <a:t>100435</a:t>
                      </a:r>
                    </a:p>
                    <a:p>
                      <a:endParaRPr lang="en-US" sz="1100" baseline="0" dirty="0">
                        <a:solidFill>
                          <a:schemeClr val="tx1"/>
                        </a:solidFill>
                        <a:latin typeface="+mn-lt"/>
                        <a:cs typeface="Arial" panose="020B0604020202020204" pitchFamily="34" charset="0"/>
                      </a:endParaRPr>
                    </a:p>
                    <a:p>
                      <a:r>
                        <a:rPr lang="en-US" sz="1100" baseline="0" dirty="0">
                          <a:solidFill>
                            <a:schemeClr val="tx1"/>
                          </a:solidFill>
                          <a:latin typeface="+mn-lt"/>
                          <a:cs typeface="Arial" panose="020B0604020202020204" pitchFamily="34" charset="0"/>
                        </a:rPr>
                        <a:t>Test</a:t>
                      </a:r>
                    </a:p>
                    <a:p>
                      <a:endParaRPr lang="en-US" sz="1100" baseline="0" dirty="0">
                        <a:solidFill>
                          <a:schemeClr val="tx1"/>
                        </a:solidFill>
                        <a:latin typeface="+mn-lt"/>
                        <a:cs typeface="Arial" panose="020B0604020202020204" pitchFamily="34" charset="0"/>
                      </a:endParaRPr>
                    </a:p>
                    <a:p>
                      <a:r>
                        <a:rPr lang="en-US" sz="1100" baseline="0" dirty="0">
                          <a:solidFill>
                            <a:schemeClr val="tx1"/>
                          </a:solidFill>
                          <a:latin typeface="+mn-lt"/>
                          <a:cs typeface="Arial" panose="020B0604020202020204" pitchFamily="34" charset="0"/>
                        </a:rPr>
                        <a:t>Release </a:t>
                      </a:r>
                    </a:p>
                    <a:p>
                      <a:r>
                        <a:rPr lang="en-US" sz="1100" baseline="0" dirty="0">
                          <a:solidFill>
                            <a:schemeClr val="tx1"/>
                          </a:solidFill>
                          <a:latin typeface="+mn-lt"/>
                          <a:cs typeface="Arial" panose="020B0604020202020204" pitchFamily="34" charset="0"/>
                        </a:rPr>
                        <a:t>18.05</a:t>
                      </a:r>
                    </a:p>
                  </a:txBody>
                  <a:tcPr marL="91442" marR="91442" marT="34315" marB="34315"/>
                </a:tc>
                <a:tc>
                  <a:txBody>
                    <a:bodyPr/>
                    <a:lstStyle/>
                    <a:p>
                      <a:pPr marL="0" algn="l" defTabSz="914400" rtl="0" eaLnBrk="1" latinLnBrk="0" hangingPunct="1"/>
                      <a:r>
                        <a:rPr lang="en-US" sz="1100" kern="1200" baseline="0" dirty="0">
                          <a:solidFill>
                            <a:schemeClr val="tx1"/>
                          </a:solidFill>
                          <a:latin typeface="+mn-lt"/>
                          <a:ea typeface="+mn-ea"/>
                          <a:cs typeface="Arial" panose="020B0604020202020204" pitchFamily="34" charset="0"/>
                        </a:rPr>
                        <a:t>SCR </a:t>
                      </a:r>
                    </a:p>
                    <a:p>
                      <a:pPr marL="0" algn="l" defTabSz="914400" rtl="0" eaLnBrk="1" latinLnBrk="0" hangingPunct="1"/>
                      <a:r>
                        <a:rPr lang="en-US" sz="1100" kern="1200" baseline="0" dirty="0">
                          <a:solidFill>
                            <a:schemeClr val="tx1"/>
                          </a:solidFill>
                          <a:latin typeface="+mn-lt"/>
                          <a:ea typeface="+mn-ea"/>
                          <a:cs typeface="Arial" panose="020B0604020202020204" pitchFamily="34" charset="0"/>
                        </a:rPr>
                        <a:t>50794</a:t>
                      </a:r>
                    </a:p>
                    <a:p>
                      <a:pPr marL="0" algn="l" defTabSz="914400" rtl="0" eaLnBrk="1" latinLnBrk="0" hangingPunct="1"/>
                      <a:endParaRPr lang="en-US" sz="1100" kern="1200" baseline="0" dirty="0">
                        <a:solidFill>
                          <a:schemeClr val="tx1"/>
                        </a:solidFill>
                        <a:latin typeface="+mn-lt"/>
                        <a:ea typeface="+mn-ea"/>
                        <a:cs typeface="Arial" panose="020B0604020202020204" pitchFamily="34" charset="0"/>
                      </a:endParaRPr>
                    </a:p>
                    <a:p>
                      <a:pPr marL="0" algn="l" defTabSz="914400" rtl="0" eaLnBrk="1" latinLnBrk="0" hangingPunct="1"/>
                      <a:r>
                        <a:rPr lang="en-US" sz="1100" kern="1200" baseline="0" dirty="0">
                          <a:solidFill>
                            <a:schemeClr val="tx1"/>
                          </a:solidFill>
                          <a:latin typeface="+mn-lt"/>
                          <a:ea typeface="+mn-ea"/>
                          <a:cs typeface="Arial" panose="020B0604020202020204" pitchFamily="34" charset="0"/>
                        </a:rPr>
                        <a:t>Test</a:t>
                      </a:r>
                    </a:p>
                    <a:p>
                      <a:pPr marL="0" algn="l" defTabSz="914400" rtl="0" eaLnBrk="1" latinLnBrk="0" hangingPunct="1"/>
                      <a:endParaRPr lang="en-US" sz="1100" kern="1200" baseline="0" dirty="0">
                        <a:solidFill>
                          <a:schemeClr val="tx1"/>
                        </a:solidFill>
                        <a:latin typeface="+mn-lt"/>
                        <a:ea typeface="+mn-ea"/>
                        <a:cs typeface="Arial" panose="020B0604020202020204" pitchFamily="34" charset="0"/>
                      </a:endParaRPr>
                    </a:p>
                    <a:p>
                      <a:pPr marL="0" algn="l" defTabSz="914400" rtl="0" eaLnBrk="1" latinLnBrk="0" hangingPunct="1"/>
                      <a:r>
                        <a:rPr lang="en-US" sz="1100" kern="1200" baseline="0" dirty="0">
                          <a:solidFill>
                            <a:schemeClr val="tx1"/>
                          </a:solidFill>
                          <a:latin typeface="+mn-lt"/>
                          <a:ea typeface="+mn-ea"/>
                          <a:cs typeface="Arial" panose="020B0604020202020204" pitchFamily="34" charset="0"/>
                        </a:rPr>
                        <a:t>Release </a:t>
                      </a:r>
                    </a:p>
                    <a:p>
                      <a:pPr marL="0" algn="l" defTabSz="914400" rtl="0" eaLnBrk="1" latinLnBrk="0" hangingPunct="1"/>
                      <a:r>
                        <a:rPr lang="en-US" sz="1100" kern="1200" baseline="0" dirty="0">
                          <a:solidFill>
                            <a:schemeClr val="tx1"/>
                          </a:solidFill>
                          <a:latin typeface="+mn-lt"/>
                          <a:ea typeface="+mn-ea"/>
                          <a:cs typeface="Arial" panose="020B0604020202020204" pitchFamily="34" charset="0"/>
                        </a:rPr>
                        <a:t>18.05</a:t>
                      </a: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baseline="0" dirty="0">
                          <a:solidFill>
                            <a:schemeClr val="dk1"/>
                          </a:solidFill>
                          <a:effectLst/>
                          <a:latin typeface="+mn-lt"/>
                          <a:ea typeface="+mn-ea"/>
                          <a:cs typeface="Arial" panose="020B0604020202020204" pitchFamily="34" charset="0"/>
                        </a:rPr>
                        <a:t>SB 1339 directs the customer to notify either the sending or receiving county of a change in their residence within 7 days and the informed county would initiate the ICT.   This policy modifies the M40-195A notice of action (NOA) message for CalWORKs (CW) and implements the M40-195B NOA.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1" i="0" kern="1200" baseline="0" dirty="0">
                        <a:solidFill>
                          <a:schemeClr val="dk1"/>
                        </a:solidFill>
                        <a:effectLst/>
                        <a:latin typeface="+mn-lt"/>
                        <a:ea typeface="+mn-ea"/>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kern="1200" baseline="0" dirty="0">
                          <a:solidFill>
                            <a:schemeClr val="dk1"/>
                          </a:solidFill>
                          <a:effectLst/>
                          <a:latin typeface="+mn-lt"/>
                          <a:ea typeface="+mn-ea"/>
                          <a:cs typeface="Arial" panose="020B0604020202020204" pitchFamily="34" charset="0"/>
                        </a:rPr>
                        <a:t>M40-195A – Was revised to inform recipients of the transfer to the new county of residence.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kern="1200" baseline="0" dirty="0">
                          <a:solidFill>
                            <a:schemeClr val="dk1"/>
                          </a:solidFill>
                          <a:effectLst/>
                          <a:latin typeface="+mn-lt"/>
                          <a:ea typeface="+mn-ea"/>
                          <a:cs typeface="Arial" panose="020B0604020202020204" pitchFamily="34" charset="0"/>
                        </a:rPr>
                        <a:t>M40-195B – Informs recipients of the transfer to the new county of residence and the amount of cash aid they will receive.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i="0" kern="1200" baseline="0" dirty="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i="0" kern="1200" baseline="0" dirty="0">
                          <a:solidFill>
                            <a:schemeClr val="dk1"/>
                          </a:solidFill>
                          <a:effectLst/>
                          <a:latin typeface="+mn-lt"/>
                          <a:ea typeface="+mn-ea"/>
                          <a:cs typeface="Arial" panose="020B0604020202020204" pitchFamily="34" charset="0"/>
                        </a:rPr>
                        <a:t>C-IV Update: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i="0" kern="1200" baseline="0" dirty="0">
                          <a:solidFill>
                            <a:schemeClr val="dk1"/>
                          </a:solidFill>
                          <a:effectLst/>
                          <a:latin typeface="+mn-lt"/>
                          <a:ea typeface="+mn-ea"/>
                          <a:cs typeface="Arial" panose="020B0604020202020204" pitchFamily="34" charset="0"/>
                        </a:rPr>
                        <a:t>The M40-195A and M40-195B were added to the template repository in November 2017. This SCR implements an automated process to mail these NOAs.  The following job aid have been updated to include information about the above NOAs: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effectLst/>
                        </a:rPr>
                        <a:t>Inter-County Transfers – Electronic - Receiving County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effectLst/>
                        </a:rPr>
                        <a:t>Inter-County Transfers – Electronic – Sending County </a:t>
                      </a:r>
                      <a:endParaRPr lang="en-US" sz="1100" b="0" i="0" kern="1200" baseline="0" dirty="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i="0" kern="1200" baseline="0" dirty="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i="0" kern="1200" baseline="0" dirty="0">
                          <a:solidFill>
                            <a:schemeClr val="dk1"/>
                          </a:solidFill>
                          <a:effectLst/>
                          <a:latin typeface="+mn-lt"/>
                          <a:ea typeface="+mn-ea"/>
                          <a:cs typeface="Arial" panose="020B0604020202020204" pitchFamily="34" charset="0"/>
                        </a:rPr>
                        <a:t>LRS Update: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rPr>
                        <a:t>1) M40-195A </a:t>
                      </a:r>
                      <a:br>
                        <a:rPr lang="en-US" sz="1100" dirty="0">
                          <a:effectLst/>
                        </a:rPr>
                      </a:br>
                      <a:r>
                        <a:rPr lang="en-US" sz="1100" dirty="0">
                          <a:effectLst/>
                        </a:rPr>
                        <a:t>    a)Added the form to Template Repository. </a:t>
                      </a:r>
                      <a:br>
                        <a:rPr lang="en-US" sz="1100" dirty="0">
                          <a:effectLst/>
                        </a:rPr>
                      </a:br>
                      <a:r>
                        <a:rPr lang="en-US" sz="1100" dirty="0">
                          <a:effectLst/>
                        </a:rPr>
                        <a:t>    b) A daily batch will generate this form when the sending county transfers an ICT for an active CalWORKs case. </a:t>
                      </a:r>
                      <a:br>
                        <a:rPr lang="en-US" sz="1100" dirty="0">
                          <a:effectLst/>
                        </a:rPr>
                      </a:br>
                      <a:br>
                        <a:rPr lang="en-US" sz="1100" dirty="0">
                          <a:effectLst/>
                        </a:rPr>
                      </a:br>
                      <a:r>
                        <a:rPr lang="en-US" sz="1100" dirty="0">
                          <a:effectLst/>
                        </a:rPr>
                        <a:t>2) M40-195B </a:t>
                      </a:r>
                      <a:br>
                        <a:rPr lang="en-US" sz="1100" dirty="0">
                          <a:effectLst/>
                        </a:rPr>
                      </a:br>
                      <a:r>
                        <a:rPr lang="en-US" sz="1100" dirty="0">
                          <a:effectLst/>
                        </a:rPr>
                        <a:t>    a) Added  the M40-195B form to Template Repository. </a:t>
                      </a:r>
                      <a:br>
                        <a:rPr lang="en-US" sz="1100" dirty="0">
                          <a:effectLst/>
                        </a:rPr>
                      </a:br>
                      <a:r>
                        <a:rPr lang="en-US" sz="1100" dirty="0">
                          <a:effectLst/>
                        </a:rPr>
                        <a:t>    b) Created new approval NOA with NA Back 9 and NA1239 Budget when incoming ICT for CW has been approved. </a:t>
                      </a:r>
                      <a:br>
                        <a:rPr lang="en-US" sz="1100" dirty="0">
                          <a:effectLst/>
                        </a:rPr>
                      </a:br>
                      <a:br>
                        <a:rPr lang="en-US" sz="1100" dirty="0">
                          <a:effectLst/>
                        </a:rPr>
                      </a:br>
                      <a:r>
                        <a:rPr lang="en-US" sz="1100" dirty="0">
                          <a:effectLst/>
                        </a:rPr>
                        <a:t>3) CalWORKs NOA A363T (Moved out of County)- Removed NOA from LRS</a:t>
                      </a:r>
                      <a:endParaRPr lang="en-US" sz="1100" b="1" i="0" kern="1200" baseline="0" dirty="0">
                        <a:solidFill>
                          <a:schemeClr val="tx1"/>
                        </a:solidFill>
                        <a:effectLst/>
                        <a:latin typeface="+mn-lt"/>
                        <a:ea typeface="+mn-ea"/>
                        <a:cs typeface="+mn-cs"/>
                      </a:endParaRPr>
                    </a:p>
                  </a:txBody>
                  <a:tcPr marL="91442" marR="91442" marT="34315" marB="34315"/>
                </a:tc>
                <a:extLst>
                  <a:ext uri="{0D108BD9-81ED-4DB2-BD59-A6C34878D82A}">
                    <a16:rowId xmlns:a16="http://schemas.microsoft.com/office/drawing/2014/main" val="676741665"/>
                  </a:ext>
                </a:extLst>
              </a:tr>
            </a:tbl>
          </a:graphicData>
        </a:graphic>
      </p:graphicFrame>
    </p:spTree>
    <p:extLst>
      <p:ext uri="{BB962C8B-B14F-4D97-AF65-F5344CB8AC3E}">
        <p14:creationId xmlns:p14="http://schemas.microsoft.com/office/powerpoint/2010/main" val="4084568669"/>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199" y="76200"/>
            <a:ext cx="7620000" cy="639762"/>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14</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49083019"/>
              </p:ext>
            </p:extLst>
          </p:nvPr>
        </p:nvGraphicFramePr>
        <p:xfrm>
          <a:off x="228600" y="878299"/>
          <a:ext cx="8686800" cy="5345530"/>
        </p:xfrm>
        <a:graphic>
          <a:graphicData uri="http://schemas.openxmlformats.org/drawingml/2006/table">
            <a:tbl>
              <a:tblPr firstRow="1" bandRow="1">
                <a:tableStyleId>{5C22544A-7EE6-4342-B048-85BDC9FD1C3A}</a:tableStyleId>
              </a:tblPr>
              <a:tblGrid>
                <a:gridCol w="1206499">
                  <a:extLst>
                    <a:ext uri="{9D8B030D-6E8A-4147-A177-3AD203B41FA5}">
                      <a16:colId xmlns:a16="http://schemas.microsoft.com/office/drawing/2014/main" val="1897634298"/>
                    </a:ext>
                  </a:extLst>
                </a:gridCol>
                <a:gridCol w="850901">
                  <a:extLst>
                    <a:ext uri="{9D8B030D-6E8A-4147-A177-3AD203B41FA5}">
                      <a16:colId xmlns:a16="http://schemas.microsoft.com/office/drawing/2014/main" val="1570552813"/>
                    </a:ext>
                  </a:extLst>
                </a:gridCol>
                <a:gridCol w="1219200">
                  <a:extLst>
                    <a:ext uri="{9D8B030D-6E8A-4147-A177-3AD203B41FA5}">
                      <a16:colId xmlns:a16="http://schemas.microsoft.com/office/drawing/2014/main" val="2930224535"/>
                    </a:ext>
                  </a:extLst>
                </a:gridCol>
                <a:gridCol w="914400">
                  <a:extLst>
                    <a:ext uri="{9D8B030D-6E8A-4147-A177-3AD203B41FA5}">
                      <a16:colId xmlns:a16="http://schemas.microsoft.com/office/drawing/2014/main" val="3776382731"/>
                    </a:ext>
                  </a:extLst>
                </a:gridCol>
                <a:gridCol w="4495800">
                  <a:extLst>
                    <a:ext uri="{9D8B030D-6E8A-4147-A177-3AD203B41FA5}">
                      <a16:colId xmlns:a16="http://schemas.microsoft.com/office/drawing/2014/main" val="3406358116"/>
                    </a:ext>
                  </a:extLst>
                </a:gridCol>
              </a:tblGrid>
              <a:tr h="631847">
                <a:tc>
                  <a:txBody>
                    <a:bodyPr/>
                    <a:lstStyle/>
                    <a:p>
                      <a:r>
                        <a:rPr lang="en-US" sz="1200" dirty="0">
                          <a:solidFill>
                            <a:schemeClr val="tx1"/>
                          </a:solidFill>
                          <a:latin typeface="+mj-lt"/>
                          <a:cs typeface="Arial" panose="020B0604020202020204" pitchFamily="34" charset="0"/>
                        </a:rPr>
                        <a:t>Item</a:t>
                      </a:r>
                    </a:p>
                  </a:txBody>
                  <a:tcPr marL="91438" marR="91438" marT="34283" marB="34283"/>
                </a:tc>
                <a:tc>
                  <a:txBody>
                    <a:bodyPr/>
                    <a:lstStyle/>
                    <a:p>
                      <a:r>
                        <a:rPr lang="en-US" sz="1200" dirty="0">
                          <a:solidFill>
                            <a:schemeClr val="tx1"/>
                          </a:solidFill>
                          <a:latin typeface="+mj-lt"/>
                          <a:cs typeface="Arial" panose="020B0604020202020204" pitchFamily="34" charset="0"/>
                        </a:rPr>
                        <a:t>Policy</a:t>
                      </a:r>
                      <a:r>
                        <a:rPr lang="en-US" sz="1200" baseline="0" dirty="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C-IV</a:t>
                      </a:r>
                      <a:r>
                        <a:rPr lang="en-US" sz="1200" baseline="0" dirty="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j-lt"/>
                          <a:ea typeface="+mn-ea"/>
                          <a:cs typeface="Arial" panose="020B0604020202020204" pitchFamily="34" charset="0"/>
                        </a:rPr>
                        <a:t>Description</a:t>
                      </a:r>
                      <a:r>
                        <a:rPr lang="en-US" sz="1200" b="1" kern="1200" baseline="0" dirty="0">
                          <a:solidFill>
                            <a:schemeClr val="tx1"/>
                          </a:solidFill>
                          <a:latin typeface="+mj-lt"/>
                          <a:ea typeface="+mn-ea"/>
                          <a:cs typeface="Arial" panose="020B0604020202020204" pitchFamily="34" charset="0"/>
                        </a:rPr>
                        <a:t> – </a:t>
                      </a:r>
                      <a:r>
                        <a:rPr lang="en-US" sz="12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713683">
                <a:tc>
                  <a:txBody>
                    <a:bodyPr/>
                    <a:lstStyle/>
                    <a:p>
                      <a:r>
                        <a:rPr lang="en-US" sz="1350" b="0" i="0" u="none" strike="noStrike" kern="1200" baseline="0" dirty="0">
                          <a:solidFill>
                            <a:schemeClr val="dk1"/>
                          </a:solidFill>
                          <a:latin typeface="+mn-lt"/>
                          <a:ea typeface="+mn-ea"/>
                          <a:cs typeface="+mn-cs"/>
                        </a:rPr>
                        <a:t>Interim Non-Payment of Premium (NPP) Processes for the Optional Targeted Low-Income Children Program (OTLICP)</a:t>
                      </a:r>
                    </a:p>
                    <a:p>
                      <a:r>
                        <a:rPr lang="en-US" sz="1350" b="0" i="0" u="none" strike="noStrike" kern="1200" baseline="0" dirty="0">
                          <a:solidFill>
                            <a:schemeClr val="dk1"/>
                          </a:solidFill>
                          <a:latin typeface="+mn-lt"/>
                          <a:ea typeface="+mn-ea"/>
                          <a:cs typeface="+mn-cs"/>
                        </a:rPr>
                        <a:t> </a:t>
                      </a:r>
                      <a:endParaRPr lang="en-US" sz="1200" kern="120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dk1"/>
                          </a:solidFill>
                          <a:latin typeface="+mn-lt"/>
                          <a:ea typeface="+mn-ea"/>
                          <a:cs typeface="Arial" panose="020B0604020202020204" pitchFamily="34" charset="0"/>
                          <a:hlinkClick r:id="rId2"/>
                        </a:rPr>
                        <a:t>ACWDL</a:t>
                      </a:r>
                      <a:r>
                        <a:rPr lang="en-US" sz="1200" kern="1200" baseline="0" dirty="0">
                          <a:solidFill>
                            <a:schemeClr val="dk1"/>
                          </a:solidFill>
                          <a:latin typeface="+mn-lt"/>
                          <a:ea typeface="+mn-ea"/>
                          <a:cs typeface="Arial" panose="020B0604020202020204" pitchFamily="34" charset="0"/>
                          <a:hlinkClick r:id="rId2"/>
                        </a:rPr>
                        <a:t> 14-29 </a:t>
                      </a:r>
                      <a:endParaRPr lang="en-US" sz="1200" kern="1200" dirty="0">
                        <a:solidFill>
                          <a:schemeClr val="dk1"/>
                        </a:solidFill>
                        <a:latin typeface="+mn-lt"/>
                        <a:ea typeface="+mn-ea"/>
                        <a:cs typeface="Arial" panose="020B0604020202020204" pitchFamily="34" charset="0"/>
                      </a:endParaRPr>
                    </a:p>
                  </a:txBody>
                  <a:tcPr marL="91448" marR="91448" marT="34291" marB="34291"/>
                </a:tc>
                <a:tc>
                  <a:txBody>
                    <a:bodyPr/>
                    <a:lstStyle/>
                    <a:p>
                      <a:endParaRPr lang="en-US" sz="1200" i="0" dirty="0">
                        <a:solidFill>
                          <a:schemeClr val="tx1"/>
                        </a:solidFill>
                        <a:latin typeface="+mn-lt"/>
                        <a:cs typeface="Arial" panose="020B0604020202020204" pitchFamily="34" charset="0"/>
                      </a:endParaRPr>
                    </a:p>
                  </a:txBody>
                  <a:tcPr marL="91442" marR="91442" marT="34315" marB="34315"/>
                </a:tc>
                <a:tc>
                  <a:txBody>
                    <a:bodyPr/>
                    <a:lstStyle/>
                    <a:p>
                      <a:r>
                        <a:rPr lang="en-US" sz="1200" baseline="0" dirty="0">
                          <a:solidFill>
                            <a:schemeClr val="tx1"/>
                          </a:solidFill>
                          <a:latin typeface="+mn-lt"/>
                          <a:cs typeface="Arial" panose="020B0604020202020204" pitchFamily="34" charset="0"/>
                        </a:rPr>
                        <a:t>SCR 2831</a:t>
                      </a:r>
                    </a:p>
                    <a:p>
                      <a:endParaRPr lang="en-US" sz="1200" baseline="0" dirty="0">
                        <a:solidFill>
                          <a:schemeClr val="tx1"/>
                        </a:solidFill>
                        <a:latin typeface="+mn-lt"/>
                        <a:cs typeface="Arial" panose="020B0604020202020204" pitchFamily="34" charset="0"/>
                      </a:endParaRPr>
                    </a:p>
                    <a:p>
                      <a:r>
                        <a:rPr lang="en-US" sz="1200" baseline="0" dirty="0">
                          <a:solidFill>
                            <a:schemeClr val="tx1"/>
                          </a:solidFill>
                          <a:latin typeface="+mn-lt"/>
                          <a:cs typeface="Arial" panose="020B0604020202020204" pitchFamily="34" charset="0"/>
                        </a:rPr>
                        <a:t>Implemented</a:t>
                      </a:r>
                    </a:p>
                    <a:p>
                      <a:endParaRPr lang="en-US" sz="1200" baseline="0" dirty="0">
                        <a:solidFill>
                          <a:schemeClr val="tx1"/>
                        </a:solidFill>
                        <a:latin typeface="+mn-lt"/>
                        <a:cs typeface="Arial" panose="020B0604020202020204" pitchFamily="34" charset="0"/>
                      </a:endParaRPr>
                    </a:p>
                    <a:p>
                      <a:r>
                        <a:rPr lang="en-US" sz="1200" baseline="0" dirty="0">
                          <a:solidFill>
                            <a:schemeClr val="tx1"/>
                          </a:solidFill>
                          <a:latin typeface="+mn-lt"/>
                          <a:cs typeface="Arial" panose="020B0604020202020204" pitchFamily="34" charset="0"/>
                        </a:rPr>
                        <a:t>Release </a:t>
                      </a:r>
                    </a:p>
                    <a:p>
                      <a:r>
                        <a:rPr lang="en-US" sz="1200" baseline="0" dirty="0">
                          <a:solidFill>
                            <a:schemeClr val="tx1"/>
                          </a:solidFill>
                          <a:latin typeface="+mn-lt"/>
                          <a:cs typeface="Arial" panose="020B0604020202020204" pitchFamily="34" charset="0"/>
                        </a:rPr>
                        <a:t>18.03</a:t>
                      </a:r>
                    </a:p>
                  </a:txBody>
                  <a:tcPr marL="91442" marR="91442" marT="34315" marB="34315"/>
                </a:tc>
                <a:tc>
                  <a:txBody>
                    <a:bodyPr/>
                    <a:lstStyle/>
                    <a:p>
                      <a:pPr marL="0" algn="l" defTabSz="914400" rtl="0" eaLnBrk="1" latinLnBrk="0" hangingPunct="1"/>
                      <a:r>
                        <a:rPr lang="en-US" sz="1200" kern="1200" baseline="0" dirty="0">
                          <a:solidFill>
                            <a:schemeClr val="tx1"/>
                          </a:solidFill>
                          <a:latin typeface="+mn-lt"/>
                          <a:ea typeface="+mn-ea"/>
                          <a:cs typeface="Arial" panose="020B0604020202020204" pitchFamily="34" charset="0"/>
                        </a:rPr>
                        <a:t>SCR 55842</a:t>
                      </a:r>
                    </a:p>
                    <a:p>
                      <a:pPr marL="0" algn="l" defTabSz="914400" rtl="0" eaLnBrk="1" latinLnBrk="0" hangingPunct="1"/>
                      <a:endParaRPr lang="en-US" sz="1200" kern="1200" baseline="0" dirty="0">
                        <a:solidFill>
                          <a:schemeClr val="tx1"/>
                        </a:solidFill>
                        <a:latin typeface="+mn-lt"/>
                        <a:ea typeface="+mn-ea"/>
                        <a:cs typeface="Arial" panose="020B0604020202020204" pitchFamily="34" charset="0"/>
                      </a:endParaRPr>
                    </a:p>
                    <a:p>
                      <a:pPr marL="0" algn="l" defTabSz="914400" rtl="0" eaLnBrk="1" latinLnBrk="0" hangingPunct="1"/>
                      <a:r>
                        <a:rPr lang="en-US" sz="1200" b="0" kern="1200" baseline="0" dirty="0">
                          <a:solidFill>
                            <a:schemeClr val="tx1"/>
                          </a:solidFill>
                          <a:latin typeface="+mn-lt"/>
                          <a:ea typeface="+mn-ea"/>
                          <a:cs typeface="Arial" panose="020B0604020202020204" pitchFamily="34" charset="0"/>
                        </a:rPr>
                        <a:t>Test</a:t>
                      </a:r>
                    </a:p>
                    <a:p>
                      <a:pPr marL="0" algn="l" defTabSz="914400" rtl="0" eaLnBrk="1" latinLnBrk="0" hangingPunct="1"/>
                      <a:endParaRPr lang="en-US" sz="1200" kern="1200" baseline="0" dirty="0">
                        <a:solidFill>
                          <a:schemeClr val="tx1"/>
                        </a:solidFill>
                        <a:latin typeface="+mn-lt"/>
                        <a:ea typeface="+mn-ea"/>
                        <a:cs typeface="Arial" panose="020B0604020202020204" pitchFamily="34" charset="0"/>
                      </a:endParaRPr>
                    </a:p>
                    <a:p>
                      <a:pPr marL="0" algn="l" defTabSz="914400" rtl="0" eaLnBrk="1" latinLnBrk="0" hangingPunct="1"/>
                      <a:r>
                        <a:rPr lang="en-US" sz="1200" kern="1200" baseline="0" dirty="0">
                          <a:solidFill>
                            <a:schemeClr val="tx1"/>
                          </a:solidFill>
                          <a:latin typeface="+mn-lt"/>
                          <a:ea typeface="+mn-ea"/>
                          <a:cs typeface="Arial" panose="020B0604020202020204" pitchFamily="34" charset="0"/>
                        </a:rPr>
                        <a:t>Release </a:t>
                      </a:r>
                    </a:p>
                    <a:p>
                      <a:pPr marL="0" algn="l" defTabSz="914400" rtl="0" eaLnBrk="1" latinLnBrk="0" hangingPunct="1"/>
                      <a:r>
                        <a:rPr lang="en-US" sz="1200" kern="1200" baseline="0" dirty="0">
                          <a:solidFill>
                            <a:schemeClr val="tx1"/>
                          </a:solidFill>
                          <a:latin typeface="+mn-lt"/>
                          <a:ea typeface="+mn-ea"/>
                          <a:cs typeface="Arial" panose="020B0604020202020204" pitchFamily="34" charset="0"/>
                        </a:rPr>
                        <a:t>18.06</a:t>
                      </a: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dk1"/>
                          </a:solidFill>
                          <a:effectLst/>
                          <a:latin typeface="+mn-lt"/>
                          <a:ea typeface="+mn-ea"/>
                          <a:cs typeface="+mn-cs"/>
                        </a:rPr>
                        <a:t>No</a:t>
                      </a:r>
                      <a:r>
                        <a:rPr lang="en-US" sz="1200" b="1" i="0" kern="1200" baseline="0" dirty="0">
                          <a:solidFill>
                            <a:schemeClr val="dk1"/>
                          </a:solidFill>
                          <a:effectLst/>
                          <a:latin typeface="+mn-lt"/>
                          <a:ea typeface="+mn-ea"/>
                          <a:cs typeface="+mn-cs"/>
                        </a:rPr>
                        <a:t> change since last meeting.</a:t>
                      </a:r>
                      <a:endParaRPr lang="en-US" sz="1200" b="1" i="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rPr>
                        <a:t>ACWDL 14-29 clarified the policy regarding Non-Payment of Premium (NPP) individuals. These individuals should not be aided on Continuos Eligibility</a:t>
                      </a:r>
                      <a:r>
                        <a:rPr lang="en-US" sz="1200" baseline="0" dirty="0">
                          <a:effectLst/>
                        </a:rPr>
                        <a:t> for Children (CEC) after their discontinuance. In addition, there are no redetermination requirements for an individual being discontinued for NPP.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baseline="0" dirty="0">
                          <a:solidFill>
                            <a:schemeClr val="tx1"/>
                          </a:solidFill>
                          <a:effectLst/>
                          <a:latin typeface="+mn-lt"/>
                          <a:ea typeface="+mn-ea"/>
                          <a:cs typeface="+mn-cs"/>
                        </a:rPr>
                        <a:t>C-IV/LRS Update:.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baseline="0" dirty="0">
                          <a:solidFill>
                            <a:schemeClr val="tx1"/>
                          </a:solidFill>
                          <a:effectLst/>
                          <a:latin typeface="+mn-lt"/>
                          <a:ea typeface="+mn-ea"/>
                          <a:cs typeface="+mn-cs"/>
                        </a:rPr>
                        <a:t>Update MC EDBC to set FRI for an individual when the NPP Negative Action is used.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baseline="0" dirty="0">
                          <a:solidFill>
                            <a:schemeClr val="tx1"/>
                          </a:solidFill>
                          <a:effectLst/>
                          <a:latin typeface="+mn-lt"/>
                          <a:ea typeface="+mn-ea"/>
                          <a:cs typeface="+mn-cs"/>
                        </a:rPr>
                        <a:t>Update MAGI Non-Payment of Premium NOA fragments to generate for Non-MAGI rules. Add the appropriate  W&amp;I Codes to the NOA.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baseline="0" dirty="0">
                          <a:solidFill>
                            <a:schemeClr val="tx1"/>
                          </a:solidFill>
                          <a:effectLst/>
                          <a:latin typeface="+mn-lt"/>
                          <a:ea typeface="+mn-ea"/>
                          <a:cs typeface="+mn-cs"/>
                        </a:rPr>
                        <a:t>Generate a list of cases with individuals receiving CEC (aid code 7J/7K) after discontinuance for NPP. Counties can take appropriate action to discontinue.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0" kern="1200" baseline="0" dirty="0">
                        <a:solidFill>
                          <a:schemeClr val="tx1"/>
                        </a:solidFill>
                        <a:effectLst/>
                        <a:latin typeface="+mn-lt"/>
                        <a:ea typeface="+mn-ea"/>
                        <a:cs typeface="+mn-cs"/>
                      </a:endParaRPr>
                    </a:p>
                  </a:txBody>
                  <a:tcPr marL="91442" marR="91442" marT="34315" marB="34315"/>
                </a:tc>
                <a:extLst>
                  <a:ext uri="{0D108BD9-81ED-4DB2-BD59-A6C34878D82A}">
                    <a16:rowId xmlns:a16="http://schemas.microsoft.com/office/drawing/2014/main" val="676741665"/>
                  </a:ext>
                </a:extLst>
              </a:tr>
            </a:tbl>
          </a:graphicData>
        </a:graphic>
      </p:graphicFrame>
    </p:spTree>
    <p:extLst>
      <p:ext uri="{BB962C8B-B14F-4D97-AF65-F5344CB8AC3E}">
        <p14:creationId xmlns:p14="http://schemas.microsoft.com/office/powerpoint/2010/main" val="7791340"/>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15</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969368815"/>
              </p:ext>
            </p:extLst>
          </p:nvPr>
        </p:nvGraphicFramePr>
        <p:xfrm>
          <a:off x="304800" y="838200"/>
          <a:ext cx="8610600" cy="5013996"/>
        </p:xfrm>
        <a:graphic>
          <a:graphicData uri="http://schemas.openxmlformats.org/drawingml/2006/table">
            <a:tbl>
              <a:tblPr firstRow="1" bandRow="1">
                <a:tableStyleId>{5C22544A-7EE6-4342-B048-85BDC9FD1C3A}</a:tableStyleId>
              </a:tblPr>
              <a:tblGrid>
                <a:gridCol w="947956">
                  <a:extLst>
                    <a:ext uri="{9D8B030D-6E8A-4147-A177-3AD203B41FA5}">
                      <a16:colId xmlns:a16="http://schemas.microsoft.com/office/drawing/2014/main" val="1897634298"/>
                    </a:ext>
                  </a:extLst>
                </a:gridCol>
                <a:gridCol w="868959">
                  <a:extLst>
                    <a:ext uri="{9D8B030D-6E8A-4147-A177-3AD203B41FA5}">
                      <a16:colId xmlns:a16="http://schemas.microsoft.com/office/drawing/2014/main" val="1570552813"/>
                    </a:ext>
                  </a:extLst>
                </a:gridCol>
                <a:gridCol w="1184945">
                  <a:extLst>
                    <a:ext uri="{9D8B030D-6E8A-4147-A177-3AD203B41FA5}">
                      <a16:colId xmlns:a16="http://schemas.microsoft.com/office/drawing/2014/main" val="2930224535"/>
                    </a:ext>
                  </a:extLst>
                </a:gridCol>
                <a:gridCol w="947956">
                  <a:extLst>
                    <a:ext uri="{9D8B030D-6E8A-4147-A177-3AD203B41FA5}">
                      <a16:colId xmlns:a16="http://schemas.microsoft.com/office/drawing/2014/main" val="3776382731"/>
                    </a:ext>
                  </a:extLst>
                </a:gridCol>
                <a:gridCol w="4660784">
                  <a:extLst>
                    <a:ext uri="{9D8B030D-6E8A-4147-A177-3AD203B41FA5}">
                      <a16:colId xmlns:a16="http://schemas.microsoft.com/office/drawing/2014/main" val="3406358116"/>
                    </a:ext>
                  </a:extLst>
                </a:gridCol>
              </a:tblGrid>
              <a:tr h="609697">
                <a:tc>
                  <a:txBody>
                    <a:bodyPr/>
                    <a:lstStyle/>
                    <a:p>
                      <a:r>
                        <a:rPr lang="en-US" sz="1200" dirty="0">
                          <a:solidFill>
                            <a:schemeClr val="tx1"/>
                          </a:solidFill>
                          <a:latin typeface="+mj-lt"/>
                          <a:cs typeface="Arial" panose="020B0604020202020204" pitchFamily="34" charset="0"/>
                        </a:rPr>
                        <a:t>Item</a:t>
                      </a:r>
                    </a:p>
                  </a:txBody>
                  <a:tcPr marL="91438" marR="91438" marT="34283" marB="34283"/>
                </a:tc>
                <a:tc>
                  <a:txBody>
                    <a:bodyPr/>
                    <a:lstStyle/>
                    <a:p>
                      <a:r>
                        <a:rPr lang="en-US" sz="1200" dirty="0">
                          <a:solidFill>
                            <a:schemeClr val="tx1"/>
                          </a:solidFill>
                          <a:latin typeface="+mj-lt"/>
                          <a:cs typeface="Arial" panose="020B0604020202020204" pitchFamily="34" charset="0"/>
                        </a:rPr>
                        <a:t>Policy</a:t>
                      </a:r>
                      <a:r>
                        <a:rPr lang="en-US" sz="1200" baseline="0" dirty="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C-IV</a:t>
                      </a:r>
                      <a:r>
                        <a:rPr lang="en-US" sz="1200" baseline="0" dirty="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j-lt"/>
                          <a:ea typeface="+mn-ea"/>
                          <a:cs typeface="Arial" panose="020B0604020202020204" pitchFamily="34" charset="0"/>
                        </a:rPr>
                        <a:t>Description</a:t>
                      </a:r>
                      <a:r>
                        <a:rPr lang="en-US" sz="1200" b="1" kern="1200" baseline="0" dirty="0">
                          <a:solidFill>
                            <a:schemeClr val="tx1"/>
                          </a:solidFill>
                          <a:latin typeface="+mj-lt"/>
                          <a:ea typeface="+mn-ea"/>
                          <a:cs typeface="Arial" panose="020B0604020202020204" pitchFamily="34" charset="0"/>
                        </a:rPr>
                        <a:t> – </a:t>
                      </a:r>
                      <a:r>
                        <a:rPr lang="en-US" sz="12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3433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b="0" i="0" kern="1200" dirty="0">
                          <a:solidFill>
                            <a:schemeClr val="dk1"/>
                          </a:solidFill>
                          <a:effectLst/>
                          <a:latin typeface="+mn-lt"/>
                          <a:ea typeface="+mn-ea"/>
                          <a:cs typeface="+mn-cs"/>
                        </a:rPr>
                        <a:t>CalWORKs</a:t>
                      </a:r>
                      <a:r>
                        <a:rPr lang="en-US" sz="1300" b="0" i="0" kern="1200" baseline="0" dirty="0">
                          <a:solidFill>
                            <a:schemeClr val="dk1"/>
                          </a:solidFill>
                          <a:effectLst/>
                          <a:latin typeface="+mn-lt"/>
                          <a:ea typeface="+mn-ea"/>
                          <a:cs typeface="+mn-cs"/>
                        </a:rPr>
                        <a:t> Deceased Child Eligibility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b="0" i="0" kern="1200" dirty="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300" b="0" i="0" kern="1200" dirty="0">
                          <a:solidFill>
                            <a:schemeClr val="dk1"/>
                          </a:solidFill>
                          <a:effectLst/>
                          <a:latin typeface="+mn-lt"/>
                          <a:ea typeface="+mn-ea"/>
                          <a:cs typeface="+mn-cs"/>
                          <a:hlinkClick r:id="rId2"/>
                        </a:rPr>
                        <a:t>ACL 16-90</a:t>
                      </a:r>
                      <a:endParaRPr lang="en-US" sz="1300" b="0" i="0" kern="1200" dirty="0">
                        <a:solidFill>
                          <a:schemeClr val="dk1"/>
                        </a:solidFill>
                        <a:effectLst/>
                        <a:latin typeface="+mn-lt"/>
                        <a:ea typeface="+mn-ea"/>
                        <a:cs typeface="+mn-cs"/>
                      </a:endParaRPr>
                    </a:p>
                  </a:txBody>
                  <a:tcPr marL="91448" marR="91448" marT="34291" marB="34291"/>
                </a:tc>
                <a:tc>
                  <a:txBody>
                    <a:bodyPr/>
                    <a:lstStyle/>
                    <a:p>
                      <a:r>
                        <a:rPr lang="en-US" sz="1300" i="0" dirty="0">
                          <a:solidFill>
                            <a:schemeClr val="tx1"/>
                          </a:solidFill>
                          <a:latin typeface="+mn-lt"/>
                          <a:cs typeface="Arial" panose="020B0604020202020204" pitchFamily="34" charset="0"/>
                        </a:rPr>
                        <a:t>1/1/2016</a:t>
                      </a: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i="0" dirty="0">
                          <a:latin typeface="+mn-lt"/>
                          <a:cs typeface="Arial" panose="020B0604020202020204" pitchFamily="34" charset="0"/>
                        </a:rPr>
                        <a:t>SCR 3129</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i="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300" i="0" dirty="0">
                          <a:latin typeface="+mn-lt"/>
                          <a:cs typeface="Arial" panose="020B0604020202020204" pitchFamily="34" charset="0"/>
                        </a:rPr>
                        <a:t>Implemented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i="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300" i="0" dirty="0">
                          <a:latin typeface="+mn-lt"/>
                          <a:cs typeface="Arial" panose="020B0604020202020204" pitchFamily="34" charset="0"/>
                        </a:rPr>
                        <a:t>Release</a:t>
                      </a:r>
                    </a:p>
                    <a:p>
                      <a:pPr marL="0" marR="0" indent="0" algn="l" defTabSz="914400" rtl="0" eaLnBrk="1" fontAlgn="auto" latinLnBrk="0" hangingPunct="1">
                        <a:lnSpc>
                          <a:spcPct val="100000"/>
                        </a:lnSpc>
                        <a:spcBef>
                          <a:spcPts val="0"/>
                        </a:spcBef>
                        <a:spcAft>
                          <a:spcPts val="0"/>
                        </a:spcAft>
                        <a:buClrTx/>
                        <a:buSzTx/>
                        <a:buFontTx/>
                        <a:buNone/>
                        <a:tabLst/>
                        <a:defRPr/>
                      </a:pPr>
                      <a:r>
                        <a:rPr lang="en-US" sz="1300" i="0" dirty="0">
                          <a:latin typeface="+mn-lt"/>
                          <a:cs typeface="Arial" panose="020B0604020202020204" pitchFamily="34" charset="0"/>
                        </a:rPr>
                        <a:t>17.09</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i="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i="0" dirty="0">
                        <a:latin typeface="+mn-lt"/>
                        <a:cs typeface="Arial" panose="020B0604020202020204" pitchFamily="34" charset="0"/>
                      </a:endParaRPr>
                    </a:p>
                  </a:txBody>
                  <a:tcPr marL="91442" marR="91442" marT="34315" marB="34315"/>
                </a:tc>
                <a:tc>
                  <a:txBody>
                    <a:bodyPr/>
                    <a:lstStyle/>
                    <a:p>
                      <a:r>
                        <a:rPr lang="en-US" sz="1300" i="0" dirty="0">
                          <a:solidFill>
                            <a:schemeClr val="tx1"/>
                          </a:solidFill>
                          <a:latin typeface="+mn-lt"/>
                          <a:cs typeface="Arial" panose="020B0604020202020204" pitchFamily="34" charset="0"/>
                        </a:rPr>
                        <a:t>SCR 47277</a:t>
                      </a:r>
                    </a:p>
                    <a:p>
                      <a:endParaRPr lang="en-US" sz="1300" i="0" dirty="0">
                        <a:solidFill>
                          <a:schemeClr val="tx1"/>
                        </a:solidFill>
                        <a:latin typeface="+mn-lt"/>
                        <a:cs typeface="Arial" panose="020B0604020202020204" pitchFamily="34" charset="0"/>
                      </a:endParaRPr>
                    </a:p>
                    <a:p>
                      <a:r>
                        <a:rPr lang="en-US" sz="1300" i="0" dirty="0">
                          <a:solidFill>
                            <a:schemeClr val="tx1"/>
                          </a:solidFill>
                          <a:latin typeface="+mn-lt"/>
                          <a:cs typeface="Arial" panose="020B0604020202020204" pitchFamily="34" charset="0"/>
                        </a:rPr>
                        <a:t>Design</a:t>
                      </a:r>
                    </a:p>
                    <a:p>
                      <a:endParaRPr lang="en-US" sz="1300" i="0" dirty="0">
                        <a:solidFill>
                          <a:schemeClr val="tx1"/>
                        </a:solidFill>
                        <a:latin typeface="+mn-lt"/>
                        <a:cs typeface="Arial" panose="020B0604020202020204" pitchFamily="34" charset="0"/>
                      </a:endParaRPr>
                    </a:p>
                    <a:p>
                      <a:r>
                        <a:rPr lang="en-US" sz="1300" i="0" dirty="0">
                          <a:solidFill>
                            <a:schemeClr val="tx1"/>
                          </a:solidFill>
                          <a:latin typeface="+mn-lt"/>
                          <a:cs typeface="Arial" panose="020B0604020202020204" pitchFamily="34" charset="0"/>
                        </a:rPr>
                        <a:t>Release</a:t>
                      </a:r>
                    </a:p>
                    <a:p>
                      <a:r>
                        <a:rPr lang="en-US" sz="1300" i="0" dirty="0">
                          <a:solidFill>
                            <a:schemeClr val="tx1"/>
                          </a:solidFill>
                          <a:latin typeface="+mn-lt"/>
                          <a:cs typeface="Arial" panose="020B0604020202020204" pitchFamily="34" charset="0"/>
                        </a:rPr>
                        <a:t>18.09</a:t>
                      </a:r>
                    </a:p>
                  </a:txBody>
                  <a:tcPr marL="91442" marR="91442" marT="34315" marB="34315"/>
                </a:tc>
                <a:tc>
                  <a:txBody>
                    <a:bodyPr/>
                    <a:lstStyle/>
                    <a:p>
                      <a:pPr marL="0" indent="0">
                        <a:buFont typeface="Arial" panose="020B0604020202020204" pitchFamily="34" charset="0"/>
                        <a:buNone/>
                      </a:pPr>
                      <a:r>
                        <a:rPr lang="en-US" sz="1300" b="1" i="0" kern="1200" baseline="0" dirty="0">
                          <a:solidFill>
                            <a:schemeClr val="dk1"/>
                          </a:solidFill>
                          <a:effectLst/>
                          <a:latin typeface="+mn-lt"/>
                          <a:ea typeface="+mn-ea"/>
                          <a:cs typeface="+mn-cs"/>
                        </a:rPr>
                        <a:t>No change since last meeting.</a:t>
                      </a:r>
                    </a:p>
                    <a:p>
                      <a:pPr marL="0" indent="0">
                        <a:buFont typeface="Arial" panose="020B0604020202020204" pitchFamily="34" charset="0"/>
                        <a:buNone/>
                      </a:pPr>
                      <a:r>
                        <a:rPr lang="en-US" sz="1300" b="0" i="0" kern="1200" baseline="0" dirty="0">
                          <a:solidFill>
                            <a:schemeClr val="dk1"/>
                          </a:solidFill>
                          <a:effectLst/>
                          <a:latin typeface="+mn-lt"/>
                          <a:ea typeface="+mn-ea"/>
                          <a:cs typeface="+mn-cs"/>
                        </a:rPr>
                        <a:t>AB 433 requires that a deceased child not be removed from the CalWORKs assistance unit (AU) in the month in which his or her death occurred, or the month following.  This bill also prohibits sanctions from being applied for overpayments being established for a grieving CW recipient due to failure or refusal to comply with Welfare to Work program requirements during the month in which a child in the AU died, or the month following.</a:t>
                      </a:r>
                    </a:p>
                    <a:p>
                      <a:pPr marL="0" indent="0">
                        <a:buFont typeface="Arial" panose="020B0604020202020204" pitchFamily="34" charset="0"/>
                        <a:buNone/>
                      </a:pPr>
                      <a:endParaRPr lang="en-US" sz="1300" b="0" i="0" kern="1200" baseline="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baseline="0" dirty="0">
                          <a:solidFill>
                            <a:schemeClr val="tx1"/>
                          </a:solidFill>
                          <a:latin typeface="+mn-lt"/>
                          <a:cs typeface="Arial" panose="020B0604020202020204" pitchFamily="34" charset="0"/>
                        </a:rPr>
                        <a:t>C-IV  Update:</a:t>
                      </a:r>
                    </a:p>
                    <a:p>
                      <a:pPr marL="285750" indent="-285750">
                        <a:buFont typeface="Arial" panose="020B0604020202020204" pitchFamily="34" charset="0"/>
                        <a:buChar char="•"/>
                      </a:pPr>
                      <a:r>
                        <a:rPr lang="en-US" sz="1300" b="0" i="0" kern="1200" baseline="0" dirty="0">
                          <a:solidFill>
                            <a:schemeClr val="dk1"/>
                          </a:solidFill>
                          <a:effectLst/>
                          <a:latin typeface="+mn-lt"/>
                          <a:ea typeface="+mn-ea"/>
                          <a:cs typeface="+mn-cs"/>
                        </a:rPr>
                        <a:t>Modified EDBC logic that determines the status reason of Deceased.</a:t>
                      </a:r>
                    </a:p>
                    <a:p>
                      <a:pPr marL="285750" indent="-285750">
                        <a:buFont typeface="Arial" panose="020B0604020202020204" pitchFamily="34" charset="0"/>
                        <a:buChar char="•"/>
                      </a:pPr>
                      <a:r>
                        <a:rPr lang="en-US" sz="1300" b="0" i="0" kern="1200" baseline="0" dirty="0">
                          <a:solidFill>
                            <a:schemeClr val="dk1"/>
                          </a:solidFill>
                          <a:effectLst/>
                          <a:latin typeface="+mn-lt"/>
                          <a:ea typeface="+mn-ea"/>
                          <a:cs typeface="+mn-cs"/>
                        </a:rPr>
                        <a:t>Added Mid-period Change “Due to a Death of a Child NOA” to the template repository in English and Spanish.</a:t>
                      </a:r>
                    </a:p>
                    <a:p>
                      <a:pPr marL="0" indent="0">
                        <a:buFont typeface="Arial" panose="020B0604020202020204" pitchFamily="34" charset="0"/>
                        <a:buNone/>
                      </a:pPr>
                      <a:endParaRPr lang="en-US" sz="1300" b="0" i="0" kern="1200" baseline="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baseline="0" dirty="0">
                          <a:solidFill>
                            <a:schemeClr val="tx1"/>
                          </a:solidFill>
                          <a:latin typeface="+mn-lt"/>
                          <a:cs typeface="Arial" panose="020B0604020202020204" pitchFamily="34" charset="0"/>
                        </a:rPr>
                        <a:t>LRS Update:</a:t>
                      </a:r>
                    </a:p>
                    <a:p>
                      <a:pPr marL="285750" indent="-285750" algn="l" defTabSz="914400" rtl="0" eaLnBrk="1" latinLnBrk="0" hangingPunct="1">
                        <a:buFont typeface="Arial" panose="020B0604020202020204" pitchFamily="34" charset="0"/>
                        <a:buChar char="•"/>
                      </a:pPr>
                      <a:r>
                        <a:rPr lang="en-US" sz="1300" b="0" i="0" kern="1200" baseline="0" dirty="0">
                          <a:solidFill>
                            <a:schemeClr val="dk1"/>
                          </a:solidFill>
                          <a:effectLst/>
                          <a:latin typeface="+mn-lt"/>
                          <a:ea typeface="+mn-ea"/>
                          <a:cs typeface="+mn-cs"/>
                        </a:rPr>
                        <a:t>Modify the EDBC logic that determines the status reason of Deceased.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b="0" i="0" kern="1200" baseline="0" dirty="0">
                          <a:solidFill>
                            <a:schemeClr val="dk1"/>
                          </a:solidFill>
                          <a:effectLst/>
                          <a:latin typeface="+mn-lt"/>
                          <a:ea typeface="+mn-ea"/>
                          <a:cs typeface="+mn-cs"/>
                        </a:rPr>
                        <a:t>Added Mid-period Change “Due to a Death of a Child NOA” to the template repository in English and Spanish.</a:t>
                      </a:r>
                    </a:p>
                    <a:p>
                      <a:pPr marL="285750" indent="-285750" algn="l" defTabSz="914400" rtl="0" eaLnBrk="1" latinLnBrk="0" hangingPunct="1">
                        <a:buFont typeface="Arial" panose="020B0604020202020204" pitchFamily="34" charset="0"/>
                        <a:buChar char="•"/>
                      </a:pPr>
                      <a:r>
                        <a:rPr lang="en-US" sz="1300" b="0" i="0" kern="1200" baseline="0" dirty="0">
                          <a:solidFill>
                            <a:schemeClr val="dk1"/>
                          </a:solidFill>
                          <a:effectLst/>
                          <a:latin typeface="+mn-lt"/>
                          <a:ea typeface="+mn-ea"/>
                          <a:cs typeface="+mn-cs"/>
                        </a:rPr>
                        <a:t>Automate the Mid-period Change Due to a Death of a Child NOA. </a:t>
                      </a: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270956038"/>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7620000" cy="639762"/>
          </a:xfrm>
        </p:spPr>
        <p:txBody>
          <a:bodyPr>
            <a:normAutofit fontScale="90000"/>
          </a:bodyPr>
          <a:lstStyle/>
          <a:p>
            <a:pPr algn="r"/>
            <a:r>
              <a:rPr lang="en-US" dirty="0"/>
              <a:t>                 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16</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033396316"/>
              </p:ext>
            </p:extLst>
          </p:nvPr>
        </p:nvGraphicFramePr>
        <p:xfrm>
          <a:off x="304800" y="1676400"/>
          <a:ext cx="8610599" cy="4282535"/>
        </p:xfrm>
        <a:graphic>
          <a:graphicData uri="http://schemas.openxmlformats.org/drawingml/2006/table">
            <a:tbl>
              <a:tblPr firstRow="1" bandRow="1">
                <a:tableStyleId>{5C22544A-7EE6-4342-B048-85BDC9FD1C3A}</a:tableStyleId>
              </a:tblPr>
              <a:tblGrid>
                <a:gridCol w="1066798">
                  <a:extLst>
                    <a:ext uri="{9D8B030D-6E8A-4147-A177-3AD203B41FA5}">
                      <a16:colId xmlns:a16="http://schemas.microsoft.com/office/drawing/2014/main" val="1897634298"/>
                    </a:ext>
                  </a:extLst>
                </a:gridCol>
                <a:gridCol w="837469">
                  <a:extLst>
                    <a:ext uri="{9D8B030D-6E8A-4147-A177-3AD203B41FA5}">
                      <a16:colId xmlns:a16="http://schemas.microsoft.com/office/drawing/2014/main" val="1570552813"/>
                    </a:ext>
                  </a:extLst>
                </a:gridCol>
                <a:gridCol w="910325">
                  <a:extLst>
                    <a:ext uri="{9D8B030D-6E8A-4147-A177-3AD203B41FA5}">
                      <a16:colId xmlns:a16="http://schemas.microsoft.com/office/drawing/2014/main" val="2930224535"/>
                    </a:ext>
                  </a:extLst>
                </a:gridCol>
                <a:gridCol w="952545">
                  <a:extLst>
                    <a:ext uri="{9D8B030D-6E8A-4147-A177-3AD203B41FA5}">
                      <a16:colId xmlns:a16="http://schemas.microsoft.com/office/drawing/2014/main" val="3776382731"/>
                    </a:ext>
                  </a:extLst>
                </a:gridCol>
                <a:gridCol w="4843462">
                  <a:extLst>
                    <a:ext uri="{9D8B030D-6E8A-4147-A177-3AD203B41FA5}">
                      <a16:colId xmlns:a16="http://schemas.microsoft.com/office/drawing/2014/main" val="3406358116"/>
                    </a:ext>
                  </a:extLst>
                </a:gridCol>
              </a:tblGrid>
              <a:tr h="601871">
                <a:tc>
                  <a:txBody>
                    <a:bodyPr/>
                    <a:lstStyle/>
                    <a:p>
                      <a:r>
                        <a:rPr lang="en-US" sz="1200" dirty="0">
                          <a:solidFill>
                            <a:schemeClr val="tx1"/>
                          </a:solidFill>
                          <a:latin typeface="+mj-lt"/>
                          <a:cs typeface="Arial" panose="020B0604020202020204" pitchFamily="34" charset="0"/>
                        </a:rPr>
                        <a:t>Item</a:t>
                      </a:r>
                    </a:p>
                  </a:txBody>
                  <a:tcPr marL="91438" marR="91438" marT="34283" marB="34283"/>
                </a:tc>
                <a:tc>
                  <a:txBody>
                    <a:bodyPr/>
                    <a:lstStyle/>
                    <a:p>
                      <a:r>
                        <a:rPr lang="en-US" sz="1200" dirty="0">
                          <a:solidFill>
                            <a:schemeClr val="tx1"/>
                          </a:solidFill>
                          <a:latin typeface="+mj-lt"/>
                          <a:cs typeface="Arial" panose="020B0604020202020204" pitchFamily="34" charset="0"/>
                        </a:rPr>
                        <a:t>Policy</a:t>
                      </a:r>
                      <a:r>
                        <a:rPr lang="en-US" sz="1200" baseline="0" dirty="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C-IV</a:t>
                      </a:r>
                      <a:r>
                        <a:rPr lang="en-US" sz="1200" baseline="0" dirty="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mj-lt"/>
                          <a:cs typeface="Arial" panose="020B0604020202020204" pitchFamily="34" charset="0"/>
                        </a:rPr>
                        <a:t>Description - </a:t>
                      </a:r>
                      <a:r>
                        <a:rPr lang="en-US" sz="1200" b="1" kern="1200" baseline="0" dirty="0">
                          <a:solidFill>
                            <a:schemeClr val="dk1"/>
                          </a:solidFill>
                          <a:effectLst/>
                          <a:latin typeface="+mj-lt"/>
                          <a:ea typeface="+mn-ea"/>
                          <a:cs typeface="Arial" panose="020B0604020202020204" pitchFamily="34" charset="0"/>
                        </a:rPr>
                        <a:t>C-IV/LRS Implementation effort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latin typeface="+mj-lt"/>
                        <a:cs typeface="Arial" panose="020B0604020202020204" pitchFamily="34" charset="0"/>
                      </a:endParaRPr>
                    </a:p>
                  </a:txBody>
                  <a:tcPr marL="91438" marR="91438" marT="34283" marB="34283"/>
                </a:tc>
                <a:extLst>
                  <a:ext uri="{0D108BD9-81ED-4DB2-BD59-A6C34878D82A}">
                    <a16:rowId xmlns:a16="http://schemas.microsoft.com/office/drawing/2014/main" val="2185081078"/>
                  </a:ext>
                </a:extLst>
              </a:tr>
              <a:tr h="36653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a:latin typeface="+mn-lt"/>
                          <a:cs typeface="Arial" panose="020B0604020202020204" pitchFamily="34" charset="0"/>
                        </a:rPr>
                        <a:t>SAWS</a:t>
                      </a:r>
                      <a:r>
                        <a:rPr lang="en-US" sz="1500" baseline="0" dirty="0">
                          <a:latin typeface="+mn-lt"/>
                          <a:cs typeface="Arial" panose="020B0604020202020204" pitchFamily="34" charset="0"/>
                        </a:rPr>
                        <a:t> 1 PLUS</a:t>
                      </a:r>
                    </a:p>
                    <a:p>
                      <a:pPr marL="0" marR="0" indent="0" algn="l" defTabSz="914400" rtl="0" eaLnBrk="1" fontAlgn="auto" latinLnBrk="0" hangingPunct="1">
                        <a:lnSpc>
                          <a:spcPct val="100000"/>
                        </a:lnSpc>
                        <a:spcBef>
                          <a:spcPts val="0"/>
                        </a:spcBef>
                        <a:spcAft>
                          <a:spcPts val="0"/>
                        </a:spcAft>
                        <a:buClrTx/>
                        <a:buSzTx/>
                        <a:buFontTx/>
                        <a:buNone/>
                        <a:tabLst/>
                        <a:defRPr/>
                      </a:pPr>
                      <a:r>
                        <a:rPr lang="en-US" sz="1500" baseline="0" dirty="0">
                          <a:latin typeface="+mn-lt"/>
                          <a:cs typeface="Arial" panose="020B0604020202020204" pitchFamily="34" charset="0"/>
                        </a:rPr>
                        <a:t>Draft </a:t>
                      </a:r>
                    </a:p>
                    <a:p>
                      <a:pPr marL="0" marR="0" indent="0" algn="l" defTabSz="914400" rtl="0" eaLnBrk="1" fontAlgn="auto" latinLnBrk="0" hangingPunct="1">
                        <a:lnSpc>
                          <a:spcPct val="100000"/>
                        </a:lnSpc>
                        <a:spcBef>
                          <a:spcPts val="0"/>
                        </a:spcBef>
                        <a:spcAft>
                          <a:spcPts val="0"/>
                        </a:spcAft>
                        <a:buClrTx/>
                        <a:buSzTx/>
                        <a:buFontTx/>
                        <a:buNone/>
                        <a:tabLst/>
                        <a:defRPr/>
                      </a:pPr>
                      <a:r>
                        <a:rPr lang="en-US" sz="1500" baseline="0" dirty="0">
                          <a:latin typeface="+mn-lt"/>
                          <a:cs typeface="Arial" panose="020B0604020202020204" pitchFamily="34" charset="0"/>
                        </a:rPr>
                        <a:t>ACL/Form </a:t>
                      </a:r>
                    </a:p>
                    <a:p>
                      <a:pPr marL="0" marR="0" indent="0" algn="l" defTabSz="914400" rtl="0" eaLnBrk="1" fontAlgn="auto" latinLnBrk="0" hangingPunct="1">
                        <a:lnSpc>
                          <a:spcPct val="100000"/>
                        </a:lnSpc>
                        <a:spcBef>
                          <a:spcPts val="0"/>
                        </a:spcBef>
                        <a:spcAft>
                          <a:spcPts val="0"/>
                        </a:spcAft>
                        <a:buClrTx/>
                        <a:buSzTx/>
                        <a:buFontTx/>
                        <a:buNone/>
                        <a:tabLst/>
                        <a:defRPr/>
                      </a:pPr>
                      <a:r>
                        <a:rPr lang="en-US" sz="1500" baseline="0" dirty="0">
                          <a:latin typeface="+mn-lt"/>
                          <a:cs typeface="Arial" panose="020B0604020202020204" pitchFamily="34" charset="0"/>
                        </a:rPr>
                        <a:t>Received on 3/5/18</a:t>
                      </a:r>
                      <a:endParaRPr lang="en-US" sz="15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a:latin typeface="+mn-lt"/>
                        <a:cs typeface="Arial" panose="020B0604020202020204" pitchFamily="34" charset="0"/>
                      </a:endParaRPr>
                    </a:p>
                  </a:txBody>
                  <a:tcPr marL="91448" marR="91448" marT="34291" marB="34291"/>
                </a:tc>
                <a:tc>
                  <a:txBody>
                    <a:bodyPr/>
                    <a:lstStyle/>
                    <a:p>
                      <a:r>
                        <a:rPr lang="en-US" sz="1500" i="0" dirty="0">
                          <a:solidFill>
                            <a:schemeClr val="tx1"/>
                          </a:solidFill>
                          <a:latin typeface="+mn-lt"/>
                          <a:cs typeface="Arial" panose="020B0604020202020204" pitchFamily="34" charset="0"/>
                        </a:rPr>
                        <a:t>July</a:t>
                      </a:r>
                      <a:r>
                        <a:rPr lang="en-US" sz="1500" i="0" baseline="0" dirty="0">
                          <a:solidFill>
                            <a:schemeClr val="tx1"/>
                          </a:solidFill>
                          <a:latin typeface="+mn-lt"/>
                          <a:cs typeface="Arial" panose="020B0604020202020204" pitchFamily="34" charset="0"/>
                        </a:rPr>
                        <a:t> 1, 2018</a:t>
                      </a:r>
                      <a:endParaRPr lang="en-US" sz="1500" i="0" dirty="0">
                        <a:solidFill>
                          <a:schemeClr val="tx1"/>
                        </a:solidFill>
                        <a:latin typeface="+mn-lt"/>
                        <a:cs typeface="Arial" panose="020B0604020202020204" pitchFamily="34" charset="0"/>
                      </a:endParaRPr>
                    </a:p>
                  </a:txBody>
                  <a:tcPr marL="91442" marR="91442" marT="34315" marB="34315"/>
                </a:tc>
                <a:tc>
                  <a:txBody>
                    <a:bodyPr/>
                    <a:lstStyle/>
                    <a:p>
                      <a:r>
                        <a:rPr lang="en-US" sz="1500" dirty="0">
                          <a:solidFill>
                            <a:schemeClr val="tx1"/>
                          </a:solidFill>
                          <a:latin typeface="+mn-lt"/>
                          <a:cs typeface="Arial" panose="020B0604020202020204" pitchFamily="34" charset="0"/>
                        </a:rPr>
                        <a:t>Analysis</a:t>
                      </a:r>
                    </a:p>
                  </a:txBody>
                  <a:tcPr marL="91442" marR="91442" marT="34315" marB="34315"/>
                </a:tc>
                <a:tc>
                  <a:txBody>
                    <a:bodyPr/>
                    <a:lstStyle/>
                    <a:p>
                      <a:r>
                        <a:rPr lang="en-US" sz="1500" dirty="0">
                          <a:solidFill>
                            <a:schemeClr val="tx1"/>
                          </a:solidFill>
                          <a:latin typeface="+mn-lt"/>
                          <a:cs typeface="Arial" panose="020B0604020202020204" pitchFamily="34" charset="0"/>
                        </a:rPr>
                        <a:t>Analysis</a:t>
                      </a: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baseline="0" dirty="0">
                          <a:solidFill>
                            <a:schemeClr val="dk1"/>
                          </a:solidFill>
                          <a:effectLst/>
                          <a:latin typeface="+mn-lt"/>
                          <a:ea typeface="+mn-ea"/>
                          <a:cs typeface="+mn-cs"/>
                        </a:rPr>
                        <a:t>No change since last meeting</a:t>
                      </a:r>
                      <a:r>
                        <a:rPr lang="en-US" sz="1600" kern="1200" baseline="0" dirty="0">
                          <a:solidFill>
                            <a:schemeClr val="dk1"/>
                          </a:solidFill>
                          <a:effectLst/>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sz="1500" kern="1200" baseline="0" dirty="0">
                          <a:solidFill>
                            <a:schemeClr val="dk1"/>
                          </a:solidFill>
                          <a:effectLst/>
                          <a:latin typeface="+mn-lt"/>
                          <a:ea typeface="+mn-ea"/>
                          <a:cs typeface="+mn-cs"/>
                        </a:rPr>
                        <a:t>CDSS was working on revising the SAWS 2 Plus  to include additional programs, newly passed legislative requirements to track sexual orientation/gender identity (SOGI), incorporate the SAWS 2A SAR information  and align with the CMS requirements for the health care program application requirements. As of December 2017, this effort is on hold.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500" kern="1200" baseline="0" dirty="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500" kern="1200" baseline="0" dirty="0">
                          <a:solidFill>
                            <a:schemeClr val="dk1"/>
                          </a:solidFill>
                          <a:effectLst/>
                          <a:latin typeface="+mn-lt"/>
                          <a:ea typeface="+mn-ea"/>
                          <a:cs typeface="+mn-cs"/>
                        </a:rPr>
                        <a:t>At the December SAWS policy meeting, CDSS informed SAWS that they are working on a modified version of the SAWS 2 PLUS which will only include five questions.  The modified version is the SAWS 1 Plus.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500" kern="1200" baseline="0" dirty="0">
                        <a:solidFill>
                          <a:schemeClr val="dk1"/>
                        </a:solidFill>
                        <a:effectLst/>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500" kern="1200" baseline="0" dirty="0">
                          <a:solidFill>
                            <a:schemeClr val="dk1"/>
                          </a:solidFill>
                          <a:effectLst/>
                          <a:latin typeface="+mn-lt"/>
                          <a:ea typeface="+mn-ea"/>
                          <a:cs typeface="+mn-cs"/>
                        </a:rPr>
                        <a:t>-Continued on Next Slide-</a:t>
                      </a:r>
                    </a:p>
                  </a:txBody>
                  <a:tcPr marL="91442" marR="91442" marT="34315" marB="34315"/>
                </a:tc>
                <a:extLst>
                  <a:ext uri="{0D108BD9-81ED-4DB2-BD59-A6C34878D82A}">
                    <a16:rowId xmlns:a16="http://schemas.microsoft.com/office/drawing/2014/main" val="676741665"/>
                  </a:ext>
                </a:extLst>
              </a:tr>
            </a:tbl>
          </a:graphicData>
        </a:graphic>
      </p:graphicFrame>
    </p:spTree>
    <p:extLst>
      <p:ext uri="{BB962C8B-B14F-4D97-AF65-F5344CB8AC3E}">
        <p14:creationId xmlns:p14="http://schemas.microsoft.com/office/powerpoint/2010/main" val="1273625295"/>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7620000" cy="639762"/>
          </a:xfrm>
        </p:spPr>
        <p:txBody>
          <a:bodyPr>
            <a:normAutofit fontScale="90000"/>
          </a:bodyPr>
          <a:lstStyle/>
          <a:p>
            <a:pPr algn="r"/>
            <a:r>
              <a:rPr lang="en-US" dirty="0"/>
              <a:t>                 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17</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4047682185"/>
              </p:ext>
            </p:extLst>
          </p:nvPr>
        </p:nvGraphicFramePr>
        <p:xfrm>
          <a:off x="304800" y="1600200"/>
          <a:ext cx="8610599" cy="4543224"/>
        </p:xfrm>
        <a:graphic>
          <a:graphicData uri="http://schemas.openxmlformats.org/drawingml/2006/table">
            <a:tbl>
              <a:tblPr firstRow="1" bandRow="1">
                <a:tableStyleId>{5C22544A-7EE6-4342-B048-85BDC9FD1C3A}</a:tableStyleId>
              </a:tblPr>
              <a:tblGrid>
                <a:gridCol w="1066798">
                  <a:extLst>
                    <a:ext uri="{9D8B030D-6E8A-4147-A177-3AD203B41FA5}">
                      <a16:colId xmlns:a16="http://schemas.microsoft.com/office/drawing/2014/main" val="1897634298"/>
                    </a:ext>
                  </a:extLst>
                </a:gridCol>
                <a:gridCol w="837469">
                  <a:extLst>
                    <a:ext uri="{9D8B030D-6E8A-4147-A177-3AD203B41FA5}">
                      <a16:colId xmlns:a16="http://schemas.microsoft.com/office/drawing/2014/main" val="1570552813"/>
                    </a:ext>
                  </a:extLst>
                </a:gridCol>
                <a:gridCol w="910325">
                  <a:extLst>
                    <a:ext uri="{9D8B030D-6E8A-4147-A177-3AD203B41FA5}">
                      <a16:colId xmlns:a16="http://schemas.microsoft.com/office/drawing/2014/main" val="2930224535"/>
                    </a:ext>
                  </a:extLst>
                </a:gridCol>
                <a:gridCol w="952545">
                  <a:extLst>
                    <a:ext uri="{9D8B030D-6E8A-4147-A177-3AD203B41FA5}">
                      <a16:colId xmlns:a16="http://schemas.microsoft.com/office/drawing/2014/main" val="3776382731"/>
                    </a:ext>
                  </a:extLst>
                </a:gridCol>
                <a:gridCol w="4843462">
                  <a:extLst>
                    <a:ext uri="{9D8B030D-6E8A-4147-A177-3AD203B41FA5}">
                      <a16:colId xmlns:a16="http://schemas.microsoft.com/office/drawing/2014/main" val="3406358116"/>
                    </a:ext>
                  </a:extLst>
                </a:gridCol>
              </a:tblGrid>
              <a:tr h="634114">
                <a:tc>
                  <a:txBody>
                    <a:bodyPr/>
                    <a:lstStyle/>
                    <a:p>
                      <a:r>
                        <a:rPr lang="en-US" sz="1200" dirty="0">
                          <a:solidFill>
                            <a:schemeClr val="tx1"/>
                          </a:solidFill>
                          <a:latin typeface="+mj-lt"/>
                          <a:cs typeface="Arial" panose="020B0604020202020204" pitchFamily="34" charset="0"/>
                        </a:rPr>
                        <a:t>Item</a:t>
                      </a:r>
                    </a:p>
                  </a:txBody>
                  <a:tcPr marL="91438" marR="91438" marT="34283" marB="34283"/>
                </a:tc>
                <a:tc>
                  <a:txBody>
                    <a:bodyPr/>
                    <a:lstStyle/>
                    <a:p>
                      <a:r>
                        <a:rPr lang="en-US" sz="1200" dirty="0">
                          <a:solidFill>
                            <a:schemeClr val="tx1"/>
                          </a:solidFill>
                          <a:latin typeface="+mj-lt"/>
                          <a:cs typeface="Arial" panose="020B0604020202020204" pitchFamily="34" charset="0"/>
                        </a:rPr>
                        <a:t>Policy</a:t>
                      </a:r>
                      <a:r>
                        <a:rPr lang="en-US" sz="1200" baseline="0" dirty="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C-IV</a:t>
                      </a:r>
                      <a:r>
                        <a:rPr lang="en-US" sz="1200" baseline="0" dirty="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mj-lt"/>
                          <a:cs typeface="Arial" panose="020B0604020202020204" pitchFamily="34" charset="0"/>
                        </a:rPr>
                        <a:t>Description - </a:t>
                      </a:r>
                      <a:r>
                        <a:rPr lang="en-US" sz="1200" b="1" kern="1200" baseline="0" dirty="0">
                          <a:solidFill>
                            <a:schemeClr val="dk1"/>
                          </a:solidFill>
                          <a:effectLst/>
                          <a:latin typeface="+mj-lt"/>
                          <a:ea typeface="+mn-ea"/>
                          <a:cs typeface="Arial" panose="020B0604020202020204" pitchFamily="34" charset="0"/>
                        </a:rPr>
                        <a:t>C-IV/LRS Implementation effort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latin typeface="+mj-lt"/>
                        <a:cs typeface="Arial" panose="020B0604020202020204" pitchFamily="34" charset="0"/>
                      </a:endParaRPr>
                    </a:p>
                  </a:txBody>
                  <a:tcPr marL="91438" marR="91438" marT="34283" marB="34283"/>
                </a:tc>
                <a:extLst>
                  <a:ext uri="{0D108BD9-81ED-4DB2-BD59-A6C34878D82A}">
                    <a16:rowId xmlns:a16="http://schemas.microsoft.com/office/drawing/2014/main" val="2185081078"/>
                  </a:ext>
                </a:extLst>
              </a:tr>
              <a:tr h="38616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SAWS</a:t>
                      </a:r>
                      <a:r>
                        <a:rPr lang="en-US" sz="1400" baseline="0" dirty="0">
                          <a:latin typeface="+mn-lt"/>
                          <a:cs typeface="Arial" panose="020B0604020202020204" pitchFamily="34" charset="0"/>
                        </a:rPr>
                        <a:t> 1 PLUS</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Draft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ACL/Form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Received on 3/5/18</a:t>
                      </a:r>
                      <a:endParaRPr lang="en-US" sz="14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txBody>
                  <a:tcPr marL="91448" marR="91448" marT="34291" marB="34291"/>
                </a:tc>
                <a:tc>
                  <a:txBody>
                    <a:bodyPr/>
                    <a:lstStyle/>
                    <a:p>
                      <a:r>
                        <a:rPr lang="en-US" sz="1400" i="0" dirty="0">
                          <a:solidFill>
                            <a:schemeClr val="tx1"/>
                          </a:solidFill>
                          <a:latin typeface="+mn-lt"/>
                          <a:cs typeface="Arial" panose="020B0604020202020204" pitchFamily="34" charset="0"/>
                        </a:rPr>
                        <a:t>July</a:t>
                      </a:r>
                      <a:r>
                        <a:rPr lang="en-US" sz="1400" i="0" baseline="0" dirty="0">
                          <a:solidFill>
                            <a:schemeClr val="tx1"/>
                          </a:solidFill>
                          <a:latin typeface="+mn-lt"/>
                          <a:cs typeface="Arial" panose="020B0604020202020204" pitchFamily="34" charset="0"/>
                        </a:rPr>
                        <a:t> 1, 2018</a:t>
                      </a:r>
                      <a:endParaRPr lang="en-US" sz="1400" i="0" dirty="0">
                        <a:solidFill>
                          <a:schemeClr val="tx1"/>
                        </a:solidFill>
                        <a:latin typeface="+mn-lt"/>
                        <a:cs typeface="Arial" panose="020B0604020202020204" pitchFamily="34" charset="0"/>
                      </a:endParaRPr>
                    </a:p>
                  </a:txBody>
                  <a:tcPr marL="91442" marR="91442" marT="34315" marB="34315"/>
                </a:tc>
                <a:tc>
                  <a:txBody>
                    <a:bodyPr/>
                    <a:lstStyle/>
                    <a:p>
                      <a:r>
                        <a:rPr lang="en-US" sz="1400" dirty="0">
                          <a:solidFill>
                            <a:schemeClr val="tx1"/>
                          </a:solidFill>
                          <a:latin typeface="+mn-lt"/>
                          <a:cs typeface="Arial" panose="020B0604020202020204" pitchFamily="34" charset="0"/>
                        </a:rPr>
                        <a:t>Analysis</a:t>
                      </a:r>
                    </a:p>
                  </a:txBody>
                  <a:tcPr marL="91442" marR="91442" marT="34315" marB="34315"/>
                </a:tc>
                <a:tc>
                  <a:txBody>
                    <a:bodyPr/>
                    <a:lstStyle/>
                    <a:p>
                      <a:r>
                        <a:rPr lang="en-US" sz="1400" dirty="0">
                          <a:solidFill>
                            <a:schemeClr val="tx1"/>
                          </a:solidFill>
                          <a:latin typeface="+mn-lt"/>
                          <a:cs typeface="Arial" panose="020B0604020202020204" pitchFamily="34" charset="0"/>
                        </a:rPr>
                        <a:t>Analysis</a:t>
                      </a:r>
                    </a:p>
                  </a:txBody>
                  <a:tcPr marL="91442" marR="91442" marT="34315" marB="34315"/>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1" kern="1200" baseline="0" dirty="0">
                          <a:solidFill>
                            <a:schemeClr val="dk1"/>
                          </a:solidFill>
                          <a:effectLst/>
                          <a:latin typeface="+mn-lt"/>
                          <a:ea typeface="+mn-ea"/>
                          <a:cs typeface="+mn-cs"/>
                        </a:rPr>
                        <a:t>No change since last meeting</a:t>
                      </a:r>
                      <a:r>
                        <a:rPr lang="en-US" sz="1400" kern="1200" baseline="0" dirty="0">
                          <a:solidFill>
                            <a:schemeClr val="dk1"/>
                          </a:solidFill>
                          <a:effectLst/>
                          <a:latin typeface="+mn-lt"/>
                          <a:ea typeface="+mn-ea"/>
                          <a:cs typeface="+mn-cs"/>
                        </a:rPr>
                        <a:t>.</a:t>
                      </a:r>
                    </a:p>
                    <a:p>
                      <a:r>
                        <a:rPr lang="en-US" sz="1400" kern="1200" dirty="0">
                          <a:solidFill>
                            <a:schemeClr val="dk1"/>
                          </a:solidFill>
                          <a:effectLst/>
                          <a:latin typeface="+mn-lt"/>
                          <a:ea typeface="+mn-ea"/>
                          <a:cs typeface="+mn-cs"/>
                        </a:rPr>
                        <a:t>The first five questions of the streamlined </a:t>
                      </a:r>
                      <a:r>
                        <a:rPr lang="en-US" sz="1400" u="sng" kern="1200" dirty="0">
                          <a:solidFill>
                            <a:schemeClr val="dk1"/>
                          </a:solidFill>
                          <a:effectLst/>
                          <a:latin typeface="+mn-lt"/>
                          <a:ea typeface="+mn-ea"/>
                          <a:cs typeface="+mn-cs"/>
                          <a:hlinkClick r:id="rId2"/>
                        </a:rPr>
                        <a:t>SAWS 2 Plus</a:t>
                      </a:r>
                      <a:r>
                        <a:rPr lang="en-US" sz="1400" u="sng" kern="1200" dirty="0">
                          <a:solidFill>
                            <a:schemeClr val="dk1"/>
                          </a:solidFill>
                          <a:effectLst/>
                          <a:latin typeface="+mn-lt"/>
                          <a:ea typeface="+mn-ea"/>
                          <a:cs typeface="+mn-cs"/>
                        </a:rPr>
                        <a:t> </a:t>
                      </a:r>
                      <a:r>
                        <a:rPr lang="en-US" sz="1400" kern="1200" dirty="0">
                          <a:solidFill>
                            <a:schemeClr val="dk1"/>
                          </a:solidFill>
                          <a:effectLst/>
                          <a:latin typeface="+mn-lt"/>
                          <a:ea typeface="+mn-ea"/>
                          <a:cs typeface="+mn-cs"/>
                        </a:rPr>
                        <a:t>application, now</a:t>
                      </a:r>
                      <a:r>
                        <a:rPr lang="en-US" sz="1400" kern="1200" baseline="0" dirty="0">
                          <a:solidFill>
                            <a:schemeClr val="dk1"/>
                          </a:solidFill>
                          <a:effectLst/>
                          <a:latin typeface="+mn-lt"/>
                          <a:ea typeface="+mn-ea"/>
                          <a:cs typeface="+mn-cs"/>
                        </a:rPr>
                        <a:t> make up the </a:t>
                      </a:r>
                      <a:r>
                        <a:rPr lang="en-US" sz="1400" kern="1200" dirty="0">
                          <a:solidFill>
                            <a:schemeClr val="dk1"/>
                          </a:solidFill>
                          <a:effectLst/>
                          <a:latin typeface="+mn-lt"/>
                          <a:ea typeface="+mn-ea"/>
                          <a:cs typeface="+mn-cs"/>
                        </a:rPr>
                        <a:t>State Automated Welfare Systems (SAWS) 1 Plus.</a:t>
                      </a:r>
                      <a:r>
                        <a:rPr lang="en-US" sz="1400" kern="1200" baseline="0" dirty="0">
                          <a:solidFill>
                            <a:schemeClr val="dk1"/>
                          </a:solidFill>
                          <a:effectLst/>
                          <a:latin typeface="+mn-lt"/>
                          <a:ea typeface="+mn-ea"/>
                          <a:cs typeface="+mn-cs"/>
                        </a:rPr>
                        <a:t> The questions on the SAWS 1 Plus</a:t>
                      </a:r>
                      <a:r>
                        <a:rPr lang="en-US" sz="1400" kern="1200" dirty="0">
                          <a:solidFill>
                            <a:schemeClr val="dk1"/>
                          </a:solidFill>
                          <a:effectLst/>
                          <a:latin typeface="+mn-lt"/>
                          <a:ea typeface="+mn-ea"/>
                          <a:cs typeface="+mn-cs"/>
                        </a:rPr>
                        <a:t> were revised to ensure compliance with relevant laws and regulations, as well as capture eligibility determinations for all impacted programs. Effective July 1, 2018</a:t>
                      </a:r>
                      <a:r>
                        <a:rPr lang="en-US" sz="1400" kern="1200" baseline="0" dirty="0">
                          <a:solidFill>
                            <a:schemeClr val="dk1"/>
                          </a:solidFill>
                          <a:effectLst/>
                          <a:latin typeface="+mn-lt"/>
                          <a:ea typeface="+mn-ea"/>
                          <a:cs typeface="+mn-cs"/>
                        </a:rPr>
                        <a:t> CWDs must use the new SAWS 1 Plus form </a:t>
                      </a:r>
                      <a:r>
                        <a:rPr lang="en-US" sz="1400" kern="1200" dirty="0">
                          <a:solidFill>
                            <a:schemeClr val="dk1"/>
                          </a:solidFill>
                          <a:effectLst/>
                          <a:latin typeface="+mn-lt"/>
                          <a:ea typeface="+mn-ea"/>
                          <a:cs typeface="+mn-cs"/>
                        </a:rPr>
                        <a:t>in place of questions one through five (pages one and two) on the </a:t>
                      </a:r>
                      <a:r>
                        <a:rPr lang="en-US" sz="1400" u="sng" kern="1200" dirty="0">
                          <a:solidFill>
                            <a:schemeClr val="dk1"/>
                          </a:solidFill>
                          <a:effectLst/>
                          <a:latin typeface="+mn-lt"/>
                          <a:ea typeface="+mn-ea"/>
                          <a:cs typeface="+mn-cs"/>
                          <a:hlinkClick r:id="rId2"/>
                        </a:rPr>
                        <a:t>SAWS 2 Plus</a:t>
                      </a:r>
                      <a:r>
                        <a:rPr lang="en-US" sz="1400" u="sng" kern="1200" dirty="0">
                          <a:solidFill>
                            <a:schemeClr val="dk1"/>
                          </a:solidFill>
                          <a:effectLst/>
                          <a:latin typeface="+mn-lt"/>
                          <a:ea typeface="+mn-ea"/>
                          <a:cs typeface="+mn-cs"/>
                        </a:rPr>
                        <a:t> </a:t>
                      </a:r>
                      <a:r>
                        <a:rPr lang="en-US" sz="1400" u="none" kern="1200" dirty="0">
                          <a:solidFill>
                            <a:schemeClr val="dk1"/>
                          </a:solidFill>
                          <a:effectLst/>
                          <a:latin typeface="+mn-lt"/>
                          <a:ea typeface="+mn-ea"/>
                          <a:cs typeface="+mn-cs"/>
                        </a:rPr>
                        <a:t>,</a:t>
                      </a:r>
                      <a:r>
                        <a:rPr lang="en-US" sz="1400" kern="1200" dirty="0">
                          <a:solidFill>
                            <a:schemeClr val="dk1"/>
                          </a:solidFill>
                          <a:effectLst/>
                          <a:latin typeface="+mn-lt"/>
                          <a:ea typeface="+mn-ea"/>
                          <a:cs typeface="+mn-cs"/>
                        </a:rPr>
                        <a:t> when applicants are applying for cash aid (CalWORKs, GA/GR, TCVAP, Entrant Cash Assistance, Refugee Cash Assistance) and/or if an applicant is applying for one or more programs (CalFresh and/or health care).  Please note CAPI still requires form SOC 814 to be completed and expects to use the SAWS 1 Plus and </a:t>
                      </a:r>
                      <a:r>
                        <a:rPr lang="en-US" sz="1400" u="sng" kern="1200" dirty="0">
                          <a:solidFill>
                            <a:schemeClr val="dk1"/>
                          </a:solidFill>
                          <a:effectLst/>
                          <a:latin typeface="+mn-lt"/>
                          <a:ea typeface="+mn-ea"/>
                          <a:cs typeface="+mn-cs"/>
                          <a:hlinkClick r:id="rId2"/>
                        </a:rPr>
                        <a:t>SAWS 2 Plus</a:t>
                      </a:r>
                      <a:r>
                        <a:rPr lang="en-US" sz="1400" u="sng" kern="1200" dirty="0">
                          <a:solidFill>
                            <a:schemeClr val="dk1"/>
                          </a:solidFill>
                          <a:effectLst/>
                          <a:latin typeface="+mn-lt"/>
                          <a:ea typeface="+mn-ea"/>
                          <a:cs typeface="+mn-cs"/>
                        </a:rPr>
                        <a:t> </a:t>
                      </a:r>
                      <a:r>
                        <a:rPr lang="en-US" sz="1400" kern="1200" dirty="0">
                          <a:solidFill>
                            <a:schemeClr val="dk1"/>
                          </a:solidFill>
                          <a:effectLst/>
                          <a:latin typeface="+mn-lt"/>
                          <a:ea typeface="+mn-ea"/>
                          <a:cs typeface="+mn-cs"/>
                        </a:rPr>
                        <a:t>in the near future. </a:t>
                      </a:r>
                      <a:endParaRPr lang="en-US" sz="1400" kern="1200" baseline="0" dirty="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baseline="0" dirty="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a:solidFill>
                            <a:schemeClr val="dk1"/>
                          </a:solidFill>
                          <a:effectLst/>
                          <a:latin typeface="+mn-lt"/>
                          <a:ea typeface="+mn-ea"/>
                          <a:cs typeface="+mn-cs"/>
                        </a:rPr>
                        <a:t>CalACES will begin  system change design efforts when final policy is published.</a:t>
                      </a:r>
                    </a:p>
                  </a:txBody>
                  <a:tcPr marL="91442" marR="91442" marT="34315" marB="34315"/>
                </a:tc>
                <a:extLst>
                  <a:ext uri="{0D108BD9-81ED-4DB2-BD59-A6C34878D82A}">
                    <a16:rowId xmlns:a16="http://schemas.microsoft.com/office/drawing/2014/main" val="676741665"/>
                  </a:ext>
                </a:extLst>
              </a:tr>
            </a:tbl>
          </a:graphicData>
        </a:graphic>
      </p:graphicFrame>
    </p:spTree>
    <p:extLst>
      <p:ext uri="{BB962C8B-B14F-4D97-AF65-F5344CB8AC3E}">
        <p14:creationId xmlns:p14="http://schemas.microsoft.com/office/powerpoint/2010/main" val="303399487"/>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697639013"/>
              </p:ext>
            </p:extLst>
          </p:nvPr>
        </p:nvGraphicFramePr>
        <p:xfrm>
          <a:off x="381000" y="1651827"/>
          <a:ext cx="8505441" cy="4572002"/>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4162041">
                  <a:extLst>
                    <a:ext uri="{9D8B030D-6E8A-4147-A177-3AD203B41FA5}">
                      <a16:colId xmlns:a16="http://schemas.microsoft.com/office/drawing/2014/main" val="20004"/>
                    </a:ext>
                  </a:extLst>
                </a:gridCol>
              </a:tblGrid>
              <a:tr h="780240">
                <a:tc>
                  <a:txBody>
                    <a:bodyPr/>
                    <a:lstStyle/>
                    <a:p>
                      <a:r>
                        <a:rPr lang="en-US" sz="1400" dirty="0">
                          <a:solidFill>
                            <a:schemeClr val="tx1"/>
                          </a:solidFill>
                          <a:latin typeface="+mj-lt"/>
                          <a:cs typeface="Arial" panose="020B0604020202020204" pitchFamily="34" charset="0"/>
                        </a:rPr>
                        <a:t>Item</a:t>
                      </a:r>
                    </a:p>
                  </a:txBody>
                  <a:tcPr marL="91438" marR="91438" marT="34283" marB="34283"/>
                </a:tc>
                <a:tc>
                  <a:txBody>
                    <a:bodyPr/>
                    <a:lstStyle/>
                    <a:p>
                      <a:r>
                        <a:rPr lang="en-US" sz="1400" dirty="0">
                          <a:solidFill>
                            <a:schemeClr val="tx1"/>
                          </a:solidFill>
                          <a:latin typeface="+mj-lt"/>
                          <a:cs typeface="Arial" panose="020B0604020202020204" pitchFamily="34" charset="0"/>
                        </a:rPr>
                        <a:t>Policy</a:t>
                      </a:r>
                      <a:r>
                        <a:rPr lang="en-US" sz="1400" baseline="0" dirty="0">
                          <a:solidFill>
                            <a:schemeClr val="tx1"/>
                          </a:solidFill>
                          <a:latin typeface="+mj-lt"/>
                          <a:cs typeface="Arial" panose="020B0604020202020204" pitchFamily="34" charset="0"/>
                        </a:rPr>
                        <a:t> Effective Date</a:t>
                      </a:r>
                      <a:endParaRPr lang="en-US" sz="1400" dirty="0">
                        <a:solidFill>
                          <a:schemeClr val="tx1"/>
                        </a:solidFill>
                        <a:latin typeface="+mj-lt"/>
                        <a:cs typeface="Arial" panose="020B0604020202020204" pitchFamily="34" charset="0"/>
                      </a:endParaRPr>
                    </a:p>
                  </a:txBody>
                  <a:tcPr marL="91438" marR="91438" marT="34283" marB="34283"/>
                </a:tc>
                <a:tc>
                  <a:txBody>
                    <a:bodyPr/>
                    <a:lstStyle/>
                    <a:p>
                      <a:r>
                        <a:rPr lang="en-US" sz="1400" dirty="0">
                          <a:solidFill>
                            <a:schemeClr val="tx1"/>
                          </a:solidFill>
                          <a:latin typeface="+mj-lt"/>
                          <a:cs typeface="Arial" panose="020B0604020202020204" pitchFamily="34" charset="0"/>
                        </a:rPr>
                        <a:t>C-IV</a:t>
                      </a:r>
                      <a:r>
                        <a:rPr lang="en-US" sz="1400" baseline="0" dirty="0">
                          <a:solidFill>
                            <a:schemeClr val="tx1"/>
                          </a:solidFill>
                          <a:latin typeface="+mj-lt"/>
                          <a:cs typeface="Arial" panose="020B0604020202020204" pitchFamily="34" charset="0"/>
                        </a:rPr>
                        <a:t> Status</a:t>
                      </a:r>
                      <a:endParaRPr lang="en-US" sz="1400" dirty="0">
                        <a:solidFill>
                          <a:schemeClr val="tx1"/>
                        </a:solidFill>
                        <a:latin typeface="+mj-lt"/>
                        <a:cs typeface="Arial" panose="020B0604020202020204" pitchFamily="34" charset="0"/>
                      </a:endParaRPr>
                    </a:p>
                  </a:txBody>
                  <a:tcPr marL="91438" marR="91438" marT="34283" marB="34283"/>
                </a:tc>
                <a:tc>
                  <a:txBody>
                    <a:bodyPr/>
                    <a:lstStyle/>
                    <a:p>
                      <a:r>
                        <a:rPr lang="en-US" sz="14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tx1"/>
                          </a:solidFill>
                          <a:latin typeface="+mj-lt"/>
                          <a:ea typeface="+mn-ea"/>
                          <a:cs typeface="Arial" panose="020B0604020202020204" pitchFamily="34" charset="0"/>
                        </a:rPr>
                        <a:t>Description</a:t>
                      </a:r>
                      <a:r>
                        <a:rPr lang="en-US" sz="1400" b="1" kern="1200" baseline="0" dirty="0">
                          <a:solidFill>
                            <a:schemeClr val="tx1"/>
                          </a:solidFill>
                          <a:latin typeface="+mj-lt"/>
                          <a:ea typeface="+mn-ea"/>
                          <a:cs typeface="Arial" panose="020B0604020202020204" pitchFamily="34" charset="0"/>
                        </a:rPr>
                        <a:t> – </a:t>
                      </a:r>
                      <a:r>
                        <a:rPr lang="en-US" sz="14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10000"/>
                  </a:ext>
                </a:extLst>
              </a:tr>
              <a:tr h="37917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Add VUR Functionality for Non</a:t>
                      </a:r>
                      <a:r>
                        <a:rPr lang="en-US" sz="1400" baseline="0" dirty="0">
                          <a:latin typeface="+mn-lt"/>
                          <a:cs typeface="Arial" panose="020B0604020202020204" pitchFamily="34" charset="0"/>
                        </a:rPr>
                        <a:t> Assistance CalFresh (NACF)</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solidFill>
                            <a:srgbClr val="0070C0"/>
                          </a:solidFill>
                          <a:effectLst/>
                          <a:latin typeface="+mn-lt"/>
                          <a:cs typeface="Arial" panose="020B0604020202020204" pitchFamily="34" charset="0"/>
                          <a:hlinkClick r:id="rId3"/>
                        </a:rPr>
                        <a:t>ACL 13-17</a:t>
                      </a:r>
                      <a:endParaRPr lang="en-US" sz="1400" baseline="0" dirty="0">
                        <a:solidFill>
                          <a:srgbClr val="0070C0"/>
                        </a:solidFill>
                        <a:effectLst/>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a:solidFill>
                          <a:srgbClr val="0070C0"/>
                        </a:solidFill>
                        <a:effectLst/>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0070C0"/>
                        </a:solidFill>
                        <a:effectLst/>
                        <a:latin typeface="+mn-lt"/>
                        <a:cs typeface="Arial" panose="020B0604020202020204" pitchFamily="34" charset="0"/>
                      </a:endParaRPr>
                    </a:p>
                  </a:txBody>
                  <a:tcPr marL="91448" marR="91448" marT="34291" marB="34291"/>
                </a:tc>
                <a:tc>
                  <a:txBody>
                    <a:bodyPr/>
                    <a:lstStyle/>
                    <a:p>
                      <a:r>
                        <a:rPr lang="en-US" sz="1400" i="0" dirty="0">
                          <a:solidFill>
                            <a:schemeClr val="tx1"/>
                          </a:solidFill>
                          <a:latin typeface="+mn-lt"/>
                          <a:cs typeface="Arial" panose="020B0604020202020204" pitchFamily="34" charset="0"/>
                        </a:rPr>
                        <a:t>10/1/2013</a:t>
                      </a:r>
                    </a:p>
                  </a:txBody>
                  <a:tcPr marL="91442" marR="91442" marT="34315" marB="34315"/>
                </a:tc>
                <a:tc>
                  <a:txBody>
                    <a:bodyPr/>
                    <a:lstStyle/>
                    <a:p>
                      <a:r>
                        <a:rPr lang="en-US" sz="1400" dirty="0">
                          <a:solidFill>
                            <a:schemeClr val="tx1"/>
                          </a:solidFill>
                          <a:latin typeface="+mn-lt"/>
                          <a:cs typeface="Arial" panose="020B0604020202020204" pitchFamily="34" charset="0"/>
                        </a:rPr>
                        <a:t>SCR </a:t>
                      </a:r>
                    </a:p>
                    <a:p>
                      <a:r>
                        <a:rPr lang="en-US" sz="1400" dirty="0">
                          <a:solidFill>
                            <a:schemeClr val="tx1"/>
                          </a:solidFill>
                          <a:latin typeface="+mn-lt"/>
                          <a:cs typeface="Arial" panose="020B0604020202020204" pitchFamily="34" charset="0"/>
                        </a:rPr>
                        <a:t>619</a:t>
                      </a:r>
                    </a:p>
                    <a:p>
                      <a:endParaRPr lang="en-US" sz="1400" dirty="0">
                        <a:solidFill>
                          <a:schemeClr val="tx1"/>
                        </a:solidFill>
                        <a:latin typeface="+mn-lt"/>
                        <a:cs typeface="Arial" panose="020B0604020202020204" pitchFamily="34" charset="0"/>
                      </a:endParaRPr>
                    </a:p>
                    <a:p>
                      <a:r>
                        <a:rPr lang="en-US" sz="1400" dirty="0">
                          <a:solidFill>
                            <a:schemeClr val="tx1"/>
                          </a:solidFill>
                          <a:latin typeface="+mn-lt"/>
                          <a:cs typeface="Arial" panose="020B0604020202020204" pitchFamily="34" charset="0"/>
                        </a:rPr>
                        <a:t>Analysis</a:t>
                      </a:r>
                    </a:p>
                    <a:p>
                      <a:endParaRPr lang="en-US" sz="1400" dirty="0">
                        <a:solidFill>
                          <a:schemeClr val="tx1"/>
                        </a:solidFill>
                        <a:latin typeface="+mn-lt"/>
                        <a:cs typeface="Arial" panose="020B0604020202020204" pitchFamily="34" charset="0"/>
                      </a:endParaRPr>
                    </a:p>
                    <a:p>
                      <a:r>
                        <a:rPr lang="en-US" sz="1400" dirty="0">
                          <a:solidFill>
                            <a:schemeClr val="tx1"/>
                          </a:solidFill>
                          <a:latin typeface="+mn-lt"/>
                          <a:cs typeface="Arial" panose="020B0604020202020204" pitchFamily="34" charset="0"/>
                        </a:rPr>
                        <a:t>Release  TBD</a:t>
                      </a:r>
                    </a:p>
                  </a:txBody>
                  <a:tcPr marL="91442" marR="91442" marT="34315" marB="34315"/>
                </a:tc>
                <a:tc>
                  <a:txBody>
                    <a:bodyPr/>
                    <a:lstStyle/>
                    <a:p>
                      <a:r>
                        <a:rPr lang="en-US" sz="1400" dirty="0">
                          <a:solidFill>
                            <a:schemeClr val="tx1"/>
                          </a:solidFill>
                          <a:latin typeface="+mn-lt"/>
                          <a:cs typeface="Arial" panose="020B0604020202020204" pitchFamily="34" charset="0"/>
                        </a:rPr>
                        <a:t>Implemented</a:t>
                      </a: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baseline="0" dirty="0">
                          <a:solidFill>
                            <a:schemeClr val="dk1"/>
                          </a:solidFill>
                          <a:effectLst/>
                          <a:latin typeface="+mn-lt"/>
                          <a:ea typeface="+mn-ea"/>
                          <a:cs typeface="+mn-cs"/>
                        </a:rPr>
                        <a:t>No change since last meeting</a:t>
                      </a:r>
                      <a:r>
                        <a:rPr lang="en-US" sz="1400" kern="1200" baseline="0" dirty="0">
                          <a:solidFill>
                            <a:schemeClr val="dk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effectLst/>
                          <a:latin typeface="+mn-lt"/>
                          <a:cs typeface="Arial" panose="020B0604020202020204" pitchFamily="34" charset="0"/>
                        </a:rPr>
                        <a:t>CW/CF</a:t>
                      </a:r>
                      <a:r>
                        <a:rPr lang="en-US" sz="1400" baseline="0" dirty="0">
                          <a:effectLst/>
                          <a:latin typeface="+mn-lt"/>
                          <a:cs typeface="Arial" panose="020B0604020202020204" pitchFamily="34" charset="0"/>
                        </a:rPr>
                        <a:t> Committee High Priority CalFresh  SCRs:   </a:t>
                      </a:r>
                      <a:r>
                        <a:rPr lang="en-US" sz="1400" dirty="0">
                          <a:latin typeface="+mn-lt"/>
                          <a:cs typeface="Arial" panose="020B0604020202020204" pitchFamily="34" charset="0"/>
                        </a:rPr>
                        <a:t>Due to</a:t>
                      </a:r>
                      <a:r>
                        <a:rPr lang="en-US" sz="1400" baseline="0" dirty="0">
                          <a:latin typeface="+mn-lt"/>
                          <a:cs typeface="Arial" panose="020B0604020202020204" pitchFamily="34" charset="0"/>
                        </a:rPr>
                        <a:t> a waiver denial</a:t>
                      </a:r>
                      <a:r>
                        <a:rPr lang="en-US" sz="1400" dirty="0">
                          <a:latin typeface="+mn-lt"/>
                          <a:cs typeface="Arial" panose="020B0604020202020204" pitchFamily="34" charset="0"/>
                        </a:rPr>
                        <a:t>, CWDs must act on any NACF changes considered verified upon receipt (VUR). CDSS</a:t>
                      </a:r>
                      <a:r>
                        <a:rPr lang="en-US" sz="1400" baseline="0" dirty="0">
                          <a:latin typeface="+mn-lt"/>
                          <a:cs typeface="Arial" panose="020B0604020202020204" pitchFamily="34" charset="0"/>
                        </a:rPr>
                        <a:t> has drafted an ACIN to published t</a:t>
                      </a:r>
                      <a:r>
                        <a:rPr lang="en-US" sz="1400" kern="1200" dirty="0">
                          <a:solidFill>
                            <a:schemeClr val="dk1"/>
                          </a:solidFill>
                          <a:effectLst/>
                          <a:latin typeface="+mn-lt"/>
                          <a:ea typeface="+mn-ea"/>
                          <a:cs typeface="Arial" panose="020B0604020202020204" pitchFamily="34" charset="0"/>
                        </a:rPr>
                        <a:t>he VUR chart</a:t>
                      </a:r>
                      <a:r>
                        <a:rPr lang="en-US" sz="1400" kern="1200" baseline="0" dirty="0">
                          <a:solidFill>
                            <a:schemeClr val="dk1"/>
                          </a:solidFill>
                          <a:effectLst/>
                          <a:latin typeface="+mn-lt"/>
                          <a:ea typeface="+mn-ea"/>
                          <a:cs typeface="Arial" panose="020B0604020202020204" pitchFamily="34" charset="0"/>
                        </a:rPr>
                        <a:t>  (Mid Period Guide) and a Q&amp;A. CDSS sent out the draft ACL on 2/8/18.</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baseline="0" dirty="0">
                          <a:solidFill>
                            <a:schemeClr val="tx1"/>
                          </a:solidFill>
                          <a:effectLst/>
                          <a:latin typeface="+mn-lt"/>
                          <a:ea typeface="+mn-ea"/>
                          <a:cs typeface="Arial" panose="020B0604020202020204" pitchFamily="34" charset="0"/>
                        </a:rPr>
                        <a:t>C-IV  Update:</a:t>
                      </a:r>
                      <a:endParaRPr lang="en-US" sz="1400" b="0" kern="1200" baseline="0" dirty="0">
                        <a:solidFill>
                          <a:schemeClr val="tx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1200" baseline="0" dirty="0">
                          <a:solidFill>
                            <a:schemeClr val="tx1"/>
                          </a:solidFill>
                          <a:effectLst/>
                          <a:latin typeface="+mn-lt"/>
                          <a:ea typeface="+mn-ea"/>
                          <a:cs typeface="Arial" panose="020B0604020202020204" pitchFamily="34" charset="0"/>
                        </a:rPr>
                        <a:t>Design is pending receipt of CDSS policy Q&amp;A.</a:t>
                      </a:r>
                      <a:endParaRPr lang="en-US" sz="1400" b="1" kern="1200" baseline="0" dirty="0">
                        <a:solidFill>
                          <a:schemeClr val="tx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baseline="0" dirty="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baseline="0" dirty="0">
                          <a:solidFill>
                            <a:schemeClr val="tx1"/>
                          </a:solidFill>
                          <a:effectLst/>
                          <a:latin typeface="+mn-lt"/>
                          <a:ea typeface="+mn-ea"/>
                          <a:cs typeface="Arial" panose="020B0604020202020204" pitchFamily="34" charset="0"/>
                        </a:rPr>
                        <a:t>LRS  Update: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1200" baseline="0" dirty="0">
                          <a:solidFill>
                            <a:schemeClr val="tx1"/>
                          </a:solidFill>
                          <a:effectLst/>
                          <a:latin typeface="+mn-lt"/>
                          <a:ea typeface="+mn-ea"/>
                          <a:cs typeface="Arial" panose="020B0604020202020204" pitchFamily="34" charset="0"/>
                        </a:rPr>
                        <a:t>VUR was included in the initial implementation of the LRS System</a:t>
                      </a:r>
                      <a:r>
                        <a:rPr lang="en-US" sz="1400" b="1" kern="1200" baseline="0" dirty="0">
                          <a:solidFill>
                            <a:schemeClr val="tx1"/>
                          </a:solidFill>
                          <a:effectLst/>
                          <a:latin typeface="+mn-lt"/>
                          <a:ea typeface="+mn-ea"/>
                          <a:cs typeface="Arial" panose="020B0604020202020204" pitchFamily="34" charset="0"/>
                        </a:rPr>
                        <a:t>. </a:t>
                      </a:r>
                      <a:r>
                        <a:rPr lang="en-US" sz="1400" b="0" kern="1200" dirty="0">
                          <a:solidFill>
                            <a:schemeClr val="tx1"/>
                          </a:solidFill>
                          <a:effectLst/>
                          <a:latin typeface="+mn-lt"/>
                          <a:ea typeface="+mn-ea"/>
                          <a:cs typeface="+mn-cs"/>
                        </a:rPr>
                        <a:t>V</a:t>
                      </a:r>
                      <a:r>
                        <a:rPr lang="en-US" sz="1400" kern="1200" dirty="0">
                          <a:solidFill>
                            <a:schemeClr val="tx1"/>
                          </a:solidFill>
                          <a:effectLst/>
                          <a:latin typeface="+mn-lt"/>
                          <a:ea typeface="+mn-ea"/>
                          <a:cs typeface="+mn-cs"/>
                        </a:rPr>
                        <a:t>erification logic in LRS is different from C-IV and is automated. LRS verification logic is based on Report Date and Change Reason logic.</a:t>
                      </a:r>
                      <a:endParaRPr lang="en-US" sz="1400" b="1" kern="1200" baseline="0" dirty="0">
                        <a:solidFill>
                          <a:schemeClr val="tx1"/>
                        </a:solidFill>
                        <a:effectLst/>
                        <a:latin typeface="+mn-lt"/>
                        <a:ea typeface="+mn-ea"/>
                        <a:cs typeface="Arial" panose="020B0604020202020204" pitchFamily="34" charset="0"/>
                      </a:endParaRPr>
                    </a:p>
                  </a:txBody>
                  <a:tcPr marL="91442" marR="91442" marT="34315" marB="34315"/>
                </a:tc>
                <a:extLst>
                  <a:ext uri="{0D108BD9-81ED-4DB2-BD59-A6C34878D82A}">
                    <a16:rowId xmlns:a16="http://schemas.microsoft.com/office/drawing/2014/main" val="2281945622"/>
                  </a:ext>
                </a:extLst>
              </a:tr>
            </a:tbl>
          </a:graphicData>
        </a:graphic>
      </p:graphicFrame>
      <p:sp>
        <p:nvSpPr>
          <p:cNvPr id="4" name="Title 5"/>
          <p:cNvSpPr>
            <a:spLocks noGrp="1"/>
          </p:cNvSpPr>
          <p:nvPr>
            <p:ph type="title"/>
          </p:nvPr>
        </p:nvSpPr>
        <p:spPr>
          <a:xfrm>
            <a:off x="457200" y="274638"/>
            <a:ext cx="7620000" cy="639762"/>
          </a:xfrm>
        </p:spPr>
        <p:txBody>
          <a:bodyPr>
            <a:normAutofit fontScale="90000"/>
          </a:bodyPr>
          <a:lstStyle/>
          <a:p>
            <a:pPr algn="r"/>
            <a:r>
              <a:rPr lang="en-US" dirty="0"/>
              <a:t>Policy Implementation</a:t>
            </a:r>
          </a:p>
        </p:txBody>
      </p:sp>
      <p:sp>
        <p:nvSpPr>
          <p:cNvPr id="2" name="Slide Number Placeholder 1"/>
          <p:cNvSpPr>
            <a:spLocks noGrp="1"/>
          </p:cNvSpPr>
          <p:nvPr>
            <p:ph type="sldNum" sz="quarter" idx="12"/>
          </p:nvPr>
        </p:nvSpPr>
        <p:spPr/>
        <p:txBody>
          <a:bodyPr/>
          <a:lstStyle/>
          <a:p>
            <a:fld id="{E11AC5FD-6117-434D-B9A5-ADA9E67FDCBD}" type="slidenum">
              <a:rPr lang="en-US" smtClean="0"/>
              <a:t>18</a:t>
            </a:fld>
            <a:endParaRPr lang="en-US" dirty="0"/>
          </a:p>
        </p:txBody>
      </p:sp>
    </p:spTree>
    <p:extLst>
      <p:ext uri="{BB962C8B-B14F-4D97-AF65-F5344CB8AC3E}">
        <p14:creationId xmlns:p14="http://schemas.microsoft.com/office/powerpoint/2010/main" val="1968369298"/>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0"/>
            <a:ext cx="7620000" cy="990600"/>
          </a:xfrm>
        </p:spPr>
        <p:txBody>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19</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049400888"/>
              </p:ext>
            </p:extLst>
          </p:nvPr>
        </p:nvGraphicFramePr>
        <p:xfrm>
          <a:off x="228600" y="1066800"/>
          <a:ext cx="8686798" cy="5257836"/>
        </p:xfrm>
        <a:graphic>
          <a:graphicData uri="http://schemas.openxmlformats.org/drawingml/2006/table">
            <a:tbl>
              <a:tblPr firstRow="1" bandRow="1">
                <a:tableStyleId>{5C22544A-7EE6-4342-B048-85BDC9FD1C3A}</a:tableStyleId>
              </a:tblPr>
              <a:tblGrid>
                <a:gridCol w="1066799">
                  <a:extLst>
                    <a:ext uri="{9D8B030D-6E8A-4147-A177-3AD203B41FA5}">
                      <a16:colId xmlns:a16="http://schemas.microsoft.com/office/drawing/2014/main" val="1897634298"/>
                    </a:ext>
                  </a:extLst>
                </a:gridCol>
                <a:gridCol w="838200">
                  <a:extLst>
                    <a:ext uri="{9D8B030D-6E8A-4147-A177-3AD203B41FA5}">
                      <a16:colId xmlns:a16="http://schemas.microsoft.com/office/drawing/2014/main" val="1570552813"/>
                    </a:ext>
                  </a:extLst>
                </a:gridCol>
                <a:gridCol w="762000">
                  <a:extLst>
                    <a:ext uri="{9D8B030D-6E8A-4147-A177-3AD203B41FA5}">
                      <a16:colId xmlns:a16="http://schemas.microsoft.com/office/drawing/2014/main" val="2930224535"/>
                    </a:ext>
                  </a:extLst>
                </a:gridCol>
                <a:gridCol w="1066800">
                  <a:extLst>
                    <a:ext uri="{9D8B030D-6E8A-4147-A177-3AD203B41FA5}">
                      <a16:colId xmlns:a16="http://schemas.microsoft.com/office/drawing/2014/main" val="3776382731"/>
                    </a:ext>
                  </a:extLst>
                </a:gridCol>
                <a:gridCol w="4952999">
                  <a:extLst>
                    <a:ext uri="{9D8B030D-6E8A-4147-A177-3AD203B41FA5}">
                      <a16:colId xmlns:a16="http://schemas.microsoft.com/office/drawing/2014/main" val="3406358116"/>
                    </a:ext>
                  </a:extLst>
                </a:gridCol>
              </a:tblGrid>
              <a:tr h="544567">
                <a:tc>
                  <a:txBody>
                    <a:bodyPr/>
                    <a:lstStyle/>
                    <a:p>
                      <a:r>
                        <a:rPr lang="en-US" sz="1200" dirty="0">
                          <a:solidFill>
                            <a:schemeClr val="tx1"/>
                          </a:solidFill>
                          <a:latin typeface="+mj-lt"/>
                          <a:cs typeface="Arial" panose="020B0604020202020204" pitchFamily="34" charset="0"/>
                        </a:rPr>
                        <a:t>Item</a:t>
                      </a:r>
                    </a:p>
                  </a:txBody>
                  <a:tcPr marL="91438" marR="91438" marT="34283" marB="34283"/>
                </a:tc>
                <a:tc>
                  <a:txBody>
                    <a:bodyPr/>
                    <a:lstStyle/>
                    <a:p>
                      <a:r>
                        <a:rPr lang="en-US" sz="1200" dirty="0">
                          <a:solidFill>
                            <a:schemeClr val="tx1"/>
                          </a:solidFill>
                          <a:latin typeface="+mj-lt"/>
                          <a:cs typeface="Arial" panose="020B0604020202020204" pitchFamily="34" charset="0"/>
                        </a:rPr>
                        <a:t>Policy</a:t>
                      </a:r>
                      <a:r>
                        <a:rPr lang="en-US" sz="1200" baseline="0" dirty="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C-IV</a:t>
                      </a:r>
                      <a:r>
                        <a:rPr lang="en-US" sz="1200" baseline="0" dirty="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j-lt"/>
                          <a:ea typeface="+mn-ea"/>
                          <a:cs typeface="Arial" panose="020B0604020202020204" pitchFamily="34" charset="0"/>
                        </a:rPr>
                        <a:t>Description</a:t>
                      </a:r>
                      <a:r>
                        <a:rPr lang="en-US" sz="1200" b="1" kern="1200" baseline="0" dirty="0">
                          <a:solidFill>
                            <a:schemeClr val="tx1"/>
                          </a:solidFill>
                          <a:latin typeface="+mj-lt"/>
                          <a:ea typeface="+mn-ea"/>
                          <a:cs typeface="Arial" panose="020B0604020202020204" pitchFamily="34" charset="0"/>
                        </a:rPr>
                        <a:t> – </a:t>
                      </a:r>
                      <a:r>
                        <a:rPr lang="en-US" sz="12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1798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dk1"/>
                          </a:solidFill>
                          <a:effectLst/>
                          <a:latin typeface="+mn-lt"/>
                          <a:ea typeface="+mn-ea"/>
                          <a:cs typeface="+mn-cs"/>
                        </a:rPr>
                        <a:t>MC RE Informational Packets for Application and Renewal</a:t>
                      </a:r>
                      <a:endParaRPr lang="en-US" sz="1200" b="0" i="0" kern="1200" dirty="0">
                        <a:solidFill>
                          <a:schemeClr val="dk1"/>
                        </a:solidFill>
                        <a:effectLst/>
                        <a:latin typeface="+mn-lt"/>
                        <a:ea typeface="+mn-ea"/>
                        <a:cs typeface="+mn-cs"/>
                        <a:hlinkClick r:id="rId2"/>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dk1"/>
                          </a:solidFill>
                          <a:effectLst/>
                          <a:latin typeface="+mn-lt"/>
                          <a:ea typeface="+mn-ea"/>
                          <a:cs typeface="+mn-cs"/>
                          <a:hlinkClick r:id="rId2"/>
                        </a:rPr>
                        <a:t>MEDIL I 14-54</a:t>
                      </a:r>
                      <a:endParaRPr lang="en-US" sz="1200" b="0" i="0" kern="1200" dirty="0">
                        <a:solidFill>
                          <a:schemeClr val="dk1"/>
                        </a:solidFill>
                        <a:effectLst/>
                        <a:latin typeface="+mn-lt"/>
                        <a:ea typeface="+mn-ea"/>
                        <a:cs typeface="+mn-cs"/>
                      </a:endParaRPr>
                    </a:p>
                  </a:txBody>
                  <a:tcPr marL="91448" marR="91448" marT="34291" marB="3429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0" dirty="0">
                          <a:solidFill>
                            <a:schemeClr val="tx1"/>
                          </a:solidFill>
                          <a:latin typeface="+mn-lt"/>
                          <a:cs typeface="Arial" panose="020B0604020202020204" pitchFamily="34" charset="0"/>
                        </a:rPr>
                        <a:t>2014</a:t>
                      </a:r>
                    </a:p>
                    <a:p>
                      <a:endParaRPr lang="en-US" sz="1200" i="0" dirty="0">
                        <a:solidFill>
                          <a:schemeClr val="tx1"/>
                        </a:solidFill>
                        <a:latin typeface="+mn-lt"/>
                        <a:cs typeface="Arial" panose="020B0604020202020204" pitchFamily="34" charset="0"/>
                      </a:endParaRPr>
                    </a:p>
                  </a:txBody>
                  <a:tcPr marL="91442" marR="91442" marT="34315" marB="34315"/>
                </a:tc>
                <a:tc>
                  <a:txBody>
                    <a:bodyPr/>
                    <a:lstStyle/>
                    <a:p>
                      <a:r>
                        <a:rPr lang="en-US" sz="1200" dirty="0">
                          <a:solidFill>
                            <a:schemeClr val="tx1"/>
                          </a:solidFill>
                          <a:latin typeface="+mn-lt"/>
                          <a:cs typeface="Arial" panose="020B0604020202020204" pitchFamily="34" charset="0"/>
                        </a:rPr>
                        <a:t>SCR 924</a:t>
                      </a:r>
                    </a:p>
                    <a:p>
                      <a:endParaRPr lang="en-US" sz="1200" dirty="0">
                        <a:solidFill>
                          <a:schemeClr val="tx1"/>
                        </a:solidFill>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Arial" panose="020B0604020202020204" pitchFamily="34" charset="0"/>
                        </a:rPr>
                        <a:t>Release</a:t>
                      </a:r>
                      <a:r>
                        <a:rPr lang="en-US" sz="1200" baseline="0" dirty="0">
                          <a:latin typeface="+mn-lt"/>
                          <a:cs typeface="Arial" panose="020B0604020202020204" pitchFamily="34" charset="0"/>
                        </a:rPr>
                        <a:t> TBD</a:t>
                      </a:r>
                      <a:endParaRPr lang="en-US" sz="1200" dirty="0">
                        <a:latin typeface="+mn-lt"/>
                        <a:cs typeface="Arial" panose="020B0604020202020204" pitchFamily="34" charset="0"/>
                      </a:endParaRPr>
                    </a:p>
                  </a:txBody>
                  <a:tcPr marL="91442" marR="91442" marT="34315" marB="34315"/>
                </a:tc>
                <a:tc>
                  <a:txBody>
                    <a:bodyPr/>
                    <a:lstStyle/>
                    <a:p>
                      <a:r>
                        <a:rPr lang="en-US" sz="1200" dirty="0">
                          <a:solidFill>
                            <a:schemeClr val="tx1"/>
                          </a:solidFill>
                          <a:latin typeface="+mn-lt"/>
                          <a:cs typeface="Arial" panose="020B0604020202020204" pitchFamily="34" charset="0"/>
                        </a:rPr>
                        <a:t>SCR 52371</a:t>
                      </a:r>
                    </a:p>
                    <a:p>
                      <a:endParaRPr lang="en-US" sz="1200" dirty="0">
                        <a:solidFill>
                          <a:schemeClr val="tx1"/>
                        </a:solidFill>
                        <a:latin typeface="+mn-lt"/>
                        <a:cs typeface="Arial" panose="020B0604020202020204" pitchFamily="34" charset="0"/>
                      </a:endParaRPr>
                    </a:p>
                    <a:p>
                      <a:r>
                        <a:rPr lang="en-US" sz="1200" dirty="0">
                          <a:solidFill>
                            <a:schemeClr val="tx1"/>
                          </a:solidFill>
                          <a:latin typeface="+mn-lt"/>
                          <a:cs typeface="Arial" panose="020B0604020202020204" pitchFamily="34" charset="0"/>
                        </a:rPr>
                        <a:t>Implemented</a:t>
                      </a:r>
                    </a:p>
                    <a:p>
                      <a:endParaRPr lang="en-US" sz="1200" dirty="0">
                        <a:solidFill>
                          <a:schemeClr val="tx1"/>
                        </a:solidFill>
                        <a:latin typeface="+mn-lt"/>
                        <a:cs typeface="Arial" panose="020B0604020202020204" pitchFamily="34" charset="0"/>
                      </a:endParaRPr>
                    </a:p>
                    <a:p>
                      <a:r>
                        <a:rPr lang="en-US" sz="1200" dirty="0">
                          <a:solidFill>
                            <a:schemeClr val="tx1"/>
                          </a:solidFill>
                          <a:latin typeface="+mn-lt"/>
                          <a:cs typeface="Arial" panose="020B0604020202020204" pitchFamily="34" charset="0"/>
                        </a:rPr>
                        <a:t>Release</a:t>
                      </a:r>
                      <a:r>
                        <a:rPr lang="en-US" sz="1200" baseline="0" dirty="0">
                          <a:solidFill>
                            <a:schemeClr val="tx1"/>
                          </a:solidFill>
                          <a:latin typeface="+mn-lt"/>
                          <a:cs typeface="Arial" panose="020B0604020202020204" pitchFamily="34" charset="0"/>
                        </a:rPr>
                        <a:t> </a:t>
                      </a:r>
                    </a:p>
                    <a:p>
                      <a:r>
                        <a:rPr lang="en-US" sz="1200" baseline="0" dirty="0">
                          <a:solidFill>
                            <a:schemeClr val="tx1"/>
                          </a:solidFill>
                          <a:latin typeface="+mn-lt"/>
                          <a:cs typeface="Arial" panose="020B0604020202020204" pitchFamily="34" charset="0"/>
                        </a:rPr>
                        <a:t>17.05</a:t>
                      </a:r>
                      <a:endParaRPr lang="en-US" sz="1200" dirty="0">
                        <a:solidFill>
                          <a:schemeClr val="tx1"/>
                        </a:solidFill>
                        <a:latin typeface="+mn-lt"/>
                        <a:cs typeface="Arial" panose="020B0604020202020204" pitchFamily="34" charset="0"/>
                      </a:endParaRPr>
                    </a:p>
                  </a:txBody>
                  <a:tcPr marL="91442" marR="91442" marT="34315" marB="34315"/>
                </a:tc>
                <a:tc>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i="0" kern="1200" baseline="0" dirty="0">
                          <a:solidFill>
                            <a:schemeClr val="dk1"/>
                          </a:solidFill>
                          <a:effectLst/>
                          <a:latin typeface="+mn-lt"/>
                          <a:ea typeface="+mn-ea"/>
                          <a:cs typeface="+mn-cs"/>
                        </a:rPr>
                        <a:t>No change since last meeting.</a:t>
                      </a:r>
                    </a:p>
                    <a:p>
                      <a:pPr marL="0" indent="0">
                        <a:buFont typeface="Arial" panose="020B0604020202020204" pitchFamily="34" charset="0"/>
                        <a:buNone/>
                      </a:pPr>
                      <a:r>
                        <a:rPr lang="en-US" sz="1200" dirty="0"/>
                        <a:t>Counties are required to provide the publications listed</a:t>
                      </a:r>
                      <a:r>
                        <a:rPr lang="en-US" sz="1200" baseline="0" dirty="0"/>
                        <a:t> in this MEDIL</a:t>
                      </a:r>
                      <a:r>
                        <a:rPr lang="en-US" sz="1200" dirty="0"/>
                        <a:t> to all households at the time of initial application when submitted to the county directly in person, by phone, by mail or through eNotification and at renewal. </a:t>
                      </a:r>
                    </a:p>
                    <a:p>
                      <a:pPr marL="0" indent="0">
                        <a:buFont typeface="Arial" panose="020B0604020202020204" pitchFamily="34" charset="0"/>
                        <a:buNone/>
                      </a:pPr>
                      <a:endParaRPr lang="en-US" sz="1200" dirty="0"/>
                    </a:p>
                    <a:p>
                      <a:pPr marL="0" indent="0">
                        <a:buFont typeface="Arial" panose="020B0604020202020204" pitchFamily="34" charset="0"/>
                        <a:buNone/>
                      </a:pPr>
                      <a:r>
                        <a:rPr lang="en-US" sz="1200" b="1" baseline="0" dirty="0">
                          <a:solidFill>
                            <a:schemeClr val="tx1"/>
                          </a:solidFill>
                          <a:latin typeface="+mn-lt"/>
                          <a:cs typeface="Arial" panose="020B0604020202020204" pitchFamily="34" charset="0"/>
                        </a:rPr>
                        <a:t>C-IV  Update:</a:t>
                      </a:r>
                    </a:p>
                    <a:p>
                      <a:pPr marL="0" indent="0">
                        <a:buFont typeface="Arial" panose="020B0604020202020204" pitchFamily="34" charset="0"/>
                        <a:buNone/>
                      </a:pPr>
                      <a:r>
                        <a:rPr lang="en-US" sz="1200" b="0" baseline="0" dirty="0">
                          <a:solidFill>
                            <a:schemeClr val="tx1"/>
                          </a:solidFill>
                          <a:latin typeface="+mn-lt"/>
                          <a:cs typeface="Arial" panose="020B0604020202020204" pitchFamily="34" charset="0"/>
                        </a:rPr>
                        <a:t>The approach was to create three informational packets, one for applications and two for renewals. Due to the substantial increase in project operations cost and a shift in county postage cost, this item was discussed at PSC in 2017. PSC asked, to avoid the cost of mailing these packets, could the packets be posted to the recipient’s C4Y account. A Consortium Request for Policy Clarification (CRPC) was sent to DHCS. In addition to the PSC question, it was also asked if a PDF link to each packet on C4Yourself (C4Y) would satisfy the policy requirement. </a:t>
                      </a:r>
                    </a:p>
                    <a:p>
                      <a:pPr marL="0" algn="l" defTabSz="914400" rtl="0" eaLnBrk="1" latinLnBrk="0" hangingPunct="1"/>
                      <a:endParaRPr lang="en-US" sz="1200" kern="1200" dirty="0">
                        <a:solidFill>
                          <a:schemeClr val="tx1"/>
                        </a:solidFill>
                        <a:latin typeface="+mn-lt"/>
                        <a:ea typeface="+mn-ea"/>
                        <a:cs typeface="Arial" panose="020B0604020202020204" pitchFamily="34" charset="0"/>
                      </a:endParaRPr>
                    </a:p>
                    <a:p>
                      <a:pPr marL="0" algn="l" defTabSz="914400" rtl="0" eaLnBrk="1" latinLnBrk="0" hangingPunct="1"/>
                      <a:r>
                        <a:rPr lang="en-US" sz="1200" b="1" kern="1200" dirty="0">
                          <a:solidFill>
                            <a:schemeClr val="tx1"/>
                          </a:solidFill>
                          <a:latin typeface="+mn-lt"/>
                          <a:ea typeface="+mn-ea"/>
                          <a:cs typeface="Arial" panose="020B0604020202020204" pitchFamily="34" charset="0"/>
                        </a:rPr>
                        <a:t>Note: </a:t>
                      </a:r>
                      <a:r>
                        <a:rPr lang="en-US" sz="1200" kern="1200" dirty="0">
                          <a:solidFill>
                            <a:schemeClr val="tx1"/>
                          </a:solidFill>
                          <a:latin typeface="+mn-lt"/>
                          <a:ea typeface="+mn-ea"/>
                          <a:cs typeface="Arial" panose="020B0604020202020204" pitchFamily="34" charset="0"/>
                        </a:rPr>
                        <a:t>Due to the increase in volume that these automated packets will would create, </a:t>
                      </a:r>
                      <a:r>
                        <a:rPr lang="en-US" sz="1200" b="1" kern="1200" dirty="0">
                          <a:solidFill>
                            <a:schemeClr val="tx1"/>
                          </a:solidFill>
                          <a:latin typeface="+mn-lt"/>
                          <a:ea typeface="+mn-ea"/>
                          <a:cs typeface="Arial" panose="020B0604020202020204" pitchFamily="34" charset="0"/>
                        </a:rPr>
                        <a:t>the Project would have to restructure the contract with the print center vendor.</a:t>
                      </a:r>
                    </a:p>
                    <a:p>
                      <a:pPr marL="0" algn="l" defTabSz="914400" rtl="0" eaLnBrk="1" latinLnBrk="0" hangingPunct="1"/>
                      <a:endParaRPr lang="en-US" sz="1200" kern="1200" dirty="0">
                        <a:solidFill>
                          <a:schemeClr val="tx1"/>
                        </a:solidFill>
                        <a:latin typeface="+mn-lt"/>
                        <a:ea typeface="+mn-ea"/>
                        <a:cs typeface="Arial" panose="020B0604020202020204" pitchFamily="34" charset="0"/>
                      </a:endParaRPr>
                    </a:p>
                    <a:p>
                      <a:pPr marL="0" algn="l" defTabSz="914400" rtl="0" eaLnBrk="1" latinLnBrk="0" hangingPunct="1"/>
                      <a:r>
                        <a:rPr lang="en-US" sz="1200" kern="1200" dirty="0">
                          <a:solidFill>
                            <a:schemeClr val="tx1"/>
                          </a:solidFill>
                          <a:latin typeface="+mn-lt"/>
                          <a:ea typeface="+mn-ea"/>
                          <a:cs typeface="Arial" panose="020B0604020202020204" pitchFamily="34" charset="0"/>
                        </a:rPr>
                        <a:t>The Project was working with OSI to see if funding is available to cover the increased operation costs to automate the packet</a:t>
                      </a:r>
                      <a:r>
                        <a:rPr lang="en-US" sz="1200" kern="1200" baseline="0" dirty="0">
                          <a:solidFill>
                            <a:schemeClr val="tx1"/>
                          </a:solidFill>
                          <a:latin typeface="+mn-lt"/>
                          <a:ea typeface="+mn-ea"/>
                          <a:cs typeface="Arial" panose="020B0604020202020204" pitchFamily="34" charset="0"/>
                        </a:rPr>
                        <a:t> changes</a:t>
                      </a:r>
                      <a:r>
                        <a:rPr lang="en-US" sz="1200" kern="1200" dirty="0">
                          <a:solidFill>
                            <a:schemeClr val="tx1"/>
                          </a:solidFill>
                          <a:latin typeface="+mn-lt"/>
                          <a:ea typeface="+mn-ea"/>
                          <a:cs typeface="Arial" panose="020B0604020202020204" pitchFamily="34" charset="0"/>
                        </a:rPr>
                        <a:t>. Per OSI</a:t>
                      </a:r>
                      <a:r>
                        <a:rPr lang="en-US" sz="1200" kern="1200" baseline="0" dirty="0">
                          <a:solidFill>
                            <a:schemeClr val="tx1"/>
                          </a:solidFill>
                          <a:latin typeface="+mn-lt"/>
                          <a:ea typeface="+mn-ea"/>
                          <a:cs typeface="Arial" panose="020B0604020202020204" pitchFamily="34" charset="0"/>
                        </a:rPr>
                        <a:t> no additional funding is available for this effort.</a:t>
                      </a:r>
                      <a:endParaRPr lang="en-US" sz="1200" kern="1200" dirty="0">
                        <a:solidFill>
                          <a:schemeClr val="tx1"/>
                        </a:solidFill>
                        <a:latin typeface="+mn-lt"/>
                        <a:ea typeface="+mn-ea"/>
                        <a:cs typeface="Arial" panose="020B0604020202020204" pitchFamily="34" charset="0"/>
                      </a:endParaRPr>
                    </a:p>
                    <a:p>
                      <a:pPr marL="0" algn="l" defTabSz="914400" rtl="0" eaLnBrk="1" latinLnBrk="0" hangingPunct="1"/>
                      <a:endParaRPr lang="en-US" sz="1200" kern="1200" dirty="0">
                        <a:solidFill>
                          <a:schemeClr val="tx1"/>
                        </a:solidFill>
                        <a:latin typeface="+mn-lt"/>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chemeClr val="dk1"/>
                          </a:solidFill>
                          <a:effectLst/>
                          <a:latin typeface="+mn-lt"/>
                          <a:ea typeface="+mn-ea"/>
                          <a:cs typeface="+mn-cs"/>
                        </a:rPr>
                        <a:t>-Continued on next slide-</a:t>
                      </a:r>
                      <a:endParaRPr lang="en-US" sz="1200" b="0" baseline="0" dirty="0">
                        <a:solidFill>
                          <a:schemeClr val="tx1"/>
                        </a:solidFill>
                        <a:latin typeface="+mn-lt"/>
                        <a:cs typeface="Arial" panose="020B0604020202020204" pitchFamily="34" charset="0"/>
                      </a:endParaRPr>
                    </a:p>
                  </a:txBody>
                  <a:tcPr marL="91442" marR="91442" marT="34315" marB="34315"/>
                </a:tc>
                <a:extLst>
                  <a:ext uri="{0D108BD9-81ED-4DB2-BD59-A6C34878D82A}">
                    <a16:rowId xmlns:a16="http://schemas.microsoft.com/office/drawing/2014/main" val="2805369922"/>
                  </a:ext>
                </a:extLst>
              </a:tr>
            </a:tbl>
          </a:graphicData>
        </a:graphic>
      </p:graphicFrame>
    </p:spTree>
    <p:extLst>
      <p:ext uri="{BB962C8B-B14F-4D97-AF65-F5344CB8AC3E}">
        <p14:creationId xmlns:p14="http://schemas.microsoft.com/office/powerpoint/2010/main" val="2039217992"/>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2</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041267114"/>
              </p:ext>
            </p:extLst>
          </p:nvPr>
        </p:nvGraphicFramePr>
        <p:xfrm>
          <a:off x="228600" y="685805"/>
          <a:ext cx="8686800" cy="5638796"/>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1897634298"/>
                    </a:ext>
                  </a:extLst>
                </a:gridCol>
                <a:gridCol w="838200">
                  <a:extLst>
                    <a:ext uri="{9D8B030D-6E8A-4147-A177-3AD203B41FA5}">
                      <a16:colId xmlns:a16="http://schemas.microsoft.com/office/drawing/2014/main" val="1570552813"/>
                    </a:ext>
                  </a:extLst>
                </a:gridCol>
                <a:gridCol w="1143000">
                  <a:extLst>
                    <a:ext uri="{9D8B030D-6E8A-4147-A177-3AD203B41FA5}">
                      <a16:colId xmlns:a16="http://schemas.microsoft.com/office/drawing/2014/main" val="2930224535"/>
                    </a:ext>
                  </a:extLst>
                </a:gridCol>
                <a:gridCol w="1066800">
                  <a:extLst>
                    <a:ext uri="{9D8B030D-6E8A-4147-A177-3AD203B41FA5}">
                      <a16:colId xmlns:a16="http://schemas.microsoft.com/office/drawing/2014/main" val="3776382731"/>
                    </a:ext>
                  </a:extLst>
                </a:gridCol>
                <a:gridCol w="4191000">
                  <a:extLst>
                    <a:ext uri="{9D8B030D-6E8A-4147-A177-3AD203B41FA5}">
                      <a16:colId xmlns:a16="http://schemas.microsoft.com/office/drawing/2014/main" val="3406358116"/>
                    </a:ext>
                  </a:extLst>
                </a:gridCol>
              </a:tblGrid>
              <a:tr h="576454">
                <a:tc>
                  <a:txBody>
                    <a:bodyPr/>
                    <a:lstStyle/>
                    <a:p>
                      <a:r>
                        <a:rPr lang="en-US" sz="1100" dirty="0">
                          <a:solidFill>
                            <a:schemeClr val="tx1"/>
                          </a:solidFill>
                          <a:latin typeface="+mj-lt"/>
                          <a:cs typeface="Arial" panose="020B0604020202020204" pitchFamily="34" charset="0"/>
                        </a:rPr>
                        <a:t>Item</a:t>
                      </a:r>
                    </a:p>
                  </a:txBody>
                  <a:tcPr marL="91438" marR="91438" marT="34283" marB="34283"/>
                </a:tc>
                <a:tc>
                  <a:txBody>
                    <a:bodyPr/>
                    <a:lstStyle/>
                    <a:p>
                      <a:r>
                        <a:rPr lang="en-US" sz="1100" dirty="0">
                          <a:solidFill>
                            <a:schemeClr val="tx1"/>
                          </a:solidFill>
                          <a:latin typeface="+mj-lt"/>
                          <a:cs typeface="Arial" panose="020B0604020202020204" pitchFamily="34" charset="0"/>
                        </a:rPr>
                        <a:t>Policy</a:t>
                      </a:r>
                      <a:r>
                        <a:rPr lang="en-US" sz="1100" baseline="0" dirty="0">
                          <a:solidFill>
                            <a:schemeClr val="tx1"/>
                          </a:solidFill>
                          <a:latin typeface="+mj-lt"/>
                          <a:cs typeface="Arial" panose="020B0604020202020204" pitchFamily="34" charset="0"/>
                        </a:rPr>
                        <a:t> Effective Date</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C-IV</a:t>
                      </a:r>
                      <a:r>
                        <a:rPr lang="en-US" sz="1100" baseline="0" dirty="0">
                          <a:solidFill>
                            <a:schemeClr val="tx1"/>
                          </a:solidFill>
                          <a:latin typeface="+mj-lt"/>
                          <a:cs typeface="Arial" panose="020B0604020202020204" pitchFamily="34" charset="0"/>
                        </a:rPr>
                        <a:t> Status</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latin typeface="+mj-lt"/>
                          <a:ea typeface="+mn-ea"/>
                          <a:cs typeface="Arial" panose="020B0604020202020204" pitchFamily="34" charset="0"/>
                        </a:rPr>
                        <a:t>Description</a:t>
                      </a:r>
                      <a:r>
                        <a:rPr lang="en-US" sz="1100" b="1" kern="1200" baseline="0" dirty="0">
                          <a:solidFill>
                            <a:schemeClr val="tx1"/>
                          </a:solidFill>
                          <a:latin typeface="+mj-lt"/>
                          <a:ea typeface="+mn-ea"/>
                          <a:cs typeface="Arial" panose="020B0604020202020204" pitchFamily="34" charset="0"/>
                        </a:rPr>
                        <a:t> – </a:t>
                      </a:r>
                      <a:r>
                        <a:rPr lang="en-US" sz="11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50623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rPr>
                        <a:t>Short Term – Interim Funding for Emergency Caregivers with Placement of Children and NMD prior to RFA Approval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hlinkClick r:id="rId2"/>
                        </a:rPr>
                        <a:t>ACL 18-33</a:t>
                      </a: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hlinkClick r:id="rId3"/>
                        </a:rPr>
                        <a:t>CFL 17/18-59</a:t>
                      </a:r>
                      <a:endParaRPr lang="en-US" sz="1150" kern="1200" baseline="0" dirty="0">
                        <a:solidFill>
                          <a:schemeClr val="dk1"/>
                        </a:solidFill>
                        <a:latin typeface="+mn-lt"/>
                        <a:ea typeface="+mn-ea"/>
                        <a:cs typeface="Arial" panose="020B0604020202020204" pitchFamily="34" charset="0"/>
                      </a:endParaRPr>
                    </a:p>
                  </a:txBody>
                  <a:tcPr marL="91448" marR="91448" marT="34291" marB="34291"/>
                </a:tc>
                <a:tc>
                  <a:txBody>
                    <a:bodyPr/>
                    <a:lstStyle/>
                    <a:p>
                      <a:r>
                        <a:rPr lang="en-US" sz="1150" i="0" dirty="0">
                          <a:solidFill>
                            <a:schemeClr val="tx1"/>
                          </a:solidFill>
                          <a:latin typeface="+mn-lt"/>
                          <a:cs typeface="Arial" panose="020B0604020202020204" pitchFamily="34" charset="0"/>
                        </a:rPr>
                        <a:t>4/1/18</a:t>
                      </a: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50" dirty="0">
                          <a:latin typeface="+mn-lt"/>
                          <a:cs typeface="Arial" panose="020B0604020202020204" pitchFamily="34" charset="0"/>
                        </a:rPr>
                        <a:t>SCR</a:t>
                      </a:r>
                      <a:r>
                        <a:rPr lang="en-US" sz="1150" baseline="0" dirty="0">
                          <a:latin typeface="+mn-lt"/>
                          <a:cs typeface="Arial" panose="020B0604020202020204" pitchFamily="34" charset="0"/>
                        </a:rPr>
                        <a:t> 100645</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18.05</a:t>
                      </a:r>
                      <a:endParaRPr lang="en-US" sz="1150" dirty="0">
                        <a:latin typeface="+mn-lt"/>
                        <a:cs typeface="Arial" panose="020B0604020202020204" pitchFamily="34" charset="0"/>
                      </a:endParaRPr>
                    </a:p>
                  </a:txBody>
                  <a:tcPr marL="91442" marR="91442" marT="34315" marB="34315"/>
                </a:tc>
                <a:tc>
                  <a:txBody>
                    <a:bodyPr/>
                    <a:lstStyle/>
                    <a:p>
                      <a:r>
                        <a:rPr lang="en-US" sz="1150" kern="1200" dirty="0">
                          <a:solidFill>
                            <a:schemeClr val="tx1"/>
                          </a:solidFill>
                          <a:effectLst/>
                          <a:latin typeface="+mn-lt"/>
                          <a:ea typeface="+mn-ea"/>
                          <a:cs typeface="+mn-cs"/>
                        </a:rPr>
                        <a:t>SCR 201268</a:t>
                      </a:r>
                    </a:p>
                    <a:p>
                      <a:endParaRPr lang="en-US" sz="1150" kern="1200" dirty="0">
                        <a:solidFill>
                          <a:schemeClr val="tx1"/>
                        </a:solidFill>
                        <a:effectLst/>
                        <a:latin typeface="+mn-lt"/>
                        <a:ea typeface="+mn-ea"/>
                        <a:cs typeface="+mn-cs"/>
                      </a:endParaRPr>
                    </a:p>
                    <a:p>
                      <a:r>
                        <a:rPr lang="en-US" sz="1150" kern="1200" dirty="0">
                          <a:solidFill>
                            <a:schemeClr val="tx1"/>
                          </a:solidFill>
                          <a:effectLst/>
                          <a:latin typeface="+mn-lt"/>
                          <a:ea typeface="+mn-ea"/>
                          <a:cs typeface="+mn-cs"/>
                        </a:rPr>
                        <a:t>Design</a:t>
                      </a:r>
                    </a:p>
                    <a:p>
                      <a:endParaRPr lang="en-US" sz="1150" kern="1200" dirty="0">
                        <a:solidFill>
                          <a:schemeClr val="tx1"/>
                        </a:solidFill>
                        <a:effectLst/>
                        <a:latin typeface="+mn-lt"/>
                        <a:ea typeface="+mn-ea"/>
                        <a:cs typeface="+mn-cs"/>
                      </a:endParaRPr>
                    </a:p>
                    <a:p>
                      <a:r>
                        <a:rPr lang="en-US" sz="1150" kern="1200" dirty="0">
                          <a:solidFill>
                            <a:schemeClr val="tx1"/>
                          </a:solidFill>
                          <a:effectLst/>
                          <a:latin typeface="+mn-lt"/>
                          <a:ea typeface="+mn-ea"/>
                          <a:cs typeface="+mn-cs"/>
                        </a:rPr>
                        <a:t>Release </a:t>
                      </a:r>
                      <a:br>
                        <a:rPr lang="en-US" sz="1150" kern="1200" dirty="0">
                          <a:solidFill>
                            <a:schemeClr val="tx1"/>
                          </a:solidFill>
                          <a:effectLst/>
                          <a:latin typeface="+mn-lt"/>
                          <a:ea typeface="+mn-ea"/>
                          <a:cs typeface="+mn-cs"/>
                        </a:rPr>
                      </a:br>
                      <a:r>
                        <a:rPr lang="en-US" sz="1150" kern="1200" dirty="0">
                          <a:solidFill>
                            <a:schemeClr val="tx1"/>
                          </a:solidFill>
                          <a:effectLst/>
                          <a:latin typeface="+mn-lt"/>
                          <a:ea typeface="+mn-ea"/>
                          <a:cs typeface="+mn-cs"/>
                        </a:rPr>
                        <a:t>18.05</a:t>
                      </a:r>
                    </a:p>
                  </a:txBody>
                  <a:tcPr marL="91442" marR="91442" marT="34315" marB="34315"/>
                </a:tc>
                <a:tc>
                  <a:txBody>
                    <a:bodyPr/>
                    <a:lstStyle/>
                    <a:p>
                      <a:r>
                        <a:rPr lang="en-US" sz="1150" kern="1200" dirty="0">
                          <a:solidFill>
                            <a:schemeClr val="dk1"/>
                          </a:solidFill>
                          <a:effectLst/>
                          <a:latin typeface="+mn-lt"/>
                          <a:ea typeface="+mn-ea"/>
                          <a:cs typeface="+mn-cs"/>
                        </a:rPr>
                        <a:t>The Senate and Assembly</a:t>
                      </a:r>
                      <a:r>
                        <a:rPr lang="en-US" sz="1150" kern="1200" baseline="0" dirty="0">
                          <a:solidFill>
                            <a:schemeClr val="dk1"/>
                          </a:solidFill>
                          <a:effectLst/>
                          <a:latin typeface="+mn-lt"/>
                          <a:ea typeface="+mn-ea"/>
                          <a:cs typeface="+mn-cs"/>
                        </a:rPr>
                        <a:t> Budget Committees enacted policy (</a:t>
                      </a:r>
                      <a:r>
                        <a:rPr lang="en-US" sz="1150" kern="1200" baseline="0" dirty="0">
                          <a:solidFill>
                            <a:schemeClr val="dk1"/>
                          </a:solidFill>
                          <a:effectLst/>
                          <a:latin typeface="+mn-lt"/>
                          <a:ea typeface="+mn-ea"/>
                          <a:cs typeface="+mn-cs"/>
                          <a:hlinkClick r:id="rId4"/>
                        </a:rPr>
                        <a:t>AB 110 </a:t>
                      </a:r>
                      <a:r>
                        <a:rPr lang="en-US" sz="1150" kern="1200" baseline="0" dirty="0">
                          <a:solidFill>
                            <a:schemeClr val="dk1"/>
                          </a:solidFill>
                          <a:effectLst/>
                          <a:latin typeface="+mn-lt"/>
                          <a:ea typeface="+mn-ea"/>
                          <a:cs typeface="+mn-cs"/>
                        </a:rPr>
                        <a:t>&amp; </a:t>
                      </a:r>
                      <a:r>
                        <a:rPr lang="en-US" sz="1150" kern="1200" baseline="0" dirty="0">
                          <a:solidFill>
                            <a:schemeClr val="dk1"/>
                          </a:solidFill>
                          <a:effectLst/>
                          <a:latin typeface="+mn-lt"/>
                          <a:ea typeface="+mn-ea"/>
                          <a:cs typeface="+mn-cs"/>
                          <a:hlinkClick r:id="rId5"/>
                        </a:rPr>
                        <a:t>SB 120</a:t>
                      </a:r>
                      <a:r>
                        <a:rPr lang="en-US" sz="1150" kern="1200" baseline="0" dirty="0">
                          <a:solidFill>
                            <a:schemeClr val="dk1"/>
                          </a:solidFill>
                          <a:effectLst/>
                          <a:latin typeface="+mn-lt"/>
                          <a:ea typeface="+mn-ea"/>
                          <a:cs typeface="+mn-cs"/>
                        </a:rPr>
                        <a:t>) that will </a:t>
                      </a:r>
                      <a:r>
                        <a:rPr lang="en-US" sz="1150" kern="1200" dirty="0">
                          <a:solidFill>
                            <a:schemeClr val="dk1"/>
                          </a:solidFill>
                          <a:effectLst/>
                          <a:latin typeface="+mn-lt"/>
                          <a:ea typeface="+mn-ea"/>
                          <a:cs typeface="+mn-cs"/>
                        </a:rPr>
                        <a:t>provide relative caregivers and non-related extended family members payment beginning at the time of placement instead of at the time of home approval. This policy authorizes benefits</a:t>
                      </a:r>
                      <a:r>
                        <a:rPr lang="en-US" sz="1150" kern="1200" baseline="0" dirty="0">
                          <a:solidFill>
                            <a:schemeClr val="dk1"/>
                          </a:solidFill>
                          <a:effectLst/>
                          <a:latin typeface="+mn-lt"/>
                          <a:ea typeface="+mn-ea"/>
                          <a:cs typeface="+mn-cs"/>
                        </a:rPr>
                        <a:t> through 6/30/18.  </a:t>
                      </a:r>
                      <a:r>
                        <a:rPr lang="en-US" sz="1150" kern="1200" baseline="0" dirty="0">
                          <a:solidFill>
                            <a:schemeClr val="dk1"/>
                          </a:solidFill>
                          <a:effectLst/>
                          <a:latin typeface="+mn-lt"/>
                          <a:ea typeface="+mn-ea"/>
                          <a:cs typeface="+mn-cs"/>
                          <a:hlinkClick r:id="rId6"/>
                        </a:rPr>
                        <a:t>Assembly Bill 2183 </a:t>
                      </a:r>
                      <a:r>
                        <a:rPr lang="en-US" sz="1150" kern="1200" baseline="0" dirty="0">
                          <a:solidFill>
                            <a:schemeClr val="dk1"/>
                          </a:solidFill>
                          <a:effectLst/>
                          <a:latin typeface="+mn-lt"/>
                          <a:ea typeface="+mn-ea"/>
                          <a:cs typeface="+mn-cs"/>
                        </a:rPr>
                        <a:t>,if chaptered, will authorize benefits effective 1/1/19 and forward.</a:t>
                      </a:r>
                      <a:endParaRPr lang="en-US" sz="1150" kern="1200" dirty="0">
                        <a:solidFill>
                          <a:schemeClr val="dk1"/>
                        </a:solidFill>
                        <a:effectLst/>
                        <a:latin typeface="+mn-lt"/>
                        <a:ea typeface="+mn-ea"/>
                        <a:cs typeface="+mn-cs"/>
                      </a:endParaRPr>
                    </a:p>
                    <a:p>
                      <a:endParaRPr lang="en-US" sz="1150" kern="1200" baseline="0" dirty="0">
                        <a:solidFill>
                          <a:schemeClr val="dk1"/>
                        </a:solidFill>
                        <a:effectLst/>
                        <a:latin typeface="+mn-lt"/>
                        <a:ea typeface="+mn-ea"/>
                        <a:cs typeface="+mn-cs"/>
                      </a:endParaRPr>
                    </a:p>
                    <a:p>
                      <a:r>
                        <a:rPr lang="en-US" sz="1150" kern="1200" dirty="0">
                          <a:solidFill>
                            <a:schemeClr val="dk1"/>
                          </a:solidFill>
                          <a:effectLst/>
                          <a:latin typeface="+mn-lt"/>
                          <a:ea typeface="+mn-ea"/>
                          <a:cs typeface="+mn-cs"/>
                        </a:rPr>
                        <a:t>CWDA is working with the Legislature and Administration on the 2018-19 Budget year solution (long term solution) during state budget discussions.  There</a:t>
                      </a:r>
                      <a:r>
                        <a:rPr lang="en-US" sz="1150" kern="1200" baseline="0" dirty="0">
                          <a:solidFill>
                            <a:schemeClr val="dk1"/>
                          </a:solidFill>
                          <a:effectLst/>
                          <a:latin typeface="+mn-lt"/>
                          <a:ea typeface="+mn-ea"/>
                          <a:cs typeface="+mn-cs"/>
                        </a:rPr>
                        <a:t> are very active conversation going on about this policy and we’ll provide updates as best as we can.</a:t>
                      </a:r>
                    </a:p>
                    <a:p>
                      <a:endParaRPr lang="en-US" sz="1150" kern="1200" baseline="0" dirty="0">
                        <a:solidFill>
                          <a:schemeClr val="dk1"/>
                        </a:solidFill>
                        <a:effectLst/>
                        <a:latin typeface="+mn-lt"/>
                        <a:ea typeface="+mn-ea"/>
                        <a:cs typeface="+mn-cs"/>
                      </a:endParaRPr>
                    </a:p>
                    <a:p>
                      <a:r>
                        <a:rPr lang="en-US" sz="1150" b="1" kern="1200" baseline="0" dirty="0">
                          <a:solidFill>
                            <a:schemeClr val="dk1"/>
                          </a:solidFill>
                          <a:effectLst/>
                          <a:latin typeface="+mn-lt"/>
                          <a:ea typeface="+mn-ea"/>
                          <a:cs typeface="+mn-cs"/>
                        </a:rPr>
                        <a:t>C-IV/LRS Update:</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dk1"/>
                          </a:solidFill>
                          <a:latin typeface="+mn-lt"/>
                          <a:ea typeface="+mn-ea"/>
                          <a:cs typeface="+mn-cs"/>
                        </a:rPr>
                        <a:t>The project drafted a design document that covers system change for C-IV and LRS. T</a:t>
                      </a:r>
                      <a:r>
                        <a:rPr lang="en-US" sz="1150" kern="1200" baseline="0" dirty="0">
                          <a:solidFill>
                            <a:schemeClr val="dk1"/>
                          </a:solidFill>
                          <a:effectLst/>
                          <a:latin typeface="+mn-lt"/>
                          <a:ea typeface="+mn-ea"/>
                          <a:cs typeface="+mn-cs"/>
                        </a:rPr>
                        <a:t>he draft design was presented to the Foster Care committee on 3/27/18 and the committee agreed with the short tem approach.</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150" kern="1200" dirty="0">
                          <a:solidFill>
                            <a:schemeClr val="dk1"/>
                          </a:solidFill>
                          <a:effectLst/>
                          <a:latin typeface="+mn-lt"/>
                          <a:ea typeface="+mn-ea"/>
                          <a:cs typeface="+mn-cs"/>
                        </a:rPr>
                        <a:t>The final</a:t>
                      </a:r>
                      <a:r>
                        <a:rPr lang="en-US" sz="1150" kern="1200" baseline="0" dirty="0">
                          <a:solidFill>
                            <a:schemeClr val="dk1"/>
                          </a:solidFill>
                          <a:effectLst/>
                          <a:latin typeface="+mn-lt"/>
                          <a:ea typeface="+mn-ea"/>
                          <a:cs typeface="+mn-cs"/>
                        </a:rPr>
                        <a:t> ACL was published on 3/30/18 and the design was updated to reflect changes to the final policy. The final design was sent to the committee on 4/9/18 and due to the short implementation window expedited approval was given to allow development work to begin.</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150" kern="1200" dirty="0">
                        <a:solidFill>
                          <a:schemeClr val="dk1"/>
                        </a:solidFill>
                        <a:effectLst/>
                        <a:latin typeface="+mn-lt"/>
                        <a:ea typeface="+mn-ea"/>
                        <a:cs typeface="+mn-cs"/>
                      </a:endParaRPr>
                    </a:p>
                    <a:p>
                      <a:pPr algn="ctr"/>
                      <a:r>
                        <a:rPr lang="en-US" sz="1150" kern="1200" baseline="0" dirty="0">
                          <a:solidFill>
                            <a:schemeClr val="dk1"/>
                          </a:solidFill>
                          <a:effectLst/>
                          <a:latin typeface="+mn-lt"/>
                          <a:ea typeface="+mn-ea"/>
                          <a:cs typeface="+mn-cs"/>
                        </a:rPr>
                        <a:t>-Continued on next slide-</a:t>
                      </a: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4681875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685800"/>
          </a:xfrm>
        </p:spPr>
        <p:txBody>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20</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909209756"/>
              </p:ext>
            </p:extLst>
          </p:nvPr>
        </p:nvGraphicFramePr>
        <p:xfrm>
          <a:off x="228600" y="838200"/>
          <a:ext cx="8686800" cy="5295740"/>
        </p:xfrm>
        <a:graphic>
          <a:graphicData uri="http://schemas.openxmlformats.org/drawingml/2006/table">
            <a:tbl>
              <a:tblPr firstRow="1" bandRow="1">
                <a:tableStyleId>{5C22544A-7EE6-4342-B048-85BDC9FD1C3A}</a:tableStyleId>
              </a:tblPr>
              <a:tblGrid>
                <a:gridCol w="1136591">
                  <a:extLst>
                    <a:ext uri="{9D8B030D-6E8A-4147-A177-3AD203B41FA5}">
                      <a16:colId xmlns:a16="http://schemas.microsoft.com/office/drawing/2014/main" val="1897634298"/>
                    </a:ext>
                  </a:extLst>
                </a:gridCol>
                <a:gridCol w="768409">
                  <a:extLst>
                    <a:ext uri="{9D8B030D-6E8A-4147-A177-3AD203B41FA5}">
                      <a16:colId xmlns:a16="http://schemas.microsoft.com/office/drawing/2014/main" val="1570552813"/>
                    </a:ext>
                  </a:extLst>
                </a:gridCol>
                <a:gridCol w="936477">
                  <a:extLst>
                    <a:ext uri="{9D8B030D-6E8A-4147-A177-3AD203B41FA5}">
                      <a16:colId xmlns:a16="http://schemas.microsoft.com/office/drawing/2014/main" val="2930224535"/>
                    </a:ext>
                  </a:extLst>
                </a:gridCol>
                <a:gridCol w="1217776">
                  <a:extLst>
                    <a:ext uri="{9D8B030D-6E8A-4147-A177-3AD203B41FA5}">
                      <a16:colId xmlns:a16="http://schemas.microsoft.com/office/drawing/2014/main" val="3776382731"/>
                    </a:ext>
                  </a:extLst>
                </a:gridCol>
                <a:gridCol w="4627547">
                  <a:extLst>
                    <a:ext uri="{9D8B030D-6E8A-4147-A177-3AD203B41FA5}">
                      <a16:colId xmlns:a16="http://schemas.microsoft.com/office/drawing/2014/main" val="3406358116"/>
                    </a:ext>
                  </a:extLst>
                </a:gridCol>
              </a:tblGrid>
              <a:tr h="579266">
                <a:tc>
                  <a:txBody>
                    <a:bodyPr/>
                    <a:lstStyle/>
                    <a:p>
                      <a:r>
                        <a:rPr lang="en-US" sz="1200" dirty="0">
                          <a:solidFill>
                            <a:schemeClr val="tx1"/>
                          </a:solidFill>
                          <a:latin typeface="+mj-lt"/>
                          <a:cs typeface="Arial" panose="020B0604020202020204" pitchFamily="34" charset="0"/>
                        </a:rPr>
                        <a:t>Item</a:t>
                      </a:r>
                    </a:p>
                  </a:txBody>
                  <a:tcPr marL="91438" marR="91438" marT="34283" marB="34283"/>
                </a:tc>
                <a:tc>
                  <a:txBody>
                    <a:bodyPr/>
                    <a:lstStyle/>
                    <a:p>
                      <a:r>
                        <a:rPr lang="en-US" sz="1200" dirty="0">
                          <a:solidFill>
                            <a:schemeClr val="tx1"/>
                          </a:solidFill>
                          <a:latin typeface="+mj-lt"/>
                          <a:cs typeface="Arial" panose="020B0604020202020204" pitchFamily="34" charset="0"/>
                        </a:rPr>
                        <a:t>Policy</a:t>
                      </a:r>
                      <a:r>
                        <a:rPr lang="en-US" sz="1200" baseline="0" dirty="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C-IV</a:t>
                      </a:r>
                      <a:r>
                        <a:rPr lang="en-US" sz="1200" baseline="0" dirty="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j-lt"/>
                          <a:ea typeface="+mn-ea"/>
                          <a:cs typeface="Arial" panose="020B0604020202020204" pitchFamily="34" charset="0"/>
                        </a:rPr>
                        <a:t>Description</a:t>
                      </a:r>
                      <a:r>
                        <a:rPr lang="en-US" sz="1200" b="1" kern="1200" baseline="0" dirty="0">
                          <a:solidFill>
                            <a:schemeClr val="tx1"/>
                          </a:solidFill>
                          <a:latin typeface="+mj-lt"/>
                          <a:ea typeface="+mn-ea"/>
                          <a:cs typeface="Arial" panose="020B0604020202020204" pitchFamily="34" charset="0"/>
                        </a:rPr>
                        <a:t> – </a:t>
                      </a:r>
                      <a:r>
                        <a:rPr lang="en-US" sz="12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6785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dk1"/>
                          </a:solidFill>
                          <a:effectLst/>
                          <a:latin typeface="+mn-lt"/>
                          <a:ea typeface="+mn-ea"/>
                          <a:cs typeface="+mn-cs"/>
                        </a:rPr>
                        <a:t>MC RE Informational Packets for Application and Renewal</a:t>
                      </a:r>
                      <a:endParaRPr lang="en-US" sz="1200" b="0" i="0" kern="1200" dirty="0">
                        <a:solidFill>
                          <a:schemeClr val="dk1"/>
                        </a:solidFill>
                        <a:effectLst/>
                        <a:latin typeface="+mn-lt"/>
                        <a:ea typeface="+mn-ea"/>
                        <a:cs typeface="+mn-cs"/>
                        <a:hlinkClick r:id="rId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300" b="0" i="0" kern="1200" dirty="0">
                        <a:solidFill>
                          <a:schemeClr val="dk1"/>
                        </a:solidFill>
                        <a:effectLst/>
                        <a:latin typeface="+mn-lt"/>
                        <a:ea typeface="+mn-ea"/>
                        <a:cs typeface="+mn-cs"/>
                        <a:hlinkClick r:id="rId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300" b="0" i="0" kern="1200" dirty="0">
                          <a:solidFill>
                            <a:schemeClr val="dk1"/>
                          </a:solidFill>
                          <a:effectLst/>
                          <a:latin typeface="+mn-lt"/>
                          <a:ea typeface="+mn-ea"/>
                          <a:cs typeface="+mn-cs"/>
                          <a:hlinkClick r:id="rId2"/>
                        </a:rPr>
                        <a:t>MEDIL I 14-54</a:t>
                      </a:r>
                      <a:endParaRPr lang="en-US" sz="1300" b="0" i="0" kern="1200" dirty="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b="0" i="0" kern="1200" dirty="0">
                        <a:solidFill>
                          <a:schemeClr val="dk1"/>
                        </a:solidFill>
                        <a:effectLst/>
                        <a:latin typeface="+mn-lt"/>
                        <a:ea typeface="+mn-ea"/>
                        <a:cs typeface="+mn-cs"/>
                      </a:endParaRPr>
                    </a:p>
                  </a:txBody>
                  <a:tcPr marL="91448" marR="91448" marT="34291" marB="3429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i="0" dirty="0">
                          <a:solidFill>
                            <a:schemeClr val="tx1"/>
                          </a:solidFill>
                          <a:latin typeface="+mn-lt"/>
                          <a:cs typeface="Arial" panose="020B0604020202020204" pitchFamily="34" charset="0"/>
                        </a:rPr>
                        <a:t>2014</a:t>
                      </a:r>
                    </a:p>
                    <a:p>
                      <a:endParaRPr lang="en-US" sz="1300" i="0" dirty="0">
                        <a:solidFill>
                          <a:schemeClr val="tx1"/>
                        </a:solidFill>
                        <a:latin typeface="+mn-lt"/>
                        <a:cs typeface="Arial" panose="020B0604020202020204" pitchFamily="34" charset="0"/>
                      </a:endParaRPr>
                    </a:p>
                  </a:txBody>
                  <a:tcPr marL="91442" marR="91442" marT="34315" marB="34315"/>
                </a:tc>
                <a:tc>
                  <a:txBody>
                    <a:bodyPr/>
                    <a:lstStyle/>
                    <a:p>
                      <a:r>
                        <a:rPr lang="en-US" sz="1300" dirty="0">
                          <a:solidFill>
                            <a:schemeClr val="tx1"/>
                          </a:solidFill>
                          <a:latin typeface="+mn-lt"/>
                          <a:cs typeface="Arial" panose="020B0604020202020204" pitchFamily="34" charset="0"/>
                        </a:rPr>
                        <a:t>SCR 924</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latin typeface="+mn-lt"/>
                          <a:cs typeface="Arial" panose="020B0604020202020204" pitchFamily="34" charset="0"/>
                        </a:rPr>
                        <a:t>Release</a:t>
                      </a:r>
                      <a:r>
                        <a:rPr lang="en-US" sz="1300" baseline="0" dirty="0">
                          <a:latin typeface="+mn-lt"/>
                          <a:cs typeface="Arial" panose="020B0604020202020204"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300" baseline="0" dirty="0">
                          <a:latin typeface="+mn-lt"/>
                          <a:cs typeface="Arial" panose="020B0604020202020204" pitchFamily="34" charset="0"/>
                        </a:rPr>
                        <a:t>TBD</a:t>
                      </a:r>
                      <a:endParaRPr lang="en-US" sz="1300" dirty="0">
                        <a:latin typeface="+mn-lt"/>
                        <a:cs typeface="Arial" panose="020B0604020202020204" pitchFamily="34" charset="0"/>
                      </a:endParaRPr>
                    </a:p>
                  </a:txBody>
                  <a:tcPr marL="91442" marR="91442" marT="34315" marB="34315"/>
                </a:tc>
                <a:tc>
                  <a:txBody>
                    <a:bodyPr/>
                    <a:lstStyle/>
                    <a:p>
                      <a:r>
                        <a:rPr lang="en-US" sz="1300" dirty="0">
                          <a:solidFill>
                            <a:schemeClr val="tx1"/>
                          </a:solidFill>
                          <a:latin typeface="+mn-lt"/>
                          <a:cs typeface="Arial" panose="020B0604020202020204" pitchFamily="34" charset="0"/>
                        </a:rPr>
                        <a:t>SCR 52371</a:t>
                      </a:r>
                    </a:p>
                    <a:p>
                      <a:endParaRPr lang="en-US" sz="1300" dirty="0">
                        <a:solidFill>
                          <a:schemeClr val="tx1"/>
                        </a:solidFill>
                        <a:latin typeface="+mn-lt"/>
                        <a:cs typeface="Arial" panose="020B0604020202020204" pitchFamily="34" charset="0"/>
                      </a:endParaRPr>
                    </a:p>
                    <a:p>
                      <a:r>
                        <a:rPr lang="en-US" sz="1300" dirty="0">
                          <a:solidFill>
                            <a:schemeClr val="tx1"/>
                          </a:solidFill>
                          <a:latin typeface="+mn-lt"/>
                          <a:cs typeface="Arial" panose="020B0604020202020204" pitchFamily="34" charset="0"/>
                        </a:rPr>
                        <a:t>Implemented</a:t>
                      </a:r>
                    </a:p>
                    <a:p>
                      <a:endParaRPr lang="en-US" sz="1300" dirty="0">
                        <a:solidFill>
                          <a:schemeClr val="tx1"/>
                        </a:solidFill>
                        <a:latin typeface="+mn-lt"/>
                        <a:cs typeface="Arial" panose="020B0604020202020204" pitchFamily="34" charset="0"/>
                      </a:endParaRPr>
                    </a:p>
                    <a:p>
                      <a:r>
                        <a:rPr lang="en-US" sz="1300" dirty="0">
                          <a:solidFill>
                            <a:schemeClr val="tx1"/>
                          </a:solidFill>
                          <a:latin typeface="+mn-lt"/>
                          <a:cs typeface="Arial" panose="020B0604020202020204" pitchFamily="34" charset="0"/>
                        </a:rPr>
                        <a:t>Release</a:t>
                      </a:r>
                      <a:r>
                        <a:rPr lang="en-US" sz="1300" baseline="0" dirty="0">
                          <a:solidFill>
                            <a:schemeClr val="tx1"/>
                          </a:solidFill>
                          <a:latin typeface="+mn-lt"/>
                          <a:cs typeface="Arial" panose="020B0604020202020204" pitchFamily="34" charset="0"/>
                        </a:rPr>
                        <a:t> </a:t>
                      </a:r>
                    </a:p>
                    <a:p>
                      <a:r>
                        <a:rPr lang="en-US" sz="1300" baseline="0" dirty="0">
                          <a:solidFill>
                            <a:schemeClr val="tx1"/>
                          </a:solidFill>
                          <a:latin typeface="+mn-lt"/>
                          <a:cs typeface="Arial" panose="020B0604020202020204" pitchFamily="34" charset="0"/>
                        </a:rPr>
                        <a:t>17.05</a:t>
                      </a:r>
                      <a:endParaRPr lang="en-US" sz="1300" dirty="0">
                        <a:solidFill>
                          <a:schemeClr val="tx1"/>
                        </a:solidFill>
                        <a:latin typeface="+mn-lt"/>
                        <a:cs typeface="Arial" panose="020B0604020202020204" pitchFamily="34" charset="0"/>
                      </a:endParaRPr>
                    </a:p>
                    <a:p>
                      <a:endParaRPr lang="en-US" sz="1300" dirty="0">
                        <a:solidFill>
                          <a:schemeClr val="tx1"/>
                        </a:solidFill>
                        <a:latin typeface="+mn-lt"/>
                        <a:cs typeface="Arial" panose="020B0604020202020204" pitchFamily="34" charset="0"/>
                      </a:endParaRP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b="1" i="0" kern="1200" baseline="0" dirty="0">
                          <a:solidFill>
                            <a:schemeClr val="dk1"/>
                          </a:solidFill>
                          <a:effectLst/>
                          <a:latin typeface="+mn-lt"/>
                          <a:ea typeface="+mn-ea"/>
                          <a:cs typeface="+mn-cs"/>
                        </a:rPr>
                        <a:t>No change since last meeting.</a:t>
                      </a:r>
                    </a:p>
                    <a:p>
                      <a:pPr marL="0" algn="l" defTabSz="914400" rtl="0" eaLnBrk="1" latinLnBrk="0" hangingPunct="1"/>
                      <a:r>
                        <a:rPr lang="en-US" sz="1300" kern="1200" dirty="0">
                          <a:solidFill>
                            <a:schemeClr val="tx1"/>
                          </a:solidFill>
                          <a:latin typeface="+mn-lt"/>
                          <a:ea typeface="+mn-ea"/>
                          <a:cs typeface="Arial" panose="020B0604020202020204" pitchFamily="34" charset="0"/>
                        </a:rPr>
                        <a:t>The C-IV Project’s Central Print budget does not have funds to </a:t>
                      </a:r>
                      <a:r>
                        <a:rPr lang="en-US" sz="1300" b="0" kern="1200" dirty="0">
                          <a:solidFill>
                            <a:schemeClr val="tx1"/>
                          </a:solidFill>
                          <a:latin typeface="+mn-lt"/>
                          <a:ea typeface="+mn-ea"/>
                          <a:cs typeface="Arial" panose="020B0604020202020204" pitchFamily="34" charset="0"/>
                        </a:rPr>
                        <a:t>PSC approved the following C-IV implementation approach: </a:t>
                      </a:r>
                    </a:p>
                    <a:p>
                      <a:pPr marL="0" algn="l" defTabSz="914400" rtl="0" eaLnBrk="1" latinLnBrk="0" hangingPunct="1"/>
                      <a:r>
                        <a:rPr lang="en-US" sz="1300" kern="1200" dirty="0">
                          <a:solidFill>
                            <a:schemeClr val="tx1"/>
                          </a:solidFill>
                          <a:latin typeface="+mn-lt"/>
                          <a:ea typeface="+mn-ea"/>
                          <a:cs typeface="Arial" panose="020B0604020202020204" pitchFamily="34" charset="0"/>
                        </a:rPr>
                        <a:t>The counties will continue to manually mail the informational packets as described in MEDIL I-14-54 until such time that State funding can be secured. When State funding is available and DHCS updates the PUB 68, the C-IV Project will finalize the SCR and present it to the Correspondence Committee for review and approval. </a:t>
                      </a:r>
                      <a:r>
                        <a:rPr lang="en-US" sz="1300" kern="1200" baseline="0" dirty="0">
                          <a:solidFill>
                            <a:schemeClr val="tx1"/>
                          </a:solidFill>
                          <a:latin typeface="+mn-lt"/>
                          <a:ea typeface="+mn-ea"/>
                          <a:cs typeface="Arial" panose="020B0604020202020204" pitchFamily="34" charset="0"/>
                        </a:rPr>
                        <a:t>Per DHCS on 10/26/17 the revised PUB 68 has been revised and split into an English and Spanish version.  A draft version of the PUB 68 was sent for stakeholder review on 12/8/17.</a:t>
                      </a:r>
                    </a:p>
                    <a:p>
                      <a:pPr marL="0" algn="l" defTabSz="914400" rtl="0" eaLnBrk="1" latinLnBrk="0" hangingPunct="1"/>
                      <a:endParaRPr lang="en-US" sz="1300" b="1" kern="1200" baseline="0" dirty="0">
                        <a:solidFill>
                          <a:schemeClr val="tx1"/>
                        </a:solidFill>
                        <a:latin typeface="+mn-lt"/>
                        <a:ea typeface="+mn-ea"/>
                        <a:cs typeface="Arial" panose="020B0604020202020204" pitchFamily="34" charset="0"/>
                      </a:endParaRPr>
                    </a:p>
                    <a:p>
                      <a:pPr marL="0" indent="0">
                        <a:buFont typeface="Arial" panose="020B0604020202020204" pitchFamily="34" charset="0"/>
                        <a:buNone/>
                      </a:pPr>
                      <a:r>
                        <a:rPr lang="en-US" sz="1300" b="1" baseline="0" dirty="0">
                          <a:solidFill>
                            <a:schemeClr val="tx1"/>
                          </a:solidFill>
                          <a:latin typeface="+mn-lt"/>
                          <a:cs typeface="Arial" panose="020B0604020202020204" pitchFamily="34" charset="0"/>
                        </a:rPr>
                        <a:t>LRS  Update: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300" kern="1200" dirty="0">
                          <a:solidFill>
                            <a:schemeClr val="tx1"/>
                          </a:solidFill>
                          <a:effectLst/>
                          <a:latin typeface="+mn-lt"/>
                          <a:ea typeface="+mn-ea"/>
                          <a:cs typeface="+mn-cs"/>
                        </a:rPr>
                        <a:t>The forms are available in the template repository for end users to manually distribute to participants with the exception of the brochures that are targeted for 17.09 implementation.  Also, no decision has been made on posting the publications to the participant’s YBN account. </a:t>
                      </a:r>
                    </a:p>
                    <a:p>
                      <a:pPr marL="0" algn="l" defTabSz="914400" rtl="0" eaLnBrk="1" latinLnBrk="0" hangingPunct="1"/>
                      <a:endParaRPr lang="en-US" sz="1300" b="1" baseline="0" dirty="0">
                        <a:solidFill>
                          <a:schemeClr val="tx1"/>
                        </a:solidFill>
                        <a:latin typeface="+mn-lt"/>
                        <a:cs typeface="Arial" panose="020B0604020202020204" pitchFamily="34" charset="0"/>
                      </a:endParaRPr>
                    </a:p>
                  </a:txBody>
                  <a:tcPr marL="91442" marR="91442" marT="34315" marB="34315"/>
                </a:tc>
                <a:extLst>
                  <a:ext uri="{0D108BD9-81ED-4DB2-BD59-A6C34878D82A}">
                    <a16:rowId xmlns:a16="http://schemas.microsoft.com/office/drawing/2014/main" val="2805369922"/>
                  </a:ext>
                </a:extLst>
              </a:tr>
            </a:tbl>
          </a:graphicData>
        </a:graphic>
      </p:graphicFrame>
    </p:spTree>
    <p:extLst>
      <p:ext uri="{BB962C8B-B14F-4D97-AF65-F5344CB8AC3E}">
        <p14:creationId xmlns:p14="http://schemas.microsoft.com/office/powerpoint/2010/main" val="3491536414"/>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3</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74851230"/>
              </p:ext>
            </p:extLst>
          </p:nvPr>
        </p:nvGraphicFramePr>
        <p:xfrm>
          <a:off x="228600" y="685805"/>
          <a:ext cx="8686800" cy="5722656"/>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1897634298"/>
                    </a:ext>
                  </a:extLst>
                </a:gridCol>
                <a:gridCol w="838200">
                  <a:extLst>
                    <a:ext uri="{9D8B030D-6E8A-4147-A177-3AD203B41FA5}">
                      <a16:colId xmlns:a16="http://schemas.microsoft.com/office/drawing/2014/main" val="1570552813"/>
                    </a:ext>
                  </a:extLst>
                </a:gridCol>
                <a:gridCol w="1143000">
                  <a:extLst>
                    <a:ext uri="{9D8B030D-6E8A-4147-A177-3AD203B41FA5}">
                      <a16:colId xmlns:a16="http://schemas.microsoft.com/office/drawing/2014/main" val="2930224535"/>
                    </a:ext>
                  </a:extLst>
                </a:gridCol>
                <a:gridCol w="1066800">
                  <a:extLst>
                    <a:ext uri="{9D8B030D-6E8A-4147-A177-3AD203B41FA5}">
                      <a16:colId xmlns:a16="http://schemas.microsoft.com/office/drawing/2014/main" val="3776382731"/>
                    </a:ext>
                  </a:extLst>
                </a:gridCol>
                <a:gridCol w="4191000">
                  <a:extLst>
                    <a:ext uri="{9D8B030D-6E8A-4147-A177-3AD203B41FA5}">
                      <a16:colId xmlns:a16="http://schemas.microsoft.com/office/drawing/2014/main" val="3406358116"/>
                    </a:ext>
                  </a:extLst>
                </a:gridCol>
              </a:tblGrid>
              <a:tr h="457195">
                <a:tc>
                  <a:txBody>
                    <a:bodyPr/>
                    <a:lstStyle/>
                    <a:p>
                      <a:r>
                        <a:rPr lang="en-US" sz="1100" dirty="0">
                          <a:solidFill>
                            <a:schemeClr val="tx1"/>
                          </a:solidFill>
                          <a:latin typeface="+mj-lt"/>
                          <a:cs typeface="Arial" panose="020B0604020202020204" pitchFamily="34" charset="0"/>
                        </a:rPr>
                        <a:t>Item</a:t>
                      </a:r>
                    </a:p>
                  </a:txBody>
                  <a:tcPr marL="91438" marR="91438" marT="34283" marB="34283"/>
                </a:tc>
                <a:tc>
                  <a:txBody>
                    <a:bodyPr/>
                    <a:lstStyle/>
                    <a:p>
                      <a:r>
                        <a:rPr lang="en-US" sz="1100" dirty="0">
                          <a:solidFill>
                            <a:schemeClr val="tx1"/>
                          </a:solidFill>
                          <a:latin typeface="+mj-lt"/>
                          <a:cs typeface="Arial" panose="020B0604020202020204" pitchFamily="34" charset="0"/>
                        </a:rPr>
                        <a:t>Policy</a:t>
                      </a:r>
                      <a:r>
                        <a:rPr lang="en-US" sz="1100" baseline="0" dirty="0">
                          <a:solidFill>
                            <a:schemeClr val="tx1"/>
                          </a:solidFill>
                          <a:latin typeface="+mj-lt"/>
                          <a:cs typeface="Arial" panose="020B0604020202020204" pitchFamily="34" charset="0"/>
                        </a:rPr>
                        <a:t> Effective Date</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C-IV</a:t>
                      </a:r>
                      <a:r>
                        <a:rPr lang="en-US" sz="1100" baseline="0" dirty="0">
                          <a:solidFill>
                            <a:schemeClr val="tx1"/>
                          </a:solidFill>
                          <a:latin typeface="+mj-lt"/>
                          <a:cs typeface="Arial" panose="020B0604020202020204" pitchFamily="34" charset="0"/>
                        </a:rPr>
                        <a:t> Status</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latin typeface="+mj-lt"/>
                          <a:ea typeface="+mn-ea"/>
                          <a:cs typeface="Arial" panose="020B0604020202020204" pitchFamily="34" charset="0"/>
                        </a:rPr>
                        <a:t>Description</a:t>
                      </a:r>
                      <a:r>
                        <a:rPr lang="en-US" sz="1100" b="1" kern="1200" baseline="0" dirty="0">
                          <a:solidFill>
                            <a:schemeClr val="tx1"/>
                          </a:solidFill>
                          <a:latin typeface="+mj-lt"/>
                          <a:ea typeface="+mn-ea"/>
                          <a:cs typeface="Arial" panose="020B0604020202020204" pitchFamily="34" charset="0"/>
                        </a:rPr>
                        <a:t> – </a:t>
                      </a:r>
                      <a:r>
                        <a:rPr lang="en-US" sz="11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50623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rPr>
                        <a:t>Short Term – Interim Funding for Emergency Caregivers with Placement of Children and NMD prior to RFA Approval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hlinkClick r:id="rId2"/>
                        </a:rPr>
                        <a:t>ACL 18-33</a:t>
                      </a: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hlinkClick r:id="rId3"/>
                        </a:rPr>
                        <a:t>CFL 17/18-59</a:t>
                      </a:r>
                      <a:endParaRPr lang="en-US" sz="1150" kern="1200" baseline="0" dirty="0">
                        <a:solidFill>
                          <a:schemeClr val="dk1"/>
                        </a:solidFill>
                        <a:latin typeface="+mn-lt"/>
                        <a:ea typeface="+mn-ea"/>
                        <a:cs typeface="Arial" panose="020B0604020202020204" pitchFamily="34" charset="0"/>
                      </a:endParaRPr>
                    </a:p>
                  </a:txBody>
                  <a:tcPr marL="91448" marR="91448" marT="34291" marB="34291"/>
                </a:tc>
                <a:tc>
                  <a:txBody>
                    <a:bodyPr/>
                    <a:lstStyle/>
                    <a:p>
                      <a:r>
                        <a:rPr lang="en-US" sz="1150" i="0" dirty="0">
                          <a:solidFill>
                            <a:schemeClr val="tx1"/>
                          </a:solidFill>
                          <a:latin typeface="+mn-lt"/>
                          <a:cs typeface="Arial" panose="020B0604020202020204" pitchFamily="34" charset="0"/>
                        </a:rPr>
                        <a:t>4/1/18</a:t>
                      </a: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50" dirty="0">
                          <a:latin typeface="+mn-lt"/>
                          <a:cs typeface="Arial" panose="020B0604020202020204" pitchFamily="34" charset="0"/>
                        </a:rPr>
                        <a:t>SCR</a:t>
                      </a:r>
                      <a:r>
                        <a:rPr lang="en-US" sz="1150" baseline="0" dirty="0">
                          <a:latin typeface="+mn-lt"/>
                          <a:cs typeface="Arial" panose="020B0604020202020204" pitchFamily="34" charset="0"/>
                        </a:rPr>
                        <a:t> 100645</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18.05</a:t>
                      </a:r>
                      <a:endParaRPr lang="en-US" sz="1150" dirty="0">
                        <a:latin typeface="+mn-lt"/>
                        <a:cs typeface="Arial" panose="020B0604020202020204" pitchFamily="34" charset="0"/>
                      </a:endParaRPr>
                    </a:p>
                  </a:txBody>
                  <a:tcPr marL="91442" marR="91442" marT="34315" marB="34315"/>
                </a:tc>
                <a:tc>
                  <a:txBody>
                    <a:bodyPr/>
                    <a:lstStyle/>
                    <a:p>
                      <a:r>
                        <a:rPr lang="en-US" sz="1150" kern="1200" dirty="0">
                          <a:solidFill>
                            <a:schemeClr val="tx1"/>
                          </a:solidFill>
                          <a:effectLst/>
                          <a:latin typeface="+mn-lt"/>
                          <a:ea typeface="+mn-ea"/>
                          <a:cs typeface="+mn-cs"/>
                        </a:rPr>
                        <a:t>SCR 201268</a:t>
                      </a:r>
                    </a:p>
                    <a:p>
                      <a:endParaRPr lang="en-US" sz="1150" kern="1200" dirty="0">
                        <a:solidFill>
                          <a:schemeClr val="tx1"/>
                        </a:solidFill>
                        <a:effectLst/>
                        <a:latin typeface="+mn-lt"/>
                        <a:ea typeface="+mn-ea"/>
                        <a:cs typeface="+mn-cs"/>
                      </a:endParaRPr>
                    </a:p>
                    <a:p>
                      <a:r>
                        <a:rPr lang="en-US" sz="1150" kern="1200" dirty="0">
                          <a:solidFill>
                            <a:schemeClr val="tx1"/>
                          </a:solidFill>
                          <a:effectLst/>
                          <a:latin typeface="+mn-lt"/>
                          <a:ea typeface="+mn-ea"/>
                          <a:cs typeface="+mn-cs"/>
                        </a:rPr>
                        <a:t>Design</a:t>
                      </a:r>
                    </a:p>
                    <a:p>
                      <a:endParaRPr lang="en-US" sz="1150" kern="1200" dirty="0">
                        <a:solidFill>
                          <a:schemeClr val="tx1"/>
                        </a:solidFill>
                        <a:effectLst/>
                        <a:latin typeface="+mn-lt"/>
                        <a:ea typeface="+mn-ea"/>
                        <a:cs typeface="+mn-cs"/>
                      </a:endParaRPr>
                    </a:p>
                    <a:p>
                      <a:r>
                        <a:rPr lang="en-US" sz="1150" kern="1200" dirty="0">
                          <a:solidFill>
                            <a:schemeClr val="tx1"/>
                          </a:solidFill>
                          <a:effectLst/>
                          <a:latin typeface="+mn-lt"/>
                          <a:ea typeface="+mn-ea"/>
                          <a:cs typeface="+mn-cs"/>
                        </a:rPr>
                        <a:t>Release </a:t>
                      </a:r>
                      <a:br>
                        <a:rPr lang="en-US" sz="1150" kern="1200" dirty="0">
                          <a:solidFill>
                            <a:schemeClr val="tx1"/>
                          </a:solidFill>
                          <a:effectLst/>
                          <a:latin typeface="+mn-lt"/>
                          <a:ea typeface="+mn-ea"/>
                          <a:cs typeface="+mn-cs"/>
                        </a:rPr>
                      </a:br>
                      <a:r>
                        <a:rPr lang="en-US" sz="1150" kern="1200" dirty="0">
                          <a:solidFill>
                            <a:schemeClr val="tx1"/>
                          </a:solidFill>
                          <a:effectLst/>
                          <a:latin typeface="+mn-lt"/>
                          <a:ea typeface="+mn-ea"/>
                          <a:cs typeface="+mn-cs"/>
                        </a:rPr>
                        <a:t>18.05</a:t>
                      </a:r>
                    </a:p>
                  </a:txBody>
                  <a:tcPr marL="91442" marR="91442" marT="34315" marB="34315"/>
                </a:tc>
                <a:tc>
                  <a:txBody>
                    <a:bodyPr/>
                    <a:lstStyle/>
                    <a:p>
                      <a:r>
                        <a:rPr lang="en-US" sz="1150" kern="1200" dirty="0">
                          <a:solidFill>
                            <a:schemeClr val="dk1"/>
                          </a:solidFill>
                          <a:effectLst/>
                          <a:latin typeface="+mn-lt"/>
                          <a:ea typeface="+mn-ea"/>
                          <a:cs typeface="+mn-cs"/>
                        </a:rPr>
                        <a:t>In order to implement the</a:t>
                      </a:r>
                      <a:r>
                        <a:rPr lang="en-US" sz="1150" kern="1200" baseline="0" dirty="0">
                          <a:solidFill>
                            <a:schemeClr val="dk1"/>
                          </a:solidFill>
                          <a:effectLst/>
                          <a:latin typeface="+mn-lt"/>
                          <a:ea typeface="+mn-ea"/>
                          <a:cs typeface="+mn-cs"/>
                        </a:rPr>
                        <a:t> short term system changes as quickly as possible, the following will have limited automation:</a:t>
                      </a:r>
                    </a:p>
                    <a:p>
                      <a:pPr marL="285750" indent="-285750">
                        <a:buFont typeface="Arial" panose="020B0604020202020204" pitchFamily="34" charset="0"/>
                        <a:buChar char="•"/>
                      </a:pPr>
                      <a:r>
                        <a:rPr lang="en-US" sz="1150" kern="1200" baseline="0" dirty="0">
                          <a:solidFill>
                            <a:schemeClr val="dk1"/>
                          </a:solidFill>
                          <a:effectLst/>
                          <a:latin typeface="+mn-lt"/>
                          <a:ea typeface="+mn-ea"/>
                          <a:cs typeface="+mn-cs"/>
                        </a:rPr>
                        <a:t>Notices of Action (NOAs) – NOAs will not be automated but they will be available in the template repository. </a:t>
                      </a:r>
                    </a:p>
                    <a:p>
                      <a:pPr marL="285750" indent="-285750">
                        <a:buFont typeface="Arial" panose="020B0604020202020204" pitchFamily="34" charset="0"/>
                        <a:buChar char="•"/>
                      </a:pPr>
                      <a:r>
                        <a:rPr lang="en-US" sz="1150" kern="1200" baseline="0" dirty="0">
                          <a:solidFill>
                            <a:schemeClr val="dk1"/>
                          </a:solidFill>
                          <a:effectLst/>
                          <a:latin typeface="+mn-lt"/>
                          <a:ea typeface="+mn-ea"/>
                          <a:cs typeface="+mn-cs"/>
                        </a:rPr>
                        <a:t>Claiming/Reporting -  Emergency Assistance (EA) issuances for this policy are required to be claimed differently than the existing EA issuances; this process significantly increases the claiming and reporting effort. In an effort to not delay the short term changes, counties will be required to manually track and report these issuances by using a new pay code (Emergency Placement Prior to Home Approval).</a:t>
                      </a:r>
                    </a:p>
                    <a:p>
                      <a:pPr marL="285750" indent="-285750">
                        <a:buFont typeface="Arial" panose="020B0604020202020204" pitchFamily="34" charset="0"/>
                        <a:buChar char="•"/>
                      </a:pPr>
                      <a:r>
                        <a:rPr lang="en-US" sz="1150" kern="1200" baseline="0" dirty="0">
                          <a:solidFill>
                            <a:schemeClr val="dk1"/>
                          </a:solidFill>
                          <a:effectLst/>
                          <a:latin typeface="+mn-lt"/>
                          <a:ea typeface="+mn-ea"/>
                          <a:cs typeface="+mn-cs"/>
                        </a:rPr>
                        <a:t>Tracking the 60 day EA period – The worker will manually set a task to track this period.</a:t>
                      </a:r>
                    </a:p>
                    <a:p>
                      <a:pPr marL="0" indent="0">
                        <a:buFont typeface="Arial" panose="020B0604020202020204" pitchFamily="34" charset="0"/>
                        <a:buNone/>
                      </a:pPr>
                      <a:endParaRPr lang="en-US" sz="1150" kern="1200" baseline="0" dirty="0">
                        <a:solidFill>
                          <a:schemeClr val="dk1"/>
                        </a:solidFill>
                        <a:effectLst/>
                        <a:latin typeface="+mn-lt"/>
                        <a:ea typeface="+mn-ea"/>
                        <a:cs typeface="+mn-cs"/>
                      </a:endParaRPr>
                    </a:p>
                    <a:p>
                      <a:pPr marL="0" indent="0">
                        <a:buFont typeface="Arial" panose="020B0604020202020204" pitchFamily="34" charset="0"/>
                        <a:buNone/>
                      </a:pPr>
                      <a:r>
                        <a:rPr lang="en-US" sz="1150" kern="1200" baseline="0" dirty="0">
                          <a:solidFill>
                            <a:schemeClr val="dk1"/>
                          </a:solidFill>
                          <a:effectLst/>
                          <a:latin typeface="+mn-lt"/>
                          <a:ea typeface="+mn-ea"/>
                          <a:cs typeface="+mn-cs"/>
                        </a:rPr>
                        <a:t>At the time Phase I is implemented, a CIT will be drafted to communicate the information above to the counties.</a:t>
                      </a:r>
                    </a:p>
                    <a:p>
                      <a:pPr marL="0" indent="0">
                        <a:buFont typeface="Arial" panose="020B0604020202020204" pitchFamily="34" charset="0"/>
                        <a:buNone/>
                      </a:pPr>
                      <a:endParaRPr lang="en-US" sz="1150" kern="1200" baseline="0" dirty="0">
                        <a:solidFill>
                          <a:schemeClr val="dk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150" kern="1200" dirty="0">
                          <a:solidFill>
                            <a:schemeClr val="dk1"/>
                          </a:solidFill>
                          <a:effectLst/>
                          <a:latin typeface="+mn-lt"/>
                          <a:ea typeface="+mn-ea"/>
                          <a:cs typeface="+mn-cs"/>
                        </a:rPr>
                        <a:t>C-IV System Updates:</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50" kern="1200" dirty="0">
                          <a:solidFill>
                            <a:schemeClr val="dk1"/>
                          </a:solidFill>
                          <a:effectLst/>
                          <a:latin typeface="+mn-lt"/>
                          <a:ea typeface="+mn-ea"/>
                          <a:cs typeface="+mn-cs"/>
                        </a:rPr>
                        <a:t>An Emergency Approval License Status is  being added.</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50" kern="1200" dirty="0">
                          <a:solidFill>
                            <a:schemeClr val="dk1"/>
                          </a:solidFill>
                          <a:effectLst/>
                          <a:latin typeface="+mn-lt"/>
                          <a:ea typeface="+mn-ea"/>
                          <a:cs typeface="+mn-cs"/>
                        </a:rPr>
                        <a:t>The Emergency Assistance (EA) 5K aid code determination is being updated to allow EA funds to be paid to relative and non relative extended family members (NREFMs) prior to the approval of the caretaker’s home.</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50" kern="1200" dirty="0">
                          <a:solidFill>
                            <a:schemeClr val="dk1"/>
                          </a:solidFill>
                          <a:effectLst/>
                          <a:latin typeface="+mn-lt"/>
                          <a:ea typeface="+mn-ea"/>
                          <a:cs typeface="+mn-cs"/>
                        </a:rPr>
                        <a:t>Two Notices of Action (NOAs) are being added to the template repository. </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50" kern="1200" dirty="0">
                          <a:solidFill>
                            <a:schemeClr val="dk1"/>
                          </a:solidFill>
                          <a:effectLst/>
                          <a:latin typeface="+mn-lt"/>
                          <a:ea typeface="+mn-ea"/>
                          <a:cs typeface="+mn-cs"/>
                        </a:rPr>
                        <a:t>An Emergency Placement Prior to Home Approval pay code is being added. This pay code applies to FC and ARC.</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50" kern="1200" dirty="0">
                        <a:solidFill>
                          <a:schemeClr val="dk1"/>
                        </a:solidFill>
                        <a:effectLst/>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50" kern="1200" baseline="0" dirty="0">
                          <a:solidFill>
                            <a:schemeClr val="dk1"/>
                          </a:solidFill>
                          <a:effectLst/>
                          <a:latin typeface="+mn-lt"/>
                          <a:ea typeface="+mn-ea"/>
                          <a:cs typeface="+mn-cs"/>
                        </a:rPr>
                        <a:t>-Continued on next slide-</a:t>
                      </a: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767018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4</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852305904"/>
              </p:ext>
            </p:extLst>
          </p:nvPr>
        </p:nvGraphicFramePr>
        <p:xfrm>
          <a:off x="228600" y="685805"/>
          <a:ext cx="8686800" cy="5508084"/>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1897634298"/>
                    </a:ext>
                  </a:extLst>
                </a:gridCol>
                <a:gridCol w="838200">
                  <a:extLst>
                    <a:ext uri="{9D8B030D-6E8A-4147-A177-3AD203B41FA5}">
                      <a16:colId xmlns:a16="http://schemas.microsoft.com/office/drawing/2014/main" val="1570552813"/>
                    </a:ext>
                  </a:extLst>
                </a:gridCol>
                <a:gridCol w="1143000">
                  <a:extLst>
                    <a:ext uri="{9D8B030D-6E8A-4147-A177-3AD203B41FA5}">
                      <a16:colId xmlns:a16="http://schemas.microsoft.com/office/drawing/2014/main" val="2930224535"/>
                    </a:ext>
                  </a:extLst>
                </a:gridCol>
                <a:gridCol w="1066800">
                  <a:extLst>
                    <a:ext uri="{9D8B030D-6E8A-4147-A177-3AD203B41FA5}">
                      <a16:colId xmlns:a16="http://schemas.microsoft.com/office/drawing/2014/main" val="3776382731"/>
                    </a:ext>
                  </a:extLst>
                </a:gridCol>
                <a:gridCol w="4191000">
                  <a:extLst>
                    <a:ext uri="{9D8B030D-6E8A-4147-A177-3AD203B41FA5}">
                      <a16:colId xmlns:a16="http://schemas.microsoft.com/office/drawing/2014/main" val="3406358116"/>
                    </a:ext>
                  </a:extLst>
                </a:gridCol>
              </a:tblGrid>
              <a:tr h="549797">
                <a:tc>
                  <a:txBody>
                    <a:bodyPr/>
                    <a:lstStyle/>
                    <a:p>
                      <a:r>
                        <a:rPr lang="en-US" sz="1100" dirty="0">
                          <a:solidFill>
                            <a:schemeClr val="tx1"/>
                          </a:solidFill>
                          <a:latin typeface="+mj-lt"/>
                          <a:cs typeface="Arial" panose="020B0604020202020204" pitchFamily="34" charset="0"/>
                        </a:rPr>
                        <a:t>Item</a:t>
                      </a:r>
                    </a:p>
                  </a:txBody>
                  <a:tcPr marL="91438" marR="91438" marT="34283" marB="34283"/>
                </a:tc>
                <a:tc>
                  <a:txBody>
                    <a:bodyPr/>
                    <a:lstStyle/>
                    <a:p>
                      <a:r>
                        <a:rPr lang="en-US" sz="1100" dirty="0">
                          <a:solidFill>
                            <a:schemeClr val="tx1"/>
                          </a:solidFill>
                          <a:latin typeface="+mj-lt"/>
                          <a:cs typeface="Arial" panose="020B0604020202020204" pitchFamily="34" charset="0"/>
                        </a:rPr>
                        <a:t>Policy</a:t>
                      </a:r>
                      <a:r>
                        <a:rPr lang="en-US" sz="1100" baseline="0" dirty="0">
                          <a:solidFill>
                            <a:schemeClr val="tx1"/>
                          </a:solidFill>
                          <a:latin typeface="+mj-lt"/>
                          <a:cs typeface="Arial" panose="020B0604020202020204" pitchFamily="34" charset="0"/>
                        </a:rPr>
                        <a:t> Effective Date</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C-IV</a:t>
                      </a:r>
                      <a:r>
                        <a:rPr lang="en-US" sz="1100" baseline="0" dirty="0">
                          <a:solidFill>
                            <a:schemeClr val="tx1"/>
                          </a:solidFill>
                          <a:latin typeface="+mj-lt"/>
                          <a:cs typeface="Arial" panose="020B0604020202020204" pitchFamily="34" charset="0"/>
                        </a:rPr>
                        <a:t> Status</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latin typeface="+mj-lt"/>
                          <a:ea typeface="+mn-ea"/>
                          <a:cs typeface="Arial" panose="020B0604020202020204" pitchFamily="34" charset="0"/>
                        </a:rPr>
                        <a:t>Description</a:t>
                      </a:r>
                      <a:r>
                        <a:rPr lang="en-US" sz="1100" b="1" kern="1200" baseline="0" dirty="0">
                          <a:solidFill>
                            <a:schemeClr val="tx1"/>
                          </a:solidFill>
                          <a:latin typeface="+mj-lt"/>
                          <a:ea typeface="+mn-ea"/>
                          <a:cs typeface="Arial" panose="020B0604020202020204" pitchFamily="34" charset="0"/>
                        </a:rPr>
                        <a:t> – </a:t>
                      </a:r>
                      <a:r>
                        <a:rPr lang="en-US" sz="11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9365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rPr>
                        <a:t>Short Term – Interim Funding for Emergency Caregivers with Placement of Children and NMD prior to RFA Approval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hlinkClick r:id="rId2"/>
                        </a:rPr>
                        <a:t>ACL 18-33</a:t>
                      </a: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hlinkClick r:id="rId3"/>
                        </a:rPr>
                        <a:t>CFL 17/18-59</a:t>
                      </a:r>
                      <a:endParaRPr lang="en-US" sz="1150" kern="1200" baseline="0" dirty="0">
                        <a:solidFill>
                          <a:schemeClr val="dk1"/>
                        </a:solidFill>
                        <a:latin typeface="+mn-lt"/>
                        <a:ea typeface="+mn-ea"/>
                        <a:cs typeface="Arial" panose="020B0604020202020204" pitchFamily="34" charset="0"/>
                      </a:endParaRPr>
                    </a:p>
                  </a:txBody>
                  <a:tcPr marL="91448" marR="91448" marT="34291" marB="34291"/>
                </a:tc>
                <a:tc>
                  <a:txBody>
                    <a:bodyPr/>
                    <a:lstStyle/>
                    <a:p>
                      <a:r>
                        <a:rPr lang="en-US" sz="1150" i="0" dirty="0">
                          <a:solidFill>
                            <a:schemeClr val="tx1"/>
                          </a:solidFill>
                          <a:latin typeface="+mn-lt"/>
                          <a:cs typeface="Arial" panose="020B0604020202020204" pitchFamily="34" charset="0"/>
                        </a:rPr>
                        <a:t>4/1/18</a:t>
                      </a: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50" dirty="0">
                          <a:latin typeface="+mn-lt"/>
                          <a:cs typeface="Arial" panose="020B0604020202020204" pitchFamily="34" charset="0"/>
                        </a:rPr>
                        <a:t>SCR</a:t>
                      </a:r>
                      <a:r>
                        <a:rPr lang="en-US" sz="1150" baseline="0" dirty="0">
                          <a:latin typeface="+mn-lt"/>
                          <a:cs typeface="Arial" panose="020B0604020202020204" pitchFamily="34" charset="0"/>
                        </a:rPr>
                        <a:t> 100645</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18.05</a:t>
                      </a:r>
                      <a:endParaRPr lang="en-US" sz="1150" dirty="0">
                        <a:latin typeface="+mn-lt"/>
                        <a:cs typeface="Arial" panose="020B0604020202020204" pitchFamily="34" charset="0"/>
                      </a:endParaRPr>
                    </a:p>
                  </a:txBody>
                  <a:tcPr marL="91442" marR="91442" marT="34315" marB="34315"/>
                </a:tc>
                <a:tc>
                  <a:txBody>
                    <a:bodyPr/>
                    <a:lstStyle/>
                    <a:p>
                      <a:r>
                        <a:rPr lang="en-US" sz="1150" kern="1200" dirty="0">
                          <a:solidFill>
                            <a:schemeClr val="tx1"/>
                          </a:solidFill>
                          <a:effectLst/>
                          <a:latin typeface="+mn-lt"/>
                          <a:ea typeface="+mn-ea"/>
                          <a:cs typeface="+mn-cs"/>
                        </a:rPr>
                        <a:t>SCR 201268</a:t>
                      </a:r>
                    </a:p>
                    <a:p>
                      <a:endParaRPr lang="en-US" sz="1150" kern="1200" dirty="0">
                        <a:solidFill>
                          <a:schemeClr val="tx1"/>
                        </a:solidFill>
                        <a:effectLst/>
                        <a:latin typeface="+mn-lt"/>
                        <a:ea typeface="+mn-ea"/>
                        <a:cs typeface="+mn-cs"/>
                      </a:endParaRPr>
                    </a:p>
                    <a:p>
                      <a:r>
                        <a:rPr lang="en-US" sz="1150" kern="1200" dirty="0">
                          <a:solidFill>
                            <a:schemeClr val="tx1"/>
                          </a:solidFill>
                          <a:effectLst/>
                          <a:latin typeface="+mn-lt"/>
                          <a:ea typeface="+mn-ea"/>
                          <a:cs typeface="+mn-cs"/>
                        </a:rPr>
                        <a:t>Design</a:t>
                      </a:r>
                    </a:p>
                    <a:p>
                      <a:endParaRPr lang="en-US" sz="1150" kern="1200" dirty="0">
                        <a:solidFill>
                          <a:schemeClr val="tx1"/>
                        </a:solidFill>
                        <a:effectLst/>
                        <a:latin typeface="+mn-lt"/>
                        <a:ea typeface="+mn-ea"/>
                        <a:cs typeface="+mn-cs"/>
                      </a:endParaRPr>
                    </a:p>
                    <a:p>
                      <a:r>
                        <a:rPr lang="en-US" sz="1150" kern="1200" dirty="0">
                          <a:solidFill>
                            <a:schemeClr val="tx1"/>
                          </a:solidFill>
                          <a:effectLst/>
                          <a:latin typeface="+mn-lt"/>
                          <a:ea typeface="+mn-ea"/>
                          <a:cs typeface="+mn-cs"/>
                        </a:rPr>
                        <a:t>Release </a:t>
                      </a:r>
                      <a:br>
                        <a:rPr lang="en-US" sz="1150" kern="1200" dirty="0">
                          <a:solidFill>
                            <a:schemeClr val="tx1"/>
                          </a:solidFill>
                          <a:effectLst/>
                          <a:latin typeface="+mn-lt"/>
                          <a:ea typeface="+mn-ea"/>
                          <a:cs typeface="+mn-cs"/>
                        </a:rPr>
                      </a:br>
                      <a:r>
                        <a:rPr lang="en-US" sz="1150" kern="1200" dirty="0">
                          <a:solidFill>
                            <a:schemeClr val="tx1"/>
                          </a:solidFill>
                          <a:effectLst/>
                          <a:latin typeface="+mn-lt"/>
                          <a:ea typeface="+mn-ea"/>
                          <a:cs typeface="+mn-cs"/>
                        </a:rPr>
                        <a:t>18.05</a:t>
                      </a:r>
                    </a:p>
                  </a:txBody>
                  <a:tcPr marL="91442" marR="91442" marT="34315" marB="34315"/>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150" kern="1200" dirty="0">
                          <a:solidFill>
                            <a:schemeClr val="dk1"/>
                          </a:solidFill>
                          <a:effectLst/>
                          <a:latin typeface="+mn-lt"/>
                          <a:ea typeface="+mn-ea"/>
                          <a:cs typeface="+mn-cs"/>
                        </a:rPr>
                        <a:t>LRS System Update:</a:t>
                      </a:r>
                    </a:p>
                    <a:p>
                      <a:pPr marL="0" marR="0" lvl="0" indent="0" algn="just" defTabSz="685800" rtl="0" eaLnBrk="1" fontAlgn="auto" latinLnBrk="0" hangingPunct="1">
                        <a:lnSpc>
                          <a:spcPct val="100000"/>
                        </a:lnSpc>
                        <a:spcBef>
                          <a:spcPts val="0"/>
                        </a:spcBef>
                        <a:spcAft>
                          <a:spcPts val="0"/>
                        </a:spcAft>
                        <a:buClrTx/>
                        <a:buSzTx/>
                        <a:buFontTx/>
                        <a:buNone/>
                        <a:tabLst/>
                        <a:defRPr/>
                      </a:pPr>
                      <a:r>
                        <a:rPr lang="en-US" sz="1150" kern="1200" dirty="0">
                          <a:solidFill>
                            <a:schemeClr val="dk1"/>
                          </a:solidFill>
                          <a:effectLst/>
                          <a:latin typeface="+mn-lt"/>
                          <a:ea typeface="+mn-ea"/>
                          <a:cs typeface="+mn-cs"/>
                        </a:rPr>
                        <a:t>A new License Status (Emergency Approval) will be added to allow staff to differentiate between approved licenses and licenses with emergency approval.  </a:t>
                      </a:r>
                    </a:p>
                    <a:p>
                      <a:pPr marL="0" marR="0" lvl="0" indent="0" algn="just" defTabSz="685800" rtl="0" eaLnBrk="1" fontAlgn="auto" latinLnBrk="0" hangingPunct="1">
                        <a:lnSpc>
                          <a:spcPct val="100000"/>
                        </a:lnSpc>
                        <a:spcBef>
                          <a:spcPts val="0"/>
                        </a:spcBef>
                        <a:spcAft>
                          <a:spcPts val="0"/>
                        </a:spcAft>
                        <a:buClrTx/>
                        <a:buSzTx/>
                        <a:buFontTx/>
                        <a:buNone/>
                        <a:tabLst/>
                        <a:defRPr/>
                      </a:pPr>
                      <a:endParaRPr lang="en-US" sz="1150" kern="1200" dirty="0">
                        <a:solidFill>
                          <a:schemeClr val="dk1"/>
                        </a:solidFill>
                        <a:effectLst/>
                        <a:latin typeface="+mn-lt"/>
                        <a:ea typeface="+mn-ea"/>
                        <a:cs typeface="+mn-cs"/>
                      </a:endParaRPr>
                    </a:p>
                    <a:p>
                      <a:pPr algn="just"/>
                      <a:r>
                        <a:rPr lang="en-US" sz="1150" dirty="0">
                          <a:effectLst/>
                        </a:rPr>
                        <a:t>The new status will be used in the Foster Care EDBC logic to determine if the Child Placement is approved.  </a:t>
                      </a:r>
                    </a:p>
                    <a:p>
                      <a:pPr algn="just"/>
                      <a:endParaRPr lang="en-US" sz="1150" dirty="0">
                        <a:effectLst/>
                      </a:endParaRPr>
                    </a:p>
                    <a:p>
                      <a:pPr algn="just"/>
                      <a:r>
                        <a:rPr lang="en-US" sz="1150" dirty="0">
                          <a:effectLst/>
                        </a:rPr>
                        <a:t>T</a:t>
                      </a:r>
                      <a:r>
                        <a:rPr lang="en-US" sz="1150" kern="1200" dirty="0">
                          <a:solidFill>
                            <a:schemeClr val="dk1"/>
                          </a:solidFill>
                          <a:effectLst/>
                          <a:latin typeface="+mn-lt"/>
                          <a:ea typeface="+mn-ea"/>
                          <a:cs typeface="+mn-cs"/>
                        </a:rPr>
                        <a:t>he system will either:</a:t>
                      </a:r>
                    </a:p>
                    <a:p>
                      <a:pPr marL="285750" lvl="0" indent="-285750" algn="just">
                        <a:buFont typeface="Arial" panose="020B0604020202020204" pitchFamily="34" charset="0"/>
                        <a:buChar char="•"/>
                      </a:pPr>
                      <a:r>
                        <a:rPr lang="en-US" sz="1150" kern="1200" dirty="0">
                          <a:solidFill>
                            <a:schemeClr val="dk1"/>
                          </a:solidFill>
                          <a:effectLst/>
                          <a:latin typeface="+mn-lt"/>
                          <a:ea typeface="+mn-ea"/>
                          <a:cs typeface="+mn-cs"/>
                        </a:rPr>
                        <a:t>Deny the case with a reason of ‘Home/Facility Not Eligible’ for a pending program or</a:t>
                      </a:r>
                    </a:p>
                    <a:p>
                      <a:pPr marL="285750" lvl="0" indent="-285750" algn="just">
                        <a:buFont typeface="Arial" panose="020B0604020202020204" pitchFamily="34" charset="0"/>
                        <a:buChar char="•"/>
                      </a:pPr>
                      <a:r>
                        <a:rPr lang="en-US" sz="1150" kern="1200" dirty="0">
                          <a:solidFill>
                            <a:schemeClr val="dk1"/>
                          </a:solidFill>
                          <a:effectLst/>
                          <a:latin typeface="+mn-lt"/>
                          <a:ea typeface="+mn-ea"/>
                          <a:cs typeface="+mn-cs"/>
                        </a:rPr>
                        <a:t>Pay the facility using County funds under aid code 45 for an Active program.</a:t>
                      </a:r>
                    </a:p>
                    <a:p>
                      <a:pPr marL="285750" lvl="0" indent="-285750" algn="just">
                        <a:buFont typeface="Arial" panose="020B0604020202020204" pitchFamily="34" charset="0"/>
                        <a:buChar char="•"/>
                      </a:pPr>
                      <a:endParaRPr lang="en-US" sz="1150" kern="1200" dirty="0">
                        <a:solidFill>
                          <a:schemeClr val="dk1"/>
                        </a:solidFill>
                        <a:effectLst/>
                        <a:latin typeface="+mn-lt"/>
                        <a:ea typeface="+mn-ea"/>
                        <a:cs typeface="+mn-cs"/>
                      </a:endParaRPr>
                    </a:p>
                    <a:p>
                      <a:pPr marL="0" lvl="0" indent="0" algn="just">
                        <a:buFont typeface="Arial" panose="020B0604020202020204" pitchFamily="34" charset="0"/>
                        <a:buNone/>
                      </a:pPr>
                      <a:r>
                        <a:rPr lang="en-US" sz="1150" kern="1200" dirty="0">
                          <a:solidFill>
                            <a:schemeClr val="dk1"/>
                          </a:solidFill>
                          <a:effectLst/>
                          <a:latin typeface="+mn-lt"/>
                          <a:ea typeface="+mn-ea"/>
                          <a:cs typeface="+mn-cs"/>
                        </a:rPr>
                        <a:t>Note: ARC placements are not eligible for Emergency Assistance (EA) funding (5K), and the system will determine an ARC aid code if the license is approved.</a:t>
                      </a:r>
                    </a:p>
                    <a:p>
                      <a:pPr marL="0" marR="0" lvl="0" indent="0" algn="just" defTabSz="685800" rtl="0" eaLnBrk="1" fontAlgn="auto" latinLnBrk="0" hangingPunct="1">
                        <a:lnSpc>
                          <a:spcPct val="100000"/>
                        </a:lnSpc>
                        <a:spcBef>
                          <a:spcPts val="0"/>
                        </a:spcBef>
                        <a:spcAft>
                          <a:spcPts val="0"/>
                        </a:spcAft>
                        <a:buClrTx/>
                        <a:buSzTx/>
                        <a:buFontTx/>
                        <a:buNone/>
                        <a:tabLst/>
                        <a:defRPr/>
                      </a:pPr>
                      <a:endParaRPr lang="en-US" sz="1150" kern="1200" dirty="0">
                        <a:solidFill>
                          <a:schemeClr val="dk1"/>
                        </a:solidFill>
                        <a:effectLst/>
                        <a:latin typeface="+mn-lt"/>
                        <a:ea typeface="+mn-ea"/>
                        <a:cs typeface="+mn-cs"/>
                      </a:endParaRPr>
                    </a:p>
                    <a:p>
                      <a:pPr marL="0" marR="0" lvl="0" indent="0" algn="just" defTabSz="685800" rtl="0" eaLnBrk="1" fontAlgn="auto" latinLnBrk="0" hangingPunct="1">
                        <a:lnSpc>
                          <a:spcPct val="100000"/>
                        </a:lnSpc>
                        <a:spcBef>
                          <a:spcPts val="0"/>
                        </a:spcBef>
                        <a:spcAft>
                          <a:spcPts val="0"/>
                        </a:spcAft>
                        <a:buClrTx/>
                        <a:buSzTx/>
                        <a:buFontTx/>
                        <a:buNone/>
                        <a:tabLst/>
                        <a:defRPr/>
                      </a:pPr>
                      <a:r>
                        <a:rPr lang="en-US" sz="1150" kern="1200" dirty="0">
                          <a:solidFill>
                            <a:schemeClr val="dk1"/>
                          </a:solidFill>
                          <a:effectLst/>
                          <a:latin typeface="+mn-lt"/>
                          <a:ea typeface="+mn-ea"/>
                          <a:cs typeface="+mn-cs"/>
                        </a:rPr>
                        <a:t>The ‘Child Placement Detail’ page will be updated to prevent users from saving the page when the Home Approval or License is in an ‘Emergency Approval’ status if they select an ineligible Level of Care.</a:t>
                      </a:r>
                    </a:p>
                    <a:p>
                      <a:pPr marL="0" marR="0" lvl="0" indent="0" algn="just" defTabSz="685800" rtl="0" eaLnBrk="1" fontAlgn="auto" latinLnBrk="0" hangingPunct="1">
                        <a:lnSpc>
                          <a:spcPct val="100000"/>
                        </a:lnSpc>
                        <a:spcBef>
                          <a:spcPts val="0"/>
                        </a:spcBef>
                        <a:spcAft>
                          <a:spcPts val="0"/>
                        </a:spcAft>
                        <a:buClrTx/>
                        <a:buSzTx/>
                        <a:buFontTx/>
                        <a:buNone/>
                        <a:tabLst/>
                        <a:defRPr/>
                      </a:pPr>
                      <a:endParaRPr lang="en-US" sz="1150" kern="1200" dirty="0">
                        <a:solidFill>
                          <a:schemeClr val="dk1"/>
                        </a:solidFill>
                        <a:effectLst/>
                        <a:latin typeface="+mn-lt"/>
                        <a:ea typeface="+mn-ea"/>
                        <a:cs typeface="+mn-cs"/>
                      </a:endParaRPr>
                    </a:p>
                    <a:p>
                      <a:pPr marL="0" marR="0" lvl="0" indent="0" algn="just" defTabSz="685800" rtl="0" eaLnBrk="1" fontAlgn="auto" latinLnBrk="0" hangingPunct="1">
                        <a:lnSpc>
                          <a:spcPct val="100000"/>
                        </a:lnSpc>
                        <a:spcBef>
                          <a:spcPts val="0"/>
                        </a:spcBef>
                        <a:spcAft>
                          <a:spcPts val="0"/>
                        </a:spcAft>
                        <a:buClrTx/>
                        <a:buSzTx/>
                        <a:buFontTx/>
                        <a:buNone/>
                        <a:tabLst/>
                        <a:defRPr/>
                      </a:pPr>
                      <a:r>
                        <a:rPr lang="en-US" sz="1150" kern="1200" dirty="0">
                          <a:solidFill>
                            <a:schemeClr val="dk1"/>
                          </a:solidFill>
                          <a:effectLst/>
                          <a:latin typeface="+mn-lt"/>
                          <a:ea typeface="+mn-ea"/>
                          <a:cs typeface="+mn-cs"/>
                        </a:rPr>
                        <a:t>Pay code column has been added to the DCFS child welfare trust Abatement report and General ledger report.</a:t>
                      </a: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4218955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5</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403434656"/>
              </p:ext>
            </p:extLst>
          </p:nvPr>
        </p:nvGraphicFramePr>
        <p:xfrm>
          <a:off x="228600" y="685805"/>
          <a:ext cx="8686800" cy="5638796"/>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1897634298"/>
                    </a:ext>
                  </a:extLst>
                </a:gridCol>
                <a:gridCol w="914400">
                  <a:extLst>
                    <a:ext uri="{9D8B030D-6E8A-4147-A177-3AD203B41FA5}">
                      <a16:colId xmlns:a16="http://schemas.microsoft.com/office/drawing/2014/main" val="1570552813"/>
                    </a:ext>
                  </a:extLst>
                </a:gridCol>
                <a:gridCol w="1143000">
                  <a:extLst>
                    <a:ext uri="{9D8B030D-6E8A-4147-A177-3AD203B41FA5}">
                      <a16:colId xmlns:a16="http://schemas.microsoft.com/office/drawing/2014/main" val="2930224535"/>
                    </a:ext>
                  </a:extLst>
                </a:gridCol>
                <a:gridCol w="1219200">
                  <a:extLst>
                    <a:ext uri="{9D8B030D-6E8A-4147-A177-3AD203B41FA5}">
                      <a16:colId xmlns:a16="http://schemas.microsoft.com/office/drawing/2014/main" val="3776382731"/>
                    </a:ext>
                  </a:extLst>
                </a:gridCol>
                <a:gridCol w="4191000">
                  <a:extLst>
                    <a:ext uri="{9D8B030D-6E8A-4147-A177-3AD203B41FA5}">
                      <a16:colId xmlns:a16="http://schemas.microsoft.com/office/drawing/2014/main" val="3406358116"/>
                    </a:ext>
                  </a:extLst>
                </a:gridCol>
              </a:tblGrid>
              <a:tr h="576454">
                <a:tc>
                  <a:txBody>
                    <a:bodyPr/>
                    <a:lstStyle/>
                    <a:p>
                      <a:r>
                        <a:rPr lang="en-US" sz="1100" dirty="0">
                          <a:solidFill>
                            <a:schemeClr val="tx1"/>
                          </a:solidFill>
                          <a:latin typeface="+mj-lt"/>
                          <a:cs typeface="Arial" panose="020B0604020202020204" pitchFamily="34" charset="0"/>
                        </a:rPr>
                        <a:t>Item</a:t>
                      </a:r>
                    </a:p>
                  </a:txBody>
                  <a:tcPr marL="91438" marR="91438" marT="34283" marB="34283"/>
                </a:tc>
                <a:tc>
                  <a:txBody>
                    <a:bodyPr/>
                    <a:lstStyle/>
                    <a:p>
                      <a:r>
                        <a:rPr lang="en-US" sz="1100" dirty="0">
                          <a:solidFill>
                            <a:schemeClr val="tx1"/>
                          </a:solidFill>
                          <a:latin typeface="+mj-lt"/>
                          <a:cs typeface="Arial" panose="020B0604020202020204" pitchFamily="34" charset="0"/>
                        </a:rPr>
                        <a:t>Policy</a:t>
                      </a:r>
                      <a:r>
                        <a:rPr lang="en-US" sz="1100" baseline="0" dirty="0">
                          <a:solidFill>
                            <a:schemeClr val="tx1"/>
                          </a:solidFill>
                          <a:latin typeface="+mj-lt"/>
                          <a:cs typeface="Arial" panose="020B0604020202020204" pitchFamily="34" charset="0"/>
                        </a:rPr>
                        <a:t> Effective Date</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C-IV</a:t>
                      </a:r>
                      <a:r>
                        <a:rPr lang="en-US" sz="1100" baseline="0" dirty="0">
                          <a:solidFill>
                            <a:schemeClr val="tx1"/>
                          </a:solidFill>
                          <a:latin typeface="+mj-lt"/>
                          <a:cs typeface="Arial" panose="020B0604020202020204" pitchFamily="34" charset="0"/>
                        </a:rPr>
                        <a:t> Status</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latin typeface="+mj-lt"/>
                          <a:ea typeface="+mn-ea"/>
                          <a:cs typeface="Arial" panose="020B0604020202020204" pitchFamily="34" charset="0"/>
                        </a:rPr>
                        <a:t>Description</a:t>
                      </a:r>
                      <a:r>
                        <a:rPr lang="en-US" sz="1100" b="1" kern="1200" baseline="0" dirty="0">
                          <a:solidFill>
                            <a:schemeClr val="tx1"/>
                          </a:solidFill>
                          <a:latin typeface="+mj-lt"/>
                          <a:ea typeface="+mn-ea"/>
                          <a:cs typeface="Arial" panose="020B0604020202020204" pitchFamily="34" charset="0"/>
                        </a:rPr>
                        <a:t> – </a:t>
                      </a:r>
                      <a:r>
                        <a:rPr lang="en-US" sz="11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50623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dk1"/>
                          </a:solidFill>
                          <a:latin typeface="+mn-lt"/>
                          <a:ea typeface="+mn-ea"/>
                          <a:cs typeface="Arial" panose="020B0604020202020204" pitchFamily="34" charset="0"/>
                        </a:rPr>
                        <a:t>Implementation of Assistance with Diaper Cost Supportive Services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dk1"/>
                          </a:solidFill>
                          <a:latin typeface="+mn-lt"/>
                          <a:ea typeface="+mn-ea"/>
                          <a:cs typeface="Arial" panose="020B0604020202020204" pitchFamily="34" charset="0"/>
                          <a:hlinkClick r:id="rId2"/>
                        </a:rPr>
                        <a:t>ACL 18-38</a:t>
                      </a:r>
                      <a:endParaRPr lang="en-US" sz="1200" kern="1200" baseline="0" dirty="0">
                        <a:solidFill>
                          <a:schemeClr val="dk1"/>
                        </a:solidFill>
                        <a:latin typeface="+mn-lt"/>
                        <a:ea typeface="+mn-ea"/>
                        <a:cs typeface="Arial" panose="020B0604020202020204" pitchFamily="34" charset="0"/>
                      </a:endParaRPr>
                    </a:p>
                  </a:txBody>
                  <a:tcPr marL="91448" marR="91448" marT="34291" marB="34291"/>
                </a:tc>
                <a:tc>
                  <a:txBody>
                    <a:bodyPr/>
                    <a:lstStyle/>
                    <a:p>
                      <a:r>
                        <a:rPr lang="en-US" sz="1200" i="0" dirty="0">
                          <a:solidFill>
                            <a:schemeClr val="tx1"/>
                          </a:solidFill>
                          <a:latin typeface="+mn-lt"/>
                          <a:cs typeface="Arial" panose="020B0604020202020204" pitchFamily="34" charset="0"/>
                        </a:rPr>
                        <a:t>4/1/18</a:t>
                      </a: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Arial" panose="020B0604020202020204" pitchFamily="34" charset="0"/>
                        </a:rPr>
                        <a:t>SCR</a:t>
                      </a:r>
                      <a:r>
                        <a:rPr lang="en-US" sz="1200" baseline="0" dirty="0">
                          <a:latin typeface="+mn-lt"/>
                          <a:cs typeface="Arial" panose="020B0604020202020204" pitchFamily="34" charset="0"/>
                        </a:rPr>
                        <a:t> 100305</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latin typeface="+mn-lt"/>
                          <a:cs typeface="Arial" panose="020B0604020202020204" pitchFamily="34" charset="0"/>
                        </a:rPr>
                        <a:t>TBD</a:t>
                      </a:r>
                      <a:endParaRPr lang="en-US" sz="1200" dirty="0">
                        <a:latin typeface="+mn-lt"/>
                        <a:cs typeface="Arial" panose="020B0604020202020204" pitchFamily="34" charset="0"/>
                      </a:endParaRPr>
                    </a:p>
                  </a:txBody>
                  <a:tcPr marL="91442" marR="91442" marT="34315" marB="34315"/>
                </a:tc>
                <a:tc>
                  <a:txBody>
                    <a:bodyPr/>
                    <a:lstStyle/>
                    <a:p>
                      <a:r>
                        <a:rPr lang="en-US" sz="1200" kern="1200" dirty="0">
                          <a:solidFill>
                            <a:schemeClr val="tx1"/>
                          </a:solidFill>
                          <a:effectLst/>
                          <a:latin typeface="+mn-lt"/>
                          <a:ea typeface="+mn-ea"/>
                          <a:cs typeface="+mn-cs"/>
                        </a:rPr>
                        <a:t>SCR 59192</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Analysis</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latin typeface="+mn-lt"/>
                          <a:cs typeface="Arial" panose="020B0604020202020204" pitchFamily="34" charset="0"/>
                        </a:rPr>
                        <a:t>TBD</a:t>
                      </a:r>
                      <a:endParaRPr lang="en-US" sz="1200" dirty="0">
                        <a:latin typeface="+mn-lt"/>
                        <a:cs typeface="Arial" panose="020B0604020202020204" pitchFamily="34" charset="0"/>
                      </a:endParaRPr>
                    </a:p>
                    <a:p>
                      <a:endParaRPr lang="en-US" sz="1200" kern="1200" dirty="0">
                        <a:solidFill>
                          <a:schemeClr val="tx1"/>
                        </a:solidFill>
                        <a:effectLst/>
                        <a:latin typeface="+mn-lt"/>
                        <a:ea typeface="+mn-ea"/>
                        <a:cs typeface="+mn-cs"/>
                      </a:endParaRPr>
                    </a:p>
                  </a:txBody>
                  <a:tcPr marL="91442" marR="91442" marT="34315" marB="34315"/>
                </a:tc>
                <a:tc>
                  <a:txBody>
                    <a:bodyPr/>
                    <a:lstStyle/>
                    <a:p>
                      <a:r>
                        <a:rPr lang="en-US" sz="1350" b="0" i="0" u="none" strike="noStrike" kern="1200" baseline="0" dirty="0">
                          <a:solidFill>
                            <a:schemeClr val="dk1"/>
                          </a:solidFill>
                          <a:latin typeface="+mn-lt"/>
                          <a:ea typeface="+mn-ea"/>
                          <a:cs typeface="+mn-cs"/>
                        </a:rPr>
                        <a:t>The passage of </a:t>
                      </a:r>
                      <a:r>
                        <a:rPr lang="en-US" sz="1350" b="0" i="0" u="none" strike="noStrike" kern="1200" baseline="0" dirty="0">
                          <a:solidFill>
                            <a:schemeClr val="dk1"/>
                          </a:solidFill>
                          <a:latin typeface="+mn-lt"/>
                          <a:ea typeface="+mn-ea"/>
                          <a:cs typeface="+mn-cs"/>
                          <a:hlinkClick r:id="rId3"/>
                        </a:rPr>
                        <a:t>AB 480 </a:t>
                      </a:r>
                      <a:r>
                        <a:rPr lang="en-US" sz="1350" b="0" i="0" u="none" strike="noStrike" kern="1200" baseline="0" dirty="0">
                          <a:solidFill>
                            <a:schemeClr val="dk1"/>
                          </a:solidFill>
                          <a:latin typeface="+mn-lt"/>
                          <a:ea typeface="+mn-ea"/>
                          <a:cs typeface="+mn-cs"/>
                        </a:rPr>
                        <a:t>requires County Welfare Departments (CWD) to provide thirty dollars ($30) per month to CalWORKs Welfare to Work (WTW) recipients to assist with diaper costs for each child who is under 36 months of age. </a:t>
                      </a:r>
                    </a:p>
                    <a:p>
                      <a:r>
                        <a:rPr lang="en-US" sz="1350" b="0" i="0" u="none" strike="noStrike" kern="1200" baseline="0" dirty="0">
                          <a:solidFill>
                            <a:schemeClr val="dk1"/>
                          </a:solidFill>
                          <a:latin typeface="+mn-lt"/>
                          <a:ea typeface="+mn-ea"/>
                          <a:cs typeface="+mn-cs"/>
                        </a:rPr>
                        <a:t>Individuals must meet the following qualifying criteria to receive the diaper supportive service: 1) Have a qualifying child under 36 months of age; and 2) be a participant in the WTW program. </a:t>
                      </a:r>
                    </a:p>
                    <a:p>
                      <a:endParaRPr lang="en-US" sz="1350" b="0" i="0" u="none" strike="noStrike" kern="1200" baseline="0" dirty="0">
                        <a:solidFill>
                          <a:schemeClr val="dk1"/>
                        </a:solidFill>
                        <a:latin typeface="+mn-lt"/>
                        <a:ea typeface="+mn-ea"/>
                        <a:cs typeface="+mn-cs"/>
                      </a:endParaRPr>
                    </a:p>
                    <a:p>
                      <a:r>
                        <a:rPr lang="en-US" sz="1350" b="1" i="0" u="none" strike="noStrike" kern="1200" baseline="0" dirty="0">
                          <a:solidFill>
                            <a:schemeClr val="dk1"/>
                          </a:solidFill>
                          <a:latin typeface="+mn-lt"/>
                          <a:ea typeface="+mn-ea"/>
                          <a:cs typeface="+mn-cs"/>
                        </a:rPr>
                        <a:t>C-IV/LRS Update:</a:t>
                      </a:r>
                      <a:endParaRPr lang="en-US" sz="1350" b="0" i="0" u="none" strike="noStrike" kern="1200" baseline="0" dirty="0">
                        <a:solidFill>
                          <a:schemeClr val="dk1"/>
                        </a:solidFill>
                        <a:latin typeface="+mn-lt"/>
                        <a:ea typeface="+mn-ea"/>
                        <a:cs typeface="+mn-cs"/>
                      </a:endParaRPr>
                    </a:p>
                    <a:p>
                      <a:pPr marL="285750" indent="-285750">
                        <a:buFont typeface="Arial" panose="020B0604020202020204" pitchFamily="34" charset="0"/>
                        <a:buChar char="•"/>
                      </a:pPr>
                      <a:r>
                        <a:rPr lang="en-US" sz="1350" b="0" i="0" u="none" strike="noStrike" kern="1200" baseline="0" dirty="0">
                          <a:solidFill>
                            <a:schemeClr val="dk1"/>
                          </a:solidFill>
                          <a:latin typeface="+mn-lt"/>
                          <a:ea typeface="+mn-ea"/>
                          <a:cs typeface="+mn-cs"/>
                        </a:rPr>
                        <a:t>Identified the potential caseload - approximately  22k cases across the 40 counties.</a:t>
                      </a:r>
                    </a:p>
                    <a:p>
                      <a:pPr marL="285750" indent="-285750">
                        <a:buFont typeface="Arial" panose="020B0604020202020204" pitchFamily="34" charset="0"/>
                        <a:buChar char="•"/>
                      </a:pPr>
                      <a:endParaRPr lang="en-US" sz="1350" b="0" i="0" u="none" strike="noStrike" kern="1200" baseline="0" dirty="0">
                        <a:solidFill>
                          <a:schemeClr val="dk1"/>
                        </a:solidFill>
                        <a:latin typeface="+mn-lt"/>
                        <a:ea typeface="+mn-ea"/>
                        <a:cs typeface="+mn-cs"/>
                      </a:endParaRPr>
                    </a:p>
                    <a:p>
                      <a:pPr marL="285750" indent="-285750">
                        <a:buFont typeface="Arial" panose="020B0604020202020204" pitchFamily="34" charset="0"/>
                        <a:buChar char="•"/>
                      </a:pPr>
                      <a:r>
                        <a:rPr lang="en-US" sz="1350" b="0" i="0" u="none" strike="noStrike" kern="1200" baseline="0" dirty="0">
                          <a:solidFill>
                            <a:schemeClr val="dk1"/>
                          </a:solidFill>
                          <a:latin typeface="+mn-lt"/>
                          <a:ea typeface="+mn-ea"/>
                          <a:cs typeface="+mn-cs"/>
                        </a:rPr>
                        <a:t>A manual process would constitute an unreasonable workload on the counties; the project has started documenting the requirements and design to automate the diaper benefit issuance. </a:t>
                      </a:r>
                    </a:p>
                    <a:p>
                      <a:pPr marL="285750" indent="-285750">
                        <a:buFont typeface="Arial" panose="020B0604020202020204" pitchFamily="34" charset="0"/>
                        <a:buChar char="•"/>
                      </a:pPr>
                      <a:endParaRPr lang="en-US" sz="1350" b="0" i="0" u="none" strike="noStrike" kern="1200" baseline="0" dirty="0">
                        <a:solidFill>
                          <a:schemeClr val="dk1"/>
                        </a:solidFill>
                        <a:latin typeface="+mn-lt"/>
                        <a:ea typeface="+mn-ea"/>
                        <a:cs typeface="+mn-cs"/>
                      </a:endParaRPr>
                    </a:p>
                    <a:p>
                      <a:pPr marL="285750" indent="-285750">
                        <a:buFont typeface="Arial" panose="020B0604020202020204" pitchFamily="34" charset="0"/>
                        <a:buChar char="•"/>
                      </a:pPr>
                      <a:r>
                        <a:rPr lang="en-US" sz="1350" b="0" i="0" u="none" strike="noStrike" kern="1200" baseline="0" dirty="0">
                          <a:solidFill>
                            <a:schemeClr val="dk1"/>
                          </a:solidFill>
                          <a:latin typeface="+mn-lt"/>
                          <a:ea typeface="+mn-ea"/>
                          <a:cs typeface="+mn-cs"/>
                        </a:rPr>
                        <a:t>The project has some policy questions that need to be address prior to finalizing the requirements and design. A Consortium Request for Policy Clarification (CRPC)  with policy questions was sent to CDSS on 4/10/18.</a:t>
                      </a: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1278789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6</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496301124"/>
              </p:ext>
            </p:extLst>
          </p:nvPr>
        </p:nvGraphicFramePr>
        <p:xfrm>
          <a:off x="228600" y="685805"/>
          <a:ext cx="8686800" cy="5603307"/>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1897634298"/>
                    </a:ext>
                  </a:extLst>
                </a:gridCol>
                <a:gridCol w="914400">
                  <a:extLst>
                    <a:ext uri="{9D8B030D-6E8A-4147-A177-3AD203B41FA5}">
                      <a16:colId xmlns:a16="http://schemas.microsoft.com/office/drawing/2014/main" val="1570552813"/>
                    </a:ext>
                  </a:extLst>
                </a:gridCol>
                <a:gridCol w="1143000">
                  <a:extLst>
                    <a:ext uri="{9D8B030D-6E8A-4147-A177-3AD203B41FA5}">
                      <a16:colId xmlns:a16="http://schemas.microsoft.com/office/drawing/2014/main" val="2930224535"/>
                    </a:ext>
                  </a:extLst>
                </a:gridCol>
                <a:gridCol w="1219200">
                  <a:extLst>
                    <a:ext uri="{9D8B030D-6E8A-4147-A177-3AD203B41FA5}">
                      <a16:colId xmlns:a16="http://schemas.microsoft.com/office/drawing/2014/main" val="3776382731"/>
                    </a:ext>
                  </a:extLst>
                </a:gridCol>
                <a:gridCol w="4191000">
                  <a:extLst>
                    <a:ext uri="{9D8B030D-6E8A-4147-A177-3AD203B41FA5}">
                      <a16:colId xmlns:a16="http://schemas.microsoft.com/office/drawing/2014/main" val="3406358116"/>
                    </a:ext>
                  </a:extLst>
                </a:gridCol>
              </a:tblGrid>
              <a:tr h="576454">
                <a:tc>
                  <a:txBody>
                    <a:bodyPr/>
                    <a:lstStyle/>
                    <a:p>
                      <a:r>
                        <a:rPr lang="en-US" sz="1100" dirty="0">
                          <a:solidFill>
                            <a:schemeClr val="tx1"/>
                          </a:solidFill>
                          <a:latin typeface="+mj-lt"/>
                          <a:cs typeface="Arial" panose="020B0604020202020204" pitchFamily="34" charset="0"/>
                        </a:rPr>
                        <a:t>Item</a:t>
                      </a:r>
                    </a:p>
                  </a:txBody>
                  <a:tcPr marL="91438" marR="91438" marT="34283" marB="34283"/>
                </a:tc>
                <a:tc>
                  <a:txBody>
                    <a:bodyPr/>
                    <a:lstStyle/>
                    <a:p>
                      <a:r>
                        <a:rPr lang="en-US" sz="1100" dirty="0">
                          <a:solidFill>
                            <a:schemeClr val="tx1"/>
                          </a:solidFill>
                          <a:latin typeface="+mj-lt"/>
                          <a:cs typeface="Arial" panose="020B0604020202020204" pitchFamily="34" charset="0"/>
                        </a:rPr>
                        <a:t>Policy</a:t>
                      </a:r>
                      <a:r>
                        <a:rPr lang="en-US" sz="1100" baseline="0" dirty="0">
                          <a:solidFill>
                            <a:schemeClr val="tx1"/>
                          </a:solidFill>
                          <a:latin typeface="+mj-lt"/>
                          <a:cs typeface="Arial" panose="020B0604020202020204" pitchFamily="34" charset="0"/>
                        </a:rPr>
                        <a:t> Effective Date</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C-IV</a:t>
                      </a:r>
                      <a:r>
                        <a:rPr lang="en-US" sz="1100" baseline="0" dirty="0">
                          <a:solidFill>
                            <a:schemeClr val="tx1"/>
                          </a:solidFill>
                          <a:latin typeface="+mj-lt"/>
                          <a:cs typeface="Arial" panose="020B0604020202020204" pitchFamily="34" charset="0"/>
                        </a:rPr>
                        <a:t> Status</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latin typeface="+mj-lt"/>
                          <a:ea typeface="+mn-ea"/>
                          <a:cs typeface="Arial" panose="020B0604020202020204" pitchFamily="34" charset="0"/>
                        </a:rPr>
                        <a:t>Description</a:t>
                      </a:r>
                      <a:r>
                        <a:rPr lang="en-US" sz="1100" b="1" kern="1200" baseline="0" dirty="0">
                          <a:solidFill>
                            <a:schemeClr val="tx1"/>
                          </a:solidFill>
                          <a:latin typeface="+mj-lt"/>
                          <a:ea typeface="+mn-ea"/>
                          <a:cs typeface="Arial" panose="020B0604020202020204" pitchFamily="34" charset="0"/>
                        </a:rPr>
                        <a:t> – </a:t>
                      </a:r>
                      <a:r>
                        <a:rPr lang="en-US" sz="11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50268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a:solidFill>
                            <a:schemeClr val="dk1"/>
                          </a:solidFill>
                          <a:latin typeface="+mn-lt"/>
                          <a:ea typeface="+mn-ea"/>
                          <a:cs typeface="Arial" panose="020B0604020202020204" pitchFamily="34" charset="0"/>
                        </a:rPr>
                        <a:t>Changes to CalFresh Reporting Requirements</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a:solidFill>
                            <a:schemeClr val="dk1"/>
                          </a:solidFill>
                          <a:latin typeface="+mn-lt"/>
                          <a:ea typeface="+mn-ea"/>
                          <a:cs typeface="Arial" panose="020B0604020202020204" pitchFamily="34" charset="0"/>
                          <a:hlinkClick r:id="rId2"/>
                        </a:rPr>
                        <a:t>ACL 18-18</a:t>
                      </a:r>
                      <a:endParaRPr lang="en-US" sz="1400" kern="1200" baseline="0" dirty="0">
                        <a:solidFill>
                          <a:schemeClr val="dk1"/>
                        </a:solidFill>
                        <a:latin typeface="+mn-lt"/>
                        <a:ea typeface="+mn-ea"/>
                        <a:cs typeface="Arial" panose="020B0604020202020204" pitchFamily="34" charset="0"/>
                      </a:endParaRPr>
                    </a:p>
                  </a:txBody>
                  <a:tcPr marL="91448" marR="91448" marT="34291" marB="34291"/>
                </a:tc>
                <a:tc>
                  <a:txBody>
                    <a:bodyPr/>
                    <a:lstStyle/>
                    <a:p>
                      <a:r>
                        <a:rPr lang="en-US" sz="1400" i="0" dirty="0">
                          <a:solidFill>
                            <a:schemeClr val="tx1"/>
                          </a:solidFill>
                          <a:latin typeface="+mn-lt"/>
                          <a:cs typeface="Arial" panose="020B0604020202020204" pitchFamily="34" charset="0"/>
                        </a:rPr>
                        <a:t>5/8/2017</a:t>
                      </a: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SCR</a:t>
                      </a:r>
                      <a:r>
                        <a:rPr lang="en-US" sz="1400" baseline="0" dirty="0">
                          <a:latin typeface="+mn-lt"/>
                          <a:cs typeface="Arial" panose="020B0604020202020204" pitchFamily="34" charset="0"/>
                        </a:rPr>
                        <a:t> 100532</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TBD</a:t>
                      </a:r>
                      <a:endParaRPr lang="en-US" sz="1400" dirty="0">
                        <a:latin typeface="+mn-lt"/>
                        <a:cs typeface="Arial" panose="020B0604020202020204" pitchFamily="34" charset="0"/>
                      </a:endParaRPr>
                    </a:p>
                  </a:txBody>
                  <a:tcPr marL="91442" marR="91442" marT="34315" marB="34315"/>
                </a:tc>
                <a:tc>
                  <a:txBody>
                    <a:bodyPr/>
                    <a:lstStyle/>
                    <a:p>
                      <a:r>
                        <a:rPr lang="en-US" sz="1400" kern="1200" dirty="0">
                          <a:solidFill>
                            <a:schemeClr val="tx1"/>
                          </a:solidFill>
                          <a:effectLst/>
                          <a:latin typeface="+mn-lt"/>
                          <a:ea typeface="+mn-ea"/>
                          <a:cs typeface="+mn-cs"/>
                        </a:rPr>
                        <a:t>SCR 54311</a:t>
                      </a:r>
                    </a:p>
                    <a:p>
                      <a:endParaRPr lang="en-US" sz="1400" kern="1200" dirty="0">
                        <a:solidFill>
                          <a:schemeClr val="tx1"/>
                        </a:solidFill>
                        <a:effectLst/>
                        <a:latin typeface="+mn-lt"/>
                        <a:ea typeface="+mn-ea"/>
                        <a:cs typeface="+mn-cs"/>
                      </a:endParaRPr>
                    </a:p>
                    <a:p>
                      <a:r>
                        <a:rPr lang="en-US" sz="1400" kern="1200" dirty="0">
                          <a:solidFill>
                            <a:schemeClr val="tx1"/>
                          </a:solidFill>
                          <a:effectLst/>
                          <a:latin typeface="+mn-lt"/>
                          <a:ea typeface="+mn-ea"/>
                          <a:cs typeface="+mn-cs"/>
                        </a:rPr>
                        <a:t>Analysis</a:t>
                      </a:r>
                    </a:p>
                    <a:p>
                      <a:endParaRPr lang="en-US" sz="14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TBD</a:t>
                      </a:r>
                      <a:endParaRPr lang="en-US" sz="1400" dirty="0">
                        <a:latin typeface="+mn-lt"/>
                        <a:cs typeface="Arial" panose="020B0604020202020204" pitchFamily="34" charset="0"/>
                      </a:endParaRPr>
                    </a:p>
                    <a:p>
                      <a:endParaRPr lang="en-US" sz="1400" kern="1200" dirty="0">
                        <a:solidFill>
                          <a:schemeClr val="tx1"/>
                        </a:solidFill>
                        <a:effectLst/>
                        <a:latin typeface="+mn-lt"/>
                        <a:ea typeface="+mn-ea"/>
                        <a:cs typeface="+mn-cs"/>
                      </a:endParaRPr>
                    </a:p>
                  </a:txBody>
                  <a:tcPr marL="91442" marR="91442" marT="34315" marB="34315"/>
                </a:tc>
                <a:tc>
                  <a:txBody>
                    <a:bodyPr/>
                    <a:lstStyle/>
                    <a:p>
                      <a:r>
                        <a:rPr lang="en-US" sz="1400" b="0" i="0" u="none" strike="noStrike" kern="1200" baseline="0" dirty="0">
                          <a:solidFill>
                            <a:schemeClr val="dk1"/>
                          </a:solidFill>
                          <a:latin typeface="+mn-lt"/>
                          <a:ea typeface="+mn-ea"/>
                          <a:cs typeface="+mn-cs"/>
                        </a:rPr>
                        <a:t>The Food and Nutrition Service (FNS) recently issued a final rule implementing provisions of the Food, Conservation and Energy Act of 2008. The new regulations were effective May 8, 2017. </a:t>
                      </a:r>
                    </a:p>
                    <a:p>
                      <a:endParaRPr lang="en-US" sz="1400" b="0" i="0" u="none" strike="noStrike" kern="1200" baseline="0" dirty="0">
                        <a:solidFill>
                          <a:schemeClr val="dk1"/>
                        </a:solidFill>
                        <a:latin typeface="+mn-lt"/>
                        <a:ea typeface="+mn-ea"/>
                        <a:cs typeface="+mn-cs"/>
                      </a:endParaRPr>
                    </a:p>
                    <a:p>
                      <a:r>
                        <a:rPr lang="en-US" sz="1400" b="0" i="0" u="none" strike="noStrike" kern="1200" baseline="0" dirty="0">
                          <a:solidFill>
                            <a:schemeClr val="dk1"/>
                          </a:solidFill>
                          <a:latin typeface="+mn-lt"/>
                          <a:ea typeface="+mn-ea"/>
                          <a:cs typeface="+mn-cs"/>
                        </a:rPr>
                        <a:t>Below is a list of the policy changes:</a:t>
                      </a:r>
                    </a:p>
                    <a:p>
                      <a:pPr marL="171450" indent="-171450">
                        <a:buFont typeface="Arial" panose="020B0604020202020204" pitchFamily="34" charset="0"/>
                        <a:buChar char="•"/>
                      </a:pPr>
                      <a:r>
                        <a:rPr lang="en-US" sz="1400" b="0" i="0" u="none" strike="noStrike" kern="1200" baseline="0" dirty="0">
                          <a:solidFill>
                            <a:schemeClr val="dk1"/>
                          </a:solidFill>
                          <a:latin typeface="+mn-lt"/>
                          <a:ea typeface="+mn-ea"/>
                          <a:cs typeface="+mn-cs"/>
                        </a:rPr>
                        <a:t>Threshold for reporting changes in unearned income at the periodic report go from $50 to $100. </a:t>
                      </a:r>
                      <a:endParaRPr lang="en-US" sz="1400" b="0" i="0" u="none" strike="noStrike" kern="1200" baseline="0" dirty="0">
                        <a:solidFill>
                          <a:schemeClr val="dk1"/>
                        </a:solidFill>
                        <a:effectLst/>
                        <a:latin typeface="+mn-lt"/>
                        <a:ea typeface="+mn-ea"/>
                        <a:cs typeface="+mn-cs"/>
                      </a:endParaRPr>
                    </a:p>
                    <a:p>
                      <a:pPr marL="171450" indent="-171450">
                        <a:buFont typeface="Arial" panose="020B0604020202020204" pitchFamily="34" charset="0"/>
                        <a:buChar char="•"/>
                      </a:pPr>
                      <a:r>
                        <a:rPr lang="en-US" sz="1400" b="0" i="0" u="none" strike="noStrike" kern="1200" baseline="0" dirty="0">
                          <a:solidFill>
                            <a:schemeClr val="dk1"/>
                          </a:solidFill>
                          <a:effectLst/>
                          <a:latin typeface="+mn-lt"/>
                          <a:ea typeface="+mn-ea"/>
                          <a:cs typeface="+mn-cs"/>
                        </a:rPr>
                        <a:t>Households are required to make mandatory mid-period reports within 10 days of the date the change becomes known to the household.</a:t>
                      </a:r>
                    </a:p>
                    <a:p>
                      <a:pPr marL="171450" indent="-171450">
                        <a:buFont typeface="Arial" panose="020B0604020202020204" pitchFamily="34" charset="0"/>
                        <a:buChar char="•"/>
                      </a:pPr>
                      <a:r>
                        <a:rPr lang="en-US" sz="1400" b="0" i="0" u="none" strike="noStrike" kern="1200" baseline="0" dirty="0">
                          <a:solidFill>
                            <a:schemeClr val="dk1"/>
                          </a:solidFill>
                          <a:effectLst/>
                          <a:latin typeface="+mn-lt"/>
                          <a:ea typeface="+mn-ea"/>
                          <a:cs typeface="+mn-cs"/>
                        </a:rPr>
                        <a:t>New SAR 7 Reminder Notice  (CF30) - T</a:t>
                      </a:r>
                      <a:r>
                        <a:rPr lang="en-US" sz="1400" b="0" i="0" u="none" strike="noStrike" kern="1200" baseline="0" dirty="0">
                          <a:solidFill>
                            <a:schemeClr val="dk1"/>
                          </a:solidFill>
                          <a:latin typeface="+mn-lt"/>
                          <a:ea typeface="+mn-ea"/>
                          <a:cs typeface="+mn-cs"/>
                        </a:rPr>
                        <a:t>he CWD shall provide the household with a reminder notice advising the household that it has 10 days from the date the CWD mails the reminder notice to file a complete SAR 7 form. If a household fails to file a complete SAR 7 form between the 1st and 5th of the submit month, the CWD shall send the CF 30 on the 6th day of the submit month.  </a:t>
                      </a:r>
                    </a:p>
                    <a:p>
                      <a:pPr marL="171450" indent="-171450">
                        <a:buFont typeface="Arial" panose="020B0604020202020204" pitchFamily="34" charset="0"/>
                        <a:buChar char="•"/>
                      </a:pPr>
                      <a:endParaRPr lang="en-US" sz="1400" b="0" i="0" u="none" strike="noStrike" kern="1200" baseline="0" dirty="0">
                        <a:solidFill>
                          <a:schemeClr val="dk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kern="1200" baseline="0" dirty="0">
                          <a:solidFill>
                            <a:schemeClr val="dk1"/>
                          </a:solidFill>
                          <a:effectLst/>
                          <a:latin typeface="+mn-lt"/>
                          <a:ea typeface="+mn-ea"/>
                          <a:cs typeface="+mn-cs"/>
                        </a:rPr>
                        <a:t>-Continued on next slide-</a:t>
                      </a:r>
                    </a:p>
                    <a:p>
                      <a:pPr marL="0" indent="0">
                        <a:buFont typeface="Arial" panose="020B0604020202020204" pitchFamily="34" charset="0"/>
                        <a:buNone/>
                      </a:pPr>
                      <a:endParaRPr lang="en-US" sz="1400" b="0" i="0" u="none" strike="noStrike" kern="1200" baseline="0" dirty="0">
                        <a:solidFill>
                          <a:schemeClr val="dk1"/>
                        </a:solidFill>
                        <a:latin typeface="+mn-lt"/>
                        <a:ea typeface="+mn-ea"/>
                        <a:cs typeface="+mn-cs"/>
                      </a:endParaRP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252357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7</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829237179"/>
              </p:ext>
            </p:extLst>
          </p:nvPr>
        </p:nvGraphicFramePr>
        <p:xfrm>
          <a:off x="228600" y="685805"/>
          <a:ext cx="8686800" cy="5603307"/>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1897634298"/>
                    </a:ext>
                  </a:extLst>
                </a:gridCol>
                <a:gridCol w="914400">
                  <a:extLst>
                    <a:ext uri="{9D8B030D-6E8A-4147-A177-3AD203B41FA5}">
                      <a16:colId xmlns:a16="http://schemas.microsoft.com/office/drawing/2014/main" val="1570552813"/>
                    </a:ext>
                  </a:extLst>
                </a:gridCol>
                <a:gridCol w="1143000">
                  <a:extLst>
                    <a:ext uri="{9D8B030D-6E8A-4147-A177-3AD203B41FA5}">
                      <a16:colId xmlns:a16="http://schemas.microsoft.com/office/drawing/2014/main" val="2930224535"/>
                    </a:ext>
                  </a:extLst>
                </a:gridCol>
                <a:gridCol w="1219200">
                  <a:extLst>
                    <a:ext uri="{9D8B030D-6E8A-4147-A177-3AD203B41FA5}">
                      <a16:colId xmlns:a16="http://schemas.microsoft.com/office/drawing/2014/main" val="3776382731"/>
                    </a:ext>
                  </a:extLst>
                </a:gridCol>
                <a:gridCol w="4191000">
                  <a:extLst>
                    <a:ext uri="{9D8B030D-6E8A-4147-A177-3AD203B41FA5}">
                      <a16:colId xmlns:a16="http://schemas.microsoft.com/office/drawing/2014/main" val="3406358116"/>
                    </a:ext>
                  </a:extLst>
                </a:gridCol>
              </a:tblGrid>
              <a:tr h="576454">
                <a:tc>
                  <a:txBody>
                    <a:bodyPr/>
                    <a:lstStyle/>
                    <a:p>
                      <a:r>
                        <a:rPr lang="en-US" sz="1100" dirty="0">
                          <a:solidFill>
                            <a:schemeClr val="tx1"/>
                          </a:solidFill>
                          <a:latin typeface="+mj-lt"/>
                          <a:cs typeface="Arial" panose="020B0604020202020204" pitchFamily="34" charset="0"/>
                        </a:rPr>
                        <a:t>Item</a:t>
                      </a:r>
                    </a:p>
                  </a:txBody>
                  <a:tcPr marL="91438" marR="91438" marT="34283" marB="34283"/>
                </a:tc>
                <a:tc>
                  <a:txBody>
                    <a:bodyPr/>
                    <a:lstStyle/>
                    <a:p>
                      <a:r>
                        <a:rPr lang="en-US" sz="1100" dirty="0">
                          <a:solidFill>
                            <a:schemeClr val="tx1"/>
                          </a:solidFill>
                          <a:latin typeface="+mj-lt"/>
                          <a:cs typeface="Arial" panose="020B0604020202020204" pitchFamily="34" charset="0"/>
                        </a:rPr>
                        <a:t>Policy</a:t>
                      </a:r>
                      <a:r>
                        <a:rPr lang="en-US" sz="1100" baseline="0" dirty="0">
                          <a:solidFill>
                            <a:schemeClr val="tx1"/>
                          </a:solidFill>
                          <a:latin typeface="+mj-lt"/>
                          <a:cs typeface="Arial" panose="020B0604020202020204" pitchFamily="34" charset="0"/>
                        </a:rPr>
                        <a:t> Effective Date</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C-IV</a:t>
                      </a:r>
                      <a:r>
                        <a:rPr lang="en-US" sz="1100" baseline="0" dirty="0">
                          <a:solidFill>
                            <a:schemeClr val="tx1"/>
                          </a:solidFill>
                          <a:latin typeface="+mj-lt"/>
                          <a:cs typeface="Arial" panose="020B0604020202020204" pitchFamily="34" charset="0"/>
                        </a:rPr>
                        <a:t> Status</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latin typeface="+mj-lt"/>
                          <a:ea typeface="+mn-ea"/>
                          <a:cs typeface="Arial" panose="020B0604020202020204" pitchFamily="34" charset="0"/>
                        </a:rPr>
                        <a:t>Description</a:t>
                      </a:r>
                      <a:r>
                        <a:rPr lang="en-US" sz="1100" b="1" kern="1200" baseline="0" dirty="0">
                          <a:solidFill>
                            <a:schemeClr val="tx1"/>
                          </a:solidFill>
                          <a:latin typeface="+mj-lt"/>
                          <a:ea typeface="+mn-ea"/>
                          <a:cs typeface="Arial" panose="020B0604020202020204" pitchFamily="34" charset="0"/>
                        </a:rPr>
                        <a:t> – </a:t>
                      </a:r>
                      <a:r>
                        <a:rPr lang="en-US" sz="11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50268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a:solidFill>
                            <a:schemeClr val="dk1"/>
                          </a:solidFill>
                          <a:latin typeface="+mn-lt"/>
                          <a:ea typeface="+mn-ea"/>
                          <a:cs typeface="Arial" panose="020B0604020202020204" pitchFamily="34" charset="0"/>
                        </a:rPr>
                        <a:t>Changes to CalFresh Reporting Requirements</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a:solidFill>
                            <a:schemeClr val="dk1"/>
                          </a:solidFill>
                          <a:latin typeface="+mn-lt"/>
                          <a:ea typeface="+mn-ea"/>
                          <a:cs typeface="Arial" panose="020B0604020202020204" pitchFamily="34" charset="0"/>
                          <a:hlinkClick r:id="rId2"/>
                        </a:rPr>
                        <a:t>ACL 18-18</a:t>
                      </a:r>
                      <a:endParaRPr lang="en-US" sz="1400" kern="1200" baseline="0" dirty="0">
                        <a:solidFill>
                          <a:schemeClr val="dk1"/>
                        </a:solidFill>
                        <a:latin typeface="+mn-lt"/>
                        <a:ea typeface="+mn-ea"/>
                        <a:cs typeface="Arial" panose="020B0604020202020204" pitchFamily="34" charset="0"/>
                      </a:endParaRPr>
                    </a:p>
                  </a:txBody>
                  <a:tcPr marL="91448" marR="91448" marT="34291" marB="34291"/>
                </a:tc>
                <a:tc>
                  <a:txBody>
                    <a:bodyPr/>
                    <a:lstStyle/>
                    <a:p>
                      <a:r>
                        <a:rPr lang="en-US" sz="1400" i="0" dirty="0">
                          <a:solidFill>
                            <a:schemeClr val="tx1"/>
                          </a:solidFill>
                          <a:latin typeface="+mn-lt"/>
                          <a:cs typeface="Arial" panose="020B0604020202020204" pitchFamily="34" charset="0"/>
                        </a:rPr>
                        <a:t>5/8/2017</a:t>
                      </a: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SCR</a:t>
                      </a:r>
                      <a:r>
                        <a:rPr lang="en-US" sz="1400" baseline="0" dirty="0">
                          <a:latin typeface="+mn-lt"/>
                          <a:cs typeface="Arial" panose="020B0604020202020204" pitchFamily="34" charset="0"/>
                        </a:rPr>
                        <a:t> 100532</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TBD</a:t>
                      </a:r>
                      <a:endParaRPr lang="en-US" sz="1400" dirty="0">
                        <a:latin typeface="+mn-lt"/>
                        <a:cs typeface="Arial" panose="020B0604020202020204" pitchFamily="34" charset="0"/>
                      </a:endParaRPr>
                    </a:p>
                  </a:txBody>
                  <a:tcPr marL="91442" marR="91442" marT="34315" marB="34315"/>
                </a:tc>
                <a:tc>
                  <a:txBody>
                    <a:bodyPr/>
                    <a:lstStyle/>
                    <a:p>
                      <a:r>
                        <a:rPr lang="en-US" sz="1400" kern="1200" dirty="0">
                          <a:solidFill>
                            <a:schemeClr val="tx1"/>
                          </a:solidFill>
                          <a:effectLst/>
                          <a:latin typeface="+mn-lt"/>
                          <a:ea typeface="+mn-ea"/>
                          <a:cs typeface="+mn-cs"/>
                        </a:rPr>
                        <a:t>SCR 54311</a:t>
                      </a:r>
                    </a:p>
                    <a:p>
                      <a:endParaRPr lang="en-US" sz="1400" kern="1200" dirty="0">
                        <a:solidFill>
                          <a:schemeClr val="tx1"/>
                        </a:solidFill>
                        <a:effectLst/>
                        <a:latin typeface="+mn-lt"/>
                        <a:ea typeface="+mn-ea"/>
                        <a:cs typeface="+mn-cs"/>
                      </a:endParaRPr>
                    </a:p>
                    <a:p>
                      <a:r>
                        <a:rPr lang="en-US" sz="1400" kern="1200" dirty="0">
                          <a:solidFill>
                            <a:schemeClr val="tx1"/>
                          </a:solidFill>
                          <a:effectLst/>
                          <a:latin typeface="+mn-lt"/>
                          <a:ea typeface="+mn-ea"/>
                          <a:cs typeface="+mn-cs"/>
                        </a:rPr>
                        <a:t>Analysis</a:t>
                      </a:r>
                    </a:p>
                    <a:p>
                      <a:endParaRPr lang="en-US" sz="14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TBD</a:t>
                      </a:r>
                      <a:endParaRPr lang="en-US" sz="1400" dirty="0">
                        <a:latin typeface="+mn-lt"/>
                        <a:cs typeface="Arial" panose="020B0604020202020204" pitchFamily="34" charset="0"/>
                      </a:endParaRPr>
                    </a:p>
                    <a:p>
                      <a:endParaRPr lang="en-US" sz="1400" kern="1200" dirty="0">
                        <a:solidFill>
                          <a:schemeClr val="tx1"/>
                        </a:solidFill>
                        <a:effectLst/>
                        <a:latin typeface="+mn-lt"/>
                        <a:ea typeface="+mn-ea"/>
                        <a:cs typeface="+mn-cs"/>
                      </a:endParaRPr>
                    </a:p>
                  </a:txBody>
                  <a:tcPr marL="91442" marR="91442" marT="34315" marB="34315"/>
                </a:tc>
                <a:tc>
                  <a:txBody>
                    <a:bodyPr/>
                    <a:lstStyle/>
                    <a:p>
                      <a:pPr marL="0" indent="0">
                        <a:buFont typeface="Arial" panose="020B0604020202020204" pitchFamily="34" charset="0"/>
                        <a:buNone/>
                      </a:pPr>
                      <a:r>
                        <a:rPr lang="en-US" sz="1400" b="0" i="0" u="none" strike="noStrike" kern="1200" baseline="0" dirty="0">
                          <a:solidFill>
                            <a:schemeClr val="dk1"/>
                          </a:solidFill>
                          <a:latin typeface="+mn-lt"/>
                          <a:ea typeface="+mn-ea"/>
                          <a:cs typeface="+mn-cs"/>
                        </a:rPr>
                        <a:t>On the  4/11/18 CDSS/SAWS Policy call, CDSS reported the following:</a:t>
                      </a:r>
                    </a:p>
                    <a:p>
                      <a:pPr marL="285750" indent="-285750">
                        <a:buFont typeface="Arial" panose="020B0604020202020204" pitchFamily="34" charset="0"/>
                        <a:buChar char="•"/>
                      </a:pPr>
                      <a:r>
                        <a:rPr lang="en-US" sz="1400" b="0" i="0" u="none" strike="noStrike" kern="1200" baseline="0" dirty="0">
                          <a:solidFill>
                            <a:schemeClr val="dk1"/>
                          </a:solidFill>
                          <a:latin typeface="+mn-lt"/>
                          <a:ea typeface="+mn-ea"/>
                          <a:cs typeface="+mn-cs"/>
                        </a:rPr>
                        <a:t>They are meeting with FNS on 4/12/18 to discuss question and concerns about this policy. </a:t>
                      </a:r>
                    </a:p>
                    <a:p>
                      <a:pPr marL="285750" indent="-285750">
                        <a:buFont typeface="Arial" panose="020B0604020202020204" pitchFamily="34" charset="0"/>
                        <a:buChar char="•"/>
                      </a:pPr>
                      <a:r>
                        <a:rPr lang="en-US" sz="1400" b="0" i="0" u="none" strike="noStrike" kern="1200" baseline="0" dirty="0">
                          <a:solidFill>
                            <a:schemeClr val="dk1"/>
                          </a:solidFill>
                          <a:latin typeface="+mn-lt"/>
                          <a:ea typeface="+mn-ea"/>
                          <a:cs typeface="+mn-cs"/>
                        </a:rPr>
                        <a:t>They are going to explore the option of applying for a waiver, similar to Washington State. </a:t>
                      </a:r>
                    </a:p>
                    <a:p>
                      <a:pPr marL="285750" indent="-285750">
                        <a:buFont typeface="Arial" panose="020B0604020202020204" pitchFamily="34" charset="0"/>
                        <a:buChar char="•"/>
                      </a:pPr>
                      <a:r>
                        <a:rPr lang="en-US" sz="1400" b="0" i="0" u="none" strike="noStrike" kern="1200" baseline="0" dirty="0">
                          <a:solidFill>
                            <a:schemeClr val="dk1"/>
                          </a:solidFill>
                          <a:latin typeface="+mn-lt"/>
                          <a:ea typeface="+mn-ea"/>
                          <a:cs typeface="+mn-cs"/>
                        </a:rPr>
                        <a:t>Some counties are being cited CAPER errors for this policy.  QC is not looking at the timeframe in which the NOA was mailed; they are just looking to see that the CF 30 was mailed.</a:t>
                      </a:r>
                    </a:p>
                    <a:p>
                      <a:pPr marL="0" indent="0" algn="ctr">
                        <a:buFont typeface="Arial" panose="020B0604020202020204" pitchFamily="34" charset="0"/>
                        <a:buNone/>
                      </a:pPr>
                      <a:endParaRPr lang="en-US" sz="1400" b="0" i="0" u="none" strike="noStrike" kern="1200" baseline="0" dirty="0">
                        <a:solidFill>
                          <a:schemeClr val="dk1"/>
                        </a:solidFill>
                        <a:latin typeface="+mn-lt"/>
                        <a:ea typeface="+mn-ea"/>
                        <a:cs typeface="+mn-cs"/>
                      </a:endParaRPr>
                    </a:p>
                    <a:p>
                      <a:r>
                        <a:rPr lang="en-US" sz="1400" b="1" i="0" u="none" strike="noStrike" kern="1200" baseline="0" dirty="0">
                          <a:solidFill>
                            <a:schemeClr val="dk1"/>
                          </a:solidFill>
                          <a:latin typeface="+mn-lt"/>
                          <a:ea typeface="+mn-ea"/>
                          <a:cs typeface="+mn-cs"/>
                        </a:rPr>
                        <a:t>C-IV/LRS Update:</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dk1"/>
                          </a:solidFill>
                          <a:latin typeface="+mn-lt"/>
                          <a:ea typeface="+mn-ea"/>
                          <a:cs typeface="+mn-cs"/>
                        </a:rPr>
                        <a:t>The project teams are working on documenting  system changes. During this effort, several policy questions were identified, and a  Consortium Request for Policy Clarification (CRPC) was sent to CDSS on 4/2/18. Until automation can occur the counties will manually send the CF 30. </a:t>
                      </a: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1489887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7620000" cy="715962"/>
          </a:xfrm>
        </p:spPr>
        <p:txBody>
          <a:bodyPr/>
          <a:lstStyle/>
          <a:p>
            <a:pPr algn="r"/>
            <a:r>
              <a:rPr lang="en-US" dirty="0"/>
              <a:t>Policy Implementation</a:t>
            </a:r>
          </a:p>
        </p:txBody>
      </p:sp>
      <p:sp>
        <p:nvSpPr>
          <p:cNvPr id="5" name="Slide Number Placeholder 3"/>
          <p:cNvSpPr>
            <a:spLocks noGrp="1"/>
          </p:cNvSpPr>
          <p:nvPr>
            <p:ph type="sldNum" sz="quarter" idx="12"/>
          </p:nvPr>
        </p:nvSpPr>
        <p:spPr>
          <a:xfrm>
            <a:off x="7696201" y="6285434"/>
            <a:ext cx="762000" cy="420165"/>
          </a:xfrm>
        </p:spPr>
        <p:txBody>
          <a:bodyPr/>
          <a:lstStyle/>
          <a:p>
            <a:fld id="{E11AC5FD-6117-434D-B9A5-ADA9E67FDCBD}" type="slidenum">
              <a:rPr lang="en-US" smtClean="0"/>
              <a:t>8</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977965793"/>
              </p:ext>
            </p:extLst>
          </p:nvPr>
        </p:nvGraphicFramePr>
        <p:xfrm>
          <a:off x="304800" y="990600"/>
          <a:ext cx="8610600" cy="5358174"/>
        </p:xfrm>
        <a:graphic>
          <a:graphicData uri="http://schemas.openxmlformats.org/drawingml/2006/table">
            <a:tbl>
              <a:tblPr firstRow="1" bandRow="1">
                <a:tableStyleId>{5C22544A-7EE6-4342-B048-85BDC9FD1C3A}</a:tableStyleId>
              </a:tblPr>
              <a:tblGrid>
                <a:gridCol w="1116187">
                  <a:extLst>
                    <a:ext uri="{9D8B030D-6E8A-4147-A177-3AD203B41FA5}">
                      <a16:colId xmlns:a16="http://schemas.microsoft.com/office/drawing/2014/main" val="1897634298"/>
                    </a:ext>
                  </a:extLst>
                </a:gridCol>
                <a:gridCol w="956734">
                  <a:extLst>
                    <a:ext uri="{9D8B030D-6E8A-4147-A177-3AD203B41FA5}">
                      <a16:colId xmlns:a16="http://schemas.microsoft.com/office/drawing/2014/main" val="1570552813"/>
                    </a:ext>
                  </a:extLst>
                </a:gridCol>
                <a:gridCol w="877005">
                  <a:extLst>
                    <a:ext uri="{9D8B030D-6E8A-4147-A177-3AD203B41FA5}">
                      <a16:colId xmlns:a16="http://schemas.microsoft.com/office/drawing/2014/main" val="2930224535"/>
                    </a:ext>
                  </a:extLst>
                </a:gridCol>
                <a:gridCol w="956734">
                  <a:extLst>
                    <a:ext uri="{9D8B030D-6E8A-4147-A177-3AD203B41FA5}">
                      <a16:colId xmlns:a16="http://schemas.microsoft.com/office/drawing/2014/main" val="3776382731"/>
                    </a:ext>
                  </a:extLst>
                </a:gridCol>
                <a:gridCol w="4703940">
                  <a:extLst>
                    <a:ext uri="{9D8B030D-6E8A-4147-A177-3AD203B41FA5}">
                      <a16:colId xmlns:a16="http://schemas.microsoft.com/office/drawing/2014/main" val="3406358116"/>
                    </a:ext>
                  </a:extLst>
                </a:gridCol>
              </a:tblGrid>
              <a:tr h="808984">
                <a:tc>
                  <a:txBody>
                    <a:bodyPr/>
                    <a:lstStyle/>
                    <a:p>
                      <a:r>
                        <a:rPr lang="en-US" sz="1200" dirty="0">
                          <a:solidFill>
                            <a:schemeClr val="tx1"/>
                          </a:solidFill>
                          <a:latin typeface="+mj-lt"/>
                          <a:cs typeface="Arial" panose="020B0604020202020204" pitchFamily="34" charset="0"/>
                        </a:rPr>
                        <a:t>Item</a:t>
                      </a:r>
                    </a:p>
                  </a:txBody>
                  <a:tcPr marL="91438" marR="91438" marT="34283" marB="34283"/>
                </a:tc>
                <a:tc>
                  <a:txBody>
                    <a:bodyPr/>
                    <a:lstStyle/>
                    <a:p>
                      <a:r>
                        <a:rPr lang="en-US" sz="1200" dirty="0">
                          <a:solidFill>
                            <a:schemeClr val="tx1"/>
                          </a:solidFill>
                          <a:latin typeface="+mj-lt"/>
                          <a:cs typeface="Arial" panose="020B0604020202020204" pitchFamily="34" charset="0"/>
                        </a:rPr>
                        <a:t>Policy</a:t>
                      </a:r>
                      <a:r>
                        <a:rPr lang="en-US" sz="1200" baseline="0" dirty="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C-IV</a:t>
                      </a:r>
                      <a:r>
                        <a:rPr lang="en-US" sz="1200" baseline="0" dirty="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j-lt"/>
                          <a:ea typeface="+mn-ea"/>
                          <a:cs typeface="Arial" panose="020B0604020202020204" pitchFamily="34" charset="0"/>
                        </a:rPr>
                        <a:t>Description</a:t>
                      </a:r>
                      <a:r>
                        <a:rPr lang="en-US" sz="1200" b="1" kern="1200" baseline="0" dirty="0">
                          <a:solidFill>
                            <a:schemeClr val="tx1"/>
                          </a:solidFill>
                          <a:latin typeface="+mj-lt"/>
                          <a:ea typeface="+mn-ea"/>
                          <a:cs typeface="Arial" panose="020B0604020202020204" pitchFamily="34" charset="0"/>
                        </a:rPr>
                        <a:t> – </a:t>
                      </a:r>
                      <a:r>
                        <a:rPr lang="en-US" sz="1200" b="1" kern="1200" baseline="0" dirty="0">
                          <a:solidFill>
                            <a:schemeClr val="dk1"/>
                          </a:solidFill>
                          <a:effectLst/>
                          <a:latin typeface="+mj-lt"/>
                          <a:ea typeface="+mn-ea"/>
                          <a:cs typeface="Arial" panose="020B0604020202020204" pitchFamily="34" charset="0"/>
                        </a:rPr>
                        <a:t>C-IV/LRS Implementation Effort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baseline="0" dirty="0">
                        <a:solidFill>
                          <a:schemeClr val="dk1"/>
                        </a:solidFill>
                        <a:effectLst/>
                        <a:latin typeface="+mj-lt"/>
                        <a:ea typeface="+mn-ea"/>
                        <a:cs typeface="Arial" panose="020B0604020202020204" pitchFamily="34" charset="0"/>
                      </a:endParaRPr>
                    </a:p>
                  </a:txBody>
                  <a:tcPr marL="91438" marR="91438" marT="34283" marB="34283"/>
                </a:tc>
                <a:extLst>
                  <a:ext uri="{0D108BD9-81ED-4DB2-BD59-A6C34878D82A}">
                    <a16:rowId xmlns:a16="http://schemas.microsoft.com/office/drawing/2014/main" val="2185081078"/>
                  </a:ext>
                </a:extLst>
              </a:tr>
              <a:tr h="44858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CalFresh Able-Bodied Adults without Dependents (ABAWDs)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i="0" baseline="0" dirty="0">
                          <a:latin typeface="+mn-lt"/>
                          <a:cs typeface="Arial" panose="020B0604020202020204" pitchFamily="34" charset="0"/>
                          <a:hlinkClick r:id="rId2"/>
                        </a:rPr>
                        <a:t>ACIN I-11-16</a:t>
                      </a:r>
                      <a:endParaRPr lang="en-US" sz="14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i="0" baseline="0" dirty="0">
                          <a:latin typeface="+mn-lt"/>
                          <a:cs typeface="Arial" panose="020B0604020202020204" pitchFamily="34" charset="0"/>
                          <a:hlinkClick r:id="rId3"/>
                        </a:rPr>
                        <a:t>ACIN I-88-16</a:t>
                      </a:r>
                      <a:endParaRPr lang="en-US" sz="14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i="0" baseline="0" dirty="0">
                          <a:latin typeface="+mn-lt"/>
                          <a:cs typeface="Arial" panose="020B0604020202020204" pitchFamily="34" charset="0"/>
                          <a:hlinkClick r:id="rId4"/>
                        </a:rPr>
                        <a:t>ACL 18-08</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i="0" baseline="0" dirty="0">
                          <a:latin typeface="+mn-lt"/>
                          <a:cs typeface="Arial" panose="020B0604020202020204" pitchFamily="34" charset="0"/>
                          <a:hlinkClick r:id="rId4"/>
                        </a:rPr>
                        <a:t>ABAWD Handbook</a:t>
                      </a:r>
                      <a:endParaRPr lang="en-US" sz="1400" dirty="0">
                        <a:latin typeface="+mn-lt"/>
                        <a:cs typeface="Arial" panose="020B0604020202020204" pitchFamily="34" charset="0"/>
                      </a:endParaRPr>
                    </a:p>
                  </a:txBody>
                  <a:tcPr marL="91448" marR="91448" marT="34291" marB="34291"/>
                </a:tc>
                <a:tc>
                  <a:txBody>
                    <a:bodyPr/>
                    <a:lstStyle/>
                    <a:p>
                      <a:r>
                        <a:rPr lang="en-US" sz="1400" i="0" baseline="0" dirty="0">
                          <a:solidFill>
                            <a:schemeClr val="tx1"/>
                          </a:solidFill>
                          <a:latin typeface="+mn-lt"/>
                          <a:cs typeface="Arial" panose="020B0604020202020204" pitchFamily="34" charset="0"/>
                        </a:rPr>
                        <a:t>1/1/2017  Fixed Clock</a:t>
                      </a:r>
                    </a:p>
                    <a:p>
                      <a:endParaRPr lang="en-US" sz="1400" i="0" baseline="0" dirty="0">
                        <a:solidFill>
                          <a:schemeClr val="tx1"/>
                        </a:solidFill>
                        <a:latin typeface="+mn-lt"/>
                        <a:cs typeface="Arial" panose="020B0604020202020204" pitchFamily="34" charset="0"/>
                      </a:endParaRPr>
                    </a:p>
                    <a:p>
                      <a:r>
                        <a:rPr lang="en-US" sz="1400" i="0" baseline="0" dirty="0">
                          <a:solidFill>
                            <a:schemeClr val="tx1"/>
                          </a:solidFill>
                          <a:latin typeface="+mn-lt"/>
                          <a:cs typeface="Arial" panose="020B0604020202020204" pitchFamily="34" charset="0"/>
                        </a:rPr>
                        <a:t>9/1/2018  </a:t>
                      </a:r>
                    </a:p>
                    <a:p>
                      <a:r>
                        <a:rPr lang="en-US" sz="1400" i="0" baseline="0" dirty="0">
                          <a:solidFill>
                            <a:schemeClr val="tx1"/>
                          </a:solidFill>
                          <a:latin typeface="+mn-lt"/>
                          <a:cs typeface="Arial" panose="020B0604020202020204" pitchFamily="34" charset="0"/>
                        </a:rPr>
                        <a:t>Waiver Expires</a:t>
                      </a:r>
                      <a:endParaRPr lang="en-US" sz="1400" i="0" dirty="0">
                        <a:solidFill>
                          <a:schemeClr val="tx1"/>
                        </a:solidFill>
                        <a:latin typeface="+mn-lt"/>
                        <a:cs typeface="Arial" panose="020B0604020202020204" pitchFamily="34" charset="0"/>
                      </a:endParaRP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SCR 7215</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Phase II</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Release  Tentative</a:t>
                      </a:r>
                      <a:r>
                        <a:rPr lang="en-US" sz="1400" baseline="0" dirty="0">
                          <a:latin typeface="+mn-lt"/>
                          <a:cs typeface="Arial" panose="020B0604020202020204" pitchFamily="34" charset="0"/>
                        </a:rPr>
                        <a:t> 18.09</a:t>
                      </a:r>
                      <a:endParaRPr lang="en-US" sz="14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txBody>
                  <a:tcPr marL="91442" marR="91442" marT="34315" marB="34315"/>
                </a:tc>
                <a:tc>
                  <a:txBody>
                    <a:bodyPr/>
                    <a:lstStyle/>
                    <a:p>
                      <a:r>
                        <a:rPr lang="en-US" sz="1400" dirty="0">
                          <a:solidFill>
                            <a:schemeClr val="tx1"/>
                          </a:solidFill>
                          <a:latin typeface="+mn-lt"/>
                          <a:cs typeface="Arial" panose="020B0604020202020204" pitchFamily="34" charset="0"/>
                        </a:rPr>
                        <a:t>SCR 50776</a:t>
                      </a:r>
                    </a:p>
                    <a:p>
                      <a:r>
                        <a:rPr lang="en-US" sz="1400" dirty="0">
                          <a:solidFill>
                            <a:schemeClr val="tx1"/>
                          </a:solidFill>
                          <a:latin typeface="+mn-lt"/>
                          <a:cs typeface="Arial" panose="020B0604020202020204" pitchFamily="34" charset="0"/>
                        </a:rPr>
                        <a:t>Phase II </a:t>
                      </a:r>
                    </a:p>
                    <a:p>
                      <a:endParaRPr lang="en-US" sz="1400" dirty="0">
                        <a:solidFill>
                          <a:schemeClr val="tx1"/>
                        </a:solidFill>
                        <a:latin typeface="+mn-lt"/>
                        <a:cs typeface="Arial" panose="020B0604020202020204" pitchFamily="34" charset="0"/>
                      </a:endParaRPr>
                    </a:p>
                    <a:p>
                      <a:r>
                        <a:rPr lang="en-US" sz="1400" dirty="0">
                          <a:solidFill>
                            <a:schemeClr val="tx1"/>
                          </a:solidFill>
                          <a:latin typeface="+mn-lt"/>
                          <a:cs typeface="Arial" panose="020B0604020202020204" pitchFamily="34" charset="0"/>
                        </a:rPr>
                        <a:t>Analysis</a:t>
                      </a:r>
                    </a:p>
                    <a:p>
                      <a:endParaRPr lang="en-US" sz="1400" dirty="0">
                        <a:solidFill>
                          <a:schemeClr val="tx1"/>
                        </a:solidFill>
                        <a:latin typeface="+mn-lt"/>
                        <a:cs typeface="Arial" panose="020B0604020202020204" pitchFamily="34" charset="0"/>
                      </a:endParaRPr>
                    </a:p>
                    <a:p>
                      <a:r>
                        <a:rPr lang="en-US" sz="1400" dirty="0">
                          <a:solidFill>
                            <a:schemeClr val="tx1"/>
                          </a:solidFill>
                          <a:latin typeface="+mn-lt"/>
                          <a:cs typeface="Arial" panose="020B0604020202020204" pitchFamily="34" charset="0"/>
                        </a:rPr>
                        <a:t>Release </a:t>
                      </a:r>
                    </a:p>
                    <a:p>
                      <a:r>
                        <a:rPr lang="en-US" sz="1400" dirty="0">
                          <a:solidFill>
                            <a:schemeClr val="tx1"/>
                          </a:solidFill>
                          <a:latin typeface="+mn-lt"/>
                          <a:cs typeface="Arial" panose="020B0604020202020204" pitchFamily="34" charset="0"/>
                        </a:rPr>
                        <a:t>TBD</a:t>
                      </a:r>
                    </a:p>
                  </a:txBody>
                  <a:tcPr marL="91442" marR="91442" marT="34315" marB="34315"/>
                </a:tc>
                <a:tc>
                  <a:txBody>
                    <a:bodyPr/>
                    <a:lstStyle/>
                    <a:p>
                      <a:pPr marL="0" lvl="0" indent="0" defTabSz="914400">
                        <a:lnSpc>
                          <a:spcPct val="100000"/>
                        </a:lnSpc>
                        <a:spcBef>
                          <a:spcPts val="0"/>
                        </a:spcBef>
                        <a:buClrTx/>
                        <a:buSzTx/>
                        <a:buNone/>
                        <a:defRPr/>
                      </a:pPr>
                      <a:r>
                        <a:rPr lang="en-US" sz="1400" dirty="0">
                          <a:solidFill>
                            <a:schemeClr val="dk1"/>
                          </a:solidFill>
                        </a:rPr>
                        <a:t>Due to the California</a:t>
                      </a:r>
                      <a:r>
                        <a:rPr lang="en-US" sz="1400" baseline="0" dirty="0">
                          <a:solidFill>
                            <a:schemeClr val="dk1"/>
                          </a:solidFill>
                        </a:rPr>
                        <a:t>’s high unemployment rate, it’s anticipated that in 2018 only three counties (Santa Clara, San Mateo, and San Francisco) will be subjected to the ABAWD policy. Therefore, in September CDSS submitted another ABAWD waiver to exempt the remaining 55 counties through 2018. A response from FNS is pending.</a:t>
                      </a:r>
                    </a:p>
                    <a:p>
                      <a:pPr marL="0" lvl="0" indent="0" defTabSz="914400">
                        <a:lnSpc>
                          <a:spcPct val="100000"/>
                        </a:lnSpc>
                        <a:spcBef>
                          <a:spcPts val="0"/>
                        </a:spcBef>
                        <a:buClrTx/>
                        <a:buSzTx/>
                        <a:buNone/>
                        <a:defRPr/>
                      </a:pPr>
                      <a:endParaRPr lang="en-US" sz="1400" baseline="0" dirty="0">
                        <a:solidFill>
                          <a:schemeClr val="dk1"/>
                        </a:solidFill>
                      </a:endParaRPr>
                    </a:p>
                    <a:p>
                      <a:pPr marL="0" lvl="0" indent="0" defTabSz="914400">
                        <a:lnSpc>
                          <a:spcPct val="100000"/>
                        </a:lnSpc>
                        <a:spcBef>
                          <a:spcPts val="0"/>
                        </a:spcBef>
                        <a:buClrTx/>
                        <a:buSzTx/>
                        <a:buNone/>
                        <a:defRPr/>
                      </a:pPr>
                      <a:r>
                        <a:rPr lang="en-US" sz="1400" kern="1200" dirty="0">
                          <a:solidFill>
                            <a:schemeClr val="dk1"/>
                          </a:solidFill>
                          <a:effectLst/>
                          <a:latin typeface="+mn-lt"/>
                          <a:ea typeface="+mn-ea"/>
                          <a:cs typeface="+mn-cs"/>
                        </a:rPr>
                        <a:t>At Self</a:t>
                      </a:r>
                      <a:r>
                        <a:rPr lang="en-US" sz="1400" kern="1200" baseline="0" dirty="0">
                          <a:solidFill>
                            <a:schemeClr val="dk1"/>
                          </a:solidFill>
                          <a:effectLst/>
                          <a:latin typeface="+mn-lt"/>
                          <a:ea typeface="+mn-ea"/>
                          <a:cs typeface="+mn-cs"/>
                        </a:rPr>
                        <a:t> Sufficiency in March, </a:t>
                      </a:r>
                      <a:r>
                        <a:rPr lang="en-US" sz="1400" kern="1200" dirty="0">
                          <a:solidFill>
                            <a:schemeClr val="dk1"/>
                          </a:solidFill>
                          <a:effectLst/>
                          <a:latin typeface="+mn-lt"/>
                          <a:ea typeface="+mn-ea"/>
                          <a:cs typeface="+mn-cs"/>
                        </a:rPr>
                        <a:t>CDSS reported that they are still waiting to hear from FNS on the waiver approval. However, based on the unemployment numbers, they feel confident that the waiver will be approved. </a:t>
                      </a:r>
                      <a:endParaRPr lang="en-US" sz="1400" b="0" kern="1200" baseline="0" dirty="0">
                        <a:solidFill>
                          <a:schemeClr val="dk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kern="1200" baseline="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The </a:t>
                      </a:r>
                      <a:r>
                        <a:rPr lang="en-US" sz="1400" kern="1200" dirty="0">
                          <a:solidFill>
                            <a:schemeClr val="dk1"/>
                          </a:solidFill>
                          <a:effectLst/>
                          <a:latin typeface="+mn-lt"/>
                          <a:ea typeface="+mn-ea"/>
                          <a:cs typeface="+mn-cs"/>
                          <a:hlinkClick r:id="rId4"/>
                        </a:rPr>
                        <a:t>ABAWD Handbook </a:t>
                      </a:r>
                      <a:r>
                        <a:rPr lang="en-US" sz="1400" kern="1200" dirty="0">
                          <a:solidFill>
                            <a:schemeClr val="dk1"/>
                          </a:solidFill>
                          <a:effectLst/>
                          <a:latin typeface="+mn-lt"/>
                          <a:ea typeface="+mn-ea"/>
                          <a:cs typeface="+mn-cs"/>
                        </a:rPr>
                        <a:t>was published</a:t>
                      </a:r>
                      <a:r>
                        <a:rPr lang="en-US" sz="1400" kern="1200" baseline="0" dirty="0">
                          <a:solidFill>
                            <a:schemeClr val="dk1"/>
                          </a:solidFill>
                          <a:effectLst/>
                          <a:latin typeface="+mn-lt"/>
                          <a:ea typeface="+mn-ea"/>
                          <a:cs typeface="+mn-cs"/>
                        </a:rPr>
                        <a:t> on 1/26/18. </a:t>
                      </a:r>
                      <a:r>
                        <a:rPr lang="en-US" sz="1400" kern="1200" dirty="0">
                          <a:solidFill>
                            <a:schemeClr val="dk1"/>
                          </a:solidFill>
                          <a:effectLst/>
                          <a:latin typeface="+mn-lt"/>
                          <a:ea typeface="+mn-ea"/>
                          <a:cs typeface="+mn-cs"/>
                        </a:rPr>
                        <a:t> </a:t>
                      </a:r>
                      <a:r>
                        <a:rPr lang="en-US" sz="1400" dirty="0">
                          <a:solidFill>
                            <a:schemeClr val="dk1"/>
                          </a:solidFill>
                          <a:cs typeface="Arial" panose="020B0604020202020204" pitchFamily="34" charset="0"/>
                        </a:rPr>
                        <a:t>The ABAWD handbook is a living document and will be updated by CDSS as policy is decided upon.</a:t>
                      </a:r>
                      <a:endParaRPr lang="en-US" sz="1400" kern="1200" baseline="0" dirty="0">
                        <a:solidFill>
                          <a:schemeClr val="dk1"/>
                        </a:solidFill>
                        <a:effectLst/>
                        <a:latin typeface="+mn-lt"/>
                        <a:ea typeface="+mn-ea"/>
                        <a:cs typeface="+mn-cs"/>
                      </a:endParaRPr>
                    </a:p>
                    <a:p>
                      <a:pPr marL="0" lvl="0" indent="0" defTabSz="914400">
                        <a:lnSpc>
                          <a:spcPct val="100000"/>
                        </a:lnSpc>
                        <a:spcBef>
                          <a:spcPts val="0"/>
                        </a:spcBef>
                        <a:buClrTx/>
                        <a:buSzTx/>
                        <a:buNone/>
                        <a:defRPr/>
                      </a:pPr>
                      <a:endParaRPr lang="en-US" sz="1400" dirty="0">
                        <a:solidFill>
                          <a:schemeClr val="dk1"/>
                        </a:solidFill>
                        <a:cs typeface="Arial" panose="020B0604020202020204" pitchFamily="34" charset="0"/>
                      </a:endParaRPr>
                    </a:p>
                    <a:p>
                      <a:pPr marL="0" lvl="0" indent="0" defTabSz="914400">
                        <a:lnSpc>
                          <a:spcPct val="100000"/>
                        </a:lnSpc>
                        <a:spcBef>
                          <a:spcPts val="0"/>
                        </a:spcBef>
                        <a:buClrTx/>
                        <a:buSzTx/>
                        <a:buNone/>
                        <a:defRPr/>
                      </a:pPr>
                      <a:r>
                        <a:rPr lang="en-US" sz="1400" dirty="0">
                          <a:solidFill>
                            <a:schemeClr val="dk1"/>
                          </a:solidFill>
                          <a:cs typeface="Arial" panose="020B0604020202020204" pitchFamily="34" charset="0"/>
                        </a:rPr>
                        <a:t>The critical items on which the State needs to provide direction are: </a:t>
                      </a:r>
                      <a:r>
                        <a:rPr lang="en-US" sz="1400" dirty="0">
                          <a:solidFill>
                            <a:schemeClr val="dk1"/>
                          </a:solidFill>
                        </a:rPr>
                        <a:t>NOAs/Forms, Exemptions including geographically waived areas, and the MEDS interface.</a:t>
                      </a:r>
                    </a:p>
                    <a:p>
                      <a:pPr marL="0" lvl="0" indent="0" defTabSz="914400">
                        <a:lnSpc>
                          <a:spcPct val="100000"/>
                        </a:lnSpc>
                        <a:spcBef>
                          <a:spcPts val="0"/>
                        </a:spcBef>
                        <a:buClrTx/>
                        <a:buSzTx/>
                        <a:buNone/>
                        <a:defRPr/>
                      </a:pPr>
                      <a:endParaRPr lang="en-US" sz="1400" b="0" kern="1200" baseline="0" dirty="0">
                        <a:solidFill>
                          <a:schemeClr val="dk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kern="1200" baseline="0" dirty="0">
                          <a:solidFill>
                            <a:schemeClr val="dk1"/>
                          </a:solidFill>
                          <a:effectLst/>
                          <a:latin typeface="+mn-lt"/>
                          <a:ea typeface="+mn-ea"/>
                          <a:cs typeface="+mn-cs"/>
                        </a:rPr>
                        <a:t>  </a:t>
                      </a:r>
                      <a:r>
                        <a:rPr lang="en-US" sz="1400" kern="1200" dirty="0">
                          <a:solidFill>
                            <a:schemeClr val="dk1"/>
                          </a:solidFill>
                          <a:effectLst/>
                          <a:latin typeface="+mn-lt"/>
                          <a:ea typeface="+mn-ea"/>
                          <a:cs typeface="+mn-cs"/>
                        </a:rPr>
                        <a:t> -Continued on next slide-</a:t>
                      </a:r>
                      <a:endParaRPr lang="en-US" sz="1400" b="0" kern="1200" baseline="0" dirty="0">
                        <a:solidFill>
                          <a:schemeClr val="dk1"/>
                        </a:solidFill>
                        <a:effectLst/>
                        <a:latin typeface="+mn-lt"/>
                        <a:ea typeface="+mn-ea"/>
                        <a:cs typeface="+mn-cs"/>
                      </a:endParaRPr>
                    </a:p>
                  </a:txBody>
                  <a:tcPr marL="91442" marR="91442" marT="34315" marB="34315"/>
                </a:tc>
                <a:extLst>
                  <a:ext uri="{0D108BD9-81ED-4DB2-BD59-A6C34878D82A}">
                    <a16:rowId xmlns:a16="http://schemas.microsoft.com/office/drawing/2014/main" val="2694605828"/>
                  </a:ext>
                </a:extLst>
              </a:tr>
            </a:tbl>
          </a:graphicData>
        </a:graphic>
      </p:graphicFrame>
    </p:spTree>
    <p:extLst>
      <p:ext uri="{BB962C8B-B14F-4D97-AF65-F5344CB8AC3E}">
        <p14:creationId xmlns:p14="http://schemas.microsoft.com/office/powerpoint/2010/main" val="494049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7620000" cy="715962"/>
          </a:xfrm>
        </p:spPr>
        <p:txBody>
          <a:bodyPr/>
          <a:lstStyle/>
          <a:p>
            <a:pPr algn="r"/>
            <a:r>
              <a:rPr lang="en-US" dirty="0"/>
              <a:t>Policy Implementation</a:t>
            </a:r>
          </a:p>
        </p:txBody>
      </p:sp>
      <p:sp>
        <p:nvSpPr>
          <p:cNvPr id="5" name="Slide Number Placeholder 3"/>
          <p:cNvSpPr>
            <a:spLocks noGrp="1"/>
          </p:cNvSpPr>
          <p:nvPr>
            <p:ph type="sldNum" sz="quarter" idx="12"/>
          </p:nvPr>
        </p:nvSpPr>
        <p:spPr>
          <a:xfrm>
            <a:off x="7696201" y="6285434"/>
            <a:ext cx="762000" cy="420165"/>
          </a:xfrm>
        </p:spPr>
        <p:txBody>
          <a:bodyPr/>
          <a:lstStyle/>
          <a:p>
            <a:fld id="{E11AC5FD-6117-434D-B9A5-ADA9E67FDCBD}" type="slidenum">
              <a:rPr lang="en-US" smtClean="0"/>
              <a:t>9</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109743387"/>
              </p:ext>
            </p:extLst>
          </p:nvPr>
        </p:nvGraphicFramePr>
        <p:xfrm>
          <a:off x="304800" y="1295400"/>
          <a:ext cx="8610600" cy="4903559"/>
        </p:xfrm>
        <a:graphic>
          <a:graphicData uri="http://schemas.openxmlformats.org/drawingml/2006/table">
            <a:tbl>
              <a:tblPr firstRow="1" bandRow="1">
                <a:tableStyleId>{5C22544A-7EE6-4342-B048-85BDC9FD1C3A}</a:tableStyleId>
              </a:tblPr>
              <a:tblGrid>
                <a:gridCol w="1116187">
                  <a:extLst>
                    <a:ext uri="{9D8B030D-6E8A-4147-A177-3AD203B41FA5}">
                      <a16:colId xmlns:a16="http://schemas.microsoft.com/office/drawing/2014/main" val="1897634298"/>
                    </a:ext>
                  </a:extLst>
                </a:gridCol>
                <a:gridCol w="956734">
                  <a:extLst>
                    <a:ext uri="{9D8B030D-6E8A-4147-A177-3AD203B41FA5}">
                      <a16:colId xmlns:a16="http://schemas.microsoft.com/office/drawing/2014/main" val="1570552813"/>
                    </a:ext>
                  </a:extLst>
                </a:gridCol>
                <a:gridCol w="877005">
                  <a:extLst>
                    <a:ext uri="{9D8B030D-6E8A-4147-A177-3AD203B41FA5}">
                      <a16:colId xmlns:a16="http://schemas.microsoft.com/office/drawing/2014/main" val="2930224535"/>
                    </a:ext>
                  </a:extLst>
                </a:gridCol>
                <a:gridCol w="956734">
                  <a:extLst>
                    <a:ext uri="{9D8B030D-6E8A-4147-A177-3AD203B41FA5}">
                      <a16:colId xmlns:a16="http://schemas.microsoft.com/office/drawing/2014/main" val="3776382731"/>
                    </a:ext>
                  </a:extLst>
                </a:gridCol>
                <a:gridCol w="4703940">
                  <a:extLst>
                    <a:ext uri="{9D8B030D-6E8A-4147-A177-3AD203B41FA5}">
                      <a16:colId xmlns:a16="http://schemas.microsoft.com/office/drawing/2014/main" val="3406358116"/>
                    </a:ext>
                  </a:extLst>
                </a:gridCol>
              </a:tblGrid>
              <a:tr h="590447">
                <a:tc>
                  <a:txBody>
                    <a:bodyPr/>
                    <a:lstStyle/>
                    <a:p>
                      <a:r>
                        <a:rPr lang="en-US" sz="1200" dirty="0">
                          <a:solidFill>
                            <a:schemeClr val="tx1"/>
                          </a:solidFill>
                          <a:latin typeface="+mj-lt"/>
                          <a:cs typeface="Arial" panose="020B0604020202020204" pitchFamily="34" charset="0"/>
                        </a:rPr>
                        <a:t>Item</a:t>
                      </a:r>
                    </a:p>
                  </a:txBody>
                  <a:tcPr marL="91438" marR="91438" marT="34283" marB="34283"/>
                </a:tc>
                <a:tc>
                  <a:txBody>
                    <a:bodyPr/>
                    <a:lstStyle/>
                    <a:p>
                      <a:r>
                        <a:rPr lang="en-US" sz="1200" dirty="0">
                          <a:solidFill>
                            <a:schemeClr val="tx1"/>
                          </a:solidFill>
                          <a:latin typeface="+mj-lt"/>
                          <a:cs typeface="Arial" panose="020B0604020202020204" pitchFamily="34" charset="0"/>
                        </a:rPr>
                        <a:t>Policy</a:t>
                      </a:r>
                      <a:r>
                        <a:rPr lang="en-US" sz="1200" baseline="0" dirty="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C-IV</a:t>
                      </a:r>
                      <a:r>
                        <a:rPr lang="en-US" sz="1200" baseline="0" dirty="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j-lt"/>
                          <a:ea typeface="+mn-ea"/>
                          <a:cs typeface="Arial" panose="020B0604020202020204" pitchFamily="34" charset="0"/>
                        </a:rPr>
                        <a:t>Description</a:t>
                      </a:r>
                      <a:r>
                        <a:rPr lang="en-US" sz="1200" b="1" kern="1200" baseline="0" dirty="0">
                          <a:solidFill>
                            <a:schemeClr val="tx1"/>
                          </a:solidFill>
                          <a:latin typeface="+mj-lt"/>
                          <a:ea typeface="+mn-ea"/>
                          <a:cs typeface="Arial" panose="020B0604020202020204" pitchFamily="34" charset="0"/>
                        </a:rPr>
                        <a:t> – </a:t>
                      </a:r>
                      <a:r>
                        <a:rPr lang="en-US" sz="1200" b="1" kern="1200" baseline="0" dirty="0">
                          <a:solidFill>
                            <a:schemeClr val="dk1"/>
                          </a:solidFill>
                          <a:effectLst/>
                          <a:latin typeface="+mj-lt"/>
                          <a:ea typeface="+mn-ea"/>
                          <a:cs typeface="Arial" panose="020B0604020202020204" pitchFamily="34" charset="0"/>
                        </a:rPr>
                        <a:t>C-IV/LRS Implementation Effort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baseline="0" dirty="0">
                        <a:solidFill>
                          <a:schemeClr val="dk1"/>
                        </a:solidFill>
                        <a:effectLst/>
                        <a:latin typeface="+mj-lt"/>
                        <a:ea typeface="+mn-ea"/>
                        <a:cs typeface="Arial" panose="020B0604020202020204" pitchFamily="34" charset="0"/>
                      </a:endParaRPr>
                    </a:p>
                  </a:txBody>
                  <a:tcPr marL="91438" marR="91438" marT="34283" marB="34283"/>
                </a:tc>
                <a:extLst>
                  <a:ext uri="{0D108BD9-81ED-4DB2-BD59-A6C34878D82A}">
                    <a16:rowId xmlns:a16="http://schemas.microsoft.com/office/drawing/2014/main" val="2185081078"/>
                  </a:ext>
                </a:extLst>
              </a:tr>
              <a:tr h="42863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CalFresh Able-Bodied Adults without Dependents (ABAWDs)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i="0" baseline="0" dirty="0">
                          <a:latin typeface="+mn-lt"/>
                          <a:cs typeface="Arial" panose="020B0604020202020204" pitchFamily="34" charset="0"/>
                          <a:hlinkClick r:id="rId2"/>
                        </a:rPr>
                        <a:t>ACIN I-11-16</a:t>
                      </a:r>
                      <a:endParaRPr lang="en-US" sz="14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i="0" baseline="0" dirty="0">
                          <a:latin typeface="+mn-lt"/>
                          <a:cs typeface="Arial" panose="020B0604020202020204" pitchFamily="34" charset="0"/>
                          <a:hlinkClick r:id="rId3"/>
                        </a:rPr>
                        <a:t>ACIN I-88-16</a:t>
                      </a:r>
                      <a:endParaRPr lang="en-US" sz="1400" dirty="0">
                        <a:latin typeface="+mn-lt"/>
                        <a:cs typeface="Arial" panose="020B0604020202020204" pitchFamily="34" charset="0"/>
                      </a:endParaRPr>
                    </a:p>
                  </a:txBody>
                  <a:tcPr marL="91448" marR="91448" marT="34291" marB="34291"/>
                </a:tc>
                <a:tc>
                  <a:txBody>
                    <a:bodyPr/>
                    <a:lstStyle/>
                    <a:p>
                      <a:r>
                        <a:rPr lang="en-US" sz="1400" i="0" baseline="0" dirty="0">
                          <a:solidFill>
                            <a:schemeClr val="tx1"/>
                          </a:solidFill>
                          <a:latin typeface="+mn-lt"/>
                          <a:cs typeface="Arial" panose="020B0604020202020204" pitchFamily="34" charset="0"/>
                        </a:rPr>
                        <a:t>1/1/2017  Fixed Clock</a:t>
                      </a:r>
                    </a:p>
                    <a:p>
                      <a:endParaRPr lang="en-US" sz="1400" i="0" baseline="0" dirty="0">
                        <a:solidFill>
                          <a:schemeClr val="tx1"/>
                        </a:solidFill>
                        <a:latin typeface="+mn-lt"/>
                        <a:cs typeface="Arial" panose="020B0604020202020204" pitchFamily="34" charset="0"/>
                      </a:endParaRPr>
                    </a:p>
                    <a:p>
                      <a:r>
                        <a:rPr lang="en-US" sz="1400" i="0" baseline="0" dirty="0">
                          <a:solidFill>
                            <a:schemeClr val="tx1"/>
                          </a:solidFill>
                          <a:latin typeface="+mn-lt"/>
                          <a:cs typeface="Arial" panose="020B0604020202020204" pitchFamily="34" charset="0"/>
                        </a:rPr>
                        <a:t>9/1/2018  </a:t>
                      </a:r>
                    </a:p>
                    <a:p>
                      <a:r>
                        <a:rPr lang="en-US" sz="1400" i="0" baseline="0" dirty="0">
                          <a:solidFill>
                            <a:schemeClr val="tx1"/>
                          </a:solidFill>
                          <a:latin typeface="+mn-lt"/>
                          <a:cs typeface="Arial" panose="020B0604020202020204" pitchFamily="34" charset="0"/>
                        </a:rPr>
                        <a:t>Waiver Expires</a:t>
                      </a:r>
                      <a:endParaRPr lang="en-US" sz="1400" i="0" dirty="0">
                        <a:solidFill>
                          <a:schemeClr val="tx1"/>
                        </a:solidFill>
                        <a:latin typeface="+mn-lt"/>
                        <a:cs typeface="Arial" panose="020B0604020202020204" pitchFamily="34" charset="0"/>
                      </a:endParaRP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SCR 7215</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Phase II</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Tentative</a:t>
                      </a:r>
                      <a:r>
                        <a:rPr lang="en-US" sz="1400" baseline="0" dirty="0">
                          <a:latin typeface="+mn-lt"/>
                          <a:cs typeface="Arial" panose="020B0604020202020204" pitchFamily="34" charset="0"/>
                        </a:rPr>
                        <a:t> 18.09</a:t>
                      </a:r>
                      <a:endParaRPr lang="en-US" sz="14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txBody>
                  <a:tcPr marL="91442" marR="91442" marT="34315" marB="34315"/>
                </a:tc>
                <a:tc>
                  <a:txBody>
                    <a:bodyPr/>
                    <a:lstStyle/>
                    <a:p>
                      <a:r>
                        <a:rPr lang="en-US" sz="1400" dirty="0">
                          <a:solidFill>
                            <a:schemeClr val="tx1"/>
                          </a:solidFill>
                          <a:latin typeface="+mn-lt"/>
                          <a:cs typeface="Arial" panose="020B0604020202020204" pitchFamily="34" charset="0"/>
                        </a:rPr>
                        <a:t>SCR 50776</a:t>
                      </a:r>
                    </a:p>
                    <a:p>
                      <a:r>
                        <a:rPr lang="en-US" sz="1400" dirty="0">
                          <a:solidFill>
                            <a:schemeClr val="tx1"/>
                          </a:solidFill>
                          <a:latin typeface="+mn-lt"/>
                          <a:cs typeface="Arial" panose="020B0604020202020204" pitchFamily="34" charset="0"/>
                        </a:rPr>
                        <a:t>Phase II </a:t>
                      </a:r>
                    </a:p>
                    <a:p>
                      <a:endParaRPr lang="en-US" sz="1400" dirty="0">
                        <a:solidFill>
                          <a:schemeClr val="tx1"/>
                        </a:solidFill>
                        <a:latin typeface="+mn-lt"/>
                        <a:cs typeface="Arial" panose="020B0604020202020204" pitchFamily="34" charset="0"/>
                      </a:endParaRPr>
                    </a:p>
                    <a:p>
                      <a:r>
                        <a:rPr lang="en-US" sz="1400" dirty="0">
                          <a:solidFill>
                            <a:schemeClr val="tx1"/>
                          </a:solidFill>
                          <a:latin typeface="+mn-lt"/>
                          <a:cs typeface="Arial" panose="020B0604020202020204" pitchFamily="34" charset="0"/>
                        </a:rPr>
                        <a:t>Analysis</a:t>
                      </a:r>
                    </a:p>
                    <a:p>
                      <a:endParaRPr lang="en-US" sz="1400" dirty="0">
                        <a:solidFill>
                          <a:schemeClr val="tx1"/>
                        </a:solidFill>
                        <a:latin typeface="+mn-lt"/>
                        <a:cs typeface="Arial" panose="020B0604020202020204" pitchFamily="34" charset="0"/>
                      </a:endParaRPr>
                    </a:p>
                    <a:p>
                      <a:r>
                        <a:rPr lang="en-US" sz="1400" dirty="0">
                          <a:solidFill>
                            <a:schemeClr val="tx1"/>
                          </a:solidFill>
                          <a:latin typeface="+mn-lt"/>
                          <a:cs typeface="Arial" panose="020B0604020202020204" pitchFamily="34" charset="0"/>
                        </a:rPr>
                        <a:t>Release </a:t>
                      </a:r>
                    </a:p>
                    <a:p>
                      <a:r>
                        <a:rPr lang="en-US" sz="1400" dirty="0">
                          <a:solidFill>
                            <a:schemeClr val="tx1"/>
                          </a:solidFill>
                          <a:latin typeface="+mn-lt"/>
                          <a:cs typeface="Arial" panose="020B0604020202020204" pitchFamily="34" charset="0"/>
                        </a:rPr>
                        <a:t>TBD</a:t>
                      </a: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a:solidFill>
                            <a:schemeClr val="dk1"/>
                          </a:solidFill>
                          <a:effectLst/>
                          <a:latin typeface="+mn-lt"/>
                          <a:ea typeface="+mn-ea"/>
                          <a:cs typeface="+mn-cs"/>
                        </a:rPr>
                        <a:t>In February CDSS kicked off the SAWS ABAWD Automation meetings. These meetings will address SAWS questions associated to automating the ABAWD policy. </a:t>
                      </a:r>
                      <a:endParaRPr lang="en-US" sz="1400" dirty="0">
                        <a:solidFill>
                          <a:schemeClr val="dk1"/>
                        </a:solidFill>
                      </a:endParaRPr>
                    </a:p>
                    <a:p>
                      <a:pPr marL="0" lvl="0" indent="0" defTabSz="914400">
                        <a:lnSpc>
                          <a:spcPct val="100000"/>
                        </a:lnSpc>
                        <a:spcBef>
                          <a:spcPts val="0"/>
                        </a:spcBef>
                        <a:buClrTx/>
                        <a:buSzTx/>
                        <a:buNone/>
                        <a:defRPr/>
                      </a:pPr>
                      <a:endParaRPr lang="en-US" sz="1400" dirty="0">
                        <a:solidFill>
                          <a:schemeClr val="dk1"/>
                        </a:solidFill>
                      </a:endParaRPr>
                    </a:p>
                    <a:p>
                      <a:r>
                        <a:rPr lang="en-US" sz="1400" b="1" kern="1200" dirty="0">
                          <a:solidFill>
                            <a:schemeClr val="dk1"/>
                          </a:solidFill>
                          <a:effectLst/>
                          <a:latin typeface="+mn-lt"/>
                          <a:ea typeface="+mn-ea"/>
                          <a:cs typeface="+mn-cs"/>
                        </a:rPr>
                        <a:t>C-IV/LRS Implementation:</a:t>
                      </a:r>
                    </a:p>
                    <a:p>
                      <a:r>
                        <a:rPr lang="en-US" sz="1400" kern="1200" dirty="0">
                          <a:solidFill>
                            <a:schemeClr val="dk1"/>
                          </a:solidFill>
                          <a:effectLst/>
                          <a:latin typeface="+mn-lt"/>
                          <a:ea typeface="+mn-ea"/>
                          <a:cs typeface="+mn-cs"/>
                        </a:rPr>
                        <a:t>The project is working on documenting  system changes and participating in the SAWS ABAWD Automation meeting with CDSS.</a:t>
                      </a:r>
                    </a:p>
                    <a:p>
                      <a:endParaRPr lang="en-US" sz="1400" kern="1200" dirty="0">
                        <a:solidFill>
                          <a:schemeClr val="dk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Considering the CalACES counties will continue to be on an ABAWD waiver until 9/1/2019, all the recent policy changes, and those that are in progress, the CalACES Project believes we need to move the ABAWD Phase II implementation to January 21, 2019. The project has reached out to CDSS for input on this change and we are waiting for their feedback.</a:t>
                      </a:r>
                    </a:p>
                    <a:p>
                      <a:endParaRPr lang="en-US" sz="1400" dirty="0">
                        <a:solidFill>
                          <a:schemeClr val="dk1"/>
                        </a:solidFill>
                      </a:endParaRPr>
                    </a:p>
                  </a:txBody>
                  <a:tcPr marL="91442" marR="91442" marT="34315" marB="34315"/>
                </a:tc>
                <a:extLst>
                  <a:ext uri="{0D108BD9-81ED-4DB2-BD59-A6C34878D82A}">
                    <a16:rowId xmlns:a16="http://schemas.microsoft.com/office/drawing/2014/main" val="2694605828"/>
                  </a:ext>
                </a:extLst>
              </a:tr>
            </a:tbl>
          </a:graphicData>
        </a:graphic>
      </p:graphicFrame>
    </p:spTree>
    <p:extLst>
      <p:ext uri="{BB962C8B-B14F-4D97-AF65-F5344CB8AC3E}">
        <p14:creationId xmlns:p14="http://schemas.microsoft.com/office/powerpoint/2010/main" val="2128910675"/>
      </p:ext>
    </p:extLst>
  </p:cSld>
  <p:clrMapOvr>
    <a:masterClrMapping/>
  </p:clrMapOvr>
</p:sld>
</file>

<file path=ppt/theme/theme1.xml><?xml version="1.0" encoding="utf-8"?>
<a:theme xmlns:a="http://schemas.openxmlformats.org/drawingml/2006/main" name="Basis">
  <a:themeElements>
    <a:clrScheme name="Custom 9">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0070C0"/>
      </a:hlink>
      <a:folHlink>
        <a:srgbClr val="7030A0"/>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CB9487F17E0E4D9E56E929BF36E5A5" ma:contentTypeVersion="11" ma:contentTypeDescription="Create a new document." ma:contentTypeScope="" ma:versionID="d2beb5f791d639a85d9b078d4356c3a6">
  <xsd:schema xmlns:xsd="http://www.w3.org/2001/XMLSchema" xmlns:xs="http://www.w3.org/2001/XMLSchema" xmlns:p="http://schemas.microsoft.com/office/2006/metadata/properties" xmlns:ns2="f7e036ba-a3b0-4cdc-b69c-3ff0c66abd9d" xmlns:ns3="c71bc280-77be-4226-9682-3896b2a5d823" targetNamespace="http://schemas.microsoft.com/office/2006/metadata/properties" ma:root="true" ma:fieldsID="a5175cc1ccf4ca5c3a2b7eff99579075" ns2:_="" ns3:_="">
    <xsd:import namespace="f7e036ba-a3b0-4cdc-b69c-3ff0c66abd9d"/>
    <xsd:import namespace="c71bc280-77be-4226-9682-3896b2a5d82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3:SharedWithUsers" minOccurs="0"/>
                <xsd:element ref="ns3:SharedWithDetails"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e036ba-a3b0-4cdc-b69c-3ff0c66abd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71bc280-77be-4226-9682-3896b2a5d823"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6227D02-6E35-4DC9-A006-193994D0F916}"/>
</file>

<file path=customXml/itemProps2.xml><?xml version="1.0" encoding="utf-8"?>
<ds:datastoreItem xmlns:ds="http://schemas.openxmlformats.org/officeDocument/2006/customXml" ds:itemID="{C06BC64F-180C-40DB-AA66-FA8593066DFC}"/>
</file>

<file path=customXml/itemProps3.xml><?xml version="1.0" encoding="utf-8"?>
<ds:datastoreItem xmlns:ds="http://schemas.openxmlformats.org/officeDocument/2006/customXml" ds:itemID="{CCCA1178-F37D-4765-9875-411DD334EDC4}"/>
</file>

<file path=docProps/app.xml><?xml version="1.0" encoding="utf-8"?>
<Properties xmlns="http://schemas.openxmlformats.org/officeDocument/2006/extended-properties" xmlns:vt="http://schemas.openxmlformats.org/officeDocument/2006/docPropsVTypes">
  <Template/>
  <TotalTime>24039</TotalTime>
  <Words>3805</Words>
  <Application>Microsoft Office PowerPoint</Application>
  <PresentationFormat>On-screen Show (4:3)</PresentationFormat>
  <Paragraphs>614</Paragraphs>
  <Slides>20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Corbel</vt:lpstr>
      <vt:lpstr>Basis</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lpstr>                 Policy Implementation</vt:lpstr>
      <vt:lpstr>                 Policy Implementation</vt:lpstr>
      <vt:lpstr>Policy Implementation</vt:lpstr>
      <vt:lpstr>Policy Implementation</vt:lpstr>
      <vt:lpstr>Policy Implementation</vt:lpstr>
    </vt:vector>
  </TitlesOfParts>
  <Company>C-IV Project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Raychelle Menefee</dc:creator>
  <cp:lastModifiedBy>Liz Grisham</cp:lastModifiedBy>
  <cp:revision>1630</cp:revision>
  <cp:lastPrinted>2018-03-15T13:41:18Z</cp:lastPrinted>
  <dcterms:created xsi:type="dcterms:W3CDTF">2016-05-10T17:20:20Z</dcterms:created>
  <dcterms:modified xsi:type="dcterms:W3CDTF">2018-04-12T21:37:51Z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0x01010004CB9487F17E0E4D9E56E929BF36E5A5</vt:lpwstr>
  </property>
</Properties>
</file>