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2.xml" ContentType="application/vnd.openxmlformats-officedocument.presentationml.slideMaster+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5.xml" ContentType="application/vnd.openxmlformats-officedocument.presentationml.slideLayout+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theme/themeOverride2.xml" ContentType="application/vnd.openxmlformats-officedocument.themeOverrid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Lst>
  <p:notesMasterIdLst>
    <p:notesMasterId r:id="rId5"/>
  </p:notesMasterIdLst>
  <p:sldIdLst>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z Grisham" initials="LG" lastIdx="1" clrIdx="0">
    <p:extLst>
      <p:ext uri="{19B8F6BF-5375-455C-9EA6-DF929625EA0E}">
        <p15:presenceInfo xmlns:p15="http://schemas.microsoft.com/office/powerpoint/2012/main" userId="S-1-5-21-1614895754-515967899-1801674531-13862" providerId="AD"/>
      </p:ext>
    </p:extLst>
  </p:cmAuthor>
  <p:cmAuthor id="2" name="Michele Peterson" initials="MP" lastIdx="1" clrIdx="1">
    <p:extLst>
      <p:ext uri="{19B8F6BF-5375-455C-9EA6-DF929625EA0E}">
        <p15:presenceInfo xmlns:p15="http://schemas.microsoft.com/office/powerpoint/2012/main" userId="S-1-5-21-1614895754-515967899-1801674531-33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3980" autoAdjust="0"/>
  </p:normalViewPr>
  <p:slideViewPr>
    <p:cSldViewPr snapToGrid="0">
      <p:cViewPr varScale="1">
        <p:scale>
          <a:sx n="78" d="100"/>
          <a:sy n="78" d="100"/>
        </p:scale>
        <p:origin x="75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presProps" Target="presProps.xml"/><Relationship Id="rId12" Type="http://schemas.openxmlformats.org/officeDocument/2006/relationships/customXml" Target="../customXml/item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E6508-DA20-4656-8F7F-F2905587CECD}"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1A3466-3A2C-45D3-95A0-57FF1EE1CF82}" type="slidenum">
              <a:rPr lang="en-US" smtClean="0"/>
              <a:t>‹#›</a:t>
            </a:fld>
            <a:endParaRPr lang="en-US"/>
          </a:p>
        </p:txBody>
      </p:sp>
    </p:spTree>
    <p:extLst>
      <p:ext uri="{BB962C8B-B14F-4D97-AF65-F5344CB8AC3E}">
        <p14:creationId xmlns:p14="http://schemas.microsoft.com/office/powerpoint/2010/main" val="306646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1F07C-377A-40C5-B9F8-BC6F29812A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3642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1F07C-377A-40C5-B9F8-BC6F29812A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810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43839" y="182879"/>
            <a:ext cx="1170432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6000" b="1" u="none" cap="all"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709531" y="3869636"/>
            <a:ext cx="8767860"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978661"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002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14104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1"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888650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a:t>Slide title: can span two lines of the slide and </a:t>
            </a:r>
            <a:br>
              <a:rPr lang="en-US" dirty="0"/>
            </a:br>
            <a:r>
              <a:rPr lang="en-US" dirty="0"/>
              <a:t>uses this font color (28pt) </a:t>
            </a:r>
            <a:endParaRPr lang="en-GB" dirty="0"/>
          </a:p>
        </p:txBody>
      </p:sp>
    </p:spTree>
    <p:extLst>
      <p:ext uri="{BB962C8B-B14F-4D97-AF65-F5344CB8AC3E}">
        <p14:creationId xmlns:p14="http://schemas.microsoft.com/office/powerpoint/2010/main" val="1675457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43839" y="182879"/>
            <a:ext cx="1170432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6000" b="1" u="none" cap="all"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709531" y="3869636"/>
            <a:ext cx="8767860"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978661"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3533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47011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6000" b="0" u="none" cap="all" baseline="0"/>
            </a:lvl1pPr>
          </a:lstStyle>
          <a:p>
            <a:r>
              <a:rPr lang="en-US" dirty="0"/>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981201"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727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9106884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635333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715297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337622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0544182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5505752" y="1097280"/>
            <a:ext cx="553285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77952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23498443"/>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58810" y="1069848"/>
            <a:ext cx="5676937"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77952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9648113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158115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1"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9404688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a:t>Slide title: can span two lines of the slide and </a:t>
            </a:r>
            <a:br>
              <a:rPr lang="en-US" dirty="0"/>
            </a:br>
            <a:r>
              <a:rPr lang="en-US" dirty="0"/>
              <a:t>uses this font color (28pt) </a:t>
            </a:r>
            <a:endParaRPr lang="en-GB" dirty="0"/>
          </a:p>
        </p:txBody>
      </p:sp>
    </p:spTree>
    <p:extLst>
      <p:ext uri="{BB962C8B-B14F-4D97-AF65-F5344CB8AC3E}">
        <p14:creationId xmlns:p14="http://schemas.microsoft.com/office/powerpoint/2010/main" val="8004071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a:t>Slide title: can span two lines of the slide and </a:t>
            </a:r>
            <a:br>
              <a:rPr lang="en-US" dirty="0"/>
            </a:br>
            <a:r>
              <a:rPr lang="en-US" dirty="0"/>
              <a:t>uses this font color (28pt) </a:t>
            </a:r>
            <a:endParaRPr lang="en-GB" dirty="0"/>
          </a:p>
        </p:txBody>
      </p:sp>
    </p:spTree>
    <p:extLst>
      <p:ext uri="{BB962C8B-B14F-4D97-AF65-F5344CB8AC3E}">
        <p14:creationId xmlns:p14="http://schemas.microsoft.com/office/powerpoint/2010/main" val="250761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6000" b="0" u="none" cap="all" baseline="0"/>
            </a:lvl1pPr>
          </a:lstStyle>
          <a:p>
            <a:r>
              <a:rPr lang="en-US" dirty="0"/>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981201"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1816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053423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46855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690033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73593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5505752" y="1097280"/>
            <a:ext cx="553285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77952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29786732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58810" y="1069848"/>
            <a:ext cx="5676937"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77952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057658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243840" y="182880"/>
            <a:ext cx="1170432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33400" y="171450"/>
            <a:ext cx="11176000" cy="1356360"/>
          </a:xfrm>
          <a:prstGeom prst="rect">
            <a:avLst/>
          </a:prstGeom>
          <a:ln w="3175">
            <a:noFill/>
          </a:ln>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33401" y="1685925"/>
            <a:ext cx="11175999" cy="4038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42996" y="6223830"/>
            <a:ext cx="2329075"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3949149" y="6223830"/>
            <a:ext cx="4717775"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2" y="6223830"/>
            <a:ext cx="1706217"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533401" y="1524000"/>
            <a:ext cx="11175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0922937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243840" y="182880"/>
            <a:ext cx="1170432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33400" y="171450"/>
            <a:ext cx="11176000" cy="1356360"/>
          </a:xfrm>
          <a:prstGeom prst="rect">
            <a:avLst/>
          </a:prstGeom>
          <a:ln w="3175">
            <a:noFill/>
          </a:ln>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33401" y="1685925"/>
            <a:ext cx="11175999" cy="4038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42996" y="6223830"/>
            <a:ext cx="2329075"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3949149" y="6223830"/>
            <a:ext cx="4717775"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2" y="6223830"/>
            <a:ext cx="1706217"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533401" y="1524000"/>
            <a:ext cx="11175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717349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72" r:id="rId13"/>
  </p:sldLayoutIdLst>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981200" y="0"/>
            <a:ext cx="7620000" cy="867747"/>
          </a:xfrm>
        </p:spPr>
        <p:txBody>
          <a:bodyPr/>
          <a:lstStyle/>
          <a:p>
            <a:pPr algn="ctr"/>
            <a:r>
              <a:rPr lang="en-US" dirty="0"/>
              <a:t>CDSS MOUs</a:t>
            </a:r>
          </a:p>
        </p:txBody>
      </p:sp>
      <p:sp>
        <p:nvSpPr>
          <p:cNvPr id="5" name="Slide Number Placeholder 3"/>
          <p:cNvSpPr>
            <a:spLocks noGrp="1"/>
          </p:cNvSpPr>
          <p:nvPr>
            <p:ph type="sldNum" sz="quarter" idx="12"/>
          </p:nvPr>
        </p:nvSpPr>
        <p:spPr>
          <a:xfrm>
            <a:off x="10055788" y="5648960"/>
            <a:ext cx="548640" cy="396240"/>
          </a:xfrm>
        </p:spPr>
        <p:txBody>
          <a:bodyPr/>
          <a:lstStyle/>
          <a:p>
            <a:fld id="{E11AC5FD-6117-434D-B9A5-ADA9E67FDCBD}" type="slidenum">
              <a:rPr lang="en-US">
                <a:latin typeface="Calibri"/>
              </a:rPr>
              <a:pPr/>
              <a:t>1</a:t>
            </a:fld>
            <a:endParaRPr lang="en-US" dirty="0">
              <a:latin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1168497550"/>
              </p:ext>
            </p:extLst>
          </p:nvPr>
        </p:nvGraphicFramePr>
        <p:xfrm>
          <a:off x="634482" y="755782"/>
          <a:ext cx="10310326" cy="5210446"/>
        </p:xfrm>
        <a:graphic>
          <a:graphicData uri="http://schemas.openxmlformats.org/drawingml/2006/table">
            <a:tbl>
              <a:tblPr firstRow="1" bandRow="1">
                <a:tableStyleId>{5C22544A-7EE6-4342-B048-85BDC9FD1C3A}</a:tableStyleId>
              </a:tblPr>
              <a:tblGrid>
                <a:gridCol w="1511559">
                  <a:extLst>
                    <a:ext uri="{9D8B030D-6E8A-4147-A177-3AD203B41FA5}">
                      <a16:colId xmlns:a16="http://schemas.microsoft.com/office/drawing/2014/main" val="1897634298"/>
                    </a:ext>
                  </a:extLst>
                </a:gridCol>
                <a:gridCol w="1667795">
                  <a:extLst>
                    <a:ext uri="{9D8B030D-6E8A-4147-A177-3AD203B41FA5}">
                      <a16:colId xmlns:a16="http://schemas.microsoft.com/office/drawing/2014/main" val="1124354111"/>
                    </a:ext>
                  </a:extLst>
                </a:gridCol>
                <a:gridCol w="7130972">
                  <a:extLst>
                    <a:ext uri="{9D8B030D-6E8A-4147-A177-3AD203B41FA5}">
                      <a16:colId xmlns:a16="http://schemas.microsoft.com/office/drawing/2014/main" val="3406358116"/>
                    </a:ext>
                  </a:extLst>
                </a:gridCol>
              </a:tblGrid>
              <a:tr h="379266">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dk1"/>
                          </a:solidFill>
                          <a:effectLst/>
                          <a:latin typeface="+mj-lt"/>
                          <a:ea typeface="+mn-ea"/>
                          <a:cs typeface="Arial" panose="020B0604020202020204" pitchFamily="34" charset="0"/>
                        </a:rPr>
                        <a:t>MOU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j-lt"/>
                          <a:ea typeface="+mn-ea"/>
                          <a:cs typeface="Arial" panose="020B0604020202020204" pitchFamily="34" charset="0"/>
                        </a:rPr>
                        <a:t>Purpose of the Data Request</a:t>
                      </a:r>
                      <a:r>
                        <a:rPr lang="en-US" sz="1200" b="1" kern="1200" baseline="0" dirty="0">
                          <a:solidFill>
                            <a:schemeClr val="dk1"/>
                          </a:solidFill>
                          <a:effectLst/>
                          <a:latin typeface="+mj-lt"/>
                          <a:ea typeface="+mn-ea"/>
                          <a:cs typeface="Arial" panose="020B0604020202020204" pitchFamily="34" charset="0"/>
                        </a:rPr>
                        <a:t> </a:t>
                      </a:r>
                    </a:p>
                  </a:txBody>
                  <a:tcPr marL="91438" marR="91438" marT="34283" marB="34283"/>
                </a:tc>
                <a:extLst>
                  <a:ext uri="{0D108BD9-81ED-4DB2-BD59-A6C34878D82A}">
                    <a16:rowId xmlns:a16="http://schemas.microsoft.com/office/drawing/2014/main" val="2185081078"/>
                  </a:ext>
                </a:extLst>
              </a:tr>
              <a:tr h="123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Arial" panose="020B0604020202020204" pitchFamily="34" charset="0"/>
                        </a:rPr>
                        <a:t>Census </a:t>
                      </a: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a:solidFill>
                            <a:schemeClr val="dk1"/>
                          </a:solidFill>
                          <a:effectLst/>
                          <a:latin typeface="+mn-lt"/>
                          <a:ea typeface="+mn-ea"/>
                          <a:cs typeface="Arial" panose="020B0604020202020204" pitchFamily="34" charset="0"/>
                        </a:rPr>
                        <a:t>In Progress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a:solidFill>
                            <a:schemeClr val="dk1"/>
                          </a:solidFill>
                          <a:effectLst/>
                          <a:latin typeface="+mn-lt"/>
                          <a:ea typeface="+mn-ea"/>
                          <a:cs typeface="Arial" panose="020B0604020202020204" pitchFamily="34" charset="0"/>
                        </a:rPr>
                        <a:t>CDSS is reviewing </a:t>
                      </a:r>
                      <a:r>
                        <a:rPr lang="en-US" sz="1400" kern="1200" baseline="0" dirty="0" err="1">
                          <a:solidFill>
                            <a:schemeClr val="dk1"/>
                          </a:solidFill>
                          <a:effectLst/>
                          <a:latin typeface="+mn-lt"/>
                          <a:ea typeface="+mn-ea"/>
                          <a:cs typeface="Arial" panose="020B0604020202020204" pitchFamily="34" charset="0"/>
                        </a:rPr>
                        <a:t>CalACES</a:t>
                      </a:r>
                      <a:r>
                        <a:rPr lang="en-US" sz="1400" kern="1200" baseline="0" dirty="0">
                          <a:solidFill>
                            <a:schemeClr val="dk1"/>
                          </a:solidFill>
                          <a:effectLst/>
                          <a:latin typeface="+mn-lt"/>
                          <a:ea typeface="+mn-ea"/>
                          <a:cs typeface="Arial" panose="020B0604020202020204" pitchFamily="34" charset="0"/>
                        </a:rPr>
                        <a:t> latest comments submitted in Jan 2018</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a:solidFill>
                            <a:schemeClr val="dk1"/>
                          </a:solidFill>
                          <a:effectLst/>
                          <a:latin typeface="+mn-lt"/>
                          <a:ea typeface="+mn-ea"/>
                          <a:cs typeface="Arial" panose="020B0604020202020204" pitchFamily="34" charset="0"/>
                        </a:rPr>
                        <a:t>Note: Initial approved MOU expired on 6/30/17</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Arial" panose="020B0604020202020204" pitchFamily="34" charset="0"/>
                        </a:rPr>
                        <a:t>To</a:t>
                      </a:r>
                      <a:r>
                        <a:rPr lang="en-US" sz="1400" kern="1200" baseline="0" dirty="0">
                          <a:solidFill>
                            <a:schemeClr val="dk1"/>
                          </a:solidFill>
                          <a:effectLst/>
                          <a:latin typeface="+mn-lt"/>
                          <a:ea typeface="+mn-ea"/>
                          <a:cs typeface="Arial" panose="020B0604020202020204" pitchFamily="34" charset="0"/>
                        </a:rPr>
                        <a:t> provide CDSS </a:t>
                      </a:r>
                      <a:r>
                        <a:rPr lang="en-US" sz="1400" kern="1200" dirty="0">
                          <a:solidFill>
                            <a:schemeClr val="dk1"/>
                          </a:solidFill>
                          <a:effectLst/>
                          <a:latin typeface="+mn-lt"/>
                          <a:ea typeface="+mn-ea"/>
                          <a:cs typeface="+mn-cs"/>
                        </a:rPr>
                        <a:t>the necessary and relevant California Work Opportunity and Responsibility to Kids (CalWORKs)  and Supplemental Nutrition</a:t>
                      </a:r>
                      <a:r>
                        <a:rPr lang="en-US" sz="1400" kern="1200" baseline="0" dirty="0">
                          <a:solidFill>
                            <a:schemeClr val="dk1"/>
                          </a:solidFill>
                          <a:effectLst/>
                          <a:latin typeface="+mn-lt"/>
                          <a:ea typeface="+mn-ea"/>
                          <a:cs typeface="+mn-cs"/>
                        </a:rPr>
                        <a:t> Assistance Program (SNAP) data to use in improving the U.S. 2020 Census and providing California with valuable data on program participation dynamics.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effectLst/>
                          <a:latin typeface="+mn-lt"/>
                          <a:ea typeface="+mn-ea"/>
                          <a:cs typeface="+mn-cs"/>
                        </a:rPr>
                        <a:t>The LRS and C-IV Projects will provide to CDSS specific CalWORKs and SNAP data from 2004 to 2016.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4164940116"/>
                  </a:ext>
                </a:extLst>
              </a:tr>
              <a:tr h="123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Arial" panose="020B0604020202020204" pitchFamily="34" charset="0"/>
                        </a:rPr>
                        <a:t>West Stat Study</a:t>
                      </a:r>
                    </a:p>
                  </a:txBody>
                  <a:tcPr marL="91448" marR="91448" marT="34291" marB="34291"/>
                </a:tc>
                <a:tc>
                  <a:txBody>
                    <a:bodyPr/>
                    <a:lstStyle/>
                    <a:p>
                      <a:pPr marL="0" lvl="0" indent="0">
                        <a:buFont typeface="Wingdings" panose="05000000000000000000" pitchFamily="2" charset="2"/>
                        <a:buNone/>
                      </a:pPr>
                      <a:r>
                        <a:rPr lang="en-US" sz="1400" b="0" kern="1200" baseline="0" dirty="0">
                          <a:solidFill>
                            <a:schemeClr val="tx1"/>
                          </a:solidFill>
                          <a:effectLst/>
                          <a:latin typeface="+mn-lt"/>
                          <a:ea typeface="+mn-ea"/>
                          <a:cs typeface="Arial" panose="020B0604020202020204" pitchFamily="34" charset="0"/>
                        </a:rPr>
                        <a:t>In Progress</a:t>
                      </a:r>
                    </a:p>
                    <a:p>
                      <a:pPr marL="0" lvl="0" indent="0">
                        <a:buFont typeface="Wingdings" panose="05000000000000000000" pitchFamily="2" charset="2"/>
                        <a:buNone/>
                      </a:pPr>
                      <a:endParaRPr lang="en-US" sz="1400" b="0" kern="1200" baseline="0" dirty="0">
                        <a:solidFill>
                          <a:schemeClr val="tx1"/>
                        </a:solidFill>
                        <a:effectLst/>
                        <a:latin typeface="+mn-lt"/>
                        <a:ea typeface="+mn-ea"/>
                        <a:cs typeface="Arial" panose="020B0604020202020204" pitchFamily="34" charset="0"/>
                      </a:endParaRPr>
                    </a:p>
                    <a:p>
                      <a:pPr marL="0" lvl="0" indent="0">
                        <a:buFont typeface="Wingdings" panose="05000000000000000000" pitchFamily="2" charset="2"/>
                        <a:buNone/>
                      </a:pPr>
                      <a:r>
                        <a:rPr lang="en-US" sz="1400" b="0" kern="1200" baseline="0" dirty="0" err="1">
                          <a:solidFill>
                            <a:schemeClr val="tx1"/>
                          </a:solidFill>
                          <a:effectLst/>
                          <a:latin typeface="+mn-lt"/>
                          <a:ea typeface="+mn-ea"/>
                          <a:cs typeface="Arial" panose="020B0604020202020204" pitchFamily="34" charset="0"/>
                        </a:rPr>
                        <a:t>CalACES</a:t>
                      </a:r>
                      <a:r>
                        <a:rPr lang="en-US" sz="1400" b="0" kern="1200" baseline="0" dirty="0">
                          <a:solidFill>
                            <a:schemeClr val="tx1"/>
                          </a:solidFill>
                          <a:effectLst/>
                          <a:latin typeface="+mn-lt"/>
                          <a:ea typeface="+mn-ea"/>
                          <a:cs typeface="Arial" panose="020B0604020202020204" pitchFamily="34" charset="0"/>
                        </a:rPr>
                        <a:t> Leal comments sent to CDSS in March. </a:t>
                      </a:r>
                    </a:p>
                    <a:p>
                      <a:pPr marL="0" lvl="0" indent="0">
                        <a:buFont typeface="Wingdings" panose="05000000000000000000" pitchFamily="2" charset="2"/>
                        <a:buNone/>
                      </a:pPr>
                      <a:endParaRPr lang="en-US" sz="1400" b="0" kern="1200" baseline="0" dirty="0">
                        <a:solidFill>
                          <a:schemeClr val="tx1"/>
                        </a:solidFill>
                        <a:effectLst/>
                        <a:latin typeface="+mn-lt"/>
                        <a:ea typeface="+mn-ea"/>
                        <a:cs typeface="Arial" panose="020B0604020202020204" pitchFamily="34" charset="0"/>
                      </a:endParaRPr>
                    </a:p>
                    <a:p>
                      <a:pPr marL="0" lvl="0" indent="0">
                        <a:buFont typeface="Wingdings" panose="05000000000000000000" pitchFamily="2" charset="2"/>
                        <a:buNone/>
                      </a:pPr>
                      <a:r>
                        <a:rPr lang="en-US" sz="1400" b="0" kern="1200" baseline="0" dirty="0">
                          <a:solidFill>
                            <a:schemeClr val="tx1"/>
                          </a:solidFill>
                          <a:effectLst/>
                          <a:latin typeface="+mn-lt"/>
                          <a:ea typeface="+mn-ea"/>
                          <a:cs typeface="Arial" panose="020B0604020202020204" pitchFamily="34" charset="0"/>
                        </a:rPr>
                        <a:t>Final MOU was sent to CDSS contracts dept. for processing in March.</a:t>
                      </a:r>
                    </a:p>
                    <a:p>
                      <a:pPr marL="0" lvl="0" indent="0">
                        <a:buFont typeface="Wingdings" panose="05000000000000000000" pitchFamily="2" charset="2"/>
                        <a:buNone/>
                      </a:pPr>
                      <a:endParaRPr lang="en-US" sz="1400" b="0" kern="1200" baseline="0" dirty="0">
                        <a:solidFill>
                          <a:schemeClr val="tx1"/>
                        </a:solidFill>
                        <a:effectLst/>
                        <a:latin typeface="+mn-lt"/>
                        <a:ea typeface="+mn-ea"/>
                        <a:cs typeface="Arial" panose="020B0604020202020204" pitchFamily="34" charset="0"/>
                      </a:endParaRPr>
                    </a:p>
                  </a:txBody>
                  <a:tcPr marL="91442" marR="91442" marT="34315" marB="34315"/>
                </a:tc>
                <a:tc>
                  <a:txBody>
                    <a:bodyPr/>
                    <a:lstStyle/>
                    <a:p>
                      <a:pPr marL="0" lvl="0" indent="0">
                        <a:buFont typeface="Wingdings" panose="05000000000000000000" pitchFamily="2" charset="2"/>
                        <a:buNone/>
                      </a:pPr>
                      <a:r>
                        <a:rPr lang="en-US" sz="1400" kern="1200" dirty="0">
                          <a:solidFill>
                            <a:schemeClr val="dk1"/>
                          </a:solidFill>
                          <a:effectLst/>
                          <a:latin typeface="+mn-lt"/>
                          <a:ea typeface="+mn-ea"/>
                          <a:cs typeface="Arial" panose="020B0604020202020204" pitchFamily="34" charset="0"/>
                        </a:rPr>
                        <a:t>To</a:t>
                      </a:r>
                      <a:r>
                        <a:rPr lang="en-US" sz="1400" kern="1200" baseline="0" dirty="0">
                          <a:solidFill>
                            <a:schemeClr val="dk1"/>
                          </a:solidFill>
                          <a:effectLst/>
                          <a:latin typeface="+mn-lt"/>
                          <a:ea typeface="+mn-ea"/>
                          <a:cs typeface="Arial" panose="020B0604020202020204" pitchFamily="34" charset="0"/>
                        </a:rPr>
                        <a:t> provide CDSS </a:t>
                      </a:r>
                      <a:r>
                        <a:rPr lang="en-US" sz="1400" kern="1200" dirty="0">
                          <a:solidFill>
                            <a:schemeClr val="dk1"/>
                          </a:solidFill>
                          <a:effectLst/>
                          <a:latin typeface="+mn-lt"/>
                          <a:ea typeface="+mn-ea"/>
                          <a:cs typeface="+mn-cs"/>
                        </a:rPr>
                        <a:t>the necessary and relevant Supplemental Nutrition</a:t>
                      </a:r>
                      <a:r>
                        <a:rPr lang="en-US" sz="1400" kern="1200" baseline="0" dirty="0">
                          <a:solidFill>
                            <a:schemeClr val="dk1"/>
                          </a:solidFill>
                          <a:effectLst/>
                          <a:latin typeface="+mn-lt"/>
                          <a:ea typeface="+mn-ea"/>
                          <a:cs typeface="+mn-cs"/>
                        </a:rPr>
                        <a:t> Assistance Program (SNAP) data to study and identify the major individual, household, and environmental barriers affecting SNAP households. In addition, to examine how these barriers vary by household demographics, economics and geography and determine how, if at all, these barriers can be accounted for in determining SNAP allotments.</a:t>
                      </a:r>
                    </a:p>
                    <a:p>
                      <a:pPr marL="0" lvl="0" indent="0">
                        <a:buFont typeface="Wingdings" panose="05000000000000000000" pitchFamily="2" charset="2"/>
                        <a:buNone/>
                      </a:pPr>
                      <a:endParaRPr lang="en-US" sz="1400" b="0" kern="1200" baseline="0" dirty="0">
                        <a:solidFill>
                          <a:schemeClr val="dk1"/>
                        </a:solidFill>
                        <a:effectLst/>
                        <a:latin typeface="+mn-lt"/>
                        <a:ea typeface="+mn-ea"/>
                        <a:cs typeface="+mn-cs"/>
                      </a:endParaRPr>
                    </a:p>
                    <a:p>
                      <a:pPr marL="0" lvl="0" indent="0">
                        <a:buFont typeface="Wingdings" panose="05000000000000000000" pitchFamily="2" charset="2"/>
                        <a:buNone/>
                      </a:pPr>
                      <a:r>
                        <a:rPr lang="en-US" sz="1400" b="0" kern="1200" baseline="0" dirty="0">
                          <a:solidFill>
                            <a:schemeClr val="dk1"/>
                          </a:solidFill>
                          <a:effectLst/>
                          <a:latin typeface="+mn-lt"/>
                          <a:ea typeface="+mn-ea"/>
                          <a:cs typeface="+mn-cs"/>
                        </a:rPr>
                        <a:t>The  LRS and C-IV Projects will provide to CDSS active CalFresh Recipients as of 10/31/17.</a:t>
                      </a:r>
                    </a:p>
                    <a:p>
                      <a:pPr marL="0" lvl="0" indent="0">
                        <a:buFont typeface="Wingdings" panose="05000000000000000000" pitchFamily="2" charset="2"/>
                        <a:buNone/>
                      </a:pPr>
                      <a:endParaRPr lang="en-US" sz="1400" b="0" kern="1200" baseline="0" dirty="0">
                        <a:solidFill>
                          <a:schemeClr val="dk1"/>
                        </a:solidFill>
                        <a:effectLst/>
                        <a:latin typeface="+mn-lt"/>
                        <a:ea typeface="+mn-ea"/>
                        <a:cs typeface="+mn-cs"/>
                      </a:endParaRPr>
                    </a:p>
                    <a:p>
                      <a:pPr marL="0" lvl="0" indent="0">
                        <a:buFont typeface="Wingdings" panose="05000000000000000000" pitchFamily="2" charset="2"/>
                        <a:buNone/>
                      </a:pPr>
                      <a:endParaRPr lang="en-US" sz="1400" b="0" kern="1200" baseline="0" dirty="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2205332328"/>
                  </a:ext>
                </a:extLst>
              </a:tr>
            </a:tbl>
          </a:graphicData>
        </a:graphic>
      </p:graphicFrame>
    </p:spTree>
    <p:extLst>
      <p:ext uri="{BB962C8B-B14F-4D97-AF65-F5344CB8AC3E}">
        <p14:creationId xmlns:p14="http://schemas.microsoft.com/office/powerpoint/2010/main" val="241412306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981200" y="0"/>
            <a:ext cx="7620000" cy="867747"/>
          </a:xfrm>
        </p:spPr>
        <p:txBody>
          <a:bodyPr/>
          <a:lstStyle/>
          <a:p>
            <a:pPr algn="ctr"/>
            <a:r>
              <a:rPr lang="en-US" dirty="0"/>
              <a:t>CDSS MOUs</a:t>
            </a:r>
          </a:p>
        </p:txBody>
      </p:sp>
      <p:sp>
        <p:nvSpPr>
          <p:cNvPr id="5" name="Slide Number Placeholder 3"/>
          <p:cNvSpPr>
            <a:spLocks noGrp="1"/>
          </p:cNvSpPr>
          <p:nvPr>
            <p:ph type="sldNum" sz="quarter" idx="12"/>
          </p:nvPr>
        </p:nvSpPr>
        <p:spPr>
          <a:xfrm>
            <a:off x="10055788" y="5648960"/>
            <a:ext cx="548640" cy="396240"/>
          </a:xfrm>
        </p:spPr>
        <p:txBody>
          <a:bodyPr/>
          <a:lstStyle/>
          <a:p>
            <a:fld id="{E11AC5FD-6117-434D-B9A5-ADA9E67FDCBD}" type="slidenum">
              <a:rPr lang="en-US">
                <a:latin typeface="Calibri"/>
              </a:rPr>
              <a:pPr/>
              <a:t>2</a:t>
            </a:fld>
            <a:endParaRPr lang="en-US" dirty="0">
              <a:latin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988643042"/>
              </p:ext>
            </p:extLst>
          </p:nvPr>
        </p:nvGraphicFramePr>
        <p:xfrm>
          <a:off x="531845" y="755782"/>
          <a:ext cx="10422293" cy="2794856"/>
        </p:xfrm>
        <a:graphic>
          <a:graphicData uri="http://schemas.openxmlformats.org/drawingml/2006/table">
            <a:tbl>
              <a:tblPr firstRow="1" bandRow="1">
                <a:tableStyleId>{5C22544A-7EE6-4342-B048-85BDC9FD1C3A}</a:tableStyleId>
              </a:tblPr>
              <a:tblGrid>
                <a:gridCol w="1766456">
                  <a:extLst>
                    <a:ext uri="{9D8B030D-6E8A-4147-A177-3AD203B41FA5}">
                      <a16:colId xmlns:a16="http://schemas.microsoft.com/office/drawing/2014/main" val="1897634298"/>
                    </a:ext>
                  </a:extLst>
                </a:gridCol>
                <a:gridCol w="1835160">
                  <a:extLst>
                    <a:ext uri="{9D8B030D-6E8A-4147-A177-3AD203B41FA5}">
                      <a16:colId xmlns:a16="http://schemas.microsoft.com/office/drawing/2014/main" val="1124354111"/>
                    </a:ext>
                  </a:extLst>
                </a:gridCol>
                <a:gridCol w="6820677">
                  <a:extLst>
                    <a:ext uri="{9D8B030D-6E8A-4147-A177-3AD203B41FA5}">
                      <a16:colId xmlns:a16="http://schemas.microsoft.com/office/drawing/2014/main" val="3406358116"/>
                    </a:ext>
                  </a:extLst>
                </a:gridCol>
              </a:tblGrid>
              <a:tr h="379266">
                <a:tc>
                  <a:txBody>
                    <a:bodyPr/>
                    <a:lstStyle/>
                    <a:p>
                      <a:r>
                        <a:rPr lang="en-US" sz="1200" dirty="0">
                          <a:solidFill>
                            <a:schemeClr val="tx1"/>
                          </a:solidFill>
                          <a:latin typeface="+mj-lt"/>
                          <a:cs typeface="Arial" panose="020B0604020202020204" pitchFamily="34" charset="0"/>
                        </a:rPr>
                        <a:t>Item</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dk1"/>
                          </a:solidFill>
                          <a:effectLst/>
                          <a:latin typeface="+mj-lt"/>
                          <a:ea typeface="+mn-ea"/>
                          <a:cs typeface="Arial" panose="020B0604020202020204" pitchFamily="34" charset="0"/>
                        </a:rPr>
                        <a:t>MOU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j-lt"/>
                          <a:ea typeface="+mn-ea"/>
                          <a:cs typeface="Arial" panose="020B0604020202020204" pitchFamily="34" charset="0"/>
                        </a:rPr>
                        <a:t>Purpose of the Data Request</a:t>
                      </a:r>
                      <a:r>
                        <a:rPr lang="en-US" sz="1200" b="1" kern="1200" baseline="0" dirty="0">
                          <a:solidFill>
                            <a:schemeClr val="dk1"/>
                          </a:solidFill>
                          <a:effectLst/>
                          <a:latin typeface="+mj-lt"/>
                          <a:ea typeface="+mn-ea"/>
                          <a:cs typeface="Arial" panose="020B0604020202020204" pitchFamily="34" charset="0"/>
                        </a:rPr>
                        <a:t> </a:t>
                      </a:r>
                    </a:p>
                  </a:txBody>
                  <a:tcPr marL="91438" marR="91438" marT="34283" marB="34283"/>
                </a:tc>
                <a:extLst>
                  <a:ext uri="{0D108BD9-81ED-4DB2-BD59-A6C34878D82A}">
                    <a16:rowId xmlns:a16="http://schemas.microsoft.com/office/drawing/2014/main" val="2185081078"/>
                  </a:ext>
                </a:extLst>
              </a:tr>
              <a:tr h="2382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Arial" panose="020B0604020202020204" pitchFamily="34" charset="0"/>
                        </a:rPr>
                        <a:t>Cross-System Analytic and Assessment for Learning and Skills Attainment (CAAL-Skills)</a:t>
                      </a:r>
                    </a:p>
                  </a:txBody>
                  <a:tcPr marL="91448" marR="91448" marT="34291" marB="34291"/>
                </a:tc>
                <a:tc>
                  <a:txBody>
                    <a:bodyPr/>
                    <a:lstStyle/>
                    <a:p>
                      <a:r>
                        <a:rPr lang="en-US" sz="1400" b="0" kern="1200" baseline="0" dirty="0">
                          <a:solidFill>
                            <a:schemeClr val="tx1"/>
                          </a:solidFill>
                          <a:effectLst/>
                          <a:latin typeface="+mn-lt"/>
                          <a:ea typeface="+mn-ea"/>
                          <a:cs typeface="Arial" panose="020B0604020202020204" pitchFamily="34" charset="0"/>
                        </a:rPr>
                        <a:t>Pending</a:t>
                      </a:r>
                    </a:p>
                  </a:txBody>
                  <a:tcPr marL="91442" marR="91442" marT="34315" marB="34315"/>
                </a:tc>
                <a:tc>
                  <a:txBody>
                    <a:bodyPr/>
                    <a:lstStyle/>
                    <a:p>
                      <a:r>
                        <a:rPr lang="en-US" sz="1400" b="0" i="0" u="none" strike="noStrike" kern="1200" baseline="0" dirty="0">
                          <a:solidFill>
                            <a:schemeClr val="dk1"/>
                          </a:solidFill>
                          <a:latin typeface="+mn-lt"/>
                          <a:ea typeface="+mn-ea"/>
                          <a:cs typeface="+mn-cs"/>
                        </a:rPr>
                        <a:t>The purpose of the CAAL-Skills project is to develop a comprehensive, integrated, interoperable data system that measures and assesses program outcomes in a systematic and efficient manner. The data system’s overarching purpose will be helping the California Workforce Development Board (CWDB) (and its State Plan partners) meet statutorily mandated performance reporting requirements and align with Workforce Innovation and Opportunity Act (WIOA) of 2014 and AB 1336 requirements. </a:t>
                      </a:r>
                    </a:p>
                    <a:p>
                      <a:endParaRPr lang="en-US" sz="1400" b="0" i="0" u="none" strike="noStrike" kern="1200" baseline="0" dirty="0">
                        <a:solidFill>
                          <a:schemeClr val="dk1"/>
                        </a:solidFill>
                        <a:effectLst/>
                        <a:latin typeface="+mn-lt"/>
                        <a:ea typeface="+mn-ea"/>
                        <a:cs typeface="+mn-cs"/>
                      </a:endParaRPr>
                    </a:p>
                    <a:p>
                      <a:r>
                        <a:rPr lang="en-US" sz="1400" b="0" i="0" u="none" strike="noStrike" kern="1200" baseline="0" dirty="0">
                          <a:solidFill>
                            <a:schemeClr val="dk1"/>
                          </a:solidFill>
                          <a:effectLst/>
                          <a:latin typeface="+mn-lt"/>
                          <a:ea typeface="+mn-ea"/>
                          <a:cs typeface="+mn-cs"/>
                        </a:rPr>
                        <a:t>Napa, Monterey, and Stanislaus are the pilot counties for this project.</a:t>
                      </a:r>
                    </a:p>
                    <a:p>
                      <a:endParaRPr lang="en-US" sz="1400" b="0" i="0" u="none" strike="noStrike" kern="1200" baseline="0" dirty="0">
                        <a:solidFill>
                          <a:schemeClr val="dk1"/>
                        </a:solidFill>
                        <a:effectLst/>
                        <a:latin typeface="+mn-lt"/>
                        <a:ea typeface="+mn-ea"/>
                        <a:cs typeface="+mn-cs"/>
                      </a:endParaRPr>
                    </a:p>
                    <a:p>
                      <a:r>
                        <a:rPr lang="en-US" sz="1400" kern="1200" baseline="0" dirty="0">
                          <a:solidFill>
                            <a:schemeClr val="dk1"/>
                          </a:solidFill>
                          <a:effectLst/>
                          <a:latin typeface="+mn-lt"/>
                          <a:ea typeface="+mn-ea"/>
                          <a:cs typeface="+mn-cs"/>
                        </a:rPr>
                        <a:t>The C-IV Project will provide to CDSS specific CalWORKs and WTW data from July 2013 to June 2017.</a:t>
                      </a:r>
                      <a:endParaRPr lang="en-US" sz="1400" kern="1200" dirty="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241566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1_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themeOverride>
</file>

<file path=ppt/theme/themeOverride2.xml><?xml version="1.0" encoding="utf-8"?>
<a:themeOverride xmlns:a="http://schemas.openxmlformats.org/drawingml/2006/main">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2beb5f791d639a85d9b078d4356c3a6">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a5175cc1ccf4ca5c3a2b7eff99579075"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ADE4C6-6395-4B30-8B79-53C2A10B41FF}"/>
</file>

<file path=customXml/itemProps2.xml><?xml version="1.0" encoding="utf-8"?>
<ds:datastoreItem xmlns:ds="http://schemas.openxmlformats.org/officeDocument/2006/customXml" ds:itemID="{73D54B86-AE7C-4B04-BD23-069D4A63CB9C}"/>
</file>

<file path=customXml/itemProps3.xml><?xml version="1.0" encoding="utf-8"?>
<ds:datastoreItem xmlns:ds="http://schemas.openxmlformats.org/officeDocument/2006/customXml" ds:itemID="{4702811F-2D63-46B1-9CAD-EB9C93A5272A}"/>
</file>

<file path=docProps/app.xml><?xml version="1.0" encoding="utf-8"?>
<Properties xmlns="http://schemas.openxmlformats.org/officeDocument/2006/extended-properties" xmlns:vt="http://schemas.openxmlformats.org/officeDocument/2006/docPropsVTypes">
  <TotalTime>441</TotalTime>
  <Words>346</Words>
  <Application>Microsoft Office PowerPoint</Application>
  <PresentationFormat>Widescreen</PresentationFormat>
  <Paragraphs>38</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Corbel</vt:lpstr>
      <vt:lpstr>Wingdings</vt:lpstr>
      <vt:lpstr>Basis</vt:lpstr>
      <vt:lpstr>1_Basis</vt:lpstr>
      <vt:lpstr>CDSS MOUs</vt:lpstr>
      <vt:lpstr>CDSS MOUs</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Implementation</dc:title>
  <dc:creator>Michele Peterson</dc:creator>
  <cp:lastModifiedBy>Michele Peterson</cp:lastModifiedBy>
  <cp:revision>67</cp:revision>
  <dcterms:created xsi:type="dcterms:W3CDTF">2017-02-08T19:58:17Z</dcterms:created>
  <dcterms:modified xsi:type="dcterms:W3CDTF">2018-04-11T17:04:14Z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