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5.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715" r:id="rId2"/>
    <p:sldMasterId id="2147483726" r:id="rId3"/>
  </p:sldMasterIdLst>
  <p:notesMasterIdLst>
    <p:notesMasterId r:id="rId17"/>
  </p:notesMasterIdLst>
  <p:handoutMasterIdLst>
    <p:handoutMasterId r:id="rId18"/>
  </p:handoutMasterIdLst>
  <p:sldIdLst>
    <p:sldId id="1129" r:id="rId4"/>
    <p:sldId id="1181" r:id="rId5"/>
    <p:sldId id="1198" r:id="rId6"/>
    <p:sldId id="1190" r:id="rId7"/>
    <p:sldId id="1191" r:id="rId8"/>
    <p:sldId id="1184" r:id="rId9"/>
    <p:sldId id="1192" r:id="rId10"/>
    <p:sldId id="1193" r:id="rId11"/>
    <p:sldId id="1194" r:id="rId12"/>
    <p:sldId id="1195" r:id="rId13"/>
    <p:sldId id="1196" r:id="rId14"/>
    <p:sldId id="1197" r:id="rId15"/>
    <p:sldId id="1182"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64646"/>
    <a:srgbClr val="004165"/>
    <a:srgbClr val="787878"/>
    <a:srgbClr val="FFFFFF"/>
    <a:srgbClr val="5B9BC8"/>
    <a:srgbClr val="7F7F7F"/>
    <a:srgbClr val="00A9E0"/>
    <a:srgbClr val="EDEDED"/>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4241" autoAdjust="0"/>
  </p:normalViewPr>
  <p:slideViewPr>
    <p:cSldViewPr snapToGrid="0">
      <p:cViewPr>
        <p:scale>
          <a:sx n="80" d="100"/>
          <a:sy n="80" d="100"/>
        </p:scale>
        <p:origin x="-58" y="-696"/>
      </p:cViewPr>
      <p:guideLst>
        <p:guide orient="horz" pos="2160"/>
        <p:guide pos="2880"/>
      </p:guideLst>
    </p:cSldViewPr>
  </p:slideViewPr>
  <p:outlineViewPr>
    <p:cViewPr>
      <p:scale>
        <a:sx n="33" d="100"/>
        <a:sy n="33" d="100"/>
      </p:scale>
      <p:origin x="0" y="1228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3" d="100"/>
          <a:sy n="53" d="100"/>
        </p:scale>
        <p:origin x="-284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37840"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sz="quarter" idx="1"/>
          </p:nvPr>
        </p:nvSpPr>
        <p:spPr>
          <a:xfrm>
            <a:off x="3970940" y="2"/>
            <a:ext cx="3037840" cy="466435"/>
          </a:xfrm>
          <a:prstGeom prst="rect">
            <a:avLst/>
          </a:prstGeom>
        </p:spPr>
        <p:txBody>
          <a:bodyPr vert="horz" lIns="93176" tIns="46588" rIns="93176" bIns="46588" rtlCol="0"/>
          <a:lstStyle>
            <a:lvl1pPr algn="r">
              <a:defRPr sz="1200"/>
            </a:lvl1pPr>
          </a:lstStyle>
          <a:p>
            <a:fld id="{1BE46C69-C8F1-492E-9316-9AB7C6225AF4}" type="datetimeFigureOut">
              <a:rPr lang="de-DE" smtClean="0"/>
              <a:pPr/>
              <a:t>13.04.2018</a:t>
            </a:fld>
            <a:endParaRPr lang="de-DE"/>
          </a:p>
        </p:txBody>
      </p:sp>
      <p:sp>
        <p:nvSpPr>
          <p:cNvPr id="4" name="Fußzeilenplatzhalter 3"/>
          <p:cNvSpPr>
            <a:spLocks noGrp="1"/>
          </p:cNvSpPr>
          <p:nvPr>
            <p:ph type="ftr" sz="quarter" idx="2"/>
          </p:nvPr>
        </p:nvSpPr>
        <p:spPr>
          <a:xfrm>
            <a:off x="1" y="8829968"/>
            <a:ext cx="3037840" cy="466434"/>
          </a:xfrm>
          <a:prstGeom prst="rect">
            <a:avLst/>
          </a:prstGeom>
        </p:spPr>
        <p:txBody>
          <a:bodyPr vert="horz" lIns="93176" tIns="46588" rIns="93176" bIns="46588" rtlCol="0" anchor="b"/>
          <a:lstStyle>
            <a:lvl1pPr algn="l">
              <a:defRPr sz="1200"/>
            </a:lvl1pPr>
          </a:lstStyle>
          <a:p>
            <a:endParaRPr lang="de-DE"/>
          </a:p>
        </p:txBody>
      </p:sp>
      <p:sp>
        <p:nvSpPr>
          <p:cNvPr id="5" name="Foliennummernplatzhalter 4"/>
          <p:cNvSpPr>
            <a:spLocks noGrp="1"/>
          </p:cNvSpPr>
          <p:nvPr>
            <p:ph type="sldNum" sz="quarter" idx="3"/>
          </p:nvPr>
        </p:nvSpPr>
        <p:spPr>
          <a:xfrm>
            <a:off x="3970940" y="8829968"/>
            <a:ext cx="3037840" cy="466434"/>
          </a:xfrm>
          <a:prstGeom prst="rect">
            <a:avLst/>
          </a:prstGeom>
        </p:spPr>
        <p:txBody>
          <a:bodyPr vert="horz" lIns="93176" tIns="46588" rIns="93176" bIns="46588" rtlCol="0" anchor="b"/>
          <a:lstStyle>
            <a:lvl1pPr algn="r">
              <a:defRPr sz="1200"/>
            </a:lvl1pPr>
          </a:lstStyle>
          <a:p>
            <a:fld id="{6B5E19FD-0356-4E38-81BF-CC2CC5DB7AD8}" type="slidenum">
              <a:rPr lang="de-DE" smtClean="0"/>
              <a:pPr/>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37840"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idx="1"/>
          </p:nvPr>
        </p:nvSpPr>
        <p:spPr>
          <a:xfrm>
            <a:off x="3970940" y="2"/>
            <a:ext cx="3037840" cy="466435"/>
          </a:xfrm>
          <a:prstGeom prst="rect">
            <a:avLst/>
          </a:prstGeom>
        </p:spPr>
        <p:txBody>
          <a:bodyPr vert="horz" lIns="93176" tIns="46588" rIns="93176" bIns="46588" rtlCol="0"/>
          <a:lstStyle>
            <a:lvl1pPr algn="r">
              <a:defRPr sz="1200"/>
            </a:lvl1pPr>
          </a:lstStyle>
          <a:p>
            <a:fld id="{FA48B922-56C9-46FC-9595-9C2DEF7C3E2B}" type="datetimeFigureOut">
              <a:rPr lang="de-DE" smtClean="0"/>
              <a:pPr/>
              <a:t>13.04.2018</a:t>
            </a:fld>
            <a:endParaRPr lang="de-DE"/>
          </a:p>
        </p:txBody>
      </p:sp>
      <p:sp>
        <p:nvSpPr>
          <p:cNvPr id="4" name="Folienbildplatzhalt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de-DE"/>
          </a:p>
        </p:txBody>
      </p:sp>
      <p:sp>
        <p:nvSpPr>
          <p:cNvPr id="5" name="Notizenplatzhalt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8829968"/>
            <a:ext cx="3037840" cy="466434"/>
          </a:xfrm>
          <a:prstGeom prst="rect">
            <a:avLst/>
          </a:prstGeom>
        </p:spPr>
        <p:txBody>
          <a:bodyPr vert="horz" lIns="93176" tIns="46588" rIns="93176" bIns="46588" rtlCol="0" anchor="b"/>
          <a:lstStyle>
            <a:lvl1pPr algn="l">
              <a:defRPr sz="1200"/>
            </a:lvl1pPr>
          </a:lstStyle>
          <a:p>
            <a:endParaRPr lang="de-DE"/>
          </a:p>
        </p:txBody>
      </p:sp>
      <p:sp>
        <p:nvSpPr>
          <p:cNvPr id="7" name="Foliennummernplatzhalter 6"/>
          <p:cNvSpPr>
            <a:spLocks noGrp="1"/>
          </p:cNvSpPr>
          <p:nvPr>
            <p:ph type="sldNum" sz="quarter" idx="5"/>
          </p:nvPr>
        </p:nvSpPr>
        <p:spPr>
          <a:xfrm>
            <a:off x="3970940" y="8829968"/>
            <a:ext cx="3037840" cy="466434"/>
          </a:xfrm>
          <a:prstGeom prst="rect">
            <a:avLst/>
          </a:prstGeom>
        </p:spPr>
        <p:txBody>
          <a:bodyPr vert="horz" lIns="93176" tIns="46588" rIns="93176" bIns="46588" rtlCol="0" anchor="b"/>
          <a:lstStyle>
            <a:lvl1pPr algn="r">
              <a:defRPr sz="1200"/>
            </a:lvl1pPr>
          </a:lstStyle>
          <a:p>
            <a:fld id="{A8D1544D-F39A-4F55-BC21-9BE909A9BACC}" type="slidenum">
              <a:rPr lang="de-DE" smtClean="0"/>
              <a:pPr/>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767789" rtl="0" eaLnBrk="1" latinLnBrk="0" hangingPunct="1">
      <a:defRPr sz="1008" kern="1200">
        <a:solidFill>
          <a:schemeClr val="tx1"/>
        </a:solidFill>
        <a:latin typeface="+mn-lt"/>
        <a:ea typeface="+mn-ea"/>
        <a:cs typeface="+mn-cs"/>
      </a:defRPr>
    </a:lvl1pPr>
    <a:lvl2pPr marL="383895" algn="l" defTabSz="767789" rtl="0" eaLnBrk="1" latinLnBrk="0" hangingPunct="1">
      <a:defRPr sz="1008" kern="1200">
        <a:solidFill>
          <a:schemeClr val="tx1"/>
        </a:solidFill>
        <a:latin typeface="+mn-lt"/>
        <a:ea typeface="+mn-ea"/>
        <a:cs typeface="+mn-cs"/>
      </a:defRPr>
    </a:lvl2pPr>
    <a:lvl3pPr marL="767789" algn="l" defTabSz="767789" rtl="0" eaLnBrk="1" latinLnBrk="0" hangingPunct="1">
      <a:defRPr sz="1008" kern="1200">
        <a:solidFill>
          <a:schemeClr val="tx1"/>
        </a:solidFill>
        <a:latin typeface="+mn-lt"/>
        <a:ea typeface="+mn-ea"/>
        <a:cs typeface="+mn-cs"/>
      </a:defRPr>
    </a:lvl3pPr>
    <a:lvl4pPr marL="1151683" algn="l" defTabSz="767789" rtl="0" eaLnBrk="1" latinLnBrk="0" hangingPunct="1">
      <a:defRPr sz="1008" kern="1200">
        <a:solidFill>
          <a:schemeClr val="tx1"/>
        </a:solidFill>
        <a:latin typeface="+mn-lt"/>
        <a:ea typeface="+mn-ea"/>
        <a:cs typeface="+mn-cs"/>
      </a:defRPr>
    </a:lvl4pPr>
    <a:lvl5pPr marL="1535578" algn="l" defTabSz="767789" rtl="0" eaLnBrk="1" latinLnBrk="0" hangingPunct="1">
      <a:defRPr sz="1008" kern="1200">
        <a:solidFill>
          <a:schemeClr val="tx1"/>
        </a:solidFill>
        <a:latin typeface="+mn-lt"/>
        <a:ea typeface="+mn-ea"/>
        <a:cs typeface="+mn-cs"/>
      </a:defRPr>
    </a:lvl5pPr>
    <a:lvl6pPr marL="1919472" algn="l" defTabSz="767789" rtl="0" eaLnBrk="1" latinLnBrk="0" hangingPunct="1">
      <a:defRPr sz="1008" kern="1200">
        <a:solidFill>
          <a:schemeClr val="tx1"/>
        </a:solidFill>
        <a:latin typeface="+mn-lt"/>
        <a:ea typeface="+mn-ea"/>
        <a:cs typeface="+mn-cs"/>
      </a:defRPr>
    </a:lvl6pPr>
    <a:lvl7pPr marL="2303367" algn="l" defTabSz="767789" rtl="0" eaLnBrk="1" latinLnBrk="0" hangingPunct="1">
      <a:defRPr sz="1008" kern="1200">
        <a:solidFill>
          <a:schemeClr val="tx1"/>
        </a:solidFill>
        <a:latin typeface="+mn-lt"/>
        <a:ea typeface="+mn-ea"/>
        <a:cs typeface="+mn-cs"/>
      </a:defRPr>
    </a:lvl7pPr>
    <a:lvl8pPr marL="2687261" algn="l" defTabSz="767789" rtl="0" eaLnBrk="1" latinLnBrk="0" hangingPunct="1">
      <a:defRPr sz="1008" kern="1200">
        <a:solidFill>
          <a:schemeClr val="tx1"/>
        </a:solidFill>
        <a:latin typeface="+mn-lt"/>
        <a:ea typeface="+mn-ea"/>
        <a:cs typeface="+mn-cs"/>
      </a:defRPr>
    </a:lvl8pPr>
    <a:lvl9pPr marL="3071156" algn="l" defTabSz="767789"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544D-F39A-4F55-BC21-9BE909A9BACC}" type="slidenum">
              <a:rPr lang="de-DE" smtClean="0"/>
              <a:pPr/>
              <a:t>3</a:t>
            </a:fld>
            <a:endParaRPr lang="de-DE"/>
          </a:p>
        </p:txBody>
      </p:sp>
    </p:spTree>
    <p:extLst>
      <p:ext uri="{BB962C8B-B14F-4D97-AF65-F5344CB8AC3E}">
        <p14:creationId xmlns:p14="http://schemas.microsoft.com/office/powerpoint/2010/main" val="233223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544D-F39A-4F55-BC21-9BE909A9BACC}" type="slidenum">
              <a:rPr lang="de-DE" smtClean="0"/>
              <a:pPr/>
              <a:t>9</a:t>
            </a:fld>
            <a:endParaRPr lang="de-DE"/>
          </a:p>
        </p:txBody>
      </p:sp>
    </p:spTree>
    <p:extLst>
      <p:ext uri="{BB962C8B-B14F-4D97-AF65-F5344CB8AC3E}">
        <p14:creationId xmlns:p14="http://schemas.microsoft.com/office/powerpoint/2010/main" val="233223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544D-F39A-4F55-BC21-9BE909A9BACC}" type="slidenum">
              <a:rPr lang="de-DE" smtClean="0"/>
              <a:pPr/>
              <a:t>12</a:t>
            </a:fld>
            <a:endParaRPr lang="de-DE"/>
          </a:p>
        </p:txBody>
      </p:sp>
    </p:spTree>
    <p:extLst>
      <p:ext uri="{BB962C8B-B14F-4D97-AF65-F5344CB8AC3E}">
        <p14:creationId xmlns:p14="http://schemas.microsoft.com/office/powerpoint/2010/main" val="382507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544D-F39A-4F55-BC21-9BE909A9BACC}" type="slidenum">
              <a:rPr lang="de-DE" smtClean="0"/>
              <a:pPr/>
              <a:t>13</a:t>
            </a:fld>
            <a:endParaRPr lang="de-DE"/>
          </a:p>
        </p:txBody>
      </p:sp>
    </p:spTree>
    <p:extLst>
      <p:ext uri="{BB962C8B-B14F-4D97-AF65-F5344CB8AC3E}">
        <p14:creationId xmlns:p14="http://schemas.microsoft.com/office/powerpoint/2010/main" val="38250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extBox 9"/>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sp>
        <p:nvSpPr>
          <p:cNvPr id="2" name="Interaktive Schaltfläche: Nächste(r) oder Weiter 1">
            <a:hlinkClick r:id="" action="ppaction://hlinkshowjump?jump=nextslide" highlightClick="1"/>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245719" y="914400"/>
            <a:ext cx="8431937" cy="5243513"/>
          </a:xfrm>
          <a:prstGeom prst="rect">
            <a:avLst/>
          </a:prstGeom>
        </p:spPr>
        <p:txBody>
          <a:bodyPr/>
          <a:lstStyle>
            <a:lvl1pPr marL="514350" indent="-514350">
              <a:buFont typeface="+mj-lt"/>
              <a:buAutoNum type="arabicParenR"/>
              <a:defRPr sz="1800" baseline="0">
                <a:solidFill>
                  <a:schemeClr val="tx1">
                    <a:lumMod val="95000"/>
                    <a:lumOff val="5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dirty="0"/>
              <a:t>Click to edit Master text styles</a:t>
            </a:r>
          </a:p>
        </p:txBody>
      </p:sp>
      <p:sp>
        <p:nvSpPr>
          <p:cNvPr id="11"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5"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6"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7"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chemeClr val="tx1">
                    <a:lumMod val="95000"/>
                    <a:lumOff val="5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feld 5">
            <a:extLst>
              <a:ext uri="{FF2B5EF4-FFF2-40B4-BE49-F238E27FC236}">
                <a16:creationId xmlns:a16="http://schemas.microsoft.com/office/drawing/2014/main" id="{A2F3EF46-4072-42CB-A34F-1488324FBBE0}"/>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1" name="Gerade Verbindung 10">
            <a:extLst>
              <a:ext uri="{FF2B5EF4-FFF2-40B4-BE49-F238E27FC236}">
                <a16:creationId xmlns:a16="http://schemas.microsoft.com/office/drawing/2014/main" id="{E8BFDF07-DB98-4EDD-9CCE-C8D52FB4999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D68CB096-4E38-4A94-A442-92CE9DA863A5}"/>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3"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6" name="Textfeld 5">
            <a:extLst>
              <a:ext uri="{FF2B5EF4-FFF2-40B4-BE49-F238E27FC236}">
                <a16:creationId xmlns:a16="http://schemas.microsoft.com/office/drawing/2014/main" id="{EC7E9480-3940-4A03-9113-07D1E01CA42F}"/>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4" name="Gerade Verbindung 10">
            <a:extLst>
              <a:ext uri="{FF2B5EF4-FFF2-40B4-BE49-F238E27FC236}">
                <a16:creationId xmlns:a16="http://schemas.microsoft.com/office/drawing/2014/main" id="{0AB0F771-59D0-44FC-8395-CFE3ECC331F5}"/>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4">
            <a:extLst>
              <a:ext uri="{FF2B5EF4-FFF2-40B4-BE49-F238E27FC236}">
                <a16:creationId xmlns:a16="http://schemas.microsoft.com/office/drawing/2014/main" id="{B2356887-AE11-4286-830B-BBDE0B0EFE87}"/>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1"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10">
            <a:extLst>
              <a:ext uri="{FF2B5EF4-FFF2-40B4-BE49-F238E27FC236}">
                <a16:creationId xmlns:a16="http://schemas.microsoft.com/office/drawing/2014/main" id="{FF414825-12BE-40E5-A2E2-00DDC85CC40D}"/>
              </a:ext>
            </a:extLst>
          </p:cNvPr>
          <p:cNvCxnSpPr/>
          <p:nvPr userDrawn="1"/>
        </p:nvCxnSpPr>
        <p:spPr>
          <a:xfrm>
            <a:off x="32893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0"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5"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6"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feld 5">
            <a:extLst>
              <a:ext uri="{FF2B5EF4-FFF2-40B4-BE49-F238E27FC236}">
                <a16:creationId xmlns:a16="http://schemas.microsoft.com/office/drawing/2014/main" id="{109982B1-B010-4102-B032-C1BB29686333}"/>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0" name="Gerade Verbindung 10">
            <a:extLst>
              <a:ext uri="{FF2B5EF4-FFF2-40B4-BE49-F238E27FC236}">
                <a16:creationId xmlns:a16="http://schemas.microsoft.com/office/drawing/2014/main" id="{A4EF0E56-D27E-48B6-8DAE-1CD06408EB5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DF3BE672-D3E8-404D-9806-00F7D19BD20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amp; Footer">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20473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523875" y="259401"/>
            <a:ext cx="2730906"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908255"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640080" y="914400"/>
            <a:ext cx="8037576" cy="5243513"/>
          </a:xfrm>
          <a:prstGeom prst="rect">
            <a:avLst/>
          </a:prstGeom>
        </p:spPr>
        <p:txBody>
          <a:bodyPr/>
          <a:lstStyle>
            <a:lvl1pPr marL="514350" indent="-514350">
              <a:buFont typeface="+mj-lt"/>
              <a:buAutoNum type="arabicParenR"/>
              <a:defRPr sz="1800" baseline="0">
                <a:solidFill>
                  <a:srgbClr val="464646"/>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2002558" y="271485"/>
            <a:ext cx="5647527"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81622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6101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184275" y="914400"/>
            <a:ext cx="8775451" cy="5243513"/>
          </a:xfrm>
          <a:prstGeom prst="rect">
            <a:avLst/>
          </a:prstGeom>
        </p:spPr>
        <p:txBody>
          <a:bodyPr/>
          <a:lstStyle>
            <a:lvl1pPr marL="514350" indent="-514350">
              <a:buFont typeface="+mj-lt"/>
              <a:buAutoNum type="arabicParenR"/>
              <a:defRPr sz="1800" baseline="0">
                <a:solidFill>
                  <a:schemeClr val="bg1">
                    <a:lumMod val="10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691753" y="271485"/>
            <a:ext cx="6574613"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rgbClr val="464646"/>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707283" y="271485"/>
            <a:ext cx="5659611"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799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07283" y="271485"/>
            <a:ext cx="5655583"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268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707283" y="271485"/>
            <a:ext cx="5663639"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357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6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with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F24A-7875-4908-8A1C-E0D92FD70045}"/>
              </a:ext>
            </a:extLst>
          </p:cNvPr>
          <p:cNvSpPr>
            <a:spLocks noGrp="1"/>
          </p:cNvSpPr>
          <p:nvPr>
            <p:ph idx="1" hasCustomPrompt="1"/>
          </p:nvPr>
        </p:nvSpPr>
        <p:spPr>
          <a:xfrm>
            <a:off x="640080" y="914400"/>
            <a:ext cx="8037576" cy="5239512"/>
          </a:xfrm>
          <a:prstGeom prst="rect">
            <a:avLst/>
          </a:prstGeom>
        </p:spPr>
        <p:txBody>
          <a:bodyPr/>
          <a:lstStyle>
            <a:lvl1pPr marL="285750" indent="-285750">
              <a:buFont typeface="Wingdings" panose="05000000000000000000" pitchFamily="2" charset="2"/>
              <a:buChar char="Ü"/>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2" name="Textfeld 5">
            <a:extLst>
              <a:ext uri="{FF2B5EF4-FFF2-40B4-BE49-F238E27FC236}">
                <a16:creationId xmlns:a16="http://schemas.microsoft.com/office/drawing/2014/main" id="{68AE8A40-59BA-4667-A7BB-7691F13E715D}"/>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3" name="Gerade Verbindung 10">
            <a:extLst>
              <a:ext uri="{FF2B5EF4-FFF2-40B4-BE49-F238E27FC236}">
                <a16:creationId xmlns:a16="http://schemas.microsoft.com/office/drawing/2014/main" id="{BF2E1EEF-3874-47C1-9809-138CE86DC65E}"/>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C451CB0B-1C80-4048-8C48-CE3C9B4BA586}"/>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2614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Columns with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6808-68E9-48E5-A692-6DB909B47AA1}"/>
              </a:ext>
            </a:extLst>
          </p:cNvPr>
          <p:cNvSpPr>
            <a:spLocks noGrp="1"/>
          </p:cNvSpPr>
          <p:nvPr>
            <p:ph sz="half" idx="1" hasCustomPrompt="1"/>
          </p:nvPr>
        </p:nvSpPr>
        <p:spPr>
          <a:xfrm>
            <a:off x="640080" y="914400"/>
            <a:ext cx="3867150" cy="5239512"/>
          </a:xfrm>
          <a:prstGeom prst="rect">
            <a:avLst/>
          </a:prstGeom>
        </p:spPr>
        <p:txBody>
          <a:bodyPr/>
          <a:lstStyle>
            <a:lvl1pPr>
              <a:defRPr baseline="0">
                <a:solidFill>
                  <a:srgbClr val="464646"/>
                </a:solidFill>
                <a:latin typeface="Century Gothic" panose="020B0502020202020204" pitchFamily="34" charset="0"/>
              </a:defRPr>
            </a:lvl1pPr>
            <a:lvl2pPr>
              <a:defRPr baseline="0">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B5DC819-C738-49F0-A8F1-C9B3D1F5C030}"/>
              </a:ext>
            </a:extLst>
          </p:cNvPr>
          <p:cNvSpPr>
            <a:spLocks noGrp="1"/>
          </p:cNvSpPr>
          <p:nvPr>
            <p:ph sz="half" idx="2" hasCustomPrompt="1"/>
          </p:nvPr>
        </p:nvSpPr>
        <p:spPr>
          <a:xfrm>
            <a:off x="4648200" y="914400"/>
            <a:ext cx="3867150" cy="5239512"/>
          </a:xfrm>
          <a:prstGeom prst="rect">
            <a:avLst/>
          </a:prstGeom>
        </p:spPr>
        <p:txBody>
          <a:bodyPr/>
          <a:lstStyle>
            <a:lvl1pPr>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3" name="Textfeld 5">
            <a:extLst>
              <a:ext uri="{FF2B5EF4-FFF2-40B4-BE49-F238E27FC236}">
                <a16:creationId xmlns:a16="http://schemas.microsoft.com/office/drawing/2014/main" id="{F6DA65EA-C36B-4F48-8BF4-05D6DCDF2A5C}"/>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4" name="Gerade Verbindung 10">
            <a:extLst>
              <a:ext uri="{FF2B5EF4-FFF2-40B4-BE49-F238E27FC236}">
                <a16:creationId xmlns:a16="http://schemas.microsoft.com/office/drawing/2014/main" id="{7494EC00-4E4F-4009-A7DA-C3DD5C6C21AD}"/>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E1EA4283-4ABE-4271-B7AD-87CCA245B54E}"/>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9012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184275" y="914400"/>
            <a:ext cx="8775450" cy="5243513"/>
          </a:xfrm>
          <a:prstGeom prst="rect">
            <a:avLst/>
          </a:prstGeom>
        </p:spPr>
        <p:txBody>
          <a:bodyPr>
            <a:normAutofit/>
          </a:bodyPr>
          <a:lstStyle>
            <a:lvl1pPr>
              <a:defRPr sz="1800" baseline="0">
                <a:solidFill>
                  <a:schemeClr val="bg1">
                    <a:lumMod val="10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2142639"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5522"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683509" y="271485"/>
            <a:ext cx="6654936"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218358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863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5430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25047"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693034" y="271485"/>
            <a:ext cx="6686259" cy="338554"/>
          </a:xfrm>
          <a:prstGeom prst="rect">
            <a:avLst/>
          </a:prstGeom>
        </p:spPr>
        <p:txBody>
          <a:bodyPr lIns="0" rIns="0" anchor="ctr"/>
          <a:lstStyle>
            <a:lvl1pPr>
              <a:defRPr sz="1600" b="1">
                <a:solidFill>
                  <a:schemeClr val="tx1"/>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07283" y="271485"/>
            <a:ext cx="5655583"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149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rgbClr val="464646"/>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707283" y="271485"/>
            <a:ext cx="5659611"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11315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693" r:id="rId1"/>
    <p:sldLayoutId id="2147483690" r:id="rId2"/>
    <p:sldLayoutId id="2147483696" r:id="rId3"/>
    <p:sldLayoutId id="2147483694" r:id="rId4"/>
    <p:sldLayoutId id="2147483692" r:id="rId5"/>
    <p:sldLayoutId id="2147483697" r:id="rId6"/>
    <p:sldLayoutId id="2147483695" r:id="rId7"/>
    <p:sldLayoutId id="2147483729" r:id="rId8"/>
    <p:sldLayoutId id="214748373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06" r:id="rId9"/>
    <p:sldLayoutId id="2147483707" r:id="rId10"/>
    <p:sldLayoutId id="2147483708" r:id="rId11"/>
    <p:sldLayoutId id="2147483709" r:id="rId12"/>
    <p:sldLayoutId id="2147483710" r:id="rId13"/>
    <p:sldLayoutId id="2147483711" r:id="rId14"/>
    <p:sldLayoutId id="214748371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D6543-4665-4D09-975B-E500615C0587}"/>
              </a:ext>
            </a:extLst>
          </p:cNvPr>
          <p:cNvSpPr>
            <a:spLocks noGrp="1"/>
          </p:cNvSpPr>
          <p:nvPr>
            <p:ph type="body" idx="1"/>
          </p:nvPr>
        </p:nvSpPr>
        <p:spPr>
          <a:xfrm>
            <a:off x="640080" y="914400"/>
            <a:ext cx="8037576" cy="523951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TextBox 9">
            <a:extLst>
              <a:ext uri="{FF2B5EF4-FFF2-40B4-BE49-F238E27FC236}">
                <a16:creationId xmlns:a16="http://schemas.microsoft.com/office/drawing/2014/main" id="{5F21A84E-4DCC-462E-8ADC-6B963768608F}"/>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8" name="Interaktive Schaltfläche: Nächste(r) oder Weiter 1">
            <a:hlinkClick r:id="" action="ppaction://hlinkshowjump?jump=nextslide" highlightClick="1"/>
            <a:extLst>
              <a:ext uri="{FF2B5EF4-FFF2-40B4-BE49-F238E27FC236}">
                <a16:creationId xmlns:a16="http://schemas.microsoft.com/office/drawing/2014/main" id="{3455E179-862E-4171-B29A-094DC0E50EE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9" name="Interaktive Schaltfläche: Nächste(r) oder Weiter 7">
            <a:hlinkClick r:id="" action="ppaction://hlinkshowjump?jump=previousslide" highlightClick="1"/>
            <a:extLst>
              <a:ext uri="{FF2B5EF4-FFF2-40B4-BE49-F238E27FC236}">
                <a16:creationId xmlns:a16="http://schemas.microsoft.com/office/drawing/2014/main" id="{1803DE55-7D3B-4B80-BAE7-FFDFECDE90CD}"/>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a:extLst>
              <a:ext uri="{FF2B5EF4-FFF2-40B4-BE49-F238E27FC236}">
                <a16:creationId xmlns:a16="http://schemas.microsoft.com/office/drawing/2014/main" id="{52158256-C78F-498B-9439-0A4A2A341364}"/>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66972"/>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5B9BD5"/>
        </a:buClr>
        <a:buFont typeface="Wingdings" panose="05000000000000000000" pitchFamily="2" charset="2"/>
        <a:buChar char="Ü"/>
        <a:defRPr sz="1800" kern="1200">
          <a:solidFill>
            <a:srgbClr val="46464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5B9BD5"/>
        </a:buClr>
        <a:buFont typeface="Acumin Pro Condensed Thin" panose="020B0206020202020204" pitchFamily="34" charset="0"/>
        <a:buChar char="▶"/>
        <a:defRPr sz="1600" kern="1200">
          <a:solidFill>
            <a:srgbClr val="464646"/>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5B9BD5"/>
        </a:buClr>
        <a:buFont typeface="Symbol" panose="05050102010706020507" pitchFamily="18" charset="2"/>
        <a:buChar char="®"/>
        <a:defRPr sz="1350" kern="1200">
          <a:solidFill>
            <a:schemeClr val="bg2">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xml"/><Relationship Id="rId7"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CalACES/CalSAWS Planning</a:t>
            </a:r>
          </a:p>
        </p:txBody>
      </p:sp>
    </p:spTree>
    <p:extLst>
      <p:ext uri="{BB962C8B-B14F-4D97-AF65-F5344CB8AC3E}">
        <p14:creationId xmlns:p14="http://schemas.microsoft.com/office/powerpoint/2010/main" val="21409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solidFill>
                  <a:schemeClr val="tx1">
                    <a:lumMod val="95000"/>
                    <a:lumOff val="5000"/>
                  </a:schemeClr>
                </a:solidFill>
              </a:rPr>
              <a:t>CalSAWS User Labs Outcomes</a:t>
            </a:r>
          </a:p>
        </p:txBody>
      </p:sp>
      <p:graphicFrame>
        <p:nvGraphicFramePr>
          <p:cNvPr id="6" name="Content Placeholder 2"/>
          <p:cNvGraphicFramePr>
            <a:graphicFrameLocks/>
          </p:cNvGraphicFramePr>
          <p:nvPr>
            <p:extLst>
              <p:ext uri="{D42A27DB-BD31-4B8C-83A1-F6EECF244321}">
                <p14:modId xmlns:p14="http://schemas.microsoft.com/office/powerpoint/2010/main" val="11392819"/>
              </p:ext>
            </p:extLst>
          </p:nvPr>
        </p:nvGraphicFramePr>
        <p:xfrm>
          <a:off x="457200" y="1009339"/>
          <a:ext cx="8229601" cy="1828865"/>
        </p:xfrm>
        <a:graphic>
          <a:graphicData uri="http://schemas.openxmlformats.org/drawingml/2006/table">
            <a:tbl>
              <a:tblPr/>
              <a:tblGrid>
                <a:gridCol w="4732035">
                  <a:extLst>
                    <a:ext uri="{9D8B030D-6E8A-4147-A177-3AD203B41FA5}">
                      <a16:colId xmlns:a16="http://schemas.microsoft.com/office/drawing/2014/main" val="20000"/>
                    </a:ext>
                  </a:extLst>
                </a:gridCol>
                <a:gridCol w="1748783">
                  <a:extLst>
                    <a:ext uri="{9D8B030D-6E8A-4147-A177-3AD203B41FA5}">
                      <a16:colId xmlns:a16="http://schemas.microsoft.com/office/drawing/2014/main" val="20001"/>
                    </a:ext>
                  </a:extLst>
                </a:gridCol>
                <a:gridCol w="1748783">
                  <a:extLst>
                    <a:ext uri="{9D8B030D-6E8A-4147-A177-3AD203B41FA5}">
                      <a16:colId xmlns:a16="http://schemas.microsoft.com/office/drawing/2014/main" val="20002"/>
                    </a:ext>
                  </a:extLst>
                </a:gridCol>
              </a:tblGrid>
              <a:tr h="433450">
                <a:tc>
                  <a:txBody>
                    <a:bodyPr/>
                    <a:lstStyle/>
                    <a:p>
                      <a:pPr marL="0" marR="0" algn="l">
                        <a:spcBef>
                          <a:spcPts val="0"/>
                        </a:spcBef>
                        <a:spcAft>
                          <a:spcPts val="0"/>
                        </a:spcAft>
                      </a:pPr>
                      <a:r>
                        <a:rPr lang="en-US" sz="1800" dirty="0">
                          <a:solidFill>
                            <a:srgbClr val="FFFFFF"/>
                          </a:solidFill>
                          <a:effectLst/>
                          <a:latin typeface="+mn-lt"/>
                        </a:rPr>
                        <a:t>User Lab </a:t>
                      </a:r>
                      <a:r>
                        <a:rPr lang="en-US" sz="1800" baseline="0" dirty="0">
                          <a:solidFill>
                            <a:srgbClr val="FFFFFF"/>
                          </a:solidFill>
                          <a:effectLst/>
                          <a:latin typeface="+mn-lt"/>
                        </a:rPr>
                        <a:t>Comments</a:t>
                      </a:r>
                      <a:endParaRPr lang="en-US" sz="1800" dirty="0">
                        <a:solidFill>
                          <a:srgbClr val="FFFFFF"/>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C8"/>
                    </a:solidFill>
                  </a:tcPr>
                </a:tc>
                <a:tc>
                  <a:txBody>
                    <a:bodyPr/>
                    <a:lstStyle/>
                    <a:p>
                      <a:pPr marL="0" marR="0" algn="ctr">
                        <a:spcBef>
                          <a:spcPts val="0"/>
                        </a:spcBef>
                        <a:spcAft>
                          <a:spcPts val="0"/>
                        </a:spcAft>
                      </a:pPr>
                      <a:r>
                        <a:rPr lang="en-US" sz="1800" dirty="0">
                          <a:solidFill>
                            <a:srgbClr val="FFFFFF"/>
                          </a:solidFill>
                          <a:effectLst/>
                          <a:latin typeface="+mn-lt"/>
                        </a:rPr>
                        <a:t>North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C8"/>
                    </a:solidFill>
                  </a:tcPr>
                </a:tc>
                <a:tc>
                  <a:txBody>
                    <a:bodyPr/>
                    <a:lstStyle/>
                    <a:p>
                      <a:pPr marL="0" marR="0" algn="ctr">
                        <a:spcBef>
                          <a:spcPts val="0"/>
                        </a:spcBef>
                        <a:spcAft>
                          <a:spcPts val="0"/>
                        </a:spcAft>
                      </a:pPr>
                      <a:r>
                        <a:rPr lang="en-US" sz="1800" dirty="0">
                          <a:solidFill>
                            <a:srgbClr val="FFFFFF"/>
                          </a:solidFill>
                          <a:effectLst/>
                          <a:latin typeface="+mn-lt"/>
                        </a:rPr>
                        <a:t>South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C8"/>
                    </a:solidFill>
                  </a:tcPr>
                </a:tc>
                <a:extLst>
                  <a:ext uri="{0D108BD9-81ED-4DB2-BD59-A6C34878D82A}">
                    <a16:rowId xmlns:a16="http://schemas.microsoft.com/office/drawing/2014/main" val="10000"/>
                  </a:ext>
                </a:extLst>
              </a:tr>
              <a:tr h="216725">
                <a:tc>
                  <a:txBody>
                    <a:bodyPr/>
                    <a:lstStyle/>
                    <a:p>
                      <a:pPr algn="l" fontAlgn="b"/>
                      <a:r>
                        <a:rPr lang="en-US" sz="1800" b="0" i="0" u="none" strike="noStrike" dirty="0">
                          <a:solidFill>
                            <a:srgbClr val="000000"/>
                          </a:solidFill>
                          <a:effectLst/>
                          <a:latin typeface="+mj-lt"/>
                        </a:rPr>
                        <a:t>Existing Requirements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36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j-lt"/>
                        </a:rPr>
                        <a:t>38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725">
                <a:tc>
                  <a:txBody>
                    <a:bodyPr/>
                    <a:lstStyle/>
                    <a:p>
                      <a:pPr algn="l" fontAlgn="b"/>
                      <a:r>
                        <a:rPr lang="en-US" sz="1800" b="0" i="0" u="none" strike="noStrike" dirty="0">
                          <a:solidFill>
                            <a:srgbClr val="000000"/>
                          </a:solidFill>
                          <a:effectLst/>
                          <a:latin typeface="+mj-lt"/>
                        </a:rPr>
                        <a:t>Design Difference Identified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24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28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725">
                <a:tc>
                  <a:txBody>
                    <a:bodyPr/>
                    <a:lstStyle/>
                    <a:p>
                      <a:pPr algn="l" fontAlgn="b"/>
                      <a:r>
                        <a:rPr lang="en-US" sz="1800" b="0" i="0" u="none" strike="noStrike" dirty="0">
                          <a:solidFill>
                            <a:srgbClr val="000000"/>
                          </a:solidFill>
                          <a:effectLst/>
                          <a:latin typeface="+mj-lt"/>
                        </a:rPr>
                        <a:t>Suggest Enhancement</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14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26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0403">
                <a:tc>
                  <a:txBody>
                    <a:bodyPr/>
                    <a:lstStyle/>
                    <a:p>
                      <a:pPr algn="l" fontAlgn="b"/>
                      <a:r>
                        <a:rPr lang="en-US" sz="1800" b="0" i="0" u="none" strike="noStrike" dirty="0">
                          <a:solidFill>
                            <a:srgbClr val="000000"/>
                          </a:solidFill>
                          <a:effectLst/>
                          <a:latin typeface="+mj-lt"/>
                        </a:rPr>
                        <a:t>N/A</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j-lt"/>
                        </a:rPr>
                        <a:t>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j-lt"/>
                        </a:rPr>
                        <a:t>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0403">
                <a:tc>
                  <a:txBody>
                    <a:bodyPr/>
                    <a:lstStyle/>
                    <a:p>
                      <a:pPr marL="0" marR="0" algn="l">
                        <a:spcBef>
                          <a:spcPts val="0"/>
                        </a:spcBef>
                        <a:spcAft>
                          <a:spcPts val="0"/>
                        </a:spcAft>
                      </a:pPr>
                      <a:r>
                        <a:rPr lang="en-US" sz="1800" b="1" dirty="0">
                          <a:solidFill>
                            <a:schemeClr val="tx1">
                              <a:lumMod val="50000"/>
                            </a:schemeClr>
                          </a:solidFill>
                          <a:effectLst/>
                          <a:latin typeface="+mj-lt"/>
                        </a:rPr>
                        <a:t>Totals</a:t>
                      </a:r>
                      <a:endParaRPr lang="en-US" sz="1800" dirty="0">
                        <a:solidFill>
                          <a:schemeClr val="tx1">
                            <a:lumMod val="50000"/>
                          </a:schemeClr>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mj-lt"/>
                        </a:rPr>
                        <a:t>79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mj-lt"/>
                        </a:rPr>
                        <a:t>98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p:cNvSpPr txBox="1"/>
          <p:nvPr/>
        </p:nvSpPr>
        <p:spPr>
          <a:xfrm>
            <a:off x="333830" y="3021241"/>
            <a:ext cx="8352971" cy="3293209"/>
          </a:xfrm>
          <a:prstGeom prst="rect">
            <a:avLst/>
          </a:prstGeom>
          <a:noFill/>
        </p:spPr>
        <p:txBody>
          <a:bodyPr wrap="square" rtlCol="0">
            <a:spAutoFit/>
          </a:bodyPr>
          <a:lstStyle/>
          <a:p>
            <a:r>
              <a:rPr lang="en-US" sz="1600" dirty="0"/>
              <a:t>Each comment was categorized into one of four categories:</a:t>
            </a:r>
          </a:p>
          <a:p>
            <a:r>
              <a:rPr lang="en-US" sz="1600" b="1" dirty="0"/>
              <a:t>Existing Requirements</a:t>
            </a:r>
            <a:r>
              <a:rPr lang="en-US" sz="1600" dirty="0"/>
              <a:t>: Have an existing requirement and User Lab Participant is indicating a status change in the indicator as defined from the </a:t>
            </a:r>
            <a:r>
              <a:rPr lang="en-US" sz="1600" dirty="0" err="1"/>
              <a:t>CalWIN</a:t>
            </a:r>
            <a:r>
              <a:rPr lang="en-US" sz="1600" dirty="0"/>
              <a:t> Project Review</a:t>
            </a:r>
          </a:p>
          <a:p>
            <a:r>
              <a:rPr lang="en-US" sz="1600" b="1" dirty="0"/>
              <a:t>Design Difference Identified</a:t>
            </a:r>
            <a:r>
              <a:rPr lang="en-US" sz="1600" dirty="0"/>
              <a:t>: A gap has been identified as a difference between LRS and </a:t>
            </a:r>
            <a:r>
              <a:rPr lang="en-US" sz="1600" dirty="0" err="1"/>
              <a:t>CalWIN</a:t>
            </a:r>
            <a:r>
              <a:rPr lang="en-US" sz="1600" dirty="0"/>
              <a:t> that affects efficiency or functionality</a:t>
            </a:r>
          </a:p>
          <a:p>
            <a:r>
              <a:rPr lang="en-US" sz="1600" b="1" dirty="0"/>
              <a:t>Suggest Enhancement</a:t>
            </a:r>
            <a:r>
              <a:rPr lang="en-US" sz="1600" dirty="0"/>
              <a:t>:  </a:t>
            </a:r>
            <a:r>
              <a:rPr lang="en-US" sz="1600" dirty="0" err="1"/>
              <a:t>CalWIN</a:t>
            </a:r>
            <a:r>
              <a:rPr lang="en-US" sz="1600" dirty="0"/>
              <a:t> Participants have identified a suggested enhancement* to the system *Note: Identified as an enhancement by Migration Planning Team and must be reviewed by </a:t>
            </a:r>
            <a:r>
              <a:rPr lang="en-US" sz="1600" dirty="0" err="1"/>
              <a:t>CalWIN</a:t>
            </a:r>
            <a:r>
              <a:rPr lang="en-US" sz="1600" dirty="0"/>
              <a:t> Project </a:t>
            </a:r>
          </a:p>
          <a:p>
            <a:r>
              <a:rPr lang="en-US" sz="1600" b="1" dirty="0"/>
              <a:t>N/A</a:t>
            </a:r>
            <a:r>
              <a:rPr lang="en-US" sz="1600" dirty="0"/>
              <a:t>: These have been identified as Not Applicable due to being retracted by the User or an environment issue and it is not really a gap.</a:t>
            </a:r>
          </a:p>
          <a:p>
            <a:r>
              <a:rPr lang="en-US" sz="1600" dirty="0"/>
              <a:t>Note: There were 72 items across North/South that were determined to be duplicates of the items above. </a:t>
            </a:r>
          </a:p>
        </p:txBody>
      </p:sp>
    </p:spTree>
    <p:extLst>
      <p:ext uri="{BB962C8B-B14F-4D97-AF65-F5344CB8AC3E}">
        <p14:creationId xmlns:p14="http://schemas.microsoft.com/office/powerpoint/2010/main" val="58525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solidFill>
                  <a:schemeClr val="tx1">
                    <a:lumMod val="95000"/>
                    <a:lumOff val="5000"/>
                  </a:schemeClr>
                </a:solidFill>
              </a:rPr>
              <a:t>CalSAWS User Labs Outcomes</a:t>
            </a:r>
          </a:p>
        </p:txBody>
      </p:sp>
      <p:graphicFrame>
        <p:nvGraphicFramePr>
          <p:cNvPr id="4" name="Content Placeholder 6">
            <a:extLst>
              <a:ext uri="{FF2B5EF4-FFF2-40B4-BE49-F238E27FC236}">
                <a16:creationId xmlns:a16="http://schemas.microsoft.com/office/drawing/2014/main" id="{655698DD-B0C8-4C87-9049-1CE242D6E50C}"/>
              </a:ext>
            </a:extLst>
          </p:cNvPr>
          <p:cNvGraphicFramePr>
            <a:graphicFrameLocks/>
          </p:cNvGraphicFramePr>
          <p:nvPr>
            <p:extLst>
              <p:ext uri="{D42A27DB-BD31-4B8C-83A1-F6EECF244321}">
                <p14:modId xmlns:p14="http://schemas.microsoft.com/office/powerpoint/2010/main" val="3494644519"/>
              </p:ext>
            </p:extLst>
          </p:nvPr>
        </p:nvGraphicFramePr>
        <p:xfrm>
          <a:off x="457200" y="1094740"/>
          <a:ext cx="8229600" cy="4668520"/>
        </p:xfrm>
        <a:graphic>
          <a:graphicData uri="http://schemas.openxmlformats.org/drawingml/2006/table">
            <a:tbl>
              <a:tblPr firstRow="1" bandRow="1">
                <a:tableStyleId>{F5AB1C69-6EDB-4FF4-983F-18BD219EF322}</a:tableStyleId>
              </a:tblPr>
              <a:tblGrid>
                <a:gridCol w="2826900">
                  <a:extLst>
                    <a:ext uri="{9D8B030D-6E8A-4147-A177-3AD203B41FA5}">
                      <a16:colId xmlns:a16="http://schemas.microsoft.com/office/drawing/2014/main" val="169926252"/>
                    </a:ext>
                  </a:extLst>
                </a:gridCol>
                <a:gridCol w="5402700">
                  <a:extLst>
                    <a:ext uri="{9D8B030D-6E8A-4147-A177-3AD203B41FA5}">
                      <a16:colId xmlns:a16="http://schemas.microsoft.com/office/drawing/2014/main" val="3046739184"/>
                    </a:ext>
                  </a:extLst>
                </a:gridCol>
              </a:tblGrid>
              <a:tr h="370840">
                <a:tc>
                  <a:txBody>
                    <a:bodyPr/>
                    <a:lstStyle/>
                    <a:p>
                      <a:endParaRPr lang="en-US" sz="1800" dirty="0">
                        <a:solidFill>
                          <a:schemeClr val="bg1"/>
                        </a:solidFill>
                      </a:endParaRPr>
                    </a:p>
                  </a:txBody>
                  <a:tcPr>
                    <a:solidFill>
                      <a:srgbClr val="5B9BC8"/>
                    </a:solidFill>
                  </a:tcPr>
                </a:tc>
                <a:tc>
                  <a:txBody>
                    <a:bodyPr/>
                    <a:lstStyle/>
                    <a:p>
                      <a:pPr algn="ctr"/>
                      <a:r>
                        <a:rPr lang="en-US" sz="1800" dirty="0">
                          <a:solidFill>
                            <a:schemeClr val="bg1"/>
                          </a:solidFill>
                        </a:rPr>
                        <a:t>Explanation</a:t>
                      </a:r>
                    </a:p>
                  </a:txBody>
                  <a:tcPr>
                    <a:solidFill>
                      <a:srgbClr val="5B9BC8"/>
                    </a:solidFill>
                  </a:tcPr>
                </a:tc>
                <a:extLst>
                  <a:ext uri="{0D108BD9-81ED-4DB2-BD59-A6C34878D82A}">
                    <a16:rowId xmlns:a16="http://schemas.microsoft.com/office/drawing/2014/main" val="1768391325"/>
                  </a:ext>
                </a:extLst>
              </a:tr>
              <a:tr h="370840">
                <a:tc>
                  <a:txBody>
                    <a:bodyPr/>
                    <a:lstStyle/>
                    <a:p>
                      <a:r>
                        <a:rPr lang="en-US" sz="1800" b="1" dirty="0">
                          <a:solidFill>
                            <a:schemeClr val="bg1">
                              <a:lumMod val="10000"/>
                            </a:schemeClr>
                          </a:solidFill>
                        </a:rPr>
                        <a:t>Positive</a:t>
                      </a:r>
                      <a:r>
                        <a:rPr lang="en-US" sz="1800" b="1" baseline="0" dirty="0">
                          <a:solidFill>
                            <a:schemeClr val="bg1">
                              <a:lumMod val="10000"/>
                            </a:schemeClr>
                          </a:solidFill>
                        </a:rPr>
                        <a:t> Comments</a:t>
                      </a:r>
                      <a:endParaRPr lang="en-US" sz="1800" b="1" dirty="0">
                        <a:solidFill>
                          <a:schemeClr val="bg1">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10000"/>
                            </a:schemeClr>
                          </a:solidFill>
                        </a:rPr>
                        <a:t>Immunizations functionality, Verifications List Page, Message Center, Address Pre-Population functionality during case creation, Task Navigation for easier access to specific pages, Codes on Citizenship page, Hide Person functionality, Universal Journal Template, Relationship Page, ICT process including images, Itemized Deductions in EDBC</a:t>
                      </a:r>
                    </a:p>
                  </a:txBody>
                  <a:tcPr/>
                </a:tc>
                <a:extLst>
                  <a:ext uri="{0D108BD9-81ED-4DB2-BD59-A6C34878D82A}">
                    <a16:rowId xmlns:a16="http://schemas.microsoft.com/office/drawing/2014/main" val="3320496025"/>
                  </a:ext>
                </a:extLst>
              </a:tr>
              <a:tr h="370840">
                <a:tc>
                  <a:txBody>
                    <a:bodyPr/>
                    <a:lstStyle/>
                    <a:p>
                      <a:r>
                        <a:rPr lang="en-US" sz="1800" b="1" dirty="0">
                          <a:solidFill>
                            <a:schemeClr val="bg1">
                              <a:lumMod val="10000"/>
                            </a:schemeClr>
                          </a:solidFill>
                        </a:rPr>
                        <a:t>Change Management Concerns</a:t>
                      </a:r>
                    </a:p>
                  </a:txBody>
                  <a:tcPr/>
                </a:tc>
                <a:tc>
                  <a:txBody>
                    <a:bodyPr/>
                    <a:lstStyle/>
                    <a:p>
                      <a:r>
                        <a:rPr lang="en-US" sz="1800" dirty="0">
                          <a:solidFill>
                            <a:schemeClr val="bg1">
                              <a:lumMod val="10000"/>
                            </a:schemeClr>
                          </a:solidFill>
                        </a:rPr>
                        <a:t>No Workflow, Display reasons for failing EDBC, Application Registration, Expedited Services/Immediate Need, FPL information</a:t>
                      </a:r>
                      <a:r>
                        <a:rPr lang="en-US" sz="1800" baseline="0" dirty="0">
                          <a:solidFill>
                            <a:schemeClr val="bg1">
                              <a:lumMod val="10000"/>
                            </a:schemeClr>
                          </a:solidFill>
                        </a:rPr>
                        <a:t> not on EDBC, Medi-Cal behind the scenes evaluation for eligibility for other programs, Employment information in multiple places, Journal displays vertically</a:t>
                      </a:r>
                      <a:r>
                        <a:rPr lang="en-US" sz="1800" dirty="0">
                          <a:solidFill>
                            <a:schemeClr val="bg1">
                              <a:lumMod val="10000"/>
                            </a:schemeClr>
                          </a:solidFill>
                        </a:rPr>
                        <a:t> </a:t>
                      </a:r>
                    </a:p>
                  </a:txBody>
                  <a:tcPr/>
                </a:tc>
                <a:extLst>
                  <a:ext uri="{0D108BD9-81ED-4DB2-BD59-A6C34878D82A}">
                    <a16:rowId xmlns:a16="http://schemas.microsoft.com/office/drawing/2014/main" val="869022513"/>
                  </a:ext>
                </a:extLst>
              </a:tr>
            </a:tbl>
          </a:graphicData>
        </a:graphic>
      </p:graphicFrame>
    </p:spTree>
    <p:extLst>
      <p:ext uri="{BB962C8B-B14F-4D97-AF65-F5344CB8AC3E}">
        <p14:creationId xmlns:p14="http://schemas.microsoft.com/office/powerpoint/2010/main" val="40111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B2367-F2F3-43E7-BC6B-93DEBCA62B86}"/>
              </a:ext>
            </a:extLst>
          </p:cNvPr>
          <p:cNvSpPr>
            <a:spLocks noGrp="1"/>
          </p:cNvSpPr>
          <p:nvPr>
            <p:ph sz="half" idx="1"/>
          </p:nvPr>
        </p:nvSpPr>
        <p:spPr>
          <a:xfrm>
            <a:off x="640080" y="914400"/>
            <a:ext cx="8162340" cy="5300870"/>
          </a:xfrm>
          <a:ln>
            <a:solidFill>
              <a:schemeClr val="accent1"/>
            </a:solidFill>
          </a:ln>
        </p:spPr>
        <p:txBody>
          <a:bodyPr>
            <a:normAutofit fontScale="85000" lnSpcReduction="20000"/>
          </a:bodyPr>
          <a:lstStyle/>
          <a:p>
            <a:pPr marL="0" lvl="1" indent="0">
              <a:lnSpc>
                <a:spcPct val="110000"/>
              </a:lnSpc>
              <a:spcBef>
                <a:spcPts val="600"/>
              </a:spcBef>
              <a:spcAft>
                <a:spcPts val="600"/>
              </a:spcAft>
              <a:buClr>
                <a:srgbClr val="5B9BC8"/>
              </a:buClr>
              <a:buNone/>
            </a:pPr>
            <a:r>
              <a:rPr lang="en-US" sz="2100" b="1" dirty="0">
                <a:solidFill>
                  <a:srgbClr val="5B9BC8"/>
                </a:solidFill>
              </a:rPr>
              <a:t>When</a:t>
            </a:r>
            <a:endParaRPr lang="en-US" sz="1800" b="1" dirty="0">
              <a:solidFill>
                <a:srgbClr val="5B9BC8"/>
              </a:solidFill>
            </a:endParaRPr>
          </a:p>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May 14 – June 22 (6 weeks)</a:t>
            </a:r>
          </a:p>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Sessions scheduled by specific topic area</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Each topic expected to be no more than 1 week</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Number of sessions to be determined</a:t>
            </a:r>
          </a:p>
          <a:p>
            <a:pPr marL="0" lvl="1" indent="0">
              <a:lnSpc>
                <a:spcPct val="110000"/>
              </a:lnSpc>
              <a:spcBef>
                <a:spcPts val="600"/>
              </a:spcBef>
              <a:spcAft>
                <a:spcPts val="600"/>
              </a:spcAft>
              <a:buClr>
                <a:srgbClr val="5B9BC8"/>
              </a:buClr>
              <a:buNone/>
            </a:pPr>
            <a:r>
              <a:rPr lang="en-US" sz="2100" b="1" dirty="0">
                <a:solidFill>
                  <a:srgbClr val="5B9BC8"/>
                </a:solidFill>
              </a:rPr>
              <a:t>Participants</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Attendance 40 CalACES (5 per Region) and 40 CalWIN (2 per county) plus Project and State Staff</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County Staff should be able to make decisions for the  counties they represent and ideally will have participated in the user lab sessions</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Recruiting Process: CalWIN-CalACES CRFI </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Travel costs will be covered (but not staff time)</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Each participant would be expected to attend 1 or more sessions</a:t>
            </a:r>
          </a:p>
          <a:p>
            <a:pPr marL="0" lvl="1" indent="0">
              <a:lnSpc>
                <a:spcPct val="110000"/>
              </a:lnSpc>
              <a:spcBef>
                <a:spcPts val="600"/>
              </a:spcBef>
              <a:spcAft>
                <a:spcPts val="600"/>
              </a:spcAft>
              <a:buClr>
                <a:srgbClr val="5B9BC8"/>
              </a:buClr>
              <a:buNone/>
            </a:pPr>
            <a:r>
              <a:rPr lang="en-US" sz="2100" b="1" dirty="0">
                <a:solidFill>
                  <a:srgbClr val="5B9BC8"/>
                </a:solidFill>
              </a:rPr>
              <a:t>Output</a:t>
            </a:r>
          </a:p>
          <a:p>
            <a:pPr marL="285750" lvl="2"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Updated statement of requirements to be presented to the stakeholders</a:t>
            </a:r>
          </a:p>
        </p:txBody>
      </p:sp>
      <p:sp>
        <p:nvSpPr>
          <p:cNvPr id="5" name="Content Placeholder 1">
            <a:extLst>
              <a:ext uri="{FF2B5EF4-FFF2-40B4-BE49-F238E27FC236}">
                <a16:creationId xmlns:a16="http://schemas.microsoft.com/office/drawing/2014/main" id="{495A0EBE-BF18-48D4-9331-FC616AB42FCA}"/>
              </a:ext>
            </a:extLst>
          </p:cNvPr>
          <p:cNvSpPr>
            <a:spLocks noGrp="1"/>
          </p:cNvSpPr>
          <p:nvPr>
            <p:ph sz="quarter" idx="10"/>
          </p:nvPr>
        </p:nvSpPr>
        <p:spPr/>
        <p:txBody>
          <a:bodyPr/>
          <a:lstStyle/>
          <a:p>
            <a:r>
              <a:rPr lang="en-US" dirty="0"/>
              <a:t>CalSAWS Guided Requirements Gathering Sessions</a:t>
            </a:r>
          </a:p>
        </p:txBody>
      </p:sp>
    </p:spTree>
    <p:extLst>
      <p:ext uri="{BB962C8B-B14F-4D97-AF65-F5344CB8AC3E}">
        <p14:creationId xmlns:p14="http://schemas.microsoft.com/office/powerpoint/2010/main" val="1964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5149"/>
          <a:stretch/>
        </p:blipFill>
        <p:spPr>
          <a:xfrm>
            <a:off x="4105275" y="2951145"/>
            <a:ext cx="4572000" cy="3263827"/>
          </a:xfrm>
          <a:prstGeom prst="rect">
            <a:avLst/>
          </a:prstGeom>
          <a:noFill/>
          <a:ln>
            <a:noFill/>
          </a:ln>
        </p:spPr>
      </p:pic>
      <p:sp>
        <p:nvSpPr>
          <p:cNvPr id="2" name="Content Placeholder 1">
            <a:extLst>
              <a:ext uri="{FF2B5EF4-FFF2-40B4-BE49-F238E27FC236}">
                <a16:creationId xmlns:a16="http://schemas.microsoft.com/office/drawing/2014/main" id="{F99B2367-F2F3-43E7-BC6B-93DEBCA62B86}"/>
              </a:ext>
            </a:extLst>
          </p:cNvPr>
          <p:cNvSpPr>
            <a:spLocks noGrp="1"/>
          </p:cNvSpPr>
          <p:nvPr>
            <p:ph sz="half" idx="1"/>
          </p:nvPr>
        </p:nvSpPr>
        <p:spPr>
          <a:xfrm>
            <a:off x="516253" y="1447800"/>
            <a:ext cx="4846321" cy="2800350"/>
          </a:xfrm>
          <a:ln>
            <a:noFill/>
          </a:ln>
        </p:spPr>
        <p:txBody>
          <a:bodyPr>
            <a:normAutofit/>
          </a:bodyPr>
          <a:lstStyle/>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Agreed to form a JPA between CalWIN and CalACES</a:t>
            </a:r>
          </a:p>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Identified tasks to develop the JPA Agreement</a:t>
            </a:r>
          </a:p>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Working on Schedule </a:t>
            </a:r>
          </a:p>
          <a:p>
            <a:pPr marL="285750" lvl="1" indent="-285750">
              <a:lnSpc>
                <a:spcPct val="110000"/>
              </a:lnSpc>
              <a:spcBef>
                <a:spcPts val="600"/>
              </a:spcBef>
              <a:spcAft>
                <a:spcPts val="600"/>
              </a:spcAft>
              <a:buClr>
                <a:srgbClr val="5B9BC8"/>
              </a:buClr>
              <a:buFont typeface="Wingdings" panose="05000000000000000000" pitchFamily="2" charset="2"/>
              <a:buChar char="à"/>
            </a:pPr>
            <a:r>
              <a:rPr lang="en-US" sz="1800" dirty="0">
                <a:solidFill>
                  <a:schemeClr val="bg1">
                    <a:lumMod val="10000"/>
                  </a:schemeClr>
                </a:solidFill>
              </a:rPr>
              <a:t>Drafted a Memorandum of Understanding (See Attachment)</a:t>
            </a:r>
          </a:p>
          <a:p>
            <a:pPr marL="285750" lvl="1" indent="-285750">
              <a:lnSpc>
                <a:spcPct val="110000"/>
              </a:lnSpc>
              <a:spcBef>
                <a:spcPts val="600"/>
              </a:spcBef>
              <a:spcAft>
                <a:spcPts val="600"/>
              </a:spcAft>
              <a:buClr>
                <a:srgbClr val="5B9BC8"/>
              </a:buClr>
              <a:buFont typeface="Wingdings" panose="05000000000000000000" pitchFamily="2" charset="2"/>
              <a:buChar char="à"/>
            </a:pPr>
            <a:endParaRPr lang="en-US" sz="1800" dirty="0">
              <a:solidFill>
                <a:schemeClr val="bg1">
                  <a:lumMod val="10000"/>
                </a:schemeClr>
              </a:solidFill>
            </a:endParaRPr>
          </a:p>
        </p:txBody>
      </p:sp>
      <p:sp>
        <p:nvSpPr>
          <p:cNvPr id="5" name="Content Placeholder 1">
            <a:extLst>
              <a:ext uri="{FF2B5EF4-FFF2-40B4-BE49-F238E27FC236}">
                <a16:creationId xmlns:a16="http://schemas.microsoft.com/office/drawing/2014/main" id="{495A0EBE-BF18-48D4-9331-FC616AB42FCA}"/>
              </a:ext>
            </a:extLst>
          </p:cNvPr>
          <p:cNvSpPr>
            <a:spLocks noGrp="1"/>
          </p:cNvSpPr>
          <p:nvPr>
            <p:ph sz="quarter" idx="10"/>
          </p:nvPr>
        </p:nvSpPr>
        <p:spPr/>
        <p:txBody>
          <a:bodyPr/>
          <a:lstStyle/>
          <a:p>
            <a:r>
              <a:rPr lang="en-US" dirty="0"/>
              <a:t>CalSAWS Executive Leadership Team Update</a:t>
            </a:r>
          </a:p>
        </p:txBody>
      </p:sp>
      <p:sp>
        <p:nvSpPr>
          <p:cNvPr id="7" name="Content Placeholder 1">
            <a:extLst>
              <a:ext uri="{FF2B5EF4-FFF2-40B4-BE49-F238E27FC236}">
                <a16:creationId xmlns:a16="http://schemas.microsoft.com/office/drawing/2014/main" id="{F99B2367-F2F3-43E7-BC6B-93DEBCA62B86}"/>
              </a:ext>
            </a:extLst>
          </p:cNvPr>
          <p:cNvSpPr>
            <a:spLocks noGrp="1"/>
          </p:cNvSpPr>
          <p:nvPr>
            <p:ph sz="half" idx="1"/>
          </p:nvPr>
        </p:nvSpPr>
        <p:spPr>
          <a:xfrm>
            <a:off x="516254" y="914103"/>
            <a:ext cx="6475095" cy="562272"/>
          </a:xfrm>
          <a:ln>
            <a:noFill/>
          </a:ln>
        </p:spPr>
        <p:txBody>
          <a:bodyPr>
            <a:normAutofit/>
          </a:bodyPr>
          <a:lstStyle/>
          <a:p>
            <a:pPr marL="0" lvl="1" indent="0">
              <a:lnSpc>
                <a:spcPct val="110000"/>
              </a:lnSpc>
              <a:spcBef>
                <a:spcPts val="600"/>
              </a:spcBef>
              <a:spcAft>
                <a:spcPts val="600"/>
              </a:spcAft>
              <a:buClr>
                <a:srgbClr val="5B9BC8"/>
              </a:buClr>
              <a:buNone/>
            </a:pPr>
            <a:r>
              <a:rPr lang="en-US" sz="2100" b="1" dirty="0">
                <a:solidFill>
                  <a:srgbClr val="5B9BC8"/>
                </a:solidFill>
              </a:rPr>
              <a:t>Governance Planning – In Progress</a:t>
            </a:r>
            <a:endParaRPr lang="en-US" sz="1800" dirty="0">
              <a:solidFill>
                <a:schemeClr val="bg1">
                  <a:lumMod val="10000"/>
                </a:schemeClr>
              </a:solidFill>
            </a:endParaRPr>
          </a:p>
        </p:txBody>
      </p:sp>
    </p:spTree>
    <p:extLst>
      <p:ext uri="{BB962C8B-B14F-4D97-AF65-F5344CB8AC3E}">
        <p14:creationId xmlns:p14="http://schemas.microsoft.com/office/powerpoint/2010/main" val="41530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CalACES-CalSAWS Progress</a:t>
            </a:r>
          </a:p>
          <a:p>
            <a:r>
              <a:rPr lang="en-US" dirty="0"/>
              <a:t>CalACES-CalSAWS Planning Timeline</a:t>
            </a:r>
          </a:p>
          <a:p>
            <a:r>
              <a:rPr lang="en-US" dirty="0"/>
              <a:t>CalSAWS User Labs Update</a:t>
            </a:r>
          </a:p>
          <a:p>
            <a:r>
              <a:rPr lang="en-US" dirty="0"/>
              <a:t>Requirements Gathering Status</a:t>
            </a:r>
          </a:p>
          <a:p>
            <a:r>
              <a:rPr lang="en-US" dirty="0"/>
              <a:t>CalSAWS Executive Leadership Team Update</a:t>
            </a:r>
          </a:p>
        </p:txBody>
      </p:sp>
      <p:sp>
        <p:nvSpPr>
          <p:cNvPr id="3" name="Content Placeholder 2"/>
          <p:cNvSpPr>
            <a:spLocks noGrp="1"/>
          </p:cNvSpPr>
          <p:nvPr>
            <p:ph sz="quarter" idx="10"/>
          </p:nvPr>
        </p:nvSpPr>
        <p:spPr/>
        <p:txBody>
          <a:bodyPr/>
          <a:lstStyle/>
          <a:p>
            <a:pPr>
              <a:spcBef>
                <a:spcPts val="0"/>
              </a:spcBef>
            </a:pPr>
            <a:r>
              <a:rPr lang="en-US" dirty="0">
                <a:solidFill>
                  <a:schemeClr val="tx1">
                    <a:lumMod val="95000"/>
                    <a:lumOff val="5000"/>
                  </a:schemeClr>
                </a:solidFill>
              </a:rPr>
              <a:t>Agenda</a:t>
            </a:r>
          </a:p>
        </p:txBody>
      </p:sp>
    </p:spTree>
    <p:extLst>
      <p:ext uri="{BB962C8B-B14F-4D97-AF65-F5344CB8AC3E}">
        <p14:creationId xmlns:p14="http://schemas.microsoft.com/office/powerpoint/2010/main" val="235684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B2367-F2F3-43E7-BC6B-93DEBCA62B86}"/>
              </a:ext>
            </a:extLst>
          </p:cNvPr>
          <p:cNvSpPr>
            <a:spLocks noGrp="1"/>
          </p:cNvSpPr>
          <p:nvPr>
            <p:ph sz="half" idx="1"/>
          </p:nvPr>
        </p:nvSpPr>
        <p:spPr>
          <a:xfrm>
            <a:off x="341142" y="763954"/>
            <a:ext cx="4129258" cy="5776546"/>
          </a:xfrm>
        </p:spPr>
        <p:txBody>
          <a:bodyPr>
            <a:normAutofit/>
          </a:bodyPr>
          <a:lstStyle/>
          <a:p>
            <a:r>
              <a:rPr lang="en-US" sz="2000" b="1" dirty="0">
                <a:solidFill>
                  <a:srgbClr val="5B9BC8"/>
                </a:solidFill>
              </a:rPr>
              <a:t>The PAPDU has been updated to support a larger overall effort and additional concurrent activities in support of CalSAWS</a:t>
            </a:r>
          </a:p>
          <a:p>
            <a:pPr marL="285750" indent="-285750">
              <a:buClr>
                <a:srgbClr val="5B9BC8"/>
              </a:buClr>
              <a:buFont typeface="Wingdings" panose="05000000000000000000" pitchFamily="2" charset="2"/>
              <a:buChar char="à"/>
            </a:pPr>
            <a:r>
              <a:rPr lang="en-US" dirty="0"/>
              <a:t>CalWIN and CalACES have planned contract amendments/change orders to accommodate additional services by the 3rd Party Independent Contractor</a:t>
            </a:r>
          </a:p>
          <a:p>
            <a:pPr marL="285750" indent="-285750">
              <a:buClr>
                <a:srgbClr val="5B9BC8"/>
              </a:buClr>
              <a:buFont typeface="Wingdings" panose="05000000000000000000" pitchFamily="2" charset="2"/>
              <a:buChar char="à"/>
            </a:pPr>
            <a:r>
              <a:rPr lang="en-US" dirty="0"/>
              <a:t>Approval of the additional change order for CalACES is planned for the April 26, 2018 JPA meeting</a:t>
            </a:r>
          </a:p>
          <a:p>
            <a:pPr marL="285750" indent="-285750">
              <a:buClr>
                <a:srgbClr val="5B9BC8"/>
              </a:buClr>
              <a:buFont typeface="Wingdings" panose="05000000000000000000" pitchFamily="2" charset="2"/>
              <a:buChar char="à"/>
            </a:pPr>
            <a:r>
              <a:rPr lang="en-US" dirty="0"/>
              <a:t>Review and approval of the CalWIN change order is planned for April 13, 2018</a:t>
            </a:r>
          </a:p>
          <a:p>
            <a:endParaRPr lang="en-US" sz="2000" b="1" dirty="0">
              <a:solidFill>
                <a:srgbClr val="5B9BC8"/>
              </a:solidFill>
            </a:endParaRPr>
          </a:p>
        </p:txBody>
      </p:sp>
      <p:sp>
        <p:nvSpPr>
          <p:cNvPr id="5" name="Content Placeholder 1">
            <a:extLst>
              <a:ext uri="{FF2B5EF4-FFF2-40B4-BE49-F238E27FC236}">
                <a16:creationId xmlns:a16="http://schemas.microsoft.com/office/drawing/2014/main" id="{495A0EBE-BF18-48D4-9331-FC616AB42FCA}"/>
              </a:ext>
            </a:extLst>
          </p:cNvPr>
          <p:cNvSpPr>
            <a:spLocks noGrp="1"/>
          </p:cNvSpPr>
          <p:nvPr>
            <p:ph sz="quarter" idx="10"/>
          </p:nvPr>
        </p:nvSpPr>
        <p:spPr/>
        <p:txBody>
          <a:bodyPr/>
          <a:lstStyle/>
          <a:p>
            <a:r>
              <a:rPr lang="en-US" dirty="0"/>
              <a:t>CalACES-CalSAWS Progress</a:t>
            </a:r>
          </a:p>
        </p:txBody>
      </p:sp>
      <p:graphicFrame>
        <p:nvGraphicFramePr>
          <p:cNvPr id="4" name="Table 3"/>
          <p:cNvGraphicFramePr>
            <a:graphicFrameLocks noGrp="1"/>
          </p:cNvGraphicFramePr>
          <p:nvPr>
            <p:extLst>
              <p:ext uri="{D42A27DB-BD31-4B8C-83A1-F6EECF244321}">
                <p14:modId xmlns:p14="http://schemas.microsoft.com/office/powerpoint/2010/main" val="3251780225"/>
              </p:ext>
            </p:extLst>
          </p:nvPr>
        </p:nvGraphicFramePr>
        <p:xfrm>
          <a:off x="4546600" y="1231900"/>
          <a:ext cx="4320540" cy="4267200"/>
        </p:xfrm>
        <a:graphic>
          <a:graphicData uri="http://schemas.openxmlformats.org/drawingml/2006/table">
            <a:tbl>
              <a:tblPr firstRow="1" bandRow="1">
                <a:tableStyleId>{B301B821-A1FF-4177-AEE7-76D212191A09}</a:tableStyleId>
              </a:tblPr>
              <a:tblGrid>
                <a:gridCol w="345440">
                  <a:extLst>
                    <a:ext uri="{9D8B030D-6E8A-4147-A177-3AD203B41FA5}">
                      <a16:colId xmlns:a16="http://schemas.microsoft.com/office/drawing/2014/main" val="20000"/>
                    </a:ext>
                  </a:extLst>
                </a:gridCol>
                <a:gridCol w="2042160">
                  <a:extLst>
                    <a:ext uri="{9D8B030D-6E8A-4147-A177-3AD203B41FA5}">
                      <a16:colId xmlns:a16="http://schemas.microsoft.com/office/drawing/2014/main" val="20001"/>
                    </a:ext>
                  </a:extLst>
                </a:gridCol>
                <a:gridCol w="1932940">
                  <a:extLst>
                    <a:ext uri="{9D8B030D-6E8A-4147-A177-3AD203B41FA5}">
                      <a16:colId xmlns:a16="http://schemas.microsoft.com/office/drawing/2014/main" val="20002"/>
                    </a:ext>
                  </a:extLst>
                </a:gridCol>
              </a:tblGrid>
              <a:tr h="271074">
                <a:tc>
                  <a:txBody>
                    <a:bodyPr/>
                    <a:lstStyle/>
                    <a:p>
                      <a:r>
                        <a:rPr lang="en-US" sz="1400" u="sng" dirty="0"/>
                        <a:t>#</a:t>
                      </a:r>
                      <a:endParaRPr lang="en-US" sz="1400" b="1" u="sng" dirty="0">
                        <a:solidFill>
                          <a:srgbClr val="5B9BD5"/>
                        </a:solidFill>
                      </a:endParaRPr>
                    </a:p>
                  </a:txBody>
                  <a:tcPr marL="74295" marR="74295" anchor="ctr">
                    <a:solidFill>
                      <a:srgbClr val="5B9BD5"/>
                    </a:solidFill>
                  </a:tcPr>
                </a:tc>
                <a:tc>
                  <a:txBody>
                    <a:bodyPr/>
                    <a:lstStyle/>
                    <a:p>
                      <a:r>
                        <a:rPr lang="en-US" sz="1400" u="sng" dirty="0"/>
                        <a:t>Key Task</a:t>
                      </a:r>
                      <a:endParaRPr lang="en-US" sz="1400" b="1" u="sng" dirty="0">
                        <a:solidFill>
                          <a:srgbClr val="5B9BD5"/>
                        </a:solidFill>
                      </a:endParaRPr>
                    </a:p>
                  </a:txBody>
                  <a:tcPr marL="74295" marR="74295" anchor="ctr">
                    <a:solidFill>
                      <a:srgbClr val="5B9BD5"/>
                    </a:solidFill>
                  </a:tcPr>
                </a:tc>
                <a:tc>
                  <a:txBody>
                    <a:bodyPr/>
                    <a:lstStyle/>
                    <a:p>
                      <a:pPr algn="ctr"/>
                      <a:r>
                        <a:rPr lang="en-US" sz="1400" u="sng" dirty="0"/>
                        <a:t>Contract</a:t>
                      </a:r>
                      <a:endParaRPr lang="en-US" sz="1400" b="1" u="sng" dirty="0">
                        <a:solidFill>
                          <a:srgbClr val="5B9BD5"/>
                        </a:solidFill>
                      </a:endParaRPr>
                    </a:p>
                  </a:txBody>
                  <a:tcPr marL="74295" marR="74295" anchor="ctr">
                    <a:solidFill>
                      <a:srgbClr val="5B9BD5"/>
                    </a:solidFill>
                  </a:tcPr>
                </a:tc>
                <a:extLst>
                  <a:ext uri="{0D108BD9-81ED-4DB2-BD59-A6C34878D82A}">
                    <a16:rowId xmlns:a16="http://schemas.microsoft.com/office/drawing/2014/main" val="10000"/>
                  </a:ext>
                </a:extLst>
              </a:tr>
              <a:tr h="418206">
                <a:tc>
                  <a:txBody>
                    <a:bodyPr/>
                    <a:lstStyle/>
                    <a:p>
                      <a:r>
                        <a:rPr lang="en-US" sz="1400" dirty="0">
                          <a:solidFill>
                            <a:schemeClr val="bg1">
                              <a:lumMod val="10000"/>
                            </a:schemeClr>
                          </a:solidFill>
                        </a:rPr>
                        <a:t>1.</a:t>
                      </a:r>
                    </a:p>
                  </a:txBody>
                  <a:tcPr marL="74295" marR="74295" anchor="ctr">
                    <a:noFill/>
                  </a:tcPr>
                </a:tc>
                <a:tc>
                  <a:txBody>
                    <a:bodyPr/>
                    <a:lstStyle/>
                    <a:p>
                      <a:r>
                        <a:rPr lang="en-US" sz="1400" dirty="0">
                          <a:solidFill>
                            <a:schemeClr val="bg1">
                              <a:lumMod val="10000"/>
                            </a:schemeClr>
                          </a:solidFill>
                        </a:rPr>
                        <a:t>Conduct CalACES Alternatives Analysis and Cost Benefit Analysis</a:t>
                      </a:r>
                    </a:p>
                  </a:txBody>
                  <a:tcPr marL="74295" marR="74295" anchor="ctr">
                    <a:noFill/>
                  </a:tcPr>
                </a:tc>
                <a:tc>
                  <a:txBody>
                    <a:bodyPr/>
                    <a:lstStyle/>
                    <a:p>
                      <a:pPr marL="231775" lvl="1" indent="-231775" algn="l" defTabSz="914400" rtl="0" eaLnBrk="1" latinLnBrk="0" hangingPunct="1">
                        <a:lnSpc>
                          <a:spcPct val="100000"/>
                        </a:lnSpc>
                        <a:spcBef>
                          <a:spcPts val="600"/>
                        </a:spcBef>
                        <a:buClr>
                          <a:srgbClr val="5B9BD5"/>
                        </a:buClr>
                        <a:buFont typeface="Wingdings" panose="05000000000000000000" pitchFamily="2" charset="2"/>
                        <a:buChar char="à"/>
                      </a:pPr>
                      <a:r>
                        <a:rPr lang="en-US" sz="1400" kern="1200" dirty="0">
                          <a:solidFill>
                            <a:schemeClr val="bg1">
                              <a:lumMod val="10000"/>
                            </a:schemeClr>
                          </a:solidFill>
                        </a:rPr>
                        <a:t>CalACES – First Data (Current)</a:t>
                      </a:r>
                      <a:endParaRPr lang="en-US" sz="1400" kern="1200" dirty="0">
                        <a:solidFill>
                          <a:schemeClr val="bg1">
                            <a:lumMod val="10000"/>
                          </a:schemeClr>
                        </a:solidFill>
                        <a:latin typeface="+mn-lt"/>
                        <a:ea typeface="+mn-ea"/>
                        <a:cs typeface="+mn-cs"/>
                      </a:endParaRPr>
                    </a:p>
                  </a:txBody>
                  <a:tcPr marL="74295" marR="74295" anchor="ctr">
                    <a:noFill/>
                  </a:tcPr>
                </a:tc>
                <a:extLst>
                  <a:ext uri="{0D108BD9-81ED-4DB2-BD59-A6C34878D82A}">
                    <a16:rowId xmlns:a16="http://schemas.microsoft.com/office/drawing/2014/main" val="10001"/>
                  </a:ext>
                </a:extLst>
              </a:tr>
              <a:tr h="418206">
                <a:tc>
                  <a:txBody>
                    <a:bodyPr/>
                    <a:lstStyle/>
                    <a:p>
                      <a:r>
                        <a:rPr lang="en-US" sz="1400" dirty="0">
                          <a:solidFill>
                            <a:schemeClr val="bg1">
                              <a:lumMod val="10000"/>
                            </a:schemeClr>
                          </a:solidFill>
                        </a:rPr>
                        <a:t>2.</a:t>
                      </a:r>
                    </a:p>
                  </a:txBody>
                  <a:tcPr marL="74295" marR="74295" anchor="ctr">
                    <a:noFill/>
                  </a:tcPr>
                </a:tc>
                <a:tc>
                  <a:txBody>
                    <a:bodyPr/>
                    <a:lstStyle/>
                    <a:p>
                      <a:r>
                        <a:rPr lang="en-US" sz="1400" dirty="0">
                          <a:solidFill>
                            <a:schemeClr val="bg1">
                              <a:lumMod val="10000"/>
                            </a:schemeClr>
                          </a:solidFill>
                        </a:rPr>
                        <a:t>CalWIN/CalSAWS</a:t>
                      </a:r>
                    </a:p>
                    <a:p>
                      <a:r>
                        <a:rPr lang="en-US" sz="1400" dirty="0">
                          <a:solidFill>
                            <a:schemeClr val="bg1">
                              <a:lumMod val="10000"/>
                            </a:schemeClr>
                          </a:solidFill>
                        </a:rPr>
                        <a:t>Requirements Analysis</a:t>
                      </a:r>
                    </a:p>
                  </a:txBody>
                  <a:tcPr marL="74295" marR="74295" anchor="ctr">
                    <a:noFill/>
                  </a:tcPr>
                </a:tc>
                <a:tc>
                  <a:txBody>
                    <a:bodyPr/>
                    <a:lstStyle/>
                    <a:p>
                      <a:pPr marL="231775" lvl="1" indent="-231775">
                        <a:lnSpc>
                          <a:spcPct val="100000"/>
                        </a:lnSpc>
                        <a:spcBef>
                          <a:spcPts val="600"/>
                        </a:spcBef>
                        <a:buClr>
                          <a:srgbClr val="5B9BD5"/>
                        </a:buClr>
                        <a:buFont typeface="Wingdings" panose="05000000000000000000" pitchFamily="2" charset="2"/>
                        <a:buChar char="à"/>
                      </a:pPr>
                      <a:r>
                        <a:rPr lang="en-US" sz="1400" dirty="0">
                          <a:solidFill>
                            <a:schemeClr val="bg1">
                              <a:lumMod val="10000"/>
                            </a:schemeClr>
                          </a:solidFill>
                        </a:rPr>
                        <a:t>CalACES – First Data</a:t>
                      </a:r>
                    </a:p>
                  </a:txBody>
                  <a:tcPr marL="74295" marR="74295" anchor="ctr">
                    <a:noFill/>
                  </a:tcPr>
                </a:tc>
                <a:extLst>
                  <a:ext uri="{0D108BD9-81ED-4DB2-BD59-A6C34878D82A}">
                    <a16:rowId xmlns:a16="http://schemas.microsoft.com/office/drawing/2014/main" val="10002"/>
                  </a:ext>
                </a:extLst>
              </a:tr>
              <a:tr h="418206">
                <a:tc>
                  <a:txBody>
                    <a:bodyPr/>
                    <a:lstStyle/>
                    <a:p>
                      <a:r>
                        <a:rPr lang="en-US" sz="1400" dirty="0">
                          <a:solidFill>
                            <a:schemeClr val="bg1">
                              <a:lumMod val="10000"/>
                            </a:schemeClr>
                          </a:solidFill>
                        </a:rPr>
                        <a:t>3.</a:t>
                      </a:r>
                    </a:p>
                  </a:txBody>
                  <a:tcPr marL="74295" marR="74295" anchor="ctr">
                    <a:noFill/>
                  </a:tcPr>
                </a:tc>
                <a:tc>
                  <a:txBody>
                    <a:bodyPr/>
                    <a:lstStyle/>
                    <a:p>
                      <a:r>
                        <a:rPr lang="en-US" sz="1400" dirty="0">
                          <a:solidFill>
                            <a:schemeClr val="bg1">
                              <a:lumMod val="10000"/>
                            </a:schemeClr>
                          </a:solidFill>
                        </a:rPr>
                        <a:t>CalWIN/CalSAWS</a:t>
                      </a:r>
                    </a:p>
                    <a:p>
                      <a:r>
                        <a:rPr lang="en-US" sz="1400" dirty="0">
                          <a:solidFill>
                            <a:schemeClr val="bg1">
                              <a:lumMod val="10000"/>
                            </a:schemeClr>
                          </a:solidFill>
                        </a:rPr>
                        <a:t>Business Process Gap Analysis</a:t>
                      </a:r>
                    </a:p>
                  </a:txBody>
                  <a:tcPr marL="74295" marR="74295" anchor="ctr">
                    <a:noFill/>
                  </a:tcPr>
                </a:tc>
                <a:tc>
                  <a:txBody>
                    <a:bodyPr/>
                    <a:lstStyle/>
                    <a:p>
                      <a:pPr marL="231775" lvl="1" indent="-231775">
                        <a:lnSpc>
                          <a:spcPct val="100000"/>
                        </a:lnSpc>
                        <a:spcBef>
                          <a:spcPts val="600"/>
                        </a:spcBef>
                        <a:buClr>
                          <a:srgbClr val="5B9BD5"/>
                        </a:buClr>
                        <a:buFont typeface="Wingdings" panose="05000000000000000000" pitchFamily="2" charset="2"/>
                        <a:buChar char="à"/>
                      </a:pPr>
                      <a:r>
                        <a:rPr lang="en-US" sz="1400" dirty="0">
                          <a:solidFill>
                            <a:schemeClr val="bg1">
                              <a:lumMod val="10000"/>
                            </a:schemeClr>
                          </a:solidFill>
                        </a:rPr>
                        <a:t>CalWIN – Infosys</a:t>
                      </a:r>
                    </a:p>
                  </a:txBody>
                  <a:tcPr marL="74295" marR="74295" anchor="ctr">
                    <a:noFill/>
                  </a:tcPr>
                </a:tc>
                <a:extLst>
                  <a:ext uri="{0D108BD9-81ED-4DB2-BD59-A6C34878D82A}">
                    <a16:rowId xmlns:a16="http://schemas.microsoft.com/office/drawing/2014/main" val="10003"/>
                  </a:ext>
                </a:extLst>
              </a:tr>
              <a:tr h="369006">
                <a:tc>
                  <a:txBody>
                    <a:bodyPr/>
                    <a:lstStyle/>
                    <a:p>
                      <a:r>
                        <a:rPr lang="en-US" sz="1400" dirty="0">
                          <a:solidFill>
                            <a:schemeClr val="bg1">
                              <a:lumMod val="10000"/>
                            </a:schemeClr>
                          </a:solidFill>
                        </a:rPr>
                        <a:t>4.</a:t>
                      </a:r>
                    </a:p>
                  </a:txBody>
                  <a:tcPr marL="74295" marR="74295" anchor="ctr">
                    <a:noFill/>
                  </a:tcPr>
                </a:tc>
                <a:tc>
                  <a:txBody>
                    <a:bodyPr/>
                    <a:lstStyle/>
                    <a:p>
                      <a:r>
                        <a:rPr lang="en-US" sz="1400" dirty="0">
                          <a:solidFill>
                            <a:schemeClr val="bg1">
                              <a:lumMod val="10000"/>
                            </a:schemeClr>
                          </a:solidFill>
                        </a:rPr>
                        <a:t>CalWIN Ancillary Systems Analysis</a:t>
                      </a:r>
                    </a:p>
                  </a:txBody>
                  <a:tcPr marL="74295" marR="74295" anchor="ctr">
                    <a:noFill/>
                  </a:tcPr>
                </a:tc>
                <a:tc>
                  <a:txBody>
                    <a:bodyPr/>
                    <a:lstStyle/>
                    <a:p>
                      <a:pPr marL="231775" lvl="1" indent="-231775">
                        <a:lnSpc>
                          <a:spcPct val="100000"/>
                        </a:lnSpc>
                        <a:spcBef>
                          <a:spcPts val="600"/>
                        </a:spcBef>
                        <a:buClr>
                          <a:srgbClr val="5B9BD5"/>
                        </a:buClr>
                        <a:buFont typeface="Wingdings" panose="05000000000000000000" pitchFamily="2" charset="2"/>
                        <a:buChar char="à"/>
                      </a:pPr>
                      <a:r>
                        <a:rPr lang="en-US" sz="1400" dirty="0">
                          <a:solidFill>
                            <a:schemeClr val="bg1">
                              <a:lumMod val="10000"/>
                            </a:schemeClr>
                          </a:solidFill>
                        </a:rPr>
                        <a:t>CalWIN – Infosys</a:t>
                      </a:r>
                    </a:p>
                  </a:txBody>
                  <a:tcPr marL="74295" marR="74295" anchor="ctr">
                    <a:noFill/>
                  </a:tcPr>
                </a:tc>
                <a:extLst>
                  <a:ext uri="{0D108BD9-81ED-4DB2-BD59-A6C34878D82A}">
                    <a16:rowId xmlns:a16="http://schemas.microsoft.com/office/drawing/2014/main" val="10004"/>
                  </a:ext>
                </a:extLst>
              </a:tr>
              <a:tr h="418206">
                <a:tc>
                  <a:txBody>
                    <a:bodyPr/>
                    <a:lstStyle/>
                    <a:p>
                      <a:r>
                        <a:rPr lang="en-US" sz="1400" dirty="0">
                          <a:solidFill>
                            <a:schemeClr val="bg1">
                              <a:lumMod val="10000"/>
                            </a:schemeClr>
                          </a:solidFill>
                        </a:rPr>
                        <a:t>5.</a:t>
                      </a:r>
                    </a:p>
                  </a:txBody>
                  <a:tcPr marL="74295" marR="74295" anchor="ctr">
                    <a:noFill/>
                  </a:tcPr>
                </a:tc>
                <a:tc>
                  <a:txBody>
                    <a:bodyPr/>
                    <a:lstStyle/>
                    <a:p>
                      <a:r>
                        <a:rPr lang="en-US" sz="1400" dirty="0">
                          <a:solidFill>
                            <a:schemeClr val="bg1">
                              <a:lumMod val="10000"/>
                            </a:schemeClr>
                          </a:solidFill>
                        </a:rPr>
                        <a:t>CalWIN/CalSAWS Data Conversion Strategy</a:t>
                      </a:r>
                    </a:p>
                  </a:txBody>
                  <a:tcPr marL="74295" marR="74295" anchor="ctr">
                    <a:noFill/>
                  </a:tcPr>
                </a:tc>
                <a:tc>
                  <a:txBody>
                    <a:bodyPr/>
                    <a:lstStyle/>
                    <a:p>
                      <a:pPr marL="231775" lvl="1" indent="-231775">
                        <a:lnSpc>
                          <a:spcPct val="100000"/>
                        </a:lnSpc>
                        <a:spcBef>
                          <a:spcPts val="600"/>
                        </a:spcBef>
                        <a:buClr>
                          <a:srgbClr val="5B9BD5"/>
                        </a:buClr>
                        <a:buFont typeface="Wingdings" panose="05000000000000000000" pitchFamily="2" charset="2"/>
                        <a:buChar char="à"/>
                      </a:pPr>
                      <a:r>
                        <a:rPr lang="en-US" sz="1400" dirty="0">
                          <a:solidFill>
                            <a:schemeClr val="bg1">
                              <a:lumMod val="10000"/>
                            </a:schemeClr>
                          </a:solidFill>
                        </a:rPr>
                        <a:t>CalACES – First Data</a:t>
                      </a:r>
                    </a:p>
                  </a:txBody>
                  <a:tcPr marL="74295" marR="74295" anchor="ctr">
                    <a:noFill/>
                  </a:tcPr>
                </a:tc>
                <a:extLst>
                  <a:ext uri="{0D108BD9-81ED-4DB2-BD59-A6C34878D82A}">
                    <a16:rowId xmlns:a16="http://schemas.microsoft.com/office/drawing/2014/main" val="10005"/>
                  </a:ext>
                </a:extLst>
              </a:tr>
              <a:tr h="369006">
                <a:tc>
                  <a:txBody>
                    <a:bodyPr/>
                    <a:lstStyle/>
                    <a:p>
                      <a:r>
                        <a:rPr lang="en-US" sz="1400" dirty="0">
                          <a:solidFill>
                            <a:schemeClr val="bg1">
                              <a:lumMod val="10000"/>
                            </a:schemeClr>
                          </a:solidFill>
                        </a:rPr>
                        <a:t>6.</a:t>
                      </a:r>
                    </a:p>
                  </a:txBody>
                  <a:tcPr marL="74295" marR="74295" anchor="ctr">
                    <a:noFill/>
                  </a:tcPr>
                </a:tc>
                <a:tc>
                  <a:txBody>
                    <a:bodyPr/>
                    <a:lstStyle/>
                    <a:p>
                      <a:r>
                        <a:rPr lang="en-US" sz="1400" dirty="0">
                          <a:solidFill>
                            <a:schemeClr val="bg1">
                              <a:lumMod val="10000"/>
                            </a:schemeClr>
                          </a:solidFill>
                        </a:rPr>
                        <a:t>CalWIN  Initial Data Mapping</a:t>
                      </a:r>
                    </a:p>
                  </a:txBody>
                  <a:tcPr marL="74295" marR="74295" anchor="ctr">
                    <a:noFill/>
                  </a:tcPr>
                </a:tc>
                <a:tc>
                  <a:txBody>
                    <a:bodyPr/>
                    <a:lstStyle/>
                    <a:p>
                      <a:pPr marL="231775" lvl="1" indent="-231775">
                        <a:lnSpc>
                          <a:spcPct val="100000"/>
                        </a:lnSpc>
                        <a:spcBef>
                          <a:spcPts val="600"/>
                        </a:spcBef>
                        <a:buClr>
                          <a:srgbClr val="5B9BD5"/>
                        </a:buClr>
                        <a:buFont typeface="Wingdings" panose="05000000000000000000" pitchFamily="2" charset="2"/>
                        <a:buChar char="à"/>
                      </a:pPr>
                      <a:r>
                        <a:rPr lang="en-US" sz="1400" dirty="0">
                          <a:solidFill>
                            <a:schemeClr val="bg1">
                              <a:lumMod val="10000"/>
                            </a:schemeClr>
                          </a:solidFill>
                        </a:rPr>
                        <a:t>CalWIN - Infosys</a:t>
                      </a:r>
                    </a:p>
                  </a:txBody>
                  <a:tcPr marL="74295" marR="74295"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92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CalACES-CalSAWS Planning Project Progress</a:t>
            </a:r>
          </a:p>
        </p:txBody>
      </p:sp>
      <p:grpSp>
        <p:nvGrpSpPr>
          <p:cNvPr id="6" name="Group 5">
            <a:extLst>
              <a:ext uri="{FF2B5EF4-FFF2-40B4-BE49-F238E27FC236}">
                <a16:creationId xmlns:a16="http://schemas.microsoft.com/office/drawing/2014/main" id="{E790D703-77F9-423C-9111-3CA13AEA6A51}"/>
              </a:ext>
            </a:extLst>
          </p:cNvPr>
          <p:cNvGrpSpPr>
            <a:grpSpLocks/>
          </p:cNvGrpSpPr>
          <p:nvPr/>
        </p:nvGrpSpPr>
        <p:grpSpPr>
          <a:xfrm>
            <a:off x="2590801" y="734306"/>
            <a:ext cx="3887770" cy="234285"/>
            <a:chOff x="1922584" y="1022138"/>
            <a:chExt cx="6299201" cy="234285"/>
          </a:xfrm>
          <a:noFill/>
        </p:grpSpPr>
        <p:cxnSp>
          <p:nvCxnSpPr>
            <p:cNvPr id="7" name="AutoShape 249">
              <a:extLst>
                <a:ext uri="{FF2B5EF4-FFF2-40B4-BE49-F238E27FC236}">
                  <a16:creationId xmlns:a16="http://schemas.microsoft.com/office/drawing/2014/main" id="{C4BAA96F-8B3B-4894-B936-C78B9B7D1128}"/>
                </a:ext>
              </a:extLst>
            </p:cNvPr>
            <p:cNvCxnSpPr>
              <a:cxnSpLocks noChangeShapeType="1"/>
              <a:stCxn id="8" idx="4"/>
              <a:endCxn id="8"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Description</a:t>
              </a:r>
              <a:endParaRPr lang="en-US" sz="1400" dirty="0">
                <a:solidFill>
                  <a:srgbClr val="464646"/>
                </a:solidFill>
                <a:latin typeface="+mn-lt"/>
              </a:endParaRPr>
            </a:p>
          </p:txBody>
        </p:sp>
      </p:grpSp>
      <p:sp>
        <p:nvSpPr>
          <p:cNvPr id="9" name="TextBox 5">
            <a:extLst>
              <a:ext uri="{FF2B5EF4-FFF2-40B4-BE49-F238E27FC236}">
                <a16:creationId xmlns:a16="http://schemas.microsoft.com/office/drawing/2014/main" id="{30862D05-05C1-41F6-8C9A-664D151AE069}"/>
              </a:ext>
            </a:extLst>
          </p:cNvPr>
          <p:cNvSpPr txBox="1">
            <a:spLocks/>
          </p:cNvSpPr>
          <p:nvPr>
            <p:custDataLst>
              <p:tags r:id="rId1"/>
            </p:custDataLst>
          </p:nvPr>
        </p:nvSpPr>
        <p:spPr>
          <a:xfrm>
            <a:off x="391758" y="1097115"/>
            <a:ext cx="1989491" cy="1885132"/>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t>Conduct CalACES Alternatives Analysis and Cost Benefit Analysis</a:t>
            </a:r>
          </a:p>
        </p:txBody>
      </p:sp>
      <p:sp>
        <p:nvSpPr>
          <p:cNvPr id="10" name="TextBox 9">
            <a:extLst>
              <a:ext uri="{FF2B5EF4-FFF2-40B4-BE49-F238E27FC236}">
                <a16:creationId xmlns:a16="http://schemas.microsoft.com/office/drawing/2014/main" id="{83D1E094-2CA5-4632-87B5-4080A09AF8A1}"/>
              </a:ext>
            </a:extLst>
          </p:cNvPr>
          <p:cNvSpPr txBox="1">
            <a:spLocks/>
          </p:cNvSpPr>
          <p:nvPr/>
        </p:nvSpPr>
        <p:spPr>
          <a:xfrm>
            <a:off x="2552701" y="1097116"/>
            <a:ext cx="3924299" cy="1885131"/>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Analyze options for CalACES hosting strategy </a:t>
            </a:r>
          </a:p>
          <a:p>
            <a:pPr lvl="1">
              <a:spcBef>
                <a:spcPct val="25000"/>
              </a:spcBef>
            </a:pPr>
            <a:r>
              <a:rPr lang="en-US" sz="1400" dirty="0">
                <a:solidFill>
                  <a:schemeClr val="bg1">
                    <a:lumMod val="10000"/>
                  </a:schemeClr>
                </a:solidFill>
              </a:rPr>
              <a:t>Analyze options for CalACES datacenter consolidation</a:t>
            </a:r>
          </a:p>
          <a:p>
            <a:pPr lvl="1">
              <a:spcBef>
                <a:spcPct val="25000"/>
              </a:spcBef>
            </a:pPr>
            <a:r>
              <a:rPr lang="en-US" sz="1400" dirty="0">
                <a:solidFill>
                  <a:schemeClr val="bg1">
                    <a:lumMod val="10000"/>
                  </a:schemeClr>
                </a:solidFill>
              </a:rPr>
              <a:t>Analyze options for CalACES database consolidation </a:t>
            </a:r>
          </a:p>
          <a:p>
            <a:pPr lvl="1">
              <a:spcBef>
                <a:spcPct val="25000"/>
              </a:spcBef>
            </a:pPr>
            <a:r>
              <a:rPr lang="en-US" sz="1400" dirty="0">
                <a:solidFill>
                  <a:schemeClr val="bg1">
                    <a:lumMod val="10000"/>
                  </a:schemeClr>
                </a:solidFill>
              </a:rPr>
              <a:t>Analyze options for SAWS Shared Services e.g. Single SAWS Consolidated Portal </a:t>
            </a:r>
          </a:p>
        </p:txBody>
      </p:sp>
      <p:sp>
        <p:nvSpPr>
          <p:cNvPr id="11" name="TextBox 5">
            <a:extLst>
              <a:ext uri="{FF2B5EF4-FFF2-40B4-BE49-F238E27FC236}">
                <a16:creationId xmlns:a16="http://schemas.microsoft.com/office/drawing/2014/main" id="{053942F5-35A0-40A2-B2AB-909747B40450}"/>
              </a:ext>
            </a:extLst>
          </p:cNvPr>
          <p:cNvSpPr txBox="1">
            <a:spLocks/>
          </p:cNvSpPr>
          <p:nvPr>
            <p:custDataLst>
              <p:tags r:id="rId2"/>
            </p:custDataLst>
          </p:nvPr>
        </p:nvSpPr>
        <p:spPr>
          <a:xfrm>
            <a:off x="391758" y="3154713"/>
            <a:ext cx="1989492" cy="1343712"/>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CalWIN/CalSAWS</a:t>
            </a:r>
          </a:p>
          <a:p>
            <a:pPr algn="ctr"/>
            <a:r>
              <a:rPr lang="en-US" dirty="0"/>
              <a:t>Requirements Analysis</a:t>
            </a:r>
          </a:p>
        </p:txBody>
      </p:sp>
      <p:sp>
        <p:nvSpPr>
          <p:cNvPr id="13" name="TextBox 5">
            <a:extLst>
              <a:ext uri="{FF2B5EF4-FFF2-40B4-BE49-F238E27FC236}">
                <a16:creationId xmlns:a16="http://schemas.microsoft.com/office/drawing/2014/main" id="{C9549D31-BED0-4A15-9B31-BD912BDCFA5F}"/>
              </a:ext>
            </a:extLst>
          </p:cNvPr>
          <p:cNvSpPr txBox="1">
            <a:spLocks/>
          </p:cNvSpPr>
          <p:nvPr>
            <p:custDataLst>
              <p:tags r:id="rId3"/>
            </p:custDataLst>
          </p:nvPr>
        </p:nvSpPr>
        <p:spPr>
          <a:xfrm>
            <a:off x="391758" y="4608797"/>
            <a:ext cx="1989492" cy="2028614"/>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t>CalWIN/CalSAWS</a:t>
            </a:r>
          </a:p>
          <a:p>
            <a:pPr algn="ctr"/>
            <a:r>
              <a:rPr lang="en-US" dirty="0"/>
              <a:t>Business Process Gap Analysis</a:t>
            </a:r>
          </a:p>
        </p:txBody>
      </p:sp>
      <p:sp>
        <p:nvSpPr>
          <p:cNvPr id="14" name="TextBox 13">
            <a:extLst>
              <a:ext uri="{FF2B5EF4-FFF2-40B4-BE49-F238E27FC236}">
                <a16:creationId xmlns:a16="http://schemas.microsoft.com/office/drawing/2014/main" id="{9D410259-8556-43F0-A10D-960FA6DE2BBA}"/>
              </a:ext>
            </a:extLst>
          </p:cNvPr>
          <p:cNvSpPr txBox="1">
            <a:spLocks/>
          </p:cNvSpPr>
          <p:nvPr/>
        </p:nvSpPr>
        <p:spPr>
          <a:xfrm>
            <a:off x="2552701" y="3207605"/>
            <a:ext cx="3924299" cy="1238801"/>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Plan Requirements Assessment</a:t>
            </a:r>
          </a:p>
          <a:p>
            <a:pPr lvl="1">
              <a:spcBef>
                <a:spcPct val="25000"/>
              </a:spcBef>
            </a:pPr>
            <a:r>
              <a:rPr lang="en-US" sz="1400" dirty="0">
                <a:solidFill>
                  <a:schemeClr val="bg1">
                    <a:lumMod val="10000"/>
                  </a:schemeClr>
                </a:solidFill>
              </a:rPr>
              <a:t>Conduct CalSAWS User Labs</a:t>
            </a:r>
          </a:p>
          <a:p>
            <a:pPr lvl="1">
              <a:spcBef>
                <a:spcPct val="25000"/>
              </a:spcBef>
            </a:pPr>
            <a:r>
              <a:rPr lang="en-US" sz="1400" dirty="0">
                <a:solidFill>
                  <a:schemeClr val="bg1">
                    <a:lumMod val="10000"/>
                  </a:schemeClr>
                </a:solidFill>
              </a:rPr>
              <a:t>Facilitate Requirements Sessions</a:t>
            </a:r>
          </a:p>
          <a:p>
            <a:pPr lvl="1">
              <a:spcBef>
                <a:spcPct val="25000"/>
              </a:spcBef>
            </a:pPr>
            <a:r>
              <a:rPr lang="en-US" sz="1400" dirty="0">
                <a:solidFill>
                  <a:schemeClr val="bg1">
                    <a:lumMod val="10000"/>
                  </a:schemeClr>
                </a:solidFill>
              </a:rPr>
              <a:t>Assess Impact of Alternatives Analysis and Update Requirements (Existing &amp; New)</a:t>
            </a:r>
          </a:p>
        </p:txBody>
      </p:sp>
      <p:cxnSp>
        <p:nvCxnSpPr>
          <p:cNvPr id="16" name="Straight Connector 15">
            <a:extLst>
              <a:ext uri="{FF2B5EF4-FFF2-40B4-BE49-F238E27FC236}">
                <a16:creationId xmlns:a16="http://schemas.microsoft.com/office/drawing/2014/main" id="{1C3E0368-1E1C-4D9E-BC85-11481DDB0039}"/>
              </a:ext>
            </a:extLst>
          </p:cNvPr>
          <p:cNvCxnSpPr>
            <a:cxnSpLocks/>
          </p:cNvCxnSpPr>
          <p:nvPr/>
        </p:nvCxnSpPr>
        <p:spPr>
          <a:xfrm>
            <a:off x="2552701" y="3123357"/>
            <a:ext cx="3924299"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EC536-B422-4A2E-A7D8-9F0D7655753D}"/>
              </a:ext>
            </a:extLst>
          </p:cNvPr>
          <p:cNvCxnSpPr>
            <a:cxnSpLocks/>
          </p:cNvCxnSpPr>
          <p:nvPr/>
        </p:nvCxnSpPr>
        <p:spPr>
          <a:xfrm>
            <a:off x="2552701" y="4546050"/>
            <a:ext cx="3924299"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71144D-32CA-4BE5-B349-7141DED37E83}"/>
              </a:ext>
            </a:extLst>
          </p:cNvPr>
          <p:cNvSpPr txBox="1">
            <a:spLocks/>
          </p:cNvSpPr>
          <p:nvPr/>
        </p:nvSpPr>
        <p:spPr>
          <a:xfrm>
            <a:off x="2552701" y="4698419"/>
            <a:ext cx="3924299" cy="1938992"/>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Document As-Is and To-Be Business Processes </a:t>
            </a:r>
          </a:p>
          <a:p>
            <a:pPr lvl="1">
              <a:spcBef>
                <a:spcPct val="25000"/>
              </a:spcBef>
            </a:pPr>
            <a:r>
              <a:rPr lang="en-US" sz="1400" dirty="0">
                <a:solidFill>
                  <a:schemeClr val="bg1">
                    <a:lumMod val="10000"/>
                  </a:schemeClr>
                </a:solidFill>
              </a:rPr>
              <a:t>Compare CalWIN Functionality to CalACES/CalSAWS Functionality </a:t>
            </a:r>
          </a:p>
          <a:p>
            <a:pPr lvl="1">
              <a:spcBef>
                <a:spcPct val="25000"/>
              </a:spcBef>
            </a:pPr>
            <a:r>
              <a:rPr lang="en-US" sz="1400" dirty="0">
                <a:solidFill>
                  <a:schemeClr val="bg1">
                    <a:lumMod val="10000"/>
                  </a:schemeClr>
                </a:solidFill>
              </a:rPr>
              <a:t>Document Gaps in Business Processes and Identify Requirements to Address Gaps</a:t>
            </a:r>
          </a:p>
          <a:p>
            <a:pPr lvl="1">
              <a:spcBef>
                <a:spcPct val="25000"/>
              </a:spcBef>
            </a:pPr>
            <a:r>
              <a:rPr lang="en-US" sz="1400" dirty="0">
                <a:solidFill>
                  <a:schemeClr val="bg1">
                    <a:lumMod val="10000"/>
                  </a:schemeClr>
                </a:solidFill>
              </a:rPr>
              <a:t>Determine Impact of New Requirements</a:t>
            </a:r>
          </a:p>
          <a:p>
            <a:pPr lvl="1">
              <a:spcBef>
                <a:spcPct val="25000"/>
              </a:spcBef>
            </a:pPr>
            <a:r>
              <a:rPr lang="en-US" sz="1400" dirty="0">
                <a:solidFill>
                  <a:schemeClr val="bg1">
                    <a:lumMod val="10000"/>
                  </a:schemeClr>
                </a:solidFill>
              </a:rPr>
              <a:t>Update Existing Requirements</a:t>
            </a:r>
          </a:p>
        </p:txBody>
      </p:sp>
      <p:grpSp>
        <p:nvGrpSpPr>
          <p:cNvPr id="21" name="Group 20">
            <a:extLst>
              <a:ext uri="{FF2B5EF4-FFF2-40B4-BE49-F238E27FC236}">
                <a16:creationId xmlns:a16="http://schemas.microsoft.com/office/drawing/2014/main" id="{E790D703-77F9-423C-9111-3CA13AEA6A51}"/>
              </a:ext>
            </a:extLst>
          </p:cNvPr>
          <p:cNvGrpSpPr>
            <a:grpSpLocks/>
          </p:cNvGrpSpPr>
          <p:nvPr/>
        </p:nvGrpSpPr>
        <p:grpSpPr>
          <a:xfrm>
            <a:off x="391759" y="734306"/>
            <a:ext cx="1989491" cy="234285"/>
            <a:chOff x="1922584" y="1022138"/>
            <a:chExt cx="6299201" cy="234285"/>
          </a:xfrm>
          <a:noFill/>
        </p:grpSpPr>
        <p:cxnSp>
          <p:nvCxnSpPr>
            <p:cNvPr id="22" name="AutoShape 249">
              <a:extLst>
                <a:ext uri="{FF2B5EF4-FFF2-40B4-BE49-F238E27FC236}">
                  <a16:creationId xmlns:a16="http://schemas.microsoft.com/office/drawing/2014/main" id="{C4BAA96F-8B3B-4894-B936-C78B9B7D1128}"/>
                </a:ext>
              </a:extLst>
            </p:cNvPr>
            <p:cNvCxnSpPr>
              <a:cxnSpLocks noChangeShapeType="1"/>
              <a:stCxn id="23" idx="4"/>
              <a:endCxn id="23"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Task</a:t>
              </a:r>
              <a:endParaRPr lang="en-US" sz="1400" dirty="0">
                <a:solidFill>
                  <a:srgbClr val="464646"/>
                </a:solidFill>
                <a:latin typeface="+mn-lt"/>
              </a:endParaRPr>
            </a:p>
          </p:txBody>
        </p:sp>
      </p:grpSp>
      <p:grpSp>
        <p:nvGrpSpPr>
          <p:cNvPr id="24" name="Group 23">
            <a:extLst>
              <a:ext uri="{FF2B5EF4-FFF2-40B4-BE49-F238E27FC236}">
                <a16:creationId xmlns:a16="http://schemas.microsoft.com/office/drawing/2014/main" id="{E790D703-77F9-423C-9111-3CA13AEA6A51}"/>
              </a:ext>
            </a:extLst>
          </p:cNvPr>
          <p:cNvGrpSpPr>
            <a:grpSpLocks/>
          </p:cNvGrpSpPr>
          <p:nvPr/>
        </p:nvGrpSpPr>
        <p:grpSpPr>
          <a:xfrm>
            <a:off x="6682947" y="734306"/>
            <a:ext cx="2032428" cy="234285"/>
            <a:chOff x="1922584" y="1022138"/>
            <a:chExt cx="6299201" cy="234285"/>
          </a:xfrm>
          <a:noFill/>
        </p:grpSpPr>
        <p:cxnSp>
          <p:nvCxnSpPr>
            <p:cNvPr id="25" name="AutoShape 249">
              <a:extLst>
                <a:ext uri="{FF2B5EF4-FFF2-40B4-BE49-F238E27FC236}">
                  <a16:creationId xmlns:a16="http://schemas.microsoft.com/office/drawing/2014/main" id="{C4BAA96F-8B3B-4894-B936-C78B9B7D1128}"/>
                </a:ext>
              </a:extLst>
            </p:cNvPr>
            <p:cNvCxnSpPr>
              <a:cxnSpLocks noChangeShapeType="1"/>
              <a:stCxn id="26" idx="4"/>
              <a:endCxn id="26"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Status</a:t>
              </a:r>
            </a:p>
          </p:txBody>
        </p:sp>
      </p:grpSp>
      <p:sp>
        <p:nvSpPr>
          <p:cNvPr id="30" name="Oval 169">
            <a:extLst>
              <a:ext uri="{FF2B5EF4-FFF2-40B4-BE49-F238E27FC236}">
                <a16:creationId xmlns:a16="http://schemas.microsoft.com/office/drawing/2014/main" id="{29F914E5-B4B2-4808-AEAA-C109E5674564}"/>
              </a:ext>
            </a:extLst>
          </p:cNvPr>
          <p:cNvSpPr txBox="1">
            <a:spLocks/>
          </p:cNvSpPr>
          <p:nvPr>
            <p:custDataLst>
              <p:tags r:id="rId4"/>
            </p:custDataLst>
          </p:nvPr>
        </p:nvSpPr>
        <p:spPr>
          <a:xfrm>
            <a:off x="101247" y="1856801"/>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1</a:t>
            </a:r>
          </a:p>
        </p:txBody>
      </p:sp>
      <p:sp>
        <p:nvSpPr>
          <p:cNvPr id="31" name="Oval 169">
            <a:extLst>
              <a:ext uri="{FF2B5EF4-FFF2-40B4-BE49-F238E27FC236}">
                <a16:creationId xmlns:a16="http://schemas.microsoft.com/office/drawing/2014/main" id="{29F914E5-B4B2-4808-AEAA-C109E5674564}"/>
              </a:ext>
            </a:extLst>
          </p:cNvPr>
          <p:cNvSpPr txBox="1">
            <a:spLocks/>
          </p:cNvSpPr>
          <p:nvPr>
            <p:custDataLst>
              <p:tags r:id="rId5"/>
            </p:custDataLst>
          </p:nvPr>
        </p:nvSpPr>
        <p:spPr>
          <a:xfrm>
            <a:off x="101247" y="3643689"/>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2</a:t>
            </a:r>
          </a:p>
        </p:txBody>
      </p:sp>
      <p:sp>
        <p:nvSpPr>
          <p:cNvPr id="32" name="Oval 169">
            <a:extLst>
              <a:ext uri="{FF2B5EF4-FFF2-40B4-BE49-F238E27FC236}">
                <a16:creationId xmlns:a16="http://schemas.microsoft.com/office/drawing/2014/main" id="{29F914E5-B4B2-4808-AEAA-C109E5674564}"/>
              </a:ext>
            </a:extLst>
          </p:cNvPr>
          <p:cNvSpPr txBox="1">
            <a:spLocks/>
          </p:cNvSpPr>
          <p:nvPr>
            <p:custDataLst>
              <p:tags r:id="rId6"/>
            </p:custDataLst>
          </p:nvPr>
        </p:nvSpPr>
        <p:spPr>
          <a:xfrm>
            <a:off x="101247" y="5432068"/>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3</a:t>
            </a:r>
          </a:p>
        </p:txBody>
      </p:sp>
      <p:sp>
        <p:nvSpPr>
          <p:cNvPr id="33" name="TextBox 32">
            <a:extLst>
              <a:ext uri="{FF2B5EF4-FFF2-40B4-BE49-F238E27FC236}">
                <a16:creationId xmlns:a16="http://schemas.microsoft.com/office/drawing/2014/main" id="{83D1E094-2CA5-4632-87B5-4080A09AF8A1}"/>
              </a:ext>
            </a:extLst>
          </p:cNvPr>
          <p:cNvSpPr txBox="1">
            <a:spLocks/>
          </p:cNvSpPr>
          <p:nvPr/>
        </p:nvSpPr>
        <p:spPr>
          <a:xfrm>
            <a:off x="6705601" y="1087591"/>
            <a:ext cx="2009774" cy="1131079"/>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Hosting strategy identified as government cloud</a:t>
            </a:r>
          </a:p>
          <a:p>
            <a:pPr lvl="1">
              <a:spcBef>
                <a:spcPct val="25000"/>
              </a:spcBef>
            </a:pPr>
            <a:r>
              <a:rPr lang="en-US" sz="1400" dirty="0">
                <a:solidFill>
                  <a:schemeClr val="bg1">
                    <a:lumMod val="10000"/>
                  </a:schemeClr>
                </a:solidFill>
              </a:rPr>
              <a:t>Additional analysis in progress</a:t>
            </a:r>
          </a:p>
        </p:txBody>
      </p:sp>
      <p:sp>
        <p:nvSpPr>
          <p:cNvPr id="34" name="TextBox 33">
            <a:extLst>
              <a:ext uri="{FF2B5EF4-FFF2-40B4-BE49-F238E27FC236}">
                <a16:creationId xmlns:a16="http://schemas.microsoft.com/office/drawing/2014/main" id="{9D410259-8556-43F0-A10D-960FA6DE2BBA}"/>
              </a:ext>
            </a:extLst>
          </p:cNvPr>
          <p:cNvSpPr txBox="1">
            <a:spLocks/>
          </p:cNvSpPr>
          <p:nvPr/>
        </p:nvSpPr>
        <p:spPr>
          <a:xfrm>
            <a:off x="6705601" y="3198080"/>
            <a:ext cx="2009774" cy="915635"/>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User labs in progress</a:t>
            </a:r>
          </a:p>
          <a:p>
            <a:pPr lvl="1">
              <a:spcBef>
                <a:spcPct val="25000"/>
              </a:spcBef>
            </a:pPr>
            <a:r>
              <a:rPr lang="en-US" sz="1400" dirty="0">
                <a:solidFill>
                  <a:schemeClr val="bg1">
                    <a:lumMod val="10000"/>
                  </a:schemeClr>
                </a:solidFill>
              </a:rPr>
              <a:t>Requirements sessions being planned</a:t>
            </a:r>
          </a:p>
        </p:txBody>
      </p:sp>
      <p:sp>
        <p:nvSpPr>
          <p:cNvPr id="35" name="TextBox 34">
            <a:extLst>
              <a:ext uri="{FF2B5EF4-FFF2-40B4-BE49-F238E27FC236}">
                <a16:creationId xmlns:a16="http://schemas.microsoft.com/office/drawing/2014/main" id="{4C71144D-32CA-4BE5-B349-7141DED37E83}"/>
              </a:ext>
            </a:extLst>
          </p:cNvPr>
          <p:cNvSpPr txBox="1">
            <a:spLocks/>
          </p:cNvSpPr>
          <p:nvPr/>
        </p:nvSpPr>
        <p:spPr>
          <a:xfrm>
            <a:off x="6705601" y="4698419"/>
            <a:ext cx="1933574" cy="915635"/>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Kick off meeting planned</a:t>
            </a:r>
          </a:p>
          <a:p>
            <a:pPr lvl="1">
              <a:spcBef>
                <a:spcPct val="25000"/>
              </a:spcBef>
            </a:pPr>
            <a:r>
              <a:rPr lang="en-US" sz="1400" dirty="0">
                <a:solidFill>
                  <a:schemeClr val="bg1">
                    <a:lumMod val="10000"/>
                  </a:schemeClr>
                </a:solidFill>
              </a:rPr>
              <a:t>Information gathering in process</a:t>
            </a:r>
          </a:p>
        </p:txBody>
      </p:sp>
      <p:cxnSp>
        <p:nvCxnSpPr>
          <p:cNvPr id="36" name="Straight Connector 35">
            <a:extLst>
              <a:ext uri="{FF2B5EF4-FFF2-40B4-BE49-F238E27FC236}">
                <a16:creationId xmlns:a16="http://schemas.microsoft.com/office/drawing/2014/main" id="{1C3E0368-1E1C-4D9E-BC85-11481DDB0039}"/>
              </a:ext>
            </a:extLst>
          </p:cNvPr>
          <p:cNvCxnSpPr>
            <a:cxnSpLocks/>
          </p:cNvCxnSpPr>
          <p:nvPr/>
        </p:nvCxnSpPr>
        <p:spPr>
          <a:xfrm>
            <a:off x="6671517" y="3123357"/>
            <a:ext cx="201168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3E0368-1E1C-4D9E-BC85-11481DDB0039}"/>
              </a:ext>
            </a:extLst>
          </p:cNvPr>
          <p:cNvCxnSpPr>
            <a:cxnSpLocks/>
          </p:cNvCxnSpPr>
          <p:nvPr/>
        </p:nvCxnSpPr>
        <p:spPr>
          <a:xfrm>
            <a:off x="6690567" y="4542582"/>
            <a:ext cx="201168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1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CalACES-CalSAWS Planning Project Progress</a:t>
            </a:r>
          </a:p>
        </p:txBody>
      </p:sp>
      <p:grpSp>
        <p:nvGrpSpPr>
          <p:cNvPr id="6" name="Group 5">
            <a:extLst>
              <a:ext uri="{FF2B5EF4-FFF2-40B4-BE49-F238E27FC236}">
                <a16:creationId xmlns:a16="http://schemas.microsoft.com/office/drawing/2014/main" id="{E790D703-77F9-423C-9111-3CA13AEA6A51}"/>
              </a:ext>
            </a:extLst>
          </p:cNvPr>
          <p:cNvGrpSpPr>
            <a:grpSpLocks/>
          </p:cNvGrpSpPr>
          <p:nvPr/>
        </p:nvGrpSpPr>
        <p:grpSpPr>
          <a:xfrm>
            <a:off x="2590801" y="734306"/>
            <a:ext cx="3887770" cy="234285"/>
            <a:chOff x="1922584" y="1022138"/>
            <a:chExt cx="6299201" cy="234285"/>
          </a:xfrm>
          <a:noFill/>
        </p:grpSpPr>
        <p:cxnSp>
          <p:nvCxnSpPr>
            <p:cNvPr id="7" name="AutoShape 249">
              <a:extLst>
                <a:ext uri="{FF2B5EF4-FFF2-40B4-BE49-F238E27FC236}">
                  <a16:creationId xmlns:a16="http://schemas.microsoft.com/office/drawing/2014/main" id="{C4BAA96F-8B3B-4894-B936-C78B9B7D1128}"/>
                </a:ext>
              </a:extLst>
            </p:cNvPr>
            <p:cNvCxnSpPr>
              <a:cxnSpLocks noChangeShapeType="1"/>
              <a:stCxn id="8" idx="4"/>
              <a:endCxn id="8"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Description</a:t>
              </a:r>
              <a:endParaRPr lang="en-US" sz="1400" dirty="0">
                <a:solidFill>
                  <a:srgbClr val="464646"/>
                </a:solidFill>
                <a:latin typeface="+mn-lt"/>
              </a:endParaRPr>
            </a:p>
          </p:txBody>
        </p:sp>
      </p:grpSp>
      <p:sp>
        <p:nvSpPr>
          <p:cNvPr id="9" name="TextBox 5">
            <a:extLst>
              <a:ext uri="{FF2B5EF4-FFF2-40B4-BE49-F238E27FC236}">
                <a16:creationId xmlns:a16="http://schemas.microsoft.com/office/drawing/2014/main" id="{30862D05-05C1-41F6-8C9A-664D151AE069}"/>
              </a:ext>
            </a:extLst>
          </p:cNvPr>
          <p:cNvSpPr txBox="1">
            <a:spLocks/>
          </p:cNvSpPr>
          <p:nvPr>
            <p:custDataLst>
              <p:tags r:id="rId1"/>
            </p:custDataLst>
          </p:nvPr>
        </p:nvSpPr>
        <p:spPr>
          <a:xfrm>
            <a:off x="391758" y="1097115"/>
            <a:ext cx="1989491" cy="1023358"/>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t>CalWIN Ancillary Systems Analysis</a:t>
            </a:r>
          </a:p>
        </p:txBody>
      </p:sp>
      <p:sp>
        <p:nvSpPr>
          <p:cNvPr id="10" name="TextBox 9">
            <a:extLst>
              <a:ext uri="{FF2B5EF4-FFF2-40B4-BE49-F238E27FC236}">
                <a16:creationId xmlns:a16="http://schemas.microsoft.com/office/drawing/2014/main" id="{83D1E094-2CA5-4632-87B5-4080A09AF8A1}"/>
              </a:ext>
            </a:extLst>
          </p:cNvPr>
          <p:cNvSpPr txBox="1">
            <a:spLocks/>
          </p:cNvSpPr>
          <p:nvPr/>
        </p:nvSpPr>
        <p:spPr>
          <a:xfrm>
            <a:off x="2552701" y="1097116"/>
            <a:ext cx="3924299" cy="1023357"/>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Complete Inventory Request</a:t>
            </a:r>
          </a:p>
          <a:p>
            <a:pPr lvl="1">
              <a:spcBef>
                <a:spcPct val="25000"/>
              </a:spcBef>
            </a:pPr>
            <a:r>
              <a:rPr lang="en-US" sz="1400" dirty="0">
                <a:solidFill>
                  <a:schemeClr val="bg1">
                    <a:lumMod val="10000"/>
                  </a:schemeClr>
                </a:solidFill>
              </a:rPr>
              <a:t>Complete Targeted Demonstrations</a:t>
            </a:r>
          </a:p>
          <a:p>
            <a:pPr lvl="1">
              <a:spcBef>
                <a:spcPct val="25000"/>
              </a:spcBef>
            </a:pPr>
            <a:r>
              <a:rPr lang="en-US" sz="1400" dirty="0">
                <a:solidFill>
                  <a:schemeClr val="bg1">
                    <a:lumMod val="10000"/>
                  </a:schemeClr>
                </a:solidFill>
              </a:rPr>
              <a:t>Identify Essential Functionality &amp; Gaps</a:t>
            </a:r>
          </a:p>
          <a:p>
            <a:pPr lvl="1">
              <a:spcBef>
                <a:spcPct val="25000"/>
              </a:spcBef>
            </a:pPr>
            <a:r>
              <a:rPr lang="en-US" sz="1400" dirty="0">
                <a:solidFill>
                  <a:schemeClr val="bg1">
                    <a:lumMod val="10000"/>
                  </a:schemeClr>
                </a:solidFill>
              </a:rPr>
              <a:t>Update Requirements</a:t>
            </a:r>
          </a:p>
        </p:txBody>
      </p:sp>
      <p:sp>
        <p:nvSpPr>
          <p:cNvPr id="11" name="TextBox 5">
            <a:extLst>
              <a:ext uri="{FF2B5EF4-FFF2-40B4-BE49-F238E27FC236}">
                <a16:creationId xmlns:a16="http://schemas.microsoft.com/office/drawing/2014/main" id="{053942F5-35A0-40A2-B2AB-909747B40450}"/>
              </a:ext>
            </a:extLst>
          </p:cNvPr>
          <p:cNvSpPr txBox="1">
            <a:spLocks/>
          </p:cNvSpPr>
          <p:nvPr>
            <p:custDataLst>
              <p:tags r:id="rId2"/>
            </p:custDataLst>
          </p:nvPr>
        </p:nvSpPr>
        <p:spPr>
          <a:xfrm>
            <a:off x="391758" y="2249838"/>
            <a:ext cx="1989492" cy="806945"/>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t>CalWIN/CalSAWS Data Conversion Strategy</a:t>
            </a:r>
          </a:p>
        </p:txBody>
      </p:sp>
      <p:sp>
        <p:nvSpPr>
          <p:cNvPr id="13" name="TextBox 5">
            <a:extLst>
              <a:ext uri="{FF2B5EF4-FFF2-40B4-BE49-F238E27FC236}">
                <a16:creationId xmlns:a16="http://schemas.microsoft.com/office/drawing/2014/main" id="{C9549D31-BED0-4A15-9B31-BD912BDCFA5F}"/>
              </a:ext>
            </a:extLst>
          </p:cNvPr>
          <p:cNvSpPr txBox="1">
            <a:spLocks/>
          </p:cNvSpPr>
          <p:nvPr>
            <p:custDataLst>
              <p:tags r:id="rId3"/>
            </p:custDataLst>
          </p:nvPr>
        </p:nvSpPr>
        <p:spPr>
          <a:xfrm>
            <a:off x="391758" y="3170523"/>
            <a:ext cx="1989492" cy="1059118"/>
          </a:xfrm>
          <a:prstGeom prst="rect">
            <a:avLst/>
          </a:prstGeom>
          <a:solidFill>
            <a:srgbClr val="5B9BD5"/>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defRPr sz="14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t>CalWIN  Initial Data Mapping</a:t>
            </a:r>
          </a:p>
        </p:txBody>
      </p:sp>
      <p:sp>
        <p:nvSpPr>
          <p:cNvPr id="14" name="TextBox 13">
            <a:extLst>
              <a:ext uri="{FF2B5EF4-FFF2-40B4-BE49-F238E27FC236}">
                <a16:creationId xmlns:a16="http://schemas.microsoft.com/office/drawing/2014/main" id="{9D410259-8556-43F0-A10D-960FA6DE2BBA}"/>
              </a:ext>
            </a:extLst>
          </p:cNvPr>
          <p:cNvSpPr txBox="1">
            <a:spLocks/>
          </p:cNvSpPr>
          <p:nvPr/>
        </p:nvSpPr>
        <p:spPr>
          <a:xfrm>
            <a:off x="2552701" y="2276284"/>
            <a:ext cx="3924299" cy="754053"/>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Gather CalWIN Database Information</a:t>
            </a:r>
          </a:p>
          <a:p>
            <a:pPr lvl="1">
              <a:spcBef>
                <a:spcPct val="25000"/>
              </a:spcBef>
            </a:pPr>
            <a:r>
              <a:rPr lang="en-US" sz="1400" dirty="0">
                <a:solidFill>
                  <a:schemeClr val="bg1">
                    <a:lumMod val="10000"/>
                  </a:schemeClr>
                </a:solidFill>
              </a:rPr>
              <a:t>Analyze Preliminary Data Mapping</a:t>
            </a:r>
          </a:p>
          <a:p>
            <a:pPr lvl="1">
              <a:spcBef>
                <a:spcPct val="25000"/>
              </a:spcBef>
            </a:pPr>
            <a:r>
              <a:rPr lang="en-US" sz="1400" dirty="0">
                <a:solidFill>
                  <a:schemeClr val="bg1">
                    <a:lumMod val="10000"/>
                  </a:schemeClr>
                </a:solidFill>
              </a:rPr>
              <a:t>Document Conversion Strategy Options</a:t>
            </a:r>
          </a:p>
        </p:txBody>
      </p:sp>
      <p:cxnSp>
        <p:nvCxnSpPr>
          <p:cNvPr id="16" name="Straight Connector 15">
            <a:extLst>
              <a:ext uri="{FF2B5EF4-FFF2-40B4-BE49-F238E27FC236}">
                <a16:creationId xmlns:a16="http://schemas.microsoft.com/office/drawing/2014/main" id="{1C3E0368-1E1C-4D9E-BC85-11481DDB0039}"/>
              </a:ext>
            </a:extLst>
          </p:cNvPr>
          <p:cNvCxnSpPr>
            <a:cxnSpLocks/>
          </p:cNvCxnSpPr>
          <p:nvPr/>
        </p:nvCxnSpPr>
        <p:spPr>
          <a:xfrm>
            <a:off x="2552701" y="2199432"/>
            <a:ext cx="3924299"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EC536-B422-4A2E-A7D8-9F0D7655753D}"/>
              </a:ext>
            </a:extLst>
          </p:cNvPr>
          <p:cNvCxnSpPr>
            <a:cxnSpLocks/>
          </p:cNvCxnSpPr>
          <p:nvPr/>
        </p:nvCxnSpPr>
        <p:spPr>
          <a:xfrm>
            <a:off x="2552701" y="3107775"/>
            <a:ext cx="3924299"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71144D-32CA-4BE5-B349-7141DED37E83}"/>
              </a:ext>
            </a:extLst>
          </p:cNvPr>
          <p:cNvSpPr txBox="1">
            <a:spLocks/>
          </p:cNvSpPr>
          <p:nvPr/>
        </p:nvSpPr>
        <p:spPr>
          <a:xfrm>
            <a:off x="2552701" y="3260144"/>
            <a:ext cx="3924299" cy="969496"/>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Compare Database Table &amp; Elements between CalWIN &amp; CalACES</a:t>
            </a:r>
          </a:p>
          <a:p>
            <a:pPr lvl="1">
              <a:spcBef>
                <a:spcPct val="25000"/>
              </a:spcBef>
            </a:pPr>
            <a:r>
              <a:rPr lang="en-US" sz="1400" dirty="0">
                <a:solidFill>
                  <a:schemeClr val="bg1">
                    <a:lumMod val="10000"/>
                  </a:schemeClr>
                </a:solidFill>
              </a:rPr>
              <a:t>Identify Required Core Tables &amp; Elements</a:t>
            </a:r>
          </a:p>
          <a:p>
            <a:pPr lvl="1">
              <a:spcBef>
                <a:spcPct val="25000"/>
              </a:spcBef>
            </a:pPr>
            <a:r>
              <a:rPr lang="en-US" sz="1400" dirty="0">
                <a:solidFill>
                  <a:schemeClr val="bg1">
                    <a:lumMod val="10000"/>
                  </a:schemeClr>
                </a:solidFill>
              </a:rPr>
              <a:t>Document Initial Data Mapping</a:t>
            </a:r>
          </a:p>
        </p:txBody>
      </p:sp>
      <p:grpSp>
        <p:nvGrpSpPr>
          <p:cNvPr id="21" name="Group 20">
            <a:extLst>
              <a:ext uri="{FF2B5EF4-FFF2-40B4-BE49-F238E27FC236}">
                <a16:creationId xmlns:a16="http://schemas.microsoft.com/office/drawing/2014/main" id="{E790D703-77F9-423C-9111-3CA13AEA6A51}"/>
              </a:ext>
            </a:extLst>
          </p:cNvPr>
          <p:cNvGrpSpPr>
            <a:grpSpLocks/>
          </p:cNvGrpSpPr>
          <p:nvPr/>
        </p:nvGrpSpPr>
        <p:grpSpPr>
          <a:xfrm>
            <a:off x="391759" y="734306"/>
            <a:ext cx="1989491" cy="234285"/>
            <a:chOff x="1922584" y="1022138"/>
            <a:chExt cx="6299201" cy="234285"/>
          </a:xfrm>
          <a:noFill/>
        </p:grpSpPr>
        <p:cxnSp>
          <p:nvCxnSpPr>
            <p:cNvPr id="22" name="AutoShape 249">
              <a:extLst>
                <a:ext uri="{FF2B5EF4-FFF2-40B4-BE49-F238E27FC236}">
                  <a16:creationId xmlns:a16="http://schemas.microsoft.com/office/drawing/2014/main" id="{C4BAA96F-8B3B-4894-B936-C78B9B7D1128}"/>
                </a:ext>
              </a:extLst>
            </p:cNvPr>
            <p:cNvCxnSpPr>
              <a:cxnSpLocks noChangeShapeType="1"/>
              <a:stCxn id="23" idx="4"/>
              <a:endCxn id="23"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Task</a:t>
              </a:r>
              <a:endParaRPr lang="en-US" sz="1400" dirty="0">
                <a:solidFill>
                  <a:srgbClr val="464646"/>
                </a:solidFill>
                <a:latin typeface="+mn-lt"/>
              </a:endParaRPr>
            </a:p>
          </p:txBody>
        </p:sp>
      </p:grpSp>
      <p:grpSp>
        <p:nvGrpSpPr>
          <p:cNvPr id="24" name="Group 23">
            <a:extLst>
              <a:ext uri="{FF2B5EF4-FFF2-40B4-BE49-F238E27FC236}">
                <a16:creationId xmlns:a16="http://schemas.microsoft.com/office/drawing/2014/main" id="{E790D703-77F9-423C-9111-3CA13AEA6A51}"/>
              </a:ext>
            </a:extLst>
          </p:cNvPr>
          <p:cNvGrpSpPr>
            <a:grpSpLocks/>
          </p:cNvGrpSpPr>
          <p:nvPr/>
        </p:nvGrpSpPr>
        <p:grpSpPr>
          <a:xfrm>
            <a:off x="6682947" y="734306"/>
            <a:ext cx="2032428" cy="234285"/>
            <a:chOff x="1922584" y="1022138"/>
            <a:chExt cx="6299201" cy="234285"/>
          </a:xfrm>
          <a:noFill/>
        </p:grpSpPr>
        <p:cxnSp>
          <p:nvCxnSpPr>
            <p:cNvPr id="25" name="AutoShape 249">
              <a:extLst>
                <a:ext uri="{FF2B5EF4-FFF2-40B4-BE49-F238E27FC236}">
                  <a16:creationId xmlns:a16="http://schemas.microsoft.com/office/drawing/2014/main" id="{C4BAA96F-8B3B-4894-B936-C78B9B7D1128}"/>
                </a:ext>
              </a:extLst>
            </p:cNvPr>
            <p:cNvCxnSpPr>
              <a:cxnSpLocks noChangeShapeType="1"/>
              <a:stCxn id="26" idx="4"/>
              <a:endCxn id="26" idx="6"/>
            </p:cNvCxnSpPr>
            <p:nvPr/>
          </p:nvCxnSpPr>
          <p:spPr bwMode="auto">
            <a:xfrm>
              <a:off x="1922584" y="1256423"/>
              <a:ext cx="6299201" cy="0"/>
            </a:xfrm>
            <a:prstGeom prst="straightConnector1">
              <a:avLst/>
            </a:prstGeom>
            <a:grp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utoShape 250">
              <a:extLst>
                <a:ext uri="{FF2B5EF4-FFF2-40B4-BE49-F238E27FC236}">
                  <a16:creationId xmlns:a16="http://schemas.microsoft.com/office/drawing/2014/main" id="{AAAC8153-4001-4CF2-84A6-644D372AF2B4}"/>
                </a:ext>
              </a:extLst>
            </p:cNvPr>
            <p:cNvSpPr>
              <a:spLocks noChangeArrowheads="1"/>
            </p:cNvSpPr>
            <p:nvPr/>
          </p:nvSpPr>
          <p:spPr bwMode="auto">
            <a:xfrm>
              <a:off x="1922584" y="1022138"/>
              <a:ext cx="6299201" cy="234285"/>
            </a:xfrm>
            <a:prstGeom prst="leftRightArrow">
              <a:avLst>
                <a:gd name="adj1" fmla="val 100000"/>
                <a:gd name="adj2" fmla="val 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59" anchor="b">
              <a:spAutoFit/>
            </a:bodyPr>
            <a:lstStyle/>
            <a:p>
              <a:r>
                <a:rPr lang="en-US" sz="1400" b="1" dirty="0">
                  <a:solidFill>
                    <a:srgbClr val="464646"/>
                  </a:solidFill>
                  <a:latin typeface="+mn-lt"/>
                </a:rPr>
                <a:t>Status</a:t>
              </a:r>
            </a:p>
          </p:txBody>
        </p:sp>
      </p:grpSp>
      <p:sp>
        <p:nvSpPr>
          <p:cNvPr id="30" name="Oval 169">
            <a:extLst>
              <a:ext uri="{FF2B5EF4-FFF2-40B4-BE49-F238E27FC236}">
                <a16:creationId xmlns:a16="http://schemas.microsoft.com/office/drawing/2014/main" id="{29F914E5-B4B2-4808-AEAA-C109E5674564}"/>
              </a:ext>
            </a:extLst>
          </p:cNvPr>
          <p:cNvSpPr txBox="1">
            <a:spLocks/>
          </p:cNvSpPr>
          <p:nvPr>
            <p:custDataLst>
              <p:tags r:id="rId4"/>
            </p:custDataLst>
          </p:nvPr>
        </p:nvSpPr>
        <p:spPr>
          <a:xfrm>
            <a:off x="101247" y="1425914"/>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4</a:t>
            </a:r>
          </a:p>
        </p:txBody>
      </p:sp>
      <p:sp>
        <p:nvSpPr>
          <p:cNvPr id="31" name="Oval 169">
            <a:extLst>
              <a:ext uri="{FF2B5EF4-FFF2-40B4-BE49-F238E27FC236}">
                <a16:creationId xmlns:a16="http://schemas.microsoft.com/office/drawing/2014/main" id="{29F914E5-B4B2-4808-AEAA-C109E5674564}"/>
              </a:ext>
            </a:extLst>
          </p:cNvPr>
          <p:cNvSpPr txBox="1">
            <a:spLocks/>
          </p:cNvSpPr>
          <p:nvPr>
            <p:custDataLst>
              <p:tags r:id="rId5"/>
            </p:custDataLst>
          </p:nvPr>
        </p:nvSpPr>
        <p:spPr>
          <a:xfrm>
            <a:off x="101247" y="2470430"/>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5</a:t>
            </a:r>
          </a:p>
        </p:txBody>
      </p:sp>
      <p:sp>
        <p:nvSpPr>
          <p:cNvPr id="32" name="Oval 169">
            <a:extLst>
              <a:ext uri="{FF2B5EF4-FFF2-40B4-BE49-F238E27FC236}">
                <a16:creationId xmlns:a16="http://schemas.microsoft.com/office/drawing/2014/main" id="{29F914E5-B4B2-4808-AEAA-C109E5674564}"/>
              </a:ext>
            </a:extLst>
          </p:cNvPr>
          <p:cNvSpPr txBox="1">
            <a:spLocks/>
          </p:cNvSpPr>
          <p:nvPr>
            <p:custDataLst>
              <p:tags r:id="rId6"/>
            </p:custDataLst>
          </p:nvPr>
        </p:nvSpPr>
        <p:spPr>
          <a:xfrm>
            <a:off x="101247" y="3517202"/>
            <a:ext cx="365760" cy="365760"/>
          </a:xfrm>
          <a:prstGeom prst="ellipse">
            <a:avLst/>
          </a:prstGeom>
          <a:solidFill>
            <a:srgbClr val="7878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6</a:t>
            </a:r>
          </a:p>
        </p:txBody>
      </p:sp>
      <p:sp>
        <p:nvSpPr>
          <p:cNvPr id="33" name="TextBox 32">
            <a:extLst>
              <a:ext uri="{FF2B5EF4-FFF2-40B4-BE49-F238E27FC236}">
                <a16:creationId xmlns:a16="http://schemas.microsoft.com/office/drawing/2014/main" id="{83D1E094-2CA5-4632-87B5-4080A09AF8A1}"/>
              </a:ext>
            </a:extLst>
          </p:cNvPr>
          <p:cNvSpPr txBox="1">
            <a:spLocks/>
          </p:cNvSpPr>
          <p:nvPr/>
        </p:nvSpPr>
        <p:spPr>
          <a:xfrm>
            <a:off x="6705601" y="1087591"/>
            <a:ext cx="2009774" cy="915635"/>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Kick off meeting planned</a:t>
            </a:r>
          </a:p>
          <a:p>
            <a:pPr lvl="1">
              <a:spcBef>
                <a:spcPct val="25000"/>
              </a:spcBef>
            </a:pPr>
            <a:r>
              <a:rPr lang="en-US" sz="1400" dirty="0">
                <a:solidFill>
                  <a:schemeClr val="bg1">
                    <a:lumMod val="10000"/>
                  </a:schemeClr>
                </a:solidFill>
              </a:rPr>
              <a:t>Information gathering in process</a:t>
            </a:r>
          </a:p>
        </p:txBody>
      </p:sp>
      <p:sp>
        <p:nvSpPr>
          <p:cNvPr id="34" name="TextBox 33">
            <a:extLst>
              <a:ext uri="{FF2B5EF4-FFF2-40B4-BE49-F238E27FC236}">
                <a16:creationId xmlns:a16="http://schemas.microsoft.com/office/drawing/2014/main" id="{9D410259-8556-43F0-A10D-960FA6DE2BBA}"/>
              </a:ext>
            </a:extLst>
          </p:cNvPr>
          <p:cNvSpPr txBox="1">
            <a:spLocks/>
          </p:cNvSpPr>
          <p:nvPr/>
        </p:nvSpPr>
        <p:spPr>
          <a:xfrm>
            <a:off x="6705601" y="2274155"/>
            <a:ext cx="2009774" cy="430887"/>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Kick off meeting planned</a:t>
            </a:r>
          </a:p>
        </p:txBody>
      </p:sp>
      <p:sp>
        <p:nvSpPr>
          <p:cNvPr id="35" name="TextBox 34">
            <a:extLst>
              <a:ext uri="{FF2B5EF4-FFF2-40B4-BE49-F238E27FC236}">
                <a16:creationId xmlns:a16="http://schemas.microsoft.com/office/drawing/2014/main" id="{4C71144D-32CA-4BE5-B349-7141DED37E83}"/>
              </a:ext>
            </a:extLst>
          </p:cNvPr>
          <p:cNvSpPr txBox="1">
            <a:spLocks/>
          </p:cNvSpPr>
          <p:nvPr/>
        </p:nvSpPr>
        <p:spPr>
          <a:xfrm>
            <a:off x="6705601" y="3260144"/>
            <a:ext cx="1933574" cy="430887"/>
          </a:xfrm>
          <a:prstGeom prst="rect">
            <a:avLst/>
          </a:prstGeom>
          <a:noFill/>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spcBef>
                <a:spcPct val="25000"/>
              </a:spcBef>
            </a:pPr>
            <a:r>
              <a:rPr lang="en-US" sz="1400" dirty="0">
                <a:solidFill>
                  <a:schemeClr val="bg1">
                    <a:lumMod val="10000"/>
                  </a:schemeClr>
                </a:solidFill>
              </a:rPr>
              <a:t>Kick off meeting planned</a:t>
            </a:r>
          </a:p>
        </p:txBody>
      </p:sp>
      <p:cxnSp>
        <p:nvCxnSpPr>
          <p:cNvPr id="36" name="Straight Connector 35">
            <a:extLst>
              <a:ext uri="{FF2B5EF4-FFF2-40B4-BE49-F238E27FC236}">
                <a16:creationId xmlns:a16="http://schemas.microsoft.com/office/drawing/2014/main" id="{1C3E0368-1E1C-4D9E-BC85-11481DDB0039}"/>
              </a:ext>
            </a:extLst>
          </p:cNvPr>
          <p:cNvCxnSpPr>
            <a:cxnSpLocks/>
          </p:cNvCxnSpPr>
          <p:nvPr/>
        </p:nvCxnSpPr>
        <p:spPr>
          <a:xfrm>
            <a:off x="6671517" y="2199432"/>
            <a:ext cx="201168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3E0368-1E1C-4D9E-BC85-11481DDB0039}"/>
              </a:ext>
            </a:extLst>
          </p:cNvPr>
          <p:cNvCxnSpPr>
            <a:cxnSpLocks/>
          </p:cNvCxnSpPr>
          <p:nvPr/>
        </p:nvCxnSpPr>
        <p:spPr>
          <a:xfrm>
            <a:off x="6690567" y="3104307"/>
            <a:ext cx="201168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 y="604064"/>
            <a:ext cx="8503920" cy="564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0"/>
          </p:nvPr>
        </p:nvSpPr>
        <p:spPr/>
        <p:txBody>
          <a:bodyPr/>
          <a:lstStyle/>
          <a:p>
            <a:r>
              <a:rPr lang="en-US" dirty="0"/>
              <a:t>CalACES-CalSAWS Planning Timeline</a:t>
            </a:r>
          </a:p>
        </p:txBody>
      </p:sp>
      <p:sp>
        <p:nvSpPr>
          <p:cNvPr id="7" name="Oval 169">
            <a:extLst>
              <a:ext uri="{FF2B5EF4-FFF2-40B4-BE49-F238E27FC236}">
                <a16:creationId xmlns:a16="http://schemas.microsoft.com/office/drawing/2014/main" id="{29F914E5-B4B2-4808-AEAA-C109E5674564}"/>
              </a:ext>
            </a:extLst>
          </p:cNvPr>
          <p:cNvSpPr txBox="1">
            <a:spLocks/>
          </p:cNvSpPr>
          <p:nvPr>
            <p:custDataLst>
              <p:tags r:id="rId1"/>
            </p:custDataLst>
          </p:nvPr>
        </p:nvSpPr>
        <p:spPr>
          <a:xfrm>
            <a:off x="182880" y="136486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1</a:t>
            </a:r>
          </a:p>
        </p:txBody>
      </p:sp>
      <p:sp>
        <p:nvSpPr>
          <p:cNvPr id="8" name="Oval 169">
            <a:extLst>
              <a:ext uri="{FF2B5EF4-FFF2-40B4-BE49-F238E27FC236}">
                <a16:creationId xmlns:a16="http://schemas.microsoft.com/office/drawing/2014/main" id="{29F914E5-B4B2-4808-AEAA-C109E5674564}"/>
              </a:ext>
            </a:extLst>
          </p:cNvPr>
          <p:cNvSpPr txBox="1">
            <a:spLocks/>
          </p:cNvSpPr>
          <p:nvPr>
            <p:custDataLst>
              <p:tags r:id="rId2"/>
            </p:custDataLst>
          </p:nvPr>
        </p:nvSpPr>
        <p:spPr>
          <a:xfrm>
            <a:off x="887730" y="238721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2</a:t>
            </a:r>
          </a:p>
        </p:txBody>
      </p:sp>
      <p:sp>
        <p:nvSpPr>
          <p:cNvPr id="9" name="Oval 169">
            <a:extLst>
              <a:ext uri="{FF2B5EF4-FFF2-40B4-BE49-F238E27FC236}">
                <a16:creationId xmlns:a16="http://schemas.microsoft.com/office/drawing/2014/main" id="{29F914E5-B4B2-4808-AEAA-C109E5674564}"/>
              </a:ext>
            </a:extLst>
          </p:cNvPr>
          <p:cNvSpPr txBox="1">
            <a:spLocks/>
          </p:cNvSpPr>
          <p:nvPr>
            <p:custDataLst>
              <p:tags r:id="rId3"/>
            </p:custDataLst>
          </p:nvPr>
        </p:nvSpPr>
        <p:spPr>
          <a:xfrm>
            <a:off x="1859280" y="323303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3</a:t>
            </a:r>
          </a:p>
        </p:txBody>
      </p:sp>
      <p:sp>
        <p:nvSpPr>
          <p:cNvPr id="10" name="Oval 169">
            <a:extLst>
              <a:ext uri="{FF2B5EF4-FFF2-40B4-BE49-F238E27FC236}">
                <a16:creationId xmlns:a16="http://schemas.microsoft.com/office/drawing/2014/main" id="{29F914E5-B4B2-4808-AEAA-C109E5674564}"/>
              </a:ext>
            </a:extLst>
          </p:cNvPr>
          <p:cNvSpPr txBox="1">
            <a:spLocks/>
          </p:cNvSpPr>
          <p:nvPr>
            <p:custDataLst>
              <p:tags r:id="rId4"/>
            </p:custDataLst>
          </p:nvPr>
        </p:nvSpPr>
        <p:spPr>
          <a:xfrm>
            <a:off x="1951355" y="344258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4</a:t>
            </a:r>
          </a:p>
        </p:txBody>
      </p:sp>
      <p:sp>
        <p:nvSpPr>
          <p:cNvPr id="11" name="Oval 169">
            <a:extLst>
              <a:ext uri="{FF2B5EF4-FFF2-40B4-BE49-F238E27FC236}">
                <a16:creationId xmlns:a16="http://schemas.microsoft.com/office/drawing/2014/main" id="{29F914E5-B4B2-4808-AEAA-C109E5674564}"/>
              </a:ext>
            </a:extLst>
          </p:cNvPr>
          <p:cNvSpPr txBox="1">
            <a:spLocks/>
          </p:cNvSpPr>
          <p:nvPr>
            <p:custDataLst>
              <p:tags r:id="rId5"/>
            </p:custDataLst>
          </p:nvPr>
        </p:nvSpPr>
        <p:spPr>
          <a:xfrm>
            <a:off x="2945130" y="383120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5</a:t>
            </a:r>
          </a:p>
        </p:txBody>
      </p:sp>
      <p:sp>
        <p:nvSpPr>
          <p:cNvPr id="12" name="Oval 169">
            <a:extLst>
              <a:ext uri="{FF2B5EF4-FFF2-40B4-BE49-F238E27FC236}">
                <a16:creationId xmlns:a16="http://schemas.microsoft.com/office/drawing/2014/main" id="{29F914E5-B4B2-4808-AEAA-C109E5674564}"/>
              </a:ext>
            </a:extLst>
          </p:cNvPr>
          <p:cNvSpPr txBox="1">
            <a:spLocks/>
          </p:cNvSpPr>
          <p:nvPr>
            <p:custDataLst>
              <p:tags r:id="rId6"/>
            </p:custDataLst>
          </p:nvPr>
        </p:nvSpPr>
        <p:spPr>
          <a:xfrm>
            <a:off x="4265930" y="3831200"/>
            <a:ext cx="274320" cy="274320"/>
          </a:xfrm>
          <a:prstGeom prst="ellipse">
            <a:avLst/>
          </a:prstGeom>
          <a:solidFill>
            <a:srgbClr val="00416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110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6</a:t>
            </a:r>
          </a:p>
        </p:txBody>
      </p:sp>
    </p:spTree>
    <p:extLst>
      <p:ext uri="{BB962C8B-B14F-4D97-AF65-F5344CB8AC3E}">
        <p14:creationId xmlns:p14="http://schemas.microsoft.com/office/powerpoint/2010/main" val="267436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579549" y="914401"/>
            <a:ext cx="7935802" cy="5473520"/>
          </a:xfrm>
        </p:spPr>
        <p:txBody>
          <a:bodyPr/>
          <a:lstStyle/>
          <a:p>
            <a:pPr>
              <a:buClr>
                <a:srgbClr val="5B9BC8"/>
              </a:buClr>
            </a:pPr>
            <a:r>
              <a:rPr lang="en-US" b="1" dirty="0">
                <a:solidFill>
                  <a:srgbClr val="5B9BC8"/>
                </a:solidFill>
              </a:rPr>
              <a:t>Challenges &amp; Status</a:t>
            </a:r>
          </a:p>
          <a:p>
            <a:pPr>
              <a:buClr>
                <a:srgbClr val="5B9BC8"/>
              </a:buClr>
            </a:pPr>
            <a:endParaRPr lang="en-US" b="1" dirty="0">
              <a:solidFill>
                <a:srgbClr val="5B9BC8"/>
              </a:solidFill>
            </a:endParaRPr>
          </a:p>
          <a:p>
            <a:pPr marL="285750" indent="-285750">
              <a:buClr>
                <a:srgbClr val="5B9BC8"/>
              </a:buClr>
              <a:buFont typeface="Wingdings" panose="05000000000000000000" pitchFamily="2" charset="2"/>
              <a:buChar char="à"/>
            </a:pPr>
            <a:r>
              <a:rPr lang="en-US" dirty="0">
                <a:solidFill>
                  <a:schemeClr val="bg1">
                    <a:lumMod val="10000"/>
                  </a:schemeClr>
                </a:solidFill>
              </a:rPr>
              <a:t>Technical Issues</a:t>
            </a:r>
          </a:p>
          <a:p>
            <a:pPr marL="971550" lvl="1" indent="-285750">
              <a:buClr>
                <a:srgbClr val="5B9BC8"/>
              </a:buClr>
              <a:buFont typeface="Wingdings" panose="05000000000000000000" pitchFamily="2" charset="2"/>
              <a:buChar char="q"/>
            </a:pPr>
            <a:r>
              <a:rPr lang="en-US" sz="1600" dirty="0">
                <a:solidFill>
                  <a:schemeClr val="bg1">
                    <a:lumMod val="10000"/>
                  </a:schemeClr>
                </a:solidFill>
              </a:rPr>
              <a:t>User Log Ins – Process change initiated</a:t>
            </a:r>
          </a:p>
          <a:p>
            <a:pPr marL="971550" lvl="1" indent="-285750">
              <a:buClr>
                <a:srgbClr val="5B9BC8"/>
              </a:buClr>
              <a:buFont typeface="Wingdings" panose="05000000000000000000" pitchFamily="2" charset="2"/>
              <a:buChar char="q"/>
            </a:pPr>
            <a:r>
              <a:rPr lang="en-US" sz="1600" dirty="0">
                <a:solidFill>
                  <a:schemeClr val="bg1">
                    <a:lumMod val="10000"/>
                  </a:schemeClr>
                </a:solidFill>
              </a:rPr>
              <a:t>Security Issues – Pending resolution for topic weeks </a:t>
            </a:r>
          </a:p>
          <a:p>
            <a:pPr marL="971550" lvl="1" indent="-285750">
              <a:buClr>
                <a:srgbClr val="5B9BC8"/>
              </a:buClr>
              <a:buFont typeface="Wingdings" panose="05000000000000000000" pitchFamily="2" charset="2"/>
              <a:buChar char="q"/>
            </a:pPr>
            <a:r>
              <a:rPr lang="en-US" sz="1600" dirty="0">
                <a:solidFill>
                  <a:schemeClr val="bg1">
                    <a:lumMod val="10000"/>
                  </a:schemeClr>
                </a:solidFill>
              </a:rPr>
              <a:t>Training Validations - Resolved</a:t>
            </a:r>
          </a:p>
          <a:p>
            <a:pPr marL="285750" indent="-285750">
              <a:buClr>
                <a:srgbClr val="5B9BC8"/>
              </a:buClr>
              <a:buFont typeface="Wingdings" panose="05000000000000000000" pitchFamily="2" charset="2"/>
              <a:buChar char="à"/>
            </a:pPr>
            <a:endParaRPr lang="en-US" dirty="0">
              <a:solidFill>
                <a:schemeClr val="bg1">
                  <a:lumMod val="10000"/>
                </a:schemeClr>
              </a:solidFill>
            </a:endParaRPr>
          </a:p>
          <a:p>
            <a:pPr marL="285750" indent="-285750">
              <a:buClr>
                <a:srgbClr val="5B9BC8"/>
              </a:buClr>
              <a:buFont typeface="Wingdings" panose="05000000000000000000" pitchFamily="2" charset="2"/>
              <a:buChar char="à"/>
            </a:pPr>
            <a:r>
              <a:rPr lang="en-US" dirty="0">
                <a:solidFill>
                  <a:schemeClr val="bg1">
                    <a:lumMod val="10000"/>
                  </a:schemeClr>
                </a:solidFill>
              </a:rPr>
              <a:t>Operational Changes</a:t>
            </a:r>
          </a:p>
          <a:p>
            <a:pPr marL="971550" lvl="1" indent="-285750">
              <a:buClr>
                <a:srgbClr val="5B9BC8"/>
              </a:buClr>
              <a:buFont typeface="Wingdings" panose="05000000000000000000" pitchFamily="2" charset="2"/>
              <a:buChar char="q"/>
            </a:pPr>
            <a:r>
              <a:rPr lang="en-US" sz="1600" dirty="0">
                <a:solidFill>
                  <a:schemeClr val="bg1">
                    <a:lumMod val="10000"/>
                  </a:schemeClr>
                </a:solidFill>
              </a:rPr>
              <a:t>Additional Roamers needed in the North - Resolved</a:t>
            </a:r>
          </a:p>
          <a:p>
            <a:pPr marL="971550" lvl="1" indent="-285750">
              <a:buClr>
                <a:srgbClr val="5B9BC8"/>
              </a:buClr>
              <a:buFont typeface="Wingdings" panose="05000000000000000000" pitchFamily="2" charset="2"/>
              <a:buChar char=""/>
            </a:pPr>
            <a:endParaRPr lang="en-US" sz="1600" dirty="0">
              <a:solidFill>
                <a:schemeClr val="bg1">
                  <a:lumMod val="10000"/>
                </a:schemeClr>
              </a:solidFill>
            </a:endParaRPr>
          </a:p>
          <a:p>
            <a:pPr marL="285750" indent="-285750">
              <a:buClr>
                <a:srgbClr val="5B9BC8"/>
              </a:buClr>
              <a:buFont typeface="Wingdings" panose="05000000000000000000" pitchFamily="2" charset="2"/>
              <a:buChar char="à"/>
            </a:pPr>
            <a:r>
              <a:rPr lang="en-US" dirty="0">
                <a:solidFill>
                  <a:schemeClr val="bg1">
                    <a:lumMod val="10000"/>
                  </a:schemeClr>
                </a:solidFill>
              </a:rPr>
              <a:t>Documentation</a:t>
            </a:r>
          </a:p>
          <a:p>
            <a:pPr marL="971550" lvl="1" indent="-285750">
              <a:buClr>
                <a:srgbClr val="5B9BC8"/>
              </a:buClr>
              <a:buFont typeface="Wingdings" panose="05000000000000000000" pitchFamily="2" charset="2"/>
              <a:buChar char="q"/>
            </a:pPr>
            <a:r>
              <a:rPr lang="en-US" sz="1600" dirty="0">
                <a:solidFill>
                  <a:schemeClr val="bg1">
                    <a:lumMod val="10000"/>
                  </a:schemeClr>
                </a:solidFill>
              </a:rPr>
              <a:t>Capture all comment forms and debrief feedback in a central spreadsheet</a:t>
            </a:r>
          </a:p>
          <a:p>
            <a:pPr marL="971550" lvl="1" indent="-285750">
              <a:buClr>
                <a:srgbClr val="5B9BC8"/>
              </a:buClr>
              <a:buFont typeface="Wingdings" panose="05000000000000000000" pitchFamily="2" charset="2"/>
              <a:buChar char="q"/>
            </a:pPr>
            <a:r>
              <a:rPr lang="en-US" sz="1600" dirty="0">
                <a:solidFill>
                  <a:schemeClr val="bg1">
                    <a:lumMod val="10000"/>
                  </a:schemeClr>
                </a:solidFill>
              </a:rPr>
              <a:t>Parking lot forms have written response, shared with user lab participants and captured on the central spreadsheet</a:t>
            </a:r>
          </a:p>
        </p:txBody>
      </p:sp>
      <p:sp>
        <p:nvSpPr>
          <p:cNvPr id="10" name="Content Placeholder 9"/>
          <p:cNvSpPr>
            <a:spLocks noGrp="1"/>
          </p:cNvSpPr>
          <p:nvPr>
            <p:ph sz="quarter" idx="10"/>
          </p:nvPr>
        </p:nvSpPr>
        <p:spPr/>
        <p:txBody>
          <a:bodyPr/>
          <a:lstStyle/>
          <a:p>
            <a:r>
              <a:rPr lang="en-US" dirty="0"/>
              <a:t>CalSAWS User Lab Updates Week 1 Eligibility CalWORKs/CalFresh Focus - (As of Wednesday EOB)</a:t>
            </a:r>
          </a:p>
        </p:txBody>
      </p:sp>
    </p:spTree>
    <p:extLst>
      <p:ext uri="{BB962C8B-B14F-4D97-AF65-F5344CB8AC3E}">
        <p14:creationId xmlns:p14="http://schemas.microsoft.com/office/powerpoint/2010/main" val="24965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fontScale="92500" lnSpcReduction="10000"/>
          </a:bodyPr>
          <a:lstStyle/>
          <a:p>
            <a:r>
              <a:rPr lang="en-US" b="1" dirty="0">
                <a:solidFill>
                  <a:srgbClr val="5B9BC8"/>
                </a:solidFill>
              </a:rPr>
              <a:t>Lessons Learned</a:t>
            </a:r>
          </a:p>
          <a:p>
            <a:pPr marL="285750" indent="-285750">
              <a:buClr>
                <a:srgbClr val="5B9BC8"/>
              </a:buClr>
              <a:buFont typeface="Wingdings" panose="05000000000000000000" pitchFamily="2" charset="2"/>
              <a:buChar char="à"/>
            </a:pPr>
            <a:r>
              <a:rPr lang="en-US" dirty="0">
                <a:solidFill>
                  <a:schemeClr val="bg1">
                    <a:lumMod val="10000"/>
                  </a:schemeClr>
                </a:solidFill>
              </a:rPr>
              <a:t>Update process and validate that all security forms have been received and C Numbers so that everybody has a login in day one</a:t>
            </a:r>
          </a:p>
          <a:p>
            <a:pPr marL="285750" indent="-285750">
              <a:buClr>
                <a:srgbClr val="5B9BC8"/>
              </a:buClr>
              <a:buFont typeface="Wingdings" panose="05000000000000000000" pitchFamily="2" charset="2"/>
              <a:buChar char="à"/>
            </a:pPr>
            <a:r>
              <a:rPr lang="en-US" dirty="0">
                <a:solidFill>
                  <a:schemeClr val="bg1">
                    <a:lumMod val="10000"/>
                  </a:schemeClr>
                </a:solidFill>
              </a:rPr>
              <a:t>More roamers in the North</a:t>
            </a:r>
          </a:p>
          <a:p>
            <a:pPr marL="285750" indent="-285750">
              <a:buClr>
                <a:srgbClr val="5B9BC8"/>
              </a:buClr>
              <a:buFont typeface="Wingdings" panose="05000000000000000000" pitchFamily="2" charset="2"/>
              <a:buChar char="à"/>
            </a:pPr>
            <a:r>
              <a:rPr lang="en-US" dirty="0">
                <a:solidFill>
                  <a:schemeClr val="bg1">
                    <a:lumMod val="10000"/>
                  </a:schemeClr>
                </a:solidFill>
              </a:rPr>
              <a:t>Shortening the Project Logistics slide deck in the South</a:t>
            </a:r>
          </a:p>
          <a:p>
            <a:pPr marL="285750" indent="-285750">
              <a:buClr>
                <a:srgbClr val="5B9BC8"/>
              </a:buClr>
              <a:buFont typeface="Wingdings" panose="05000000000000000000" pitchFamily="2" charset="2"/>
              <a:buChar char="à"/>
            </a:pPr>
            <a:r>
              <a:rPr lang="en-US" dirty="0">
                <a:solidFill>
                  <a:schemeClr val="bg1">
                    <a:lumMod val="10000"/>
                  </a:schemeClr>
                </a:solidFill>
              </a:rPr>
              <a:t>Reduce background information in Orientation Slide Deck and reduce overall detail to shorten the time</a:t>
            </a:r>
          </a:p>
          <a:p>
            <a:pPr marL="285750" indent="-285750">
              <a:buClr>
                <a:srgbClr val="5B9BC8"/>
              </a:buClr>
              <a:buFont typeface="Wingdings" panose="05000000000000000000" pitchFamily="2" charset="2"/>
              <a:buChar char="à"/>
            </a:pPr>
            <a:r>
              <a:rPr lang="en-US" dirty="0">
                <a:solidFill>
                  <a:schemeClr val="bg1">
                    <a:lumMod val="10000"/>
                  </a:schemeClr>
                </a:solidFill>
              </a:rPr>
              <a:t>Do quicker and higher level demos</a:t>
            </a:r>
          </a:p>
          <a:p>
            <a:pPr marL="285750" indent="-285750">
              <a:buClr>
                <a:srgbClr val="5B9BC8"/>
              </a:buClr>
              <a:buFont typeface="Wingdings" panose="05000000000000000000" pitchFamily="2" charset="2"/>
              <a:buChar char="à"/>
            </a:pPr>
            <a:r>
              <a:rPr lang="en-US" dirty="0">
                <a:solidFill>
                  <a:schemeClr val="bg1">
                    <a:lumMod val="10000"/>
                  </a:schemeClr>
                </a:solidFill>
              </a:rPr>
              <a:t>Hold questions during the demo until the end</a:t>
            </a:r>
          </a:p>
          <a:p>
            <a:pPr marL="285750" indent="-285750">
              <a:buClr>
                <a:srgbClr val="5B9BC8"/>
              </a:buClr>
              <a:buFont typeface="Wingdings" panose="05000000000000000000" pitchFamily="2" charset="2"/>
              <a:buChar char="à"/>
            </a:pPr>
            <a:endParaRPr lang="en-US" dirty="0">
              <a:solidFill>
                <a:schemeClr val="bg1">
                  <a:lumMod val="10000"/>
                </a:schemeClr>
              </a:solidFill>
            </a:endParaRPr>
          </a:p>
          <a:p>
            <a:pPr>
              <a:buClr>
                <a:srgbClr val="5B9BC8"/>
              </a:buClr>
            </a:pPr>
            <a:r>
              <a:rPr lang="en-US" b="1" dirty="0">
                <a:solidFill>
                  <a:srgbClr val="5B9BC8"/>
                </a:solidFill>
              </a:rPr>
              <a:t>Improvements</a:t>
            </a:r>
          </a:p>
          <a:p>
            <a:pPr marL="285750" indent="-285750">
              <a:buClr>
                <a:srgbClr val="5B9BC8"/>
              </a:buClr>
              <a:buFont typeface="Wingdings" panose="05000000000000000000" pitchFamily="2" charset="2"/>
              <a:buChar char="à"/>
            </a:pPr>
            <a:r>
              <a:rPr lang="en-US" dirty="0">
                <a:solidFill>
                  <a:schemeClr val="bg1">
                    <a:lumMod val="10000"/>
                  </a:schemeClr>
                </a:solidFill>
              </a:rPr>
              <a:t>Week 2  - Log In issues were resolved within hours</a:t>
            </a:r>
          </a:p>
          <a:p>
            <a:pPr marL="285750" indent="-285750">
              <a:buClr>
                <a:srgbClr val="5B9BC8"/>
              </a:buClr>
              <a:buFont typeface="Wingdings" panose="05000000000000000000" pitchFamily="2" charset="2"/>
              <a:buChar char="à"/>
            </a:pPr>
            <a:r>
              <a:rPr lang="en-US" dirty="0">
                <a:solidFill>
                  <a:schemeClr val="bg1">
                    <a:lumMod val="10000"/>
                  </a:schemeClr>
                </a:solidFill>
              </a:rPr>
              <a:t>Orientation overview was completed prior to User Lab by </a:t>
            </a:r>
            <a:r>
              <a:rPr lang="en-US" dirty="0" err="1">
                <a:solidFill>
                  <a:schemeClr val="bg1">
                    <a:lumMod val="10000"/>
                  </a:schemeClr>
                </a:solidFill>
              </a:rPr>
              <a:t>CalWIN</a:t>
            </a:r>
            <a:r>
              <a:rPr lang="en-US" dirty="0">
                <a:solidFill>
                  <a:schemeClr val="bg1">
                    <a:lumMod val="10000"/>
                  </a:schemeClr>
                </a:solidFill>
              </a:rPr>
              <a:t> Project Staff</a:t>
            </a:r>
          </a:p>
          <a:p>
            <a:pPr marL="285750" indent="-285750">
              <a:buClr>
                <a:srgbClr val="5B9BC8"/>
              </a:buClr>
              <a:buFont typeface="Wingdings" panose="05000000000000000000" pitchFamily="2" charset="2"/>
              <a:buChar char="à"/>
            </a:pPr>
            <a:r>
              <a:rPr lang="en-US" dirty="0">
                <a:solidFill>
                  <a:schemeClr val="bg1">
                    <a:lumMod val="10000"/>
                  </a:schemeClr>
                </a:solidFill>
              </a:rPr>
              <a:t>Orientation and demonstrations were completed much quicker on day one</a:t>
            </a:r>
          </a:p>
          <a:p>
            <a:pPr marL="285750" indent="-285750">
              <a:buClr>
                <a:srgbClr val="5B9BC8"/>
              </a:buClr>
              <a:buFont typeface="Wingdings" panose="05000000000000000000" pitchFamily="2" charset="2"/>
              <a:buChar char="à"/>
            </a:pPr>
            <a:r>
              <a:rPr lang="en-US" dirty="0">
                <a:solidFill>
                  <a:schemeClr val="bg1">
                    <a:lumMod val="10000"/>
                  </a:schemeClr>
                </a:solidFill>
              </a:rPr>
              <a:t>Additional staff available for roaming in the North </a:t>
            </a:r>
          </a:p>
        </p:txBody>
      </p:sp>
      <p:sp>
        <p:nvSpPr>
          <p:cNvPr id="4" name="Content Placeholder 3"/>
          <p:cNvSpPr>
            <a:spLocks noGrp="1"/>
          </p:cNvSpPr>
          <p:nvPr>
            <p:ph sz="quarter" idx="10"/>
          </p:nvPr>
        </p:nvSpPr>
        <p:spPr/>
        <p:txBody>
          <a:bodyPr/>
          <a:lstStyle/>
          <a:p>
            <a:r>
              <a:rPr lang="en-US" dirty="0"/>
              <a:t>CalSAWS User Labs Week 1 (As of Wednesday EOB)</a:t>
            </a:r>
          </a:p>
        </p:txBody>
      </p:sp>
    </p:spTree>
    <p:extLst>
      <p:ext uri="{BB962C8B-B14F-4D97-AF65-F5344CB8AC3E}">
        <p14:creationId xmlns:p14="http://schemas.microsoft.com/office/powerpoint/2010/main" val="115987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B2367-F2F3-43E7-BC6B-93DEBCA62B86}"/>
              </a:ext>
            </a:extLst>
          </p:cNvPr>
          <p:cNvSpPr>
            <a:spLocks noGrp="1"/>
          </p:cNvSpPr>
          <p:nvPr>
            <p:ph sz="half" idx="1"/>
          </p:nvPr>
        </p:nvSpPr>
        <p:spPr>
          <a:xfrm>
            <a:off x="341142" y="852854"/>
            <a:ext cx="8162340" cy="5375564"/>
          </a:xfrm>
        </p:spPr>
        <p:txBody>
          <a:bodyPr>
            <a:normAutofit/>
          </a:bodyPr>
          <a:lstStyle/>
          <a:p>
            <a:r>
              <a:rPr lang="en-US" sz="2000" b="1" dirty="0" err="1">
                <a:solidFill>
                  <a:srgbClr val="5B9BC8"/>
                </a:solidFill>
              </a:rPr>
              <a:t>CalSAWS</a:t>
            </a:r>
            <a:r>
              <a:rPr lang="en-US" sz="2000" b="1" dirty="0">
                <a:solidFill>
                  <a:srgbClr val="5B9BC8"/>
                </a:solidFill>
              </a:rPr>
              <a:t> User Labs Comment Form and Parking Lot Form Tracking</a:t>
            </a:r>
          </a:p>
          <a:p>
            <a:pPr marL="285750" lvl="1" indent="-285750">
              <a:spcBef>
                <a:spcPts val="1000"/>
              </a:spcBef>
              <a:spcAft>
                <a:spcPts val="600"/>
              </a:spcAft>
              <a:buClr>
                <a:srgbClr val="5B9BC8"/>
              </a:buClr>
              <a:buFont typeface="Wingdings" panose="05000000000000000000" pitchFamily="2" charset="2"/>
              <a:buChar char="à"/>
            </a:pPr>
            <a:r>
              <a:rPr lang="en-US" sz="1800" dirty="0">
                <a:solidFill>
                  <a:schemeClr val="bg1">
                    <a:lumMod val="10000"/>
                  </a:schemeClr>
                </a:solidFill>
              </a:rPr>
              <a:t>All comment forms and parking lot forms will be documented in a tracking spreadsheet</a:t>
            </a:r>
          </a:p>
          <a:p>
            <a:pPr marL="285750" lvl="1" indent="-285750">
              <a:spcBef>
                <a:spcPts val="1000"/>
              </a:spcBef>
              <a:spcAft>
                <a:spcPts val="600"/>
              </a:spcAft>
              <a:buClr>
                <a:srgbClr val="5B9BC8"/>
              </a:buClr>
              <a:buFont typeface="Wingdings" panose="05000000000000000000" pitchFamily="2" charset="2"/>
              <a:buChar char="à"/>
            </a:pPr>
            <a:r>
              <a:rPr lang="en-US" sz="1800" dirty="0">
                <a:solidFill>
                  <a:schemeClr val="bg1">
                    <a:lumMod val="10000"/>
                  </a:schemeClr>
                </a:solidFill>
              </a:rPr>
              <a:t>Staff will document all potential gaps and the gaps will be reviewed in Phase 3, Requirements Gathering Sessions</a:t>
            </a:r>
          </a:p>
          <a:p>
            <a:pPr marL="0" indent="0">
              <a:buNone/>
            </a:pPr>
            <a:endParaRPr lang="en-US" sz="2400" dirty="0"/>
          </a:p>
          <a:p>
            <a:r>
              <a:rPr lang="en-US" sz="2000" b="1" dirty="0" err="1">
                <a:solidFill>
                  <a:srgbClr val="5B9BC8"/>
                </a:solidFill>
              </a:rPr>
              <a:t>CalSAWS</a:t>
            </a:r>
            <a:r>
              <a:rPr lang="en-US" sz="2000" b="1" dirty="0">
                <a:solidFill>
                  <a:srgbClr val="5B9BC8"/>
                </a:solidFill>
              </a:rPr>
              <a:t> Tracking Spreadsheet</a:t>
            </a:r>
          </a:p>
          <a:p>
            <a:pPr marL="285750" lvl="1" indent="-285750">
              <a:spcBef>
                <a:spcPts val="1000"/>
              </a:spcBef>
              <a:spcAft>
                <a:spcPts val="600"/>
              </a:spcAft>
              <a:buClr>
                <a:srgbClr val="5B9BC8"/>
              </a:buClr>
              <a:buFont typeface="Wingdings" panose="05000000000000000000" pitchFamily="2" charset="2"/>
              <a:buChar char="à"/>
            </a:pPr>
            <a:r>
              <a:rPr lang="en-US" sz="1800" dirty="0">
                <a:solidFill>
                  <a:schemeClr val="bg1">
                    <a:lumMod val="10000"/>
                  </a:schemeClr>
                </a:solidFill>
              </a:rPr>
              <a:t>Categorize all items into 4 categories:</a:t>
            </a:r>
          </a:p>
          <a:p>
            <a:pPr marL="971550" lvl="1" indent="-285750">
              <a:spcAft>
                <a:spcPts val="600"/>
              </a:spcAft>
              <a:buClr>
                <a:srgbClr val="5B9BC8"/>
              </a:buClr>
              <a:buFont typeface="Wingdings" panose="05000000000000000000" pitchFamily="2" charset="2"/>
              <a:buChar char="q"/>
            </a:pPr>
            <a:r>
              <a:rPr lang="en-US" sz="1600" dirty="0">
                <a:solidFill>
                  <a:schemeClr val="bg1">
                    <a:lumMod val="10000"/>
                  </a:schemeClr>
                </a:solidFill>
              </a:rPr>
              <a:t>Design Difference Identified</a:t>
            </a:r>
          </a:p>
          <a:p>
            <a:pPr marL="971550" lvl="1" indent="-285750">
              <a:spcAft>
                <a:spcPts val="600"/>
              </a:spcAft>
              <a:buClr>
                <a:srgbClr val="5B9BC8"/>
              </a:buClr>
              <a:buFont typeface="Wingdings" panose="05000000000000000000" pitchFamily="2" charset="2"/>
              <a:buChar char="q"/>
            </a:pPr>
            <a:r>
              <a:rPr lang="en-US" sz="1600" dirty="0">
                <a:solidFill>
                  <a:schemeClr val="bg1">
                    <a:lumMod val="10000"/>
                  </a:schemeClr>
                </a:solidFill>
              </a:rPr>
              <a:t>Existing CalACES Requirement</a:t>
            </a:r>
          </a:p>
          <a:p>
            <a:pPr marL="971550" lvl="1" indent="-285750">
              <a:spcAft>
                <a:spcPts val="600"/>
              </a:spcAft>
              <a:buClr>
                <a:srgbClr val="5B9BC8"/>
              </a:buClr>
              <a:buFont typeface="Wingdings" panose="05000000000000000000" pitchFamily="2" charset="2"/>
              <a:buChar char="q"/>
            </a:pPr>
            <a:r>
              <a:rPr lang="en-US" sz="1600" dirty="0">
                <a:solidFill>
                  <a:schemeClr val="bg1">
                    <a:lumMod val="10000"/>
                  </a:schemeClr>
                </a:solidFill>
              </a:rPr>
              <a:t>Suggested Enhancement</a:t>
            </a:r>
          </a:p>
          <a:p>
            <a:pPr marL="971550" lvl="1" indent="-285750">
              <a:spcAft>
                <a:spcPts val="600"/>
              </a:spcAft>
              <a:buClr>
                <a:srgbClr val="5B9BC8"/>
              </a:buClr>
              <a:buFont typeface="Wingdings" panose="05000000000000000000" pitchFamily="2" charset="2"/>
              <a:buChar char="q"/>
            </a:pPr>
            <a:r>
              <a:rPr lang="en-US" sz="1600" dirty="0">
                <a:solidFill>
                  <a:schemeClr val="bg1">
                    <a:lumMod val="10000"/>
                  </a:schemeClr>
                </a:solidFill>
              </a:rPr>
              <a:t>Duplicate</a:t>
            </a:r>
          </a:p>
        </p:txBody>
      </p:sp>
      <p:sp>
        <p:nvSpPr>
          <p:cNvPr id="5" name="Content Placeholder 1">
            <a:extLst>
              <a:ext uri="{FF2B5EF4-FFF2-40B4-BE49-F238E27FC236}">
                <a16:creationId xmlns:a16="http://schemas.microsoft.com/office/drawing/2014/main" id="{495A0EBE-BF18-48D4-9331-FC616AB42FCA}"/>
              </a:ext>
            </a:extLst>
          </p:cNvPr>
          <p:cNvSpPr>
            <a:spLocks noGrp="1"/>
          </p:cNvSpPr>
          <p:nvPr>
            <p:ph sz="quarter" idx="10"/>
          </p:nvPr>
        </p:nvSpPr>
        <p:spPr/>
        <p:txBody>
          <a:bodyPr/>
          <a:lstStyle/>
          <a:p>
            <a:r>
              <a:rPr lang="en-US" dirty="0"/>
              <a:t>CalSAWS User Lab Overview </a:t>
            </a:r>
          </a:p>
        </p:txBody>
      </p:sp>
    </p:spTree>
    <p:extLst>
      <p:ext uri="{BB962C8B-B14F-4D97-AF65-F5344CB8AC3E}">
        <p14:creationId xmlns:p14="http://schemas.microsoft.com/office/powerpoint/2010/main" val="37436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Oval"/>
</p:tagLst>
</file>

<file path=ppt/tags/tag11.xml><?xml version="1.0" encoding="utf-8"?>
<p:tagLst xmlns:a="http://schemas.openxmlformats.org/drawingml/2006/main" xmlns:r="http://schemas.openxmlformats.org/officeDocument/2006/relationships" xmlns:p="http://schemas.openxmlformats.org/presentationml/2006/main">
  <p:tag name="NAME" val="Oval"/>
</p:tagLst>
</file>

<file path=ppt/tags/tag12.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NAME" val="Oval"/>
</p:tagLst>
</file>

<file path=ppt/tags/tag14.xml><?xml version="1.0" encoding="utf-8"?>
<p:tagLst xmlns:a="http://schemas.openxmlformats.org/drawingml/2006/main" xmlns:r="http://schemas.openxmlformats.org/officeDocument/2006/relationships" xmlns:p="http://schemas.openxmlformats.org/presentationml/2006/main">
  <p:tag name="NAME" val="Oval"/>
</p:tagLst>
</file>

<file path=ppt/tags/tag15.xml><?xml version="1.0" encoding="utf-8"?>
<p:tagLst xmlns:a="http://schemas.openxmlformats.org/drawingml/2006/main" xmlns:r="http://schemas.openxmlformats.org/officeDocument/2006/relationships" xmlns:p="http://schemas.openxmlformats.org/presentationml/2006/main">
  <p:tag name="NAME" val="Oval"/>
</p:tagLst>
</file>

<file path=ppt/tags/tag16.xml><?xml version="1.0" encoding="utf-8"?>
<p:tagLst xmlns:a="http://schemas.openxmlformats.org/drawingml/2006/main" xmlns:r="http://schemas.openxmlformats.org/officeDocument/2006/relationships" xmlns:p="http://schemas.openxmlformats.org/presentationml/2006/main">
  <p:tag name="NAME" val="Oval"/>
</p:tagLst>
</file>

<file path=ppt/tags/tag17.xml><?xml version="1.0" encoding="utf-8"?>
<p:tagLst xmlns:a="http://schemas.openxmlformats.org/drawingml/2006/main" xmlns:r="http://schemas.openxmlformats.org/officeDocument/2006/relationships" xmlns:p="http://schemas.openxmlformats.org/presentationml/2006/main">
  <p:tag name="NAME" val="Oval"/>
</p:tagLst>
</file>

<file path=ppt/tags/tag18.xml><?xml version="1.0" encoding="utf-8"?>
<p:tagLst xmlns:a="http://schemas.openxmlformats.org/drawingml/2006/main" xmlns:r="http://schemas.openxmlformats.org/officeDocument/2006/relationships" xmlns:p="http://schemas.openxmlformats.org/presentationml/2006/main">
  <p:tag name="NAME" val="Oval"/>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Oval"/>
</p:tagLst>
</file>

<file path=ppt/tags/tag5.xml><?xml version="1.0" encoding="utf-8"?>
<p:tagLst xmlns:a="http://schemas.openxmlformats.org/drawingml/2006/main" xmlns:r="http://schemas.openxmlformats.org/officeDocument/2006/relationships" xmlns:p="http://schemas.openxmlformats.org/presentationml/2006/main">
  <p:tag name="NAME" val="Oval"/>
</p:tagLst>
</file>

<file path=ppt/tags/tag6.xml><?xml version="1.0" encoding="utf-8"?>
<p:tagLst xmlns:a="http://schemas.openxmlformats.org/drawingml/2006/main" xmlns:r="http://schemas.openxmlformats.org/officeDocument/2006/relationships" xmlns:p="http://schemas.openxmlformats.org/presentationml/2006/main">
  <p:tag name="NAME" val="Oval"/>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ullet Points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B9487F17E0E4D9E56E929BF36E5A5" ma:contentTypeVersion="11" ma:contentTypeDescription="Create a new document." ma:contentTypeScope="" ma:versionID="d2beb5f791d639a85d9b078d4356c3a6">
  <xsd:schema xmlns:xsd="http://www.w3.org/2001/XMLSchema" xmlns:xs="http://www.w3.org/2001/XMLSchema" xmlns:p="http://schemas.microsoft.com/office/2006/metadata/properties" xmlns:ns2="f7e036ba-a3b0-4cdc-b69c-3ff0c66abd9d" xmlns:ns3="c71bc280-77be-4226-9682-3896b2a5d823" targetNamespace="http://schemas.microsoft.com/office/2006/metadata/properties" ma:root="true" ma:fieldsID="a5175cc1ccf4ca5c3a2b7eff99579075" ns2:_="" ns3:_="">
    <xsd:import namespace="f7e036ba-a3b0-4cdc-b69c-3ff0c66abd9d"/>
    <xsd:import namespace="c71bc280-77be-4226-9682-3896b2a5d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036ba-a3b0-4cdc-b69c-3ff0c66ab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bc280-77be-4226-9682-3896b2a5d82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75803B-A367-44FD-B227-0A5B10AF1EDE}"/>
</file>

<file path=customXml/itemProps2.xml><?xml version="1.0" encoding="utf-8"?>
<ds:datastoreItem xmlns:ds="http://schemas.openxmlformats.org/officeDocument/2006/customXml" ds:itemID="{6868D87B-E3C3-4EB2-999C-7A88051DDB93}"/>
</file>

<file path=customXml/itemProps3.xml><?xml version="1.0" encoding="utf-8"?>
<ds:datastoreItem xmlns:ds="http://schemas.openxmlformats.org/officeDocument/2006/customXml" ds:itemID="{65789F4C-A91D-4C40-9341-0465F7BE3ED3}"/>
</file>

<file path=docProps/app.xml><?xml version="1.0" encoding="utf-8"?>
<Properties xmlns="http://schemas.openxmlformats.org/officeDocument/2006/extended-properties" xmlns:vt="http://schemas.openxmlformats.org/officeDocument/2006/docPropsVTypes">
  <Template>Office Theme</Template>
  <TotalTime>0</TotalTime>
  <Words>1112</Words>
  <Application>Microsoft Office PowerPoint</Application>
  <PresentationFormat>On-screen Show (4:3)</PresentationFormat>
  <Paragraphs>191</Paragraphs>
  <Slides>13</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Acumin Pro Condensed Thin</vt:lpstr>
      <vt:lpstr>Arial</vt:lpstr>
      <vt:lpstr>Calibri</vt:lpstr>
      <vt:lpstr>Calibri Light</vt:lpstr>
      <vt:lpstr>Century Gothic</vt:lpstr>
      <vt:lpstr>Symbol</vt:lpstr>
      <vt:lpstr>Wingdings</vt:lpstr>
      <vt:lpstr>Office</vt:lpstr>
      <vt:lpstr>1_Office</vt:lpstr>
      <vt:lpstr>1_Bullet Points_1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2017-04-24T20:05:47Z</dcterms:created>
  <dcterms:modified xsi:type="dcterms:W3CDTF">2018-04-13T16:55:05Z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0x01010004CB9487F17E0E4D9E56E929BF36E5A5</vt:lpwstr>
  </property>
</Properties>
</file>