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slides/slide34.xml" ContentType="application/vnd.openxmlformats-officedocument.presentationml.slide+xml"/>
  <Override PartName="/ppt/presentation.xml" ContentType="application/vnd.openxmlformats-officedocument.presentationml.presentation.main+xml"/>
  <Override PartName="/ppt/slides/slide1.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33.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20.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19.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27.xml" ContentType="application/vnd.openxmlformats-officedocument.presentationml.slide+xml"/>
  <Override PartName="/ppt/slides/slide30.xml" ContentType="application/vnd.openxmlformats-officedocument.presentationml.slide+xml"/>
  <Override PartName="/ppt/slides/slide25.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6.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1.xml" ContentType="application/vnd.openxmlformats-officedocument.presentationml.slideMaster+xml"/>
  <Override PartName="/ppt/slideLayouts/slideLayout14.xml" ContentType="application/vnd.openxmlformats-officedocument.presentationml.slideLayout+xml"/>
  <Override PartName="/ppt/slideLayouts/slideLayout27.xml" ContentType="application/vnd.openxmlformats-officedocument.presentationml.slideLayout+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3.xml" ContentType="application/vnd.openxmlformats-officedocument.presentationml.slideLayout+xml"/>
  <Override PartName="/ppt/slideLayouts/slideLayout28.xml" ContentType="application/vnd.openxmlformats-officedocument.presentationml.slideLayout+xml"/>
  <Override PartName="/ppt/slideLayouts/slideLayout38.xml" ContentType="application/vnd.openxmlformats-officedocument.presentationml.slideLayout+xml"/>
  <Override PartName="/ppt/slideLayouts/slideLayout32.xml" ContentType="application/vnd.openxmlformats-officedocument.presentationml.slideLayout+xml"/>
  <Override PartName="/ppt/slideLayouts/slideLayout30.xml" ContentType="application/vnd.openxmlformats-officedocument.presentationml.slideLayout+xml"/>
  <Override PartName="/ppt/slideLayouts/slideLayout29.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1.xml" ContentType="application/vnd.openxmlformats-officedocument.presentationml.slideLayout+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notesSlides/notesSlide2.xml" ContentType="application/vnd.openxmlformats-officedocument.presentationml.notesSlide+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notesSlides/notesSlide3.xml" ContentType="application/vnd.openxmlformats-officedocument.presentationml.notesSlide+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4.xml" ContentType="application/vnd.openxmlformats-officedocument.theme+xml"/>
  <Override PartName="/ppt/theme/theme6.xml" ContentType="application/vnd.openxmlformats-officedocument.theme+xml"/>
  <Override PartName="/ppt/commentAuthors.xml" ContentType="application/vnd.openxmlformats-officedocument.presentationml.commentAuthors+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ppt/tags/tag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revisionInfo.xml" ContentType="application/vnd.ms-powerpoint.revisioninfo+xml"/>
  <Override PartName="/ppt/tags/tag12.xml" ContentType="application/vnd.openxmlformats-officedocument.presentationml.tags+xml"/>
  <Override PartName="/ppt/tags/tag11.xml" ContentType="application/vnd.openxmlformats-officedocument.presentationml.tags+xml"/>
  <Override PartName="/ppt/tags/tag10.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5" r:id="rId1"/>
    <p:sldMasterId id="2147483715" r:id="rId2"/>
    <p:sldMasterId id="2147483726" r:id="rId3"/>
    <p:sldMasterId id="2147483744" r:id="rId4"/>
  </p:sldMasterIdLst>
  <p:notesMasterIdLst>
    <p:notesMasterId r:id="rId39"/>
  </p:notesMasterIdLst>
  <p:handoutMasterIdLst>
    <p:handoutMasterId r:id="rId40"/>
  </p:handoutMasterIdLst>
  <p:sldIdLst>
    <p:sldId id="1118" r:id="rId5"/>
    <p:sldId id="1120" r:id="rId6"/>
    <p:sldId id="1154" r:id="rId7"/>
    <p:sldId id="1155" r:id="rId8"/>
    <p:sldId id="1165" r:id="rId9"/>
    <p:sldId id="1197" r:id="rId10"/>
    <p:sldId id="1156" r:id="rId11"/>
    <p:sldId id="1129" r:id="rId12"/>
    <p:sldId id="1167" r:id="rId13"/>
    <p:sldId id="1168" r:id="rId14"/>
    <p:sldId id="1169" r:id="rId15"/>
    <p:sldId id="1170" r:id="rId16"/>
    <p:sldId id="1171" r:id="rId17"/>
    <p:sldId id="1179" r:id="rId18"/>
    <p:sldId id="1180" r:id="rId19"/>
    <p:sldId id="1181" r:id="rId20"/>
    <p:sldId id="1182" r:id="rId21"/>
    <p:sldId id="1183" r:id="rId22"/>
    <p:sldId id="1184" r:id="rId23"/>
    <p:sldId id="1185" r:id="rId24"/>
    <p:sldId id="1186" r:id="rId25"/>
    <p:sldId id="1114" r:id="rId26"/>
    <p:sldId id="1188" r:id="rId27"/>
    <p:sldId id="1189" r:id="rId28"/>
    <p:sldId id="1190" r:id="rId29"/>
    <p:sldId id="1191" r:id="rId30"/>
    <p:sldId id="1192" r:id="rId31"/>
    <p:sldId id="1193" r:id="rId32"/>
    <p:sldId id="1194" r:id="rId33"/>
    <p:sldId id="1195" r:id="rId34"/>
    <p:sldId id="1196" r:id="rId35"/>
    <p:sldId id="1166" r:id="rId36"/>
    <p:sldId id="1162" r:id="rId37"/>
    <p:sldId id="1117" r:id="rId38"/>
  </p:sldIdLst>
  <p:sldSz cx="9144000" cy="6858000" type="screen4x3"/>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C8"/>
    <a:srgbClr val="5B9BD5"/>
    <a:srgbClr val="464646"/>
    <a:srgbClr val="787878"/>
    <a:srgbClr val="7F7F7F"/>
    <a:srgbClr val="FFFFFF"/>
    <a:srgbClr val="00A9E0"/>
    <a:srgbClr val="EDEDED"/>
    <a:srgbClr val="3B3838"/>
    <a:srgbClr val="A5A5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273" autoAdjust="0"/>
    <p:restoredTop sz="94241" autoAdjust="0"/>
  </p:normalViewPr>
  <p:slideViewPr>
    <p:cSldViewPr snapToGrid="0">
      <p:cViewPr varScale="1">
        <p:scale>
          <a:sx n="78" d="100"/>
          <a:sy n="78" d="100"/>
        </p:scale>
        <p:origin x="984" y="67"/>
      </p:cViewPr>
      <p:guideLst>
        <p:guide orient="horz" pos="2160"/>
        <p:guide pos="2880"/>
      </p:guideLst>
    </p:cSldViewPr>
  </p:slideViewPr>
  <p:outlineViewPr>
    <p:cViewPr>
      <p:scale>
        <a:sx n="33" d="100"/>
        <a:sy n="33" d="100"/>
      </p:scale>
      <p:origin x="0" y="12288"/>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3" d="100"/>
          <a:sy n="53" d="100"/>
        </p:scale>
        <p:origin x="-2844" y="-96"/>
      </p:cViewPr>
      <p:guideLst>
        <p:guide orient="horz" pos="2928"/>
        <p:guide pos="216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47" Type="http://schemas.openxmlformats.org/officeDocument/2006/relationships/customXml" Target="../customXml/item1.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customXml" Target="../customXml/item3.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48" Type="http://schemas.openxmlformats.org/officeDocument/2006/relationships/customXml" Target="../customXml/item2.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5/10/relationships/revisionInfo" Target="revisionInfo.xml"/><Relationship Id="rId20" Type="http://schemas.openxmlformats.org/officeDocument/2006/relationships/slide" Target="slides/slide16.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3"/>
            <a:ext cx="2982119" cy="466435"/>
          </a:xfrm>
          <a:prstGeom prst="rect">
            <a:avLst/>
          </a:prstGeom>
        </p:spPr>
        <p:txBody>
          <a:bodyPr vert="horz" lIns="93176" tIns="46588" rIns="93176" bIns="46588" rtlCol="0"/>
          <a:lstStyle>
            <a:lvl1pPr algn="l">
              <a:defRPr sz="1200"/>
            </a:lvl1pPr>
          </a:lstStyle>
          <a:p>
            <a:endParaRPr lang="de-DE"/>
          </a:p>
        </p:txBody>
      </p:sp>
      <p:sp>
        <p:nvSpPr>
          <p:cNvPr id="3" name="Datumsplatzhalter 2"/>
          <p:cNvSpPr>
            <a:spLocks noGrp="1"/>
          </p:cNvSpPr>
          <p:nvPr>
            <p:ph type="dt" sz="quarter" idx="1"/>
          </p:nvPr>
        </p:nvSpPr>
        <p:spPr>
          <a:xfrm>
            <a:off x="3898104" y="3"/>
            <a:ext cx="2982119" cy="466435"/>
          </a:xfrm>
          <a:prstGeom prst="rect">
            <a:avLst/>
          </a:prstGeom>
        </p:spPr>
        <p:txBody>
          <a:bodyPr vert="horz" lIns="93176" tIns="46588" rIns="93176" bIns="46588" rtlCol="0"/>
          <a:lstStyle>
            <a:lvl1pPr algn="r">
              <a:defRPr sz="1200"/>
            </a:lvl1pPr>
          </a:lstStyle>
          <a:p>
            <a:fld id="{1BE46C69-C8F1-492E-9316-9AB7C6225AF4}" type="datetimeFigureOut">
              <a:rPr lang="de-DE" smtClean="0"/>
              <a:pPr/>
              <a:t>24.04.2018</a:t>
            </a:fld>
            <a:endParaRPr lang="de-DE"/>
          </a:p>
        </p:txBody>
      </p:sp>
      <p:sp>
        <p:nvSpPr>
          <p:cNvPr id="4" name="Fußzeilenplatzhalter 3"/>
          <p:cNvSpPr>
            <a:spLocks noGrp="1"/>
          </p:cNvSpPr>
          <p:nvPr>
            <p:ph type="ftr" sz="quarter" idx="2"/>
          </p:nvPr>
        </p:nvSpPr>
        <p:spPr>
          <a:xfrm>
            <a:off x="1" y="8829968"/>
            <a:ext cx="2982119" cy="466434"/>
          </a:xfrm>
          <a:prstGeom prst="rect">
            <a:avLst/>
          </a:prstGeom>
        </p:spPr>
        <p:txBody>
          <a:bodyPr vert="horz" lIns="93176" tIns="46588" rIns="93176" bIns="46588" rtlCol="0" anchor="b"/>
          <a:lstStyle>
            <a:lvl1pPr algn="l">
              <a:defRPr sz="1200"/>
            </a:lvl1pPr>
          </a:lstStyle>
          <a:p>
            <a:endParaRPr lang="de-DE"/>
          </a:p>
        </p:txBody>
      </p:sp>
      <p:sp>
        <p:nvSpPr>
          <p:cNvPr id="5" name="Foliennummernplatzhalter 4"/>
          <p:cNvSpPr>
            <a:spLocks noGrp="1"/>
          </p:cNvSpPr>
          <p:nvPr>
            <p:ph type="sldNum" sz="quarter" idx="3"/>
          </p:nvPr>
        </p:nvSpPr>
        <p:spPr>
          <a:xfrm>
            <a:off x="3898104" y="8829968"/>
            <a:ext cx="2982119" cy="466434"/>
          </a:xfrm>
          <a:prstGeom prst="rect">
            <a:avLst/>
          </a:prstGeom>
        </p:spPr>
        <p:txBody>
          <a:bodyPr vert="horz" lIns="93176" tIns="46588" rIns="93176" bIns="46588" rtlCol="0" anchor="b"/>
          <a:lstStyle>
            <a:lvl1pPr algn="r">
              <a:defRPr sz="1200"/>
            </a:lvl1pPr>
          </a:lstStyle>
          <a:p>
            <a:fld id="{6B5E19FD-0356-4E38-81BF-CC2CC5DB7AD8}" type="slidenum">
              <a:rPr lang="de-DE" smtClean="0"/>
              <a:pPr/>
              <a:t>‹#›</a:t>
            </a:fld>
            <a:endParaRPr lang="de-DE"/>
          </a:p>
        </p:txBody>
      </p:sp>
    </p:spTree>
    <p:extLst>
      <p:ext uri="{BB962C8B-B14F-4D97-AF65-F5344CB8AC3E}">
        <p14:creationId xmlns:p14="http://schemas.microsoft.com/office/powerpoint/2010/main" val="16109093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3"/>
            <a:ext cx="2982119" cy="466435"/>
          </a:xfrm>
          <a:prstGeom prst="rect">
            <a:avLst/>
          </a:prstGeom>
        </p:spPr>
        <p:txBody>
          <a:bodyPr vert="horz" lIns="93176" tIns="46588" rIns="93176" bIns="46588" rtlCol="0"/>
          <a:lstStyle>
            <a:lvl1pPr algn="l">
              <a:defRPr sz="1200"/>
            </a:lvl1pPr>
          </a:lstStyle>
          <a:p>
            <a:endParaRPr lang="de-DE"/>
          </a:p>
        </p:txBody>
      </p:sp>
      <p:sp>
        <p:nvSpPr>
          <p:cNvPr id="3" name="Datumsplatzhalter 2"/>
          <p:cNvSpPr>
            <a:spLocks noGrp="1"/>
          </p:cNvSpPr>
          <p:nvPr>
            <p:ph type="dt" idx="1"/>
          </p:nvPr>
        </p:nvSpPr>
        <p:spPr>
          <a:xfrm>
            <a:off x="3898104" y="3"/>
            <a:ext cx="2982119" cy="466435"/>
          </a:xfrm>
          <a:prstGeom prst="rect">
            <a:avLst/>
          </a:prstGeom>
        </p:spPr>
        <p:txBody>
          <a:bodyPr vert="horz" lIns="93176" tIns="46588" rIns="93176" bIns="46588" rtlCol="0"/>
          <a:lstStyle>
            <a:lvl1pPr algn="r">
              <a:defRPr sz="1200"/>
            </a:lvl1pPr>
          </a:lstStyle>
          <a:p>
            <a:fld id="{FA48B922-56C9-46FC-9595-9C2DEF7C3E2B}" type="datetimeFigureOut">
              <a:rPr lang="de-DE" smtClean="0"/>
              <a:pPr/>
              <a:t>24.04.2018</a:t>
            </a:fld>
            <a:endParaRPr lang="de-DE"/>
          </a:p>
        </p:txBody>
      </p:sp>
      <p:sp>
        <p:nvSpPr>
          <p:cNvPr id="4" name="Folienbildplatzhalter 3"/>
          <p:cNvSpPr>
            <a:spLocks noGrp="1" noRot="1" noChangeAspect="1"/>
          </p:cNvSpPr>
          <p:nvPr>
            <p:ph type="sldImg" idx="2"/>
          </p:nvPr>
        </p:nvSpPr>
        <p:spPr>
          <a:xfrm>
            <a:off x="1349375" y="1162050"/>
            <a:ext cx="4183063" cy="3138488"/>
          </a:xfrm>
          <a:prstGeom prst="rect">
            <a:avLst/>
          </a:prstGeom>
          <a:noFill/>
          <a:ln w="12700">
            <a:solidFill>
              <a:prstClr val="black"/>
            </a:solidFill>
          </a:ln>
        </p:spPr>
        <p:txBody>
          <a:bodyPr vert="horz" lIns="93176" tIns="46588" rIns="93176" bIns="46588" rtlCol="0" anchor="ctr"/>
          <a:lstStyle/>
          <a:p>
            <a:endParaRPr lang="de-DE"/>
          </a:p>
        </p:txBody>
      </p:sp>
      <p:sp>
        <p:nvSpPr>
          <p:cNvPr id="5" name="Notizenplatzhalter 4"/>
          <p:cNvSpPr>
            <a:spLocks noGrp="1"/>
          </p:cNvSpPr>
          <p:nvPr>
            <p:ph type="body" sz="quarter" idx="3"/>
          </p:nvPr>
        </p:nvSpPr>
        <p:spPr>
          <a:xfrm>
            <a:off x="688182" y="4473893"/>
            <a:ext cx="5505450" cy="3660458"/>
          </a:xfrm>
          <a:prstGeom prst="rect">
            <a:avLst/>
          </a:prstGeom>
        </p:spPr>
        <p:txBody>
          <a:bodyPr vert="horz" lIns="93176" tIns="46588" rIns="93176" bIns="46588"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1" y="8829968"/>
            <a:ext cx="2982119" cy="466434"/>
          </a:xfrm>
          <a:prstGeom prst="rect">
            <a:avLst/>
          </a:prstGeom>
        </p:spPr>
        <p:txBody>
          <a:bodyPr vert="horz" lIns="93176" tIns="46588" rIns="93176" bIns="46588" rtlCol="0" anchor="b"/>
          <a:lstStyle>
            <a:lvl1pPr algn="l">
              <a:defRPr sz="1200"/>
            </a:lvl1pPr>
          </a:lstStyle>
          <a:p>
            <a:endParaRPr lang="de-DE"/>
          </a:p>
        </p:txBody>
      </p:sp>
      <p:sp>
        <p:nvSpPr>
          <p:cNvPr id="7" name="Foliennummernplatzhalter 6"/>
          <p:cNvSpPr>
            <a:spLocks noGrp="1"/>
          </p:cNvSpPr>
          <p:nvPr>
            <p:ph type="sldNum" sz="quarter" idx="5"/>
          </p:nvPr>
        </p:nvSpPr>
        <p:spPr>
          <a:xfrm>
            <a:off x="3898104" y="8829968"/>
            <a:ext cx="2982119" cy="466434"/>
          </a:xfrm>
          <a:prstGeom prst="rect">
            <a:avLst/>
          </a:prstGeom>
        </p:spPr>
        <p:txBody>
          <a:bodyPr vert="horz" lIns="93176" tIns="46588" rIns="93176" bIns="46588" rtlCol="0" anchor="b"/>
          <a:lstStyle>
            <a:lvl1pPr algn="r">
              <a:defRPr sz="1200"/>
            </a:lvl1pPr>
          </a:lstStyle>
          <a:p>
            <a:fld id="{A8D1544D-F39A-4F55-BC21-9BE909A9BACC}" type="slidenum">
              <a:rPr lang="de-DE" smtClean="0"/>
              <a:pPr/>
              <a:t>‹#›</a:t>
            </a:fld>
            <a:endParaRPr lang="de-DE"/>
          </a:p>
        </p:txBody>
      </p:sp>
    </p:spTree>
    <p:extLst>
      <p:ext uri="{BB962C8B-B14F-4D97-AF65-F5344CB8AC3E}">
        <p14:creationId xmlns:p14="http://schemas.microsoft.com/office/powerpoint/2010/main" val="839223166"/>
      </p:ext>
    </p:extLst>
  </p:cSld>
  <p:clrMap bg1="lt1" tx1="dk1" bg2="lt2" tx2="dk2" accent1="accent1" accent2="accent2" accent3="accent3" accent4="accent4" accent5="accent5" accent6="accent6" hlink="hlink" folHlink="folHlink"/>
  <p:notesStyle>
    <a:lvl1pPr marL="0" algn="l" defTabSz="767789" rtl="0" eaLnBrk="1" latinLnBrk="0" hangingPunct="1">
      <a:defRPr sz="1008" kern="1200">
        <a:solidFill>
          <a:schemeClr val="tx1"/>
        </a:solidFill>
        <a:latin typeface="+mn-lt"/>
        <a:ea typeface="+mn-ea"/>
        <a:cs typeface="+mn-cs"/>
      </a:defRPr>
    </a:lvl1pPr>
    <a:lvl2pPr marL="383895" algn="l" defTabSz="767789" rtl="0" eaLnBrk="1" latinLnBrk="0" hangingPunct="1">
      <a:defRPr sz="1008" kern="1200">
        <a:solidFill>
          <a:schemeClr val="tx1"/>
        </a:solidFill>
        <a:latin typeface="+mn-lt"/>
        <a:ea typeface="+mn-ea"/>
        <a:cs typeface="+mn-cs"/>
      </a:defRPr>
    </a:lvl2pPr>
    <a:lvl3pPr marL="767789" algn="l" defTabSz="767789" rtl="0" eaLnBrk="1" latinLnBrk="0" hangingPunct="1">
      <a:defRPr sz="1008" kern="1200">
        <a:solidFill>
          <a:schemeClr val="tx1"/>
        </a:solidFill>
        <a:latin typeface="+mn-lt"/>
        <a:ea typeface="+mn-ea"/>
        <a:cs typeface="+mn-cs"/>
      </a:defRPr>
    </a:lvl3pPr>
    <a:lvl4pPr marL="1151683" algn="l" defTabSz="767789" rtl="0" eaLnBrk="1" latinLnBrk="0" hangingPunct="1">
      <a:defRPr sz="1008" kern="1200">
        <a:solidFill>
          <a:schemeClr val="tx1"/>
        </a:solidFill>
        <a:latin typeface="+mn-lt"/>
        <a:ea typeface="+mn-ea"/>
        <a:cs typeface="+mn-cs"/>
      </a:defRPr>
    </a:lvl4pPr>
    <a:lvl5pPr marL="1535578" algn="l" defTabSz="767789" rtl="0" eaLnBrk="1" latinLnBrk="0" hangingPunct="1">
      <a:defRPr sz="1008" kern="1200">
        <a:solidFill>
          <a:schemeClr val="tx1"/>
        </a:solidFill>
        <a:latin typeface="+mn-lt"/>
        <a:ea typeface="+mn-ea"/>
        <a:cs typeface="+mn-cs"/>
      </a:defRPr>
    </a:lvl5pPr>
    <a:lvl6pPr marL="1919472" algn="l" defTabSz="767789" rtl="0" eaLnBrk="1" latinLnBrk="0" hangingPunct="1">
      <a:defRPr sz="1008" kern="1200">
        <a:solidFill>
          <a:schemeClr val="tx1"/>
        </a:solidFill>
        <a:latin typeface="+mn-lt"/>
        <a:ea typeface="+mn-ea"/>
        <a:cs typeface="+mn-cs"/>
      </a:defRPr>
    </a:lvl6pPr>
    <a:lvl7pPr marL="2303367" algn="l" defTabSz="767789" rtl="0" eaLnBrk="1" latinLnBrk="0" hangingPunct="1">
      <a:defRPr sz="1008" kern="1200">
        <a:solidFill>
          <a:schemeClr val="tx1"/>
        </a:solidFill>
        <a:latin typeface="+mn-lt"/>
        <a:ea typeface="+mn-ea"/>
        <a:cs typeface="+mn-cs"/>
      </a:defRPr>
    </a:lvl7pPr>
    <a:lvl8pPr marL="2687261" algn="l" defTabSz="767789" rtl="0" eaLnBrk="1" latinLnBrk="0" hangingPunct="1">
      <a:defRPr sz="1008" kern="1200">
        <a:solidFill>
          <a:schemeClr val="tx1"/>
        </a:solidFill>
        <a:latin typeface="+mn-lt"/>
        <a:ea typeface="+mn-ea"/>
        <a:cs typeface="+mn-cs"/>
      </a:defRPr>
    </a:lvl8pPr>
    <a:lvl9pPr marL="3071156" algn="l" defTabSz="767789" rtl="0" eaLnBrk="1" latinLnBrk="0" hangingPunct="1">
      <a:defRPr sz="100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8D1544D-F39A-4F55-BC21-9BE909A9BACC}" type="slidenum">
              <a:rPr kumimoji="0" lang="de-D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de-D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845901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D1544D-F39A-4F55-BC21-9BE909A9BACC}" type="slidenum">
              <a:rPr lang="de-DE" smtClean="0"/>
              <a:pPr/>
              <a:t>18</a:t>
            </a:fld>
            <a:endParaRPr lang="de-DE"/>
          </a:p>
        </p:txBody>
      </p:sp>
    </p:spTree>
    <p:extLst>
      <p:ext uri="{BB962C8B-B14F-4D97-AF65-F5344CB8AC3E}">
        <p14:creationId xmlns:p14="http://schemas.microsoft.com/office/powerpoint/2010/main" val="19493150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4700" y="333375"/>
            <a:ext cx="5630863" cy="422433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C3A632B-FBDE-46D4-BF6F-6D14421E6342}"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1340305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146617" y="2995104"/>
            <a:ext cx="8813352" cy="489399"/>
          </a:xfrm>
          <a:prstGeom prst="rect">
            <a:avLst/>
          </a:prstGeom>
        </p:spPr>
        <p:txBody>
          <a:bodyPr/>
          <a:lstStyle>
            <a:lvl1pPr>
              <a:defRPr sz="3200">
                <a:solidFill>
                  <a:srgbClr val="5B9BD5"/>
                </a:solidFill>
              </a:defRPr>
            </a:lvl1pPr>
          </a:lstStyle>
          <a:p>
            <a:pPr lvl="0"/>
            <a:r>
              <a:rPr lang="en-US" dirty="0"/>
              <a:t>Edit Master Title</a:t>
            </a:r>
          </a:p>
        </p:txBody>
      </p:sp>
      <p:sp>
        <p:nvSpPr>
          <p:cNvPr id="5" name="Content Placeholder 3"/>
          <p:cNvSpPr>
            <a:spLocks noGrp="1"/>
          </p:cNvSpPr>
          <p:nvPr>
            <p:ph sz="quarter" idx="11" hasCustomPrompt="1"/>
          </p:nvPr>
        </p:nvSpPr>
        <p:spPr>
          <a:xfrm>
            <a:off x="146618" y="3489116"/>
            <a:ext cx="8813351" cy="489399"/>
          </a:xfrm>
          <a:prstGeom prst="rect">
            <a:avLst/>
          </a:prstGeom>
        </p:spPr>
        <p:txBody>
          <a:bodyPr/>
          <a:lstStyle>
            <a:lvl1pPr>
              <a:defRPr kumimoji="0" lang="en-US" sz="2400" b="0" i="0" u="none" strike="noStrike" kern="0" cap="none" spc="300" normalizeH="0" baseline="0" dirty="0" smtClean="0">
                <a:ln>
                  <a:noFill/>
                </a:ln>
                <a:solidFill>
                  <a:schemeClr val="tx1"/>
                </a:solidFill>
                <a:effectLst/>
                <a:uLnTx/>
                <a:uFillTx/>
                <a:latin typeface="+mn-lt"/>
                <a:ea typeface="+mn-ea"/>
                <a:cs typeface="+mn-cs"/>
              </a:defRPr>
            </a:lvl1pPr>
          </a:lstStyle>
          <a:p>
            <a:pPr lvl="0"/>
            <a:r>
              <a:rPr lang="en-US" dirty="0"/>
              <a:t>Edit Master Sub Title</a:t>
            </a:r>
          </a:p>
        </p:txBody>
      </p:sp>
      <p:sp>
        <p:nvSpPr>
          <p:cNvPr id="6" name="Content Placeholder 3"/>
          <p:cNvSpPr>
            <a:spLocks noGrp="1"/>
          </p:cNvSpPr>
          <p:nvPr>
            <p:ph sz="quarter" idx="12" hasCustomPrompt="1"/>
          </p:nvPr>
        </p:nvSpPr>
        <p:spPr>
          <a:xfrm>
            <a:off x="146617" y="4093535"/>
            <a:ext cx="8813352" cy="380131"/>
          </a:xfrm>
          <a:prstGeom prst="rect">
            <a:avLst/>
          </a:prstGeom>
        </p:spPr>
        <p:txBody>
          <a:bodyPr/>
          <a:lstStyle>
            <a:lvl1pPr>
              <a:defRPr kumimoji="0" lang="en-US" sz="1600" b="0" i="0" u="none" strike="noStrike" kern="0" cap="none" spc="300" normalizeH="0" baseline="0" dirty="0" smtClean="0">
                <a:ln>
                  <a:noFill/>
                </a:ln>
                <a:solidFill>
                  <a:schemeClr val="tx1"/>
                </a:solidFill>
                <a:effectLst/>
                <a:uLnTx/>
                <a:uFillTx/>
                <a:latin typeface="+mn-lt"/>
                <a:ea typeface="+mn-ea"/>
                <a:cs typeface="+mn-cs"/>
              </a:defRPr>
            </a:lvl1pPr>
          </a:lstStyle>
          <a:p>
            <a:pPr lvl="0"/>
            <a:r>
              <a:rPr lang="en-US" dirty="0"/>
              <a:t>Edit Master Date</a:t>
            </a:r>
          </a:p>
        </p:txBody>
      </p:sp>
    </p:spTree>
    <p:extLst>
      <p:ext uri="{BB962C8B-B14F-4D97-AF65-F5344CB8AC3E}">
        <p14:creationId xmlns:p14="http://schemas.microsoft.com/office/powerpoint/2010/main" val="1937172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146617" y="2995104"/>
            <a:ext cx="8813352" cy="489399"/>
          </a:xfrm>
          <a:prstGeom prst="rect">
            <a:avLst/>
          </a:prstGeom>
        </p:spPr>
        <p:txBody>
          <a:bodyPr/>
          <a:lstStyle>
            <a:lvl1pPr>
              <a:defRPr sz="3200">
                <a:solidFill>
                  <a:srgbClr val="5B9BD5"/>
                </a:solidFill>
              </a:defRPr>
            </a:lvl1pPr>
          </a:lstStyle>
          <a:p>
            <a:pPr lvl="0"/>
            <a:r>
              <a:rPr lang="en-US" dirty="0"/>
              <a:t>Edit Master Title</a:t>
            </a:r>
          </a:p>
        </p:txBody>
      </p:sp>
      <p:sp>
        <p:nvSpPr>
          <p:cNvPr id="5" name="Content Placeholder 3"/>
          <p:cNvSpPr>
            <a:spLocks noGrp="1"/>
          </p:cNvSpPr>
          <p:nvPr>
            <p:ph sz="quarter" idx="11" hasCustomPrompt="1"/>
          </p:nvPr>
        </p:nvSpPr>
        <p:spPr>
          <a:xfrm>
            <a:off x="146618" y="3489116"/>
            <a:ext cx="8813351" cy="489399"/>
          </a:xfrm>
          <a:prstGeom prst="rect">
            <a:avLst/>
          </a:prstGeom>
        </p:spPr>
        <p:txBody>
          <a:bodyPr/>
          <a:lstStyle>
            <a:lvl1pPr>
              <a:defRPr kumimoji="0" lang="en-US" sz="2400" b="0" i="0" u="none" strike="noStrike" kern="0" cap="none" spc="300" normalizeH="0" baseline="0" dirty="0" smtClean="0">
                <a:ln>
                  <a:noFill/>
                </a:ln>
                <a:solidFill>
                  <a:srgbClr val="616365"/>
                </a:solidFill>
                <a:effectLst/>
                <a:uLnTx/>
                <a:uFillTx/>
                <a:latin typeface="+mn-lt"/>
                <a:ea typeface="+mn-ea"/>
                <a:cs typeface="+mn-cs"/>
              </a:defRPr>
            </a:lvl1pPr>
          </a:lstStyle>
          <a:p>
            <a:pPr lvl="0"/>
            <a:r>
              <a:rPr lang="en-US" dirty="0"/>
              <a:t>Edit Master Sub Title</a:t>
            </a:r>
          </a:p>
        </p:txBody>
      </p:sp>
      <p:sp>
        <p:nvSpPr>
          <p:cNvPr id="6" name="Content Placeholder 3"/>
          <p:cNvSpPr>
            <a:spLocks noGrp="1"/>
          </p:cNvSpPr>
          <p:nvPr>
            <p:ph sz="quarter" idx="12" hasCustomPrompt="1"/>
          </p:nvPr>
        </p:nvSpPr>
        <p:spPr>
          <a:xfrm>
            <a:off x="146617" y="4093535"/>
            <a:ext cx="8813352" cy="380131"/>
          </a:xfrm>
          <a:prstGeom prst="rect">
            <a:avLst/>
          </a:prstGeom>
        </p:spPr>
        <p:txBody>
          <a:bodyPr/>
          <a:lstStyle>
            <a:lvl1pPr>
              <a:defRPr kumimoji="0" lang="en-US" sz="1600" b="0" i="0" u="none" strike="noStrike" kern="0" cap="none" spc="300" normalizeH="0" baseline="0" dirty="0" smtClean="0">
                <a:ln>
                  <a:noFill/>
                </a:ln>
                <a:solidFill>
                  <a:srgbClr val="F0F0F0">
                    <a:lumMod val="50000"/>
                  </a:srgbClr>
                </a:solidFill>
                <a:effectLst/>
                <a:uLnTx/>
                <a:uFillTx/>
                <a:latin typeface="+mn-lt"/>
                <a:ea typeface="+mn-ea"/>
                <a:cs typeface="+mn-cs"/>
              </a:defRPr>
            </a:lvl1pPr>
          </a:lstStyle>
          <a:p>
            <a:pPr lvl="0"/>
            <a:r>
              <a:rPr lang="en-US" dirty="0"/>
              <a:t>Edit Master Date</a:t>
            </a:r>
          </a:p>
        </p:txBody>
      </p:sp>
    </p:spTree>
    <p:extLst>
      <p:ext uri="{BB962C8B-B14F-4D97-AF65-F5344CB8AC3E}">
        <p14:creationId xmlns:p14="http://schemas.microsoft.com/office/powerpoint/2010/main" val="1937172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3" name="TextBox 9"/>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6" name="Textfeld 5"/>
          <p:cNvSpPr txBox="1"/>
          <p:nvPr/>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sp>
        <p:nvSpPr>
          <p:cNvPr id="2" name="Interaktive Schaltfläche: Nächste(r) oder Weiter 1">
            <a:hlinkClick r:id="" action="ppaction://hlinkshowjump?jump=nextslide" highlightClick="1"/>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8" name="Interaktive Schaltfläche: Nächste(r) oder Weiter 7">
            <a:hlinkClick r:id="" action="ppaction://hlinkshowjump?jump=previousslide" highlightClick="1"/>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0" name="Gerade Verbindung 10"/>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Gerade Verbindung 10"/>
          <p:cNvCxnSpPr/>
          <p:nvPr/>
        </p:nvCxnSpPr>
        <p:spPr>
          <a:xfrm>
            <a:off x="1198746"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p:cNvSpPr>
            <a:spLocks noGrp="1"/>
          </p:cNvSpPr>
          <p:nvPr>
            <p:ph sz="quarter" idx="11" hasCustomPrompt="1"/>
          </p:nvPr>
        </p:nvSpPr>
        <p:spPr>
          <a:xfrm>
            <a:off x="245719" y="914400"/>
            <a:ext cx="8431937" cy="5243513"/>
          </a:xfrm>
          <a:prstGeom prst="rect">
            <a:avLst/>
          </a:prstGeom>
        </p:spPr>
        <p:txBody>
          <a:bodyPr/>
          <a:lstStyle>
            <a:lvl1pPr marL="514350" indent="-514350">
              <a:buFont typeface="+mj-lt"/>
              <a:buAutoNum type="arabicParenR"/>
              <a:defRPr sz="1800" baseline="0">
                <a:solidFill>
                  <a:schemeClr val="tx1">
                    <a:lumMod val="95000"/>
                    <a:lumOff val="5000"/>
                  </a:schemeClr>
                </a:solidFill>
              </a:defRPr>
            </a:lvl1pPr>
            <a:lvl2pPr marL="914400" indent="-457200">
              <a:buFont typeface="+mj-lt"/>
              <a:buAutoNum type="arabicParenR"/>
              <a:defRPr/>
            </a:lvl2pPr>
          </a:lstStyle>
          <a:p>
            <a:pPr lvl="0"/>
            <a:r>
              <a:rPr lang="en-US" dirty="0"/>
              <a:t>Add agenda item</a:t>
            </a:r>
          </a:p>
          <a:p>
            <a:pPr lvl="0"/>
            <a:r>
              <a:rPr lang="en-US" dirty="0"/>
              <a:t>Add agenda item</a:t>
            </a:r>
          </a:p>
        </p:txBody>
      </p:sp>
      <p:sp>
        <p:nvSpPr>
          <p:cNvPr id="12" name="Content Placeholder 4">
            <a:extLst>
              <a:ext uri="{FF2B5EF4-FFF2-40B4-BE49-F238E27FC236}">
                <a16:creationId xmlns:a16="http://schemas.microsoft.com/office/drawing/2014/main" id="{323A321D-4E61-43DC-AF6B-6A0BEACC276B}"/>
              </a:ext>
            </a:extLst>
          </p:cNvPr>
          <p:cNvSpPr>
            <a:spLocks noGrp="1"/>
          </p:cNvSpPr>
          <p:nvPr>
            <p:ph sz="quarter" idx="10"/>
          </p:nvPr>
        </p:nvSpPr>
        <p:spPr>
          <a:xfrm>
            <a:off x="1325390" y="271485"/>
            <a:ext cx="7332126" cy="338554"/>
          </a:xfrm>
          <a:prstGeom prst="rect">
            <a:avLst/>
          </a:prstGeom>
        </p:spPr>
        <p:txBody>
          <a:bodyPr lIns="0" rIns="0" anchor="ctr"/>
          <a:lstStyle>
            <a:lvl1pPr>
              <a:defRPr sz="1600" b="1">
                <a:solidFill>
                  <a:schemeClr val="tx1">
                    <a:lumMod val="95000"/>
                    <a:lumOff val="5000"/>
                  </a:schemeClr>
                </a:solidFill>
                <a:latin typeface="Century Gothic" panose="020B0502020202020204" pitchFamily="34" charset="0"/>
              </a:defRPr>
            </a:lvl1pPr>
            <a:lvl2pPr marL="457200" indent="0">
              <a:buNone/>
              <a:defRPr/>
            </a:lvl2pPr>
          </a:lstStyle>
          <a:p>
            <a:pPr lvl="0"/>
            <a:r>
              <a:rPr lang="en-US" dirty="0"/>
              <a:t>Click to edit Master text styles</a:t>
            </a:r>
          </a:p>
        </p:txBody>
      </p:sp>
      <p:sp>
        <p:nvSpPr>
          <p:cNvPr id="11" name="TextBox 9"/>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5" name="Interaktive Schaltfläche: Nächste(r) oder Weiter 1">
            <a:hlinkClick r:id="" action="ppaction://hlinkshowjump?jump=nextslide" highlightClick="1"/>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6" name="Interaktive Schaltfläche: Nächste(r) oder Weiter 7">
            <a:hlinkClick r:id="" action="ppaction://hlinkshowjump?jump=previousslide" highlightClick="1"/>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7" name="Gerade Verbindung 10"/>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4375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ntent Full Page">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640080" y="914400"/>
            <a:ext cx="8037576" cy="5243513"/>
          </a:xfrm>
          <a:prstGeom prst="rect">
            <a:avLst/>
          </a:prstGeom>
        </p:spPr>
        <p:txBody>
          <a:bodyPr>
            <a:normAutofit/>
          </a:bodyPr>
          <a:lstStyle>
            <a:lvl1pPr>
              <a:defRPr sz="1800" baseline="0">
                <a:solidFill>
                  <a:schemeClr val="tx1">
                    <a:lumMod val="95000"/>
                    <a:lumOff val="5000"/>
                  </a:schemeClr>
                </a:solidFill>
                <a:latin typeface="Century Gothic" panose="020B0502020202020204" pitchFamily="34" charset="0"/>
              </a:defRPr>
            </a:lvl1pPr>
            <a:lvl5pPr marL="1828800" indent="0">
              <a:buNone/>
              <a:defRPr/>
            </a:lvl5pPr>
          </a:lstStyle>
          <a:p>
            <a:pPr lvl="0"/>
            <a:r>
              <a:rPr lang="de-DE" dirty="0"/>
              <a:t>Edit text</a:t>
            </a:r>
          </a:p>
        </p:txBody>
      </p:sp>
      <p:sp>
        <p:nvSpPr>
          <p:cNvPr id="16" name="TextBox 9">
            <a:extLst>
              <a:ext uri="{FF2B5EF4-FFF2-40B4-BE49-F238E27FC236}">
                <a16:creationId xmlns:a16="http://schemas.microsoft.com/office/drawing/2014/main" id="{75922230-7D5B-4441-8605-63B3298B10F2}"/>
              </a:ext>
            </a:extLst>
          </p:cNvPr>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7" name="Interaktive Schaltfläche: Nächste(r) oder Weiter 1">
            <a:hlinkClick r:id="" action="ppaction://hlinkshowjump?jump=nextslide" highlightClick="1"/>
            <a:extLst>
              <a:ext uri="{FF2B5EF4-FFF2-40B4-BE49-F238E27FC236}">
                <a16:creationId xmlns:a16="http://schemas.microsoft.com/office/drawing/2014/main" id="{15D5DDF0-D347-4ECC-A4B2-7498742B404C}"/>
              </a:ext>
            </a:extLst>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8" name="Interaktive Schaltfläche: Nächste(r) oder Weiter 7">
            <a:hlinkClick r:id="" action="ppaction://hlinkshowjump?jump=previousslide" highlightClick="1"/>
            <a:extLst>
              <a:ext uri="{FF2B5EF4-FFF2-40B4-BE49-F238E27FC236}">
                <a16:creationId xmlns:a16="http://schemas.microsoft.com/office/drawing/2014/main" id="{87E689B3-7C6C-44C7-BC13-85F30095ABD8}"/>
              </a:ext>
            </a:extLst>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9" name="Gerade Verbindung 10">
            <a:extLst>
              <a:ext uri="{FF2B5EF4-FFF2-40B4-BE49-F238E27FC236}">
                <a16:creationId xmlns:a16="http://schemas.microsoft.com/office/drawing/2014/main" id="{6F388310-B96C-405B-AB18-990B2268A5CE}"/>
              </a:ext>
            </a:extLst>
          </p:cNvPr>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0" name="Textfeld 5">
            <a:extLst>
              <a:ext uri="{FF2B5EF4-FFF2-40B4-BE49-F238E27FC236}">
                <a16:creationId xmlns:a16="http://schemas.microsoft.com/office/drawing/2014/main" id="{A2F3EF46-4072-42CB-A34F-1488324FBBE0}"/>
              </a:ext>
            </a:extLst>
          </p:cNvPr>
          <p:cNvSpPr txBox="1"/>
          <p:nvPr/>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21" name="Gerade Verbindung 10">
            <a:extLst>
              <a:ext uri="{FF2B5EF4-FFF2-40B4-BE49-F238E27FC236}">
                <a16:creationId xmlns:a16="http://schemas.microsoft.com/office/drawing/2014/main" id="{E8BFDF07-DB98-4EDD-9CCE-C8D52FB4999D}"/>
              </a:ext>
            </a:extLst>
          </p:cNvPr>
          <p:cNvCxnSpPr/>
          <p:nvPr/>
        </p:nvCxnSpPr>
        <p:spPr>
          <a:xfrm>
            <a:off x="1198746"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2" name="Content Placeholder 4">
            <a:extLst>
              <a:ext uri="{FF2B5EF4-FFF2-40B4-BE49-F238E27FC236}">
                <a16:creationId xmlns:a16="http://schemas.microsoft.com/office/drawing/2014/main" id="{D68CB096-4E38-4A94-A442-92CE9DA863A5}"/>
              </a:ext>
            </a:extLst>
          </p:cNvPr>
          <p:cNvSpPr>
            <a:spLocks noGrp="1"/>
          </p:cNvSpPr>
          <p:nvPr>
            <p:ph sz="quarter" idx="10"/>
          </p:nvPr>
        </p:nvSpPr>
        <p:spPr>
          <a:xfrm>
            <a:off x="1325390" y="271485"/>
            <a:ext cx="7332126" cy="338554"/>
          </a:xfrm>
          <a:prstGeom prst="rect">
            <a:avLst/>
          </a:prstGeom>
        </p:spPr>
        <p:txBody>
          <a:bodyPr lIns="0" rIns="0" anchor="ctr"/>
          <a:lstStyle>
            <a:lvl1pPr>
              <a:defRPr sz="1600" b="1">
                <a:solidFill>
                  <a:schemeClr val="tx1">
                    <a:lumMod val="95000"/>
                    <a:lumOff val="5000"/>
                  </a:schemeClr>
                </a:solidFill>
                <a:latin typeface="Century Gothic" panose="020B0502020202020204" pitchFamily="34" charset="0"/>
              </a:defRPr>
            </a:lvl1pPr>
            <a:lvl2pPr marL="457200" indent="0">
              <a:buNone/>
              <a:defRPr/>
            </a:lvl2pPr>
          </a:lstStyle>
          <a:p>
            <a:pPr lvl="0"/>
            <a:r>
              <a:rPr lang="en-US"/>
              <a:t>Click to edit Master text styles</a:t>
            </a:r>
          </a:p>
        </p:txBody>
      </p:sp>
      <p:sp>
        <p:nvSpPr>
          <p:cNvPr id="10" name="TextBox 9">
            <a:extLst>
              <a:ext uri="{FF2B5EF4-FFF2-40B4-BE49-F238E27FC236}">
                <a16:creationId xmlns:a16="http://schemas.microsoft.com/office/drawing/2014/main" id="{75922230-7D5B-4441-8605-63B3298B10F2}"/>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1" name="Interaktive Schaltfläche: Nächste(r) oder Weiter 1">
            <a:hlinkClick r:id="" action="ppaction://hlinkshowjump?jump=nextslide" highlightClick="1"/>
            <a:extLst>
              <a:ext uri="{FF2B5EF4-FFF2-40B4-BE49-F238E27FC236}">
                <a16:creationId xmlns:a16="http://schemas.microsoft.com/office/drawing/2014/main" id="{15D5DDF0-D347-4ECC-A4B2-7498742B404C}"/>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2" name="Interaktive Schaltfläche: Nächste(r) oder Weiter 7">
            <a:hlinkClick r:id="" action="ppaction://hlinkshowjump?jump=previousslide" highlightClick="1"/>
            <a:extLst>
              <a:ext uri="{FF2B5EF4-FFF2-40B4-BE49-F238E27FC236}">
                <a16:creationId xmlns:a16="http://schemas.microsoft.com/office/drawing/2014/main" id="{87E689B3-7C6C-44C7-BC13-85F30095ABD8}"/>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3" name="Gerade Verbindung 10">
            <a:extLst>
              <a:ext uri="{FF2B5EF4-FFF2-40B4-BE49-F238E27FC236}">
                <a16:creationId xmlns:a16="http://schemas.microsoft.com/office/drawing/2014/main" id="{6F388310-B96C-405B-AB18-990B2268A5CE}"/>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9461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wo Column Content">
    <p:spTree>
      <p:nvGrpSpPr>
        <p:cNvPr id="1" name=""/>
        <p:cNvGrpSpPr/>
        <p:nvPr/>
      </p:nvGrpSpPr>
      <p:grpSpPr>
        <a:xfrm>
          <a:off x="0" y="0"/>
          <a:ext cx="0" cy="0"/>
          <a:chOff x="0" y="0"/>
          <a:chExt cx="0" cy="0"/>
        </a:xfrm>
      </p:grpSpPr>
      <p:sp>
        <p:nvSpPr>
          <p:cNvPr id="17" name="TextBox 9">
            <a:extLst>
              <a:ext uri="{FF2B5EF4-FFF2-40B4-BE49-F238E27FC236}">
                <a16:creationId xmlns:a16="http://schemas.microsoft.com/office/drawing/2014/main" id="{F7BAB027-2F0F-4F2B-9679-25DA9BC4328B}"/>
              </a:ext>
            </a:extLst>
          </p:cNvPr>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8" name="Interaktive Schaltfläche: Nächste(r) oder Weiter 1">
            <a:hlinkClick r:id="" action="ppaction://hlinkshowjump?jump=nextslide" highlightClick="1"/>
            <a:extLst>
              <a:ext uri="{FF2B5EF4-FFF2-40B4-BE49-F238E27FC236}">
                <a16:creationId xmlns:a16="http://schemas.microsoft.com/office/drawing/2014/main" id="{0D2BF422-6635-459B-9BCD-FBE57AF7F187}"/>
              </a:ext>
            </a:extLst>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9" name="Interaktive Schaltfläche: Nächste(r) oder Weiter 7">
            <a:hlinkClick r:id="" action="ppaction://hlinkshowjump?jump=previousslide" highlightClick="1"/>
            <a:extLst>
              <a:ext uri="{FF2B5EF4-FFF2-40B4-BE49-F238E27FC236}">
                <a16:creationId xmlns:a16="http://schemas.microsoft.com/office/drawing/2014/main" id="{3C281DBD-25B2-4EC2-8314-8EAC59E6C367}"/>
              </a:ext>
            </a:extLst>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0" name="Gerade Verbindung 10">
            <a:extLst>
              <a:ext uri="{FF2B5EF4-FFF2-40B4-BE49-F238E27FC236}">
                <a16:creationId xmlns:a16="http://schemas.microsoft.com/office/drawing/2014/main" id="{704C3163-9B38-4068-A67A-BDE99F77C05A}"/>
              </a:ext>
            </a:extLst>
          </p:cNvPr>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2" name="Content Placeholder 2">
            <a:extLst>
              <a:ext uri="{FF2B5EF4-FFF2-40B4-BE49-F238E27FC236}">
                <a16:creationId xmlns:a16="http://schemas.microsoft.com/office/drawing/2014/main" id="{9BBE93FA-CA06-46DC-B860-87B818850631}"/>
              </a:ext>
            </a:extLst>
          </p:cNvPr>
          <p:cNvSpPr>
            <a:spLocks noGrp="1"/>
          </p:cNvSpPr>
          <p:nvPr>
            <p:ph sz="half" idx="1" hasCustomPrompt="1"/>
          </p:nvPr>
        </p:nvSpPr>
        <p:spPr>
          <a:xfrm>
            <a:off x="640080" y="914400"/>
            <a:ext cx="3867150" cy="5239512"/>
          </a:xfrm>
          <a:prstGeom prst="rect">
            <a:avLst/>
          </a:prstGeom>
        </p:spPr>
        <p:txBody>
          <a:bodyPr/>
          <a:lstStyle>
            <a:lvl1pPr>
              <a:defRPr sz="1800">
                <a:solidFill>
                  <a:schemeClr val="tx1">
                    <a:lumMod val="95000"/>
                    <a:lumOff val="5000"/>
                  </a:schemeClr>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23" name="Content Placeholder 3">
            <a:extLst>
              <a:ext uri="{FF2B5EF4-FFF2-40B4-BE49-F238E27FC236}">
                <a16:creationId xmlns:a16="http://schemas.microsoft.com/office/drawing/2014/main" id="{9791886A-9DC7-44FB-970F-A5F5EEF97991}"/>
              </a:ext>
            </a:extLst>
          </p:cNvPr>
          <p:cNvSpPr>
            <a:spLocks noGrp="1"/>
          </p:cNvSpPr>
          <p:nvPr>
            <p:ph sz="half" idx="2" hasCustomPrompt="1"/>
          </p:nvPr>
        </p:nvSpPr>
        <p:spPr>
          <a:xfrm>
            <a:off x="4648200" y="914400"/>
            <a:ext cx="3867150" cy="5239512"/>
          </a:xfrm>
          <a:prstGeom prst="rect">
            <a:avLst/>
          </a:prstGeom>
        </p:spPr>
        <p:txBody>
          <a:bodyPr/>
          <a:lstStyle>
            <a:lvl1pPr>
              <a:defRPr sz="1800">
                <a:solidFill>
                  <a:schemeClr val="tx1">
                    <a:lumMod val="95000"/>
                    <a:lumOff val="5000"/>
                  </a:schemeClr>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16" name="Textfeld 5">
            <a:extLst>
              <a:ext uri="{FF2B5EF4-FFF2-40B4-BE49-F238E27FC236}">
                <a16:creationId xmlns:a16="http://schemas.microsoft.com/office/drawing/2014/main" id="{EC7E9480-3940-4A03-9113-07D1E01CA42F}"/>
              </a:ext>
            </a:extLst>
          </p:cNvPr>
          <p:cNvSpPr txBox="1"/>
          <p:nvPr/>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24" name="Gerade Verbindung 10">
            <a:extLst>
              <a:ext uri="{FF2B5EF4-FFF2-40B4-BE49-F238E27FC236}">
                <a16:creationId xmlns:a16="http://schemas.microsoft.com/office/drawing/2014/main" id="{0AB0F771-59D0-44FC-8395-CFE3ECC331F5}"/>
              </a:ext>
            </a:extLst>
          </p:cNvPr>
          <p:cNvCxnSpPr/>
          <p:nvPr/>
        </p:nvCxnSpPr>
        <p:spPr>
          <a:xfrm>
            <a:off x="1198746"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5" name="Content Placeholder 4">
            <a:extLst>
              <a:ext uri="{FF2B5EF4-FFF2-40B4-BE49-F238E27FC236}">
                <a16:creationId xmlns:a16="http://schemas.microsoft.com/office/drawing/2014/main" id="{B2356887-AE11-4286-830B-BBDE0B0EFE87}"/>
              </a:ext>
            </a:extLst>
          </p:cNvPr>
          <p:cNvSpPr>
            <a:spLocks noGrp="1"/>
          </p:cNvSpPr>
          <p:nvPr>
            <p:ph sz="quarter" idx="10"/>
          </p:nvPr>
        </p:nvSpPr>
        <p:spPr>
          <a:xfrm>
            <a:off x="1325390" y="271485"/>
            <a:ext cx="7332126" cy="338554"/>
          </a:xfrm>
          <a:prstGeom prst="rect">
            <a:avLst/>
          </a:prstGeom>
        </p:spPr>
        <p:txBody>
          <a:bodyPr lIns="0" rIns="0" anchor="ctr"/>
          <a:lstStyle>
            <a:lvl1pPr>
              <a:defRPr sz="1600" b="1">
                <a:solidFill>
                  <a:schemeClr val="tx1">
                    <a:lumMod val="95000"/>
                    <a:lumOff val="5000"/>
                  </a:schemeClr>
                </a:solidFill>
                <a:latin typeface="Century Gothic" panose="020B0502020202020204" pitchFamily="34" charset="0"/>
              </a:defRPr>
            </a:lvl1pPr>
            <a:lvl2pPr marL="457200" indent="0">
              <a:buNone/>
              <a:defRPr/>
            </a:lvl2pPr>
          </a:lstStyle>
          <a:p>
            <a:pPr lvl="0"/>
            <a:r>
              <a:rPr lang="en-US"/>
              <a:t>Click to edit Master text styles</a:t>
            </a:r>
          </a:p>
        </p:txBody>
      </p:sp>
      <p:sp>
        <p:nvSpPr>
          <p:cNvPr id="11" name="TextBox 9">
            <a:extLst>
              <a:ext uri="{FF2B5EF4-FFF2-40B4-BE49-F238E27FC236}">
                <a16:creationId xmlns:a16="http://schemas.microsoft.com/office/drawing/2014/main" id="{F7BAB027-2F0F-4F2B-9679-25DA9BC4328B}"/>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2" name="Interaktive Schaltfläche: Nächste(r) oder Weiter 1">
            <a:hlinkClick r:id="" action="ppaction://hlinkshowjump?jump=nextslide" highlightClick="1"/>
            <a:extLst>
              <a:ext uri="{FF2B5EF4-FFF2-40B4-BE49-F238E27FC236}">
                <a16:creationId xmlns:a16="http://schemas.microsoft.com/office/drawing/2014/main" id="{0D2BF422-6635-459B-9BCD-FBE57AF7F187}"/>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3" name="Interaktive Schaltfläche: Nächste(r) oder Weiter 7">
            <a:hlinkClick r:id="" action="ppaction://hlinkshowjump?jump=previousslide" highlightClick="1"/>
            <a:extLst>
              <a:ext uri="{FF2B5EF4-FFF2-40B4-BE49-F238E27FC236}">
                <a16:creationId xmlns:a16="http://schemas.microsoft.com/office/drawing/2014/main" id="{3C281DBD-25B2-4EC2-8314-8EAC59E6C367}"/>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704C3163-9B38-4068-A67A-BDE99F77C05A}"/>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Gerade Verbindung 10">
            <a:extLst>
              <a:ext uri="{FF2B5EF4-FFF2-40B4-BE49-F238E27FC236}">
                <a16:creationId xmlns:a16="http://schemas.microsoft.com/office/drawing/2014/main" id="{FF414825-12BE-40E5-A2E2-00DDC85CC40D}"/>
              </a:ext>
            </a:extLst>
          </p:cNvPr>
          <p:cNvCxnSpPr/>
          <p:nvPr userDrawn="1"/>
        </p:nvCxnSpPr>
        <p:spPr>
          <a:xfrm>
            <a:off x="3289380"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7167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ivider">
    <p:spTree>
      <p:nvGrpSpPr>
        <p:cNvPr id="1" name=""/>
        <p:cNvGrpSpPr/>
        <p:nvPr/>
      </p:nvGrpSpPr>
      <p:grpSpPr>
        <a:xfrm>
          <a:off x="0" y="0"/>
          <a:ext cx="0" cy="0"/>
          <a:chOff x="0" y="0"/>
          <a:chExt cx="0" cy="0"/>
        </a:xfrm>
      </p:grpSpPr>
      <p:sp>
        <p:nvSpPr>
          <p:cNvPr id="5" name="Content Placeholder 4"/>
          <p:cNvSpPr>
            <a:spLocks noGrp="1"/>
          </p:cNvSpPr>
          <p:nvPr>
            <p:ph sz="quarter" idx="10" hasCustomPrompt="1"/>
          </p:nvPr>
        </p:nvSpPr>
        <p:spPr>
          <a:xfrm>
            <a:off x="0" y="3004985"/>
            <a:ext cx="9144000" cy="497340"/>
          </a:xfrm>
          <a:prstGeom prst="rect">
            <a:avLst/>
          </a:prstGeom>
        </p:spPr>
        <p:txBody>
          <a:bodyPr/>
          <a:lstStyle>
            <a:lvl1pPr algn="ctr">
              <a:defRPr lang="en-US" sz="3200" kern="1200" spc="300" dirty="0" smtClean="0">
                <a:solidFill>
                  <a:schemeClr val="bg2">
                    <a:lumMod val="50000"/>
                  </a:schemeClr>
                </a:solidFill>
                <a:latin typeface="Century Gothic" panose="020B0502020202020204" pitchFamily="34" charset="0"/>
                <a:ea typeface="+mn-ea"/>
                <a:cs typeface="+mn-cs"/>
              </a:defRPr>
            </a:lvl1pPr>
            <a:lvl2pPr marL="457200" indent="0">
              <a:buNone/>
              <a:defRPr/>
            </a:lvl2pPr>
          </a:lstStyle>
          <a:p>
            <a:pPr lvl="0"/>
            <a:r>
              <a:rPr lang="en-US" dirty="0"/>
              <a:t>EDIT MASTER DIVIDER TITLE</a:t>
            </a:r>
          </a:p>
          <a:p>
            <a:pPr lvl="0"/>
            <a:endParaRPr lang="en-US" dirty="0"/>
          </a:p>
          <a:p>
            <a:pPr lvl="0"/>
            <a:endParaRPr lang="en-US" dirty="0"/>
          </a:p>
          <a:p>
            <a:pPr lvl="0"/>
            <a:endParaRPr lang="en-US" dirty="0"/>
          </a:p>
          <a:p>
            <a:pPr lvl="0"/>
            <a:endParaRPr lang="en-US" dirty="0"/>
          </a:p>
          <a:p>
            <a:pPr lvl="0"/>
            <a:endParaRPr lang="en-US" dirty="0"/>
          </a:p>
        </p:txBody>
      </p:sp>
      <p:sp>
        <p:nvSpPr>
          <p:cNvPr id="13" name="Content Placeholder 4"/>
          <p:cNvSpPr>
            <a:spLocks noGrp="1"/>
          </p:cNvSpPr>
          <p:nvPr>
            <p:ph sz="quarter" idx="11" hasCustomPrompt="1"/>
          </p:nvPr>
        </p:nvSpPr>
        <p:spPr>
          <a:xfrm>
            <a:off x="0" y="3600208"/>
            <a:ext cx="9144000" cy="373694"/>
          </a:xfrm>
          <a:prstGeom prst="rect">
            <a:avLst/>
          </a:prstGeom>
        </p:spPr>
        <p:txBody>
          <a:bodyPr/>
          <a:lstStyle>
            <a:lvl1pPr algn="ctr">
              <a:defRPr lang="en-US" sz="1400" kern="1200" spc="300" dirty="0" smtClean="0">
                <a:solidFill>
                  <a:srgbClr val="5B9BD5"/>
                </a:solidFill>
                <a:latin typeface="Century Gothic" panose="020B0502020202020204" pitchFamily="34" charset="0"/>
                <a:ea typeface="+mn-ea"/>
                <a:cs typeface="+mn-cs"/>
              </a:defRPr>
            </a:lvl1pPr>
            <a:lvl2pPr marL="457200" indent="0">
              <a:buNone/>
              <a:defRPr/>
            </a:lvl2pPr>
          </a:lstStyle>
          <a:p>
            <a:pPr lvl="0"/>
            <a:r>
              <a:rPr lang="en-US" dirty="0"/>
              <a:t>EDIT MASTER DIVIDER SUB TITLE</a:t>
            </a:r>
          </a:p>
          <a:p>
            <a:pPr lvl="0"/>
            <a:endParaRPr lang="en-US" dirty="0"/>
          </a:p>
          <a:p>
            <a:pPr lvl="0"/>
            <a:endParaRPr lang="en-US" dirty="0"/>
          </a:p>
          <a:p>
            <a:pPr lvl="0"/>
            <a:endParaRPr lang="en-US" dirty="0"/>
          </a:p>
          <a:p>
            <a:pPr lvl="0"/>
            <a:endParaRPr lang="en-US" dirty="0"/>
          </a:p>
          <a:p>
            <a:pPr lvl="0"/>
            <a:endParaRPr lang="en-US" dirty="0"/>
          </a:p>
        </p:txBody>
      </p:sp>
      <p:sp>
        <p:nvSpPr>
          <p:cNvPr id="9" name="TextBox 9">
            <a:extLst>
              <a:ext uri="{FF2B5EF4-FFF2-40B4-BE49-F238E27FC236}">
                <a16:creationId xmlns:a16="http://schemas.microsoft.com/office/drawing/2014/main" id="{5E3B324B-D78E-4D2A-A176-59C5374DF5B9}"/>
              </a:ext>
            </a:extLst>
          </p:cNvPr>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1" name="Interaktive Schaltfläche: Nächste(r) oder Weiter 1">
            <a:hlinkClick r:id="" action="ppaction://hlinkshowjump?jump=nextslide" highlightClick="1"/>
            <a:extLst>
              <a:ext uri="{FF2B5EF4-FFF2-40B4-BE49-F238E27FC236}">
                <a16:creationId xmlns:a16="http://schemas.microsoft.com/office/drawing/2014/main" id="{77D9E626-4270-4ED1-A1C7-B4031A163DE5}"/>
              </a:ext>
            </a:extLst>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2" name="Interaktive Schaltfläche: Nächste(r) oder Weiter 7">
            <a:hlinkClick r:id="" action="ppaction://hlinkshowjump?jump=previousslide" highlightClick="1"/>
            <a:extLst>
              <a:ext uri="{FF2B5EF4-FFF2-40B4-BE49-F238E27FC236}">
                <a16:creationId xmlns:a16="http://schemas.microsoft.com/office/drawing/2014/main" id="{8B6E3A8C-87F8-476D-9B5F-9024187A4BFB}"/>
              </a:ext>
            </a:extLst>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4994AA65-FB9C-4970-A9FF-78E10CF4793C}"/>
              </a:ext>
            </a:extLst>
          </p:cNvPr>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8" name="TextBox 9">
            <a:extLst>
              <a:ext uri="{FF2B5EF4-FFF2-40B4-BE49-F238E27FC236}">
                <a16:creationId xmlns:a16="http://schemas.microsoft.com/office/drawing/2014/main" id="{5E3B324B-D78E-4D2A-A176-59C5374DF5B9}"/>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0" name="Interaktive Schaltfläche: Nächste(r) oder Weiter 1">
            <a:hlinkClick r:id="" action="ppaction://hlinkshowjump?jump=nextslide" highlightClick="1"/>
            <a:extLst>
              <a:ext uri="{FF2B5EF4-FFF2-40B4-BE49-F238E27FC236}">
                <a16:creationId xmlns:a16="http://schemas.microsoft.com/office/drawing/2014/main" id="{77D9E626-4270-4ED1-A1C7-B4031A163DE5}"/>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5" name="Interaktive Schaltfläche: Nächste(r) oder Weiter 7">
            <a:hlinkClick r:id="" action="ppaction://hlinkshowjump?jump=previousslide" highlightClick="1"/>
            <a:extLst>
              <a:ext uri="{FF2B5EF4-FFF2-40B4-BE49-F238E27FC236}">
                <a16:creationId xmlns:a16="http://schemas.microsoft.com/office/drawing/2014/main" id="{8B6E3A8C-87F8-476D-9B5F-9024187A4BFB}"/>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6" name="Gerade Verbindung 10">
            <a:extLst>
              <a:ext uri="{FF2B5EF4-FFF2-40B4-BE49-F238E27FC236}">
                <a16:creationId xmlns:a16="http://schemas.microsoft.com/office/drawing/2014/main" id="{4994AA65-FB9C-4970-A9FF-78E10CF4793C}"/>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8323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lank_1">
    <p:spTree>
      <p:nvGrpSpPr>
        <p:cNvPr id="1" name=""/>
        <p:cNvGrpSpPr/>
        <p:nvPr/>
      </p:nvGrpSpPr>
      <p:grpSpPr>
        <a:xfrm>
          <a:off x="0" y="0"/>
          <a:ext cx="0" cy="0"/>
          <a:chOff x="0" y="0"/>
          <a:chExt cx="0" cy="0"/>
        </a:xfrm>
      </p:grpSpPr>
      <p:sp>
        <p:nvSpPr>
          <p:cNvPr id="11" name="TextBox 9">
            <a:extLst>
              <a:ext uri="{FF2B5EF4-FFF2-40B4-BE49-F238E27FC236}">
                <a16:creationId xmlns:a16="http://schemas.microsoft.com/office/drawing/2014/main" id="{0CA85A65-E1EE-481A-87F1-FFE5C84B5E16}"/>
              </a:ext>
            </a:extLst>
          </p:cNvPr>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2" name="Interaktive Schaltfläche: Nächste(r) oder Weiter 1">
            <a:hlinkClick r:id="" action="ppaction://hlinkshowjump?jump=nextslide" highlightClick="1"/>
            <a:extLst>
              <a:ext uri="{FF2B5EF4-FFF2-40B4-BE49-F238E27FC236}">
                <a16:creationId xmlns:a16="http://schemas.microsoft.com/office/drawing/2014/main" id="{241B3913-A9FD-4CFE-9CB0-8752ACE17429}"/>
              </a:ext>
            </a:extLst>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3" name="Interaktive Schaltfläche: Nächste(r) oder Weiter 7">
            <a:hlinkClick r:id="" action="ppaction://hlinkshowjump?jump=previousslide" highlightClick="1"/>
            <a:extLst>
              <a:ext uri="{FF2B5EF4-FFF2-40B4-BE49-F238E27FC236}">
                <a16:creationId xmlns:a16="http://schemas.microsoft.com/office/drawing/2014/main" id="{8A3AD406-4683-4A63-A064-1017FBC8CCEF}"/>
              </a:ext>
            </a:extLst>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6ACC5A60-0645-4B90-9F6C-7D9793FAAD98}"/>
              </a:ext>
            </a:extLst>
          </p:cNvPr>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9" name="Textfeld 5">
            <a:extLst>
              <a:ext uri="{FF2B5EF4-FFF2-40B4-BE49-F238E27FC236}">
                <a16:creationId xmlns:a16="http://schemas.microsoft.com/office/drawing/2014/main" id="{109982B1-B010-4102-B032-C1BB29686333}"/>
              </a:ext>
            </a:extLst>
          </p:cNvPr>
          <p:cNvSpPr txBox="1"/>
          <p:nvPr/>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20" name="Gerade Verbindung 10">
            <a:extLst>
              <a:ext uri="{FF2B5EF4-FFF2-40B4-BE49-F238E27FC236}">
                <a16:creationId xmlns:a16="http://schemas.microsoft.com/office/drawing/2014/main" id="{A4EF0E56-D27E-48B6-8DAE-1CD06408EB5D}"/>
              </a:ext>
            </a:extLst>
          </p:cNvPr>
          <p:cNvCxnSpPr/>
          <p:nvPr/>
        </p:nvCxnSpPr>
        <p:spPr>
          <a:xfrm>
            <a:off x="1198746"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1" name="Content Placeholder 4">
            <a:extLst>
              <a:ext uri="{FF2B5EF4-FFF2-40B4-BE49-F238E27FC236}">
                <a16:creationId xmlns:a16="http://schemas.microsoft.com/office/drawing/2014/main" id="{DF3BE672-D3E8-404D-9806-00F7D19BD20B}"/>
              </a:ext>
            </a:extLst>
          </p:cNvPr>
          <p:cNvSpPr>
            <a:spLocks noGrp="1"/>
          </p:cNvSpPr>
          <p:nvPr>
            <p:ph sz="quarter" idx="10"/>
          </p:nvPr>
        </p:nvSpPr>
        <p:spPr>
          <a:xfrm>
            <a:off x="1325390" y="271485"/>
            <a:ext cx="7332126" cy="338554"/>
          </a:xfrm>
          <a:prstGeom prst="rect">
            <a:avLst/>
          </a:prstGeom>
        </p:spPr>
        <p:txBody>
          <a:bodyPr lIns="0" rIns="0" anchor="ctr"/>
          <a:lstStyle>
            <a:lvl1pPr>
              <a:defRPr sz="1600" b="1">
                <a:solidFill>
                  <a:schemeClr val="tx1">
                    <a:lumMod val="95000"/>
                    <a:lumOff val="5000"/>
                  </a:schemeClr>
                </a:solidFill>
                <a:latin typeface="Century Gothic" panose="020B0502020202020204" pitchFamily="34" charset="0"/>
              </a:defRPr>
            </a:lvl1pPr>
            <a:lvl2pPr marL="457200" indent="0">
              <a:buNone/>
              <a:defRPr/>
            </a:lvl2pPr>
          </a:lstStyle>
          <a:p>
            <a:pPr lvl="0"/>
            <a:r>
              <a:rPr lang="en-US"/>
              <a:t>Click to edit Master text styles</a:t>
            </a:r>
          </a:p>
        </p:txBody>
      </p:sp>
    </p:spTree>
    <p:extLst>
      <p:ext uri="{BB962C8B-B14F-4D97-AF65-F5344CB8AC3E}">
        <p14:creationId xmlns:p14="http://schemas.microsoft.com/office/powerpoint/2010/main" val="1072870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Blank &amp; Footer">
    <p:spTree>
      <p:nvGrpSpPr>
        <p:cNvPr id="1" name=""/>
        <p:cNvGrpSpPr/>
        <p:nvPr/>
      </p:nvGrpSpPr>
      <p:grpSpPr>
        <a:xfrm>
          <a:off x="0" y="0"/>
          <a:ext cx="0" cy="0"/>
          <a:chOff x="0" y="0"/>
          <a:chExt cx="0" cy="0"/>
        </a:xfrm>
      </p:grpSpPr>
      <p:sp>
        <p:nvSpPr>
          <p:cNvPr id="20" name="TextBox 9">
            <a:extLst>
              <a:ext uri="{FF2B5EF4-FFF2-40B4-BE49-F238E27FC236}">
                <a16:creationId xmlns:a16="http://schemas.microsoft.com/office/drawing/2014/main" id="{CFE93B4B-56AD-4C1C-9916-46A1D7D015E8}"/>
              </a:ext>
            </a:extLst>
          </p:cNvPr>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21" name="Interaktive Schaltfläche: Nächste(r) oder Weiter 1">
            <a:hlinkClick r:id="" action="ppaction://hlinkshowjump?jump=nextslide" highlightClick="1"/>
            <a:extLst>
              <a:ext uri="{FF2B5EF4-FFF2-40B4-BE49-F238E27FC236}">
                <a16:creationId xmlns:a16="http://schemas.microsoft.com/office/drawing/2014/main" id="{3AD6C2E1-524B-4AB9-9032-6D1E27E6A5E5}"/>
              </a:ext>
            </a:extLst>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22" name="Interaktive Schaltfläche: Nächste(r) oder Weiter 7">
            <a:hlinkClick r:id="" action="ppaction://hlinkshowjump?jump=previousslide" highlightClick="1"/>
            <a:extLst>
              <a:ext uri="{FF2B5EF4-FFF2-40B4-BE49-F238E27FC236}">
                <a16:creationId xmlns:a16="http://schemas.microsoft.com/office/drawing/2014/main" id="{76FF6ABB-F0D7-4E64-893C-D2D8B3F85F50}"/>
              </a:ext>
            </a:extLst>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3" name="Gerade Verbindung 10">
            <a:extLst>
              <a:ext uri="{FF2B5EF4-FFF2-40B4-BE49-F238E27FC236}">
                <a16:creationId xmlns:a16="http://schemas.microsoft.com/office/drawing/2014/main" id="{05D66167-85F3-4BAA-915C-9927D29C257E}"/>
              </a:ext>
            </a:extLst>
          </p:cNvPr>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3372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Blank_2">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2317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146617" y="2995104"/>
            <a:ext cx="8813352" cy="489399"/>
          </a:xfrm>
          <a:prstGeom prst="rect">
            <a:avLst/>
          </a:prstGeom>
        </p:spPr>
        <p:txBody>
          <a:bodyPr/>
          <a:lstStyle>
            <a:lvl1pPr>
              <a:defRPr sz="3200">
                <a:solidFill>
                  <a:srgbClr val="5B9BD5"/>
                </a:solidFill>
              </a:defRPr>
            </a:lvl1pPr>
          </a:lstStyle>
          <a:p>
            <a:pPr lvl="0"/>
            <a:r>
              <a:rPr lang="en-US" dirty="0"/>
              <a:t>Edit Master Title</a:t>
            </a:r>
          </a:p>
        </p:txBody>
      </p:sp>
      <p:sp>
        <p:nvSpPr>
          <p:cNvPr id="5" name="Content Placeholder 3"/>
          <p:cNvSpPr>
            <a:spLocks noGrp="1"/>
          </p:cNvSpPr>
          <p:nvPr>
            <p:ph sz="quarter" idx="11" hasCustomPrompt="1"/>
          </p:nvPr>
        </p:nvSpPr>
        <p:spPr>
          <a:xfrm>
            <a:off x="146618" y="3489116"/>
            <a:ext cx="8813351" cy="489399"/>
          </a:xfrm>
          <a:prstGeom prst="rect">
            <a:avLst/>
          </a:prstGeom>
        </p:spPr>
        <p:txBody>
          <a:bodyPr/>
          <a:lstStyle>
            <a:lvl1pPr>
              <a:defRPr kumimoji="0" lang="en-US" sz="2400" b="0" i="0" u="none" strike="noStrike" kern="0" cap="none" spc="300" normalizeH="0" baseline="0" dirty="0" smtClean="0">
                <a:ln>
                  <a:noFill/>
                </a:ln>
                <a:solidFill>
                  <a:srgbClr val="616365"/>
                </a:solidFill>
                <a:effectLst/>
                <a:uLnTx/>
                <a:uFillTx/>
                <a:latin typeface="+mn-lt"/>
                <a:ea typeface="+mn-ea"/>
                <a:cs typeface="+mn-cs"/>
              </a:defRPr>
            </a:lvl1pPr>
          </a:lstStyle>
          <a:p>
            <a:pPr lvl="0"/>
            <a:r>
              <a:rPr lang="en-US" dirty="0"/>
              <a:t>Edit Master Sub Title</a:t>
            </a:r>
          </a:p>
        </p:txBody>
      </p:sp>
      <p:sp>
        <p:nvSpPr>
          <p:cNvPr id="6" name="Content Placeholder 3"/>
          <p:cNvSpPr>
            <a:spLocks noGrp="1"/>
          </p:cNvSpPr>
          <p:nvPr>
            <p:ph sz="quarter" idx="12" hasCustomPrompt="1"/>
          </p:nvPr>
        </p:nvSpPr>
        <p:spPr>
          <a:xfrm>
            <a:off x="146617" y="4093535"/>
            <a:ext cx="8813352" cy="380131"/>
          </a:xfrm>
          <a:prstGeom prst="rect">
            <a:avLst/>
          </a:prstGeom>
        </p:spPr>
        <p:txBody>
          <a:bodyPr/>
          <a:lstStyle>
            <a:lvl1pPr>
              <a:defRPr kumimoji="0" lang="en-US" sz="1600" b="0" i="0" u="none" strike="noStrike" kern="0" cap="none" spc="300" normalizeH="0" baseline="0" dirty="0" smtClean="0">
                <a:ln>
                  <a:noFill/>
                </a:ln>
                <a:solidFill>
                  <a:srgbClr val="F0F0F0">
                    <a:lumMod val="50000"/>
                  </a:srgbClr>
                </a:solidFill>
                <a:effectLst/>
                <a:uLnTx/>
                <a:uFillTx/>
                <a:latin typeface="+mn-lt"/>
                <a:ea typeface="+mn-ea"/>
                <a:cs typeface="+mn-cs"/>
              </a:defRPr>
            </a:lvl1pPr>
          </a:lstStyle>
          <a:p>
            <a:pPr lvl="0"/>
            <a:r>
              <a:rPr lang="en-US" dirty="0"/>
              <a:t>Edit Master Date</a:t>
            </a:r>
          </a:p>
        </p:txBody>
      </p:sp>
    </p:spTree>
    <p:extLst>
      <p:ext uri="{BB962C8B-B14F-4D97-AF65-F5344CB8AC3E}">
        <p14:creationId xmlns:p14="http://schemas.microsoft.com/office/powerpoint/2010/main" val="2047395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Agenda">
    <p:spTree>
      <p:nvGrpSpPr>
        <p:cNvPr id="1" name=""/>
        <p:cNvGrpSpPr/>
        <p:nvPr/>
      </p:nvGrpSpPr>
      <p:grpSpPr>
        <a:xfrm>
          <a:off x="0" y="0"/>
          <a:ext cx="0" cy="0"/>
          <a:chOff x="0" y="0"/>
          <a:chExt cx="0" cy="0"/>
        </a:xfrm>
      </p:grpSpPr>
      <p:sp>
        <p:nvSpPr>
          <p:cNvPr id="3" name="TextBox 9"/>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6" name="Textfeld 5"/>
          <p:cNvSpPr txBox="1"/>
          <p:nvPr userDrawn="1"/>
        </p:nvSpPr>
        <p:spPr>
          <a:xfrm>
            <a:off x="523875" y="259401"/>
            <a:ext cx="2730906"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sp>
        <p:nvSpPr>
          <p:cNvPr id="2" name="Interaktive Schaltfläche: Nächste(r) oder Weiter 1">
            <a:hlinkClick r:id="" action="ppaction://hlinkshowjump?jump=nextslide" highlightClick="1"/>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8" name="Interaktive Schaltfläche: Nächste(r) oder Weiter 7">
            <a:hlinkClick r:id="" action="ppaction://hlinkshowjump?jump=previousslide" highlightClick="1"/>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0" name="Gerade Verbindung 10"/>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Gerade Verbindung 10"/>
          <p:cNvCxnSpPr/>
          <p:nvPr userDrawn="1"/>
        </p:nvCxnSpPr>
        <p:spPr>
          <a:xfrm>
            <a:off x="1908255"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p:cNvSpPr>
            <a:spLocks noGrp="1"/>
          </p:cNvSpPr>
          <p:nvPr>
            <p:ph sz="quarter" idx="11" hasCustomPrompt="1"/>
          </p:nvPr>
        </p:nvSpPr>
        <p:spPr>
          <a:xfrm>
            <a:off x="640080" y="914400"/>
            <a:ext cx="8037576" cy="5243513"/>
          </a:xfrm>
          <a:prstGeom prst="rect">
            <a:avLst/>
          </a:prstGeom>
        </p:spPr>
        <p:txBody>
          <a:bodyPr/>
          <a:lstStyle>
            <a:lvl1pPr marL="514350" indent="-514350">
              <a:buFont typeface="+mj-lt"/>
              <a:buAutoNum type="arabicParenR"/>
              <a:defRPr sz="1800" baseline="0">
                <a:solidFill>
                  <a:srgbClr val="464646"/>
                </a:solidFill>
              </a:defRPr>
            </a:lvl1pPr>
            <a:lvl2pPr marL="914400" indent="-457200">
              <a:buFont typeface="+mj-lt"/>
              <a:buAutoNum type="arabicParenR"/>
              <a:defRPr/>
            </a:lvl2pPr>
          </a:lstStyle>
          <a:p>
            <a:pPr lvl="0"/>
            <a:r>
              <a:rPr lang="en-US" dirty="0"/>
              <a:t>Add agenda item</a:t>
            </a:r>
          </a:p>
          <a:p>
            <a:pPr lvl="0"/>
            <a:r>
              <a:rPr lang="en-US" dirty="0"/>
              <a:t>Add agenda item</a:t>
            </a:r>
          </a:p>
        </p:txBody>
      </p:sp>
      <p:sp>
        <p:nvSpPr>
          <p:cNvPr id="12" name="Content Placeholder 4">
            <a:extLst>
              <a:ext uri="{FF2B5EF4-FFF2-40B4-BE49-F238E27FC236}">
                <a16:creationId xmlns:a16="http://schemas.microsoft.com/office/drawing/2014/main" id="{323A321D-4E61-43DC-AF6B-6A0BEACC276B}"/>
              </a:ext>
            </a:extLst>
          </p:cNvPr>
          <p:cNvSpPr>
            <a:spLocks noGrp="1"/>
          </p:cNvSpPr>
          <p:nvPr>
            <p:ph sz="quarter" idx="10"/>
          </p:nvPr>
        </p:nvSpPr>
        <p:spPr>
          <a:xfrm>
            <a:off x="2002558" y="271485"/>
            <a:ext cx="5647527" cy="338554"/>
          </a:xfrm>
          <a:prstGeom prst="rect">
            <a:avLst/>
          </a:prstGeom>
        </p:spPr>
        <p:txBody>
          <a:bodyPr lIns="0" rIns="0" anchor="ctr"/>
          <a:lstStyle>
            <a:lvl1pPr>
              <a:defRPr sz="1600" b="1">
                <a:solidFill>
                  <a:schemeClr val="bg2">
                    <a:lumMod val="5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2816226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TextBox 9"/>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6" name="Textfeld 5"/>
          <p:cNvSpPr txBox="1"/>
          <p:nvPr userDrawn="1"/>
        </p:nvSpPr>
        <p:spPr>
          <a:xfrm>
            <a:off x="245719" y="259401"/>
            <a:ext cx="2115344"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JPA</a:t>
            </a:r>
          </a:p>
        </p:txBody>
      </p:sp>
      <p:sp>
        <p:nvSpPr>
          <p:cNvPr id="2" name="Interaktive Schaltfläche: Nächste(r) oder Weiter 1">
            <a:hlinkClick r:id="" action="ppaction://hlinkshowjump?jump=nextslide" highlightClick="1"/>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8" name="Interaktive Schaltfläche: Nächste(r) oder Weiter 7">
            <a:hlinkClick r:id="" action="ppaction://hlinkshowjump?jump=previousslide" highlightClick="1"/>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0" name="Gerade Verbindung 10"/>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Gerade Verbindung 10"/>
          <p:cNvCxnSpPr/>
          <p:nvPr userDrawn="1"/>
        </p:nvCxnSpPr>
        <p:spPr>
          <a:xfrm>
            <a:off x="1610120"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p:cNvSpPr>
            <a:spLocks noGrp="1"/>
          </p:cNvSpPr>
          <p:nvPr>
            <p:ph sz="quarter" idx="11" hasCustomPrompt="1"/>
          </p:nvPr>
        </p:nvSpPr>
        <p:spPr>
          <a:xfrm>
            <a:off x="184275" y="914400"/>
            <a:ext cx="8775451" cy="5243513"/>
          </a:xfrm>
          <a:prstGeom prst="rect">
            <a:avLst/>
          </a:prstGeom>
        </p:spPr>
        <p:txBody>
          <a:bodyPr/>
          <a:lstStyle>
            <a:lvl1pPr marL="514350" indent="-514350">
              <a:buFont typeface="+mj-lt"/>
              <a:buAutoNum type="arabicParenR"/>
              <a:defRPr sz="1800" baseline="0">
                <a:solidFill>
                  <a:schemeClr val="bg1">
                    <a:lumMod val="10000"/>
                  </a:schemeClr>
                </a:solidFill>
              </a:defRPr>
            </a:lvl1pPr>
            <a:lvl2pPr marL="914400" indent="-457200">
              <a:buFont typeface="+mj-lt"/>
              <a:buAutoNum type="arabicParenR"/>
              <a:defRPr/>
            </a:lvl2pPr>
          </a:lstStyle>
          <a:p>
            <a:pPr lvl="0"/>
            <a:r>
              <a:rPr lang="en-US" dirty="0"/>
              <a:t>Add agenda item</a:t>
            </a:r>
          </a:p>
          <a:p>
            <a:pPr lvl="0"/>
            <a:r>
              <a:rPr lang="en-US" dirty="0"/>
              <a:t>Add agenda item</a:t>
            </a:r>
          </a:p>
        </p:txBody>
      </p:sp>
      <p:sp>
        <p:nvSpPr>
          <p:cNvPr id="12" name="Content Placeholder 4">
            <a:extLst>
              <a:ext uri="{FF2B5EF4-FFF2-40B4-BE49-F238E27FC236}">
                <a16:creationId xmlns:a16="http://schemas.microsoft.com/office/drawing/2014/main" id="{323A321D-4E61-43DC-AF6B-6A0BEACC276B}"/>
              </a:ext>
            </a:extLst>
          </p:cNvPr>
          <p:cNvSpPr>
            <a:spLocks noGrp="1"/>
          </p:cNvSpPr>
          <p:nvPr>
            <p:ph sz="quarter" idx="10"/>
          </p:nvPr>
        </p:nvSpPr>
        <p:spPr>
          <a:xfrm>
            <a:off x="1691753" y="271485"/>
            <a:ext cx="6574613" cy="338554"/>
          </a:xfrm>
          <a:prstGeom prst="rect">
            <a:avLst/>
          </a:prstGeom>
        </p:spPr>
        <p:txBody>
          <a:bodyPr lIns="0" rIns="0" anchor="ctr"/>
          <a:lstStyle>
            <a:lvl1pPr>
              <a:defRPr sz="1600" b="1">
                <a:solidFill>
                  <a:schemeClr val="bg1">
                    <a:lumMod val="1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2744375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Content Full Page">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640080" y="914400"/>
            <a:ext cx="8037576" cy="5243513"/>
          </a:xfrm>
          <a:prstGeom prst="rect">
            <a:avLst/>
          </a:prstGeom>
        </p:spPr>
        <p:txBody>
          <a:bodyPr>
            <a:normAutofit/>
          </a:bodyPr>
          <a:lstStyle>
            <a:lvl1pPr>
              <a:defRPr sz="1800" baseline="0">
                <a:solidFill>
                  <a:srgbClr val="464646"/>
                </a:solidFill>
                <a:latin typeface="Century Gothic" panose="020B0502020202020204" pitchFamily="34" charset="0"/>
              </a:defRPr>
            </a:lvl1pPr>
            <a:lvl5pPr marL="1828800" indent="0">
              <a:buNone/>
              <a:defRPr/>
            </a:lvl5pPr>
          </a:lstStyle>
          <a:p>
            <a:pPr lvl="0"/>
            <a:r>
              <a:rPr lang="de-DE" dirty="0"/>
              <a:t>Edit text</a:t>
            </a:r>
          </a:p>
        </p:txBody>
      </p:sp>
      <p:sp>
        <p:nvSpPr>
          <p:cNvPr id="16" name="TextBox 9">
            <a:extLst>
              <a:ext uri="{FF2B5EF4-FFF2-40B4-BE49-F238E27FC236}">
                <a16:creationId xmlns:a16="http://schemas.microsoft.com/office/drawing/2014/main" id="{75922230-7D5B-4441-8605-63B3298B10F2}"/>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7" name="Interaktive Schaltfläche: Nächste(r) oder Weiter 1">
            <a:hlinkClick r:id="" action="ppaction://hlinkshowjump?jump=nextslide" highlightClick="1"/>
            <a:extLst>
              <a:ext uri="{FF2B5EF4-FFF2-40B4-BE49-F238E27FC236}">
                <a16:creationId xmlns:a16="http://schemas.microsoft.com/office/drawing/2014/main" id="{15D5DDF0-D347-4ECC-A4B2-7498742B404C}"/>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8" name="Interaktive Schaltfläche: Nächste(r) oder Weiter 7">
            <a:hlinkClick r:id="" action="ppaction://hlinkshowjump?jump=previousslide" highlightClick="1"/>
            <a:extLst>
              <a:ext uri="{FF2B5EF4-FFF2-40B4-BE49-F238E27FC236}">
                <a16:creationId xmlns:a16="http://schemas.microsoft.com/office/drawing/2014/main" id="{87E689B3-7C6C-44C7-BC13-85F30095ABD8}"/>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9" name="Gerade Verbindung 10">
            <a:extLst>
              <a:ext uri="{FF2B5EF4-FFF2-40B4-BE49-F238E27FC236}">
                <a16:creationId xmlns:a16="http://schemas.microsoft.com/office/drawing/2014/main" id="{6F388310-B96C-405B-AB18-990B2268A5CE}"/>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extfeld 5">
            <a:extLst>
              <a:ext uri="{FF2B5EF4-FFF2-40B4-BE49-F238E27FC236}">
                <a16:creationId xmlns:a16="http://schemas.microsoft.com/office/drawing/2014/main" id="{15F37147-BEBF-4664-8E57-8F8740CA3EFA}"/>
              </a:ext>
            </a:extLst>
          </p:cNvPr>
          <p:cNvSpPr txBox="1"/>
          <p:nvPr userDrawn="1"/>
        </p:nvSpPr>
        <p:spPr>
          <a:xfrm>
            <a:off x="245719" y="259401"/>
            <a:ext cx="300906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cxnSp>
        <p:nvCxnSpPr>
          <p:cNvPr id="11" name="Gerade Verbindung 10">
            <a:extLst>
              <a:ext uri="{FF2B5EF4-FFF2-40B4-BE49-F238E27FC236}">
                <a16:creationId xmlns:a16="http://schemas.microsoft.com/office/drawing/2014/main" id="{26F2CBF6-4899-4B3B-9C4F-311FAE354963}"/>
              </a:ext>
            </a:extLst>
          </p:cNvPr>
          <p:cNvCxnSpPr/>
          <p:nvPr userDrawn="1"/>
        </p:nvCxnSpPr>
        <p:spPr>
          <a:xfrm>
            <a:off x="1612980"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2" name="Content Placeholder 4">
            <a:extLst>
              <a:ext uri="{FF2B5EF4-FFF2-40B4-BE49-F238E27FC236}">
                <a16:creationId xmlns:a16="http://schemas.microsoft.com/office/drawing/2014/main" id="{450AAC65-C78C-457F-B852-84CDFFD5D972}"/>
              </a:ext>
            </a:extLst>
          </p:cNvPr>
          <p:cNvSpPr>
            <a:spLocks noGrp="1"/>
          </p:cNvSpPr>
          <p:nvPr>
            <p:ph sz="quarter" idx="10"/>
          </p:nvPr>
        </p:nvSpPr>
        <p:spPr>
          <a:xfrm>
            <a:off x="1707283" y="271485"/>
            <a:ext cx="5659611" cy="338554"/>
          </a:xfrm>
          <a:prstGeom prst="rect">
            <a:avLst/>
          </a:prstGeom>
        </p:spPr>
        <p:txBody>
          <a:bodyPr lIns="0" rIns="0" anchor="ctr"/>
          <a:lstStyle>
            <a:lvl1pPr>
              <a:defRPr sz="1600" b="1">
                <a:solidFill>
                  <a:schemeClr val="bg2">
                    <a:lumMod val="5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379947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wo Column Content">
    <p:spTree>
      <p:nvGrpSpPr>
        <p:cNvPr id="1" name=""/>
        <p:cNvGrpSpPr/>
        <p:nvPr/>
      </p:nvGrpSpPr>
      <p:grpSpPr>
        <a:xfrm>
          <a:off x="0" y="0"/>
          <a:ext cx="0" cy="0"/>
          <a:chOff x="0" y="0"/>
          <a:chExt cx="0" cy="0"/>
        </a:xfrm>
      </p:grpSpPr>
      <p:sp>
        <p:nvSpPr>
          <p:cNvPr id="17" name="TextBox 9">
            <a:extLst>
              <a:ext uri="{FF2B5EF4-FFF2-40B4-BE49-F238E27FC236}">
                <a16:creationId xmlns:a16="http://schemas.microsoft.com/office/drawing/2014/main" id="{F7BAB027-2F0F-4F2B-9679-25DA9BC4328B}"/>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8" name="Interaktive Schaltfläche: Nächste(r) oder Weiter 1">
            <a:hlinkClick r:id="" action="ppaction://hlinkshowjump?jump=nextslide" highlightClick="1"/>
            <a:extLst>
              <a:ext uri="{FF2B5EF4-FFF2-40B4-BE49-F238E27FC236}">
                <a16:creationId xmlns:a16="http://schemas.microsoft.com/office/drawing/2014/main" id="{0D2BF422-6635-459B-9BCD-FBE57AF7F187}"/>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9" name="Interaktive Schaltfläche: Nächste(r) oder Weiter 7">
            <a:hlinkClick r:id="" action="ppaction://hlinkshowjump?jump=previousslide" highlightClick="1"/>
            <a:extLst>
              <a:ext uri="{FF2B5EF4-FFF2-40B4-BE49-F238E27FC236}">
                <a16:creationId xmlns:a16="http://schemas.microsoft.com/office/drawing/2014/main" id="{3C281DBD-25B2-4EC2-8314-8EAC59E6C367}"/>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0" name="Gerade Verbindung 10">
            <a:extLst>
              <a:ext uri="{FF2B5EF4-FFF2-40B4-BE49-F238E27FC236}">
                <a16:creationId xmlns:a16="http://schemas.microsoft.com/office/drawing/2014/main" id="{704C3163-9B38-4068-A67A-BDE99F77C05A}"/>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2" name="Content Placeholder 2">
            <a:extLst>
              <a:ext uri="{FF2B5EF4-FFF2-40B4-BE49-F238E27FC236}">
                <a16:creationId xmlns:a16="http://schemas.microsoft.com/office/drawing/2014/main" id="{9BBE93FA-CA06-46DC-B860-87B818850631}"/>
              </a:ext>
            </a:extLst>
          </p:cNvPr>
          <p:cNvSpPr>
            <a:spLocks noGrp="1"/>
          </p:cNvSpPr>
          <p:nvPr>
            <p:ph sz="half" idx="1" hasCustomPrompt="1"/>
          </p:nvPr>
        </p:nvSpPr>
        <p:spPr>
          <a:xfrm>
            <a:off x="640080" y="914400"/>
            <a:ext cx="3867150" cy="5239512"/>
          </a:xfrm>
          <a:prstGeom prst="rect">
            <a:avLst/>
          </a:prstGeom>
        </p:spPr>
        <p:txBody>
          <a:bodyPr/>
          <a:lstStyle>
            <a:lvl1pPr>
              <a:defRPr sz="1800">
                <a:solidFill>
                  <a:schemeClr val="tx1"/>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23" name="Content Placeholder 3">
            <a:extLst>
              <a:ext uri="{FF2B5EF4-FFF2-40B4-BE49-F238E27FC236}">
                <a16:creationId xmlns:a16="http://schemas.microsoft.com/office/drawing/2014/main" id="{9791886A-9DC7-44FB-970F-A5F5EEF97991}"/>
              </a:ext>
            </a:extLst>
          </p:cNvPr>
          <p:cNvSpPr>
            <a:spLocks noGrp="1"/>
          </p:cNvSpPr>
          <p:nvPr>
            <p:ph sz="half" idx="2" hasCustomPrompt="1"/>
          </p:nvPr>
        </p:nvSpPr>
        <p:spPr>
          <a:xfrm>
            <a:off x="4648200" y="914400"/>
            <a:ext cx="3867150" cy="5239512"/>
          </a:xfrm>
          <a:prstGeom prst="rect">
            <a:avLst/>
          </a:prstGeom>
        </p:spPr>
        <p:txBody>
          <a:bodyPr/>
          <a:lstStyle>
            <a:lvl1pPr>
              <a:defRPr sz="1800">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11" name="Textfeld 5">
            <a:extLst>
              <a:ext uri="{FF2B5EF4-FFF2-40B4-BE49-F238E27FC236}">
                <a16:creationId xmlns:a16="http://schemas.microsoft.com/office/drawing/2014/main" id="{AF6EE7DE-84FE-4EFE-B053-3C2E2520DB27}"/>
              </a:ext>
            </a:extLst>
          </p:cNvPr>
          <p:cNvSpPr txBox="1"/>
          <p:nvPr userDrawn="1"/>
        </p:nvSpPr>
        <p:spPr>
          <a:xfrm>
            <a:off x="245719" y="259401"/>
            <a:ext cx="300906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cxnSp>
        <p:nvCxnSpPr>
          <p:cNvPr id="12" name="Gerade Verbindung 10">
            <a:extLst>
              <a:ext uri="{FF2B5EF4-FFF2-40B4-BE49-F238E27FC236}">
                <a16:creationId xmlns:a16="http://schemas.microsoft.com/office/drawing/2014/main" id="{FF414825-12BE-40E5-A2E2-00DDC85CC40D}"/>
              </a:ext>
            </a:extLst>
          </p:cNvPr>
          <p:cNvCxnSpPr/>
          <p:nvPr userDrawn="1"/>
        </p:nvCxnSpPr>
        <p:spPr>
          <a:xfrm>
            <a:off x="1612980"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3" name="Content Placeholder 4">
            <a:extLst>
              <a:ext uri="{FF2B5EF4-FFF2-40B4-BE49-F238E27FC236}">
                <a16:creationId xmlns:a16="http://schemas.microsoft.com/office/drawing/2014/main" id="{F78E5A6E-5937-45D1-9774-D25AA4E346EA}"/>
              </a:ext>
            </a:extLst>
          </p:cNvPr>
          <p:cNvSpPr>
            <a:spLocks noGrp="1"/>
          </p:cNvSpPr>
          <p:nvPr>
            <p:ph sz="quarter" idx="10"/>
          </p:nvPr>
        </p:nvSpPr>
        <p:spPr>
          <a:xfrm>
            <a:off x="1707283" y="271485"/>
            <a:ext cx="5655583" cy="338554"/>
          </a:xfrm>
          <a:prstGeom prst="rect">
            <a:avLst/>
          </a:prstGeom>
        </p:spPr>
        <p:txBody>
          <a:bodyPr lIns="0" rIns="0" anchor="ctr"/>
          <a:lstStyle>
            <a:lvl1pPr>
              <a:defRPr sz="1600" b="1">
                <a:solidFill>
                  <a:schemeClr val="bg2">
                    <a:lumMod val="5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1126829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Divider">
    <p:spTree>
      <p:nvGrpSpPr>
        <p:cNvPr id="1" name=""/>
        <p:cNvGrpSpPr/>
        <p:nvPr/>
      </p:nvGrpSpPr>
      <p:grpSpPr>
        <a:xfrm>
          <a:off x="0" y="0"/>
          <a:ext cx="0" cy="0"/>
          <a:chOff x="0" y="0"/>
          <a:chExt cx="0" cy="0"/>
        </a:xfrm>
      </p:grpSpPr>
      <p:sp>
        <p:nvSpPr>
          <p:cNvPr id="5" name="Content Placeholder 4"/>
          <p:cNvSpPr>
            <a:spLocks noGrp="1"/>
          </p:cNvSpPr>
          <p:nvPr>
            <p:ph sz="quarter" idx="10" hasCustomPrompt="1"/>
          </p:nvPr>
        </p:nvSpPr>
        <p:spPr>
          <a:xfrm>
            <a:off x="0" y="3004985"/>
            <a:ext cx="9144000" cy="497340"/>
          </a:xfrm>
          <a:prstGeom prst="rect">
            <a:avLst/>
          </a:prstGeom>
        </p:spPr>
        <p:txBody>
          <a:bodyPr/>
          <a:lstStyle>
            <a:lvl1pPr algn="ctr">
              <a:defRPr lang="en-US" sz="3200" kern="1200" spc="300" dirty="0" smtClean="0">
                <a:solidFill>
                  <a:schemeClr val="bg2">
                    <a:lumMod val="50000"/>
                  </a:schemeClr>
                </a:solidFill>
                <a:latin typeface="Century Gothic" panose="020B0502020202020204" pitchFamily="34" charset="0"/>
                <a:ea typeface="+mn-ea"/>
                <a:cs typeface="+mn-cs"/>
              </a:defRPr>
            </a:lvl1pPr>
            <a:lvl2pPr marL="457200" indent="0">
              <a:buNone/>
              <a:defRPr/>
            </a:lvl2pPr>
          </a:lstStyle>
          <a:p>
            <a:pPr lvl="0"/>
            <a:r>
              <a:rPr lang="en-US" dirty="0"/>
              <a:t>EDIT MASTER DIVIDER TITLE</a:t>
            </a:r>
          </a:p>
          <a:p>
            <a:pPr lvl="0"/>
            <a:endParaRPr lang="en-US" dirty="0"/>
          </a:p>
          <a:p>
            <a:pPr lvl="0"/>
            <a:endParaRPr lang="en-US" dirty="0"/>
          </a:p>
          <a:p>
            <a:pPr lvl="0"/>
            <a:endParaRPr lang="en-US" dirty="0"/>
          </a:p>
          <a:p>
            <a:pPr lvl="0"/>
            <a:endParaRPr lang="en-US" dirty="0"/>
          </a:p>
          <a:p>
            <a:pPr lvl="0"/>
            <a:endParaRPr lang="en-US" dirty="0"/>
          </a:p>
        </p:txBody>
      </p:sp>
      <p:sp>
        <p:nvSpPr>
          <p:cNvPr id="13" name="Content Placeholder 4"/>
          <p:cNvSpPr>
            <a:spLocks noGrp="1"/>
          </p:cNvSpPr>
          <p:nvPr>
            <p:ph sz="quarter" idx="11" hasCustomPrompt="1"/>
          </p:nvPr>
        </p:nvSpPr>
        <p:spPr>
          <a:xfrm>
            <a:off x="0" y="3600208"/>
            <a:ext cx="9144000" cy="373694"/>
          </a:xfrm>
          <a:prstGeom prst="rect">
            <a:avLst/>
          </a:prstGeom>
        </p:spPr>
        <p:txBody>
          <a:bodyPr/>
          <a:lstStyle>
            <a:lvl1pPr algn="ctr">
              <a:defRPr lang="en-US" sz="1400" kern="1200" spc="300" dirty="0" smtClean="0">
                <a:solidFill>
                  <a:srgbClr val="5B9BD5"/>
                </a:solidFill>
                <a:latin typeface="Century Gothic" panose="020B0502020202020204" pitchFamily="34" charset="0"/>
                <a:ea typeface="+mn-ea"/>
                <a:cs typeface="+mn-cs"/>
              </a:defRPr>
            </a:lvl1pPr>
            <a:lvl2pPr marL="457200" indent="0">
              <a:buNone/>
              <a:defRPr/>
            </a:lvl2pPr>
          </a:lstStyle>
          <a:p>
            <a:pPr lvl="0"/>
            <a:r>
              <a:rPr lang="en-US" dirty="0"/>
              <a:t>EDIT MASTER DIVIDER SUB TITLE</a:t>
            </a:r>
          </a:p>
          <a:p>
            <a:pPr lvl="0"/>
            <a:endParaRPr lang="en-US" dirty="0"/>
          </a:p>
          <a:p>
            <a:pPr lvl="0"/>
            <a:endParaRPr lang="en-US" dirty="0"/>
          </a:p>
          <a:p>
            <a:pPr lvl="0"/>
            <a:endParaRPr lang="en-US" dirty="0"/>
          </a:p>
          <a:p>
            <a:pPr lvl="0"/>
            <a:endParaRPr lang="en-US" dirty="0"/>
          </a:p>
          <a:p>
            <a:pPr lvl="0"/>
            <a:endParaRPr lang="en-US" dirty="0"/>
          </a:p>
        </p:txBody>
      </p:sp>
      <p:sp>
        <p:nvSpPr>
          <p:cNvPr id="9" name="TextBox 9">
            <a:extLst>
              <a:ext uri="{FF2B5EF4-FFF2-40B4-BE49-F238E27FC236}">
                <a16:creationId xmlns:a16="http://schemas.microsoft.com/office/drawing/2014/main" id="{5E3B324B-D78E-4D2A-A176-59C5374DF5B9}"/>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1" name="Interaktive Schaltfläche: Nächste(r) oder Weiter 1">
            <a:hlinkClick r:id="" action="ppaction://hlinkshowjump?jump=nextslide" highlightClick="1"/>
            <a:extLst>
              <a:ext uri="{FF2B5EF4-FFF2-40B4-BE49-F238E27FC236}">
                <a16:creationId xmlns:a16="http://schemas.microsoft.com/office/drawing/2014/main" id="{77D9E626-4270-4ED1-A1C7-B4031A163DE5}"/>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2" name="Interaktive Schaltfläche: Nächste(r) oder Weiter 7">
            <a:hlinkClick r:id="" action="ppaction://hlinkshowjump?jump=previousslide" highlightClick="1"/>
            <a:extLst>
              <a:ext uri="{FF2B5EF4-FFF2-40B4-BE49-F238E27FC236}">
                <a16:creationId xmlns:a16="http://schemas.microsoft.com/office/drawing/2014/main" id="{8B6E3A8C-87F8-476D-9B5F-9024187A4BFB}"/>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4994AA65-FB9C-4970-A9FF-78E10CF4793C}"/>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8013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No Content">
    <p:spTree>
      <p:nvGrpSpPr>
        <p:cNvPr id="1" name=""/>
        <p:cNvGrpSpPr/>
        <p:nvPr/>
      </p:nvGrpSpPr>
      <p:grpSpPr>
        <a:xfrm>
          <a:off x="0" y="0"/>
          <a:ext cx="0" cy="0"/>
          <a:chOff x="0" y="0"/>
          <a:chExt cx="0" cy="0"/>
        </a:xfrm>
      </p:grpSpPr>
      <p:sp>
        <p:nvSpPr>
          <p:cNvPr id="11" name="TextBox 9">
            <a:extLst>
              <a:ext uri="{FF2B5EF4-FFF2-40B4-BE49-F238E27FC236}">
                <a16:creationId xmlns:a16="http://schemas.microsoft.com/office/drawing/2014/main" id="{0CA85A65-E1EE-481A-87F1-FFE5C84B5E16}"/>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2" name="Interaktive Schaltfläche: Nächste(r) oder Weiter 1">
            <a:hlinkClick r:id="" action="ppaction://hlinkshowjump?jump=nextslide" highlightClick="1"/>
            <a:extLst>
              <a:ext uri="{FF2B5EF4-FFF2-40B4-BE49-F238E27FC236}">
                <a16:creationId xmlns:a16="http://schemas.microsoft.com/office/drawing/2014/main" id="{241B3913-A9FD-4CFE-9CB0-8752ACE17429}"/>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3" name="Interaktive Schaltfläche: Nächste(r) oder Weiter 7">
            <a:hlinkClick r:id="" action="ppaction://hlinkshowjump?jump=previousslide" highlightClick="1"/>
            <a:extLst>
              <a:ext uri="{FF2B5EF4-FFF2-40B4-BE49-F238E27FC236}">
                <a16:creationId xmlns:a16="http://schemas.microsoft.com/office/drawing/2014/main" id="{8A3AD406-4683-4A63-A064-1017FBC8CCEF}"/>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6ACC5A60-0645-4B90-9F6C-7D9793FAAD98}"/>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9" name="Textfeld 5">
            <a:extLst>
              <a:ext uri="{FF2B5EF4-FFF2-40B4-BE49-F238E27FC236}">
                <a16:creationId xmlns:a16="http://schemas.microsoft.com/office/drawing/2014/main" id="{F402280F-EDC0-4B94-8F6D-836F70625F96}"/>
              </a:ext>
            </a:extLst>
          </p:cNvPr>
          <p:cNvSpPr txBox="1"/>
          <p:nvPr userDrawn="1"/>
        </p:nvSpPr>
        <p:spPr>
          <a:xfrm>
            <a:off x="245719" y="259401"/>
            <a:ext cx="300906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cxnSp>
        <p:nvCxnSpPr>
          <p:cNvPr id="10" name="Gerade Verbindung 10">
            <a:extLst>
              <a:ext uri="{FF2B5EF4-FFF2-40B4-BE49-F238E27FC236}">
                <a16:creationId xmlns:a16="http://schemas.microsoft.com/office/drawing/2014/main" id="{307A7D7B-3B2D-47BA-AF14-91895FDD9F72}"/>
              </a:ext>
            </a:extLst>
          </p:cNvPr>
          <p:cNvCxnSpPr/>
          <p:nvPr userDrawn="1"/>
        </p:nvCxnSpPr>
        <p:spPr>
          <a:xfrm>
            <a:off x="1612980"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5" name="Content Placeholder 4">
            <a:extLst>
              <a:ext uri="{FF2B5EF4-FFF2-40B4-BE49-F238E27FC236}">
                <a16:creationId xmlns:a16="http://schemas.microsoft.com/office/drawing/2014/main" id="{1C3BC9F1-B5FC-446D-B99F-6D7DBBDF565F}"/>
              </a:ext>
            </a:extLst>
          </p:cNvPr>
          <p:cNvSpPr>
            <a:spLocks noGrp="1"/>
          </p:cNvSpPr>
          <p:nvPr>
            <p:ph sz="quarter" idx="10"/>
          </p:nvPr>
        </p:nvSpPr>
        <p:spPr>
          <a:xfrm>
            <a:off x="1707283" y="271485"/>
            <a:ext cx="5663639" cy="338554"/>
          </a:xfrm>
          <a:prstGeom prst="rect">
            <a:avLst/>
          </a:prstGeom>
        </p:spPr>
        <p:txBody>
          <a:bodyPr lIns="0" rIns="0" anchor="ctr"/>
          <a:lstStyle>
            <a:lvl1pPr>
              <a:defRPr sz="1600" b="1">
                <a:solidFill>
                  <a:schemeClr val="bg2">
                    <a:lumMod val="5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435792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0" name="TextBox 9">
            <a:extLst>
              <a:ext uri="{FF2B5EF4-FFF2-40B4-BE49-F238E27FC236}">
                <a16:creationId xmlns:a16="http://schemas.microsoft.com/office/drawing/2014/main" id="{CFE93B4B-56AD-4C1C-9916-46A1D7D015E8}"/>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21" name="Interaktive Schaltfläche: Nächste(r) oder Weiter 1">
            <a:hlinkClick r:id="" action="ppaction://hlinkshowjump?jump=nextslide" highlightClick="1"/>
            <a:extLst>
              <a:ext uri="{FF2B5EF4-FFF2-40B4-BE49-F238E27FC236}">
                <a16:creationId xmlns:a16="http://schemas.microsoft.com/office/drawing/2014/main" id="{3AD6C2E1-524B-4AB9-9032-6D1E27E6A5E5}"/>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22" name="Interaktive Schaltfläche: Nächste(r) oder Weiter 7">
            <a:hlinkClick r:id="" action="ppaction://hlinkshowjump?jump=previousslide" highlightClick="1"/>
            <a:extLst>
              <a:ext uri="{FF2B5EF4-FFF2-40B4-BE49-F238E27FC236}">
                <a16:creationId xmlns:a16="http://schemas.microsoft.com/office/drawing/2014/main" id="{76FF6ABB-F0D7-4E64-893C-D2D8B3F85F50}"/>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3" name="Gerade Verbindung 10">
            <a:extLst>
              <a:ext uri="{FF2B5EF4-FFF2-40B4-BE49-F238E27FC236}">
                <a16:creationId xmlns:a16="http://schemas.microsoft.com/office/drawing/2014/main" id="{05D66167-85F3-4BAA-915C-9927D29C257E}"/>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0965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Full Content with Bullet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DAF24A-7875-4908-8A1C-E0D92FD70045}"/>
              </a:ext>
            </a:extLst>
          </p:cNvPr>
          <p:cNvSpPr>
            <a:spLocks noGrp="1"/>
          </p:cNvSpPr>
          <p:nvPr>
            <p:ph idx="1" hasCustomPrompt="1"/>
          </p:nvPr>
        </p:nvSpPr>
        <p:spPr>
          <a:xfrm>
            <a:off x="640080" y="914400"/>
            <a:ext cx="8037576" cy="5239512"/>
          </a:xfrm>
          <a:prstGeom prst="rect">
            <a:avLst/>
          </a:prstGeom>
        </p:spPr>
        <p:txBody>
          <a:bodyPr/>
          <a:lstStyle>
            <a:lvl1pPr marL="285750" indent="-285750">
              <a:buFont typeface="Wingdings" panose="05000000000000000000" pitchFamily="2" charset="2"/>
              <a:buChar char="Ü"/>
              <a:defRPr>
                <a:solidFill>
                  <a:srgbClr val="464646"/>
                </a:solidFill>
                <a:latin typeface="Century Gothic" panose="020B0502020202020204" pitchFamily="34" charset="0"/>
              </a:defRPr>
            </a:lvl1pPr>
            <a:lvl2pPr>
              <a:defRPr>
                <a:solidFill>
                  <a:srgbClr val="464646"/>
                </a:solidFill>
                <a:latin typeface="Century Gothic" panose="020B0502020202020204" pitchFamily="34" charset="0"/>
              </a:defRPr>
            </a:lvl2pPr>
            <a:lvl3pPr>
              <a:defRPr>
                <a:latin typeface="Century Gothic" panose="020B0502020202020204" pitchFamily="34" charset="0"/>
              </a:defRPr>
            </a:lvl3pPr>
          </a:lstStyle>
          <a:p>
            <a:pPr lvl="0"/>
            <a:r>
              <a:rPr lang="en-US" dirty="0"/>
              <a:t>First level</a:t>
            </a:r>
          </a:p>
          <a:p>
            <a:pPr lvl="1"/>
            <a:r>
              <a:rPr lang="en-US" dirty="0"/>
              <a:t>Second level</a:t>
            </a:r>
          </a:p>
          <a:p>
            <a:pPr lvl="2"/>
            <a:r>
              <a:rPr lang="en-US" dirty="0"/>
              <a:t>Third level</a:t>
            </a:r>
          </a:p>
        </p:txBody>
      </p:sp>
      <p:sp>
        <p:nvSpPr>
          <p:cNvPr id="12" name="Textfeld 5">
            <a:extLst>
              <a:ext uri="{FF2B5EF4-FFF2-40B4-BE49-F238E27FC236}">
                <a16:creationId xmlns:a16="http://schemas.microsoft.com/office/drawing/2014/main" id="{68AE8A40-59BA-4667-A7BB-7691F13E715D}"/>
              </a:ext>
            </a:extLst>
          </p:cNvPr>
          <p:cNvSpPr txBox="1"/>
          <p:nvPr userDrawn="1"/>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13" name="Gerade Verbindung 10">
            <a:extLst>
              <a:ext uri="{FF2B5EF4-FFF2-40B4-BE49-F238E27FC236}">
                <a16:creationId xmlns:a16="http://schemas.microsoft.com/office/drawing/2014/main" id="{BF2E1EEF-3874-47C1-9809-138CE86DC65E}"/>
              </a:ext>
            </a:extLst>
          </p:cNvPr>
          <p:cNvCxnSpPr/>
          <p:nvPr userDrawn="1"/>
        </p:nvCxnSpPr>
        <p:spPr>
          <a:xfrm>
            <a:off x="1198746"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4" name="Content Placeholder 4">
            <a:extLst>
              <a:ext uri="{FF2B5EF4-FFF2-40B4-BE49-F238E27FC236}">
                <a16:creationId xmlns:a16="http://schemas.microsoft.com/office/drawing/2014/main" id="{C451CB0B-1C80-4048-8C48-CE3C9B4BA586}"/>
              </a:ext>
            </a:extLst>
          </p:cNvPr>
          <p:cNvSpPr>
            <a:spLocks noGrp="1"/>
          </p:cNvSpPr>
          <p:nvPr>
            <p:ph sz="quarter" idx="10"/>
          </p:nvPr>
        </p:nvSpPr>
        <p:spPr>
          <a:xfrm>
            <a:off x="1325390" y="271485"/>
            <a:ext cx="7332126" cy="338554"/>
          </a:xfrm>
          <a:prstGeom prst="rect">
            <a:avLst/>
          </a:prstGeom>
        </p:spPr>
        <p:txBody>
          <a:bodyPr lIns="0" rIns="0" anchor="ctr"/>
          <a:lstStyle>
            <a:lvl1pPr marL="0" indent="0">
              <a:buNone/>
              <a:defRPr sz="1600" b="1">
                <a:solidFill>
                  <a:schemeClr val="bg2">
                    <a:lumMod val="50000"/>
                  </a:schemeClr>
                </a:solidFill>
                <a:latin typeface="Century Gothic" panose="020B0502020202020204" pitchFamily="34" charset="0"/>
              </a:defRPr>
            </a:lvl1pPr>
            <a:lvl2pPr marL="457200" indent="0">
              <a:buNone/>
              <a:defRPr/>
            </a:lvl2pPr>
          </a:lstStyle>
          <a:p>
            <a:pPr lvl="0"/>
            <a:r>
              <a:rPr lang="en-US"/>
              <a:t>Click to edit Master text styles</a:t>
            </a:r>
          </a:p>
        </p:txBody>
      </p:sp>
    </p:spTree>
    <p:extLst>
      <p:ext uri="{BB962C8B-B14F-4D97-AF65-F5344CB8AC3E}">
        <p14:creationId xmlns:p14="http://schemas.microsoft.com/office/powerpoint/2010/main" val="2261415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Content Columns with Bullet Point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8D6808-68E9-48E5-A692-6DB909B47AA1}"/>
              </a:ext>
            </a:extLst>
          </p:cNvPr>
          <p:cNvSpPr>
            <a:spLocks noGrp="1"/>
          </p:cNvSpPr>
          <p:nvPr>
            <p:ph sz="half" idx="1" hasCustomPrompt="1"/>
          </p:nvPr>
        </p:nvSpPr>
        <p:spPr>
          <a:xfrm>
            <a:off x="640080" y="914400"/>
            <a:ext cx="3867150" cy="5239512"/>
          </a:xfrm>
          <a:prstGeom prst="rect">
            <a:avLst/>
          </a:prstGeom>
        </p:spPr>
        <p:txBody>
          <a:bodyPr/>
          <a:lstStyle>
            <a:lvl1pPr>
              <a:defRPr baseline="0">
                <a:solidFill>
                  <a:srgbClr val="464646"/>
                </a:solidFill>
                <a:latin typeface="Century Gothic" panose="020B0502020202020204" pitchFamily="34" charset="0"/>
              </a:defRPr>
            </a:lvl1pPr>
            <a:lvl2pPr>
              <a:defRPr baseline="0">
                <a:solidFill>
                  <a:srgbClr val="464646"/>
                </a:solidFill>
                <a:latin typeface="Century Gothic" panose="020B0502020202020204" pitchFamily="34" charset="0"/>
              </a:defRPr>
            </a:lvl2pPr>
            <a:lvl3pPr>
              <a:defRPr>
                <a:solidFill>
                  <a:srgbClr val="787878"/>
                </a:solidFill>
                <a:latin typeface="Century Gothic" panose="020B0502020202020204" pitchFamily="34" charset="0"/>
              </a:defRPr>
            </a:lvl3pPr>
          </a:lstStyle>
          <a:p>
            <a:pPr lvl="0"/>
            <a:r>
              <a:rPr lang="en-US" dirty="0"/>
              <a:t>First level</a:t>
            </a:r>
          </a:p>
          <a:p>
            <a:pPr lvl="1"/>
            <a:r>
              <a:rPr lang="en-US" dirty="0"/>
              <a:t>Second level</a:t>
            </a:r>
          </a:p>
          <a:p>
            <a:pPr lvl="2"/>
            <a:r>
              <a:rPr lang="en-US" dirty="0"/>
              <a:t>Third level</a:t>
            </a:r>
          </a:p>
        </p:txBody>
      </p:sp>
      <p:sp>
        <p:nvSpPr>
          <p:cNvPr id="4" name="Content Placeholder 3">
            <a:extLst>
              <a:ext uri="{FF2B5EF4-FFF2-40B4-BE49-F238E27FC236}">
                <a16:creationId xmlns:a16="http://schemas.microsoft.com/office/drawing/2014/main" id="{0B5DC819-C738-49F0-A8F1-C9B3D1F5C030}"/>
              </a:ext>
            </a:extLst>
          </p:cNvPr>
          <p:cNvSpPr>
            <a:spLocks noGrp="1"/>
          </p:cNvSpPr>
          <p:nvPr>
            <p:ph sz="half" idx="2" hasCustomPrompt="1"/>
          </p:nvPr>
        </p:nvSpPr>
        <p:spPr>
          <a:xfrm>
            <a:off x="4648200" y="914400"/>
            <a:ext cx="3867150" cy="5239512"/>
          </a:xfrm>
          <a:prstGeom prst="rect">
            <a:avLst/>
          </a:prstGeom>
        </p:spPr>
        <p:txBody>
          <a:bodyPr/>
          <a:lstStyle>
            <a:lvl1pPr>
              <a:defRPr>
                <a:solidFill>
                  <a:srgbClr val="464646"/>
                </a:solidFill>
                <a:latin typeface="Century Gothic" panose="020B0502020202020204" pitchFamily="34" charset="0"/>
              </a:defRPr>
            </a:lvl1pPr>
            <a:lvl2pPr>
              <a:defRPr>
                <a:solidFill>
                  <a:srgbClr val="464646"/>
                </a:solidFill>
                <a:latin typeface="Century Gothic" panose="020B0502020202020204" pitchFamily="34" charset="0"/>
              </a:defRPr>
            </a:lvl2pPr>
            <a:lvl3pPr>
              <a:defRPr>
                <a:solidFill>
                  <a:srgbClr val="787878"/>
                </a:solidFill>
                <a:latin typeface="Century Gothic" panose="020B0502020202020204" pitchFamily="34" charset="0"/>
              </a:defRPr>
            </a:lvl3pPr>
          </a:lstStyle>
          <a:p>
            <a:pPr lvl="0"/>
            <a:r>
              <a:rPr lang="en-US" dirty="0"/>
              <a:t>First level</a:t>
            </a:r>
          </a:p>
          <a:p>
            <a:pPr lvl="1"/>
            <a:r>
              <a:rPr lang="en-US" dirty="0"/>
              <a:t>Second level</a:t>
            </a:r>
          </a:p>
          <a:p>
            <a:pPr lvl="2"/>
            <a:r>
              <a:rPr lang="en-US" dirty="0"/>
              <a:t>Third level</a:t>
            </a:r>
          </a:p>
        </p:txBody>
      </p:sp>
      <p:sp>
        <p:nvSpPr>
          <p:cNvPr id="13" name="Textfeld 5">
            <a:extLst>
              <a:ext uri="{FF2B5EF4-FFF2-40B4-BE49-F238E27FC236}">
                <a16:creationId xmlns:a16="http://schemas.microsoft.com/office/drawing/2014/main" id="{F6DA65EA-C36B-4F48-8BF4-05D6DCDF2A5C}"/>
              </a:ext>
            </a:extLst>
          </p:cNvPr>
          <p:cNvSpPr txBox="1"/>
          <p:nvPr userDrawn="1"/>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14" name="Gerade Verbindung 10">
            <a:extLst>
              <a:ext uri="{FF2B5EF4-FFF2-40B4-BE49-F238E27FC236}">
                <a16:creationId xmlns:a16="http://schemas.microsoft.com/office/drawing/2014/main" id="{7494EC00-4E4F-4009-A7DA-C3DD5C6C21AD}"/>
              </a:ext>
            </a:extLst>
          </p:cNvPr>
          <p:cNvCxnSpPr/>
          <p:nvPr userDrawn="1"/>
        </p:nvCxnSpPr>
        <p:spPr>
          <a:xfrm>
            <a:off x="1198746"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5" name="Content Placeholder 4">
            <a:extLst>
              <a:ext uri="{FF2B5EF4-FFF2-40B4-BE49-F238E27FC236}">
                <a16:creationId xmlns:a16="http://schemas.microsoft.com/office/drawing/2014/main" id="{E1EA4283-4ABE-4271-B7AD-87CCA245B54E}"/>
              </a:ext>
            </a:extLst>
          </p:cNvPr>
          <p:cNvSpPr>
            <a:spLocks noGrp="1"/>
          </p:cNvSpPr>
          <p:nvPr>
            <p:ph sz="quarter" idx="10"/>
          </p:nvPr>
        </p:nvSpPr>
        <p:spPr>
          <a:xfrm>
            <a:off x="1325390" y="271485"/>
            <a:ext cx="7332126" cy="338554"/>
          </a:xfrm>
          <a:prstGeom prst="rect">
            <a:avLst/>
          </a:prstGeom>
        </p:spPr>
        <p:txBody>
          <a:bodyPr lIns="0" rIns="0" anchor="ctr"/>
          <a:lstStyle>
            <a:lvl1pPr marL="0" indent="0">
              <a:buNone/>
              <a:defRPr sz="1600" b="1">
                <a:solidFill>
                  <a:schemeClr val="bg2">
                    <a:lumMod val="50000"/>
                  </a:schemeClr>
                </a:solidFill>
                <a:latin typeface="Century Gothic" panose="020B0502020202020204" pitchFamily="34" charset="0"/>
              </a:defRPr>
            </a:lvl1pPr>
            <a:lvl2pPr marL="457200" indent="0">
              <a:buNone/>
              <a:defRPr/>
            </a:lvl2pPr>
          </a:lstStyle>
          <a:p>
            <a:pPr lvl="0"/>
            <a:r>
              <a:rPr lang="en-US"/>
              <a:t>Click to edit Master text styles</a:t>
            </a:r>
          </a:p>
        </p:txBody>
      </p:sp>
    </p:spTree>
    <p:extLst>
      <p:ext uri="{BB962C8B-B14F-4D97-AF65-F5344CB8AC3E}">
        <p14:creationId xmlns:p14="http://schemas.microsoft.com/office/powerpoint/2010/main" val="2901231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u="none" cap="all" baseline="0">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11AC5FD-6117-434D-B9A5-ADA9E67FDCBD}" type="slidenum">
              <a:rPr lang="en-US" smtClean="0"/>
              <a:t>‹#›</a:t>
            </a:fld>
            <a:endParaRPr lang="en-US" dirty="0"/>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048107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42972457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u="none" cap="all" baseline="0"/>
            </a:lvl1pPr>
          </a:lstStyle>
          <a:p>
            <a:r>
              <a:rPr lang="en-US" dirty="0"/>
              <a:t>Click to edit Master title style</a:t>
            </a:r>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7914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Full Page">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184275" y="914400"/>
            <a:ext cx="8775450" cy="5243513"/>
          </a:xfrm>
          <a:prstGeom prst="rect">
            <a:avLst/>
          </a:prstGeom>
        </p:spPr>
        <p:txBody>
          <a:bodyPr>
            <a:normAutofit/>
          </a:bodyPr>
          <a:lstStyle>
            <a:lvl1pPr>
              <a:defRPr sz="1800" baseline="0">
                <a:solidFill>
                  <a:schemeClr val="bg1">
                    <a:lumMod val="10000"/>
                  </a:schemeClr>
                </a:solidFill>
                <a:latin typeface="Century Gothic" panose="020B0502020202020204" pitchFamily="34" charset="0"/>
              </a:defRPr>
            </a:lvl1pPr>
            <a:lvl5pPr marL="1828800" indent="0">
              <a:buNone/>
              <a:defRPr/>
            </a:lvl5pPr>
          </a:lstStyle>
          <a:p>
            <a:pPr lvl="0"/>
            <a:r>
              <a:rPr lang="de-DE" dirty="0"/>
              <a:t>Edit text</a:t>
            </a:r>
          </a:p>
        </p:txBody>
      </p:sp>
      <p:sp>
        <p:nvSpPr>
          <p:cNvPr id="16" name="TextBox 9">
            <a:extLst>
              <a:ext uri="{FF2B5EF4-FFF2-40B4-BE49-F238E27FC236}">
                <a16:creationId xmlns:a16="http://schemas.microsoft.com/office/drawing/2014/main" id="{75922230-7D5B-4441-8605-63B3298B10F2}"/>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7" name="Interaktive Schaltfläche: Nächste(r) oder Weiter 1">
            <a:hlinkClick r:id="" action="ppaction://hlinkshowjump?jump=nextslide" highlightClick="1"/>
            <a:extLst>
              <a:ext uri="{FF2B5EF4-FFF2-40B4-BE49-F238E27FC236}">
                <a16:creationId xmlns:a16="http://schemas.microsoft.com/office/drawing/2014/main" id="{15D5DDF0-D347-4ECC-A4B2-7498742B404C}"/>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8" name="Interaktive Schaltfläche: Nächste(r) oder Weiter 7">
            <a:hlinkClick r:id="" action="ppaction://hlinkshowjump?jump=previousslide" highlightClick="1"/>
            <a:extLst>
              <a:ext uri="{FF2B5EF4-FFF2-40B4-BE49-F238E27FC236}">
                <a16:creationId xmlns:a16="http://schemas.microsoft.com/office/drawing/2014/main" id="{87E689B3-7C6C-44C7-BC13-85F30095ABD8}"/>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9" name="Gerade Verbindung 10">
            <a:extLst>
              <a:ext uri="{FF2B5EF4-FFF2-40B4-BE49-F238E27FC236}">
                <a16:creationId xmlns:a16="http://schemas.microsoft.com/office/drawing/2014/main" id="{6F388310-B96C-405B-AB18-990B2268A5CE}"/>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extfeld 5">
            <a:extLst>
              <a:ext uri="{FF2B5EF4-FFF2-40B4-BE49-F238E27FC236}">
                <a16:creationId xmlns:a16="http://schemas.microsoft.com/office/drawing/2014/main" id="{15F37147-BEBF-4664-8E57-8F8740CA3EFA}"/>
              </a:ext>
            </a:extLst>
          </p:cNvPr>
          <p:cNvSpPr txBox="1"/>
          <p:nvPr userDrawn="1"/>
        </p:nvSpPr>
        <p:spPr>
          <a:xfrm>
            <a:off x="245719" y="259401"/>
            <a:ext cx="2142639"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JPA</a:t>
            </a:r>
          </a:p>
        </p:txBody>
      </p:sp>
      <p:cxnSp>
        <p:nvCxnSpPr>
          <p:cNvPr id="11" name="Gerade Verbindung 10">
            <a:extLst>
              <a:ext uri="{FF2B5EF4-FFF2-40B4-BE49-F238E27FC236}">
                <a16:creationId xmlns:a16="http://schemas.microsoft.com/office/drawing/2014/main" id="{26F2CBF6-4899-4B3B-9C4F-311FAE354963}"/>
              </a:ext>
            </a:extLst>
          </p:cNvPr>
          <p:cNvCxnSpPr/>
          <p:nvPr userDrawn="1"/>
        </p:nvCxnSpPr>
        <p:spPr>
          <a:xfrm>
            <a:off x="1615522"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2" name="Content Placeholder 4">
            <a:extLst>
              <a:ext uri="{FF2B5EF4-FFF2-40B4-BE49-F238E27FC236}">
                <a16:creationId xmlns:a16="http://schemas.microsoft.com/office/drawing/2014/main" id="{450AAC65-C78C-457F-B852-84CDFFD5D972}"/>
              </a:ext>
            </a:extLst>
          </p:cNvPr>
          <p:cNvSpPr>
            <a:spLocks noGrp="1"/>
          </p:cNvSpPr>
          <p:nvPr>
            <p:ph sz="quarter" idx="10"/>
          </p:nvPr>
        </p:nvSpPr>
        <p:spPr>
          <a:xfrm>
            <a:off x="1683509" y="271485"/>
            <a:ext cx="6654936" cy="338554"/>
          </a:xfrm>
          <a:prstGeom prst="rect">
            <a:avLst/>
          </a:prstGeom>
        </p:spPr>
        <p:txBody>
          <a:bodyPr lIns="0" rIns="0" anchor="ctr"/>
          <a:lstStyle>
            <a:lvl1pPr>
              <a:defRPr sz="1600" b="1">
                <a:solidFill>
                  <a:schemeClr val="bg1">
                    <a:lumMod val="1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1349461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1879391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608675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25913050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283373016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540643019"/>
      </p:ext>
    </p:extLst>
  </p:cSld>
  <p:clrMapOvr>
    <a:masterClrMapping/>
  </p:clrMapOvr>
  <p:hf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65698455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76658239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1286927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Title, Sub-Title and Conten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431800" y="1680211"/>
            <a:ext cx="8229340" cy="4701540"/>
          </a:xfrm>
        </p:spPr>
        <p:txBody>
          <a:bodyPr/>
          <a:lstStyle>
            <a:lvl1pPr>
              <a:defRPr/>
            </a:lvl1pPr>
            <a:lvl2pPr>
              <a:defRPr sz="1600"/>
            </a:lvl2pPr>
            <a:lvl3pPr>
              <a:defRPr sz="1400"/>
            </a:lvl3pPr>
            <a:lvl4pPr marL="1658938" indent="-228600">
              <a:defRPr sz="1200" baseline="0"/>
            </a:lvl4pPr>
            <a:lvl5pPr marL="1944688" indent="-188913">
              <a:defRPr sz="1100"/>
            </a:lvl5pPr>
          </a:lstStyle>
          <a:p>
            <a:pPr lvl="0"/>
            <a:r>
              <a:rPr lang="en-US" dirty="0"/>
              <a:t>Slide copy uses this color (20pt)</a:t>
            </a:r>
          </a:p>
          <a:p>
            <a:pPr lvl="1"/>
            <a:r>
              <a:rPr lang="en-US" dirty="0"/>
              <a:t>Bullet point level 1 (16pt)</a:t>
            </a:r>
          </a:p>
          <a:p>
            <a:pPr lvl="2"/>
            <a:r>
              <a:rPr lang="en-US" dirty="0"/>
              <a:t>Bullet point level 2 (14pt)</a:t>
            </a:r>
          </a:p>
          <a:p>
            <a:pPr lvl="3"/>
            <a:r>
              <a:rPr lang="en-US" dirty="0"/>
              <a:t>Bullet point level 3 (12pt)</a:t>
            </a:r>
          </a:p>
          <a:p>
            <a:pPr lvl="4"/>
            <a:r>
              <a:rPr lang="en-US" dirty="0"/>
              <a:t>Bullet point level 4 (11pt)</a:t>
            </a:r>
            <a:endParaRPr lang="en-GB" dirty="0"/>
          </a:p>
        </p:txBody>
      </p:sp>
      <p:sp>
        <p:nvSpPr>
          <p:cNvPr id="6" name="Title 1"/>
          <p:cNvSpPr>
            <a:spLocks noGrp="1"/>
          </p:cNvSpPr>
          <p:nvPr>
            <p:ph type="title" hasCustomPrompt="1"/>
          </p:nvPr>
        </p:nvSpPr>
        <p:spPr>
          <a:xfrm>
            <a:off x="431801" y="182177"/>
            <a:ext cx="8229340" cy="868362"/>
          </a:xfrm>
        </p:spPr>
        <p:txBody>
          <a:bodyPr>
            <a:noAutofit/>
          </a:bodyPr>
          <a:lstStyle>
            <a:lvl1pPr>
              <a:defRPr sz="2800">
                <a:solidFill>
                  <a:srgbClr val="00BBEE"/>
                </a:solidFill>
              </a:defRPr>
            </a:lvl1pPr>
          </a:lstStyle>
          <a:p>
            <a:r>
              <a:rPr lang="en-US" dirty="0"/>
              <a:t>Slide title: can span two lines of the slide and </a:t>
            </a:r>
            <a:br>
              <a:rPr lang="en-US" dirty="0"/>
            </a:br>
            <a:r>
              <a:rPr lang="en-US" dirty="0"/>
              <a:t>uses this font color (28pt) </a:t>
            </a:r>
            <a:endParaRPr lang="en-GB" dirty="0"/>
          </a:p>
        </p:txBody>
      </p:sp>
    </p:spTree>
    <p:extLst>
      <p:ext uri="{BB962C8B-B14F-4D97-AF65-F5344CB8AC3E}">
        <p14:creationId xmlns:p14="http://schemas.microsoft.com/office/powerpoint/2010/main" val="3247684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17" name="TextBox 9">
            <a:extLst>
              <a:ext uri="{FF2B5EF4-FFF2-40B4-BE49-F238E27FC236}">
                <a16:creationId xmlns:a16="http://schemas.microsoft.com/office/drawing/2014/main" id="{F7BAB027-2F0F-4F2B-9679-25DA9BC4328B}"/>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8" name="Interaktive Schaltfläche: Nächste(r) oder Weiter 1">
            <a:hlinkClick r:id="" action="ppaction://hlinkshowjump?jump=nextslide" highlightClick="1"/>
            <a:extLst>
              <a:ext uri="{FF2B5EF4-FFF2-40B4-BE49-F238E27FC236}">
                <a16:creationId xmlns:a16="http://schemas.microsoft.com/office/drawing/2014/main" id="{0D2BF422-6635-459B-9BCD-FBE57AF7F187}"/>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9" name="Interaktive Schaltfläche: Nächste(r) oder Weiter 7">
            <a:hlinkClick r:id="" action="ppaction://hlinkshowjump?jump=previousslide" highlightClick="1"/>
            <a:extLst>
              <a:ext uri="{FF2B5EF4-FFF2-40B4-BE49-F238E27FC236}">
                <a16:creationId xmlns:a16="http://schemas.microsoft.com/office/drawing/2014/main" id="{3C281DBD-25B2-4EC2-8314-8EAC59E6C367}"/>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0" name="Gerade Verbindung 10">
            <a:extLst>
              <a:ext uri="{FF2B5EF4-FFF2-40B4-BE49-F238E27FC236}">
                <a16:creationId xmlns:a16="http://schemas.microsoft.com/office/drawing/2014/main" id="{704C3163-9B38-4068-A67A-BDE99F77C05A}"/>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2" name="Content Placeholder 2">
            <a:extLst>
              <a:ext uri="{FF2B5EF4-FFF2-40B4-BE49-F238E27FC236}">
                <a16:creationId xmlns:a16="http://schemas.microsoft.com/office/drawing/2014/main" id="{9BBE93FA-CA06-46DC-B860-87B818850631}"/>
              </a:ext>
            </a:extLst>
          </p:cNvPr>
          <p:cNvSpPr>
            <a:spLocks noGrp="1"/>
          </p:cNvSpPr>
          <p:nvPr>
            <p:ph sz="half" idx="1" hasCustomPrompt="1"/>
          </p:nvPr>
        </p:nvSpPr>
        <p:spPr>
          <a:xfrm>
            <a:off x="640080" y="914400"/>
            <a:ext cx="3867150" cy="5239512"/>
          </a:xfrm>
          <a:prstGeom prst="rect">
            <a:avLst/>
          </a:prstGeom>
        </p:spPr>
        <p:txBody>
          <a:bodyPr/>
          <a:lstStyle>
            <a:lvl1pPr>
              <a:defRPr sz="1800">
                <a:solidFill>
                  <a:schemeClr val="bg1">
                    <a:lumMod val="10000"/>
                  </a:schemeClr>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23" name="Content Placeholder 3">
            <a:extLst>
              <a:ext uri="{FF2B5EF4-FFF2-40B4-BE49-F238E27FC236}">
                <a16:creationId xmlns:a16="http://schemas.microsoft.com/office/drawing/2014/main" id="{9791886A-9DC7-44FB-970F-A5F5EEF97991}"/>
              </a:ext>
            </a:extLst>
          </p:cNvPr>
          <p:cNvSpPr>
            <a:spLocks noGrp="1"/>
          </p:cNvSpPr>
          <p:nvPr>
            <p:ph sz="half" idx="2" hasCustomPrompt="1"/>
          </p:nvPr>
        </p:nvSpPr>
        <p:spPr>
          <a:xfrm>
            <a:off x="4648200" y="914400"/>
            <a:ext cx="3867150" cy="5239512"/>
          </a:xfrm>
          <a:prstGeom prst="rect">
            <a:avLst/>
          </a:prstGeom>
        </p:spPr>
        <p:txBody>
          <a:bodyPr/>
          <a:lstStyle>
            <a:lvl1pPr>
              <a:defRPr sz="1800">
                <a:solidFill>
                  <a:schemeClr val="bg1">
                    <a:lumMod val="10000"/>
                  </a:schemeClr>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11" name="Textfeld 5">
            <a:extLst>
              <a:ext uri="{FF2B5EF4-FFF2-40B4-BE49-F238E27FC236}">
                <a16:creationId xmlns:a16="http://schemas.microsoft.com/office/drawing/2014/main" id="{AF6EE7DE-84FE-4EFE-B053-3C2E2520DB27}"/>
              </a:ext>
            </a:extLst>
          </p:cNvPr>
          <p:cNvSpPr txBox="1"/>
          <p:nvPr userDrawn="1"/>
        </p:nvSpPr>
        <p:spPr>
          <a:xfrm>
            <a:off x="245719" y="259401"/>
            <a:ext cx="218358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JPA</a:t>
            </a:r>
          </a:p>
        </p:txBody>
      </p:sp>
      <p:cxnSp>
        <p:nvCxnSpPr>
          <p:cNvPr id="12" name="Gerade Verbindung 10">
            <a:extLst>
              <a:ext uri="{FF2B5EF4-FFF2-40B4-BE49-F238E27FC236}">
                <a16:creationId xmlns:a16="http://schemas.microsoft.com/office/drawing/2014/main" id="{FF414825-12BE-40E5-A2E2-00DDC85CC40D}"/>
              </a:ext>
            </a:extLst>
          </p:cNvPr>
          <p:cNvCxnSpPr/>
          <p:nvPr userDrawn="1"/>
        </p:nvCxnSpPr>
        <p:spPr>
          <a:xfrm>
            <a:off x="1686320"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3" name="Content Placeholder 4">
            <a:extLst>
              <a:ext uri="{FF2B5EF4-FFF2-40B4-BE49-F238E27FC236}">
                <a16:creationId xmlns:a16="http://schemas.microsoft.com/office/drawing/2014/main" id="{F78E5A6E-5937-45D1-9774-D25AA4E346EA}"/>
              </a:ext>
            </a:extLst>
          </p:cNvPr>
          <p:cNvSpPr>
            <a:spLocks noGrp="1"/>
          </p:cNvSpPr>
          <p:nvPr>
            <p:ph sz="quarter" idx="10"/>
          </p:nvPr>
        </p:nvSpPr>
        <p:spPr>
          <a:xfrm>
            <a:off x="1754305" y="271485"/>
            <a:ext cx="6609965" cy="338554"/>
          </a:xfrm>
          <a:prstGeom prst="rect">
            <a:avLst/>
          </a:prstGeom>
        </p:spPr>
        <p:txBody>
          <a:bodyPr lIns="0" rIns="0" anchor="ctr"/>
          <a:lstStyle>
            <a:lvl1pPr>
              <a:defRPr sz="1600" b="1">
                <a:solidFill>
                  <a:schemeClr val="bg1">
                    <a:lumMod val="1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1177167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5" name="Content Placeholder 4"/>
          <p:cNvSpPr>
            <a:spLocks noGrp="1"/>
          </p:cNvSpPr>
          <p:nvPr>
            <p:ph sz="quarter" idx="10" hasCustomPrompt="1"/>
          </p:nvPr>
        </p:nvSpPr>
        <p:spPr>
          <a:xfrm>
            <a:off x="0" y="3004985"/>
            <a:ext cx="9144000" cy="497340"/>
          </a:xfrm>
          <a:prstGeom prst="rect">
            <a:avLst/>
          </a:prstGeom>
        </p:spPr>
        <p:txBody>
          <a:bodyPr/>
          <a:lstStyle>
            <a:lvl1pPr algn="ctr">
              <a:defRPr lang="en-US" sz="3200" kern="1200" spc="300" dirty="0" smtClean="0">
                <a:solidFill>
                  <a:schemeClr val="tx1"/>
                </a:solidFill>
                <a:latin typeface="Century Gothic" panose="020B0502020202020204" pitchFamily="34" charset="0"/>
                <a:ea typeface="+mn-ea"/>
                <a:cs typeface="+mn-cs"/>
              </a:defRPr>
            </a:lvl1pPr>
            <a:lvl2pPr marL="457200" indent="0">
              <a:buNone/>
              <a:defRPr/>
            </a:lvl2pPr>
          </a:lstStyle>
          <a:p>
            <a:pPr lvl="0"/>
            <a:r>
              <a:rPr lang="en-US" dirty="0"/>
              <a:t>EDIT MASTER DIVIDER TITLE</a:t>
            </a:r>
          </a:p>
          <a:p>
            <a:pPr lvl="0"/>
            <a:endParaRPr lang="en-US" dirty="0"/>
          </a:p>
          <a:p>
            <a:pPr lvl="0"/>
            <a:endParaRPr lang="en-US" dirty="0"/>
          </a:p>
          <a:p>
            <a:pPr lvl="0"/>
            <a:endParaRPr lang="en-US" dirty="0"/>
          </a:p>
          <a:p>
            <a:pPr lvl="0"/>
            <a:endParaRPr lang="en-US" dirty="0"/>
          </a:p>
          <a:p>
            <a:pPr lvl="0"/>
            <a:endParaRPr lang="en-US" dirty="0"/>
          </a:p>
        </p:txBody>
      </p:sp>
      <p:sp>
        <p:nvSpPr>
          <p:cNvPr id="13" name="Content Placeholder 4"/>
          <p:cNvSpPr>
            <a:spLocks noGrp="1"/>
          </p:cNvSpPr>
          <p:nvPr>
            <p:ph sz="quarter" idx="11" hasCustomPrompt="1"/>
          </p:nvPr>
        </p:nvSpPr>
        <p:spPr>
          <a:xfrm>
            <a:off x="0" y="3600208"/>
            <a:ext cx="9144000" cy="373694"/>
          </a:xfrm>
          <a:prstGeom prst="rect">
            <a:avLst/>
          </a:prstGeom>
        </p:spPr>
        <p:txBody>
          <a:bodyPr/>
          <a:lstStyle>
            <a:lvl1pPr algn="ctr">
              <a:defRPr lang="en-US" sz="1400" kern="1200" spc="300" dirty="0" smtClean="0">
                <a:solidFill>
                  <a:srgbClr val="5B9BD5"/>
                </a:solidFill>
                <a:latin typeface="Century Gothic" panose="020B0502020202020204" pitchFamily="34" charset="0"/>
                <a:ea typeface="+mn-ea"/>
                <a:cs typeface="+mn-cs"/>
              </a:defRPr>
            </a:lvl1pPr>
            <a:lvl2pPr marL="457200" indent="0">
              <a:buNone/>
              <a:defRPr/>
            </a:lvl2pPr>
          </a:lstStyle>
          <a:p>
            <a:pPr lvl="0"/>
            <a:r>
              <a:rPr lang="en-US" dirty="0"/>
              <a:t>EDIT MASTER DIVIDER SUB TITLE</a:t>
            </a:r>
          </a:p>
          <a:p>
            <a:pPr lvl="0"/>
            <a:endParaRPr lang="en-US" dirty="0"/>
          </a:p>
          <a:p>
            <a:pPr lvl="0"/>
            <a:endParaRPr lang="en-US" dirty="0"/>
          </a:p>
          <a:p>
            <a:pPr lvl="0"/>
            <a:endParaRPr lang="en-US" dirty="0"/>
          </a:p>
          <a:p>
            <a:pPr lvl="0"/>
            <a:endParaRPr lang="en-US" dirty="0"/>
          </a:p>
          <a:p>
            <a:pPr lvl="0"/>
            <a:endParaRPr lang="en-US" dirty="0"/>
          </a:p>
        </p:txBody>
      </p:sp>
      <p:sp>
        <p:nvSpPr>
          <p:cNvPr id="9" name="TextBox 9">
            <a:extLst>
              <a:ext uri="{FF2B5EF4-FFF2-40B4-BE49-F238E27FC236}">
                <a16:creationId xmlns:a16="http://schemas.microsoft.com/office/drawing/2014/main" id="{5E3B324B-D78E-4D2A-A176-59C5374DF5B9}"/>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1" name="Interaktive Schaltfläche: Nächste(r) oder Weiter 1">
            <a:hlinkClick r:id="" action="ppaction://hlinkshowjump?jump=nextslide" highlightClick="1"/>
            <a:extLst>
              <a:ext uri="{FF2B5EF4-FFF2-40B4-BE49-F238E27FC236}">
                <a16:creationId xmlns:a16="http://schemas.microsoft.com/office/drawing/2014/main" id="{77D9E626-4270-4ED1-A1C7-B4031A163DE5}"/>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2" name="Interaktive Schaltfläche: Nächste(r) oder Weiter 7">
            <a:hlinkClick r:id="" action="ppaction://hlinkshowjump?jump=previousslide" highlightClick="1"/>
            <a:extLst>
              <a:ext uri="{FF2B5EF4-FFF2-40B4-BE49-F238E27FC236}">
                <a16:creationId xmlns:a16="http://schemas.microsoft.com/office/drawing/2014/main" id="{8B6E3A8C-87F8-476D-9B5F-9024187A4BFB}"/>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4994AA65-FB9C-4970-A9FF-78E10CF4793C}"/>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8323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No Content">
    <p:spTree>
      <p:nvGrpSpPr>
        <p:cNvPr id="1" name=""/>
        <p:cNvGrpSpPr/>
        <p:nvPr/>
      </p:nvGrpSpPr>
      <p:grpSpPr>
        <a:xfrm>
          <a:off x="0" y="0"/>
          <a:ext cx="0" cy="0"/>
          <a:chOff x="0" y="0"/>
          <a:chExt cx="0" cy="0"/>
        </a:xfrm>
      </p:grpSpPr>
      <p:sp>
        <p:nvSpPr>
          <p:cNvPr id="11" name="TextBox 9">
            <a:extLst>
              <a:ext uri="{FF2B5EF4-FFF2-40B4-BE49-F238E27FC236}">
                <a16:creationId xmlns:a16="http://schemas.microsoft.com/office/drawing/2014/main" id="{0CA85A65-E1EE-481A-87F1-FFE5C84B5E16}"/>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2" name="Interaktive Schaltfläche: Nächste(r) oder Weiter 1">
            <a:hlinkClick r:id="" action="ppaction://hlinkshowjump?jump=nextslide" highlightClick="1"/>
            <a:extLst>
              <a:ext uri="{FF2B5EF4-FFF2-40B4-BE49-F238E27FC236}">
                <a16:creationId xmlns:a16="http://schemas.microsoft.com/office/drawing/2014/main" id="{241B3913-A9FD-4CFE-9CB0-8752ACE17429}"/>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3" name="Interaktive Schaltfläche: Nächste(r) oder Weiter 7">
            <a:hlinkClick r:id="" action="ppaction://hlinkshowjump?jump=previousslide" highlightClick="1"/>
            <a:extLst>
              <a:ext uri="{FF2B5EF4-FFF2-40B4-BE49-F238E27FC236}">
                <a16:creationId xmlns:a16="http://schemas.microsoft.com/office/drawing/2014/main" id="{8A3AD406-4683-4A63-A064-1017FBC8CCEF}"/>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6ACC5A60-0645-4B90-9F6C-7D9793FAAD98}"/>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9" name="Textfeld 5">
            <a:extLst>
              <a:ext uri="{FF2B5EF4-FFF2-40B4-BE49-F238E27FC236}">
                <a16:creationId xmlns:a16="http://schemas.microsoft.com/office/drawing/2014/main" id="{F402280F-EDC0-4B94-8F6D-836F70625F96}"/>
              </a:ext>
            </a:extLst>
          </p:cNvPr>
          <p:cNvSpPr txBox="1"/>
          <p:nvPr userDrawn="1"/>
        </p:nvSpPr>
        <p:spPr>
          <a:xfrm>
            <a:off x="245719" y="259401"/>
            <a:ext cx="2115344"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JPA</a:t>
            </a:r>
          </a:p>
        </p:txBody>
      </p:sp>
      <p:cxnSp>
        <p:nvCxnSpPr>
          <p:cNvPr id="10" name="Gerade Verbindung 10">
            <a:extLst>
              <a:ext uri="{FF2B5EF4-FFF2-40B4-BE49-F238E27FC236}">
                <a16:creationId xmlns:a16="http://schemas.microsoft.com/office/drawing/2014/main" id="{307A7D7B-3B2D-47BA-AF14-91895FDD9F72}"/>
              </a:ext>
            </a:extLst>
          </p:cNvPr>
          <p:cNvCxnSpPr/>
          <p:nvPr userDrawn="1"/>
        </p:nvCxnSpPr>
        <p:spPr>
          <a:xfrm>
            <a:off x="1625047"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5" name="Content Placeholder 4">
            <a:extLst>
              <a:ext uri="{FF2B5EF4-FFF2-40B4-BE49-F238E27FC236}">
                <a16:creationId xmlns:a16="http://schemas.microsoft.com/office/drawing/2014/main" id="{1C3BC9F1-B5FC-446D-B99F-6D7DBBDF565F}"/>
              </a:ext>
            </a:extLst>
          </p:cNvPr>
          <p:cNvSpPr>
            <a:spLocks noGrp="1"/>
          </p:cNvSpPr>
          <p:nvPr>
            <p:ph sz="quarter" idx="10"/>
          </p:nvPr>
        </p:nvSpPr>
        <p:spPr>
          <a:xfrm>
            <a:off x="1693034" y="271485"/>
            <a:ext cx="6686259" cy="338554"/>
          </a:xfrm>
          <a:prstGeom prst="rect">
            <a:avLst/>
          </a:prstGeom>
        </p:spPr>
        <p:txBody>
          <a:bodyPr lIns="0" rIns="0" anchor="ctr"/>
          <a:lstStyle>
            <a:lvl1pPr>
              <a:defRPr sz="1600" b="1">
                <a:solidFill>
                  <a:schemeClr val="tx1"/>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1072870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0" name="TextBox 9">
            <a:extLst>
              <a:ext uri="{FF2B5EF4-FFF2-40B4-BE49-F238E27FC236}">
                <a16:creationId xmlns:a16="http://schemas.microsoft.com/office/drawing/2014/main" id="{CFE93B4B-56AD-4C1C-9916-46A1D7D015E8}"/>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21" name="Interaktive Schaltfläche: Nächste(r) oder Weiter 1">
            <a:hlinkClick r:id="" action="ppaction://hlinkshowjump?jump=nextslide" highlightClick="1"/>
            <a:extLst>
              <a:ext uri="{FF2B5EF4-FFF2-40B4-BE49-F238E27FC236}">
                <a16:creationId xmlns:a16="http://schemas.microsoft.com/office/drawing/2014/main" id="{3AD6C2E1-524B-4AB9-9032-6D1E27E6A5E5}"/>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22" name="Interaktive Schaltfläche: Nächste(r) oder Weiter 7">
            <a:hlinkClick r:id="" action="ppaction://hlinkshowjump?jump=previousslide" highlightClick="1"/>
            <a:extLst>
              <a:ext uri="{FF2B5EF4-FFF2-40B4-BE49-F238E27FC236}">
                <a16:creationId xmlns:a16="http://schemas.microsoft.com/office/drawing/2014/main" id="{76FF6ABB-F0D7-4E64-893C-D2D8B3F85F50}"/>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3" name="Gerade Verbindung 10">
            <a:extLst>
              <a:ext uri="{FF2B5EF4-FFF2-40B4-BE49-F238E27FC236}">
                <a16:creationId xmlns:a16="http://schemas.microsoft.com/office/drawing/2014/main" id="{05D66167-85F3-4BAA-915C-9927D29C257E}"/>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3372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825D3E0-9A0F-4519-A495-E311797AF0A9}" type="datetimeFigureOut">
              <a:rPr lang="en-US" smtClean="0"/>
              <a:t>4/24/2018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E66336-C2D6-4025-A6AA-CEAE32CD243D}" type="slidenum">
              <a:rPr lang="en-US" smtClean="0"/>
              <a:t>‹#›</a:t>
            </a:fld>
            <a:endParaRPr lang="en-US"/>
          </a:p>
        </p:txBody>
      </p:sp>
    </p:spTree>
    <p:extLst>
      <p:ext uri="{BB962C8B-B14F-4D97-AF65-F5344CB8AC3E}">
        <p14:creationId xmlns:p14="http://schemas.microsoft.com/office/powerpoint/2010/main" val="618009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25D3E0-9A0F-4519-A495-E311797AF0A9}" type="datetimeFigureOut">
              <a:rPr lang="en-US" smtClean="0"/>
              <a:t>4/24/2018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E66336-C2D6-4025-A6AA-CEAE32CD243D}" type="slidenum">
              <a:rPr lang="en-US" smtClean="0"/>
              <a:t>‹#›</a:t>
            </a:fld>
            <a:endParaRPr lang="en-US"/>
          </a:p>
        </p:txBody>
      </p:sp>
    </p:spTree>
    <p:extLst>
      <p:ext uri="{BB962C8B-B14F-4D97-AF65-F5344CB8AC3E}">
        <p14:creationId xmlns:p14="http://schemas.microsoft.com/office/powerpoint/2010/main" val="1243355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slideLayout" Target="../slideLayouts/slideLayout2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6" Type="http://schemas.openxmlformats.org/officeDocument/2006/relationships/theme" Target="../theme/theme2.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5" Type="http://schemas.openxmlformats.org/officeDocument/2006/relationships/slideLayout" Target="../slideLayouts/slideLayout2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theme" Target="../theme/theme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588781"/>
      </p:ext>
    </p:extLst>
  </p:cSld>
  <p:clrMap bg1="lt1" tx1="dk1" bg2="lt2" tx2="dk2" accent1="accent1" accent2="accent2" accent3="accent3" accent4="accent4" accent5="accent5" accent6="accent6" hlink="hlink" folHlink="folHlink"/>
  <p:sldLayoutIdLst>
    <p:sldLayoutId id="2147483693" r:id="rId1"/>
    <p:sldLayoutId id="2147483690" r:id="rId2"/>
    <p:sldLayoutId id="2147483696" r:id="rId3"/>
    <p:sldLayoutId id="2147483694" r:id="rId4"/>
    <p:sldLayoutId id="2147483692" r:id="rId5"/>
    <p:sldLayoutId id="2147483697" r:id="rId6"/>
    <p:sldLayoutId id="2147483695" r:id="rId7"/>
    <p:sldLayoutId id="2147483731" r:id="rId8"/>
    <p:sldLayoutId id="2147483732" r:id="rId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588781"/>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06" r:id="rId9"/>
    <p:sldLayoutId id="2147483707" r:id="rId10"/>
    <p:sldLayoutId id="2147483708" r:id="rId11"/>
    <p:sldLayoutId id="2147483709" r:id="rId12"/>
    <p:sldLayoutId id="2147483710" r:id="rId13"/>
    <p:sldLayoutId id="2147483711" r:id="rId14"/>
    <p:sldLayoutId id="2147483712" r:id="rId1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5FD6543-4665-4D09-975B-E500615C0587}"/>
              </a:ext>
            </a:extLst>
          </p:cNvPr>
          <p:cNvSpPr>
            <a:spLocks noGrp="1"/>
          </p:cNvSpPr>
          <p:nvPr>
            <p:ph type="body" idx="1"/>
          </p:nvPr>
        </p:nvSpPr>
        <p:spPr>
          <a:xfrm>
            <a:off x="640080" y="914400"/>
            <a:ext cx="8037576" cy="5239512"/>
          </a:xfrm>
          <a:prstGeom prst="rect">
            <a:avLst/>
          </a:prstGeom>
        </p:spPr>
        <p:txBody>
          <a:bodyPr vert="horz" lIns="91440" tIns="45720" rIns="91440" bIns="45720" rtlCol="0">
            <a:normAutofit/>
          </a:bodyPr>
          <a:lstStyle/>
          <a:p>
            <a:pPr lvl="0"/>
            <a:r>
              <a:rPr lang="en-US" dirty="0"/>
              <a:t>First level</a:t>
            </a:r>
          </a:p>
          <a:p>
            <a:pPr lvl="1"/>
            <a:r>
              <a:rPr lang="en-US" dirty="0"/>
              <a:t>Second level</a:t>
            </a:r>
          </a:p>
          <a:p>
            <a:pPr lvl="2"/>
            <a:r>
              <a:rPr lang="en-US" dirty="0"/>
              <a:t>Third level</a:t>
            </a:r>
          </a:p>
        </p:txBody>
      </p:sp>
      <p:sp>
        <p:nvSpPr>
          <p:cNvPr id="7" name="TextBox 9">
            <a:extLst>
              <a:ext uri="{FF2B5EF4-FFF2-40B4-BE49-F238E27FC236}">
                <a16:creationId xmlns:a16="http://schemas.microsoft.com/office/drawing/2014/main" id="{5F21A84E-4DCC-462E-8ADC-6B963768608F}"/>
              </a:ext>
            </a:extLst>
          </p:cNvPr>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8" name="Interaktive Schaltfläche: Nächste(r) oder Weiter 1">
            <a:hlinkClick r:id="" action="ppaction://hlinkshowjump?jump=nextslide" highlightClick="1"/>
            <a:extLst>
              <a:ext uri="{FF2B5EF4-FFF2-40B4-BE49-F238E27FC236}">
                <a16:creationId xmlns:a16="http://schemas.microsoft.com/office/drawing/2014/main" id="{3455E179-862E-4171-B29A-094DC0E50EE9}"/>
              </a:ext>
            </a:extLst>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9" name="Interaktive Schaltfläche: Nächste(r) oder Weiter 7">
            <a:hlinkClick r:id="" action="ppaction://hlinkshowjump?jump=previousslide" highlightClick="1"/>
            <a:extLst>
              <a:ext uri="{FF2B5EF4-FFF2-40B4-BE49-F238E27FC236}">
                <a16:creationId xmlns:a16="http://schemas.microsoft.com/office/drawing/2014/main" id="{1803DE55-7D3B-4B80-BAE7-FFDFECDE90CD}"/>
              </a:ext>
            </a:extLst>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0" name="Gerade Verbindung 10">
            <a:extLst>
              <a:ext uri="{FF2B5EF4-FFF2-40B4-BE49-F238E27FC236}">
                <a16:creationId xmlns:a16="http://schemas.microsoft.com/office/drawing/2014/main" id="{52158256-C78F-498B-9439-0A4A2A341364}"/>
              </a:ext>
            </a:extLst>
          </p:cNvPr>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0366972"/>
      </p:ext>
    </p:extLst>
  </p:cSld>
  <p:clrMap bg1="lt1" tx1="dk1" bg2="lt2" tx2="dk2" accent1="accent1" accent2="accent2" accent3="accent3" accent4="accent4" accent5="accent5" accent6="accent6" hlink="hlink" folHlink="folHlink"/>
  <p:sldLayoutIdLst>
    <p:sldLayoutId id="2147483727" r:id="rId1"/>
    <p:sldLayoutId id="2147483728"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1200" kern="1200">
          <a:solidFill>
            <a:schemeClr val="tx1"/>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Clr>
          <a:srgbClr val="5B9BD5"/>
        </a:buClr>
        <a:buFont typeface="Wingdings" panose="05000000000000000000" pitchFamily="2" charset="2"/>
        <a:buChar char="Ü"/>
        <a:defRPr sz="1800" kern="1200">
          <a:solidFill>
            <a:srgbClr val="464646"/>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Clr>
          <a:srgbClr val="5B9BD5"/>
        </a:buClr>
        <a:buFont typeface="Acumin Pro Condensed Thin" panose="020B0206020202020204" pitchFamily="34" charset="0"/>
        <a:buChar char="▶"/>
        <a:defRPr sz="1600" kern="1200">
          <a:solidFill>
            <a:srgbClr val="464646"/>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Clr>
          <a:srgbClr val="5B9BD5"/>
        </a:buClr>
        <a:buFont typeface="Symbol" panose="05050102010706020507" pitchFamily="18" charset="2"/>
        <a:buChar char="®"/>
        <a:defRPr sz="1350" kern="1200">
          <a:solidFill>
            <a:schemeClr val="bg2">
              <a:lumMod val="50000"/>
            </a:schemeClr>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400050" y="171450"/>
            <a:ext cx="8382000" cy="1356360"/>
          </a:xfrm>
          <a:prstGeom prst="rect">
            <a:avLst/>
          </a:prstGeom>
          <a:ln w="3175">
            <a:noFill/>
          </a:ln>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00050" y="1685925"/>
            <a:ext cx="8381999" cy="40386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endParaRPr lang="en-US" dirty="0"/>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en-US" dirty="0"/>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400">
                <a:solidFill>
                  <a:schemeClr val="tx1"/>
                </a:solidFill>
              </a:defRPr>
            </a:lvl1pPr>
          </a:lstStyle>
          <a:p>
            <a:fld id="{E11AC5FD-6117-434D-B9A5-ADA9E67FDCBD}" type="slidenum">
              <a:rPr lang="en-US" smtClean="0"/>
              <a:t>‹#›</a:t>
            </a:fld>
            <a:endParaRPr lang="en-US" dirty="0"/>
          </a:p>
        </p:txBody>
      </p:sp>
      <p:cxnSp>
        <p:nvCxnSpPr>
          <p:cNvPr id="12" name="Straight Connector 11"/>
          <p:cNvCxnSpPr/>
          <p:nvPr/>
        </p:nvCxnSpPr>
        <p:spPr>
          <a:xfrm>
            <a:off x="400050" y="1524000"/>
            <a:ext cx="8381999" cy="381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02890762"/>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Lst>
  <p:hf hdr="0" ftr="0" dt="0"/>
  <p:txStyles>
    <p:titleStyle>
      <a:lvl1pPr algn="l" defTabSz="685800" rtl="0" eaLnBrk="1" latinLnBrk="0" hangingPunct="1">
        <a:lnSpc>
          <a:spcPct val="90000"/>
        </a:lnSpc>
        <a:spcBef>
          <a:spcPct val="0"/>
        </a:spcBef>
        <a:buNone/>
        <a:defRPr sz="4000" u="none" kern="1200">
          <a:ln>
            <a:solidFill>
              <a:schemeClr val="tx1"/>
            </a:solidFill>
          </a:ln>
          <a:solidFill>
            <a:schemeClr val="tx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tx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tx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tx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tx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tx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slideLayout" Target="../slideLayouts/slideLayout6.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s/_rels/slide12.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slideLayout" Target="../slideLayouts/slideLayout6.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tags" Target="../tags/tag12.xml"/><Relationship Id="rId5" Type="http://schemas.openxmlformats.org/officeDocument/2006/relationships/tags" Target="../tags/tag11.xml"/><Relationship Id="rId4" Type="http://schemas.openxmlformats.org/officeDocument/2006/relationships/tags" Target="../tags/tag10.xml"/></Relationships>
</file>

<file path=ppt/slides/_rels/slide13.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15.xml"/><Relationship Id="rId7" Type="http://schemas.openxmlformats.org/officeDocument/2006/relationships/slideLayout" Target="../slideLayouts/slideLayout6.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tags" Target="../tags/tag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9.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oleObject" Target="../embeddings/oleObject1.bin"/><Relationship Id="rId4" Type="http://schemas.openxmlformats.org/officeDocument/2006/relationships/notesSlide" Target="../notesSlides/notesSlide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7.xml"/><Relationship Id="rId1" Type="http://schemas.openxmlformats.org/officeDocument/2006/relationships/themeOverride" Target="../theme/themeOverride1.xml"/></Relationships>
</file>

<file path=ppt/slides/_rels/slide24.xml.rels><?xml version="1.0" encoding="UTF-8" standalone="yes"?>
<Relationships xmlns="http://schemas.openxmlformats.org/package/2006/relationships"><Relationship Id="rId3" Type="http://schemas.openxmlformats.org/officeDocument/2006/relationships/hyperlink" Target="http://www.cdss.ca.gov/Portals/9/CFL/2017-18/17-18_59.pdf?ver=2018-04-03-093928-867" TargetMode="External"/><Relationship Id="rId2" Type="http://schemas.openxmlformats.org/officeDocument/2006/relationships/hyperlink" Target="http://www.cdss.ca.gov/Portals/9/ACL/2018/18-33.pdf?ver=2018-03-30-162512-837" TargetMode="External"/><Relationship Id="rId1" Type="http://schemas.openxmlformats.org/officeDocument/2006/relationships/slideLayout" Target="../slideLayouts/slideLayout32.xml"/><Relationship Id="rId6" Type="http://schemas.openxmlformats.org/officeDocument/2006/relationships/hyperlink" Target="http://leginfo.legislature.ca.gov/faces/billNavClient.xhtml?bill_id=201720180AB2183&amp;firstNav=tracking" TargetMode="External"/><Relationship Id="rId5" Type="http://schemas.openxmlformats.org/officeDocument/2006/relationships/hyperlink" Target="http://leginfo.legislature.ca.gov/faces/billNavClient.xhtml?bill_id=201720180SB120&amp;firstNav=tracking" TargetMode="External"/><Relationship Id="rId4" Type="http://schemas.openxmlformats.org/officeDocument/2006/relationships/hyperlink" Target="http://leginfo.legislature.ca.gov/faces/billNavClient.xhtml?bill_id=201720180AB110&amp;firstNav=tracking"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www.cdss.ca.gov/Portals/9/CFL/2017-18/17-18_59.pdf?ver=2018-04-03-093928-867" TargetMode="External"/><Relationship Id="rId2" Type="http://schemas.openxmlformats.org/officeDocument/2006/relationships/hyperlink" Target="http://www.cdss.ca.gov/Portals/9/ACL/2018/18-33.pdf?ver=2018-03-30-162512-837" TargetMode="External"/><Relationship Id="rId1" Type="http://schemas.openxmlformats.org/officeDocument/2006/relationships/slideLayout" Target="../slideLayouts/slideLayout32.xml"/></Relationships>
</file>

<file path=ppt/slides/_rels/slide26.xml.rels><?xml version="1.0" encoding="UTF-8" standalone="yes"?>
<Relationships xmlns="http://schemas.openxmlformats.org/package/2006/relationships"><Relationship Id="rId3" Type="http://schemas.openxmlformats.org/officeDocument/2006/relationships/hyperlink" Target="http://www.cdss.ca.gov/Portals/9/CFL/2017-18/17-18_59.pdf?ver=2018-04-03-093928-867" TargetMode="External"/><Relationship Id="rId2" Type="http://schemas.openxmlformats.org/officeDocument/2006/relationships/hyperlink" Target="http://www.cdss.ca.gov/Portals/9/ACL/2018/18-33.pdf?ver=2018-03-30-162512-837" TargetMode="External"/><Relationship Id="rId1" Type="http://schemas.openxmlformats.org/officeDocument/2006/relationships/slideLayout" Target="../slideLayouts/slideLayout32.xml"/></Relationships>
</file>

<file path=ppt/slides/_rels/slide27.xml.rels><?xml version="1.0" encoding="UTF-8" standalone="yes"?>
<Relationships xmlns="http://schemas.openxmlformats.org/package/2006/relationships"><Relationship Id="rId3" Type="http://schemas.openxmlformats.org/officeDocument/2006/relationships/hyperlink" Target="http://leginfo.legislature.ca.gov/faces/billNavClient.xhtml?bill_id=201720180AB480" TargetMode="External"/><Relationship Id="rId2" Type="http://schemas.openxmlformats.org/officeDocument/2006/relationships/hyperlink" Target="http://www.cdss.ca.gov/Portals/9/ACL/2018/18-38.pdf?ver=2018-03-29-082841-527" TargetMode="External"/><Relationship Id="rId1" Type="http://schemas.openxmlformats.org/officeDocument/2006/relationships/slideLayout" Target="../slideLayouts/slideLayout32.xml"/></Relationships>
</file>

<file path=ppt/slides/_rels/slide28.xml.rels><?xml version="1.0" encoding="UTF-8" standalone="yes"?>
<Relationships xmlns="http://schemas.openxmlformats.org/package/2006/relationships"><Relationship Id="rId2" Type="http://schemas.openxmlformats.org/officeDocument/2006/relationships/hyperlink" Target="http://www.cdss.ca.gov/Portals/9/ACL/2018/18-18.pdf?ver=2018-02-21-104535-277" TargetMode="External"/><Relationship Id="rId1" Type="http://schemas.openxmlformats.org/officeDocument/2006/relationships/slideLayout" Target="../slideLayouts/slideLayout32.xml"/></Relationships>
</file>

<file path=ppt/slides/_rels/slide29.xml.rels><?xml version="1.0" encoding="UTF-8" standalone="yes"?>
<Relationships xmlns="http://schemas.openxmlformats.org/package/2006/relationships"><Relationship Id="rId2" Type="http://schemas.openxmlformats.org/officeDocument/2006/relationships/hyperlink" Target="http://www.cdss.ca.gov/Portals/9/ACL/2018/18-18.pdf?ver=2018-02-21-104535-277" TargetMode="External"/><Relationship Id="rId1" Type="http://schemas.openxmlformats.org/officeDocument/2006/relationships/slideLayout" Target="../slideLayouts/slideLayout3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www.cdss.ca.gov/lettersnotices/EntRes/getinfo/acin/2016/I-88_16.pdf" TargetMode="External"/><Relationship Id="rId2" Type="http://schemas.openxmlformats.org/officeDocument/2006/relationships/hyperlink" Target="http://www.cdss.ca.gov/lettersnotices/EntRes/getinfo/acin/2016/I-11_16.pdf" TargetMode="External"/><Relationship Id="rId1" Type="http://schemas.openxmlformats.org/officeDocument/2006/relationships/slideLayout" Target="../slideLayouts/slideLayout32.xml"/><Relationship Id="rId4" Type="http://schemas.openxmlformats.org/officeDocument/2006/relationships/hyperlink" Target="http://www.cdss.ca.gov/Portals/9/ACL/2018/18-08.pdf?ver=2018-01-26-152452-613"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www.cdss.ca.gov/lettersnotices/EntRes/getinfo/acin/2016/I-88_16.pdf" TargetMode="External"/><Relationship Id="rId2" Type="http://schemas.openxmlformats.org/officeDocument/2006/relationships/hyperlink" Target="http://www.cdss.ca.gov/lettersnotices/EntRes/getinfo/acin/2016/I-11_16.pdf" TargetMode="External"/><Relationship Id="rId1" Type="http://schemas.openxmlformats.org/officeDocument/2006/relationships/slideLayout" Target="../slideLayouts/slideLayout3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46617" y="2632667"/>
            <a:ext cx="8813352" cy="734099"/>
          </a:xfrm>
        </p:spPr>
        <p:txBody>
          <a:bodyPr/>
          <a:lstStyle/>
          <a:p>
            <a:r>
              <a:rPr lang="en-US" sz="5400" b="1" dirty="0"/>
              <a:t>CalACES</a:t>
            </a:r>
          </a:p>
        </p:txBody>
      </p:sp>
      <p:sp>
        <p:nvSpPr>
          <p:cNvPr id="3" name="Content Placeholder 2"/>
          <p:cNvSpPr>
            <a:spLocks noGrp="1"/>
          </p:cNvSpPr>
          <p:nvPr>
            <p:ph sz="quarter" idx="11"/>
          </p:nvPr>
        </p:nvSpPr>
        <p:spPr>
          <a:xfrm>
            <a:off x="146618" y="3366766"/>
            <a:ext cx="8813351" cy="489399"/>
          </a:xfrm>
        </p:spPr>
        <p:txBody>
          <a:bodyPr/>
          <a:lstStyle/>
          <a:p>
            <a:r>
              <a:rPr lang="en-US" sz="3200" b="1" u="sng" dirty="0"/>
              <a:t>JPA Board of Directors Meeting</a:t>
            </a:r>
          </a:p>
          <a:p>
            <a:endParaRPr lang="en-US" dirty="0"/>
          </a:p>
        </p:txBody>
      </p:sp>
      <p:sp>
        <p:nvSpPr>
          <p:cNvPr id="4" name="Content Placeholder 3"/>
          <p:cNvSpPr>
            <a:spLocks noGrp="1"/>
          </p:cNvSpPr>
          <p:nvPr>
            <p:ph sz="quarter" idx="12"/>
          </p:nvPr>
        </p:nvSpPr>
        <p:spPr>
          <a:xfrm>
            <a:off x="146617" y="4042255"/>
            <a:ext cx="8813352" cy="380131"/>
          </a:xfrm>
        </p:spPr>
        <p:txBody>
          <a:bodyPr/>
          <a:lstStyle/>
          <a:p>
            <a:r>
              <a:rPr lang="en-US" sz="2000" dirty="0"/>
              <a:t>April 26, 2018</a:t>
            </a:r>
          </a:p>
        </p:txBody>
      </p:sp>
    </p:spTree>
    <p:extLst>
      <p:ext uri="{BB962C8B-B14F-4D97-AF65-F5344CB8AC3E}">
        <p14:creationId xmlns:p14="http://schemas.microsoft.com/office/powerpoint/2010/main" val="2267771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9B2367-F2F3-43E7-BC6B-93DEBCA62B86}"/>
              </a:ext>
            </a:extLst>
          </p:cNvPr>
          <p:cNvSpPr>
            <a:spLocks noGrp="1"/>
          </p:cNvSpPr>
          <p:nvPr>
            <p:ph sz="half" idx="1"/>
          </p:nvPr>
        </p:nvSpPr>
        <p:spPr>
          <a:xfrm>
            <a:off x="341142" y="763954"/>
            <a:ext cx="4129258" cy="5776546"/>
          </a:xfrm>
        </p:spPr>
        <p:txBody>
          <a:bodyPr>
            <a:normAutofit/>
          </a:bodyPr>
          <a:lstStyle/>
          <a:p>
            <a:r>
              <a:rPr lang="en-US" sz="2000" b="1" dirty="0">
                <a:solidFill>
                  <a:srgbClr val="5B9BC8"/>
                </a:solidFill>
              </a:rPr>
              <a:t>The PAPDU has been updated to support a larger overall effort and additional concurrent activities in support of CalSAWS</a:t>
            </a:r>
          </a:p>
          <a:p>
            <a:pPr marL="285750" indent="-285750">
              <a:buClr>
                <a:srgbClr val="5B9BC8"/>
              </a:buClr>
              <a:buFont typeface="Wingdings" panose="05000000000000000000" pitchFamily="2" charset="2"/>
              <a:buChar char="à"/>
            </a:pPr>
            <a:r>
              <a:rPr lang="en-US" dirty="0"/>
              <a:t>CalWIN and CalACES have planned contract amendments/change orders to accommodate additional services by the 3rd Party Independent Contractor</a:t>
            </a:r>
          </a:p>
          <a:p>
            <a:pPr marL="285750" indent="-285750">
              <a:buClr>
                <a:srgbClr val="5B9BC8"/>
              </a:buClr>
              <a:buFont typeface="Wingdings" panose="05000000000000000000" pitchFamily="2" charset="2"/>
              <a:buChar char="à"/>
            </a:pPr>
            <a:r>
              <a:rPr lang="en-US" dirty="0"/>
              <a:t>Approval of the additional change order for CalACES is planned for the April 26, 2018 JPA meeting</a:t>
            </a:r>
          </a:p>
          <a:p>
            <a:pPr marL="285750" indent="-285750">
              <a:buClr>
                <a:srgbClr val="5B9BC8"/>
              </a:buClr>
              <a:buFont typeface="Wingdings" panose="05000000000000000000" pitchFamily="2" charset="2"/>
              <a:buChar char="à"/>
            </a:pPr>
            <a:r>
              <a:rPr lang="en-US" dirty="0"/>
              <a:t>Review and approval of the CalWIN change order is planned for April 13, 2018</a:t>
            </a:r>
          </a:p>
          <a:p>
            <a:endParaRPr lang="en-US" sz="2000" b="1" dirty="0">
              <a:solidFill>
                <a:srgbClr val="5B9BC8"/>
              </a:solidFill>
            </a:endParaRPr>
          </a:p>
        </p:txBody>
      </p:sp>
      <p:sp>
        <p:nvSpPr>
          <p:cNvPr id="5" name="Content Placeholder 1">
            <a:extLst>
              <a:ext uri="{FF2B5EF4-FFF2-40B4-BE49-F238E27FC236}">
                <a16:creationId xmlns:a16="http://schemas.microsoft.com/office/drawing/2014/main" id="{495A0EBE-BF18-48D4-9331-FC616AB42FCA}"/>
              </a:ext>
            </a:extLst>
          </p:cNvPr>
          <p:cNvSpPr>
            <a:spLocks noGrp="1"/>
          </p:cNvSpPr>
          <p:nvPr>
            <p:ph sz="quarter" idx="10"/>
          </p:nvPr>
        </p:nvSpPr>
        <p:spPr/>
        <p:txBody>
          <a:bodyPr/>
          <a:lstStyle/>
          <a:p>
            <a:r>
              <a:rPr lang="en-US" dirty="0"/>
              <a:t>CalACES-CalSAWS Progress</a:t>
            </a:r>
          </a:p>
        </p:txBody>
      </p:sp>
      <p:graphicFrame>
        <p:nvGraphicFramePr>
          <p:cNvPr id="4" name="Table 3"/>
          <p:cNvGraphicFramePr>
            <a:graphicFrameLocks noGrp="1"/>
          </p:cNvGraphicFramePr>
          <p:nvPr>
            <p:extLst/>
          </p:nvPr>
        </p:nvGraphicFramePr>
        <p:xfrm>
          <a:off x="4546600" y="1231900"/>
          <a:ext cx="4320540" cy="4267200"/>
        </p:xfrm>
        <a:graphic>
          <a:graphicData uri="http://schemas.openxmlformats.org/drawingml/2006/table">
            <a:tbl>
              <a:tblPr firstRow="1" bandRow="1">
                <a:tableStyleId>{B301B821-A1FF-4177-AEE7-76D212191A09}</a:tableStyleId>
              </a:tblPr>
              <a:tblGrid>
                <a:gridCol w="345440">
                  <a:extLst>
                    <a:ext uri="{9D8B030D-6E8A-4147-A177-3AD203B41FA5}">
                      <a16:colId xmlns:a16="http://schemas.microsoft.com/office/drawing/2014/main" val="20000"/>
                    </a:ext>
                  </a:extLst>
                </a:gridCol>
                <a:gridCol w="2042160">
                  <a:extLst>
                    <a:ext uri="{9D8B030D-6E8A-4147-A177-3AD203B41FA5}">
                      <a16:colId xmlns:a16="http://schemas.microsoft.com/office/drawing/2014/main" val="20001"/>
                    </a:ext>
                  </a:extLst>
                </a:gridCol>
                <a:gridCol w="1932940">
                  <a:extLst>
                    <a:ext uri="{9D8B030D-6E8A-4147-A177-3AD203B41FA5}">
                      <a16:colId xmlns:a16="http://schemas.microsoft.com/office/drawing/2014/main" val="20002"/>
                    </a:ext>
                  </a:extLst>
                </a:gridCol>
              </a:tblGrid>
              <a:tr h="271074">
                <a:tc>
                  <a:txBody>
                    <a:bodyPr/>
                    <a:lstStyle/>
                    <a:p>
                      <a:r>
                        <a:rPr lang="en-US" sz="1400" u="sng" dirty="0"/>
                        <a:t>#</a:t>
                      </a:r>
                      <a:endParaRPr lang="en-US" sz="1400" b="1" u="sng" dirty="0">
                        <a:solidFill>
                          <a:srgbClr val="5B9BD5"/>
                        </a:solidFill>
                      </a:endParaRPr>
                    </a:p>
                  </a:txBody>
                  <a:tcPr marL="74295" marR="74295" anchor="ctr">
                    <a:solidFill>
                      <a:srgbClr val="5B9BD5"/>
                    </a:solidFill>
                  </a:tcPr>
                </a:tc>
                <a:tc>
                  <a:txBody>
                    <a:bodyPr/>
                    <a:lstStyle/>
                    <a:p>
                      <a:r>
                        <a:rPr lang="en-US" sz="1400" u="sng" dirty="0"/>
                        <a:t>Key Task</a:t>
                      </a:r>
                      <a:endParaRPr lang="en-US" sz="1400" b="1" u="sng" dirty="0">
                        <a:solidFill>
                          <a:srgbClr val="5B9BD5"/>
                        </a:solidFill>
                      </a:endParaRPr>
                    </a:p>
                  </a:txBody>
                  <a:tcPr marL="74295" marR="74295" anchor="ctr">
                    <a:solidFill>
                      <a:srgbClr val="5B9BD5"/>
                    </a:solidFill>
                  </a:tcPr>
                </a:tc>
                <a:tc>
                  <a:txBody>
                    <a:bodyPr/>
                    <a:lstStyle/>
                    <a:p>
                      <a:pPr algn="ctr"/>
                      <a:r>
                        <a:rPr lang="en-US" sz="1400" u="sng" dirty="0"/>
                        <a:t>Contract</a:t>
                      </a:r>
                      <a:endParaRPr lang="en-US" sz="1400" b="1" u="sng" dirty="0">
                        <a:solidFill>
                          <a:srgbClr val="5B9BD5"/>
                        </a:solidFill>
                      </a:endParaRPr>
                    </a:p>
                  </a:txBody>
                  <a:tcPr marL="74295" marR="74295" anchor="ctr">
                    <a:solidFill>
                      <a:srgbClr val="5B9BD5"/>
                    </a:solidFill>
                  </a:tcPr>
                </a:tc>
                <a:extLst>
                  <a:ext uri="{0D108BD9-81ED-4DB2-BD59-A6C34878D82A}">
                    <a16:rowId xmlns:a16="http://schemas.microsoft.com/office/drawing/2014/main" val="10000"/>
                  </a:ext>
                </a:extLst>
              </a:tr>
              <a:tr h="418206">
                <a:tc>
                  <a:txBody>
                    <a:bodyPr/>
                    <a:lstStyle/>
                    <a:p>
                      <a:r>
                        <a:rPr lang="en-US" sz="1400" dirty="0">
                          <a:solidFill>
                            <a:schemeClr val="bg1">
                              <a:lumMod val="10000"/>
                            </a:schemeClr>
                          </a:solidFill>
                        </a:rPr>
                        <a:t>1.</a:t>
                      </a:r>
                    </a:p>
                  </a:txBody>
                  <a:tcPr marL="74295" marR="74295" anchor="ctr">
                    <a:noFill/>
                  </a:tcPr>
                </a:tc>
                <a:tc>
                  <a:txBody>
                    <a:bodyPr/>
                    <a:lstStyle/>
                    <a:p>
                      <a:r>
                        <a:rPr lang="en-US" sz="1400" dirty="0">
                          <a:solidFill>
                            <a:schemeClr val="bg1">
                              <a:lumMod val="10000"/>
                            </a:schemeClr>
                          </a:solidFill>
                        </a:rPr>
                        <a:t>Conduct CalACES Alternatives Analysis and Cost Benefit Analysis</a:t>
                      </a:r>
                    </a:p>
                  </a:txBody>
                  <a:tcPr marL="74295" marR="74295" anchor="ctr">
                    <a:noFill/>
                  </a:tcPr>
                </a:tc>
                <a:tc>
                  <a:txBody>
                    <a:bodyPr/>
                    <a:lstStyle/>
                    <a:p>
                      <a:pPr marL="231775" lvl="1" indent="-231775" algn="l" defTabSz="914400" rtl="0" eaLnBrk="1" latinLnBrk="0" hangingPunct="1">
                        <a:lnSpc>
                          <a:spcPct val="100000"/>
                        </a:lnSpc>
                        <a:spcBef>
                          <a:spcPts val="600"/>
                        </a:spcBef>
                        <a:buClr>
                          <a:srgbClr val="5B9BD5"/>
                        </a:buClr>
                        <a:buFont typeface="Wingdings" panose="05000000000000000000" pitchFamily="2" charset="2"/>
                        <a:buChar char="à"/>
                      </a:pPr>
                      <a:r>
                        <a:rPr lang="en-US" sz="1400" kern="1200" dirty="0">
                          <a:solidFill>
                            <a:schemeClr val="bg1">
                              <a:lumMod val="10000"/>
                            </a:schemeClr>
                          </a:solidFill>
                        </a:rPr>
                        <a:t>CalACES – First Data (Current)</a:t>
                      </a:r>
                      <a:endParaRPr lang="en-US" sz="1400" kern="1200" dirty="0">
                        <a:solidFill>
                          <a:schemeClr val="bg1">
                            <a:lumMod val="10000"/>
                          </a:schemeClr>
                        </a:solidFill>
                        <a:latin typeface="+mn-lt"/>
                        <a:ea typeface="+mn-ea"/>
                        <a:cs typeface="+mn-cs"/>
                      </a:endParaRPr>
                    </a:p>
                  </a:txBody>
                  <a:tcPr marL="74295" marR="74295" anchor="ctr">
                    <a:noFill/>
                  </a:tcPr>
                </a:tc>
                <a:extLst>
                  <a:ext uri="{0D108BD9-81ED-4DB2-BD59-A6C34878D82A}">
                    <a16:rowId xmlns:a16="http://schemas.microsoft.com/office/drawing/2014/main" val="10001"/>
                  </a:ext>
                </a:extLst>
              </a:tr>
              <a:tr h="418206">
                <a:tc>
                  <a:txBody>
                    <a:bodyPr/>
                    <a:lstStyle/>
                    <a:p>
                      <a:r>
                        <a:rPr lang="en-US" sz="1400" dirty="0">
                          <a:solidFill>
                            <a:schemeClr val="bg1">
                              <a:lumMod val="10000"/>
                            </a:schemeClr>
                          </a:solidFill>
                        </a:rPr>
                        <a:t>2.</a:t>
                      </a:r>
                    </a:p>
                  </a:txBody>
                  <a:tcPr marL="74295" marR="74295" anchor="ctr">
                    <a:noFill/>
                  </a:tcPr>
                </a:tc>
                <a:tc>
                  <a:txBody>
                    <a:bodyPr/>
                    <a:lstStyle/>
                    <a:p>
                      <a:r>
                        <a:rPr lang="en-US" sz="1400" dirty="0">
                          <a:solidFill>
                            <a:schemeClr val="bg1">
                              <a:lumMod val="10000"/>
                            </a:schemeClr>
                          </a:solidFill>
                        </a:rPr>
                        <a:t>CalWIN/CalSAWS</a:t>
                      </a:r>
                    </a:p>
                    <a:p>
                      <a:r>
                        <a:rPr lang="en-US" sz="1400" dirty="0">
                          <a:solidFill>
                            <a:schemeClr val="bg1">
                              <a:lumMod val="10000"/>
                            </a:schemeClr>
                          </a:solidFill>
                        </a:rPr>
                        <a:t>Requirements Analysis</a:t>
                      </a:r>
                    </a:p>
                  </a:txBody>
                  <a:tcPr marL="74295" marR="74295" anchor="ctr">
                    <a:noFill/>
                  </a:tcPr>
                </a:tc>
                <a:tc>
                  <a:txBody>
                    <a:bodyPr/>
                    <a:lstStyle/>
                    <a:p>
                      <a:pPr marL="231775" lvl="1" indent="-231775">
                        <a:lnSpc>
                          <a:spcPct val="100000"/>
                        </a:lnSpc>
                        <a:spcBef>
                          <a:spcPts val="600"/>
                        </a:spcBef>
                        <a:buClr>
                          <a:srgbClr val="5B9BD5"/>
                        </a:buClr>
                        <a:buFont typeface="Wingdings" panose="05000000000000000000" pitchFamily="2" charset="2"/>
                        <a:buChar char="à"/>
                      </a:pPr>
                      <a:r>
                        <a:rPr lang="en-US" sz="1400" dirty="0">
                          <a:solidFill>
                            <a:schemeClr val="bg1">
                              <a:lumMod val="10000"/>
                            </a:schemeClr>
                          </a:solidFill>
                        </a:rPr>
                        <a:t>CalACES – First Data</a:t>
                      </a:r>
                    </a:p>
                  </a:txBody>
                  <a:tcPr marL="74295" marR="74295" anchor="ctr">
                    <a:noFill/>
                  </a:tcPr>
                </a:tc>
                <a:extLst>
                  <a:ext uri="{0D108BD9-81ED-4DB2-BD59-A6C34878D82A}">
                    <a16:rowId xmlns:a16="http://schemas.microsoft.com/office/drawing/2014/main" val="10002"/>
                  </a:ext>
                </a:extLst>
              </a:tr>
              <a:tr h="418206">
                <a:tc>
                  <a:txBody>
                    <a:bodyPr/>
                    <a:lstStyle/>
                    <a:p>
                      <a:r>
                        <a:rPr lang="en-US" sz="1400" dirty="0">
                          <a:solidFill>
                            <a:schemeClr val="bg1">
                              <a:lumMod val="10000"/>
                            </a:schemeClr>
                          </a:solidFill>
                        </a:rPr>
                        <a:t>3.</a:t>
                      </a:r>
                    </a:p>
                  </a:txBody>
                  <a:tcPr marL="74295" marR="74295" anchor="ctr">
                    <a:noFill/>
                  </a:tcPr>
                </a:tc>
                <a:tc>
                  <a:txBody>
                    <a:bodyPr/>
                    <a:lstStyle/>
                    <a:p>
                      <a:r>
                        <a:rPr lang="en-US" sz="1400" dirty="0">
                          <a:solidFill>
                            <a:schemeClr val="bg1">
                              <a:lumMod val="10000"/>
                            </a:schemeClr>
                          </a:solidFill>
                        </a:rPr>
                        <a:t>CalWIN/CalSAWS</a:t>
                      </a:r>
                    </a:p>
                    <a:p>
                      <a:r>
                        <a:rPr lang="en-US" sz="1400" dirty="0">
                          <a:solidFill>
                            <a:schemeClr val="bg1">
                              <a:lumMod val="10000"/>
                            </a:schemeClr>
                          </a:solidFill>
                        </a:rPr>
                        <a:t>Business Process Gap Analysis</a:t>
                      </a:r>
                    </a:p>
                  </a:txBody>
                  <a:tcPr marL="74295" marR="74295" anchor="ctr">
                    <a:noFill/>
                  </a:tcPr>
                </a:tc>
                <a:tc>
                  <a:txBody>
                    <a:bodyPr/>
                    <a:lstStyle/>
                    <a:p>
                      <a:pPr marL="231775" lvl="1" indent="-231775">
                        <a:lnSpc>
                          <a:spcPct val="100000"/>
                        </a:lnSpc>
                        <a:spcBef>
                          <a:spcPts val="600"/>
                        </a:spcBef>
                        <a:buClr>
                          <a:srgbClr val="5B9BD5"/>
                        </a:buClr>
                        <a:buFont typeface="Wingdings" panose="05000000000000000000" pitchFamily="2" charset="2"/>
                        <a:buChar char="à"/>
                      </a:pPr>
                      <a:r>
                        <a:rPr lang="en-US" sz="1400" dirty="0">
                          <a:solidFill>
                            <a:schemeClr val="bg1">
                              <a:lumMod val="10000"/>
                            </a:schemeClr>
                          </a:solidFill>
                        </a:rPr>
                        <a:t>CalWIN – Infosys</a:t>
                      </a:r>
                    </a:p>
                  </a:txBody>
                  <a:tcPr marL="74295" marR="74295" anchor="ctr">
                    <a:noFill/>
                  </a:tcPr>
                </a:tc>
                <a:extLst>
                  <a:ext uri="{0D108BD9-81ED-4DB2-BD59-A6C34878D82A}">
                    <a16:rowId xmlns:a16="http://schemas.microsoft.com/office/drawing/2014/main" val="10003"/>
                  </a:ext>
                </a:extLst>
              </a:tr>
              <a:tr h="369006">
                <a:tc>
                  <a:txBody>
                    <a:bodyPr/>
                    <a:lstStyle/>
                    <a:p>
                      <a:r>
                        <a:rPr lang="en-US" sz="1400" dirty="0">
                          <a:solidFill>
                            <a:schemeClr val="bg1">
                              <a:lumMod val="10000"/>
                            </a:schemeClr>
                          </a:solidFill>
                        </a:rPr>
                        <a:t>4.</a:t>
                      </a:r>
                    </a:p>
                  </a:txBody>
                  <a:tcPr marL="74295" marR="74295" anchor="ctr">
                    <a:noFill/>
                  </a:tcPr>
                </a:tc>
                <a:tc>
                  <a:txBody>
                    <a:bodyPr/>
                    <a:lstStyle/>
                    <a:p>
                      <a:r>
                        <a:rPr lang="en-US" sz="1400" dirty="0">
                          <a:solidFill>
                            <a:schemeClr val="bg1">
                              <a:lumMod val="10000"/>
                            </a:schemeClr>
                          </a:solidFill>
                        </a:rPr>
                        <a:t>CalWIN Ancillary Systems Analysis</a:t>
                      </a:r>
                    </a:p>
                  </a:txBody>
                  <a:tcPr marL="74295" marR="74295" anchor="ctr">
                    <a:noFill/>
                  </a:tcPr>
                </a:tc>
                <a:tc>
                  <a:txBody>
                    <a:bodyPr/>
                    <a:lstStyle/>
                    <a:p>
                      <a:pPr marL="231775" lvl="1" indent="-231775">
                        <a:lnSpc>
                          <a:spcPct val="100000"/>
                        </a:lnSpc>
                        <a:spcBef>
                          <a:spcPts val="600"/>
                        </a:spcBef>
                        <a:buClr>
                          <a:srgbClr val="5B9BD5"/>
                        </a:buClr>
                        <a:buFont typeface="Wingdings" panose="05000000000000000000" pitchFamily="2" charset="2"/>
                        <a:buChar char="à"/>
                      </a:pPr>
                      <a:r>
                        <a:rPr lang="en-US" sz="1400" dirty="0">
                          <a:solidFill>
                            <a:schemeClr val="bg1">
                              <a:lumMod val="10000"/>
                            </a:schemeClr>
                          </a:solidFill>
                        </a:rPr>
                        <a:t>CalWIN – Infosys</a:t>
                      </a:r>
                    </a:p>
                  </a:txBody>
                  <a:tcPr marL="74295" marR="74295" anchor="ctr">
                    <a:noFill/>
                  </a:tcPr>
                </a:tc>
                <a:extLst>
                  <a:ext uri="{0D108BD9-81ED-4DB2-BD59-A6C34878D82A}">
                    <a16:rowId xmlns:a16="http://schemas.microsoft.com/office/drawing/2014/main" val="10004"/>
                  </a:ext>
                </a:extLst>
              </a:tr>
              <a:tr h="418206">
                <a:tc>
                  <a:txBody>
                    <a:bodyPr/>
                    <a:lstStyle/>
                    <a:p>
                      <a:r>
                        <a:rPr lang="en-US" sz="1400" dirty="0">
                          <a:solidFill>
                            <a:schemeClr val="bg1">
                              <a:lumMod val="10000"/>
                            </a:schemeClr>
                          </a:solidFill>
                        </a:rPr>
                        <a:t>5.</a:t>
                      </a:r>
                    </a:p>
                  </a:txBody>
                  <a:tcPr marL="74295" marR="74295" anchor="ctr">
                    <a:noFill/>
                  </a:tcPr>
                </a:tc>
                <a:tc>
                  <a:txBody>
                    <a:bodyPr/>
                    <a:lstStyle/>
                    <a:p>
                      <a:r>
                        <a:rPr lang="en-US" sz="1400" dirty="0">
                          <a:solidFill>
                            <a:schemeClr val="bg1">
                              <a:lumMod val="10000"/>
                            </a:schemeClr>
                          </a:solidFill>
                        </a:rPr>
                        <a:t>CalWIN/CalSAWS Data Conversion Strategy</a:t>
                      </a:r>
                    </a:p>
                  </a:txBody>
                  <a:tcPr marL="74295" marR="74295" anchor="ctr">
                    <a:noFill/>
                  </a:tcPr>
                </a:tc>
                <a:tc>
                  <a:txBody>
                    <a:bodyPr/>
                    <a:lstStyle/>
                    <a:p>
                      <a:pPr marL="231775" lvl="1" indent="-231775">
                        <a:lnSpc>
                          <a:spcPct val="100000"/>
                        </a:lnSpc>
                        <a:spcBef>
                          <a:spcPts val="600"/>
                        </a:spcBef>
                        <a:buClr>
                          <a:srgbClr val="5B9BD5"/>
                        </a:buClr>
                        <a:buFont typeface="Wingdings" panose="05000000000000000000" pitchFamily="2" charset="2"/>
                        <a:buChar char="à"/>
                      </a:pPr>
                      <a:r>
                        <a:rPr lang="en-US" sz="1400" dirty="0">
                          <a:solidFill>
                            <a:schemeClr val="bg1">
                              <a:lumMod val="10000"/>
                            </a:schemeClr>
                          </a:solidFill>
                        </a:rPr>
                        <a:t>CalACES – First Data</a:t>
                      </a:r>
                    </a:p>
                  </a:txBody>
                  <a:tcPr marL="74295" marR="74295" anchor="ctr">
                    <a:noFill/>
                  </a:tcPr>
                </a:tc>
                <a:extLst>
                  <a:ext uri="{0D108BD9-81ED-4DB2-BD59-A6C34878D82A}">
                    <a16:rowId xmlns:a16="http://schemas.microsoft.com/office/drawing/2014/main" val="10005"/>
                  </a:ext>
                </a:extLst>
              </a:tr>
              <a:tr h="369006">
                <a:tc>
                  <a:txBody>
                    <a:bodyPr/>
                    <a:lstStyle/>
                    <a:p>
                      <a:r>
                        <a:rPr lang="en-US" sz="1400" dirty="0">
                          <a:solidFill>
                            <a:schemeClr val="bg1">
                              <a:lumMod val="10000"/>
                            </a:schemeClr>
                          </a:solidFill>
                        </a:rPr>
                        <a:t>6.</a:t>
                      </a:r>
                    </a:p>
                  </a:txBody>
                  <a:tcPr marL="74295" marR="74295" anchor="ctr">
                    <a:noFill/>
                  </a:tcPr>
                </a:tc>
                <a:tc>
                  <a:txBody>
                    <a:bodyPr/>
                    <a:lstStyle/>
                    <a:p>
                      <a:r>
                        <a:rPr lang="en-US" sz="1400" dirty="0">
                          <a:solidFill>
                            <a:schemeClr val="bg1">
                              <a:lumMod val="10000"/>
                            </a:schemeClr>
                          </a:solidFill>
                        </a:rPr>
                        <a:t>CalWIN  Initial Data Mapping</a:t>
                      </a:r>
                    </a:p>
                  </a:txBody>
                  <a:tcPr marL="74295" marR="74295" anchor="ctr">
                    <a:noFill/>
                  </a:tcPr>
                </a:tc>
                <a:tc>
                  <a:txBody>
                    <a:bodyPr/>
                    <a:lstStyle/>
                    <a:p>
                      <a:pPr marL="231775" lvl="1" indent="-231775">
                        <a:lnSpc>
                          <a:spcPct val="100000"/>
                        </a:lnSpc>
                        <a:spcBef>
                          <a:spcPts val="600"/>
                        </a:spcBef>
                        <a:buClr>
                          <a:srgbClr val="5B9BD5"/>
                        </a:buClr>
                        <a:buFont typeface="Wingdings" panose="05000000000000000000" pitchFamily="2" charset="2"/>
                        <a:buChar char="à"/>
                      </a:pPr>
                      <a:r>
                        <a:rPr lang="en-US" sz="1400" dirty="0">
                          <a:solidFill>
                            <a:schemeClr val="bg1">
                              <a:lumMod val="10000"/>
                            </a:schemeClr>
                          </a:solidFill>
                        </a:rPr>
                        <a:t>CalWIN - Infosys</a:t>
                      </a:r>
                    </a:p>
                  </a:txBody>
                  <a:tcPr marL="74295" marR="74295" anchor="c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679251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0"/>
          </p:nvPr>
        </p:nvSpPr>
        <p:spPr/>
        <p:txBody>
          <a:bodyPr/>
          <a:lstStyle/>
          <a:p>
            <a:r>
              <a:rPr lang="en-US" dirty="0"/>
              <a:t>CalACES-CalSAWS Planning Project Progress</a:t>
            </a:r>
          </a:p>
        </p:txBody>
      </p:sp>
      <p:grpSp>
        <p:nvGrpSpPr>
          <p:cNvPr id="6" name="Group 5">
            <a:extLst>
              <a:ext uri="{FF2B5EF4-FFF2-40B4-BE49-F238E27FC236}">
                <a16:creationId xmlns:a16="http://schemas.microsoft.com/office/drawing/2014/main" id="{E790D703-77F9-423C-9111-3CA13AEA6A51}"/>
              </a:ext>
            </a:extLst>
          </p:cNvPr>
          <p:cNvGrpSpPr>
            <a:grpSpLocks/>
          </p:cNvGrpSpPr>
          <p:nvPr/>
        </p:nvGrpSpPr>
        <p:grpSpPr>
          <a:xfrm>
            <a:off x="2590801" y="734306"/>
            <a:ext cx="3887770" cy="234285"/>
            <a:chOff x="1922584" y="1022138"/>
            <a:chExt cx="6299201" cy="234285"/>
          </a:xfrm>
          <a:noFill/>
        </p:grpSpPr>
        <p:cxnSp>
          <p:nvCxnSpPr>
            <p:cNvPr id="7" name="AutoShape 249">
              <a:extLst>
                <a:ext uri="{FF2B5EF4-FFF2-40B4-BE49-F238E27FC236}">
                  <a16:creationId xmlns:a16="http://schemas.microsoft.com/office/drawing/2014/main" id="{C4BAA96F-8B3B-4894-B936-C78B9B7D1128}"/>
                </a:ext>
              </a:extLst>
            </p:cNvPr>
            <p:cNvCxnSpPr>
              <a:cxnSpLocks noChangeShapeType="1"/>
              <a:stCxn id="8" idx="4"/>
              <a:endCxn id="8" idx="6"/>
            </p:cNvCxnSpPr>
            <p:nvPr/>
          </p:nvCxnSpPr>
          <p:spPr bwMode="auto">
            <a:xfrm>
              <a:off x="1922584" y="1256423"/>
              <a:ext cx="6299201" cy="0"/>
            </a:xfrm>
            <a:prstGeom prst="straightConnector1">
              <a:avLst/>
            </a:prstGeom>
            <a:grpFill/>
            <a:ln w="9525">
              <a:solidFill>
                <a:schemeClr val="accent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AutoShape 250">
              <a:extLst>
                <a:ext uri="{FF2B5EF4-FFF2-40B4-BE49-F238E27FC236}">
                  <a16:creationId xmlns:a16="http://schemas.microsoft.com/office/drawing/2014/main" id="{AAAC8153-4001-4CF2-84A6-644D372AF2B4}"/>
                </a:ext>
              </a:extLst>
            </p:cNvPr>
            <p:cNvSpPr>
              <a:spLocks noChangeArrowheads="1"/>
            </p:cNvSpPr>
            <p:nvPr/>
          </p:nvSpPr>
          <p:spPr bwMode="auto">
            <a:xfrm>
              <a:off x="1922584" y="1022138"/>
              <a:ext cx="6299201" cy="234285"/>
            </a:xfrm>
            <a:prstGeom prst="leftRightArrow">
              <a:avLst>
                <a:gd name="adj1" fmla="val 100000"/>
                <a:gd name="adj2" fmla="val 0"/>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18659" anchor="b">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464646"/>
                  </a:solidFill>
                  <a:effectLst/>
                  <a:uLnTx/>
                  <a:uFillTx/>
                  <a:latin typeface="Century Gothic"/>
                  <a:ea typeface="+mn-ea"/>
                  <a:cs typeface="+mn-cs"/>
                </a:rPr>
                <a:t>Description</a:t>
              </a:r>
              <a:endParaRPr kumimoji="0" lang="en-US" sz="1400" b="0" i="0" u="none" strike="noStrike" kern="1200" cap="none" spc="0" normalizeH="0" baseline="0" noProof="0" dirty="0">
                <a:ln>
                  <a:noFill/>
                </a:ln>
                <a:solidFill>
                  <a:srgbClr val="464646"/>
                </a:solidFill>
                <a:effectLst/>
                <a:uLnTx/>
                <a:uFillTx/>
                <a:latin typeface="Century Gothic"/>
                <a:ea typeface="+mn-ea"/>
                <a:cs typeface="+mn-cs"/>
              </a:endParaRPr>
            </a:p>
          </p:txBody>
        </p:sp>
      </p:grpSp>
      <p:sp>
        <p:nvSpPr>
          <p:cNvPr id="9" name="TextBox 5">
            <a:extLst>
              <a:ext uri="{FF2B5EF4-FFF2-40B4-BE49-F238E27FC236}">
                <a16:creationId xmlns:a16="http://schemas.microsoft.com/office/drawing/2014/main" id="{30862D05-05C1-41F6-8C9A-664D151AE069}"/>
              </a:ext>
            </a:extLst>
          </p:cNvPr>
          <p:cNvSpPr txBox="1">
            <a:spLocks/>
          </p:cNvSpPr>
          <p:nvPr>
            <p:custDataLst>
              <p:tags r:id="rId1"/>
            </p:custDataLst>
          </p:nvPr>
        </p:nvSpPr>
        <p:spPr>
          <a:xfrm>
            <a:off x="391758" y="1097115"/>
            <a:ext cx="1989491" cy="1885132"/>
          </a:xfrm>
          <a:prstGeom prst="rect">
            <a:avLst/>
          </a:prstGeom>
          <a:solidFill>
            <a:srgbClr val="5B9BD5"/>
          </a:solidFill>
          <a:ln w="19050">
            <a:noFill/>
          </a:ln>
          <a:ex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defPPr>
              <a:defRPr lang="en-US"/>
            </a:defPPr>
            <a:lvl1pPr marL="0">
              <a:defRPr sz="1400" b="1">
                <a:solidFill>
                  <a:schemeClr val="bg1"/>
                </a:solidFill>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0F0F0"/>
                </a:solidFill>
                <a:effectLst/>
                <a:uLnTx/>
                <a:uFillTx/>
                <a:latin typeface="Century Gothic"/>
                <a:ea typeface="+mn-ea"/>
                <a:cs typeface="+mn-cs"/>
              </a:rPr>
              <a:t>Conduct CalACES Alternatives Analysis and Cost Benefit Analysis</a:t>
            </a:r>
          </a:p>
        </p:txBody>
      </p:sp>
      <p:sp>
        <p:nvSpPr>
          <p:cNvPr id="10" name="TextBox 9">
            <a:extLst>
              <a:ext uri="{FF2B5EF4-FFF2-40B4-BE49-F238E27FC236}">
                <a16:creationId xmlns:a16="http://schemas.microsoft.com/office/drawing/2014/main" id="{83D1E094-2CA5-4632-87B5-4080A09AF8A1}"/>
              </a:ext>
            </a:extLst>
          </p:cNvPr>
          <p:cNvSpPr txBox="1">
            <a:spLocks/>
          </p:cNvSpPr>
          <p:nvPr/>
        </p:nvSpPr>
        <p:spPr>
          <a:xfrm>
            <a:off x="2552701" y="1097116"/>
            <a:ext cx="3924299" cy="1885131"/>
          </a:xfrm>
          <a:prstGeom prst="rect">
            <a:avLst/>
          </a:prstGeom>
          <a:noFill/>
        </p:spPr>
        <p:txBody>
          <a:bodyPr vert="horz" wrap="square" lIns="0" tIns="0" rIns="0" bIns="0" rtlCol="0" anchor="t" anchorCtr="0">
            <a:spAutoFit/>
          </a:bodyPr>
          <a:lstStyle>
            <a:lvl1pPr marL="0" lvl="0" indent="0" defTabSz="913526" eaLnBrk="1" latinLnBrk="0" hangingPunct="1">
              <a:buClr>
                <a:schemeClr val="tx2"/>
              </a:buClr>
              <a:buSzPct val="100000"/>
              <a:defRPr sz="1600" baseline="0">
                <a:latin typeface="+mn-lt"/>
              </a:defRPr>
            </a:lvl1pPr>
            <a:lvl2pPr marL="192024" lvl="1" indent="-195987" defTabSz="913526" eaLnBrk="1" latinLnBrk="0" hangingPunct="1">
              <a:buClr>
                <a:schemeClr val="tx2"/>
              </a:buClr>
              <a:buSzPct val="125000"/>
              <a:buFont typeface="Arial" charset="0"/>
              <a:buChar char="▪"/>
              <a:defRPr sz="1600" baseline="0">
                <a:latin typeface="+mn-lt"/>
              </a:defRPr>
            </a:lvl2pPr>
            <a:lvl3pPr marL="457200" lvl="2" indent="-267255" defTabSz="913526" eaLnBrk="1" latinLnBrk="0" hangingPunct="1">
              <a:buClr>
                <a:schemeClr val="tx2"/>
              </a:buClr>
              <a:buSzPct val="120000"/>
              <a:buFont typeface="Arial" charset="0"/>
              <a:buChar char="–"/>
              <a:defRPr sz="1600" baseline="0">
                <a:latin typeface="+mn-lt"/>
              </a:defRPr>
            </a:lvl3pPr>
            <a:lvl4pPr marL="612648" lvl="3" indent="-158733" defTabSz="913526" eaLnBrk="1" latinLnBrk="0" hangingPunct="1">
              <a:buClr>
                <a:schemeClr val="tx2"/>
              </a:buClr>
              <a:buSzPct val="120000"/>
              <a:buFont typeface="Arial" charset="0"/>
              <a:buChar char="▫"/>
              <a:defRPr sz="1600" baseline="0">
                <a:latin typeface="+mn-lt"/>
              </a:defRPr>
            </a:lvl4pPr>
            <a:lvl5pPr marL="749808" lvl="4" indent="-128016" defTabSz="913526" eaLnBrk="1" latinLnBrk="0" hangingPunct="1">
              <a:buClr>
                <a:schemeClr val="tx2"/>
              </a:buClr>
              <a:buSzPct val="89000"/>
              <a:buFont typeface="Arial" charset="0"/>
              <a:buChar char="-"/>
              <a:defRPr sz="1600" baseline="0">
                <a:latin typeface="+mn-lt"/>
              </a:defRPr>
            </a:lvl5pPr>
            <a:lvl6pPr marL="765029" indent="-132818" defTabSz="913526" fontAlgn="base">
              <a:spcBef>
                <a:spcPct val="0"/>
              </a:spcBef>
              <a:spcAft>
                <a:spcPct val="0"/>
              </a:spcAft>
              <a:buClr>
                <a:schemeClr val="tx2"/>
              </a:buClr>
              <a:buSzPct val="89000"/>
              <a:buFont typeface="Arial" charset="0"/>
              <a:buChar char="-"/>
              <a:defRPr baseline="0">
                <a:latin typeface="+mn-lt"/>
              </a:defRPr>
            </a:lvl6pPr>
            <a:lvl7pPr marL="765029" indent="-132818" defTabSz="913526" fontAlgn="base">
              <a:spcBef>
                <a:spcPct val="0"/>
              </a:spcBef>
              <a:spcAft>
                <a:spcPct val="0"/>
              </a:spcAft>
              <a:buClr>
                <a:schemeClr val="tx2"/>
              </a:buClr>
              <a:buSzPct val="89000"/>
              <a:buFont typeface="Arial" charset="0"/>
              <a:buChar char="-"/>
              <a:defRPr baseline="0">
                <a:latin typeface="+mn-lt"/>
              </a:defRPr>
            </a:lvl7pPr>
            <a:lvl8pPr marL="765029" indent="-132818" defTabSz="913526" fontAlgn="base">
              <a:spcBef>
                <a:spcPct val="0"/>
              </a:spcBef>
              <a:spcAft>
                <a:spcPct val="0"/>
              </a:spcAft>
              <a:buClr>
                <a:schemeClr val="tx2"/>
              </a:buClr>
              <a:buSzPct val="89000"/>
              <a:buFont typeface="Arial" charset="0"/>
              <a:buChar char="-"/>
              <a:defRPr baseline="0">
                <a:latin typeface="+mn-lt"/>
              </a:defRPr>
            </a:lvl8pPr>
            <a:lvl9pPr marL="765029" indent="-132818" defTabSz="913526" fontAlgn="base">
              <a:spcBef>
                <a:spcPct val="0"/>
              </a:spcBef>
              <a:spcAft>
                <a:spcPct val="0"/>
              </a:spcAft>
              <a:buClr>
                <a:schemeClr val="tx2"/>
              </a:buClr>
              <a:buSzPct val="89000"/>
              <a:buFont typeface="Arial" charset="0"/>
              <a:buChar char="-"/>
              <a:defRPr baseline="0">
                <a:latin typeface="+mn-lt"/>
              </a:defRPr>
            </a:lvl9pPr>
          </a:lstStyle>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Analyze options for CalACES hosting strategy </a:t>
            </a:r>
          </a:p>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Analyze options for CalACES datacenter consolidation</a:t>
            </a:r>
          </a:p>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Analyze options for CalACES database consolidation </a:t>
            </a:r>
          </a:p>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Analyze options for SAWS Shared Services e.g. Single SAWS Consolidated Portal </a:t>
            </a:r>
          </a:p>
        </p:txBody>
      </p:sp>
      <p:sp>
        <p:nvSpPr>
          <p:cNvPr id="11" name="TextBox 5">
            <a:extLst>
              <a:ext uri="{FF2B5EF4-FFF2-40B4-BE49-F238E27FC236}">
                <a16:creationId xmlns:a16="http://schemas.microsoft.com/office/drawing/2014/main" id="{053942F5-35A0-40A2-B2AB-909747B40450}"/>
              </a:ext>
            </a:extLst>
          </p:cNvPr>
          <p:cNvSpPr txBox="1">
            <a:spLocks/>
          </p:cNvSpPr>
          <p:nvPr>
            <p:custDataLst>
              <p:tags r:id="rId2"/>
            </p:custDataLst>
          </p:nvPr>
        </p:nvSpPr>
        <p:spPr>
          <a:xfrm>
            <a:off x="391758" y="3154713"/>
            <a:ext cx="1989492" cy="1343712"/>
          </a:xfrm>
          <a:prstGeom prst="rect">
            <a:avLst/>
          </a:prstGeom>
          <a:solidFill>
            <a:srgbClr val="5B9BD5"/>
          </a:solidFill>
          <a:ln w="19050">
            <a:noFill/>
          </a:ln>
          <a:ex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defPPr>
              <a:defRPr lang="en-US"/>
            </a:defPPr>
            <a:lvl1pPr marL="0">
              <a:defRPr sz="1400" b="1">
                <a:solidFill>
                  <a:schemeClr val="bg1"/>
                </a:solidFill>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0F0F0"/>
                </a:solidFill>
                <a:effectLst/>
                <a:uLnTx/>
                <a:uFillTx/>
                <a:latin typeface="Century Gothic"/>
                <a:ea typeface="+mn-ea"/>
                <a:cs typeface="+mn-cs"/>
              </a:rPr>
              <a:t>CalWIN/CalSAWS</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0F0F0"/>
                </a:solidFill>
                <a:effectLst/>
                <a:uLnTx/>
                <a:uFillTx/>
                <a:latin typeface="Century Gothic"/>
                <a:ea typeface="+mn-ea"/>
                <a:cs typeface="+mn-cs"/>
              </a:rPr>
              <a:t>Requirements Analysis</a:t>
            </a:r>
          </a:p>
        </p:txBody>
      </p:sp>
      <p:sp>
        <p:nvSpPr>
          <p:cNvPr id="13" name="TextBox 5">
            <a:extLst>
              <a:ext uri="{FF2B5EF4-FFF2-40B4-BE49-F238E27FC236}">
                <a16:creationId xmlns:a16="http://schemas.microsoft.com/office/drawing/2014/main" id="{C9549D31-BED0-4A15-9B31-BD912BDCFA5F}"/>
              </a:ext>
            </a:extLst>
          </p:cNvPr>
          <p:cNvSpPr txBox="1">
            <a:spLocks/>
          </p:cNvSpPr>
          <p:nvPr>
            <p:custDataLst>
              <p:tags r:id="rId3"/>
            </p:custDataLst>
          </p:nvPr>
        </p:nvSpPr>
        <p:spPr>
          <a:xfrm>
            <a:off x="391758" y="4608797"/>
            <a:ext cx="1989492" cy="2028614"/>
          </a:xfrm>
          <a:prstGeom prst="rect">
            <a:avLst/>
          </a:prstGeom>
          <a:solidFill>
            <a:srgbClr val="5B9BD5"/>
          </a:solidFill>
          <a:ln w="19050">
            <a:noFill/>
          </a:ln>
          <a:ex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defPPr>
              <a:defRPr lang="en-US"/>
            </a:defPPr>
            <a:lvl1pPr marL="0">
              <a:defRPr sz="1400" b="1">
                <a:solidFill>
                  <a:schemeClr val="bg1"/>
                </a:solidFill>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0F0F0"/>
                </a:solidFill>
                <a:effectLst/>
                <a:uLnTx/>
                <a:uFillTx/>
                <a:latin typeface="Century Gothic"/>
                <a:ea typeface="+mn-ea"/>
                <a:cs typeface="+mn-cs"/>
              </a:rPr>
              <a:t>CalWIN/CalSAWS</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0F0F0"/>
                </a:solidFill>
                <a:effectLst/>
                <a:uLnTx/>
                <a:uFillTx/>
                <a:latin typeface="Century Gothic"/>
                <a:ea typeface="+mn-ea"/>
                <a:cs typeface="+mn-cs"/>
              </a:rPr>
              <a:t>Business Process Gap Analysis</a:t>
            </a:r>
          </a:p>
        </p:txBody>
      </p:sp>
      <p:sp>
        <p:nvSpPr>
          <p:cNvPr id="14" name="TextBox 13">
            <a:extLst>
              <a:ext uri="{FF2B5EF4-FFF2-40B4-BE49-F238E27FC236}">
                <a16:creationId xmlns:a16="http://schemas.microsoft.com/office/drawing/2014/main" id="{9D410259-8556-43F0-A10D-960FA6DE2BBA}"/>
              </a:ext>
            </a:extLst>
          </p:cNvPr>
          <p:cNvSpPr txBox="1">
            <a:spLocks/>
          </p:cNvSpPr>
          <p:nvPr/>
        </p:nvSpPr>
        <p:spPr>
          <a:xfrm>
            <a:off x="2552701" y="3207605"/>
            <a:ext cx="3924299" cy="1238801"/>
          </a:xfrm>
          <a:prstGeom prst="rect">
            <a:avLst/>
          </a:prstGeom>
          <a:noFill/>
        </p:spPr>
        <p:txBody>
          <a:bodyPr vert="horz" wrap="square" lIns="0" tIns="0" rIns="0" bIns="0" rtlCol="0" anchor="t" anchorCtr="0">
            <a:spAutoFit/>
          </a:bodyPr>
          <a:lstStyle>
            <a:lvl1pPr marL="0" lvl="0" indent="0" defTabSz="913526" eaLnBrk="1" latinLnBrk="0" hangingPunct="1">
              <a:buClr>
                <a:schemeClr val="tx2"/>
              </a:buClr>
              <a:buSzPct val="100000"/>
              <a:defRPr sz="1600" baseline="0">
                <a:latin typeface="+mn-lt"/>
              </a:defRPr>
            </a:lvl1pPr>
            <a:lvl2pPr marL="192024" lvl="1" indent="-195987" defTabSz="913526" eaLnBrk="1" latinLnBrk="0" hangingPunct="1">
              <a:buClr>
                <a:schemeClr val="tx2"/>
              </a:buClr>
              <a:buSzPct val="125000"/>
              <a:buFont typeface="Arial" charset="0"/>
              <a:buChar char="▪"/>
              <a:defRPr sz="1600" baseline="0">
                <a:latin typeface="+mn-lt"/>
              </a:defRPr>
            </a:lvl2pPr>
            <a:lvl3pPr marL="457200" lvl="2" indent="-267255" defTabSz="913526" eaLnBrk="1" latinLnBrk="0" hangingPunct="1">
              <a:buClr>
                <a:schemeClr val="tx2"/>
              </a:buClr>
              <a:buSzPct val="120000"/>
              <a:buFont typeface="Arial" charset="0"/>
              <a:buChar char="–"/>
              <a:defRPr sz="1600" baseline="0">
                <a:latin typeface="+mn-lt"/>
              </a:defRPr>
            </a:lvl3pPr>
            <a:lvl4pPr marL="612648" lvl="3" indent="-158733" defTabSz="913526" eaLnBrk="1" latinLnBrk="0" hangingPunct="1">
              <a:buClr>
                <a:schemeClr val="tx2"/>
              </a:buClr>
              <a:buSzPct val="120000"/>
              <a:buFont typeface="Arial" charset="0"/>
              <a:buChar char="▫"/>
              <a:defRPr sz="1600" baseline="0">
                <a:latin typeface="+mn-lt"/>
              </a:defRPr>
            </a:lvl4pPr>
            <a:lvl5pPr marL="749808" lvl="4" indent="-128016" defTabSz="913526" eaLnBrk="1" latinLnBrk="0" hangingPunct="1">
              <a:buClr>
                <a:schemeClr val="tx2"/>
              </a:buClr>
              <a:buSzPct val="89000"/>
              <a:buFont typeface="Arial" charset="0"/>
              <a:buChar char="-"/>
              <a:defRPr sz="1600" baseline="0">
                <a:latin typeface="+mn-lt"/>
              </a:defRPr>
            </a:lvl5pPr>
            <a:lvl6pPr marL="765029" indent="-132818" defTabSz="913526" fontAlgn="base">
              <a:spcBef>
                <a:spcPct val="0"/>
              </a:spcBef>
              <a:spcAft>
                <a:spcPct val="0"/>
              </a:spcAft>
              <a:buClr>
                <a:schemeClr val="tx2"/>
              </a:buClr>
              <a:buSzPct val="89000"/>
              <a:buFont typeface="Arial" charset="0"/>
              <a:buChar char="-"/>
              <a:defRPr baseline="0">
                <a:latin typeface="+mn-lt"/>
              </a:defRPr>
            </a:lvl6pPr>
            <a:lvl7pPr marL="765029" indent="-132818" defTabSz="913526" fontAlgn="base">
              <a:spcBef>
                <a:spcPct val="0"/>
              </a:spcBef>
              <a:spcAft>
                <a:spcPct val="0"/>
              </a:spcAft>
              <a:buClr>
                <a:schemeClr val="tx2"/>
              </a:buClr>
              <a:buSzPct val="89000"/>
              <a:buFont typeface="Arial" charset="0"/>
              <a:buChar char="-"/>
              <a:defRPr baseline="0">
                <a:latin typeface="+mn-lt"/>
              </a:defRPr>
            </a:lvl7pPr>
            <a:lvl8pPr marL="765029" indent="-132818" defTabSz="913526" fontAlgn="base">
              <a:spcBef>
                <a:spcPct val="0"/>
              </a:spcBef>
              <a:spcAft>
                <a:spcPct val="0"/>
              </a:spcAft>
              <a:buClr>
                <a:schemeClr val="tx2"/>
              </a:buClr>
              <a:buSzPct val="89000"/>
              <a:buFont typeface="Arial" charset="0"/>
              <a:buChar char="-"/>
              <a:defRPr baseline="0">
                <a:latin typeface="+mn-lt"/>
              </a:defRPr>
            </a:lvl8pPr>
            <a:lvl9pPr marL="765029" indent="-132818" defTabSz="913526" fontAlgn="base">
              <a:spcBef>
                <a:spcPct val="0"/>
              </a:spcBef>
              <a:spcAft>
                <a:spcPct val="0"/>
              </a:spcAft>
              <a:buClr>
                <a:schemeClr val="tx2"/>
              </a:buClr>
              <a:buSzPct val="89000"/>
              <a:buFont typeface="Arial" charset="0"/>
              <a:buChar char="-"/>
              <a:defRPr baseline="0">
                <a:latin typeface="+mn-lt"/>
              </a:defRPr>
            </a:lvl9pPr>
          </a:lstStyle>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Plan Requirements Assessment</a:t>
            </a:r>
          </a:p>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Conduct CalSAWS User Labs</a:t>
            </a:r>
          </a:p>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Facilitate Requirements Sessions</a:t>
            </a:r>
          </a:p>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Assess Impact of Alternatives Analysis and Update Requirements (Existing &amp; New)</a:t>
            </a:r>
          </a:p>
        </p:txBody>
      </p:sp>
      <p:cxnSp>
        <p:nvCxnSpPr>
          <p:cNvPr id="16" name="Straight Connector 15">
            <a:extLst>
              <a:ext uri="{FF2B5EF4-FFF2-40B4-BE49-F238E27FC236}">
                <a16:creationId xmlns:a16="http://schemas.microsoft.com/office/drawing/2014/main" id="{1C3E0368-1E1C-4D9E-BC85-11481DDB0039}"/>
              </a:ext>
            </a:extLst>
          </p:cNvPr>
          <p:cNvCxnSpPr>
            <a:cxnSpLocks/>
          </p:cNvCxnSpPr>
          <p:nvPr/>
        </p:nvCxnSpPr>
        <p:spPr>
          <a:xfrm>
            <a:off x="2552701" y="3123357"/>
            <a:ext cx="3924299" cy="0"/>
          </a:xfrm>
          <a:prstGeom prst="line">
            <a:avLst/>
          </a:prstGeom>
          <a:ln w="12700">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FEEC536-B422-4A2E-A7D8-9F0D7655753D}"/>
              </a:ext>
            </a:extLst>
          </p:cNvPr>
          <p:cNvCxnSpPr>
            <a:cxnSpLocks/>
          </p:cNvCxnSpPr>
          <p:nvPr/>
        </p:nvCxnSpPr>
        <p:spPr>
          <a:xfrm>
            <a:off x="2552701" y="4546050"/>
            <a:ext cx="3924299" cy="0"/>
          </a:xfrm>
          <a:prstGeom prst="line">
            <a:avLst/>
          </a:prstGeom>
          <a:ln w="12700">
            <a:solidFill>
              <a:schemeClr val="accent6"/>
            </a:solidFill>
            <a:prstDash val="sysDot"/>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4C71144D-32CA-4BE5-B349-7141DED37E83}"/>
              </a:ext>
            </a:extLst>
          </p:cNvPr>
          <p:cNvSpPr txBox="1">
            <a:spLocks/>
          </p:cNvSpPr>
          <p:nvPr/>
        </p:nvSpPr>
        <p:spPr>
          <a:xfrm>
            <a:off x="2552701" y="4698419"/>
            <a:ext cx="3924299" cy="1938992"/>
          </a:xfrm>
          <a:prstGeom prst="rect">
            <a:avLst/>
          </a:prstGeom>
          <a:noFill/>
        </p:spPr>
        <p:txBody>
          <a:bodyPr vert="horz" wrap="square" lIns="0" tIns="0" rIns="0" bIns="0" rtlCol="0" anchor="t" anchorCtr="0">
            <a:spAutoFit/>
          </a:bodyPr>
          <a:lstStyle>
            <a:lvl1pPr marL="0" lvl="0" indent="0" defTabSz="913526" eaLnBrk="1" latinLnBrk="0" hangingPunct="1">
              <a:buClr>
                <a:schemeClr val="tx2"/>
              </a:buClr>
              <a:buSzPct val="100000"/>
              <a:defRPr sz="1600" baseline="0">
                <a:latin typeface="+mn-lt"/>
              </a:defRPr>
            </a:lvl1pPr>
            <a:lvl2pPr marL="192024" lvl="1" indent="-195987" defTabSz="913526" eaLnBrk="1" latinLnBrk="0" hangingPunct="1">
              <a:buClr>
                <a:schemeClr val="tx2"/>
              </a:buClr>
              <a:buSzPct val="125000"/>
              <a:buFont typeface="Arial" charset="0"/>
              <a:buChar char="▪"/>
              <a:defRPr sz="1600" baseline="0">
                <a:latin typeface="+mn-lt"/>
              </a:defRPr>
            </a:lvl2pPr>
            <a:lvl3pPr marL="457200" lvl="2" indent="-267255" defTabSz="913526" eaLnBrk="1" latinLnBrk="0" hangingPunct="1">
              <a:buClr>
                <a:schemeClr val="tx2"/>
              </a:buClr>
              <a:buSzPct val="120000"/>
              <a:buFont typeface="Arial" charset="0"/>
              <a:buChar char="–"/>
              <a:defRPr sz="1600" baseline="0">
                <a:latin typeface="+mn-lt"/>
              </a:defRPr>
            </a:lvl3pPr>
            <a:lvl4pPr marL="612648" lvl="3" indent="-158733" defTabSz="913526" eaLnBrk="1" latinLnBrk="0" hangingPunct="1">
              <a:buClr>
                <a:schemeClr val="tx2"/>
              </a:buClr>
              <a:buSzPct val="120000"/>
              <a:buFont typeface="Arial" charset="0"/>
              <a:buChar char="▫"/>
              <a:defRPr sz="1600" baseline="0">
                <a:latin typeface="+mn-lt"/>
              </a:defRPr>
            </a:lvl4pPr>
            <a:lvl5pPr marL="749808" lvl="4" indent="-128016" defTabSz="913526" eaLnBrk="1" latinLnBrk="0" hangingPunct="1">
              <a:buClr>
                <a:schemeClr val="tx2"/>
              </a:buClr>
              <a:buSzPct val="89000"/>
              <a:buFont typeface="Arial" charset="0"/>
              <a:buChar char="-"/>
              <a:defRPr sz="1600" baseline="0">
                <a:latin typeface="+mn-lt"/>
              </a:defRPr>
            </a:lvl5pPr>
            <a:lvl6pPr marL="765029" indent="-132818" defTabSz="913526" fontAlgn="base">
              <a:spcBef>
                <a:spcPct val="0"/>
              </a:spcBef>
              <a:spcAft>
                <a:spcPct val="0"/>
              </a:spcAft>
              <a:buClr>
                <a:schemeClr val="tx2"/>
              </a:buClr>
              <a:buSzPct val="89000"/>
              <a:buFont typeface="Arial" charset="0"/>
              <a:buChar char="-"/>
              <a:defRPr baseline="0">
                <a:latin typeface="+mn-lt"/>
              </a:defRPr>
            </a:lvl6pPr>
            <a:lvl7pPr marL="765029" indent="-132818" defTabSz="913526" fontAlgn="base">
              <a:spcBef>
                <a:spcPct val="0"/>
              </a:spcBef>
              <a:spcAft>
                <a:spcPct val="0"/>
              </a:spcAft>
              <a:buClr>
                <a:schemeClr val="tx2"/>
              </a:buClr>
              <a:buSzPct val="89000"/>
              <a:buFont typeface="Arial" charset="0"/>
              <a:buChar char="-"/>
              <a:defRPr baseline="0">
                <a:latin typeface="+mn-lt"/>
              </a:defRPr>
            </a:lvl7pPr>
            <a:lvl8pPr marL="765029" indent="-132818" defTabSz="913526" fontAlgn="base">
              <a:spcBef>
                <a:spcPct val="0"/>
              </a:spcBef>
              <a:spcAft>
                <a:spcPct val="0"/>
              </a:spcAft>
              <a:buClr>
                <a:schemeClr val="tx2"/>
              </a:buClr>
              <a:buSzPct val="89000"/>
              <a:buFont typeface="Arial" charset="0"/>
              <a:buChar char="-"/>
              <a:defRPr baseline="0">
                <a:latin typeface="+mn-lt"/>
              </a:defRPr>
            </a:lvl8pPr>
            <a:lvl9pPr marL="765029" indent="-132818" defTabSz="913526" fontAlgn="base">
              <a:spcBef>
                <a:spcPct val="0"/>
              </a:spcBef>
              <a:spcAft>
                <a:spcPct val="0"/>
              </a:spcAft>
              <a:buClr>
                <a:schemeClr val="tx2"/>
              </a:buClr>
              <a:buSzPct val="89000"/>
              <a:buFont typeface="Arial" charset="0"/>
              <a:buChar char="-"/>
              <a:defRPr baseline="0">
                <a:latin typeface="+mn-lt"/>
              </a:defRPr>
            </a:lvl9pPr>
          </a:lstStyle>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Document As-Is and To-Be Business Processes </a:t>
            </a:r>
          </a:p>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Compare CalWIN Functionality to CalACES/CalSAWS Functionality </a:t>
            </a:r>
          </a:p>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Document Gaps in Business Processes and Identify Requirements to Address Gaps</a:t>
            </a:r>
          </a:p>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Determine Impact of New Requirements</a:t>
            </a:r>
          </a:p>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Update Existing Requirements</a:t>
            </a:r>
          </a:p>
        </p:txBody>
      </p:sp>
      <p:grpSp>
        <p:nvGrpSpPr>
          <p:cNvPr id="21" name="Group 20">
            <a:extLst>
              <a:ext uri="{FF2B5EF4-FFF2-40B4-BE49-F238E27FC236}">
                <a16:creationId xmlns:a16="http://schemas.microsoft.com/office/drawing/2014/main" id="{E790D703-77F9-423C-9111-3CA13AEA6A51}"/>
              </a:ext>
            </a:extLst>
          </p:cNvPr>
          <p:cNvGrpSpPr>
            <a:grpSpLocks/>
          </p:cNvGrpSpPr>
          <p:nvPr/>
        </p:nvGrpSpPr>
        <p:grpSpPr>
          <a:xfrm>
            <a:off x="391759" y="734306"/>
            <a:ext cx="1989491" cy="234285"/>
            <a:chOff x="1922584" y="1022138"/>
            <a:chExt cx="6299201" cy="234285"/>
          </a:xfrm>
          <a:noFill/>
        </p:grpSpPr>
        <p:cxnSp>
          <p:nvCxnSpPr>
            <p:cNvPr id="22" name="AutoShape 249">
              <a:extLst>
                <a:ext uri="{FF2B5EF4-FFF2-40B4-BE49-F238E27FC236}">
                  <a16:creationId xmlns:a16="http://schemas.microsoft.com/office/drawing/2014/main" id="{C4BAA96F-8B3B-4894-B936-C78B9B7D1128}"/>
                </a:ext>
              </a:extLst>
            </p:cNvPr>
            <p:cNvCxnSpPr>
              <a:cxnSpLocks noChangeShapeType="1"/>
              <a:stCxn id="23" idx="4"/>
              <a:endCxn id="23" idx="6"/>
            </p:cNvCxnSpPr>
            <p:nvPr/>
          </p:nvCxnSpPr>
          <p:spPr bwMode="auto">
            <a:xfrm>
              <a:off x="1922584" y="1256423"/>
              <a:ext cx="6299201" cy="0"/>
            </a:xfrm>
            <a:prstGeom prst="straightConnector1">
              <a:avLst/>
            </a:prstGeom>
            <a:grpFill/>
            <a:ln w="9525">
              <a:solidFill>
                <a:schemeClr val="accent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AutoShape 250">
              <a:extLst>
                <a:ext uri="{FF2B5EF4-FFF2-40B4-BE49-F238E27FC236}">
                  <a16:creationId xmlns:a16="http://schemas.microsoft.com/office/drawing/2014/main" id="{AAAC8153-4001-4CF2-84A6-644D372AF2B4}"/>
                </a:ext>
              </a:extLst>
            </p:cNvPr>
            <p:cNvSpPr>
              <a:spLocks noChangeArrowheads="1"/>
            </p:cNvSpPr>
            <p:nvPr/>
          </p:nvSpPr>
          <p:spPr bwMode="auto">
            <a:xfrm>
              <a:off x="1922584" y="1022138"/>
              <a:ext cx="6299201" cy="234285"/>
            </a:xfrm>
            <a:prstGeom prst="leftRightArrow">
              <a:avLst>
                <a:gd name="adj1" fmla="val 100000"/>
                <a:gd name="adj2" fmla="val 0"/>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18659" anchor="b">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464646"/>
                  </a:solidFill>
                  <a:effectLst/>
                  <a:uLnTx/>
                  <a:uFillTx/>
                  <a:latin typeface="Century Gothic"/>
                  <a:ea typeface="+mn-ea"/>
                  <a:cs typeface="+mn-cs"/>
                </a:rPr>
                <a:t>Task</a:t>
              </a:r>
              <a:endParaRPr kumimoji="0" lang="en-US" sz="1400" b="0" i="0" u="none" strike="noStrike" kern="1200" cap="none" spc="0" normalizeH="0" baseline="0" noProof="0" dirty="0">
                <a:ln>
                  <a:noFill/>
                </a:ln>
                <a:solidFill>
                  <a:srgbClr val="464646"/>
                </a:solidFill>
                <a:effectLst/>
                <a:uLnTx/>
                <a:uFillTx/>
                <a:latin typeface="Century Gothic"/>
                <a:ea typeface="+mn-ea"/>
                <a:cs typeface="+mn-cs"/>
              </a:endParaRPr>
            </a:p>
          </p:txBody>
        </p:sp>
      </p:grpSp>
      <p:grpSp>
        <p:nvGrpSpPr>
          <p:cNvPr id="24" name="Group 23">
            <a:extLst>
              <a:ext uri="{FF2B5EF4-FFF2-40B4-BE49-F238E27FC236}">
                <a16:creationId xmlns:a16="http://schemas.microsoft.com/office/drawing/2014/main" id="{E790D703-77F9-423C-9111-3CA13AEA6A51}"/>
              </a:ext>
            </a:extLst>
          </p:cNvPr>
          <p:cNvGrpSpPr>
            <a:grpSpLocks/>
          </p:cNvGrpSpPr>
          <p:nvPr/>
        </p:nvGrpSpPr>
        <p:grpSpPr>
          <a:xfrm>
            <a:off x="6682947" y="734306"/>
            <a:ext cx="2032428" cy="234285"/>
            <a:chOff x="1922584" y="1022138"/>
            <a:chExt cx="6299201" cy="234285"/>
          </a:xfrm>
          <a:noFill/>
        </p:grpSpPr>
        <p:cxnSp>
          <p:nvCxnSpPr>
            <p:cNvPr id="25" name="AutoShape 249">
              <a:extLst>
                <a:ext uri="{FF2B5EF4-FFF2-40B4-BE49-F238E27FC236}">
                  <a16:creationId xmlns:a16="http://schemas.microsoft.com/office/drawing/2014/main" id="{C4BAA96F-8B3B-4894-B936-C78B9B7D1128}"/>
                </a:ext>
              </a:extLst>
            </p:cNvPr>
            <p:cNvCxnSpPr>
              <a:cxnSpLocks noChangeShapeType="1"/>
              <a:stCxn id="26" idx="4"/>
              <a:endCxn id="26" idx="6"/>
            </p:cNvCxnSpPr>
            <p:nvPr/>
          </p:nvCxnSpPr>
          <p:spPr bwMode="auto">
            <a:xfrm>
              <a:off x="1922584" y="1256423"/>
              <a:ext cx="6299201" cy="0"/>
            </a:xfrm>
            <a:prstGeom prst="straightConnector1">
              <a:avLst/>
            </a:prstGeom>
            <a:grpFill/>
            <a:ln w="9525">
              <a:solidFill>
                <a:schemeClr val="accent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AutoShape 250">
              <a:extLst>
                <a:ext uri="{FF2B5EF4-FFF2-40B4-BE49-F238E27FC236}">
                  <a16:creationId xmlns:a16="http://schemas.microsoft.com/office/drawing/2014/main" id="{AAAC8153-4001-4CF2-84A6-644D372AF2B4}"/>
                </a:ext>
              </a:extLst>
            </p:cNvPr>
            <p:cNvSpPr>
              <a:spLocks noChangeArrowheads="1"/>
            </p:cNvSpPr>
            <p:nvPr/>
          </p:nvSpPr>
          <p:spPr bwMode="auto">
            <a:xfrm>
              <a:off x="1922584" y="1022138"/>
              <a:ext cx="6299201" cy="234285"/>
            </a:xfrm>
            <a:prstGeom prst="leftRightArrow">
              <a:avLst>
                <a:gd name="adj1" fmla="val 100000"/>
                <a:gd name="adj2" fmla="val 0"/>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18659" anchor="b">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464646"/>
                  </a:solidFill>
                  <a:effectLst/>
                  <a:uLnTx/>
                  <a:uFillTx/>
                  <a:latin typeface="Century Gothic"/>
                  <a:ea typeface="+mn-ea"/>
                  <a:cs typeface="+mn-cs"/>
                </a:rPr>
                <a:t>Status</a:t>
              </a:r>
            </a:p>
          </p:txBody>
        </p:sp>
      </p:grpSp>
      <p:sp>
        <p:nvSpPr>
          <p:cNvPr id="30" name="Oval 169">
            <a:extLst>
              <a:ext uri="{FF2B5EF4-FFF2-40B4-BE49-F238E27FC236}">
                <a16:creationId xmlns:a16="http://schemas.microsoft.com/office/drawing/2014/main" id="{29F914E5-B4B2-4808-AEAA-C109E5674564}"/>
              </a:ext>
            </a:extLst>
          </p:cNvPr>
          <p:cNvSpPr txBox="1">
            <a:spLocks/>
          </p:cNvSpPr>
          <p:nvPr>
            <p:custDataLst>
              <p:tags r:id="rId4"/>
            </p:custDataLst>
          </p:nvPr>
        </p:nvSpPr>
        <p:spPr>
          <a:xfrm>
            <a:off x="101247" y="1856801"/>
            <a:ext cx="365760" cy="365760"/>
          </a:xfrm>
          <a:prstGeom prst="ellipse">
            <a:avLst/>
          </a:prstGeom>
          <a:solidFill>
            <a:srgbClr val="787878"/>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defPPr>
              <a:defRPr lang="en-US"/>
            </a:defPPr>
            <a:lvl1pPr algn="ctr">
              <a:defRPr sz="1100" b="1">
                <a:solidFill>
                  <a:schemeClr val="bg1"/>
                </a:solidFill>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0F0F0"/>
                </a:solidFill>
                <a:effectLst/>
                <a:uLnTx/>
                <a:uFillTx/>
                <a:latin typeface="Century Gothic"/>
                <a:ea typeface="+mn-ea"/>
                <a:cs typeface="+mn-cs"/>
              </a:rPr>
              <a:t>1</a:t>
            </a:r>
          </a:p>
        </p:txBody>
      </p:sp>
      <p:sp>
        <p:nvSpPr>
          <p:cNvPr id="31" name="Oval 169">
            <a:extLst>
              <a:ext uri="{FF2B5EF4-FFF2-40B4-BE49-F238E27FC236}">
                <a16:creationId xmlns:a16="http://schemas.microsoft.com/office/drawing/2014/main" id="{29F914E5-B4B2-4808-AEAA-C109E5674564}"/>
              </a:ext>
            </a:extLst>
          </p:cNvPr>
          <p:cNvSpPr txBox="1">
            <a:spLocks/>
          </p:cNvSpPr>
          <p:nvPr>
            <p:custDataLst>
              <p:tags r:id="rId5"/>
            </p:custDataLst>
          </p:nvPr>
        </p:nvSpPr>
        <p:spPr>
          <a:xfrm>
            <a:off x="101247" y="3643689"/>
            <a:ext cx="365760" cy="365760"/>
          </a:xfrm>
          <a:prstGeom prst="ellipse">
            <a:avLst/>
          </a:prstGeom>
          <a:solidFill>
            <a:srgbClr val="787878"/>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defPPr>
              <a:defRPr lang="en-US"/>
            </a:defPPr>
            <a:lvl1pPr algn="ctr">
              <a:defRPr sz="1100" b="1">
                <a:solidFill>
                  <a:schemeClr val="bg1"/>
                </a:solidFill>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0F0F0"/>
                </a:solidFill>
                <a:effectLst/>
                <a:uLnTx/>
                <a:uFillTx/>
                <a:latin typeface="Century Gothic"/>
                <a:ea typeface="+mn-ea"/>
                <a:cs typeface="+mn-cs"/>
              </a:rPr>
              <a:t>2</a:t>
            </a:r>
          </a:p>
        </p:txBody>
      </p:sp>
      <p:sp>
        <p:nvSpPr>
          <p:cNvPr id="32" name="Oval 169">
            <a:extLst>
              <a:ext uri="{FF2B5EF4-FFF2-40B4-BE49-F238E27FC236}">
                <a16:creationId xmlns:a16="http://schemas.microsoft.com/office/drawing/2014/main" id="{29F914E5-B4B2-4808-AEAA-C109E5674564}"/>
              </a:ext>
            </a:extLst>
          </p:cNvPr>
          <p:cNvSpPr txBox="1">
            <a:spLocks/>
          </p:cNvSpPr>
          <p:nvPr>
            <p:custDataLst>
              <p:tags r:id="rId6"/>
            </p:custDataLst>
          </p:nvPr>
        </p:nvSpPr>
        <p:spPr>
          <a:xfrm>
            <a:off x="101247" y="5432068"/>
            <a:ext cx="365760" cy="365760"/>
          </a:xfrm>
          <a:prstGeom prst="ellipse">
            <a:avLst/>
          </a:prstGeom>
          <a:solidFill>
            <a:srgbClr val="787878"/>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defPPr>
              <a:defRPr lang="en-US"/>
            </a:defPPr>
            <a:lvl1pPr algn="ctr">
              <a:defRPr sz="1100" b="1">
                <a:solidFill>
                  <a:schemeClr val="bg1"/>
                </a:solidFill>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0F0F0"/>
                </a:solidFill>
                <a:effectLst/>
                <a:uLnTx/>
                <a:uFillTx/>
                <a:latin typeface="Century Gothic"/>
                <a:ea typeface="+mn-ea"/>
                <a:cs typeface="+mn-cs"/>
              </a:rPr>
              <a:t>3</a:t>
            </a:r>
          </a:p>
        </p:txBody>
      </p:sp>
      <p:sp>
        <p:nvSpPr>
          <p:cNvPr id="33" name="TextBox 32">
            <a:extLst>
              <a:ext uri="{FF2B5EF4-FFF2-40B4-BE49-F238E27FC236}">
                <a16:creationId xmlns:a16="http://schemas.microsoft.com/office/drawing/2014/main" id="{83D1E094-2CA5-4632-87B5-4080A09AF8A1}"/>
              </a:ext>
            </a:extLst>
          </p:cNvPr>
          <p:cNvSpPr txBox="1">
            <a:spLocks/>
          </p:cNvSpPr>
          <p:nvPr/>
        </p:nvSpPr>
        <p:spPr>
          <a:xfrm>
            <a:off x="6705601" y="1087591"/>
            <a:ext cx="2009774" cy="1131079"/>
          </a:xfrm>
          <a:prstGeom prst="rect">
            <a:avLst/>
          </a:prstGeom>
          <a:noFill/>
        </p:spPr>
        <p:txBody>
          <a:bodyPr vert="horz" wrap="square" lIns="0" tIns="0" rIns="0" bIns="0" rtlCol="0" anchor="t" anchorCtr="0">
            <a:spAutoFit/>
          </a:bodyPr>
          <a:lstStyle>
            <a:lvl1pPr marL="0" lvl="0" indent="0" defTabSz="913526" eaLnBrk="1" latinLnBrk="0" hangingPunct="1">
              <a:buClr>
                <a:schemeClr val="tx2"/>
              </a:buClr>
              <a:buSzPct val="100000"/>
              <a:defRPr sz="1600" baseline="0">
                <a:latin typeface="+mn-lt"/>
              </a:defRPr>
            </a:lvl1pPr>
            <a:lvl2pPr marL="192024" lvl="1" indent="-195987" defTabSz="913526" eaLnBrk="1" latinLnBrk="0" hangingPunct="1">
              <a:buClr>
                <a:schemeClr val="tx2"/>
              </a:buClr>
              <a:buSzPct val="125000"/>
              <a:buFont typeface="Arial" charset="0"/>
              <a:buChar char="▪"/>
              <a:defRPr sz="1600" baseline="0">
                <a:latin typeface="+mn-lt"/>
              </a:defRPr>
            </a:lvl2pPr>
            <a:lvl3pPr marL="457200" lvl="2" indent="-267255" defTabSz="913526" eaLnBrk="1" latinLnBrk="0" hangingPunct="1">
              <a:buClr>
                <a:schemeClr val="tx2"/>
              </a:buClr>
              <a:buSzPct val="120000"/>
              <a:buFont typeface="Arial" charset="0"/>
              <a:buChar char="–"/>
              <a:defRPr sz="1600" baseline="0">
                <a:latin typeface="+mn-lt"/>
              </a:defRPr>
            </a:lvl3pPr>
            <a:lvl4pPr marL="612648" lvl="3" indent="-158733" defTabSz="913526" eaLnBrk="1" latinLnBrk="0" hangingPunct="1">
              <a:buClr>
                <a:schemeClr val="tx2"/>
              </a:buClr>
              <a:buSzPct val="120000"/>
              <a:buFont typeface="Arial" charset="0"/>
              <a:buChar char="▫"/>
              <a:defRPr sz="1600" baseline="0">
                <a:latin typeface="+mn-lt"/>
              </a:defRPr>
            </a:lvl4pPr>
            <a:lvl5pPr marL="749808" lvl="4" indent="-128016" defTabSz="913526" eaLnBrk="1" latinLnBrk="0" hangingPunct="1">
              <a:buClr>
                <a:schemeClr val="tx2"/>
              </a:buClr>
              <a:buSzPct val="89000"/>
              <a:buFont typeface="Arial" charset="0"/>
              <a:buChar char="-"/>
              <a:defRPr sz="1600" baseline="0">
                <a:latin typeface="+mn-lt"/>
              </a:defRPr>
            </a:lvl5pPr>
            <a:lvl6pPr marL="765029" indent="-132818" defTabSz="913526" fontAlgn="base">
              <a:spcBef>
                <a:spcPct val="0"/>
              </a:spcBef>
              <a:spcAft>
                <a:spcPct val="0"/>
              </a:spcAft>
              <a:buClr>
                <a:schemeClr val="tx2"/>
              </a:buClr>
              <a:buSzPct val="89000"/>
              <a:buFont typeface="Arial" charset="0"/>
              <a:buChar char="-"/>
              <a:defRPr baseline="0">
                <a:latin typeface="+mn-lt"/>
              </a:defRPr>
            </a:lvl6pPr>
            <a:lvl7pPr marL="765029" indent="-132818" defTabSz="913526" fontAlgn="base">
              <a:spcBef>
                <a:spcPct val="0"/>
              </a:spcBef>
              <a:spcAft>
                <a:spcPct val="0"/>
              </a:spcAft>
              <a:buClr>
                <a:schemeClr val="tx2"/>
              </a:buClr>
              <a:buSzPct val="89000"/>
              <a:buFont typeface="Arial" charset="0"/>
              <a:buChar char="-"/>
              <a:defRPr baseline="0">
                <a:latin typeface="+mn-lt"/>
              </a:defRPr>
            </a:lvl7pPr>
            <a:lvl8pPr marL="765029" indent="-132818" defTabSz="913526" fontAlgn="base">
              <a:spcBef>
                <a:spcPct val="0"/>
              </a:spcBef>
              <a:spcAft>
                <a:spcPct val="0"/>
              </a:spcAft>
              <a:buClr>
                <a:schemeClr val="tx2"/>
              </a:buClr>
              <a:buSzPct val="89000"/>
              <a:buFont typeface="Arial" charset="0"/>
              <a:buChar char="-"/>
              <a:defRPr baseline="0">
                <a:latin typeface="+mn-lt"/>
              </a:defRPr>
            </a:lvl8pPr>
            <a:lvl9pPr marL="765029" indent="-132818" defTabSz="913526" fontAlgn="base">
              <a:spcBef>
                <a:spcPct val="0"/>
              </a:spcBef>
              <a:spcAft>
                <a:spcPct val="0"/>
              </a:spcAft>
              <a:buClr>
                <a:schemeClr val="tx2"/>
              </a:buClr>
              <a:buSzPct val="89000"/>
              <a:buFont typeface="Arial" charset="0"/>
              <a:buChar char="-"/>
              <a:defRPr baseline="0">
                <a:latin typeface="+mn-lt"/>
              </a:defRPr>
            </a:lvl9pPr>
          </a:lstStyle>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Hosting strategy identified as government cloud</a:t>
            </a:r>
          </a:p>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Additional analysis in progress</a:t>
            </a:r>
          </a:p>
        </p:txBody>
      </p:sp>
      <p:sp>
        <p:nvSpPr>
          <p:cNvPr id="34" name="TextBox 33">
            <a:extLst>
              <a:ext uri="{FF2B5EF4-FFF2-40B4-BE49-F238E27FC236}">
                <a16:creationId xmlns:a16="http://schemas.microsoft.com/office/drawing/2014/main" id="{9D410259-8556-43F0-A10D-960FA6DE2BBA}"/>
              </a:ext>
            </a:extLst>
          </p:cNvPr>
          <p:cNvSpPr txBox="1">
            <a:spLocks/>
          </p:cNvSpPr>
          <p:nvPr/>
        </p:nvSpPr>
        <p:spPr>
          <a:xfrm>
            <a:off x="6705601" y="3198080"/>
            <a:ext cx="2009774" cy="915635"/>
          </a:xfrm>
          <a:prstGeom prst="rect">
            <a:avLst/>
          </a:prstGeom>
          <a:noFill/>
        </p:spPr>
        <p:txBody>
          <a:bodyPr vert="horz" wrap="square" lIns="0" tIns="0" rIns="0" bIns="0" rtlCol="0" anchor="t" anchorCtr="0">
            <a:spAutoFit/>
          </a:bodyPr>
          <a:lstStyle>
            <a:lvl1pPr marL="0" lvl="0" indent="0" defTabSz="913526" eaLnBrk="1" latinLnBrk="0" hangingPunct="1">
              <a:buClr>
                <a:schemeClr val="tx2"/>
              </a:buClr>
              <a:buSzPct val="100000"/>
              <a:defRPr sz="1600" baseline="0">
                <a:latin typeface="+mn-lt"/>
              </a:defRPr>
            </a:lvl1pPr>
            <a:lvl2pPr marL="192024" lvl="1" indent="-195987" defTabSz="913526" eaLnBrk="1" latinLnBrk="0" hangingPunct="1">
              <a:buClr>
                <a:schemeClr val="tx2"/>
              </a:buClr>
              <a:buSzPct val="125000"/>
              <a:buFont typeface="Arial" charset="0"/>
              <a:buChar char="▪"/>
              <a:defRPr sz="1600" baseline="0">
                <a:latin typeface="+mn-lt"/>
              </a:defRPr>
            </a:lvl2pPr>
            <a:lvl3pPr marL="457200" lvl="2" indent="-267255" defTabSz="913526" eaLnBrk="1" latinLnBrk="0" hangingPunct="1">
              <a:buClr>
                <a:schemeClr val="tx2"/>
              </a:buClr>
              <a:buSzPct val="120000"/>
              <a:buFont typeface="Arial" charset="0"/>
              <a:buChar char="–"/>
              <a:defRPr sz="1600" baseline="0">
                <a:latin typeface="+mn-lt"/>
              </a:defRPr>
            </a:lvl3pPr>
            <a:lvl4pPr marL="612648" lvl="3" indent="-158733" defTabSz="913526" eaLnBrk="1" latinLnBrk="0" hangingPunct="1">
              <a:buClr>
                <a:schemeClr val="tx2"/>
              </a:buClr>
              <a:buSzPct val="120000"/>
              <a:buFont typeface="Arial" charset="0"/>
              <a:buChar char="▫"/>
              <a:defRPr sz="1600" baseline="0">
                <a:latin typeface="+mn-lt"/>
              </a:defRPr>
            </a:lvl4pPr>
            <a:lvl5pPr marL="749808" lvl="4" indent="-128016" defTabSz="913526" eaLnBrk="1" latinLnBrk="0" hangingPunct="1">
              <a:buClr>
                <a:schemeClr val="tx2"/>
              </a:buClr>
              <a:buSzPct val="89000"/>
              <a:buFont typeface="Arial" charset="0"/>
              <a:buChar char="-"/>
              <a:defRPr sz="1600" baseline="0">
                <a:latin typeface="+mn-lt"/>
              </a:defRPr>
            </a:lvl5pPr>
            <a:lvl6pPr marL="765029" indent="-132818" defTabSz="913526" fontAlgn="base">
              <a:spcBef>
                <a:spcPct val="0"/>
              </a:spcBef>
              <a:spcAft>
                <a:spcPct val="0"/>
              </a:spcAft>
              <a:buClr>
                <a:schemeClr val="tx2"/>
              </a:buClr>
              <a:buSzPct val="89000"/>
              <a:buFont typeface="Arial" charset="0"/>
              <a:buChar char="-"/>
              <a:defRPr baseline="0">
                <a:latin typeface="+mn-lt"/>
              </a:defRPr>
            </a:lvl6pPr>
            <a:lvl7pPr marL="765029" indent="-132818" defTabSz="913526" fontAlgn="base">
              <a:spcBef>
                <a:spcPct val="0"/>
              </a:spcBef>
              <a:spcAft>
                <a:spcPct val="0"/>
              </a:spcAft>
              <a:buClr>
                <a:schemeClr val="tx2"/>
              </a:buClr>
              <a:buSzPct val="89000"/>
              <a:buFont typeface="Arial" charset="0"/>
              <a:buChar char="-"/>
              <a:defRPr baseline="0">
                <a:latin typeface="+mn-lt"/>
              </a:defRPr>
            </a:lvl7pPr>
            <a:lvl8pPr marL="765029" indent="-132818" defTabSz="913526" fontAlgn="base">
              <a:spcBef>
                <a:spcPct val="0"/>
              </a:spcBef>
              <a:spcAft>
                <a:spcPct val="0"/>
              </a:spcAft>
              <a:buClr>
                <a:schemeClr val="tx2"/>
              </a:buClr>
              <a:buSzPct val="89000"/>
              <a:buFont typeface="Arial" charset="0"/>
              <a:buChar char="-"/>
              <a:defRPr baseline="0">
                <a:latin typeface="+mn-lt"/>
              </a:defRPr>
            </a:lvl8pPr>
            <a:lvl9pPr marL="765029" indent="-132818" defTabSz="913526" fontAlgn="base">
              <a:spcBef>
                <a:spcPct val="0"/>
              </a:spcBef>
              <a:spcAft>
                <a:spcPct val="0"/>
              </a:spcAft>
              <a:buClr>
                <a:schemeClr val="tx2"/>
              </a:buClr>
              <a:buSzPct val="89000"/>
              <a:buFont typeface="Arial" charset="0"/>
              <a:buChar char="-"/>
              <a:defRPr baseline="0">
                <a:latin typeface="+mn-lt"/>
              </a:defRPr>
            </a:lvl9pPr>
          </a:lstStyle>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User labs in progress</a:t>
            </a:r>
          </a:p>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Requirements sessions being planned</a:t>
            </a:r>
          </a:p>
        </p:txBody>
      </p:sp>
      <p:sp>
        <p:nvSpPr>
          <p:cNvPr id="35" name="TextBox 34">
            <a:extLst>
              <a:ext uri="{FF2B5EF4-FFF2-40B4-BE49-F238E27FC236}">
                <a16:creationId xmlns:a16="http://schemas.microsoft.com/office/drawing/2014/main" id="{4C71144D-32CA-4BE5-B349-7141DED37E83}"/>
              </a:ext>
            </a:extLst>
          </p:cNvPr>
          <p:cNvSpPr txBox="1">
            <a:spLocks/>
          </p:cNvSpPr>
          <p:nvPr/>
        </p:nvSpPr>
        <p:spPr>
          <a:xfrm>
            <a:off x="6705601" y="4698419"/>
            <a:ext cx="1933574" cy="915635"/>
          </a:xfrm>
          <a:prstGeom prst="rect">
            <a:avLst/>
          </a:prstGeom>
          <a:noFill/>
        </p:spPr>
        <p:txBody>
          <a:bodyPr vert="horz" wrap="square" lIns="0" tIns="0" rIns="0" bIns="0" rtlCol="0" anchor="t" anchorCtr="0">
            <a:spAutoFit/>
          </a:bodyPr>
          <a:lstStyle>
            <a:lvl1pPr marL="0" lvl="0" indent="0" defTabSz="913526" eaLnBrk="1" latinLnBrk="0" hangingPunct="1">
              <a:buClr>
                <a:schemeClr val="tx2"/>
              </a:buClr>
              <a:buSzPct val="100000"/>
              <a:defRPr sz="1600" baseline="0">
                <a:latin typeface="+mn-lt"/>
              </a:defRPr>
            </a:lvl1pPr>
            <a:lvl2pPr marL="192024" lvl="1" indent="-195987" defTabSz="913526" eaLnBrk="1" latinLnBrk="0" hangingPunct="1">
              <a:buClr>
                <a:schemeClr val="tx2"/>
              </a:buClr>
              <a:buSzPct val="125000"/>
              <a:buFont typeface="Arial" charset="0"/>
              <a:buChar char="▪"/>
              <a:defRPr sz="1600" baseline="0">
                <a:latin typeface="+mn-lt"/>
              </a:defRPr>
            </a:lvl2pPr>
            <a:lvl3pPr marL="457200" lvl="2" indent="-267255" defTabSz="913526" eaLnBrk="1" latinLnBrk="0" hangingPunct="1">
              <a:buClr>
                <a:schemeClr val="tx2"/>
              </a:buClr>
              <a:buSzPct val="120000"/>
              <a:buFont typeface="Arial" charset="0"/>
              <a:buChar char="–"/>
              <a:defRPr sz="1600" baseline="0">
                <a:latin typeface="+mn-lt"/>
              </a:defRPr>
            </a:lvl3pPr>
            <a:lvl4pPr marL="612648" lvl="3" indent="-158733" defTabSz="913526" eaLnBrk="1" latinLnBrk="0" hangingPunct="1">
              <a:buClr>
                <a:schemeClr val="tx2"/>
              </a:buClr>
              <a:buSzPct val="120000"/>
              <a:buFont typeface="Arial" charset="0"/>
              <a:buChar char="▫"/>
              <a:defRPr sz="1600" baseline="0">
                <a:latin typeface="+mn-lt"/>
              </a:defRPr>
            </a:lvl4pPr>
            <a:lvl5pPr marL="749808" lvl="4" indent="-128016" defTabSz="913526" eaLnBrk="1" latinLnBrk="0" hangingPunct="1">
              <a:buClr>
                <a:schemeClr val="tx2"/>
              </a:buClr>
              <a:buSzPct val="89000"/>
              <a:buFont typeface="Arial" charset="0"/>
              <a:buChar char="-"/>
              <a:defRPr sz="1600" baseline="0">
                <a:latin typeface="+mn-lt"/>
              </a:defRPr>
            </a:lvl5pPr>
            <a:lvl6pPr marL="765029" indent="-132818" defTabSz="913526" fontAlgn="base">
              <a:spcBef>
                <a:spcPct val="0"/>
              </a:spcBef>
              <a:spcAft>
                <a:spcPct val="0"/>
              </a:spcAft>
              <a:buClr>
                <a:schemeClr val="tx2"/>
              </a:buClr>
              <a:buSzPct val="89000"/>
              <a:buFont typeface="Arial" charset="0"/>
              <a:buChar char="-"/>
              <a:defRPr baseline="0">
                <a:latin typeface="+mn-lt"/>
              </a:defRPr>
            </a:lvl6pPr>
            <a:lvl7pPr marL="765029" indent="-132818" defTabSz="913526" fontAlgn="base">
              <a:spcBef>
                <a:spcPct val="0"/>
              </a:spcBef>
              <a:spcAft>
                <a:spcPct val="0"/>
              </a:spcAft>
              <a:buClr>
                <a:schemeClr val="tx2"/>
              </a:buClr>
              <a:buSzPct val="89000"/>
              <a:buFont typeface="Arial" charset="0"/>
              <a:buChar char="-"/>
              <a:defRPr baseline="0">
                <a:latin typeface="+mn-lt"/>
              </a:defRPr>
            </a:lvl7pPr>
            <a:lvl8pPr marL="765029" indent="-132818" defTabSz="913526" fontAlgn="base">
              <a:spcBef>
                <a:spcPct val="0"/>
              </a:spcBef>
              <a:spcAft>
                <a:spcPct val="0"/>
              </a:spcAft>
              <a:buClr>
                <a:schemeClr val="tx2"/>
              </a:buClr>
              <a:buSzPct val="89000"/>
              <a:buFont typeface="Arial" charset="0"/>
              <a:buChar char="-"/>
              <a:defRPr baseline="0">
                <a:latin typeface="+mn-lt"/>
              </a:defRPr>
            </a:lvl8pPr>
            <a:lvl9pPr marL="765029" indent="-132818" defTabSz="913526" fontAlgn="base">
              <a:spcBef>
                <a:spcPct val="0"/>
              </a:spcBef>
              <a:spcAft>
                <a:spcPct val="0"/>
              </a:spcAft>
              <a:buClr>
                <a:schemeClr val="tx2"/>
              </a:buClr>
              <a:buSzPct val="89000"/>
              <a:buFont typeface="Arial" charset="0"/>
              <a:buChar char="-"/>
              <a:defRPr baseline="0">
                <a:latin typeface="+mn-lt"/>
              </a:defRPr>
            </a:lvl9pPr>
          </a:lstStyle>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Kick off meeting planned</a:t>
            </a:r>
          </a:p>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Information gathering in process</a:t>
            </a:r>
          </a:p>
        </p:txBody>
      </p:sp>
      <p:cxnSp>
        <p:nvCxnSpPr>
          <p:cNvPr id="36" name="Straight Connector 35">
            <a:extLst>
              <a:ext uri="{FF2B5EF4-FFF2-40B4-BE49-F238E27FC236}">
                <a16:creationId xmlns:a16="http://schemas.microsoft.com/office/drawing/2014/main" id="{1C3E0368-1E1C-4D9E-BC85-11481DDB0039}"/>
              </a:ext>
            </a:extLst>
          </p:cNvPr>
          <p:cNvCxnSpPr>
            <a:cxnSpLocks/>
          </p:cNvCxnSpPr>
          <p:nvPr/>
        </p:nvCxnSpPr>
        <p:spPr>
          <a:xfrm>
            <a:off x="6671517" y="3123357"/>
            <a:ext cx="2011680" cy="0"/>
          </a:xfrm>
          <a:prstGeom prst="line">
            <a:avLst/>
          </a:prstGeom>
          <a:ln w="12700">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1C3E0368-1E1C-4D9E-BC85-11481DDB0039}"/>
              </a:ext>
            </a:extLst>
          </p:cNvPr>
          <p:cNvCxnSpPr>
            <a:cxnSpLocks/>
          </p:cNvCxnSpPr>
          <p:nvPr/>
        </p:nvCxnSpPr>
        <p:spPr>
          <a:xfrm>
            <a:off x="6690567" y="4542582"/>
            <a:ext cx="2011680" cy="0"/>
          </a:xfrm>
          <a:prstGeom prst="line">
            <a:avLst/>
          </a:prstGeom>
          <a:ln w="12700">
            <a:solidFill>
              <a:schemeClr val="accent6"/>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8185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0"/>
          </p:nvPr>
        </p:nvSpPr>
        <p:spPr/>
        <p:txBody>
          <a:bodyPr/>
          <a:lstStyle/>
          <a:p>
            <a:r>
              <a:rPr lang="en-US" dirty="0"/>
              <a:t>CalACES-CalSAWS Planning Project Progress</a:t>
            </a:r>
          </a:p>
        </p:txBody>
      </p:sp>
      <p:grpSp>
        <p:nvGrpSpPr>
          <p:cNvPr id="6" name="Group 5">
            <a:extLst>
              <a:ext uri="{FF2B5EF4-FFF2-40B4-BE49-F238E27FC236}">
                <a16:creationId xmlns:a16="http://schemas.microsoft.com/office/drawing/2014/main" id="{E790D703-77F9-423C-9111-3CA13AEA6A51}"/>
              </a:ext>
            </a:extLst>
          </p:cNvPr>
          <p:cNvGrpSpPr>
            <a:grpSpLocks/>
          </p:cNvGrpSpPr>
          <p:nvPr/>
        </p:nvGrpSpPr>
        <p:grpSpPr>
          <a:xfrm>
            <a:off x="2590801" y="734306"/>
            <a:ext cx="3887770" cy="234285"/>
            <a:chOff x="1922584" y="1022138"/>
            <a:chExt cx="6299201" cy="234285"/>
          </a:xfrm>
          <a:noFill/>
        </p:grpSpPr>
        <p:cxnSp>
          <p:nvCxnSpPr>
            <p:cNvPr id="7" name="AutoShape 249">
              <a:extLst>
                <a:ext uri="{FF2B5EF4-FFF2-40B4-BE49-F238E27FC236}">
                  <a16:creationId xmlns:a16="http://schemas.microsoft.com/office/drawing/2014/main" id="{C4BAA96F-8B3B-4894-B936-C78B9B7D1128}"/>
                </a:ext>
              </a:extLst>
            </p:cNvPr>
            <p:cNvCxnSpPr>
              <a:cxnSpLocks noChangeShapeType="1"/>
              <a:stCxn id="8" idx="4"/>
              <a:endCxn id="8" idx="6"/>
            </p:cNvCxnSpPr>
            <p:nvPr/>
          </p:nvCxnSpPr>
          <p:spPr bwMode="auto">
            <a:xfrm>
              <a:off x="1922584" y="1256423"/>
              <a:ext cx="6299201" cy="0"/>
            </a:xfrm>
            <a:prstGeom prst="straightConnector1">
              <a:avLst/>
            </a:prstGeom>
            <a:grpFill/>
            <a:ln w="9525">
              <a:solidFill>
                <a:schemeClr val="accent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AutoShape 250">
              <a:extLst>
                <a:ext uri="{FF2B5EF4-FFF2-40B4-BE49-F238E27FC236}">
                  <a16:creationId xmlns:a16="http://schemas.microsoft.com/office/drawing/2014/main" id="{AAAC8153-4001-4CF2-84A6-644D372AF2B4}"/>
                </a:ext>
              </a:extLst>
            </p:cNvPr>
            <p:cNvSpPr>
              <a:spLocks noChangeArrowheads="1"/>
            </p:cNvSpPr>
            <p:nvPr/>
          </p:nvSpPr>
          <p:spPr bwMode="auto">
            <a:xfrm>
              <a:off x="1922584" y="1022138"/>
              <a:ext cx="6299201" cy="234285"/>
            </a:xfrm>
            <a:prstGeom prst="leftRightArrow">
              <a:avLst>
                <a:gd name="adj1" fmla="val 100000"/>
                <a:gd name="adj2" fmla="val 0"/>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18659" anchor="b">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464646"/>
                  </a:solidFill>
                  <a:effectLst/>
                  <a:uLnTx/>
                  <a:uFillTx/>
                  <a:latin typeface="Century Gothic"/>
                  <a:ea typeface="+mn-ea"/>
                  <a:cs typeface="+mn-cs"/>
                </a:rPr>
                <a:t>Description</a:t>
              </a:r>
              <a:endParaRPr kumimoji="0" lang="en-US" sz="1400" b="0" i="0" u="none" strike="noStrike" kern="1200" cap="none" spc="0" normalizeH="0" baseline="0" noProof="0" dirty="0">
                <a:ln>
                  <a:noFill/>
                </a:ln>
                <a:solidFill>
                  <a:srgbClr val="464646"/>
                </a:solidFill>
                <a:effectLst/>
                <a:uLnTx/>
                <a:uFillTx/>
                <a:latin typeface="Century Gothic"/>
                <a:ea typeface="+mn-ea"/>
                <a:cs typeface="+mn-cs"/>
              </a:endParaRPr>
            </a:p>
          </p:txBody>
        </p:sp>
      </p:grpSp>
      <p:sp>
        <p:nvSpPr>
          <p:cNvPr id="9" name="TextBox 5">
            <a:extLst>
              <a:ext uri="{FF2B5EF4-FFF2-40B4-BE49-F238E27FC236}">
                <a16:creationId xmlns:a16="http://schemas.microsoft.com/office/drawing/2014/main" id="{30862D05-05C1-41F6-8C9A-664D151AE069}"/>
              </a:ext>
            </a:extLst>
          </p:cNvPr>
          <p:cNvSpPr txBox="1">
            <a:spLocks/>
          </p:cNvSpPr>
          <p:nvPr>
            <p:custDataLst>
              <p:tags r:id="rId1"/>
            </p:custDataLst>
          </p:nvPr>
        </p:nvSpPr>
        <p:spPr>
          <a:xfrm>
            <a:off x="391758" y="1097115"/>
            <a:ext cx="1989491" cy="1023358"/>
          </a:xfrm>
          <a:prstGeom prst="rect">
            <a:avLst/>
          </a:prstGeom>
          <a:solidFill>
            <a:srgbClr val="5B9BD5"/>
          </a:solidFill>
          <a:ln w="19050">
            <a:noFill/>
          </a:ln>
          <a:ex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defPPr>
              <a:defRPr lang="en-US"/>
            </a:defPPr>
            <a:lvl1pPr marL="0">
              <a:defRPr sz="1400" b="1">
                <a:solidFill>
                  <a:schemeClr val="bg1"/>
                </a:solidFill>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0F0F0"/>
                </a:solidFill>
                <a:effectLst/>
                <a:uLnTx/>
                <a:uFillTx/>
                <a:latin typeface="Century Gothic"/>
                <a:ea typeface="+mn-ea"/>
                <a:cs typeface="+mn-cs"/>
              </a:rPr>
              <a:t>CalWIN Ancillary Systems Analysis</a:t>
            </a:r>
          </a:p>
        </p:txBody>
      </p:sp>
      <p:sp>
        <p:nvSpPr>
          <p:cNvPr id="10" name="TextBox 9">
            <a:extLst>
              <a:ext uri="{FF2B5EF4-FFF2-40B4-BE49-F238E27FC236}">
                <a16:creationId xmlns:a16="http://schemas.microsoft.com/office/drawing/2014/main" id="{83D1E094-2CA5-4632-87B5-4080A09AF8A1}"/>
              </a:ext>
            </a:extLst>
          </p:cNvPr>
          <p:cNvSpPr txBox="1">
            <a:spLocks/>
          </p:cNvSpPr>
          <p:nvPr/>
        </p:nvSpPr>
        <p:spPr>
          <a:xfrm>
            <a:off x="2552701" y="1097116"/>
            <a:ext cx="3924299" cy="1023357"/>
          </a:xfrm>
          <a:prstGeom prst="rect">
            <a:avLst/>
          </a:prstGeom>
          <a:noFill/>
        </p:spPr>
        <p:txBody>
          <a:bodyPr vert="horz" wrap="square" lIns="0" tIns="0" rIns="0" bIns="0" rtlCol="0" anchor="t" anchorCtr="0">
            <a:spAutoFit/>
          </a:bodyPr>
          <a:lstStyle>
            <a:lvl1pPr marL="0" lvl="0" indent="0" defTabSz="913526" eaLnBrk="1" latinLnBrk="0" hangingPunct="1">
              <a:buClr>
                <a:schemeClr val="tx2"/>
              </a:buClr>
              <a:buSzPct val="100000"/>
              <a:defRPr sz="1600" baseline="0">
                <a:latin typeface="+mn-lt"/>
              </a:defRPr>
            </a:lvl1pPr>
            <a:lvl2pPr marL="192024" lvl="1" indent="-195987" defTabSz="913526" eaLnBrk="1" latinLnBrk="0" hangingPunct="1">
              <a:buClr>
                <a:schemeClr val="tx2"/>
              </a:buClr>
              <a:buSzPct val="125000"/>
              <a:buFont typeface="Arial" charset="0"/>
              <a:buChar char="▪"/>
              <a:defRPr sz="1600" baseline="0">
                <a:latin typeface="+mn-lt"/>
              </a:defRPr>
            </a:lvl2pPr>
            <a:lvl3pPr marL="457200" lvl="2" indent="-267255" defTabSz="913526" eaLnBrk="1" latinLnBrk="0" hangingPunct="1">
              <a:buClr>
                <a:schemeClr val="tx2"/>
              </a:buClr>
              <a:buSzPct val="120000"/>
              <a:buFont typeface="Arial" charset="0"/>
              <a:buChar char="–"/>
              <a:defRPr sz="1600" baseline="0">
                <a:latin typeface="+mn-lt"/>
              </a:defRPr>
            </a:lvl3pPr>
            <a:lvl4pPr marL="612648" lvl="3" indent="-158733" defTabSz="913526" eaLnBrk="1" latinLnBrk="0" hangingPunct="1">
              <a:buClr>
                <a:schemeClr val="tx2"/>
              </a:buClr>
              <a:buSzPct val="120000"/>
              <a:buFont typeface="Arial" charset="0"/>
              <a:buChar char="▫"/>
              <a:defRPr sz="1600" baseline="0">
                <a:latin typeface="+mn-lt"/>
              </a:defRPr>
            </a:lvl4pPr>
            <a:lvl5pPr marL="749808" lvl="4" indent="-128016" defTabSz="913526" eaLnBrk="1" latinLnBrk="0" hangingPunct="1">
              <a:buClr>
                <a:schemeClr val="tx2"/>
              </a:buClr>
              <a:buSzPct val="89000"/>
              <a:buFont typeface="Arial" charset="0"/>
              <a:buChar char="-"/>
              <a:defRPr sz="1600" baseline="0">
                <a:latin typeface="+mn-lt"/>
              </a:defRPr>
            </a:lvl5pPr>
            <a:lvl6pPr marL="765029" indent="-132818" defTabSz="913526" fontAlgn="base">
              <a:spcBef>
                <a:spcPct val="0"/>
              </a:spcBef>
              <a:spcAft>
                <a:spcPct val="0"/>
              </a:spcAft>
              <a:buClr>
                <a:schemeClr val="tx2"/>
              </a:buClr>
              <a:buSzPct val="89000"/>
              <a:buFont typeface="Arial" charset="0"/>
              <a:buChar char="-"/>
              <a:defRPr baseline="0">
                <a:latin typeface="+mn-lt"/>
              </a:defRPr>
            </a:lvl6pPr>
            <a:lvl7pPr marL="765029" indent="-132818" defTabSz="913526" fontAlgn="base">
              <a:spcBef>
                <a:spcPct val="0"/>
              </a:spcBef>
              <a:spcAft>
                <a:spcPct val="0"/>
              </a:spcAft>
              <a:buClr>
                <a:schemeClr val="tx2"/>
              </a:buClr>
              <a:buSzPct val="89000"/>
              <a:buFont typeface="Arial" charset="0"/>
              <a:buChar char="-"/>
              <a:defRPr baseline="0">
                <a:latin typeface="+mn-lt"/>
              </a:defRPr>
            </a:lvl7pPr>
            <a:lvl8pPr marL="765029" indent="-132818" defTabSz="913526" fontAlgn="base">
              <a:spcBef>
                <a:spcPct val="0"/>
              </a:spcBef>
              <a:spcAft>
                <a:spcPct val="0"/>
              </a:spcAft>
              <a:buClr>
                <a:schemeClr val="tx2"/>
              </a:buClr>
              <a:buSzPct val="89000"/>
              <a:buFont typeface="Arial" charset="0"/>
              <a:buChar char="-"/>
              <a:defRPr baseline="0">
                <a:latin typeface="+mn-lt"/>
              </a:defRPr>
            </a:lvl8pPr>
            <a:lvl9pPr marL="765029" indent="-132818" defTabSz="913526" fontAlgn="base">
              <a:spcBef>
                <a:spcPct val="0"/>
              </a:spcBef>
              <a:spcAft>
                <a:spcPct val="0"/>
              </a:spcAft>
              <a:buClr>
                <a:schemeClr val="tx2"/>
              </a:buClr>
              <a:buSzPct val="89000"/>
              <a:buFont typeface="Arial" charset="0"/>
              <a:buChar char="-"/>
              <a:defRPr baseline="0">
                <a:latin typeface="+mn-lt"/>
              </a:defRPr>
            </a:lvl9pPr>
          </a:lstStyle>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Complete Inventory Request</a:t>
            </a:r>
          </a:p>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Complete Targeted Demonstrations</a:t>
            </a:r>
          </a:p>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Identify Essential Functionality &amp; Gaps</a:t>
            </a:r>
          </a:p>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Update Requirements</a:t>
            </a:r>
          </a:p>
        </p:txBody>
      </p:sp>
      <p:sp>
        <p:nvSpPr>
          <p:cNvPr id="11" name="TextBox 5">
            <a:extLst>
              <a:ext uri="{FF2B5EF4-FFF2-40B4-BE49-F238E27FC236}">
                <a16:creationId xmlns:a16="http://schemas.microsoft.com/office/drawing/2014/main" id="{053942F5-35A0-40A2-B2AB-909747B40450}"/>
              </a:ext>
            </a:extLst>
          </p:cNvPr>
          <p:cNvSpPr txBox="1">
            <a:spLocks/>
          </p:cNvSpPr>
          <p:nvPr>
            <p:custDataLst>
              <p:tags r:id="rId2"/>
            </p:custDataLst>
          </p:nvPr>
        </p:nvSpPr>
        <p:spPr>
          <a:xfrm>
            <a:off x="391758" y="2249838"/>
            <a:ext cx="1989492" cy="806945"/>
          </a:xfrm>
          <a:prstGeom prst="rect">
            <a:avLst/>
          </a:prstGeom>
          <a:solidFill>
            <a:srgbClr val="5B9BD5"/>
          </a:solidFill>
          <a:ln w="19050">
            <a:noFill/>
          </a:ln>
          <a:ex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defPPr>
              <a:defRPr lang="en-US"/>
            </a:defPPr>
            <a:lvl1pPr marL="0">
              <a:defRPr sz="1400" b="1">
                <a:solidFill>
                  <a:schemeClr val="bg1"/>
                </a:solidFill>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0F0F0"/>
                </a:solidFill>
                <a:effectLst/>
                <a:uLnTx/>
                <a:uFillTx/>
                <a:latin typeface="Century Gothic"/>
                <a:ea typeface="+mn-ea"/>
                <a:cs typeface="+mn-cs"/>
              </a:rPr>
              <a:t>CalWIN/CalSAWS Data Conversion Strategy</a:t>
            </a:r>
          </a:p>
        </p:txBody>
      </p:sp>
      <p:sp>
        <p:nvSpPr>
          <p:cNvPr id="13" name="TextBox 5">
            <a:extLst>
              <a:ext uri="{FF2B5EF4-FFF2-40B4-BE49-F238E27FC236}">
                <a16:creationId xmlns:a16="http://schemas.microsoft.com/office/drawing/2014/main" id="{C9549D31-BED0-4A15-9B31-BD912BDCFA5F}"/>
              </a:ext>
            </a:extLst>
          </p:cNvPr>
          <p:cNvSpPr txBox="1">
            <a:spLocks/>
          </p:cNvSpPr>
          <p:nvPr>
            <p:custDataLst>
              <p:tags r:id="rId3"/>
            </p:custDataLst>
          </p:nvPr>
        </p:nvSpPr>
        <p:spPr>
          <a:xfrm>
            <a:off x="391758" y="3170523"/>
            <a:ext cx="1989492" cy="1059118"/>
          </a:xfrm>
          <a:prstGeom prst="rect">
            <a:avLst/>
          </a:prstGeom>
          <a:solidFill>
            <a:srgbClr val="5B9BD5"/>
          </a:solidFill>
          <a:ln w="19050">
            <a:noFill/>
          </a:ln>
          <a:ex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defPPr>
              <a:defRPr lang="en-US"/>
            </a:defPPr>
            <a:lvl1pPr marL="0">
              <a:defRPr sz="1400" b="1">
                <a:solidFill>
                  <a:schemeClr val="bg1"/>
                </a:solidFill>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0F0F0"/>
                </a:solidFill>
                <a:effectLst/>
                <a:uLnTx/>
                <a:uFillTx/>
                <a:latin typeface="Century Gothic"/>
                <a:ea typeface="+mn-ea"/>
                <a:cs typeface="+mn-cs"/>
              </a:rPr>
              <a:t>CalWIN  Initial Data Mapping</a:t>
            </a:r>
          </a:p>
        </p:txBody>
      </p:sp>
      <p:sp>
        <p:nvSpPr>
          <p:cNvPr id="14" name="TextBox 13">
            <a:extLst>
              <a:ext uri="{FF2B5EF4-FFF2-40B4-BE49-F238E27FC236}">
                <a16:creationId xmlns:a16="http://schemas.microsoft.com/office/drawing/2014/main" id="{9D410259-8556-43F0-A10D-960FA6DE2BBA}"/>
              </a:ext>
            </a:extLst>
          </p:cNvPr>
          <p:cNvSpPr txBox="1">
            <a:spLocks/>
          </p:cNvSpPr>
          <p:nvPr/>
        </p:nvSpPr>
        <p:spPr>
          <a:xfrm>
            <a:off x="2552701" y="2276284"/>
            <a:ext cx="3924299" cy="754053"/>
          </a:xfrm>
          <a:prstGeom prst="rect">
            <a:avLst/>
          </a:prstGeom>
          <a:noFill/>
        </p:spPr>
        <p:txBody>
          <a:bodyPr vert="horz" wrap="square" lIns="0" tIns="0" rIns="0" bIns="0" rtlCol="0" anchor="t" anchorCtr="0">
            <a:spAutoFit/>
          </a:bodyPr>
          <a:lstStyle>
            <a:lvl1pPr marL="0" lvl="0" indent="0" defTabSz="913526" eaLnBrk="1" latinLnBrk="0" hangingPunct="1">
              <a:buClr>
                <a:schemeClr val="tx2"/>
              </a:buClr>
              <a:buSzPct val="100000"/>
              <a:defRPr sz="1600" baseline="0">
                <a:latin typeface="+mn-lt"/>
              </a:defRPr>
            </a:lvl1pPr>
            <a:lvl2pPr marL="192024" lvl="1" indent="-195987" defTabSz="913526" eaLnBrk="1" latinLnBrk="0" hangingPunct="1">
              <a:buClr>
                <a:schemeClr val="tx2"/>
              </a:buClr>
              <a:buSzPct val="125000"/>
              <a:buFont typeface="Arial" charset="0"/>
              <a:buChar char="▪"/>
              <a:defRPr sz="1600" baseline="0">
                <a:latin typeface="+mn-lt"/>
              </a:defRPr>
            </a:lvl2pPr>
            <a:lvl3pPr marL="457200" lvl="2" indent="-267255" defTabSz="913526" eaLnBrk="1" latinLnBrk="0" hangingPunct="1">
              <a:buClr>
                <a:schemeClr val="tx2"/>
              </a:buClr>
              <a:buSzPct val="120000"/>
              <a:buFont typeface="Arial" charset="0"/>
              <a:buChar char="–"/>
              <a:defRPr sz="1600" baseline="0">
                <a:latin typeface="+mn-lt"/>
              </a:defRPr>
            </a:lvl3pPr>
            <a:lvl4pPr marL="612648" lvl="3" indent="-158733" defTabSz="913526" eaLnBrk="1" latinLnBrk="0" hangingPunct="1">
              <a:buClr>
                <a:schemeClr val="tx2"/>
              </a:buClr>
              <a:buSzPct val="120000"/>
              <a:buFont typeface="Arial" charset="0"/>
              <a:buChar char="▫"/>
              <a:defRPr sz="1600" baseline="0">
                <a:latin typeface="+mn-lt"/>
              </a:defRPr>
            </a:lvl4pPr>
            <a:lvl5pPr marL="749808" lvl="4" indent="-128016" defTabSz="913526" eaLnBrk="1" latinLnBrk="0" hangingPunct="1">
              <a:buClr>
                <a:schemeClr val="tx2"/>
              </a:buClr>
              <a:buSzPct val="89000"/>
              <a:buFont typeface="Arial" charset="0"/>
              <a:buChar char="-"/>
              <a:defRPr sz="1600" baseline="0">
                <a:latin typeface="+mn-lt"/>
              </a:defRPr>
            </a:lvl5pPr>
            <a:lvl6pPr marL="765029" indent="-132818" defTabSz="913526" fontAlgn="base">
              <a:spcBef>
                <a:spcPct val="0"/>
              </a:spcBef>
              <a:spcAft>
                <a:spcPct val="0"/>
              </a:spcAft>
              <a:buClr>
                <a:schemeClr val="tx2"/>
              </a:buClr>
              <a:buSzPct val="89000"/>
              <a:buFont typeface="Arial" charset="0"/>
              <a:buChar char="-"/>
              <a:defRPr baseline="0">
                <a:latin typeface="+mn-lt"/>
              </a:defRPr>
            </a:lvl6pPr>
            <a:lvl7pPr marL="765029" indent="-132818" defTabSz="913526" fontAlgn="base">
              <a:spcBef>
                <a:spcPct val="0"/>
              </a:spcBef>
              <a:spcAft>
                <a:spcPct val="0"/>
              </a:spcAft>
              <a:buClr>
                <a:schemeClr val="tx2"/>
              </a:buClr>
              <a:buSzPct val="89000"/>
              <a:buFont typeface="Arial" charset="0"/>
              <a:buChar char="-"/>
              <a:defRPr baseline="0">
                <a:latin typeface="+mn-lt"/>
              </a:defRPr>
            </a:lvl7pPr>
            <a:lvl8pPr marL="765029" indent="-132818" defTabSz="913526" fontAlgn="base">
              <a:spcBef>
                <a:spcPct val="0"/>
              </a:spcBef>
              <a:spcAft>
                <a:spcPct val="0"/>
              </a:spcAft>
              <a:buClr>
                <a:schemeClr val="tx2"/>
              </a:buClr>
              <a:buSzPct val="89000"/>
              <a:buFont typeface="Arial" charset="0"/>
              <a:buChar char="-"/>
              <a:defRPr baseline="0">
                <a:latin typeface="+mn-lt"/>
              </a:defRPr>
            </a:lvl8pPr>
            <a:lvl9pPr marL="765029" indent="-132818" defTabSz="913526" fontAlgn="base">
              <a:spcBef>
                <a:spcPct val="0"/>
              </a:spcBef>
              <a:spcAft>
                <a:spcPct val="0"/>
              </a:spcAft>
              <a:buClr>
                <a:schemeClr val="tx2"/>
              </a:buClr>
              <a:buSzPct val="89000"/>
              <a:buFont typeface="Arial" charset="0"/>
              <a:buChar char="-"/>
              <a:defRPr baseline="0">
                <a:latin typeface="+mn-lt"/>
              </a:defRPr>
            </a:lvl9pPr>
          </a:lstStyle>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Gather CalWIN Database Information</a:t>
            </a:r>
          </a:p>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Analyze Preliminary Data Mapping</a:t>
            </a:r>
          </a:p>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Document Conversion Strategy Options</a:t>
            </a:r>
          </a:p>
        </p:txBody>
      </p:sp>
      <p:cxnSp>
        <p:nvCxnSpPr>
          <p:cNvPr id="16" name="Straight Connector 15">
            <a:extLst>
              <a:ext uri="{FF2B5EF4-FFF2-40B4-BE49-F238E27FC236}">
                <a16:creationId xmlns:a16="http://schemas.microsoft.com/office/drawing/2014/main" id="{1C3E0368-1E1C-4D9E-BC85-11481DDB0039}"/>
              </a:ext>
            </a:extLst>
          </p:cNvPr>
          <p:cNvCxnSpPr>
            <a:cxnSpLocks/>
          </p:cNvCxnSpPr>
          <p:nvPr/>
        </p:nvCxnSpPr>
        <p:spPr>
          <a:xfrm>
            <a:off x="2552701" y="2199432"/>
            <a:ext cx="3924299" cy="0"/>
          </a:xfrm>
          <a:prstGeom prst="line">
            <a:avLst/>
          </a:prstGeom>
          <a:ln w="12700">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FEEC536-B422-4A2E-A7D8-9F0D7655753D}"/>
              </a:ext>
            </a:extLst>
          </p:cNvPr>
          <p:cNvCxnSpPr>
            <a:cxnSpLocks/>
          </p:cNvCxnSpPr>
          <p:nvPr/>
        </p:nvCxnSpPr>
        <p:spPr>
          <a:xfrm>
            <a:off x="2552701" y="3107775"/>
            <a:ext cx="3924299" cy="0"/>
          </a:xfrm>
          <a:prstGeom prst="line">
            <a:avLst/>
          </a:prstGeom>
          <a:ln w="12700">
            <a:solidFill>
              <a:schemeClr val="accent6"/>
            </a:solidFill>
            <a:prstDash val="sysDot"/>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4C71144D-32CA-4BE5-B349-7141DED37E83}"/>
              </a:ext>
            </a:extLst>
          </p:cNvPr>
          <p:cNvSpPr txBox="1">
            <a:spLocks/>
          </p:cNvSpPr>
          <p:nvPr/>
        </p:nvSpPr>
        <p:spPr>
          <a:xfrm>
            <a:off x="2552701" y="3260144"/>
            <a:ext cx="3924299" cy="969496"/>
          </a:xfrm>
          <a:prstGeom prst="rect">
            <a:avLst/>
          </a:prstGeom>
          <a:noFill/>
        </p:spPr>
        <p:txBody>
          <a:bodyPr vert="horz" wrap="square" lIns="0" tIns="0" rIns="0" bIns="0" rtlCol="0" anchor="t" anchorCtr="0">
            <a:spAutoFit/>
          </a:bodyPr>
          <a:lstStyle>
            <a:lvl1pPr marL="0" lvl="0" indent="0" defTabSz="913526" eaLnBrk="1" latinLnBrk="0" hangingPunct="1">
              <a:buClr>
                <a:schemeClr val="tx2"/>
              </a:buClr>
              <a:buSzPct val="100000"/>
              <a:defRPr sz="1600" baseline="0">
                <a:latin typeface="+mn-lt"/>
              </a:defRPr>
            </a:lvl1pPr>
            <a:lvl2pPr marL="192024" lvl="1" indent="-195987" defTabSz="913526" eaLnBrk="1" latinLnBrk="0" hangingPunct="1">
              <a:buClr>
                <a:schemeClr val="tx2"/>
              </a:buClr>
              <a:buSzPct val="125000"/>
              <a:buFont typeface="Arial" charset="0"/>
              <a:buChar char="▪"/>
              <a:defRPr sz="1600" baseline="0">
                <a:latin typeface="+mn-lt"/>
              </a:defRPr>
            </a:lvl2pPr>
            <a:lvl3pPr marL="457200" lvl="2" indent="-267255" defTabSz="913526" eaLnBrk="1" latinLnBrk="0" hangingPunct="1">
              <a:buClr>
                <a:schemeClr val="tx2"/>
              </a:buClr>
              <a:buSzPct val="120000"/>
              <a:buFont typeface="Arial" charset="0"/>
              <a:buChar char="–"/>
              <a:defRPr sz="1600" baseline="0">
                <a:latin typeface="+mn-lt"/>
              </a:defRPr>
            </a:lvl3pPr>
            <a:lvl4pPr marL="612648" lvl="3" indent="-158733" defTabSz="913526" eaLnBrk="1" latinLnBrk="0" hangingPunct="1">
              <a:buClr>
                <a:schemeClr val="tx2"/>
              </a:buClr>
              <a:buSzPct val="120000"/>
              <a:buFont typeface="Arial" charset="0"/>
              <a:buChar char="▫"/>
              <a:defRPr sz="1600" baseline="0">
                <a:latin typeface="+mn-lt"/>
              </a:defRPr>
            </a:lvl4pPr>
            <a:lvl5pPr marL="749808" lvl="4" indent="-128016" defTabSz="913526" eaLnBrk="1" latinLnBrk="0" hangingPunct="1">
              <a:buClr>
                <a:schemeClr val="tx2"/>
              </a:buClr>
              <a:buSzPct val="89000"/>
              <a:buFont typeface="Arial" charset="0"/>
              <a:buChar char="-"/>
              <a:defRPr sz="1600" baseline="0">
                <a:latin typeface="+mn-lt"/>
              </a:defRPr>
            </a:lvl5pPr>
            <a:lvl6pPr marL="765029" indent="-132818" defTabSz="913526" fontAlgn="base">
              <a:spcBef>
                <a:spcPct val="0"/>
              </a:spcBef>
              <a:spcAft>
                <a:spcPct val="0"/>
              </a:spcAft>
              <a:buClr>
                <a:schemeClr val="tx2"/>
              </a:buClr>
              <a:buSzPct val="89000"/>
              <a:buFont typeface="Arial" charset="0"/>
              <a:buChar char="-"/>
              <a:defRPr baseline="0">
                <a:latin typeface="+mn-lt"/>
              </a:defRPr>
            </a:lvl6pPr>
            <a:lvl7pPr marL="765029" indent="-132818" defTabSz="913526" fontAlgn="base">
              <a:spcBef>
                <a:spcPct val="0"/>
              </a:spcBef>
              <a:spcAft>
                <a:spcPct val="0"/>
              </a:spcAft>
              <a:buClr>
                <a:schemeClr val="tx2"/>
              </a:buClr>
              <a:buSzPct val="89000"/>
              <a:buFont typeface="Arial" charset="0"/>
              <a:buChar char="-"/>
              <a:defRPr baseline="0">
                <a:latin typeface="+mn-lt"/>
              </a:defRPr>
            </a:lvl7pPr>
            <a:lvl8pPr marL="765029" indent="-132818" defTabSz="913526" fontAlgn="base">
              <a:spcBef>
                <a:spcPct val="0"/>
              </a:spcBef>
              <a:spcAft>
                <a:spcPct val="0"/>
              </a:spcAft>
              <a:buClr>
                <a:schemeClr val="tx2"/>
              </a:buClr>
              <a:buSzPct val="89000"/>
              <a:buFont typeface="Arial" charset="0"/>
              <a:buChar char="-"/>
              <a:defRPr baseline="0">
                <a:latin typeface="+mn-lt"/>
              </a:defRPr>
            </a:lvl8pPr>
            <a:lvl9pPr marL="765029" indent="-132818" defTabSz="913526" fontAlgn="base">
              <a:spcBef>
                <a:spcPct val="0"/>
              </a:spcBef>
              <a:spcAft>
                <a:spcPct val="0"/>
              </a:spcAft>
              <a:buClr>
                <a:schemeClr val="tx2"/>
              </a:buClr>
              <a:buSzPct val="89000"/>
              <a:buFont typeface="Arial" charset="0"/>
              <a:buChar char="-"/>
              <a:defRPr baseline="0">
                <a:latin typeface="+mn-lt"/>
              </a:defRPr>
            </a:lvl9pPr>
          </a:lstStyle>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Compare Database Table &amp; Elements between CalWIN &amp; CalACES</a:t>
            </a:r>
          </a:p>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Identify Required Core Tables &amp; Elements</a:t>
            </a:r>
          </a:p>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Document Initial Data Mapping</a:t>
            </a:r>
          </a:p>
        </p:txBody>
      </p:sp>
      <p:grpSp>
        <p:nvGrpSpPr>
          <p:cNvPr id="21" name="Group 20">
            <a:extLst>
              <a:ext uri="{FF2B5EF4-FFF2-40B4-BE49-F238E27FC236}">
                <a16:creationId xmlns:a16="http://schemas.microsoft.com/office/drawing/2014/main" id="{E790D703-77F9-423C-9111-3CA13AEA6A51}"/>
              </a:ext>
            </a:extLst>
          </p:cNvPr>
          <p:cNvGrpSpPr>
            <a:grpSpLocks/>
          </p:cNvGrpSpPr>
          <p:nvPr/>
        </p:nvGrpSpPr>
        <p:grpSpPr>
          <a:xfrm>
            <a:off x="391759" y="734306"/>
            <a:ext cx="1989491" cy="234285"/>
            <a:chOff x="1922584" y="1022138"/>
            <a:chExt cx="6299201" cy="234285"/>
          </a:xfrm>
          <a:noFill/>
        </p:grpSpPr>
        <p:cxnSp>
          <p:nvCxnSpPr>
            <p:cNvPr id="22" name="AutoShape 249">
              <a:extLst>
                <a:ext uri="{FF2B5EF4-FFF2-40B4-BE49-F238E27FC236}">
                  <a16:creationId xmlns:a16="http://schemas.microsoft.com/office/drawing/2014/main" id="{C4BAA96F-8B3B-4894-B936-C78B9B7D1128}"/>
                </a:ext>
              </a:extLst>
            </p:cNvPr>
            <p:cNvCxnSpPr>
              <a:cxnSpLocks noChangeShapeType="1"/>
              <a:stCxn id="23" idx="4"/>
              <a:endCxn id="23" idx="6"/>
            </p:cNvCxnSpPr>
            <p:nvPr/>
          </p:nvCxnSpPr>
          <p:spPr bwMode="auto">
            <a:xfrm>
              <a:off x="1922584" y="1256423"/>
              <a:ext cx="6299201" cy="0"/>
            </a:xfrm>
            <a:prstGeom prst="straightConnector1">
              <a:avLst/>
            </a:prstGeom>
            <a:grpFill/>
            <a:ln w="9525">
              <a:solidFill>
                <a:schemeClr val="accent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AutoShape 250">
              <a:extLst>
                <a:ext uri="{FF2B5EF4-FFF2-40B4-BE49-F238E27FC236}">
                  <a16:creationId xmlns:a16="http://schemas.microsoft.com/office/drawing/2014/main" id="{AAAC8153-4001-4CF2-84A6-644D372AF2B4}"/>
                </a:ext>
              </a:extLst>
            </p:cNvPr>
            <p:cNvSpPr>
              <a:spLocks noChangeArrowheads="1"/>
            </p:cNvSpPr>
            <p:nvPr/>
          </p:nvSpPr>
          <p:spPr bwMode="auto">
            <a:xfrm>
              <a:off x="1922584" y="1022138"/>
              <a:ext cx="6299201" cy="234285"/>
            </a:xfrm>
            <a:prstGeom prst="leftRightArrow">
              <a:avLst>
                <a:gd name="adj1" fmla="val 100000"/>
                <a:gd name="adj2" fmla="val 0"/>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18659" anchor="b">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464646"/>
                  </a:solidFill>
                  <a:effectLst/>
                  <a:uLnTx/>
                  <a:uFillTx/>
                  <a:latin typeface="Century Gothic"/>
                  <a:ea typeface="+mn-ea"/>
                  <a:cs typeface="+mn-cs"/>
                </a:rPr>
                <a:t>Task</a:t>
              </a:r>
              <a:endParaRPr kumimoji="0" lang="en-US" sz="1400" b="0" i="0" u="none" strike="noStrike" kern="1200" cap="none" spc="0" normalizeH="0" baseline="0" noProof="0" dirty="0">
                <a:ln>
                  <a:noFill/>
                </a:ln>
                <a:solidFill>
                  <a:srgbClr val="464646"/>
                </a:solidFill>
                <a:effectLst/>
                <a:uLnTx/>
                <a:uFillTx/>
                <a:latin typeface="Century Gothic"/>
                <a:ea typeface="+mn-ea"/>
                <a:cs typeface="+mn-cs"/>
              </a:endParaRPr>
            </a:p>
          </p:txBody>
        </p:sp>
      </p:grpSp>
      <p:grpSp>
        <p:nvGrpSpPr>
          <p:cNvPr id="24" name="Group 23">
            <a:extLst>
              <a:ext uri="{FF2B5EF4-FFF2-40B4-BE49-F238E27FC236}">
                <a16:creationId xmlns:a16="http://schemas.microsoft.com/office/drawing/2014/main" id="{E790D703-77F9-423C-9111-3CA13AEA6A51}"/>
              </a:ext>
            </a:extLst>
          </p:cNvPr>
          <p:cNvGrpSpPr>
            <a:grpSpLocks/>
          </p:cNvGrpSpPr>
          <p:nvPr/>
        </p:nvGrpSpPr>
        <p:grpSpPr>
          <a:xfrm>
            <a:off x="6682947" y="734306"/>
            <a:ext cx="2032428" cy="234285"/>
            <a:chOff x="1922584" y="1022138"/>
            <a:chExt cx="6299201" cy="234285"/>
          </a:xfrm>
          <a:noFill/>
        </p:grpSpPr>
        <p:cxnSp>
          <p:nvCxnSpPr>
            <p:cNvPr id="25" name="AutoShape 249">
              <a:extLst>
                <a:ext uri="{FF2B5EF4-FFF2-40B4-BE49-F238E27FC236}">
                  <a16:creationId xmlns:a16="http://schemas.microsoft.com/office/drawing/2014/main" id="{C4BAA96F-8B3B-4894-B936-C78B9B7D1128}"/>
                </a:ext>
              </a:extLst>
            </p:cNvPr>
            <p:cNvCxnSpPr>
              <a:cxnSpLocks noChangeShapeType="1"/>
              <a:stCxn id="26" idx="4"/>
              <a:endCxn id="26" idx="6"/>
            </p:cNvCxnSpPr>
            <p:nvPr/>
          </p:nvCxnSpPr>
          <p:spPr bwMode="auto">
            <a:xfrm>
              <a:off x="1922584" y="1256423"/>
              <a:ext cx="6299201" cy="0"/>
            </a:xfrm>
            <a:prstGeom prst="straightConnector1">
              <a:avLst/>
            </a:prstGeom>
            <a:grpFill/>
            <a:ln w="9525">
              <a:solidFill>
                <a:schemeClr val="accent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AutoShape 250">
              <a:extLst>
                <a:ext uri="{FF2B5EF4-FFF2-40B4-BE49-F238E27FC236}">
                  <a16:creationId xmlns:a16="http://schemas.microsoft.com/office/drawing/2014/main" id="{AAAC8153-4001-4CF2-84A6-644D372AF2B4}"/>
                </a:ext>
              </a:extLst>
            </p:cNvPr>
            <p:cNvSpPr>
              <a:spLocks noChangeArrowheads="1"/>
            </p:cNvSpPr>
            <p:nvPr/>
          </p:nvSpPr>
          <p:spPr bwMode="auto">
            <a:xfrm>
              <a:off x="1922584" y="1022138"/>
              <a:ext cx="6299201" cy="234285"/>
            </a:xfrm>
            <a:prstGeom prst="leftRightArrow">
              <a:avLst>
                <a:gd name="adj1" fmla="val 100000"/>
                <a:gd name="adj2" fmla="val 0"/>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18659" anchor="b">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464646"/>
                  </a:solidFill>
                  <a:effectLst/>
                  <a:uLnTx/>
                  <a:uFillTx/>
                  <a:latin typeface="Century Gothic"/>
                  <a:ea typeface="+mn-ea"/>
                  <a:cs typeface="+mn-cs"/>
                </a:rPr>
                <a:t>Status</a:t>
              </a:r>
            </a:p>
          </p:txBody>
        </p:sp>
      </p:grpSp>
      <p:sp>
        <p:nvSpPr>
          <p:cNvPr id="30" name="Oval 169">
            <a:extLst>
              <a:ext uri="{FF2B5EF4-FFF2-40B4-BE49-F238E27FC236}">
                <a16:creationId xmlns:a16="http://schemas.microsoft.com/office/drawing/2014/main" id="{29F914E5-B4B2-4808-AEAA-C109E5674564}"/>
              </a:ext>
            </a:extLst>
          </p:cNvPr>
          <p:cNvSpPr txBox="1">
            <a:spLocks/>
          </p:cNvSpPr>
          <p:nvPr>
            <p:custDataLst>
              <p:tags r:id="rId4"/>
            </p:custDataLst>
          </p:nvPr>
        </p:nvSpPr>
        <p:spPr>
          <a:xfrm>
            <a:off x="101247" y="1425914"/>
            <a:ext cx="365760" cy="365760"/>
          </a:xfrm>
          <a:prstGeom prst="ellipse">
            <a:avLst/>
          </a:prstGeom>
          <a:solidFill>
            <a:srgbClr val="787878"/>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defPPr>
              <a:defRPr lang="en-US"/>
            </a:defPPr>
            <a:lvl1pPr algn="ctr">
              <a:defRPr sz="1100" b="1">
                <a:solidFill>
                  <a:schemeClr val="bg1"/>
                </a:solidFill>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0F0F0"/>
                </a:solidFill>
                <a:effectLst/>
                <a:uLnTx/>
                <a:uFillTx/>
                <a:latin typeface="Century Gothic"/>
                <a:ea typeface="+mn-ea"/>
                <a:cs typeface="+mn-cs"/>
              </a:rPr>
              <a:t>4</a:t>
            </a:r>
          </a:p>
        </p:txBody>
      </p:sp>
      <p:sp>
        <p:nvSpPr>
          <p:cNvPr id="31" name="Oval 169">
            <a:extLst>
              <a:ext uri="{FF2B5EF4-FFF2-40B4-BE49-F238E27FC236}">
                <a16:creationId xmlns:a16="http://schemas.microsoft.com/office/drawing/2014/main" id="{29F914E5-B4B2-4808-AEAA-C109E5674564}"/>
              </a:ext>
            </a:extLst>
          </p:cNvPr>
          <p:cNvSpPr txBox="1">
            <a:spLocks/>
          </p:cNvSpPr>
          <p:nvPr>
            <p:custDataLst>
              <p:tags r:id="rId5"/>
            </p:custDataLst>
          </p:nvPr>
        </p:nvSpPr>
        <p:spPr>
          <a:xfrm>
            <a:off x="101247" y="2470430"/>
            <a:ext cx="365760" cy="365760"/>
          </a:xfrm>
          <a:prstGeom prst="ellipse">
            <a:avLst/>
          </a:prstGeom>
          <a:solidFill>
            <a:srgbClr val="787878"/>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defPPr>
              <a:defRPr lang="en-US"/>
            </a:defPPr>
            <a:lvl1pPr algn="ctr">
              <a:defRPr sz="1100" b="1">
                <a:solidFill>
                  <a:schemeClr val="bg1"/>
                </a:solidFill>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0F0F0"/>
                </a:solidFill>
                <a:effectLst/>
                <a:uLnTx/>
                <a:uFillTx/>
                <a:latin typeface="Century Gothic"/>
                <a:ea typeface="+mn-ea"/>
                <a:cs typeface="+mn-cs"/>
              </a:rPr>
              <a:t>5</a:t>
            </a:r>
          </a:p>
        </p:txBody>
      </p:sp>
      <p:sp>
        <p:nvSpPr>
          <p:cNvPr id="32" name="Oval 169">
            <a:extLst>
              <a:ext uri="{FF2B5EF4-FFF2-40B4-BE49-F238E27FC236}">
                <a16:creationId xmlns:a16="http://schemas.microsoft.com/office/drawing/2014/main" id="{29F914E5-B4B2-4808-AEAA-C109E5674564}"/>
              </a:ext>
            </a:extLst>
          </p:cNvPr>
          <p:cNvSpPr txBox="1">
            <a:spLocks/>
          </p:cNvSpPr>
          <p:nvPr>
            <p:custDataLst>
              <p:tags r:id="rId6"/>
            </p:custDataLst>
          </p:nvPr>
        </p:nvSpPr>
        <p:spPr>
          <a:xfrm>
            <a:off x="101247" y="3517202"/>
            <a:ext cx="365760" cy="365760"/>
          </a:xfrm>
          <a:prstGeom prst="ellipse">
            <a:avLst/>
          </a:prstGeom>
          <a:solidFill>
            <a:srgbClr val="787878"/>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defPPr>
              <a:defRPr lang="en-US"/>
            </a:defPPr>
            <a:lvl1pPr algn="ctr">
              <a:defRPr sz="1100" b="1">
                <a:solidFill>
                  <a:schemeClr val="bg1"/>
                </a:solidFill>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0F0F0"/>
                </a:solidFill>
                <a:effectLst/>
                <a:uLnTx/>
                <a:uFillTx/>
                <a:latin typeface="Century Gothic"/>
                <a:ea typeface="+mn-ea"/>
                <a:cs typeface="+mn-cs"/>
              </a:rPr>
              <a:t>6</a:t>
            </a:r>
          </a:p>
        </p:txBody>
      </p:sp>
      <p:sp>
        <p:nvSpPr>
          <p:cNvPr id="33" name="TextBox 32">
            <a:extLst>
              <a:ext uri="{FF2B5EF4-FFF2-40B4-BE49-F238E27FC236}">
                <a16:creationId xmlns:a16="http://schemas.microsoft.com/office/drawing/2014/main" id="{83D1E094-2CA5-4632-87B5-4080A09AF8A1}"/>
              </a:ext>
            </a:extLst>
          </p:cNvPr>
          <p:cNvSpPr txBox="1">
            <a:spLocks/>
          </p:cNvSpPr>
          <p:nvPr/>
        </p:nvSpPr>
        <p:spPr>
          <a:xfrm>
            <a:off x="6705601" y="1087591"/>
            <a:ext cx="2009774" cy="915635"/>
          </a:xfrm>
          <a:prstGeom prst="rect">
            <a:avLst/>
          </a:prstGeom>
          <a:noFill/>
        </p:spPr>
        <p:txBody>
          <a:bodyPr vert="horz" wrap="square" lIns="0" tIns="0" rIns="0" bIns="0" rtlCol="0" anchor="t" anchorCtr="0">
            <a:spAutoFit/>
          </a:bodyPr>
          <a:lstStyle>
            <a:lvl1pPr marL="0" lvl="0" indent="0" defTabSz="913526" eaLnBrk="1" latinLnBrk="0" hangingPunct="1">
              <a:buClr>
                <a:schemeClr val="tx2"/>
              </a:buClr>
              <a:buSzPct val="100000"/>
              <a:defRPr sz="1600" baseline="0">
                <a:latin typeface="+mn-lt"/>
              </a:defRPr>
            </a:lvl1pPr>
            <a:lvl2pPr marL="192024" lvl="1" indent="-195987" defTabSz="913526" eaLnBrk="1" latinLnBrk="0" hangingPunct="1">
              <a:buClr>
                <a:schemeClr val="tx2"/>
              </a:buClr>
              <a:buSzPct val="125000"/>
              <a:buFont typeface="Arial" charset="0"/>
              <a:buChar char="▪"/>
              <a:defRPr sz="1600" baseline="0">
                <a:latin typeface="+mn-lt"/>
              </a:defRPr>
            </a:lvl2pPr>
            <a:lvl3pPr marL="457200" lvl="2" indent="-267255" defTabSz="913526" eaLnBrk="1" latinLnBrk="0" hangingPunct="1">
              <a:buClr>
                <a:schemeClr val="tx2"/>
              </a:buClr>
              <a:buSzPct val="120000"/>
              <a:buFont typeface="Arial" charset="0"/>
              <a:buChar char="–"/>
              <a:defRPr sz="1600" baseline="0">
                <a:latin typeface="+mn-lt"/>
              </a:defRPr>
            </a:lvl3pPr>
            <a:lvl4pPr marL="612648" lvl="3" indent="-158733" defTabSz="913526" eaLnBrk="1" latinLnBrk="0" hangingPunct="1">
              <a:buClr>
                <a:schemeClr val="tx2"/>
              </a:buClr>
              <a:buSzPct val="120000"/>
              <a:buFont typeface="Arial" charset="0"/>
              <a:buChar char="▫"/>
              <a:defRPr sz="1600" baseline="0">
                <a:latin typeface="+mn-lt"/>
              </a:defRPr>
            </a:lvl4pPr>
            <a:lvl5pPr marL="749808" lvl="4" indent="-128016" defTabSz="913526" eaLnBrk="1" latinLnBrk="0" hangingPunct="1">
              <a:buClr>
                <a:schemeClr val="tx2"/>
              </a:buClr>
              <a:buSzPct val="89000"/>
              <a:buFont typeface="Arial" charset="0"/>
              <a:buChar char="-"/>
              <a:defRPr sz="1600" baseline="0">
                <a:latin typeface="+mn-lt"/>
              </a:defRPr>
            </a:lvl5pPr>
            <a:lvl6pPr marL="765029" indent="-132818" defTabSz="913526" fontAlgn="base">
              <a:spcBef>
                <a:spcPct val="0"/>
              </a:spcBef>
              <a:spcAft>
                <a:spcPct val="0"/>
              </a:spcAft>
              <a:buClr>
                <a:schemeClr val="tx2"/>
              </a:buClr>
              <a:buSzPct val="89000"/>
              <a:buFont typeface="Arial" charset="0"/>
              <a:buChar char="-"/>
              <a:defRPr baseline="0">
                <a:latin typeface="+mn-lt"/>
              </a:defRPr>
            </a:lvl6pPr>
            <a:lvl7pPr marL="765029" indent="-132818" defTabSz="913526" fontAlgn="base">
              <a:spcBef>
                <a:spcPct val="0"/>
              </a:spcBef>
              <a:spcAft>
                <a:spcPct val="0"/>
              </a:spcAft>
              <a:buClr>
                <a:schemeClr val="tx2"/>
              </a:buClr>
              <a:buSzPct val="89000"/>
              <a:buFont typeface="Arial" charset="0"/>
              <a:buChar char="-"/>
              <a:defRPr baseline="0">
                <a:latin typeface="+mn-lt"/>
              </a:defRPr>
            </a:lvl7pPr>
            <a:lvl8pPr marL="765029" indent="-132818" defTabSz="913526" fontAlgn="base">
              <a:spcBef>
                <a:spcPct val="0"/>
              </a:spcBef>
              <a:spcAft>
                <a:spcPct val="0"/>
              </a:spcAft>
              <a:buClr>
                <a:schemeClr val="tx2"/>
              </a:buClr>
              <a:buSzPct val="89000"/>
              <a:buFont typeface="Arial" charset="0"/>
              <a:buChar char="-"/>
              <a:defRPr baseline="0">
                <a:latin typeface="+mn-lt"/>
              </a:defRPr>
            </a:lvl8pPr>
            <a:lvl9pPr marL="765029" indent="-132818" defTabSz="913526" fontAlgn="base">
              <a:spcBef>
                <a:spcPct val="0"/>
              </a:spcBef>
              <a:spcAft>
                <a:spcPct val="0"/>
              </a:spcAft>
              <a:buClr>
                <a:schemeClr val="tx2"/>
              </a:buClr>
              <a:buSzPct val="89000"/>
              <a:buFont typeface="Arial" charset="0"/>
              <a:buChar char="-"/>
              <a:defRPr baseline="0">
                <a:latin typeface="+mn-lt"/>
              </a:defRPr>
            </a:lvl9pPr>
          </a:lstStyle>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Kick off meeting planned</a:t>
            </a:r>
          </a:p>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Information gathering in process</a:t>
            </a:r>
          </a:p>
        </p:txBody>
      </p:sp>
      <p:sp>
        <p:nvSpPr>
          <p:cNvPr id="34" name="TextBox 33">
            <a:extLst>
              <a:ext uri="{FF2B5EF4-FFF2-40B4-BE49-F238E27FC236}">
                <a16:creationId xmlns:a16="http://schemas.microsoft.com/office/drawing/2014/main" id="{9D410259-8556-43F0-A10D-960FA6DE2BBA}"/>
              </a:ext>
            </a:extLst>
          </p:cNvPr>
          <p:cNvSpPr txBox="1">
            <a:spLocks/>
          </p:cNvSpPr>
          <p:nvPr/>
        </p:nvSpPr>
        <p:spPr>
          <a:xfrm>
            <a:off x="6705601" y="2274155"/>
            <a:ext cx="2009774" cy="430887"/>
          </a:xfrm>
          <a:prstGeom prst="rect">
            <a:avLst/>
          </a:prstGeom>
          <a:noFill/>
        </p:spPr>
        <p:txBody>
          <a:bodyPr vert="horz" wrap="square" lIns="0" tIns="0" rIns="0" bIns="0" rtlCol="0" anchor="t" anchorCtr="0">
            <a:spAutoFit/>
          </a:bodyPr>
          <a:lstStyle>
            <a:lvl1pPr marL="0" lvl="0" indent="0" defTabSz="913526" eaLnBrk="1" latinLnBrk="0" hangingPunct="1">
              <a:buClr>
                <a:schemeClr val="tx2"/>
              </a:buClr>
              <a:buSzPct val="100000"/>
              <a:defRPr sz="1600" baseline="0">
                <a:latin typeface="+mn-lt"/>
              </a:defRPr>
            </a:lvl1pPr>
            <a:lvl2pPr marL="192024" lvl="1" indent="-195987" defTabSz="913526" eaLnBrk="1" latinLnBrk="0" hangingPunct="1">
              <a:buClr>
                <a:schemeClr val="tx2"/>
              </a:buClr>
              <a:buSzPct val="125000"/>
              <a:buFont typeface="Arial" charset="0"/>
              <a:buChar char="▪"/>
              <a:defRPr sz="1600" baseline="0">
                <a:latin typeface="+mn-lt"/>
              </a:defRPr>
            </a:lvl2pPr>
            <a:lvl3pPr marL="457200" lvl="2" indent="-267255" defTabSz="913526" eaLnBrk="1" latinLnBrk="0" hangingPunct="1">
              <a:buClr>
                <a:schemeClr val="tx2"/>
              </a:buClr>
              <a:buSzPct val="120000"/>
              <a:buFont typeface="Arial" charset="0"/>
              <a:buChar char="–"/>
              <a:defRPr sz="1600" baseline="0">
                <a:latin typeface="+mn-lt"/>
              </a:defRPr>
            </a:lvl3pPr>
            <a:lvl4pPr marL="612648" lvl="3" indent="-158733" defTabSz="913526" eaLnBrk="1" latinLnBrk="0" hangingPunct="1">
              <a:buClr>
                <a:schemeClr val="tx2"/>
              </a:buClr>
              <a:buSzPct val="120000"/>
              <a:buFont typeface="Arial" charset="0"/>
              <a:buChar char="▫"/>
              <a:defRPr sz="1600" baseline="0">
                <a:latin typeface="+mn-lt"/>
              </a:defRPr>
            </a:lvl4pPr>
            <a:lvl5pPr marL="749808" lvl="4" indent="-128016" defTabSz="913526" eaLnBrk="1" latinLnBrk="0" hangingPunct="1">
              <a:buClr>
                <a:schemeClr val="tx2"/>
              </a:buClr>
              <a:buSzPct val="89000"/>
              <a:buFont typeface="Arial" charset="0"/>
              <a:buChar char="-"/>
              <a:defRPr sz="1600" baseline="0">
                <a:latin typeface="+mn-lt"/>
              </a:defRPr>
            </a:lvl5pPr>
            <a:lvl6pPr marL="765029" indent="-132818" defTabSz="913526" fontAlgn="base">
              <a:spcBef>
                <a:spcPct val="0"/>
              </a:spcBef>
              <a:spcAft>
                <a:spcPct val="0"/>
              </a:spcAft>
              <a:buClr>
                <a:schemeClr val="tx2"/>
              </a:buClr>
              <a:buSzPct val="89000"/>
              <a:buFont typeface="Arial" charset="0"/>
              <a:buChar char="-"/>
              <a:defRPr baseline="0">
                <a:latin typeface="+mn-lt"/>
              </a:defRPr>
            </a:lvl6pPr>
            <a:lvl7pPr marL="765029" indent="-132818" defTabSz="913526" fontAlgn="base">
              <a:spcBef>
                <a:spcPct val="0"/>
              </a:spcBef>
              <a:spcAft>
                <a:spcPct val="0"/>
              </a:spcAft>
              <a:buClr>
                <a:schemeClr val="tx2"/>
              </a:buClr>
              <a:buSzPct val="89000"/>
              <a:buFont typeface="Arial" charset="0"/>
              <a:buChar char="-"/>
              <a:defRPr baseline="0">
                <a:latin typeface="+mn-lt"/>
              </a:defRPr>
            </a:lvl7pPr>
            <a:lvl8pPr marL="765029" indent="-132818" defTabSz="913526" fontAlgn="base">
              <a:spcBef>
                <a:spcPct val="0"/>
              </a:spcBef>
              <a:spcAft>
                <a:spcPct val="0"/>
              </a:spcAft>
              <a:buClr>
                <a:schemeClr val="tx2"/>
              </a:buClr>
              <a:buSzPct val="89000"/>
              <a:buFont typeface="Arial" charset="0"/>
              <a:buChar char="-"/>
              <a:defRPr baseline="0">
                <a:latin typeface="+mn-lt"/>
              </a:defRPr>
            </a:lvl8pPr>
            <a:lvl9pPr marL="765029" indent="-132818" defTabSz="913526" fontAlgn="base">
              <a:spcBef>
                <a:spcPct val="0"/>
              </a:spcBef>
              <a:spcAft>
                <a:spcPct val="0"/>
              </a:spcAft>
              <a:buClr>
                <a:schemeClr val="tx2"/>
              </a:buClr>
              <a:buSzPct val="89000"/>
              <a:buFont typeface="Arial" charset="0"/>
              <a:buChar char="-"/>
              <a:defRPr baseline="0">
                <a:latin typeface="+mn-lt"/>
              </a:defRPr>
            </a:lvl9pPr>
          </a:lstStyle>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Kick off meeting planned</a:t>
            </a:r>
          </a:p>
        </p:txBody>
      </p:sp>
      <p:sp>
        <p:nvSpPr>
          <p:cNvPr id="35" name="TextBox 34">
            <a:extLst>
              <a:ext uri="{FF2B5EF4-FFF2-40B4-BE49-F238E27FC236}">
                <a16:creationId xmlns:a16="http://schemas.microsoft.com/office/drawing/2014/main" id="{4C71144D-32CA-4BE5-B349-7141DED37E83}"/>
              </a:ext>
            </a:extLst>
          </p:cNvPr>
          <p:cNvSpPr txBox="1">
            <a:spLocks/>
          </p:cNvSpPr>
          <p:nvPr/>
        </p:nvSpPr>
        <p:spPr>
          <a:xfrm>
            <a:off x="6705601" y="3260144"/>
            <a:ext cx="1933574" cy="430887"/>
          </a:xfrm>
          <a:prstGeom prst="rect">
            <a:avLst/>
          </a:prstGeom>
          <a:noFill/>
        </p:spPr>
        <p:txBody>
          <a:bodyPr vert="horz" wrap="square" lIns="0" tIns="0" rIns="0" bIns="0" rtlCol="0" anchor="t" anchorCtr="0">
            <a:spAutoFit/>
          </a:bodyPr>
          <a:lstStyle>
            <a:lvl1pPr marL="0" lvl="0" indent="0" defTabSz="913526" eaLnBrk="1" latinLnBrk="0" hangingPunct="1">
              <a:buClr>
                <a:schemeClr val="tx2"/>
              </a:buClr>
              <a:buSzPct val="100000"/>
              <a:defRPr sz="1600" baseline="0">
                <a:latin typeface="+mn-lt"/>
              </a:defRPr>
            </a:lvl1pPr>
            <a:lvl2pPr marL="192024" lvl="1" indent="-195987" defTabSz="913526" eaLnBrk="1" latinLnBrk="0" hangingPunct="1">
              <a:buClr>
                <a:schemeClr val="tx2"/>
              </a:buClr>
              <a:buSzPct val="125000"/>
              <a:buFont typeface="Arial" charset="0"/>
              <a:buChar char="▪"/>
              <a:defRPr sz="1600" baseline="0">
                <a:latin typeface="+mn-lt"/>
              </a:defRPr>
            </a:lvl2pPr>
            <a:lvl3pPr marL="457200" lvl="2" indent="-267255" defTabSz="913526" eaLnBrk="1" latinLnBrk="0" hangingPunct="1">
              <a:buClr>
                <a:schemeClr val="tx2"/>
              </a:buClr>
              <a:buSzPct val="120000"/>
              <a:buFont typeface="Arial" charset="0"/>
              <a:buChar char="–"/>
              <a:defRPr sz="1600" baseline="0">
                <a:latin typeface="+mn-lt"/>
              </a:defRPr>
            </a:lvl3pPr>
            <a:lvl4pPr marL="612648" lvl="3" indent="-158733" defTabSz="913526" eaLnBrk="1" latinLnBrk="0" hangingPunct="1">
              <a:buClr>
                <a:schemeClr val="tx2"/>
              </a:buClr>
              <a:buSzPct val="120000"/>
              <a:buFont typeface="Arial" charset="0"/>
              <a:buChar char="▫"/>
              <a:defRPr sz="1600" baseline="0">
                <a:latin typeface="+mn-lt"/>
              </a:defRPr>
            </a:lvl4pPr>
            <a:lvl5pPr marL="749808" lvl="4" indent="-128016" defTabSz="913526" eaLnBrk="1" latinLnBrk="0" hangingPunct="1">
              <a:buClr>
                <a:schemeClr val="tx2"/>
              </a:buClr>
              <a:buSzPct val="89000"/>
              <a:buFont typeface="Arial" charset="0"/>
              <a:buChar char="-"/>
              <a:defRPr sz="1600" baseline="0">
                <a:latin typeface="+mn-lt"/>
              </a:defRPr>
            </a:lvl5pPr>
            <a:lvl6pPr marL="765029" indent="-132818" defTabSz="913526" fontAlgn="base">
              <a:spcBef>
                <a:spcPct val="0"/>
              </a:spcBef>
              <a:spcAft>
                <a:spcPct val="0"/>
              </a:spcAft>
              <a:buClr>
                <a:schemeClr val="tx2"/>
              </a:buClr>
              <a:buSzPct val="89000"/>
              <a:buFont typeface="Arial" charset="0"/>
              <a:buChar char="-"/>
              <a:defRPr baseline="0">
                <a:latin typeface="+mn-lt"/>
              </a:defRPr>
            </a:lvl6pPr>
            <a:lvl7pPr marL="765029" indent="-132818" defTabSz="913526" fontAlgn="base">
              <a:spcBef>
                <a:spcPct val="0"/>
              </a:spcBef>
              <a:spcAft>
                <a:spcPct val="0"/>
              </a:spcAft>
              <a:buClr>
                <a:schemeClr val="tx2"/>
              </a:buClr>
              <a:buSzPct val="89000"/>
              <a:buFont typeface="Arial" charset="0"/>
              <a:buChar char="-"/>
              <a:defRPr baseline="0">
                <a:latin typeface="+mn-lt"/>
              </a:defRPr>
            </a:lvl7pPr>
            <a:lvl8pPr marL="765029" indent="-132818" defTabSz="913526" fontAlgn="base">
              <a:spcBef>
                <a:spcPct val="0"/>
              </a:spcBef>
              <a:spcAft>
                <a:spcPct val="0"/>
              </a:spcAft>
              <a:buClr>
                <a:schemeClr val="tx2"/>
              </a:buClr>
              <a:buSzPct val="89000"/>
              <a:buFont typeface="Arial" charset="0"/>
              <a:buChar char="-"/>
              <a:defRPr baseline="0">
                <a:latin typeface="+mn-lt"/>
              </a:defRPr>
            </a:lvl8pPr>
            <a:lvl9pPr marL="765029" indent="-132818" defTabSz="913526" fontAlgn="base">
              <a:spcBef>
                <a:spcPct val="0"/>
              </a:spcBef>
              <a:spcAft>
                <a:spcPct val="0"/>
              </a:spcAft>
              <a:buClr>
                <a:schemeClr val="tx2"/>
              </a:buClr>
              <a:buSzPct val="89000"/>
              <a:buFont typeface="Arial" charset="0"/>
              <a:buChar char="-"/>
              <a:defRPr baseline="0">
                <a:latin typeface="+mn-lt"/>
              </a:defRPr>
            </a:lvl9pPr>
          </a:lstStyle>
          <a:p>
            <a:pPr marL="192024" marR="0" lvl="1" indent="-195987" algn="l" defTabSz="913526" rtl="0" eaLnBrk="1" fontAlgn="auto" latinLnBrk="0" hangingPunct="1">
              <a:lnSpc>
                <a:spcPct val="100000"/>
              </a:lnSpc>
              <a:spcBef>
                <a:spcPct val="25000"/>
              </a:spcBef>
              <a:spcAft>
                <a:spcPts val="0"/>
              </a:spcAft>
              <a:buClr>
                <a:srgbClr val="44546A"/>
              </a:buClr>
              <a:buSzPct val="125000"/>
              <a:buFont typeface="Arial" charset="0"/>
              <a:buChar char="▪"/>
              <a:tabLst/>
              <a:defRPr/>
            </a:pPr>
            <a:r>
              <a:rPr kumimoji="0" lang="en-US" sz="1400" b="0" i="0" u="none" strike="noStrike" kern="1200" cap="none" spc="0" normalizeH="0" baseline="0" noProof="0" dirty="0">
                <a:ln>
                  <a:noFill/>
                </a:ln>
                <a:solidFill>
                  <a:srgbClr val="F0F0F0">
                    <a:lumMod val="10000"/>
                  </a:srgbClr>
                </a:solidFill>
                <a:effectLst/>
                <a:uLnTx/>
                <a:uFillTx/>
                <a:latin typeface="Century Gothic"/>
                <a:ea typeface="+mn-ea"/>
                <a:cs typeface="+mn-cs"/>
              </a:rPr>
              <a:t>Kick off meeting planned</a:t>
            </a:r>
          </a:p>
        </p:txBody>
      </p:sp>
      <p:cxnSp>
        <p:nvCxnSpPr>
          <p:cNvPr id="36" name="Straight Connector 35">
            <a:extLst>
              <a:ext uri="{FF2B5EF4-FFF2-40B4-BE49-F238E27FC236}">
                <a16:creationId xmlns:a16="http://schemas.microsoft.com/office/drawing/2014/main" id="{1C3E0368-1E1C-4D9E-BC85-11481DDB0039}"/>
              </a:ext>
            </a:extLst>
          </p:cNvPr>
          <p:cNvCxnSpPr>
            <a:cxnSpLocks/>
          </p:cNvCxnSpPr>
          <p:nvPr/>
        </p:nvCxnSpPr>
        <p:spPr>
          <a:xfrm>
            <a:off x="6671517" y="2199432"/>
            <a:ext cx="2011680" cy="0"/>
          </a:xfrm>
          <a:prstGeom prst="line">
            <a:avLst/>
          </a:prstGeom>
          <a:ln w="12700">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1C3E0368-1E1C-4D9E-BC85-11481DDB0039}"/>
              </a:ext>
            </a:extLst>
          </p:cNvPr>
          <p:cNvCxnSpPr>
            <a:cxnSpLocks/>
          </p:cNvCxnSpPr>
          <p:nvPr/>
        </p:nvCxnSpPr>
        <p:spPr>
          <a:xfrm>
            <a:off x="6690567" y="3104307"/>
            <a:ext cx="2011680" cy="0"/>
          </a:xfrm>
          <a:prstGeom prst="line">
            <a:avLst/>
          </a:prstGeom>
          <a:ln w="12700">
            <a:solidFill>
              <a:schemeClr val="accent6"/>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6236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0040" y="604064"/>
            <a:ext cx="8503920" cy="5649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Content Placeholder 3"/>
          <p:cNvSpPr>
            <a:spLocks noGrp="1"/>
          </p:cNvSpPr>
          <p:nvPr>
            <p:ph sz="quarter" idx="10"/>
          </p:nvPr>
        </p:nvSpPr>
        <p:spPr/>
        <p:txBody>
          <a:bodyPr/>
          <a:lstStyle/>
          <a:p>
            <a:r>
              <a:rPr lang="en-US" dirty="0"/>
              <a:t>CalACES-CalSAWS Planning Timeline</a:t>
            </a:r>
          </a:p>
        </p:txBody>
      </p:sp>
      <p:sp>
        <p:nvSpPr>
          <p:cNvPr id="7" name="Oval 169">
            <a:extLst>
              <a:ext uri="{FF2B5EF4-FFF2-40B4-BE49-F238E27FC236}">
                <a16:creationId xmlns:a16="http://schemas.microsoft.com/office/drawing/2014/main" id="{29F914E5-B4B2-4808-AEAA-C109E5674564}"/>
              </a:ext>
            </a:extLst>
          </p:cNvPr>
          <p:cNvSpPr txBox="1">
            <a:spLocks/>
          </p:cNvSpPr>
          <p:nvPr>
            <p:custDataLst>
              <p:tags r:id="rId1"/>
            </p:custDataLst>
          </p:nvPr>
        </p:nvSpPr>
        <p:spPr>
          <a:xfrm>
            <a:off x="182880" y="1364860"/>
            <a:ext cx="274320" cy="274320"/>
          </a:xfrm>
          <a:prstGeom prst="ellipse">
            <a:avLst/>
          </a:prstGeom>
          <a:solidFill>
            <a:srgbClr val="004165"/>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defPPr>
              <a:defRPr lang="en-US"/>
            </a:defPPr>
            <a:lvl1pPr algn="ctr">
              <a:defRPr sz="1100" b="1">
                <a:solidFill>
                  <a:schemeClr val="bg1"/>
                </a:solidFill>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0F0F0"/>
                </a:solidFill>
                <a:effectLst/>
                <a:uLnTx/>
                <a:uFillTx/>
                <a:latin typeface="Century Gothic"/>
                <a:ea typeface="+mn-ea"/>
                <a:cs typeface="+mn-cs"/>
              </a:rPr>
              <a:t>1</a:t>
            </a:r>
          </a:p>
        </p:txBody>
      </p:sp>
      <p:sp>
        <p:nvSpPr>
          <p:cNvPr id="8" name="Oval 169">
            <a:extLst>
              <a:ext uri="{FF2B5EF4-FFF2-40B4-BE49-F238E27FC236}">
                <a16:creationId xmlns:a16="http://schemas.microsoft.com/office/drawing/2014/main" id="{29F914E5-B4B2-4808-AEAA-C109E5674564}"/>
              </a:ext>
            </a:extLst>
          </p:cNvPr>
          <p:cNvSpPr txBox="1">
            <a:spLocks/>
          </p:cNvSpPr>
          <p:nvPr>
            <p:custDataLst>
              <p:tags r:id="rId2"/>
            </p:custDataLst>
          </p:nvPr>
        </p:nvSpPr>
        <p:spPr>
          <a:xfrm>
            <a:off x="887730" y="2403528"/>
            <a:ext cx="274320" cy="274320"/>
          </a:xfrm>
          <a:prstGeom prst="ellipse">
            <a:avLst/>
          </a:prstGeom>
          <a:solidFill>
            <a:srgbClr val="004165"/>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defPPr>
              <a:defRPr lang="en-US"/>
            </a:defPPr>
            <a:lvl1pPr algn="ctr">
              <a:defRPr sz="1100" b="1">
                <a:solidFill>
                  <a:schemeClr val="bg1"/>
                </a:solidFill>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0F0F0"/>
                </a:solidFill>
                <a:effectLst/>
                <a:uLnTx/>
                <a:uFillTx/>
                <a:latin typeface="Century Gothic"/>
                <a:ea typeface="+mn-ea"/>
                <a:cs typeface="+mn-cs"/>
              </a:rPr>
              <a:t>2</a:t>
            </a:r>
          </a:p>
        </p:txBody>
      </p:sp>
      <p:sp>
        <p:nvSpPr>
          <p:cNvPr id="9" name="Oval 169">
            <a:extLst>
              <a:ext uri="{FF2B5EF4-FFF2-40B4-BE49-F238E27FC236}">
                <a16:creationId xmlns:a16="http://schemas.microsoft.com/office/drawing/2014/main" id="{29F914E5-B4B2-4808-AEAA-C109E5674564}"/>
              </a:ext>
            </a:extLst>
          </p:cNvPr>
          <p:cNvSpPr txBox="1">
            <a:spLocks/>
          </p:cNvSpPr>
          <p:nvPr>
            <p:custDataLst>
              <p:tags r:id="rId3"/>
            </p:custDataLst>
          </p:nvPr>
        </p:nvSpPr>
        <p:spPr>
          <a:xfrm>
            <a:off x="1853565" y="3212546"/>
            <a:ext cx="274320" cy="274320"/>
          </a:xfrm>
          <a:prstGeom prst="ellipse">
            <a:avLst/>
          </a:prstGeom>
          <a:solidFill>
            <a:srgbClr val="004165"/>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defPPr>
              <a:defRPr lang="en-US"/>
            </a:defPPr>
            <a:lvl1pPr algn="ctr">
              <a:defRPr sz="1100" b="1">
                <a:solidFill>
                  <a:schemeClr val="bg1"/>
                </a:solidFill>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0F0F0"/>
                </a:solidFill>
                <a:effectLst/>
                <a:uLnTx/>
                <a:uFillTx/>
                <a:latin typeface="Century Gothic"/>
                <a:ea typeface="+mn-ea"/>
                <a:cs typeface="+mn-cs"/>
              </a:rPr>
              <a:t>3</a:t>
            </a:r>
          </a:p>
        </p:txBody>
      </p:sp>
      <p:sp>
        <p:nvSpPr>
          <p:cNvPr id="10" name="Oval 169">
            <a:extLst>
              <a:ext uri="{FF2B5EF4-FFF2-40B4-BE49-F238E27FC236}">
                <a16:creationId xmlns:a16="http://schemas.microsoft.com/office/drawing/2014/main" id="{29F914E5-B4B2-4808-AEAA-C109E5674564}"/>
              </a:ext>
            </a:extLst>
          </p:cNvPr>
          <p:cNvSpPr txBox="1">
            <a:spLocks/>
          </p:cNvSpPr>
          <p:nvPr>
            <p:custDataLst>
              <p:tags r:id="rId4"/>
            </p:custDataLst>
          </p:nvPr>
        </p:nvSpPr>
        <p:spPr>
          <a:xfrm>
            <a:off x="1983105" y="3410830"/>
            <a:ext cx="274320" cy="274320"/>
          </a:xfrm>
          <a:prstGeom prst="ellipse">
            <a:avLst/>
          </a:prstGeom>
          <a:solidFill>
            <a:srgbClr val="004165"/>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defPPr>
              <a:defRPr lang="en-US"/>
            </a:defPPr>
            <a:lvl1pPr algn="ctr">
              <a:defRPr sz="1100" b="1">
                <a:solidFill>
                  <a:schemeClr val="bg1"/>
                </a:solidFill>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0F0F0"/>
                </a:solidFill>
                <a:effectLst/>
                <a:uLnTx/>
                <a:uFillTx/>
                <a:latin typeface="Century Gothic"/>
                <a:ea typeface="+mn-ea"/>
                <a:cs typeface="+mn-cs"/>
              </a:rPr>
              <a:t>4</a:t>
            </a:r>
          </a:p>
        </p:txBody>
      </p:sp>
      <p:sp>
        <p:nvSpPr>
          <p:cNvPr id="11" name="Oval 169">
            <a:extLst>
              <a:ext uri="{FF2B5EF4-FFF2-40B4-BE49-F238E27FC236}">
                <a16:creationId xmlns:a16="http://schemas.microsoft.com/office/drawing/2014/main" id="{29F914E5-B4B2-4808-AEAA-C109E5674564}"/>
              </a:ext>
            </a:extLst>
          </p:cNvPr>
          <p:cNvSpPr txBox="1">
            <a:spLocks/>
          </p:cNvSpPr>
          <p:nvPr>
            <p:custDataLst>
              <p:tags r:id="rId5"/>
            </p:custDataLst>
          </p:nvPr>
        </p:nvSpPr>
        <p:spPr>
          <a:xfrm>
            <a:off x="2929890" y="3822310"/>
            <a:ext cx="274320" cy="274320"/>
          </a:xfrm>
          <a:prstGeom prst="ellipse">
            <a:avLst/>
          </a:prstGeom>
          <a:solidFill>
            <a:srgbClr val="004165"/>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defPPr>
              <a:defRPr lang="en-US"/>
            </a:defPPr>
            <a:lvl1pPr algn="ctr">
              <a:defRPr sz="1100" b="1">
                <a:solidFill>
                  <a:schemeClr val="bg1"/>
                </a:solidFill>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0F0F0"/>
                </a:solidFill>
                <a:effectLst/>
                <a:uLnTx/>
                <a:uFillTx/>
                <a:latin typeface="Century Gothic"/>
                <a:ea typeface="+mn-ea"/>
                <a:cs typeface="+mn-cs"/>
              </a:rPr>
              <a:t>5</a:t>
            </a:r>
          </a:p>
        </p:txBody>
      </p:sp>
      <p:sp>
        <p:nvSpPr>
          <p:cNvPr id="12" name="Oval 169">
            <a:extLst>
              <a:ext uri="{FF2B5EF4-FFF2-40B4-BE49-F238E27FC236}">
                <a16:creationId xmlns:a16="http://schemas.microsoft.com/office/drawing/2014/main" id="{29F914E5-B4B2-4808-AEAA-C109E5674564}"/>
              </a:ext>
            </a:extLst>
          </p:cNvPr>
          <p:cNvSpPr txBox="1">
            <a:spLocks/>
          </p:cNvSpPr>
          <p:nvPr>
            <p:custDataLst>
              <p:tags r:id="rId6"/>
            </p:custDataLst>
          </p:nvPr>
        </p:nvSpPr>
        <p:spPr>
          <a:xfrm>
            <a:off x="4267200" y="3829930"/>
            <a:ext cx="274320" cy="274320"/>
          </a:xfrm>
          <a:prstGeom prst="ellipse">
            <a:avLst/>
          </a:prstGeom>
          <a:solidFill>
            <a:srgbClr val="004165"/>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defPPr>
              <a:defRPr lang="en-US"/>
            </a:defPPr>
            <a:lvl1pPr algn="ctr">
              <a:defRPr sz="1100" b="1">
                <a:solidFill>
                  <a:schemeClr val="bg1"/>
                </a:solidFill>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0F0F0"/>
                </a:solidFill>
                <a:effectLst/>
                <a:uLnTx/>
                <a:uFillTx/>
                <a:latin typeface="Century Gothic"/>
                <a:ea typeface="+mn-ea"/>
                <a:cs typeface="+mn-cs"/>
              </a:rPr>
              <a:t>6</a:t>
            </a:r>
          </a:p>
        </p:txBody>
      </p:sp>
    </p:spTree>
    <p:extLst>
      <p:ext uri="{BB962C8B-B14F-4D97-AF65-F5344CB8AC3E}">
        <p14:creationId xmlns:p14="http://schemas.microsoft.com/office/powerpoint/2010/main" val="2674360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962246"/>
            <a:ext cx="7990367" cy="5078313"/>
          </a:xfrm>
          <a:prstGeom prst="rect">
            <a:avLst/>
          </a:prstGeom>
          <a:noFill/>
        </p:spPr>
        <p:txBody>
          <a:bodyPr wrap="square" rtlCol="0">
            <a:spAutoFit/>
          </a:bodyPr>
          <a:lstStyle/>
          <a:p>
            <a:r>
              <a:rPr lang="en-US" b="1" dirty="0">
                <a:solidFill>
                  <a:srgbClr val="5B9BC8"/>
                </a:solidFill>
              </a:rPr>
              <a:t>Week 3 – Welfare to Work, Child Care and Resource Databank</a:t>
            </a:r>
          </a:p>
          <a:p>
            <a:endParaRPr lang="en-US" dirty="0">
              <a:solidFill>
                <a:srgbClr val="000000"/>
              </a:solidFill>
              <a:latin typeface="Century Gothic"/>
            </a:endParaRPr>
          </a:p>
          <a:p>
            <a:pPr>
              <a:buClr>
                <a:srgbClr val="5B9BC8"/>
              </a:buClr>
            </a:pPr>
            <a:endParaRPr lang="en-US" b="1" dirty="0">
              <a:solidFill>
                <a:srgbClr val="5B9BC8"/>
              </a:solidFill>
            </a:endParaRPr>
          </a:p>
          <a:p>
            <a:pPr>
              <a:buClr>
                <a:srgbClr val="5B9BC8"/>
              </a:buClr>
            </a:pPr>
            <a:endParaRPr lang="en-US" b="1" dirty="0">
              <a:solidFill>
                <a:srgbClr val="5B9BC8"/>
              </a:solidFill>
            </a:endParaRPr>
          </a:p>
          <a:p>
            <a:pPr>
              <a:buClr>
                <a:srgbClr val="5B9BC8"/>
              </a:buClr>
            </a:pPr>
            <a:endParaRPr lang="en-US" b="1" dirty="0">
              <a:solidFill>
                <a:srgbClr val="5B9BC8"/>
              </a:solidFill>
            </a:endParaRPr>
          </a:p>
          <a:p>
            <a:pPr>
              <a:buClr>
                <a:srgbClr val="5B9BC8"/>
              </a:buClr>
            </a:pPr>
            <a:endParaRPr lang="en-US" b="1" dirty="0">
              <a:solidFill>
                <a:srgbClr val="5B9BC8"/>
              </a:solidFill>
            </a:endParaRPr>
          </a:p>
          <a:p>
            <a:pPr>
              <a:buClr>
                <a:srgbClr val="5B9BC8"/>
              </a:buClr>
            </a:pPr>
            <a:endParaRPr lang="en-US" b="1" dirty="0">
              <a:solidFill>
                <a:srgbClr val="5B9BC8"/>
              </a:solidFill>
            </a:endParaRPr>
          </a:p>
          <a:p>
            <a:pPr>
              <a:buClr>
                <a:srgbClr val="5B9BC8"/>
              </a:buClr>
            </a:pPr>
            <a:endParaRPr lang="en-US" b="1" dirty="0">
              <a:solidFill>
                <a:srgbClr val="5B9BC8"/>
              </a:solidFill>
            </a:endParaRPr>
          </a:p>
          <a:p>
            <a:pPr>
              <a:buClr>
                <a:srgbClr val="5B9BC8"/>
              </a:buClr>
            </a:pPr>
            <a:endParaRPr lang="en-US" b="1" dirty="0">
              <a:solidFill>
                <a:srgbClr val="5B9BC8"/>
              </a:solidFill>
            </a:endParaRPr>
          </a:p>
          <a:p>
            <a:pPr>
              <a:buClr>
                <a:srgbClr val="5B9BC8"/>
              </a:buClr>
            </a:pPr>
            <a:endParaRPr lang="en-US" b="1" dirty="0">
              <a:solidFill>
                <a:srgbClr val="5B9BC8"/>
              </a:solidFill>
            </a:endParaRPr>
          </a:p>
          <a:p>
            <a:pPr>
              <a:buClr>
                <a:srgbClr val="5B9BC8"/>
              </a:buClr>
            </a:pPr>
            <a:endParaRPr lang="en-US" b="1" dirty="0">
              <a:solidFill>
                <a:srgbClr val="5B9BC8"/>
              </a:solidFill>
            </a:endParaRPr>
          </a:p>
          <a:p>
            <a:pPr>
              <a:buClr>
                <a:srgbClr val="5B9BC8"/>
              </a:buClr>
            </a:pPr>
            <a:endParaRPr lang="en-US" b="1" dirty="0">
              <a:solidFill>
                <a:srgbClr val="5B9BC8"/>
              </a:solidFill>
            </a:endParaRPr>
          </a:p>
          <a:p>
            <a:pPr>
              <a:buClr>
                <a:srgbClr val="5B9BC8"/>
              </a:buClr>
            </a:pPr>
            <a:endParaRPr lang="en-US" b="1" dirty="0">
              <a:solidFill>
                <a:srgbClr val="5B9BC8"/>
              </a:solidFill>
            </a:endParaRPr>
          </a:p>
          <a:p>
            <a:pPr>
              <a:buClr>
                <a:srgbClr val="5B9BC8"/>
              </a:buClr>
            </a:pPr>
            <a:endParaRPr lang="en-US" b="1" dirty="0">
              <a:solidFill>
                <a:srgbClr val="5B9BC8"/>
              </a:solidFill>
            </a:endParaRPr>
          </a:p>
          <a:p>
            <a:endParaRPr lang="en-US" sz="1800" dirty="0">
              <a:solidFill>
                <a:srgbClr val="000000"/>
              </a:solidFill>
              <a:latin typeface="Century Gothic"/>
            </a:endParaRPr>
          </a:p>
          <a:p>
            <a:endParaRPr lang="en-US" sz="1800" dirty="0">
              <a:solidFill>
                <a:srgbClr val="000000"/>
              </a:solidFill>
              <a:latin typeface="Century Gothic"/>
            </a:endParaRPr>
          </a:p>
          <a:p>
            <a:endParaRPr lang="en-US" sz="1800" dirty="0">
              <a:solidFill>
                <a:srgbClr val="000000"/>
              </a:solidFill>
              <a:latin typeface="Century Gothic"/>
            </a:endParaRPr>
          </a:p>
          <a:p>
            <a:pPr marL="285750" indent="-285750">
              <a:buFont typeface="Arial" panose="020B0604020202020204" pitchFamily="34" charset="0"/>
              <a:buChar char="•"/>
            </a:pPr>
            <a:endParaRPr lang="en-US" dirty="0"/>
          </a:p>
        </p:txBody>
      </p:sp>
      <p:graphicFrame>
        <p:nvGraphicFramePr>
          <p:cNvPr id="6" name="Table 5"/>
          <p:cNvGraphicFramePr>
            <a:graphicFrameLocks noGrp="1"/>
          </p:cNvGraphicFramePr>
          <p:nvPr>
            <p:extLst/>
          </p:nvPr>
        </p:nvGraphicFramePr>
        <p:xfrm>
          <a:off x="1305642" y="1589253"/>
          <a:ext cx="6109402" cy="2943888"/>
        </p:xfrm>
        <a:graphic>
          <a:graphicData uri="http://schemas.openxmlformats.org/drawingml/2006/table">
            <a:tbl>
              <a:tblPr firstRow="1" bandRow="1">
                <a:tableStyleId>{5C22544A-7EE6-4342-B048-85BDC9FD1C3A}</a:tableStyleId>
              </a:tblPr>
              <a:tblGrid>
                <a:gridCol w="3061402">
                  <a:extLst>
                    <a:ext uri="{9D8B030D-6E8A-4147-A177-3AD203B41FA5}">
                      <a16:colId xmlns:a16="http://schemas.microsoft.com/office/drawing/2014/main" val="3282203543"/>
                    </a:ext>
                  </a:extLst>
                </a:gridCol>
                <a:gridCol w="3048000">
                  <a:extLst>
                    <a:ext uri="{9D8B030D-6E8A-4147-A177-3AD203B41FA5}">
                      <a16:colId xmlns:a16="http://schemas.microsoft.com/office/drawing/2014/main" val="2852139832"/>
                    </a:ext>
                  </a:extLst>
                </a:gridCol>
              </a:tblGrid>
              <a:tr h="370840">
                <a:tc>
                  <a:txBody>
                    <a:bodyPr/>
                    <a:lstStyle/>
                    <a:p>
                      <a:r>
                        <a:rPr lang="en-US" dirty="0"/>
                        <a:t>South Location</a:t>
                      </a:r>
                    </a:p>
                  </a:txBody>
                  <a:tcPr/>
                </a:tc>
                <a:tc>
                  <a:txBody>
                    <a:bodyPr/>
                    <a:lstStyle/>
                    <a:p>
                      <a:r>
                        <a:rPr lang="en-US" dirty="0"/>
                        <a:t>North Location</a:t>
                      </a:r>
                    </a:p>
                  </a:txBody>
                  <a:tcPr/>
                </a:tc>
                <a:extLst>
                  <a:ext uri="{0D108BD9-81ED-4DB2-BD59-A6C34878D82A}">
                    <a16:rowId xmlns:a16="http://schemas.microsoft.com/office/drawing/2014/main" val="243725701"/>
                  </a:ext>
                </a:extLst>
              </a:tr>
              <a:tr h="464848">
                <a:tc>
                  <a:txBody>
                    <a:bodyPr/>
                    <a:lstStyle/>
                    <a:p>
                      <a:r>
                        <a:rPr lang="en-US" dirty="0"/>
                        <a:t>12 Participan</a:t>
                      </a:r>
                      <a:r>
                        <a:rPr lang="en-US" baseline="0" dirty="0"/>
                        <a:t>ts</a:t>
                      </a:r>
                      <a:endParaRPr lang="en-US" dirty="0"/>
                    </a:p>
                  </a:txBody>
                  <a:tcPr/>
                </a:tc>
                <a:tc>
                  <a:txBody>
                    <a:bodyPr/>
                    <a:lstStyle/>
                    <a:p>
                      <a:r>
                        <a:rPr lang="en-US" dirty="0"/>
                        <a:t>21 Participants</a:t>
                      </a:r>
                    </a:p>
                  </a:txBody>
                  <a:tcPr/>
                </a:tc>
                <a:extLst>
                  <a:ext uri="{0D108BD9-81ED-4DB2-BD59-A6C34878D82A}">
                    <a16:rowId xmlns:a16="http://schemas.microsoft.com/office/drawing/2014/main" val="31235154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effectLst/>
                        </a:rPr>
                        <a:t>Counties Represented – Orange, San Luis Obispo, Ventura, Tulare, San Diego, Fresno, Santa Barbara</a:t>
                      </a:r>
                      <a:endParaRPr lang="en-US" sz="1800" b="0" dirty="0">
                        <a:solidFill>
                          <a:schemeClr val="tx1"/>
                        </a:solidFill>
                        <a:effectLst/>
                        <a:latin typeface="Calibri" panose="020F0502020204030204" pitchFamily="34" charset="0"/>
                        <a:ea typeface="Calibri" panose="020F0502020204030204" pitchFamily="34" charset="0"/>
                      </a:endParaRP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effectLst/>
                        </a:rPr>
                        <a:t>Counties Represented – Yolo, Santa Cruz, Santa Clara, Placer, San Mateo, Sonoma, Sacramento, San Francisco, Solano, Alameda, Contra Costa</a:t>
                      </a:r>
                      <a:endParaRPr lang="en-US" sz="1800" dirty="0">
                        <a:solidFill>
                          <a:schemeClr val="tx1"/>
                        </a:solidFill>
                        <a:effectLst/>
                        <a:latin typeface="Calibri" panose="020F0502020204030204" pitchFamily="34" charset="0"/>
                        <a:ea typeface="Calibri" panose="020F0502020204030204" pitchFamily="34" charset="0"/>
                      </a:endParaRPr>
                    </a:p>
                  </a:txBody>
                  <a:tcPr/>
                </a:tc>
                <a:extLst>
                  <a:ext uri="{0D108BD9-81ED-4DB2-BD59-A6C34878D82A}">
                    <a16:rowId xmlns:a16="http://schemas.microsoft.com/office/drawing/2014/main" val="2036272691"/>
                  </a:ext>
                </a:extLst>
              </a:tr>
              <a:tr h="370840">
                <a:tc>
                  <a:txBody>
                    <a:bodyPr/>
                    <a:lstStyle/>
                    <a:p>
                      <a:r>
                        <a:rPr lang="en-US" dirty="0"/>
                        <a:t>CDSS/DHCS</a:t>
                      </a:r>
                      <a:r>
                        <a:rPr lang="en-US" baseline="0" dirty="0"/>
                        <a:t> Staff</a:t>
                      </a:r>
                      <a:endParaRPr lang="en-US" dirty="0"/>
                    </a:p>
                  </a:txBody>
                  <a:tcPr/>
                </a:tc>
                <a:tc>
                  <a:txBody>
                    <a:bodyPr/>
                    <a:lstStyle/>
                    <a:p>
                      <a:r>
                        <a:rPr lang="en-US" dirty="0"/>
                        <a:t>CDSS/DHCS</a:t>
                      </a:r>
                      <a:r>
                        <a:rPr lang="en-US" baseline="0" dirty="0"/>
                        <a:t> Staff</a:t>
                      </a:r>
                      <a:endParaRPr lang="en-US" dirty="0"/>
                    </a:p>
                  </a:txBody>
                  <a:tcPr/>
                </a:tc>
                <a:extLst>
                  <a:ext uri="{0D108BD9-81ED-4DB2-BD59-A6C34878D82A}">
                    <a16:rowId xmlns:a16="http://schemas.microsoft.com/office/drawing/2014/main" val="3907220906"/>
                  </a:ext>
                </a:extLst>
              </a:tr>
            </a:tbl>
          </a:graphicData>
        </a:graphic>
      </p:graphicFrame>
      <p:sp>
        <p:nvSpPr>
          <p:cNvPr id="7" name="Title 1">
            <a:extLst>
              <a:ext uri="{FF2B5EF4-FFF2-40B4-BE49-F238E27FC236}">
                <a16:creationId xmlns:a16="http://schemas.microsoft.com/office/drawing/2014/main" id="{23ACA248-B043-4E01-9994-932A4207D2FD}"/>
              </a:ext>
            </a:extLst>
          </p:cNvPr>
          <p:cNvSpPr txBox="1">
            <a:spLocks noGrp="1"/>
          </p:cNvSpPr>
          <p:nvPr>
            <p:ph sz="quarter" idx="10"/>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913526" rtl="0" eaLnBrk="1" fontAlgn="base" hangingPunct="1">
              <a:spcBef>
                <a:spcPct val="0"/>
              </a:spcBef>
              <a:spcAft>
                <a:spcPct val="0"/>
              </a:spcAft>
              <a:tabLst>
                <a:tab pos="275353" algn="l"/>
              </a:tabLst>
              <a:defRPr sz="2000" b="0" baseline="0">
                <a:solidFill>
                  <a:schemeClr val="accent6">
                    <a:lumMod val="50000"/>
                  </a:schemeClr>
                </a:solidFill>
                <a:latin typeface="+mj-lt"/>
                <a:ea typeface="+mj-ea"/>
                <a:cs typeface="+mj-cs"/>
              </a:defRPr>
            </a:lvl1pPr>
            <a:lvl2pPr algn="l" defTabSz="913526" rtl="0" eaLnBrk="1" fontAlgn="base" hangingPunct="1">
              <a:spcBef>
                <a:spcPct val="0"/>
              </a:spcBef>
              <a:spcAft>
                <a:spcPct val="0"/>
              </a:spcAft>
              <a:defRPr sz="1939" b="1">
                <a:solidFill>
                  <a:schemeClr val="tx2"/>
                </a:solidFill>
                <a:latin typeface="Arial" charset="0"/>
              </a:defRPr>
            </a:lvl2pPr>
            <a:lvl3pPr algn="l" defTabSz="913526" rtl="0" eaLnBrk="1" fontAlgn="base" hangingPunct="1">
              <a:spcBef>
                <a:spcPct val="0"/>
              </a:spcBef>
              <a:spcAft>
                <a:spcPct val="0"/>
              </a:spcAft>
              <a:defRPr sz="1939" b="1">
                <a:solidFill>
                  <a:schemeClr val="tx2"/>
                </a:solidFill>
                <a:latin typeface="Arial" charset="0"/>
              </a:defRPr>
            </a:lvl3pPr>
            <a:lvl4pPr algn="l" defTabSz="913526" rtl="0" eaLnBrk="1" fontAlgn="base" hangingPunct="1">
              <a:spcBef>
                <a:spcPct val="0"/>
              </a:spcBef>
              <a:spcAft>
                <a:spcPct val="0"/>
              </a:spcAft>
              <a:defRPr sz="1939" b="1">
                <a:solidFill>
                  <a:schemeClr val="tx2"/>
                </a:solidFill>
                <a:latin typeface="Arial" charset="0"/>
              </a:defRPr>
            </a:lvl4pPr>
            <a:lvl5pPr algn="l" defTabSz="913526" rtl="0" eaLnBrk="1" fontAlgn="base" hangingPunct="1">
              <a:spcBef>
                <a:spcPct val="0"/>
              </a:spcBef>
              <a:spcAft>
                <a:spcPct val="0"/>
              </a:spcAft>
              <a:defRPr sz="1939" b="1">
                <a:solidFill>
                  <a:schemeClr val="tx2"/>
                </a:solidFill>
                <a:latin typeface="Arial" charset="0"/>
              </a:defRPr>
            </a:lvl5pPr>
            <a:lvl6pPr marL="466481" algn="l" defTabSz="913526" rtl="0" eaLnBrk="1" fontAlgn="base" hangingPunct="1">
              <a:spcBef>
                <a:spcPct val="0"/>
              </a:spcBef>
              <a:spcAft>
                <a:spcPct val="0"/>
              </a:spcAft>
              <a:defRPr sz="1939" b="1">
                <a:solidFill>
                  <a:schemeClr val="tx2"/>
                </a:solidFill>
                <a:latin typeface="Arial" charset="0"/>
              </a:defRPr>
            </a:lvl6pPr>
            <a:lvl7pPr marL="932962" algn="l" defTabSz="913526" rtl="0" eaLnBrk="1" fontAlgn="base" hangingPunct="1">
              <a:spcBef>
                <a:spcPct val="0"/>
              </a:spcBef>
              <a:spcAft>
                <a:spcPct val="0"/>
              </a:spcAft>
              <a:defRPr sz="1939" b="1">
                <a:solidFill>
                  <a:schemeClr val="tx2"/>
                </a:solidFill>
                <a:latin typeface="Arial" charset="0"/>
              </a:defRPr>
            </a:lvl7pPr>
            <a:lvl8pPr marL="1399443" algn="l" defTabSz="913526" rtl="0" eaLnBrk="1" fontAlgn="base" hangingPunct="1">
              <a:spcBef>
                <a:spcPct val="0"/>
              </a:spcBef>
              <a:spcAft>
                <a:spcPct val="0"/>
              </a:spcAft>
              <a:defRPr sz="1939" b="1">
                <a:solidFill>
                  <a:schemeClr val="tx2"/>
                </a:solidFill>
                <a:latin typeface="Arial" charset="0"/>
              </a:defRPr>
            </a:lvl8pPr>
            <a:lvl9pPr marL="1865925" algn="l" defTabSz="913526" rtl="0" eaLnBrk="1" fontAlgn="base" hangingPunct="1">
              <a:spcBef>
                <a:spcPct val="0"/>
              </a:spcBef>
              <a:spcAft>
                <a:spcPct val="0"/>
              </a:spcAft>
              <a:defRPr sz="1939" b="1">
                <a:solidFill>
                  <a:schemeClr val="tx2"/>
                </a:solidFill>
                <a:latin typeface="Arial" charset="0"/>
              </a:defRPr>
            </a:lvl9pPr>
          </a:lstStyle>
          <a:p>
            <a:r>
              <a:rPr lang="en-US" kern="0" dirty="0"/>
              <a:t>CalSAWS User Lab Updates</a:t>
            </a:r>
            <a:br>
              <a:rPr lang="en-US" kern="0" dirty="0"/>
            </a:br>
            <a:r>
              <a:rPr lang="en-US" sz="1500" kern="0" dirty="0"/>
              <a:t>Week 3 – (As of Wednesday EOB)</a:t>
            </a:r>
          </a:p>
        </p:txBody>
      </p:sp>
    </p:spTree>
    <p:extLst>
      <p:ext uri="{BB962C8B-B14F-4D97-AF65-F5344CB8AC3E}">
        <p14:creationId xmlns:p14="http://schemas.microsoft.com/office/powerpoint/2010/main" val="2660392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6">
            <a:extLst>
              <a:ext uri="{FF2B5EF4-FFF2-40B4-BE49-F238E27FC236}">
                <a16:creationId xmlns:a16="http://schemas.microsoft.com/office/drawing/2014/main" id="{655698DD-B0C8-4C87-9049-1CE242D6E50C}"/>
              </a:ext>
            </a:extLst>
          </p:cNvPr>
          <p:cNvGraphicFramePr>
            <a:graphicFrameLocks/>
          </p:cNvGraphicFramePr>
          <p:nvPr>
            <p:extLst>
              <p:ext uri="{D42A27DB-BD31-4B8C-83A1-F6EECF244321}">
                <p14:modId xmlns:p14="http://schemas.microsoft.com/office/powerpoint/2010/main" val="3422551906"/>
              </p:ext>
            </p:extLst>
          </p:nvPr>
        </p:nvGraphicFramePr>
        <p:xfrm>
          <a:off x="464574" y="1337306"/>
          <a:ext cx="8235874" cy="4851400"/>
        </p:xfrm>
        <a:graphic>
          <a:graphicData uri="http://schemas.openxmlformats.org/drawingml/2006/table">
            <a:tbl>
              <a:tblPr firstRow="1" bandRow="1">
                <a:tableStyleId>{F5AB1C69-6EDB-4FF4-983F-18BD219EF322}</a:tableStyleId>
              </a:tblPr>
              <a:tblGrid>
                <a:gridCol w="1268361">
                  <a:extLst>
                    <a:ext uri="{9D8B030D-6E8A-4147-A177-3AD203B41FA5}">
                      <a16:colId xmlns:a16="http://schemas.microsoft.com/office/drawing/2014/main" val="169926252"/>
                    </a:ext>
                  </a:extLst>
                </a:gridCol>
                <a:gridCol w="6967513">
                  <a:extLst>
                    <a:ext uri="{9D8B030D-6E8A-4147-A177-3AD203B41FA5}">
                      <a16:colId xmlns:a16="http://schemas.microsoft.com/office/drawing/2014/main" val="3046739184"/>
                    </a:ext>
                  </a:extLst>
                </a:gridCol>
              </a:tblGrid>
              <a:tr h="370840">
                <a:tc>
                  <a:txBody>
                    <a:bodyPr/>
                    <a:lstStyle/>
                    <a:p>
                      <a:endParaRPr lang="en-US" sz="1800" dirty="0">
                        <a:solidFill>
                          <a:schemeClr val="bg1"/>
                        </a:solidFill>
                      </a:endParaRPr>
                    </a:p>
                  </a:txBody>
                  <a:tcPr>
                    <a:solidFill>
                      <a:srgbClr val="5B9BC8"/>
                    </a:solidFill>
                  </a:tcPr>
                </a:tc>
                <a:tc>
                  <a:txBody>
                    <a:bodyPr/>
                    <a:lstStyle/>
                    <a:p>
                      <a:pPr algn="ctr"/>
                      <a:r>
                        <a:rPr lang="en-US" sz="1800" dirty="0">
                          <a:solidFill>
                            <a:schemeClr val="bg1"/>
                          </a:solidFill>
                        </a:rPr>
                        <a:t>Explanation</a:t>
                      </a:r>
                    </a:p>
                  </a:txBody>
                  <a:tcPr>
                    <a:solidFill>
                      <a:srgbClr val="5B9BC8"/>
                    </a:solidFill>
                  </a:tcPr>
                </a:tc>
                <a:extLst>
                  <a:ext uri="{0D108BD9-81ED-4DB2-BD59-A6C34878D82A}">
                    <a16:rowId xmlns:a16="http://schemas.microsoft.com/office/drawing/2014/main" val="1768391325"/>
                  </a:ext>
                </a:extLst>
              </a:tr>
              <a:tr h="370840">
                <a:tc>
                  <a:txBody>
                    <a:bodyPr/>
                    <a:lstStyle/>
                    <a:p>
                      <a:r>
                        <a:rPr lang="en-US" sz="1600" b="1" dirty="0">
                          <a:solidFill>
                            <a:schemeClr val="bg1">
                              <a:lumMod val="10000"/>
                            </a:schemeClr>
                          </a:solidFill>
                          <a:latin typeface="Century Gothic" panose="020B0502020202020204" pitchFamily="34" charset="0"/>
                        </a:rPr>
                        <a:t>Positive</a:t>
                      </a:r>
                      <a:r>
                        <a:rPr lang="en-US" sz="1600" b="1" baseline="0" dirty="0">
                          <a:solidFill>
                            <a:schemeClr val="bg1">
                              <a:lumMod val="10000"/>
                            </a:schemeClr>
                          </a:solidFill>
                          <a:latin typeface="Century Gothic" panose="020B0502020202020204" pitchFamily="34" charset="0"/>
                        </a:rPr>
                        <a:t> Comments</a:t>
                      </a:r>
                      <a:endParaRPr lang="en-US" sz="1600" b="1" dirty="0">
                        <a:solidFill>
                          <a:schemeClr val="bg1">
                            <a:lumMod val="10000"/>
                          </a:schemeClr>
                        </a:solidFill>
                        <a:latin typeface="Century Gothic" panose="020B0502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Century Gothic" panose="020B0502020202020204" pitchFamily="34" charset="0"/>
                          <a:ea typeface="+mn-ea"/>
                          <a:cs typeface="+mn-cs"/>
                        </a:rPr>
                        <a:t>Easy to navigate and descriptive with buttons</a:t>
                      </a:r>
                    </a:p>
                    <a:p>
                      <a:pPr lvl="0"/>
                      <a:r>
                        <a:rPr lang="en-US" sz="1600" kern="1200" dirty="0">
                          <a:solidFill>
                            <a:schemeClr val="dk1"/>
                          </a:solidFill>
                          <a:effectLst/>
                          <a:latin typeface="Century Gothic" panose="020B0502020202020204" pitchFamily="34" charset="0"/>
                          <a:ea typeface="+mn-ea"/>
                          <a:cs typeface="+mn-cs"/>
                        </a:rPr>
                        <a:t>Ability to create a need, service arrangement;  flow is much better</a:t>
                      </a:r>
                    </a:p>
                    <a:p>
                      <a:pPr lvl="0"/>
                      <a:r>
                        <a:rPr lang="en-US" sz="1600" kern="1200" dirty="0">
                          <a:solidFill>
                            <a:schemeClr val="dk1"/>
                          </a:solidFill>
                          <a:effectLst/>
                          <a:latin typeface="Century Gothic" panose="020B0502020202020204" pitchFamily="34" charset="0"/>
                          <a:ea typeface="+mn-ea"/>
                          <a:cs typeface="+mn-cs"/>
                        </a:rPr>
                        <a:t>Liked Time on Aid functionality </a:t>
                      </a:r>
                    </a:p>
                    <a:p>
                      <a:pPr lvl="0"/>
                      <a:r>
                        <a:rPr lang="en-US" sz="1600" kern="1200" dirty="0">
                          <a:solidFill>
                            <a:schemeClr val="dk1"/>
                          </a:solidFill>
                          <a:effectLst/>
                          <a:latin typeface="Century Gothic" panose="020B0502020202020204" pitchFamily="34" charset="0"/>
                          <a:ea typeface="+mn-ea"/>
                          <a:cs typeface="+mn-cs"/>
                        </a:rPr>
                        <a:t>Able to find way around</a:t>
                      </a:r>
                    </a:p>
                    <a:p>
                      <a:pPr lvl="0"/>
                      <a:r>
                        <a:rPr lang="en-US" sz="1600" kern="1200" dirty="0">
                          <a:solidFill>
                            <a:schemeClr val="dk1"/>
                          </a:solidFill>
                          <a:effectLst/>
                          <a:latin typeface="Century Gothic" panose="020B0502020202020204" pitchFamily="34" charset="0"/>
                          <a:ea typeface="+mn-ea"/>
                          <a:cs typeface="+mn-cs"/>
                        </a:rPr>
                        <a:t>Able to create a plan and attach an activity </a:t>
                      </a:r>
                    </a:p>
                    <a:p>
                      <a:pPr lvl="0"/>
                      <a:r>
                        <a:rPr lang="en-US" sz="1600" kern="1200" dirty="0">
                          <a:solidFill>
                            <a:schemeClr val="dk1"/>
                          </a:solidFill>
                          <a:effectLst/>
                          <a:latin typeface="Century Gothic" panose="020B0502020202020204" pitchFamily="34" charset="0"/>
                          <a:ea typeface="+mn-ea"/>
                          <a:cs typeface="+mn-cs"/>
                        </a:rPr>
                        <a:t>Scheduling functionality</a:t>
                      </a:r>
                      <a:endParaRPr lang="en-US" sz="1600" dirty="0">
                        <a:effectLst/>
                        <a:latin typeface="Century Gothic" panose="020B0502020202020204" pitchFamily="34" charset="0"/>
                      </a:endParaRPr>
                    </a:p>
                    <a:p>
                      <a:pPr lvl="0"/>
                      <a:r>
                        <a:rPr lang="en-US" sz="1600" kern="1200" dirty="0">
                          <a:solidFill>
                            <a:schemeClr val="dk1"/>
                          </a:solidFill>
                          <a:effectLst/>
                          <a:latin typeface="Century Gothic" panose="020B0502020202020204" pitchFamily="34" charset="0"/>
                          <a:ea typeface="+mn-ea"/>
                          <a:cs typeface="+mn-cs"/>
                        </a:rPr>
                        <a:t>System tracks the 20 day Non-Compliance Time frame</a:t>
                      </a:r>
                      <a:endParaRPr lang="en-US" sz="1600" dirty="0">
                        <a:effectLst/>
                        <a:latin typeface="Century Gothic" panose="020B0502020202020204" pitchFamily="34" charset="0"/>
                      </a:endParaRPr>
                    </a:p>
                    <a:p>
                      <a:pPr lvl="0"/>
                      <a:r>
                        <a:rPr lang="en-US" sz="1600" kern="1200" dirty="0">
                          <a:solidFill>
                            <a:schemeClr val="dk1"/>
                          </a:solidFill>
                          <a:effectLst/>
                          <a:latin typeface="Century Gothic" panose="020B0502020202020204" pitchFamily="34" charset="0"/>
                          <a:ea typeface="+mn-ea"/>
                          <a:cs typeface="+mn-cs"/>
                        </a:rPr>
                        <a:t>EDBC hyperlinks</a:t>
                      </a:r>
                    </a:p>
                    <a:p>
                      <a:pPr lvl="0"/>
                      <a:r>
                        <a:rPr lang="en-US" sz="1600" kern="1200" dirty="0">
                          <a:solidFill>
                            <a:schemeClr val="dk1"/>
                          </a:solidFill>
                          <a:effectLst/>
                          <a:latin typeface="Century Gothic" panose="020B0502020202020204" pitchFamily="34" charset="0"/>
                          <a:ea typeface="+mn-ea"/>
                          <a:cs typeface="+mn-cs"/>
                        </a:rPr>
                        <a:t>System generates an Appointment alert/banner to worker when in the context of a case</a:t>
                      </a:r>
                    </a:p>
                    <a:p>
                      <a:pPr lvl="0"/>
                      <a:r>
                        <a:rPr lang="en-US" sz="1600" kern="1200" dirty="0">
                          <a:solidFill>
                            <a:schemeClr val="dk1"/>
                          </a:solidFill>
                          <a:effectLst/>
                          <a:latin typeface="Century Gothic" panose="020B0502020202020204" pitchFamily="34" charset="0"/>
                          <a:ea typeface="+mn-ea"/>
                          <a:cs typeface="+mn-cs"/>
                        </a:rPr>
                        <a:t>Like the child care functionality in C-IV</a:t>
                      </a:r>
                    </a:p>
                    <a:p>
                      <a:pPr lvl="0"/>
                      <a:r>
                        <a:rPr lang="en-US" sz="1600" kern="1200" dirty="0">
                          <a:solidFill>
                            <a:schemeClr val="dk1"/>
                          </a:solidFill>
                          <a:effectLst/>
                          <a:latin typeface="Century Gothic" panose="020B0502020202020204" pitchFamily="34" charset="0"/>
                          <a:ea typeface="+mn-ea"/>
                          <a:cs typeface="+mn-cs"/>
                        </a:rPr>
                        <a:t>Like that functionality is based on security rights</a:t>
                      </a:r>
                    </a:p>
                    <a:p>
                      <a:pPr lvl="0"/>
                      <a:r>
                        <a:rPr lang="en-US" sz="1600" kern="1200" dirty="0">
                          <a:solidFill>
                            <a:schemeClr val="dk1"/>
                          </a:solidFill>
                          <a:effectLst/>
                          <a:latin typeface="Century Gothic" panose="020B0502020202020204" pitchFamily="34" charset="0"/>
                          <a:ea typeface="+mn-ea"/>
                          <a:cs typeface="+mn-cs"/>
                        </a:rPr>
                        <a:t>Some counties like the LRS Child care functionality because they contract out</a:t>
                      </a:r>
                    </a:p>
                    <a:p>
                      <a:pPr lvl="0"/>
                      <a:r>
                        <a:rPr lang="en-US" sz="1600" kern="1200" dirty="0">
                          <a:solidFill>
                            <a:schemeClr val="dk1"/>
                          </a:solidFill>
                          <a:effectLst/>
                          <a:latin typeface="Century Gothic" panose="020B0502020202020204" pitchFamily="34" charset="0"/>
                          <a:ea typeface="+mn-ea"/>
                          <a:cs typeface="+mn-cs"/>
                        </a:rPr>
                        <a:t>Like the mileage tiers and over and under thresholds</a:t>
                      </a:r>
                    </a:p>
                    <a:p>
                      <a:pPr lvl="0"/>
                      <a:r>
                        <a:rPr lang="en-US" sz="1600" kern="1200" dirty="0">
                          <a:solidFill>
                            <a:schemeClr val="dk1"/>
                          </a:solidFill>
                          <a:effectLst/>
                          <a:latin typeface="Century Gothic" panose="020B0502020202020204" pitchFamily="34" charset="0"/>
                          <a:ea typeface="+mn-ea"/>
                          <a:cs typeface="+mn-cs"/>
                        </a:rPr>
                        <a:t>Transportation mileage calculation</a:t>
                      </a:r>
                    </a:p>
                    <a:p>
                      <a:pPr lvl="0"/>
                      <a:r>
                        <a:rPr lang="en-US" sz="1600" kern="1200" dirty="0">
                          <a:solidFill>
                            <a:schemeClr val="dk1"/>
                          </a:solidFill>
                          <a:effectLst/>
                          <a:latin typeface="Century Gothic" panose="020B0502020202020204" pitchFamily="34" charset="0"/>
                          <a:ea typeface="+mn-ea"/>
                          <a:cs typeface="+mn-cs"/>
                        </a:rPr>
                        <a:t>Creation of the WTW plan which connects/brings in the activity</a:t>
                      </a:r>
                    </a:p>
                    <a:p>
                      <a:pPr lvl="0"/>
                      <a:r>
                        <a:rPr lang="en-US" sz="1600" kern="1200" dirty="0">
                          <a:solidFill>
                            <a:schemeClr val="dk1"/>
                          </a:solidFill>
                          <a:effectLst/>
                          <a:latin typeface="Century Gothic" panose="020B0502020202020204" pitchFamily="34" charset="0"/>
                          <a:ea typeface="+mn-ea"/>
                          <a:cs typeface="+mn-cs"/>
                        </a:rPr>
                        <a:t>Like the design and flow</a:t>
                      </a:r>
                    </a:p>
                  </a:txBody>
                  <a:tcPr/>
                </a:tc>
                <a:extLst>
                  <a:ext uri="{0D108BD9-81ED-4DB2-BD59-A6C34878D82A}">
                    <a16:rowId xmlns:a16="http://schemas.microsoft.com/office/drawing/2014/main" val="3320496025"/>
                  </a:ext>
                </a:extLst>
              </a:tr>
            </a:tbl>
          </a:graphicData>
        </a:graphic>
      </p:graphicFrame>
      <p:sp>
        <p:nvSpPr>
          <p:cNvPr id="2" name="Rectangle 1"/>
          <p:cNvSpPr/>
          <p:nvPr/>
        </p:nvSpPr>
        <p:spPr>
          <a:xfrm>
            <a:off x="526970" y="967974"/>
            <a:ext cx="8173478" cy="369332"/>
          </a:xfrm>
          <a:prstGeom prst="rect">
            <a:avLst/>
          </a:prstGeom>
        </p:spPr>
        <p:txBody>
          <a:bodyPr wrap="square">
            <a:spAutoFit/>
          </a:bodyPr>
          <a:lstStyle/>
          <a:p>
            <a:r>
              <a:rPr lang="en-US" b="1" dirty="0">
                <a:solidFill>
                  <a:srgbClr val="5B9BC8"/>
                </a:solidFill>
              </a:rPr>
              <a:t>Week 3 – Welfare to Work, Child Care and Resource Databank</a:t>
            </a:r>
          </a:p>
        </p:txBody>
      </p:sp>
      <p:sp>
        <p:nvSpPr>
          <p:cNvPr id="9" name="Title 1">
            <a:extLst>
              <a:ext uri="{FF2B5EF4-FFF2-40B4-BE49-F238E27FC236}">
                <a16:creationId xmlns:a16="http://schemas.microsoft.com/office/drawing/2014/main" id="{C90D9DC8-4CF9-479D-8C50-73BA63471570}"/>
              </a:ext>
            </a:extLst>
          </p:cNvPr>
          <p:cNvSpPr txBox="1">
            <a:spLocks noGrp="1"/>
          </p:cNvSpPr>
          <p:nvPr>
            <p:ph sz="quarter" idx="10"/>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913526" rtl="0" eaLnBrk="1" fontAlgn="base" hangingPunct="1">
              <a:spcBef>
                <a:spcPct val="0"/>
              </a:spcBef>
              <a:spcAft>
                <a:spcPct val="0"/>
              </a:spcAft>
              <a:tabLst>
                <a:tab pos="275353" algn="l"/>
              </a:tabLst>
              <a:defRPr sz="2000" b="0" baseline="0">
                <a:solidFill>
                  <a:schemeClr val="accent6">
                    <a:lumMod val="50000"/>
                  </a:schemeClr>
                </a:solidFill>
                <a:latin typeface="+mj-lt"/>
                <a:ea typeface="+mj-ea"/>
                <a:cs typeface="+mj-cs"/>
              </a:defRPr>
            </a:lvl1pPr>
            <a:lvl2pPr algn="l" defTabSz="913526" rtl="0" eaLnBrk="1" fontAlgn="base" hangingPunct="1">
              <a:spcBef>
                <a:spcPct val="0"/>
              </a:spcBef>
              <a:spcAft>
                <a:spcPct val="0"/>
              </a:spcAft>
              <a:defRPr sz="1939" b="1">
                <a:solidFill>
                  <a:schemeClr val="tx2"/>
                </a:solidFill>
                <a:latin typeface="Arial" charset="0"/>
              </a:defRPr>
            </a:lvl2pPr>
            <a:lvl3pPr algn="l" defTabSz="913526" rtl="0" eaLnBrk="1" fontAlgn="base" hangingPunct="1">
              <a:spcBef>
                <a:spcPct val="0"/>
              </a:spcBef>
              <a:spcAft>
                <a:spcPct val="0"/>
              </a:spcAft>
              <a:defRPr sz="1939" b="1">
                <a:solidFill>
                  <a:schemeClr val="tx2"/>
                </a:solidFill>
                <a:latin typeface="Arial" charset="0"/>
              </a:defRPr>
            </a:lvl3pPr>
            <a:lvl4pPr algn="l" defTabSz="913526" rtl="0" eaLnBrk="1" fontAlgn="base" hangingPunct="1">
              <a:spcBef>
                <a:spcPct val="0"/>
              </a:spcBef>
              <a:spcAft>
                <a:spcPct val="0"/>
              </a:spcAft>
              <a:defRPr sz="1939" b="1">
                <a:solidFill>
                  <a:schemeClr val="tx2"/>
                </a:solidFill>
                <a:latin typeface="Arial" charset="0"/>
              </a:defRPr>
            </a:lvl4pPr>
            <a:lvl5pPr algn="l" defTabSz="913526" rtl="0" eaLnBrk="1" fontAlgn="base" hangingPunct="1">
              <a:spcBef>
                <a:spcPct val="0"/>
              </a:spcBef>
              <a:spcAft>
                <a:spcPct val="0"/>
              </a:spcAft>
              <a:defRPr sz="1939" b="1">
                <a:solidFill>
                  <a:schemeClr val="tx2"/>
                </a:solidFill>
                <a:latin typeface="Arial" charset="0"/>
              </a:defRPr>
            </a:lvl5pPr>
            <a:lvl6pPr marL="466481" algn="l" defTabSz="913526" rtl="0" eaLnBrk="1" fontAlgn="base" hangingPunct="1">
              <a:spcBef>
                <a:spcPct val="0"/>
              </a:spcBef>
              <a:spcAft>
                <a:spcPct val="0"/>
              </a:spcAft>
              <a:defRPr sz="1939" b="1">
                <a:solidFill>
                  <a:schemeClr val="tx2"/>
                </a:solidFill>
                <a:latin typeface="Arial" charset="0"/>
              </a:defRPr>
            </a:lvl6pPr>
            <a:lvl7pPr marL="932962" algn="l" defTabSz="913526" rtl="0" eaLnBrk="1" fontAlgn="base" hangingPunct="1">
              <a:spcBef>
                <a:spcPct val="0"/>
              </a:spcBef>
              <a:spcAft>
                <a:spcPct val="0"/>
              </a:spcAft>
              <a:defRPr sz="1939" b="1">
                <a:solidFill>
                  <a:schemeClr val="tx2"/>
                </a:solidFill>
                <a:latin typeface="Arial" charset="0"/>
              </a:defRPr>
            </a:lvl7pPr>
            <a:lvl8pPr marL="1399443" algn="l" defTabSz="913526" rtl="0" eaLnBrk="1" fontAlgn="base" hangingPunct="1">
              <a:spcBef>
                <a:spcPct val="0"/>
              </a:spcBef>
              <a:spcAft>
                <a:spcPct val="0"/>
              </a:spcAft>
              <a:defRPr sz="1939" b="1">
                <a:solidFill>
                  <a:schemeClr val="tx2"/>
                </a:solidFill>
                <a:latin typeface="Arial" charset="0"/>
              </a:defRPr>
            </a:lvl8pPr>
            <a:lvl9pPr marL="1865925" algn="l" defTabSz="913526" rtl="0" eaLnBrk="1" fontAlgn="base" hangingPunct="1">
              <a:spcBef>
                <a:spcPct val="0"/>
              </a:spcBef>
              <a:spcAft>
                <a:spcPct val="0"/>
              </a:spcAft>
              <a:defRPr sz="1939" b="1">
                <a:solidFill>
                  <a:schemeClr val="tx2"/>
                </a:solidFill>
                <a:latin typeface="Arial" charset="0"/>
              </a:defRPr>
            </a:lvl9pPr>
          </a:lstStyle>
          <a:p>
            <a:r>
              <a:rPr lang="en-US" kern="0" dirty="0"/>
              <a:t>CalSAWS User Lab Updates</a:t>
            </a:r>
            <a:br>
              <a:rPr lang="en-US" kern="0" dirty="0"/>
            </a:br>
            <a:r>
              <a:rPr lang="en-US" sz="1500" kern="0" dirty="0"/>
              <a:t>Week 3 – (As of Wednesday EOB)</a:t>
            </a:r>
          </a:p>
        </p:txBody>
      </p:sp>
    </p:spTree>
    <p:extLst>
      <p:ext uri="{BB962C8B-B14F-4D97-AF65-F5344CB8AC3E}">
        <p14:creationId xmlns:p14="http://schemas.microsoft.com/office/powerpoint/2010/main" val="1655914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6">
            <a:extLst>
              <a:ext uri="{FF2B5EF4-FFF2-40B4-BE49-F238E27FC236}">
                <a16:creationId xmlns:a16="http://schemas.microsoft.com/office/drawing/2014/main" id="{655698DD-B0C8-4C87-9049-1CE242D6E50C}"/>
              </a:ext>
            </a:extLst>
          </p:cNvPr>
          <p:cNvGraphicFramePr>
            <a:graphicFrameLocks/>
          </p:cNvGraphicFramePr>
          <p:nvPr>
            <p:extLst>
              <p:ext uri="{D42A27DB-BD31-4B8C-83A1-F6EECF244321}">
                <p14:modId xmlns:p14="http://schemas.microsoft.com/office/powerpoint/2010/main" val="715246604"/>
              </p:ext>
            </p:extLst>
          </p:nvPr>
        </p:nvGraphicFramePr>
        <p:xfrm>
          <a:off x="464574" y="1337306"/>
          <a:ext cx="8235874" cy="4394200"/>
        </p:xfrm>
        <a:graphic>
          <a:graphicData uri="http://schemas.openxmlformats.org/drawingml/2006/table">
            <a:tbl>
              <a:tblPr firstRow="1" bandRow="1">
                <a:tableStyleId>{F5AB1C69-6EDB-4FF4-983F-18BD219EF322}</a:tableStyleId>
              </a:tblPr>
              <a:tblGrid>
                <a:gridCol w="1777181">
                  <a:extLst>
                    <a:ext uri="{9D8B030D-6E8A-4147-A177-3AD203B41FA5}">
                      <a16:colId xmlns:a16="http://schemas.microsoft.com/office/drawing/2014/main" val="169926252"/>
                    </a:ext>
                  </a:extLst>
                </a:gridCol>
                <a:gridCol w="6458693">
                  <a:extLst>
                    <a:ext uri="{9D8B030D-6E8A-4147-A177-3AD203B41FA5}">
                      <a16:colId xmlns:a16="http://schemas.microsoft.com/office/drawing/2014/main" val="3046739184"/>
                    </a:ext>
                  </a:extLst>
                </a:gridCol>
              </a:tblGrid>
              <a:tr h="370840">
                <a:tc>
                  <a:txBody>
                    <a:bodyPr/>
                    <a:lstStyle/>
                    <a:p>
                      <a:endParaRPr lang="en-US" sz="1800" dirty="0">
                        <a:solidFill>
                          <a:schemeClr val="bg1"/>
                        </a:solidFill>
                      </a:endParaRPr>
                    </a:p>
                  </a:txBody>
                  <a:tcPr>
                    <a:solidFill>
                      <a:srgbClr val="5B9BC8"/>
                    </a:solidFill>
                  </a:tcPr>
                </a:tc>
                <a:tc>
                  <a:txBody>
                    <a:bodyPr/>
                    <a:lstStyle/>
                    <a:p>
                      <a:pPr algn="ctr"/>
                      <a:r>
                        <a:rPr lang="en-US" sz="1800" dirty="0">
                          <a:solidFill>
                            <a:schemeClr val="bg1"/>
                          </a:solidFill>
                        </a:rPr>
                        <a:t>Explanation</a:t>
                      </a:r>
                    </a:p>
                  </a:txBody>
                  <a:tcPr>
                    <a:solidFill>
                      <a:srgbClr val="5B9BC8"/>
                    </a:solidFill>
                  </a:tcPr>
                </a:tc>
                <a:extLst>
                  <a:ext uri="{0D108BD9-81ED-4DB2-BD59-A6C34878D82A}">
                    <a16:rowId xmlns:a16="http://schemas.microsoft.com/office/drawing/2014/main" val="1768391325"/>
                  </a:ext>
                </a:extLst>
              </a:tr>
              <a:tr h="370840">
                <a:tc>
                  <a:txBody>
                    <a:bodyPr/>
                    <a:lstStyle/>
                    <a:p>
                      <a:r>
                        <a:rPr lang="en-US" sz="1600" b="1" dirty="0">
                          <a:solidFill>
                            <a:schemeClr val="bg1">
                              <a:lumMod val="10000"/>
                            </a:schemeClr>
                          </a:solidFill>
                          <a:latin typeface="Century Gothic" panose="020B0502020202020204" pitchFamily="34" charset="0"/>
                        </a:rPr>
                        <a:t>Change Management Concerns</a:t>
                      </a:r>
                    </a:p>
                  </a:txBody>
                  <a:tcPr/>
                </a:tc>
                <a:tc>
                  <a:txBody>
                    <a:bodyPr/>
                    <a:lstStyle/>
                    <a:p>
                      <a:pPr lvl="0"/>
                      <a:r>
                        <a:rPr lang="en-US" sz="1600" kern="1200" dirty="0">
                          <a:solidFill>
                            <a:schemeClr val="dk1"/>
                          </a:solidFill>
                          <a:effectLst/>
                          <a:latin typeface="Century Gothic" panose="020B0502020202020204" pitchFamily="34" charset="0"/>
                          <a:ea typeface="+mn-ea"/>
                          <a:cs typeface="+mn-cs"/>
                        </a:rPr>
                        <a:t>A good cause determination appointment will not happen if a worker is not available based on worker schedule</a:t>
                      </a:r>
                      <a:endParaRPr lang="en-US" sz="1800" dirty="0">
                        <a:effectLst/>
                        <a:latin typeface="Century Gothic" panose="020B0502020202020204" pitchFamily="34" charset="0"/>
                      </a:endParaRPr>
                    </a:p>
                    <a:p>
                      <a:pPr lvl="0"/>
                      <a:r>
                        <a:rPr lang="en-US" sz="1600" kern="1200" dirty="0">
                          <a:solidFill>
                            <a:schemeClr val="dk1"/>
                          </a:solidFill>
                          <a:effectLst/>
                          <a:latin typeface="Century Gothic" panose="020B0502020202020204" pitchFamily="34" charset="0"/>
                          <a:ea typeface="+mn-ea"/>
                          <a:cs typeface="+mn-cs"/>
                        </a:rPr>
                        <a:t>Need to confirm if LRS has any negative impacts when two instances are opened (</a:t>
                      </a:r>
                      <a:r>
                        <a:rPr lang="en-US" sz="1600" kern="1200" dirty="0" err="1">
                          <a:solidFill>
                            <a:schemeClr val="dk1"/>
                          </a:solidFill>
                          <a:effectLst/>
                          <a:latin typeface="Century Gothic" panose="020B0502020202020204" pitchFamily="34" charset="0"/>
                          <a:ea typeface="+mn-ea"/>
                          <a:cs typeface="+mn-cs"/>
                        </a:rPr>
                        <a:t>ctrl+N</a:t>
                      </a:r>
                      <a:r>
                        <a:rPr lang="en-US" sz="1600" kern="1200" dirty="0">
                          <a:solidFill>
                            <a:schemeClr val="dk1"/>
                          </a:solidFill>
                          <a:effectLst/>
                          <a:latin typeface="Century Gothic" panose="020B0502020202020204" pitchFamily="34" charset="0"/>
                          <a:ea typeface="+mn-ea"/>
                          <a:cs typeface="+mn-cs"/>
                        </a:rPr>
                        <a:t>)</a:t>
                      </a:r>
                    </a:p>
                    <a:p>
                      <a:pPr lvl="0"/>
                      <a:r>
                        <a:rPr lang="en-US" sz="1600" kern="1200" dirty="0">
                          <a:solidFill>
                            <a:schemeClr val="dk1"/>
                          </a:solidFill>
                          <a:effectLst/>
                          <a:latin typeface="Century Gothic" panose="020B0502020202020204" pitchFamily="34" charset="0"/>
                          <a:ea typeface="+mn-ea"/>
                          <a:cs typeface="+mn-cs"/>
                        </a:rPr>
                        <a:t>Concerned about the Conversion of providers to the RDB</a:t>
                      </a:r>
                    </a:p>
                    <a:p>
                      <a:pPr lvl="0"/>
                      <a:r>
                        <a:rPr lang="en-US" sz="1600" kern="1200" dirty="0">
                          <a:solidFill>
                            <a:schemeClr val="dk1"/>
                          </a:solidFill>
                          <a:effectLst/>
                          <a:latin typeface="Century Gothic" panose="020B0502020202020204" pitchFamily="34" charset="0"/>
                          <a:ea typeface="+mn-ea"/>
                          <a:cs typeface="+mn-cs"/>
                        </a:rPr>
                        <a:t>Overall conversion of data fields that don’t exist in LRS but are in </a:t>
                      </a:r>
                      <a:r>
                        <a:rPr lang="en-US" sz="1600" kern="1200" dirty="0" err="1">
                          <a:solidFill>
                            <a:schemeClr val="dk1"/>
                          </a:solidFill>
                          <a:effectLst/>
                          <a:latin typeface="Century Gothic" panose="020B0502020202020204" pitchFamily="34" charset="0"/>
                          <a:ea typeface="+mn-ea"/>
                          <a:cs typeface="+mn-cs"/>
                        </a:rPr>
                        <a:t>CalWIN</a:t>
                      </a:r>
                      <a:endParaRPr lang="en-US" sz="1600" kern="1200" dirty="0">
                        <a:solidFill>
                          <a:schemeClr val="dk1"/>
                        </a:solidFill>
                        <a:effectLst/>
                        <a:latin typeface="Century Gothic" panose="020B0502020202020204" pitchFamily="34" charset="0"/>
                        <a:ea typeface="+mn-ea"/>
                        <a:cs typeface="+mn-cs"/>
                      </a:endParaRPr>
                    </a:p>
                    <a:p>
                      <a:pPr lvl="0"/>
                      <a:r>
                        <a:rPr lang="en-US" sz="1600" kern="1200" dirty="0">
                          <a:solidFill>
                            <a:schemeClr val="dk1"/>
                          </a:solidFill>
                          <a:effectLst/>
                          <a:latin typeface="Century Gothic" panose="020B0502020202020204" pitchFamily="34" charset="0"/>
                          <a:ea typeface="+mn-ea"/>
                          <a:cs typeface="+mn-cs"/>
                        </a:rPr>
                        <a:t>Concerned about how to easily train/present the new system to the users at the time of their migration (change management/training)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Century Gothic" panose="020B0502020202020204" pitchFamily="34" charset="0"/>
                          <a:ea typeface="+mn-ea"/>
                          <a:cs typeface="+mn-cs"/>
                        </a:rPr>
                        <a:t>There is not a steady flow of sequence of actions (For example:  Sanctions), nothing that guides through the whole process.  The information in Online Help/Job Aid was buried deep down and not in the correct order of events.  Some participants indicated that the WBT was helpful</a:t>
                      </a:r>
                    </a:p>
                    <a:p>
                      <a:pPr lvl="0"/>
                      <a:endParaRPr lang="en-US" sz="1800" dirty="0">
                        <a:solidFill>
                          <a:schemeClr val="bg1">
                            <a:lumMod val="10000"/>
                          </a:schemeClr>
                        </a:solidFill>
                        <a:latin typeface="Century Gothic" panose="020B0502020202020204" pitchFamily="34" charset="0"/>
                      </a:endParaRPr>
                    </a:p>
                  </a:txBody>
                  <a:tcPr/>
                </a:tc>
                <a:extLst>
                  <a:ext uri="{0D108BD9-81ED-4DB2-BD59-A6C34878D82A}">
                    <a16:rowId xmlns:a16="http://schemas.microsoft.com/office/drawing/2014/main" val="869022513"/>
                  </a:ext>
                </a:extLst>
              </a:tr>
            </a:tbl>
          </a:graphicData>
        </a:graphic>
      </p:graphicFrame>
      <p:sp>
        <p:nvSpPr>
          <p:cNvPr id="2" name="Rectangle 1"/>
          <p:cNvSpPr/>
          <p:nvPr/>
        </p:nvSpPr>
        <p:spPr>
          <a:xfrm>
            <a:off x="526970" y="967974"/>
            <a:ext cx="8173478" cy="369332"/>
          </a:xfrm>
          <a:prstGeom prst="rect">
            <a:avLst/>
          </a:prstGeom>
        </p:spPr>
        <p:txBody>
          <a:bodyPr wrap="square">
            <a:spAutoFit/>
          </a:bodyPr>
          <a:lstStyle/>
          <a:p>
            <a:r>
              <a:rPr lang="en-US" b="1" dirty="0">
                <a:solidFill>
                  <a:srgbClr val="5B9BC8"/>
                </a:solidFill>
              </a:rPr>
              <a:t>Week 3 – Welfare to Work, Child Care and Resource Databank</a:t>
            </a:r>
          </a:p>
        </p:txBody>
      </p:sp>
      <p:sp>
        <p:nvSpPr>
          <p:cNvPr id="9" name="Title 1">
            <a:extLst>
              <a:ext uri="{FF2B5EF4-FFF2-40B4-BE49-F238E27FC236}">
                <a16:creationId xmlns:a16="http://schemas.microsoft.com/office/drawing/2014/main" id="{4578F7B3-E364-4D64-96BC-475FC029664C}"/>
              </a:ext>
            </a:extLst>
          </p:cNvPr>
          <p:cNvSpPr txBox="1">
            <a:spLocks noGrp="1"/>
          </p:cNvSpPr>
          <p:nvPr>
            <p:ph sz="quarter" idx="10"/>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913526" rtl="0" eaLnBrk="1" fontAlgn="base" hangingPunct="1">
              <a:spcBef>
                <a:spcPct val="0"/>
              </a:spcBef>
              <a:spcAft>
                <a:spcPct val="0"/>
              </a:spcAft>
              <a:tabLst>
                <a:tab pos="275353" algn="l"/>
              </a:tabLst>
              <a:defRPr sz="2000" b="0" baseline="0">
                <a:solidFill>
                  <a:schemeClr val="accent6">
                    <a:lumMod val="50000"/>
                  </a:schemeClr>
                </a:solidFill>
                <a:latin typeface="+mj-lt"/>
                <a:ea typeface="+mj-ea"/>
                <a:cs typeface="+mj-cs"/>
              </a:defRPr>
            </a:lvl1pPr>
            <a:lvl2pPr algn="l" defTabSz="913526" rtl="0" eaLnBrk="1" fontAlgn="base" hangingPunct="1">
              <a:spcBef>
                <a:spcPct val="0"/>
              </a:spcBef>
              <a:spcAft>
                <a:spcPct val="0"/>
              </a:spcAft>
              <a:defRPr sz="1939" b="1">
                <a:solidFill>
                  <a:schemeClr val="tx2"/>
                </a:solidFill>
                <a:latin typeface="Arial" charset="0"/>
              </a:defRPr>
            </a:lvl2pPr>
            <a:lvl3pPr algn="l" defTabSz="913526" rtl="0" eaLnBrk="1" fontAlgn="base" hangingPunct="1">
              <a:spcBef>
                <a:spcPct val="0"/>
              </a:spcBef>
              <a:spcAft>
                <a:spcPct val="0"/>
              </a:spcAft>
              <a:defRPr sz="1939" b="1">
                <a:solidFill>
                  <a:schemeClr val="tx2"/>
                </a:solidFill>
                <a:latin typeface="Arial" charset="0"/>
              </a:defRPr>
            </a:lvl3pPr>
            <a:lvl4pPr algn="l" defTabSz="913526" rtl="0" eaLnBrk="1" fontAlgn="base" hangingPunct="1">
              <a:spcBef>
                <a:spcPct val="0"/>
              </a:spcBef>
              <a:spcAft>
                <a:spcPct val="0"/>
              </a:spcAft>
              <a:defRPr sz="1939" b="1">
                <a:solidFill>
                  <a:schemeClr val="tx2"/>
                </a:solidFill>
                <a:latin typeface="Arial" charset="0"/>
              </a:defRPr>
            </a:lvl4pPr>
            <a:lvl5pPr algn="l" defTabSz="913526" rtl="0" eaLnBrk="1" fontAlgn="base" hangingPunct="1">
              <a:spcBef>
                <a:spcPct val="0"/>
              </a:spcBef>
              <a:spcAft>
                <a:spcPct val="0"/>
              </a:spcAft>
              <a:defRPr sz="1939" b="1">
                <a:solidFill>
                  <a:schemeClr val="tx2"/>
                </a:solidFill>
                <a:latin typeface="Arial" charset="0"/>
              </a:defRPr>
            </a:lvl5pPr>
            <a:lvl6pPr marL="466481" algn="l" defTabSz="913526" rtl="0" eaLnBrk="1" fontAlgn="base" hangingPunct="1">
              <a:spcBef>
                <a:spcPct val="0"/>
              </a:spcBef>
              <a:spcAft>
                <a:spcPct val="0"/>
              </a:spcAft>
              <a:defRPr sz="1939" b="1">
                <a:solidFill>
                  <a:schemeClr val="tx2"/>
                </a:solidFill>
                <a:latin typeface="Arial" charset="0"/>
              </a:defRPr>
            </a:lvl6pPr>
            <a:lvl7pPr marL="932962" algn="l" defTabSz="913526" rtl="0" eaLnBrk="1" fontAlgn="base" hangingPunct="1">
              <a:spcBef>
                <a:spcPct val="0"/>
              </a:spcBef>
              <a:spcAft>
                <a:spcPct val="0"/>
              </a:spcAft>
              <a:defRPr sz="1939" b="1">
                <a:solidFill>
                  <a:schemeClr val="tx2"/>
                </a:solidFill>
                <a:latin typeface="Arial" charset="0"/>
              </a:defRPr>
            </a:lvl7pPr>
            <a:lvl8pPr marL="1399443" algn="l" defTabSz="913526" rtl="0" eaLnBrk="1" fontAlgn="base" hangingPunct="1">
              <a:spcBef>
                <a:spcPct val="0"/>
              </a:spcBef>
              <a:spcAft>
                <a:spcPct val="0"/>
              </a:spcAft>
              <a:defRPr sz="1939" b="1">
                <a:solidFill>
                  <a:schemeClr val="tx2"/>
                </a:solidFill>
                <a:latin typeface="Arial" charset="0"/>
              </a:defRPr>
            </a:lvl8pPr>
            <a:lvl9pPr marL="1865925" algn="l" defTabSz="913526" rtl="0" eaLnBrk="1" fontAlgn="base" hangingPunct="1">
              <a:spcBef>
                <a:spcPct val="0"/>
              </a:spcBef>
              <a:spcAft>
                <a:spcPct val="0"/>
              </a:spcAft>
              <a:defRPr sz="1939" b="1">
                <a:solidFill>
                  <a:schemeClr val="tx2"/>
                </a:solidFill>
                <a:latin typeface="Arial" charset="0"/>
              </a:defRPr>
            </a:lvl9pPr>
          </a:lstStyle>
          <a:p>
            <a:r>
              <a:rPr lang="en-US" kern="0" dirty="0"/>
              <a:t>CalSAWS User Lab Updates</a:t>
            </a:r>
            <a:br>
              <a:rPr lang="en-US" kern="0" dirty="0"/>
            </a:br>
            <a:r>
              <a:rPr lang="en-US" sz="1500" kern="0" dirty="0"/>
              <a:t>Week 3 – (As of Wednesday EOB)</a:t>
            </a:r>
          </a:p>
        </p:txBody>
      </p:sp>
    </p:spTree>
    <p:extLst>
      <p:ext uri="{BB962C8B-B14F-4D97-AF65-F5344CB8AC3E}">
        <p14:creationId xmlns:p14="http://schemas.microsoft.com/office/powerpoint/2010/main" val="3897951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ontent Placeholder 11">
            <a:extLst>
              <a:ext uri="{FF2B5EF4-FFF2-40B4-BE49-F238E27FC236}">
                <a16:creationId xmlns:a16="http://schemas.microsoft.com/office/drawing/2014/main" id="{2A4ED49E-6F0B-405C-80C4-3E07875A1040}"/>
              </a:ext>
            </a:extLst>
          </p:cNvPr>
          <p:cNvGraphicFramePr>
            <a:graphicFrameLocks noGrp="1"/>
          </p:cNvGraphicFramePr>
          <p:nvPr>
            <p:ph idx="1"/>
            <p:extLst>
              <p:ext uri="{D42A27DB-BD31-4B8C-83A1-F6EECF244321}">
                <p14:modId xmlns:p14="http://schemas.microsoft.com/office/powerpoint/2010/main" val="2068836350"/>
              </p:ext>
            </p:extLst>
          </p:nvPr>
        </p:nvGraphicFramePr>
        <p:xfrm>
          <a:off x="865239" y="1278193"/>
          <a:ext cx="7590503" cy="5171354"/>
        </p:xfrm>
        <a:graphic>
          <a:graphicData uri="http://schemas.openxmlformats.org/drawingml/2006/table">
            <a:tbl>
              <a:tblPr firstRow="1" firstCol="1" bandRow="1"/>
              <a:tblGrid>
                <a:gridCol w="672185">
                  <a:extLst>
                    <a:ext uri="{9D8B030D-6E8A-4147-A177-3AD203B41FA5}">
                      <a16:colId xmlns:a16="http://schemas.microsoft.com/office/drawing/2014/main" val="1444794109"/>
                    </a:ext>
                  </a:extLst>
                </a:gridCol>
                <a:gridCol w="2703357">
                  <a:extLst>
                    <a:ext uri="{9D8B030D-6E8A-4147-A177-3AD203B41FA5}">
                      <a16:colId xmlns:a16="http://schemas.microsoft.com/office/drawing/2014/main" val="1597314797"/>
                    </a:ext>
                  </a:extLst>
                </a:gridCol>
                <a:gridCol w="2484165">
                  <a:extLst>
                    <a:ext uri="{9D8B030D-6E8A-4147-A177-3AD203B41FA5}">
                      <a16:colId xmlns:a16="http://schemas.microsoft.com/office/drawing/2014/main" val="2003594806"/>
                    </a:ext>
                  </a:extLst>
                </a:gridCol>
                <a:gridCol w="1730796">
                  <a:extLst>
                    <a:ext uri="{9D8B030D-6E8A-4147-A177-3AD203B41FA5}">
                      <a16:colId xmlns:a16="http://schemas.microsoft.com/office/drawing/2014/main" val="553908610"/>
                    </a:ext>
                  </a:extLst>
                </a:gridCol>
              </a:tblGrid>
              <a:tr h="304197">
                <a:tc>
                  <a:txBody>
                    <a:bodyPr/>
                    <a:lstStyle/>
                    <a:p>
                      <a:pPr marL="0" marR="0">
                        <a:lnSpc>
                          <a:spcPct val="115000"/>
                        </a:lnSpc>
                        <a:spcBef>
                          <a:spcPts val="0"/>
                        </a:spcBef>
                        <a:spcAft>
                          <a:spcPts val="0"/>
                        </a:spcAft>
                      </a:pPr>
                      <a:r>
                        <a:rPr lang="en-US" sz="700" b="1">
                          <a:effectLst/>
                          <a:latin typeface="Calibri" panose="020F0502020204030204" pitchFamily="34" charset="0"/>
                          <a:ea typeface="Calibri" panose="020F0502020204030204" pitchFamily="34" charset="0"/>
                          <a:cs typeface="Times New Roman" panose="02020603050405020304" pitchFamily="18" charset="0"/>
                        </a:rPr>
                        <a:t>Name:</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66780" marR="66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b="1">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66780" marR="66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b="1">
                          <a:effectLst/>
                          <a:latin typeface="Calibri" panose="020F0502020204030204" pitchFamily="34" charset="0"/>
                          <a:ea typeface="Calibri" panose="020F0502020204030204" pitchFamily="34" charset="0"/>
                          <a:cs typeface="Times New Roman" panose="02020603050405020304" pitchFamily="18" charset="0"/>
                        </a:rPr>
                        <a:t>County:</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66780" marR="66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b="1" dirty="0">
                          <a:effectLst/>
                          <a:latin typeface="Calibri" panose="020F0502020204030204" pitchFamily="34" charset="0"/>
                          <a:ea typeface="Calibri" panose="020F0502020204030204" pitchFamily="34" charset="0"/>
                          <a:cs typeface="Times New Roman" panose="02020603050405020304" pitchFamily="18" charset="0"/>
                        </a:rPr>
                        <a:t>Date:  </a:t>
                      </a: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a:txBody>
                  <a:tcPr marL="66780" marR="66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8767186"/>
                  </a:ext>
                </a:extLst>
              </a:tr>
              <a:tr h="304197">
                <a:tc gridSpan="4">
                  <a:txBody>
                    <a:bodyPr/>
                    <a:lstStyle/>
                    <a:p>
                      <a:pPr marL="0" marR="0" algn="ctr">
                        <a:lnSpc>
                          <a:spcPct val="115000"/>
                        </a:lnSpc>
                        <a:spcBef>
                          <a:spcPts val="0"/>
                        </a:spcBef>
                        <a:spcAft>
                          <a:spcPts val="0"/>
                        </a:spcAft>
                      </a:pPr>
                      <a:r>
                        <a:rPr lang="en-US" sz="700" b="1">
                          <a:effectLst/>
                          <a:latin typeface="Calibri" panose="020F0502020204030204" pitchFamily="34" charset="0"/>
                          <a:ea typeface="Calibri" panose="020F0502020204030204" pitchFamily="34" charset="0"/>
                          <a:cs typeface="Times New Roman" panose="02020603050405020304" pitchFamily="18" charset="0"/>
                        </a:rPr>
                        <a:t>Please provide details on CalWIN functionality not available in CalACES that has a significant negative impact to your county business process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66780" marR="66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84227411"/>
                  </a:ext>
                </a:extLst>
              </a:tr>
              <a:tr h="1825184">
                <a:tc gridSpan="4">
                  <a:txBody>
                    <a:bodyPr/>
                    <a:lstStyle/>
                    <a:p>
                      <a:pPr marL="0" marR="0">
                        <a:lnSpc>
                          <a:spcPct val="115000"/>
                        </a:lnSpc>
                        <a:spcBef>
                          <a:spcPts val="0"/>
                        </a:spcBef>
                        <a:spcAft>
                          <a:spcPts val="0"/>
                        </a:spcAft>
                      </a:pPr>
                      <a:r>
                        <a:rPr lang="en-US" sz="7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00" b="1" dirty="0">
                          <a:effectLst/>
                          <a:latin typeface="Calibri" panose="020F0502020204030204" pitchFamily="34" charset="0"/>
                          <a:ea typeface="Calibri" panose="020F0502020204030204" pitchFamily="34" charset="0"/>
                          <a:cs typeface="Times New Roman" panose="02020603050405020304" pitchFamily="18" charset="0"/>
                        </a:rPr>
                        <a:t>Topic Area / Page Name:                                                                                        Reviewed with SME:  </a:t>
                      </a:r>
                      <a:r>
                        <a:rPr lang="en-US" sz="700" b="1" dirty="0">
                          <a:effectLst/>
                          <a:latin typeface="MS Gothic" panose="020B0609070205080204" pitchFamily="49" charset="-128"/>
                          <a:ea typeface="Calibri" panose="020F0502020204030204" pitchFamily="34" charset="0"/>
                          <a:cs typeface="Times New Roman" panose="02020603050405020304" pitchFamily="18" charset="0"/>
                        </a:rPr>
                        <a:t>☐</a:t>
                      </a: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00" b="1" dirty="0">
                          <a:effectLst/>
                          <a:latin typeface="Calibri" panose="020F0502020204030204" pitchFamily="34" charset="0"/>
                          <a:ea typeface="Calibri" panose="020F0502020204030204" pitchFamily="34" charset="0"/>
                          <a:cs typeface="Times New Roman" panose="02020603050405020304" pitchFamily="18" charset="0"/>
                        </a:rPr>
                        <a:t>Describe </a:t>
                      </a:r>
                      <a:r>
                        <a:rPr lang="en-US" sz="700" b="1" dirty="0" err="1">
                          <a:effectLst/>
                          <a:latin typeface="Calibri" panose="020F0502020204030204" pitchFamily="34" charset="0"/>
                          <a:ea typeface="Calibri" panose="020F0502020204030204" pitchFamily="34" charset="0"/>
                          <a:cs typeface="Times New Roman" panose="02020603050405020304" pitchFamily="18" charset="0"/>
                        </a:rPr>
                        <a:t>CalWIN</a:t>
                      </a:r>
                      <a:r>
                        <a:rPr lang="en-US" sz="700" b="1" dirty="0">
                          <a:effectLst/>
                          <a:latin typeface="Calibri" panose="020F0502020204030204" pitchFamily="34" charset="0"/>
                          <a:ea typeface="Calibri" panose="020F0502020204030204" pitchFamily="34" charset="0"/>
                          <a:cs typeface="Times New Roman" panose="02020603050405020304" pitchFamily="18" charset="0"/>
                        </a:rPr>
                        <a:t> Functionality:</a:t>
                      </a: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00" b="1" dirty="0">
                          <a:effectLst/>
                          <a:latin typeface="Calibri" panose="020F0502020204030204" pitchFamily="34" charset="0"/>
                          <a:ea typeface="Calibri" panose="020F0502020204030204" pitchFamily="34" charset="0"/>
                          <a:cs typeface="Times New Roman" panose="02020603050405020304" pitchFamily="18" charset="0"/>
                        </a:rPr>
                        <a:t>Describe LRS Functionality:</a:t>
                      </a: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00" b="1" dirty="0">
                          <a:effectLst/>
                          <a:latin typeface="Calibri" panose="020F0502020204030204" pitchFamily="34" charset="0"/>
                          <a:ea typeface="Calibri" panose="020F0502020204030204" pitchFamily="34" charset="0"/>
                          <a:cs typeface="Times New Roman" panose="02020603050405020304" pitchFamily="18" charset="0"/>
                        </a:rPr>
                        <a:t>Describe the gap:</a:t>
                      </a: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00" b="1" dirty="0" err="1">
                          <a:effectLst/>
                          <a:latin typeface="Calibri" panose="020F0502020204030204" pitchFamily="34" charset="0"/>
                          <a:ea typeface="Calibri" panose="020F0502020204030204" pitchFamily="34" charset="0"/>
                          <a:cs typeface="Times New Roman" panose="02020603050405020304" pitchFamily="18" charset="0"/>
                        </a:rPr>
                        <a:t>CalACES</a:t>
                      </a:r>
                      <a:r>
                        <a:rPr lang="en-US" sz="700" b="1" dirty="0">
                          <a:effectLst/>
                          <a:latin typeface="Calibri" panose="020F0502020204030204" pitchFamily="34" charset="0"/>
                          <a:ea typeface="Calibri" panose="020F0502020204030204" pitchFamily="34" charset="0"/>
                          <a:cs typeface="Times New Roman" panose="02020603050405020304" pitchFamily="18" charset="0"/>
                        </a:rPr>
                        <a:t> Functionality </a:t>
                      </a:r>
                      <a:r>
                        <a:rPr lang="en-US" sz="700" dirty="0">
                          <a:effectLst/>
                          <a:latin typeface="Calibri" panose="020F0502020204030204" pitchFamily="34" charset="0"/>
                          <a:ea typeface="Calibri" panose="020F0502020204030204" pitchFamily="34" charset="0"/>
                          <a:cs typeface="Times New Roman" panose="02020603050405020304" pitchFamily="18" charset="0"/>
                        </a:rPr>
                        <a:t>(</a:t>
                      </a:r>
                      <a:r>
                        <a:rPr lang="en-US" sz="700" i="1" dirty="0">
                          <a:effectLst/>
                          <a:latin typeface="Calibri" panose="020F0502020204030204" pitchFamily="34" charset="0"/>
                          <a:ea typeface="Calibri" panose="020F0502020204030204" pitchFamily="34" charset="0"/>
                          <a:cs typeface="Times New Roman" panose="02020603050405020304" pitchFamily="18" charset="0"/>
                        </a:rPr>
                        <a:t>To be completed by </a:t>
                      </a:r>
                      <a:r>
                        <a:rPr lang="en-US" sz="700" i="1" dirty="0" err="1">
                          <a:effectLst/>
                          <a:latin typeface="Calibri" panose="020F0502020204030204" pitchFamily="34" charset="0"/>
                          <a:ea typeface="Calibri" panose="020F0502020204030204" pitchFamily="34" charset="0"/>
                          <a:cs typeface="Times New Roman" panose="02020603050405020304" pitchFamily="18" charset="0"/>
                        </a:rPr>
                        <a:t>CalACES</a:t>
                      </a:r>
                      <a:r>
                        <a:rPr lang="en-US" sz="700" i="1" dirty="0">
                          <a:effectLst/>
                          <a:latin typeface="Calibri" panose="020F0502020204030204" pitchFamily="34" charset="0"/>
                          <a:ea typeface="Calibri" panose="020F0502020204030204" pitchFamily="34" charset="0"/>
                          <a:cs typeface="Times New Roman" panose="02020603050405020304" pitchFamily="18" charset="0"/>
                        </a:rPr>
                        <a:t> SME):</a:t>
                      </a: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a:txBody>
                  <a:tcPr marL="66780" marR="66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5491559"/>
                  </a:ext>
                </a:extLst>
              </a:tr>
              <a:tr h="152099">
                <a:tc gridSpan="4">
                  <a:txBody>
                    <a:bodyPr/>
                    <a:lstStyle/>
                    <a:p>
                      <a:pPr marL="0" marR="0" algn="ctr">
                        <a:lnSpc>
                          <a:spcPct val="115000"/>
                        </a:lnSpc>
                        <a:spcBef>
                          <a:spcPts val="0"/>
                        </a:spcBef>
                        <a:spcAft>
                          <a:spcPts val="0"/>
                        </a:spcAft>
                      </a:pPr>
                      <a:r>
                        <a:rPr lang="en-US" sz="700" b="1">
                          <a:effectLst/>
                          <a:latin typeface="Calibri" panose="020F0502020204030204" pitchFamily="34" charset="0"/>
                          <a:ea typeface="Calibri" panose="020F0502020204030204" pitchFamily="34" charset="0"/>
                          <a:cs typeface="Times New Roman" panose="02020603050405020304" pitchFamily="18" charset="0"/>
                        </a:rPr>
                        <a:t>Please provide details if reviewing existing CalACES Requirements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66780" marR="66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26746089"/>
                  </a:ext>
                </a:extLst>
              </a:tr>
              <a:tr h="1216789">
                <a:tc gridSpan="4">
                  <a:txBody>
                    <a:bodyPr/>
                    <a:lstStyle/>
                    <a:p>
                      <a:pPr marL="0" marR="0">
                        <a:lnSpc>
                          <a:spcPct val="115000"/>
                        </a:lnSpc>
                        <a:spcBef>
                          <a:spcPts val="0"/>
                        </a:spcBef>
                        <a:spcAft>
                          <a:spcPts val="0"/>
                        </a:spcAft>
                      </a:pPr>
                      <a:r>
                        <a:rPr lang="en-US" sz="700" b="1">
                          <a:effectLst/>
                          <a:latin typeface="Calibri" panose="020F0502020204030204" pitchFamily="34" charset="0"/>
                          <a:ea typeface="Calibri" panose="020F0502020204030204" pitchFamily="34" charset="0"/>
                          <a:cs typeface="Times New Roman" panose="02020603050405020304" pitchFamily="18" charset="0"/>
                        </a:rPr>
                        <a:t>DDID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00" b="1">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00" b="1">
                          <a:effectLst/>
                          <a:latin typeface="Calibri" panose="020F0502020204030204" pitchFamily="34" charset="0"/>
                          <a:ea typeface="Calibri" panose="020F0502020204030204" pitchFamily="34" charset="0"/>
                          <a:cs typeface="Times New Roman" panose="02020603050405020304" pitchFamily="18" charset="0"/>
                        </a:rPr>
                        <a:t>CalWIN Project Review: Initial Indicator*:      </a:t>
                      </a:r>
                      <a:r>
                        <a:rPr lang="en-US" sz="700" b="1">
                          <a:effectLst/>
                          <a:latin typeface="MS Gothic" panose="020B0609070205080204" pitchFamily="49" charset="-128"/>
                          <a:ea typeface="Calibri" panose="020F0502020204030204" pitchFamily="34" charset="0"/>
                          <a:cs typeface="Times New Roman" panose="02020603050405020304" pitchFamily="18" charset="0"/>
                        </a:rPr>
                        <a:t>☐</a:t>
                      </a:r>
                      <a:r>
                        <a:rPr lang="en-US" sz="700" b="1">
                          <a:effectLst/>
                          <a:latin typeface="Calibri" panose="020F0502020204030204" pitchFamily="34" charset="0"/>
                          <a:ea typeface="Calibri" panose="020F0502020204030204" pitchFamily="34" charset="0"/>
                          <a:cs typeface="Times New Roman" panose="02020603050405020304" pitchFamily="18" charset="0"/>
                        </a:rPr>
                        <a:t>  </a:t>
                      </a:r>
                      <a:r>
                        <a:rPr lang="en-US" sz="700">
                          <a:effectLst/>
                          <a:latin typeface="Calibri" panose="020F0502020204030204" pitchFamily="34" charset="0"/>
                          <a:ea typeface="Calibri" panose="020F0502020204030204" pitchFamily="34" charset="0"/>
                          <a:cs typeface="Times New Roman" panose="02020603050405020304" pitchFamily="18" charset="0"/>
                        </a:rPr>
                        <a:t>A          </a:t>
                      </a:r>
                      <a:r>
                        <a:rPr lang="en-US" sz="700">
                          <a:effectLst/>
                          <a:latin typeface="MS Gothic" panose="020B0609070205080204" pitchFamily="49" charset="-128"/>
                          <a:ea typeface="Calibri" panose="020F0502020204030204" pitchFamily="34" charset="0"/>
                          <a:cs typeface="Times New Roman" panose="02020603050405020304" pitchFamily="18" charset="0"/>
                        </a:rPr>
                        <a:t>☐</a:t>
                      </a:r>
                      <a:r>
                        <a:rPr lang="en-US" sz="700">
                          <a:effectLst/>
                          <a:latin typeface="Calibri" panose="020F0502020204030204" pitchFamily="34" charset="0"/>
                          <a:ea typeface="Calibri" panose="020F0502020204030204" pitchFamily="34" charset="0"/>
                          <a:cs typeface="Times New Roman" panose="02020603050405020304" pitchFamily="18" charset="0"/>
                        </a:rPr>
                        <a:t>  C          </a:t>
                      </a:r>
                      <a:r>
                        <a:rPr lang="en-US" sz="700">
                          <a:effectLst/>
                          <a:latin typeface="MS Gothic" panose="020B0609070205080204" pitchFamily="49" charset="-128"/>
                          <a:ea typeface="Calibri" panose="020F0502020204030204" pitchFamily="34" charset="0"/>
                          <a:cs typeface="Times New Roman" panose="02020603050405020304" pitchFamily="18" charset="0"/>
                        </a:rPr>
                        <a:t>☐</a:t>
                      </a:r>
                      <a:r>
                        <a:rPr lang="en-US" sz="700">
                          <a:effectLst/>
                          <a:latin typeface="Calibri" panose="020F0502020204030204" pitchFamily="34" charset="0"/>
                          <a:ea typeface="Calibri" panose="020F0502020204030204" pitchFamily="34" charset="0"/>
                          <a:cs typeface="Times New Roman" panose="02020603050405020304" pitchFamily="18" charset="0"/>
                        </a:rPr>
                        <a:t>  M          </a:t>
                      </a:r>
                      <a:r>
                        <a:rPr lang="en-US" sz="700">
                          <a:effectLst/>
                          <a:latin typeface="MS Gothic" panose="020B0609070205080204" pitchFamily="49" charset="-128"/>
                          <a:ea typeface="Calibri" panose="020F0502020204030204" pitchFamily="34" charset="0"/>
                          <a:cs typeface="Times New Roman" panose="02020603050405020304" pitchFamily="18" charset="0"/>
                        </a:rPr>
                        <a:t>☐</a:t>
                      </a:r>
                      <a:r>
                        <a:rPr lang="en-US" sz="700">
                          <a:effectLst/>
                          <a:latin typeface="Calibri" panose="020F0502020204030204" pitchFamily="34" charset="0"/>
                          <a:ea typeface="Calibri" panose="020F0502020204030204" pitchFamily="34" charset="0"/>
                          <a:cs typeface="Times New Roman" panose="02020603050405020304" pitchFamily="18" charset="0"/>
                        </a:rPr>
                        <a:t>  N</a:t>
                      </a:r>
                    </a:p>
                    <a:p>
                      <a:pPr marL="0" marR="0">
                        <a:lnSpc>
                          <a:spcPct val="115000"/>
                        </a:lnSpc>
                        <a:spcBef>
                          <a:spcPts val="0"/>
                        </a:spcBef>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15000"/>
                        </a:lnSpc>
                        <a:spcBef>
                          <a:spcPts val="0"/>
                        </a:spcBef>
                        <a:spcAft>
                          <a:spcPts val="0"/>
                        </a:spcAft>
                      </a:pPr>
                      <a:r>
                        <a:rPr lang="en-US" sz="700" b="1">
                          <a:effectLst/>
                          <a:latin typeface="Calibri" panose="020F0502020204030204" pitchFamily="34" charset="0"/>
                          <a:ea typeface="Calibri" panose="020F0502020204030204" pitchFamily="34" charset="0"/>
                          <a:cs typeface="Times New Roman" panose="02020603050405020304" pitchFamily="18" charset="0"/>
                        </a:rPr>
                        <a:t>User Lab: Recommended Indicator</a:t>
                      </a:r>
                      <a:r>
                        <a:rPr lang="en-US" sz="700">
                          <a:effectLst/>
                          <a:latin typeface="Calibri" panose="020F0502020204030204" pitchFamily="34" charset="0"/>
                          <a:ea typeface="Calibri" panose="020F0502020204030204" pitchFamily="34" charset="0"/>
                          <a:cs typeface="Times New Roman" panose="02020603050405020304" pitchFamily="18" charset="0"/>
                        </a:rPr>
                        <a:t>:                 </a:t>
                      </a:r>
                      <a:r>
                        <a:rPr lang="en-US" sz="700" b="1">
                          <a:effectLst/>
                          <a:latin typeface="MS Gothic" panose="020B0609070205080204" pitchFamily="49" charset="-128"/>
                          <a:ea typeface="Calibri" panose="020F0502020204030204" pitchFamily="34" charset="0"/>
                          <a:cs typeface="Times New Roman" panose="02020603050405020304" pitchFamily="18" charset="0"/>
                        </a:rPr>
                        <a:t>☐</a:t>
                      </a:r>
                      <a:r>
                        <a:rPr lang="en-US" sz="700" b="1">
                          <a:effectLst/>
                          <a:latin typeface="Calibri" panose="020F0502020204030204" pitchFamily="34" charset="0"/>
                          <a:ea typeface="Calibri" panose="020F0502020204030204" pitchFamily="34" charset="0"/>
                          <a:cs typeface="Times New Roman" panose="02020603050405020304" pitchFamily="18" charset="0"/>
                        </a:rPr>
                        <a:t>  </a:t>
                      </a:r>
                      <a:r>
                        <a:rPr lang="en-US" sz="700">
                          <a:effectLst/>
                          <a:latin typeface="Calibri" panose="020F0502020204030204" pitchFamily="34" charset="0"/>
                          <a:ea typeface="Calibri" panose="020F0502020204030204" pitchFamily="34" charset="0"/>
                          <a:cs typeface="Times New Roman" panose="02020603050405020304" pitchFamily="18" charset="0"/>
                        </a:rPr>
                        <a:t>A          </a:t>
                      </a:r>
                      <a:r>
                        <a:rPr lang="en-US" sz="700">
                          <a:effectLst/>
                          <a:latin typeface="MS Gothic" panose="020B0609070205080204" pitchFamily="49" charset="-128"/>
                          <a:ea typeface="Calibri" panose="020F0502020204030204" pitchFamily="34" charset="0"/>
                          <a:cs typeface="Times New Roman" panose="02020603050405020304" pitchFamily="18" charset="0"/>
                        </a:rPr>
                        <a:t>☐</a:t>
                      </a:r>
                      <a:r>
                        <a:rPr lang="en-US" sz="700">
                          <a:effectLst/>
                          <a:latin typeface="Calibri" panose="020F0502020204030204" pitchFamily="34" charset="0"/>
                          <a:ea typeface="Calibri" panose="020F0502020204030204" pitchFamily="34" charset="0"/>
                          <a:cs typeface="Times New Roman" panose="02020603050405020304" pitchFamily="18" charset="0"/>
                        </a:rPr>
                        <a:t>  C          </a:t>
                      </a:r>
                      <a:r>
                        <a:rPr lang="en-US" sz="700">
                          <a:effectLst/>
                          <a:latin typeface="MS Gothic" panose="020B0609070205080204" pitchFamily="49" charset="-128"/>
                          <a:ea typeface="Calibri" panose="020F0502020204030204" pitchFamily="34" charset="0"/>
                          <a:cs typeface="Times New Roman" panose="02020603050405020304" pitchFamily="18" charset="0"/>
                        </a:rPr>
                        <a:t>☐</a:t>
                      </a:r>
                      <a:r>
                        <a:rPr lang="en-US" sz="700">
                          <a:effectLst/>
                          <a:latin typeface="Calibri" panose="020F0502020204030204" pitchFamily="34" charset="0"/>
                          <a:ea typeface="Calibri" panose="020F0502020204030204" pitchFamily="34" charset="0"/>
                          <a:cs typeface="Times New Roman" panose="02020603050405020304" pitchFamily="18" charset="0"/>
                        </a:rPr>
                        <a:t>  M          </a:t>
                      </a:r>
                      <a:r>
                        <a:rPr lang="en-US" sz="700">
                          <a:effectLst/>
                          <a:latin typeface="MS Gothic" panose="020B0609070205080204" pitchFamily="49" charset="-128"/>
                          <a:ea typeface="Calibri" panose="020F0502020204030204" pitchFamily="34" charset="0"/>
                          <a:cs typeface="Times New Roman" panose="02020603050405020304" pitchFamily="18" charset="0"/>
                        </a:rPr>
                        <a:t>☐</a:t>
                      </a:r>
                      <a:r>
                        <a:rPr lang="en-US" sz="700">
                          <a:effectLst/>
                          <a:latin typeface="Calibri" panose="020F0502020204030204" pitchFamily="34" charset="0"/>
                          <a:ea typeface="Calibri" panose="020F0502020204030204" pitchFamily="34" charset="0"/>
                          <a:cs typeface="Times New Roman" panose="02020603050405020304" pitchFamily="18" charset="0"/>
                        </a:rPr>
                        <a:t>  N</a:t>
                      </a:r>
                    </a:p>
                    <a:p>
                      <a:pPr marL="0" marR="0">
                        <a:lnSpc>
                          <a:spcPct val="115000"/>
                        </a:lnSpc>
                        <a:spcBef>
                          <a:spcPts val="0"/>
                        </a:spcBef>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15000"/>
                        </a:lnSpc>
                        <a:spcBef>
                          <a:spcPts val="0"/>
                        </a:spcBef>
                        <a:spcAft>
                          <a:spcPts val="0"/>
                        </a:spcAft>
                      </a:pPr>
                      <a:r>
                        <a:rPr lang="en-US" sz="700" b="1">
                          <a:effectLst/>
                          <a:latin typeface="Calibri" panose="020F0502020204030204" pitchFamily="34" charset="0"/>
                          <a:ea typeface="Calibri" panose="020F0502020204030204" pitchFamily="34" charset="0"/>
                          <a:cs typeface="Times New Roman" panose="02020603050405020304" pitchFamily="18" charset="0"/>
                        </a:rPr>
                        <a:t>Comments: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tabLst>
                          <a:tab pos="4730750" algn="l"/>
                          <a:tab pos="5800090" algn="r"/>
                        </a:tabLst>
                      </a:pPr>
                      <a:r>
                        <a:rPr lang="en-US" sz="700" b="1">
                          <a:effectLst/>
                          <a:latin typeface="Calibri" panose="020F0502020204030204" pitchFamily="34" charset="0"/>
                          <a:ea typeface="Calibri" panose="020F0502020204030204" pitchFamily="34" charset="0"/>
                          <a:cs typeface="Times New Roman" panose="02020603050405020304" pitchFamily="18" charset="0"/>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66780" marR="66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52799700"/>
                  </a:ext>
                </a:extLst>
              </a:tr>
              <a:tr h="152099">
                <a:tc gridSpan="4">
                  <a:txBody>
                    <a:bodyPr/>
                    <a:lstStyle/>
                    <a:p>
                      <a:pPr marL="0" marR="0" algn="ctr">
                        <a:lnSpc>
                          <a:spcPct val="115000"/>
                        </a:lnSpc>
                        <a:spcBef>
                          <a:spcPts val="0"/>
                        </a:spcBef>
                        <a:spcAft>
                          <a:spcPts val="0"/>
                        </a:spcAft>
                      </a:pPr>
                      <a:r>
                        <a:rPr lang="en-US" sz="700" b="1">
                          <a:effectLst/>
                          <a:latin typeface="Calibri" panose="020F0502020204030204" pitchFamily="34" charset="0"/>
                          <a:ea typeface="Calibri" panose="020F0502020204030204" pitchFamily="34" charset="0"/>
                          <a:cs typeface="Times New Roman" panose="02020603050405020304" pitchFamily="18" charset="0"/>
                        </a:rPr>
                        <a:t>Administrative Use Only</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66780" marR="66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2246994"/>
                  </a:ext>
                </a:extLst>
              </a:tr>
              <a:tr h="1216789">
                <a:tc gridSpan="4">
                  <a:txBody>
                    <a:bodyPr/>
                    <a:lstStyle/>
                    <a:p>
                      <a:pPr marL="0" marR="0">
                        <a:lnSpc>
                          <a:spcPct val="115000"/>
                        </a:lnSpc>
                        <a:spcBef>
                          <a:spcPts val="0"/>
                        </a:spcBef>
                        <a:spcAft>
                          <a:spcPts val="0"/>
                        </a:spcAft>
                      </a:pPr>
                      <a:r>
                        <a:rPr lang="en-US" sz="700" b="1" dirty="0">
                          <a:effectLst/>
                          <a:latin typeface="Calibri" panose="020F0502020204030204" pitchFamily="34" charset="0"/>
                          <a:ea typeface="Calibri" panose="020F0502020204030204" pitchFamily="34" charset="0"/>
                          <a:cs typeface="Times New Roman" panose="02020603050405020304" pitchFamily="18" charset="0"/>
                        </a:rPr>
                        <a:t>Categorization:</a:t>
                      </a: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00" dirty="0">
                          <a:effectLst/>
                          <a:latin typeface="MS Gothic" panose="020B0609070205080204" pitchFamily="49" charset="-128"/>
                          <a:ea typeface="Calibri" panose="020F0502020204030204" pitchFamily="34" charset="0"/>
                          <a:cs typeface="Times New Roman" panose="02020603050405020304" pitchFamily="18" charset="0"/>
                        </a:rPr>
                        <a:t>☐</a:t>
                      </a:r>
                      <a:r>
                        <a:rPr lang="en-US" sz="700" dirty="0">
                          <a:effectLst/>
                          <a:latin typeface="Calibri" panose="020F0502020204030204" pitchFamily="34" charset="0"/>
                          <a:ea typeface="Calibri" panose="020F0502020204030204" pitchFamily="34" charset="0"/>
                          <a:cs typeface="Times New Roman" panose="02020603050405020304" pitchFamily="18" charset="0"/>
                        </a:rPr>
                        <a:t> Design Difference Identified          </a:t>
                      </a:r>
                      <a:r>
                        <a:rPr lang="en-US" sz="700" dirty="0">
                          <a:effectLst/>
                          <a:latin typeface="MS Gothic" panose="020B0609070205080204" pitchFamily="49" charset="-128"/>
                          <a:ea typeface="Calibri" panose="020F0502020204030204" pitchFamily="34" charset="0"/>
                          <a:cs typeface="Times New Roman" panose="02020603050405020304" pitchFamily="18" charset="0"/>
                        </a:rPr>
                        <a:t>☐</a:t>
                      </a:r>
                      <a:r>
                        <a:rPr lang="en-US" sz="700" dirty="0">
                          <a:effectLst/>
                          <a:latin typeface="Calibri" panose="020F0502020204030204" pitchFamily="34" charset="0"/>
                          <a:ea typeface="Calibri" panose="020F0502020204030204" pitchFamily="34" charset="0"/>
                          <a:cs typeface="Times New Roman" panose="02020603050405020304" pitchFamily="18" charset="0"/>
                        </a:rPr>
                        <a:t> Existing </a:t>
                      </a:r>
                      <a:r>
                        <a:rPr lang="en-US" sz="700" dirty="0" err="1">
                          <a:effectLst/>
                          <a:latin typeface="Calibri" panose="020F0502020204030204" pitchFamily="34" charset="0"/>
                          <a:ea typeface="Calibri" panose="020F0502020204030204" pitchFamily="34" charset="0"/>
                          <a:cs typeface="Times New Roman" panose="02020603050405020304" pitchFamily="18" charset="0"/>
                        </a:rPr>
                        <a:t>CalACES</a:t>
                      </a:r>
                      <a:r>
                        <a:rPr lang="en-US" sz="700" dirty="0">
                          <a:effectLst/>
                          <a:latin typeface="Calibri" panose="020F0502020204030204" pitchFamily="34" charset="0"/>
                          <a:ea typeface="Calibri" panose="020F0502020204030204" pitchFamily="34" charset="0"/>
                          <a:cs typeface="Times New Roman" panose="02020603050405020304" pitchFamily="18" charset="0"/>
                        </a:rPr>
                        <a:t> Requirement       </a:t>
                      </a:r>
                      <a:r>
                        <a:rPr lang="en-US" sz="700" dirty="0">
                          <a:effectLst/>
                          <a:latin typeface="MS Gothic" panose="020B0609070205080204" pitchFamily="49" charset="-128"/>
                          <a:ea typeface="Calibri" panose="020F0502020204030204" pitchFamily="34" charset="0"/>
                          <a:cs typeface="Times New Roman" panose="02020603050405020304" pitchFamily="18" charset="0"/>
                        </a:rPr>
                        <a:t>☐</a:t>
                      </a:r>
                      <a:r>
                        <a:rPr lang="en-US" sz="700" dirty="0">
                          <a:effectLst/>
                          <a:latin typeface="Calibri" panose="020F0502020204030204" pitchFamily="34" charset="0"/>
                          <a:ea typeface="Calibri" panose="020F0502020204030204" pitchFamily="34" charset="0"/>
                          <a:cs typeface="Times New Roman" panose="02020603050405020304" pitchFamily="18" charset="0"/>
                        </a:rPr>
                        <a:t> Suggested Enhancements</a:t>
                      </a:r>
                    </a:p>
                    <a:p>
                      <a:pPr marL="0" marR="0">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15000"/>
                        </a:lnSpc>
                        <a:spcBef>
                          <a:spcPts val="0"/>
                        </a:spcBef>
                        <a:spcAft>
                          <a:spcPts val="0"/>
                        </a:spcAft>
                      </a:pPr>
                      <a:r>
                        <a:rPr lang="en-US" sz="700" b="1" dirty="0">
                          <a:effectLst/>
                          <a:latin typeface="MS Gothic" panose="020B0609070205080204" pitchFamily="49" charset="-128"/>
                          <a:ea typeface="Calibri" panose="020F0502020204030204" pitchFamily="34" charset="0"/>
                          <a:cs typeface="Times New Roman" panose="02020603050405020304" pitchFamily="18" charset="0"/>
                        </a:rPr>
                        <a:t>☐</a:t>
                      </a:r>
                      <a:r>
                        <a:rPr lang="en-US" sz="700" b="1" dirty="0">
                          <a:effectLst/>
                          <a:latin typeface="Calibri" panose="020F0502020204030204" pitchFamily="34" charset="0"/>
                          <a:ea typeface="Calibri" panose="020F0502020204030204" pitchFamily="34" charset="0"/>
                          <a:cs typeface="Times New Roman" panose="02020603050405020304" pitchFamily="18" charset="0"/>
                        </a:rPr>
                        <a:t> </a:t>
                      </a:r>
                      <a:r>
                        <a:rPr lang="en-US" sz="700" dirty="0">
                          <a:effectLst/>
                          <a:latin typeface="Calibri" panose="020F0502020204030204" pitchFamily="34" charset="0"/>
                          <a:ea typeface="Calibri" panose="020F0502020204030204" pitchFamily="34" charset="0"/>
                          <a:cs typeface="Times New Roman" panose="02020603050405020304" pitchFamily="18" charset="0"/>
                        </a:rPr>
                        <a:t>SME Review Complete</a:t>
                      </a:r>
                    </a:p>
                    <a:p>
                      <a:pPr marL="0" marR="0">
                        <a:lnSpc>
                          <a:spcPct val="115000"/>
                        </a:lnSpc>
                        <a:spcBef>
                          <a:spcPts val="0"/>
                        </a:spcBef>
                        <a:spcAft>
                          <a:spcPts val="0"/>
                        </a:spcAft>
                      </a:pPr>
                      <a:r>
                        <a:rPr lang="en-US" sz="7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700" b="1" dirty="0">
                          <a:effectLst/>
                          <a:latin typeface="MS Gothic" panose="020B0609070205080204" pitchFamily="49" charset="-128"/>
                          <a:ea typeface="Calibri" panose="020F0502020204030204" pitchFamily="34" charset="0"/>
                          <a:cs typeface="Times New Roman" panose="02020603050405020304" pitchFamily="18" charset="0"/>
                        </a:rPr>
                        <a:t>☐</a:t>
                      </a:r>
                      <a:r>
                        <a:rPr lang="en-US" sz="700" b="1" dirty="0">
                          <a:effectLst/>
                          <a:latin typeface="Calibri" panose="020F0502020204030204" pitchFamily="34" charset="0"/>
                          <a:ea typeface="Calibri" panose="020F0502020204030204" pitchFamily="34" charset="0"/>
                          <a:cs typeface="Times New Roman" panose="02020603050405020304" pitchFamily="18" charset="0"/>
                        </a:rPr>
                        <a:t> </a:t>
                      </a:r>
                      <a:r>
                        <a:rPr lang="en-US" sz="700" dirty="0">
                          <a:effectLst/>
                          <a:latin typeface="Calibri" panose="020F0502020204030204" pitchFamily="34" charset="0"/>
                          <a:ea typeface="Calibri" panose="020F0502020204030204" pitchFamily="34" charset="0"/>
                          <a:cs typeface="Times New Roman" panose="02020603050405020304" pitchFamily="18" charset="0"/>
                        </a:rPr>
                        <a:t>Scribe Review Complete                Comment Tracking No:                  Date Entered:   </a:t>
                      </a:r>
                    </a:p>
                    <a:p>
                      <a:pPr marL="0" marR="0">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  </a:t>
                      </a:r>
                    </a:p>
                  </a:txBody>
                  <a:tcPr marL="66780" marR="66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88703218"/>
                  </a:ext>
                </a:extLst>
              </a:tr>
            </a:tbl>
          </a:graphicData>
        </a:graphic>
      </p:graphicFrame>
      <p:sp>
        <p:nvSpPr>
          <p:cNvPr id="10" name="TextBox 9">
            <a:extLst>
              <a:ext uri="{FF2B5EF4-FFF2-40B4-BE49-F238E27FC236}">
                <a16:creationId xmlns:a16="http://schemas.microsoft.com/office/drawing/2014/main" id="{03DFBE0E-064A-4B99-8742-BF2D610B51A2}"/>
              </a:ext>
            </a:extLst>
          </p:cNvPr>
          <p:cNvSpPr txBox="1"/>
          <p:nvPr/>
        </p:nvSpPr>
        <p:spPr>
          <a:xfrm>
            <a:off x="786581" y="840029"/>
            <a:ext cx="7256206" cy="369332"/>
          </a:xfrm>
          <a:prstGeom prst="rect">
            <a:avLst/>
          </a:prstGeom>
          <a:noFill/>
        </p:spPr>
        <p:txBody>
          <a:bodyPr wrap="square" rtlCol="0">
            <a:spAutoFit/>
          </a:bodyPr>
          <a:lstStyle/>
          <a:p>
            <a:r>
              <a:rPr lang="en-US" dirty="0"/>
              <a:t>Sample Comment Form:</a:t>
            </a:r>
          </a:p>
        </p:txBody>
      </p:sp>
      <p:sp>
        <p:nvSpPr>
          <p:cNvPr id="6" name="Title 1">
            <a:extLst>
              <a:ext uri="{FF2B5EF4-FFF2-40B4-BE49-F238E27FC236}">
                <a16:creationId xmlns:a16="http://schemas.microsoft.com/office/drawing/2014/main" id="{8D6E12B0-D8DD-4DD8-A811-250B4F2D6421}"/>
              </a:ext>
            </a:extLst>
          </p:cNvPr>
          <p:cNvSpPr txBox="1">
            <a:spLocks noGrp="1"/>
          </p:cNvSpPr>
          <p:nvPr>
            <p:ph sz="quarter" idx="10"/>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913526" rtl="0" eaLnBrk="1" fontAlgn="base" hangingPunct="1">
              <a:spcBef>
                <a:spcPct val="0"/>
              </a:spcBef>
              <a:spcAft>
                <a:spcPct val="0"/>
              </a:spcAft>
              <a:tabLst>
                <a:tab pos="275353" algn="l"/>
              </a:tabLst>
              <a:defRPr sz="2000" b="0" baseline="0">
                <a:solidFill>
                  <a:schemeClr val="accent6">
                    <a:lumMod val="50000"/>
                  </a:schemeClr>
                </a:solidFill>
                <a:latin typeface="+mj-lt"/>
                <a:ea typeface="+mj-ea"/>
                <a:cs typeface="+mj-cs"/>
              </a:defRPr>
            </a:lvl1pPr>
            <a:lvl2pPr algn="l" defTabSz="913526" rtl="0" eaLnBrk="1" fontAlgn="base" hangingPunct="1">
              <a:spcBef>
                <a:spcPct val="0"/>
              </a:spcBef>
              <a:spcAft>
                <a:spcPct val="0"/>
              </a:spcAft>
              <a:defRPr sz="1939" b="1">
                <a:solidFill>
                  <a:schemeClr val="tx2"/>
                </a:solidFill>
                <a:latin typeface="Arial" charset="0"/>
              </a:defRPr>
            </a:lvl2pPr>
            <a:lvl3pPr algn="l" defTabSz="913526" rtl="0" eaLnBrk="1" fontAlgn="base" hangingPunct="1">
              <a:spcBef>
                <a:spcPct val="0"/>
              </a:spcBef>
              <a:spcAft>
                <a:spcPct val="0"/>
              </a:spcAft>
              <a:defRPr sz="1939" b="1">
                <a:solidFill>
                  <a:schemeClr val="tx2"/>
                </a:solidFill>
                <a:latin typeface="Arial" charset="0"/>
              </a:defRPr>
            </a:lvl3pPr>
            <a:lvl4pPr algn="l" defTabSz="913526" rtl="0" eaLnBrk="1" fontAlgn="base" hangingPunct="1">
              <a:spcBef>
                <a:spcPct val="0"/>
              </a:spcBef>
              <a:spcAft>
                <a:spcPct val="0"/>
              </a:spcAft>
              <a:defRPr sz="1939" b="1">
                <a:solidFill>
                  <a:schemeClr val="tx2"/>
                </a:solidFill>
                <a:latin typeface="Arial" charset="0"/>
              </a:defRPr>
            </a:lvl4pPr>
            <a:lvl5pPr algn="l" defTabSz="913526" rtl="0" eaLnBrk="1" fontAlgn="base" hangingPunct="1">
              <a:spcBef>
                <a:spcPct val="0"/>
              </a:spcBef>
              <a:spcAft>
                <a:spcPct val="0"/>
              </a:spcAft>
              <a:defRPr sz="1939" b="1">
                <a:solidFill>
                  <a:schemeClr val="tx2"/>
                </a:solidFill>
                <a:latin typeface="Arial" charset="0"/>
              </a:defRPr>
            </a:lvl5pPr>
            <a:lvl6pPr marL="466481" algn="l" defTabSz="913526" rtl="0" eaLnBrk="1" fontAlgn="base" hangingPunct="1">
              <a:spcBef>
                <a:spcPct val="0"/>
              </a:spcBef>
              <a:spcAft>
                <a:spcPct val="0"/>
              </a:spcAft>
              <a:defRPr sz="1939" b="1">
                <a:solidFill>
                  <a:schemeClr val="tx2"/>
                </a:solidFill>
                <a:latin typeface="Arial" charset="0"/>
              </a:defRPr>
            </a:lvl6pPr>
            <a:lvl7pPr marL="932962" algn="l" defTabSz="913526" rtl="0" eaLnBrk="1" fontAlgn="base" hangingPunct="1">
              <a:spcBef>
                <a:spcPct val="0"/>
              </a:spcBef>
              <a:spcAft>
                <a:spcPct val="0"/>
              </a:spcAft>
              <a:defRPr sz="1939" b="1">
                <a:solidFill>
                  <a:schemeClr val="tx2"/>
                </a:solidFill>
                <a:latin typeface="Arial" charset="0"/>
              </a:defRPr>
            </a:lvl7pPr>
            <a:lvl8pPr marL="1399443" algn="l" defTabSz="913526" rtl="0" eaLnBrk="1" fontAlgn="base" hangingPunct="1">
              <a:spcBef>
                <a:spcPct val="0"/>
              </a:spcBef>
              <a:spcAft>
                <a:spcPct val="0"/>
              </a:spcAft>
              <a:defRPr sz="1939" b="1">
                <a:solidFill>
                  <a:schemeClr val="tx2"/>
                </a:solidFill>
                <a:latin typeface="Arial" charset="0"/>
              </a:defRPr>
            </a:lvl8pPr>
            <a:lvl9pPr marL="1865925" algn="l" defTabSz="913526" rtl="0" eaLnBrk="1" fontAlgn="base" hangingPunct="1">
              <a:spcBef>
                <a:spcPct val="0"/>
              </a:spcBef>
              <a:spcAft>
                <a:spcPct val="0"/>
              </a:spcAft>
              <a:defRPr sz="1939" b="1">
                <a:solidFill>
                  <a:schemeClr val="tx2"/>
                </a:solidFill>
                <a:latin typeface="Arial" charset="0"/>
              </a:defRPr>
            </a:lvl9pPr>
          </a:lstStyle>
          <a:p>
            <a:r>
              <a:rPr lang="en-US" kern="0" dirty="0"/>
              <a:t>CalSAWS User Lab Updates</a:t>
            </a:r>
            <a:br>
              <a:rPr lang="en-US" kern="0" dirty="0"/>
            </a:br>
            <a:r>
              <a:rPr lang="en-US" sz="1500" kern="0" dirty="0"/>
              <a:t>Week 3 – (As of Wednesday EOB)</a:t>
            </a:r>
          </a:p>
        </p:txBody>
      </p:sp>
    </p:spTree>
    <p:extLst>
      <p:ext uri="{BB962C8B-B14F-4D97-AF65-F5344CB8AC3E}">
        <p14:creationId xmlns:p14="http://schemas.microsoft.com/office/powerpoint/2010/main" val="98420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9B2367-F2F3-43E7-BC6B-93DEBCA62B86}"/>
              </a:ext>
            </a:extLst>
          </p:cNvPr>
          <p:cNvSpPr>
            <a:spLocks noGrp="1"/>
          </p:cNvSpPr>
          <p:nvPr>
            <p:ph sz="half" idx="1"/>
          </p:nvPr>
        </p:nvSpPr>
        <p:spPr>
          <a:xfrm>
            <a:off x="341142" y="852854"/>
            <a:ext cx="8162340" cy="5375564"/>
          </a:xfrm>
        </p:spPr>
        <p:txBody>
          <a:bodyPr>
            <a:normAutofit/>
          </a:bodyPr>
          <a:lstStyle/>
          <a:p>
            <a:r>
              <a:rPr lang="en-US" sz="2000" b="1" dirty="0">
                <a:solidFill>
                  <a:srgbClr val="5B9BC8"/>
                </a:solidFill>
              </a:rPr>
              <a:t>CalSAWS User Labs Comment Form and Parking Lot Form Tracking</a:t>
            </a:r>
          </a:p>
          <a:p>
            <a:pPr marL="742950" lvl="1" indent="-285750">
              <a:spcBef>
                <a:spcPts val="600"/>
              </a:spcBef>
              <a:spcAft>
                <a:spcPts val="600"/>
              </a:spcAft>
            </a:pPr>
            <a:r>
              <a:rPr lang="en-US" sz="2000" dirty="0">
                <a:solidFill>
                  <a:prstClr val="black">
                    <a:lumMod val="95000"/>
                    <a:lumOff val="5000"/>
                  </a:prstClr>
                </a:solidFill>
              </a:rPr>
              <a:t>Comment Forms capture feedback from the User Lab participants on a variety of topics. </a:t>
            </a:r>
          </a:p>
          <a:p>
            <a:pPr marL="742950" lvl="1" indent="-285750">
              <a:spcBef>
                <a:spcPts val="600"/>
              </a:spcBef>
              <a:spcAft>
                <a:spcPts val="600"/>
              </a:spcAft>
            </a:pPr>
            <a:r>
              <a:rPr lang="en-US" sz="2000" dirty="0">
                <a:solidFill>
                  <a:prstClr val="black">
                    <a:lumMod val="95000"/>
                    <a:lumOff val="5000"/>
                  </a:prstClr>
                </a:solidFill>
              </a:rPr>
              <a:t>Parking Lot forms are used to document questions and items requested for demonstration. </a:t>
            </a:r>
          </a:p>
          <a:p>
            <a:pPr marL="742950" lvl="1" indent="-285750">
              <a:spcBef>
                <a:spcPts val="600"/>
              </a:spcBef>
              <a:spcAft>
                <a:spcPts val="600"/>
              </a:spcAft>
            </a:pPr>
            <a:r>
              <a:rPr lang="en-US" sz="2000" dirty="0">
                <a:solidFill>
                  <a:prstClr val="black">
                    <a:lumMod val="95000"/>
                    <a:lumOff val="5000"/>
                  </a:prstClr>
                </a:solidFill>
              </a:rPr>
              <a:t>All comment forms and parking lot forms will be documented in a tracking spreadsheet</a:t>
            </a:r>
          </a:p>
          <a:p>
            <a:pPr marL="742950" lvl="1" indent="-285750">
              <a:spcBef>
                <a:spcPts val="600"/>
              </a:spcBef>
              <a:spcAft>
                <a:spcPts val="600"/>
              </a:spcAft>
            </a:pPr>
            <a:r>
              <a:rPr lang="en-US" sz="2000" dirty="0">
                <a:solidFill>
                  <a:prstClr val="black">
                    <a:lumMod val="95000"/>
                    <a:lumOff val="5000"/>
                  </a:prstClr>
                </a:solidFill>
              </a:rPr>
              <a:t>Staff will document all potential gaps and the gaps will be reviewed in Phase 3, Requirements Gathering Sessions</a:t>
            </a:r>
          </a:p>
          <a:p>
            <a:pPr marL="0" indent="0">
              <a:buNone/>
            </a:pPr>
            <a:endParaRPr lang="en-US" sz="2400" dirty="0"/>
          </a:p>
        </p:txBody>
      </p:sp>
      <p:sp>
        <p:nvSpPr>
          <p:cNvPr id="5" name="Content Placeholder 1">
            <a:extLst>
              <a:ext uri="{FF2B5EF4-FFF2-40B4-BE49-F238E27FC236}">
                <a16:creationId xmlns:a16="http://schemas.microsoft.com/office/drawing/2014/main" id="{495A0EBE-BF18-48D4-9331-FC616AB42FCA}"/>
              </a:ext>
            </a:extLst>
          </p:cNvPr>
          <p:cNvSpPr>
            <a:spLocks noGrp="1"/>
          </p:cNvSpPr>
          <p:nvPr>
            <p:ph sz="quarter" idx="10"/>
          </p:nvPr>
        </p:nvSpPr>
        <p:spPr/>
        <p:txBody>
          <a:bodyPr/>
          <a:lstStyle/>
          <a:p>
            <a:r>
              <a:rPr lang="en-US" dirty="0"/>
              <a:t>CalSAWS User Lab Overview </a:t>
            </a:r>
          </a:p>
        </p:txBody>
      </p:sp>
    </p:spTree>
    <p:extLst>
      <p:ext uri="{BB962C8B-B14F-4D97-AF65-F5344CB8AC3E}">
        <p14:creationId xmlns:p14="http://schemas.microsoft.com/office/powerpoint/2010/main" val="2148859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9082" y="3208054"/>
            <a:ext cx="8352971" cy="3108543"/>
          </a:xfrm>
          <a:prstGeom prst="rect">
            <a:avLst/>
          </a:prstGeom>
          <a:noFill/>
        </p:spPr>
        <p:txBody>
          <a:bodyPr wrap="square" rtlCol="0">
            <a:spAutoFit/>
          </a:bodyPr>
          <a:lstStyle/>
          <a:p>
            <a:r>
              <a:rPr lang="en-US" sz="1400" dirty="0"/>
              <a:t>Each comment was categorized into one of four categories:</a:t>
            </a:r>
          </a:p>
          <a:p>
            <a:r>
              <a:rPr lang="en-US" sz="1400" b="1" dirty="0"/>
              <a:t>Existing Requirements</a:t>
            </a:r>
            <a:r>
              <a:rPr lang="en-US" sz="1400" dirty="0"/>
              <a:t>:</a:t>
            </a:r>
          </a:p>
          <a:p>
            <a:r>
              <a:rPr lang="en-US" sz="1400" dirty="0"/>
              <a:t>Yes – Multiple comments/opinions on an existing </a:t>
            </a:r>
            <a:r>
              <a:rPr lang="en-US" sz="1400" dirty="0" err="1"/>
              <a:t>CalACES</a:t>
            </a:r>
            <a:r>
              <a:rPr lang="en-US" sz="1400" dirty="0"/>
              <a:t> requirement received. Must move to Phase 3 for resolution.</a:t>
            </a:r>
          </a:p>
          <a:p>
            <a:r>
              <a:rPr lang="en-US" sz="1400" dirty="0"/>
              <a:t>No – Acceptable as is comments received on requirements that were identified as “Needs County Review”. May not move on to Phase 3. </a:t>
            </a:r>
            <a:r>
              <a:rPr lang="en-US" sz="1400" dirty="0" err="1"/>
              <a:t>CalWIN</a:t>
            </a:r>
            <a:r>
              <a:rPr lang="en-US" sz="1400" dirty="0"/>
              <a:t>/</a:t>
            </a:r>
            <a:r>
              <a:rPr lang="en-US" sz="1400" dirty="0" err="1"/>
              <a:t>CalACES</a:t>
            </a:r>
            <a:r>
              <a:rPr lang="en-US" sz="1400" dirty="0"/>
              <a:t> final review needed. </a:t>
            </a:r>
          </a:p>
          <a:p>
            <a:r>
              <a:rPr lang="en-US" sz="1400" b="1" dirty="0"/>
              <a:t>Design Difference Identified</a:t>
            </a:r>
            <a:r>
              <a:rPr lang="en-US" sz="1400" dirty="0"/>
              <a:t>: A gap has been identified as a difference between LRS and </a:t>
            </a:r>
            <a:r>
              <a:rPr lang="en-US" sz="1400" dirty="0" err="1"/>
              <a:t>CalWIN</a:t>
            </a:r>
            <a:r>
              <a:rPr lang="en-US" sz="1400" dirty="0"/>
              <a:t> that affects efficiency or functionality</a:t>
            </a:r>
          </a:p>
          <a:p>
            <a:r>
              <a:rPr lang="en-US" sz="1400" b="1" dirty="0"/>
              <a:t>Suggested Enhancement</a:t>
            </a:r>
            <a:r>
              <a:rPr lang="en-US" sz="1400" dirty="0"/>
              <a:t>:  </a:t>
            </a:r>
            <a:r>
              <a:rPr lang="en-US" sz="1400" dirty="0" err="1"/>
              <a:t>CalWIN</a:t>
            </a:r>
            <a:r>
              <a:rPr lang="en-US" sz="1400" dirty="0"/>
              <a:t> Participants have identified a suggested enhancement* to the system *Note: Identified as an enhancement by Migration Planning Team and must be reviewed by </a:t>
            </a:r>
            <a:r>
              <a:rPr lang="en-US" sz="1400" dirty="0" err="1"/>
              <a:t>CalWIN</a:t>
            </a:r>
            <a:r>
              <a:rPr lang="en-US" sz="1400" dirty="0"/>
              <a:t> Project </a:t>
            </a:r>
          </a:p>
          <a:p>
            <a:r>
              <a:rPr lang="en-US" sz="1400" b="1" dirty="0"/>
              <a:t>N/A</a:t>
            </a:r>
            <a:r>
              <a:rPr lang="en-US" sz="1400" dirty="0"/>
              <a:t>: These have been identified as Not Applicable due to being retracted by the User or an environment issue and it is not really a gap.</a:t>
            </a:r>
          </a:p>
          <a:p>
            <a:r>
              <a:rPr lang="en-US" sz="1400" dirty="0"/>
              <a:t>Note: There are 196 duplicates. </a:t>
            </a:r>
          </a:p>
        </p:txBody>
      </p:sp>
      <p:graphicFrame>
        <p:nvGraphicFramePr>
          <p:cNvPr id="11" name="Table 10">
            <a:extLst>
              <a:ext uri="{FF2B5EF4-FFF2-40B4-BE49-F238E27FC236}">
                <a16:creationId xmlns:a16="http://schemas.microsoft.com/office/drawing/2014/main" id="{392FF1CB-DFA7-44E6-BAAE-5649A3922F29}"/>
              </a:ext>
            </a:extLst>
          </p:cNvPr>
          <p:cNvGraphicFramePr>
            <a:graphicFrameLocks noGrp="1"/>
          </p:cNvGraphicFramePr>
          <p:nvPr>
            <p:extLst>
              <p:ext uri="{D42A27DB-BD31-4B8C-83A1-F6EECF244321}">
                <p14:modId xmlns:p14="http://schemas.microsoft.com/office/powerpoint/2010/main" val="1052151515"/>
              </p:ext>
            </p:extLst>
          </p:nvPr>
        </p:nvGraphicFramePr>
        <p:xfrm>
          <a:off x="387906" y="986647"/>
          <a:ext cx="8284147" cy="2028830"/>
        </p:xfrm>
        <a:graphic>
          <a:graphicData uri="http://schemas.openxmlformats.org/drawingml/2006/table">
            <a:tbl>
              <a:tblPr>
                <a:tableStyleId>{69CF1AB2-1976-4502-BF36-3FF5EA218861}</a:tableStyleId>
              </a:tblPr>
              <a:tblGrid>
                <a:gridCol w="2610933">
                  <a:extLst>
                    <a:ext uri="{9D8B030D-6E8A-4147-A177-3AD203B41FA5}">
                      <a16:colId xmlns:a16="http://schemas.microsoft.com/office/drawing/2014/main" val="2860578277"/>
                    </a:ext>
                  </a:extLst>
                </a:gridCol>
                <a:gridCol w="1278193">
                  <a:extLst>
                    <a:ext uri="{9D8B030D-6E8A-4147-A177-3AD203B41FA5}">
                      <a16:colId xmlns:a16="http://schemas.microsoft.com/office/drawing/2014/main" val="813923912"/>
                    </a:ext>
                  </a:extLst>
                </a:gridCol>
                <a:gridCol w="1494503">
                  <a:extLst>
                    <a:ext uri="{9D8B030D-6E8A-4147-A177-3AD203B41FA5}">
                      <a16:colId xmlns:a16="http://schemas.microsoft.com/office/drawing/2014/main" val="2342811680"/>
                    </a:ext>
                  </a:extLst>
                </a:gridCol>
                <a:gridCol w="1440427">
                  <a:extLst>
                    <a:ext uri="{9D8B030D-6E8A-4147-A177-3AD203B41FA5}">
                      <a16:colId xmlns:a16="http://schemas.microsoft.com/office/drawing/2014/main" val="3490712843"/>
                    </a:ext>
                  </a:extLst>
                </a:gridCol>
                <a:gridCol w="1460091">
                  <a:extLst>
                    <a:ext uri="{9D8B030D-6E8A-4147-A177-3AD203B41FA5}">
                      <a16:colId xmlns:a16="http://schemas.microsoft.com/office/drawing/2014/main" val="4134849198"/>
                    </a:ext>
                  </a:extLst>
                </a:gridCol>
              </a:tblGrid>
              <a:tr h="180975">
                <a:tc>
                  <a:txBody>
                    <a:bodyPr/>
                    <a:lstStyle/>
                    <a:p>
                      <a:pPr algn="l" fontAlgn="b"/>
                      <a:r>
                        <a:rPr lang="en-US" sz="1300" u="none" strike="noStrike">
                          <a:effectLst/>
                        </a:rPr>
                        <a:t>Combined</a:t>
                      </a:r>
                      <a:endParaRPr lang="en-US" sz="1300" b="1"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300" u="none" strike="noStrike">
                          <a:effectLst/>
                        </a:rPr>
                        <a:t>Phase 3</a:t>
                      </a:r>
                      <a:endParaRPr lang="en-US" sz="1300" b="0" i="0" u="none" strike="noStrike">
                        <a:solidFill>
                          <a:srgbClr val="000000"/>
                        </a:solidFill>
                        <a:effectLst/>
                        <a:latin typeface="Calibri" panose="020F0502020204030204" pitchFamily="34" charset="0"/>
                      </a:endParaRPr>
                    </a:p>
                  </a:txBody>
                  <a:tcPr marL="4763" marR="4763" marT="4763" marB="0" anchor="b"/>
                </a:tc>
                <a:tc>
                  <a:txBody>
                    <a:bodyPr/>
                    <a:lstStyle/>
                    <a:p>
                      <a:pPr algn="ctr" fontAlgn="b"/>
                      <a:r>
                        <a:rPr lang="en-US" sz="1300" u="none" strike="noStrike" dirty="0">
                          <a:effectLst/>
                        </a:rPr>
                        <a:t>Total</a:t>
                      </a:r>
                      <a:endParaRPr lang="en-US" sz="1300" b="0" i="0" u="none" strike="noStrike" dirty="0">
                        <a:solidFill>
                          <a:srgbClr val="000000"/>
                        </a:solidFill>
                        <a:effectLst/>
                        <a:latin typeface="Calibri" panose="020F0502020204030204" pitchFamily="34" charset="0"/>
                      </a:endParaRPr>
                    </a:p>
                  </a:txBody>
                  <a:tcPr marL="4763" marR="4763" marT="4763" marB="0" anchor="b"/>
                </a:tc>
                <a:tc>
                  <a:txBody>
                    <a:bodyPr/>
                    <a:lstStyle/>
                    <a:p>
                      <a:pPr algn="ctr" fontAlgn="b"/>
                      <a:r>
                        <a:rPr lang="en-US" sz="1300" u="none" strike="noStrike" dirty="0">
                          <a:effectLst/>
                        </a:rPr>
                        <a:t>Week 1</a:t>
                      </a:r>
                      <a:endParaRPr lang="en-US" sz="1300" b="0" i="0" u="none" strike="noStrike" dirty="0">
                        <a:solidFill>
                          <a:srgbClr val="000000"/>
                        </a:solidFill>
                        <a:effectLst/>
                        <a:latin typeface="Calibri" panose="020F0502020204030204" pitchFamily="34" charset="0"/>
                      </a:endParaRPr>
                    </a:p>
                  </a:txBody>
                  <a:tcPr marL="4763" marR="4763" marT="4763" marB="0" anchor="b"/>
                </a:tc>
                <a:tc>
                  <a:txBody>
                    <a:bodyPr/>
                    <a:lstStyle/>
                    <a:p>
                      <a:pPr algn="ctr" fontAlgn="b"/>
                      <a:r>
                        <a:rPr lang="en-US" sz="1300" u="none" strike="noStrike">
                          <a:effectLst/>
                        </a:rPr>
                        <a:t>Week 2</a:t>
                      </a:r>
                      <a:endParaRPr lang="en-US" sz="13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142094430"/>
                  </a:ext>
                </a:extLst>
              </a:tr>
              <a:tr h="180975">
                <a:tc>
                  <a:txBody>
                    <a:bodyPr/>
                    <a:lstStyle/>
                    <a:p>
                      <a:pPr algn="l" fontAlgn="b"/>
                      <a:r>
                        <a:rPr lang="en-US" sz="1300" u="none" strike="noStrike" dirty="0">
                          <a:effectLst/>
                        </a:rPr>
                        <a:t>Design Difference Identified</a:t>
                      </a:r>
                      <a:endParaRPr lang="en-US" sz="1300" b="0" i="0" u="none" strike="noStrike" dirty="0">
                        <a:solidFill>
                          <a:srgbClr val="000000"/>
                        </a:solidFill>
                        <a:effectLst/>
                        <a:latin typeface="Calibri" panose="020F0502020204030204" pitchFamily="34" charset="0"/>
                      </a:endParaRPr>
                    </a:p>
                  </a:txBody>
                  <a:tcPr marL="4763" marR="4763" marT="4763" marB="0" anchor="b"/>
                </a:tc>
                <a:tc>
                  <a:txBody>
                    <a:bodyPr/>
                    <a:lstStyle/>
                    <a:p>
                      <a:pPr algn="l" fontAlgn="b"/>
                      <a:r>
                        <a:rPr lang="en-US" sz="1300" u="none" strike="noStrike" dirty="0">
                          <a:effectLst/>
                        </a:rPr>
                        <a:t>Yes</a:t>
                      </a:r>
                      <a:endParaRPr lang="en-US" sz="1300" b="0" i="0" u="none" strike="noStrike" dirty="0">
                        <a:solidFill>
                          <a:srgbClr val="000000"/>
                        </a:solidFill>
                        <a:effectLst/>
                        <a:latin typeface="Calibri" panose="020F0502020204030204" pitchFamily="34" charset="0"/>
                      </a:endParaRPr>
                    </a:p>
                  </a:txBody>
                  <a:tcPr marL="4763" marR="4763" marT="4763" marB="0" anchor="b"/>
                </a:tc>
                <a:tc>
                  <a:txBody>
                    <a:bodyPr/>
                    <a:lstStyle/>
                    <a:p>
                      <a:pPr algn="ctr" fontAlgn="b"/>
                      <a:r>
                        <a:rPr lang="en-US" sz="1300" u="none" strike="noStrike" dirty="0">
                          <a:effectLst/>
                        </a:rPr>
                        <a:t>80</a:t>
                      </a:r>
                      <a:endParaRPr lang="en-US" sz="1300" b="0" i="0" u="none" strike="noStrike" dirty="0">
                        <a:solidFill>
                          <a:srgbClr val="000000"/>
                        </a:solidFill>
                        <a:effectLst/>
                        <a:latin typeface="Calibri" panose="020F0502020204030204" pitchFamily="34" charset="0"/>
                      </a:endParaRPr>
                    </a:p>
                  </a:txBody>
                  <a:tcPr marL="4763" marR="4763" marT="4763" marB="0" anchor="b"/>
                </a:tc>
                <a:tc>
                  <a:txBody>
                    <a:bodyPr/>
                    <a:lstStyle/>
                    <a:p>
                      <a:pPr algn="ctr" fontAlgn="b"/>
                      <a:r>
                        <a:rPr lang="en-US" sz="1300" u="none" strike="noStrike">
                          <a:effectLst/>
                        </a:rPr>
                        <a:t>52</a:t>
                      </a:r>
                      <a:endParaRPr lang="en-US" sz="1300" b="0" i="0" u="none" strike="noStrike">
                        <a:solidFill>
                          <a:srgbClr val="000000"/>
                        </a:solidFill>
                        <a:effectLst/>
                        <a:latin typeface="Calibri" panose="020F0502020204030204" pitchFamily="34" charset="0"/>
                      </a:endParaRPr>
                    </a:p>
                  </a:txBody>
                  <a:tcPr marL="4763" marR="4763" marT="4763" marB="0" anchor="b"/>
                </a:tc>
                <a:tc>
                  <a:txBody>
                    <a:bodyPr/>
                    <a:lstStyle/>
                    <a:p>
                      <a:pPr algn="ctr" fontAlgn="b"/>
                      <a:r>
                        <a:rPr lang="en-US" sz="1300" u="none" strike="noStrike">
                          <a:effectLst/>
                        </a:rPr>
                        <a:t>28</a:t>
                      </a:r>
                      <a:endParaRPr lang="en-US" sz="13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726977761"/>
                  </a:ext>
                </a:extLst>
              </a:tr>
              <a:tr h="180975">
                <a:tc>
                  <a:txBody>
                    <a:bodyPr/>
                    <a:lstStyle/>
                    <a:p>
                      <a:pPr algn="l" fontAlgn="b"/>
                      <a:r>
                        <a:rPr lang="en-US" sz="1300" u="none" strike="noStrike">
                          <a:effectLst/>
                        </a:rPr>
                        <a:t>Existing CalACES Requirement</a:t>
                      </a:r>
                      <a:endParaRPr lang="en-US" sz="13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300" u="none" strike="noStrike">
                          <a:effectLst/>
                        </a:rPr>
                        <a:t>Yes</a:t>
                      </a:r>
                      <a:endParaRPr lang="en-US" sz="1300" b="0" i="0" u="none" strike="noStrike">
                        <a:solidFill>
                          <a:srgbClr val="000000"/>
                        </a:solidFill>
                        <a:effectLst/>
                        <a:latin typeface="Calibri" panose="020F0502020204030204" pitchFamily="34" charset="0"/>
                      </a:endParaRPr>
                    </a:p>
                  </a:txBody>
                  <a:tcPr marL="4763" marR="4763" marT="4763" marB="0" anchor="b"/>
                </a:tc>
                <a:tc>
                  <a:txBody>
                    <a:bodyPr/>
                    <a:lstStyle/>
                    <a:p>
                      <a:pPr algn="ctr" fontAlgn="b"/>
                      <a:r>
                        <a:rPr lang="en-US" sz="1300" u="none" strike="noStrike" dirty="0">
                          <a:effectLst/>
                        </a:rPr>
                        <a:t>31</a:t>
                      </a:r>
                      <a:endParaRPr lang="en-US" sz="1300" b="0" i="0" u="none" strike="noStrike" dirty="0">
                        <a:solidFill>
                          <a:srgbClr val="000000"/>
                        </a:solidFill>
                        <a:effectLst/>
                        <a:latin typeface="Calibri" panose="020F0502020204030204" pitchFamily="34" charset="0"/>
                      </a:endParaRPr>
                    </a:p>
                  </a:txBody>
                  <a:tcPr marL="4763" marR="4763" marT="4763" marB="0" anchor="b"/>
                </a:tc>
                <a:tc>
                  <a:txBody>
                    <a:bodyPr/>
                    <a:lstStyle/>
                    <a:p>
                      <a:pPr algn="ctr" fontAlgn="b"/>
                      <a:r>
                        <a:rPr lang="en-US" sz="1300" u="none" strike="noStrike">
                          <a:effectLst/>
                        </a:rPr>
                        <a:t>23</a:t>
                      </a:r>
                      <a:endParaRPr lang="en-US" sz="1300" b="0" i="0" u="none" strike="noStrike">
                        <a:solidFill>
                          <a:srgbClr val="000000"/>
                        </a:solidFill>
                        <a:effectLst/>
                        <a:latin typeface="Calibri" panose="020F0502020204030204" pitchFamily="34" charset="0"/>
                      </a:endParaRPr>
                    </a:p>
                  </a:txBody>
                  <a:tcPr marL="4763" marR="4763" marT="4763" marB="0" anchor="b"/>
                </a:tc>
                <a:tc>
                  <a:txBody>
                    <a:bodyPr/>
                    <a:lstStyle/>
                    <a:p>
                      <a:pPr algn="ctr" fontAlgn="b"/>
                      <a:r>
                        <a:rPr lang="en-US" sz="1300" u="none" strike="noStrike">
                          <a:effectLst/>
                        </a:rPr>
                        <a:t>8</a:t>
                      </a:r>
                      <a:endParaRPr lang="en-US" sz="13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426115328"/>
                  </a:ext>
                </a:extLst>
              </a:tr>
              <a:tr h="180975">
                <a:tc>
                  <a:txBody>
                    <a:bodyPr/>
                    <a:lstStyle/>
                    <a:p>
                      <a:pPr algn="l" fontAlgn="b"/>
                      <a:r>
                        <a:rPr lang="en-US" sz="1300" u="none" strike="noStrike">
                          <a:effectLst/>
                        </a:rPr>
                        <a:t>Existing CalACES Requirement </a:t>
                      </a:r>
                      <a:endParaRPr lang="en-US" sz="13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300" u="none" strike="noStrike">
                          <a:effectLst/>
                        </a:rPr>
                        <a:t>No</a:t>
                      </a:r>
                      <a:endParaRPr lang="en-US" sz="1300" b="0" i="0" u="none" strike="noStrike">
                        <a:solidFill>
                          <a:srgbClr val="000000"/>
                        </a:solidFill>
                        <a:effectLst/>
                        <a:latin typeface="Calibri" panose="020F0502020204030204" pitchFamily="34" charset="0"/>
                      </a:endParaRPr>
                    </a:p>
                  </a:txBody>
                  <a:tcPr marL="4763" marR="4763" marT="4763" marB="0" anchor="b"/>
                </a:tc>
                <a:tc>
                  <a:txBody>
                    <a:bodyPr/>
                    <a:lstStyle/>
                    <a:p>
                      <a:pPr algn="ctr" fontAlgn="b"/>
                      <a:r>
                        <a:rPr lang="en-US" sz="1300" u="none" strike="noStrike" dirty="0">
                          <a:effectLst/>
                        </a:rPr>
                        <a:t>44</a:t>
                      </a:r>
                      <a:endParaRPr lang="en-US" sz="1300" b="0" i="0" u="none" strike="noStrike" dirty="0">
                        <a:solidFill>
                          <a:srgbClr val="000000"/>
                        </a:solidFill>
                        <a:effectLst/>
                        <a:latin typeface="Calibri" panose="020F0502020204030204" pitchFamily="34" charset="0"/>
                      </a:endParaRPr>
                    </a:p>
                  </a:txBody>
                  <a:tcPr marL="4763" marR="4763" marT="4763" marB="0" anchor="b"/>
                </a:tc>
                <a:tc>
                  <a:txBody>
                    <a:bodyPr/>
                    <a:lstStyle/>
                    <a:p>
                      <a:pPr algn="ctr" fontAlgn="b"/>
                      <a:r>
                        <a:rPr lang="en-US" sz="1300" u="none" strike="noStrike">
                          <a:effectLst/>
                        </a:rPr>
                        <a:t>33</a:t>
                      </a:r>
                      <a:endParaRPr lang="en-US" sz="1300" b="0" i="0" u="none" strike="noStrike">
                        <a:solidFill>
                          <a:srgbClr val="000000"/>
                        </a:solidFill>
                        <a:effectLst/>
                        <a:latin typeface="Calibri" panose="020F0502020204030204" pitchFamily="34" charset="0"/>
                      </a:endParaRPr>
                    </a:p>
                  </a:txBody>
                  <a:tcPr marL="4763" marR="4763" marT="4763" marB="0" anchor="b"/>
                </a:tc>
                <a:tc>
                  <a:txBody>
                    <a:bodyPr/>
                    <a:lstStyle/>
                    <a:p>
                      <a:pPr algn="ctr" fontAlgn="b"/>
                      <a:r>
                        <a:rPr lang="en-US" sz="1300" u="none" strike="noStrike">
                          <a:effectLst/>
                        </a:rPr>
                        <a:t>11</a:t>
                      </a:r>
                      <a:endParaRPr lang="en-US" sz="13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729858583"/>
                  </a:ext>
                </a:extLst>
              </a:tr>
              <a:tr h="180975">
                <a:tc>
                  <a:txBody>
                    <a:bodyPr/>
                    <a:lstStyle/>
                    <a:p>
                      <a:pPr algn="l" fontAlgn="b"/>
                      <a:r>
                        <a:rPr lang="en-US" sz="1300" u="none" strike="noStrike">
                          <a:effectLst/>
                        </a:rPr>
                        <a:t>Suggested Enhancement</a:t>
                      </a:r>
                      <a:endParaRPr lang="en-US" sz="13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300" u="none" strike="noStrike">
                          <a:effectLst/>
                        </a:rPr>
                        <a:t>TBD</a:t>
                      </a:r>
                      <a:endParaRPr lang="en-US" sz="1300" b="0" i="0" u="none" strike="noStrike">
                        <a:solidFill>
                          <a:srgbClr val="000000"/>
                        </a:solidFill>
                        <a:effectLst/>
                        <a:latin typeface="Calibri" panose="020F0502020204030204" pitchFamily="34" charset="0"/>
                      </a:endParaRPr>
                    </a:p>
                  </a:txBody>
                  <a:tcPr marL="4763" marR="4763" marT="4763" marB="0" anchor="b"/>
                </a:tc>
                <a:tc>
                  <a:txBody>
                    <a:bodyPr/>
                    <a:lstStyle/>
                    <a:p>
                      <a:pPr algn="ctr" fontAlgn="b"/>
                      <a:r>
                        <a:rPr lang="en-US" sz="1300" u="none" strike="noStrike" dirty="0">
                          <a:effectLst/>
                        </a:rPr>
                        <a:t>58</a:t>
                      </a:r>
                      <a:endParaRPr lang="en-US" sz="1300" b="0" i="0" u="none" strike="noStrike" dirty="0">
                        <a:solidFill>
                          <a:srgbClr val="000000"/>
                        </a:solidFill>
                        <a:effectLst/>
                        <a:latin typeface="Calibri" panose="020F0502020204030204" pitchFamily="34" charset="0"/>
                      </a:endParaRPr>
                    </a:p>
                  </a:txBody>
                  <a:tcPr marL="4763" marR="4763" marT="4763" marB="0" anchor="b"/>
                </a:tc>
                <a:tc>
                  <a:txBody>
                    <a:bodyPr/>
                    <a:lstStyle/>
                    <a:p>
                      <a:pPr algn="ctr" fontAlgn="b"/>
                      <a:r>
                        <a:rPr lang="en-US" sz="1300" u="none" strike="noStrike">
                          <a:effectLst/>
                        </a:rPr>
                        <a:t>38</a:t>
                      </a:r>
                      <a:endParaRPr lang="en-US" sz="1300" b="0" i="0" u="none" strike="noStrike">
                        <a:solidFill>
                          <a:srgbClr val="000000"/>
                        </a:solidFill>
                        <a:effectLst/>
                        <a:latin typeface="Calibri" panose="020F0502020204030204" pitchFamily="34" charset="0"/>
                      </a:endParaRPr>
                    </a:p>
                  </a:txBody>
                  <a:tcPr marL="4763" marR="4763" marT="4763" marB="0" anchor="b"/>
                </a:tc>
                <a:tc>
                  <a:txBody>
                    <a:bodyPr/>
                    <a:lstStyle/>
                    <a:p>
                      <a:pPr algn="ctr" fontAlgn="b"/>
                      <a:r>
                        <a:rPr lang="en-US" sz="1300" u="none" strike="noStrike">
                          <a:effectLst/>
                        </a:rPr>
                        <a:t>20</a:t>
                      </a:r>
                      <a:endParaRPr lang="en-US" sz="13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545807032"/>
                  </a:ext>
                </a:extLst>
              </a:tr>
              <a:tr h="180975">
                <a:tc>
                  <a:txBody>
                    <a:bodyPr/>
                    <a:lstStyle/>
                    <a:p>
                      <a:pPr algn="l" fontAlgn="b"/>
                      <a:r>
                        <a:rPr lang="en-US" sz="1300" u="none" strike="noStrike">
                          <a:effectLst/>
                        </a:rPr>
                        <a:t>Duplicate</a:t>
                      </a:r>
                      <a:endParaRPr lang="en-US" sz="13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300" u="none" strike="noStrike">
                          <a:effectLst/>
                        </a:rPr>
                        <a:t>No</a:t>
                      </a:r>
                      <a:endParaRPr lang="en-US" sz="1300" b="0" i="0" u="none" strike="noStrike">
                        <a:solidFill>
                          <a:srgbClr val="000000"/>
                        </a:solidFill>
                        <a:effectLst/>
                        <a:latin typeface="Calibri" panose="020F0502020204030204" pitchFamily="34" charset="0"/>
                      </a:endParaRPr>
                    </a:p>
                  </a:txBody>
                  <a:tcPr marL="4763" marR="4763" marT="4763" marB="0" anchor="b"/>
                </a:tc>
                <a:tc>
                  <a:txBody>
                    <a:bodyPr/>
                    <a:lstStyle/>
                    <a:p>
                      <a:pPr algn="ctr" fontAlgn="b"/>
                      <a:r>
                        <a:rPr lang="en-US" sz="1300" u="none" strike="noStrike" dirty="0">
                          <a:effectLst/>
                        </a:rPr>
                        <a:t>196</a:t>
                      </a:r>
                      <a:endParaRPr lang="en-US" sz="1300" b="0" i="0" u="none" strike="noStrike" dirty="0">
                        <a:solidFill>
                          <a:srgbClr val="000000"/>
                        </a:solidFill>
                        <a:effectLst/>
                        <a:latin typeface="Calibri" panose="020F0502020204030204" pitchFamily="34" charset="0"/>
                      </a:endParaRPr>
                    </a:p>
                  </a:txBody>
                  <a:tcPr marL="4763" marR="4763" marT="4763" marB="0" anchor="b"/>
                </a:tc>
                <a:tc>
                  <a:txBody>
                    <a:bodyPr/>
                    <a:lstStyle/>
                    <a:p>
                      <a:pPr algn="ctr" fontAlgn="b"/>
                      <a:r>
                        <a:rPr lang="en-US" sz="1300" u="none" strike="noStrike">
                          <a:effectLst/>
                        </a:rPr>
                        <a:t>91</a:t>
                      </a:r>
                      <a:endParaRPr lang="en-US" sz="1300" b="0" i="0" u="none" strike="noStrike">
                        <a:solidFill>
                          <a:srgbClr val="000000"/>
                        </a:solidFill>
                        <a:effectLst/>
                        <a:latin typeface="Calibri" panose="020F0502020204030204" pitchFamily="34" charset="0"/>
                      </a:endParaRPr>
                    </a:p>
                  </a:txBody>
                  <a:tcPr marL="4763" marR="4763" marT="4763" marB="0" anchor="b"/>
                </a:tc>
                <a:tc>
                  <a:txBody>
                    <a:bodyPr/>
                    <a:lstStyle/>
                    <a:p>
                      <a:pPr algn="ctr" fontAlgn="b"/>
                      <a:r>
                        <a:rPr lang="en-US" sz="1300" u="none" strike="noStrike">
                          <a:effectLst/>
                        </a:rPr>
                        <a:t>105</a:t>
                      </a:r>
                      <a:endParaRPr lang="en-US" sz="13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244744925"/>
                  </a:ext>
                </a:extLst>
              </a:tr>
              <a:tr h="186055">
                <a:tc>
                  <a:txBody>
                    <a:bodyPr/>
                    <a:lstStyle/>
                    <a:p>
                      <a:pPr algn="l" fontAlgn="b"/>
                      <a:r>
                        <a:rPr lang="en-US" sz="1300" u="none" strike="noStrike">
                          <a:effectLst/>
                        </a:rPr>
                        <a:t>N/A</a:t>
                      </a:r>
                      <a:endParaRPr lang="en-US" sz="13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300" u="none" strike="noStrike">
                          <a:effectLst/>
                        </a:rPr>
                        <a:t>No</a:t>
                      </a:r>
                      <a:endParaRPr lang="en-US" sz="1300" b="0" i="0" u="none" strike="noStrike">
                        <a:solidFill>
                          <a:srgbClr val="000000"/>
                        </a:solidFill>
                        <a:effectLst/>
                        <a:latin typeface="Calibri" panose="020F0502020204030204" pitchFamily="34" charset="0"/>
                      </a:endParaRPr>
                    </a:p>
                  </a:txBody>
                  <a:tcPr marL="4763" marR="4763" marT="4763" marB="0" anchor="b"/>
                </a:tc>
                <a:tc>
                  <a:txBody>
                    <a:bodyPr/>
                    <a:lstStyle/>
                    <a:p>
                      <a:pPr algn="ctr" fontAlgn="b"/>
                      <a:r>
                        <a:rPr lang="en-US" sz="1300" u="none" strike="noStrike" dirty="0">
                          <a:effectLst/>
                        </a:rPr>
                        <a:t>13</a:t>
                      </a:r>
                      <a:endParaRPr lang="en-US" sz="1300" b="0" i="0" u="none" strike="noStrike" dirty="0">
                        <a:solidFill>
                          <a:srgbClr val="000000"/>
                        </a:solidFill>
                        <a:effectLst/>
                        <a:latin typeface="Calibri" panose="020F0502020204030204" pitchFamily="34" charset="0"/>
                      </a:endParaRPr>
                    </a:p>
                  </a:txBody>
                  <a:tcPr marL="4763" marR="4763" marT="4763" marB="0" anchor="b"/>
                </a:tc>
                <a:tc>
                  <a:txBody>
                    <a:bodyPr/>
                    <a:lstStyle/>
                    <a:p>
                      <a:pPr algn="ctr" fontAlgn="b"/>
                      <a:r>
                        <a:rPr lang="en-US" sz="1300" u="none" strike="noStrike">
                          <a:effectLst/>
                        </a:rPr>
                        <a:t>12</a:t>
                      </a:r>
                      <a:endParaRPr lang="en-US" sz="1300" b="0" i="0" u="none" strike="noStrike">
                        <a:solidFill>
                          <a:srgbClr val="000000"/>
                        </a:solidFill>
                        <a:effectLst/>
                        <a:latin typeface="Calibri" panose="020F0502020204030204" pitchFamily="34" charset="0"/>
                      </a:endParaRPr>
                    </a:p>
                  </a:txBody>
                  <a:tcPr marL="4763" marR="4763" marT="4763" marB="0" anchor="b"/>
                </a:tc>
                <a:tc>
                  <a:txBody>
                    <a:bodyPr/>
                    <a:lstStyle/>
                    <a:p>
                      <a:pPr algn="ctr" fontAlgn="b"/>
                      <a:r>
                        <a:rPr lang="en-US" sz="1300" u="none" strike="noStrike">
                          <a:effectLst/>
                        </a:rPr>
                        <a:t>1</a:t>
                      </a:r>
                      <a:endParaRPr lang="en-US" sz="13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1439187994"/>
                  </a:ext>
                </a:extLst>
              </a:tr>
              <a:tr h="180975">
                <a:tc>
                  <a:txBody>
                    <a:bodyPr/>
                    <a:lstStyle/>
                    <a:p>
                      <a:pPr algn="l" fontAlgn="b"/>
                      <a:r>
                        <a:rPr lang="en-US" sz="1300" u="none" strike="noStrike">
                          <a:effectLst/>
                        </a:rPr>
                        <a:t>Parking Lot Questions - Resolved</a:t>
                      </a:r>
                      <a:endParaRPr lang="en-US" sz="13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300" u="none" strike="noStrike">
                          <a:effectLst/>
                        </a:rPr>
                        <a:t>No</a:t>
                      </a:r>
                      <a:endParaRPr lang="en-US" sz="1300" b="0" i="0" u="none" strike="noStrike">
                        <a:solidFill>
                          <a:srgbClr val="000000"/>
                        </a:solidFill>
                        <a:effectLst/>
                        <a:latin typeface="Calibri" panose="020F0502020204030204" pitchFamily="34" charset="0"/>
                      </a:endParaRPr>
                    </a:p>
                  </a:txBody>
                  <a:tcPr marL="4763" marR="4763" marT="4763" marB="0" anchor="b"/>
                </a:tc>
                <a:tc>
                  <a:txBody>
                    <a:bodyPr/>
                    <a:lstStyle/>
                    <a:p>
                      <a:pPr algn="ctr" fontAlgn="b"/>
                      <a:r>
                        <a:rPr lang="en-US" sz="1300" u="none" strike="noStrike" dirty="0">
                          <a:effectLst/>
                        </a:rPr>
                        <a:t>74</a:t>
                      </a:r>
                      <a:endParaRPr lang="en-US" sz="1300" b="0" i="0" u="none" strike="noStrike" dirty="0">
                        <a:solidFill>
                          <a:srgbClr val="000000"/>
                        </a:solidFill>
                        <a:effectLst/>
                        <a:latin typeface="Calibri" panose="020F0502020204030204" pitchFamily="34" charset="0"/>
                      </a:endParaRPr>
                    </a:p>
                  </a:txBody>
                  <a:tcPr marL="4763" marR="4763" marT="4763" marB="0" anchor="b"/>
                </a:tc>
                <a:tc>
                  <a:txBody>
                    <a:bodyPr/>
                    <a:lstStyle/>
                    <a:p>
                      <a:pPr algn="ctr" fontAlgn="b"/>
                      <a:r>
                        <a:rPr lang="en-US" sz="1300" u="none" strike="noStrike">
                          <a:effectLst/>
                        </a:rPr>
                        <a:t>39</a:t>
                      </a:r>
                      <a:endParaRPr lang="en-US" sz="1300" b="0" i="0" u="none" strike="noStrike">
                        <a:solidFill>
                          <a:srgbClr val="000000"/>
                        </a:solidFill>
                        <a:effectLst/>
                        <a:latin typeface="Calibri" panose="020F0502020204030204" pitchFamily="34" charset="0"/>
                      </a:endParaRPr>
                    </a:p>
                  </a:txBody>
                  <a:tcPr marL="4763" marR="4763" marT="4763" marB="0" anchor="b"/>
                </a:tc>
                <a:tc>
                  <a:txBody>
                    <a:bodyPr/>
                    <a:lstStyle/>
                    <a:p>
                      <a:pPr algn="ctr" fontAlgn="b"/>
                      <a:r>
                        <a:rPr lang="en-US" sz="1300" u="none" strike="noStrike">
                          <a:effectLst/>
                        </a:rPr>
                        <a:t>35</a:t>
                      </a:r>
                      <a:endParaRPr lang="en-US" sz="13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1633753008"/>
                  </a:ext>
                </a:extLst>
              </a:tr>
              <a:tr h="186055">
                <a:tc>
                  <a:txBody>
                    <a:bodyPr/>
                    <a:lstStyle/>
                    <a:p>
                      <a:pPr algn="l" fontAlgn="b"/>
                      <a:r>
                        <a:rPr lang="en-US" sz="1300" u="none" strike="noStrike">
                          <a:effectLst/>
                        </a:rPr>
                        <a:t>Parking Lot Questions - Pending</a:t>
                      </a:r>
                      <a:endParaRPr lang="en-US" sz="13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300" u="none" strike="noStrike">
                          <a:effectLst/>
                        </a:rPr>
                        <a:t>No</a:t>
                      </a:r>
                      <a:endParaRPr lang="en-US" sz="1300" b="0" i="0" u="none" strike="noStrike">
                        <a:solidFill>
                          <a:srgbClr val="000000"/>
                        </a:solidFill>
                        <a:effectLst/>
                        <a:latin typeface="Calibri" panose="020F0502020204030204" pitchFamily="34" charset="0"/>
                      </a:endParaRPr>
                    </a:p>
                  </a:txBody>
                  <a:tcPr marL="4763" marR="4763" marT="4763" marB="0" anchor="b"/>
                </a:tc>
                <a:tc>
                  <a:txBody>
                    <a:bodyPr/>
                    <a:lstStyle/>
                    <a:p>
                      <a:pPr algn="ctr" fontAlgn="b"/>
                      <a:r>
                        <a:rPr lang="en-US" sz="1300" u="none" strike="noStrike" dirty="0">
                          <a:effectLst/>
                        </a:rPr>
                        <a:t>36</a:t>
                      </a:r>
                      <a:endParaRPr lang="en-US" sz="1300" b="0" i="0" u="none" strike="noStrike" dirty="0">
                        <a:solidFill>
                          <a:srgbClr val="000000"/>
                        </a:solidFill>
                        <a:effectLst/>
                        <a:latin typeface="Calibri" panose="020F0502020204030204" pitchFamily="34" charset="0"/>
                      </a:endParaRPr>
                    </a:p>
                  </a:txBody>
                  <a:tcPr marL="4763" marR="4763" marT="4763" marB="0" anchor="b"/>
                </a:tc>
                <a:tc>
                  <a:txBody>
                    <a:bodyPr/>
                    <a:lstStyle/>
                    <a:p>
                      <a:pPr algn="ctr" fontAlgn="b"/>
                      <a:r>
                        <a:rPr lang="en-US" sz="1300" u="none" strike="noStrike">
                          <a:effectLst/>
                        </a:rPr>
                        <a:t>4</a:t>
                      </a:r>
                      <a:endParaRPr lang="en-US" sz="1300" b="0" i="0" u="none" strike="noStrike">
                        <a:solidFill>
                          <a:srgbClr val="000000"/>
                        </a:solidFill>
                        <a:effectLst/>
                        <a:latin typeface="Calibri" panose="020F0502020204030204" pitchFamily="34" charset="0"/>
                      </a:endParaRPr>
                    </a:p>
                  </a:txBody>
                  <a:tcPr marL="4763" marR="4763" marT="4763" marB="0" anchor="b"/>
                </a:tc>
                <a:tc>
                  <a:txBody>
                    <a:bodyPr/>
                    <a:lstStyle/>
                    <a:p>
                      <a:pPr algn="ctr" fontAlgn="b"/>
                      <a:r>
                        <a:rPr lang="en-US" sz="1300" u="none" strike="noStrike">
                          <a:effectLst/>
                        </a:rPr>
                        <a:t>32</a:t>
                      </a:r>
                      <a:endParaRPr lang="en-US" sz="13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1791477413"/>
                  </a:ext>
                </a:extLst>
              </a:tr>
              <a:tr h="180975">
                <a:tc>
                  <a:txBody>
                    <a:bodyPr/>
                    <a:lstStyle/>
                    <a:p>
                      <a:pPr algn="l" fontAlgn="b"/>
                      <a:endParaRPr lang="en-US" sz="13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endParaRPr lang="en-US" sz="1300" b="0" i="0" u="none" strike="noStrike">
                        <a:solidFill>
                          <a:srgbClr val="000000"/>
                        </a:solidFill>
                        <a:effectLst/>
                        <a:latin typeface="Calibri" panose="020F0502020204030204" pitchFamily="34" charset="0"/>
                      </a:endParaRPr>
                    </a:p>
                  </a:txBody>
                  <a:tcPr marL="4763" marR="4763" marT="4763" marB="0" anchor="b"/>
                </a:tc>
                <a:tc>
                  <a:txBody>
                    <a:bodyPr/>
                    <a:lstStyle/>
                    <a:p>
                      <a:pPr algn="ctr" fontAlgn="b"/>
                      <a:r>
                        <a:rPr lang="en-US" sz="1300" u="none" strike="noStrike" dirty="0">
                          <a:effectLst/>
                        </a:rPr>
                        <a:t>532</a:t>
                      </a:r>
                      <a:endParaRPr lang="en-US" sz="1300" b="0" i="0" u="none" strike="noStrike" dirty="0">
                        <a:solidFill>
                          <a:srgbClr val="000000"/>
                        </a:solidFill>
                        <a:effectLst/>
                        <a:latin typeface="Calibri" panose="020F0502020204030204" pitchFamily="34" charset="0"/>
                      </a:endParaRPr>
                    </a:p>
                  </a:txBody>
                  <a:tcPr marL="4763" marR="4763" marT="4763" marB="0" anchor="b"/>
                </a:tc>
                <a:tc>
                  <a:txBody>
                    <a:bodyPr/>
                    <a:lstStyle/>
                    <a:p>
                      <a:pPr algn="ctr" fontAlgn="b"/>
                      <a:r>
                        <a:rPr lang="en-US" sz="1300" u="none" strike="noStrike" dirty="0">
                          <a:effectLst/>
                        </a:rPr>
                        <a:t>292</a:t>
                      </a:r>
                      <a:endParaRPr lang="en-US" sz="1300" b="0" i="0" u="none" strike="noStrike" dirty="0">
                        <a:solidFill>
                          <a:srgbClr val="000000"/>
                        </a:solidFill>
                        <a:effectLst/>
                        <a:latin typeface="Calibri" panose="020F0502020204030204" pitchFamily="34" charset="0"/>
                      </a:endParaRPr>
                    </a:p>
                  </a:txBody>
                  <a:tcPr marL="4763" marR="4763" marT="4763" marB="0" anchor="b"/>
                </a:tc>
                <a:tc>
                  <a:txBody>
                    <a:bodyPr/>
                    <a:lstStyle/>
                    <a:p>
                      <a:pPr algn="ctr" fontAlgn="b"/>
                      <a:r>
                        <a:rPr lang="en-US" sz="1300" u="none" strike="noStrike" dirty="0">
                          <a:effectLst/>
                        </a:rPr>
                        <a:t>240</a:t>
                      </a:r>
                      <a:endParaRPr lang="en-US" sz="1300" b="0"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1039184767"/>
                  </a:ext>
                </a:extLst>
              </a:tr>
            </a:tbl>
          </a:graphicData>
        </a:graphic>
      </p:graphicFrame>
      <p:sp>
        <p:nvSpPr>
          <p:cNvPr id="7" name="Content Placeholder 6">
            <a:extLst>
              <a:ext uri="{FF2B5EF4-FFF2-40B4-BE49-F238E27FC236}">
                <a16:creationId xmlns:a16="http://schemas.microsoft.com/office/drawing/2014/main" id="{8ED52BD4-FB8C-4E05-8C09-2D2F6B73A8B5}"/>
              </a:ext>
            </a:extLst>
          </p:cNvPr>
          <p:cNvSpPr>
            <a:spLocks noGrp="1"/>
          </p:cNvSpPr>
          <p:nvPr>
            <p:ph sz="quarter" idx="10"/>
          </p:nvPr>
        </p:nvSpPr>
        <p:spPr>
          <a:prstGeom prst="rect">
            <a:avLst/>
          </a:prstGeom>
        </p:spPr>
        <p:txBody>
          <a:bodyPr>
            <a:spAutoFit/>
          </a:bodyPr>
          <a:lstStyle/>
          <a:p>
            <a:r>
              <a:rPr lang="en-US" b="1" dirty="0">
                <a:solidFill>
                  <a:srgbClr val="5B9BC8"/>
                </a:solidFill>
              </a:rPr>
              <a:t>CalSAWS User Labs Comment Form and Parking Lot Form Tracking</a:t>
            </a:r>
          </a:p>
        </p:txBody>
      </p:sp>
    </p:spTree>
    <p:extLst>
      <p:ext uri="{BB962C8B-B14F-4D97-AF65-F5344CB8AC3E}">
        <p14:creationId xmlns:p14="http://schemas.microsoft.com/office/powerpoint/2010/main" val="2142978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r>
              <a:rPr lang="en-US" sz="2400" dirty="0"/>
              <a:t>Call Meeting to Order</a:t>
            </a:r>
          </a:p>
          <a:p>
            <a:endParaRPr lang="en-US" sz="2400" dirty="0"/>
          </a:p>
          <a:p>
            <a:r>
              <a:rPr lang="en-US" sz="2400" dirty="0"/>
              <a:t>Public opportunity to speak on items not on the Agenda</a:t>
            </a:r>
          </a:p>
          <a:p>
            <a:endParaRPr lang="en-US" sz="2400" dirty="0"/>
          </a:p>
          <a:p>
            <a:endParaRPr lang="en-US" sz="2400" dirty="0"/>
          </a:p>
          <a:p>
            <a:endParaRPr lang="en-US" sz="2400" dirty="0"/>
          </a:p>
        </p:txBody>
      </p:sp>
      <p:sp>
        <p:nvSpPr>
          <p:cNvPr id="3" name="Content Placeholder 2"/>
          <p:cNvSpPr>
            <a:spLocks noGrp="1"/>
          </p:cNvSpPr>
          <p:nvPr>
            <p:ph sz="quarter" idx="10"/>
          </p:nvPr>
        </p:nvSpPr>
        <p:spPr/>
        <p:txBody>
          <a:bodyPr/>
          <a:lstStyle/>
          <a:p>
            <a:r>
              <a:rPr lang="en-US" dirty="0"/>
              <a:t>Agenda</a:t>
            </a:r>
          </a:p>
        </p:txBody>
      </p:sp>
    </p:spTree>
    <p:extLst>
      <p:ext uri="{BB962C8B-B14F-4D97-AF65-F5344CB8AC3E}">
        <p14:creationId xmlns:p14="http://schemas.microsoft.com/office/powerpoint/2010/main" val="3556174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21531B98-4B8A-4A39-B820-423ECEE5414B}"/>
              </a:ext>
            </a:extLst>
          </p:cNvPr>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44" name="think-cell Slide" r:id="rId5" imgW="395" imgH="394" progId="TCLayout.ActiveDocument.1">
                  <p:embed/>
                </p:oleObj>
              </mc:Choice>
              <mc:Fallback>
                <p:oleObj name="think-cell Slide" r:id="rId5" imgW="395" imgH="394" progId="TCLayout.ActiveDocument.1">
                  <p:embed/>
                  <p:pic>
                    <p:nvPicPr>
                      <p:cNvPr id="4" name="Object 3" hidden="1">
                        <a:extLst>
                          <a:ext uri="{FF2B5EF4-FFF2-40B4-BE49-F238E27FC236}">
                            <a16:creationId xmlns:a16="http://schemas.microsoft.com/office/drawing/2014/main" id="{21531B98-4B8A-4A39-B820-423ECEE5414B}"/>
                          </a:ext>
                        </a:extLst>
                      </p:cNvPr>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3" name="Rectangle 2">
            <a:extLst>
              <a:ext uri="{FF2B5EF4-FFF2-40B4-BE49-F238E27FC236}">
                <a16:creationId xmlns:a16="http://schemas.microsoft.com/office/drawing/2014/main" id="{8DED9A08-69EF-4463-9FD7-2385FCE89567}"/>
              </a:ext>
            </a:extLst>
          </p:cNvPr>
          <p:cNvSpPr/>
          <p:nvPr/>
        </p:nvSpPr>
        <p:spPr>
          <a:xfrm>
            <a:off x="416971" y="859076"/>
            <a:ext cx="7757982" cy="3272691"/>
          </a:xfrm>
          <a:prstGeom prst="rect">
            <a:avLst/>
          </a:prstGeom>
        </p:spPr>
        <p:txBody>
          <a:bodyPr wrap="square">
            <a:spAutoFit/>
          </a:bodyPr>
          <a:lstStyle/>
          <a:p>
            <a:pPr marL="742950" lvl="1" indent="-285750">
              <a:lnSpc>
                <a:spcPct val="100000"/>
              </a:lnSpc>
              <a:spcBef>
                <a:spcPts val="600"/>
              </a:spcBef>
              <a:spcAft>
                <a:spcPts val="600"/>
              </a:spcAft>
            </a:pPr>
            <a:r>
              <a:rPr kumimoji="0" lang="en-US" sz="1800" b="1" i="0" u="none" strike="noStrike" kern="1200" cap="none" spc="0" normalizeH="0" baseline="0" noProof="0" dirty="0">
                <a:ln>
                  <a:noFill/>
                </a:ln>
                <a:solidFill>
                  <a:srgbClr val="35729B"/>
                </a:solidFill>
                <a:effectLst/>
                <a:uLnTx/>
                <a:uFillTx/>
                <a:latin typeface="Century Gothic"/>
                <a:ea typeface="+mn-ea"/>
                <a:cs typeface="+mn-cs"/>
              </a:rPr>
              <a:t>Topics:</a:t>
            </a:r>
            <a:r>
              <a:rPr kumimoji="0" lang="en-US" sz="1800" b="1" i="0" u="none" strike="noStrike" kern="1200" cap="none" spc="0" normalizeH="0" noProof="0" dirty="0">
                <a:ln>
                  <a:noFill/>
                </a:ln>
                <a:solidFill>
                  <a:srgbClr val="35729B"/>
                </a:solidFill>
                <a:effectLst/>
                <a:uLnTx/>
                <a:uFillTx/>
                <a:latin typeface="Century Gothic"/>
                <a:ea typeface="+mn-ea"/>
                <a:cs typeface="+mn-cs"/>
              </a:rPr>
              <a:t>  </a:t>
            </a:r>
            <a:r>
              <a:rPr lang="en-US" b="1" dirty="0">
                <a:solidFill>
                  <a:prstClr val="black">
                    <a:lumMod val="95000"/>
                    <a:lumOff val="5000"/>
                  </a:prstClr>
                </a:solidFill>
              </a:rPr>
              <a:t>Week 4 </a:t>
            </a:r>
            <a:r>
              <a:rPr lang="en-US" dirty="0">
                <a:solidFill>
                  <a:prstClr val="black">
                    <a:lumMod val="95000"/>
                    <a:lumOff val="5000"/>
                  </a:prstClr>
                </a:solidFill>
              </a:rPr>
              <a:t>– </a:t>
            </a:r>
            <a:r>
              <a:rPr lang="en-US" dirty="0"/>
              <a:t>Manage Personnel</a:t>
            </a:r>
          </a:p>
          <a:p>
            <a:pPr marL="1200150" lvl="2" indent="-285750">
              <a:lnSpc>
                <a:spcPct val="100000"/>
              </a:lnSpc>
              <a:buFont typeface="Arial" panose="020B0604020202020204" pitchFamily="34" charset="0"/>
              <a:buChar char="•"/>
            </a:pPr>
            <a:r>
              <a:rPr lang="en-US" dirty="0"/>
              <a:t>Monday – Case Assignment and Transfer</a:t>
            </a:r>
          </a:p>
          <a:p>
            <a:pPr marL="1200150" lvl="2" indent="-285750">
              <a:lnSpc>
                <a:spcPct val="100000"/>
              </a:lnSpc>
              <a:buFont typeface="Arial" panose="020B0604020202020204" pitchFamily="34" charset="0"/>
              <a:buChar char="•"/>
            </a:pPr>
            <a:r>
              <a:rPr lang="en-US" dirty="0"/>
              <a:t>Tuesday – Security (</a:t>
            </a:r>
            <a:r>
              <a:rPr lang="en-US" sz="1600" dirty="0"/>
              <a:t>Administration, Roles, Profiles, Groups, Assignment)</a:t>
            </a:r>
          </a:p>
          <a:p>
            <a:pPr marL="1200150" lvl="2" indent="-285750">
              <a:lnSpc>
                <a:spcPct val="100000"/>
              </a:lnSpc>
              <a:buFont typeface="Arial" panose="020B0604020202020204" pitchFamily="34" charset="0"/>
              <a:buChar char="•"/>
            </a:pPr>
            <a:r>
              <a:rPr lang="en-US" dirty="0"/>
              <a:t>Wednesday – Flags, Admin Tools</a:t>
            </a:r>
          </a:p>
          <a:p>
            <a:pPr marL="1200150" lvl="2" indent="-285750">
              <a:lnSpc>
                <a:spcPct val="100000"/>
              </a:lnSpc>
              <a:buFont typeface="Arial" panose="020B0604020202020204" pitchFamily="34" charset="0"/>
              <a:buChar char="•"/>
            </a:pPr>
            <a:r>
              <a:rPr lang="en-US" dirty="0"/>
              <a:t>Thursday – Special Investigation Units, QC, Error Prone</a:t>
            </a:r>
          </a:p>
          <a:p>
            <a:pPr lvl="1">
              <a:spcBef>
                <a:spcPts val="1000"/>
              </a:spcBef>
              <a:spcAft>
                <a:spcPts val="1000"/>
              </a:spcAft>
              <a:buClr>
                <a:srgbClr val="5B9BC8">
                  <a:lumMod val="50000"/>
                </a:srgbClr>
              </a:buClr>
              <a:defRPr/>
            </a:pPr>
            <a:endParaRPr kumimoji="0" lang="en-US" sz="1800" b="1" i="0" u="none" strike="noStrike" kern="1200" cap="none" spc="0" normalizeH="0" baseline="0" noProof="0" dirty="0">
              <a:ln>
                <a:noFill/>
              </a:ln>
              <a:solidFill>
                <a:srgbClr val="35729B"/>
              </a:solidFill>
              <a:effectLst/>
              <a:uLnTx/>
              <a:uFillTx/>
              <a:latin typeface="Century Gothic"/>
              <a:ea typeface="+mn-ea"/>
              <a:cs typeface="+mn-cs"/>
            </a:endParaRPr>
          </a:p>
          <a:p>
            <a:pPr lvl="1">
              <a:spcBef>
                <a:spcPts val="1000"/>
              </a:spcBef>
              <a:spcAft>
                <a:spcPts val="1000"/>
              </a:spcAft>
              <a:buClr>
                <a:srgbClr val="5B9BC8">
                  <a:lumMod val="50000"/>
                </a:srgbClr>
              </a:buClr>
              <a:defRPr/>
            </a:pPr>
            <a:endParaRPr lang="en-US" b="1" dirty="0">
              <a:solidFill>
                <a:srgbClr val="35729B"/>
              </a:solidFill>
              <a:latin typeface="Century Gothic"/>
            </a:endParaRPr>
          </a:p>
          <a:p>
            <a:pPr lvl="1">
              <a:spcBef>
                <a:spcPts val="1000"/>
              </a:spcBef>
              <a:spcAft>
                <a:spcPts val="1000"/>
              </a:spcAft>
              <a:buClr>
                <a:srgbClr val="5B9BC8">
                  <a:lumMod val="50000"/>
                </a:srgbClr>
              </a:buClr>
              <a:defRPr/>
            </a:pPr>
            <a:endParaRPr kumimoji="0" lang="en-US" sz="1800" b="1" i="0" u="none" strike="noStrike" kern="1200" cap="none" spc="0" normalizeH="0" baseline="0" noProof="0" dirty="0">
              <a:ln>
                <a:noFill/>
              </a:ln>
              <a:solidFill>
                <a:srgbClr val="35729B"/>
              </a:solidFill>
              <a:effectLst/>
              <a:uLnTx/>
              <a:uFillTx/>
              <a:latin typeface="Century Gothic"/>
              <a:ea typeface="+mn-ea"/>
              <a:cs typeface="+mn-cs"/>
            </a:endParaRPr>
          </a:p>
        </p:txBody>
      </p:sp>
      <p:graphicFrame>
        <p:nvGraphicFramePr>
          <p:cNvPr id="5" name="Table 4"/>
          <p:cNvGraphicFramePr>
            <a:graphicFrameLocks noGrp="1"/>
          </p:cNvGraphicFramePr>
          <p:nvPr>
            <p:extLst>
              <p:ext uri="{D42A27DB-BD31-4B8C-83A1-F6EECF244321}">
                <p14:modId xmlns:p14="http://schemas.microsoft.com/office/powerpoint/2010/main" val="1600417767"/>
              </p:ext>
            </p:extLst>
          </p:nvPr>
        </p:nvGraphicFramePr>
        <p:xfrm>
          <a:off x="1496983" y="3061774"/>
          <a:ext cx="6095387" cy="2968314"/>
        </p:xfrm>
        <a:graphic>
          <a:graphicData uri="http://schemas.openxmlformats.org/drawingml/2006/table">
            <a:tbl>
              <a:tblPr firstRow="1" firstCol="1" bandRow="1">
                <a:tableStyleId>{5C22544A-7EE6-4342-B048-85BDC9FD1C3A}</a:tableStyleId>
              </a:tblPr>
              <a:tblGrid>
                <a:gridCol w="3034205">
                  <a:extLst>
                    <a:ext uri="{9D8B030D-6E8A-4147-A177-3AD203B41FA5}">
                      <a16:colId xmlns:a16="http://schemas.microsoft.com/office/drawing/2014/main" val="516954878"/>
                    </a:ext>
                  </a:extLst>
                </a:gridCol>
                <a:gridCol w="3061182">
                  <a:extLst>
                    <a:ext uri="{9D8B030D-6E8A-4147-A177-3AD203B41FA5}">
                      <a16:colId xmlns:a16="http://schemas.microsoft.com/office/drawing/2014/main" val="2634413850"/>
                    </a:ext>
                  </a:extLst>
                </a:gridCol>
              </a:tblGrid>
              <a:tr h="489274">
                <a:tc>
                  <a:txBody>
                    <a:bodyPr/>
                    <a:lstStyle/>
                    <a:p>
                      <a:pPr marL="0" marR="0">
                        <a:spcBef>
                          <a:spcPts val="0"/>
                        </a:spcBef>
                        <a:spcAft>
                          <a:spcPts val="0"/>
                        </a:spcAft>
                      </a:pPr>
                      <a:r>
                        <a:rPr lang="en-US" sz="1800" dirty="0">
                          <a:effectLst/>
                        </a:rPr>
                        <a:t>South Location</a:t>
                      </a:r>
                      <a:endParaRPr lang="en-US" sz="1800" dirty="0">
                        <a:effectLst/>
                        <a:latin typeface="Calibri" panose="020F0502020204030204" pitchFamily="34" charset="0"/>
                        <a:ea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800" dirty="0">
                          <a:effectLst/>
                        </a:rPr>
                        <a:t>North Location</a:t>
                      </a:r>
                      <a:endParaRPr lang="en-US" sz="1800" dirty="0">
                        <a:effectLst/>
                        <a:latin typeface="Calibri" panose="020F0502020204030204" pitchFamily="34" charset="0"/>
                        <a:ea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82784618"/>
                  </a:ext>
                </a:extLst>
              </a:tr>
              <a:tr h="370840">
                <a:tc>
                  <a:txBody>
                    <a:bodyPr/>
                    <a:lstStyle/>
                    <a:p>
                      <a:pPr marL="0" marR="0">
                        <a:spcBef>
                          <a:spcPts val="0"/>
                        </a:spcBef>
                        <a:spcAft>
                          <a:spcPts val="0"/>
                        </a:spcAft>
                      </a:pPr>
                      <a:r>
                        <a:rPr lang="en-US" sz="1800" b="0">
                          <a:solidFill>
                            <a:schemeClr val="tx1"/>
                          </a:solidFill>
                          <a:effectLst/>
                        </a:rPr>
                        <a:t>14 Participants</a:t>
                      </a:r>
                      <a:endParaRPr lang="en-US" sz="1800" b="0" dirty="0">
                        <a:solidFill>
                          <a:schemeClr val="tx1"/>
                        </a:solidFill>
                        <a:effectLst/>
                        <a:latin typeface="Calibri" panose="020F0502020204030204" pitchFamily="34" charset="0"/>
                        <a:ea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800" dirty="0">
                          <a:solidFill>
                            <a:schemeClr val="tx1"/>
                          </a:solidFill>
                          <a:effectLst/>
                        </a:rPr>
                        <a:t>20 Participants</a:t>
                      </a:r>
                      <a:endParaRPr lang="en-US" sz="1800" dirty="0">
                        <a:solidFill>
                          <a:schemeClr val="tx1"/>
                        </a:solidFill>
                        <a:effectLst/>
                        <a:latin typeface="Calibri" panose="020F0502020204030204" pitchFamily="34" charset="0"/>
                        <a:ea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14658683"/>
                  </a:ext>
                </a:extLst>
              </a:tr>
              <a:tr h="370840">
                <a:tc>
                  <a:txBody>
                    <a:bodyPr/>
                    <a:lstStyle/>
                    <a:p>
                      <a:pPr marL="0" marR="0">
                        <a:spcBef>
                          <a:spcPts val="0"/>
                        </a:spcBef>
                        <a:spcAft>
                          <a:spcPts val="0"/>
                        </a:spcAft>
                      </a:pPr>
                      <a:r>
                        <a:rPr lang="en-US" sz="1800" b="0" dirty="0">
                          <a:solidFill>
                            <a:schemeClr val="tx1"/>
                          </a:solidFill>
                          <a:effectLst/>
                        </a:rPr>
                        <a:t>Counties Represented – Orange, San Luis Obispo, Ventura, Tulare, San Diego, Fresno, Santa Barbara</a:t>
                      </a:r>
                      <a:endParaRPr lang="en-US" sz="1800" b="0" dirty="0">
                        <a:solidFill>
                          <a:schemeClr val="tx1"/>
                        </a:solidFill>
                        <a:effectLst/>
                        <a:latin typeface="Calibri" panose="020F0502020204030204" pitchFamily="34" charset="0"/>
                        <a:ea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800" dirty="0">
                          <a:solidFill>
                            <a:schemeClr val="tx1"/>
                          </a:solidFill>
                          <a:effectLst/>
                        </a:rPr>
                        <a:t>Counties Represented – Yolo, Santa Cruz, Santa Clara, San Mateo, Sonoma, Sacramento, San Francisco, Solano, Alameda, Contra Costa</a:t>
                      </a:r>
                      <a:endParaRPr lang="en-US" sz="1800" dirty="0">
                        <a:solidFill>
                          <a:schemeClr val="tx1"/>
                        </a:solidFill>
                        <a:effectLst/>
                        <a:latin typeface="Calibri" panose="020F0502020204030204" pitchFamily="34" charset="0"/>
                        <a:ea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41754072"/>
                  </a:ext>
                </a:extLst>
              </a:tr>
              <a:tr h="370840">
                <a:tc>
                  <a:txBody>
                    <a:bodyPr/>
                    <a:lstStyle/>
                    <a:p>
                      <a:pPr marL="0" marR="0">
                        <a:spcBef>
                          <a:spcPts val="0"/>
                        </a:spcBef>
                        <a:spcAft>
                          <a:spcPts val="0"/>
                        </a:spcAft>
                      </a:pPr>
                      <a:r>
                        <a:rPr lang="en-US" sz="1800" b="0" dirty="0">
                          <a:solidFill>
                            <a:schemeClr val="tx1"/>
                          </a:solidFill>
                          <a:effectLst/>
                        </a:rPr>
                        <a:t>WCDS Staff</a:t>
                      </a:r>
                      <a:endParaRPr lang="en-US" sz="1800" b="0" dirty="0">
                        <a:solidFill>
                          <a:schemeClr val="tx1"/>
                        </a:solidFill>
                        <a:effectLst/>
                        <a:latin typeface="Calibri" panose="020F0502020204030204" pitchFamily="34" charset="0"/>
                        <a:ea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800" dirty="0">
                          <a:solidFill>
                            <a:schemeClr val="tx1"/>
                          </a:solidFill>
                          <a:effectLst/>
                        </a:rPr>
                        <a:t>WCDS, CDSS Staff</a:t>
                      </a:r>
                      <a:endParaRPr lang="en-US" sz="1800" dirty="0">
                        <a:solidFill>
                          <a:schemeClr val="tx1"/>
                        </a:solidFill>
                        <a:effectLst/>
                        <a:latin typeface="Calibri" panose="020F0502020204030204" pitchFamily="34" charset="0"/>
                        <a:ea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01765382"/>
                  </a:ext>
                </a:extLst>
              </a:tr>
            </a:tbl>
          </a:graphicData>
        </a:graphic>
      </p:graphicFrame>
      <p:sp>
        <p:nvSpPr>
          <p:cNvPr id="7" name="Rectangle 8"/>
          <p:cNvSpPr>
            <a:spLocks noChangeArrowheads="1"/>
          </p:cNvSpPr>
          <p:nvPr/>
        </p:nvSpPr>
        <p:spPr bwMode="auto">
          <a:xfrm>
            <a:off x="1524000" y="31480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Title 1">
            <a:extLst>
              <a:ext uri="{FF2B5EF4-FFF2-40B4-BE49-F238E27FC236}">
                <a16:creationId xmlns:a16="http://schemas.microsoft.com/office/drawing/2014/main" id="{9B25ED52-701C-4ABC-8254-04AA03937E9C}"/>
              </a:ext>
            </a:extLst>
          </p:cNvPr>
          <p:cNvSpPr>
            <a:spLocks noGrp="1"/>
          </p:cNvSpPr>
          <p:nvPr>
            <p:ph sz="quarter" idx="10"/>
          </p:nvPr>
        </p:nvSpPr>
        <p:spPr/>
        <p:txBody>
          <a:bodyPr>
            <a:normAutofit fontScale="97500"/>
          </a:bodyPr>
          <a:lstStyle/>
          <a:p>
            <a:r>
              <a:rPr lang="en-US" dirty="0"/>
              <a:t>Week 4 Expectations</a:t>
            </a:r>
            <a:endParaRPr lang="en-US" sz="1500" dirty="0"/>
          </a:p>
        </p:txBody>
      </p:sp>
    </p:spTree>
    <p:extLst>
      <p:ext uri="{BB962C8B-B14F-4D97-AF65-F5344CB8AC3E}">
        <p14:creationId xmlns:p14="http://schemas.microsoft.com/office/powerpoint/2010/main" val="4085342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3AE275-D8A5-4D3B-A8C1-EC9D85A1EB73}"/>
              </a:ext>
            </a:extLst>
          </p:cNvPr>
          <p:cNvSpPr>
            <a:spLocks noGrp="1"/>
          </p:cNvSpPr>
          <p:nvPr>
            <p:ph sz="quarter" idx="10"/>
          </p:nvPr>
        </p:nvSpPr>
        <p:spPr/>
        <p:txBody>
          <a:bodyPr/>
          <a:lstStyle/>
          <a:p>
            <a:r>
              <a:rPr lang="en-US" dirty="0"/>
              <a:t>Requirements Gathering Sessions</a:t>
            </a:r>
          </a:p>
        </p:txBody>
      </p:sp>
      <p:sp>
        <p:nvSpPr>
          <p:cNvPr id="4" name="Content Placeholder 1">
            <a:extLst>
              <a:ext uri="{FF2B5EF4-FFF2-40B4-BE49-F238E27FC236}">
                <a16:creationId xmlns:a16="http://schemas.microsoft.com/office/drawing/2014/main" id="{A6DF18AF-7BF1-44D4-B1BA-53B550183D0C}"/>
              </a:ext>
            </a:extLst>
          </p:cNvPr>
          <p:cNvSpPr>
            <a:spLocks noGrp="1"/>
          </p:cNvSpPr>
          <p:nvPr>
            <p:ph idx="1"/>
          </p:nvPr>
        </p:nvSpPr>
        <p:spPr>
          <a:ln>
            <a:noFill/>
          </a:ln>
        </p:spPr>
        <p:txBody>
          <a:bodyPr>
            <a:noAutofit/>
          </a:bodyPr>
          <a:lstStyle/>
          <a:p>
            <a:pPr marL="0" lvl="1" indent="0">
              <a:lnSpc>
                <a:spcPct val="110000"/>
              </a:lnSpc>
              <a:spcBef>
                <a:spcPts val="0"/>
              </a:spcBef>
              <a:buClr>
                <a:schemeClr val="tx1"/>
              </a:buClr>
              <a:buNone/>
            </a:pPr>
            <a:r>
              <a:rPr lang="en-US" sz="2000" b="1" dirty="0"/>
              <a:t>When:</a:t>
            </a:r>
          </a:p>
          <a:p>
            <a:pPr marL="342900" lvl="1">
              <a:lnSpc>
                <a:spcPct val="110000"/>
              </a:lnSpc>
              <a:spcBef>
                <a:spcPts val="0"/>
              </a:spcBef>
              <a:buClr>
                <a:schemeClr val="tx1"/>
              </a:buClr>
            </a:pPr>
            <a:r>
              <a:rPr lang="en-US" sz="1800" dirty="0"/>
              <a:t>May 14 – June 22 (6 weeks)</a:t>
            </a:r>
          </a:p>
          <a:p>
            <a:pPr marL="342900" lvl="1">
              <a:lnSpc>
                <a:spcPct val="110000"/>
              </a:lnSpc>
              <a:spcBef>
                <a:spcPts val="0"/>
              </a:spcBef>
              <a:buClr>
                <a:schemeClr val="tx1"/>
              </a:buClr>
            </a:pPr>
            <a:r>
              <a:rPr lang="en-US" sz="1800" dirty="0"/>
              <a:t>Location: Sacramento area</a:t>
            </a:r>
          </a:p>
          <a:p>
            <a:pPr marL="342900" lvl="1">
              <a:lnSpc>
                <a:spcPct val="110000"/>
              </a:lnSpc>
              <a:spcBef>
                <a:spcPts val="0"/>
              </a:spcBef>
              <a:buClr>
                <a:schemeClr val="tx1"/>
              </a:buClr>
            </a:pPr>
            <a:r>
              <a:rPr lang="en-US" sz="1800" dirty="0"/>
              <a:t>Sessions scheduled by specific topic area</a:t>
            </a:r>
          </a:p>
          <a:p>
            <a:pPr marL="342900" lvl="2">
              <a:lnSpc>
                <a:spcPct val="110000"/>
              </a:lnSpc>
              <a:spcBef>
                <a:spcPts val="0"/>
              </a:spcBef>
              <a:buClr>
                <a:schemeClr val="tx1"/>
              </a:buClr>
            </a:pPr>
            <a:r>
              <a:rPr lang="en-US" sz="1800" dirty="0"/>
              <a:t>Each topic expected to be no more than 1 week</a:t>
            </a:r>
          </a:p>
          <a:p>
            <a:pPr marL="0" lvl="1" indent="0">
              <a:lnSpc>
                <a:spcPct val="110000"/>
              </a:lnSpc>
              <a:spcBef>
                <a:spcPts val="0"/>
              </a:spcBef>
              <a:buClr>
                <a:schemeClr val="tx1"/>
              </a:buClr>
              <a:buNone/>
            </a:pPr>
            <a:r>
              <a:rPr lang="en-US" sz="2000" b="1" dirty="0"/>
              <a:t>Number of sessions to be determined</a:t>
            </a:r>
          </a:p>
          <a:p>
            <a:pPr marL="0" lvl="1" indent="0">
              <a:lnSpc>
                <a:spcPct val="110000"/>
              </a:lnSpc>
              <a:spcBef>
                <a:spcPts val="0"/>
              </a:spcBef>
              <a:buClr>
                <a:schemeClr val="tx1"/>
              </a:buClr>
              <a:buNone/>
            </a:pPr>
            <a:r>
              <a:rPr lang="en-US" sz="2000" b="1" dirty="0"/>
              <a:t>Participants</a:t>
            </a:r>
          </a:p>
          <a:p>
            <a:pPr marL="342900" lvl="2">
              <a:lnSpc>
                <a:spcPct val="110000"/>
              </a:lnSpc>
              <a:spcBef>
                <a:spcPts val="0"/>
              </a:spcBef>
              <a:buClr>
                <a:schemeClr val="tx1"/>
              </a:buClr>
            </a:pPr>
            <a:r>
              <a:rPr lang="en-US" sz="1800" dirty="0"/>
              <a:t>Attendance 40 CalACES (5 per Region) and 40 CalWIN (2 per county) plus Project and State Staff (RPMs)</a:t>
            </a:r>
          </a:p>
          <a:p>
            <a:pPr marL="342900" lvl="2">
              <a:lnSpc>
                <a:spcPct val="110000"/>
              </a:lnSpc>
              <a:spcBef>
                <a:spcPts val="0"/>
              </a:spcBef>
              <a:buClr>
                <a:schemeClr val="tx1"/>
              </a:buClr>
            </a:pPr>
            <a:r>
              <a:rPr lang="en-US" sz="1800" dirty="0"/>
              <a:t>County Staff should be able to make decisions for the  counties they represent and ideally will have participated in the user lab sessions</a:t>
            </a:r>
          </a:p>
          <a:p>
            <a:pPr marL="342900" lvl="2">
              <a:lnSpc>
                <a:spcPct val="110000"/>
              </a:lnSpc>
              <a:spcBef>
                <a:spcPts val="0"/>
              </a:spcBef>
              <a:buClr>
                <a:schemeClr val="tx1"/>
              </a:buClr>
            </a:pPr>
            <a:r>
              <a:rPr lang="en-US" sz="1800" dirty="0"/>
              <a:t>Recruiting Process: CalWIN-CalACES CRFI </a:t>
            </a:r>
          </a:p>
          <a:p>
            <a:pPr marL="342900" lvl="2">
              <a:lnSpc>
                <a:spcPct val="110000"/>
              </a:lnSpc>
              <a:spcBef>
                <a:spcPts val="0"/>
              </a:spcBef>
              <a:buClr>
                <a:schemeClr val="tx1"/>
              </a:buClr>
            </a:pPr>
            <a:r>
              <a:rPr lang="en-US" sz="1800" dirty="0"/>
              <a:t>Travel costs will be covered (but not staff time)</a:t>
            </a:r>
          </a:p>
          <a:p>
            <a:pPr marL="0" lvl="1" indent="0">
              <a:lnSpc>
                <a:spcPct val="110000"/>
              </a:lnSpc>
              <a:spcBef>
                <a:spcPts val="0"/>
              </a:spcBef>
              <a:buClr>
                <a:schemeClr val="tx1"/>
              </a:buClr>
              <a:buNone/>
            </a:pPr>
            <a:r>
              <a:rPr lang="en-US" sz="2000" b="1" dirty="0"/>
              <a:t>Output</a:t>
            </a:r>
          </a:p>
          <a:p>
            <a:pPr marL="342900" lvl="2">
              <a:lnSpc>
                <a:spcPct val="110000"/>
              </a:lnSpc>
              <a:spcBef>
                <a:spcPts val="0"/>
              </a:spcBef>
              <a:buClr>
                <a:schemeClr val="tx1"/>
              </a:buClr>
            </a:pPr>
            <a:r>
              <a:rPr lang="en-US" sz="1800" dirty="0"/>
              <a:t>Updated statement of requirements to be presented to the stakeholders</a:t>
            </a:r>
          </a:p>
        </p:txBody>
      </p:sp>
    </p:spTree>
    <p:extLst>
      <p:ext uri="{BB962C8B-B14F-4D97-AF65-F5344CB8AC3E}">
        <p14:creationId xmlns:p14="http://schemas.microsoft.com/office/powerpoint/2010/main" val="3188253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t>M&amp;O Application &amp; Policy Update</a:t>
            </a:r>
          </a:p>
        </p:txBody>
      </p:sp>
    </p:spTree>
    <p:extLst>
      <p:ext uri="{BB962C8B-B14F-4D97-AF65-F5344CB8AC3E}">
        <p14:creationId xmlns:p14="http://schemas.microsoft.com/office/powerpoint/2010/main" val="2976807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z="6000" dirty="0">
                <a:solidFill>
                  <a:schemeClr val="tx1"/>
                </a:solidFill>
              </a:rPr>
              <a:t>Policy Implementation</a:t>
            </a:r>
          </a:p>
        </p:txBody>
      </p:sp>
      <p:sp>
        <p:nvSpPr>
          <p:cNvPr id="4" name="Subtitle 3"/>
          <p:cNvSpPr>
            <a:spLocks noGrp="1"/>
          </p:cNvSpPr>
          <p:nvPr>
            <p:ph type="subTitle" idx="1"/>
          </p:nvPr>
        </p:nvSpPr>
        <p:spPr/>
        <p:txBody>
          <a:bodyPr/>
          <a:lstStyle/>
          <a:p>
            <a:r>
              <a:rPr lang="en-US" dirty="0">
                <a:solidFill>
                  <a:schemeClr val="tx1"/>
                </a:solidFill>
              </a:rPr>
              <a:t>4/19/2018</a:t>
            </a:r>
          </a:p>
        </p:txBody>
      </p:sp>
    </p:spTree>
    <p:extLst>
      <p:ext uri="{BB962C8B-B14F-4D97-AF65-F5344CB8AC3E}">
        <p14:creationId xmlns:p14="http://schemas.microsoft.com/office/powerpoint/2010/main" val="2294505933"/>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11AC5FD-6117-434D-B9A5-ADA9E67FDCBD}" type="slidenum">
              <a:rPr kumimoji="0" lang="en-US" sz="1400" b="0" i="0" u="none" strike="noStrike" kern="1200" cap="none" spc="0" normalizeH="0" baseline="0" noProof="0" smtClean="0">
                <a:ln>
                  <a:noFill/>
                </a:ln>
                <a:solidFill>
                  <a:prstClr val="black"/>
                </a:solidFill>
                <a:effectLst/>
                <a:uLnTx/>
                <a:uFillTx/>
                <a:latin typeface="Corbel" panose="020B0503020204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400" b="0" i="0" u="none" strike="noStrike" kern="1200" cap="none" spc="0" normalizeH="0" baseline="0" noProof="0" dirty="0">
              <a:ln>
                <a:noFill/>
              </a:ln>
              <a:solidFill>
                <a:prstClr val="black"/>
              </a:solidFill>
              <a:effectLst/>
              <a:uLnTx/>
              <a:uFillTx/>
              <a:latin typeface="Corbel" panose="020B0503020204020204"/>
              <a:ea typeface="+mn-ea"/>
              <a:cs typeface="+mn-cs"/>
            </a:endParaRPr>
          </a:p>
        </p:txBody>
      </p:sp>
      <p:graphicFrame>
        <p:nvGraphicFramePr>
          <p:cNvPr id="2" name="Table 1"/>
          <p:cNvGraphicFramePr>
            <a:graphicFrameLocks noGrp="1"/>
          </p:cNvGraphicFramePr>
          <p:nvPr>
            <p:extLst/>
          </p:nvPr>
        </p:nvGraphicFramePr>
        <p:xfrm>
          <a:off x="228600" y="685805"/>
          <a:ext cx="8686800" cy="5638796"/>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1897634298"/>
                    </a:ext>
                  </a:extLst>
                </a:gridCol>
                <a:gridCol w="838200">
                  <a:extLst>
                    <a:ext uri="{9D8B030D-6E8A-4147-A177-3AD203B41FA5}">
                      <a16:colId xmlns:a16="http://schemas.microsoft.com/office/drawing/2014/main" val="1570552813"/>
                    </a:ext>
                  </a:extLst>
                </a:gridCol>
                <a:gridCol w="1143000">
                  <a:extLst>
                    <a:ext uri="{9D8B030D-6E8A-4147-A177-3AD203B41FA5}">
                      <a16:colId xmlns:a16="http://schemas.microsoft.com/office/drawing/2014/main" val="2930224535"/>
                    </a:ext>
                  </a:extLst>
                </a:gridCol>
                <a:gridCol w="1066800">
                  <a:extLst>
                    <a:ext uri="{9D8B030D-6E8A-4147-A177-3AD203B41FA5}">
                      <a16:colId xmlns:a16="http://schemas.microsoft.com/office/drawing/2014/main" val="3776382731"/>
                    </a:ext>
                  </a:extLst>
                </a:gridCol>
                <a:gridCol w="4191000">
                  <a:extLst>
                    <a:ext uri="{9D8B030D-6E8A-4147-A177-3AD203B41FA5}">
                      <a16:colId xmlns:a16="http://schemas.microsoft.com/office/drawing/2014/main" val="3406358116"/>
                    </a:ext>
                  </a:extLst>
                </a:gridCol>
              </a:tblGrid>
              <a:tr h="576454">
                <a:tc>
                  <a:txBody>
                    <a:bodyPr/>
                    <a:lstStyle/>
                    <a:p>
                      <a:r>
                        <a:rPr lang="en-US" sz="1100" dirty="0">
                          <a:solidFill>
                            <a:schemeClr val="tx1"/>
                          </a:solidFill>
                          <a:latin typeface="+mj-lt"/>
                          <a:cs typeface="Arial" panose="020B0604020202020204" pitchFamily="34" charset="0"/>
                        </a:rPr>
                        <a:t>Item</a:t>
                      </a:r>
                    </a:p>
                  </a:txBody>
                  <a:tcPr marL="91438" marR="91438" marT="34283" marB="34283"/>
                </a:tc>
                <a:tc>
                  <a:txBody>
                    <a:bodyPr/>
                    <a:lstStyle/>
                    <a:p>
                      <a:r>
                        <a:rPr lang="en-US" sz="1100" dirty="0">
                          <a:solidFill>
                            <a:schemeClr val="tx1"/>
                          </a:solidFill>
                          <a:latin typeface="+mj-lt"/>
                          <a:cs typeface="Arial" panose="020B0604020202020204" pitchFamily="34" charset="0"/>
                        </a:rPr>
                        <a:t>Policy</a:t>
                      </a:r>
                      <a:r>
                        <a:rPr lang="en-US" sz="1100" baseline="0" dirty="0">
                          <a:solidFill>
                            <a:schemeClr val="tx1"/>
                          </a:solidFill>
                          <a:latin typeface="+mj-lt"/>
                          <a:cs typeface="Arial" panose="020B0604020202020204" pitchFamily="34" charset="0"/>
                        </a:rPr>
                        <a:t> Effective Date</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C-IV</a:t>
                      </a:r>
                      <a:r>
                        <a:rPr lang="en-US" sz="1100" baseline="0" dirty="0">
                          <a:solidFill>
                            <a:schemeClr val="tx1"/>
                          </a:solidFill>
                          <a:latin typeface="+mj-lt"/>
                          <a:cs typeface="Arial" panose="020B0604020202020204" pitchFamily="34" charset="0"/>
                        </a:rPr>
                        <a:t> Status</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mj-lt"/>
                          <a:ea typeface="+mn-ea"/>
                          <a:cs typeface="Arial" panose="020B0604020202020204" pitchFamily="34" charset="0"/>
                        </a:rPr>
                        <a:t>Description</a:t>
                      </a:r>
                      <a:r>
                        <a:rPr lang="en-US" sz="1100" b="1" kern="1200" baseline="0" dirty="0">
                          <a:solidFill>
                            <a:schemeClr val="tx1"/>
                          </a:solidFill>
                          <a:latin typeface="+mj-lt"/>
                          <a:ea typeface="+mn-ea"/>
                          <a:cs typeface="Arial" panose="020B0604020202020204" pitchFamily="34" charset="0"/>
                        </a:rPr>
                        <a:t> – </a:t>
                      </a:r>
                      <a:r>
                        <a:rPr lang="en-US" sz="11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50623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rPr>
                        <a:t>Short Term – Interim Funding for Emergency Caregivers with Placement of Children and NMD prior to RFA Approval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hlinkClick r:id="rId2"/>
                        </a:rPr>
                        <a:t>ACL 18-33</a:t>
                      </a: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hlinkClick r:id="rId3"/>
                        </a:rPr>
                        <a:t>CFL 17/18-59</a:t>
                      </a:r>
                      <a:endParaRPr lang="en-US" sz="1150" kern="1200" baseline="0" dirty="0">
                        <a:solidFill>
                          <a:schemeClr val="dk1"/>
                        </a:solidFill>
                        <a:latin typeface="+mn-lt"/>
                        <a:ea typeface="+mn-ea"/>
                        <a:cs typeface="Arial" panose="020B0604020202020204" pitchFamily="34" charset="0"/>
                      </a:endParaRPr>
                    </a:p>
                  </a:txBody>
                  <a:tcPr marL="91448" marR="91448" marT="34291" marB="34291"/>
                </a:tc>
                <a:tc>
                  <a:txBody>
                    <a:bodyPr/>
                    <a:lstStyle/>
                    <a:p>
                      <a:r>
                        <a:rPr lang="en-US" sz="1150" i="0" dirty="0">
                          <a:solidFill>
                            <a:schemeClr val="tx1"/>
                          </a:solidFill>
                          <a:latin typeface="+mn-lt"/>
                          <a:cs typeface="Arial" panose="020B0604020202020204" pitchFamily="34" charset="0"/>
                        </a:rPr>
                        <a:t>4/1/18</a:t>
                      </a: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50" dirty="0">
                          <a:latin typeface="+mn-lt"/>
                          <a:cs typeface="Arial" panose="020B0604020202020204" pitchFamily="34" charset="0"/>
                        </a:rPr>
                        <a:t>SCR</a:t>
                      </a:r>
                      <a:r>
                        <a:rPr lang="en-US" sz="1150" baseline="0" dirty="0">
                          <a:latin typeface="+mn-lt"/>
                          <a:cs typeface="Arial" panose="020B0604020202020204" pitchFamily="34" charset="0"/>
                        </a:rPr>
                        <a:t> 100645</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18.05</a:t>
                      </a:r>
                      <a:endParaRPr lang="en-US" sz="1150" dirty="0">
                        <a:latin typeface="+mn-lt"/>
                        <a:cs typeface="Arial" panose="020B0604020202020204" pitchFamily="34" charset="0"/>
                      </a:endParaRPr>
                    </a:p>
                  </a:txBody>
                  <a:tcPr marL="91442" marR="91442" marT="34315" marB="34315"/>
                </a:tc>
                <a:tc>
                  <a:txBody>
                    <a:bodyPr/>
                    <a:lstStyle/>
                    <a:p>
                      <a:r>
                        <a:rPr lang="en-US" sz="1150" kern="1200" dirty="0">
                          <a:solidFill>
                            <a:schemeClr val="tx1"/>
                          </a:solidFill>
                          <a:effectLst/>
                          <a:latin typeface="+mn-lt"/>
                          <a:ea typeface="+mn-ea"/>
                          <a:cs typeface="+mn-cs"/>
                        </a:rPr>
                        <a:t>SCR 201268</a:t>
                      </a:r>
                    </a:p>
                    <a:p>
                      <a:endParaRPr lang="en-US" sz="1150" kern="1200" dirty="0">
                        <a:solidFill>
                          <a:schemeClr val="tx1"/>
                        </a:solidFill>
                        <a:effectLst/>
                        <a:latin typeface="+mn-lt"/>
                        <a:ea typeface="+mn-ea"/>
                        <a:cs typeface="+mn-cs"/>
                      </a:endParaRPr>
                    </a:p>
                    <a:p>
                      <a:r>
                        <a:rPr lang="en-US" sz="1150" kern="1200" dirty="0">
                          <a:solidFill>
                            <a:schemeClr val="tx1"/>
                          </a:solidFill>
                          <a:effectLst/>
                          <a:latin typeface="+mn-lt"/>
                          <a:ea typeface="+mn-ea"/>
                          <a:cs typeface="+mn-cs"/>
                        </a:rPr>
                        <a:t>Design</a:t>
                      </a:r>
                    </a:p>
                    <a:p>
                      <a:endParaRPr lang="en-US" sz="1150" kern="1200" dirty="0">
                        <a:solidFill>
                          <a:schemeClr val="tx1"/>
                        </a:solidFill>
                        <a:effectLst/>
                        <a:latin typeface="+mn-lt"/>
                        <a:ea typeface="+mn-ea"/>
                        <a:cs typeface="+mn-cs"/>
                      </a:endParaRPr>
                    </a:p>
                    <a:p>
                      <a:r>
                        <a:rPr lang="en-US" sz="1150" kern="1200" dirty="0">
                          <a:solidFill>
                            <a:schemeClr val="tx1"/>
                          </a:solidFill>
                          <a:effectLst/>
                          <a:latin typeface="+mn-lt"/>
                          <a:ea typeface="+mn-ea"/>
                          <a:cs typeface="+mn-cs"/>
                        </a:rPr>
                        <a:t>Release </a:t>
                      </a:r>
                      <a:br>
                        <a:rPr lang="en-US" sz="1150" kern="1200" dirty="0">
                          <a:solidFill>
                            <a:schemeClr val="tx1"/>
                          </a:solidFill>
                          <a:effectLst/>
                          <a:latin typeface="+mn-lt"/>
                          <a:ea typeface="+mn-ea"/>
                          <a:cs typeface="+mn-cs"/>
                        </a:rPr>
                      </a:br>
                      <a:r>
                        <a:rPr lang="en-US" sz="1150" kern="1200" dirty="0">
                          <a:solidFill>
                            <a:schemeClr val="tx1"/>
                          </a:solidFill>
                          <a:effectLst/>
                          <a:latin typeface="+mn-lt"/>
                          <a:ea typeface="+mn-ea"/>
                          <a:cs typeface="+mn-cs"/>
                        </a:rPr>
                        <a:t>18.05</a:t>
                      </a:r>
                    </a:p>
                  </a:txBody>
                  <a:tcPr marL="91442" marR="91442" marT="34315" marB="34315"/>
                </a:tc>
                <a:tc>
                  <a:txBody>
                    <a:bodyPr/>
                    <a:lstStyle/>
                    <a:p>
                      <a:r>
                        <a:rPr lang="en-US" sz="1150" kern="1200" dirty="0">
                          <a:solidFill>
                            <a:schemeClr val="dk1"/>
                          </a:solidFill>
                          <a:effectLst/>
                          <a:latin typeface="+mn-lt"/>
                          <a:ea typeface="+mn-ea"/>
                          <a:cs typeface="+mn-cs"/>
                        </a:rPr>
                        <a:t>The Senate and Assembly</a:t>
                      </a:r>
                      <a:r>
                        <a:rPr lang="en-US" sz="1150" kern="1200" baseline="0" dirty="0">
                          <a:solidFill>
                            <a:schemeClr val="dk1"/>
                          </a:solidFill>
                          <a:effectLst/>
                          <a:latin typeface="+mn-lt"/>
                          <a:ea typeface="+mn-ea"/>
                          <a:cs typeface="+mn-cs"/>
                        </a:rPr>
                        <a:t> Budget Committees enacted policy (</a:t>
                      </a:r>
                      <a:r>
                        <a:rPr lang="en-US" sz="1150" kern="1200" baseline="0" dirty="0">
                          <a:solidFill>
                            <a:schemeClr val="dk1"/>
                          </a:solidFill>
                          <a:effectLst/>
                          <a:latin typeface="+mn-lt"/>
                          <a:ea typeface="+mn-ea"/>
                          <a:cs typeface="+mn-cs"/>
                          <a:hlinkClick r:id="rId4"/>
                        </a:rPr>
                        <a:t>AB 110 </a:t>
                      </a:r>
                      <a:r>
                        <a:rPr lang="en-US" sz="1150" kern="1200" baseline="0" dirty="0">
                          <a:solidFill>
                            <a:schemeClr val="dk1"/>
                          </a:solidFill>
                          <a:effectLst/>
                          <a:latin typeface="+mn-lt"/>
                          <a:ea typeface="+mn-ea"/>
                          <a:cs typeface="+mn-cs"/>
                        </a:rPr>
                        <a:t>&amp; </a:t>
                      </a:r>
                      <a:r>
                        <a:rPr lang="en-US" sz="1150" kern="1200" baseline="0" dirty="0">
                          <a:solidFill>
                            <a:schemeClr val="dk1"/>
                          </a:solidFill>
                          <a:effectLst/>
                          <a:latin typeface="+mn-lt"/>
                          <a:ea typeface="+mn-ea"/>
                          <a:cs typeface="+mn-cs"/>
                          <a:hlinkClick r:id="rId5"/>
                        </a:rPr>
                        <a:t>SB 120</a:t>
                      </a:r>
                      <a:r>
                        <a:rPr lang="en-US" sz="1150" kern="1200" baseline="0" dirty="0">
                          <a:solidFill>
                            <a:schemeClr val="dk1"/>
                          </a:solidFill>
                          <a:effectLst/>
                          <a:latin typeface="+mn-lt"/>
                          <a:ea typeface="+mn-ea"/>
                          <a:cs typeface="+mn-cs"/>
                        </a:rPr>
                        <a:t>) that will </a:t>
                      </a:r>
                      <a:r>
                        <a:rPr lang="en-US" sz="1150" kern="1200" dirty="0">
                          <a:solidFill>
                            <a:schemeClr val="dk1"/>
                          </a:solidFill>
                          <a:effectLst/>
                          <a:latin typeface="+mn-lt"/>
                          <a:ea typeface="+mn-ea"/>
                          <a:cs typeface="+mn-cs"/>
                        </a:rPr>
                        <a:t>provide relative caregivers and non-related extended family members payment beginning at the time of placement instead of at the time of home approval. This policy authorizes benefits</a:t>
                      </a:r>
                      <a:r>
                        <a:rPr lang="en-US" sz="1150" kern="1200" baseline="0" dirty="0">
                          <a:solidFill>
                            <a:schemeClr val="dk1"/>
                          </a:solidFill>
                          <a:effectLst/>
                          <a:latin typeface="+mn-lt"/>
                          <a:ea typeface="+mn-ea"/>
                          <a:cs typeface="+mn-cs"/>
                        </a:rPr>
                        <a:t> through 6/30/18.  </a:t>
                      </a:r>
                      <a:r>
                        <a:rPr lang="en-US" sz="1150" kern="1200" baseline="0" dirty="0">
                          <a:solidFill>
                            <a:schemeClr val="dk1"/>
                          </a:solidFill>
                          <a:effectLst/>
                          <a:latin typeface="+mn-lt"/>
                          <a:ea typeface="+mn-ea"/>
                          <a:cs typeface="+mn-cs"/>
                          <a:hlinkClick r:id="rId6"/>
                        </a:rPr>
                        <a:t>Assembly Bill 2183 </a:t>
                      </a:r>
                      <a:r>
                        <a:rPr lang="en-US" sz="1150" kern="1200" baseline="0" dirty="0">
                          <a:solidFill>
                            <a:schemeClr val="dk1"/>
                          </a:solidFill>
                          <a:effectLst/>
                          <a:latin typeface="+mn-lt"/>
                          <a:ea typeface="+mn-ea"/>
                          <a:cs typeface="+mn-cs"/>
                        </a:rPr>
                        <a:t>,if chaptered, will authorize benefits effective 1/1/19 and forward.</a:t>
                      </a:r>
                      <a:endParaRPr lang="en-US" sz="1150" kern="1200" dirty="0">
                        <a:solidFill>
                          <a:schemeClr val="dk1"/>
                        </a:solidFill>
                        <a:effectLst/>
                        <a:latin typeface="+mn-lt"/>
                        <a:ea typeface="+mn-ea"/>
                        <a:cs typeface="+mn-cs"/>
                      </a:endParaRPr>
                    </a:p>
                    <a:p>
                      <a:endParaRPr lang="en-US" sz="1150" kern="1200" baseline="0" dirty="0">
                        <a:solidFill>
                          <a:schemeClr val="dk1"/>
                        </a:solidFill>
                        <a:effectLst/>
                        <a:latin typeface="+mn-lt"/>
                        <a:ea typeface="+mn-ea"/>
                        <a:cs typeface="+mn-cs"/>
                      </a:endParaRPr>
                    </a:p>
                    <a:p>
                      <a:r>
                        <a:rPr lang="en-US" sz="1150" kern="1200" dirty="0">
                          <a:solidFill>
                            <a:schemeClr val="dk1"/>
                          </a:solidFill>
                          <a:effectLst/>
                          <a:latin typeface="+mn-lt"/>
                          <a:ea typeface="+mn-ea"/>
                          <a:cs typeface="+mn-cs"/>
                        </a:rPr>
                        <a:t>CWDA is working with the Legislature and Administration on the 2018-19 Budget year solution (long term solution) during state budget discussions.  There</a:t>
                      </a:r>
                      <a:r>
                        <a:rPr lang="en-US" sz="1150" kern="1200" baseline="0" dirty="0">
                          <a:solidFill>
                            <a:schemeClr val="dk1"/>
                          </a:solidFill>
                          <a:effectLst/>
                          <a:latin typeface="+mn-lt"/>
                          <a:ea typeface="+mn-ea"/>
                          <a:cs typeface="+mn-cs"/>
                        </a:rPr>
                        <a:t> are very active conversation going on about this policy and we’ll provide updates as best as we can.</a:t>
                      </a:r>
                    </a:p>
                    <a:p>
                      <a:endParaRPr lang="en-US" sz="1150" kern="1200" baseline="0" dirty="0">
                        <a:solidFill>
                          <a:schemeClr val="dk1"/>
                        </a:solidFill>
                        <a:effectLst/>
                        <a:latin typeface="+mn-lt"/>
                        <a:ea typeface="+mn-ea"/>
                        <a:cs typeface="+mn-cs"/>
                      </a:endParaRPr>
                    </a:p>
                    <a:p>
                      <a:r>
                        <a:rPr lang="en-US" sz="1150" b="1" kern="1200" baseline="0" dirty="0">
                          <a:solidFill>
                            <a:schemeClr val="dk1"/>
                          </a:solidFill>
                          <a:effectLst/>
                          <a:latin typeface="+mn-lt"/>
                          <a:ea typeface="+mn-ea"/>
                          <a:cs typeface="+mn-cs"/>
                        </a:rPr>
                        <a:t>C-IV/LRS Update:</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dk1"/>
                          </a:solidFill>
                          <a:latin typeface="+mn-lt"/>
                          <a:ea typeface="+mn-ea"/>
                          <a:cs typeface="+mn-cs"/>
                        </a:rPr>
                        <a:t>The project drafted a design document that covers system change for C-IV and LRS. T</a:t>
                      </a:r>
                      <a:r>
                        <a:rPr lang="en-US" sz="1150" kern="1200" baseline="0" dirty="0">
                          <a:solidFill>
                            <a:schemeClr val="dk1"/>
                          </a:solidFill>
                          <a:effectLst/>
                          <a:latin typeface="+mn-lt"/>
                          <a:ea typeface="+mn-ea"/>
                          <a:cs typeface="+mn-cs"/>
                        </a:rPr>
                        <a:t>he draft design was presented to the Foster Care committee on 3/27/18 and the committee agreed with the short tem approach.</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150" kern="1200" dirty="0">
                          <a:solidFill>
                            <a:schemeClr val="dk1"/>
                          </a:solidFill>
                          <a:effectLst/>
                          <a:latin typeface="+mn-lt"/>
                          <a:ea typeface="+mn-ea"/>
                          <a:cs typeface="+mn-cs"/>
                        </a:rPr>
                        <a:t>The final</a:t>
                      </a:r>
                      <a:r>
                        <a:rPr lang="en-US" sz="1150" kern="1200" baseline="0" dirty="0">
                          <a:solidFill>
                            <a:schemeClr val="dk1"/>
                          </a:solidFill>
                          <a:effectLst/>
                          <a:latin typeface="+mn-lt"/>
                          <a:ea typeface="+mn-ea"/>
                          <a:cs typeface="+mn-cs"/>
                        </a:rPr>
                        <a:t> ACL was published on 3/30/18 and the design was updated to reflect changes to the final policy. The final design was sent to the committee on 4/9/18 and due to the short implementation window expedited approval was given to allow development work to begin.</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150" kern="1200" dirty="0">
                        <a:solidFill>
                          <a:schemeClr val="dk1"/>
                        </a:solidFill>
                        <a:effectLst/>
                        <a:latin typeface="+mn-lt"/>
                        <a:ea typeface="+mn-ea"/>
                        <a:cs typeface="+mn-cs"/>
                      </a:endParaRPr>
                    </a:p>
                    <a:p>
                      <a:pPr algn="ctr"/>
                      <a:r>
                        <a:rPr lang="en-US" sz="1150" kern="1200" baseline="0" dirty="0">
                          <a:solidFill>
                            <a:schemeClr val="dk1"/>
                          </a:solidFill>
                          <a:effectLst/>
                          <a:latin typeface="+mn-lt"/>
                          <a:ea typeface="+mn-ea"/>
                          <a:cs typeface="+mn-cs"/>
                        </a:rPr>
                        <a:t>-Continued on next slide-</a:t>
                      </a: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4681875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11AC5FD-6117-434D-B9A5-ADA9E67FDCBD}" type="slidenum">
              <a:rPr kumimoji="0" lang="en-US" sz="1400" b="0" i="0" u="none" strike="noStrike" kern="1200" cap="none" spc="0" normalizeH="0" baseline="0" noProof="0" smtClean="0">
                <a:ln>
                  <a:noFill/>
                </a:ln>
                <a:solidFill>
                  <a:prstClr val="black"/>
                </a:solidFill>
                <a:effectLst/>
                <a:uLnTx/>
                <a:uFillTx/>
                <a:latin typeface="Corbel" panose="020B0503020204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400" b="0" i="0" u="none" strike="noStrike" kern="1200" cap="none" spc="0" normalizeH="0" baseline="0" noProof="0" dirty="0">
              <a:ln>
                <a:noFill/>
              </a:ln>
              <a:solidFill>
                <a:prstClr val="black"/>
              </a:solidFill>
              <a:effectLst/>
              <a:uLnTx/>
              <a:uFillTx/>
              <a:latin typeface="Corbel" panose="020B0503020204020204"/>
              <a:ea typeface="+mn-ea"/>
              <a:cs typeface="+mn-cs"/>
            </a:endParaRPr>
          </a:p>
        </p:txBody>
      </p:sp>
      <p:graphicFrame>
        <p:nvGraphicFramePr>
          <p:cNvPr id="2" name="Table 1"/>
          <p:cNvGraphicFramePr>
            <a:graphicFrameLocks noGrp="1"/>
          </p:cNvGraphicFramePr>
          <p:nvPr>
            <p:extLst/>
          </p:nvPr>
        </p:nvGraphicFramePr>
        <p:xfrm>
          <a:off x="228600" y="656621"/>
          <a:ext cx="8686800" cy="5722656"/>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1897634298"/>
                    </a:ext>
                  </a:extLst>
                </a:gridCol>
                <a:gridCol w="838200">
                  <a:extLst>
                    <a:ext uri="{9D8B030D-6E8A-4147-A177-3AD203B41FA5}">
                      <a16:colId xmlns:a16="http://schemas.microsoft.com/office/drawing/2014/main" val="1570552813"/>
                    </a:ext>
                  </a:extLst>
                </a:gridCol>
                <a:gridCol w="1143000">
                  <a:extLst>
                    <a:ext uri="{9D8B030D-6E8A-4147-A177-3AD203B41FA5}">
                      <a16:colId xmlns:a16="http://schemas.microsoft.com/office/drawing/2014/main" val="2930224535"/>
                    </a:ext>
                  </a:extLst>
                </a:gridCol>
                <a:gridCol w="1066800">
                  <a:extLst>
                    <a:ext uri="{9D8B030D-6E8A-4147-A177-3AD203B41FA5}">
                      <a16:colId xmlns:a16="http://schemas.microsoft.com/office/drawing/2014/main" val="3776382731"/>
                    </a:ext>
                  </a:extLst>
                </a:gridCol>
                <a:gridCol w="4191000">
                  <a:extLst>
                    <a:ext uri="{9D8B030D-6E8A-4147-A177-3AD203B41FA5}">
                      <a16:colId xmlns:a16="http://schemas.microsoft.com/office/drawing/2014/main" val="3406358116"/>
                    </a:ext>
                  </a:extLst>
                </a:gridCol>
              </a:tblGrid>
              <a:tr h="457195">
                <a:tc>
                  <a:txBody>
                    <a:bodyPr/>
                    <a:lstStyle/>
                    <a:p>
                      <a:r>
                        <a:rPr lang="en-US" sz="1100" dirty="0">
                          <a:solidFill>
                            <a:schemeClr val="tx1"/>
                          </a:solidFill>
                          <a:latin typeface="+mj-lt"/>
                          <a:cs typeface="Arial" panose="020B0604020202020204" pitchFamily="34" charset="0"/>
                        </a:rPr>
                        <a:t>Item</a:t>
                      </a:r>
                    </a:p>
                  </a:txBody>
                  <a:tcPr marL="91438" marR="91438" marT="34283" marB="34283"/>
                </a:tc>
                <a:tc>
                  <a:txBody>
                    <a:bodyPr/>
                    <a:lstStyle/>
                    <a:p>
                      <a:r>
                        <a:rPr lang="en-US" sz="1100" dirty="0">
                          <a:solidFill>
                            <a:schemeClr val="tx1"/>
                          </a:solidFill>
                          <a:latin typeface="+mj-lt"/>
                          <a:cs typeface="Arial" panose="020B0604020202020204" pitchFamily="34" charset="0"/>
                        </a:rPr>
                        <a:t>Policy</a:t>
                      </a:r>
                      <a:r>
                        <a:rPr lang="en-US" sz="1100" baseline="0" dirty="0">
                          <a:solidFill>
                            <a:schemeClr val="tx1"/>
                          </a:solidFill>
                          <a:latin typeface="+mj-lt"/>
                          <a:cs typeface="Arial" panose="020B0604020202020204" pitchFamily="34" charset="0"/>
                        </a:rPr>
                        <a:t> Effective Date</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C-IV</a:t>
                      </a:r>
                      <a:r>
                        <a:rPr lang="en-US" sz="1100" baseline="0" dirty="0">
                          <a:solidFill>
                            <a:schemeClr val="tx1"/>
                          </a:solidFill>
                          <a:latin typeface="+mj-lt"/>
                          <a:cs typeface="Arial" panose="020B0604020202020204" pitchFamily="34" charset="0"/>
                        </a:rPr>
                        <a:t> Status</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mj-lt"/>
                          <a:ea typeface="+mn-ea"/>
                          <a:cs typeface="Arial" panose="020B0604020202020204" pitchFamily="34" charset="0"/>
                        </a:rPr>
                        <a:t>Description</a:t>
                      </a:r>
                      <a:r>
                        <a:rPr lang="en-US" sz="1100" b="1" kern="1200" baseline="0" dirty="0">
                          <a:solidFill>
                            <a:schemeClr val="tx1"/>
                          </a:solidFill>
                          <a:latin typeface="+mj-lt"/>
                          <a:ea typeface="+mn-ea"/>
                          <a:cs typeface="Arial" panose="020B0604020202020204" pitchFamily="34" charset="0"/>
                        </a:rPr>
                        <a:t> – </a:t>
                      </a:r>
                      <a:r>
                        <a:rPr lang="en-US" sz="11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50623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rPr>
                        <a:t>Short Term – Interim Funding for Emergency Caregivers with Placement of Children and NMD prior to RFA Approval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hlinkClick r:id="rId2"/>
                        </a:rPr>
                        <a:t>ACL 18-33</a:t>
                      </a: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hlinkClick r:id="rId3"/>
                        </a:rPr>
                        <a:t>CFL 17/18-59</a:t>
                      </a:r>
                      <a:endParaRPr lang="en-US" sz="1150" kern="1200" baseline="0" dirty="0">
                        <a:solidFill>
                          <a:schemeClr val="dk1"/>
                        </a:solidFill>
                        <a:latin typeface="+mn-lt"/>
                        <a:ea typeface="+mn-ea"/>
                        <a:cs typeface="Arial" panose="020B0604020202020204" pitchFamily="34" charset="0"/>
                      </a:endParaRPr>
                    </a:p>
                  </a:txBody>
                  <a:tcPr marL="91448" marR="91448" marT="34291" marB="34291"/>
                </a:tc>
                <a:tc>
                  <a:txBody>
                    <a:bodyPr/>
                    <a:lstStyle/>
                    <a:p>
                      <a:r>
                        <a:rPr lang="en-US" sz="1150" i="0" dirty="0">
                          <a:solidFill>
                            <a:schemeClr val="tx1"/>
                          </a:solidFill>
                          <a:latin typeface="+mn-lt"/>
                          <a:cs typeface="Arial" panose="020B0604020202020204" pitchFamily="34" charset="0"/>
                        </a:rPr>
                        <a:t>4/1/18</a:t>
                      </a: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50" dirty="0">
                          <a:latin typeface="+mn-lt"/>
                          <a:cs typeface="Arial" panose="020B0604020202020204" pitchFamily="34" charset="0"/>
                        </a:rPr>
                        <a:t>SCR</a:t>
                      </a:r>
                      <a:r>
                        <a:rPr lang="en-US" sz="1150" baseline="0" dirty="0">
                          <a:latin typeface="+mn-lt"/>
                          <a:cs typeface="Arial" panose="020B0604020202020204" pitchFamily="34" charset="0"/>
                        </a:rPr>
                        <a:t> 100645</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18.05</a:t>
                      </a:r>
                      <a:endParaRPr lang="en-US" sz="1150" dirty="0">
                        <a:latin typeface="+mn-lt"/>
                        <a:cs typeface="Arial" panose="020B0604020202020204" pitchFamily="34" charset="0"/>
                      </a:endParaRPr>
                    </a:p>
                  </a:txBody>
                  <a:tcPr marL="91442" marR="91442" marT="34315" marB="34315"/>
                </a:tc>
                <a:tc>
                  <a:txBody>
                    <a:bodyPr/>
                    <a:lstStyle/>
                    <a:p>
                      <a:r>
                        <a:rPr lang="en-US" sz="1150" kern="1200" dirty="0">
                          <a:solidFill>
                            <a:schemeClr val="tx1"/>
                          </a:solidFill>
                          <a:effectLst/>
                          <a:latin typeface="+mn-lt"/>
                          <a:ea typeface="+mn-ea"/>
                          <a:cs typeface="+mn-cs"/>
                        </a:rPr>
                        <a:t>SCR 201268</a:t>
                      </a:r>
                    </a:p>
                    <a:p>
                      <a:endParaRPr lang="en-US" sz="1150" kern="1200" dirty="0">
                        <a:solidFill>
                          <a:schemeClr val="tx1"/>
                        </a:solidFill>
                        <a:effectLst/>
                        <a:latin typeface="+mn-lt"/>
                        <a:ea typeface="+mn-ea"/>
                        <a:cs typeface="+mn-cs"/>
                      </a:endParaRPr>
                    </a:p>
                    <a:p>
                      <a:r>
                        <a:rPr lang="en-US" sz="1150" kern="1200" dirty="0">
                          <a:solidFill>
                            <a:schemeClr val="tx1"/>
                          </a:solidFill>
                          <a:effectLst/>
                          <a:latin typeface="+mn-lt"/>
                          <a:ea typeface="+mn-ea"/>
                          <a:cs typeface="+mn-cs"/>
                        </a:rPr>
                        <a:t>Design</a:t>
                      </a:r>
                    </a:p>
                    <a:p>
                      <a:endParaRPr lang="en-US" sz="1150" kern="1200" dirty="0">
                        <a:solidFill>
                          <a:schemeClr val="tx1"/>
                        </a:solidFill>
                        <a:effectLst/>
                        <a:latin typeface="+mn-lt"/>
                        <a:ea typeface="+mn-ea"/>
                        <a:cs typeface="+mn-cs"/>
                      </a:endParaRPr>
                    </a:p>
                    <a:p>
                      <a:r>
                        <a:rPr lang="en-US" sz="1150" kern="1200" dirty="0">
                          <a:solidFill>
                            <a:schemeClr val="tx1"/>
                          </a:solidFill>
                          <a:effectLst/>
                          <a:latin typeface="+mn-lt"/>
                          <a:ea typeface="+mn-ea"/>
                          <a:cs typeface="+mn-cs"/>
                        </a:rPr>
                        <a:t>Release </a:t>
                      </a:r>
                      <a:br>
                        <a:rPr lang="en-US" sz="1150" kern="1200" dirty="0">
                          <a:solidFill>
                            <a:schemeClr val="tx1"/>
                          </a:solidFill>
                          <a:effectLst/>
                          <a:latin typeface="+mn-lt"/>
                          <a:ea typeface="+mn-ea"/>
                          <a:cs typeface="+mn-cs"/>
                        </a:rPr>
                      </a:br>
                      <a:r>
                        <a:rPr lang="en-US" sz="1150" kern="1200" dirty="0">
                          <a:solidFill>
                            <a:schemeClr val="tx1"/>
                          </a:solidFill>
                          <a:effectLst/>
                          <a:latin typeface="+mn-lt"/>
                          <a:ea typeface="+mn-ea"/>
                          <a:cs typeface="+mn-cs"/>
                        </a:rPr>
                        <a:t>18.05</a:t>
                      </a:r>
                    </a:p>
                  </a:txBody>
                  <a:tcPr marL="91442" marR="91442" marT="34315" marB="34315"/>
                </a:tc>
                <a:tc>
                  <a:txBody>
                    <a:bodyPr/>
                    <a:lstStyle/>
                    <a:p>
                      <a:r>
                        <a:rPr lang="en-US" sz="1150" kern="1200" dirty="0">
                          <a:solidFill>
                            <a:schemeClr val="dk1"/>
                          </a:solidFill>
                          <a:effectLst/>
                          <a:latin typeface="+mn-lt"/>
                          <a:ea typeface="+mn-ea"/>
                          <a:cs typeface="+mn-cs"/>
                        </a:rPr>
                        <a:t>In order to implement the</a:t>
                      </a:r>
                      <a:r>
                        <a:rPr lang="en-US" sz="1150" kern="1200" baseline="0" dirty="0">
                          <a:solidFill>
                            <a:schemeClr val="dk1"/>
                          </a:solidFill>
                          <a:effectLst/>
                          <a:latin typeface="+mn-lt"/>
                          <a:ea typeface="+mn-ea"/>
                          <a:cs typeface="+mn-cs"/>
                        </a:rPr>
                        <a:t> short term system changes as quickly as possible, the following will have limited automation:</a:t>
                      </a:r>
                    </a:p>
                    <a:p>
                      <a:pPr marL="285750" indent="-285750">
                        <a:buFont typeface="Arial" panose="020B0604020202020204" pitchFamily="34" charset="0"/>
                        <a:buChar char="•"/>
                      </a:pPr>
                      <a:r>
                        <a:rPr lang="en-US" sz="1150" kern="1200" baseline="0" dirty="0">
                          <a:solidFill>
                            <a:schemeClr val="dk1"/>
                          </a:solidFill>
                          <a:effectLst/>
                          <a:latin typeface="+mn-lt"/>
                          <a:ea typeface="+mn-ea"/>
                          <a:cs typeface="+mn-cs"/>
                        </a:rPr>
                        <a:t>Notices of Action (NOAs) – NOAs will not be automated but they will be available in the template repository. </a:t>
                      </a:r>
                    </a:p>
                    <a:p>
                      <a:pPr marL="285750" indent="-285750">
                        <a:buFont typeface="Arial" panose="020B0604020202020204" pitchFamily="34" charset="0"/>
                        <a:buChar char="•"/>
                      </a:pPr>
                      <a:r>
                        <a:rPr lang="en-US" sz="1150" kern="1200" baseline="0" dirty="0">
                          <a:solidFill>
                            <a:schemeClr val="dk1"/>
                          </a:solidFill>
                          <a:effectLst/>
                          <a:latin typeface="+mn-lt"/>
                          <a:ea typeface="+mn-ea"/>
                          <a:cs typeface="+mn-cs"/>
                        </a:rPr>
                        <a:t>Claiming/Reporting -  Emergency Assistance (EA) issuances for this policy are required to be claimed differently than the existing EA issuances; this process significantly increases the claiming and reporting effort. In an effort to not delay the short term changes, counties will be required to manually track and report these issuances by using a new pay code (Emergency Placement Prior to Home Approval).</a:t>
                      </a:r>
                    </a:p>
                    <a:p>
                      <a:pPr marL="285750" indent="-285750">
                        <a:buFont typeface="Arial" panose="020B0604020202020204" pitchFamily="34" charset="0"/>
                        <a:buChar char="•"/>
                      </a:pPr>
                      <a:r>
                        <a:rPr lang="en-US" sz="1150" kern="1200" baseline="0" dirty="0">
                          <a:solidFill>
                            <a:schemeClr val="dk1"/>
                          </a:solidFill>
                          <a:effectLst/>
                          <a:latin typeface="+mn-lt"/>
                          <a:ea typeface="+mn-ea"/>
                          <a:cs typeface="+mn-cs"/>
                        </a:rPr>
                        <a:t>Tracking the 60 day EA period – The worker will manually set a task to track this period.</a:t>
                      </a:r>
                    </a:p>
                    <a:p>
                      <a:pPr marL="0" indent="0">
                        <a:buFont typeface="Arial" panose="020B0604020202020204" pitchFamily="34" charset="0"/>
                        <a:buNone/>
                      </a:pPr>
                      <a:endParaRPr lang="en-US" sz="1150" kern="1200" baseline="0" dirty="0">
                        <a:solidFill>
                          <a:schemeClr val="dk1"/>
                        </a:solidFill>
                        <a:effectLst/>
                        <a:latin typeface="+mn-lt"/>
                        <a:ea typeface="+mn-ea"/>
                        <a:cs typeface="+mn-cs"/>
                      </a:endParaRPr>
                    </a:p>
                    <a:p>
                      <a:pPr marL="0" indent="0">
                        <a:buFont typeface="Arial" panose="020B0604020202020204" pitchFamily="34" charset="0"/>
                        <a:buNone/>
                      </a:pPr>
                      <a:r>
                        <a:rPr lang="en-US" sz="1150" kern="1200" baseline="0" dirty="0">
                          <a:solidFill>
                            <a:schemeClr val="dk1"/>
                          </a:solidFill>
                          <a:effectLst/>
                          <a:latin typeface="+mn-lt"/>
                          <a:ea typeface="+mn-ea"/>
                          <a:cs typeface="+mn-cs"/>
                        </a:rPr>
                        <a:t>At the time Phase I is implemented, a CIT will be drafted to communicate the information above to the counties.</a:t>
                      </a:r>
                    </a:p>
                    <a:p>
                      <a:pPr marL="0" indent="0">
                        <a:buFont typeface="Arial" panose="020B0604020202020204" pitchFamily="34" charset="0"/>
                        <a:buNone/>
                      </a:pPr>
                      <a:endParaRPr lang="en-US" sz="1150" kern="1200" baseline="0" dirty="0">
                        <a:solidFill>
                          <a:schemeClr val="dk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150" kern="1200" dirty="0">
                          <a:solidFill>
                            <a:schemeClr val="dk1"/>
                          </a:solidFill>
                          <a:effectLst/>
                          <a:latin typeface="+mn-lt"/>
                          <a:ea typeface="+mn-ea"/>
                          <a:cs typeface="+mn-cs"/>
                        </a:rPr>
                        <a:t>C-IV System Updates:</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50" kern="1200" dirty="0">
                          <a:solidFill>
                            <a:schemeClr val="dk1"/>
                          </a:solidFill>
                          <a:effectLst/>
                          <a:latin typeface="+mn-lt"/>
                          <a:ea typeface="+mn-ea"/>
                          <a:cs typeface="+mn-cs"/>
                        </a:rPr>
                        <a:t>An Emergency Approval License Status is  being added.</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50" kern="1200" dirty="0">
                          <a:solidFill>
                            <a:schemeClr val="dk1"/>
                          </a:solidFill>
                          <a:effectLst/>
                          <a:latin typeface="+mn-lt"/>
                          <a:ea typeface="+mn-ea"/>
                          <a:cs typeface="+mn-cs"/>
                        </a:rPr>
                        <a:t>The Emergency Assistance (EA) 5K aid code determination is being updated to allow EA funds to be paid to relative and non relative extended family members (NREFMs) prior to the approval of the caretaker’s home.</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50" kern="1200" dirty="0">
                          <a:solidFill>
                            <a:schemeClr val="dk1"/>
                          </a:solidFill>
                          <a:effectLst/>
                          <a:latin typeface="+mn-lt"/>
                          <a:ea typeface="+mn-ea"/>
                          <a:cs typeface="+mn-cs"/>
                        </a:rPr>
                        <a:t>Two Notices of Action (NOAs) are being added to the template repository. </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50" kern="1200" dirty="0">
                          <a:solidFill>
                            <a:schemeClr val="dk1"/>
                          </a:solidFill>
                          <a:effectLst/>
                          <a:latin typeface="+mn-lt"/>
                          <a:ea typeface="+mn-ea"/>
                          <a:cs typeface="+mn-cs"/>
                        </a:rPr>
                        <a:t>An Emergency Placement Prior to Home Approval pay code is being added. This pay code applies to FC and ARC.</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50" kern="1200" dirty="0">
                        <a:solidFill>
                          <a:schemeClr val="dk1"/>
                        </a:solidFill>
                        <a:effectLst/>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50" kern="1200" baseline="0" dirty="0">
                          <a:solidFill>
                            <a:schemeClr val="dk1"/>
                          </a:solidFill>
                          <a:effectLst/>
                          <a:latin typeface="+mn-lt"/>
                          <a:ea typeface="+mn-ea"/>
                          <a:cs typeface="+mn-cs"/>
                        </a:rPr>
                        <a:t>-Continued on next slide-</a:t>
                      </a: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7670189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11AC5FD-6117-434D-B9A5-ADA9E67FDCBD}" type="slidenum">
              <a:rPr kumimoji="0" lang="en-US" sz="1400" b="0" i="0" u="none" strike="noStrike" kern="1200" cap="none" spc="0" normalizeH="0" baseline="0" noProof="0" smtClean="0">
                <a:ln>
                  <a:noFill/>
                </a:ln>
                <a:solidFill>
                  <a:prstClr val="black"/>
                </a:solidFill>
                <a:effectLst/>
                <a:uLnTx/>
                <a:uFillTx/>
                <a:latin typeface="Corbel" panose="020B0503020204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400" b="0" i="0" u="none" strike="noStrike" kern="1200" cap="none" spc="0" normalizeH="0" baseline="0" noProof="0" dirty="0">
              <a:ln>
                <a:noFill/>
              </a:ln>
              <a:solidFill>
                <a:prstClr val="black"/>
              </a:solidFill>
              <a:effectLst/>
              <a:uLnTx/>
              <a:uFillTx/>
              <a:latin typeface="Corbel" panose="020B0503020204020204"/>
              <a:ea typeface="+mn-ea"/>
              <a:cs typeface="+mn-cs"/>
            </a:endParaRPr>
          </a:p>
        </p:txBody>
      </p:sp>
      <p:graphicFrame>
        <p:nvGraphicFramePr>
          <p:cNvPr id="2" name="Table 1"/>
          <p:cNvGraphicFramePr>
            <a:graphicFrameLocks noGrp="1"/>
          </p:cNvGraphicFramePr>
          <p:nvPr>
            <p:extLst/>
          </p:nvPr>
        </p:nvGraphicFramePr>
        <p:xfrm>
          <a:off x="228600" y="685805"/>
          <a:ext cx="8686800" cy="5508084"/>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1897634298"/>
                    </a:ext>
                  </a:extLst>
                </a:gridCol>
                <a:gridCol w="838200">
                  <a:extLst>
                    <a:ext uri="{9D8B030D-6E8A-4147-A177-3AD203B41FA5}">
                      <a16:colId xmlns:a16="http://schemas.microsoft.com/office/drawing/2014/main" val="1570552813"/>
                    </a:ext>
                  </a:extLst>
                </a:gridCol>
                <a:gridCol w="1143000">
                  <a:extLst>
                    <a:ext uri="{9D8B030D-6E8A-4147-A177-3AD203B41FA5}">
                      <a16:colId xmlns:a16="http://schemas.microsoft.com/office/drawing/2014/main" val="2930224535"/>
                    </a:ext>
                  </a:extLst>
                </a:gridCol>
                <a:gridCol w="1066800">
                  <a:extLst>
                    <a:ext uri="{9D8B030D-6E8A-4147-A177-3AD203B41FA5}">
                      <a16:colId xmlns:a16="http://schemas.microsoft.com/office/drawing/2014/main" val="3776382731"/>
                    </a:ext>
                  </a:extLst>
                </a:gridCol>
                <a:gridCol w="4191000">
                  <a:extLst>
                    <a:ext uri="{9D8B030D-6E8A-4147-A177-3AD203B41FA5}">
                      <a16:colId xmlns:a16="http://schemas.microsoft.com/office/drawing/2014/main" val="3406358116"/>
                    </a:ext>
                  </a:extLst>
                </a:gridCol>
              </a:tblGrid>
              <a:tr h="549797">
                <a:tc>
                  <a:txBody>
                    <a:bodyPr/>
                    <a:lstStyle/>
                    <a:p>
                      <a:r>
                        <a:rPr lang="en-US" sz="1100" dirty="0">
                          <a:solidFill>
                            <a:schemeClr val="tx1"/>
                          </a:solidFill>
                          <a:latin typeface="+mj-lt"/>
                          <a:cs typeface="Arial" panose="020B0604020202020204" pitchFamily="34" charset="0"/>
                        </a:rPr>
                        <a:t>Item</a:t>
                      </a:r>
                    </a:p>
                  </a:txBody>
                  <a:tcPr marL="91438" marR="91438" marT="34283" marB="34283"/>
                </a:tc>
                <a:tc>
                  <a:txBody>
                    <a:bodyPr/>
                    <a:lstStyle/>
                    <a:p>
                      <a:r>
                        <a:rPr lang="en-US" sz="1100" dirty="0">
                          <a:solidFill>
                            <a:schemeClr val="tx1"/>
                          </a:solidFill>
                          <a:latin typeface="+mj-lt"/>
                          <a:cs typeface="Arial" panose="020B0604020202020204" pitchFamily="34" charset="0"/>
                        </a:rPr>
                        <a:t>Policy</a:t>
                      </a:r>
                      <a:r>
                        <a:rPr lang="en-US" sz="1100" baseline="0" dirty="0">
                          <a:solidFill>
                            <a:schemeClr val="tx1"/>
                          </a:solidFill>
                          <a:latin typeface="+mj-lt"/>
                          <a:cs typeface="Arial" panose="020B0604020202020204" pitchFamily="34" charset="0"/>
                        </a:rPr>
                        <a:t> Effective Date</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C-IV</a:t>
                      </a:r>
                      <a:r>
                        <a:rPr lang="en-US" sz="1100" baseline="0" dirty="0">
                          <a:solidFill>
                            <a:schemeClr val="tx1"/>
                          </a:solidFill>
                          <a:latin typeface="+mj-lt"/>
                          <a:cs typeface="Arial" panose="020B0604020202020204" pitchFamily="34" charset="0"/>
                        </a:rPr>
                        <a:t> Status</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mj-lt"/>
                          <a:ea typeface="+mn-ea"/>
                          <a:cs typeface="Arial" panose="020B0604020202020204" pitchFamily="34" charset="0"/>
                        </a:rPr>
                        <a:t>Description</a:t>
                      </a:r>
                      <a:r>
                        <a:rPr lang="en-US" sz="1100" b="1" kern="1200" baseline="0" dirty="0">
                          <a:solidFill>
                            <a:schemeClr val="tx1"/>
                          </a:solidFill>
                          <a:latin typeface="+mj-lt"/>
                          <a:ea typeface="+mn-ea"/>
                          <a:cs typeface="Arial" panose="020B0604020202020204" pitchFamily="34" charset="0"/>
                        </a:rPr>
                        <a:t> – </a:t>
                      </a:r>
                      <a:r>
                        <a:rPr lang="en-US" sz="11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9365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rPr>
                        <a:t>Short Term – Interim Funding for Emergency Caregivers with Placement of Children and NMD prior to RFA Approval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hlinkClick r:id="rId2"/>
                        </a:rPr>
                        <a:t>ACL 18-33</a:t>
                      </a: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hlinkClick r:id="rId3"/>
                        </a:rPr>
                        <a:t>CFL 17/18-59</a:t>
                      </a:r>
                      <a:endParaRPr lang="en-US" sz="1150" kern="1200" baseline="0" dirty="0">
                        <a:solidFill>
                          <a:schemeClr val="dk1"/>
                        </a:solidFill>
                        <a:latin typeface="+mn-lt"/>
                        <a:ea typeface="+mn-ea"/>
                        <a:cs typeface="Arial" panose="020B0604020202020204" pitchFamily="34" charset="0"/>
                      </a:endParaRPr>
                    </a:p>
                  </a:txBody>
                  <a:tcPr marL="91448" marR="91448" marT="34291" marB="34291"/>
                </a:tc>
                <a:tc>
                  <a:txBody>
                    <a:bodyPr/>
                    <a:lstStyle/>
                    <a:p>
                      <a:r>
                        <a:rPr lang="en-US" sz="1150" i="0" dirty="0">
                          <a:solidFill>
                            <a:schemeClr val="tx1"/>
                          </a:solidFill>
                          <a:latin typeface="+mn-lt"/>
                          <a:cs typeface="Arial" panose="020B0604020202020204" pitchFamily="34" charset="0"/>
                        </a:rPr>
                        <a:t>4/1/18</a:t>
                      </a: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50" dirty="0">
                          <a:latin typeface="+mn-lt"/>
                          <a:cs typeface="Arial" panose="020B0604020202020204" pitchFamily="34" charset="0"/>
                        </a:rPr>
                        <a:t>SCR</a:t>
                      </a:r>
                      <a:r>
                        <a:rPr lang="en-US" sz="1150" baseline="0" dirty="0">
                          <a:latin typeface="+mn-lt"/>
                          <a:cs typeface="Arial" panose="020B0604020202020204" pitchFamily="34" charset="0"/>
                        </a:rPr>
                        <a:t> 100645</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18.05</a:t>
                      </a:r>
                      <a:endParaRPr lang="en-US" sz="1150" dirty="0">
                        <a:latin typeface="+mn-lt"/>
                        <a:cs typeface="Arial" panose="020B0604020202020204" pitchFamily="34" charset="0"/>
                      </a:endParaRPr>
                    </a:p>
                  </a:txBody>
                  <a:tcPr marL="91442" marR="91442" marT="34315" marB="34315"/>
                </a:tc>
                <a:tc>
                  <a:txBody>
                    <a:bodyPr/>
                    <a:lstStyle/>
                    <a:p>
                      <a:r>
                        <a:rPr lang="en-US" sz="1150" kern="1200" dirty="0">
                          <a:solidFill>
                            <a:schemeClr val="tx1"/>
                          </a:solidFill>
                          <a:effectLst/>
                          <a:latin typeface="+mn-lt"/>
                          <a:ea typeface="+mn-ea"/>
                          <a:cs typeface="+mn-cs"/>
                        </a:rPr>
                        <a:t>SCR 201268</a:t>
                      </a:r>
                    </a:p>
                    <a:p>
                      <a:endParaRPr lang="en-US" sz="1150" kern="1200" dirty="0">
                        <a:solidFill>
                          <a:schemeClr val="tx1"/>
                        </a:solidFill>
                        <a:effectLst/>
                        <a:latin typeface="+mn-lt"/>
                        <a:ea typeface="+mn-ea"/>
                        <a:cs typeface="+mn-cs"/>
                      </a:endParaRPr>
                    </a:p>
                    <a:p>
                      <a:r>
                        <a:rPr lang="en-US" sz="1150" kern="1200" dirty="0">
                          <a:solidFill>
                            <a:schemeClr val="tx1"/>
                          </a:solidFill>
                          <a:effectLst/>
                          <a:latin typeface="+mn-lt"/>
                          <a:ea typeface="+mn-ea"/>
                          <a:cs typeface="+mn-cs"/>
                        </a:rPr>
                        <a:t>Design</a:t>
                      </a:r>
                    </a:p>
                    <a:p>
                      <a:endParaRPr lang="en-US" sz="1150" kern="1200" dirty="0">
                        <a:solidFill>
                          <a:schemeClr val="tx1"/>
                        </a:solidFill>
                        <a:effectLst/>
                        <a:latin typeface="+mn-lt"/>
                        <a:ea typeface="+mn-ea"/>
                        <a:cs typeface="+mn-cs"/>
                      </a:endParaRPr>
                    </a:p>
                    <a:p>
                      <a:r>
                        <a:rPr lang="en-US" sz="1150" kern="1200" dirty="0">
                          <a:solidFill>
                            <a:schemeClr val="tx1"/>
                          </a:solidFill>
                          <a:effectLst/>
                          <a:latin typeface="+mn-lt"/>
                          <a:ea typeface="+mn-ea"/>
                          <a:cs typeface="+mn-cs"/>
                        </a:rPr>
                        <a:t>Release </a:t>
                      </a:r>
                      <a:br>
                        <a:rPr lang="en-US" sz="1150" kern="1200" dirty="0">
                          <a:solidFill>
                            <a:schemeClr val="tx1"/>
                          </a:solidFill>
                          <a:effectLst/>
                          <a:latin typeface="+mn-lt"/>
                          <a:ea typeface="+mn-ea"/>
                          <a:cs typeface="+mn-cs"/>
                        </a:rPr>
                      </a:br>
                      <a:r>
                        <a:rPr lang="en-US" sz="1150" kern="1200" dirty="0">
                          <a:solidFill>
                            <a:schemeClr val="tx1"/>
                          </a:solidFill>
                          <a:effectLst/>
                          <a:latin typeface="+mn-lt"/>
                          <a:ea typeface="+mn-ea"/>
                          <a:cs typeface="+mn-cs"/>
                        </a:rPr>
                        <a:t>18.05</a:t>
                      </a:r>
                    </a:p>
                  </a:txBody>
                  <a:tcPr marL="91442" marR="91442" marT="34315" marB="34315"/>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50" kern="1200" dirty="0">
                          <a:solidFill>
                            <a:schemeClr val="dk1"/>
                          </a:solidFill>
                          <a:effectLst/>
                          <a:latin typeface="+mn-lt"/>
                          <a:ea typeface="+mn-ea"/>
                          <a:cs typeface="+mn-cs"/>
                        </a:rPr>
                        <a:t>LRS System Update:</a:t>
                      </a:r>
                    </a:p>
                    <a:p>
                      <a:pPr marL="0" marR="0" lvl="0" indent="0" algn="just" defTabSz="685800" rtl="0" eaLnBrk="1" fontAlgn="auto" latinLnBrk="0" hangingPunct="1">
                        <a:lnSpc>
                          <a:spcPct val="100000"/>
                        </a:lnSpc>
                        <a:spcBef>
                          <a:spcPts val="0"/>
                        </a:spcBef>
                        <a:spcAft>
                          <a:spcPts val="0"/>
                        </a:spcAft>
                        <a:buClrTx/>
                        <a:buSzTx/>
                        <a:buFontTx/>
                        <a:buNone/>
                        <a:tabLst/>
                        <a:defRPr/>
                      </a:pPr>
                      <a:r>
                        <a:rPr lang="en-US" sz="1150" kern="1200" dirty="0">
                          <a:solidFill>
                            <a:schemeClr val="dk1"/>
                          </a:solidFill>
                          <a:effectLst/>
                          <a:latin typeface="+mn-lt"/>
                          <a:ea typeface="+mn-ea"/>
                          <a:cs typeface="+mn-cs"/>
                        </a:rPr>
                        <a:t>A new License Status (Emergency Approval) will be added to allow staff to differentiate between approved licenses and licenses with emergency approval.  </a:t>
                      </a:r>
                    </a:p>
                    <a:p>
                      <a:pPr marL="0" marR="0" lvl="0" indent="0" algn="just" defTabSz="685800" rtl="0" eaLnBrk="1" fontAlgn="auto" latinLnBrk="0" hangingPunct="1">
                        <a:lnSpc>
                          <a:spcPct val="100000"/>
                        </a:lnSpc>
                        <a:spcBef>
                          <a:spcPts val="0"/>
                        </a:spcBef>
                        <a:spcAft>
                          <a:spcPts val="0"/>
                        </a:spcAft>
                        <a:buClrTx/>
                        <a:buSzTx/>
                        <a:buFontTx/>
                        <a:buNone/>
                        <a:tabLst/>
                        <a:defRPr/>
                      </a:pPr>
                      <a:endParaRPr lang="en-US" sz="1150" kern="1200" dirty="0">
                        <a:solidFill>
                          <a:schemeClr val="dk1"/>
                        </a:solidFill>
                        <a:effectLst/>
                        <a:latin typeface="+mn-lt"/>
                        <a:ea typeface="+mn-ea"/>
                        <a:cs typeface="+mn-cs"/>
                      </a:endParaRPr>
                    </a:p>
                    <a:p>
                      <a:pPr algn="just"/>
                      <a:r>
                        <a:rPr lang="en-US" sz="1150" dirty="0">
                          <a:effectLst/>
                        </a:rPr>
                        <a:t>The new status will be used in the Foster Care EDBC logic to determine if the Child Placement is approved.  </a:t>
                      </a:r>
                    </a:p>
                    <a:p>
                      <a:pPr algn="just"/>
                      <a:endParaRPr lang="en-US" sz="1150" dirty="0">
                        <a:effectLst/>
                      </a:endParaRPr>
                    </a:p>
                    <a:p>
                      <a:pPr algn="just"/>
                      <a:r>
                        <a:rPr lang="en-US" sz="1150" dirty="0">
                          <a:effectLst/>
                        </a:rPr>
                        <a:t>T</a:t>
                      </a:r>
                      <a:r>
                        <a:rPr lang="en-US" sz="1150" kern="1200" dirty="0">
                          <a:solidFill>
                            <a:schemeClr val="dk1"/>
                          </a:solidFill>
                          <a:effectLst/>
                          <a:latin typeface="+mn-lt"/>
                          <a:ea typeface="+mn-ea"/>
                          <a:cs typeface="+mn-cs"/>
                        </a:rPr>
                        <a:t>he system will either:</a:t>
                      </a:r>
                    </a:p>
                    <a:p>
                      <a:pPr marL="285750" lvl="0" indent="-285750" algn="just">
                        <a:buFont typeface="Arial" panose="020B0604020202020204" pitchFamily="34" charset="0"/>
                        <a:buChar char="•"/>
                      </a:pPr>
                      <a:r>
                        <a:rPr lang="en-US" sz="1150" kern="1200" dirty="0">
                          <a:solidFill>
                            <a:schemeClr val="dk1"/>
                          </a:solidFill>
                          <a:effectLst/>
                          <a:latin typeface="+mn-lt"/>
                          <a:ea typeface="+mn-ea"/>
                          <a:cs typeface="+mn-cs"/>
                        </a:rPr>
                        <a:t>Deny the case with a reason of ‘Home/Facility Not Eligible’ for a pending program or</a:t>
                      </a:r>
                    </a:p>
                    <a:p>
                      <a:pPr marL="285750" lvl="0" indent="-285750" algn="just">
                        <a:buFont typeface="Arial" panose="020B0604020202020204" pitchFamily="34" charset="0"/>
                        <a:buChar char="•"/>
                      </a:pPr>
                      <a:r>
                        <a:rPr lang="en-US" sz="1150" kern="1200" dirty="0">
                          <a:solidFill>
                            <a:schemeClr val="dk1"/>
                          </a:solidFill>
                          <a:effectLst/>
                          <a:latin typeface="+mn-lt"/>
                          <a:ea typeface="+mn-ea"/>
                          <a:cs typeface="+mn-cs"/>
                        </a:rPr>
                        <a:t>Pay the facility using County funds under aid code 45 for an Active program.</a:t>
                      </a:r>
                    </a:p>
                    <a:p>
                      <a:pPr marL="285750" lvl="0" indent="-285750" algn="just">
                        <a:buFont typeface="Arial" panose="020B0604020202020204" pitchFamily="34" charset="0"/>
                        <a:buChar char="•"/>
                      </a:pPr>
                      <a:endParaRPr lang="en-US" sz="1150" kern="1200" dirty="0">
                        <a:solidFill>
                          <a:schemeClr val="dk1"/>
                        </a:solidFill>
                        <a:effectLst/>
                        <a:latin typeface="+mn-lt"/>
                        <a:ea typeface="+mn-ea"/>
                        <a:cs typeface="+mn-cs"/>
                      </a:endParaRPr>
                    </a:p>
                    <a:p>
                      <a:pPr marL="0" lvl="0" indent="0" algn="just">
                        <a:buFont typeface="Arial" panose="020B0604020202020204" pitchFamily="34" charset="0"/>
                        <a:buNone/>
                      </a:pPr>
                      <a:r>
                        <a:rPr lang="en-US" sz="1150" kern="1200" dirty="0">
                          <a:solidFill>
                            <a:schemeClr val="dk1"/>
                          </a:solidFill>
                          <a:effectLst/>
                          <a:latin typeface="+mn-lt"/>
                          <a:ea typeface="+mn-ea"/>
                          <a:cs typeface="+mn-cs"/>
                        </a:rPr>
                        <a:t>Note: ARC placements are not eligible for Emergency Assistance (EA) funding (5K), and the system will determine an ARC aid code if the license is approved.</a:t>
                      </a:r>
                    </a:p>
                    <a:p>
                      <a:pPr marL="0" marR="0" lvl="0" indent="0" algn="just" defTabSz="685800" rtl="0" eaLnBrk="1" fontAlgn="auto" latinLnBrk="0" hangingPunct="1">
                        <a:lnSpc>
                          <a:spcPct val="100000"/>
                        </a:lnSpc>
                        <a:spcBef>
                          <a:spcPts val="0"/>
                        </a:spcBef>
                        <a:spcAft>
                          <a:spcPts val="0"/>
                        </a:spcAft>
                        <a:buClrTx/>
                        <a:buSzTx/>
                        <a:buFontTx/>
                        <a:buNone/>
                        <a:tabLst/>
                        <a:defRPr/>
                      </a:pPr>
                      <a:endParaRPr lang="en-US" sz="1150" kern="1200" dirty="0">
                        <a:solidFill>
                          <a:schemeClr val="dk1"/>
                        </a:solidFill>
                        <a:effectLst/>
                        <a:latin typeface="+mn-lt"/>
                        <a:ea typeface="+mn-ea"/>
                        <a:cs typeface="+mn-cs"/>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lang="en-US" sz="1150" kern="1200" dirty="0">
                          <a:solidFill>
                            <a:schemeClr val="dk1"/>
                          </a:solidFill>
                          <a:effectLst/>
                          <a:latin typeface="+mn-lt"/>
                          <a:ea typeface="+mn-ea"/>
                          <a:cs typeface="+mn-cs"/>
                        </a:rPr>
                        <a:t>The ‘Child Placement Detail’ page will be updated to prevent users from saving the page when the Home Approval or License is in an ‘Emergency Approval’ status if they select an ineligible Level of Care.</a:t>
                      </a:r>
                    </a:p>
                    <a:p>
                      <a:pPr marL="0" marR="0" lvl="0" indent="0" algn="just" defTabSz="685800" rtl="0" eaLnBrk="1" fontAlgn="auto" latinLnBrk="0" hangingPunct="1">
                        <a:lnSpc>
                          <a:spcPct val="100000"/>
                        </a:lnSpc>
                        <a:spcBef>
                          <a:spcPts val="0"/>
                        </a:spcBef>
                        <a:spcAft>
                          <a:spcPts val="0"/>
                        </a:spcAft>
                        <a:buClrTx/>
                        <a:buSzTx/>
                        <a:buFontTx/>
                        <a:buNone/>
                        <a:tabLst/>
                        <a:defRPr/>
                      </a:pPr>
                      <a:endParaRPr lang="en-US" sz="1150" kern="1200" dirty="0">
                        <a:solidFill>
                          <a:schemeClr val="dk1"/>
                        </a:solidFill>
                        <a:effectLst/>
                        <a:latin typeface="+mn-lt"/>
                        <a:ea typeface="+mn-ea"/>
                        <a:cs typeface="+mn-cs"/>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lang="en-US" sz="1150" kern="1200" dirty="0">
                          <a:solidFill>
                            <a:schemeClr val="dk1"/>
                          </a:solidFill>
                          <a:effectLst/>
                          <a:latin typeface="+mn-lt"/>
                          <a:ea typeface="+mn-ea"/>
                          <a:cs typeface="+mn-cs"/>
                        </a:rPr>
                        <a:t>Pay code column has been added to the DCFS child welfare trust Abatement report and General ledger report.</a:t>
                      </a: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42189554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11AC5FD-6117-434D-B9A5-ADA9E67FDCBD}" type="slidenum">
              <a:rPr kumimoji="0" lang="en-US" sz="1400" b="0" i="0" u="none" strike="noStrike" kern="1200" cap="none" spc="0" normalizeH="0" baseline="0" noProof="0" smtClean="0">
                <a:ln>
                  <a:noFill/>
                </a:ln>
                <a:solidFill>
                  <a:prstClr val="black"/>
                </a:solidFill>
                <a:effectLst/>
                <a:uLnTx/>
                <a:uFillTx/>
                <a:latin typeface="Corbel" panose="020B0503020204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400" b="0" i="0" u="none" strike="noStrike" kern="1200" cap="none" spc="0" normalizeH="0" baseline="0" noProof="0" dirty="0">
              <a:ln>
                <a:noFill/>
              </a:ln>
              <a:solidFill>
                <a:prstClr val="black"/>
              </a:solidFill>
              <a:effectLst/>
              <a:uLnTx/>
              <a:uFillTx/>
              <a:latin typeface="Corbel" panose="020B0503020204020204"/>
              <a:ea typeface="+mn-ea"/>
              <a:cs typeface="+mn-cs"/>
            </a:endParaRPr>
          </a:p>
        </p:txBody>
      </p:sp>
      <p:graphicFrame>
        <p:nvGraphicFramePr>
          <p:cNvPr id="2" name="Table 1"/>
          <p:cNvGraphicFramePr>
            <a:graphicFrameLocks noGrp="1"/>
          </p:cNvGraphicFramePr>
          <p:nvPr>
            <p:extLst/>
          </p:nvPr>
        </p:nvGraphicFramePr>
        <p:xfrm>
          <a:off x="228600" y="685805"/>
          <a:ext cx="8686800" cy="5638796"/>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1897634298"/>
                    </a:ext>
                  </a:extLst>
                </a:gridCol>
                <a:gridCol w="914400">
                  <a:extLst>
                    <a:ext uri="{9D8B030D-6E8A-4147-A177-3AD203B41FA5}">
                      <a16:colId xmlns:a16="http://schemas.microsoft.com/office/drawing/2014/main" val="1570552813"/>
                    </a:ext>
                  </a:extLst>
                </a:gridCol>
                <a:gridCol w="1143000">
                  <a:extLst>
                    <a:ext uri="{9D8B030D-6E8A-4147-A177-3AD203B41FA5}">
                      <a16:colId xmlns:a16="http://schemas.microsoft.com/office/drawing/2014/main" val="2930224535"/>
                    </a:ext>
                  </a:extLst>
                </a:gridCol>
                <a:gridCol w="1219200">
                  <a:extLst>
                    <a:ext uri="{9D8B030D-6E8A-4147-A177-3AD203B41FA5}">
                      <a16:colId xmlns:a16="http://schemas.microsoft.com/office/drawing/2014/main" val="3776382731"/>
                    </a:ext>
                  </a:extLst>
                </a:gridCol>
                <a:gridCol w="4191000">
                  <a:extLst>
                    <a:ext uri="{9D8B030D-6E8A-4147-A177-3AD203B41FA5}">
                      <a16:colId xmlns:a16="http://schemas.microsoft.com/office/drawing/2014/main" val="3406358116"/>
                    </a:ext>
                  </a:extLst>
                </a:gridCol>
              </a:tblGrid>
              <a:tr h="576454">
                <a:tc>
                  <a:txBody>
                    <a:bodyPr/>
                    <a:lstStyle/>
                    <a:p>
                      <a:r>
                        <a:rPr lang="en-US" sz="1100" dirty="0">
                          <a:solidFill>
                            <a:schemeClr val="tx1"/>
                          </a:solidFill>
                          <a:latin typeface="+mj-lt"/>
                          <a:cs typeface="Arial" panose="020B0604020202020204" pitchFamily="34" charset="0"/>
                        </a:rPr>
                        <a:t>Item</a:t>
                      </a:r>
                    </a:p>
                  </a:txBody>
                  <a:tcPr marL="91438" marR="91438" marT="34283" marB="34283"/>
                </a:tc>
                <a:tc>
                  <a:txBody>
                    <a:bodyPr/>
                    <a:lstStyle/>
                    <a:p>
                      <a:r>
                        <a:rPr lang="en-US" sz="1100" dirty="0">
                          <a:solidFill>
                            <a:schemeClr val="tx1"/>
                          </a:solidFill>
                          <a:latin typeface="+mj-lt"/>
                          <a:cs typeface="Arial" panose="020B0604020202020204" pitchFamily="34" charset="0"/>
                        </a:rPr>
                        <a:t>Policy</a:t>
                      </a:r>
                      <a:r>
                        <a:rPr lang="en-US" sz="1100" baseline="0" dirty="0">
                          <a:solidFill>
                            <a:schemeClr val="tx1"/>
                          </a:solidFill>
                          <a:latin typeface="+mj-lt"/>
                          <a:cs typeface="Arial" panose="020B0604020202020204" pitchFamily="34" charset="0"/>
                        </a:rPr>
                        <a:t> Effective Date</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C-IV</a:t>
                      </a:r>
                      <a:r>
                        <a:rPr lang="en-US" sz="1100" baseline="0" dirty="0">
                          <a:solidFill>
                            <a:schemeClr val="tx1"/>
                          </a:solidFill>
                          <a:latin typeface="+mj-lt"/>
                          <a:cs typeface="Arial" panose="020B0604020202020204" pitchFamily="34" charset="0"/>
                        </a:rPr>
                        <a:t> Status</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mj-lt"/>
                          <a:ea typeface="+mn-ea"/>
                          <a:cs typeface="Arial" panose="020B0604020202020204" pitchFamily="34" charset="0"/>
                        </a:rPr>
                        <a:t>Description</a:t>
                      </a:r>
                      <a:r>
                        <a:rPr lang="en-US" sz="1100" b="1" kern="1200" baseline="0" dirty="0">
                          <a:solidFill>
                            <a:schemeClr val="tx1"/>
                          </a:solidFill>
                          <a:latin typeface="+mj-lt"/>
                          <a:ea typeface="+mn-ea"/>
                          <a:cs typeface="Arial" panose="020B0604020202020204" pitchFamily="34" charset="0"/>
                        </a:rPr>
                        <a:t> – </a:t>
                      </a:r>
                      <a:r>
                        <a:rPr lang="en-US" sz="11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50623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dk1"/>
                          </a:solidFill>
                          <a:latin typeface="+mn-lt"/>
                          <a:ea typeface="+mn-ea"/>
                          <a:cs typeface="Arial" panose="020B0604020202020204" pitchFamily="34" charset="0"/>
                        </a:rPr>
                        <a:t>Implementation of Assistance with Diaper Cost Supportive Services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dk1"/>
                          </a:solidFill>
                          <a:latin typeface="+mn-lt"/>
                          <a:ea typeface="+mn-ea"/>
                          <a:cs typeface="Arial" panose="020B0604020202020204" pitchFamily="34" charset="0"/>
                          <a:hlinkClick r:id="rId2"/>
                        </a:rPr>
                        <a:t>ACL 18-38</a:t>
                      </a:r>
                      <a:endParaRPr lang="en-US" sz="1200" kern="1200" baseline="0" dirty="0">
                        <a:solidFill>
                          <a:schemeClr val="dk1"/>
                        </a:solidFill>
                        <a:latin typeface="+mn-lt"/>
                        <a:ea typeface="+mn-ea"/>
                        <a:cs typeface="Arial" panose="020B0604020202020204" pitchFamily="34" charset="0"/>
                      </a:endParaRPr>
                    </a:p>
                  </a:txBody>
                  <a:tcPr marL="91448" marR="91448" marT="34291" marB="34291"/>
                </a:tc>
                <a:tc>
                  <a:txBody>
                    <a:bodyPr/>
                    <a:lstStyle/>
                    <a:p>
                      <a:r>
                        <a:rPr lang="en-US" sz="1200" i="0" dirty="0">
                          <a:solidFill>
                            <a:schemeClr val="tx1"/>
                          </a:solidFill>
                          <a:latin typeface="+mn-lt"/>
                          <a:cs typeface="Arial" panose="020B0604020202020204" pitchFamily="34" charset="0"/>
                        </a:rPr>
                        <a:t>4/1/18</a:t>
                      </a: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Arial" panose="020B0604020202020204" pitchFamily="34" charset="0"/>
                        </a:rPr>
                        <a:t>SCR</a:t>
                      </a:r>
                      <a:r>
                        <a:rPr lang="en-US" sz="1200" baseline="0" dirty="0">
                          <a:latin typeface="+mn-lt"/>
                          <a:cs typeface="Arial" panose="020B0604020202020204" pitchFamily="34" charset="0"/>
                        </a:rPr>
                        <a:t> 100305</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latin typeface="+mn-lt"/>
                          <a:cs typeface="Arial" panose="020B0604020202020204" pitchFamily="34" charset="0"/>
                        </a:rPr>
                        <a:t>TBD</a:t>
                      </a:r>
                      <a:endParaRPr lang="en-US" sz="1200" dirty="0">
                        <a:latin typeface="+mn-lt"/>
                        <a:cs typeface="Arial" panose="020B0604020202020204" pitchFamily="34" charset="0"/>
                      </a:endParaRPr>
                    </a:p>
                  </a:txBody>
                  <a:tcPr marL="91442" marR="91442" marT="34315" marB="34315"/>
                </a:tc>
                <a:tc>
                  <a:txBody>
                    <a:bodyPr/>
                    <a:lstStyle/>
                    <a:p>
                      <a:r>
                        <a:rPr lang="en-US" sz="1200" kern="1200" dirty="0">
                          <a:solidFill>
                            <a:schemeClr val="tx1"/>
                          </a:solidFill>
                          <a:effectLst/>
                          <a:latin typeface="+mn-lt"/>
                          <a:ea typeface="+mn-ea"/>
                          <a:cs typeface="+mn-cs"/>
                        </a:rPr>
                        <a:t>SCR 59192</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Analysis</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latin typeface="+mn-lt"/>
                          <a:cs typeface="Arial" panose="020B0604020202020204" pitchFamily="34" charset="0"/>
                        </a:rPr>
                        <a:t>TBD</a:t>
                      </a:r>
                      <a:endParaRPr lang="en-US" sz="1200" dirty="0">
                        <a:latin typeface="+mn-lt"/>
                        <a:cs typeface="Arial" panose="020B0604020202020204" pitchFamily="34" charset="0"/>
                      </a:endParaRPr>
                    </a:p>
                    <a:p>
                      <a:endParaRPr lang="en-US" sz="1200" kern="1200" dirty="0">
                        <a:solidFill>
                          <a:schemeClr val="tx1"/>
                        </a:solidFill>
                        <a:effectLst/>
                        <a:latin typeface="+mn-lt"/>
                        <a:ea typeface="+mn-ea"/>
                        <a:cs typeface="+mn-cs"/>
                      </a:endParaRPr>
                    </a:p>
                  </a:txBody>
                  <a:tcPr marL="91442" marR="91442" marT="34315" marB="34315"/>
                </a:tc>
                <a:tc>
                  <a:txBody>
                    <a:bodyPr/>
                    <a:lstStyle/>
                    <a:p>
                      <a:r>
                        <a:rPr lang="en-US" sz="1350" b="0" i="0" u="none" strike="noStrike" kern="1200" baseline="0" dirty="0">
                          <a:solidFill>
                            <a:schemeClr val="dk1"/>
                          </a:solidFill>
                          <a:latin typeface="+mn-lt"/>
                          <a:ea typeface="+mn-ea"/>
                          <a:cs typeface="+mn-cs"/>
                        </a:rPr>
                        <a:t>The passage of </a:t>
                      </a:r>
                      <a:r>
                        <a:rPr lang="en-US" sz="1350" b="0" i="0" u="none" strike="noStrike" kern="1200" baseline="0" dirty="0">
                          <a:solidFill>
                            <a:schemeClr val="dk1"/>
                          </a:solidFill>
                          <a:latin typeface="+mn-lt"/>
                          <a:ea typeface="+mn-ea"/>
                          <a:cs typeface="+mn-cs"/>
                          <a:hlinkClick r:id="rId3"/>
                        </a:rPr>
                        <a:t>AB 480 </a:t>
                      </a:r>
                      <a:r>
                        <a:rPr lang="en-US" sz="1350" b="0" i="0" u="none" strike="noStrike" kern="1200" baseline="0" dirty="0">
                          <a:solidFill>
                            <a:schemeClr val="dk1"/>
                          </a:solidFill>
                          <a:latin typeface="+mn-lt"/>
                          <a:ea typeface="+mn-ea"/>
                          <a:cs typeface="+mn-cs"/>
                        </a:rPr>
                        <a:t>requires County Welfare Departments (CWD) to provide thirty dollars ($30) per month to CalWORKs Welfare to Work (WTW) recipients to assist with diaper costs for each child who is under 36 months of age. </a:t>
                      </a:r>
                    </a:p>
                    <a:p>
                      <a:r>
                        <a:rPr lang="en-US" sz="1350" b="0" i="0" u="none" strike="noStrike" kern="1200" baseline="0" dirty="0">
                          <a:solidFill>
                            <a:schemeClr val="dk1"/>
                          </a:solidFill>
                          <a:latin typeface="+mn-lt"/>
                          <a:ea typeface="+mn-ea"/>
                          <a:cs typeface="+mn-cs"/>
                        </a:rPr>
                        <a:t>Individuals must meet the following qualifying criteria to receive the diaper supportive service: 1) Have a qualifying child under 36 months of age; and 2) be a participant in the WTW program. </a:t>
                      </a:r>
                    </a:p>
                    <a:p>
                      <a:endParaRPr lang="en-US" sz="1350" b="0" i="0" u="none" strike="noStrike" kern="1200" baseline="0" dirty="0">
                        <a:solidFill>
                          <a:schemeClr val="dk1"/>
                        </a:solidFill>
                        <a:latin typeface="+mn-lt"/>
                        <a:ea typeface="+mn-ea"/>
                        <a:cs typeface="+mn-cs"/>
                      </a:endParaRPr>
                    </a:p>
                    <a:p>
                      <a:r>
                        <a:rPr lang="en-US" sz="1350" b="1" i="0" u="none" strike="noStrike" kern="1200" baseline="0" dirty="0">
                          <a:solidFill>
                            <a:schemeClr val="dk1"/>
                          </a:solidFill>
                          <a:latin typeface="+mn-lt"/>
                          <a:ea typeface="+mn-ea"/>
                          <a:cs typeface="+mn-cs"/>
                        </a:rPr>
                        <a:t>C-IV/LRS Update:</a:t>
                      </a:r>
                      <a:endParaRPr lang="en-US" sz="1350" b="0" i="0" u="none" strike="noStrike" kern="1200" baseline="0" dirty="0">
                        <a:solidFill>
                          <a:schemeClr val="dk1"/>
                        </a:solidFill>
                        <a:latin typeface="+mn-lt"/>
                        <a:ea typeface="+mn-ea"/>
                        <a:cs typeface="+mn-cs"/>
                      </a:endParaRPr>
                    </a:p>
                    <a:p>
                      <a:pPr marL="285750" indent="-285750">
                        <a:buFont typeface="Arial" panose="020B0604020202020204" pitchFamily="34" charset="0"/>
                        <a:buChar char="•"/>
                      </a:pPr>
                      <a:r>
                        <a:rPr lang="en-US" sz="1350" b="0" i="0" u="none" strike="noStrike" kern="1200" baseline="0" dirty="0">
                          <a:solidFill>
                            <a:schemeClr val="dk1"/>
                          </a:solidFill>
                          <a:latin typeface="+mn-lt"/>
                          <a:ea typeface="+mn-ea"/>
                          <a:cs typeface="+mn-cs"/>
                        </a:rPr>
                        <a:t>Identified the potential caseload - approximately  22k cases across the 40 counties.</a:t>
                      </a:r>
                    </a:p>
                    <a:p>
                      <a:pPr marL="285750" indent="-285750">
                        <a:buFont typeface="Arial" panose="020B0604020202020204" pitchFamily="34" charset="0"/>
                        <a:buChar char="•"/>
                      </a:pPr>
                      <a:endParaRPr lang="en-US" sz="1350" b="0" i="0" u="none" strike="noStrike" kern="1200" baseline="0" dirty="0">
                        <a:solidFill>
                          <a:schemeClr val="dk1"/>
                        </a:solidFill>
                        <a:latin typeface="+mn-lt"/>
                        <a:ea typeface="+mn-ea"/>
                        <a:cs typeface="+mn-cs"/>
                      </a:endParaRPr>
                    </a:p>
                    <a:p>
                      <a:pPr marL="285750" indent="-285750">
                        <a:buFont typeface="Arial" panose="020B0604020202020204" pitchFamily="34" charset="0"/>
                        <a:buChar char="•"/>
                      </a:pPr>
                      <a:r>
                        <a:rPr lang="en-US" sz="1350" b="0" i="0" u="none" strike="noStrike" kern="1200" baseline="0" dirty="0">
                          <a:solidFill>
                            <a:schemeClr val="dk1"/>
                          </a:solidFill>
                          <a:latin typeface="+mn-lt"/>
                          <a:ea typeface="+mn-ea"/>
                          <a:cs typeface="+mn-cs"/>
                        </a:rPr>
                        <a:t>A manual process would constitute an unreasonable workload on the counties; the project has started documenting the requirements and design to automate the diaper benefit issuance. </a:t>
                      </a:r>
                    </a:p>
                    <a:p>
                      <a:pPr marL="285750" indent="-285750">
                        <a:buFont typeface="Arial" panose="020B0604020202020204" pitchFamily="34" charset="0"/>
                        <a:buChar char="•"/>
                      </a:pPr>
                      <a:endParaRPr lang="en-US" sz="1350" b="0" i="0" u="none" strike="noStrike" kern="1200" baseline="0" dirty="0">
                        <a:solidFill>
                          <a:schemeClr val="dk1"/>
                        </a:solidFill>
                        <a:latin typeface="+mn-lt"/>
                        <a:ea typeface="+mn-ea"/>
                        <a:cs typeface="+mn-cs"/>
                      </a:endParaRPr>
                    </a:p>
                    <a:p>
                      <a:pPr marL="285750" indent="-285750">
                        <a:buFont typeface="Arial" panose="020B0604020202020204" pitchFamily="34" charset="0"/>
                        <a:buChar char="•"/>
                      </a:pPr>
                      <a:r>
                        <a:rPr lang="en-US" sz="1350" b="0" i="0" u="none" strike="noStrike" kern="1200" baseline="0" dirty="0">
                          <a:solidFill>
                            <a:schemeClr val="dk1"/>
                          </a:solidFill>
                          <a:latin typeface="+mn-lt"/>
                          <a:ea typeface="+mn-ea"/>
                          <a:cs typeface="+mn-cs"/>
                        </a:rPr>
                        <a:t>The project has some policy questions that need to be address prior to finalizing the requirements and design. A Consortium Request for Policy Clarification (CRPC)  with policy questions was sent to CDSS on 4/10/18.</a:t>
                      </a: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12787898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11AC5FD-6117-434D-B9A5-ADA9E67FDCBD}" type="slidenum">
              <a:rPr kumimoji="0" lang="en-US" sz="1400" b="0" i="0" u="none" strike="noStrike" kern="1200" cap="none" spc="0" normalizeH="0" baseline="0" noProof="0" smtClean="0">
                <a:ln>
                  <a:noFill/>
                </a:ln>
                <a:solidFill>
                  <a:prstClr val="black"/>
                </a:solidFill>
                <a:effectLst/>
                <a:uLnTx/>
                <a:uFillTx/>
                <a:latin typeface="Corbel" panose="020B0503020204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400" b="0" i="0" u="none" strike="noStrike" kern="1200" cap="none" spc="0" normalizeH="0" baseline="0" noProof="0" dirty="0">
              <a:ln>
                <a:noFill/>
              </a:ln>
              <a:solidFill>
                <a:prstClr val="black"/>
              </a:solidFill>
              <a:effectLst/>
              <a:uLnTx/>
              <a:uFillTx/>
              <a:latin typeface="Corbel" panose="020B0503020204020204"/>
              <a:ea typeface="+mn-ea"/>
              <a:cs typeface="+mn-cs"/>
            </a:endParaRPr>
          </a:p>
        </p:txBody>
      </p:sp>
      <p:graphicFrame>
        <p:nvGraphicFramePr>
          <p:cNvPr id="2" name="Table 1"/>
          <p:cNvGraphicFramePr>
            <a:graphicFrameLocks noGrp="1"/>
          </p:cNvGraphicFramePr>
          <p:nvPr>
            <p:extLst/>
          </p:nvPr>
        </p:nvGraphicFramePr>
        <p:xfrm>
          <a:off x="228600" y="685805"/>
          <a:ext cx="8686800" cy="5603307"/>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1897634298"/>
                    </a:ext>
                  </a:extLst>
                </a:gridCol>
                <a:gridCol w="914400">
                  <a:extLst>
                    <a:ext uri="{9D8B030D-6E8A-4147-A177-3AD203B41FA5}">
                      <a16:colId xmlns:a16="http://schemas.microsoft.com/office/drawing/2014/main" val="1570552813"/>
                    </a:ext>
                  </a:extLst>
                </a:gridCol>
                <a:gridCol w="1143000">
                  <a:extLst>
                    <a:ext uri="{9D8B030D-6E8A-4147-A177-3AD203B41FA5}">
                      <a16:colId xmlns:a16="http://schemas.microsoft.com/office/drawing/2014/main" val="2930224535"/>
                    </a:ext>
                  </a:extLst>
                </a:gridCol>
                <a:gridCol w="1219200">
                  <a:extLst>
                    <a:ext uri="{9D8B030D-6E8A-4147-A177-3AD203B41FA5}">
                      <a16:colId xmlns:a16="http://schemas.microsoft.com/office/drawing/2014/main" val="3776382731"/>
                    </a:ext>
                  </a:extLst>
                </a:gridCol>
                <a:gridCol w="4191000">
                  <a:extLst>
                    <a:ext uri="{9D8B030D-6E8A-4147-A177-3AD203B41FA5}">
                      <a16:colId xmlns:a16="http://schemas.microsoft.com/office/drawing/2014/main" val="3406358116"/>
                    </a:ext>
                  </a:extLst>
                </a:gridCol>
              </a:tblGrid>
              <a:tr h="576454">
                <a:tc>
                  <a:txBody>
                    <a:bodyPr/>
                    <a:lstStyle/>
                    <a:p>
                      <a:r>
                        <a:rPr lang="en-US" sz="1100" dirty="0">
                          <a:solidFill>
                            <a:schemeClr val="tx1"/>
                          </a:solidFill>
                          <a:latin typeface="+mj-lt"/>
                          <a:cs typeface="Arial" panose="020B0604020202020204" pitchFamily="34" charset="0"/>
                        </a:rPr>
                        <a:t>Item</a:t>
                      </a:r>
                    </a:p>
                  </a:txBody>
                  <a:tcPr marL="91438" marR="91438" marT="34283" marB="34283"/>
                </a:tc>
                <a:tc>
                  <a:txBody>
                    <a:bodyPr/>
                    <a:lstStyle/>
                    <a:p>
                      <a:r>
                        <a:rPr lang="en-US" sz="1100" dirty="0">
                          <a:solidFill>
                            <a:schemeClr val="tx1"/>
                          </a:solidFill>
                          <a:latin typeface="+mj-lt"/>
                          <a:cs typeface="Arial" panose="020B0604020202020204" pitchFamily="34" charset="0"/>
                        </a:rPr>
                        <a:t>Policy</a:t>
                      </a:r>
                      <a:r>
                        <a:rPr lang="en-US" sz="1100" baseline="0" dirty="0">
                          <a:solidFill>
                            <a:schemeClr val="tx1"/>
                          </a:solidFill>
                          <a:latin typeface="+mj-lt"/>
                          <a:cs typeface="Arial" panose="020B0604020202020204" pitchFamily="34" charset="0"/>
                        </a:rPr>
                        <a:t> Effective Date</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C-IV</a:t>
                      </a:r>
                      <a:r>
                        <a:rPr lang="en-US" sz="1100" baseline="0" dirty="0">
                          <a:solidFill>
                            <a:schemeClr val="tx1"/>
                          </a:solidFill>
                          <a:latin typeface="+mj-lt"/>
                          <a:cs typeface="Arial" panose="020B0604020202020204" pitchFamily="34" charset="0"/>
                        </a:rPr>
                        <a:t> Status</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mj-lt"/>
                          <a:ea typeface="+mn-ea"/>
                          <a:cs typeface="Arial" panose="020B0604020202020204" pitchFamily="34" charset="0"/>
                        </a:rPr>
                        <a:t>Description</a:t>
                      </a:r>
                      <a:r>
                        <a:rPr lang="en-US" sz="1100" b="1" kern="1200" baseline="0" dirty="0">
                          <a:solidFill>
                            <a:schemeClr val="tx1"/>
                          </a:solidFill>
                          <a:latin typeface="+mj-lt"/>
                          <a:ea typeface="+mn-ea"/>
                          <a:cs typeface="Arial" panose="020B0604020202020204" pitchFamily="34" charset="0"/>
                        </a:rPr>
                        <a:t> – </a:t>
                      </a:r>
                      <a:r>
                        <a:rPr lang="en-US" sz="11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50268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a:solidFill>
                            <a:schemeClr val="dk1"/>
                          </a:solidFill>
                          <a:latin typeface="+mn-lt"/>
                          <a:ea typeface="+mn-ea"/>
                          <a:cs typeface="Arial" panose="020B0604020202020204" pitchFamily="34" charset="0"/>
                        </a:rPr>
                        <a:t>Changes to CalFresh Reporting Requirements</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a:solidFill>
                            <a:schemeClr val="dk1"/>
                          </a:solidFill>
                          <a:latin typeface="+mn-lt"/>
                          <a:ea typeface="+mn-ea"/>
                          <a:cs typeface="Arial" panose="020B0604020202020204" pitchFamily="34" charset="0"/>
                          <a:hlinkClick r:id="rId2"/>
                        </a:rPr>
                        <a:t>ACL 18-18</a:t>
                      </a:r>
                      <a:endParaRPr lang="en-US" sz="1400" kern="1200" baseline="0" dirty="0">
                        <a:solidFill>
                          <a:schemeClr val="dk1"/>
                        </a:solidFill>
                        <a:latin typeface="+mn-lt"/>
                        <a:ea typeface="+mn-ea"/>
                        <a:cs typeface="Arial" panose="020B0604020202020204" pitchFamily="34" charset="0"/>
                      </a:endParaRPr>
                    </a:p>
                  </a:txBody>
                  <a:tcPr marL="91448" marR="91448" marT="34291" marB="34291"/>
                </a:tc>
                <a:tc>
                  <a:txBody>
                    <a:bodyPr/>
                    <a:lstStyle/>
                    <a:p>
                      <a:r>
                        <a:rPr lang="en-US" sz="1400" i="0" dirty="0">
                          <a:solidFill>
                            <a:schemeClr val="tx1"/>
                          </a:solidFill>
                          <a:latin typeface="+mn-lt"/>
                          <a:cs typeface="Arial" panose="020B0604020202020204" pitchFamily="34" charset="0"/>
                        </a:rPr>
                        <a:t>5/8/2017</a:t>
                      </a: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SCR</a:t>
                      </a:r>
                      <a:r>
                        <a:rPr lang="en-US" sz="1400" baseline="0" dirty="0">
                          <a:latin typeface="+mn-lt"/>
                          <a:cs typeface="Arial" panose="020B0604020202020204" pitchFamily="34" charset="0"/>
                        </a:rPr>
                        <a:t> 100532</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TBD</a:t>
                      </a:r>
                      <a:endParaRPr lang="en-US" sz="1400" dirty="0">
                        <a:latin typeface="+mn-lt"/>
                        <a:cs typeface="Arial" panose="020B0604020202020204" pitchFamily="34" charset="0"/>
                      </a:endParaRPr>
                    </a:p>
                  </a:txBody>
                  <a:tcPr marL="91442" marR="91442" marT="34315" marB="34315"/>
                </a:tc>
                <a:tc>
                  <a:txBody>
                    <a:bodyPr/>
                    <a:lstStyle/>
                    <a:p>
                      <a:r>
                        <a:rPr lang="en-US" sz="1400" kern="1200" dirty="0">
                          <a:solidFill>
                            <a:schemeClr val="tx1"/>
                          </a:solidFill>
                          <a:effectLst/>
                          <a:latin typeface="+mn-lt"/>
                          <a:ea typeface="+mn-ea"/>
                          <a:cs typeface="+mn-cs"/>
                        </a:rPr>
                        <a:t>SCR 54311</a:t>
                      </a:r>
                    </a:p>
                    <a:p>
                      <a:endParaRPr lang="en-US" sz="1400" kern="1200" dirty="0">
                        <a:solidFill>
                          <a:schemeClr val="tx1"/>
                        </a:solidFill>
                        <a:effectLst/>
                        <a:latin typeface="+mn-lt"/>
                        <a:ea typeface="+mn-ea"/>
                        <a:cs typeface="+mn-cs"/>
                      </a:endParaRPr>
                    </a:p>
                    <a:p>
                      <a:r>
                        <a:rPr lang="en-US" sz="1400" kern="1200" dirty="0">
                          <a:solidFill>
                            <a:schemeClr val="tx1"/>
                          </a:solidFill>
                          <a:effectLst/>
                          <a:latin typeface="+mn-lt"/>
                          <a:ea typeface="+mn-ea"/>
                          <a:cs typeface="+mn-cs"/>
                        </a:rPr>
                        <a:t>Analysis</a:t>
                      </a:r>
                    </a:p>
                    <a:p>
                      <a:endParaRPr lang="en-US" sz="14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TBD</a:t>
                      </a:r>
                      <a:endParaRPr lang="en-US" sz="1400" dirty="0">
                        <a:latin typeface="+mn-lt"/>
                        <a:cs typeface="Arial" panose="020B0604020202020204" pitchFamily="34" charset="0"/>
                      </a:endParaRPr>
                    </a:p>
                    <a:p>
                      <a:endParaRPr lang="en-US" sz="1400" kern="1200" dirty="0">
                        <a:solidFill>
                          <a:schemeClr val="tx1"/>
                        </a:solidFill>
                        <a:effectLst/>
                        <a:latin typeface="+mn-lt"/>
                        <a:ea typeface="+mn-ea"/>
                        <a:cs typeface="+mn-cs"/>
                      </a:endParaRPr>
                    </a:p>
                  </a:txBody>
                  <a:tcPr marL="91442" marR="91442" marT="34315" marB="34315"/>
                </a:tc>
                <a:tc>
                  <a:txBody>
                    <a:bodyPr/>
                    <a:lstStyle/>
                    <a:p>
                      <a:r>
                        <a:rPr lang="en-US" sz="1400" b="0" i="0" u="none" strike="noStrike" kern="1200" baseline="0" dirty="0">
                          <a:solidFill>
                            <a:schemeClr val="dk1"/>
                          </a:solidFill>
                          <a:latin typeface="+mn-lt"/>
                          <a:ea typeface="+mn-ea"/>
                          <a:cs typeface="+mn-cs"/>
                        </a:rPr>
                        <a:t>The Food and Nutrition Service (FNS) recently issued a final rule implementing provisions of the Food, Conservation and Energy Act of 2008. The new regulations were effective May 8, 2017. </a:t>
                      </a:r>
                    </a:p>
                    <a:p>
                      <a:endParaRPr lang="en-US" sz="1400" b="0" i="0" u="none" strike="noStrike" kern="1200" baseline="0" dirty="0">
                        <a:solidFill>
                          <a:schemeClr val="dk1"/>
                        </a:solidFill>
                        <a:latin typeface="+mn-lt"/>
                        <a:ea typeface="+mn-ea"/>
                        <a:cs typeface="+mn-cs"/>
                      </a:endParaRPr>
                    </a:p>
                    <a:p>
                      <a:r>
                        <a:rPr lang="en-US" sz="1400" b="0" i="0" u="none" strike="noStrike" kern="1200" baseline="0" dirty="0">
                          <a:solidFill>
                            <a:schemeClr val="dk1"/>
                          </a:solidFill>
                          <a:latin typeface="+mn-lt"/>
                          <a:ea typeface="+mn-ea"/>
                          <a:cs typeface="+mn-cs"/>
                        </a:rPr>
                        <a:t>Below is a list of the policy changes:</a:t>
                      </a:r>
                    </a:p>
                    <a:p>
                      <a:pPr marL="171450" indent="-171450">
                        <a:buFont typeface="Arial" panose="020B0604020202020204" pitchFamily="34" charset="0"/>
                        <a:buChar char="•"/>
                      </a:pPr>
                      <a:r>
                        <a:rPr lang="en-US" sz="1400" b="0" i="0" u="none" strike="noStrike" kern="1200" baseline="0" dirty="0">
                          <a:solidFill>
                            <a:schemeClr val="dk1"/>
                          </a:solidFill>
                          <a:latin typeface="+mn-lt"/>
                          <a:ea typeface="+mn-ea"/>
                          <a:cs typeface="+mn-cs"/>
                        </a:rPr>
                        <a:t>Threshold for reporting changes in unearned income at the periodic report go from $50 to $100. </a:t>
                      </a:r>
                      <a:endParaRPr lang="en-US" sz="1400" b="0" i="0" u="none" strike="noStrike" kern="1200" baseline="0" dirty="0">
                        <a:solidFill>
                          <a:schemeClr val="dk1"/>
                        </a:solidFill>
                        <a:effectLst/>
                        <a:latin typeface="+mn-lt"/>
                        <a:ea typeface="+mn-ea"/>
                        <a:cs typeface="+mn-cs"/>
                      </a:endParaRPr>
                    </a:p>
                    <a:p>
                      <a:pPr marL="171450" indent="-171450">
                        <a:buFont typeface="Arial" panose="020B0604020202020204" pitchFamily="34" charset="0"/>
                        <a:buChar char="•"/>
                      </a:pPr>
                      <a:r>
                        <a:rPr lang="en-US" sz="1400" b="0" i="0" u="none" strike="noStrike" kern="1200" baseline="0" dirty="0">
                          <a:solidFill>
                            <a:schemeClr val="dk1"/>
                          </a:solidFill>
                          <a:effectLst/>
                          <a:latin typeface="+mn-lt"/>
                          <a:ea typeface="+mn-ea"/>
                          <a:cs typeface="+mn-cs"/>
                        </a:rPr>
                        <a:t>Households are required to make mandatory mid-period reports within 10 days of the date the change becomes known to the household.</a:t>
                      </a:r>
                    </a:p>
                    <a:p>
                      <a:pPr marL="171450" indent="-171450">
                        <a:buFont typeface="Arial" panose="020B0604020202020204" pitchFamily="34" charset="0"/>
                        <a:buChar char="•"/>
                      </a:pPr>
                      <a:r>
                        <a:rPr lang="en-US" sz="1400" b="0" i="0" u="none" strike="noStrike" kern="1200" baseline="0" dirty="0">
                          <a:solidFill>
                            <a:schemeClr val="dk1"/>
                          </a:solidFill>
                          <a:effectLst/>
                          <a:latin typeface="+mn-lt"/>
                          <a:ea typeface="+mn-ea"/>
                          <a:cs typeface="+mn-cs"/>
                        </a:rPr>
                        <a:t>New SAR 7 Reminder Notice  (CF30) - T</a:t>
                      </a:r>
                      <a:r>
                        <a:rPr lang="en-US" sz="1400" b="0" i="0" u="none" strike="noStrike" kern="1200" baseline="0" dirty="0">
                          <a:solidFill>
                            <a:schemeClr val="dk1"/>
                          </a:solidFill>
                          <a:latin typeface="+mn-lt"/>
                          <a:ea typeface="+mn-ea"/>
                          <a:cs typeface="+mn-cs"/>
                        </a:rPr>
                        <a:t>he CWD shall provide the household with a reminder notice advising the household that it has 10 days from the date the CWD mails the reminder notice to file a complete SAR 7 form. If a household fails to file a complete SAR 7 form between the 1st and 5th of the submit month, the CWD shall send the CF 30 on the 6th day of the submit month.  </a:t>
                      </a:r>
                    </a:p>
                    <a:p>
                      <a:pPr marL="171450" indent="-171450">
                        <a:buFont typeface="Arial" panose="020B0604020202020204" pitchFamily="34" charset="0"/>
                        <a:buChar char="•"/>
                      </a:pPr>
                      <a:endParaRPr lang="en-US" sz="1400" b="0" i="0" u="none" strike="noStrike" kern="1200" baseline="0" dirty="0">
                        <a:solidFill>
                          <a:schemeClr val="dk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kern="1200" baseline="0" dirty="0">
                          <a:solidFill>
                            <a:schemeClr val="dk1"/>
                          </a:solidFill>
                          <a:effectLst/>
                          <a:latin typeface="+mn-lt"/>
                          <a:ea typeface="+mn-ea"/>
                          <a:cs typeface="+mn-cs"/>
                        </a:rPr>
                        <a:t>-Continued on next slide-</a:t>
                      </a:r>
                    </a:p>
                    <a:p>
                      <a:pPr marL="0" indent="0">
                        <a:buFont typeface="Arial" panose="020B0604020202020204" pitchFamily="34" charset="0"/>
                        <a:buNone/>
                      </a:pPr>
                      <a:endParaRPr lang="en-US" sz="1400" b="0" i="0" u="none" strike="noStrike" kern="1200" baseline="0" dirty="0">
                        <a:solidFill>
                          <a:schemeClr val="dk1"/>
                        </a:solidFill>
                        <a:latin typeface="+mn-lt"/>
                        <a:ea typeface="+mn-ea"/>
                        <a:cs typeface="+mn-cs"/>
                      </a:endParaRP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2523571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11AC5FD-6117-434D-B9A5-ADA9E67FDCBD}" type="slidenum">
              <a:rPr kumimoji="0" lang="en-US" sz="1400" b="0" i="0" u="none" strike="noStrike" kern="1200" cap="none" spc="0" normalizeH="0" baseline="0" noProof="0" smtClean="0">
                <a:ln>
                  <a:noFill/>
                </a:ln>
                <a:solidFill>
                  <a:prstClr val="black"/>
                </a:solidFill>
                <a:effectLst/>
                <a:uLnTx/>
                <a:uFillTx/>
                <a:latin typeface="Corbel" panose="020B0503020204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400" b="0" i="0" u="none" strike="noStrike" kern="1200" cap="none" spc="0" normalizeH="0" baseline="0" noProof="0" dirty="0">
              <a:ln>
                <a:noFill/>
              </a:ln>
              <a:solidFill>
                <a:prstClr val="black"/>
              </a:solidFill>
              <a:effectLst/>
              <a:uLnTx/>
              <a:uFillTx/>
              <a:latin typeface="Corbel" panose="020B0503020204020204"/>
              <a:ea typeface="+mn-ea"/>
              <a:cs typeface="+mn-cs"/>
            </a:endParaRPr>
          </a:p>
        </p:txBody>
      </p:sp>
      <p:graphicFrame>
        <p:nvGraphicFramePr>
          <p:cNvPr id="2" name="Table 1"/>
          <p:cNvGraphicFramePr>
            <a:graphicFrameLocks noGrp="1"/>
          </p:cNvGraphicFramePr>
          <p:nvPr>
            <p:extLst/>
          </p:nvPr>
        </p:nvGraphicFramePr>
        <p:xfrm>
          <a:off x="228600" y="685805"/>
          <a:ext cx="8686800" cy="5603307"/>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1897634298"/>
                    </a:ext>
                  </a:extLst>
                </a:gridCol>
                <a:gridCol w="914400">
                  <a:extLst>
                    <a:ext uri="{9D8B030D-6E8A-4147-A177-3AD203B41FA5}">
                      <a16:colId xmlns:a16="http://schemas.microsoft.com/office/drawing/2014/main" val="1570552813"/>
                    </a:ext>
                  </a:extLst>
                </a:gridCol>
                <a:gridCol w="1143000">
                  <a:extLst>
                    <a:ext uri="{9D8B030D-6E8A-4147-A177-3AD203B41FA5}">
                      <a16:colId xmlns:a16="http://schemas.microsoft.com/office/drawing/2014/main" val="2930224535"/>
                    </a:ext>
                  </a:extLst>
                </a:gridCol>
                <a:gridCol w="1219200">
                  <a:extLst>
                    <a:ext uri="{9D8B030D-6E8A-4147-A177-3AD203B41FA5}">
                      <a16:colId xmlns:a16="http://schemas.microsoft.com/office/drawing/2014/main" val="3776382731"/>
                    </a:ext>
                  </a:extLst>
                </a:gridCol>
                <a:gridCol w="4191000">
                  <a:extLst>
                    <a:ext uri="{9D8B030D-6E8A-4147-A177-3AD203B41FA5}">
                      <a16:colId xmlns:a16="http://schemas.microsoft.com/office/drawing/2014/main" val="3406358116"/>
                    </a:ext>
                  </a:extLst>
                </a:gridCol>
              </a:tblGrid>
              <a:tr h="576454">
                <a:tc>
                  <a:txBody>
                    <a:bodyPr/>
                    <a:lstStyle/>
                    <a:p>
                      <a:r>
                        <a:rPr lang="en-US" sz="1100" dirty="0">
                          <a:solidFill>
                            <a:schemeClr val="tx1"/>
                          </a:solidFill>
                          <a:latin typeface="+mj-lt"/>
                          <a:cs typeface="Arial" panose="020B0604020202020204" pitchFamily="34" charset="0"/>
                        </a:rPr>
                        <a:t>Item</a:t>
                      </a:r>
                    </a:p>
                  </a:txBody>
                  <a:tcPr marL="91438" marR="91438" marT="34283" marB="34283"/>
                </a:tc>
                <a:tc>
                  <a:txBody>
                    <a:bodyPr/>
                    <a:lstStyle/>
                    <a:p>
                      <a:r>
                        <a:rPr lang="en-US" sz="1100" dirty="0">
                          <a:solidFill>
                            <a:schemeClr val="tx1"/>
                          </a:solidFill>
                          <a:latin typeface="+mj-lt"/>
                          <a:cs typeface="Arial" panose="020B0604020202020204" pitchFamily="34" charset="0"/>
                        </a:rPr>
                        <a:t>Policy</a:t>
                      </a:r>
                      <a:r>
                        <a:rPr lang="en-US" sz="1100" baseline="0" dirty="0">
                          <a:solidFill>
                            <a:schemeClr val="tx1"/>
                          </a:solidFill>
                          <a:latin typeface="+mj-lt"/>
                          <a:cs typeface="Arial" panose="020B0604020202020204" pitchFamily="34" charset="0"/>
                        </a:rPr>
                        <a:t> Effective Date</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C-IV</a:t>
                      </a:r>
                      <a:r>
                        <a:rPr lang="en-US" sz="1100" baseline="0" dirty="0">
                          <a:solidFill>
                            <a:schemeClr val="tx1"/>
                          </a:solidFill>
                          <a:latin typeface="+mj-lt"/>
                          <a:cs typeface="Arial" panose="020B0604020202020204" pitchFamily="34" charset="0"/>
                        </a:rPr>
                        <a:t> Status</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mj-lt"/>
                          <a:ea typeface="+mn-ea"/>
                          <a:cs typeface="Arial" panose="020B0604020202020204" pitchFamily="34" charset="0"/>
                        </a:rPr>
                        <a:t>Description</a:t>
                      </a:r>
                      <a:r>
                        <a:rPr lang="en-US" sz="1100" b="1" kern="1200" baseline="0" dirty="0">
                          <a:solidFill>
                            <a:schemeClr val="tx1"/>
                          </a:solidFill>
                          <a:latin typeface="+mj-lt"/>
                          <a:ea typeface="+mn-ea"/>
                          <a:cs typeface="Arial" panose="020B0604020202020204" pitchFamily="34" charset="0"/>
                        </a:rPr>
                        <a:t> – </a:t>
                      </a:r>
                      <a:r>
                        <a:rPr lang="en-US" sz="11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50268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a:solidFill>
                            <a:schemeClr val="dk1"/>
                          </a:solidFill>
                          <a:latin typeface="+mn-lt"/>
                          <a:ea typeface="+mn-ea"/>
                          <a:cs typeface="Arial" panose="020B0604020202020204" pitchFamily="34" charset="0"/>
                        </a:rPr>
                        <a:t>Changes to CalFresh Reporting Requirements</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a:solidFill>
                            <a:schemeClr val="dk1"/>
                          </a:solidFill>
                          <a:latin typeface="+mn-lt"/>
                          <a:ea typeface="+mn-ea"/>
                          <a:cs typeface="Arial" panose="020B0604020202020204" pitchFamily="34" charset="0"/>
                          <a:hlinkClick r:id="rId2"/>
                        </a:rPr>
                        <a:t>ACL 18-18</a:t>
                      </a:r>
                      <a:endParaRPr lang="en-US" sz="1400" kern="1200" baseline="0" dirty="0">
                        <a:solidFill>
                          <a:schemeClr val="dk1"/>
                        </a:solidFill>
                        <a:latin typeface="+mn-lt"/>
                        <a:ea typeface="+mn-ea"/>
                        <a:cs typeface="Arial" panose="020B0604020202020204" pitchFamily="34" charset="0"/>
                      </a:endParaRPr>
                    </a:p>
                  </a:txBody>
                  <a:tcPr marL="91448" marR="91448" marT="34291" marB="34291"/>
                </a:tc>
                <a:tc>
                  <a:txBody>
                    <a:bodyPr/>
                    <a:lstStyle/>
                    <a:p>
                      <a:r>
                        <a:rPr lang="en-US" sz="1400" i="0" dirty="0">
                          <a:solidFill>
                            <a:schemeClr val="tx1"/>
                          </a:solidFill>
                          <a:latin typeface="+mn-lt"/>
                          <a:cs typeface="Arial" panose="020B0604020202020204" pitchFamily="34" charset="0"/>
                        </a:rPr>
                        <a:t>5/8/2017</a:t>
                      </a: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SCR</a:t>
                      </a:r>
                      <a:r>
                        <a:rPr lang="en-US" sz="1400" baseline="0" dirty="0">
                          <a:latin typeface="+mn-lt"/>
                          <a:cs typeface="Arial" panose="020B0604020202020204" pitchFamily="34" charset="0"/>
                        </a:rPr>
                        <a:t> 100532</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TBD</a:t>
                      </a:r>
                      <a:endParaRPr lang="en-US" sz="1400" dirty="0">
                        <a:latin typeface="+mn-lt"/>
                        <a:cs typeface="Arial" panose="020B0604020202020204" pitchFamily="34" charset="0"/>
                      </a:endParaRPr>
                    </a:p>
                  </a:txBody>
                  <a:tcPr marL="91442" marR="91442" marT="34315" marB="34315"/>
                </a:tc>
                <a:tc>
                  <a:txBody>
                    <a:bodyPr/>
                    <a:lstStyle/>
                    <a:p>
                      <a:r>
                        <a:rPr lang="en-US" sz="1400" kern="1200" dirty="0">
                          <a:solidFill>
                            <a:schemeClr val="tx1"/>
                          </a:solidFill>
                          <a:effectLst/>
                          <a:latin typeface="+mn-lt"/>
                          <a:ea typeface="+mn-ea"/>
                          <a:cs typeface="+mn-cs"/>
                        </a:rPr>
                        <a:t>SCR 54311</a:t>
                      </a:r>
                    </a:p>
                    <a:p>
                      <a:endParaRPr lang="en-US" sz="1400" kern="1200" dirty="0">
                        <a:solidFill>
                          <a:schemeClr val="tx1"/>
                        </a:solidFill>
                        <a:effectLst/>
                        <a:latin typeface="+mn-lt"/>
                        <a:ea typeface="+mn-ea"/>
                        <a:cs typeface="+mn-cs"/>
                      </a:endParaRPr>
                    </a:p>
                    <a:p>
                      <a:r>
                        <a:rPr lang="en-US" sz="1400" kern="1200" dirty="0">
                          <a:solidFill>
                            <a:schemeClr val="tx1"/>
                          </a:solidFill>
                          <a:effectLst/>
                          <a:latin typeface="+mn-lt"/>
                          <a:ea typeface="+mn-ea"/>
                          <a:cs typeface="+mn-cs"/>
                        </a:rPr>
                        <a:t>Analysis</a:t>
                      </a:r>
                    </a:p>
                    <a:p>
                      <a:endParaRPr lang="en-US" sz="14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TBD</a:t>
                      </a:r>
                      <a:endParaRPr lang="en-US" sz="1400" dirty="0">
                        <a:latin typeface="+mn-lt"/>
                        <a:cs typeface="Arial" panose="020B0604020202020204" pitchFamily="34" charset="0"/>
                      </a:endParaRPr>
                    </a:p>
                    <a:p>
                      <a:endParaRPr lang="en-US" sz="1400" kern="1200" dirty="0">
                        <a:solidFill>
                          <a:schemeClr val="tx1"/>
                        </a:solidFill>
                        <a:effectLst/>
                        <a:latin typeface="+mn-lt"/>
                        <a:ea typeface="+mn-ea"/>
                        <a:cs typeface="+mn-cs"/>
                      </a:endParaRPr>
                    </a:p>
                  </a:txBody>
                  <a:tcPr marL="91442" marR="91442" marT="34315" marB="34315"/>
                </a:tc>
                <a:tc>
                  <a:txBody>
                    <a:bodyPr/>
                    <a:lstStyle/>
                    <a:p>
                      <a:pPr marL="0" indent="0">
                        <a:buFont typeface="Arial" panose="020B0604020202020204" pitchFamily="34" charset="0"/>
                        <a:buNone/>
                      </a:pPr>
                      <a:r>
                        <a:rPr lang="en-US" sz="1400" b="0" i="0" u="none" strike="noStrike" kern="1200" baseline="0" dirty="0">
                          <a:solidFill>
                            <a:schemeClr val="dk1"/>
                          </a:solidFill>
                          <a:latin typeface="+mn-lt"/>
                          <a:ea typeface="+mn-ea"/>
                          <a:cs typeface="+mn-cs"/>
                        </a:rPr>
                        <a:t>On the  4/11/18 CDSS/SAWS Policy call, CDSS reported the following:</a:t>
                      </a:r>
                    </a:p>
                    <a:p>
                      <a:pPr marL="285750" indent="-285750">
                        <a:buFont typeface="Arial" panose="020B0604020202020204" pitchFamily="34" charset="0"/>
                        <a:buChar char="•"/>
                      </a:pPr>
                      <a:r>
                        <a:rPr lang="en-US" sz="1400" b="0" i="0" u="none" strike="noStrike" kern="1200" baseline="0" dirty="0">
                          <a:solidFill>
                            <a:schemeClr val="dk1"/>
                          </a:solidFill>
                          <a:latin typeface="+mn-lt"/>
                          <a:ea typeface="+mn-ea"/>
                          <a:cs typeface="+mn-cs"/>
                        </a:rPr>
                        <a:t>They are meeting with FNS on 4/12/18 to discuss question and concerns about this policy. </a:t>
                      </a:r>
                    </a:p>
                    <a:p>
                      <a:pPr marL="285750" indent="-285750">
                        <a:buFont typeface="Arial" panose="020B0604020202020204" pitchFamily="34" charset="0"/>
                        <a:buChar char="•"/>
                      </a:pPr>
                      <a:r>
                        <a:rPr lang="en-US" sz="1400" b="0" i="0" u="none" strike="noStrike" kern="1200" baseline="0" dirty="0">
                          <a:solidFill>
                            <a:schemeClr val="dk1"/>
                          </a:solidFill>
                          <a:latin typeface="+mn-lt"/>
                          <a:ea typeface="+mn-ea"/>
                          <a:cs typeface="+mn-cs"/>
                        </a:rPr>
                        <a:t>They are going to explore the option of applying for a waiver, similar to Washington State. </a:t>
                      </a:r>
                    </a:p>
                    <a:p>
                      <a:pPr marL="285750" indent="-285750">
                        <a:buFont typeface="Arial" panose="020B0604020202020204" pitchFamily="34" charset="0"/>
                        <a:buChar char="•"/>
                      </a:pPr>
                      <a:r>
                        <a:rPr lang="en-US" sz="1400" b="0" i="0" u="none" strike="noStrike" kern="1200" baseline="0" dirty="0">
                          <a:solidFill>
                            <a:schemeClr val="dk1"/>
                          </a:solidFill>
                          <a:latin typeface="+mn-lt"/>
                          <a:ea typeface="+mn-ea"/>
                          <a:cs typeface="+mn-cs"/>
                        </a:rPr>
                        <a:t>Some counties are being cited CAPER errors for this policy.  QC is not looking at the timeframe in which the NOA was mailed; they are just looking to see that the CF 30 was mailed.</a:t>
                      </a:r>
                    </a:p>
                    <a:p>
                      <a:pPr marL="0" indent="0" algn="ctr">
                        <a:buFont typeface="Arial" panose="020B0604020202020204" pitchFamily="34" charset="0"/>
                        <a:buNone/>
                      </a:pPr>
                      <a:endParaRPr lang="en-US" sz="1400" b="0" i="0" u="none" strike="noStrike" kern="1200" baseline="0" dirty="0">
                        <a:solidFill>
                          <a:schemeClr val="dk1"/>
                        </a:solidFill>
                        <a:latin typeface="+mn-lt"/>
                        <a:ea typeface="+mn-ea"/>
                        <a:cs typeface="+mn-cs"/>
                      </a:endParaRPr>
                    </a:p>
                    <a:p>
                      <a:r>
                        <a:rPr lang="en-US" sz="1400" b="1" i="0" u="none" strike="noStrike" kern="1200" baseline="0" dirty="0">
                          <a:solidFill>
                            <a:schemeClr val="dk1"/>
                          </a:solidFill>
                          <a:latin typeface="+mn-lt"/>
                          <a:ea typeface="+mn-ea"/>
                          <a:cs typeface="+mn-cs"/>
                        </a:rPr>
                        <a:t>C-IV/LRS Update:</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n-lt"/>
                          <a:ea typeface="+mn-ea"/>
                          <a:cs typeface="+mn-cs"/>
                        </a:rPr>
                        <a:t>The project teams are working on documenting  system changes. During this effort, several policy questions were identified, and a  Consortium Request for Policy Clarification (CRPC) was sent to CDSS on 4/2/18. Until automation can occur the counties will manually send the CF 30. </a:t>
                      </a: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1489887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t>Action Items</a:t>
            </a:r>
          </a:p>
        </p:txBody>
      </p:sp>
    </p:spTree>
    <p:extLst>
      <p:ext uri="{BB962C8B-B14F-4D97-AF65-F5344CB8AC3E}">
        <p14:creationId xmlns:p14="http://schemas.microsoft.com/office/powerpoint/2010/main" val="1004779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7620000" cy="715962"/>
          </a:xfrm>
        </p:spPr>
        <p:txBody>
          <a:bodyPr/>
          <a:lstStyle/>
          <a:p>
            <a:pPr algn="r"/>
            <a:r>
              <a:rPr lang="en-US" dirty="0"/>
              <a:t>Policy Implementation</a:t>
            </a:r>
          </a:p>
        </p:txBody>
      </p:sp>
      <p:sp>
        <p:nvSpPr>
          <p:cNvPr id="5" name="Slide Number Placeholder 3"/>
          <p:cNvSpPr>
            <a:spLocks noGrp="1"/>
          </p:cNvSpPr>
          <p:nvPr>
            <p:ph type="sldNum" sz="quarter" idx="12"/>
          </p:nvPr>
        </p:nvSpPr>
        <p:spPr>
          <a:xfrm>
            <a:off x="7696201" y="6285434"/>
            <a:ext cx="762000" cy="42016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11AC5FD-6117-434D-B9A5-ADA9E67FDCBD}" type="slidenum">
              <a:rPr kumimoji="0" lang="en-US" sz="1400" b="0" i="0" u="none" strike="noStrike" kern="1200" cap="none" spc="0" normalizeH="0" baseline="0" noProof="0" smtClean="0">
                <a:ln>
                  <a:noFill/>
                </a:ln>
                <a:solidFill>
                  <a:prstClr val="black"/>
                </a:solidFill>
                <a:effectLst/>
                <a:uLnTx/>
                <a:uFillTx/>
                <a:latin typeface="Corbel" panose="020B0503020204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400" b="0" i="0" u="none" strike="noStrike" kern="1200" cap="none" spc="0" normalizeH="0" baseline="0" noProof="0" dirty="0">
              <a:ln>
                <a:noFill/>
              </a:ln>
              <a:solidFill>
                <a:prstClr val="black"/>
              </a:solidFill>
              <a:effectLst/>
              <a:uLnTx/>
              <a:uFillTx/>
              <a:latin typeface="Corbel" panose="020B0503020204020204"/>
              <a:ea typeface="+mn-ea"/>
              <a:cs typeface="+mn-cs"/>
            </a:endParaRPr>
          </a:p>
        </p:txBody>
      </p:sp>
      <p:graphicFrame>
        <p:nvGraphicFramePr>
          <p:cNvPr id="2" name="Table 1"/>
          <p:cNvGraphicFramePr>
            <a:graphicFrameLocks noGrp="1"/>
          </p:cNvGraphicFramePr>
          <p:nvPr>
            <p:extLst/>
          </p:nvPr>
        </p:nvGraphicFramePr>
        <p:xfrm>
          <a:off x="304800" y="990600"/>
          <a:ext cx="8610600" cy="5358174"/>
        </p:xfrm>
        <a:graphic>
          <a:graphicData uri="http://schemas.openxmlformats.org/drawingml/2006/table">
            <a:tbl>
              <a:tblPr firstRow="1" bandRow="1">
                <a:tableStyleId>{5C22544A-7EE6-4342-B048-85BDC9FD1C3A}</a:tableStyleId>
              </a:tblPr>
              <a:tblGrid>
                <a:gridCol w="1116187">
                  <a:extLst>
                    <a:ext uri="{9D8B030D-6E8A-4147-A177-3AD203B41FA5}">
                      <a16:colId xmlns:a16="http://schemas.microsoft.com/office/drawing/2014/main" val="1897634298"/>
                    </a:ext>
                  </a:extLst>
                </a:gridCol>
                <a:gridCol w="956734">
                  <a:extLst>
                    <a:ext uri="{9D8B030D-6E8A-4147-A177-3AD203B41FA5}">
                      <a16:colId xmlns:a16="http://schemas.microsoft.com/office/drawing/2014/main" val="1570552813"/>
                    </a:ext>
                  </a:extLst>
                </a:gridCol>
                <a:gridCol w="877005">
                  <a:extLst>
                    <a:ext uri="{9D8B030D-6E8A-4147-A177-3AD203B41FA5}">
                      <a16:colId xmlns:a16="http://schemas.microsoft.com/office/drawing/2014/main" val="2930224535"/>
                    </a:ext>
                  </a:extLst>
                </a:gridCol>
                <a:gridCol w="956734">
                  <a:extLst>
                    <a:ext uri="{9D8B030D-6E8A-4147-A177-3AD203B41FA5}">
                      <a16:colId xmlns:a16="http://schemas.microsoft.com/office/drawing/2014/main" val="3776382731"/>
                    </a:ext>
                  </a:extLst>
                </a:gridCol>
                <a:gridCol w="4703940">
                  <a:extLst>
                    <a:ext uri="{9D8B030D-6E8A-4147-A177-3AD203B41FA5}">
                      <a16:colId xmlns:a16="http://schemas.microsoft.com/office/drawing/2014/main" val="3406358116"/>
                    </a:ext>
                  </a:extLst>
                </a:gridCol>
              </a:tblGrid>
              <a:tr h="808984">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r>
                        <a:rPr lang="en-US" sz="1200" dirty="0">
                          <a:solidFill>
                            <a:schemeClr val="tx1"/>
                          </a:solidFill>
                          <a:latin typeface="+mj-lt"/>
                          <a:cs typeface="Arial" panose="020B0604020202020204" pitchFamily="34" charset="0"/>
                        </a:rPr>
                        <a:t>Policy</a:t>
                      </a:r>
                      <a:r>
                        <a:rPr lang="en-US" sz="1200" baseline="0" dirty="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C-IV</a:t>
                      </a:r>
                      <a:r>
                        <a:rPr lang="en-US" sz="1200" baseline="0" dirty="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j-lt"/>
                          <a:ea typeface="+mn-ea"/>
                          <a:cs typeface="Arial" panose="020B0604020202020204" pitchFamily="34" charset="0"/>
                        </a:rPr>
                        <a:t>Description</a:t>
                      </a:r>
                      <a:r>
                        <a:rPr lang="en-US" sz="1200" b="1" kern="1200" baseline="0" dirty="0">
                          <a:solidFill>
                            <a:schemeClr val="tx1"/>
                          </a:solidFill>
                          <a:latin typeface="+mj-lt"/>
                          <a:ea typeface="+mn-ea"/>
                          <a:cs typeface="Arial" panose="020B0604020202020204" pitchFamily="34" charset="0"/>
                        </a:rPr>
                        <a:t> – </a:t>
                      </a:r>
                      <a:r>
                        <a:rPr lang="en-US" sz="1200" b="1" kern="1200" baseline="0" dirty="0">
                          <a:solidFill>
                            <a:schemeClr val="dk1"/>
                          </a:solidFill>
                          <a:effectLst/>
                          <a:latin typeface="+mj-lt"/>
                          <a:ea typeface="+mn-ea"/>
                          <a:cs typeface="Arial" panose="020B0604020202020204" pitchFamily="34" charset="0"/>
                        </a:rPr>
                        <a:t>C-IV/LRS Implementation Effort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baseline="0" dirty="0">
                        <a:solidFill>
                          <a:schemeClr val="dk1"/>
                        </a:solidFill>
                        <a:effectLst/>
                        <a:latin typeface="+mj-lt"/>
                        <a:ea typeface="+mn-ea"/>
                        <a:cs typeface="Arial" panose="020B0604020202020204" pitchFamily="34" charset="0"/>
                      </a:endParaRPr>
                    </a:p>
                  </a:txBody>
                  <a:tcPr marL="91438" marR="91438" marT="34283" marB="34283"/>
                </a:tc>
                <a:extLst>
                  <a:ext uri="{0D108BD9-81ED-4DB2-BD59-A6C34878D82A}">
                    <a16:rowId xmlns:a16="http://schemas.microsoft.com/office/drawing/2014/main" val="2185081078"/>
                  </a:ext>
                </a:extLst>
              </a:tr>
              <a:tr h="44858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CalFresh Able-Bodied Adults without Dependents (ABAWDs)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baseline="0" dirty="0">
                          <a:latin typeface="+mn-lt"/>
                          <a:cs typeface="Arial" panose="020B0604020202020204" pitchFamily="34" charset="0"/>
                          <a:hlinkClick r:id="rId2"/>
                        </a:rPr>
                        <a:t>ACIN I-11-16</a:t>
                      </a:r>
                      <a:endParaRPr lang="en-US" sz="14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baseline="0" dirty="0">
                          <a:latin typeface="+mn-lt"/>
                          <a:cs typeface="Arial" panose="020B0604020202020204" pitchFamily="34" charset="0"/>
                          <a:hlinkClick r:id="rId3"/>
                        </a:rPr>
                        <a:t>ACIN I-88-16</a:t>
                      </a:r>
                      <a:endParaRPr lang="en-US" sz="14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baseline="0" dirty="0">
                          <a:latin typeface="+mn-lt"/>
                          <a:cs typeface="Arial" panose="020B0604020202020204" pitchFamily="34" charset="0"/>
                          <a:hlinkClick r:id="" action="ppaction://noaction"/>
                        </a:rPr>
                        <a:t>ACL 18-08</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baseline="0" dirty="0">
                          <a:latin typeface="+mn-lt"/>
                          <a:cs typeface="Arial" panose="020B0604020202020204" pitchFamily="34" charset="0"/>
                          <a:hlinkClick r:id="" action="ppaction://noaction"/>
                        </a:rPr>
                        <a:t>ABAWD Handbook</a:t>
                      </a:r>
                      <a:endParaRPr lang="en-US" sz="1400" dirty="0">
                        <a:latin typeface="+mn-lt"/>
                        <a:cs typeface="Arial" panose="020B0604020202020204" pitchFamily="34" charset="0"/>
                      </a:endParaRPr>
                    </a:p>
                  </a:txBody>
                  <a:tcPr marL="91448" marR="91448" marT="34291" marB="34291"/>
                </a:tc>
                <a:tc>
                  <a:txBody>
                    <a:bodyPr/>
                    <a:lstStyle/>
                    <a:p>
                      <a:r>
                        <a:rPr lang="en-US" sz="1400" i="0" baseline="0" dirty="0">
                          <a:solidFill>
                            <a:schemeClr val="tx1"/>
                          </a:solidFill>
                          <a:latin typeface="+mn-lt"/>
                          <a:cs typeface="Arial" panose="020B0604020202020204" pitchFamily="34" charset="0"/>
                        </a:rPr>
                        <a:t>1/1/2017  Fixed Clock</a:t>
                      </a:r>
                    </a:p>
                    <a:p>
                      <a:endParaRPr lang="en-US" sz="1400" i="0" baseline="0" dirty="0">
                        <a:solidFill>
                          <a:schemeClr val="tx1"/>
                        </a:solidFill>
                        <a:latin typeface="+mn-lt"/>
                        <a:cs typeface="Arial" panose="020B0604020202020204" pitchFamily="34" charset="0"/>
                      </a:endParaRPr>
                    </a:p>
                    <a:p>
                      <a:r>
                        <a:rPr lang="en-US" sz="1400" i="0" baseline="0" dirty="0">
                          <a:solidFill>
                            <a:schemeClr val="tx1"/>
                          </a:solidFill>
                          <a:latin typeface="+mn-lt"/>
                          <a:cs typeface="Arial" panose="020B0604020202020204" pitchFamily="34" charset="0"/>
                        </a:rPr>
                        <a:t>9/1/2018  </a:t>
                      </a:r>
                    </a:p>
                    <a:p>
                      <a:r>
                        <a:rPr lang="en-US" sz="1400" i="0" baseline="0" dirty="0">
                          <a:solidFill>
                            <a:schemeClr val="tx1"/>
                          </a:solidFill>
                          <a:latin typeface="+mn-lt"/>
                          <a:cs typeface="Arial" panose="020B0604020202020204" pitchFamily="34" charset="0"/>
                        </a:rPr>
                        <a:t>Waiver Expires</a:t>
                      </a:r>
                      <a:endParaRPr lang="en-US" sz="1400" i="0" dirty="0">
                        <a:solidFill>
                          <a:schemeClr val="tx1"/>
                        </a:solidFill>
                        <a:latin typeface="+mn-lt"/>
                        <a:cs typeface="Arial" panose="020B0604020202020204" pitchFamily="34" charset="0"/>
                      </a:endParaRP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SCR 7215</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Phase II</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Release  Tentative</a:t>
                      </a:r>
                      <a:r>
                        <a:rPr lang="en-US" sz="1400" baseline="0" dirty="0">
                          <a:latin typeface="+mn-lt"/>
                          <a:cs typeface="Arial" panose="020B0604020202020204" pitchFamily="34" charset="0"/>
                        </a:rPr>
                        <a:t> 18.09</a:t>
                      </a:r>
                      <a:endParaRPr lang="en-US" sz="14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txBody>
                  <a:tcPr marL="91442" marR="91442" marT="34315" marB="34315"/>
                </a:tc>
                <a:tc>
                  <a:txBody>
                    <a:bodyPr/>
                    <a:lstStyle/>
                    <a:p>
                      <a:r>
                        <a:rPr lang="en-US" sz="1400" dirty="0">
                          <a:solidFill>
                            <a:schemeClr val="tx1"/>
                          </a:solidFill>
                          <a:latin typeface="+mn-lt"/>
                          <a:cs typeface="Arial" panose="020B0604020202020204" pitchFamily="34" charset="0"/>
                        </a:rPr>
                        <a:t>SCR 50776</a:t>
                      </a:r>
                    </a:p>
                    <a:p>
                      <a:r>
                        <a:rPr lang="en-US" sz="1400" dirty="0">
                          <a:solidFill>
                            <a:schemeClr val="tx1"/>
                          </a:solidFill>
                          <a:latin typeface="+mn-lt"/>
                          <a:cs typeface="Arial" panose="020B0604020202020204" pitchFamily="34" charset="0"/>
                        </a:rPr>
                        <a:t>Phase II </a:t>
                      </a:r>
                    </a:p>
                    <a:p>
                      <a:endParaRPr lang="en-US" sz="1400" dirty="0">
                        <a:solidFill>
                          <a:schemeClr val="tx1"/>
                        </a:solidFill>
                        <a:latin typeface="+mn-lt"/>
                        <a:cs typeface="Arial" panose="020B0604020202020204" pitchFamily="34" charset="0"/>
                      </a:endParaRPr>
                    </a:p>
                    <a:p>
                      <a:r>
                        <a:rPr lang="en-US" sz="1400" dirty="0">
                          <a:solidFill>
                            <a:schemeClr val="tx1"/>
                          </a:solidFill>
                          <a:latin typeface="+mn-lt"/>
                          <a:cs typeface="Arial" panose="020B0604020202020204" pitchFamily="34" charset="0"/>
                        </a:rPr>
                        <a:t>Analysis</a:t>
                      </a:r>
                    </a:p>
                    <a:p>
                      <a:endParaRPr lang="en-US" sz="1400" dirty="0">
                        <a:solidFill>
                          <a:schemeClr val="tx1"/>
                        </a:solidFill>
                        <a:latin typeface="+mn-lt"/>
                        <a:cs typeface="Arial" panose="020B0604020202020204" pitchFamily="34" charset="0"/>
                      </a:endParaRPr>
                    </a:p>
                    <a:p>
                      <a:r>
                        <a:rPr lang="en-US" sz="1400" dirty="0">
                          <a:solidFill>
                            <a:schemeClr val="tx1"/>
                          </a:solidFill>
                          <a:latin typeface="+mn-lt"/>
                          <a:cs typeface="Arial" panose="020B0604020202020204" pitchFamily="34" charset="0"/>
                        </a:rPr>
                        <a:t>Release </a:t>
                      </a:r>
                    </a:p>
                    <a:p>
                      <a:r>
                        <a:rPr lang="en-US" sz="1400" dirty="0">
                          <a:solidFill>
                            <a:schemeClr val="tx1"/>
                          </a:solidFill>
                          <a:latin typeface="+mn-lt"/>
                          <a:cs typeface="Arial" panose="020B0604020202020204" pitchFamily="34" charset="0"/>
                        </a:rPr>
                        <a:t>TBD</a:t>
                      </a:r>
                    </a:p>
                  </a:txBody>
                  <a:tcPr marL="91442" marR="91442" marT="34315" marB="34315"/>
                </a:tc>
                <a:tc>
                  <a:txBody>
                    <a:bodyPr/>
                    <a:lstStyle/>
                    <a:p>
                      <a:pPr marL="0" lvl="0" indent="0" defTabSz="914400">
                        <a:lnSpc>
                          <a:spcPct val="100000"/>
                        </a:lnSpc>
                        <a:spcBef>
                          <a:spcPts val="0"/>
                        </a:spcBef>
                        <a:buClrTx/>
                        <a:buSzTx/>
                        <a:buNone/>
                        <a:defRPr/>
                      </a:pPr>
                      <a:r>
                        <a:rPr lang="en-US" sz="1400" dirty="0">
                          <a:solidFill>
                            <a:schemeClr val="dk1"/>
                          </a:solidFill>
                        </a:rPr>
                        <a:t>Due to the California</a:t>
                      </a:r>
                      <a:r>
                        <a:rPr lang="en-US" sz="1400" baseline="0" dirty="0">
                          <a:solidFill>
                            <a:schemeClr val="dk1"/>
                          </a:solidFill>
                        </a:rPr>
                        <a:t>’s high unemployment rate, it’s anticipated that in 2018 only three counties (Santa Clara, San Mateo, and San Francisco) will be subjected to the ABAWD policy. Therefore, in September CDSS submitted another ABAWD waiver to exempt the remaining 55 counties through 2018. A response from FNS is pending.</a:t>
                      </a:r>
                    </a:p>
                    <a:p>
                      <a:pPr marL="0" lvl="0" indent="0" defTabSz="914400">
                        <a:lnSpc>
                          <a:spcPct val="100000"/>
                        </a:lnSpc>
                        <a:spcBef>
                          <a:spcPts val="0"/>
                        </a:spcBef>
                        <a:buClrTx/>
                        <a:buSzTx/>
                        <a:buNone/>
                        <a:defRPr/>
                      </a:pPr>
                      <a:endParaRPr lang="en-US" sz="1400" baseline="0" dirty="0">
                        <a:solidFill>
                          <a:schemeClr val="dk1"/>
                        </a:solidFill>
                      </a:endParaRPr>
                    </a:p>
                    <a:p>
                      <a:pPr marL="0" lvl="0" indent="0" defTabSz="914400">
                        <a:lnSpc>
                          <a:spcPct val="100000"/>
                        </a:lnSpc>
                        <a:spcBef>
                          <a:spcPts val="0"/>
                        </a:spcBef>
                        <a:buClrTx/>
                        <a:buSzTx/>
                        <a:buNone/>
                        <a:defRPr/>
                      </a:pPr>
                      <a:r>
                        <a:rPr lang="en-US" sz="1400" kern="1200" dirty="0">
                          <a:solidFill>
                            <a:schemeClr val="dk1"/>
                          </a:solidFill>
                          <a:effectLst/>
                          <a:latin typeface="+mn-lt"/>
                          <a:ea typeface="+mn-ea"/>
                          <a:cs typeface="+mn-cs"/>
                        </a:rPr>
                        <a:t>At Self</a:t>
                      </a:r>
                      <a:r>
                        <a:rPr lang="en-US" sz="1400" kern="1200" baseline="0" dirty="0">
                          <a:solidFill>
                            <a:schemeClr val="dk1"/>
                          </a:solidFill>
                          <a:effectLst/>
                          <a:latin typeface="+mn-lt"/>
                          <a:ea typeface="+mn-ea"/>
                          <a:cs typeface="+mn-cs"/>
                        </a:rPr>
                        <a:t> Sufficiency in March, </a:t>
                      </a:r>
                      <a:r>
                        <a:rPr lang="en-US" sz="1400" kern="1200" dirty="0">
                          <a:solidFill>
                            <a:schemeClr val="dk1"/>
                          </a:solidFill>
                          <a:effectLst/>
                          <a:latin typeface="+mn-lt"/>
                          <a:ea typeface="+mn-ea"/>
                          <a:cs typeface="+mn-cs"/>
                        </a:rPr>
                        <a:t>CDSS reported that they are still waiting to hear from FNS on the waiver approval. However, based on the unemployment numbers, they feel confident that the waiver will be approved. </a:t>
                      </a:r>
                      <a:endParaRPr lang="en-US" sz="1400" b="0" kern="1200" baseline="0" dirty="0">
                        <a:solidFill>
                          <a:schemeClr val="dk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kern="1200" baseline="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The </a:t>
                      </a:r>
                      <a:r>
                        <a:rPr lang="en-US" sz="1400" kern="1200" dirty="0">
                          <a:solidFill>
                            <a:schemeClr val="dk1"/>
                          </a:solidFill>
                          <a:effectLst/>
                          <a:latin typeface="+mn-lt"/>
                          <a:ea typeface="+mn-ea"/>
                          <a:cs typeface="+mn-cs"/>
                          <a:hlinkClick r:id="rId4"/>
                        </a:rPr>
                        <a:t>ABAWD Handbook </a:t>
                      </a:r>
                      <a:r>
                        <a:rPr lang="en-US" sz="1400" kern="1200" dirty="0">
                          <a:solidFill>
                            <a:schemeClr val="dk1"/>
                          </a:solidFill>
                          <a:effectLst/>
                          <a:latin typeface="+mn-lt"/>
                          <a:ea typeface="+mn-ea"/>
                          <a:cs typeface="+mn-cs"/>
                        </a:rPr>
                        <a:t>was published</a:t>
                      </a:r>
                      <a:r>
                        <a:rPr lang="en-US" sz="1400" kern="1200" baseline="0" dirty="0">
                          <a:solidFill>
                            <a:schemeClr val="dk1"/>
                          </a:solidFill>
                          <a:effectLst/>
                          <a:latin typeface="+mn-lt"/>
                          <a:ea typeface="+mn-ea"/>
                          <a:cs typeface="+mn-cs"/>
                        </a:rPr>
                        <a:t> on 1/26/18. </a:t>
                      </a:r>
                      <a:r>
                        <a:rPr lang="en-US" sz="1400" kern="1200" dirty="0">
                          <a:solidFill>
                            <a:schemeClr val="dk1"/>
                          </a:solidFill>
                          <a:effectLst/>
                          <a:latin typeface="+mn-lt"/>
                          <a:ea typeface="+mn-ea"/>
                          <a:cs typeface="+mn-cs"/>
                        </a:rPr>
                        <a:t> </a:t>
                      </a:r>
                      <a:r>
                        <a:rPr lang="en-US" sz="1400" dirty="0">
                          <a:solidFill>
                            <a:schemeClr val="dk1"/>
                          </a:solidFill>
                          <a:cs typeface="Arial" panose="020B0604020202020204" pitchFamily="34" charset="0"/>
                        </a:rPr>
                        <a:t>The ABAWD handbook is a living document and will be updated by CDSS as policy is decided upon.</a:t>
                      </a:r>
                      <a:endParaRPr lang="en-US" sz="1400" kern="1200" baseline="0" dirty="0">
                        <a:solidFill>
                          <a:schemeClr val="dk1"/>
                        </a:solidFill>
                        <a:effectLst/>
                        <a:latin typeface="+mn-lt"/>
                        <a:ea typeface="+mn-ea"/>
                        <a:cs typeface="+mn-cs"/>
                      </a:endParaRPr>
                    </a:p>
                    <a:p>
                      <a:pPr marL="0" lvl="0" indent="0" defTabSz="914400">
                        <a:lnSpc>
                          <a:spcPct val="100000"/>
                        </a:lnSpc>
                        <a:spcBef>
                          <a:spcPts val="0"/>
                        </a:spcBef>
                        <a:buClrTx/>
                        <a:buSzTx/>
                        <a:buNone/>
                        <a:defRPr/>
                      </a:pPr>
                      <a:endParaRPr lang="en-US" sz="1400" dirty="0">
                        <a:solidFill>
                          <a:schemeClr val="dk1"/>
                        </a:solidFill>
                        <a:cs typeface="Arial" panose="020B0604020202020204" pitchFamily="34" charset="0"/>
                      </a:endParaRPr>
                    </a:p>
                    <a:p>
                      <a:pPr marL="0" lvl="0" indent="0" defTabSz="914400">
                        <a:lnSpc>
                          <a:spcPct val="100000"/>
                        </a:lnSpc>
                        <a:spcBef>
                          <a:spcPts val="0"/>
                        </a:spcBef>
                        <a:buClrTx/>
                        <a:buSzTx/>
                        <a:buNone/>
                        <a:defRPr/>
                      </a:pPr>
                      <a:r>
                        <a:rPr lang="en-US" sz="1400" dirty="0">
                          <a:solidFill>
                            <a:schemeClr val="dk1"/>
                          </a:solidFill>
                          <a:cs typeface="Arial" panose="020B0604020202020204" pitchFamily="34" charset="0"/>
                        </a:rPr>
                        <a:t>The critical items on which the State needs to provide direction are: </a:t>
                      </a:r>
                      <a:r>
                        <a:rPr lang="en-US" sz="1400" dirty="0">
                          <a:solidFill>
                            <a:schemeClr val="dk1"/>
                          </a:solidFill>
                        </a:rPr>
                        <a:t>NOAs/Forms, Exemptions including geographically waived areas, and the MEDS interface.</a:t>
                      </a:r>
                    </a:p>
                    <a:p>
                      <a:pPr marL="0" lvl="0" indent="0" defTabSz="914400">
                        <a:lnSpc>
                          <a:spcPct val="100000"/>
                        </a:lnSpc>
                        <a:spcBef>
                          <a:spcPts val="0"/>
                        </a:spcBef>
                        <a:buClrTx/>
                        <a:buSzTx/>
                        <a:buNone/>
                        <a:defRPr/>
                      </a:pPr>
                      <a:endParaRPr lang="en-US" sz="1400" b="0" kern="1200" baseline="0" dirty="0">
                        <a:solidFill>
                          <a:schemeClr val="dk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kern="1200" baseline="0" dirty="0">
                          <a:solidFill>
                            <a:schemeClr val="dk1"/>
                          </a:solidFill>
                          <a:effectLst/>
                          <a:latin typeface="+mn-lt"/>
                          <a:ea typeface="+mn-ea"/>
                          <a:cs typeface="+mn-cs"/>
                        </a:rPr>
                        <a:t>  </a:t>
                      </a:r>
                      <a:r>
                        <a:rPr lang="en-US" sz="1400" kern="1200" dirty="0">
                          <a:solidFill>
                            <a:schemeClr val="dk1"/>
                          </a:solidFill>
                          <a:effectLst/>
                          <a:latin typeface="+mn-lt"/>
                          <a:ea typeface="+mn-ea"/>
                          <a:cs typeface="+mn-cs"/>
                        </a:rPr>
                        <a:t> -Continued on next slide-</a:t>
                      </a:r>
                      <a:endParaRPr lang="en-US" sz="1400" b="0" kern="1200" baseline="0" dirty="0">
                        <a:solidFill>
                          <a:schemeClr val="dk1"/>
                        </a:solidFill>
                        <a:effectLst/>
                        <a:latin typeface="+mn-lt"/>
                        <a:ea typeface="+mn-ea"/>
                        <a:cs typeface="+mn-cs"/>
                      </a:endParaRPr>
                    </a:p>
                  </a:txBody>
                  <a:tcPr marL="91442" marR="91442" marT="34315" marB="34315"/>
                </a:tc>
                <a:extLst>
                  <a:ext uri="{0D108BD9-81ED-4DB2-BD59-A6C34878D82A}">
                    <a16:rowId xmlns:a16="http://schemas.microsoft.com/office/drawing/2014/main" val="2694605828"/>
                  </a:ext>
                </a:extLst>
              </a:tr>
            </a:tbl>
          </a:graphicData>
        </a:graphic>
      </p:graphicFrame>
    </p:spTree>
    <p:extLst>
      <p:ext uri="{BB962C8B-B14F-4D97-AF65-F5344CB8AC3E}">
        <p14:creationId xmlns:p14="http://schemas.microsoft.com/office/powerpoint/2010/main" val="4940498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7620000" cy="715962"/>
          </a:xfrm>
        </p:spPr>
        <p:txBody>
          <a:bodyPr/>
          <a:lstStyle/>
          <a:p>
            <a:pPr algn="r"/>
            <a:r>
              <a:rPr lang="en-US" dirty="0"/>
              <a:t>Policy Implementation</a:t>
            </a:r>
          </a:p>
        </p:txBody>
      </p:sp>
      <p:sp>
        <p:nvSpPr>
          <p:cNvPr id="5" name="Slide Number Placeholder 3"/>
          <p:cNvSpPr>
            <a:spLocks noGrp="1"/>
          </p:cNvSpPr>
          <p:nvPr>
            <p:ph type="sldNum" sz="quarter" idx="12"/>
          </p:nvPr>
        </p:nvSpPr>
        <p:spPr>
          <a:xfrm>
            <a:off x="7696201" y="6285434"/>
            <a:ext cx="762000" cy="42016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11AC5FD-6117-434D-B9A5-ADA9E67FDCBD}" type="slidenum">
              <a:rPr kumimoji="0" lang="en-US" sz="1400" b="0" i="0" u="none" strike="noStrike" kern="1200" cap="none" spc="0" normalizeH="0" baseline="0" noProof="0" smtClean="0">
                <a:ln>
                  <a:noFill/>
                </a:ln>
                <a:solidFill>
                  <a:prstClr val="black"/>
                </a:solidFill>
                <a:effectLst/>
                <a:uLnTx/>
                <a:uFillTx/>
                <a:latin typeface="Corbel" panose="020B0503020204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400" b="0" i="0" u="none" strike="noStrike" kern="1200" cap="none" spc="0" normalizeH="0" baseline="0" noProof="0" dirty="0">
              <a:ln>
                <a:noFill/>
              </a:ln>
              <a:solidFill>
                <a:prstClr val="black"/>
              </a:solidFill>
              <a:effectLst/>
              <a:uLnTx/>
              <a:uFillTx/>
              <a:latin typeface="Corbel" panose="020B0503020204020204"/>
              <a:ea typeface="+mn-ea"/>
              <a:cs typeface="+mn-cs"/>
            </a:endParaRPr>
          </a:p>
        </p:txBody>
      </p:sp>
      <p:graphicFrame>
        <p:nvGraphicFramePr>
          <p:cNvPr id="2" name="Table 1"/>
          <p:cNvGraphicFramePr>
            <a:graphicFrameLocks noGrp="1"/>
          </p:cNvGraphicFramePr>
          <p:nvPr>
            <p:extLst/>
          </p:nvPr>
        </p:nvGraphicFramePr>
        <p:xfrm>
          <a:off x="304800" y="1295400"/>
          <a:ext cx="8610600" cy="4903559"/>
        </p:xfrm>
        <a:graphic>
          <a:graphicData uri="http://schemas.openxmlformats.org/drawingml/2006/table">
            <a:tbl>
              <a:tblPr firstRow="1" bandRow="1">
                <a:tableStyleId>{5C22544A-7EE6-4342-B048-85BDC9FD1C3A}</a:tableStyleId>
              </a:tblPr>
              <a:tblGrid>
                <a:gridCol w="1116187">
                  <a:extLst>
                    <a:ext uri="{9D8B030D-6E8A-4147-A177-3AD203B41FA5}">
                      <a16:colId xmlns:a16="http://schemas.microsoft.com/office/drawing/2014/main" val="1897634298"/>
                    </a:ext>
                  </a:extLst>
                </a:gridCol>
                <a:gridCol w="956734">
                  <a:extLst>
                    <a:ext uri="{9D8B030D-6E8A-4147-A177-3AD203B41FA5}">
                      <a16:colId xmlns:a16="http://schemas.microsoft.com/office/drawing/2014/main" val="1570552813"/>
                    </a:ext>
                  </a:extLst>
                </a:gridCol>
                <a:gridCol w="877005">
                  <a:extLst>
                    <a:ext uri="{9D8B030D-6E8A-4147-A177-3AD203B41FA5}">
                      <a16:colId xmlns:a16="http://schemas.microsoft.com/office/drawing/2014/main" val="2930224535"/>
                    </a:ext>
                  </a:extLst>
                </a:gridCol>
                <a:gridCol w="956734">
                  <a:extLst>
                    <a:ext uri="{9D8B030D-6E8A-4147-A177-3AD203B41FA5}">
                      <a16:colId xmlns:a16="http://schemas.microsoft.com/office/drawing/2014/main" val="3776382731"/>
                    </a:ext>
                  </a:extLst>
                </a:gridCol>
                <a:gridCol w="4703940">
                  <a:extLst>
                    <a:ext uri="{9D8B030D-6E8A-4147-A177-3AD203B41FA5}">
                      <a16:colId xmlns:a16="http://schemas.microsoft.com/office/drawing/2014/main" val="3406358116"/>
                    </a:ext>
                  </a:extLst>
                </a:gridCol>
              </a:tblGrid>
              <a:tr h="590447">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r>
                        <a:rPr lang="en-US" sz="1200" dirty="0">
                          <a:solidFill>
                            <a:schemeClr val="tx1"/>
                          </a:solidFill>
                          <a:latin typeface="+mj-lt"/>
                          <a:cs typeface="Arial" panose="020B0604020202020204" pitchFamily="34" charset="0"/>
                        </a:rPr>
                        <a:t>Policy</a:t>
                      </a:r>
                      <a:r>
                        <a:rPr lang="en-US" sz="1200" baseline="0" dirty="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C-IV</a:t>
                      </a:r>
                      <a:r>
                        <a:rPr lang="en-US" sz="1200" baseline="0" dirty="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j-lt"/>
                          <a:ea typeface="+mn-ea"/>
                          <a:cs typeface="Arial" panose="020B0604020202020204" pitchFamily="34" charset="0"/>
                        </a:rPr>
                        <a:t>Description</a:t>
                      </a:r>
                      <a:r>
                        <a:rPr lang="en-US" sz="1200" b="1" kern="1200" baseline="0" dirty="0">
                          <a:solidFill>
                            <a:schemeClr val="tx1"/>
                          </a:solidFill>
                          <a:latin typeface="+mj-lt"/>
                          <a:ea typeface="+mn-ea"/>
                          <a:cs typeface="Arial" panose="020B0604020202020204" pitchFamily="34" charset="0"/>
                        </a:rPr>
                        <a:t> – </a:t>
                      </a:r>
                      <a:r>
                        <a:rPr lang="en-US" sz="1200" b="1" kern="1200" baseline="0" dirty="0">
                          <a:solidFill>
                            <a:schemeClr val="dk1"/>
                          </a:solidFill>
                          <a:effectLst/>
                          <a:latin typeface="+mj-lt"/>
                          <a:ea typeface="+mn-ea"/>
                          <a:cs typeface="Arial" panose="020B0604020202020204" pitchFamily="34" charset="0"/>
                        </a:rPr>
                        <a:t>C-IV/LRS Implementation Effort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baseline="0" dirty="0">
                        <a:solidFill>
                          <a:schemeClr val="dk1"/>
                        </a:solidFill>
                        <a:effectLst/>
                        <a:latin typeface="+mj-lt"/>
                        <a:ea typeface="+mn-ea"/>
                        <a:cs typeface="Arial" panose="020B0604020202020204" pitchFamily="34" charset="0"/>
                      </a:endParaRPr>
                    </a:p>
                  </a:txBody>
                  <a:tcPr marL="91438" marR="91438" marT="34283" marB="34283"/>
                </a:tc>
                <a:extLst>
                  <a:ext uri="{0D108BD9-81ED-4DB2-BD59-A6C34878D82A}">
                    <a16:rowId xmlns:a16="http://schemas.microsoft.com/office/drawing/2014/main" val="2185081078"/>
                  </a:ext>
                </a:extLst>
              </a:tr>
              <a:tr h="42863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CalFresh Able-Bodied Adults without Dependents (ABAWDs)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baseline="0" dirty="0">
                          <a:latin typeface="+mn-lt"/>
                          <a:cs typeface="Arial" panose="020B0604020202020204" pitchFamily="34" charset="0"/>
                          <a:hlinkClick r:id="rId2"/>
                        </a:rPr>
                        <a:t>ACIN I-11-16</a:t>
                      </a:r>
                      <a:endParaRPr lang="en-US" sz="14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baseline="0" dirty="0">
                          <a:latin typeface="+mn-lt"/>
                          <a:cs typeface="Arial" panose="020B0604020202020204" pitchFamily="34" charset="0"/>
                          <a:hlinkClick r:id="rId3"/>
                        </a:rPr>
                        <a:t>ACIN I-88-16</a:t>
                      </a:r>
                      <a:endParaRPr lang="en-US" sz="1400" dirty="0">
                        <a:latin typeface="+mn-lt"/>
                        <a:cs typeface="Arial" panose="020B0604020202020204" pitchFamily="34" charset="0"/>
                      </a:endParaRPr>
                    </a:p>
                  </a:txBody>
                  <a:tcPr marL="91448" marR="91448" marT="34291" marB="34291"/>
                </a:tc>
                <a:tc>
                  <a:txBody>
                    <a:bodyPr/>
                    <a:lstStyle/>
                    <a:p>
                      <a:r>
                        <a:rPr lang="en-US" sz="1400" i="0" baseline="0" dirty="0">
                          <a:solidFill>
                            <a:schemeClr val="tx1"/>
                          </a:solidFill>
                          <a:latin typeface="+mn-lt"/>
                          <a:cs typeface="Arial" panose="020B0604020202020204" pitchFamily="34" charset="0"/>
                        </a:rPr>
                        <a:t>1/1/2017  Fixed Clock</a:t>
                      </a:r>
                    </a:p>
                    <a:p>
                      <a:endParaRPr lang="en-US" sz="1400" i="0" baseline="0" dirty="0">
                        <a:solidFill>
                          <a:schemeClr val="tx1"/>
                        </a:solidFill>
                        <a:latin typeface="+mn-lt"/>
                        <a:cs typeface="Arial" panose="020B0604020202020204" pitchFamily="34" charset="0"/>
                      </a:endParaRPr>
                    </a:p>
                    <a:p>
                      <a:r>
                        <a:rPr lang="en-US" sz="1400" i="0" baseline="0" dirty="0">
                          <a:solidFill>
                            <a:schemeClr val="tx1"/>
                          </a:solidFill>
                          <a:latin typeface="+mn-lt"/>
                          <a:cs typeface="Arial" panose="020B0604020202020204" pitchFamily="34" charset="0"/>
                        </a:rPr>
                        <a:t>9/1/2018  </a:t>
                      </a:r>
                    </a:p>
                    <a:p>
                      <a:r>
                        <a:rPr lang="en-US" sz="1400" i="0" baseline="0" dirty="0">
                          <a:solidFill>
                            <a:schemeClr val="tx1"/>
                          </a:solidFill>
                          <a:latin typeface="+mn-lt"/>
                          <a:cs typeface="Arial" panose="020B0604020202020204" pitchFamily="34" charset="0"/>
                        </a:rPr>
                        <a:t>Waiver Expires</a:t>
                      </a:r>
                      <a:endParaRPr lang="en-US" sz="1400" i="0" dirty="0">
                        <a:solidFill>
                          <a:schemeClr val="tx1"/>
                        </a:solidFill>
                        <a:latin typeface="+mn-lt"/>
                        <a:cs typeface="Arial" panose="020B0604020202020204" pitchFamily="34" charset="0"/>
                      </a:endParaRP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SCR 7215</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Phase II</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Tentative</a:t>
                      </a:r>
                      <a:r>
                        <a:rPr lang="en-US" sz="1400" baseline="0" dirty="0">
                          <a:latin typeface="+mn-lt"/>
                          <a:cs typeface="Arial" panose="020B0604020202020204" pitchFamily="34" charset="0"/>
                        </a:rPr>
                        <a:t> 18.09</a:t>
                      </a:r>
                      <a:endParaRPr lang="en-US" sz="14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txBody>
                  <a:tcPr marL="91442" marR="91442" marT="34315" marB="34315"/>
                </a:tc>
                <a:tc>
                  <a:txBody>
                    <a:bodyPr/>
                    <a:lstStyle/>
                    <a:p>
                      <a:r>
                        <a:rPr lang="en-US" sz="1400" dirty="0">
                          <a:solidFill>
                            <a:schemeClr val="tx1"/>
                          </a:solidFill>
                          <a:latin typeface="+mn-lt"/>
                          <a:cs typeface="Arial" panose="020B0604020202020204" pitchFamily="34" charset="0"/>
                        </a:rPr>
                        <a:t>SCR 50776</a:t>
                      </a:r>
                    </a:p>
                    <a:p>
                      <a:r>
                        <a:rPr lang="en-US" sz="1400" dirty="0">
                          <a:solidFill>
                            <a:schemeClr val="tx1"/>
                          </a:solidFill>
                          <a:latin typeface="+mn-lt"/>
                          <a:cs typeface="Arial" panose="020B0604020202020204" pitchFamily="34" charset="0"/>
                        </a:rPr>
                        <a:t>Phase II </a:t>
                      </a:r>
                    </a:p>
                    <a:p>
                      <a:endParaRPr lang="en-US" sz="1400" dirty="0">
                        <a:solidFill>
                          <a:schemeClr val="tx1"/>
                        </a:solidFill>
                        <a:latin typeface="+mn-lt"/>
                        <a:cs typeface="Arial" panose="020B0604020202020204" pitchFamily="34" charset="0"/>
                      </a:endParaRPr>
                    </a:p>
                    <a:p>
                      <a:r>
                        <a:rPr lang="en-US" sz="1400" dirty="0">
                          <a:solidFill>
                            <a:schemeClr val="tx1"/>
                          </a:solidFill>
                          <a:latin typeface="+mn-lt"/>
                          <a:cs typeface="Arial" panose="020B0604020202020204" pitchFamily="34" charset="0"/>
                        </a:rPr>
                        <a:t>Analysis</a:t>
                      </a:r>
                    </a:p>
                    <a:p>
                      <a:endParaRPr lang="en-US" sz="1400" dirty="0">
                        <a:solidFill>
                          <a:schemeClr val="tx1"/>
                        </a:solidFill>
                        <a:latin typeface="+mn-lt"/>
                        <a:cs typeface="Arial" panose="020B0604020202020204" pitchFamily="34" charset="0"/>
                      </a:endParaRPr>
                    </a:p>
                    <a:p>
                      <a:r>
                        <a:rPr lang="en-US" sz="1400" dirty="0">
                          <a:solidFill>
                            <a:schemeClr val="tx1"/>
                          </a:solidFill>
                          <a:latin typeface="+mn-lt"/>
                          <a:cs typeface="Arial" panose="020B0604020202020204" pitchFamily="34" charset="0"/>
                        </a:rPr>
                        <a:t>Release </a:t>
                      </a:r>
                    </a:p>
                    <a:p>
                      <a:r>
                        <a:rPr lang="en-US" sz="1400" dirty="0">
                          <a:solidFill>
                            <a:schemeClr val="tx1"/>
                          </a:solidFill>
                          <a:latin typeface="+mn-lt"/>
                          <a:cs typeface="Arial" panose="020B0604020202020204" pitchFamily="34" charset="0"/>
                        </a:rPr>
                        <a:t>TBD</a:t>
                      </a: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a:solidFill>
                            <a:schemeClr val="dk1"/>
                          </a:solidFill>
                          <a:effectLst/>
                          <a:latin typeface="+mn-lt"/>
                          <a:ea typeface="+mn-ea"/>
                          <a:cs typeface="+mn-cs"/>
                        </a:rPr>
                        <a:t>In February CDSS kicked off the SAWS ABAWD Automation meetings. These meetings will address SAWS questions associated to automating the ABAWD policy. </a:t>
                      </a:r>
                      <a:endParaRPr lang="en-US" sz="1400" dirty="0">
                        <a:solidFill>
                          <a:schemeClr val="dk1"/>
                        </a:solidFill>
                      </a:endParaRPr>
                    </a:p>
                    <a:p>
                      <a:pPr marL="0" lvl="0" indent="0" defTabSz="914400">
                        <a:lnSpc>
                          <a:spcPct val="100000"/>
                        </a:lnSpc>
                        <a:spcBef>
                          <a:spcPts val="0"/>
                        </a:spcBef>
                        <a:buClrTx/>
                        <a:buSzTx/>
                        <a:buNone/>
                        <a:defRPr/>
                      </a:pPr>
                      <a:endParaRPr lang="en-US" sz="1400" dirty="0">
                        <a:solidFill>
                          <a:schemeClr val="dk1"/>
                        </a:solidFill>
                      </a:endParaRPr>
                    </a:p>
                    <a:p>
                      <a:r>
                        <a:rPr lang="en-US" sz="1400" b="1" kern="1200" dirty="0">
                          <a:solidFill>
                            <a:schemeClr val="dk1"/>
                          </a:solidFill>
                          <a:effectLst/>
                          <a:latin typeface="+mn-lt"/>
                          <a:ea typeface="+mn-ea"/>
                          <a:cs typeface="+mn-cs"/>
                        </a:rPr>
                        <a:t>C-IV/LRS Implementation:</a:t>
                      </a:r>
                    </a:p>
                    <a:p>
                      <a:r>
                        <a:rPr lang="en-US" sz="1400" kern="1200" dirty="0">
                          <a:solidFill>
                            <a:schemeClr val="dk1"/>
                          </a:solidFill>
                          <a:effectLst/>
                          <a:latin typeface="+mn-lt"/>
                          <a:ea typeface="+mn-ea"/>
                          <a:cs typeface="+mn-cs"/>
                        </a:rPr>
                        <a:t>The project is working on documenting  system changes and participating in the SAWS ABAWD Automation meeting with CDSS.</a:t>
                      </a:r>
                    </a:p>
                    <a:p>
                      <a:endParaRPr lang="en-US" sz="1400" kern="1200" dirty="0">
                        <a:solidFill>
                          <a:schemeClr val="dk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Considering the CalACES counties will continue to be on an ABAWD waiver until 9/1/2019, all the recent policy changes, and those that are in progress, the CalACES Project believes we need to move the ABAWD Phase II implementation to January 21, 2019. The project has reached out to CDSS for input on this change and we are waiting for their feedback.</a:t>
                      </a:r>
                    </a:p>
                    <a:p>
                      <a:endParaRPr lang="en-US" sz="1400" dirty="0">
                        <a:solidFill>
                          <a:schemeClr val="dk1"/>
                        </a:solidFill>
                      </a:endParaRPr>
                    </a:p>
                  </a:txBody>
                  <a:tcPr marL="91442" marR="91442" marT="34315" marB="34315"/>
                </a:tc>
                <a:extLst>
                  <a:ext uri="{0D108BD9-81ED-4DB2-BD59-A6C34878D82A}">
                    <a16:rowId xmlns:a16="http://schemas.microsoft.com/office/drawing/2014/main" val="2694605828"/>
                  </a:ext>
                </a:extLst>
              </a:tr>
            </a:tbl>
          </a:graphicData>
        </a:graphic>
      </p:graphicFrame>
    </p:spTree>
    <p:extLst>
      <p:ext uri="{BB962C8B-B14F-4D97-AF65-F5344CB8AC3E}">
        <p14:creationId xmlns:p14="http://schemas.microsoft.com/office/powerpoint/2010/main" val="21289106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9A48260-7D6F-4E16-BB63-3C349E7926BB}"/>
              </a:ext>
            </a:extLst>
          </p:cNvPr>
          <p:cNvSpPr>
            <a:spLocks noGrp="1"/>
          </p:cNvSpPr>
          <p:nvPr>
            <p:ph sz="quarter" idx="10"/>
          </p:nvPr>
        </p:nvSpPr>
        <p:spPr/>
        <p:txBody>
          <a:bodyPr/>
          <a:lstStyle/>
          <a:p>
            <a:r>
              <a:rPr lang="en-US" dirty="0"/>
              <a:t>Review Draft Agenda</a:t>
            </a:r>
          </a:p>
        </p:txBody>
      </p:sp>
      <p:sp>
        <p:nvSpPr>
          <p:cNvPr id="5" name="Content Placeholder 4">
            <a:extLst>
              <a:ext uri="{FF2B5EF4-FFF2-40B4-BE49-F238E27FC236}">
                <a16:creationId xmlns:a16="http://schemas.microsoft.com/office/drawing/2014/main" id="{7269F8B9-A169-46E5-B1F7-C2FB0B000169}"/>
              </a:ext>
            </a:extLst>
          </p:cNvPr>
          <p:cNvSpPr>
            <a:spLocks noGrp="1"/>
          </p:cNvSpPr>
          <p:nvPr>
            <p:ph sz="quarter" idx="11"/>
          </p:nvPr>
        </p:nvSpPr>
        <p:spPr/>
        <p:txBody>
          <a:bodyPr/>
          <a:lstStyle/>
          <a:p>
            <a:r>
              <a:rPr lang="en-US" b="1" u="sng" dirty="0"/>
              <a:t>June 22, 2018 Member Representative Meeting</a:t>
            </a:r>
          </a:p>
        </p:txBody>
      </p:sp>
      <p:sp>
        <p:nvSpPr>
          <p:cNvPr id="7" name="Content Placeholder 6">
            <a:extLst>
              <a:ext uri="{FF2B5EF4-FFF2-40B4-BE49-F238E27FC236}">
                <a16:creationId xmlns:a16="http://schemas.microsoft.com/office/drawing/2014/main" id="{68AFE5FA-A075-4C44-8604-C857958ABBD4}"/>
              </a:ext>
            </a:extLst>
          </p:cNvPr>
          <p:cNvSpPr>
            <a:spLocks noGrp="1"/>
          </p:cNvSpPr>
          <p:nvPr>
            <p:ph sz="quarter" idx="12"/>
          </p:nvPr>
        </p:nvSpPr>
        <p:spPr>
          <a:xfrm>
            <a:off x="146617" y="3978515"/>
            <a:ext cx="8813352" cy="380131"/>
          </a:xfrm>
        </p:spPr>
        <p:txBody>
          <a:bodyPr/>
          <a:lstStyle/>
          <a:p>
            <a:r>
              <a:rPr lang="en-US" dirty="0"/>
              <a:t>Please turn to the following handout: 15-1 JPA Member Representatives Meeting Agenda 06-22-2018_DRAFT v2</a:t>
            </a:r>
          </a:p>
        </p:txBody>
      </p:sp>
    </p:spTree>
    <p:extLst>
      <p:ext uri="{BB962C8B-B14F-4D97-AF65-F5344CB8AC3E}">
        <p14:creationId xmlns:p14="http://schemas.microsoft.com/office/powerpoint/2010/main" val="1489935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t>Public Comment</a:t>
            </a:r>
          </a:p>
        </p:txBody>
      </p:sp>
    </p:spTree>
    <p:extLst>
      <p:ext uri="{BB962C8B-B14F-4D97-AF65-F5344CB8AC3E}">
        <p14:creationId xmlns:p14="http://schemas.microsoft.com/office/powerpoint/2010/main" val="1529276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b="1" u="sng" dirty="0"/>
              <a:t>Adjourn Meeting</a:t>
            </a:r>
          </a:p>
        </p:txBody>
      </p:sp>
    </p:spTree>
    <p:extLst>
      <p:ext uri="{BB962C8B-B14F-4D97-AF65-F5344CB8AC3E}">
        <p14:creationId xmlns:p14="http://schemas.microsoft.com/office/powerpoint/2010/main" val="61396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184275" y="914400"/>
            <a:ext cx="8775451" cy="5742039"/>
          </a:xfrm>
        </p:spPr>
        <p:txBody>
          <a:bodyPr/>
          <a:lstStyle/>
          <a:p>
            <a:pPr>
              <a:lnSpc>
                <a:spcPct val="100000"/>
              </a:lnSpc>
              <a:spcBef>
                <a:spcPts val="0"/>
              </a:spcBef>
              <a:buFont typeface="+mj-lt"/>
              <a:buAutoNum type="arabicParenR" startAt="3"/>
            </a:pPr>
            <a:r>
              <a:rPr lang="en-US" sz="2400" dirty="0"/>
              <a:t>Approve the Minutes of the March 23, 2018, CalACES JPA Board of Directors Meeting and update of Action Items</a:t>
            </a:r>
          </a:p>
          <a:p>
            <a:pPr>
              <a:lnSpc>
                <a:spcPct val="100000"/>
              </a:lnSpc>
              <a:spcBef>
                <a:spcPts val="0"/>
              </a:spcBef>
              <a:buFont typeface="+mj-lt"/>
              <a:buAutoNum type="arabicParenR" startAt="3"/>
            </a:pPr>
            <a:endParaRPr lang="en-US" sz="2400" dirty="0"/>
          </a:p>
          <a:p>
            <a:pPr>
              <a:lnSpc>
                <a:spcPct val="100000"/>
              </a:lnSpc>
              <a:spcBef>
                <a:spcPts val="0"/>
              </a:spcBef>
              <a:buAutoNum type="arabicParenR" startAt="3"/>
            </a:pPr>
            <a:r>
              <a:rPr lang="en-US" sz="2400" dirty="0"/>
              <a:t>Approve the Minutes of the April 10, 2018, Special CalACES JPA Board of Directors Meeting</a:t>
            </a:r>
          </a:p>
          <a:p>
            <a:pPr>
              <a:lnSpc>
                <a:spcPct val="100000"/>
              </a:lnSpc>
              <a:spcBef>
                <a:spcPts val="0"/>
              </a:spcBef>
              <a:buAutoNum type="arabicParenR" startAt="3"/>
            </a:pPr>
            <a:endParaRPr lang="en-US" sz="2400" dirty="0"/>
          </a:p>
          <a:p>
            <a:pPr>
              <a:lnSpc>
                <a:spcPct val="100000"/>
              </a:lnSpc>
              <a:spcBef>
                <a:spcPts val="0"/>
              </a:spcBef>
              <a:buFont typeface="+mj-lt"/>
              <a:buAutoNum type="arabicParenR" startAt="3"/>
            </a:pPr>
            <a:r>
              <a:rPr lang="en-US" sz="2400" dirty="0"/>
              <a:t> </a:t>
            </a:r>
            <a:r>
              <a:rPr lang="en-US" sz="2400" b="1" dirty="0"/>
              <a:t>(A)</a:t>
            </a:r>
            <a:r>
              <a:rPr lang="en-US" sz="2400" dirty="0"/>
              <a:t> Approve First Data C-IV Change Order CO-049 – CalSAWS Migration Planning</a:t>
            </a:r>
          </a:p>
          <a:p>
            <a:pPr>
              <a:lnSpc>
                <a:spcPct val="100000"/>
              </a:lnSpc>
              <a:spcBef>
                <a:spcPts val="0"/>
              </a:spcBef>
              <a:buFont typeface="+mj-lt"/>
              <a:buAutoNum type="arabicParenR" startAt="3"/>
            </a:pPr>
            <a:endParaRPr lang="en-US" sz="2400" dirty="0"/>
          </a:p>
          <a:p>
            <a:pPr>
              <a:lnSpc>
                <a:spcPct val="100000"/>
              </a:lnSpc>
              <a:spcBef>
                <a:spcPts val="0"/>
              </a:spcBef>
              <a:buFont typeface="+mj-lt"/>
              <a:buAutoNum type="arabicParenR" startAt="5"/>
            </a:pPr>
            <a:r>
              <a:rPr lang="en-US" sz="2400" dirty="0"/>
              <a:t> </a:t>
            </a:r>
            <a:r>
              <a:rPr lang="en-US" sz="2400" b="1" dirty="0"/>
              <a:t>(B) </a:t>
            </a:r>
            <a:r>
              <a:rPr lang="en-US" sz="2400" dirty="0"/>
              <a:t>Approve First Data C-IV Contract Amendment No. 60 (references Change Order CO-049 – CalSAWS Migration Planning and updates to Exhibit A)</a:t>
            </a:r>
          </a:p>
          <a:p>
            <a:pPr>
              <a:lnSpc>
                <a:spcPct val="100000"/>
              </a:lnSpc>
              <a:spcBef>
                <a:spcPts val="0"/>
              </a:spcBef>
              <a:buFont typeface="+mj-lt"/>
              <a:buAutoNum type="arabicParenR" startAt="5"/>
            </a:pPr>
            <a:endParaRPr lang="en-US" sz="2400" dirty="0"/>
          </a:p>
          <a:p>
            <a:pPr>
              <a:lnSpc>
                <a:spcPct val="100000"/>
              </a:lnSpc>
              <a:spcBef>
                <a:spcPts val="0"/>
              </a:spcBef>
              <a:buFont typeface="+mj-lt"/>
              <a:buAutoNum type="arabicParenR" startAt="5"/>
            </a:pPr>
            <a:r>
              <a:rPr lang="en-US" sz="2400" dirty="0"/>
              <a:t>Approve CalACES RGS Amendment 20</a:t>
            </a:r>
          </a:p>
          <a:p>
            <a:pPr>
              <a:buFont typeface="+mj-lt"/>
              <a:buAutoNum type="arabicParenR" startAt="5"/>
            </a:pPr>
            <a:endParaRPr lang="en-US" sz="2400" dirty="0"/>
          </a:p>
          <a:p>
            <a:pPr>
              <a:buAutoNum type="arabicParenR" startAt="5"/>
            </a:pPr>
            <a:endParaRPr lang="en-US" sz="2400" dirty="0"/>
          </a:p>
        </p:txBody>
      </p:sp>
      <p:sp>
        <p:nvSpPr>
          <p:cNvPr id="3" name="Content Placeholder 2"/>
          <p:cNvSpPr>
            <a:spLocks noGrp="1"/>
          </p:cNvSpPr>
          <p:nvPr>
            <p:ph sz="quarter" idx="10"/>
          </p:nvPr>
        </p:nvSpPr>
        <p:spPr/>
        <p:txBody>
          <a:bodyPr/>
          <a:lstStyle/>
          <a:p>
            <a:r>
              <a:rPr lang="en-US" dirty="0"/>
              <a:t>Board Action Items</a:t>
            </a:r>
          </a:p>
        </p:txBody>
      </p:sp>
    </p:spTree>
    <p:extLst>
      <p:ext uri="{BB962C8B-B14F-4D97-AF65-F5344CB8AC3E}">
        <p14:creationId xmlns:p14="http://schemas.microsoft.com/office/powerpoint/2010/main" val="4102589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184275" y="914400"/>
            <a:ext cx="8775451" cy="5634182"/>
          </a:xfrm>
        </p:spPr>
        <p:txBody>
          <a:bodyPr/>
          <a:lstStyle/>
          <a:p>
            <a:pPr>
              <a:buFont typeface="+mj-lt"/>
              <a:buAutoNum type="arabicParenR" startAt="7"/>
            </a:pPr>
            <a:r>
              <a:rPr lang="en-US" sz="2400" dirty="0"/>
              <a:t>Approve Memorandum of Understanding between the California Automated Consortium Eligibility System (“CalACES”) Joint Powers Authority and Welfare Client Data Systems (“WCDS”) Consortium</a:t>
            </a:r>
          </a:p>
          <a:p>
            <a:pPr>
              <a:buFont typeface="+mj-lt"/>
              <a:buAutoNum type="arabicParenR" startAt="7"/>
            </a:pPr>
            <a:r>
              <a:rPr lang="en-US" sz="2400" dirty="0"/>
              <a:t>Approve Hannibal’s Catering &amp; Event Contract for the June 22, 2018 Member Representative Meeting (Exhibit A Included)</a:t>
            </a:r>
          </a:p>
          <a:p>
            <a:pPr>
              <a:buFont typeface="+mj-lt"/>
              <a:buAutoNum type="arabicParenR" startAt="7"/>
            </a:pPr>
            <a:r>
              <a:rPr lang="en-US" sz="2400" dirty="0"/>
              <a:t>Approve McClellan Conference Center Contract for Requirements Gathering Sessions May 14, 2018 – June 21, 2018</a:t>
            </a:r>
          </a:p>
          <a:p>
            <a:pPr marL="511175" indent="-511175">
              <a:buFont typeface="+mj-lt"/>
              <a:buAutoNum type="arabicParenR" startAt="10"/>
            </a:pPr>
            <a:r>
              <a:rPr lang="en-US" sz="2400" dirty="0"/>
              <a:t>Approve Sight &amp; Sound Audio Visual Contract for Requirements Gathering Sessions May 14, 2018 – June 21, 2018</a:t>
            </a:r>
          </a:p>
          <a:p>
            <a:pPr marL="511175" indent="-511175">
              <a:buFont typeface="+mj-lt"/>
              <a:buAutoNum type="arabicParenR" startAt="10"/>
            </a:pPr>
            <a:r>
              <a:rPr lang="en-US" sz="2400" dirty="0"/>
              <a:t>Seeking Approval of the Board for the CalACES Logo</a:t>
            </a:r>
          </a:p>
          <a:p>
            <a:pPr>
              <a:buFont typeface="+mj-lt"/>
              <a:buAutoNum type="arabicParenR" startAt="8"/>
            </a:pPr>
            <a:endParaRPr lang="en-US" sz="2400" dirty="0"/>
          </a:p>
        </p:txBody>
      </p:sp>
      <p:sp>
        <p:nvSpPr>
          <p:cNvPr id="3" name="Content Placeholder 2"/>
          <p:cNvSpPr>
            <a:spLocks noGrp="1"/>
          </p:cNvSpPr>
          <p:nvPr>
            <p:ph sz="quarter" idx="10"/>
          </p:nvPr>
        </p:nvSpPr>
        <p:spPr/>
        <p:txBody>
          <a:bodyPr/>
          <a:lstStyle/>
          <a:p>
            <a:r>
              <a:rPr lang="en-US" dirty="0"/>
              <a:t>Board Action Items</a:t>
            </a:r>
          </a:p>
        </p:txBody>
      </p:sp>
    </p:spTree>
    <p:extLst>
      <p:ext uri="{BB962C8B-B14F-4D97-AF65-F5344CB8AC3E}">
        <p14:creationId xmlns:p14="http://schemas.microsoft.com/office/powerpoint/2010/main" val="1837919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8E562D-1BB3-42B6-9556-4A992BC5772C}"/>
              </a:ext>
            </a:extLst>
          </p:cNvPr>
          <p:cNvSpPr>
            <a:spLocks noGrp="1"/>
          </p:cNvSpPr>
          <p:nvPr>
            <p:ph sz="quarter" idx="10"/>
          </p:nvPr>
        </p:nvSpPr>
        <p:spPr/>
        <p:txBody>
          <a:bodyPr/>
          <a:lstStyle/>
          <a:p>
            <a:r>
              <a:rPr lang="en-US" dirty="0"/>
              <a:t>Seeking Approval of the Board for the CalACES Logo</a:t>
            </a:r>
          </a:p>
        </p:txBody>
      </p:sp>
      <p:pic>
        <p:nvPicPr>
          <p:cNvPr id="6" name="Content Placeholder 5">
            <a:extLst>
              <a:ext uri="{FF2B5EF4-FFF2-40B4-BE49-F238E27FC236}">
                <a16:creationId xmlns:a16="http://schemas.microsoft.com/office/drawing/2014/main" id="{CFA8033E-703A-4E35-95FC-F2D821C75F20}"/>
              </a:ext>
            </a:extLst>
          </p:cNvPr>
          <p:cNvPicPr>
            <a:picLocks noGrp="1" noChangeAspect="1"/>
          </p:cNvPicPr>
          <p:nvPr>
            <p:ph sz="quarter" idx="11"/>
          </p:nvPr>
        </p:nvPicPr>
        <p:blipFill>
          <a:blip r:embed="rId2"/>
          <a:stretch>
            <a:fillRect/>
          </a:stretch>
        </p:blipFill>
        <p:spPr>
          <a:xfrm>
            <a:off x="0" y="1067991"/>
            <a:ext cx="9144000" cy="5143499"/>
          </a:xfrm>
          <a:prstGeom prst="rect">
            <a:avLst/>
          </a:prstGeom>
        </p:spPr>
      </p:pic>
    </p:spTree>
    <p:extLst>
      <p:ext uri="{BB962C8B-B14F-4D97-AF65-F5344CB8AC3E}">
        <p14:creationId xmlns:p14="http://schemas.microsoft.com/office/powerpoint/2010/main" val="3024574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BCF5DC5-1B0E-47B0-BC82-2AC14BD3C9CC}"/>
              </a:ext>
            </a:extLst>
          </p:cNvPr>
          <p:cNvSpPr>
            <a:spLocks noGrp="1"/>
          </p:cNvSpPr>
          <p:nvPr>
            <p:ph sz="quarter" idx="10"/>
          </p:nvPr>
        </p:nvSpPr>
        <p:spPr/>
        <p:txBody>
          <a:bodyPr/>
          <a:lstStyle/>
          <a:p>
            <a:r>
              <a:rPr lang="en-US" dirty="0"/>
              <a:t>CalSAWS Leadership Team Update</a:t>
            </a:r>
          </a:p>
        </p:txBody>
      </p:sp>
    </p:spTree>
    <p:extLst>
      <p:ext uri="{BB962C8B-B14F-4D97-AF65-F5344CB8AC3E}">
        <p14:creationId xmlns:p14="http://schemas.microsoft.com/office/powerpoint/2010/main" val="329228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t>CalACES Extended Planning</a:t>
            </a:r>
          </a:p>
        </p:txBody>
      </p:sp>
    </p:spTree>
    <p:extLst>
      <p:ext uri="{BB962C8B-B14F-4D97-AF65-F5344CB8AC3E}">
        <p14:creationId xmlns:p14="http://schemas.microsoft.com/office/powerpoint/2010/main" val="2140974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r>
              <a:rPr lang="en-US" dirty="0"/>
              <a:t>CalACES-CalSAWS Progress</a:t>
            </a:r>
          </a:p>
          <a:p>
            <a:r>
              <a:rPr lang="en-US" dirty="0"/>
              <a:t>CalACES-CalSAWS Planning Timeline</a:t>
            </a:r>
          </a:p>
          <a:p>
            <a:r>
              <a:rPr lang="en-US" dirty="0"/>
              <a:t>CalSAWS User Labs Update</a:t>
            </a:r>
          </a:p>
          <a:p>
            <a:r>
              <a:rPr lang="en-US" dirty="0"/>
              <a:t>Requirements Gathering Status</a:t>
            </a:r>
          </a:p>
        </p:txBody>
      </p:sp>
      <p:sp>
        <p:nvSpPr>
          <p:cNvPr id="3" name="Content Placeholder 2"/>
          <p:cNvSpPr>
            <a:spLocks noGrp="1"/>
          </p:cNvSpPr>
          <p:nvPr>
            <p:ph sz="quarter" idx="10"/>
          </p:nvPr>
        </p:nvSpPr>
        <p:spPr/>
        <p:txBody>
          <a:bodyPr/>
          <a:lstStyle/>
          <a:p>
            <a:pPr>
              <a:spcBef>
                <a:spcPts val="0"/>
              </a:spcBef>
            </a:pPr>
            <a:r>
              <a:rPr lang="en-US" dirty="0">
                <a:solidFill>
                  <a:schemeClr val="tx1">
                    <a:lumMod val="95000"/>
                    <a:lumOff val="5000"/>
                  </a:schemeClr>
                </a:solidFill>
              </a:rPr>
              <a:t>Agenda</a:t>
            </a:r>
          </a:p>
        </p:txBody>
      </p:sp>
    </p:spTree>
    <p:extLst>
      <p:ext uri="{BB962C8B-B14F-4D97-AF65-F5344CB8AC3E}">
        <p14:creationId xmlns:p14="http://schemas.microsoft.com/office/powerpoint/2010/main" val="2356841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NAME" val="Rectangle"/>
</p:tagLst>
</file>

<file path=ppt/tags/tag10.xml><?xml version="1.0" encoding="utf-8"?>
<p:tagLst xmlns:a="http://schemas.openxmlformats.org/drawingml/2006/main" xmlns:r="http://schemas.openxmlformats.org/officeDocument/2006/relationships" xmlns:p="http://schemas.openxmlformats.org/presentationml/2006/main">
  <p:tag name="NAME" val="Oval"/>
</p:tagLst>
</file>

<file path=ppt/tags/tag11.xml><?xml version="1.0" encoding="utf-8"?>
<p:tagLst xmlns:a="http://schemas.openxmlformats.org/drawingml/2006/main" xmlns:r="http://schemas.openxmlformats.org/officeDocument/2006/relationships" xmlns:p="http://schemas.openxmlformats.org/presentationml/2006/main">
  <p:tag name="NAME" val="Oval"/>
</p:tagLst>
</file>

<file path=ppt/tags/tag12.xml><?xml version="1.0" encoding="utf-8"?>
<p:tagLst xmlns:a="http://schemas.openxmlformats.org/drawingml/2006/main" xmlns:r="http://schemas.openxmlformats.org/officeDocument/2006/relationships" xmlns:p="http://schemas.openxmlformats.org/presentationml/2006/main">
  <p:tag name="NAME" val="Oval"/>
</p:tagLst>
</file>

<file path=ppt/tags/tag13.xml><?xml version="1.0" encoding="utf-8"?>
<p:tagLst xmlns:a="http://schemas.openxmlformats.org/drawingml/2006/main" xmlns:r="http://schemas.openxmlformats.org/officeDocument/2006/relationships" xmlns:p="http://schemas.openxmlformats.org/presentationml/2006/main">
  <p:tag name="NAME" val="Oval"/>
</p:tagLst>
</file>

<file path=ppt/tags/tag14.xml><?xml version="1.0" encoding="utf-8"?>
<p:tagLst xmlns:a="http://schemas.openxmlformats.org/drawingml/2006/main" xmlns:r="http://schemas.openxmlformats.org/officeDocument/2006/relationships" xmlns:p="http://schemas.openxmlformats.org/presentationml/2006/main">
  <p:tag name="NAME" val="Oval"/>
</p:tagLst>
</file>

<file path=ppt/tags/tag15.xml><?xml version="1.0" encoding="utf-8"?>
<p:tagLst xmlns:a="http://schemas.openxmlformats.org/drawingml/2006/main" xmlns:r="http://schemas.openxmlformats.org/officeDocument/2006/relationships" xmlns:p="http://schemas.openxmlformats.org/presentationml/2006/main">
  <p:tag name="NAME" val="Oval"/>
</p:tagLst>
</file>

<file path=ppt/tags/tag16.xml><?xml version="1.0" encoding="utf-8"?>
<p:tagLst xmlns:a="http://schemas.openxmlformats.org/drawingml/2006/main" xmlns:r="http://schemas.openxmlformats.org/officeDocument/2006/relationships" xmlns:p="http://schemas.openxmlformats.org/presentationml/2006/main">
  <p:tag name="NAME" val="Oval"/>
</p:tagLst>
</file>

<file path=ppt/tags/tag17.xml><?xml version="1.0" encoding="utf-8"?>
<p:tagLst xmlns:a="http://schemas.openxmlformats.org/drawingml/2006/main" xmlns:r="http://schemas.openxmlformats.org/officeDocument/2006/relationships" xmlns:p="http://schemas.openxmlformats.org/presentationml/2006/main">
  <p:tag name="NAME" val="Oval"/>
</p:tagLst>
</file>

<file path=ppt/tags/tag18.xml><?xml version="1.0" encoding="utf-8"?>
<p:tagLst xmlns:a="http://schemas.openxmlformats.org/drawingml/2006/main" xmlns:r="http://schemas.openxmlformats.org/officeDocument/2006/relationships" xmlns:p="http://schemas.openxmlformats.org/presentationml/2006/main">
  <p:tag name="NAME" val="Oval"/>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NAME" val="Rectangle"/>
</p:tagLst>
</file>

<file path=ppt/tags/tag3.xml><?xml version="1.0" encoding="utf-8"?>
<p:tagLst xmlns:a="http://schemas.openxmlformats.org/drawingml/2006/main" xmlns:r="http://schemas.openxmlformats.org/officeDocument/2006/relationships" xmlns:p="http://schemas.openxmlformats.org/presentationml/2006/main">
  <p:tag name="NAME" val="Rectangle"/>
</p:tagLst>
</file>

<file path=ppt/tags/tag4.xml><?xml version="1.0" encoding="utf-8"?>
<p:tagLst xmlns:a="http://schemas.openxmlformats.org/drawingml/2006/main" xmlns:r="http://schemas.openxmlformats.org/officeDocument/2006/relationships" xmlns:p="http://schemas.openxmlformats.org/presentationml/2006/main">
  <p:tag name="NAME" val="Oval"/>
</p:tagLst>
</file>

<file path=ppt/tags/tag5.xml><?xml version="1.0" encoding="utf-8"?>
<p:tagLst xmlns:a="http://schemas.openxmlformats.org/drawingml/2006/main" xmlns:r="http://schemas.openxmlformats.org/officeDocument/2006/relationships" xmlns:p="http://schemas.openxmlformats.org/presentationml/2006/main">
  <p:tag name="NAME" val="Oval"/>
</p:tagLst>
</file>

<file path=ppt/tags/tag6.xml><?xml version="1.0" encoding="utf-8"?>
<p:tagLst xmlns:a="http://schemas.openxmlformats.org/drawingml/2006/main" xmlns:r="http://schemas.openxmlformats.org/officeDocument/2006/relationships" xmlns:p="http://schemas.openxmlformats.org/presentationml/2006/main">
  <p:tag name="NAME" val="Oval"/>
</p:tagLst>
</file>

<file path=ppt/tags/tag7.xml><?xml version="1.0" encoding="utf-8"?>
<p:tagLst xmlns:a="http://schemas.openxmlformats.org/drawingml/2006/main" xmlns:r="http://schemas.openxmlformats.org/officeDocument/2006/relationships" xmlns:p="http://schemas.openxmlformats.org/presentationml/2006/main">
  <p:tag name="NAME" val="Rectangle"/>
</p:tagLst>
</file>

<file path=ppt/tags/tag8.xml><?xml version="1.0" encoding="utf-8"?>
<p:tagLst xmlns:a="http://schemas.openxmlformats.org/drawingml/2006/main" xmlns:r="http://schemas.openxmlformats.org/officeDocument/2006/relationships" xmlns:p="http://schemas.openxmlformats.org/presentationml/2006/main">
  <p:tag name="NAME" val="Rectangle"/>
</p:tagLst>
</file>

<file path=ppt/tags/tag9.xml><?xml version="1.0" encoding="utf-8"?>
<p:tagLst xmlns:a="http://schemas.openxmlformats.org/drawingml/2006/main" xmlns:r="http://schemas.openxmlformats.org/officeDocument/2006/relationships" xmlns:p="http://schemas.openxmlformats.org/presentationml/2006/main">
  <p:tag name="NAME" val="Rectangle"/>
</p:tagLst>
</file>

<file path=ppt/theme/theme1.xml><?xml version="1.0" encoding="utf-8"?>
<a:theme xmlns:a="http://schemas.openxmlformats.org/drawingml/2006/main" name="Office">
  <a:themeElements>
    <a:clrScheme name="Benutzerdefiniert 52">
      <a:dk1>
        <a:srgbClr val="464646"/>
      </a:dk1>
      <a:lt1>
        <a:srgbClr val="F0F0F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a:themeElements>
    <a:clrScheme name="Benutzerdefiniert 52">
      <a:dk1>
        <a:srgbClr val="464646"/>
      </a:dk1>
      <a:lt1>
        <a:srgbClr val="F0F0F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Bullet Points_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Basis">
  <a:themeElements>
    <a:clrScheme name="Custom 9">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0070C0"/>
      </a:hlink>
      <a:folHlink>
        <a:srgbClr val="7030A0"/>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5.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CB9487F17E0E4D9E56E929BF36E5A5" ma:contentTypeVersion="11" ma:contentTypeDescription="Create a new document." ma:contentTypeScope="" ma:versionID="d2beb5f791d639a85d9b078d4356c3a6">
  <xsd:schema xmlns:xsd="http://www.w3.org/2001/XMLSchema" xmlns:xs="http://www.w3.org/2001/XMLSchema" xmlns:p="http://schemas.microsoft.com/office/2006/metadata/properties" xmlns:ns2="f7e036ba-a3b0-4cdc-b69c-3ff0c66abd9d" xmlns:ns3="c71bc280-77be-4226-9682-3896b2a5d823" targetNamespace="http://schemas.microsoft.com/office/2006/metadata/properties" ma:root="true" ma:fieldsID="a5175cc1ccf4ca5c3a2b7eff99579075" ns2:_="" ns3:_="">
    <xsd:import namespace="f7e036ba-a3b0-4cdc-b69c-3ff0c66abd9d"/>
    <xsd:import namespace="c71bc280-77be-4226-9682-3896b2a5d82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3:SharedWithUsers" minOccurs="0"/>
                <xsd:element ref="ns3:SharedWithDetails"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e036ba-a3b0-4cdc-b69c-3ff0c66abd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71bc280-77be-4226-9682-3896b2a5d823"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B46EA27-42DC-4695-9787-D58CD68F5E51}"/>
</file>

<file path=customXml/itemProps2.xml><?xml version="1.0" encoding="utf-8"?>
<ds:datastoreItem xmlns:ds="http://schemas.openxmlformats.org/officeDocument/2006/customXml" ds:itemID="{4274D3C3-9610-4D48-A1FE-343A7BF118BC}"/>
</file>

<file path=customXml/itemProps3.xml><?xml version="1.0" encoding="utf-8"?>
<ds:datastoreItem xmlns:ds="http://schemas.openxmlformats.org/officeDocument/2006/customXml" ds:itemID="{886BC693-B579-4912-9FF1-EA3138CD2E4B}"/>
</file>

<file path=docProps/app.xml><?xml version="1.0" encoding="utf-8"?>
<Properties xmlns="http://schemas.openxmlformats.org/officeDocument/2006/extended-properties" xmlns:vt="http://schemas.openxmlformats.org/officeDocument/2006/docPropsVTypes">
  <Template>Office Theme</Template>
  <TotalTime>0</TotalTime>
  <Words>3309</Words>
  <Application>Microsoft Office PowerPoint</Application>
  <PresentationFormat>On-screen Show (4:3)</PresentationFormat>
  <Paragraphs>596</Paragraphs>
  <Slides>34</Slides>
  <Notes>3</Notes>
  <HiddenSlides>0</HiddenSlides>
  <MMClips>0</MMClips>
  <ScaleCrop>false</ScaleCrop>
  <HeadingPairs>
    <vt:vector size="8" baseType="variant">
      <vt:variant>
        <vt:lpstr>Fonts Used</vt:lpstr>
      </vt:variant>
      <vt:variant>
        <vt:i4>10</vt:i4>
      </vt:variant>
      <vt:variant>
        <vt:lpstr>Theme</vt:lpstr>
      </vt:variant>
      <vt:variant>
        <vt:i4>4</vt:i4>
      </vt:variant>
      <vt:variant>
        <vt:lpstr>Embedded OLE Servers</vt:lpstr>
      </vt:variant>
      <vt:variant>
        <vt:i4>1</vt:i4>
      </vt:variant>
      <vt:variant>
        <vt:lpstr>Slide Titles</vt:lpstr>
      </vt:variant>
      <vt:variant>
        <vt:i4>34</vt:i4>
      </vt:variant>
    </vt:vector>
  </HeadingPairs>
  <TitlesOfParts>
    <vt:vector size="49" baseType="lpstr">
      <vt:lpstr>MS Gothic</vt:lpstr>
      <vt:lpstr>Acumin Pro Condensed Thin</vt:lpstr>
      <vt:lpstr>Arial</vt:lpstr>
      <vt:lpstr>Calibri</vt:lpstr>
      <vt:lpstr>Calibri Light</vt:lpstr>
      <vt:lpstr>Century Gothic</vt:lpstr>
      <vt:lpstr>Corbel</vt:lpstr>
      <vt:lpstr>Symbol</vt:lpstr>
      <vt:lpstr>Times New Roman</vt:lpstr>
      <vt:lpstr>Wingdings</vt:lpstr>
      <vt:lpstr>Office</vt:lpstr>
      <vt:lpstr>1_Office</vt:lpstr>
      <vt:lpstr>1_Bullet Points_1</vt:lpstr>
      <vt:lpstr>Basis</vt:lpstr>
      <vt:lpstr>think-cell Slide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2017-04-24T20:05:47Z</dcterms:created>
  <dcterms:modified xsi:type="dcterms:W3CDTF">2018-04-24T23:41:59Z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0x01010004CB9487F17E0E4D9E56E929BF36E5A5</vt:lpwstr>
  </property>
</Properties>
</file>