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Override1.xml" ContentType="application/vnd.openxmlformats-officedocument.themeOverrid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Lst>
  <p:notesMasterIdLst>
    <p:notesMasterId r:id="rId15"/>
  </p:notesMasterIdLst>
  <p:sldIdLst>
    <p:sldId id="256" r:id="rId2"/>
    <p:sldId id="317" r:id="rId3"/>
    <p:sldId id="319" r:id="rId4"/>
    <p:sldId id="325" r:id="rId5"/>
    <p:sldId id="311" r:id="rId6"/>
    <p:sldId id="322" r:id="rId7"/>
    <p:sldId id="326" r:id="rId8"/>
    <p:sldId id="303" r:id="rId9"/>
    <p:sldId id="304" r:id="rId10"/>
    <p:sldId id="306" r:id="rId11"/>
    <p:sldId id="321" r:id="rId12"/>
    <p:sldId id="266" r:id="rId13"/>
    <p:sldId id="289" r:id="rId1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J. Rapponotti" initials="KJR" lastIdx="2" clrIdx="0"/>
  <p:cmAuthor id="1" name="Liz Grisham" initials="LG" lastIdx="2" clrIdx="1">
    <p:extLst>
      <p:ext uri="{19B8F6BF-5375-455C-9EA6-DF929625EA0E}">
        <p15:presenceInfo xmlns:p15="http://schemas.microsoft.com/office/powerpoint/2012/main" userId="S-1-5-21-1614895754-515967899-1801674531-138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71" autoAdjust="0"/>
    <p:restoredTop sz="86052" autoAdjust="0"/>
  </p:normalViewPr>
  <p:slideViewPr>
    <p:cSldViewPr>
      <p:cViewPr varScale="1">
        <p:scale>
          <a:sx n="98" d="100"/>
          <a:sy n="98" d="100"/>
        </p:scale>
        <p:origin x="24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44B04910-4EC8-41FA-8385-86B690782997}" type="datetimeFigureOut">
              <a:rPr lang="en-US" smtClean="0"/>
              <a:t>5/10/2018</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4DC1F07C-377A-40C5-B9F8-BC6F29812AA9}" type="slidenum">
              <a:rPr lang="en-US" smtClean="0"/>
              <a:t>‹#›</a:t>
            </a:fld>
            <a:endParaRPr lang="en-US" dirty="0"/>
          </a:p>
        </p:txBody>
      </p:sp>
    </p:spTree>
    <p:extLst>
      <p:ext uri="{BB962C8B-B14F-4D97-AF65-F5344CB8AC3E}">
        <p14:creationId xmlns:p14="http://schemas.microsoft.com/office/powerpoint/2010/main" val="330564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u="none" cap="all"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640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68752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60989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7"/>
            <a:ext cx="8229340" cy="868362"/>
          </a:xfrm>
        </p:spPr>
        <p:txBody>
          <a:bodyPr>
            <a:noAutofit/>
          </a:bodyPr>
          <a:lstStyle>
            <a:lvl1pPr>
              <a:defRPr sz="2800">
                <a:solidFill>
                  <a:srgbClr val="00BBEE"/>
                </a:solidFill>
              </a:defRPr>
            </a:lvl1pPr>
          </a:lstStyle>
          <a:p>
            <a:r>
              <a:rPr lang="en-US" dirty="0"/>
              <a:t>Slide title: can span two lines of the slide and </a:t>
            </a:r>
            <a:br>
              <a:rPr lang="en-US" dirty="0"/>
            </a:br>
            <a:r>
              <a:rPr lang="en-US" dirty="0"/>
              <a:t>uses this font color (28pt) </a:t>
            </a:r>
            <a:endParaRPr lang="en-GB" dirty="0"/>
          </a:p>
        </p:txBody>
      </p:sp>
    </p:spTree>
    <p:extLst>
      <p:ext uri="{BB962C8B-B14F-4D97-AF65-F5344CB8AC3E}">
        <p14:creationId xmlns:p14="http://schemas.microsoft.com/office/powerpoint/2010/main" val="291159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3121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u="none" cap="all" baseline="0"/>
            </a:lvl1pPr>
          </a:lstStyle>
          <a:p>
            <a:r>
              <a:rPr lang="en-US" dirty="0"/>
              <a:t>Click to edit Master title style</a:t>
            </a:r>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57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791002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0857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935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629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5051269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55957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00050" y="171450"/>
            <a:ext cx="8382000" cy="1356360"/>
          </a:xfrm>
          <a:prstGeom prst="rect">
            <a:avLst/>
          </a:prstGeom>
          <a:ln w="3175">
            <a:noFill/>
          </a:ln>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00050" y="1685925"/>
            <a:ext cx="8381999" cy="4038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400050" y="1524000"/>
            <a:ext cx="8381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80947034"/>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68" r:id="rId12"/>
  </p:sldLayoutIdLst>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hyperlink" Target="http://www.cdss.ca.gov/Portals/9/ACL/2017/17-58.pdf?ver=2017-06-26-140153-710" TargetMode="External"/><Relationship Id="rId2" Type="http://schemas.openxmlformats.org/officeDocument/2006/relationships/hyperlink" Target="http://leginfo.legislature.ca.gov/faces/billNavClient.xhtml?bill_id=201520160SB1339"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cdss.ca.gov/Portals/9/ACL/2017/17-58.pdf?ver=2017-06-26-140153-710" TargetMode="External"/><Relationship Id="rId2" Type="http://schemas.openxmlformats.org/officeDocument/2006/relationships/hyperlink" Target="http://leginfo.legislature.ca.gov/faces/billNavClient.xhtml?bill_id=201520160SB1339"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6.xml"/><Relationship Id="rId6" Type="http://schemas.openxmlformats.org/officeDocument/2006/relationships/hyperlink" Target="http://leginfo.legislature.ca.gov/faces/billNavClient.xhtml?bill_id=201720180AB2183&amp;firstNav=tracking" TargetMode="External"/><Relationship Id="rId5" Type="http://schemas.openxmlformats.org/officeDocument/2006/relationships/hyperlink" Target="http://leginfo.legislature.ca.gov/faces/billNavClient.xhtml?bill_id=201720180SB120&amp;firstNav=tracking" TargetMode="External"/><Relationship Id="rId4" Type="http://schemas.openxmlformats.org/officeDocument/2006/relationships/hyperlink" Target="http://leginfo.legislature.ca.gov/faces/billNavClient.xhtml?bill_id=201720180AB110&amp;firstNav=trackin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leginfo.legislature.ca.gov/faces/billNavClient.xhtml?bill_id=201720180AB480" TargetMode="External"/><Relationship Id="rId2" Type="http://schemas.openxmlformats.org/officeDocument/2006/relationships/hyperlink" Target="http://www.cdss.ca.gov/Portals/9/ACL/2018/18-38.pdf?ver=2018-03-29-082841-527"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cdss.ca.gov/Portals/9/ACL/2018/18-18.pdf?ver=2018-02-21-104535-277"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www.cdss.ca.gov/Portals/9/ACL/2018/18-18.pdf?ver=2018-02-21-104535-277"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 Id="rId4" Type="http://schemas.openxmlformats.org/officeDocument/2006/relationships/hyperlink" Target="http://www.cdss.ca.gov/Portals/9/ACL/2018/18-08.pdf?ver=2018-01-26-152452-61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6000" dirty="0">
                <a:solidFill>
                  <a:schemeClr val="tx1"/>
                </a:solidFill>
              </a:rPr>
              <a:t>Policy Implementation</a:t>
            </a:r>
          </a:p>
        </p:txBody>
      </p:sp>
      <p:sp>
        <p:nvSpPr>
          <p:cNvPr id="4" name="Subtitle 3"/>
          <p:cNvSpPr>
            <a:spLocks noGrp="1"/>
          </p:cNvSpPr>
          <p:nvPr>
            <p:ph type="subTitle" idx="1"/>
          </p:nvPr>
        </p:nvSpPr>
        <p:spPr/>
        <p:txBody>
          <a:bodyPr/>
          <a:lstStyle/>
          <a:p>
            <a:r>
              <a:rPr lang="en-US" dirty="0">
                <a:solidFill>
                  <a:schemeClr val="tx1"/>
                </a:solidFill>
              </a:rPr>
              <a:t>4/19/2018</a:t>
            </a:r>
          </a:p>
        </p:txBody>
      </p:sp>
    </p:spTree>
    <p:extLst>
      <p:ext uri="{BB962C8B-B14F-4D97-AF65-F5344CB8AC3E}">
        <p14:creationId xmlns:p14="http://schemas.microsoft.com/office/powerpoint/2010/main" val="2294505933"/>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10</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25811624"/>
              </p:ext>
            </p:extLst>
          </p:nvPr>
        </p:nvGraphicFramePr>
        <p:xfrm>
          <a:off x="228600" y="779644"/>
          <a:ext cx="8686800" cy="5686120"/>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850901">
                  <a:extLst>
                    <a:ext uri="{9D8B030D-6E8A-4147-A177-3AD203B41FA5}">
                      <a16:colId xmlns:a16="http://schemas.microsoft.com/office/drawing/2014/main" val="1570552813"/>
                    </a:ext>
                  </a:extLst>
                </a:gridCol>
                <a:gridCol w="914400">
                  <a:extLst>
                    <a:ext uri="{9D8B030D-6E8A-4147-A177-3AD203B41FA5}">
                      <a16:colId xmlns:a16="http://schemas.microsoft.com/office/drawing/2014/main" val="2930224535"/>
                    </a:ext>
                  </a:extLst>
                </a:gridCol>
                <a:gridCol w="990600">
                  <a:extLst>
                    <a:ext uri="{9D8B030D-6E8A-4147-A177-3AD203B41FA5}">
                      <a16:colId xmlns:a16="http://schemas.microsoft.com/office/drawing/2014/main" val="3776382731"/>
                    </a:ext>
                  </a:extLst>
                </a:gridCol>
                <a:gridCol w="4724400">
                  <a:extLst>
                    <a:ext uri="{9D8B030D-6E8A-4147-A177-3AD203B41FA5}">
                      <a16:colId xmlns:a16="http://schemas.microsoft.com/office/drawing/2014/main" val="3406358116"/>
                    </a:ext>
                  </a:extLst>
                </a:gridCol>
              </a:tblGrid>
              <a:tr h="710210">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66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Arial" panose="020B0604020202020204" pitchFamily="34" charset="0"/>
                        </a:rPr>
                        <a:t>Inter-County</a:t>
                      </a:r>
                      <a:r>
                        <a:rPr lang="en-US" sz="1400" kern="1200" baseline="0" dirty="0">
                          <a:solidFill>
                            <a:schemeClr val="dk1"/>
                          </a:solidFill>
                          <a:latin typeface="+mn-lt"/>
                          <a:ea typeface="+mn-ea"/>
                          <a:cs typeface="Arial" panose="020B0604020202020204" pitchFamily="34" charset="0"/>
                        </a:rPr>
                        <a:t> Transfer (ICT) </a:t>
                      </a:r>
                      <a:r>
                        <a:rPr lang="en-US" sz="1400" kern="1200" dirty="0">
                          <a:solidFill>
                            <a:schemeClr val="dk1"/>
                          </a:solidFill>
                          <a:latin typeface="+mn-lt"/>
                          <a:ea typeface="+mn-ea"/>
                          <a:cs typeface="Arial" panose="020B0604020202020204" pitchFamily="34" charset="0"/>
                        </a:rPr>
                        <a:t>Timeframe</a:t>
                      </a:r>
                      <a:r>
                        <a:rPr lang="en-US" sz="1400" kern="1200" baseline="0" dirty="0">
                          <a:solidFill>
                            <a:schemeClr val="dk1"/>
                          </a:solidFill>
                          <a:latin typeface="+mn-lt"/>
                          <a:ea typeface="+mn-ea"/>
                          <a:cs typeface="Arial" panose="020B0604020202020204" pitchFamily="34" charset="0"/>
                        </a:rPr>
                        <a:t> Changes</a:t>
                      </a: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Arial" panose="020B0604020202020204" pitchFamily="34" charset="0"/>
                          <a:hlinkClick r:id="rId2"/>
                        </a:rPr>
                        <a:t>SB 1339</a:t>
                      </a: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Arial" panose="020B0604020202020204" pitchFamily="34" charset="0"/>
                          <a:hlinkClick r:id="rId3"/>
                        </a:rPr>
                        <a:t>ACL</a:t>
                      </a:r>
                      <a:r>
                        <a:rPr lang="en-US" sz="1400" kern="1200" baseline="0" dirty="0">
                          <a:solidFill>
                            <a:schemeClr val="dk1"/>
                          </a:solidFill>
                          <a:latin typeface="+mn-lt"/>
                          <a:ea typeface="+mn-ea"/>
                          <a:cs typeface="Arial" panose="020B0604020202020204" pitchFamily="34" charset="0"/>
                          <a:hlinkClick r:id="rId3"/>
                        </a:rPr>
                        <a:t> 17-58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6/1/2017</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aseline="0" dirty="0">
                          <a:solidFill>
                            <a:schemeClr val="tx1"/>
                          </a:solidFill>
                          <a:latin typeface="+mn-lt"/>
                          <a:cs typeface="Arial" panose="020B0604020202020204" pitchFamily="34" charset="0"/>
                        </a:rPr>
                        <a:t>SCR 9076 </a:t>
                      </a:r>
                    </a:p>
                    <a:p>
                      <a:endParaRPr lang="en-US" sz="1400" baseline="0" dirty="0">
                        <a:solidFill>
                          <a:schemeClr val="tx1"/>
                        </a:solidFill>
                        <a:latin typeface="+mn-lt"/>
                        <a:cs typeface="Arial" panose="020B0604020202020204" pitchFamily="34" charset="0"/>
                      </a:endParaRPr>
                    </a:p>
                    <a:p>
                      <a:r>
                        <a:rPr lang="en-US" sz="1400" b="0" baseline="0" dirty="0">
                          <a:solidFill>
                            <a:schemeClr val="tx1"/>
                          </a:solidFill>
                          <a:latin typeface="+mn-lt"/>
                          <a:cs typeface="Arial" panose="020B0604020202020204" pitchFamily="34" charset="0"/>
                        </a:rPr>
                        <a:t>Test</a:t>
                      </a:r>
                    </a:p>
                    <a:p>
                      <a:endParaRPr lang="en-US" sz="1400" baseline="0" dirty="0">
                        <a:solidFill>
                          <a:schemeClr val="tx1"/>
                        </a:solidFill>
                        <a:latin typeface="+mn-lt"/>
                        <a:cs typeface="Arial" panose="020B0604020202020204" pitchFamily="34" charset="0"/>
                      </a:endParaRPr>
                    </a:p>
                    <a:p>
                      <a:r>
                        <a:rPr lang="en-US" sz="1400" baseline="0" dirty="0">
                          <a:solidFill>
                            <a:schemeClr val="tx1"/>
                          </a:solidFill>
                          <a:latin typeface="+mn-lt"/>
                          <a:cs typeface="Arial" panose="020B0604020202020204" pitchFamily="34" charset="0"/>
                        </a:rPr>
                        <a:t>Release</a:t>
                      </a:r>
                    </a:p>
                    <a:p>
                      <a:r>
                        <a:rPr lang="en-US" sz="1400" baseline="0" dirty="0">
                          <a:solidFill>
                            <a:schemeClr val="tx1"/>
                          </a:solidFill>
                          <a:latin typeface="+mn-lt"/>
                          <a:cs typeface="Arial" panose="020B0604020202020204" pitchFamily="34" charset="0"/>
                        </a:rPr>
                        <a:t>18.05</a:t>
                      </a:r>
                    </a:p>
                  </a:txBody>
                  <a:tcPr marL="91442" marR="91442" marT="34315" marB="34315"/>
                </a:tc>
                <a:tc>
                  <a:txBody>
                    <a:bodyPr/>
                    <a:lstStyle/>
                    <a:p>
                      <a:r>
                        <a:rPr lang="en-US" sz="1400" dirty="0">
                          <a:solidFill>
                            <a:schemeClr val="tx1"/>
                          </a:solidFill>
                          <a:latin typeface="+mn-lt"/>
                          <a:cs typeface="Arial" panose="020B0604020202020204" pitchFamily="34" charset="0"/>
                        </a:rPr>
                        <a:t>SCR 50461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chemeClr val="tx1"/>
                          </a:solidFill>
                          <a:latin typeface="+mn-lt"/>
                          <a:cs typeface="Arial" panose="020B0604020202020204" pitchFamily="34" charset="0"/>
                        </a:rPr>
                        <a:t>Test</a:t>
                      </a:r>
                      <a:endParaRPr lang="en-US" sz="1400" dirty="0">
                        <a:solidFill>
                          <a:schemeClr val="tx1"/>
                        </a:solidFill>
                        <a:latin typeface="+mn-lt"/>
                        <a:cs typeface="Arial" panose="020B0604020202020204" pitchFamily="34" charset="0"/>
                      </a:endParaRP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a:t>
                      </a:r>
                      <a:r>
                        <a:rPr lang="en-US" sz="1400" baseline="0" dirty="0">
                          <a:solidFill>
                            <a:schemeClr val="tx1"/>
                          </a:solidFill>
                          <a:latin typeface="+mn-lt"/>
                          <a:cs typeface="Arial" panose="020B0604020202020204" pitchFamily="34" charset="0"/>
                        </a:rPr>
                        <a:t> </a:t>
                      </a:r>
                    </a:p>
                    <a:p>
                      <a:r>
                        <a:rPr lang="en-US" sz="1400" baseline="0" dirty="0">
                          <a:solidFill>
                            <a:schemeClr val="tx1"/>
                          </a:solidFill>
                          <a:latin typeface="+mn-lt"/>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baseline="0" dirty="0">
                          <a:solidFill>
                            <a:schemeClr val="dk1"/>
                          </a:solidFill>
                          <a:effectLst/>
                          <a:latin typeface="+mn-lt"/>
                          <a:ea typeface="+mn-ea"/>
                          <a:cs typeface="+mn-cs"/>
                        </a:rPr>
                        <a:t>No change since last meeting.</a:t>
                      </a:r>
                      <a:endParaRPr lang="en-US" sz="14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Arial" panose="020B0604020202020204" pitchFamily="34" charset="0"/>
                        </a:rPr>
                        <a:t>SB 1339 directs the customer to notify either the sending or receiving county of a change in their residence within 7 days and the informed county would initiate the ICT.  Benefits must be transferred no later than the first day of the next available benefit month following 30 days after a county was notified, and prohibits the receiving county from interviewing customers from another county to determine continued eligibility for the CW or CF programs until the next scheduled 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All SAWS have agreed to an implementation of SB 1339 changes with the 18.05 release. The SAWS ICT Workgroup</a:t>
                      </a:r>
                      <a:r>
                        <a:rPr lang="en-US" sz="1400" b="0" baseline="0" dirty="0"/>
                        <a:t> continues to meet and document changes to the ICT interface processes associated to SB 1339.</a:t>
                      </a:r>
                      <a:endParaRPr lang="en-US" sz="14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baseline="0" dirty="0">
                          <a:solidFill>
                            <a:schemeClr val="tx1"/>
                          </a:solidFill>
                          <a:latin typeface="+mn-lt"/>
                          <a:cs typeface="Arial" panose="020B0604020202020204" pitchFamily="34" charset="0"/>
                        </a:rPr>
                        <a:t>C-IV/LRS Update:</a:t>
                      </a: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rgbClr val="FF0000"/>
                          </a:solidFill>
                        </a:rPr>
                        <a:t> </a:t>
                      </a:r>
                      <a:r>
                        <a:rPr lang="en-US" sz="1400" baseline="0" dirty="0">
                          <a:solidFill>
                            <a:schemeClr val="tx1"/>
                          </a:solidFill>
                        </a:rPr>
                        <a:t>On  1/23/18 the SCR and design document for C-IV/LRS System changes is out to the eICT Committee for review and comment. The </a:t>
                      </a:r>
                      <a:r>
                        <a:rPr lang="en-US" sz="1400" baseline="0" dirty="0" err="1">
                          <a:solidFill>
                            <a:schemeClr val="tx1"/>
                          </a:solidFill>
                        </a:rPr>
                        <a:t>eICT</a:t>
                      </a:r>
                      <a:r>
                        <a:rPr lang="en-US" sz="1400" baseline="0" dirty="0">
                          <a:solidFill>
                            <a:schemeClr val="tx1"/>
                          </a:solidFill>
                        </a:rPr>
                        <a:t> committee approved both the C-IV/LRS SCR when they met on 1/30/18 to review and discuss the additional document transfer design. CCB approved this SCR on 2/22/18.</a:t>
                      </a:r>
                      <a:endParaRPr lang="en-US" sz="1400" kern="1200" baseline="0" dirty="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09939148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11</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91611032"/>
              </p:ext>
            </p:extLst>
          </p:nvPr>
        </p:nvGraphicFramePr>
        <p:xfrm>
          <a:off x="228600" y="685800"/>
          <a:ext cx="8686800" cy="561599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762000">
                  <a:extLst>
                    <a:ext uri="{9D8B030D-6E8A-4147-A177-3AD203B41FA5}">
                      <a16:colId xmlns:a16="http://schemas.microsoft.com/office/drawing/2014/main" val="2930224535"/>
                    </a:ext>
                  </a:extLst>
                </a:gridCol>
                <a:gridCol w="762000">
                  <a:extLst>
                    <a:ext uri="{9D8B030D-6E8A-4147-A177-3AD203B41FA5}">
                      <a16:colId xmlns:a16="http://schemas.microsoft.com/office/drawing/2014/main" val="3776382731"/>
                    </a:ext>
                  </a:extLst>
                </a:gridCol>
                <a:gridCol w="5410200">
                  <a:extLst>
                    <a:ext uri="{9D8B030D-6E8A-4147-A177-3AD203B41FA5}">
                      <a16:colId xmlns:a16="http://schemas.microsoft.com/office/drawing/2014/main" val="3406358116"/>
                    </a:ext>
                  </a:extLst>
                </a:gridCol>
              </a:tblGrid>
              <a:tr h="685800">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err="1">
                          <a:effectLst/>
                        </a:rPr>
                        <a:t>eICT</a:t>
                      </a:r>
                      <a:endParaRPr lang="en-US" sz="1100" b="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effectLst/>
                        </a:rPr>
                        <a:t>Automate the M40-195A and M40-195B Notices</a:t>
                      </a:r>
                      <a:endParaRPr lang="en-US" sz="1100" b="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Arial" panose="020B0604020202020204" pitchFamily="34" charset="0"/>
                          <a:hlinkClick r:id="rId2"/>
                        </a:rPr>
                        <a:t>SB 1339</a:t>
                      </a:r>
                      <a:endParaRPr lang="en-US" sz="11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Arial" panose="020B0604020202020204" pitchFamily="34" charset="0"/>
                          <a:hlinkClick r:id="rId3"/>
                        </a:rPr>
                        <a:t>ACL</a:t>
                      </a:r>
                      <a:r>
                        <a:rPr lang="en-US" sz="1100" kern="1200" baseline="0" dirty="0">
                          <a:solidFill>
                            <a:schemeClr val="dk1"/>
                          </a:solidFill>
                          <a:latin typeface="+mn-lt"/>
                          <a:ea typeface="+mn-ea"/>
                          <a:cs typeface="Arial" panose="020B0604020202020204" pitchFamily="34" charset="0"/>
                          <a:hlinkClick r:id="rId3"/>
                        </a:rPr>
                        <a:t> 17-58</a:t>
                      </a:r>
                      <a:endParaRPr lang="en-US" sz="1100" kern="1200" baseline="0" dirty="0">
                        <a:solidFill>
                          <a:schemeClr val="dk1"/>
                        </a:solidFill>
                        <a:latin typeface="+mn-lt"/>
                        <a:ea typeface="+mn-ea"/>
                        <a:cs typeface="Arial" panose="020B0604020202020204" pitchFamily="34" charset="0"/>
                      </a:endParaRPr>
                    </a:p>
                    <a:p>
                      <a:endParaRPr lang="en-US" sz="1100" b="0" dirty="0">
                        <a:effectLst/>
                      </a:endParaRPr>
                    </a:p>
                  </a:txBody>
                  <a:tcPr marL="91448" marR="91448" marT="34291" marB="34291"/>
                </a:tc>
                <a:tc>
                  <a:txBody>
                    <a:bodyPr/>
                    <a:lstStyle/>
                    <a:p>
                      <a:endParaRPr lang="en-US" sz="1100" i="0" dirty="0">
                        <a:solidFill>
                          <a:schemeClr val="tx1"/>
                        </a:solidFill>
                        <a:latin typeface="+mn-lt"/>
                        <a:cs typeface="Arial" panose="020B0604020202020204" pitchFamily="34" charset="0"/>
                      </a:endParaRPr>
                    </a:p>
                  </a:txBody>
                  <a:tcPr marL="91442" marR="91442" marT="34315" marB="34315"/>
                </a:tc>
                <a:tc>
                  <a:txBody>
                    <a:bodyPr/>
                    <a:lstStyle/>
                    <a:p>
                      <a:r>
                        <a:rPr lang="en-US" sz="1100" baseline="0" dirty="0">
                          <a:solidFill>
                            <a:schemeClr val="tx1"/>
                          </a:solidFill>
                          <a:latin typeface="+mn-lt"/>
                          <a:cs typeface="Arial" panose="020B0604020202020204" pitchFamily="34" charset="0"/>
                        </a:rPr>
                        <a:t>SCR </a:t>
                      </a:r>
                    </a:p>
                    <a:p>
                      <a:r>
                        <a:rPr lang="en-US" sz="1100" baseline="0" dirty="0">
                          <a:solidFill>
                            <a:schemeClr val="tx1"/>
                          </a:solidFill>
                          <a:latin typeface="+mn-lt"/>
                          <a:cs typeface="Arial" panose="020B0604020202020204" pitchFamily="34" charset="0"/>
                        </a:rPr>
                        <a:t>100435</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Test</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Release </a:t>
                      </a:r>
                    </a:p>
                    <a:p>
                      <a:r>
                        <a:rPr lang="en-US" sz="1100" baseline="0" dirty="0">
                          <a:solidFill>
                            <a:schemeClr val="tx1"/>
                          </a:solidFill>
                          <a:latin typeface="+mn-lt"/>
                          <a:cs typeface="Arial" panose="020B0604020202020204" pitchFamily="34" charset="0"/>
                        </a:rPr>
                        <a:t>18.05</a:t>
                      </a:r>
                    </a:p>
                  </a:txBody>
                  <a:tcPr marL="91442" marR="91442" marT="34315" marB="34315"/>
                </a:tc>
                <a:tc>
                  <a:txBody>
                    <a:bodyPr/>
                    <a:lstStyle/>
                    <a:p>
                      <a:pPr marL="0" algn="l" defTabSz="914400" rtl="0" eaLnBrk="1" latinLnBrk="0" hangingPunct="1"/>
                      <a:r>
                        <a:rPr lang="en-US" sz="1100" kern="1200" baseline="0" dirty="0">
                          <a:solidFill>
                            <a:schemeClr val="tx1"/>
                          </a:solidFill>
                          <a:latin typeface="+mn-lt"/>
                          <a:ea typeface="+mn-ea"/>
                          <a:cs typeface="Arial" panose="020B0604020202020204" pitchFamily="34" charset="0"/>
                        </a:rPr>
                        <a:t>SCR </a:t>
                      </a: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50794</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Test</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Release </a:t>
                      </a: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a:solidFill>
                            <a:schemeClr val="dk1"/>
                          </a:solidFill>
                          <a:effectLst/>
                          <a:latin typeface="+mn-lt"/>
                          <a:ea typeface="+mn-ea"/>
                          <a:cs typeface="Arial" panose="020B0604020202020204" pitchFamily="34" charset="0"/>
                        </a:rPr>
                        <a:t>SB 1339 directs the customer to notify either the sending or receiving county of a change in their residence within 7 days and the informed county would initiate the ICT.   This policy modifies the M40-195A notice of action (NOA) message for CalWORKs (CW) and implements the M40-195B NOA.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kern="1200" baseline="0" dirty="0">
                        <a:solidFill>
                          <a:schemeClr val="dk1"/>
                        </a:solidFill>
                        <a:effectLst/>
                        <a:latin typeface="+mn-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baseline="0" dirty="0">
                          <a:solidFill>
                            <a:schemeClr val="dk1"/>
                          </a:solidFill>
                          <a:effectLst/>
                          <a:latin typeface="+mn-lt"/>
                          <a:ea typeface="+mn-ea"/>
                          <a:cs typeface="Arial" panose="020B0604020202020204" pitchFamily="34" charset="0"/>
                        </a:rPr>
                        <a:t>M40-195A – Was revised to inform recipients of the transfer to the new county of residence.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baseline="0" dirty="0">
                          <a:solidFill>
                            <a:schemeClr val="dk1"/>
                          </a:solidFill>
                          <a:effectLst/>
                          <a:latin typeface="+mn-lt"/>
                          <a:ea typeface="+mn-ea"/>
                          <a:cs typeface="Arial" panose="020B0604020202020204" pitchFamily="34" charset="0"/>
                        </a:rPr>
                        <a:t>M40-195B – Informs recipients of the transfer to the new county of residence and the amount of cash aid they will receive.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dk1"/>
                          </a:solidFill>
                          <a:effectLst/>
                          <a:latin typeface="+mn-lt"/>
                          <a:ea typeface="+mn-ea"/>
                          <a:cs typeface="Arial" panose="020B0604020202020204" pitchFamily="34" charset="0"/>
                        </a:rPr>
                        <a:t>C-IV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baseline="0" dirty="0">
                          <a:solidFill>
                            <a:schemeClr val="dk1"/>
                          </a:solidFill>
                          <a:effectLst/>
                          <a:latin typeface="+mn-lt"/>
                          <a:ea typeface="+mn-ea"/>
                          <a:cs typeface="Arial" panose="020B0604020202020204" pitchFamily="34" charset="0"/>
                        </a:rPr>
                        <a:t>The M40-195A and M40-195B were added to the template repository in November 2017. This SCR implements an automated process to mail these NOAs.  The following job aid have been updated to include information about the above NOAs: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Inter-County Transfers – Electronic - Receiving County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Inter-County Transfers – Electronic – Sending County </a:t>
                      </a:r>
                      <a:endParaRPr lang="en-US" sz="1100" b="0" i="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dk1"/>
                          </a:solidFill>
                          <a:effectLst/>
                          <a:latin typeface="+mn-lt"/>
                          <a:ea typeface="+mn-ea"/>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rPr>
                        <a:t>1) M40-195A </a:t>
                      </a:r>
                      <a:br>
                        <a:rPr lang="en-US" sz="1100" dirty="0">
                          <a:effectLst/>
                        </a:rPr>
                      </a:br>
                      <a:r>
                        <a:rPr lang="en-US" sz="1100" dirty="0">
                          <a:effectLst/>
                        </a:rPr>
                        <a:t>    a)Added the form to Template Repository. </a:t>
                      </a:r>
                      <a:br>
                        <a:rPr lang="en-US" sz="1100" dirty="0">
                          <a:effectLst/>
                        </a:rPr>
                      </a:br>
                      <a:r>
                        <a:rPr lang="en-US" sz="1100" dirty="0">
                          <a:effectLst/>
                        </a:rPr>
                        <a:t>    b) A daily batch will generate this form when the sending county transfers an ICT for an active CalWORKs case. </a:t>
                      </a:r>
                      <a:br>
                        <a:rPr lang="en-US" sz="1100" dirty="0">
                          <a:effectLst/>
                        </a:rPr>
                      </a:br>
                      <a:br>
                        <a:rPr lang="en-US" sz="1100" dirty="0">
                          <a:effectLst/>
                        </a:rPr>
                      </a:br>
                      <a:r>
                        <a:rPr lang="en-US" sz="1100" dirty="0">
                          <a:effectLst/>
                        </a:rPr>
                        <a:t>2) M40-195B </a:t>
                      </a:r>
                      <a:br>
                        <a:rPr lang="en-US" sz="1100" dirty="0">
                          <a:effectLst/>
                        </a:rPr>
                      </a:br>
                      <a:r>
                        <a:rPr lang="en-US" sz="1100" dirty="0">
                          <a:effectLst/>
                        </a:rPr>
                        <a:t>    a) Added  the M40-195B form to Template Repository. </a:t>
                      </a:r>
                      <a:br>
                        <a:rPr lang="en-US" sz="1100" dirty="0">
                          <a:effectLst/>
                        </a:rPr>
                      </a:br>
                      <a:r>
                        <a:rPr lang="en-US" sz="1100" dirty="0">
                          <a:effectLst/>
                        </a:rPr>
                        <a:t>    b) Created new approval NOA with NA Back 9 and NA1239 Budget when incoming ICT for CW has been approved. </a:t>
                      </a:r>
                      <a:br>
                        <a:rPr lang="en-US" sz="1100" dirty="0">
                          <a:effectLst/>
                        </a:rPr>
                      </a:br>
                      <a:br>
                        <a:rPr lang="en-US" sz="1100" dirty="0">
                          <a:effectLst/>
                        </a:rPr>
                      </a:br>
                      <a:r>
                        <a:rPr lang="en-US" sz="1100" dirty="0">
                          <a:effectLst/>
                        </a:rPr>
                        <a:t>3) CalWORKs NOA A363T (Moved out of County)- Removed NOA from LRS</a:t>
                      </a:r>
                      <a:endParaRPr lang="en-US" sz="1100" b="1" i="0" kern="1200" baseline="0" dirty="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4084568669"/>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7620000" cy="990600"/>
          </a:xfrm>
        </p:spPr>
        <p:txBody>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049400888"/>
              </p:ext>
            </p:extLst>
          </p:nvPr>
        </p:nvGraphicFramePr>
        <p:xfrm>
          <a:off x="228600" y="1066800"/>
          <a:ext cx="8686798" cy="5257836"/>
        </p:xfrm>
        <a:graphic>
          <a:graphicData uri="http://schemas.openxmlformats.org/drawingml/2006/table">
            <a:tbl>
              <a:tblPr firstRow="1" bandRow="1">
                <a:tableStyleId>{5C22544A-7EE6-4342-B048-85BDC9FD1C3A}</a:tableStyleId>
              </a:tblPr>
              <a:tblGrid>
                <a:gridCol w="1066799">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762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952999">
                  <a:extLst>
                    <a:ext uri="{9D8B030D-6E8A-4147-A177-3AD203B41FA5}">
                      <a16:colId xmlns:a16="http://schemas.microsoft.com/office/drawing/2014/main" val="3406358116"/>
                    </a:ext>
                  </a:extLst>
                </a:gridCol>
              </a:tblGrid>
              <a:tr h="54456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1798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MC RE Informational Packets for Application and Renewal</a:t>
                      </a:r>
                      <a:endParaRPr lang="en-US" sz="1200" b="0" i="0" kern="1200" dirty="0">
                        <a:solidFill>
                          <a:schemeClr val="dk1"/>
                        </a:solidFill>
                        <a:effectLst/>
                        <a:latin typeface="+mn-lt"/>
                        <a:ea typeface="+mn-ea"/>
                        <a:cs typeface="+mn-cs"/>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hlinkClick r:id="rId2"/>
                        </a:rPr>
                        <a:t>MEDIL I 14-54</a:t>
                      </a:r>
                      <a:endParaRPr lang="en-US" sz="1200" b="0" i="0" kern="1200" dirty="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latin typeface="+mn-lt"/>
                          <a:cs typeface="Arial" panose="020B0604020202020204" pitchFamily="34" charset="0"/>
                        </a:rPr>
                        <a:t>2014</a:t>
                      </a:r>
                    </a:p>
                    <a:p>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dirty="0">
                          <a:solidFill>
                            <a:schemeClr val="tx1"/>
                          </a:solidFill>
                          <a:latin typeface="+mn-lt"/>
                          <a:cs typeface="Arial" panose="020B0604020202020204" pitchFamily="34" charset="0"/>
                        </a:rPr>
                        <a:t>SCR 924</a:t>
                      </a:r>
                    </a:p>
                    <a:p>
                      <a:endParaRPr lang="en-US" sz="1200" dirty="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Release</a:t>
                      </a:r>
                      <a:r>
                        <a:rPr lang="en-US" sz="1200" baseline="0" dirty="0">
                          <a:latin typeface="+mn-lt"/>
                          <a:cs typeface="Arial" panose="020B0604020202020204" pitchFamily="34" charset="0"/>
                        </a:rPr>
                        <a:t> TBD</a:t>
                      </a:r>
                      <a:endParaRPr lang="en-US" sz="1200" dirty="0">
                        <a:latin typeface="+mn-lt"/>
                        <a:cs typeface="Arial" panose="020B0604020202020204" pitchFamily="34" charset="0"/>
                      </a:endParaRPr>
                    </a:p>
                  </a:txBody>
                  <a:tcPr marL="91442" marR="91442" marT="34315" marB="34315"/>
                </a:tc>
                <a:tc>
                  <a:txBody>
                    <a:bodyPr/>
                    <a:lstStyle/>
                    <a:p>
                      <a:r>
                        <a:rPr lang="en-US" sz="1200" dirty="0">
                          <a:solidFill>
                            <a:schemeClr val="tx1"/>
                          </a:solidFill>
                          <a:latin typeface="+mn-lt"/>
                          <a:cs typeface="Arial" panose="020B0604020202020204" pitchFamily="34" charset="0"/>
                        </a:rPr>
                        <a:t>SCR 52371</a:t>
                      </a:r>
                    </a:p>
                    <a:p>
                      <a:endParaRPr lang="en-US" sz="1200" dirty="0">
                        <a:solidFill>
                          <a:schemeClr val="tx1"/>
                        </a:solidFill>
                        <a:latin typeface="+mn-lt"/>
                        <a:cs typeface="Arial" panose="020B0604020202020204" pitchFamily="34" charset="0"/>
                      </a:endParaRPr>
                    </a:p>
                    <a:p>
                      <a:r>
                        <a:rPr lang="en-US" sz="1200" dirty="0">
                          <a:solidFill>
                            <a:schemeClr val="tx1"/>
                          </a:solidFill>
                          <a:latin typeface="+mn-lt"/>
                          <a:cs typeface="Arial" panose="020B0604020202020204" pitchFamily="34" charset="0"/>
                        </a:rPr>
                        <a:t>Implemented</a:t>
                      </a:r>
                    </a:p>
                    <a:p>
                      <a:endParaRPr lang="en-US" sz="1200" dirty="0">
                        <a:solidFill>
                          <a:schemeClr val="tx1"/>
                        </a:solidFill>
                        <a:latin typeface="+mn-lt"/>
                        <a:cs typeface="Arial" panose="020B0604020202020204" pitchFamily="34" charset="0"/>
                      </a:endParaRPr>
                    </a:p>
                    <a:p>
                      <a:r>
                        <a:rPr lang="en-US" sz="1200" dirty="0">
                          <a:solidFill>
                            <a:schemeClr val="tx1"/>
                          </a:solidFill>
                          <a:latin typeface="+mn-lt"/>
                          <a:cs typeface="Arial" panose="020B0604020202020204" pitchFamily="34" charset="0"/>
                        </a:rPr>
                        <a:t>Release</a:t>
                      </a:r>
                      <a:r>
                        <a:rPr lang="en-US" sz="1200" baseline="0" dirty="0">
                          <a:solidFill>
                            <a:schemeClr val="tx1"/>
                          </a:solidFill>
                          <a:latin typeface="+mn-lt"/>
                          <a:cs typeface="Arial" panose="020B0604020202020204" pitchFamily="34" charset="0"/>
                        </a:rPr>
                        <a:t> </a:t>
                      </a:r>
                    </a:p>
                    <a:p>
                      <a:r>
                        <a:rPr lang="en-US" sz="1200" baseline="0" dirty="0">
                          <a:solidFill>
                            <a:schemeClr val="tx1"/>
                          </a:solidFill>
                          <a:latin typeface="+mn-lt"/>
                          <a:cs typeface="Arial" panose="020B0604020202020204" pitchFamily="34" charset="0"/>
                        </a:rPr>
                        <a:t>17.05</a:t>
                      </a:r>
                      <a:endParaRPr lang="en-US" sz="1200" dirty="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a:solidFill>
                            <a:schemeClr val="dk1"/>
                          </a:solidFill>
                          <a:effectLst/>
                          <a:latin typeface="+mn-lt"/>
                          <a:ea typeface="+mn-ea"/>
                          <a:cs typeface="+mn-cs"/>
                        </a:rPr>
                        <a:t>No change since last meeting.</a:t>
                      </a:r>
                    </a:p>
                    <a:p>
                      <a:pPr marL="0" indent="0">
                        <a:buFont typeface="Arial" panose="020B0604020202020204" pitchFamily="34" charset="0"/>
                        <a:buNone/>
                      </a:pPr>
                      <a:r>
                        <a:rPr lang="en-US" sz="1200" dirty="0"/>
                        <a:t>Counties are required to provide the publications listed</a:t>
                      </a:r>
                      <a:r>
                        <a:rPr lang="en-US" sz="1200" baseline="0" dirty="0"/>
                        <a:t> in this MEDIL</a:t>
                      </a:r>
                      <a:r>
                        <a:rPr lang="en-US" sz="1200" dirty="0"/>
                        <a:t> to all households at the time of initial application when submitted to the county directly in person, by phone, by mail or through eNotification and at renewal. </a:t>
                      </a:r>
                    </a:p>
                    <a:p>
                      <a:pPr marL="0" indent="0">
                        <a:buFont typeface="Arial" panose="020B0604020202020204" pitchFamily="34" charset="0"/>
                        <a:buNone/>
                      </a:pPr>
                      <a:endParaRPr lang="en-US" sz="1200" dirty="0"/>
                    </a:p>
                    <a:p>
                      <a:pPr marL="0" indent="0">
                        <a:buFont typeface="Arial" panose="020B0604020202020204" pitchFamily="34" charset="0"/>
                        <a:buNone/>
                      </a:pPr>
                      <a:r>
                        <a:rPr lang="en-US" sz="1200" b="1" baseline="0" dirty="0">
                          <a:solidFill>
                            <a:schemeClr val="tx1"/>
                          </a:solidFill>
                          <a:latin typeface="+mn-lt"/>
                          <a:cs typeface="Arial" panose="020B0604020202020204" pitchFamily="34" charset="0"/>
                        </a:rPr>
                        <a:t>C-IV  Update:</a:t>
                      </a:r>
                    </a:p>
                    <a:p>
                      <a:pPr marL="0" indent="0">
                        <a:buFont typeface="Arial" panose="020B0604020202020204" pitchFamily="34" charset="0"/>
                        <a:buNone/>
                      </a:pPr>
                      <a:r>
                        <a:rPr lang="en-US" sz="1200" b="0" baseline="0" dirty="0">
                          <a:solidFill>
                            <a:schemeClr val="tx1"/>
                          </a:solidFill>
                          <a:latin typeface="+mn-lt"/>
                          <a:cs typeface="Arial" panose="020B0604020202020204" pitchFamily="34" charset="0"/>
                        </a:rPr>
                        <a:t>The approach was to create three informational packets, one for applications and two for renewals. Due to the substantial increase in project operations cost and a shift in county postage cost, this item was discussed at PSC in 2017. PSC asked, to avoid the cost of mailing these packets, could the packets be posted to the recipient’s C4Y account. A Consortium Request for Policy Clarification (CRPC) was sent to DHCS. In addition to the PSC question, it was also asked if a PDF link to each packet on C4Yourself (C4Y) would satisfy the policy requirement. </a:t>
                      </a:r>
                    </a:p>
                    <a:p>
                      <a:pPr marL="0" algn="l" defTabSz="914400" rtl="0" eaLnBrk="1" latinLnBrk="0" hangingPunct="1"/>
                      <a:endParaRPr lang="en-US" sz="1200" kern="1200" dirty="0">
                        <a:solidFill>
                          <a:schemeClr val="tx1"/>
                        </a:solidFill>
                        <a:latin typeface="+mn-lt"/>
                        <a:ea typeface="+mn-ea"/>
                        <a:cs typeface="Arial" panose="020B0604020202020204" pitchFamily="34" charset="0"/>
                      </a:endParaRPr>
                    </a:p>
                    <a:p>
                      <a:pPr marL="0" algn="l" defTabSz="914400" rtl="0" eaLnBrk="1" latinLnBrk="0" hangingPunct="1"/>
                      <a:r>
                        <a:rPr lang="en-US" sz="1200" b="1" kern="1200" dirty="0">
                          <a:solidFill>
                            <a:schemeClr val="tx1"/>
                          </a:solidFill>
                          <a:latin typeface="+mn-lt"/>
                          <a:ea typeface="+mn-ea"/>
                          <a:cs typeface="Arial" panose="020B0604020202020204" pitchFamily="34" charset="0"/>
                        </a:rPr>
                        <a:t>Note: </a:t>
                      </a:r>
                      <a:r>
                        <a:rPr lang="en-US" sz="1200" kern="1200" dirty="0">
                          <a:solidFill>
                            <a:schemeClr val="tx1"/>
                          </a:solidFill>
                          <a:latin typeface="+mn-lt"/>
                          <a:ea typeface="+mn-ea"/>
                          <a:cs typeface="Arial" panose="020B0604020202020204" pitchFamily="34" charset="0"/>
                        </a:rPr>
                        <a:t>Due to the increase in volume that these automated packets will would create, </a:t>
                      </a:r>
                      <a:r>
                        <a:rPr lang="en-US" sz="1200" b="1" kern="1200" dirty="0">
                          <a:solidFill>
                            <a:schemeClr val="tx1"/>
                          </a:solidFill>
                          <a:latin typeface="+mn-lt"/>
                          <a:ea typeface="+mn-ea"/>
                          <a:cs typeface="Arial" panose="020B0604020202020204" pitchFamily="34" charset="0"/>
                        </a:rPr>
                        <a:t>the Project would have to restructure the contract with the print center vendor.</a:t>
                      </a:r>
                    </a:p>
                    <a:p>
                      <a:pPr marL="0" algn="l" defTabSz="914400" rtl="0" eaLnBrk="1" latinLnBrk="0" hangingPunct="1"/>
                      <a:endParaRPr lang="en-US" sz="1200" kern="1200" dirty="0">
                        <a:solidFill>
                          <a:schemeClr val="tx1"/>
                        </a:solidFill>
                        <a:latin typeface="+mn-lt"/>
                        <a:ea typeface="+mn-ea"/>
                        <a:cs typeface="Arial" panose="020B0604020202020204" pitchFamily="34" charset="0"/>
                      </a:endParaRPr>
                    </a:p>
                    <a:p>
                      <a:pPr marL="0" algn="l" defTabSz="914400" rtl="0" eaLnBrk="1" latinLnBrk="0" hangingPunct="1"/>
                      <a:r>
                        <a:rPr lang="en-US" sz="1200" kern="1200" dirty="0">
                          <a:solidFill>
                            <a:schemeClr val="tx1"/>
                          </a:solidFill>
                          <a:latin typeface="+mn-lt"/>
                          <a:ea typeface="+mn-ea"/>
                          <a:cs typeface="Arial" panose="020B0604020202020204" pitchFamily="34" charset="0"/>
                        </a:rPr>
                        <a:t>The Project was working with OSI to see if funding is available to cover the increased operation costs to automate the packet</a:t>
                      </a:r>
                      <a:r>
                        <a:rPr lang="en-US" sz="1200" kern="1200" baseline="0" dirty="0">
                          <a:solidFill>
                            <a:schemeClr val="tx1"/>
                          </a:solidFill>
                          <a:latin typeface="+mn-lt"/>
                          <a:ea typeface="+mn-ea"/>
                          <a:cs typeface="Arial" panose="020B0604020202020204" pitchFamily="34" charset="0"/>
                        </a:rPr>
                        <a:t> changes</a:t>
                      </a:r>
                      <a:r>
                        <a:rPr lang="en-US" sz="1200" kern="1200" dirty="0">
                          <a:solidFill>
                            <a:schemeClr val="tx1"/>
                          </a:solidFill>
                          <a:latin typeface="+mn-lt"/>
                          <a:ea typeface="+mn-ea"/>
                          <a:cs typeface="Arial" panose="020B0604020202020204" pitchFamily="34" charset="0"/>
                        </a:rPr>
                        <a:t>. Per OSI</a:t>
                      </a:r>
                      <a:r>
                        <a:rPr lang="en-US" sz="1200" kern="1200" baseline="0" dirty="0">
                          <a:solidFill>
                            <a:schemeClr val="tx1"/>
                          </a:solidFill>
                          <a:latin typeface="+mn-lt"/>
                          <a:ea typeface="+mn-ea"/>
                          <a:cs typeface="Arial" panose="020B0604020202020204" pitchFamily="34" charset="0"/>
                        </a:rPr>
                        <a:t> no additional funding is available for this effort.</a:t>
                      </a:r>
                      <a:endParaRPr lang="en-US" sz="1200" kern="1200" dirty="0">
                        <a:solidFill>
                          <a:schemeClr val="tx1"/>
                        </a:solidFill>
                        <a:latin typeface="+mn-lt"/>
                        <a:ea typeface="+mn-ea"/>
                        <a:cs typeface="Arial" panose="020B0604020202020204" pitchFamily="34" charset="0"/>
                      </a:endParaRPr>
                    </a:p>
                    <a:p>
                      <a:pPr marL="0" algn="l" defTabSz="914400" rtl="0" eaLnBrk="1" latinLnBrk="0" hangingPunct="1"/>
                      <a:endParaRPr lang="en-US" sz="1200" kern="1200" dirty="0">
                        <a:solidFill>
                          <a:schemeClr val="tx1"/>
                        </a:solidFill>
                        <a:latin typeface="+mn-lt"/>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dk1"/>
                          </a:solidFill>
                          <a:effectLst/>
                          <a:latin typeface="+mn-lt"/>
                          <a:ea typeface="+mn-ea"/>
                          <a:cs typeface="+mn-cs"/>
                        </a:rPr>
                        <a:t>-Continued on next slide-</a:t>
                      </a:r>
                      <a:endParaRPr lang="en-US" sz="1200" b="0" baseline="0" dirty="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
        <p:nvSpPr>
          <p:cNvPr id="3" name="Rectangle 2">
            <a:extLst>
              <a:ext uri="{FF2B5EF4-FFF2-40B4-BE49-F238E27FC236}">
                <a16:creationId xmlns:a16="http://schemas.microsoft.com/office/drawing/2014/main" id="{9C9409A3-7D26-4E0E-9A85-F00100F2E10B}"/>
              </a:ext>
            </a:extLst>
          </p:cNvPr>
          <p:cNvSpPr/>
          <p:nvPr/>
        </p:nvSpPr>
        <p:spPr>
          <a:xfrm>
            <a:off x="528271" y="2967335"/>
            <a:ext cx="8087470" cy="2585323"/>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Lisa to confirm Dan</a:t>
            </a:r>
          </a:p>
          <a:p>
            <a:pPr algn="ctr"/>
            <a:r>
              <a:rPr lang="en-US" sz="5400" b="1" dirty="0">
                <a:ln w="22225">
                  <a:solidFill>
                    <a:schemeClr val="accent2"/>
                  </a:solidFill>
                  <a:prstDash val="solid"/>
                </a:ln>
                <a:solidFill>
                  <a:schemeClr val="accent2">
                    <a:lumMod val="40000"/>
                    <a:lumOff val="60000"/>
                  </a:schemeClr>
                </a:solidFill>
              </a:rPr>
              <a:t>Wants an update – there is</a:t>
            </a:r>
          </a:p>
          <a:p>
            <a:pPr algn="ctr"/>
            <a:r>
              <a:rPr lang="en-US" sz="5400" b="1" cap="none" spc="0" dirty="0">
                <a:ln w="22225">
                  <a:solidFill>
                    <a:schemeClr val="accent2"/>
                  </a:solidFill>
                  <a:prstDash val="solid"/>
                </a:ln>
                <a:solidFill>
                  <a:schemeClr val="accent2">
                    <a:lumMod val="40000"/>
                    <a:lumOff val="60000"/>
                  </a:schemeClr>
                </a:solidFill>
                <a:effectLst/>
              </a:rPr>
              <a:t>No update</a:t>
            </a:r>
          </a:p>
        </p:txBody>
      </p:sp>
    </p:spTree>
    <p:extLst>
      <p:ext uri="{BB962C8B-B14F-4D97-AF65-F5344CB8AC3E}">
        <p14:creationId xmlns:p14="http://schemas.microsoft.com/office/powerpoint/2010/main" val="203921799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685800"/>
          </a:xfrm>
        </p:spPr>
        <p:txBody>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09209756"/>
              </p:ext>
            </p:extLst>
          </p:nvPr>
        </p:nvGraphicFramePr>
        <p:xfrm>
          <a:off x="228600" y="838200"/>
          <a:ext cx="8686800" cy="5295740"/>
        </p:xfrm>
        <a:graphic>
          <a:graphicData uri="http://schemas.openxmlformats.org/drawingml/2006/table">
            <a:tbl>
              <a:tblPr firstRow="1" bandRow="1">
                <a:tableStyleId>{5C22544A-7EE6-4342-B048-85BDC9FD1C3A}</a:tableStyleId>
              </a:tblPr>
              <a:tblGrid>
                <a:gridCol w="1136591">
                  <a:extLst>
                    <a:ext uri="{9D8B030D-6E8A-4147-A177-3AD203B41FA5}">
                      <a16:colId xmlns:a16="http://schemas.microsoft.com/office/drawing/2014/main" val="1897634298"/>
                    </a:ext>
                  </a:extLst>
                </a:gridCol>
                <a:gridCol w="768409">
                  <a:extLst>
                    <a:ext uri="{9D8B030D-6E8A-4147-A177-3AD203B41FA5}">
                      <a16:colId xmlns:a16="http://schemas.microsoft.com/office/drawing/2014/main" val="1570552813"/>
                    </a:ext>
                  </a:extLst>
                </a:gridCol>
                <a:gridCol w="936477">
                  <a:extLst>
                    <a:ext uri="{9D8B030D-6E8A-4147-A177-3AD203B41FA5}">
                      <a16:colId xmlns:a16="http://schemas.microsoft.com/office/drawing/2014/main" val="2930224535"/>
                    </a:ext>
                  </a:extLst>
                </a:gridCol>
                <a:gridCol w="1217776">
                  <a:extLst>
                    <a:ext uri="{9D8B030D-6E8A-4147-A177-3AD203B41FA5}">
                      <a16:colId xmlns:a16="http://schemas.microsoft.com/office/drawing/2014/main" val="3776382731"/>
                    </a:ext>
                  </a:extLst>
                </a:gridCol>
                <a:gridCol w="4627547">
                  <a:extLst>
                    <a:ext uri="{9D8B030D-6E8A-4147-A177-3AD203B41FA5}">
                      <a16:colId xmlns:a16="http://schemas.microsoft.com/office/drawing/2014/main" val="3406358116"/>
                    </a:ext>
                  </a:extLst>
                </a:gridCol>
              </a:tblGrid>
              <a:tr h="579266">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678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MC RE Informational Packets for Application and Renewal</a:t>
                      </a:r>
                      <a:endParaRPr lang="en-US" sz="1200" b="0" i="0" kern="1200" dirty="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hlinkClick r:id="rId2"/>
                        </a:rPr>
                        <a:t>MEDIL I 14-54</a:t>
                      </a:r>
                      <a:endParaRPr lang="en-US" sz="1300" b="0" i="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i="0" dirty="0">
                          <a:solidFill>
                            <a:schemeClr val="tx1"/>
                          </a:solidFill>
                          <a:latin typeface="+mn-lt"/>
                          <a:cs typeface="Arial" panose="020B0604020202020204" pitchFamily="34" charset="0"/>
                        </a:rPr>
                        <a:t>2014</a:t>
                      </a:r>
                    </a:p>
                    <a:p>
                      <a:endParaRPr lang="en-US" sz="1300" i="0" dirty="0">
                        <a:solidFill>
                          <a:schemeClr val="tx1"/>
                        </a:solidFill>
                        <a:latin typeface="+mn-lt"/>
                        <a:cs typeface="Arial" panose="020B0604020202020204" pitchFamily="34" charset="0"/>
                      </a:endParaRPr>
                    </a:p>
                  </a:txBody>
                  <a:tcPr marL="91442" marR="91442" marT="34315" marB="34315"/>
                </a:tc>
                <a:tc>
                  <a:txBody>
                    <a:bodyPr/>
                    <a:lstStyle/>
                    <a:p>
                      <a:r>
                        <a:rPr lang="en-US" sz="1300" dirty="0">
                          <a:solidFill>
                            <a:schemeClr val="tx1"/>
                          </a:solidFill>
                          <a:latin typeface="+mn-lt"/>
                          <a:cs typeface="Arial" panose="020B0604020202020204" pitchFamily="34" charset="0"/>
                        </a:rPr>
                        <a:t>SCR 924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Release</a:t>
                      </a:r>
                      <a:r>
                        <a:rPr lang="en-US" sz="1300" baseline="0" dirty="0">
                          <a:latin typeface="+mn-lt"/>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baseline="0" dirty="0">
                          <a:latin typeface="+mn-lt"/>
                          <a:cs typeface="Arial" panose="020B0604020202020204" pitchFamily="34" charset="0"/>
                        </a:rPr>
                        <a:t>TBD</a:t>
                      </a:r>
                      <a:endParaRPr lang="en-US" sz="1300" dirty="0">
                        <a:latin typeface="+mn-lt"/>
                        <a:cs typeface="Arial" panose="020B0604020202020204" pitchFamily="34" charset="0"/>
                      </a:endParaRPr>
                    </a:p>
                  </a:txBody>
                  <a:tcPr marL="91442" marR="91442" marT="34315" marB="34315"/>
                </a:tc>
                <a:tc>
                  <a:txBody>
                    <a:bodyPr/>
                    <a:lstStyle/>
                    <a:p>
                      <a:r>
                        <a:rPr lang="en-US" sz="1300" dirty="0">
                          <a:solidFill>
                            <a:schemeClr val="tx1"/>
                          </a:solidFill>
                          <a:latin typeface="+mn-lt"/>
                          <a:cs typeface="Arial" panose="020B0604020202020204" pitchFamily="34" charset="0"/>
                        </a:rPr>
                        <a:t>SCR 52371</a:t>
                      </a:r>
                    </a:p>
                    <a:p>
                      <a:endParaRPr lang="en-US" sz="1300" dirty="0">
                        <a:solidFill>
                          <a:schemeClr val="tx1"/>
                        </a:solidFill>
                        <a:latin typeface="+mn-lt"/>
                        <a:cs typeface="Arial" panose="020B0604020202020204" pitchFamily="34" charset="0"/>
                      </a:endParaRPr>
                    </a:p>
                    <a:p>
                      <a:r>
                        <a:rPr lang="en-US" sz="1300" dirty="0">
                          <a:solidFill>
                            <a:schemeClr val="tx1"/>
                          </a:solidFill>
                          <a:latin typeface="+mn-lt"/>
                          <a:cs typeface="Arial" panose="020B0604020202020204" pitchFamily="34" charset="0"/>
                        </a:rPr>
                        <a:t>Implemented</a:t>
                      </a:r>
                    </a:p>
                    <a:p>
                      <a:endParaRPr lang="en-US" sz="1300" dirty="0">
                        <a:solidFill>
                          <a:schemeClr val="tx1"/>
                        </a:solidFill>
                        <a:latin typeface="+mn-lt"/>
                        <a:cs typeface="Arial" panose="020B0604020202020204" pitchFamily="34" charset="0"/>
                      </a:endParaRPr>
                    </a:p>
                    <a:p>
                      <a:r>
                        <a:rPr lang="en-US" sz="1300" dirty="0">
                          <a:solidFill>
                            <a:schemeClr val="tx1"/>
                          </a:solidFill>
                          <a:latin typeface="+mn-lt"/>
                          <a:cs typeface="Arial" panose="020B0604020202020204" pitchFamily="34" charset="0"/>
                        </a:rPr>
                        <a:t>Release</a:t>
                      </a:r>
                      <a:r>
                        <a:rPr lang="en-US" sz="1300" baseline="0" dirty="0">
                          <a:solidFill>
                            <a:schemeClr val="tx1"/>
                          </a:solidFill>
                          <a:latin typeface="+mn-lt"/>
                          <a:cs typeface="Arial" panose="020B0604020202020204" pitchFamily="34" charset="0"/>
                        </a:rPr>
                        <a:t> </a:t>
                      </a:r>
                    </a:p>
                    <a:p>
                      <a:r>
                        <a:rPr lang="en-US" sz="1300" baseline="0" dirty="0">
                          <a:solidFill>
                            <a:schemeClr val="tx1"/>
                          </a:solidFill>
                          <a:latin typeface="+mn-lt"/>
                          <a:cs typeface="Arial" panose="020B0604020202020204" pitchFamily="34" charset="0"/>
                        </a:rPr>
                        <a:t>17.05</a:t>
                      </a:r>
                      <a:endParaRPr lang="en-US" sz="1300" dirty="0">
                        <a:solidFill>
                          <a:schemeClr val="tx1"/>
                        </a:solidFill>
                        <a:latin typeface="+mn-lt"/>
                        <a:cs typeface="Arial" panose="020B0604020202020204" pitchFamily="34" charset="0"/>
                      </a:endParaRPr>
                    </a:p>
                    <a:p>
                      <a:endParaRPr lang="en-US" sz="1300" dirty="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1" i="0" kern="1200" baseline="0" dirty="0">
                          <a:solidFill>
                            <a:schemeClr val="dk1"/>
                          </a:solidFill>
                          <a:effectLst/>
                          <a:latin typeface="+mn-lt"/>
                          <a:ea typeface="+mn-ea"/>
                          <a:cs typeface="+mn-cs"/>
                        </a:rPr>
                        <a:t>No change since last meeting.</a:t>
                      </a:r>
                    </a:p>
                    <a:p>
                      <a:pPr marL="0" algn="l" defTabSz="914400" rtl="0" eaLnBrk="1" latinLnBrk="0" hangingPunct="1"/>
                      <a:r>
                        <a:rPr lang="en-US" sz="1300" kern="1200" dirty="0">
                          <a:solidFill>
                            <a:schemeClr val="tx1"/>
                          </a:solidFill>
                          <a:latin typeface="+mn-lt"/>
                          <a:ea typeface="+mn-ea"/>
                          <a:cs typeface="Arial" panose="020B0604020202020204" pitchFamily="34" charset="0"/>
                        </a:rPr>
                        <a:t>The C-IV Project’s Central Print budget does not have funds to </a:t>
                      </a:r>
                      <a:r>
                        <a:rPr lang="en-US" sz="1300" b="0" kern="1200" dirty="0">
                          <a:solidFill>
                            <a:schemeClr val="tx1"/>
                          </a:solidFill>
                          <a:latin typeface="+mn-lt"/>
                          <a:ea typeface="+mn-ea"/>
                          <a:cs typeface="Arial" panose="020B0604020202020204" pitchFamily="34" charset="0"/>
                        </a:rPr>
                        <a:t>PSC approved the following C-IV implementation approach: </a:t>
                      </a:r>
                    </a:p>
                    <a:p>
                      <a:pPr marL="0" algn="l" defTabSz="914400" rtl="0" eaLnBrk="1" latinLnBrk="0" hangingPunct="1"/>
                      <a:r>
                        <a:rPr lang="en-US" sz="1300" kern="1200" dirty="0">
                          <a:solidFill>
                            <a:schemeClr val="tx1"/>
                          </a:solidFill>
                          <a:latin typeface="+mn-lt"/>
                          <a:ea typeface="+mn-ea"/>
                          <a:cs typeface="Arial" panose="020B0604020202020204" pitchFamily="34" charset="0"/>
                        </a:rPr>
                        <a:t>The counties will continue to manually mail the informational packets as described in MEDIL I-14-54 until such time that State funding can be secured. When State funding is available and DHCS updates the PUB 68, the C-IV Project will finalize the SCR and present it to the Correspondence Committee for review and approval. </a:t>
                      </a:r>
                      <a:r>
                        <a:rPr lang="en-US" sz="1300" kern="1200" baseline="0" dirty="0">
                          <a:solidFill>
                            <a:schemeClr val="tx1"/>
                          </a:solidFill>
                          <a:latin typeface="+mn-lt"/>
                          <a:ea typeface="+mn-ea"/>
                          <a:cs typeface="Arial" panose="020B0604020202020204" pitchFamily="34" charset="0"/>
                        </a:rPr>
                        <a:t>Per DHCS on 10/26/17 the revised PUB 68 has been revised and split into an English and Spanish version.  A draft version of the PUB 68 was sent for stakeholder review on 12/8/17.</a:t>
                      </a:r>
                    </a:p>
                    <a:p>
                      <a:pPr marL="0" algn="l" defTabSz="914400" rtl="0" eaLnBrk="1" latinLnBrk="0" hangingPunct="1"/>
                      <a:endParaRPr lang="en-US" sz="1300" b="1" kern="1200" baseline="0" dirty="0">
                        <a:solidFill>
                          <a:schemeClr val="tx1"/>
                        </a:solidFill>
                        <a:latin typeface="+mn-lt"/>
                        <a:ea typeface="+mn-ea"/>
                        <a:cs typeface="Arial" panose="020B0604020202020204" pitchFamily="34" charset="0"/>
                      </a:endParaRPr>
                    </a:p>
                    <a:p>
                      <a:pPr marL="0" indent="0">
                        <a:buFont typeface="Arial" panose="020B0604020202020204" pitchFamily="34" charset="0"/>
                        <a:buNone/>
                      </a:pPr>
                      <a:r>
                        <a:rPr lang="en-US" sz="1300" b="1" baseline="0" dirty="0">
                          <a:solidFill>
                            <a:schemeClr val="tx1"/>
                          </a:solidFill>
                          <a:latin typeface="+mn-lt"/>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00" kern="1200" dirty="0">
                          <a:solidFill>
                            <a:schemeClr val="tx1"/>
                          </a:solidFill>
                          <a:effectLst/>
                          <a:latin typeface="+mn-lt"/>
                          <a:ea typeface="+mn-ea"/>
                          <a:cs typeface="+mn-cs"/>
                        </a:rPr>
                        <a:t>The forms are available in the template repository for end users to manually distribute to participants with the exception of the brochures that are targeted for 17.09 implementation.  Also, no decision has been made on posting the publications to the participant’s YBN account. </a:t>
                      </a:r>
                    </a:p>
                    <a:p>
                      <a:pPr marL="0" algn="l" defTabSz="914400" rtl="0" eaLnBrk="1" latinLnBrk="0" hangingPunct="1"/>
                      <a:endParaRPr lang="en-US" sz="1300" b="1" baseline="0" dirty="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Tree>
    <p:extLst>
      <p:ext uri="{BB962C8B-B14F-4D97-AF65-F5344CB8AC3E}">
        <p14:creationId xmlns:p14="http://schemas.microsoft.com/office/powerpoint/2010/main" val="349153641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41267114"/>
              </p:ext>
            </p:extLst>
          </p:nvPr>
        </p:nvGraphicFramePr>
        <p:xfrm>
          <a:off x="228600" y="685805"/>
          <a:ext cx="8686800" cy="563879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r>
                        <a:rPr lang="en-US" sz="1150" kern="1200" dirty="0">
                          <a:solidFill>
                            <a:schemeClr val="dk1"/>
                          </a:solidFill>
                          <a:effectLst/>
                          <a:latin typeface="+mn-lt"/>
                          <a:ea typeface="+mn-ea"/>
                          <a:cs typeface="+mn-cs"/>
                        </a:rPr>
                        <a:t>The Senate and Assembly</a:t>
                      </a:r>
                      <a:r>
                        <a:rPr lang="en-US" sz="1150" kern="1200" baseline="0" dirty="0">
                          <a:solidFill>
                            <a:schemeClr val="dk1"/>
                          </a:solidFill>
                          <a:effectLst/>
                          <a:latin typeface="+mn-lt"/>
                          <a:ea typeface="+mn-ea"/>
                          <a:cs typeface="+mn-cs"/>
                        </a:rPr>
                        <a:t> Budget Committees enacted policy (</a:t>
                      </a:r>
                      <a:r>
                        <a:rPr lang="en-US" sz="1150" kern="1200" baseline="0" dirty="0">
                          <a:solidFill>
                            <a:schemeClr val="dk1"/>
                          </a:solidFill>
                          <a:effectLst/>
                          <a:latin typeface="+mn-lt"/>
                          <a:ea typeface="+mn-ea"/>
                          <a:cs typeface="+mn-cs"/>
                          <a:hlinkClick r:id="rId4"/>
                        </a:rPr>
                        <a:t>AB 110 </a:t>
                      </a:r>
                      <a:r>
                        <a:rPr lang="en-US" sz="1150" kern="1200" baseline="0" dirty="0">
                          <a:solidFill>
                            <a:schemeClr val="dk1"/>
                          </a:solidFill>
                          <a:effectLst/>
                          <a:latin typeface="+mn-lt"/>
                          <a:ea typeface="+mn-ea"/>
                          <a:cs typeface="+mn-cs"/>
                        </a:rPr>
                        <a:t>&amp; </a:t>
                      </a:r>
                      <a:r>
                        <a:rPr lang="en-US" sz="1150" kern="1200" baseline="0" dirty="0">
                          <a:solidFill>
                            <a:schemeClr val="dk1"/>
                          </a:solidFill>
                          <a:effectLst/>
                          <a:latin typeface="+mn-lt"/>
                          <a:ea typeface="+mn-ea"/>
                          <a:cs typeface="+mn-cs"/>
                          <a:hlinkClick r:id="rId5"/>
                        </a:rPr>
                        <a:t>SB 120</a:t>
                      </a:r>
                      <a:r>
                        <a:rPr lang="en-US" sz="1150" kern="1200" baseline="0" dirty="0">
                          <a:solidFill>
                            <a:schemeClr val="dk1"/>
                          </a:solidFill>
                          <a:effectLst/>
                          <a:latin typeface="+mn-lt"/>
                          <a:ea typeface="+mn-ea"/>
                          <a:cs typeface="+mn-cs"/>
                        </a:rPr>
                        <a:t>) that will </a:t>
                      </a:r>
                      <a:r>
                        <a:rPr lang="en-US" sz="1150" kern="1200" dirty="0">
                          <a:solidFill>
                            <a:schemeClr val="dk1"/>
                          </a:solidFill>
                          <a:effectLst/>
                          <a:latin typeface="+mn-lt"/>
                          <a:ea typeface="+mn-ea"/>
                          <a:cs typeface="+mn-cs"/>
                        </a:rPr>
                        <a:t>provide relative caregivers and non-related extended family members payment beginning at the time of placement instead of at the time of home approval. This policy authorizes benefits</a:t>
                      </a:r>
                      <a:r>
                        <a:rPr lang="en-US" sz="1150" kern="1200" baseline="0" dirty="0">
                          <a:solidFill>
                            <a:schemeClr val="dk1"/>
                          </a:solidFill>
                          <a:effectLst/>
                          <a:latin typeface="+mn-lt"/>
                          <a:ea typeface="+mn-ea"/>
                          <a:cs typeface="+mn-cs"/>
                        </a:rPr>
                        <a:t> through 6/30/18.  </a:t>
                      </a:r>
                      <a:r>
                        <a:rPr lang="en-US" sz="1150" kern="1200" baseline="0" dirty="0">
                          <a:solidFill>
                            <a:schemeClr val="dk1"/>
                          </a:solidFill>
                          <a:effectLst/>
                          <a:latin typeface="+mn-lt"/>
                          <a:ea typeface="+mn-ea"/>
                          <a:cs typeface="+mn-cs"/>
                          <a:hlinkClick r:id="rId6"/>
                        </a:rPr>
                        <a:t>Assembly Bill 2183 </a:t>
                      </a:r>
                      <a:r>
                        <a:rPr lang="en-US" sz="1150" kern="1200" baseline="0" dirty="0">
                          <a:solidFill>
                            <a:schemeClr val="dk1"/>
                          </a:solidFill>
                          <a:effectLst/>
                          <a:latin typeface="+mn-lt"/>
                          <a:ea typeface="+mn-ea"/>
                          <a:cs typeface="+mn-cs"/>
                        </a:rPr>
                        <a:t>,if chaptered, will authorize benefits effective 1/1/19 and forward.</a:t>
                      </a:r>
                      <a:endParaRPr lang="en-US" sz="1150" kern="1200" dirty="0">
                        <a:solidFill>
                          <a:schemeClr val="dk1"/>
                        </a:solidFill>
                        <a:effectLst/>
                        <a:latin typeface="+mn-lt"/>
                        <a:ea typeface="+mn-ea"/>
                        <a:cs typeface="+mn-cs"/>
                      </a:endParaRPr>
                    </a:p>
                    <a:p>
                      <a:endParaRPr lang="en-US" sz="1150" kern="1200" baseline="0" dirty="0">
                        <a:solidFill>
                          <a:schemeClr val="dk1"/>
                        </a:solidFill>
                        <a:effectLst/>
                        <a:latin typeface="+mn-lt"/>
                        <a:ea typeface="+mn-ea"/>
                        <a:cs typeface="+mn-cs"/>
                      </a:endParaRPr>
                    </a:p>
                    <a:p>
                      <a:r>
                        <a:rPr lang="en-US" sz="1150" kern="1200" dirty="0">
                          <a:solidFill>
                            <a:schemeClr val="dk1"/>
                          </a:solidFill>
                          <a:effectLst/>
                          <a:latin typeface="+mn-lt"/>
                          <a:ea typeface="+mn-ea"/>
                          <a:cs typeface="+mn-cs"/>
                        </a:rPr>
                        <a:t>CWDA is working with the Legislature and Administration on the 2018-19 Budget year solution (long term solution) during state budget discussions.  There</a:t>
                      </a:r>
                      <a:r>
                        <a:rPr lang="en-US" sz="1150" kern="1200" baseline="0" dirty="0">
                          <a:solidFill>
                            <a:schemeClr val="dk1"/>
                          </a:solidFill>
                          <a:effectLst/>
                          <a:latin typeface="+mn-lt"/>
                          <a:ea typeface="+mn-ea"/>
                          <a:cs typeface="+mn-cs"/>
                        </a:rPr>
                        <a:t> are very active conversation going on about this policy and we’ll provide updates as best as we can.</a:t>
                      </a:r>
                    </a:p>
                    <a:p>
                      <a:endParaRPr lang="en-US" sz="1150" kern="1200" baseline="0" dirty="0">
                        <a:solidFill>
                          <a:schemeClr val="dk1"/>
                        </a:solidFill>
                        <a:effectLst/>
                        <a:latin typeface="+mn-lt"/>
                        <a:ea typeface="+mn-ea"/>
                        <a:cs typeface="+mn-cs"/>
                      </a:endParaRPr>
                    </a:p>
                    <a:p>
                      <a:r>
                        <a:rPr lang="en-US" sz="1150" b="1" kern="1200" baseline="0" dirty="0">
                          <a:solidFill>
                            <a:schemeClr val="dk1"/>
                          </a:solidFill>
                          <a:effectLst/>
                          <a:latin typeface="+mn-lt"/>
                          <a:ea typeface="+mn-ea"/>
                          <a:cs typeface="+mn-cs"/>
                        </a:rPr>
                        <a:t>C-IV/LRS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dk1"/>
                          </a:solidFill>
                          <a:latin typeface="+mn-lt"/>
                          <a:ea typeface="+mn-ea"/>
                          <a:cs typeface="+mn-cs"/>
                        </a:rPr>
                        <a:t>The project drafted a design document that covers system change for C-IV and LRS. T</a:t>
                      </a:r>
                      <a:r>
                        <a:rPr lang="en-US" sz="1150" kern="1200" baseline="0" dirty="0">
                          <a:solidFill>
                            <a:schemeClr val="dk1"/>
                          </a:solidFill>
                          <a:effectLst/>
                          <a:latin typeface="+mn-lt"/>
                          <a:ea typeface="+mn-ea"/>
                          <a:cs typeface="+mn-cs"/>
                        </a:rPr>
                        <a:t>he draft design was presented to the Foster Care committee on 3/27/18 and the committee agreed with the short tem approach.</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The final</a:t>
                      </a:r>
                      <a:r>
                        <a:rPr lang="en-US" sz="1150" kern="1200" baseline="0" dirty="0">
                          <a:solidFill>
                            <a:schemeClr val="dk1"/>
                          </a:solidFill>
                          <a:effectLst/>
                          <a:latin typeface="+mn-lt"/>
                          <a:ea typeface="+mn-ea"/>
                          <a:cs typeface="+mn-cs"/>
                        </a:rPr>
                        <a:t> ACL was published on 3/30/18 and the design was updated to reflect changes to the final policy. The final design was sent to the committee on 4/9/18 and due to the short implementation window expedited approval was given to allow development work to begin.</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algn="ctr"/>
                      <a:r>
                        <a:rPr lang="en-US" sz="115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468187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74851230"/>
              </p:ext>
            </p:extLst>
          </p:nvPr>
        </p:nvGraphicFramePr>
        <p:xfrm>
          <a:off x="228600" y="685805"/>
          <a:ext cx="8686800" cy="572265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457195">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r>
                        <a:rPr lang="en-US" sz="1150" kern="1200" dirty="0">
                          <a:solidFill>
                            <a:schemeClr val="dk1"/>
                          </a:solidFill>
                          <a:effectLst/>
                          <a:latin typeface="+mn-lt"/>
                          <a:ea typeface="+mn-ea"/>
                          <a:cs typeface="+mn-cs"/>
                        </a:rPr>
                        <a:t>In order to implement the</a:t>
                      </a:r>
                      <a:r>
                        <a:rPr lang="en-US" sz="1150" kern="1200" baseline="0" dirty="0">
                          <a:solidFill>
                            <a:schemeClr val="dk1"/>
                          </a:solidFill>
                          <a:effectLst/>
                          <a:latin typeface="+mn-lt"/>
                          <a:ea typeface="+mn-ea"/>
                          <a:cs typeface="+mn-cs"/>
                        </a:rPr>
                        <a:t> short term system changes as quickly as possible, the following will have limited automation:</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Notices of Action (NOAs) – NOAs will not be automated but they will be available in the template repository. </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Claiming/Reporting -  Emergency Assistance (EA) issuances for this policy are required to be claimed differently than the existing EA issuances; this process significantly increases the claiming and reporting effort. In an effort to not delay the short term changes, counties will be required to manually track and report these issuances by using a new pay code (Emergency Placement Prior to Home Approval).</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Tracking the 60 day EA period – The worker will manually set a task to track this period.</a:t>
                      </a:r>
                    </a:p>
                    <a:p>
                      <a:pPr marL="0" indent="0">
                        <a:buFont typeface="Arial" panose="020B0604020202020204" pitchFamily="34" charset="0"/>
                        <a:buNone/>
                      </a:pPr>
                      <a:endParaRPr lang="en-US" sz="1150" kern="1200" baseline="0" dirty="0">
                        <a:solidFill>
                          <a:schemeClr val="dk1"/>
                        </a:solidFill>
                        <a:effectLst/>
                        <a:latin typeface="+mn-lt"/>
                        <a:ea typeface="+mn-ea"/>
                        <a:cs typeface="+mn-cs"/>
                      </a:endParaRPr>
                    </a:p>
                    <a:p>
                      <a:pPr marL="0" indent="0">
                        <a:buFont typeface="Arial" panose="020B0604020202020204" pitchFamily="34" charset="0"/>
                        <a:buNone/>
                      </a:pPr>
                      <a:r>
                        <a:rPr lang="en-US" sz="1150" kern="1200" baseline="0" dirty="0">
                          <a:solidFill>
                            <a:schemeClr val="dk1"/>
                          </a:solidFill>
                          <a:effectLst/>
                          <a:latin typeface="+mn-lt"/>
                          <a:ea typeface="+mn-ea"/>
                          <a:cs typeface="+mn-cs"/>
                        </a:rPr>
                        <a:t>At the time Phase I is implemented, a CIT will be drafted to communicate the information above to the counties.</a:t>
                      </a:r>
                    </a:p>
                    <a:p>
                      <a:pPr marL="0" indent="0">
                        <a:buFont typeface="Arial" panose="020B0604020202020204" pitchFamily="34" charset="0"/>
                        <a:buNone/>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C-IV System Updates: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An Emergency Approval License Status is  being added.</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The Emergency Assistance (EA) 5K aid code determination is being updated to allow EA funds to be paid to relative and non relative extended family members (NREFMs) prior to the approval of the caretaker’s home.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Two Notices of Action (NOAs) are being added to the template repository.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An Emergency Placement Prior to Home Approval pay code is being added. This pay code applies to FC and ARC.</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50" kern="1200" dirty="0">
                        <a:solidFill>
                          <a:schemeClr val="dk1"/>
                        </a:solidFill>
                        <a:effectLst/>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5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767018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52305904"/>
              </p:ext>
            </p:extLst>
          </p:nvPr>
        </p:nvGraphicFramePr>
        <p:xfrm>
          <a:off x="228600" y="685805"/>
          <a:ext cx="8686800" cy="5508084"/>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49797">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9365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LRS System Update:</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A new License Status (Emergency Approval) will be added to allow staff to differentiate between approved licenses and licenses with emergency approval.  </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algn="just"/>
                      <a:r>
                        <a:rPr lang="en-US" sz="1150" dirty="0">
                          <a:effectLst/>
                        </a:rPr>
                        <a:t>The new status will be used in the Foster Care EDBC logic to determine if the Child Placement is approved.  </a:t>
                      </a:r>
                    </a:p>
                    <a:p>
                      <a:pPr algn="just"/>
                      <a:endParaRPr lang="en-US" sz="1150" dirty="0">
                        <a:effectLst/>
                      </a:endParaRPr>
                    </a:p>
                    <a:p>
                      <a:pPr algn="just"/>
                      <a:r>
                        <a:rPr lang="en-US" sz="1150" dirty="0">
                          <a:effectLst/>
                        </a:rPr>
                        <a:t>T</a:t>
                      </a:r>
                      <a:r>
                        <a:rPr lang="en-US" sz="1150" kern="1200" dirty="0">
                          <a:solidFill>
                            <a:schemeClr val="dk1"/>
                          </a:solidFill>
                          <a:effectLst/>
                          <a:latin typeface="+mn-lt"/>
                          <a:ea typeface="+mn-ea"/>
                          <a:cs typeface="+mn-cs"/>
                        </a:rPr>
                        <a:t>he system will either:</a:t>
                      </a:r>
                    </a:p>
                    <a:p>
                      <a:pPr marL="285750" lvl="0" indent="-285750" algn="just">
                        <a:buFont typeface="Arial" panose="020B0604020202020204" pitchFamily="34" charset="0"/>
                        <a:buChar char="•"/>
                      </a:pPr>
                      <a:r>
                        <a:rPr lang="en-US" sz="1150" kern="1200" dirty="0">
                          <a:solidFill>
                            <a:schemeClr val="dk1"/>
                          </a:solidFill>
                          <a:effectLst/>
                          <a:latin typeface="+mn-lt"/>
                          <a:ea typeface="+mn-ea"/>
                          <a:cs typeface="+mn-cs"/>
                        </a:rPr>
                        <a:t>Deny the case with a reason of ‘Home/Facility Not Eligible’ for a pending program or</a:t>
                      </a:r>
                    </a:p>
                    <a:p>
                      <a:pPr marL="285750" lvl="0" indent="-285750" algn="just">
                        <a:buFont typeface="Arial" panose="020B0604020202020204" pitchFamily="34" charset="0"/>
                        <a:buChar char="•"/>
                      </a:pPr>
                      <a:r>
                        <a:rPr lang="en-US" sz="1150" kern="1200" dirty="0">
                          <a:solidFill>
                            <a:schemeClr val="dk1"/>
                          </a:solidFill>
                          <a:effectLst/>
                          <a:latin typeface="+mn-lt"/>
                          <a:ea typeface="+mn-ea"/>
                          <a:cs typeface="+mn-cs"/>
                        </a:rPr>
                        <a:t>Pay the facility using County funds under aid code 45 for an Active program.</a:t>
                      </a:r>
                    </a:p>
                    <a:p>
                      <a:pPr marL="285750" lvl="0" indent="-285750" algn="just">
                        <a:buFont typeface="Arial" panose="020B0604020202020204" pitchFamily="34" charset="0"/>
                        <a:buChar char="•"/>
                      </a:pPr>
                      <a:endParaRPr lang="en-US" sz="1150" kern="1200" dirty="0">
                        <a:solidFill>
                          <a:schemeClr val="dk1"/>
                        </a:solidFill>
                        <a:effectLst/>
                        <a:latin typeface="+mn-lt"/>
                        <a:ea typeface="+mn-ea"/>
                        <a:cs typeface="+mn-cs"/>
                      </a:endParaRPr>
                    </a:p>
                    <a:p>
                      <a:pPr marL="0" lvl="0" indent="0" algn="just">
                        <a:buFont typeface="Arial" panose="020B0604020202020204" pitchFamily="34" charset="0"/>
                        <a:buNone/>
                      </a:pPr>
                      <a:r>
                        <a:rPr lang="en-US" sz="1150" kern="1200" dirty="0">
                          <a:solidFill>
                            <a:schemeClr val="dk1"/>
                          </a:solidFill>
                          <a:effectLst/>
                          <a:latin typeface="+mn-lt"/>
                          <a:ea typeface="+mn-ea"/>
                          <a:cs typeface="+mn-cs"/>
                        </a:rPr>
                        <a:t>Note: ARC placements are not eligible for Emergency Assistance (EA) funding (5K), and the system will determine an ARC aid code if the license is approved.</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The ‘Child Placement Detail’ page will be updated to prevent users from saving the page when the Home Approval or License is in an ‘Emergency Approval’ status if they select an ineligible Level of Care.</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Pay code column has been added to the DCFS child welfare trust Abatement report and General ledger report.</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421895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697707920"/>
              </p:ext>
            </p:extLst>
          </p:nvPr>
        </p:nvGraphicFramePr>
        <p:xfrm>
          <a:off x="228600" y="685805"/>
          <a:ext cx="8686800" cy="563879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rPr>
                        <a:t>Implementation of Assistance with Diaper Cost Supportive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hlinkClick r:id="rId2"/>
                        </a:rPr>
                        <a:t>ACL 18-38</a:t>
                      </a:r>
                      <a:endParaRPr lang="en-US" sz="12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SCR</a:t>
                      </a:r>
                      <a:r>
                        <a:rPr lang="en-US" sz="1200" baseline="0" dirty="0">
                          <a:latin typeface="+mn-lt"/>
                          <a:cs typeface="Arial" panose="020B0604020202020204" pitchFamily="34" charset="0"/>
                        </a:rPr>
                        <a:t> 100305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txBody>
                  <a:tcPr marL="91442" marR="91442" marT="34315" marB="34315"/>
                </a:tc>
                <a:tc>
                  <a:txBody>
                    <a:bodyPr/>
                    <a:lstStyle/>
                    <a:p>
                      <a:r>
                        <a:rPr lang="en-US" sz="1200" kern="1200" dirty="0">
                          <a:solidFill>
                            <a:schemeClr val="tx1"/>
                          </a:solidFill>
                          <a:effectLst/>
                          <a:latin typeface="+mn-lt"/>
                          <a:ea typeface="+mn-ea"/>
                          <a:cs typeface="+mn-cs"/>
                        </a:rPr>
                        <a:t>SCR 59192</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Analysis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p>
                      <a:endParaRPr lang="en-US" sz="1200" kern="1200" dirty="0">
                        <a:solidFill>
                          <a:schemeClr val="tx1"/>
                        </a:solidFill>
                        <a:effectLst/>
                        <a:latin typeface="+mn-lt"/>
                        <a:ea typeface="+mn-ea"/>
                        <a:cs typeface="+mn-cs"/>
                      </a:endParaRPr>
                    </a:p>
                  </a:txBody>
                  <a:tcPr marL="91442" marR="91442" marT="34315" marB="34315"/>
                </a:tc>
                <a:tc>
                  <a:txBody>
                    <a:bodyPr/>
                    <a:lstStyle/>
                    <a:p>
                      <a:r>
                        <a:rPr lang="en-US" sz="1350" b="0" i="0" u="none" strike="noStrike" kern="1200" baseline="0" dirty="0">
                          <a:solidFill>
                            <a:schemeClr val="dk1"/>
                          </a:solidFill>
                          <a:latin typeface="+mn-lt"/>
                          <a:ea typeface="+mn-ea"/>
                          <a:cs typeface="+mn-cs"/>
                        </a:rPr>
                        <a:t>The passage of </a:t>
                      </a:r>
                      <a:r>
                        <a:rPr lang="en-US" sz="1350" b="0" i="0" u="none" strike="noStrike" kern="1200" baseline="0" dirty="0">
                          <a:solidFill>
                            <a:schemeClr val="dk1"/>
                          </a:solidFill>
                          <a:latin typeface="+mn-lt"/>
                          <a:ea typeface="+mn-ea"/>
                          <a:cs typeface="+mn-cs"/>
                          <a:hlinkClick r:id="rId3"/>
                        </a:rPr>
                        <a:t>AB 480 </a:t>
                      </a:r>
                      <a:r>
                        <a:rPr lang="en-US" sz="1350" b="0" i="0" u="none" strike="noStrike" kern="1200" baseline="0" dirty="0">
                          <a:solidFill>
                            <a:schemeClr val="dk1"/>
                          </a:solidFill>
                          <a:latin typeface="+mn-lt"/>
                          <a:ea typeface="+mn-ea"/>
                          <a:cs typeface="+mn-cs"/>
                        </a:rPr>
                        <a:t>requires County Welfare Departments (CWD) to provide thirty dollars ($30) per month to CalWORKs Welfare to Work (WTW) recipients to assist with diaper costs for each child who is under 36 months of age. </a:t>
                      </a:r>
                    </a:p>
                    <a:p>
                      <a:r>
                        <a:rPr lang="en-US" sz="1350" b="0" i="0" u="none" strike="noStrike" kern="1200" baseline="0" dirty="0">
                          <a:solidFill>
                            <a:schemeClr val="dk1"/>
                          </a:solidFill>
                          <a:latin typeface="+mn-lt"/>
                          <a:ea typeface="+mn-ea"/>
                          <a:cs typeface="+mn-cs"/>
                        </a:rPr>
                        <a:t>Individuals must meet the following qualifying criteria to receive the diaper supportive service: 1) Have a qualifying child under 36 months of age; and 2) be a participant in the WTW program. </a:t>
                      </a:r>
                    </a:p>
                    <a:p>
                      <a:endParaRPr lang="en-US" sz="1350" b="0" i="0" u="none" strike="noStrike" kern="1200" baseline="0" dirty="0">
                        <a:solidFill>
                          <a:schemeClr val="dk1"/>
                        </a:solidFill>
                        <a:latin typeface="+mn-lt"/>
                        <a:ea typeface="+mn-ea"/>
                        <a:cs typeface="+mn-cs"/>
                      </a:endParaRPr>
                    </a:p>
                    <a:p>
                      <a:r>
                        <a:rPr lang="en-US" sz="1350" b="1" i="0" u="none" strike="noStrike" kern="1200" baseline="0" dirty="0">
                          <a:solidFill>
                            <a:schemeClr val="dk1"/>
                          </a:solidFill>
                          <a:latin typeface="+mn-lt"/>
                          <a:ea typeface="+mn-ea"/>
                          <a:cs typeface="+mn-cs"/>
                        </a:rPr>
                        <a:t>C-IV/LRS Update:</a:t>
                      </a: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Identified the potential caseload - approximately  22k cases across the 40 counties.</a:t>
                      </a:r>
                    </a:p>
                    <a:p>
                      <a:pPr marL="285750" indent="-285750">
                        <a:buFont typeface="Arial" panose="020B0604020202020204" pitchFamily="34" charset="0"/>
                        <a:buChar char="•"/>
                      </a:pP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A manual process would constitute an unreasonable workload on the counties; the project has started documenting the requirements and design to automate the diaper benefit issuance. </a:t>
                      </a:r>
                    </a:p>
                    <a:p>
                      <a:pPr marL="285750" indent="-285750">
                        <a:buFont typeface="Arial" panose="020B0604020202020204" pitchFamily="34" charset="0"/>
                        <a:buChar char="•"/>
                      </a:pP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The project has some policy questions that need to be address prior to finalizing the requirements and design. A Consortium Request for Policy Clarification (CRPC)  with policy questions was sent to CDSS on 4/10/18.</a:t>
                      </a:r>
                    </a:p>
                  </a:txBody>
                  <a:tcPr marL="91442" marR="91442" marT="34315" marB="34315"/>
                </a:tc>
                <a:extLst>
                  <a:ext uri="{0D108BD9-81ED-4DB2-BD59-A6C34878D82A}">
                    <a16:rowId xmlns:a16="http://schemas.microsoft.com/office/drawing/2014/main" val="852469471"/>
                  </a:ext>
                </a:extLst>
              </a:tr>
            </a:tbl>
          </a:graphicData>
        </a:graphic>
      </p:graphicFrame>
      <p:sp>
        <p:nvSpPr>
          <p:cNvPr id="3" name="Rectangle 2">
            <a:extLst>
              <a:ext uri="{FF2B5EF4-FFF2-40B4-BE49-F238E27FC236}">
                <a16:creationId xmlns:a16="http://schemas.microsoft.com/office/drawing/2014/main" id="{22618CE4-06BD-48C0-A0B4-7E4EAE3EA49A}"/>
              </a:ext>
            </a:extLst>
          </p:cNvPr>
          <p:cNvSpPr/>
          <p:nvPr/>
        </p:nvSpPr>
        <p:spPr>
          <a:xfrm>
            <a:off x="2315327" y="2967335"/>
            <a:ext cx="4513351"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Lisa to Update</a:t>
            </a:r>
          </a:p>
        </p:txBody>
      </p:sp>
    </p:spTree>
    <p:extLst>
      <p:ext uri="{BB962C8B-B14F-4D97-AF65-F5344CB8AC3E}">
        <p14:creationId xmlns:p14="http://schemas.microsoft.com/office/powerpoint/2010/main" val="1278789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135113853"/>
              </p:ext>
            </p:extLst>
          </p:nvPr>
        </p:nvGraphicFramePr>
        <p:xfrm>
          <a:off x="228600" y="685805"/>
          <a:ext cx="8686800" cy="5765724"/>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268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Changes to CalFresh Reporting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hlinkClick r:id="rId2"/>
                        </a:rPr>
                        <a:t>ACL 18-18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5/8/2017</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r>
                        <a:rPr lang="en-US" sz="1400" baseline="0" dirty="0">
                          <a:latin typeface="+mn-lt"/>
                          <a:cs typeface="Arial" panose="020B0604020202020204" pitchFamily="34" charset="0"/>
                        </a:rPr>
                        <a:t> 100532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txBody>
                  <a:tcPr marL="91442" marR="91442" marT="34315" marB="34315"/>
                </a:tc>
                <a:tc>
                  <a:txBody>
                    <a:bodyPr/>
                    <a:lstStyle/>
                    <a:p>
                      <a:r>
                        <a:rPr lang="en-US" sz="1400" kern="1200" dirty="0">
                          <a:solidFill>
                            <a:schemeClr val="tx1"/>
                          </a:solidFill>
                          <a:effectLst/>
                          <a:latin typeface="+mn-lt"/>
                          <a:ea typeface="+mn-ea"/>
                          <a:cs typeface="+mn-cs"/>
                        </a:rPr>
                        <a:t>SCR 54311</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Analysis</a:t>
                      </a:r>
                    </a:p>
                    <a:p>
                      <a:endParaRPr lang="en-US" sz="14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p>
                      <a:endParaRPr lang="en-US" sz="1400" kern="1200" dirty="0">
                        <a:solidFill>
                          <a:schemeClr val="tx1"/>
                        </a:solidFill>
                        <a:effectLst/>
                        <a:latin typeface="+mn-lt"/>
                        <a:ea typeface="+mn-ea"/>
                        <a:cs typeface="+mn-cs"/>
                      </a:endParaRPr>
                    </a:p>
                  </a:txBody>
                  <a:tcPr marL="91442" marR="91442" marT="34315" marB="34315"/>
                </a:tc>
                <a:tc>
                  <a:txBody>
                    <a:bodyPr/>
                    <a:lstStyle/>
                    <a:p>
                      <a:r>
                        <a:rPr lang="en-US" sz="1400" b="0" i="0" u="none" strike="noStrike" kern="1200" baseline="0" dirty="0">
                          <a:solidFill>
                            <a:schemeClr val="dk1"/>
                          </a:solidFill>
                          <a:latin typeface="+mn-lt"/>
                          <a:ea typeface="+mn-ea"/>
                          <a:cs typeface="+mn-cs"/>
                        </a:rPr>
                        <a:t>The Food and Nutrition Service (FNS) recently issued a final rule implementing provisions of the Food, Conservation and Energy Act of 2008. The new regulations were effective May 8, 2017. </a:t>
                      </a:r>
                    </a:p>
                    <a:p>
                      <a:endParaRPr lang="en-US" sz="1400" b="0" i="0" u="none" strike="noStrike" kern="1200" baseline="0" dirty="0">
                        <a:solidFill>
                          <a:schemeClr val="dk1"/>
                        </a:solidFill>
                        <a:latin typeface="+mn-lt"/>
                        <a:ea typeface="+mn-ea"/>
                        <a:cs typeface="+mn-cs"/>
                      </a:endParaRPr>
                    </a:p>
                    <a:p>
                      <a:r>
                        <a:rPr lang="en-US" sz="1400" b="0" i="0" u="none" strike="noStrike" kern="1200" baseline="0" dirty="0">
                          <a:solidFill>
                            <a:schemeClr val="dk1"/>
                          </a:solidFill>
                          <a:latin typeface="+mn-lt"/>
                          <a:ea typeface="+mn-ea"/>
                          <a:cs typeface="+mn-cs"/>
                        </a:rPr>
                        <a:t>Below is a list of the policy changes:</a:t>
                      </a:r>
                    </a:p>
                    <a:p>
                      <a:pPr marL="171450" indent="-171450">
                        <a:buFont typeface="Arial" panose="020B0604020202020204" pitchFamily="34" charset="0"/>
                        <a:buChar char="•"/>
                      </a:pPr>
                      <a:r>
                        <a:rPr lang="en-US" sz="1400" b="0" i="0" u="none" strike="noStrike" kern="1200" baseline="0" dirty="0">
                          <a:solidFill>
                            <a:schemeClr val="dk1"/>
                          </a:solidFill>
                          <a:highlight>
                            <a:srgbClr val="FFFF00"/>
                          </a:highlight>
                          <a:latin typeface="+mn-lt"/>
                          <a:ea typeface="+mn-ea"/>
                          <a:cs typeface="+mn-cs"/>
                        </a:rPr>
                        <a:t>Threshold for reporting changes in unearned income at the periodic report go from $50 to $100. Sean – are we still implementing this? </a:t>
                      </a:r>
                      <a:endParaRPr lang="en-US" sz="1400" b="0" i="0" u="none" strike="noStrike" kern="1200" baseline="0" dirty="0">
                        <a:solidFill>
                          <a:schemeClr val="dk1"/>
                        </a:solidFill>
                        <a:effectLst/>
                        <a:highlight>
                          <a:srgbClr val="FFFF00"/>
                        </a:highlight>
                        <a:latin typeface="+mn-lt"/>
                        <a:ea typeface="+mn-ea"/>
                        <a:cs typeface="+mn-cs"/>
                      </a:endParaRPr>
                    </a:p>
                    <a:p>
                      <a:pPr marL="171450" indent="-171450">
                        <a:buFont typeface="Arial" panose="020B0604020202020204" pitchFamily="34" charset="0"/>
                        <a:buChar char="•"/>
                      </a:pPr>
                      <a:r>
                        <a:rPr lang="en-US" sz="1400" b="0" i="0" u="none" strike="noStrike" kern="1200" baseline="0" dirty="0">
                          <a:solidFill>
                            <a:schemeClr val="dk1"/>
                          </a:solidFill>
                          <a:effectLst/>
                          <a:latin typeface="+mn-lt"/>
                          <a:ea typeface="+mn-ea"/>
                          <a:cs typeface="+mn-cs"/>
                        </a:rPr>
                        <a:t>Households are required to make mandatory mid-period reports within 10 days of the date the change becomes known to the household. </a:t>
                      </a:r>
                      <a:r>
                        <a:rPr lang="en-US" sz="1400" b="0" i="0" u="none" strike="noStrike" kern="1200" baseline="0" dirty="0">
                          <a:solidFill>
                            <a:schemeClr val="dk1"/>
                          </a:solidFill>
                          <a:effectLst/>
                          <a:highlight>
                            <a:srgbClr val="FFFF00"/>
                          </a:highlight>
                          <a:latin typeface="+mn-lt"/>
                          <a:ea typeface="+mn-ea"/>
                          <a:cs typeface="+mn-cs"/>
                        </a:rPr>
                        <a:t>Sean – does this still apply</a:t>
                      </a:r>
                    </a:p>
                    <a:p>
                      <a:pPr marL="171450" indent="-171450">
                        <a:buFont typeface="Arial" panose="020B0604020202020204" pitchFamily="34" charset="0"/>
                        <a:buChar char="•"/>
                      </a:pPr>
                      <a:r>
                        <a:rPr lang="en-US" sz="1400" b="0" i="0" u="none" strike="noStrike" kern="1200" baseline="0" dirty="0">
                          <a:solidFill>
                            <a:schemeClr val="dk1"/>
                          </a:solidFill>
                          <a:effectLst/>
                          <a:latin typeface="+mn-lt"/>
                          <a:ea typeface="+mn-ea"/>
                          <a:cs typeface="+mn-cs"/>
                        </a:rPr>
                        <a:t>New SAR 7 Reminder Notice  (CF30) - T</a:t>
                      </a:r>
                      <a:r>
                        <a:rPr lang="en-US" sz="1400" b="0" i="0" u="none" strike="noStrike" kern="1200" baseline="0" dirty="0">
                          <a:solidFill>
                            <a:schemeClr val="dk1"/>
                          </a:solidFill>
                          <a:latin typeface="+mn-lt"/>
                          <a:ea typeface="+mn-ea"/>
                          <a:cs typeface="+mn-cs"/>
                        </a:rPr>
                        <a:t>he CWD shall provide the household with a reminder notice advising the household that it has 10 days from the date the CWD mails the reminder notice to file a complete SAR 7 form. If a household fails to file a complete SAR 7 form between the 1st and 5th of the submit month, the CWD shall send the CF 30 on the 6th day of the submit month.  </a:t>
                      </a:r>
                    </a:p>
                    <a:p>
                      <a:pPr marL="171450" indent="-171450">
                        <a:buFont typeface="Arial" panose="020B0604020202020204" pitchFamily="34" charset="0"/>
                        <a:buChar char="•"/>
                      </a:pPr>
                      <a:endParaRPr lang="en-US" sz="1400" b="0" i="0" u="none" strike="noStrike" kern="1200" baseline="0" dirty="0">
                        <a:solidFill>
                          <a:schemeClr val="dk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a:solidFill>
                            <a:schemeClr val="dk1"/>
                          </a:solidFill>
                          <a:effectLst/>
                          <a:latin typeface="+mn-lt"/>
                          <a:ea typeface="+mn-ea"/>
                          <a:cs typeface="+mn-cs"/>
                        </a:rPr>
                        <a:t>-Continued on next slide-</a:t>
                      </a:r>
                    </a:p>
                    <a:p>
                      <a:pPr marL="0" indent="0">
                        <a:buFont typeface="Arial" panose="020B0604020202020204" pitchFamily="34" charset="0"/>
                        <a:buNone/>
                      </a:pPr>
                      <a:endParaRPr lang="en-US" sz="1400" b="0" i="0" u="none" strike="noStrike" kern="1200" baseline="0" dirty="0">
                        <a:solidFill>
                          <a:schemeClr val="dk1"/>
                        </a:solidFill>
                        <a:latin typeface="+mn-lt"/>
                        <a:ea typeface="+mn-ea"/>
                        <a:cs typeface="+mn-cs"/>
                      </a:endParaRP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25235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740437830"/>
              </p:ext>
            </p:extLst>
          </p:nvPr>
        </p:nvGraphicFramePr>
        <p:xfrm>
          <a:off x="228600" y="685805"/>
          <a:ext cx="8686800" cy="560330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268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Changes to CalFresh Reporting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hlinkClick r:id="rId2"/>
                        </a:rPr>
                        <a:t>ACL 18-18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5/8/2017</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r>
                        <a:rPr lang="en-US" sz="1400" baseline="0" dirty="0">
                          <a:latin typeface="+mn-lt"/>
                          <a:cs typeface="Arial" panose="020B0604020202020204" pitchFamily="34" charset="0"/>
                        </a:rPr>
                        <a:t> 100532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txBody>
                  <a:tcPr marL="91442" marR="91442" marT="34315" marB="34315"/>
                </a:tc>
                <a:tc>
                  <a:txBody>
                    <a:bodyPr/>
                    <a:lstStyle/>
                    <a:p>
                      <a:r>
                        <a:rPr lang="en-US" sz="1400" kern="1200" dirty="0">
                          <a:solidFill>
                            <a:schemeClr val="tx1"/>
                          </a:solidFill>
                          <a:effectLst/>
                          <a:latin typeface="+mn-lt"/>
                          <a:ea typeface="+mn-ea"/>
                          <a:cs typeface="+mn-cs"/>
                        </a:rPr>
                        <a:t>SCR 54311</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Analysis</a:t>
                      </a:r>
                    </a:p>
                    <a:p>
                      <a:endParaRPr lang="en-US" sz="14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p>
                      <a:endParaRPr lang="en-US" sz="1400" kern="1200" dirty="0">
                        <a:solidFill>
                          <a:schemeClr val="tx1"/>
                        </a:solidFill>
                        <a:effectLst/>
                        <a:latin typeface="+mn-lt"/>
                        <a:ea typeface="+mn-ea"/>
                        <a:cs typeface="+mn-cs"/>
                      </a:endParaRPr>
                    </a:p>
                  </a:txBody>
                  <a:tcPr marL="91442" marR="91442" marT="34315" marB="34315"/>
                </a:tc>
                <a:tc>
                  <a:txBody>
                    <a:bodyPr/>
                    <a:lstStyle/>
                    <a:p>
                      <a:pPr marL="0" indent="0">
                        <a:buFont typeface="Arial" panose="020B0604020202020204" pitchFamily="34" charset="0"/>
                        <a:buNone/>
                      </a:pPr>
                      <a:r>
                        <a:rPr lang="en-US" sz="1400" b="0" i="0" u="none" strike="noStrike" kern="1200" baseline="0" dirty="0">
                          <a:solidFill>
                            <a:schemeClr val="dk1"/>
                          </a:solidFill>
                          <a:latin typeface="+mn-lt"/>
                          <a:ea typeface="+mn-ea"/>
                          <a:cs typeface="+mn-cs"/>
                        </a:rPr>
                        <a:t>On the  4/11/18 CDSS/SAWS Policy call, CDSS reported the following:</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They are meeting with FNS on 4/12/18 to discuss question and concerns about this policy. </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They are going to explore the option of applying for a waiver, similar to Washington State. </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Some counties are being cited CAPER errors for this policy.  QC is not looking at the timeframe in which the NOA was mailed; they are just looking to see that the CF 30 was mailed.</a:t>
                      </a:r>
                    </a:p>
                    <a:p>
                      <a:pPr marL="0" indent="0" algn="ctr">
                        <a:buFont typeface="Arial" panose="020B0604020202020204" pitchFamily="34" charset="0"/>
                        <a:buNone/>
                      </a:pPr>
                      <a:endParaRPr lang="en-US" sz="1400" b="0" i="0" u="none" strike="noStrike" kern="1200" baseline="0" dirty="0">
                        <a:solidFill>
                          <a:schemeClr val="dk1"/>
                        </a:solidFill>
                        <a:latin typeface="+mn-lt"/>
                        <a:ea typeface="+mn-ea"/>
                        <a:cs typeface="+mn-cs"/>
                      </a:endParaRPr>
                    </a:p>
                    <a:p>
                      <a:r>
                        <a:rPr lang="en-US" sz="1400" b="1" i="0" u="none" strike="noStrike" kern="1200" baseline="0" dirty="0">
                          <a:solidFill>
                            <a:schemeClr val="dk1"/>
                          </a:solidFill>
                          <a:latin typeface="+mn-lt"/>
                          <a:ea typeface="+mn-ea"/>
                          <a:cs typeface="+mn-cs"/>
                        </a:rPr>
                        <a:t>C-IV/LRS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The project teams are working on documenting  system changes. During this effort, several policy questions were identified, and a  Consortium Request for Policy Clarification (CRPC) was sent to CDSS on 4/2/18. Until automation can occur the counties will manually send the CF 30.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400" b="0" i="0" u="none" strike="noStrike" kern="1200" baseline="0" dirty="0">
                        <a:solidFill>
                          <a:schemeClr val="dk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May 10, 2018: FNS granted California a two year waiver</a:t>
                      </a:r>
                      <a:r>
                        <a:rPr lang="en-US" sz="1400" b="0" i="0" u="none" strike="noStrike" kern="1200" baseline="0" dirty="0">
                          <a:solidFill>
                            <a:schemeClr val="dk1"/>
                          </a:solidFill>
                          <a:highlight>
                            <a:srgbClr val="FFFF00"/>
                          </a:highlight>
                          <a:latin typeface="+mn-lt"/>
                          <a:ea typeface="+mn-ea"/>
                          <a:cs typeface="+mn-cs"/>
                        </a:rPr>
                        <a:t>. &lt;&lt;do we have the dates&gt;&gt;</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48988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a:t>Policy Implementation</a:t>
            </a:r>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77965793"/>
              </p:ext>
            </p:extLst>
          </p:nvPr>
        </p:nvGraphicFramePr>
        <p:xfrm>
          <a:off x="304800" y="990600"/>
          <a:ext cx="8610600" cy="5358174"/>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808984">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48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2"/>
                        </a:rPr>
                        <a:t>ACIN I-11-16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3"/>
                        </a:rPr>
                        <a:t>ACIN I-88-16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4"/>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4"/>
                        </a:rPr>
                        <a:t>ABAWD Handbook</a:t>
                      </a:r>
                      <a:endParaRPr lang="en-US" sz="1400" dirty="0">
                        <a:latin typeface="+mn-lt"/>
                        <a:cs typeface="Arial" panose="020B0604020202020204" pitchFamily="34" charset="0"/>
                      </a:endParaRPr>
                    </a:p>
                  </a:txBody>
                  <a:tcPr marL="91448" marR="91448" marT="34291" marB="34291"/>
                </a:tc>
                <a:tc>
                  <a:txBody>
                    <a:bodyPr/>
                    <a:lstStyle/>
                    <a:p>
                      <a:r>
                        <a:rPr lang="en-US" sz="1400" i="0" baseline="0" dirty="0">
                          <a:solidFill>
                            <a:schemeClr val="tx1"/>
                          </a:solidFill>
                          <a:latin typeface="+mn-lt"/>
                          <a:cs typeface="Arial" panose="020B0604020202020204" pitchFamily="34" charset="0"/>
                        </a:rPr>
                        <a:t>1/1/2017  Fixed Clock</a:t>
                      </a:r>
                    </a:p>
                    <a:p>
                      <a:endParaRPr lang="en-US" sz="1400" i="0" baseline="0" dirty="0">
                        <a:solidFill>
                          <a:schemeClr val="tx1"/>
                        </a:solidFill>
                        <a:latin typeface="+mn-lt"/>
                        <a:cs typeface="Arial" panose="020B0604020202020204" pitchFamily="34" charset="0"/>
                      </a:endParaRPr>
                    </a:p>
                    <a:p>
                      <a:r>
                        <a:rPr lang="en-US" sz="1400" i="0" baseline="0" dirty="0">
                          <a:solidFill>
                            <a:schemeClr val="tx1"/>
                          </a:solidFill>
                          <a:latin typeface="+mn-lt"/>
                          <a:cs typeface="Arial" panose="020B0604020202020204" pitchFamily="34" charset="0"/>
                        </a:rPr>
                        <a:t>9/1/2018  </a:t>
                      </a:r>
                    </a:p>
                    <a:p>
                      <a:r>
                        <a:rPr lang="en-US" sz="1400" i="0" baseline="0" dirty="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Release  Tentative</a:t>
                      </a:r>
                      <a:r>
                        <a:rPr lang="en-US" sz="1400" baseline="0" dirty="0">
                          <a:latin typeface="+mn-lt"/>
                          <a:cs typeface="Arial" panose="020B0604020202020204" pitchFamily="34" charset="0"/>
                        </a:rPr>
                        <a:t> 18.09</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SCR 50776</a:t>
                      </a:r>
                    </a:p>
                    <a:p>
                      <a:r>
                        <a:rPr lang="en-US" sz="1400" dirty="0">
                          <a:solidFill>
                            <a:schemeClr val="tx1"/>
                          </a:solidFill>
                          <a:latin typeface="+mn-lt"/>
                          <a:cs typeface="Arial" panose="020B0604020202020204" pitchFamily="34" charset="0"/>
                        </a:rPr>
                        <a:t>Phase II </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a:t>
                      </a:r>
                    </a:p>
                    <a:p>
                      <a:r>
                        <a:rPr lang="en-US" sz="1400" dirty="0">
                          <a:solidFill>
                            <a:schemeClr val="tx1"/>
                          </a:solidFill>
                          <a:latin typeface="+mn-lt"/>
                          <a:cs typeface="Arial" panose="020B0604020202020204" pitchFamily="34" charset="0"/>
                        </a:rPr>
                        <a:t>TBD</a:t>
                      </a:r>
                    </a:p>
                  </a:txBody>
                  <a:tcPr marL="91442" marR="91442" marT="34315" marB="34315"/>
                </a:tc>
                <a:tc>
                  <a:txBody>
                    <a:bodyPr/>
                    <a:lstStyle/>
                    <a:p>
                      <a:pPr marL="0" lvl="0" indent="0" defTabSz="914400">
                        <a:lnSpc>
                          <a:spcPct val="100000"/>
                        </a:lnSpc>
                        <a:spcBef>
                          <a:spcPts val="0"/>
                        </a:spcBef>
                        <a:buClrTx/>
                        <a:buSzTx/>
                        <a:buNone/>
                        <a:defRPr/>
                      </a:pPr>
                      <a:r>
                        <a:rPr lang="en-US" sz="1400" dirty="0">
                          <a:solidFill>
                            <a:schemeClr val="dk1"/>
                          </a:solidFill>
                        </a:rPr>
                        <a:t>Due to the California</a:t>
                      </a:r>
                      <a:r>
                        <a:rPr lang="en-US" sz="1400" baseline="0" dirty="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A response from FNS is pending.</a:t>
                      </a:r>
                    </a:p>
                    <a:p>
                      <a:pPr marL="0" lvl="0" indent="0" defTabSz="914400">
                        <a:lnSpc>
                          <a:spcPct val="100000"/>
                        </a:lnSpc>
                        <a:spcBef>
                          <a:spcPts val="0"/>
                        </a:spcBef>
                        <a:buClrTx/>
                        <a:buSzTx/>
                        <a:buNone/>
                        <a:defRPr/>
                      </a:pPr>
                      <a:endParaRPr lang="en-US" sz="1400" baseline="0" dirty="0">
                        <a:solidFill>
                          <a:schemeClr val="dk1"/>
                        </a:solidFill>
                      </a:endParaRPr>
                    </a:p>
                    <a:p>
                      <a:pPr marL="0" lvl="0" indent="0" defTabSz="914400">
                        <a:lnSpc>
                          <a:spcPct val="100000"/>
                        </a:lnSpc>
                        <a:spcBef>
                          <a:spcPts val="0"/>
                        </a:spcBef>
                        <a:buClrTx/>
                        <a:buSzTx/>
                        <a:buNone/>
                        <a:defRPr/>
                      </a:pPr>
                      <a:r>
                        <a:rPr lang="en-US" sz="1400" kern="1200" dirty="0">
                          <a:solidFill>
                            <a:schemeClr val="dk1"/>
                          </a:solidFill>
                          <a:effectLst/>
                          <a:latin typeface="+mn-lt"/>
                          <a:ea typeface="+mn-ea"/>
                          <a:cs typeface="+mn-cs"/>
                        </a:rPr>
                        <a:t>At Self</a:t>
                      </a:r>
                      <a:r>
                        <a:rPr lang="en-US" sz="1400" kern="1200" baseline="0" dirty="0">
                          <a:solidFill>
                            <a:schemeClr val="dk1"/>
                          </a:solidFill>
                          <a:effectLst/>
                          <a:latin typeface="+mn-lt"/>
                          <a:ea typeface="+mn-ea"/>
                          <a:cs typeface="+mn-cs"/>
                        </a:rPr>
                        <a:t> Sufficiency in March, </a:t>
                      </a:r>
                      <a:r>
                        <a:rPr lang="en-US" sz="1400" kern="1200" dirty="0">
                          <a:solidFill>
                            <a:schemeClr val="dk1"/>
                          </a:solidFill>
                          <a:effectLst/>
                          <a:latin typeface="+mn-lt"/>
                          <a:ea typeface="+mn-ea"/>
                          <a:cs typeface="+mn-cs"/>
                        </a:rPr>
                        <a:t>CDSS reported that they are still waiting to hear from FNS on the waiver approval. However, based on the unemployment numbers, they feel confident that the waiver will be approved. </a:t>
                      </a:r>
                      <a:endParaRPr lang="en-US" sz="14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The </a:t>
                      </a:r>
                      <a:r>
                        <a:rPr lang="en-US" sz="1400" kern="1200" dirty="0">
                          <a:solidFill>
                            <a:schemeClr val="dk1"/>
                          </a:solidFill>
                          <a:effectLst/>
                          <a:latin typeface="+mn-lt"/>
                          <a:ea typeface="+mn-ea"/>
                          <a:cs typeface="+mn-cs"/>
                          <a:hlinkClick r:id="rId4"/>
                        </a:rPr>
                        <a:t>ABAWD Handbook </a:t>
                      </a:r>
                      <a:r>
                        <a:rPr lang="en-US" sz="1400" kern="1200" dirty="0">
                          <a:solidFill>
                            <a:schemeClr val="dk1"/>
                          </a:solidFill>
                          <a:effectLst/>
                          <a:latin typeface="+mn-lt"/>
                          <a:ea typeface="+mn-ea"/>
                          <a:cs typeface="+mn-cs"/>
                        </a:rPr>
                        <a:t>was published</a:t>
                      </a:r>
                      <a:r>
                        <a:rPr lang="en-US" sz="1400" kern="1200" baseline="0" dirty="0">
                          <a:solidFill>
                            <a:schemeClr val="dk1"/>
                          </a:solidFill>
                          <a:effectLst/>
                          <a:latin typeface="+mn-lt"/>
                          <a:ea typeface="+mn-ea"/>
                          <a:cs typeface="+mn-cs"/>
                        </a:rPr>
                        <a:t> on 1/26/18. </a:t>
                      </a:r>
                      <a:r>
                        <a:rPr lang="en-US" sz="1400" kern="1200" dirty="0">
                          <a:solidFill>
                            <a:schemeClr val="dk1"/>
                          </a:solidFill>
                          <a:effectLst/>
                          <a:latin typeface="+mn-lt"/>
                          <a:ea typeface="+mn-ea"/>
                          <a:cs typeface="+mn-cs"/>
                        </a:rPr>
                        <a:t> </a:t>
                      </a:r>
                      <a:r>
                        <a:rPr lang="en-US" sz="1400" dirty="0">
                          <a:solidFill>
                            <a:schemeClr val="dk1"/>
                          </a:solidFill>
                          <a:cs typeface="Arial" panose="020B0604020202020204" pitchFamily="34" charset="0"/>
                        </a:rPr>
                        <a:t>The ABAWD handbook is a living document and will be updated by CDSS as policy is decided upon.</a:t>
                      </a:r>
                      <a:endParaRPr lang="en-US" sz="14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4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400" dirty="0">
                          <a:solidFill>
                            <a:schemeClr val="dk1"/>
                          </a:solidFill>
                          <a:cs typeface="Arial" panose="020B0604020202020204" pitchFamily="34" charset="0"/>
                        </a:rPr>
                        <a:t>The critical items on which the State needs to provide direction are: </a:t>
                      </a:r>
                      <a:r>
                        <a:rPr lang="en-US" sz="14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4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kern="1200" baseline="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 -Continued on next slide-</a:t>
                      </a:r>
                      <a:endParaRPr lang="en-US" sz="1400" b="0" kern="1200" baseline="0" dirty="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49404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a:t>Policy Implementation</a:t>
            </a:r>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109743387"/>
              </p:ext>
            </p:extLst>
          </p:nvPr>
        </p:nvGraphicFramePr>
        <p:xfrm>
          <a:off x="304800" y="1295400"/>
          <a:ext cx="8610600" cy="4903559"/>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59044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2"/>
                        </a:rPr>
                        <a:t>ACIN I-11-16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3"/>
                        </a:rPr>
                        <a:t>ACIN I-88-16</a:t>
                      </a:r>
                      <a:endParaRPr lang="en-US" sz="1400" dirty="0">
                        <a:latin typeface="+mn-lt"/>
                        <a:cs typeface="Arial" panose="020B0604020202020204" pitchFamily="34" charset="0"/>
                      </a:endParaRPr>
                    </a:p>
                  </a:txBody>
                  <a:tcPr marL="91448" marR="91448" marT="34291" marB="34291"/>
                </a:tc>
                <a:tc>
                  <a:txBody>
                    <a:bodyPr/>
                    <a:lstStyle/>
                    <a:p>
                      <a:r>
                        <a:rPr lang="en-US" sz="1400" i="0" baseline="0" dirty="0">
                          <a:solidFill>
                            <a:schemeClr val="tx1"/>
                          </a:solidFill>
                          <a:latin typeface="+mn-lt"/>
                          <a:cs typeface="Arial" panose="020B0604020202020204" pitchFamily="34" charset="0"/>
                        </a:rPr>
                        <a:t>1/1/2017  Fixed Clock</a:t>
                      </a:r>
                    </a:p>
                    <a:p>
                      <a:endParaRPr lang="en-US" sz="1400" i="0" baseline="0" dirty="0">
                        <a:solidFill>
                          <a:schemeClr val="tx1"/>
                        </a:solidFill>
                        <a:latin typeface="+mn-lt"/>
                        <a:cs typeface="Arial" panose="020B0604020202020204" pitchFamily="34" charset="0"/>
                      </a:endParaRPr>
                    </a:p>
                    <a:p>
                      <a:r>
                        <a:rPr lang="en-US" sz="1400" i="0" baseline="0" dirty="0">
                          <a:solidFill>
                            <a:schemeClr val="tx1"/>
                          </a:solidFill>
                          <a:latin typeface="+mn-lt"/>
                          <a:cs typeface="Arial" panose="020B0604020202020204" pitchFamily="34" charset="0"/>
                        </a:rPr>
                        <a:t>9/1/2018  </a:t>
                      </a:r>
                    </a:p>
                    <a:p>
                      <a:r>
                        <a:rPr lang="en-US" sz="1400" i="0" baseline="0" dirty="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Tentative</a:t>
                      </a:r>
                      <a:r>
                        <a:rPr lang="en-US" sz="1400" baseline="0" dirty="0">
                          <a:latin typeface="+mn-lt"/>
                          <a:cs typeface="Arial" panose="020B0604020202020204" pitchFamily="34" charset="0"/>
                        </a:rPr>
                        <a:t> 18.09</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SCR 50776</a:t>
                      </a:r>
                    </a:p>
                    <a:p>
                      <a:r>
                        <a:rPr lang="en-US" sz="1400" dirty="0">
                          <a:solidFill>
                            <a:schemeClr val="tx1"/>
                          </a:solidFill>
                          <a:latin typeface="+mn-lt"/>
                          <a:cs typeface="Arial" panose="020B0604020202020204" pitchFamily="34" charset="0"/>
                        </a:rPr>
                        <a:t>Phase II </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a:t>
                      </a:r>
                    </a:p>
                    <a:p>
                      <a:r>
                        <a:rPr lang="en-US" sz="1400" dirty="0">
                          <a:solidFill>
                            <a:schemeClr val="tx1"/>
                          </a:solidFill>
                          <a:latin typeface="+mn-lt"/>
                          <a:cs typeface="Arial" panose="020B0604020202020204" pitchFamily="34" charset="0"/>
                        </a:rPr>
                        <a:t>TBD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mn-cs"/>
                        </a:rPr>
                        <a:t>In February CDSS kicked off the SAWS ABAWD Automation meetings. These meetings will address SAWS questions associated to automating the ABAWD policy. </a:t>
                      </a:r>
                      <a:endParaRPr lang="en-US" sz="1400" dirty="0">
                        <a:solidFill>
                          <a:schemeClr val="dk1"/>
                        </a:solidFill>
                      </a:endParaRPr>
                    </a:p>
                    <a:p>
                      <a:pPr marL="0" lvl="0" indent="0" defTabSz="914400">
                        <a:lnSpc>
                          <a:spcPct val="100000"/>
                        </a:lnSpc>
                        <a:spcBef>
                          <a:spcPts val="0"/>
                        </a:spcBef>
                        <a:buClrTx/>
                        <a:buSzTx/>
                        <a:buNone/>
                        <a:defRPr/>
                      </a:pPr>
                      <a:endParaRPr lang="en-US" sz="1400" dirty="0">
                        <a:solidFill>
                          <a:schemeClr val="dk1"/>
                        </a:solidFill>
                      </a:endParaRPr>
                    </a:p>
                    <a:p>
                      <a:r>
                        <a:rPr lang="en-US" sz="1400" b="1" kern="1200" dirty="0">
                          <a:solidFill>
                            <a:schemeClr val="dk1"/>
                          </a:solidFill>
                          <a:effectLst/>
                          <a:latin typeface="+mn-lt"/>
                          <a:ea typeface="+mn-ea"/>
                          <a:cs typeface="+mn-cs"/>
                        </a:rPr>
                        <a:t>C-IV/LRS Implementation:</a:t>
                      </a:r>
                    </a:p>
                    <a:p>
                      <a:r>
                        <a:rPr lang="en-US" sz="1400" kern="1200" dirty="0">
                          <a:solidFill>
                            <a:schemeClr val="dk1"/>
                          </a:solidFill>
                          <a:effectLst/>
                          <a:latin typeface="+mn-lt"/>
                          <a:ea typeface="+mn-ea"/>
                          <a:cs typeface="+mn-cs"/>
                        </a:rPr>
                        <a:t>The project is working on documenting  system changes and participating in the SAWS ABAWD Automation meeting with CDSS.</a:t>
                      </a:r>
                    </a:p>
                    <a:p>
                      <a:endParaRPr lang="en-US" sz="1400" kern="120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Considering the CalACES counties will continue to be on an ABAWD waiver until 9/1/2019, all the recent policy changes, and those that are in progress, the CalACES Project believes we need to move the ABAWD Phase II implementation to January 21, 2019. The project has reached out to CDSS for input on this change and we are waiting for their feedback.</a:t>
                      </a:r>
                    </a:p>
                    <a:p>
                      <a:endParaRPr lang="en-US" sz="1400" dirty="0">
                        <a:solidFill>
                          <a:schemeClr val="dk1"/>
                        </a:solidFill>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2128910675"/>
      </p:ext>
    </p:extLst>
  </p:cSld>
  <p:clrMapOvr>
    <a:masterClrMapping/>
  </p:clrMapOvr>
</p:sld>
</file>

<file path=ppt/theme/theme1.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8AE7EFF-2E59-48C3-9E42-4BD829463C23}"/>
</file>

<file path=customXml/itemProps2.xml><?xml version="1.0" encoding="utf-8"?>
<ds:datastoreItem xmlns:ds="http://schemas.openxmlformats.org/officeDocument/2006/customXml" ds:itemID="{6FAA645B-7C76-45A1-860A-5EB3D8557122}"/>
</file>

<file path=customXml/itemProps3.xml><?xml version="1.0" encoding="utf-8"?>
<ds:datastoreItem xmlns:ds="http://schemas.openxmlformats.org/officeDocument/2006/customXml" ds:itemID="{7C4572FB-DA39-4833-9362-994773BC1B9B}"/>
</file>

<file path=docProps/app.xml><?xml version="1.0" encoding="utf-8"?>
<Properties xmlns="http://schemas.openxmlformats.org/officeDocument/2006/extended-properties" xmlns:vt="http://schemas.openxmlformats.org/officeDocument/2006/docPropsVTypes">
  <Template/>
  <TotalTime>24052</TotalTime>
  <Words>2634</Words>
  <Application>Microsoft Office PowerPoint</Application>
  <PresentationFormat>On-screen Show (4:3)</PresentationFormat>
  <Paragraphs>421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Corbel</vt:lpstr>
      <vt:lpstr>Basis</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Raychelle Menefee</dc:creator>
  <cp:lastModifiedBy>Lisa A. Salas</cp:lastModifiedBy>
  <cp:revision>1632</cp:revision>
  <cp:lastPrinted>2018-03-15T13:41:18Z</cp:lastPrinted>
  <dcterms:created xsi:type="dcterms:W3CDTF">2016-05-10T17:20:20Z</dcterms:created>
  <dcterms:modified xsi:type="dcterms:W3CDTF">2018-05-10T22:08:04Z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