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tags/tag66.xml" ContentType="application/vnd.openxmlformats-officedocument.presentationml.tags+xml"/>
  <Override PartName="/ppt/tags/tag241.xml" ContentType="application/vnd.openxmlformats-officedocument.presentationml.tags+xml"/>
  <Override PartName="/ppt/tags/tag21.xml" ContentType="application/vnd.openxmlformats-officedocument.presentationml.tags+xml"/>
  <Override PartName="/ppt/tags/tag90.xml" ContentType="application/vnd.openxmlformats-officedocument.presentationml.tags+xml"/>
  <Override PartName="/ppt/tags/tag67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39.xml" ContentType="application/vnd.openxmlformats-officedocument.presentationml.tags+xml"/>
  <Override PartName="/ppt/tags/tag65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40.xml" ContentType="application/vnd.openxmlformats-officedocument.presentationml.tags+xml"/>
  <Override PartName="/ppt/tags/tag64.xml" ContentType="application/vnd.openxmlformats-officedocument.presentationml.tags+xml"/>
  <Override PartName="/ppt/tags/tag233.xml" ContentType="application/vnd.openxmlformats-officedocument.presentationml.tags+xml"/>
  <Override PartName="/ppt/tags/tag17.xml" ContentType="application/vnd.openxmlformats-officedocument.presentationml.tags+xml"/>
  <Override PartName="/ppt/tags/tag16.xml" ContentType="application/vnd.openxmlformats-officedocument.presentationml.tags+xml"/>
  <Override PartName="/ppt/tags/tag15.xml" ContentType="application/vnd.openxmlformats-officedocument.presentationml.tags+xml"/>
  <Override PartName="/ppt/tags/tag14.xml" ContentType="application/vnd.openxmlformats-officedocument.presentationml.tags+xml"/>
  <Override PartName="/ppt/tags/tag13.xml" ContentType="application/vnd.openxmlformats-officedocument.presentationml.tags+xml"/>
  <Override PartName="/ppt/tags/tag1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3.xml" ContentType="application/vnd.openxmlformats-officedocument.presentationml.tags+xml"/>
  <Override PartName="/ppt/tags/tag62.xml" ContentType="application/vnd.openxmlformats-officedocument.presentationml.tags+xml"/>
  <Override PartName="/ppt/tags/tag19.xml" ContentType="application/vnd.openxmlformats-officedocument.presentationml.tags+xml"/>
  <Override PartName="/ppt/tags/tag61.xml" ContentType="application/vnd.openxmlformats-officedocument.presentationml.tags+xml"/>
  <Override PartName="/ppt/tags/tag20.xml" ContentType="application/vnd.openxmlformats-officedocument.presentationml.tags+xml"/>
  <Override PartName="/ppt/tags/tag231.xml" ContentType="application/vnd.openxmlformats-officedocument.presentationml.tags+xml"/>
  <Override PartName="/ppt/tags/tag12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72.xml" ContentType="application/vnd.openxmlformats-officedocument.presentationml.tags+xml"/>
  <Override PartName="/ppt/tags/tag71.xml" ContentType="application/vnd.openxmlformats-officedocument.presentationml.tags+xml"/>
  <Override PartName="/ppt/tags/tag215.xml" ContentType="application/vnd.openxmlformats-officedocument.presentationml.tags+xml"/>
  <Override PartName="/ppt/tags/tag214.xml" ContentType="application/vnd.openxmlformats-officedocument.presentationml.tags+xml"/>
  <Override PartName="/ppt/tags/tag213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70.xml" ContentType="application/vnd.openxmlformats-officedocument.presentationml.tags+xml"/>
  <Override PartName="/ppt/tags/tag69.xml" ContentType="application/vnd.openxmlformats-officedocument.presentationml.tags+xml"/>
  <Override PartName="/ppt/tags/tag68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25.xml" ContentType="application/vnd.openxmlformats-officedocument.presentationml.tags+xml"/>
  <Override PartName="/ppt/tags/tag224.xml" ContentType="application/vnd.openxmlformats-officedocument.presentationml.tags+xml"/>
  <Override PartName="/ppt/tags/tag223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32.xml" ContentType="application/vnd.openxmlformats-officedocument.presentationml.tags+xml"/>
  <Override PartName="/ppt/tags/tag10.xml" ContentType="application/vnd.openxmlformats-officedocument.presentationml.tags+xml"/>
  <Override PartName="/ppt/tags/tag208.xml" ContentType="application/vnd.openxmlformats-officedocument.presentationml.tags+xml"/>
  <Override PartName="/ppt/tags/tag36.xml" ContentType="application/vnd.openxmlformats-officedocument.presentationml.tags+xml"/>
  <Override PartName="/ppt/tags/tag35.xml" ContentType="application/vnd.openxmlformats-officedocument.presentationml.tags+xml"/>
  <Override PartName="/ppt/tags/tag34.xml" ContentType="application/vnd.openxmlformats-officedocument.presentationml.tags+xml"/>
  <Override PartName="/ppt/tags/tag33.xml" ContentType="application/vnd.openxmlformats-officedocument.presentationml.tags+xml"/>
  <Override PartName="/ppt/tags/tag32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3.xml" ContentType="application/vnd.openxmlformats-officedocument.presentationml.tags+xml"/>
  <Override PartName="/ppt/tags/tag42.xml" ContentType="application/vnd.openxmlformats-officedocument.presentationml.tags+xml"/>
  <Override PartName="/ppt/tags/tag41.xml" ContentType="application/vnd.openxmlformats-officedocument.presentationml.tags+xml"/>
  <Override PartName="/ppt/tags/tag40.xml" ContentType="application/vnd.openxmlformats-officedocument.presentationml.tags+xml"/>
  <Override PartName="/ppt/tags/tag31.xml" ContentType="application/vnd.openxmlformats-officedocument.presentationml.tags+xml"/>
  <Override PartName="/ppt/tags/tag30.xml" ContentType="application/vnd.openxmlformats-officedocument.presentationml.tags+xml"/>
  <Override PartName="/ppt/tags/tag29.xml" ContentType="application/vnd.openxmlformats-officedocument.presentationml.tags+xml"/>
  <Override PartName="/ppt/tags/tag81.xml" ContentType="application/vnd.openxmlformats-officedocument.presentationml.tags+xml"/>
  <Override PartName="/ppt/tags/tag80.xml" ContentType="application/vnd.openxmlformats-officedocument.presentationml.tags+xml"/>
  <Override PartName="/ppt/tags/tag79.xml" ContentType="application/vnd.openxmlformats-officedocument.presentationml.tags+xml"/>
  <Override PartName="/ppt/tags/tag78.xml" ContentType="application/vnd.openxmlformats-officedocument.presentationml.tags+xml"/>
  <Override PartName="/ppt/tags/tag77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8.xml" ContentType="application/vnd.openxmlformats-officedocument.presentationml.tags+xml"/>
  <Override PartName="/ppt/tags/tag27.xml" ContentType="application/vnd.openxmlformats-officedocument.presentationml.tags+xml"/>
  <Override PartName="/ppt/tags/tag26.xml" ContentType="application/vnd.openxmlformats-officedocument.presentationml.tags+xml"/>
  <Override PartName="/ppt/tags/tag25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87.xml" ContentType="application/vnd.openxmlformats-officedocument.presentationml.tags+xml"/>
  <Override PartName="/ppt/tags/tag86.xml" ContentType="application/vnd.openxmlformats-officedocument.presentationml.tags+xml"/>
  <Override PartName="/ppt/tags/tag2.xml" ContentType="application/vnd.openxmlformats-officedocument.presentationml.tags+xml"/>
  <Override PartName="/ppt/tags/tag1.xml" ContentType="application/vnd.openxmlformats-officedocument.presentationml.tags+xml"/>
  <Override PartName="/ppt/tags/tag85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84.xml" ContentType="application/vnd.openxmlformats-officedocument.presentationml.tags+xml"/>
  <Override PartName="/ppt/tags/tag83.xml" ContentType="application/vnd.openxmlformats-officedocument.presentationml.tags+xml"/>
  <Override PartName="/ppt/tags/tag82.xml" ContentType="application/vnd.openxmlformats-officedocument.presentationml.tags+xml"/>
  <Override PartName="/ppt/tags/tag51.xml" ContentType="application/vnd.openxmlformats-officedocument.presentationml.tags+xml"/>
  <Override PartName="/ppt/tags/tag50.xml" ContentType="application/vnd.openxmlformats-officedocument.presentationml.tags+xml"/>
  <Override PartName="/ppt/tags/tag49.xml" ContentType="application/vnd.openxmlformats-officedocument.presentationml.tags+xml"/>
  <Override PartName="/ppt/tags/tag48.xml" ContentType="application/vnd.openxmlformats-officedocument.presentationml.tags+xml"/>
  <Override PartName="/ppt/tags/tag47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8.xml" ContentType="application/vnd.openxmlformats-officedocument.presentationml.tags+xml"/>
  <Override PartName="/ppt/tags/tag57.xml" ContentType="application/vnd.openxmlformats-officedocument.presentationml.tags+xml"/>
  <Override PartName="/ppt/tags/tag56.xml" ContentType="application/vnd.openxmlformats-officedocument.presentationml.tags+xml"/>
  <Override PartName="/ppt/tags/tag55.xml" ContentType="application/vnd.openxmlformats-officedocument.presentationml.tags+xml"/>
  <Override PartName="/ppt/tags/tag11.xml" ContentType="application/vnd.openxmlformats-officedocument.presentationml.tags+xml"/>
  <Override PartName="/ppt/tags/tag207.xml" ContentType="application/vnd.openxmlformats-officedocument.presentationml.tags+xml"/>
  <Override PartName="/ppt/tags/tag206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24.xml" ContentType="application/vnd.openxmlformats-officedocument.presentationml.tags+xml"/>
  <Override PartName="/ppt/tags/tag123.xml" ContentType="application/vnd.openxmlformats-officedocument.presentationml.tags+xml"/>
  <Override PartName="/ppt/tags/tag122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39.xml" ContentType="application/vnd.openxmlformats-officedocument.presentationml.tags+xml"/>
  <Override PartName="/ppt/tags/tag138.xml" ContentType="application/vnd.openxmlformats-officedocument.presentationml.tags+xml"/>
  <Override PartName="/ppt/tags/tag137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16.xml" ContentType="application/vnd.openxmlformats-officedocument.presentationml.tags+xml"/>
  <Override PartName="/ppt/tags/tag115.xml" ContentType="application/vnd.openxmlformats-officedocument.presentationml.tags+xml"/>
  <Override PartName="/ppt/tags/tag114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98.xml" ContentType="application/vnd.openxmlformats-officedocument.presentationml.tags+xml"/>
  <Override PartName="/ppt/tags/tag97.xml" ContentType="application/vnd.openxmlformats-officedocument.presentationml.tags+xml"/>
  <Override PartName="/ppt/tags/tag96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8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08.xml" ContentType="application/vnd.openxmlformats-officedocument.presentationml.tags+xml"/>
  <Override PartName="/ppt/tags/tag107.xml" ContentType="application/vnd.openxmlformats-officedocument.presentationml.tags+xml"/>
  <Override PartName="/ppt/tags/tag106.xml" ContentType="application/vnd.openxmlformats-officedocument.presentationml.tags+xml"/>
  <Override PartName="/ppt/tags/tag76.xml" ContentType="application/vnd.openxmlformats-officedocument.presentationml.tags+xml"/>
  <Override PartName="/ppt/tags/tag75.xml" ContentType="application/vnd.openxmlformats-officedocument.presentationml.tags+xml"/>
  <Override PartName="/ppt/tags/tag74.xml" ContentType="application/vnd.openxmlformats-officedocument.presentationml.tags+xml"/>
  <Override PartName="/ppt/tags/tag73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85.xml" ContentType="application/vnd.openxmlformats-officedocument.presentationml.tags+xml"/>
  <Override PartName="/ppt/tags/tag184.xml" ContentType="application/vnd.openxmlformats-officedocument.presentationml.tags+xml"/>
  <Override PartName="/ppt/tags/tag183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0.xml" ContentType="application/vnd.openxmlformats-officedocument.presentationml.tags+xml"/>
  <Override PartName="/ppt/tags/tag199.xml" ContentType="application/vnd.openxmlformats-officedocument.presentationml.tags+xml"/>
  <Override PartName="/ppt/tags/tag198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77.xml" ContentType="application/vnd.openxmlformats-officedocument.presentationml.tags+xml"/>
  <Override PartName="/ppt/tags/tag176.xml" ContentType="application/vnd.openxmlformats-officedocument.presentationml.tags+xml"/>
  <Override PartName="/ppt/tags/tag175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54.xml" ContentType="application/vnd.openxmlformats-officedocument.presentationml.tags+xml"/>
  <Override PartName="/ppt/tags/tag153.xml" ContentType="application/vnd.openxmlformats-officedocument.presentationml.tags+xml"/>
  <Override PartName="/ppt/tags/tag152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69.xml" ContentType="application/vnd.openxmlformats-officedocument.presentationml.tags+xml"/>
  <Override PartName="/ppt/tags/tag168.xml" ContentType="application/vnd.openxmlformats-officedocument.presentationml.tags+xml"/>
  <Override PartName="/ppt/tags/tag167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89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3700" r:id="rId2"/>
    <p:sldMasterId id="2147483715" r:id="rId3"/>
    <p:sldMasterId id="2147483726" r:id="rId4"/>
    <p:sldMasterId id="2147483734" r:id="rId5"/>
  </p:sldMasterIdLst>
  <p:notesMasterIdLst>
    <p:notesMasterId r:id="rId24"/>
  </p:notesMasterIdLst>
  <p:handoutMasterIdLst>
    <p:handoutMasterId r:id="rId25"/>
  </p:handoutMasterIdLst>
  <p:sldIdLst>
    <p:sldId id="1005" r:id="rId6"/>
    <p:sldId id="1104" r:id="rId7"/>
    <p:sldId id="1197" r:id="rId8"/>
    <p:sldId id="1290" r:id="rId9"/>
    <p:sldId id="1302" r:id="rId10"/>
    <p:sldId id="265" r:id="rId11"/>
    <p:sldId id="1257" r:id="rId12"/>
    <p:sldId id="1258" r:id="rId13"/>
    <p:sldId id="1280" r:id="rId14"/>
    <p:sldId id="1250" r:id="rId15"/>
    <p:sldId id="1299" r:id="rId16"/>
    <p:sldId id="1300" r:id="rId17"/>
    <p:sldId id="1269" r:id="rId18"/>
    <p:sldId id="1301" r:id="rId19"/>
    <p:sldId id="1268" r:id="rId20"/>
    <p:sldId id="1294" r:id="rId21"/>
    <p:sldId id="1180" r:id="rId22"/>
    <p:sldId id="1179" r:id="rId2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000000"/>
    <a:srgbClr val="52C3CB"/>
    <a:srgbClr val="00A9E0"/>
    <a:srgbClr val="FFFFFF"/>
    <a:srgbClr val="464646"/>
    <a:srgbClr val="5B9BC8"/>
    <a:srgbClr val="7F7F7F"/>
    <a:srgbClr val="0072CE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0018" autoAdjust="0"/>
  </p:normalViewPr>
  <p:slideViewPr>
    <p:cSldViewPr snapToGrid="0">
      <p:cViewPr varScale="1">
        <p:scale>
          <a:sx n="66" d="100"/>
          <a:sy n="66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33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openxmlformats.org/officeDocument/2006/relationships/customXml" Target="../customXml/item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pPr/>
              <a:t>09.05.2018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pPr/>
              <a:t>09.05.2018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773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705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24627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6717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932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445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37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2757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673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235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A5E16E6-7319-45C5-A5A5-9613CB58DB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D7E05F5-EC27-4C86-9CC1-6F6B4DB1A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55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6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633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D1544D-F39A-4F55-BC21-9BE909A9BACC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7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1544D-F39A-4F55-BC21-9BE909A9BACC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22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9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11663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7" y="16603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22647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244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97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FontTx/>
              <a:buNone/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7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975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245719" y="914400"/>
            <a:ext cx="8431937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5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6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7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5">
            <a:extLst>
              <a:ext uri="{FF2B5EF4-FFF2-40B4-BE49-F238E27FC236}">
                <a16:creationId xmlns:a16="http://schemas.microsoft.com/office/drawing/2014/main" id="{A2F3EF46-4072-42CB-A34F-1488324FBBE0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E8BFDF07-DB98-4EDD-9CCE-C8D52FB4999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D68CB096-4E38-4A94-A442-92CE9DA863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6" name="Textfeld 5">
            <a:extLst>
              <a:ext uri="{FF2B5EF4-FFF2-40B4-BE49-F238E27FC236}">
                <a16:creationId xmlns:a16="http://schemas.microsoft.com/office/drawing/2014/main" id="{EC7E9480-3940-4A03-9113-07D1E01CA42F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4" name="Gerade Verbindung 10">
            <a:extLst>
              <a:ext uri="{FF2B5EF4-FFF2-40B4-BE49-F238E27FC236}">
                <a16:creationId xmlns:a16="http://schemas.microsoft.com/office/drawing/2014/main" id="{0AB0F771-59D0-44FC-8395-CFE3ECC331F5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B2356887-AE11-4286-830B-BBDE0B0EFE8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0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5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6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5">
            <a:extLst>
              <a:ext uri="{FF2B5EF4-FFF2-40B4-BE49-F238E27FC236}">
                <a16:creationId xmlns:a16="http://schemas.microsoft.com/office/drawing/2014/main" id="{109982B1-B010-4102-B032-C1BB29686333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A4EF0E56-D27E-48B6-8DAE-1CD06408EB5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DF3BE672-D3E8-404D-9806-00F7D19BD2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184275" y="914400"/>
            <a:ext cx="8775451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bg1">
                    <a:lumMod val="10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4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244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543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20473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272571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818357" y="271485"/>
            <a:ext cx="6212854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22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2635267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26F2CBF6-4899-4B3B-9C4F-311FAE354963}"/>
              </a:ext>
            </a:extLst>
          </p:cNvPr>
          <p:cNvCxnSpPr/>
          <p:nvPr userDrawn="1"/>
        </p:nvCxnSpPr>
        <p:spPr>
          <a:xfrm>
            <a:off x="25503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668045" y="271485"/>
            <a:ext cx="6375250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feld 5">
            <a:extLst>
              <a:ext uri="{FF2B5EF4-FFF2-40B4-BE49-F238E27FC236}">
                <a16:creationId xmlns:a16="http://schemas.microsoft.com/office/drawing/2014/main" id="{68AE8A40-59BA-4667-A7BB-7691F13E715D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id="{BF2E1EEF-3874-47C1-9809-138CE86DC65E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C451CB0B-1C80-4048-8C48-CE3C9B4BA5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:a16="http://schemas.microsoft.com/office/drawing/2014/main" id="{F6DA65EA-C36B-4F48-8BF4-05D6DCDF2A5C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7494EC00-4E4F-4009-A7DA-C3DD5C6C21AD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E1EA4283-4ABE-4271-B7AD-87CCA245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 bwMode="auto">
          <a:xfrm>
            <a:off x="547224" y="2024539"/>
            <a:ext cx="6236208" cy="492443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l">
              <a:defRPr sz="3200" b="1" baseline="0">
                <a:solidFill>
                  <a:srgbClr val="5B9BC8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 bwMode="auto">
          <a:xfrm>
            <a:off x="547224" y="3563300"/>
            <a:ext cx="6236208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algn="l">
              <a:defRPr sz="2000" b="0" cap="none" baseline="0">
                <a:solidFill>
                  <a:schemeClr val="accent6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auto">
          <a:xfrm>
            <a:off x="547224" y="4917395"/>
            <a:ext cx="623620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1400" b="0" baseline="0" dirty="0">
                <a:solidFill>
                  <a:schemeClr val="accent6"/>
                </a:solidFill>
                <a:latin typeface="+mn-lt"/>
              </a:rPr>
              <a:t>Document type | Date</a:t>
            </a:r>
          </a:p>
        </p:txBody>
      </p:sp>
    </p:spTree>
    <p:extLst>
      <p:ext uri="{BB962C8B-B14F-4D97-AF65-F5344CB8AC3E}">
        <p14:creationId xmlns:p14="http://schemas.microsoft.com/office/powerpoint/2010/main" val="17660606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52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2. Slide Title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855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617">
          <p15:clr>
            <a:srgbClr val="F26B43"/>
          </p15:clr>
        </p15:guide>
        <p15:guide id="2" pos="76">
          <p15:clr>
            <a:srgbClr val="F26B43"/>
          </p15:clr>
        </p15:guide>
        <p15:guide id="3" orient="horz" pos="583">
          <p15:clr>
            <a:srgbClr val="F26B43"/>
          </p15:clr>
        </p15:guide>
        <p15:guide id="4" orient="horz" pos="3990">
          <p15:clr>
            <a:srgbClr val="F26B43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6" name="think-cell Slide" r:id="rId4" imgW="347" imgH="346" progId="TCLayout.ActiveDocument.1">
                  <p:embed/>
                </p:oleObj>
              </mc:Choice>
              <mc:Fallback>
                <p:oleObj name="think-cell Slide" r:id="rId4" imgW="347" imgH="346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00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275" y="914400"/>
            <a:ext cx="8775450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5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0990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543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5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6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498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924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8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498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051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244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975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FontTx/>
              <a:buNone/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793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7922" y="914400"/>
            <a:ext cx="874815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feld 5">
            <a:extLst>
              <a:ext uri="{FF2B5EF4-FFF2-40B4-BE49-F238E27FC236}">
                <a16:creationId xmlns:a16="http://schemas.microsoft.com/office/drawing/2014/main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1920240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CalACES-CalSAWS</a:t>
            </a: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FF414825-12BE-40E5-A2E2-00DDC85CC40D}"/>
              </a:ext>
            </a:extLst>
          </p:cNvPr>
          <p:cNvCxnSpPr/>
          <p:nvPr userDrawn="1"/>
        </p:nvCxnSpPr>
        <p:spPr>
          <a:xfrm>
            <a:off x="21371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92455" y="2587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FontTx/>
              <a:buNone/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13" Type="http://schemas.openxmlformats.org/officeDocument/2006/relationships/tags" Target="../tags/tag8.xml"/><Relationship Id="rId18" Type="http://schemas.openxmlformats.org/officeDocument/2006/relationships/tags" Target="../tags/tag13.xml"/><Relationship Id="rId3" Type="http://schemas.openxmlformats.org/officeDocument/2006/relationships/slideLayout" Target="../slideLayouts/slideLayout28.xml"/><Relationship Id="rId21" Type="http://schemas.openxmlformats.org/officeDocument/2006/relationships/tags" Target="../tags/tag16.xml"/><Relationship Id="rId7" Type="http://schemas.openxmlformats.org/officeDocument/2006/relationships/tags" Target="../tags/tag2.xml"/><Relationship Id="rId12" Type="http://schemas.openxmlformats.org/officeDocument/2006/relationships/tags" Target="../tags/tag7.xml"/><Relationship Id="rId17" Type="http://schemas.openxmlformats.org/officeDocument/2006/relationships/tags" Target="../tags/tag12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7.xml"/><Relationship Id="rId16" Type="http://schemas.openxmlformats.org/officeDocument/2006/relationships/tags" Target="../tags/tag11.xml"/><Relationship Id="rId20" Type="http://schemas.openxmlformats.org/officeDocument/2006/relationships/tags" Target="../tags/tag15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1.xml"/><Relationship Id="rId11" Type="http://schemas.openxmlformats.org/officeDocument/2006/relationships/tags" Target="../tags/tag6.xml"/><Relationship Id="rId24" Type="http://schemas.openxmlformats.org/officeDocument/2006/relationships/oleObject" Target="../embeddings/oleObject1.bin"/><Relationship Id="rId5" Type="http://schemas.openxmlformats.org/officeDocument/2006/relationships/vmlDrawing" Target="../drawings/vmlDrawing1.vml"/><Relationship Id="rId15" Type="http://schemas.openxmlformats.org/officeDocument/2006/relationships/tags" Target="../tags/tag10.xml"/><Relationship Id="rId23" Type="http://schemas.openxmlformats.org/officeDocument/2006/relationships/tags" Target="../tags/tag18.xml"/><Relationship Id="rId10" Type="http://schemas.openxmlformats.org/officeDocument/2006/relationships/tags" Target="../tags/tag5.xml"/><Relationship Id="rId19" Type="http://schemas.openxmlformats.org/officeDocument/2006/relationships/tags" Target="../tags/tag14.xml"/><Relationship Id="rId4" Type="http://schemas.openxmlformats.org/officeDocument/2006/relationships/theme" Target="../theme/theme5.xml"/><Relationship Id="rId9" Type="http://schemas.openxmlformats.org/officeDocument/2006/relationships/tags" Target="../tags/tag4.xml"/><Relationship Id="rId14" Type="http://schemas.openxmlformats.org/officeDocument/2006/relationships/tags" Target="../tags/tag9.xml"/><Relationship Id="rId22" Type="http://schemas.openxmlformats.org/officeDocument/2006/relationships/tags" Target="../tags/tag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DFB4D43-27A6-4B29-BCA6-2FDA35981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38C484-6E8B-445C-AAC2-F90C1C7CA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CF2F6-0025-4420-8D4D-716A4FF1DB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  <p:sldLayoutId id="2147483729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31" r:id="rId3"/>
    <p:sldLayoutId id="2147483732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id="{5F21A84E-4DCC-462E-8ADC-6B963768608F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455E179-862E-4171-B29A-094DC0E50EE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1803DE55-7D3B-4B80-BAE7-FFDFECDE90CD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id="{52158256-C78F-498B-9439-0A4A2A341364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bg2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7"/>
            </p:custDataLst>
          </p:nvPr>
        </p:nvSpPr>
        <p:spPr bwMode="auto">
          <a:xfrm>
            <a:off x="0" y="0"/>
            <a:ext cx="161984" cy="16197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665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cxnSp>
        <p:nvCxnSpPr>
          <p:cNvPr id="59" name="Gerade Verbindung 10">
            <a:extLst>
              <a:ext uri="{FF2B5EF4-FFF2-40B4-BE49-F238E27FC236}">
                <a16:creationId xmlns:a16="http://schemas.microsoft.com/office/drawing/2014/main" id="{91CEC1AD-CABF-47FF-B325-3F1D75025F6B}"/>
              </a:ext>
            </a:extLst>
          </p:cNvPr>
          <p:cNvCxnSpPr/>
          <p:nvPr userDrawn="1"/>
        </p:nvCxnSpPr>
        <p:spPr>
          <a:xfrm>
            <a:off x="923736" y="241006"/>
            <a:ext cx="0" cy="250031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sp>
        <p:nvSpPr>
          <p:cNvPr id="60" name="Textfeld 5">
            <a:extLst>
              <a:ext uri="{FF2B5EF4-FFF2-40B4-BE49-F238E27FC236}">
                <a16:creationId xmlns:a16="http://schemas.microsoft.com/office/drawing/2014/main" id="{45C01C7D-49DC-4FA4-957F-E1FE00988F7C}"/>
              </a:ext>
            </a:extLst>
          </p:cNvPr>
          <p:cNvSpPr txBox="1"/>
          <p:nvPr userDrawn="1"/>
        </p:nvSpPr>
        <p:spPr>
          <a:xfrm>
            <a:off x="70169" y="235955"/>
            <a:ext cx="87063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de-DE" sz="1200" dirty="0">
                <a:solidFill>
                  <a:srgbClr val="464646">
                    <a:lumMod val="60000"/>
                    <a:lumOff val="40000"/>
                  </a:srgbClr>
                </a:solidFill>
                <a:latin typeface="Century Gothic" panose="020B0502020202020204" pitchFamily="34" charset="0"/>
              </a:rPr>
              <a:t>CalSAWS</a:t>
            </a:r>
            <a:endParaRPr lang="de-DE" sz="1100" dirty="0">
              <a:solidFill>
                <a:srgbClr val="464646">
                  <a:lumMod val="60000"/>
                  <a:lumOff val="40000"/>
                </a:srgb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1" name="Gerade Verbindung 10">
            <a:extLst>
              <a:ext uri="{FF2B5EF4-FFF2-40B4-BE49-F238E27FC236}">
                <a16:creationId xmlns:a16="http://schemas.microsoft.com/office/drawing/2014/main" id="{91CEC1AD-CABF-47FF-B325-3F1D75025F6B}"/>
              </a:ext>
            </a:extLst>
          </p:cNvPr>
          <p:cNvCxnSpPr/>
          <p:nvPr userDrawn="1"/>
        </p:nvCxnSpPr>
        <p:spPr>
          <a:xfrm>
            <a:off x="923736" y="241006"/>
            <a:ext cx="0" cy="250031"/>
          </a:xfrm>
          <a:prstGeom prst="line">
            <a:avLst/>
          </a:prstGeom>
          <a:noFill/>
          <a:ln w="6350" cap="flat" cmpd="sng" algn="ctr">
            <a:solidFill>
              <a:srgbClr val="E7E6E6">
                <a:lumMod val="50000"/>
              </a:srgbClr>
            </a:solidFill>
            <a:prstDash val="solid"/>
            <a:miter lim="800000"/>
          </a:ln>
          <a:effectLst/>
        </p:spPr>
      </p:cxnSp>
      <p:sp>
        <p:nvSpPr>
          <p:cNvPr id="104" name="Slide Number"/>
          <p:cNvSpPr txBox="1">
            <a:spLocks/>
          </p:cNvSpPr>
          <p:nvPr userDrawn="1"/>
        </p:nvSpPr>
        <p:spPr bwMode="auto">
          <a:xfrm>
            <a:off x="8813169" y="6627912"/>
            <a:ext cx="157094" cy="153888"/>
          </a:xfrm>
          <a:prstGeom prst="rect">
            <a:avLst/>
          </a:prstGeom>
        </p:spPr>
        <p:txBody>
          <a:bodyPr vert="horz" wrap="none" lIns="0" tIns="0" rIns="0" bIns="0" rtlCol="0" anchor="b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/>
            <a:fld id="{42C328C1-A84F-4A39-A664-DBA00541A8C6}" type="slidenum">
              <a:rPr lang="en-US" sz="1000" baseline="0" smtClean="0">
                <a:solidFill>
                  <a:schemeClr val="tx1"/>
                </a:solidFill>
                <a:latin typeface="+mn-lt"/>
              </a:rPr>
              <a:pPr algn="r"/>
              <a:t>‹#›</a:t>
            </a:fld>
            <a:endParaRPr lang="en-US" sz="1000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itle Placeholder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034154" y="235954"/>
            <a:ext cx="79361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 latinLnBrk="0"/>
            <a:r>
              <a:rPr lang="en-US"/>
              <a:t>Click to edit Master title style</a:t>
            </a:r>
            <a:endParaRPr lang="en-US" noProof="0" dirty="0"/>
          </a:p>
        </p:txBody>
      </p:sp>
      <p:sp>
        <p:nvSpPr>
          <p:cNvPr id="10" name="1. On-page tracker" hidden="1"/>
          <p:cNvSpPr>
            <a:spLocks noChangeArrowheads="1"/>
          </p:cNvSpPr>
          <p:nvPr userDrawn="1"/>
        </p:nvSpPr>
        <p:spPr bwMode="auto">
          <a:xfrm>
            <a:off x="1034154" y="9525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 cap="all" baseline="0" dirty="0">
                <a:solidFill>
                  <a:schemeClr val="accent6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 userDrawn="1"/>
        </p:nvSpPr>
        <p:spPr bwMode="auto">
          <a:xfrm>
            <a:off x="1034154" y="559065"/>
            <a:ext cx="793610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 dirty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grpSp>
        <p:nvGrpSpPr>
          <p:cNvPr id="7" name="Slide Elements" hidden="1"/>
          <p:cNvGrpSpPr/>
          <p:nvPr userDrawn="1"/>
        </p:nvGrpSpPr>
        <p:grpSpPr bwMode="auto">
          <a:xfrm>
            <a:off x="174943" y="6422022"/>
            <a:ext cx="8795320" cy="359778"/>
            <a:chOff x="174947" y="6402040"/>
            <a:chExt cx="8796525" cy="359778"/>
          </a:xfrm>
        </p:grpSpPr>
        <p:sp>
          <p:nvSpPr>
            <p:cNvPr id="13" name="4. Footnote"/>
            <p:cNvSpPr txBox="1">
              <a:spLocks noChangeArrowheads="1"/>
            </p:cNvSpPr>
            <p:nvPr/>
          </p:nvSpPr>
          <p:spPr bwMode="auto">
            <a:xfrm>
              <a:off x="174948" y="6402040"/>
              <a:ext cx="8796524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US" sz="1000" baseline="0" dirty="0">
                  <a:solidFill>
                    <a:schemeClr val="tx1"/>
                  </a:solidFill>
                  <a:latin typeface="+mn-lt"/>
                  <a:ea typeface="+mn-ea"/>
                </a:rPr>
                <a:t>1 Footnote</a:t>
              </a:r>
            </a:p>
          </p:txBody>
        </p:sp>
        <p:sp>
          <p:nvSpPr>
            <p:cNvPr id="14" name="5. Source"/>
            <p:cNvSpPr>
              <a:spLocks noChangeArrowheads="1"/>
            </p:cNvSpPr>
            <p:nvPr/>
          </p:nvSpPr>
          <p:spPr bwMode="auto">
            <a:xfrm>
              <a:off x="174947" y="6607930"/>
              <a:ext cx="8370130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571500" indent="-571500" defTabSz="913526">
                <a:tabLst>
                  <a:tab pos="571500" algn="l"/>
                </a:tabLst>
              </a:pPr>
              <a:r>
                <a:rPr lang="en-US" sz="1000" baseline="0" dirty="0">
                  <a:solidFill>
                    <a:schemeClr val="tx1"/>
                  </a:solidFill>
                  <a:latin typeface="+mn-lt"/>
                  <a:ea typeface="+mn-ea"/>
                </a:rPr>
                <a:t>SOURCE: Source</a:t>
              </a:r>
            </a:p>
          </p:txBody>
        </p:sp>
      </p:grp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1482156" y="1991016"/>
            <a:ext cx="4389768" cy="123110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 latinLnBrk="0"/>
            <a:r>
              <a:rPr lang="en-US"/>
              <a:t>Edit Master text styles</a:t>
            </a:r>
          </a:p>
          <a:p>
            <a:pPr lvl="1" latinLnBrk="0"/>
            <a:r>
              <a:rPr lang="en-US"/>
              <a:t>Second level</a:t>
            </a:r>
          </a:p>
          <a:p>
            <a:pPr lvl="2" latinLnBrk="0"/>
            <a:r>
              <a:rPr lang="en-US"/>
              <a:t>Third level</a:t>
            </a:r>
          </a:p>
          <a:p>
            <a:pPr lvl="3" latinLnBrk="0"/>
            <a:r>
              <a:rPr lang="en-US"/>
              <a:t>Fourth level</a:t>
            </a:r>
          </a:p>
          <a:p>
            <a:pPr lvl="4" latinLnBrk="0"/>
            <a:r>
              <a:rPr lang="en-US"/>
              <a:t>Fifth level</a:t>
            </a:r>
            <a:endParaRPr lang="en-US" dirty="0"/>
          </a:p>
        </p:txBody>
      </p:sp>
      <p:grpSp>
        <p:nvGrpSpPr>
          <p:cNvPr id="15" name="ACET" hidden="1"/>
          <p:cNvGrpSpPr>
            <a:grpSpLocks/>
          </p:cNvGrpSpPr>
          <p:nvPr userDrawn="1"/>
        </p:nvGrpSpPr>
        <p:grpSpPr bwMode="auto">
          <a:xfrm>
            <a:off x="1482155" y="1405701"/>
            <a:ext cx="4389768" cy="510220"/>
            <a:chOff x="915" y="715"/>
            <a:chExt cx="2686" cy="315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auto">
            <a:xfrm>
              <a:off x="915" y="715"/>
              <a:ext cx="2686" cy="315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600" b="1" baseline="0" dirty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en-US" sz="1600" baseline="0" dirty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 userDrawn="1"/>
        </p:nvGrpSpPr>
        <p:grpSpPr bwMode="auto">
          <a:xfrm>
            <a:off x="8143175" y="287598"/>
            <a:ext cx="827088" cy="996951"/>
            <a:chOff x="4936" y="176"/>
            <a:chExt cx="52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61" cy="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 userDrawn="1"/>
        </p:nvGrpSpPr>
        <p:grpSpPr bwMode="auto">
          <a:xfrm>
            <a:off x="7835200" y="287598"/>
            <a:ext cx="1135063" cy="730251"/>
            <a:chOff x="4750" y="176"/>
            <a:chExt cx="71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6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6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6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</p:grpSp>
      <p:grpSp>
        <p:nvGrpSpPr>
          <p:cNvPr id="79" name="LegendMoons" hidden="1"/>
          <p:cNvGrpSpPr/>
          <p:nvPr userDrawn="1"/>
        </p:nvGrpSpPr>
        <p:grpSpPr bwMode="auto">
          <a:xfrm>
            <a:off x="8075713" y="287598"/>
            <a:ext cx="894550" cy="1306516"/>
            <a:chOff x="7875175" y="286625"/>
            <a:chExt cx="894550" cy="1306516"/>
          </a:xfrm>
        </p:grpSpPr>
        <p:grpSp>
          <p:nvGrpSpPr>
            <p:cNvPr id="80" name="MoonLegend2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7875175" y="560866"/>
              <a:ext cx="209550" cy="209551"/>
              <a:chOff x="1694" y="2044"/>
              <a:chExt cx="160" cy="160"/>
            </a:xfrm>
          </p:grpSpPr>
          <p:sp>
            <p:nvSpPr>
              <p:cNvPr id="98" name="Oval 41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9" name="Arc 42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1" name="MoonLegend4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7875175" y="1109348"/>
              <a:ext cx="209550" cy="209551"/>
              <a:chOff x="4495" y="1198"/>
              <a:chExt cx="160" cy="160"/>
            </a:xfrm>
          </p:grpSpPr>
          <p:sp>
            <p:nvSpPr>
              <p:cNvPr id="96" name="Oval 47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7" name="Arc 48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2" name="MoonLegend5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7875175" y="1383590"/>
              <a:ext cx="209550" cy="209551"/>
              <a:chOff x="4495" y="1440"/>
              <a:chExt cx="160" cy="160"/>
            </a:xfrm>
          </p:grpSpPr>
          <p:sp>
            <p:nvSpPr>
              <p:cNvPr id="94" name="Oval 50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5" name="Oval 51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83" name="Legend1"/>
            <p:cNvSpPr>
              <a:spLocks noChangeArrowheads="1"/>
            </p:cNvSpPr>
            <p:nvPr/>
          </p:nvSpPr>
          <p:spPr bwMode="auto">
            <a:xfrm>
              <a:off x="8195850" y="299325"/>
              <a:ext cx="57387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84" name="Legend2"/>
            <p:cNvSpPr>
              <a:spLocks noChangeArrowheads="1"/>
            </p:cNvSpPr>
            <p:nvPr/>
          </p:nvSpPr>
          <p:spPr bwMode="auto">
            <a:xfrm>
              <a:off x="8195850" y="573963"/>
              <a:ext cx="57387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85" name="Legend3"/>
            <p:cNvSpPr>
              <a:spLocks noChangeArrowheads="1"/>
            </p:cNvSpPr>
            <p:nvPr/>
          </p:nvSpPr>
          <p:spPr bwMode="auto">
            <a:xfrm>
              <a:off x="8195850" y="848602"/>
              <a:ext cx="57387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sp>
          <p:nvSpPr>
            <p:cNvPr id="86" name="Legend4"/>
            <p:cNvSpPr>
              <a:spLocks noChangeArrowheads="1"/>
            </p:cNvSpPr>
            <p:nvPr/>
          </p:nvSpPr>
          <p:spPr bwMode="auto">
            <a:xfrm>
              <a:off x="8195850" y="1120065"/>
              <a:ext cx="57387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>
                  <a:latin typeface="+mn-lt"/>
                </a:rPr>
                <a:t>Legend</a:t>
              </a:r>
            </a:p>
          </p:txBody>
        </p:sp>
        <p:sp>
          <p:nvSpPr>
            <p:cNvPr id="87" name="Legend5"/>
            <p:cNvSpPr>
              <a:spLocks noChangeArrowheads="1"/>
            </p:cNvSpPr>
            <p:nvPr/>
          </p:nvSpPr>
          <p:spPr bwMode="auto">
            <a:xfrm>
              <a:off x="8195850" y="1396290"/>
              <a:ext cx="573875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350">
                <a:buClr>
                  <a:schemeClr val="tx2"/>
                </a:buClr>
              </a:pPr>
              <a:r>
                <a:rPr lang="en-US" sz="1200" dirty="0">
                  <a:latin typeface="+mn-lt"/>
                </a:rPr>
                <a:t>Legend</a:t>
              </a:r>
            </a:p>
          </p:txBody>
        </p:sp>
        <p:grpSp>
          <p:nvGrpSpPr>
            <p:cNvPr id="88" name="MoonLegend3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7875175" y="835107"/>
              <a:ext cx="209550" cy="209551"/>
              <a:chOff x="4495" y="1198"/>
              <a:chExt cx="160" cy="160"/>
            </a:xfrm>
          </p:grpSpPr>
          <p:sp>
            <p:nvSpPr>
              <p:cNvPr id="92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3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89" name="MoonLegend1"/>
            <p:cNvGrpSpPr>
              <a:grpSpLocks noChangeAspect="1"/>
            </p:cNvGrpSpPr>
            <p:nvPr userDrawn="1">
              <p:custDataLst>
                <p:tags r:id="rId13"/>
              </p:custDataLst>
            </p:nvPr>
          </p:nvGrpSpPr>
          <p:grpSpPr bwMode="auto">
            <a:xfrm>
              <a:off x="7875175" y="286625"/>
              <a:ext cx="209550" cy="209551"/>
              <a:chOff x="1694" y="2044"/>
              <a:chExt cx="160" cy="160"/>
            </a:xfrm>
          </p:grpSpPr>
          <p:sp>
            <p:nvSpPr>
              <p:cNvPr id="90" name="Oval 4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" name="Arc 42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100" name="McKSticker" hidden="1"/>
          <p:cNvGrpSpPr/>
          <p:nvPr userDrawn="1"/>
        </p:nvGrpSpPr>
        <p:grpSpPr bwMode="auto">
          <a:xfrm>
            <a:off x="7982365" y="287598"/>
            <a:ext cx="987898" cy="212366"/>
            <a:chOff x="7752877" y="285750"/>
            <a:chExt cx="987898" cy="212366"/>
          </a:xfrm>
        </p:grpSpPr>
        <p:sp>
          <p:nvSpPr>
            <p:cNvPr id="101" name="StickerRectangle"/>
            <p:cNvSpPr>
              <a:spLocks noChangeArrowheads="1"/>
            </p:cNvSpPr>
            <p:nvPr/>
          </p:nvSpPr>
          <p:spPr bwMode="auto">
            <a:xfrm>
              <a:off x="7752877" y="285750"/>
              <a:ext cx="987898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350">
                <a:buClr>
                  <a:schemeClr val="tx2"/>
                </a:buClr>
              </a:pPr>
              <a:r>
                <a:rPr lang="en-US" sz="1200" dirty="0">
                  <a:solidFill>
                    <a:srgbClr val="808080"/>
                  </a:solidFill>
                  <a:latin typeface="+mn-lt"/>
                </a:rPr>
                <a:t>PRELIMINARY</a:t>
              </a:r>
            </a:p>
          </p:txBody>
        </p:sp>
        <p:cxnSp>
          <p:nvCxnSpPr>
            <p:cNvPr id="102" name="AutoShape 31"/>
            <p:cNvCxnSpPr>
              <a:cxnSpLocks noChangeShapeType="1"/>
              <a:stCxn id="101" idx="2"/>
              <a:endCxn id="101" idx="4"/>
            </p:cNvCxnSpPr>
            <p:nvPr/>
          </p:nvCxnSpPr>
          <p:spPr bwMode="auto">
            <a:xfrm>
              <a:off x="7752877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AutoShape 32"/>
            <p:cNvCxnSpPr>
              <a:cxnSpLocks noChangeShapeType="1"/>
              <a:stCxn id="101" idx="4"/>
              <a:endCxn id="101" idx="6"/>
            </p:cNvCxnSpPr>
            <p:nvPr/>
          </p:nvCxnSpPr>
          <p:spPr bwMode="auto">
            <a:xfrm>
              <a:off x="7752877" y="498116"/>
              <a:ext cx="987898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5" name="Moon" hidden="1"/>
          <p:cNvGrpSpPr/>
          <p:nvPr userDrawn="1">
            <p:custDataLst>
              <p:tags r:id="rId8"/>
            </p:custDataLst>
          </p:nvPr>
        </p:nvGrpSpPr>
        <p:grpSpPr bwMode="auto">
          <a:xfrm>
            <a:off x="6270421" y="769502"/>
            <a:ext cx="254000" cy="254000"/>
            <a:chOff x="762000" y="1270000"/>
            <a:chExt cx="254000" cy="254000"/>
          </a:xfrm>
        </p:grpSpPr>
        <p:sp>
          <p:nvSpPr>
            <p:cNvPr id="106" name="Oval 105"/>
            <p:cNvSpPr/>
            <p:nvPr/>
          </p:nvSpPr>
          <p:spPr bwMode="auto">
            <a:xfrm>
              <a:off x="762000" y="1270000"/>
              <a:ext cx="254000" cy="25400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err="1">
                <a:solidFill>
                  <a:schemeClr val="tx1"/>
                </a:solidFill>
              </a:endParaRPr>
            </a:p>
          </p:txBody>
        </p:sp>
        <p:sp>
          <p:nvSpPr>
            <p:cNvPr id="107" name="Arc 106"/>
            <p:cNvSpPr/>
            <p:nvPr/>
          </p:nvSpPr>
          <p:spPr bwMode="auto">
            <a:xfrm>
              <a:off x="762000" y="1270000"/>
              <a:ext cx="254000" cy="254000"/>
            </a:xfrm>
            <a:prstGeom prst="arc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2264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2000" b="0" baseline="0">
          <a:solidFill>
            <a:schemeClr val="accent6">
              <a:lumMod val="50000"/>
            </a:schemeClr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39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2024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57200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12648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49808" indent="-128016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32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26" Type="http://schemas.openxmlformats.org/officeDocument/2006/relationships/tags" Target="../tags/tag46.xml"/><Relationship Id="rId39" Type="http://schemas.openxmlformats.org/officeDocument/2006/relationships/slideLayout" Target="../slideLayouts/slideLayout6.xml"/><Relationship Id="rId3" Type="http://schemas.openxmlformats.org/officeDocument/2006/relationships/tags" Target="../tags/tag23.xml"/><Relationship Id="rId21" Type="http://schemas.openxmlformats.org/officeDocument/2006/relationships/tags" Target="../tags/tag41.xml"/><Relationship Id="rId34" Type="http://schemas.openxmlformats.org/officeDocument/2006/relationships/tags" Target="../tags/tag54.xml"/><Relationship Id="rId42" Type="http://schemas.openxmlformats.org/officeDocument/2006/relationships/image" Target="../media/image6.emf"/><Relationship Id="rId47" Type="http://schemas.openxmlformats.org/officeDocument/2006/relationships/oleObject" Target="../embeddings/oleObject8.bin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5" Type="http://schemas.openxmlformats.org/officeDocument/2006/relationships/tags" Target="../tags/tag45.xml"/><Relationship Id="rId33" Type="http://schemas.openxmlformats.org/officeDocument/2006/relationships/tags" Target="../tags/tag53.xml"/><Relationship Id="rId38" Type="http://schemas.openxmlformats.org/officeDocument/2006/relationships/tags" Target="../tags/tag58.xml"/><Relationship Id="rId46" Type="http://schemas.openxmlformats.org/officeDocument/2006/relationships/image" Target="../media/image8.emf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tags" Target="../tags/tag40.xml"/><Relationship Id="rId29" Type="http://schemas.openxmlformats.org/officeDocument/2006/relationships/tags" Target="../tags/tag49.xml"/><Relationship Id="rId41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tags" Target="../tags/tag44.xml"/><Relationship Id="rId32" Type="http://schemas.openxmlformats.org/officeDocument/2006/relationships/tags" Target="../tags/tag52.xml"/><Relationship Id="rId37" Type="http://schemas.openxmlformats.org/officeDocument/2006/relationships/tags" Target="../tags/tag57.xml"/><Relationship Id="rId40" Type="http://schemas.openxmlformats.org/officeDocument/2006/relationships/notesSlide" Target="../notesSlides/notesSlide9.xml"/><Relationship Id="rId45" Type="http://schemas.openxmlformats.org/officeDocument/2006/relationships/oleObject" Target="../embeddings/oleObject7.bin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tags" Target="../tags/tag43.xml"/><Relationship Id="rId28" Type="http://schemas.openxmlformats.org/officeDocument/2006/relationships/tags" Target="../tags/tag48.xml"/><Relationship Id="rId36" Type="http://schemas.openxmlformats.org/officeDocument/2006/relationships/tags" Target="../tags/tag56.xml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31" Type="http://schemas.openxmlformats.org/officeDocument/2006/relationships/tags" Target="../tags/tag51.xml"/><Relationship Id="rId44" Type="http://schemas.openxmlformats.org/officeDocument/2006/relationships/image" Target="../media/image7.emf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tags" Target="../tags/tag42.xml"/><Relationship Id="rId27" Type="http://schemas.openxmlformats.org/officeDocument/2006/relationships/tags" Target="../tags/tag47.xml"/><Relationship Id="rId30" Type="http://schemas.openxmlformats.org/officeDocument/2006/relationships/tags" Target="../tags/tag50.xml"/><Relationship Id="rId35" Type="http://schemas.openxmlformats.org/officeDocument/2006/relationships/tags" Target="../tags/tag55.xml"/><Relationship Id="rId43" Type="http://schemas.openxmlformats.org/officeDocument/2006/relationships/oleObject" Target="../embeddings/oleObject6.bin"/><Relationship Id="rId48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18" Type="http://schemas.openxmlformats.org/officeDocument/2006/relationships/tags" Target="../tags/tag75.xml"/><Relationship Id="rId3" Type="http://schemas.openxmlformats.org/officeDocument/2006/relationships/tags" Target="../tags/tag60.xml"/><Relationship Id="rId21" Type="http://schemas.openxmlformats.org/officeDocument/2006/relationships/notesSlide" Target="../notesSlides/notesSlide1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tags" Target="../tags/tag74.xml"/><Relationship Id="rId25" Type="http://schemas.openxmlformats.org/officeDocument/2006/relationships/image" Target="../media/image10.emf"/><Relationship Id="rId2" Type="http://schemas.openxmlformats.org/officeDocument/2006/relationships/tags" Target="../tags/tag59.xml"/><Relationship Id="rId16" Type="http://schemas.openxmlformats.org/officeDocument/2006/relationships/tags" Target="../tags/tag73.xml"/><Relationship Id="rId20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24" Type="http://schemas.openxmlformats.org/officeDocument/2006/relationships/oleObject" Target="../embeddings/oleObject10.bin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23" Type="http://schemas.openxmlformats.org/officeDocument/2006/relationships/image" Target="../media/image6.emf"/><Relationship Id="rId10" Type="http://schemas.openxmlformats.org/officeDocument/2006/relationships/tags" Target="../tags/tag67.xml"/><Relationship Id="rId19" Type="http://schemas.openxmlformats.org/officeDocument/2006/relationships/tags" Target="../tags/tag76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Relationship Id="rId22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34" Type="http://schemas.openxmlformats.org/officeDocument/2006/relationships/image" Target="../media/image6.emf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oleObject" Target="../embeddings/oleObject11.bin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29" Type="http://schemas.openxmlformats.org/officeDocument/2006/relationships/tags" Target="../tags/tag104.xml"/><Relationship Id="rId1" Type="http://schemas.openxmlformats.org/officeDocument/2006/relationships/vmlDrawing" Target="../drawings/vmlDrawing7.v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notesSlide" Target="../notesSlides/notesSlide11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36" Type="http://schemas.openxmlformats.org/officeDocument/2006/relationships/image" Target="../media/image11.emf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slideLayout" Target="../slideLayouts/slideLayout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35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130.xml"/><Relationship Id="rId117" Type="http://schemas.openxmlformats.org/officeDocument/2006/relationships/oleObject" Target="../embeddings/oleObject13.bin"/><Relationship Id="rId21" Type="http://schemas.openxmlformats.org/officeDocument/2006/relationships/tags" Target="../tags/tag125.xml"/><Relationship Id="rId42" Type="http://schemas.openxmlformats.org/officeDocument/2006/relationships/tags" Target="../tags/tag146.xml"/><Relationship Id="rId47" Type="http://schemas.openxmlformats.org/officeDocument/2006/relationships/tags" Target="../tags/tag151.xml"/><Relationship Id="rId63" Type="http://schemas.openxmlformats.org/officeDocument/2006/relationships/tags" Target="../tags/tag167.xml"/><Relationship Id="rId68" Type="http://schemas.openxmlformats.org/officeDocument/2006/relationships/tags" Target="../tags/tag172.xml"/><Relationship Id="rId84" Type="http://schemas.openxmlformats.org/officeDocument/2006/relationships/tags" Target="../tags/tag188.xml"/><Relationship Id="rId89" Type="http://schemas.openxmlformats.org/officeDocument/2006/relationships/tags" Target="../tags/tag193.xml"/><Relationship Id="rId112" Type="http://schemas.openxmlformats.org/officeDocument/2006/relationships/tags" Target="../tags/tag216.xml"/><Relationship Id="rId16" Type="http://schemas.openxmlformats.org/officeDocument/2006/relationships/tags" Target="../tags/tag120.xml"/><Relationship Id="rId107" Type="http://schemas.openxmlformats.org/officeDocument/2006/relationships/tags" Target="../tags/tag211.xml"/><Relationship Id="rId11" Type="http://schemas.openxmlformats.org/officeDocument/2006/relationships/tags" Target="../tags/tag115.xml"/><Relationship Id="rId24" Type="http://schemas.openxmlformats.org/officeDocument/2006/relationships/tags" Target="../tags/tag128.xml"/><Relationship Id="rId32" Type="http://schemas.openxmlformats.org/officeDocument/2006/relationships/tags" Target="../tags/tag136.xml"/><Relationship Id="rId37" Type="http://schemas.openxmlformats.org/officeDocument/2006/relationships/tags" Target="../tags/tag141.xml"/><Relationship Id="rId40" Type="http://schemas.openxmlformats.org/officeDocument/2006/relationships/tags" Target="../tags/tag144.xml"/><Relationship Id="rId45" Type="http://schemas.openxmlformats.org/officeDocument/2006/relationships/tags" Target="../tags/tag149.xml"/><Relationship Id="rId53" Type="http://schemas.openxmlformats.org/officeDocument/2006/relationships/tags" Target="../tags/tag157.xml"/><Relationship Id="rId58" Type="http://schemas.openxmlformats.org/officeDocument/2006/relationships/tags" Target="../tags/tag162.xml"/><Relationship Id="rId66" Type="http://schemas.openxmlformats.org/officeDocument/2006/relationships/tags" Target="../tags/tag170.xml"/><Relationship Id="rId74" Type="http://schemas.openxmlformats.org/officeDocument/2006/relationships/tags" Target="../tags/tag178.xml"/><Relationship Id="rId79" Type="http://schemas.openxmlformats.org/officeDocument/2006/relationships/tags" Target="../tags/tag183.xml"/><Relationship Id="rId87" Type="http://schemas.openxmlformats.org/officeDocument/2006/relationships/tags" Target="../tags/tag191.xml"/><Relationship Id="rId102" Type="http://schemas.openxmlformats.org/officeDocument/2006/relationships/tags" Target="../tags/tag206.xml"/><Relationship Id="rId110" Type="http://schemas.openxmlformats.org/officeDocument/2006/relationships/tags" Target="../tags/tag214.xml"/><Relationship Id="rId115" Type="http://schemas.openxmlformats.org/officeDocument/2006/relationships/slideLayout" Target="../slideLayouts/slideLayout6.xml"/><Relationship Id="rId5" Type="http://schemas.openxmlformats.org/officeDocument/2006/relationships/tags" Target="../tags/tag109.xml"/><Relationship Id="rId61" Type="http://schemas.openxmlformats.org/officeDocument/2006/relationships/tags" Target="../tags/tag165.xml"/><Relationship Id="rId82" Type="http://schemas.openxmlformats.org/officeDocument/2006/relationships/tags" Target="../tags/tag186.xml"/><Relationship Id="rId90" Type="http://schemas.openxmlformats.org/officeDocument/2006/relationships/tags" Target="../tags/tag194.xml"/><Relationship Id="rId95" Type="http://schemas.openxmlformats.org/officeDocument/2006/relationships/tags" Target="../tags/tag199.xml"/><Relationship Id="rId19" Type="http://schemas.openxmlformats.org/officeDocument/2006/relationships/tags" Target="../tags/tag123.xml"/><Relationship Id="rId14" Type="http://schemas.openxmlformats.org/officeDocument/2006/relationships/tags" Target="../tags/tag118.xml"/><Relationship Id="rId22" Type="http://schemas.openxmlformats.org/officeDocument/2006/relationships/tags" Target="../tags/tag126.xml"/><Relationship Id="rId27" Type="http://schemas.openxmlformats.org/officeDocument/2006/relationships/tags" Target="../tags/tag131.xml"/><Relationship Id="rId30" Type="http://schemas.openxmlformats.org/officeDocument/2006/relationships/tags" Target="../tags/tag134.xml"/><Relationship Id="rId35" Type="http://schemas.openxmlformats.org/officeDocument/2006/relationships/tags" Target="../tags/tag139.xml"/><Relationship Id="rId43" Type="http://schemas.openxmlformats.org/officeDocument/2006/relationships/tags" Target="../tags/tag147.xml"/><Relationship Id="rId48" Type="http://schemas.openxmlformats.org/officeDocument/2006/relationships/tags" Target="../tags/tag152.xml"/><Relationship Id="rId56" Type="http://schemas.openxmlformats.org/officeDocument/2006/relationships/tags" Target="../tags/tag160.xml"/><Relationship Id="rId64" Type="http://schemas.openxmlformats.org/officeDocument/2006/relationships/tags" Target="../tags/tag168.xml"/><Relationship Id="rId69" Type="http://schemas.openxmlformats.org/officeDocument/2006/relationships/tags" Target="../tags/tag173.xml"/><Relationship Id="rId77" Type="http://schemas.openxmlformats.org/officeDocument/2006/relationships/tags" Target="../tags/tag181.xml"/><Relationship Id="rId100" Type="http://schemas.openxmlformats.org/officeDocument/2006/relationships/tags" Target="../tags/tag204.xml"/><Relationship Id="rId105" Type="http://schemas.openxmlformats.org/officeDocument/2006/relationships/tags" Target="../tags/tag209.xml"/><Relationship Id="rId113" Type="http://schemas.openxmlformats.org/officeDocument/2006/relationships/tags" Target="../tags/tag217.xml"/><Relationship Id="rId118" Type="http://schemas.openxmlformats.org/officeDocument/2006/relationships/image" Target="../media/image6.emf"/><Relationship Id="rId8" Type="http://schemas.openxmlformats.org/officeDocument/2006/relationships/tags" Target="../tags/tag112.xml"/><Relationship Id="rId51" Type="http://schemas.openxmlformats.org/officeDocument/2006/relationships/tags" Target="../tags/tag155.xml"/><Relationship Id="rId72" Type="http://schemas.openxmlformats.org/officeDocument/2006/relationships/tags" Target="../tags/tag176.xml"/><Relationship Id="rId80" Type="http://schemas.openxmlformats.org/officeDocument/2006/relationships/tags" Target="../tags/tag184.xml"/><Relationship Id="rId85" Type="http://schemas.openxmlformats.org/officeDocument/2006/relationships/tags" Target="../tags/tag189.xml"/><Relationship Id="rId93" Type="http://schemas.openxmlformats.org/officeDocument/2006/relationships/tags" Target="../tags/tag197.xml"/><Relationship Id="rId98" Type="http://schemas.openxmlformats.org/officeDocument/2006/relationships/tags" Target="../tags/tag202.xml"/><Relationship Id="rId3" Type="http://schemas.openxmlformats.org/officeDocument/2006/relationships/tags" Target="../tags/tag107.xml"/><Relationship Id="rId12" Type="http://schemas.openxmlformats.org/officeDocument/2006/relationships/tags" Target="../tags/tag116.xml"/><Relationship Id="rId17" Type="http://schemas.openxmlformats.org/officeDocument/2006/relationships/tags" Target="../tags/tag121.xml"/><Relationship Id="rId25" Type="http://schemas.openxmlformats.org/officeDocument/2006/relationships/tags" Target="../tags/tag129.xml"/><Relationship Id="rId33" Type="http://schemas.openxmlformats.org/officeDocument/2006/relationships/tags" Target="../tags/tag137.xml"/><Relationship Id="rId38" Type="http://schemas.openxmlformats.org/officeDocument/2006/relationships/tags" Target="../tags/tag142.xml"/><Relationship Id="rId46" Type="http://schemas.openxmlformats.org/officeDocument/2006/relationships/tags" Target="../tags/tag150.xml"/><Relationship Id="rId59" Type="http://schemas.openxmlformats.org/officeDocument/2006/relationships/tags" Target="../tags/tag163.xml"/><Relationship Id="rId67" Type="http://schemas.openxmlformats.org/officeDocument/2006/relationships/tags" Target="../tags/tag171.xml"/><Relationship Id="rId103" Type="http://schemas.openxmlformats.org/officeDocument/2006/relationships/tags" Target="../tags/tag207.xml"/><Relationship Id="rId108" Type="http://schemas.openxmlformats.org/officeDocument/2006/relationships/tags" Target="../tags/tag212.xml"/><Relationship Id="rId116" Type="http://schemas.openxmlformats.org/officeDocument/2006/relationships/notesSlide" Target="../notesSlides/notesSlide12.xml"/><Relationship Id="rId20" Type="http://schemas.openxmlformats.org/officeDocument/2006/relationships/tags" Target="../tags/tag124.xml"/><Relationship Id="rId41" Type="http://schemas.openxmlformats.org/officeDocument/2006/relationships/tags" Target="../tags/tag145.xml"/><Relationship Id="rId54" Type="http://schemas.openxmlformats.org/officeDocument/2006/relationships/tags" Target="../tags/tag158.xml"/><Relationship Id="rId62" Type="http://schemas.openxmlformats.org/officeDocument/2006/relationships/tags" Target="../tags/tag166.xml"/><Relationship Id="rId70" Type="http://schemas.openxmlformats.org/officeDocument/2006/relationships/tags" Target="../tags/tag174.xml"/><Relationship Id="rId75" Type="http://schemas.openxmlformats.org/officeDocument/2006/relationships/tags" Target="../tags/tag179.xml"/><Relationship Id="rId83" Type="http://schemas.openxmlformats.org/officeDocument/2006/relationships/tags" Target="../tags/tag187.xml"/><Relationship Id="rId88" Type="http://schemas.openxmlformats.org/officeDocument/2006/relationships/tags" Target="../tags/tag192.xml"/><Relationship Id="rId91" Type="http://schemas.openxmlformats.org/officeDocument/2006/relationships/tags" Target="../tags/tag195.xml"/><Relationship Id="rId96" Type="http://schemas.openxmlformats.org/officeDocument/2006/relationships/tags" Target="../tags/tag200.xml"/><Relationship Id="rId111" Type="http://schemas.openxmlformats.org/officeDocument/2006/relationships/tags" Target="../tags/tag215.xml"/><Relationship Id="rId1" Type="http://schemas.openxmlformats.org/officeDocument/2006/relationships/vmlDrawing" Target="../drawings/vmlDrawing8.vml"/><Relationship Id="rId6" Type="http://schemas.openxmlformats.org/officeDocument/2006/relationships/tags" Target="../tags/tag110.xml"/><Relationship Id="rId15" Type="http://schemas.openxmlformats.org/officeDocument/2006/relationships/tags" Target="../tags/tag119.xml"/><Relationship Id="rId23" Type="http://schemas.openxmlformats.org/officeDocument/2006/relationships/tags" Target="../tags/tag127.xml"/><Relationship Id="rId28" Type="http://schemas.openxmlformats.org/officeDocument/2006/relationships/tags" Target="../tags/tag132.xml"/><Relationship Id="rId36" Type="http://schemas.openxmlformats.org/officeDocument/2006/relationships/tags" Target="../tags/tag140.xml"/><Relationship Id="rId49" Type="http://schemas.openxmlformats.org/officeDocument/2006/relationships/tags" Target="../tags/tag153.xml"/><Relationship Id="rId57" Type="http://schemas.openxmlformats.org/officeDocument/2006/relationships/tags" Target="../tags/tag161.xml"/><Relationship Id="rId106" Type="http://schemas.openxmlformats.org/officeDocument/2006/relationships/tags" Target="../tags/tag210.xml"/><Relationship Id="rId114" Type="http://schemas.openxmlformats.org/officeDocument/2006/relationships/tags" Target="../tags/tag218.xml"/><Relationship Id="rId119" Type="http://schemas.openxmlformats.org/officeDocument/2006/relationships/oleObject" Target="../embeddings/oleObject14.bin"/><Relationship Id="rId10" Type="http://schemas.openxmlformats.org/officeDocument/2006/relationships/tags" Target="../tags/tag114.xml"/><Relationship Id="rId31" Type="http://schemas.openxmlformats.org/officeDocument/2006/relationships/tags" Target="../tags/tag135.xml"/><Relationship Id="rId44" Type="http://schemas.openxmlformats.org/officeDocument/2006/relationships/tags" Target="../tags/tag148.xml"/><Relationship Id="rId52" Type="http://schemas.openxmlformats.org/officeDocument/2006/relationships/tags" Target="../tags/tag156.xml"/><Relationship Id="rId60" Type="http://schemas.openxmlformats.org/officeDocument/2006/relationships/tags" Target="../tags/tag164.xml"/><Relationship Id="rId65" Type="http://schemas.openxmlformats.org/officeDocument/2006/relationships/tags" Target="../tags/tag169.xml"/><Relationship Id="rId73" Type="http://schemas.openxmlformats.org/officeDocument/2006/relationships/tags" Target="../tags/tag177.xml"/><Relationship Id="rId78" Type="http://schemas.openxmlformats.org/officeDocument/2006/relationships/tags" Target="../tags/tag182.xml"/><Relationship Id="rId81" Type="http://schemas.openxmlformats.org/officeDocument/2006/relationships/tags" Target="../tags/tag185.xml"/><Relationship Id="rId86" Type="http://schemas.openxmlformats.org/officeDocument/2006/relationships/tags" Target="../tags/tag190.xml"/><Relationship Id="rId94" Type="http://schemas.openxmlformats.org/officeDocument/2006/relationships/tags" Target="../tags/tag198.xml"/><Relationship Id="rId99" Type="http://schemas.openxmlformats.org/officeDocument/2006/relationships/tags" Target="../tags/tag203.xml"/><Relationship Id="rId101" Type="http://schemas.openxmlformats.org/officeDocument/2006/relationships/tags" Target="../tags/tag205.xml"/><Relationship Id="rId4" Type="http://schemas.openxmlformats.org/officeDocument/2006/relationships/tags" Target="../tags/tag108.xml"/><Relationship Id="rId9" Type="http://schemas.openxmlformats.org/officeDocument/2006/relationships/tags" Target="../tags/tag113.xml"/><Relationship Id="rId13" Type="http://schemas.openxmlformats.org/officeDocument/2006/relationships/tags" Target="../tags/tag117.xml"/><Relationship Id="rId18" Type="http://schemas.openxmlformats.org/officeDocument/2006/relationships/tags" Target="../tags/tag122.xml"/><Relationship Id="rId39" Type="http://schemas.openxmlformats.org/officeDocument/2006/relationships/tags" Target="../tags/tag143.xml"/><Relationship Id="rId109" Type="http://schemas.openxmlformats.org/officeDocument/2006/relationships/tags" Target="../tags/tag213.xml"/><Relationship Id="rId34" Type="http://schemas.openxmlformats.org/officeDocument/2006/relationships/tags" Target="../tags/tag138.xml"/><Relationship Id="rId50" Type="http://schemas.openxmlformats.org/officeDocument/2006/relationships/tags" Target="../tags/tag154.xml"/><Relationship Id="rId55" Type="http://schemas.openxmlformats.org/officeDocument/2006/relationships/tags" Target="../tags/tag159.xml"/><Relationship Id="rId76" Type="http://schemas.openxmlformats.org/officeDocument/2006/relationships/tags" Target="../tags/tag180.xml"/><Relationship Id="rId97" Type="http://schemas.openxmlformats.org/officeDocument/2006/relationships/tags" Target="../tags/tag201.xml"/><Relationship Id="rId104" Type="http://schemas.openxmlformats.org/officeDocument/2006/relationships/tags" Target="../tags/tag208.xml"/><Relationship Id="rId120" Type="http://schemas.openxmlformats.org/officeDocument/2006/relationships/image" Target="../media/image12.emf"/><Relationship Id="rId7" Type="http://schemas.openxmlformats.org/officeDocument/2006/relationships/tags" Target="../tags/tag111.xml"/><Relationship Id="rId71" Type="http://schemas.openxmlformats.org/officeDocument/2006/relationships/tags" Target="../tags/tag175.xml"/><Relationship Id="rId92" Type="http://schemas.openxmlformats.org/officeDocument/2006/relationships/tags" Target="../tags/tag196.xml"/><Relationship Id="rId2" Type="http://schemas.openxmlformats.org/officeDocument/2006/relationships/tags" Target="../tags/tag106.xml"/><Relationship Id="rId29" Type="http://schemas.openxmlformats.org/officeDocument/2006/relationships/tags" Target="../tags/tag1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26.xml"/><Relationship Id="rId13" Type="http://schemas.openxmlformats.org/officeDocument/2006/relationships/tags" Target="../tags/tag231.xml"/><Relationship Id="rId18" Type="http://schemas.openxmlformats.org/officeDocument/2006/relationships/tags" Target="../tags/tag236.xml"/><Relationship Id="rId3" Type="http://schemas.openxmlformats.org/officeDocument/2006/relationships/tags" Target="../tags/tag221.xml"/><Relationship Id="rId21" Type="http://schemas.openxmlformats.org/officeDocument/2006/relationships/tags" Target="../tags/tag239.xml"/><Relationship Id="rId7" Type="http://schemas.openxmlformats.org/officeDocument/2006/relationships/tags" Target="../tags/tag225.xml"/><Relationship Id="rId12" Type="http://schemas.openxmlformats.org/officeDocument/2006/relationships/tags" Target="../tags/tag230.xml"/><Relationship Id="rId17" Type="http://schemas.openxmlformats.org/officeDocument/2006/relationships/tags" Target="../tags/tag235.xml"/><Relationship Id="rId25" Type="http://schemas.openxmlformats.org/officeDocument/2006/relationships/notesSlide" Target="../notesSlides/notesSlide14.xml"/><Relationship Id="rId2" Type="http://schemas.openxmlformats.org/officeDocument/2006/relationships/tags" Target="../tags/tag220.xml"/><Relationship Id="rId16" Type="http://schemas.openxmlformats.org/officeDocument/2006/relationships/tags" Target="../tags/tag234.xml"/><Relationship Id="rId20" Type="http://schemas.openxmlformats.org/officeDocument/2006/relationships/tags" Target="../tags/tag238.xml"/><Relationship Id="rId1" Type="http://schemas.openxmlformats.org/officeDocument/2006/relationships/tags" Target="../tags/tag219.xml"/><Relationship Id="rId6" Type="http://schemas.openxmlformats.org/officeDocument/2006/relationships/tags" Target="../tags/tag224.xml"/><Relationship Id="rId11" Type="http://schemas.openxmlformats.org/officeDocument/2006/relationships/tags" Target="../tags/tag229.xml"/><Relationship Id="rId24" Type="http://schemas.openxmlformats.org/officeDocument/2006/relationships/slideLayout" Target="../slideLayouts/slideLayout6.xml"/><Relationship Id="rId5" Type="http://schemas.openxmlformats.org/officeDocument/2006/relationships/tags" Target="../tags/tag223.xml"/><Relationship Id="rId15" Type="http://schemas.openxmlformats.org/officeDocument/2006/relationships/tags" Target="../tags/tag233.xml"/><Relationship Id="rId23" Type="http://schemas.openxmlformats.org/officeDocument/2006/relationships/tags" Target="../tags/tag241.xml"/><Relationship Id="rId10" Type="http://schemas.openxmlformats.org/officeDocument/2006/relationships/tags" Target="../tags/tag228.xml"/><Relationship Id="rId19" Type="http://schemas.openxmlformats.org/officeDocument/2006/relationships/tags" Target="../tags/tag237.xml"/><Relationship Id="rId4" Type="http://schemas.openxmlformats.org/officeDocument/2006/relationships/tags" Target="../tags/tag222.xml"/><Relationship Id="rId9" Type="http://schemas.openxmlformats.org/officeDocument/2006/relationships/tags" Target="../tags/tag227.xml"/><Relationship Id="rId14" Type="http://schemas.openxmlformats.org/officeDocument/2006/relationships/tags" Target="../tags/tag232.xml"/><Relationship Id="rId22" Type="http://schemas.openxmlformats.org/officeDocument/2006/relationships/tags" Target="../tags/tag2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6617" y="1836229"/>
            <a:ext cx="8813352" cy="489399"/>
          </a:xfrm>
        </p:spPr>
        <p:txBody>
          <a:bodyPr/>
          <a:lstStyle/>
          <a:p>
            <a:r>
              <a:rPr lang="en-US" b="1" dirty="0"/>
              <a:t>CalSAWS Executive Leadership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A57ED-753A-4505-82C5-E887A437E13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6617" y="2330241"/>
            <a:ext cx="8813351" cy="489399"/>
          </a:xfrm>
        </p:spPr>
        <p:txBody>
          <a:bodyPr/>
          <a:lstStyle/>
          <a:p>
            <a:r>
              <a:rPr lang="en-US" b="1" dirty="0"/>
              <a:t>CalSAWS Planning Strategy 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79AFE-555C-4761-B04E-447A42D8A0F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617" y="2784342"/>
            <a:ext cx="8813352" cy="380131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May 3, 2018</a:t>
            </a:r>
          </a:p>
        </p:txBody>
      </p:sp>
    </p:spTree>
    <p:extLst>
      <p:ext uri="{BB962C8B-B14F-4D97-AF65-F5344CB8AC3E}">
        <p14:creationId xmlns:p14="http://schemas.microsoft.com/office/powerpoint/2010/main" val="742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3000" b="1" dirty="0"/>
              <a:t>User Lab Update</a:t>
            </a:r>
          </a:p>
        </p:txBody>
      </p:sp>
    </p:spTree>
    <p:extLst>
      <p:ext uri="{BB962C8B-B14F-4D97-AF65-F5344CB8AC3E}">
        <p14:creationId xmlns:p14="http://schemas.microsoft.com/office/powerpoint/2010/main" val="717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8" name="Object 217" hidden="1">
            <a:extLst>
              <a:ext uri="{FF2B5EF4-FFF2-40B4-BE49-F238E27FC236}">
                <a16:creationId xmlns:a16="http://schemas.microsoft.com/office/drawing/2014/main" id="{717A63CF-F6E3-49F6-AF98-606780EF58A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think-cell Slide" r:id="rId41" imgW="524" imgH="526" progId="TCLayout.ActiveDocument.1">
                  <p:embed/>
                </p:oleObj>
              </mc:Choice>
              <mc:Fallback>
                <p:oleObj name="think-cell Slide" r:id="rId41" imgW="524" imgH="526" progId="TCLayout.ActiveDocument.1">
                  <p:embed/>
                  <p:pic>
                    <p:nvPicPr>
                      <p:cNvPr id="218" name="Object 217" hidden="1">
                        <a:extLst>
                          <a:ext uri="{FF2B5EF4-FFF2-40B4-BE49-F238E27FC236}">
                            <a16:creationId xmlns:a16="http://schemas.microsoft.com/office/drawing/2014/main" id="{717A63CF-F6E3-49F6-AF98-606780EF58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" name="Rectangle 216" hidden="1">
            <a:extLst>
              <a:ext uri="{FF2B5EF4-FFF2-40B4-BE49-F238E27FC236}">
                <a16:creationId xmlns:a16="http://schemas.microsoft.com/office/drawing/2014/main" id="{70C1333D-AE13-43A1-9955-78B0EEB930E2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05155" y="295977"/>
            <a:ext cx="6609965" cy="338554"/>
          </a:xfrm>
        </p:spPr>
        <p:txBody>
          <a:bodyPr/>
          <a:lstStyle/>
          <a:p>
            <a:r>
              <a:rPr lang="en-US" dirty="0"/>
              <a:t>User Lab Participant Summary</a:t>
            </a:r>
          </a:p>
        </p:txBody>
      </p:sp>
      <p:sp>
        <p:nvSpPr>
          <p:cNvPr id="4" name="1. On-page tracker">
            <a:extLst>
              <a:ext uri="{FF2B5EF4-FFF2-40B4-BE49-F238E27FC236}">
                <a16:creationId xmlns:a16="http://schemas.microsoft.com/office/drawing/2014/main" id="{197C72B7-D6FB-4218-8B78-90D01C29C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155" y="66673"/>
            <a:ext cx="203741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all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</a:rPr>
              <a:t>ALL SURVEY RESULTS, Week 1 to 4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15373A65-643D-4F39-AEC6-28B1CAFACF84}"/>
              </a:ext>
            </a:extLst>
          </p:cNvPr>
          <p:cNvSpPr>
            <a:spLocks/>
          </p:cNvSpPr>
          <p:nvPr/>
        </p:nvSpPr>
        <p:spPr>
          <a:xfrm>
            <a:off x="93786" y="1308099"/>
            <a:ext cx="8916864" cy="1165225"/>
          </a:xfrm>
          <a:prstGeom prst="rect">
            <a:avLst/>
          </a:prstGeom>
          <a:noFill/>
          <a:ln w="3175" cap="flat" cmpd="sng" algn="ctr">
            <a:solidFill>
              <a:srgbClr val="5B9BC8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20" name="Rectangle: Top Corners Rounded 219">
            <a:extLst>
              <a:ext uri="{FF2B5EF4-FFF2-40B4-BE49-F238E27FC236}">
                <a16:creationId xmlns:a16="http://schemas.microsoft.com/office/drawing/2014/main" id="{8126B751-9719-473E-802A-54A3EC20F371}"/>
              </a:ext>
            </a:extLst>
          </p:cNvPr>
          <p:cNvSpPr>
            <a:spLocks/>
          </p:cNvSpPr>
          <p:nvPr/>
        </p:nvSpPr>
        <p:spPr>
          <a:xfrm>
            <a:off x="93786" y="1022350"/>
            <a:ext cx="2914650" cy="295275"/>
          </a:xfrm>
          <a:prstGeom prst="round2SameRect">
            <a:avLst/>
          </a:prstGeom>
          <a:solidFill>
            <a:srgbClr val="5B9BC8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err="1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21" name="4. Footnote">
            <a:extLst>
              <a:ext uri="{FF2B5EF4-FFF2-40B4-BE49-F238E27FC236}">
                <a16:creationId xmlns:a16="http://schemas.microsoft.com/office/drawing/2014/main" id="{D87BE123-BB87-4C7F-BAEA-061451176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44" y="6256922"/>
            <a:ext cx="569790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1 Participants could select multiple roles		2 As a percentage of responses </a:t>
            </a:r>
          </a:p>
        </p:txBody>
      </p:sp>
      <p:sp>
        <p:nvSpPr>
          <p:cNvPr id="222" name="4. Footnote">
            <a:extLst>
              <a:ext uri="{FF2B5EF4-FFF2-40B4-BE49-F238E27FC236}">
                <a16:creationId xmlns:a16="http://schemas.microsoft.com/office/drawing/2014/main" id="{BD4A2397-5713-4705-8551-B38D6BE94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05" y="1093043"/>
            <a:ext cx="270547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FFFFFF"/>
                </a:solidFill>
                <a:latin typeface="Century Gothic" panose="020B0502020202020204" pitchFamily="34" charset="0"/>
              </a:rPr>
              <a:t>Overview 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88C203-23DB-4898-A2B6-627F22B265D6}"/>
              </a:ext>
            </a:extLst>
          </p:cNvPr>
          <p:cNvSpPr txBox="1"/>
          <p:nvPr/>
        </p:nvSpPr>
        <p:spPr>
          <a:xfrm>
            <a:off x="717057" y="1946275"/>
            <a:ext cx="463268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1-4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of 6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12C8D7AF-8425-475A-B168-94361515D3BC}"/>
              </a:ext>
            </a:extLst>
          </p:cNvPr>
          <p:cNvSpPr txBox="1">
            <a:spLocks/>
          </p:cNvSpPr>
          <p:nvPr/>
        </p:nvSpPr>
        <p:spPr>
          <a:xfrm>
            <a:off x="630295" y="1464467"/>
            <a:ext cx="745464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Week</a:t>
            </a:r>
          </a:p>
        </p:txBody>
      </p: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45B5E2E8-3A06-4BDB-988A-4EF6C1BD9586}"/>
              </a:ext>
            </a:extLst>
          </p:cNvPr>
          <p:cNvGrpSpPr/>
          <p:nvPr/>
        </p:nvGrpSpPr>
        <p:grpSpPr>
          <a:xfrm>
            <a:off x="261079" y="1409700"/>
            <a:ext cx="387348" cy="434651"/>
            <a:chOff x="1541463" y="0"/>
            <a:chExt cx="5992813" cy="6724650"/>
          </a:xfrm>
          <a:solidFill>
            <a:srgbClr val="5B9BC8"/>
          </a:solidFill>
        </p:grpSpPr>
        <p:sp>
          <p:nvSpPr>
            <p:cNvPr id="226" name="Freeform 21">
              <a:extLst>
                <a:ext uri="{FF2B5EF4-FFF2-40B4-BE49-F238E27FC236}">
                  <a16:creationId xmlns:a16="http://schemas.microsoft.com/office/drawing/2014/main" id="{B88CD709-D7AB-40A7-BE32-5704FCBD61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363" y="0"/>
              <a:ext cx="792163" cy="1574800"/>
            </a:xfrm>
            <a:custGeom>
              <a:avLst/>
              <a:gdLst>
                <a:gd name="T0" fmla="*/ 71 w 142"/>
                <a:gd name="T1" fmla="*/ 282 h 282"/>
                <a:gd name="T2" fmla="*/ 142 w 142"/>
                <a:gd name="T3" fmla="*/ 212 h 282"/>
                <a:gd name="T4" fmla="*/ 142 w 142"/>
                <a:gd name="T5" fmla="*/ 71 h 282"/>
                <a:gd name="T6" fmla="*/ 71 w 142"/>
                <a:gd name="T7" fmla="*/ 0 h 282"/>
                <a:gd name="T8" fmla="*/ 0 w 142"/>
                <a:gd name="T9" fmla="*/ 71 h 282"/>
                <a:gd name="T10" fmla="*/ 0 w 142"/>
                <a:gd name="T11" fmla="*/ 212 h 282"/>
                <a:gd name="T12" fmla="*/ 71 w 142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282">
                  <a:moveTo>
                    <a:pt x="71" y="282"/>
                  </a:moveTo>
                  <a:cubicBezTo>
                    <a:pt x="110" y="282"/>
                    <a:pt x="142" y="251"/>
                    <a:pt x="142" y="212"/>
                  </a:cubicBezTo>
                  <a:lnTo>
                    <a:pt x="142" y="71"/>
                  </a:lnTo>
                  <a:cubicBezTo>
                    <a:pt x="142" y="32"/>
                    <a:pt x="110" y="0"/>
                    <a:pt x="71" y="0"/>
                  </a:cubicBezTo>
                  <a:cubicBezTo>
                    <a:pt x="32" y="0"/>
                    <a:pt x="0" y="32"/>
                    <a:pt x="0" y="71"/>
                  </a:cubicBezTo>
                  <a:lnTo>
                    <a:pt x="0" y="212"/>
                  </a:lnTo>
                  <a:cubicBezTo>
                    <a:pt x="0" y="251"/>
                    <a:pt x="32" y="282"/>
                    <a:pt x="71" y="28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27" name="Freeform 22">
              <a:extLst>
                <a:ext uri="{FF2B5EF4-FFF2-40B4-BE49-F238E27FC236}">
                  <a16:creationId xmlns:a16="http://schemas.microsoft.com/office/drawing/2014/main" id="{7FC5E3E7-E731-4833-876F-B64406B767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8538" y="0"/>
              <a:ext cx="785813" cy="1574800"/>
            </a:xfrm>
            <a:custGeom>
              <a:avLst/>
              <a:gdLst>
                <a:gd name="T0" fmla="*/ 71 w 141"/>
                <a:gd name="T1" fmla="*/ 282 h 282"/>
                <a:gd name="T2" fmla="*/ 141 w 141"/>
                <a:gd name="T3" fmla="*/ 212 h 282"/>
                <a:gd name="T4" fmla="*/ 141 w 141"/>
                <a:gd name="T5" fmla="*/ 71 h 282"/>
                <a:gd name="T6" fmla="*/ 71 w 141"/>
                <a:gd name="T7" fmla="*/ 0 h 282"/>
                <a:gd name="T8" fmla="*/ 0 w 141"/>
                <a:gd name="T9" fmla="*/ 71 h 282"/>
                <a:gd name="T10" fmla="*/ 0 w 141"/>
                <a:gd name="T11" fmla="*/ 212 h 282"/>
                <a:gd name="T12" fmla="*/ 71 w 141"/>
                <a:gd name="T13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1" h="282">
                  <a:moveTo>
                    <a:pt x="71" y="282"/>
                  </a:moveTo>
                  <a:cubicBezTo>
                    <a:pt x="109" y="282"/>
                    <a:pt x="141" y="251"/>
                    <a:pt x="141" y="212"/>
                  </a:cubicBezTo>
                  <a:lnTo>
                    <a:pt x="141" y="71"/>
                  </a:lnTo>
                  <a:cubicBezTo>
                    <a:pt x="141" y="32"/>
                    <a:pt x="109" y="0"/>
                    <a:pt x="71" y="0"/>
                  </a:cubicBezTo>
                  <a:cubicBezTo>
                    <a:pt x="32" y="0"/>
                    <a:pt x="0" y="32"/>
                    <a:pt x="0" y="71"/>
                  </a:cubicBezTo>
                  <a:lnTo>
                    <a:pt x="0" y="212"/>
                  </a:lnTo>
                  <a:cubicBezTo>
                    <a:pt x="0" y="251"/>
                    <a:pt x="32" y="282"/>
                    <a:pt x="71" y="28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28" name="Freeform 23">
              <a:extLst>
                <a:ext uri="{FF2B5EF4-FFF2-40B4-BE49-F238E27FC236}">
                  <a16:creationId xmlns:a16="http://schemas.microsoft.com/office/drawing/2014/main" id="{01E512F1-B930-4434-8DAB-4494FE8793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463" y="849313"/>
              <a:ext cx="5992813" cy="1044575"/>
            </a:xfrm>
            <a:custGeom>
              <a:avLst/>
              <a:gdLst>
                <a:gd name="T0" fmla="*/ 1020 w 1074"/>
                <a:gd name="T1" fmla="*/ 0 h 187"/>
                <a:gd name="T2" fmla="*/ 982 w 1074"/>
                <a:gd name="T3" fmla="*/ 0 h 187"/>
                <a:gd name="T4" fmla="*/ 982 w 1074"/>
                <a:gd name="T5" fmla="*/ 60 h 187"/>
                <a:gd name="T6" fmla="*/ 884 w 1074"/>
                <a:gd name="T7" fmla="*/ 158 h 187"/>
                <a:gd name="T8" fmla="*/ 785 w 1074"/>
                <a:gd name="T9" fmla="*/ 60 h 187"/>
                <a:gd name="T10" fmla="*/ 785 w 1074"/>
                <a:gd name="T11" fmla="*/ 0 h 187"/>
                <a:gd name="T12" fmla="*/ 276 w 1074"/>
                <a:gd name="T13" fmla="*/ 0 h 187"/>
                <a:gd name="T14" fmla="*/ 276 w 1074"/>
                <a:gd name="T15" fmla="*/ 60 h 187"/>
                <a:gd name="T16" fmla="*/ 178 w 1074"/>
                <a:gd name="T17" fmla="*/ 158 h 187"/>
                <a:gd name="T18" fmla="*/ 80 w 1074"/>
                <a:gd name="T19" fmla="*/ 60 h 187"/>
                <a:gd name="T20" fmla="*/ 80 w 1074"/>
                <a:gd name="T21" fmla="*/ 0 h 187"/>
                <a:gd name="T22" fmla="*/ 54 w 1074"/>
                <a:gd name="T23" fmla="*/ 0 h 187"/>
                <a:gd name="T24" fmla="*/ 0 w 1074"/>
                <a:gd name="T25" fmla="*/ 54 h 187"/>
                <a:gd name="T26" fmla="*/ 0 w 1074"/>
                <a:gd name="T27" fmla="*/ 187 h 187"/>
                <a:gd name="T28" fmla="*/ 1074 w 1074"/>
                <a:gd name="T29" fmla="*/ 187 h 187"/>
                <a:gd name="T30" fmla="*/ 1074 w 1074"/>
                <a:gd name="T31" fmla="*/ 54 h 187"/>
                <a:gd name="T32" fmla="*/ 1020 w 1074"/>
                <a:gd name="T33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74" h="187">
                  <a:moveTo>
                    <a:pt x="1020" y="0"/>
                  </a:moveTo>
                  <a:lnTo>
                    <a:pt x="982" y="0"/>
                  </a:lnTo>
                  <a:lnTo>
                    <a:pt x="982" y="60"/>
                  </a:lnTo>
                  <a:cubicBezTo>
                    <a:pt x="982" y="114"/>
                    <a:pt x="938" y="158"/>
                    <a:pt x="884" y="158"/>
                  </a:cubicBezTo>
                  <a:cubicBezTo>
                    <a:pt x="829" y="158"/>
                    <a:pt x="785" y="114"/>
                    <a:pt x="785" y="60"/>
                  </a:cubicBezTo>
                  <a:lnTo>
                    <a:pt x="785" y="0"/>
                  </a:lnTo>
                  <a:lnTo>
                    <a:pt x="276" y="0"/>
                  </a:lnTo>
                  <a:lnTo>
                    <a:pt x="276" y="60"/>
                  </a:lnTo>
                  <a:cubicBezTo>
                    <a:pt x="276" y="114"/>
                    <a:pt x="232" y="158"/>
                    <a:pt x="178" y="158"/>
                  </a:cubicBezTo>
                  <a:cubicBezTo>
                    <a:pt x="124" y="158"/>
                    <a:pt x="80" y="114"/>
                    <a:pt x="80" y="60"/>
                  </a:cubicBezTo>
                  <a:lnTo>
                    <a:pt x="80" y="0"/>
                  </a:lnTo>
                  <a:lnTo>
                    <a:pt x="54" y="0"/>
                  </a:lnTo>
                  <a:cubicBezTo>
                    <a:pt x="24" y="0"/>
                    <a:pt x="0" y="24"/>
                    <a:pt x="0" y="54"/>
                  </a:cubicBezTo>
                  <a:lnTo>
                    <a:pt x="0" y="187"/>
                  </a:lnTo>
                  <a:lnTo>
                    <a:pt x="1074" y="187"/>
                  </a:lnTo>
                  <a:lnTo>
                    <a:pt x="1074" y="54"/>
                  </a:lnTo>
                  <a:cubicBezTo>
                    <a:pt x="1074" y="24"/>
                    <a:pt x="1050" y="0"/>
                    <a:pt x="102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29" name="Freeform 24">
              <a:extLst>
                <a:ext uri="{FF2B5EF4-FFF2-40B4-BE49-F238E27FC236}">
                  <a16:creationId xmlns:a16="http://schemas.microsoft.com/office/drawing/2014/main" id="{603C3E3F-500E-4473-972B-082C00AB12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41463" y="2200275"/>
              <a:ext cx="5992813" cy="4524375"/>
            </a:xfrm>
            <a:custGeom>
              <a:avLst/>
              <a:gdLst>
                <a:gd name="T0" fmla="*/ 74 w 1074"/>
                <a:gd name="T1" fmla="*/ 125 h 810"/>
                <a:gd name="T2" fmla="*/ 119 w 1074"/>
                <a:gd name="T3" fmla="*/ 81 h 810"/>
                <a:gd name="T4" fmla="*/ 956 w 1074"/>
                <a:gd name="T5" fmla="*/ 81 h 810"/>
                <a:gd name="T6" fmla="*/ 1000 w 1074"/>
                <a:gd name="T7" fmla="*/ 125 h 810"/>
                <a:gd name="T8" fmla="*/ 1000 w 1074"/>
                <a:gd name="T9" fmla="*/ 673 h 810"/>
                <a:gd name="T10" fmla="*/ 956 w 1074"/>
                <a:gd name="T11" fmla="*/ 718 h 810"/>
                <a:gd name="T12" fmla="*/ 119 w 1074"/>
                <a:gd name="T13" fmla="*/ 718 h 810"/>
                <a:gd name="T14" fmla="*/ 74 w 1074"/>
                <a:gd name="T15" fmla="*/ 673 h 810"/>
                <a:gd name="T16" fmla="*/ 74 w 1074"/>
                <a:gd name="T17" fmla="*/ 125 h 810"/>
                <a:gd name="T18" fmla="*/ 0 w 1074"/>
                <a:gd name="T19" fmla="*/ 756 h 810"/>
                <a:gd name="T20" fmla="*/ 54 w 1074"/>
                <a:gd name="T21" fmla="*/ 810 h 810"/>
                <a:gd name="T22" fmla="*/ 1020 w 1074"/>
                <a:gd name="T23" fmla="*/ 810 h 810"/>
                <a:gd name="T24" fmla="*/ 1074 w 1074"/>
                <a:gd name="T25" fmla="*/ 756 h 810"/>
                <a:gd name="T26" fmla="*/ 1074 w 1074"/>
                <a:gd name="T27" fmla="*/ 0 h 810"/>
                <a:gd name="T28" fmla="*/ 0 w 1074"/>
                <a:gd name="T29" fmla="*/ 0 h 810"/>
                <a:gd name="T30" fmla="*/ 0 w 1074"/>
                <a:gd name="T31" fmla="*/ 756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4" h="810">
                  <a:moveTo>
                    <a:pt x="74" y="125"/>
                  </a:moveTo>
                  <a:cubicBezTo>
                    <a:pt x="74" y="101"/>
                    <a:pt x="94" y="81"/>
                    <a:pt x="119" y="81"/>
                  </a:cubicBezTo>
                  <a:lnTo>
                    <a:pt x="956" y="81"/>
                  </a:lnTo>
                  <a:cubicBezTo>
                    <a:pt x="980" y="81"/>
                    <a:pt x="1000" y="101"/>
                    <a:pt x="1000" y="125"/>
                  </a:cubicBezTo>
                  <a:lnTo>
                    <a:pt x="1000" y="673"/>
                  </a:lnTo>
                  <a:cubicBezTo>
                    <a:pt x="1000" y="698"/>
                    <a:pt x="980" y="718"/>
                    <a:pt x="956" y="718"/>
                  </a:cubicBezTo>
                  <a:lnTo>
                    <a:pt x="119" y="718"/>
                  </a:lnTo>
                  <a:cubicBezTo>
                    <a:pt x="94" y="718"/>
                    <a:pt x="74" y="698"/>
                    <a:pt x="74" y="673"/>
                  </a:cubicBezTo>
                  <a:lnTo>
                    <a:pt x="74" y="125"/>
                  </a:lnTo>
                  <a:close/>
                  <a:moveTo>
                    <a:pt x="0" y="756"/>
                  </a:moveTo>
                  <a:cubicBezTo>
                    <a:pt x="0" y="786"/>
                    <a:pt x="24" y="810"/>
                    <a:pt x="54" y="810"/>
                  </a:cubicBezTo>
                  <a:lnTo>
                    <a:pt x="1020" y="810"/>
                  </a:lnTo>
                  <a:cubicBezTo>
                    <a:pt x="1050" y="810"/>
                    <a:pt x="1074" y="786"/>
                    <a:pt x="1074" y="756"/>
                  </a:cubicBezTo>
                  <a:lnTo>
                    <a:pt x="1074" y="0"/>
                  </a:lnTo>
                  <a:lnTo>
                    <a:pt x="0" y="0"/>
                  </a:lnTo>
                  <a:lnTo>
                    <a:pt x="0" y="7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30" name="TextBox 229">
            <a:extLst>
              <a:ext uri="{FF2B5EF4-FFF2-40B4-BE49-F238E27FC236}">
                <a16:creationId xmlns:a16="http://schemas.microsoft.com/office/drawing/2014/main" id="{0D9D4C58-DF1D-47A9-BA80-2AD1E5744E19}"/>
              </a:ext>
            </a:extLst>
          </p:cNvPr>
          <p:cNvSpPr txBox="1">
            <a:spLocks/>
          </p:cNvSpPr>
          <p:nvPr/>
        </p:nvSpPr>
        <p:spPr>
          <a:xfrm>
            <a:off x="2213627" y="1467627"/>
            <a:ext cx="3237336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Focus</a:t>
            </a:r>
          </a:p>
        </p:txBody>
      </p:sp>
      <p:sp>
        <p:nvSpPr>
          <p:cNvPr id="231" name="Freeform: Shape 230">
            <a:extLst>
              <a:ext uri="{FF2B5EF4-FFF2-40B4-BE49-F238E27FC236}">
                <a16:creationId xmlns:a16="http://schemas.microsoft.com/office/drawing/2014/main" id="{3AA2FE9F-9924-4367-8392-AA273FA1778D}"/>
              </a:ext>
            </a:extLst>
          </p:cNvPr>
          <p:cNvSpPr/>
          <p:nvPr/>
        </p:nvSpPr>
        <p:spPr>
          <a:xfrm>
            <a:off x="1896003" y="1467645"/>
            <a:ext cx="357188" cy="378619"/>
          </a:xfrm>
          <a:custGeom>
            <a:avLst/>
            <a:gdLst>
              <a:gd name="connsiteX0" fmla="*/ 0 w 357188"/>
              <a:gd name="connsiteY0" fmla="*/ 366713 h 369094"/>
              <a:gd name="connsiteX1" fmla="*/ 78582 w 357188"/>
              <a:gd name="connsiteY1" fmla="*/ 257175 h 369094"/>
              <a:gd name="connsiteX2" fmla="*/ 123825 w 357188"/>
              <a:gd name="connsiteY2" fmla="*/ 247650 h 369094"/>
              <a:gd name="connsiteX3" fmla="*/ 214313 w 357188"/>
              <a:gd name="connsiteY3" fmla="*/ 250031 h 369094"/>
              <a:gd name="connsiteX4" fmla="*/ 304800 w 357188"/>
              <a:gd name="connsiteY4" fmla="*/ 178594 h 369094"/>
              <a:gd name="connsiteX5" fmla="*/ 285750 w 357188"/>
              <a:gd name="connsiteY5" fmla="*/ 40481 h 369094"/>
              <a:gd name="connsiteX6" fmla="*/ 185738 w 357188"/>
              <a:gd name="connsiteY6" fmla="*/ 0 h 369094"/>
              <a:gd name="connsiteX7" fmla="*/ 185738 w 357188"/>
              <a:gd name="connsiteY7" fmla="*/ 0 h 369094"/>
              <a:gd name="connsiteX8" fmla="*/ 357188 w 357188"/>
              <a:gd name="connsiteY8" fmla="*/ 0 h 369094"/>
              <a:gd name="connsiteX9" fmla="*/ 357188 w 357188"/>
              <a:gd name="connsiteY9" fmla="*/ 369094 h 369094"/>
              <a:gd name="connsiteX10" fmla="*/ 0 w 357188"/>
              <a:gd name="connsiteY10" fmla="*/ 366713 h 369094"/>
              <a:gd name="connsiteX0" fmla="*/ 0 w 357188"/>
              <a:gd name="connsiteY0" fmla="*/ 366713 h 369094"/>
              <a:gd name="connsiteX1" fmla="*/ 78582 w 357188"/>
              <a:gd name="connsiteY1" fmla="*/ 257175 h 369094"/>
              <a:gd name="connsiteX2" fmla="*/ 123825 w 357188"/>
              <a:gd name="connsiteY2" fmla="*/ 247650 h 369094"/>
              <a:gd name="connsiteX3" fmla="*/ 214313 w 357188"/>
              <a:gd name="connsiteY3" fmla="*/ 250031 h 369094"/>
              <a:gd name="connsiteX4" fmla="*/ 304800 w 357188"/>
              <a:gd name="connsiteY4" fmla="*/ 178594 h 369094"/>
              <a:gd name="connsiteX5" fmla="*/ 278606 w 357188"/>
              <a:gd name="connsiteY5" fmla="*/ 45124 h 369094"/>
              <a:gd name="connsiteX6" fmla="*/ 185738 w 357188"/>
              <a:gd name="connsiteY6" fmla="*/ 0 h 369094"/>
              <a:gd name="connsiteX7" fmla="*/ 185738 w 357188"/>
              <a:gd name="connsiteY7" fmla="*/ 0 h 369094"/>
              <a:gd name="connsiteX8" fmla="*/ 357188 w 357188"/>
              <a:gd name="connsiteY8" fmla="*/ 0 h 369094"/>
              <a:gd name="connsiteX9" fmla="*/ 357188 w 357188"/>
              <a:gd name="connsiteY9" fmla="*/ 369094 h 369094"/>
              <a:gd name="connsiteX10" fmla="*/ 0 w 357188"/>
              <a:gd name="connsiteY10" fmla="*/ 366713 h 369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7188" h="369094">
                <a:moveTo>
                  <a:pt x="0" y="366713"/>
                </a:moveTo>
                <a:lnTo>
                  <a:pt x="78582" y="257175"/>
                </a:lnTo>
                <a:lnTo>
                  <a:pt x="123825" y="247650"/>
                </a:lnTo>
                <a:lnTo>
                  <a:pt x="214313" y="250031"/>
                </a:lnTo>
                <a:lnTo>
                  <a:pt x="304800" y="178594"/>
                </a:lnTo>
                <a:lnTo>
                  <a:pt x="278606" y="45124"/>
                </a:lnTo>
                <a:lnTo>
                  <a:pt x="185738" y="0"/>
                </a:lnTo>
                <a:lnTo>
                  <a:pt x="185738" y="0"/>
                </a:lnTo>
                <a:lnTo>
                  <a:pt x="357188" y="0"/>
                </a:lnTo>
                <a:lnTo>
                  <a:pt x="357188" y="369094"/>
                </a:lnTo>
                <a:lnTo>
                  <a:pt x="0" y="366713"/>
                </a:lnTo>
                <a:close/>
              </a:path>
            </a:pathLst>
          </a:cu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/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2" name="Freeform 34">
            <a:extLst>
              <a:ext uri="{FF2B5EF4-FFF2-40B4-BE49-F238E27FC236}">
                <a16:creationId xmlns:a16="http://schemas.microsoft.com/office/drawing/2014/main" id="{241B1800-2207-4FD7-A1A3-526D560F3EE7}"/>
              </a:ext>
            </a:extLst>
          </p:cNvPr>
          <p:cNvSpPr>
            <a:spLocks noEditPoints="1"/>
          </p:cNvSpPr>
          <p:nvPr/>
        </p:nvSpPr>
        <p:spPr bwMode="auto">
          <a:xfrm>
            <a:off x="1936124" y="1465263"/>
            <a:ext cx="279218" cy="278829"/>
          </a:xfrm>
          <a:custGeom>
            <a:avLst/>
            <a:gdLst>
              <a:gd name="T0" fmla="*/ 234 w 468"/>
              <a:gd name="T1" fmla="*/ 0 h 467"/>
              <a:gd name="T2" fmla="*/ 0 w 468"/>
              <a:gd name="T3" fmla="*/ 234 h 467"/>
              <a:gd name="T4" fmla="*/ 234 w 468"/>
              <a:gd name="T5" fmla="*/ 467 h 467"/>
              <a:gd name="T6" fmla="*/ 468 w 468"/>
              <a:gd name="T7" fmla="*/ 234 h 467"/>
              <a:gd name="T8" fmla="*/ 234 w 468"/>
              <a:gd name="T9" fmla="*/ 0 h 467"/>
              <a:gd name="T10" fmla="*/ 234 w 468"/>
              <a:gd name="T11" fmla="*/ 419 h 467"/>
              <a:gd name="T12" fmla="*/ 48 w 468"/>
              <a:gd name="T13" fmla="*/ 234 h 467"/>
              <a:gd name="T14" fmla="*/ 234 w 468"/>
              <a:gd name="T15" fmla="*/ 48 h 467"/>
              <a:gd name="T16" fmla="*/ 420 w 468"/>
              <a:gd name="T17" fmla="*/ 234 h 467"/>
              <a:gd name="T18" fmla="*/ 234 w 468"/>
              <a:gd name="T19" fmla="*/ 419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68" h="467">
                <a:moveTo>
                  <a:pt x="234" y="0"/>
                </a:moveTo>
                <a:cubicBezTo>
                  <a:pt x="105" y="0"/>
                  <a:pt x="0" y="105"/>
                  <a:pt x="0" y="234"/>
                </a:cubicBezTo>
                <a:cubicBezTo>
                  <a:pt x="0" y="363"/>
                  <a:pt x="105" y="467"/>
                  <a:pt x="234" y="467"/>
                </a:cubicBezTo>
                <a:cubicBezTo>
                  <a:pt x="363" y="467"/>
                  <a:pt x="468" y="363"/>
                  <a:pt x="468" y="234"/>
                </a:cubicBezTo>
                <a:cubicBezTo>
                  <a:pt x="468" y="105"/>
                  <a:pt x="363" y="0"/>
                  <a:pt x="234" y="0"/>
                </a:cubicBezTo>
                <a:close/>
                <a:moveTo>
                  <a:pt x="234" y="419"/>
                </a:moveTo>
                <a:cubicBezTo>
                  <a:pt x="131" y="419"/>
                  <a:pt x="48" y="336"/>
                  <a:pt x="48" y="234"/>
                </a:cubicBezTo>
                <a:cubicBezTo>
                  <a:pt x="48" y="131"/>
                  <a:pt x="131" y="48"/>
                  <a:pt x="234" y="48"/>
                </a:cubicBezTo>
                <a:cubicBezTo>
                  <a:pt x="336" y="48"/>
                  <a:pt x="420" y="131"/>
                  <a:pt x="420" y="234"/>
                </a:cubicBezTo>
                <a:cubicBezTo>
                  <a:pt x="420" y="336"/>
                  <a:pt x="336" y="419"/>
                  <a:pt x="234" y="419"/>
                </a:cubicBezTo>
              </a:path>
            </a:pathLst>
          </a:custGeom>
          <a:solidFill>
            <a:srgbClr val="5B9B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3" name="Freeform 35">
            <a:extLst>
              <a:ext uri="{FF2B5EF4-FFF2-40B4-BE49-F238E27FC236}">
                <a16:creationId xmlns:a16="http://schemas.microsoft.com/office/drawing/2014/main" id="{0F8630D1-BE2B-4898-B8FD-F569B52EDEEB}"/>
              </a:ext>
            </a:extLst>
          </p:cNvPr>
          <p:cNvSpPr>
            <a:spLocks/>
          </p:cNvSpPr>
          <p:nvPr/>
        </p:nvSpPr>
        <p:spPr bwMode="auto">
          <a:xfrm>
            <a:off x="1832926" y="1687430"/>
            <a:ext cx="159859" cy="156452"/>
          </a:xfrm>
          <a:custGeom>
            <a:avLst/>
            <a:gdLst>
              <a:gd name="T0" fmla="*/ 193 w 268"/>
              <a:gd name="T1" fmla="*/ 0 h 262"/>
              <a:gd name="T2" fmla="*/ 29 w 268"/>
              <a:gd name="T3" fmla="*/ 131 h 262"/>
              <a:gd name="T4" fmla="*/ 29 w 268"/>
              <a:gd name="T5" fmla="*/ 239 h 262"/>
              <a:gd name="T6" fmla="*/ 83 w 268"/>
              <a:gd name="T7" fmla="*/ 262 h 262"/>
              <a:gd name="T8" fmla="*/ 137 w 268"/>
              <a:gd name="T9" fmla="*/ 239 h 262"/>
              <a:gd name="T10" fmla="*/ 268 w 268"/>
              <a:gd name="T11" fmla="*/ 75 h 262"/>
              <a:gd name="T12" fmla="*/ 193 w 268"/>
              <a:gd name="T13" fmla="*/ 0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8" h="262">
                <a:moveTo>
                  <a:pt x="193" y="0"/>
                </a:moveTo>
                <a:cubicBezTo>
                  <a:pt x="123" y="70"/>
                  <a:pt x="86" y="75"/>
                  <a:pt x="29" y="131"/>
                </a:cubicBezTo>
                <a:cubicBezTo>
                  <a:pt x="0" y="161"/>
                  <a:pt x="0" y="210"/>
                  <a:pt x="29" y="239"/>
                </a:cubicBezTo>
                <a:cubicBezTo>
                  <a:pt x="44" y="254"/>
                  <a:pt x="64" y="262"/>
                  <a:pt x="83" y="262"/>
                </a:cubicBezTo>
                <a:cubicBezTo>
                  <a:pt x="103" y="262"/>
                  <a:pt x="122" y="254"/>
                  <a:pt x="137" y="239"/>
                </a:cubicBezTo>
                <a:cubicBezTo>
                  <a:pt x="194" y="183"/>
                  <a:pt x="198" y="145"/>
                  <a:pt x="268" y="75"/>
                </a:cubicBezTo>
                <a:cubicBezTo>
                  <a:pt x="238" y="56"/>
                  <a:pt x="213" y="30"/>
                  <a:pt x="193" y="0"/>
                </a:cubicBezTo>
              </a:path>
            </a:pathLst>
          </a:custGeom>
          <a:solidFill>
            <a:srgbClr val="5B9B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4" name="Freeform 36">
            <a:extLst>
              <a:ext uri="{FF2B5EF4-FFF2-40B4-BE49-F238E27FC236}">
                <a16:creationId xmlns:a16="http://schemas.microsoft.com/office/drawing/2014/main" id="{0C383919-5998-4D1E-BDA6-DF7EEEC508E8}"/>
              </a:ext>
            </a:extLst>
          </p:cNvPr>
          <p:cNvSpPr>
            <a:spLocks/>
          </p:cNvSpPr>
          <p:nvPr/>
        </p:nvSpPr>
        <p:spPr bwMode="auto">
          <a:xfrm>
            <a:off x="2028612" y="1585303"/>
            <a:ext cx="145548" cy="136104"/>
          </a:xfrm>
          <a:custGeom>
            <a:avLst/>
            <a:gdLst>
              <a:gd name="T0" fmla="*/ 0 w 244"/>
              <a:gd name="T1" fmla="*/ 145 h 228"/>
              <a:gd name="T2" fmla="*/ 222 w 244"/>
              <a:gd name="T3" fmla="*/ 0 h 228"/>
              <a:gd name="T4" fmla="*/ 0 w 244"/>
              <a:gd name="T5" fmla="*/ 145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4" h="228">
                <a:moveTo>
                  <a:pt x="0" y="145"/>
                </a:moveTo>
                <a:cubicBezTo>
                  <a:pt x="80" y="228"/>
                  <a:pt x="244" y="135"/>
                  <a:pt x="222" y="0"/>
                </a:cubicBezTo>
                <a:cubicBezTo>
                  <a:pt x="190" y="93"/>
                  <a:pt x="70" y="150"/>
                  <a:pt x="0" y="145"/>
                </a:cubicBezTo>
              </a:path>
            </a:pathLst>
          </a:custGeom>
          <a:solidFill>
            <a:srgbClr val="5B9B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89777E0F-86F2-429E-A7AB-C8946432D2E0}"/>
              </a:ext>
            </a:extLst>
          </p:cNvPr>
          <p:cNvSpPr txBox="1">
            <a:spLocks/>
          </p:cNvSpPr>
          <p:nvPr/>
        </p:nvSpPr>
        <p:spPr>
          <a:xfrm>
            <a:off x="6151938" y="1466851"/>
            <a:ext cx="158625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B89809CA-1F33-476E-8ABC-D1E7379E7A62}"/>
              </a:ext>
            </a:extLst>
          </p:cNvPr>
          <p:cNvSpPr txBox="1">
            <a:spLocks/>
          </p:cNvSpPr>
          <p:nvPr/>
        </p:nvSpPr>
        <p:spPr>
          <a:xfrm>
            <a:off x="6193212" y="1466851"/>
            <a:ext cx="2630748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Survey Participants</a:t>
            </a: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49D12193-3EA6-4270-ADE3-0CB4F4EAB26C}"/>
              </a:ext>
            </a:extLst>
          </p:cNvPr>
          <p:cNvGrpSpPr/>
          <p:nvPr/>
        </p:nvGrpSpPr>
        <p:grpSpPr>
          <a:xfrm>
            <a:off x="5908131" y="1481190"/>
            <a:ext cx="111758" cy="328579"/>
            <a:chOff x="5691187" y="1233521"/>
            <a:chExt cx="111758" cy="333747"/>
          </a:xfrm>
          <a:solidFill>
            <a:srgbClr val="5B9BC8"/>
          </a:solidFill>
        </p:grpSpPr>
        <p:sp>
          <p:nvSpPr>
            <p:cNvPr id="238" name="Freeform 40">
              <a:extLst>
                <a:ext uri="{FF2B5EF4-FFF2-40B4-BE49-F238E27FC236}">
                  <a16:creationId xmlns:a16="http://schemas.microsoft.com/office/drawing/2014/main" id="{774357CB-2101-41F1-A91D-199057C5F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208" y="1233521"/>
              <a:ext cx="49088" cy="63952"/>
            </a:xfrm>
            <a:custGeom>
              <a:avLst/>
              <a:gdLst>
                <a:gd name="T0" fmla="*/ 124 w 248"/>
                <a:gd name="T1" fmla="*/ 0 h 322"/>
                <a:gd name="T2" fmla="*/ 0 w 248"/>
                <a:gd name="T3" fmla="*/ 124 h 322"/>
                <a:gd name="T4" fmla="*/ 124 w 248"/>
                <a:gd name="T5" fmla="*/ 322 h 322"/>
                <a:gd name="T6" fmla="*/ 248 w 248"/>
                <a:gd name="T7" fmla="*/ 124 h 322"/>
                <a:gd name="T8" fmla="*/ 124 w 248"/>
                <a:gd name="T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322">
                  <a:moveTo>
                    <a:pt x="124" y="0"/>
                  </a:moveTo>
                  <a:cubicBezTo>
                    <a:pt x="56" y="0"/>
                    <a:pt x="0" y="56"/>
                    <a:pt x="0" y="124"/>
                  </a:cubicBezTo>
                  <a:cubicBezTo>
                    <a:pt x="0" y="233"/>
                    <a:pt x="56" y="322"/>
                    <a:pt x="124" y="322"/>
                  </a:cubicBezTo>
                  <a:cubicBezTo>
                    <a:pt x="192" y="322"/>
                    <a:pt x="248" y="233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</a:path>
              </a:pathLst>
            </a:custGeom>
            <a:grpFill/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39" name="Freeform 41">
              <a:extLst>
                <a:ext uri="{FF2B5EF4-FFF2-40B4-BE49-F238E27FC236}">
                  <a16:creationId xmlns:a16="http://schemas.microsoft.com/office/drawing/2014/main" id="{3F14CE3A-0663-48BF-9585-73621F5A46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1187" y="1297830"/>
              <a:ext cx="111758" cy="269438"/>
            </a:xfrm>
            <a:custGeom>
              <a:avLst/>
              <a:gdLst>
                <a:gd name="T0" fmla="*/ 565 w 565"/>
                <a:gd name="T1" fmla="*/ 81 h 1356"/>
                <a:gd name="T2" fmla="*/ 508 w 565"/>
                <a:gd name="T3" fmla="*/ 42 h 1356"/>
                <a:gd name="T4" fmla="*/ 373 w 565"/>
                <a:gd name="T5" fmla="*/ 0 h 1356"/>
                <a:gd name="T6" fmla="*/ 290 w 565"/>
                <a:gd name="T7" fmla="*/ 173 h 1356"/>
                <a:gd name="T8" fmla="*/ 207 w 565"/>
                <a:gd name="T9" fmla="*/ 0 h 1356"/>
                <a:gd name="T10" fmla="*/ 72 w 565"/>
                <a:gd name="T11" fmla="*/ 42 h 1356"/>
                <a:gd name="T12" fmla="*/ 0 w 565"/>
                <a:gd name="T13" fmla="*/ 144 h 1356"/>
                <a:gd name="T14" fmla="*/ 0 w 565"/>
                <a:gd name="T15" fmla="*/ 625 h 1356"/>
                <a:gd name="T16" fmla="*/ 104 w 565"/>
                <a:gd name="T17" fmla="*/ 717 h 1356"/>
                <a:gd name="T18" fmla="*/ 166 w 565"/>
                <a:gd name="T19" fmla="*/ 1356 h 1356"/>
                <a:gd name="T20" fmla="*/ 414 w 565"/>
                <a:gd name="T21" fmla="*/ 1356 h 1356"/>
                <a:gd name="T22" fmla="*/ 476 w 565"/>
                <a:gd name="T23" fmla="*/ 717 h 1356"/>
                <a:gd name="T24" fmla="*/ 558 w 565"/>
                <a:gd name="T25" fmla="*/ 680 h 1356"/>
                <a:gd name="T26" fmla="*/ 558 w 565"/>
                <a:gd name="T27" fmla="*/ 142 h 1356"/>
                <a:gd name="T28" fmla="*/ 565 w 565"/>
                <a:gd name="T29" fmla="*/ 81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5" h="1356">
                  <a:moveTo>
                    <a:pt x="565" y="81"/>
                  </a:moveTo>
                  <a:cubicBezTo>
                    <a:pt x="554" y="63"/>
                    <a:pt x="536" y="51"/>
                    <a:pt x="508" y="42"/>
                  </a:cubicBezTo>
                  <a:cubicBezTo>
                    <a:pt x="463" y="28"/>
                    <a:pt x="395" y="7"/>
                    <a:pt x="373" y="0"/>
                  </a:cubicBezTo>
                  <a:lnTo>
                    <a:pt x="290" y="173"/>
                  </a:lnTo>
                  <a:lnTo>
                    <a:pt x="207" y="0"/>
                  </a:lnTo>
                  <a:cubicBezTo>
                    <a:pt x="185" y="7"/>
                    <a:pt x="117" y="28"/>
                    <a:pt x="72" y="42"/>
                  </a:cubicBezTo>
                  <a:cubicBezTo>
                    <a:pt x="17" y="59"/>
                    <a:pt x="0" y="90"/>
                    <a:pt x="0" y="144"/>
                  </a:cubicBezTo>
                  <a:lnTo>
                    <a:pt x="0" y="625"/>
                  </a:lnTo>
                  <a:cubicBezTo>
                    <a:pt x="0" y="676"/>
                    <a:pt x="46" y="716"/>
                    <a:pt x="104" y="717"/>
                  </a:cubicBezTo>
                  <a:lnTo>
                    <a:pt x="166" y="1356"/>
                  </a:lnTo>
                  <a:lnTo>
                    <a:pt x="414" y="1356"/>
                  </a:lnTo>
                  <a:lnTo>
                    <a:pt x="476" y="717"/>
                  </a:lnTo>
                  <a:cubicBezTo>
                    <a:pt x="509" y="716"/>
                    <a:pt x="539" y="702"/>
                    <a:pt x="558" y="680"/>
                  </a:cubicBezTo>
                  <a:lnTo>
                    <a:pt x="558" y="142"/>
                  </a:lnTo>
                  <a:cubicBezTo>
                    <a:pt x="558" y="119"/>
                    <a:pt x="561" y="99"/>
                    <a:pt x="565" y="81"/>
                  </a:cubicBezTo>
                </a:path>
              </a:pathLst>
            </a:custGeom>
            <a:grpFill/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8F295712-B549-45DE-A27A-DD0FB89EFCEA}"/>
              </a:ext>
            </a:extLst>
          </p:cNvPr>
          <p:cNvGrpSpPr/>
          <p:nvPr/>
        </p:nvGrpSpPr>
        <p:grpSpPr>
          <a:xfrm>
            <a:off x="6003919" y="1481190"/>
            <a:ext cx="112113" cy="347629"/>
            <a:chOff x="5786975" y="1233521"/>
            <a:chExt cx="112113" cy="333747"/>
          </a:xfrm>
          <a:solidFill>
            <a:srgbClr val="5B9BC8"/>
          </a:solidFill>
        </p:grpSpPr>
        <p:sp>
          <p:nvSpPr>
            <p:cNvPr id="241" name="Freeform 42">
              <a:extLst>
                <a:ext uri="{FF2B5EF4-FFF2-40B4-BE49-F238E27FC236}">
                  <a16:creationId xmlns:a16="http://schemas.microsoft.com/office/drawing/2014/main" id="{FC5AD64F-4BB5-42B4-A58A-43225C69B8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7422" y="1233521"/>
              <a:ext cx="49088" cy="63952"/>
            </a:xfrm>
            <a:custGeom>
              <a:avLst/>
              <a:gdLst>
                <a:gd name="T0" fmla="*/ 124 w 248"/>
                <a:gd name="T1" fmla="*/ 0 h 322"/>
                <a:gd name="T2" fmla="*/ 0 w 248"/>
                <a:gd name="T3" fmla="*/ 124 h 322"/>
                <a:gd name="T4" fmla="*/ 124 w 248"/>
                <a:gd name="T5" fmla="*/ 322 h 322"/>
                <a:gd name="T6" fmla="*/ 248 w 248"/>
                <a:gd name="T7" fmla="*/ 124 h 322"/>
                <a:gd name="T8" fmla="*/ 124 w 248"/>
                <a:gd name="T9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322">
                  <a:moveTo>
                    <a:pt x="124" y="0"/>
                  </a:moveTo>
                  <a:cubicBezTo>
                    <a:pt x="56" y="0"/>
                    <a:pt x="0" y="56"/>
                    <a:pt x="0" y="124"/>
                  </a:cubicBezTo>
                  <a:cubicBezTo>
                    <a:pt x="0" y="233"/>
                    <a:pt x="56" y="322"/>
                    <a:pt x="124" y="322"/>
                  </a:cubicBezTo>
                  <a:cubicBezTo>
                    <a:pt x="192" y="322"/>
                    <a:pt x="248" y="233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</a:path>
              </a:pathLst>
            </a:custGeom>
            <a:grpFill/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42" name="Freeform 43">
              <a:extLst>
                <a:ext uri="{FF2B5EF4-FFF2-40B4-BE49-F238E27FC236}">
                  <a16:creationId xmlns:a16="http://schemas.microsoft.com/office/drawing/2014/main" id="{97120523-FB27-493A-AE48-FFEA754D0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6975" y="1297830"/>
              <a:ext cx="112113" cy="269438"/>
            </a:xfrm>
            <a:custGeom>
              <a:avLst/>
              <a:gdLst>
                <a:gd name="T0" fmla="*/ 495 w 567"/>
                <a:gd name="T1" fmla="*/ 42 h 1356"/>
                <a:gd name="T2" fmla="*/ 360 w 567"/>
                <a:gd name="T3" fmla="*/ 0 h 1356"/>
                <a:gd name="T4" fmla="*/ 277 w 567"/>
                <a:gd name="T5" fmla="*/ 173 h 1356"/>
                <a:gd name="T6" fmla="*/ 195 w 567"/>
                <a:gd name="T7" fmla="*/ 0 h 1356"/>
                <a:gd name="T8" fmla="*/ 59 w 567"/>
                <a:gd name="T9" fmla="*/ 42 h 1356"/>
                <a:gd name="T10" fmla="*/ 0 w 567"/>
                <a:gd name="T11" fmla="*/ 84 h 1356"/>
                <a:gd name="T12" fmla="*/ 6 w 567"/>
                <a:gd name="T13" fmla="*/ 142 h 1356"/>
                <a:gd name="T14" fmla="*/ 6 w 567"/>
                <a:gd name="T15" fmla="*/ 677 h 1356"/>
                <a:gd name="T16" fmla="*/ 91 w 567"/>
                <a:gd name="T17" fmla="*/ 717 h 1356"/>
                <a:gd name="T18" fmla="*/ 153 w 567"/>
                <a:gd name="T19" fmla="*/ 1356 h 1356"/>
                <a:gd name="T20" fmla="*/ 401 w 567"/>
                <a:gd name="T21" fmla="*/ 1356 h 1356"/>
                <a:gd name="T22" fmla="*/ 463 w 567"/>
                <a:gd name="T23" fmla="*/ 717 h 1356"/>
                <a:gd name="T24" fmla="*/ 567 w 567"/>
                <a:gd name="T25" fmla="*/ 625 h 1356"/>
                <a:gd name="T26" fmla="*/ 567 w 567"/>
                <a:gd name="T27" fmla="*/ 144 h 1356"/>
                <a:gd name="T28" fmla="*/ 495 w 567"/>
                <a:gd name="T29" fmla="*/ 42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67" h="1356">
                  <a:moveTo>
                    <a:pt x="495" y="42"/>
                  </a:moveTo>
                  <a:cubicBezTo>
                    <a:pt x="450" y="28"/>
                    <a:pt x="382" y="7"/>
                    <a:pt x="360" y="0"/>
                  </a:cubicBezTo>
                  <a:lnTo>
                    <a:pt x="277" y="173"/>
                  </a:lnTo>
                  <a:lnTo>
                    <a:pt x="195" y="0"/>
                  </a:lnTo>
                  <a:cubicBezTo>
                    <a:pt x="173" y="7"/>
                    <a:pt x="104" y="28"/>
                    <a:pt x="59" y="42"/>
                  </a:cubicBezTo>
                  <a:cubicBezTo>
                    <a:pt x="29" y="51"/>
                    <a:pt x="11" y="65"/>
                    <a:pt x="0" y="84"/>
                  </a:cubicBezTo>
                  <a:cubicBezTo>
                    <a:pt x="4" y="102"/>
                    <a:pt x="6" y="121"/>
                    <a:pt x="6" y="142"/>
                  </a:cubicBezTo>
                  <a:lnTo>
                    <a:pt x="6" y="677"/>
                  </a:lnTo>
                  <a:cubicBezTo>
                    <a:pt x="25" y="701"/>
                    <a:pt x="56" y="717"/>
                    <a:pt x="91" y="717"/>
                  </a:cubicBezTo>
                  <a:lnTo>
                    <a:pt x="153" y="1356"/>
                  </a:lnTo>
                  <a:lnTo>
                    <a:pt x="401" y="1356"/>
                  </a:lnTo>
                  <a:lnTo>
                    <a:pt x="463" y="717"/>
                  </a:lnTo>
                  <a:cubicBezTo>
                    <a:pt x="521" y="716"/>
                    <a:pt x="567" y="675"/>
                    <a:pt x="567" y="625"/>
                  </a:cubicBezTo>
                  <a:lnTo>
                    <a:pt x="567" y="144"/>
                  </a:lnTo>
                  <a:cubicBezTo>
                    <a:pt x="567" y="90"/>
                    <a:pt x="550" y="59"/>
                    <a:pt x="495" y="42"/>
                  </a:cubicBezTo>
                </a:path>
              </a:pathLst>
            </a:custGeom>
            <a:grpFill/>
            <a:ln>
              <a:solidFill>
                <a:srgbClr val="FFFFFF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43" name="Freeform 44">
            <a:extLst>
              <a:ext uri="{FF2B5EF4-FFF2-40B4-BE49-F238E27FC236}">
                <a16:creationId xmlns:a16="http://schemas.microsoft.com/office/drawing/2014/main" id="{E1601DF8-5511-4B62-8DD5-8D1360889E1B}"/>
              </a:ext>
            </a:extLst>
          </p:cNvPr>
          <p:cNvSpPr>
            <a:spLocks/>
          </p:cNvSpPr>
          <p:nvPr/>
        </p:nvSpPr>
        <p:spPr bwMode="auto">
          <a:xfrm>
            <a:off x="6074989" y="1535967"/>
            <a:ext cx="131553" cy="309520"/>
          </a:xfrm>
          <a:custGeom>
            <a:avLst/>
            <a:gdLst>
              <a:gd name="T0" fmla="*/ 583 w 665"/>
              <a:gd name="T1" fmla="*/ 48 h 1558"/>
              <a:gd name="T2" fmla="*/ 428 w 665"/>
              <a:gd name="T3" fmla="*/ 0 h 1558"/>
              <a:gd name="T4" fmla="*/ 333 w 665"/>
              <a:gd name="T5" fmla="*/ 199 h 1558"/>
              <a:gd name="T6" fmla="*/ 238 w 665"/>
              <a:gd name="T7" fmla="*/ 0 h 1558"/>
              <a:gd name="T8" fmla="*/ 82 w 665"/>
              <a:gd name="T9" fmla="*/ 48 h 1558"/>
              <a:gd name="T10" fmla="*/ 0 w 665"/>
              <a:gd name="T11" fmla="*/ 166 h 1558"/>
              <a:gd name="T12" fmla="*/ 0 w 665"/>
              <a:gd name="T13" fmla="*/ 718 h 1558"/>
              <a:gd name="T14" fmla="*/ 119 w 665"/>
              <a:gd name="T15" fmla="*/ 823 h 1558"/>
              <a:gd name="T16" fmla="*/ 190 w 665"/>
              <a:gd name="T17" fmla="*/ 1558 h 1558"/>
              <a:gd name="T18" fmla="*/ 476 w 665"/>
              <a:gd name="T19" fmla="*/ 1558 h 1558"/>
              <a:gd name="T20" fmla="*/ 546 w 665"/>
              <a:gd name="T21" fmla="*/ 823 h 1558"/>
              <a:gd name="T22" fmla="*/ 665 w 665"/>
              <a:gd name="T23" fmla="*/ 718 h 1558"/>
              <a:gd name="T24" fmla="*/ 665 w 665"/>
              <a:gd name="T25" fmla="*/ 166 h 1558"/>
              <a:gd name="T26" fmla="*/ 583 w 665"/>
              <a:gd name="T27" fmla="*/ 48 h 15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5" h="1558">
                <a:moveTo>
                  <a:pt x="583" y="48"/>
                </a:moveTo>
                <a:cubicBezTo>
                  <a:pt x="531" y="32"/>
                  <a:pt x="453" y="8"/>
                  <a:pt x="428" y="0"/>
                </a:cubicBezTo>
                <a:lnTo>
                  <a:pt x="333" y="199"/>
                </a:lnTo>
                <a:lnTo>
                  <a:pt x="238" y="0"/>
                </a:lnTo>
                <a:cubicBezTo>
                  <a:pt x="213" y="8"/>
                  <a:pt x="134" y="32"/>
                  <a:pt x="82" y="48"/>
                </a:cubicBezTo>
                <a:cubicBezTo>
                  <a:pt x="19" y="68"/>
                  <a:pt x="0" y="103"/>
                  <a:pt x="0" y="166"/>
                </a:cubicBezTo>
                <a:lnTo>
                  <a:pt x="0" y="718"/>
                </a:lnTo>
                <a:cubicBezTo>
                  <a:pt x="0" y="776"/>
                  <a:pt x="53" y="823"/>
                  <a:pt x="119" y="823"/>
                </a:cubicBezTo>
                <a:lnTo>
                  <a:pt x="190" y="1558"/>
                </a:lnTo>
                <a:lnTo>
                  <a:pt x="476" y="1558"/>
                </a:lnTo>
                <a:lnTo>
                  <a:pt x="546" y="823"/>
                </a:lnTo>
                <a:cubicBezTo>
                  <a:pt x="612" y="822"/>
                  <a:pt x="665" y="776"/>
                  <a:pt x="665" y="718"/>
                </a:cubicBezTo>
                <a:lnTo>
                  <a:pt x="665" y="166"/>
                </a:lnTo>
                <a:cubicBezTo>
                  <a:pt x="665" y="103"/>
                  <a:pt x="646" y="68"/>
                  <a:pt x="583" y="48"/>
                </a:cubicBezTo>
              </a:path>
            </a:pathLst>
          </a:custGeom>
          <a:solidFill>
            <a:srgbClr val="5B9B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4" name="Freeform 45">
            <a:extLst>
              <a:ext uri="{FF2B5EF4-FFF2-40B4-BE49-F238E27FC236}">
                <a16:creationId xmlns:a16="http://schemas.microsoft.com/office/drawing/2014/main" id="{EE74983A-68AB-4689-8263-40477A662E41}"/>
              </a:ext>
            </a:extLst>
          </p:cNvPr>
          <p:cNvSpPr>
            <a:spLocks/>
          </p:cNvSpPr>
          <p:nvPr/>
        </p:nvSpPr>
        <p:spPr bwMode="auto">
          <a:xfrm>
            <a:off x="6112981" y="1466850"/>
            <a:ext cx="56190" cy="73483"/>
          </a:xfrm>
          <a:custGeom>
            <a:avLst/>
            <a:gdLst>
              <a:gd name="T0" fmla="*/ 142 w 284"/>
              <a:gd name="T1" fmla="*/ 0 h 370"/>
              <a:gd name="T2" fmla="*/ 0 w 284"/>
              <a:gd name="T3" fmla="*/ 142 h 370"/>
              <a:gd name="T4" fmla="*/ 142 w 284"/>
              <a:gd name="T5" fmla="*/ 370 h 370"/>
              <a:gd name="T6" fmla="*/ 284 w 284"/>
              <a:gd name="T7" fmla="*/ 142 h 370"/>
              <a:gd name="T8" fmla="*/ 142 w 284"/>
              <a:gd name="T9" fmla="*/ 0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4" h="370">
                <a:moveTo>
                  <a:pt x="142" y="0"/>
                </a:moveTo>
                <a:cubicBezTo>
                  <a:pt x="63" y="0"/>
                  <a:pt x="0" y="64"/>
                  <a:pt x="0" y="142"/>
                </a:cubicBezTo>
                <a:cubicBezTo>
                  <a:pt x="0" y="268"/>
                  <a:pt x="63" y="370"/>
                  <a:pt x="142" y="370"/>
                </a:cubicBezTo>
                <a:cubicBezTo>
                  <a:pt x="220" y="370"/>
                  <a:pt x="284" y="268"/>
                  <a:pt x="284" y="142"/>
                </a:cubicBezTo>
                <a:cubicBezTo>
                  <a:pt x="284" y="64"/>
                  <a:pt x="220" y="0"/>
                  <a:pt x="142" y="0"/>
                </a:cubicBezTo>
              </a:path>
            </a:pathLst>
          </a:custGeom>
          <a:solidFill>
            <a:srgbClr val="5B9BC8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AC188882-41F2-4F9A-9EBF-58295B9DC2AF}"/>
              </a:ext>
            </a:extLst>
          </p:cNvPr>
          <p:cNvSpPr txBox="1"/>
          <p:nvPr/>
        </p:nvSpPr>
        <p:spPr>
          <a:xfrm>
            <a:off x="6263252" y="1946275"/>
            <a:ext cx="144270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93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4D66A8E4-93CE-4811-8EE2-195AD45BC0DD}"/>
              </a:ext>
            </a:extLst>
          </p:cNvPr>
          <p:cNvSpPr>
            <a:spLocks/>
          </p:cNvSpPr>
          <p:nvPr/>
        </p:nvSpPr>
        <p:spPr>
          <a:xfrm>
            <a:off x="93786" y="2867025"/>
            <a:ext cx="8916864" cy="3286125"/>
          </a:xfrm>
          <a:prstGeom prst="rect">
            <a:avLst/>
          </a:prstGeom>
          <a:noFill/>
          <a:ln w="3175" cap="flat" cmpd="sng" algn="ctr">
            <a:solidFill>
              <a:srgbClr val="5B9BC8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47" name="Rectangle: Top Corners Rounded 246">
            <a:extLst>
              <a:ext uri="{FF2B5EF4-FFF2-40B4-BE49-F238E27FC236}">
                <a16:creationId xmlns:a16="http://schemas.microsoft.com/office/drawing/2014/main" id="{E0D306CE-1BF4-48D9-98D4-A18B6F70D9FE}"/>
              </a:ext>
            </a:extLst>
          </p:cNvPr>
          <p:cNvSpPr>
            <a:spLocks/>
          </p:cNvSpPr>
          <p:nvPr/>
        </p:nvSpPr>
        <p:spPr>
          <a:xfrm>
            <a:off x="93786" y="2571750"/>
            <a:ext cx="2914650" cy="295275"/>
          </a:xfrm>
          <a:prstGeom prst="round2SameRect">
            <a:avLst/>
          </a:prstGeom>
          <a:solidFill>
            <a:srgbClr val="5B9BC8"/>
          </a:solid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err="1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48" name="4. Footnote">
            <a:extLst>
              <a:ext uri="{FF2B5EF4-FFF2-40B4-BE49-F238E27FC236}">
                <a16:creationId xmlns:a16="http://schemas.microsoft.com/office/drawing/2014/main" id="{2CA61EEF-7A2F-4022-A787-61DFAD1B0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05" y="2642443"/>
            <a:ext cx="270547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FFFFFF"/>
                </a:solidFill>
                <a:latin typeface="Century Gothic" panose="020B0502020202020204" pitchFamily="34" charset="0"/>
              </a:rPr>
              <a:t>Participants details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47B15CBB-A852-4BFB-91D1-50F947CC3414}"/>
              </a:ext>
            </a:extLst>
          </p:cNvPr>
          <p:cNvSpPr txBox="1">
            <a:spLocks/>
          </p:cNvSpPr>
          <p:nvPr/>
        </p:nvSpPr>
        <p:spPr>
          <a:xfrm>
            <a:off x="525519" y="3005434"/>
            <a:ext cx="1132557" cy="379568"/>
          </a:xfrm>
          <a:prstGeom prst="rect">
            <a:avLst/>
          </a:prstGeom>
          <a:solidFill>
            <a:srgbClr val="D0D0D0"/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BC1C3453-81A1-40D0-A820-AB629C4470A4}"/>
              </a:ext>
            </a:extLst>
          </p:cNvPr>
          <p:cNvSpPr txBox="1">
            <a:spLocks/>
          </p:cNvSpPr>
          <p:nvPr/>
        </p:nvSpPr>
        <p:spPr>
          <a:xfrm>
            <a:off x="537877" y="3005434"/>
            <a:ext cx="1716374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Role</a:t>
            </a:r>
            <a:r>
              <a:rPr kumimoji="0" lang="en-US" sz="1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</a:t>
            </a:r>
          </a:p>
        </p:txBody>
      </p: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5D28243F-74EE-476E-9B88-DE23CE611153}"/>
              </a:ext>
            </a:extLst>
          </p:cNvPr>
          <p:cNvGrpSpPr/>
          <p:nvPr/>
        </p:nvGrpSpPr>
        <p:grpSpPr>
          <a:xfrm>
            <a:off x="261079" y="2933700"/>
            <a:ext cx="277183" cy="451721"/>
            <a:chOff x="7283286" y="2858453"/>
            <a:chExt cx="429584" cy="700087"/>
          </a:xfrm>
          <a:solidFill>
            <a:srgbClr val="5B9BC8"/>
          </a:solidFill>
        </p:grpSpPr>
        <p:sp>
          <p:nvSpPr>
            <p:cNvPr id="252" name="Freeform 24">
              <a:extLst>
                <a:ext uri="{FF2B5EF4-FFF2-40B4-BE49-F238E27FC236}">
                  <a16:creationId xmlns:a16="http://schemas.microsoft.com/office/drawing/2014/main" id="{B5928DED-1F2F-4154-8208-2F2F0CE6E7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3286" y="2969097"/>
              <a:ext cx="429584" cy="589443"/>
            </a:xfrm>
            <a:custGeom>
              <a:avLst/>
              <a:gdLst>
                <a:gd name="T0" fmla="*/ 74 w 1074"/>
                <a:gd name="T1" fmla="*/ 125 h 810"/>
                <a:gd name="T2" fmla="*/ 119 w 1074"/>
                <a:gd name="T3" fmla="*/ 81 h 810"/>
                <a:gd name="T4" fmla="*/ 956 w 1074"/>
                <a:gd name="T5" fmla="*/ 81 h 810"/>
                <a:gd name="T6" fmla="*/ 1000 w 1074"/>
                <a:gd name="T7" fmla="*/ 125 h 810"/>
                <a:gd name="T8" fmla="*/ 1000 w 1074"/>
                <a:gd name="T9" fmla="*/ 673 h 810"/>
                <a:gd name="T10" fmla="*/ 956 w 1074"/>
                <a:gd name="T11" fmla="*/ 718 h 810"/>
                <a:gd name="T12" fmla="*/ 119 w 1074"/>
                <a:gd name="T13" fmla="*/ 718 h 810"/>
                <a:gd name="T14" fmla="*/ 74 w 1074"/>
                <a:gd name="T15" fmla="*/ 673 h 810"/>
                <a:gd name="T16" fmla="*/ 74 w 1074"/>
                <a:gd name="T17" fmla="*/ 125 h 810"/>
                <a:gd name="T18" fmla="*/ 0 w 1074"/>
                <a:gd name="T19" fmla="*/ 756 h 810"/>
                <a:gd name="T20" fmla="*/ 54 w 1074"/>
                <a:gd name="T21" fmla="*/ 810 h 810"/>
                <a:gd name="T22" fmla="*/ 1020 w 1074"/>
                <a:gd name="T23" fmla="*/ 810 h 810"/>
                <a:gd name="T24" fmla="*/ 1074 w 1074"/>
                <a:gd name="T25" fmla="*/ 756 h 810"/>
                <a:gd name="T26" fmla="*/ 1074 w 1074"/>
                <a:gd name="T27" fmla="*/ 0 h 810"/>
                <a:gd name="T28" fmla="*/ 0 w 1074"/>
                <a:gd name="T29" fmla="*/ 0 h 810"/>
                <a:gd name="T30" fmla="*/ 0 w 1074"/>
                <a:gd name="T31" fmla="*/ 756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4" h="810">
                  <a:moveTo>
                    <a:pt x="74" y="125"/>
                  </a:moveTo>
                  <a:cubicBezTo>
                    <a:pt x="74" y="101"/>
                    <a:pt x="94" y="81"/>
                    <a:pt x="119" y="81"/>
                  </a:cubicBezTo>
                  <a:lnTo>
                    <a:pt x="956" y="81"/>
                  </a:lnTo>
                  <a:cubicBezTo>
                    <a:pt x="980" y="81"/>
                    <a:pt x="1000" y="101"/>
                    <a:pt x="1000" y="125"/>
                  </a:cubicBezTo>
                  <a:lnTo>
                    <a:pt x="1000" y="673"/>
                  </a:lnTo>
                  <a:cubicBezTo>
                    <a:pt x="1000" y="698"/>
                    <a:pt x="980" y="718"/>
                    <a:pt x="956" y="718"/>
                  </a:cubicBezTo>
                  <a:lnTo>
                    <a:pt x="119" y="718"/>
                  </a:lnTo>
                  <a:cubicBezTo>
                    <a:pt x="94" y="718"/>
                    <a:pt x="74" y="698"/>
                    <a:pt x="74" y="673"/>
                  </a:cubicBezTo>
                  <a:lnTo>
                    <a:pt x="74" y="125"/>
                  </a:lnTo>
                  <a:close/>
                  <a:moveTo>
                    <a:pt x="0" y="756"/>
                  </a:moveTo>
                  <a:cubicBezTo>
                    <a:pt x="0" y="786"/>
                    <a:pt x="24" y="810"/>
                    <a:pt x="54" y="810"/>
                  </a:cubicBezTo>
                  <a:lnTo>
                    <a:pt x="1020" y="810"/>
                  </a:lnTo>
                  <a:cubicBezTo>
                    <a:pt x="1050" y="810"/>
                    <a:pt x="1074" y="786"/>
                    <a:pt x="1074" y="756"/>
                  </a:cubicBezTo>
                  <a:lnTo>
                    <a:pt x="1074" y="0"/>
                  </a:lnTo>
                  <a:lnTo>
                    <a:pt x="0" y="0"/>
                  </a:lnTo>
                  <a:lnTo>
                    <a:pt x="0" y="756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7A7219E-059E-4CA1-BF8B-8D79D45EF809}"/>
                </a:ext>
              </a:extLst>
            </p:cNvPr>
            <p:cNvSpPr/>
            <p:nvPr/>
          </p:nvSpPr>
          <p:spPr>
            <a:xfrm>
              <a:off x="7434876" y="2858453"/>
              <a:ext cx="126405" cy="181504"/>
            </a:xfrm>
            <a:custGeom>
              <a:avLst/>
              <a:gdLst>
                <a:gd name="connsiteX0" fmla="*/ 186817 w 371475"/>
                <a:gd name="connsiteY0" fmla="*/ 133350 h 533400"/>
                <a:gd name="connsiteX1" fmla="*/ 117760 w 371475"/>
                <a:gd name="connsiteY1" fmla="*/ 202407 h 533400"/>
                <a:gd name="connsiteX2" fmla="*/ 186817 w 371475"/>
                <a:gd name="connsiteY2" fmla="*/ 271464 h 533400"/>
                <a:gd name="connsiteX3" fmla="*/ 255874 w 371475"/>
                <a:gd name="connsiteY3" fmla="*/ 202407 h 533400"/>
                <a:gd name="connsiteX4" fmla="*/ 186817 w 371475"/>
                <a:gd name="connsiteY4" fmla="*/ 133350 h 533400"/>
                <a:gd name="connsiteX5" fmla="*/ 92869 w 371475"/>
                <a:gd name="connsiteY5" fmla="*/ 0 h 533400"/>
                <a:gd name="connsiteX6" fmla="*/ 278606 w 371475"/>
                <a:gd name="connsiteY6" fmla="*/ 0 h 533400"/>
                <a:gd name="connsiteX7" fmla="*/ 371475 w 371475"/>
                <a:gd name="connsiteY7" fmla="*/ 533400 h 533400"/>
                <a:gd name="connsiteX8" fmla="*/ 0 w 371475"/>
                <a:gd name="connsiteY8" fmla="*/ 533400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1475" h="533400">
                  <a:moveTo>
                    <a:pt x="186817" y="133350"/>
                  </a:moveTo>
                  <a:cubicBezTo>
                    <a:pt x="148678" y="133350"/>
                    <a:pt x="117760" y="164268"/>
                    <a:pt x="117760" y="202407"/>
                  </a:cubicBezTo>
                  <a:cubicBezTo>
                    <a:pt x="117760" y="240546"/>
                    <a:pt x="148678" y="271464"/>
                    <a:pt x="186817" y="271464"/>
                  </a:cubicBezTo>
                  <a:cubicBezTo>
                    <a:pt x="224956" y="271464"/>
                    <a:pt x="255874" y="240546"/>
                    <a:pt x="255874" y="202407"/>
                  </a:cubicBezTo>
                  <a:cubicBezTo>
                    <a:pt x="255874" y="164268"/>
                    <a:pt x="224956" y="133350"/>
                    <a:pt x="186817" y="133350"/>
                  </a:cubicBezTo>
                  <a:close/>
                  <a:moveTo>
                    <a:pt x="92869" y="0"/>
                  </a:moveTo>
                  <a:lnTo>
                    <a:pt x="278606" y="0"/>
                  </a:lnTo>
                  <a:lnTo>
                    <a:pt x="371475" y="533400"/>
                  </a:lnTo>
                  <a:lnTo>
                    <a:pt x="0" y="53340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grpSp>
          <p:nvGrpSpPr>
            <p:cNvPr id="254" name="Group 253">
              <a:extLst>
                <a:ext uri="{FF2B5EF4-FFF2-40B4-BE49-F238E27FC236}">
                  <a16:creationId xmlns:a16="http://schemas.microsoft.com/office/drawing/2014/main" id="{1BE03BB5-324D-4A38-B070-42D9129B44CF}"/>
                </a:ext>
              </a:extLst>
            </p:cNvPr>
            <p:cNvGrpSpPr/>
            <p:nvPr/>
          </p:nvGrpSpPr>
          <p:grpSpPr>
            <a:xfrm>
              <a:off x="7365072" y="3091532"/>
              <a:ext cx="266013" cy="263344"/>
              <a:chOff x="6289609" y="4335212"/>
              <a:chExt cx="393131" cy="389188"/>
            </a:xfrm>
            <a:grpFill/>
          </p:grpSpPr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D9AA4CCF-0CCF-4D1D-B426-0DF0EC5233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9609" y="4541759"/>
                <a:ext cx="393131" cy="182641"/>
              </a:xfrm>
              <a:custGeom>
                <a:avLst/>
                <a:gdLst>
                  <a:gd name="connsiteX0" fmla="*/ 140700 w 393131"/>
                  <a:gd name="connsiteY0" fmla="*/ 0 h 182641"/>
                  <a:gd name="connsiteX1" fmla="*/ 196861 w 393131"/>
                  <a:gd name="connsiteY1" fmla="*/ 118144 h 182641"/>
                  <a:gd name="connsiteX2" fmla="*/ 253023 w 393131"/>
                  <a:gd name="connsiteY2" fmla="*/ 0 h 182641"/>
                  <a:gd name="connsiteX3" fmla="*/ 344655 w 393131"/>
                  <a:gd name="connsiteY3" fmla="*/ 28497 h 182641"/>
                  <a:gd name="connsiteX4" fmla="*/ 393131 w 393131"/>
                  <a:gd name="connsiteY4" fmla="*/ 98552 h 182641"/>
                  <a:gd name="connsiteX5" fmla="*/ 393131 w 393131"/>
                  <a:gd name="connsiteY5" fmla="*/ 182641 h 182641"/>
                  <a:gd name="connsiteX6" fmla="*/ 0 w 393131"/>
                  <a:gd name="connsiteY6" fmla="*/ 182641 h 182641"/>
                  <a:gd name="connsiteX7" fmla="*/ 0 w 393131"/>
                  <a:gd name="connsiteY7" fmla="*/ 98552 h 182641"/>
                  <a:gd name="connsiteX8" fmla="*/ 48477 w 393131"/>
                  <a:gd name="connsiteY8" fmla="*/ 28497 h 182641"/>
                  <a:gd name="connsiteX9" fmla="*/ 140700 w 393131"/>
                  <a:gd name="connsiteY9" fmla="*/ 0 h 182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93131" h="182641">
                    <a:moveTo>
                      <a:pt x="140700" y="0"/>
                    </a:moveTo>
                    <a:lnTo>
                      <a:pt x="196861" y="118144"/>
                    </a:lnTo>
                    <a:lnTo>
                      <a:pt x="253023" y="0"/>
                    </a:lnTo>
                    <a:cubicBezTo>
                      <a:pt x="267802" y="4750"/>
                      <a:pt x="313914" y="18998"/>
                      <a:pt x="344655" y="28497"/>
                    </a:cubicBezTo>
                    <a:cubicBezTo>
                      <a:pt x="381899" y="40371"/>
                      <a:pt x="393131" y="61150"/>
                      <a:pt x="393131" y="98552"/>
                    </a:cubicBezTo>
                    <a:lnTo>
                      <a:pt x="393131" y="182641"/>
                    </a:lnTo>
                    <a:lnTo>
                      <a:pt x="0" y="182641"/>
                    </a:lnTo>
                    <a:lnTo>
                      <a:pt x="0" y="98552"/>
                    </a:lnTo>
                    <a:cubicBezTo>
                      <a:pt x="0" y="61150"/>
                      <a:pt x="11233" y="40371"/>
                      <a:pt x="48477" y="28497"/>
                    </a:cubicBezTo>
                    <a:cubicBezTo>
                      <a:pt x="79218" y="18998"/>
                      <a:pt x="125920" y="4750"/>
                      <a:pt x="1407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257" name="Freeform 45">
                <a:extLst>
                  <a:ext uri="{FF2B5EF4-FFF2-40B4-BE49-F238E27FC236}">
                    <a16:creationId xmlns:a16="http://schemas.microsoft.com/office/drawing/2014/main" id="{D4B925B9-BA8F-45E5-8052-EE52D9903F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03144" y="4335212"/>
                <a:ext cx="167917" cy="219594"/>
              </a:xfrm>
              <a:custGeom>
                <a:avLst/>
                <a:gdLst>
                  <a:gd name="T0" fmla="*/ 142 w 284"/>
                  <a:gd name="T1" fmla="*/ 0 h 370"/>
                  <a:gd name="T2" fmla="*/ 0 w 284"/>
                  <a:gd name="T3" fmla="*/ 142 h 370"/>
                  <a:gd name="T4" fmla="*/ 142 w 284"/>
                  <a:gd name="T5" fmla="*/ 370 h 370"/>
                  <a:gd name="T6" fmla="*/ 284 w 284"/>
                  <a:gd name="T7" fmla="*/ 142 h 370"/>
                  <a:gd name="T8" fmla="*/ 142 w 284"/>
                  <a:gd name="T9" fmla="*/ 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4" h="370">
                    <a:moveTo>
                      <a:pt x="142" y="0"/>
                    </a:moveTo>
                    <a:cubicBezTo>
                      <a:pt x="63" y="0"/>
                      <a:pt x="0" y="64"/>
                      <a:pt x="0" y="142"/>
                    </a:cubicBezTo>
                    <a:cubicBezTo>
                      <a:pt x="0" y="268"/>
                      <a:pt x="63" y="370"/>
                      <a:pt x="142" y="370"/>
                    </a:cubicBezTo>
                    <a:cubicBezTo>
                      <a:pt x="220" y="370"/>
                      <a:pt x="284" y="268"/>
                      <a:pt x="284" y="142"/>
                    </a:cubicBezTo>
                    <a:cubicBezTo>
                      <a:pt x="284" y="64"/>
                      <a:pt x="220" y="0"/>
                      <a:pt x="142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32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</p:grp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0617E658-B4F4-4879-BC92-50BC3099B87A}"/>
                </a:ext>
              </a:extLst>
            </p:cNvPr>
            <p:cNvCxnSpPr>
              <a:cxnSpLocks/>
            </p:cNvCxnSpPr>
            <p:nvPr/>
          </p:nvCxnSpPr>
          <p:spPr>
            <a:xfrm>
              <a:off x="7361416" y="3425977"/>
              <a:ext cx="273324" cy="0"/>
            </a:xfrm>
            <a:prstGeom prst="line">
              <a:avLst/>
            </a:prstGeom>
            <a:grpFill/>
            <a:ln w="952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</p:cxnSp>
      </p:grpSp>
      <p:sp>
        <p:nvSpPr>
          <p:cNvPr id="258" name="TextBox 257">
            <a:extLst>
              <a:ext uri="{FF2B5EF4-FFF2-40B4-BE49-F238E27FC236}">
                <a16:creationId xmlns:a16="http://schemas.microsoft.com/office/drawing/2014/main" id="{1E122D42-B092-48B8-86B4-81232E709FD9}"/>
              </a:ext>
            </a:extLst>
          </p:cNvPr>
          <p:cNvSpPr txBox="1">
            <a:spLocks/>
          </p:cNvSpPr>
          <p:nvPr/>
        </p:nvSpPr>
        <p:spPr>
          <a:xfrm>
            <a:off x="2629233" y="3007047"/>
            <a:ext cx="1132557" cy="379568"/>
          </a:xfrm>
          <a:custGeom>
            <a:avLst/>
            <a:gdLst>
              <a:gd name="connsiteX0" fmla="*/ 0 w 1132557"/>
              <a:gd name="connsiteY0" fmla="*/ 0 h 379568"/>
              <a:gd name="connsiteX1" fmla="*/ 1132557 w 1132557"/>
              <a:gd name="connsiteY1" fmla="*/ 0 h 379568"/>
              <a:gd name="connsiteX2" fmla="*/ 1132557 w 1132557"/>
              <a:gd name="connsiteY2" fmla="*/ 379568 h 379568"/>
              <a:gd name="connsiteX3" fmla="*/ 0 w 1132557"/>
              <a:gd name="connsiteY3" fmla="*/ 379568 h 379568"/>
              <a:gd name="connsiteX4" fmla="*/ 0 w 1132557"/>
              <a:gd name="connsiteY4" fmla="*/ 229341 h 379568"/>
              <a:gd name="connsiteX5" fmla="*/ 24493 w 1132557"/>
              <a:gd name="connsiteY5" fmla="*/ 224396 h 379568"/>
              <a:gd name="connsiteX6" fmla="*/ 79032 w 1132557"/>
              <a:gd name="connsiteY6" fmla="*/ 142116 h 379568"/>
              <a:gd name="connsiteX7" fmla="*/ 24493 w 1132557"/>
              <a:gd name="connsiteY7" fmla="*/ 59837 h 379568"/>
              <a:gd name="connsiteX8" fmla="*/ 0 w 1132557"/>
              <a:gd name="connsiteY8" fmla="*/ 54892 h 37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32557" h="379568">
                <a:moveTo>
                  <a:pt x="0" y="0"/>
                </a:moveTo>
                <a:lnTo>
                  <a:pt x="1132557" y="0"/>
                </a:lnTo>
                <a:lnTo>
                  <a:pt x="1132557" y="379568"/>
                </a:lnTo>
                <a:lnTo>
                  <a:pt x="0" y="379568"/>
                </a:lnTo>
                <a:lnTo>
                  <a:pt x="0" y="229341"/>
                </a:lnTo>
                <a:lnTo>
                  <a:pt x="24493" y="224396"/>
                </a:lnTo>
                <a:cubicBezTo>
                  <a:pt x="56543" y="210840"/>
                  <a:pt x="79032" y="179104"/>
                  <a:pt x="79032" y="142116"/>
                </a:cubicBezTo>
                <a:cubicBezTo>
                  <a:pt x="79032" y="105128"/>
                  <a:pt x="56543" y="73393"/>
                  <a:pt x="24493" y="59837"/>
                </a:cubicBezTo>
                <a:lnTo>
                  <a:pt x="0" y="54892"/>
                </a:lnTo>
                <a:close/>
              </a:path>
            </a:pathLst>
          </a:cu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810A5393-CD8D-44AB-AE85-CF97DE2C210D}"/>
              </a:ext>
            </a:extLst>
          </p:cNvPr>
          <p:cNvSpPr txBox="1">
            <a:spLocks/>
          </p:cNvSpPr>
          <p:nvPr/>
        </p:nvSpPr>
        <p:spPr>
          <a:xfrm>
            <a:off x="2710196" y="3007047"/>
            <a:ext cx="1705927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Experience in years</a:t>
            </a:r>
          </a:p>
        </p:txBody>
      </p:sp>
      <p:sp>
        <p:nvSpPr>
          <p:cNvPr id="260" name="Freeform 57">
            <a:extLst>
              <a:ext uri="{FF2B5EF4-FFF2-40B4-BE49-F238E27FC236}">
                <a16:creationId xmlns:a16="http://schemas.microsoft.com/office/drawing/2014/main" id="{1A440D09-CC41-4749-9A39-500507CD345B}"/>
              </a:ext>
            </a:extLst>
          </p:cNvPr>
          <p:cNvSpPr>
            <a:spLocks/>
          </p:cNvSpPr>
          <p:nvPr/>
        </p:nvSpPr>
        <p:spPr bwMode="auto">
          <a:xfrm>
            <a:off x="2521283" y="3071205"/>
            <a:ext cx="127846" cy="121576"/>
          </a:xfrm>
          <a:custGeom>
            <a:avLst/>
            <a:gdLst>
              <a:gd name="T0" fmla="*/ 249 w 1305"/>
              <a:gd name="T1" fmla="*/ 1241 h 1241"/>
              <a:gd name="T2" fmla="*/ 653 w 1305"/>
              <a:gd name="T3" fmla="*/ 1097 h 1241"/>
              <a:gd name="T4" fmla="*/ 1055 w 1305"/>
              <a:gd name="T5" fmla="*/ 1241 h 1241"/>
              <a:gd name="T6" fmla="*/ 1044 w 1305"/>
              <a:gd name="T7" fmla="*/ 811 h 1241"/>
              <a:gd name="T8" fmla="*/ 1305 w 1305"/>
              <a:gd name="T9" fmla="*/ 473 h 1241"/>
              <a:gd name="T10" fmla="*/ 896 w 1305"/>
              <a:gd name="T11" fmla="*/ 352 h 1241"/>
              <a:gd name="T12" fmla="*/ 653 w 1305"/>
              <a:gd name="T13" fmla="*/ 0 h 1241"/>
              <a:gd name="T14" fmla="*/ 411 w 1305"/>
              <a:gd name="T15" fmla="*/ 352 h 1241"/>
              <a:gd name="T16" fmla="*/ 0 w 1305"/>
              <a:gd name="T17" fmla="*/ 473 h 1241"/>
              <a:gd name="T18" fmla="*/ 263 w 1305"/>
              <a:gd name="T19" fmla="*/ 811 h 1241"/>
              <a:gd name="T20" fmla="*/ 249 w 1305"/>
              <a:gd name="T21" fmla="*/ 1241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05" h="1241">
                <a:moveTo>
                  <a:pt x="249" y="1241"/>
                </a:moveTo>
                <a:lnTo>
                  <a:pt x="653" y="1097"/>
                </a:lnTo>
                <a:lnTo>
                  <a:pt x="1055" y="1241"/>
                </a:lnTo>
                <a:lnTo>
                  <a:pt x="1044" y="811"/>
                </a:lnTo>
                <a:lnTo>
                  <a:pt x="1305" y="473"/>
                </a:lnTo>
                <a:lnTo>
                  <a:pt x="896" y="352"/>
                </a:lnTo>
                <a:lnTo>
                  <a:pt x="653" y="0"/>
                </a:lnTo>
                <a:lnTo>
                  <a:pt x="411" y="352"/>
                </a:lnTo>
                <a:lnTo>
                  <a:pt x="0" y="473"/>
                </a:lnTo>
                <a:lnTo>
                  <a:pt x="263" y="811"/>
                </a:lnTo>
                <a:lnTo>
                  <a:pt x="249" y="1241"/>
                </a:lnTo>
                <a:close/>
              </a:path>
            </a:pathLst>
          </a:custGeom>
          <a:solidFill>
            <a:srgbClr val="5B9BC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1" name="Freeform 58">
            <a:extLst>
              <a:ext uri="{FF2B5EF4-FFF2-40B4-BE49-F238E27FC236}">
                <a16:creationId xmlns:a16="http://schemas.microsoft.com/office/drawing/2014/main" id="{91375106-0D0E-4CE0-B8D2-0904C232CFA9}"/>
              </a:ext>
            </a:extLst>
          </p:cNvPr>
          <p:cNvSpPr>
            <a:spLocks/>
          </p:cNvSpPr>
          <p:nvPr/>
        </p:nvSpPr>
        <p:spPr bwMode="auto">
          <a:xfrm>
            <a:off x="2510171" y="3276150"/>
            <a:ext cx="148909" cy="146460"/>
          </a:xfrm>
          <a:custGeom>
            <a:avLst/>
            <a:gdLst>
              <a:gd name="T0" fmla="*/ 333 w 665"/>
              <a:gd name="T1" fmla="*/ 85 h 654"/>
              <a:gd name="T2" fmla="*/ 50 w 665"/>
              <a:gd name="T3" fmla="*/ 24 h 654"/>
              <a:gd name="T4" fmla="*/ 0 w 665"/>
              <a:gd name="T5" fmla="*/ 0 h 654"/>
              <a:gd name="T6" fmla="*/ 0 w 665"/>
              <a:gd name="T7" fmla="*/ 654 h 654"/>
              <a:gd name="T8" fmla="*/ 333 w 665"/>
              <a:gd name="T9" fmla="*/ 432 h 654"/>
              <a:gd name="T10" fmla="*/ 665 w 665"/>
              <a:gd name="T11" fmla="*/ 654 h 654"/>
              <a:gd name="T12" fmla="*/ 665 w 665"/>
              <a:gd name="T13" fmla="*/ 0 h 654"/>
              <a:gd name="T14" fmla="*/ 615 w 665"/>
              <a:gd name="T15" fmla="*/ 24 h 654"/>
              <a:gd name="T16" fmla="*/ 333 w 665"/>
              <a:gd name="T17" fmla="*/ 85 h 6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5" h="654">
                <a:moveTo>
                  <a:pt x="333" y="85"/>
                </a:moveTo>
                <a:cubicBezTo>
                  <a:pt x="232" y="85"/>
                  <a:pt x="136" y="63"/>
                  <a:pt x="50" y="24"/>
                </a:cubicBezTo>
                <a:cubicBezTo>
                  <a:pt x="33" y="17"/>
                  <a:pt x="16" y="8"/>
                  <a:pt x="0" y="0"/>
                </a:cubicBezTo>
                <a:lnTo>
                  <a:pt x="0" y="654"/>
                </a:lnTo>
                <a:lnTo>
                  <a:pt x="333" y="432"/>
                </a:lnTo>
                <a:lnTo>
                  <a:pt x="665" y="654"/>
                </a:lnTo>
                <a:lnTo>
                  <a:pt x="665" y="0"/>
                </a:lnTo>
                <a:cubicBezTo>
                  <a:pt x="649" y="8"/>
                  <a:pt x="632" y="17"/>
                  <a:pt x="615" y="24"/>
                </a:cubicBezTo>
                <a:cubicBezTo>
                  <a:pt x="529" y="63"/>
                  <a:pt x="433" y="85"/>
                  <a:pt x="333" y="85"/>
                </a:cubicBezTo>
              </a:path>
            </a:pathLst>
          </a:custGeom>
          <a:solidFill>
            <a:srgbClr val="5B9BC8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2" name="Freeform 59">
            <a:extLst>
              <a:ext uri="{FF2B5EF4-FFF2-40B4-BE49-F238E27FC236}">
                <a16:creationId xmlns:a16="http://schemas.microsoft.com/office/drawing/2014/main" id="{8983C6D8-4A15-4514-89D0-EAC067BFB261}"/>
              </a:ext>
            </a:extLst>
          </p:cNvPr>
          <p:cNvSpPr>
            <a:spLocks noEditPoints="1"/>
          </p:cNvSpPr>
          <p:nvPr/>
        </p:nvSpPr>
        <p:spPr bwMode="auto">
          <a:xfrm>
            <a:off x="2445083" y="3000375"/>
            <a:ext cx="279596" cy="279792"/>
          </a:xfrm>
          <a:custGeom>
            <a:avLst/>
            <a:gdLst>
              <a:gd name="T0" fmla="*/ 1249 w 1249"/>
              <a:gd name="T1" fmla="*/ 623 h 1249"/>
              <a:gd name="T2" fmla="*/ 625 w 1249"/>
              <a:gd name="T3" fmla="*/ 0 h 1249"/>
              <a:gd name="T4" fmla="*/ 625 w 1249"/>
              <a:gd name="T5" fmla="*/ 0 h 1249"/>
              <a:gd name="T6" fmla="*/ 621 w 1249"/>
              <a:gd name="T7" fmla="*/ 0 h 1249"/>
              <a:gd name="T8" fmla="*/ 0 w 1249"/>
              <a:gd name="T9" fmla="*/ 623 h 1249"/>
              <a:gd name="T10" fmla="*/ 0 w 1249"/>
              <a:gd name="T11" fmla="*/ 625 h 1249"/>
              <a:gd name="T12" fmla="*/ 0 w 1249"/>
              <a:gd name="T13" fmla="*/ 625 h 1249"/>
              <a:gd name="T14" fmla="*/ 1 w 1249"/>
              <a:gd name="T15" fmla="*/ 662 h 1249"/>
              <a:gd name="T16" fmla="*/ 2 w 1249"/>
              <a:gd name="T17" fmla="*/ 673 h 1249"/>
              <a:gd name="T18" fmla="*/ 5 w 1249"/>
              <a:gd name="T19" fmla="*/ 701 h 1249"/>
              <a:gd name="T20" fmla="*/ 6 w 1249"/>
              <a:gd name="T21" fmla="*/ 711 h 1249"/>
              <a:gd name="T22" fmla="*/ 12 w 1249"/>
              <a:gd name="T23" fmla="*/ 745 h 1249"/>
              <a:gd name="T24" fmla="*/ 12 w 1249"/>
              <a:gd name="T25" fmla="*/ 747 h 1249"/>
              <a:gd name="T26" fmla="*/ 32 w 1249"/>
              <a:gd name="T27" fmla="*/ 822 h 1249"/>
              <a:gd name="T28" fmla="*/ 33 w 1249"/>
              <a:gd name="T29" fmla="*/ 825 h 1249"/>
              <a:gd name="T30" fmla="*/ 292 w 1249"/>
              <a:gd name="T31" fmla="*/ 1153 h 1249"/>
              <a:gd name="T32" fmla="*/ 342 w 1249"/>
              <a:gd name="T33" fmla="*/ 1182 h 1249"/>
              <a:gd name="T34" fmla="*/ 510 w 1249"/>
              <a:gd name="T35" fmla="*/ 1239 h 1249"/>
              <a:gd name="T36" fmla="*/ 517 w 1249"/>
              <a:gd name="T37" fmla="*/ 1240 h 1249"/>
              <a:gd name="T38" fmla="*/ 544 w 1249"/>
              <a:gd name="T39" fmla="*/ 1244 h 1249"/>
              <a:gd name="T40" fmla="*/ 553 w 1249"/>
              <a:gd name="T41" fmla="*/ 1245 h 1249"/>
              <a:gd name="T42" fmla="*/ 579 w 1249"/>
              <a:gd name="T43" fmla="*/ 1248 h 1249"/>
              <a:gd name="T44" fmla="*/ 589 w 1249"/>
              <a:gd name="T45" fmla="*/ 1248 h 1249"/>
              <a:gd name="T46" fmla="*/ 625 w 1249"/>
              <a:gd name="T47" fmla="*/ 1249 h 1249"/>
              <a:gd name="T48" fmla="*/ 625 w 1249"/>
              <a:gd name="T49" fmla="*/ 1249 h 1249"/>
              <a:gd name="T50" fmla="*/ 625 w 1249"/>
              <a:gd name="T51" fmla="*/ 1249 h 1249"/>
              <a:gd name="T52" fmla="*/ 660 w 1249"/>
              <a:gd name="T53" fmla="*/ 1248 h 1249"/>
              <a:gd name="T54" fmla="*/ 670 w 1249"/>
              <a:gd name="T55" fmla="*/ 1248 h 1249"/>
              <a:gd name="T56" fmla="*/ 696 w 1249"/>
              <a:gd name="T57" fmla="*/ 1245 h 1249"/>
              <a:gd name="T58" fmla="*/ 705 w 1249"/>
              <a:gd name="T59" fmla="*/ 1244 h 1249"/>
              <a:gd name="T60" fmla="*/ 733 w 1249"/>
              <a:gd name="T61" fmla="*/ 1240 h 1249"/>
              <a:gd name="T62" fmla="*/ 739 w 1249"/>
              <a:gd name="T63" fmla="*/ 1239 h 1249"/>
              <a:gd name="T64" fmla="*/ 907 w 1249"/>
              <a:gd name="T65" fmla="*/ 1182 h 1249"/>
              <a:gd name="T66" fmla="*/ 957 w 1249"/>
              <a:gd name="T67" fmla="*/ 1153 h 1249"/>
              <a:gd name="T68" fmla="*/ 1217 w 1249"/>
              <a:gd name="T69" fmla="*/ 825 h 1249"/>
              <a:gd name="T70" fmla="*/ 1217 w 1249"/>
              <a:gd name="T71" fmla="*/ 822 h 1249"/>
              <a:gd name="T72" fmla="*/ 1237 w 1249"/>
              <a:gd name="T73" fmla="*/ 747 h 1249"/>
              <a:gd name="T74" fmla="*/ 1238 w 1249"/>
              <a:gd name="T75" fmla="*/ 745 h 1249"/>
              <a:gd name="T76" fmla="*/ 1243 w 1249"/>
              <a:gd name="T77" fmla="*/ 711 h 1249"/>
              <a:gd name="T78" fmla="*/ 1245 w 1249"/>
              <a:gd name="T79" fmla="*/ 701 h 1249"/>
              <a:gd name="T80" fmla="*/ 1247 w 1249"/>
              <a:gd name="T81" fmla="*/ 673 h 1249"/>
              <a:gd name="T82" fmla="*/ 1248 w 1249"/>
              <a:gd name="T83" fmla="*/ 662 h 1249"/>
              <a:gd name="T84" fmla="*/ 1249 w 1249"/>
              <a:gd name="T85" fmla="*/ 625 h 1249"/>
              <a:gd name="T86" fmla="*/ 1249 w 1249"/>
              <a:gd name="T87" fmla="*/ 625 h 1249"/>
              <a:gd name="T88" fmla="*/ 1249 w 1249"/>
              <a:gd name="T89" fmla="*/ 623 h 1249"/>
              <a:gd name="T90" fmla="*/ 625 w 1249"/>
              <a:gd name="T91" fmla="*/ 229 h 1249"/>
              <a:gd name="T92" fmla="*/ 1021 w 1249"/>
              <a:gd name="T93" fmla="*/ 625 h 1249"/>
              <a:gd name="T94" fmla="*/ 625 w 1249"/>
              <a:gd name="T95" fmla="*/ 1021 h 1249"/>
              <a:gd name="T96" fmla="*/ 229 w 1249"/>
              <a:gd name="T97" fmla="*/ 625 h 1249"/>
              <a:gd name="T98" fmla="*/ 625 w 1249"/>
              <a:gd name="T99" fmla="*/ 229 h 1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49" h="1249">
                <a:moveTo>
                  <a:pt x="1249" y="623"/>
                </a:moveTo>
                <a:cubicBezTo>
                  <a:pt x="1248" y="279"/>
                  <a:pt x="969" y="0"/>
                  <a:pt x="625" y="0"/>
                </a:cubicBezTo>
                <a:lnTo>
                  <a:pt x="625" y="0"/>
                </a:lnTo>
                <a:cubicBezTo>
                  <a:pt x="623" y="0"/>
                  <a:pt x="622" y="0"/>
                  <a:pt x="621" y="0"/>
                </a:cubicBezTo>
                <a:cubicBezTo>
                  <a:pt x="278" y="2"/>
                  <a:pt x="1" y="280"/>
                  <a:pt x="0" y="623"/>
                </a:cubicBezTo>
                <a:cubicBezTo>
                  <a:pt x="0" y="623"/>
                  <a:pt x="0" y="624"/>
                  <a:pt x="0" y="625"/>
                </a:cubicBezTo>
                <a:lnTo>
                  <a:pt x="0" y="625"/>
                </a:lnTo>
                <a:cubicBezTo>
                  <a:pt x="0" y="637"/>
                  <a:pt x="0" y="650"/>
                  <a:pt x="1" y="662"/>
                </a:cubicBezTo>
                <a:cubicBezTo>
                  <a:pt x="1" y="666"/>
                  <a:pt x="2" y="669"/>
                  <a:pt x="2" y="673"/>
                </a:cubicBezTo>
                <a:cubicBezTo>
                  <a:pt x="3" y="682"/>
                  <a:pt x="4" y="692"/>
                  <a:pt x="5" y="701"/>
                </a:cubicBezTo>
                <a:cubicBezTo>
                  <a:pt x="5" y="704"/>
                  <a:pt x="6" y="708"/>
                  <a:pt x="6" y="711"/>
                </a:cubicBezTo>
                <a:cubicBezTo>
                  <a:pt x="8" y="722"/>
                  <a:pt x="9" y="734"/>
                  <a:pt x="12" y="745"/>
                </a:cubicBezTo>
                <a:cubicBezTo>
                  <a:pt x="12" y="745"/>
                  <a:pt x="12" y="746"/>
                  <a:pt x="12" y="747"/>
                </a:cubicBezTo>
                <a:cubicBezTo>
                  <a:pt x="17" y="773"/>
                  <a:pt x="24" y="798"/>
                  <a:pt x="32" y="822"/>
                </a:cubicBezTo>
                <a:cubicBezTo>
                  <a:pt x="32" y="823"/>
                  <a:pt x="33" y="824"/>
                  <a:pt x="33" y="825"/>
                </a:cubicBezTo>
                <a:cubicBezTo>
                  <a:pt x="79" y="962"/>
                  <a:pt x="172" y="1077"/>
                  <a:pt x="292" y="1153"/>
                </a:cubicBezTo>
                <a:cubicBezTo>
                  <a:pt x="308" y="1164"/>
                  <a:pt x="325" y="1173"/>
                  <a:pt x="342" y="1182"/>
                </a:cubicBezTo>
                <a:cubicBezTo>
                  <a:pt x="394" y="1208"/>
                  <a:pt x="451" y="1228"/>
                  <a:pt x="510" y="1239"/>
                </a:cubicBezTo>
                <a:cubicBezTo>
                  <a:pt x="512" y="1239"/>
                  <a:pt x="514" y="1240"/>
                  <a:pt x="517" y="1240"/>
                </a:cubicBezTo>
                <a:cubicBezTo>
                  <a:pt x="526" y="1241"/>
                  <a:pt x="535" y="1243"/>
                  <a:pt x="544" y="1244"/>
                </a:cubicBezTo>
                <a:cubicBezTo>
                  <a:pt x="547" y="1244"/>
                  <a:pt x="550" y="1245"/>
                  <a:pt x="553" y="1245"/>
                </a:cubicBezTo>
                <a:cubicBezTo>
                  <a:pt x="562" y="1246"/>
                  <a:pt x="571" y="1247"/>
                  <a:pt x="579" y="1248"/>
                </a:cubicBezTo>
                <a:cubicBezTo>
                  <a:pt x="583" y="1248"/>
                  <a:pt x="586" y="1248"/>
                  <a:pt x="589" y="1248"/>
                </a:cubicBezTo>
                <a:cubicBezTo>
                  <a:pt x="601" y="1249"/>
                  <a:pt x="613" y="1249"/>
                  <a:pt x="625" y="1249"/>
                </a:cubicBezTo>
                <a:lnTo>
                  <a:pt x="625" y="1249"/>
                </a:lnTo>
                <a:lnTo>
                  <a:pt x="625" y="1249"/>
                </a:lnTo>
                <a:cubicBezTo>
                  <a:pt x="637" y="1249"/>
                  <a:pt x="649" y="1249"/>
                  <a:pt x="660" y="1248"/>
                </a:cubicBezTo>
                <a:cubicBezTo>
                  <a:pt x="663" y="1248"/>
                  <a:pt x="667" y="1248"/>
                  <a:pt x="670" y="1248"/>
                </a:cubicBezTo>
                <a:cubicBezTo>
                  <a:pt x="679" y="1247"/>
                  <a:pt x="687" y="1246"/>
                  <a:pt x="696" y="1245"/>
                </a:cubicBezTo>
                <a:cubicBezTo>
                  <a:pt x="699" y="1245"/>
                  <a:pt x="702" y="1244"/>
                  <a:pt x="705" y="1244"/>
                </a:cubicBezTo>
                <a:cubicBezTo>
                  <a:pt x="715" y="1243"/>
                  <a:pt x="724" y="1241"/>
                  <a:pt x="733" y="1240"/>
                </a:cubicBezTo>
                <a:cubicBezTo>
                  <a:pt x="735" y="1239"/>
                  <a:pt x="737" y="1239"/>
                  <a:pt x="739" y="1239"/>
                </a:cubicBezTo>
                <a:cubicBezTo>
                  <a:pt x="799" y="1228"/>
                  <a:pt x="855" y="1208"/>
                  <a:pt x="907" y="1182"/>
                </a:cubicBezTo>
                <a:cubicBezTo>
                  <a:pt x="925" y="1173"/>
                  <a:pt x="941" y="1164"/>
                  <a:pt x="957" y="1153"/>
                </a:cubicBezTo>
                <a:cubicBezTo>
                  <a:pt x="1078" y="1077"/>
                  <a:pt x="1170" y="962"/>
                  <a:pt x="1217" y="825"/>
                </a:cubicBezTo>
                <a:cubicBezTo>
                  <a:pt x="1217" y="824"/>
                  <a:pt x="1217" y="823"/>
                  <a:pt x="1217" y="822"/>
                </a:cubicBezTo>
                <a:cubicBezTo>
                  <a:pt x="1226" y="798"/>
                  <a:pt x="1232" y="773"/>
                  <a:pt x="1237" y="747"/>
                </a:cubicBezTo>
                <a:lnTo>
                  <a:pt x="1238" y="745"/>
                </a:lnTo>
                <a:cubicBezTo>
                  <a:pt x="1240" y="734"/>
                  <a:pt x="1242" y="722"/>
                  <a:pt x="1243" y="711"/>
                </a:cubicBezTo>
                <a:cubicBezTo>
                  <a:pt x="1244" y="708"/>
                  <a:pt x="1244" y="704"/>
                  <a:pt x="1245" y="701"/>
                </a:cubicBezTo>
                <a:cubicBezTo>
                  <a:pt x="1246" y="692"/>
                  <a:pt x="1247" y="682"/>
                  <a:pt x="1247" y="673"/>
                </a:cubicBezTo>
                <a:cubicBezTo>
                  <a:pt x="1248" y="669"/>
                  <a:pt x="1248" y="666"/>
                  <a:pt x="1248" y="662"/>
                </a:cubicBezTo>
                <a:cubicBezTo>
                  <a:pt x="1249" y="650"/>
                  <a:pt x="1249" y="637"/>
                  <a:pt x="1249" y="625"/>
                </a:cubicBezTo>
                <a:lnTo>
                  <a:pt x="1249" y="625"/>
                </a:lnTo>
                <a:lnTo>
                  <a:pt x="1249" y="623"/>
                </a:lnTo>
                <a:close/>
                <a:moveTo>
                  <a:pt x="625" y="229"/>
                </a:moveTo>
                <a:cubicBezTo>
                  <a:pt x="843" y="229"/>
                  <a:pt x="1021" y="406"/>
                  <a:pt x="1021" y="625"/>
                </a:cubicBezTo>
                <a:cubicBezTo>
                  <a:pt x="1021" y="843"/>
                  <a:pt x="843" y="1021"/>
                  <a:pt x="625" y="1021"/>
                </a:cubicBezTo>
                <a:cubicBezTo>
                  <a:pt x="406" y="1021"/>
                  <a:pt x="229" y="843"/>
                  <a:pt x="229" y="625"/>
                </a:cubicBezTo>
                <a:cubicBezTo>
                  <a:pt x="229" y="406"/>
                  <a:pt x="406" y="229"/>
                  <a:pt x="625" y="229"/>
                </a:cubicBezTo>
              </a:path>
            </a:pathLst>
          </a:custGeom>
          <a:solidFill>
            <a:srgbClr val="5B9BC8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32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A6D0B1E5-7774-4195-8DF2-66BC0535D8AA}"/>
              </a:ext>
            </a:extLst>
          </p:cNvPr>
          <p:cNvSpPr txBox="1">
            <a:spLocks/>
          </p:cNvSpPr>
          <p:nvPr/>
        </p:nvSpPr>
        <p:spPr>
          <a:xfrm>
            <a:off x="4886035" y="3007595"/>
            <a:ext cx="158625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C3DE4980-2A49-497D-BF11-03C0537651F8}"/>
              </a:ext>
            </a:extLst>
          </p:cNvPr>
          <p:cNvSpPr txBox="1">
            <a:spLocks/>
          </p:cNvSpPr>
          <p:nvPr/>
        </p:nvSpPr>
        <p:spPr>
          <a:xfrm>
            <a:off x="4949534" y="3007595"/>
            <a:ext cx="3874426" cy="379568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noFill/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bg1"/>
              </a:buClr>
              <a:buSzPct val="100000"/>
              <a:defRPr sz="10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Areas of specialization</a:t>
            </a:r>
            <a:r>
              <a:rPr kumimoji="0" lang="en-US" sz="1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96055BF4-D826-4C64-AFF3-7C8225343A37}"/>
              </a:ext>
            </a:extLst>
          </p:cNvPr>
          <p:cNvGrpSpPr/>
          <p:nvPr/>
        </p:nvGrpSpPr>
        <p:grpSpPr>
          <a:xfrm>
            <a:off x="4620578" y="2909888"/>
            <a:ext cx="331787" cy="478344"/>
            <a:chOff x="-5376863" y="-4079875"/>
            <a:chExt cx="4725988" cy="6813550"/>
          </a:xfrm>
          <a:solidFill>
            <a:srgbClr val="5B9BC8"/>
          </a:solidFill>
        </p:grpSpPr>
        <p:sp>
          <p:nvSpPr>
            <p:cNvPr id="266" name="Freeform 71">
              <a:extLst>
                <a:ext uri="{FF2B5EF4-FFF2-40B4-BE49-F238E27FC236}">
                  <a16:creationId xmlns:a16="http://schemas.microsoft.com/office/drawing/2014/main" id="{60CC3D60-F5EB-4C69-A161-56A7C8DF908D}"/>
                </a:ext>
              </a:extLst>
            </p:cNvPr>
            <p:cNvSpPr>
              <a:spLocks/>
            </p:cNvSpPr>
            <p:nvPr/>
          </p:nvSpPr>
          <p:spPr bwMode="auto">
            <a:xfrm>
              <a:off x="-5376863" y="-4079875"/>
              <a:ext cx="4725988" cy="3717925"/>
            </a:xfrm>
            <a:custGeom>
              <a:avLst/>
              <a:gdLst>
                <a:gd name="T0" fmla="*/ 1216 w 1335"/>
                <a:gd name="T1" fmla="*/ 618 h 1050"/>
                <a:gd name="T2" fmla="*/ 1335 w 1335"/>
                <a:gd name="T3" fmla="*/ 525 h 1050"/>
                <a:gd name="T4" fmla="*/ 1303 w 1335"/>
                <a:gd name="T5" fmla="*/ 427 h 1050"/>
                <a:gd name="T6" fmla="*/ 1152 w 1335"/>
                <a:gd name="T7" fmla="*/ 422 h 1050"/>
                <a:gd name="T8" fmla="*/ 1071 w 1335"/>
                <a:gd name="T9" fmla="*/ 310 h 1050"/>
                <a:gd name="T10" fmla="*/ 1113 w 1335"/>
                <a:gd name="T11" fmla="*/ 165 h 1050"/>
                <a:gd name="T12" fmla="*/ 1030 w 1335"/>
                <a:gd name="T13" fmla="*/ 104 h 1050"/>
                <a:gd name="T14" fmla="*/ 902 w 1335"/>
                <a:gd name="T15" fmla="*/ 188 h 1050"/>
                <a:gd name="T16" fmla="*/ 771 w 1335"/>
                <a:gd name="T17" fmla="*/ 145 h 1050"/>
                <a:gd name="T18" fmla="*/ 719 w 1335"/>
                <a:gd name="T19" fmla="*/ 3 h 1050"/>
                <a:gd name="T20" fmla="*/ 616 w 1335"/>
                <a:gd name="T21" fmla="*/ 3 h 1050"/>
                <a:gd name="T22" fmla="*/ 565 w 1335"/>
                <a:gd name="T23" fmla="*/ 145 h 1050"/>
                <a:gd name="T24" fmla="*/ 433 w 1335"/>
                <a:gd name="T25" fmla="*/ 188 h 1050"/>
                <a:gd name="T26" fmla="*/ 308 w 1335"/>
                <a:gd name="T27" fmla="*/ 103 h 1050"/>
                <a:gd name="T28" fmla="*/ 225 w 1335"/>
                <a:gd name="T29" fmla="*/ 163 h 1050"/>
                <a:gd name="T30" fmla="*/ 264 w 1335"/>
                <a:gd name="T31" fmla="*/ 310 h 1050"/>
                <a:gd name="T32" fmla="*/ 183 w 1335"/>
                <a:gd name="T33" fmla="*/ 422 h 1050"/>
                <a:gd name="T34" fmla="*/ 32 w 1335"/>
                <a:gd name="T35" fmla="*/ 427 h 1050"/>
                <a:gd name="T36" fmla="*/ 0 w 1335"/>
                <a:gd name="T37" fmla="*/ 525 h 1050"/>
                <a:gd name="T38" fmla="*/ 120 w 1335"/>
                <a:gd name="T39" fmla="*/ 618 h 1050"/>
                <a:gd name="T40" fmla="*/ 119 w 1335"/>
                <a:gd name="T41" fmla="*/ 756 h 1050"/>
                <a:gd name="T42" fmla="*/ 0 w 1335"/>
                <a:gd name="T43" fmla="*/ 849 h 1050"/>
                <a:gd name="T44" fmla="*/ 32 w 1335"/>
                <a:gd name="T45" fmla="*/ 947 h 1050"/>
                <a:gd name="T46" fmla="*/ 184 w 1335"/>
                <a:gd name="T47" fmla="*/ 955 h 1050"/>
                <a:gd name="T48" fmla="*/ 251 w 1335"/>
                <a:gd name="T49" fmla="*/ 1049 h 1050"/>
                <a:gd name="T50" fmla="*/ 455 w 1335"/>
                <a:gd name="T51" fmla="*/ 986 h 1050"/>
                <a:gd name="T52" fmla="*/ 368 w 1335"/>
                <a:gd name="T53" fmla="*/ 677 h 1050"/>
                <a:gd name="T54" fmla="*/ 667 w 1335"/>
                <a:gd name="T55" fmla="*/ 378 h 1050"/>
                <a:gd name="T56" fmla="*/ 967 w 1335"/>
                <a:gd name="T57" fmla="*/ 677 h 1050"/>
                <a:gd name="T58" fmla="*/ 880 w 1335"/>
                <a:gd name="T59" fmla="*/ 987 h 1050"/>
                <a:gd name="T60" fmla="*/ 1083 w 1335"/>
                <a:gd name="T61" fmla="*/ 1050 h 1050"/>
                <a:gd name="T62" fmla="*/ 1152 w 1335"/>
                <a:gd name="T63" fmla="*/ 955 h 1050"/>
                <a:gd name="T64" fmla="*/ 1303 w 1335"/>
                <a:gd name="T65" fmla="*/ 950 h 1050"/>
                <a:gd name="T66" fmla="*/ 1335 w 1335"/>
                <a:gd name="T67" fmla="*/ 852 h 1050"/>
                <a:gd name="T68" fmla="*/ 1216 w 1335"/>
                <a:gd name="T69" fmla="*/ 756 h 1050"/>
                <a:gd name="T70" fmla="*/ 1216 w 1335"/>
                <a:gd name="T71" fmla="*/ 618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335" h="1050">
                  <a:moveTo>
                    <a:pt x="1216" y="618"/>
                  </a:moveTo>
                  <a:cubicBezTo>
                    <a:pt x="1258" y="592"/>
                    <a:pt x="1298" y="561"/>
                    <a:pt x="1335" y="525"/>
                  </a:cubicBezTo>
                  <a:cubicBezTo>
                    <a:pt x="1327" y="492"/>
                    <a:pt x="1316" y="459"/>
                    <a:pt x="1303" y="427"/>
                  </a:cubicBezTo>
                  <a:cubicBezTo>
                    <a:pt x="1252" y="420"/>
                    <a:pt x="1201" y="419"/>
                    <a:pt x="1152" y="422"/>
                  </a:cubicBezTo>
                  <a:cubicBezTo>
                    <a:pt x="1130" y="382"/>
                    <a:pt x="1102" y="344"/>
                    <a:pt x="1071" y="310"/>
                  </a:cubicBezTo>
                  <a:cubicBezTo>
                    <a:pt x="1090" y="265"/>
                    <a:pt x="1104" y="216"/>
                    <a:pt x="1113" y="165"/>
                  </a:cubicBezTo>
                  <a:cubicBezTo>
                    <a:pt x="1087" y="143"/>
                    <a:pt x="1059" y="122"/>
                    <a:pt x="1030" y="104"/>
                  </a:cubicBezTo>
                  <a:cubicBezTo>
                    <a:pt x="984" y="129"/>
                    <a:pt x="940" y="156"/>
                    <a:pt x="902" y="188"/>
                  </a:cubicBezTo>
                  <a:cubicBezTo>
                    <a:pt x="861" y="168"/>
                    <a:pt x="816" y="154"/>
                    <a:pt x="771" y="145"/>
                  </a:cubicBezTo>
                  <a:cubicBezTo>
                    <a:pt x="759" y="97"/>
                    <a:pt x="742" y="50"/>
                    <a:pt x="719" y="3"/>
                  </a:cubicBezTo>
                  <a:cubicBezTo>
                    <a:pt x="685" y="0"/>
                    <a:pt x="651" y="0"/>
                    <a:pt x="616" y="3"/>
                  </a:cubicBezTo>
                  <a:cubicBezTo>
                    <a:pt x="594" y="49"/>
                    <a:pt x="577" y="97"/>
                    <a:pt x="565" y="145"/>
                  </a:cubicBezTo>
                  <a:cubicBezTo>
                    <a:pt x="519" y="154"/>
                    <a:pt x="475" y="168"/>
                    <a:pt x="433" y="188"/>
                  </a:cubicBezTo>
                  <a:cubicBezTo>
                    <a:pt x="396" y="156"/>
                    <a:pt x="354" y="127"/>
                    <a:pt x="308" y="103"/>
                  </a:cubicBezTo>
                  <a:cubicBezTo>
                    <a:pt x="279" y="121"/>
                    <a:pt x="251" y="141"/>
                    <a:pt x="225" y="163"/>
                  </a:cubicBezTo>
                  <a:cubicBezTo>
                    <a:pt x="234" y="214"/>
                    <a:pt x="246" y="264"/>
                    <a:pt x="264" y="310"/>
                  </a:cubicBezTo>
                  <a:cubicBezTo>
                    <a:pt x="233" y="344"/>
                    <a:pt x="206" y="382"/>
                    <a:pt x="183" y="422"/>
                  </a:cubicBezTo>
                  <a:cubicBezTo>
                    <a:pt x="134" y="419"/>
                    <a:pt x="83" y="420"/>
                    <a:pt x="32" y="427"/>
                  </a:cubicBezTo>
                  <a:cubicBezTo>
                    <a:pt x="19" y="459"/>
                    <a:pt x="8" y="492"/>
                    <a:pt x="0" y="525"/>
                  </a:cubicBezTo>
                  <a:cubicBezTo>
                    <a:pt x="38" y="561"/>
                    <a:pt x="78" y="592"/>
                    <a:pt x="120" y="618"/>
                  </a:cubicBezTo>
                  <a:cubicBezTo>
                    <a:pt x="114" y="664"/>
                    <a:pt x="114" y="711"/>
                    <a:pt x="119" y="756"/>
                  </a:cubicBezTo>
                  <a:cubicBezTo>
                    <a:pt x="78" y="782"/>
                    <a:pt x="37" y="813"/>
                    <a:pt x="0" y="849"/>
                  </a:cubicBezTo>
                  <a:cubicBezTo>
                    <a:pt x="8" y="883"/>
                    <a:pt x="19" y="915"/>
                    <a:pt x="32" y="947"/>
                  </a:cubicBezTo>
                  <a:cubicBezTo>
                    <a:pt x="83" y="954"/>
                    <a:pt x="135" y="958"/>
                    <a:pt x="184" y="955"/>
                  </a:cubicBezTo>
                  <a:cubicBezTo>
                    <a:pt x="203" y="989"/>
                    <a:pt x="226" y="1020"/>
                    <a:pt x="251" y="1049"/>
                  </a:cubicBezTo>
                  <a:cubicBezTo>
                    <a:pt x="316" y="1029"/>
                    <a:pt x="401" y="1003"/>
                    <a:pt x="455" y="986"/>
                  </a:cubicBezTo>
                  <a:cubicBezTo>
                    <a:pt x="401" y="908"/>
                    <a:pt x="368" y="799"/>
                    <a:pt x="368" y="677"/>
                  </a:cubicBezTo>
                  <a:cubicBezTo>
                    <a:pt x="368" y="512"/>
                    <a:pt x="502" y="378"/>
                    <a:pt x="667" y="378"/>
                  </a:cubicBezTo>
                  <a:cubicBezTo>
                    <a:pt x="833" y="378"/>
                    <a:pt x="967" y="512"/>
                    <a:pt x="967" y="677"/>
                  </a:cubicBezTo>
                  <a:cubicBezTo>
                    <a:pt x="967" y="800"/>
                    <a:pt x="934" y="909"/>
                    <a:pt x="880" y="987"/>
                  </a:cubicBezTo>
                  <a:cubicBezTo>
                    <a:pt x="935" y="1004"/>
                    <a:pt x="1020" y="1031"/>
                    <a:pt x="1083" y="1050"/>
                  </a:cubicBezTo>
                  <a:cubicBezTo>
                    <a:pt x="1109" y="1021"/>
                    <a:pt x="1133" y="989"/>
                    <a:pt x="1152" y="955"/>
                  </a:cubicBezTo>
                  <a:cubicBezTo>
                    <a:pt x="1201" y="958"/>
                    <a:pt x="1251" y="957"/>
                    <a:pt x="1303" y="950"/>
                  </a:cubicBezTo>
                  <a:cubicBezTo>
                    <a:pt x="1316" y="918"/>
                    <a:pt x="1327" y="885"/>
                    <a:pt x="1335" y="852"/>
                  </a:cubicBezTo>
                  <a:cubicBezTo>
                    <a:pt x="1297" y="816"/>
                    <a:pt x="1258" y="783"/>
                    <a:pt x="1216" y="756"/>
                  </a:cubicBezTo>
                  <a:cubicBezTo>
                    <a:pt x="1222" y="710"/>
                    <a:pt x="1222" y="664"/>
                    <a:pt x="1216" y="6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67" name="Freeform 72">
              <a:extLst>
                <a:ext uri="{FF2B5EF4-FFF2-40B4-BE49-F238E27FC236}">
                  <a16:creationId xmlns:a16="http://schemas.microsoft.com/office/drawing/2014/main" id="{6AB8B90A-ACCA-482C-8E20-12D100F32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-4899026" y="-382588"/>
              <a:ext cx="3756025" cy="3116263"/>
            </a:xfrm>
            <a:custGeom>
              <a:avLst/>
              <a:gdLst>
                <a:gd name="T0" fmla="*/ 930 w 1061"/>
                <a:gd name="T1" fmla="*/ 77 h 880"/>
                <a:gd name="T2" fmla="*/ 682 w 1061"/>
                <a:gd name="T3" fmla="*/ 0 h 880"/>
                <a:gd name="T4" fmla="*/ 531 w 1061"/>
                <a:gd name="T5" fmla="*/ 317 h 880"/>
                <a:gd name="T6" fmla="*/ 379 w 1061"/>
                <a:gd name="T7" fmla="*/ 0 h 880"/>
                <a:gd name="T8" fmla="*/ 131 w 1061"/>
                <a:gd name="T9" fmla="*/ 77 h 880"/>
                <a:gd name="T10" fmla="*/ 0 w 1061"/>
                <a:gd name="T11" fmla="*/ 264 h 880"/>
                <a:gd name="T12" fmla="*/ 0 w 1061"/>
                <a:gd name="T13" fmla="*/ 880 h 880"/>
                <a:gd name="T14" fmla="*/ 1061 w 1061"/>
                <a:gd name="T15" fmla="*/ 880 h 880"/>
                <a:gd name="T16" fmla="*/ 1061 w 1061"/>
                <a:gd name="T17" fmla="*/ 264 h 880"/>
                <a:gd name="T18" fmla="*/ 930 w 1061"/>
                <a:gd name="T19" fmla="*/ 77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61" h="880">
                  <a:moveTo>
                    <a:pt x="930" y="77"/>
                  </a:moveTo>
                  <a:cubicBezTo>
                    <a:pt x="847" y="51"/>
                    <a:pt x="723" y="13"/>
                    <a:pt x="682" y="0"/>
                  </a:cubicBezTo>
                  <a:lnTo>
                    <a:pt x="531" y="317"/>
                  </a:lnTo>
                  <a:lnTo>
                    <a:pt x="379" y="0"/>
                  </a:lnTo>
                  <a:cubicBezTo>
                    <a:pt x="339" y="12"/>
                    <a:pt x="214" y="51"/>
                    <a:pt x="131" y="77"/>
                  </a:cubicBezTo>
                  <a:cubicBezTo>
                    <a:pt x="31" y="108"/>
                    <a:pt x="0" y="165"/>
                    <a:pt x="0" y="264"/>
                  </a:cubicBezTo>
                  <a:lnTo>
                    <a:pt x="0" y="880"/>
                  </a:lnTo>
                  <a:lnTo>
                    <a:pt x="1061" y="880"/>
                  </a:lnTo>
                  <a:lnTo>
                    <a:pt x="1061" y="264"/>
                  </a:lnTo>
                  <a:cubicBezTo>
                    <a:pt x="1061" y="165"/>
                    <a:pt x="1030" y="108"/>
                    <a:pt x="930" y="7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268" name="Freeform 73">
              <a:extLst>
                <a:ext uri="{FF2B5EF4-FFF2-40B4-BE49-F238E27FC236}">
                  <a16:creationId xmlns:a16="http://schemas.microsoft.com/office/drawing/2014/main" id="{5F72C443-B425-4EED-B5EE-1B12D308F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-3816351" y="-2482850"/>
              <a:ext cx="1603375" cy="2085975"/>
            </a:xfrm>
            <a:custGeom>
              <a:avLst/>
              <a:gdLst>
                <a:gd name="T0" fmla="*/ 226 w 453"/>
                <a:gd name="T1" fmla="*/ 0 h 589"/>
                <a:gd name="T2" fmla="*/ 0 w 453"/>
                <a:gd name="T3" fmla="*/ 226 h 589"/>
                <a:gd name="T4" fmla="*/ 226 w 453"/>
                <a:gd name="T5" fmla="*/ 589 h 589"/>
                <a:gd name="T6" fmla="*/ 453 w 453"/>
                <a:gd name="T7" fmla="*/ 226 h 589"/>
                <a:gd name="T8" fmla="*/ 226 w 453"/>
                <a:gd name="T9" fmla="*/ 0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3" h="589">
                  <a:moveTo>
                    <a:pt x="226" y="0"/>
                  </a:moveTo>
                  <a:cubicBezTo>
                    <a:pt x="101" y="0"/>
                    <a:pt x="0" y="101"/>
                    <a:pt x="0" y="226"/>
                  </a:cubicBezTo>
                  <a:cubicBezTo>
                    <a:pt x="0" y="427"/>
                    <a:pt x="101" y="589"/>
                    <a:pt x="226" y="589"/>
                  </a:cubicBezTo>
                  <a:cubicBezTo>
                    <a:pt x="352" y="589"/>
                    <a:pt x="453" y="427"/>
                    <a:pt x="453" y="226"/>
                  </a:cubicBezTo>
                  <a:cubicBezTo>
                    <a:pt x="453" y="101"/>
                    <a:pt x="352" y="0"/>
                    <a:pt x="22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32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69" name="TextBox 268">
            <a:extLst>
              <a:ext uri="{FF2B5EF4-FFF2-40B4-BE49-F238E27FC236}">
                <a16:creationId xmlns:a16="http://schemas.microsoft.com/office/drawing/2014/main" id="{8BFAE662-E887-47CE-BBB1-18F87886B8F2}"/>
              </a:ext>
            </a:extLst>
          </p:cNvPr>
          <p:cNvSpPr txBox="1"/>
          <p:nvPr/>
        </p:nvSpPr>
        <p:spPr>
          <a:xfrm>
            <a:off x="1902813" y="1942932"/>
            <a:ext cx="532197" cy="1569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Eligibility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28C50FB9-1A5E-4659-89EF-FDB131839465}"/>
              </a:ext>
            </a:extLst>
          </p:cNvPr>
          <p:cNvSpPr txBox="1"/>
          <p:nvPr/>
        </p:nvSpPr>
        <p:spPr>
          <a:xfrm>
            <a:off x="2558092" y="1942932"/>
            <a:ext cx="647613" cy="1569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CalWORKs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9E978B6E-EB55-4C3C-8490-74EB0B75A000}"/>
              </a:ext>
            </a:extLst>
          </p:cNvPr>
          <p:cNvSpPr txBox="1"/>
          <p:nvPr/>
        </p:nvSpPr>
        <p:spPr>
          <a:xfrm>
            <a:off x="3328787" y="1942932"/>
            <a:ext cx="532197" cy="1569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CalFresh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35503A0F-7CFA-4B35-85EC-11E414399020}"/>
              </a:ext>
            </a:extLst>
          </p:cNvPr>
          <p:cNvCxnSpPr/>
          <p:nvPr/>
        </p:nvCxnSpPr>
        <p:spPr>
          <a:xfrm>
            <a:off x="3267246" y="1935697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812EEE3F-A150-43F8-B0F3-FFDB437E32CE}"/>
              </a:ext>
            </a:extLst>
          </p:cNvPr>
          <p:cNvCxnSpPr/>
          <p:nvPr/>
        </p:nvCxnSpPr>
        <p:spPr>
          <a:xfrm>
            <a:off x="3922525" y="1935697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449618D6-819C-4517-B2F4-E351F1567314}"/>
              </a:ext>
            </a:extLst>
          </p:cNvPr>
          <p:cNvSpPr txBox="1"/>
          <p:nvPr/>
        </p:nvSpPr>
        <p:spPr>
          <a:xfrm>
            <a:off x="3984066" y="1942932"/>
            <a:ext cx="189154" cy="15698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ICT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38809CEE-04B6-4EDF-967D-C594ACC17731}"/>
              </a:ext>
            </a:extLst>
          </p:cNvPr>
          <p:cNvSpPr txBox="1"/>
          <p:nvPr/>
        </p:nvSpPr>
        <p:spPr>
          <a:xfrm>
            <a:off x="4296302" y="1942932"/>
            <a:ext cx="456856" cy="1569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e-Apps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362A081-C211-4C3E-85E7-1709EBE13E33}"/>
              </a:ext>
            </a:extLst>
          </p:cNvPr>
          <p:cNvSpPr txBox="1"/>
          <p:nvPr/>
        </p:nvSpPr>
        <p:spPr>
          <a:xfrm>
            <a:off x="4876242" y="1942932"/>
            <a:ext cx="644608" cy="1569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CalHEERS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DB6F9900-638C-4BE2-BE80-5AD91AFACE0D}"/>
              </a:ext>
            </a:extLst>
          </p:cNvPr>
          <p:cNvCxnSpPr>
            <a:cxnSpLocks/>
          </p:cNvCxnSpPr>
          <p:nvPr/>
        </p:nvCxnSpPr>
        <p:spPr>
          <a:xfrm>
            <a:off x="2496551" y="1935697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9FBFDC15-F31A-495A-8860-794E6962C3EA}"/>
              </a:ext>
            </a:extLst>
          </p:cNvPr>
          <p:cNvCxnSpPr/>
          <p:nvPr/>
        </p:nvCxnSpPr>
        <p:spPr>
          <a:xfrm>
            <a:off x="4234761" y="1935697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7E6F3B65-A33C-471F-A35D-7AFA9762949D}"/>
              </a:ext>
            </a:extLst>
          </p:cNvPr>
          <p:cNvCxnSpPr/>
          <p:nvPr/>
        </p:nvCxnSpPr>
        <p:spPr>
          <a:xfrm>
            <a:off x="4814699" y="1935697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E9617AC0-9649-4D88-8D1F-6C60AFF63003}"/>
              </a:ext>
            </a:extLst>
          </p:cNvPr>
          <p:cNvSpPr txBox="1"/>
          <p:nvPr/>
        </p:nvSpPr>
        <p:spPr>
          <a:xfrm>
            <a:off x="1995306" y="2175303"/>
            <a:ext cx="285335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WTW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CCC4A1B5-F3DF-49F0-A46F-F68EEFE7D4B8}"/>
              </a:ext>
            </a:extLst>
          </p:cNvPr>
          <p:cNvSpPr txBox="1"/>
          <p:nvPr/>
        </p:nvSpPr>
        <p:spPr>
          <a:xfrm>
            <a:off x="3213736" y="2175303"/>
            <a:ext cx="671659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Child Care</a:t>
            </a: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B0E15E50-BBC2-47FC-8ED3-68E97F83FC0D}"/>
              </a:ext>
            </a:extLst>
          </p:cNvPr>
          <p:cNvSpPr txBox="1"/>
          <p:nvPr/>
        </p:nvSpPr>
        <p:spPr>
          <a:xfrm>
            <a:off x="4060996" y="2175303"/>
            <a:ext cx="1229504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Resource Databank</a:t>
            </a:r>
          </a:p>
        </p:txBody>
      </p: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4AFEF25F-DA4B-41D1-87DE-1238BE092F11}"/>
              </a:ext>
            </a:extLst>
          </p:cNvPr>
          <p:cNvCxnSpPr/>
          <p:nvPr/>
        </p:nvCxnSpPr>
        <p:spPr>
          <a:xfrm>
            <a:off x="3125935" y="2166522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C837275F-DD49-4D64-AA48-5CAE6FDADD82}"/>
              </a:ext>
            </a:extLst>
          </p:cNvPr>
          <p:cNvCxnSpPr/>
          <p:nvPr/>
        </p:nvCxnSpPr>
        <p:spPr>
          <a:xfrm>
            <a:off x="3973196" y="2166522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sp>
        <p:nvSpPr>
          <p:cNvPr id="285" name="TextBox 284">
            <a:extLst>
              <a:ext uri="{FF2B5EF4-FFF2-40B4-BE49-F238E27FC236}">
                <a16:creationId xmlns:a16="http://schemas.microsoft.com/office/drawing/2014/main" id="{C81692A7-71C5-4A71-B105-03AB85FABE8D}"/>
              </a:ext>
            </a:extLst>
          </p:cNvPr>
          <p:cNvSpPr txBox="1"/>
          <p:nvPr/>
        </p:nvSpPr>
        <p:spPr>
          <a:xfrm>
            <a:off x="2456243" y="2175303"/>
            <a:ext cx="581891" cy="1538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1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Medi</a:t>
            </a: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-Cal</a:t>
            </a: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AA3FBE23-988E-48D0-99ED-970F2C2694A3}"/>
              </a:ext>
            </a:extLst>
          </p:cNvPr>
          <p:cNvCxnSpPr>
            <a:cxnSpLocks/>
          </p:cNvCxnSpPr>
          <p:nvPr/>
        </p:nvCxnSpPr>
        <p:spPr>
          <a:xfrm>
            <a:off x="2368442" y="2166522"/>
            <a:ext cx="0" cy="17145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ysDot"/>
          </a:ln>
          <a:effectLst/>
        </p:spPr>
      </p:cxnSp>
      <p:graphicFrame>
        <p:nvGraphicFramePr>
          <p:cNvPr id="287" name="Object 286">
            <a:extLst>
              <a:ext uri="{FF2B5EF4-FFF2-40B4-BE49-F238E27FC236}">
                <a16:creationId xmlns:a16="http://schemas.microsoft.com/office/drawing/2014/main" id="{F344B02F-2AB6-4F87-BA4F-22F6D09CA58E}"/>
              </a:ext>
            </a:extLst>
          </p:cNvPr>
          <p:cNvGraphicFramePr>
            <a:graphicFrameLocks/>
          </p:cNvGraphicFramePr>
          <p:nvPr>
            <p:custDataLst>
              <p:tags r:id="rId4"/>
            </p:custDataLst>
            <p:extLst/>
          </p:nvPr>
        </p:nvGraphicFramePr>
        <p:xfrm>
          <a:off x="1460500" y="3556001"/>
          <a:ext cx="1378089" cy="2469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Chart" r:id="rId43" imgW="1381300" imgH="2467080" progId="MSGraph.Chart.8">
                  <p:embed followColorScheme="full"/>
                </p:oleObj>
              </mc:Choice>
              <mc:Fallback>
                <p:oleObj name="Chart" r:id="rId43" imgW="1381300" imgH="2467080" progId="MSGraph.Chart.8">
                  <p:embed followColorScheme="full"/>
                  <p:pic>
                    <p:nvPicPr>
                      <p:cNvPr id="287" name="Object 286">
                        <a:extLst>
                          <a:ext uri="{FF2B5EF4-FFF2-40B4-BE49-F238E27FC236}">
                            <a16:creationId xmlns:a16="http://schemas.microsoft.com/office/drawing/2014/main" id="{F344B02F-2AB6-4F87-BA4F-22F6D09CA5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1460500" y="3556001"/>
                        <a:ext cx="1378089" cy="2469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 useBgFill="1">
        <p:nvSpPr>
          <p:cNvPr id="288" name="Freeform: Shape 287">
            <a:extLst>
              <a:ext uri="{FF2B5EF4-FFF2-40B4-BE49-F238E27FC236}">
                <a16:creationId xmlns:a16="http://schemas.microsoft.com/office/drawing/2014/main" id="{72C22E13-AC86-4BB6-A3A9-8E0E113F181D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1612900" y="3690938"/>
            <a:ext cx="531814" cy="200026"/>
          </a:xfrm>
          <a:custGeom>
            <a:avLst/>
            <a:gdLst/>
            <a:ahLst/>
            <a:cxnLst/>
            <a:rect l="0" t="0" r="0" b="0"/>
            <a:pathLst>
              <a:path w="531814" h="200026">
                <a:moveTo>
                  <a:pt x="0" y="142875"/>
                </a:moveTo>
                <a:lnTo>
                  <a:pt x="531813" y="0"/>
                </a:lnTo>
                <a:lnTo>
                  <a:pt x="531813" y="57150"/>
                </a:lnTo>
                <a:lnTo>
                  <a:pt x="0" y="200025"/>
                </a:lnTo>
                <a:close/>
              </a:path>
            </a:pathLst>
          </a:cu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289" name="Freeform: Shape 288">
            <a:extLst>
              <a:ext uri="{FF2B5EF4-FFF2-40B4-BE49-F238E27FC236}">
                <a16:creationId xmlns:a16="http://schemas.microsoft.com/office/drawing/2014/main" id="{20632200-6069-4036-B0B2-6B4ED6E30763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1612900" y="3748088"/>
            <a:ext cx="531814" cy="142876"/>
          </a:xfrm>
          <a:custGeom>
            <a:avLst/>
            <a:gdLst/>
            <a:ahLst/>
            <a:cxnLst/>
            <a:rect l="0" t="0" r="0" b="0"/>
            <a:pathLst>
              <a:path w="531814" h="142876">
                <a:moveTo>
                  <a:pt x="0" y="142875"/>
                </a:moveTo>
                <a:lnTo>
                  <a:pt x="531813" y="0"/>
                </a:lnTo>
              </a:path>
            </a:pathLst>
          </a:custGeom>
          <a:ln w="952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628A10F4-E64B-4042-8511-1060355D94EF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1612900" y="3690938"/>
            <a:ext cx="531814" cy="142876"/>
          </a:xfrm>
          <a:custGeom>
            <a:avLst/>
            <a:gdLst/>
            <a:ahLst/>
            <a:cxnLst/>
            <a:rect l="0" t="0" r="0" b="0"/>
            <a:pathLst>
              <a:path w="531814" h="142876">
                <a:moveTo>
                  <a:pt x="0" y="142875"/>
                </a:moveTo>
                <a:lnTo>
                  <a:pt x="531813" y="0"/>
                </a:lnTo>
              </a:path>
            </a:pathLst>
          </a:custGeom>
          <a:ln w="952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C5384618-9919-49D7-9AE0-C065D83D6716}"/>
              </a:ext>
            </a:extLst>
          </p:cNvPr>
          <p:cNvCxnSpPr/>
          <p:nvPr>
            <p:custDataLst>
              <p:tags r:id="rId8"/>
            </p:custDataLst>
          </p:nvPr>
        </p:nvCxnSpPr>
        <p:spPr bwMode="gray">
          <a:xfrm>
            <a:off x="750888" y="5765800"/>
            <a:ext cx="823912" cy="0"/>
          </a:xfrm>
          <a:prstGeom prst="line">
            <a:avLst/>
          </a:prstGeom>
          <a:ln w="317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4A479152-8DFF-4A33-BD3B-9765A3ED69B0}"/>
              </a:ext>
            </a:extLst>
          </p:cNvPr>
          <p:cNvCxnSpPr/>
          <p:nvPr>
            <p:custDataLst>
              <p:tags r:id="rId9"/>
            </p:custDataLst>
          </p:nvPr>
        </p:nvCxnSpPr>
        <p:spPr bwMode="gray">
          <a:xfrm>
            <a:off x="1574800" y="5562600"/>
            <a:ext cx="49213" cy="254000"/>
          </a:xfrm>
          <a:prstGeom prst="line">
            <a:avLst/>
          </a:prstGeom>
          <a:ln w="317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54A77AC2-C47A-4192-AA02-62D0014ED539}"/>
              </a:ext>
            </a:extLst>
          </p:cNvPr>
          <p:cNvCxnSpPr/>
          <p:nvPr>
            <p:custDataLst>
              <p:tags r:id="rId10"/>
            </p:custDataLst>
          </p:nvPr>
        </p:nvCxnSpPr>
        <p:spPr bwMode="gray">
          <a:xfrm>
            <a:off x="1404938" y="5562600"/>
            <a:ext cx="169862" cy="0"/>
          </a:xfrm>
          <a:prstGeom prst="line">
            <a:avLst/>
          </a:prstGeom>
          <a:ln w="317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8E21396F-AA32-444A-A707-5CBD29857A90}"/>
              </a:ext>
            </a:extLst>
          </p:cNvPr>
          <p:cNvCxnSpPr/>
          <p:nvPr>
            <p:custDataLst>
              <p:tags r:id="rId11"/>
            </p:custDataLst>
          </p:nvPr>
        </p:nvCxnSpPr>
        <p:spPr bwMode="gray">
          <a:xfrm>
            <a:off x="1574800" y="5765800"/>
            <a:ext cx="49213" cy="136525"/>
          </a:xfrm>
          <a:prstGeom prst="line">
            <a:avLst/>
          </a:prstGeom>
          <a:ln w="317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6ED9D4F1-1EB5-43EB-9E82-4723D1E8C0B0}"/>
              </a:ext>
            </a:extLst>
          </p:cNvPr>
          <p:cNvCxnSpPr/>
          <p:nvPr>
            <p:custDataLst>
              <p:tags r:id="rId12"/>
            </p:custDataLst>
          </p:nvPr>
        </p:nvCxnSpPr>
        <p:spPr bwMode="gray">
          <a:xfrm>
            <a:off x="1574800" y="5156200"/>
            <a:ext cx="49213" cy="85725"/>
          </a:xfrm>
          <a:prstGeom prst="line">
            <a:avLst/>
          </a:prstGeom>
          <a:ln w="3175">
            <a:solidFill>
              <a:schemeClr val="accent6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Text Placeholder 2">
            <a:extLst>
              <a:ext uri="{FF2B5EF4-FFF2-40B4-BE49-F238E27FC236}">
                <a16:creationId xmlns:a16="http://schemas.microsoft.com/office/drawing/2014/main" id="{CF1BBB7C-329D-4FFF-AC01-F82C52FEF20D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412750" y="4165600"/>
            <a:ext cx="107473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FA2FB191-ED21-424F-B955-40284ECDCF2C}" type="datetime'T''''ec''''''''''hn''''''ic''''a''l'' A''''n''''''''''''alyst'">
              <a:rPr lang="en-US" altLang="en-US" sz="1000"/>
              <a:pPr/>
              <a:t>Technical Analyst</a:t>
            </a:fld>
            <a:endParaRPr lang="en-US" sz="1000" dirty="0">
              <a:sym typeface="+mn-lt"/>
            </a:endParaRPr>
          </a:p>
        </p:txBody>
      </p:sp>
      <p:sp>
        <p:nvSpPr>
          <p:cNvPr id="300" name="Text Placeholder 2">
            <a:extLst>
              <a:ext uri="{FF2B5EF4-FFF2-40B4-BE49-F238E27FC236}">
                <a16:creationId xmlns:a16="http://schemas.microsoft.com/office/drawing/2014/main" id="{5D2AD943-B720-4B8F-B503-2C89956CC683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auto">
          <a:xfrm>
            <a:off x="412750" y="5283200"/>
            <a:ext cx="61436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ABA3E169-6C10-45A9-8FBF-AC6A19C1E5BE}" type="datetime'''Su''''''pe''''''''''''''''''r''''''''v''''is''''''o''''''r'">
              <a:rPr lang="en-US" altLang="en-US" sz="1000"/>
              <a:pPr/>
              <a:t>Supervisor</a:t>
            </a:fld>
            <a:endParaRPr lang="en-US" sz="1000" dirty="0">
              <a:sym typeface="+mn-lt"/>
            </a:endParaRPr>
          </a:p>
        </p:txBody>
      </p:sp>
      <p:sp>
        <p:nvSpPr>
          <p:cNvPr id="306" name="Text Placeholder 2">
            <a:extLst>
              <a:ext uri="{FF2B5EF4-FFF2-40B4-BE49-F238E27FC236}">
                <a16:creationId xmlns:a16="http://schemas.microsoft.com/office/drawing/2014/main" id="{764361FD-58A2-446E-93BA-64FA84797522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auto">
          <a:xfrm>
            <a:off x="412750" y="3717925"/>
            <a:ext cx="70643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CCD2C3B8-7F3E-4E17-BAEB-744366089C6A}" type="datetime'''''''''Ot''''''her'' ''''&amp; N''''''''''A'''''''">
              <a:rPr lang="en-US" altLang="en-US" sz="1000"/>
              <a:pPr/>
              <a:t>Other &amp; NA</a:t>
            </a:fld>
            <a:endParaRPr lang="en-US" sz="1000" dirty="0">
              <a:sym typeface="+mn-lt"/>
            </a:endParaRPr>
          </a:p>
        </p:txBody>
      </p:sp>
      <p:sp>
        <p:nvSpPr>
          <p:cNvPr id="299" name="Text Placeholder 2">
            <a:extLst>
              <a:ext uri="{FF2B5EF4-FFF2-40B4-BE49-F238E27FC236}">
                <a16:creationId xmlns:a16="http://schemas.microsoft.com/office/drawing/2014/main" id="{765568E6-F823-47AE-B5A1-E74D66A86B2D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1755775" y="3492500"/>
            <a:ext cx="2413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5875" tIns="0" rIns="15875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D1329092-D8A6-4FB8-A43A-8AE1A3C07EF0}" type="datetime'''''1''''''''''''0''''6'''''''''''''''">
              <a:rPr lang="en-US" altLang="en-US" sz="1000"/>
              <a:pPr/>
              <a:t>106</a:t>
            </a:fld>
            <a:endParaRPr lang="en-US" sz="1000" dirty="0">
              <a:sym typeface="+mn-lt"/>
            </a:endParaRPr>
          </a:p>
        </p:txBody>
      </p:sp>
      <p:sp>
        <p:nvSpPr>
          <p:cNvPr id="298" name="Text Placeholder 2">
            <a:extLst>
              <a:ext uri="{FF2B5EF4-FFF2-40B4-BE49-F238E27FC236}">
                <a16:creationId xmlns:a16="http://schemas.microsoft.com/office/drawing/2014/main" id="{1B68A6EE-A8C9-4645-BC43-41A1788587FA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gray">
          <a:xfrm>
            <a:off x="1712913" y="5826125"/>
            <a:ext cx="101600" cy="152400"/>
          </a:xfrm>
          <a:prstGeom prst="rect">
            <a:avLst/>
          </a:prstGeom>
          <a:solidFill>
            <a:srgbClr val="10A2ED"/>
          </a:solidFill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0C3A2E2-1D62-4278-BCF2-C6A4389EE0B6}" type="datetime'''''''''''''''''''''1'''''''''''''''''''''''''''''''''''''''">
              <a:rPr lang="en-US" altLang="en-US" sz="1000">
                <a:solidFill>
                  <a:schemeClr val="bg1"/>
                </a:solidFill>
              </a:rPr>
              <a:pPr/>
              <a:t>1</a:t>
            </a:fld>
            <a:endParaRPr lang="en-US" sz="1000" dirty="0">
              <a:solidFill>
                <a:schemeClr val="bg1"/>
              </a:solidFill>
              <a:sym typeface="+mn-lt"/>
            </a:endParaRPr>
          </a:p>
        </p:txBody>
      </p:sp>
      <p:sp>
        <p:nvSpPr>
          <p:cNvPr id="302" name="Text Placeholder 2">
            <a:extLst>
              <a:ext uri="{FF2B5EF4-FFF2-40B4-BE49-F238E27FC236}">
                <a16:creationId xmlns:a16="http://schemas.microsoft.com/office/drawing/2014/main" id="{3EE7CB6A-FCE5-4E21-B8F7-14CACE624C95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412750" y="5080000"/>
            <a:ext cx="11366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5FA8BE7-053F-4FE3-9EAD-E69E9CB02931}" type="datetime'Pr''og''''''r''''''''''am'''''' ''M''''''''a''na''''''''g''er'">
              <a:rPr lang="en-US" altLang="en-US" sz="1000"/>
              <a:pPr/>
              <a:t>Program Manager</a:t>
            </a:fld>
            <a:endParaRPr lang="en-US" sz="1000" dirty="0">
              <a:sym typeface="+mn-lt"/>
            </a:endParaRPr>
          </a:p>
        </p:txBody>
      </p:sp>
      <p:sp>
        <p:nvSpPr>
          <p:cNvPr id="303" name="Text Placeholder 2">
            <a:extLst>
              <a:ext uri="{FF2B5EF4-FFF2-40B4-BE49-F238E27FC236}">
                <a16:creationId xmlns:a16="http://schemas.microsoft.com/office/drawing/2014/main" id="{DC588413-905D-4859-A795-B7B0390D1AB3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412750" y="4794250"/>
            <a:ext cx="9636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E5D187D9-7656-4A7A-AB25-FD14BEC19C12}" type="datetime'B''''''''u''''''s''''''''''in''ess ''An''al''y''s''''t'''">
              <a:rPr lang="en-US" altLang="en-US" sz="1000"/>
              <a:pPr/>
              <a:t>Business Analyst</a:t>
            </a:fld>
            <a:endParaRPr lang="en-US" sz="1000" dirty="0">
              <a:sym typeface="+mn-lt"/>
            </a:endParaRPr>
          </a:p>
        </p:txBody>
      </p:sp>
      <p:sp>
        <p:nvSpPr>
          <p:cNvPr id="297" name="Text Placeholder 2">
            <a:extLst>
              <a:ext uri="{FF2B5EF4-FFF2-40B4-BE49-F238E27FC236}">
                <a16:creationId xmlns:a16="http://schemas.microsoft.com/office/drawing/2014/main" id="{DD11CE90-99CD-409F-B92E-13C02A1AC862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gray">
          <a:xfrm>
            <a:off x="1790700" y="3717925"/>
            <a:ext cx="171450" cy="152400"/>
          </a:xfrm>
          <a:prstGeom prst="rect">
            <a:avLst/>
          </a:prstGeom>
          <a:solidFill>
            <a:schemeClr val="bg2"/>
          </a:solidFill>
        </p:spPr>
        <p:txBody>
          <a:bodyPr vert="horz" wrap="none" lIns="15875" tIns="0" rIns="15875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CCF149B-E638-46BC-B8E3-C93470D39FE1}" type="datetime'''''4''''''''''''''''''''''''''7'''''''''''">
              <a:rPr lang="en-US" altLang="en-US" sz="1000"/>
              <a:pPr/>
              <a:t>47</a:t>
            </a:fld>
            <a:endParaRPr lang="en-US" sz="1000" dirty="0">
              <a:sym typeface="+mn-lt"/>
            </a:endParaRPr>
          </a:p>
        </p:txBody>
      </p:sp>
      <p:sp>
        <p:nvSpPr>
          <p:cNvPr id="304" name="Text Placeholder 2">
            <a:extLst>
              <a:ext uri="{FF2B5EF4-FFF2-40B4-BE49-F238E27FC236}">
                <a16:creationId xmlns:a16="http://schemas.microsoft.com/office/drawing/2014/main" id="{0D958E67-E354-46A4-A061-89D9D5BC7C4E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412750" y="5689600"/>
            <a:ext cx="31273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5FCA40E-A084-4B71-8CBD-056AF4B16505}" type="datetime'''''''C''''''l''''''''''e''''''r''k'">
              <a:rPr lang="en-US" altLang="en-US" sz="1000"/>
              <a:pPr/>
              <a:t>Clerk</a:t>
            </a:fld>
            <a:endParaRPr lang="en-US" sz="1000" dirty="0">
              <a:sym typeface="+mn-lt"/>
            </a:endParaRPr>
          </a:p>
        </p:txBody>
      </p:sp>
      <p:sp>
        <p:nvSpPr>
          <p:cNvPr id="301" name="Text Placeholder 2">
            <a:extLst>
              <a:ext uri="{FF2B5EF4-FFF2-40B4-BE49-F238E27FC236}">
                <a16:creationId xmlns:a16="http://schemas.microsoft.com/office/drawing/2014/main" id="{E7050180-C11E-4171-8B0D-69B0B29CEB6D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412750" y="5486400"/>
            <a:ext cx="96678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E5F964F5-C22B-473E-8CCC-AA7D96A12F27}" type="datetime'''''''''Eli''''gi''''b''''''ilit''y ''Wo''r''k''e''''''''r'">
              <a:rPr lang="en-US" altLang="en-US" sz="1000"/>
              <a:pPr/>
              <a:t>Eligibility Worker</a:t>
            </a:fld>
            <a:endParaRPr lang="en-US" sz="1000" dirty="0">
              <a:sym typeface="+mn-lt"/>
            </a:endParaRPr>
          </a:p>
        </p:txBody>
      </p:sp>
      <p:graphicFrame>
        <p:nvGraphicFramePr>
          <p:cNvPr id="307" name="Object 306">
            <a:extLst>
              <a:ext uri="{FF2B5EF4-FFF2-40B4-BE49-F238E27FC236}">
                <a16:creationId xmlns:a16="http://schemas.microsoft.com/office/drawing/2014/main" id="{F2F913CD-42EA-495C-A057-EA884143172B}"/>
              </a:ext>
            </a:extLst>
          </p:cNvPr>
          <p:cNvGraphicFramePr>
            <a:graphicFrameLocks/>
          </p:cNvGraphicFramePr>
          <p:nvPr>
            <p:custDataLst>
              <p:tags r:id="rId23"/>
            </p:custDataLst>
            <p:extLst/>
          </p:nvPr>
        </p:nvGraphicFramePr>
        <p:xfrm>
          <a:off x="2705101" y="3937000"/>
          <a:ext cx="1523869" cy="1517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Chart" r:id="rId45" imgW="1523893" imgH="1514588" progId="MSGraph.Chart.8">
                  <p:embed followColorScheme="full"/>
                </p:oleObj>
              </mc:Choice>
              <mc:Fallback>
                <p:oleObj name="Chart" r:id="rId45" imgW="1523893" imgH="1514588" progId="MSGraph.Chart.8">
                  <p:embed followColorScheme="full"/>
                  <p:pic>
                    <p:nvPicPr>
                      <p:cNvPr id="307" name="Object 306">
                        <a:extLst>
                          <a:ext uri="{FF2B5EF4-FFF2-40B4-BE49-F238E27FC236}">
                            <a16:creationId xmlns:a16="http://schemas.microsoft.com/office/drawing/2014/main" id="{F2F913CD-42EA-495C-A057-EA88414317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2705101" y="3937000"/>
                        <a:ext cx="1523869" cy="1517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" name="Text Placeholder 2">
            <a:extLst>
              <a:ext uri="{FF2B5EF4-FFF2-40B4-BE49-F238E27FC236}">
                <a16:creationId xmlns:a16="http://schemas.microsoft.com/office/drawing/2014/main" id="{A1F4B6E4-6F15-4EEB-87EE-63A65FC4890E}"/>
              </a:ext>
            </a:extLst>
          </p:cNvPr>
          <p:cNvSpPr>
            <a:spLocks noGrp="1"/>
          </p:cNvSpPr>
          <p:nvPr>
            <p:custDataLst>
              <p:tags r:id="rId24"/>
            </p:custDataLst>
          </p:nvPr>
        </p:nvSpPr>
        <p:spPr bwMode="auto">
          <a:xfrm>
            <a:off x="2909888" y="3967163"/>
            <a:ext cx="18732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DBFE5A4-D084-42E3-9227-C7910E129D3B}" type="datetime'''''''N''A'''''">
              <a:rPr lang="en-US" altLang="en-US" sz="1000"/>
              <a:pPr/>
              <a:t>NA</a:t>
            </a:fld>
            <a:endParaRPr lang="en-US" sz="1000" dirty="0">
              <a:sym typeface="+mn-lt"/>
            </a:endParaRPr>
          </a:p>
        </p:txBody>
      </p:sp>
      <p:sp>
        <p:nvSpPr>
          <p:cNvPr id="310" name="Text Placeholder 2">
            <a:extLst>
              <a:ext uri="{FF2B5EF4-FFF2-40B4-BE49-F238E27FC236}">
                <a16:creationId xmlns:a16="http://schemas.microsoft.com/office/drawing/2014/main" id="{078DA7C2-AD7B-4239-BB2B-787240137A30}"/>
              </a:ext>
            </a:extLst>
          </p:cNvPr>
          <p:cNvSpPr>
            <a:spLocks noGrp="1"/>
          </p:cNvSpPr>
          <p:nvPr>
            <p:custDataLst>
              <p:tags r:id="rId25"/>
            </p:custDataLst>
          </p:nvPr>
        </p:nvSpPr>
        <p:spPr bwMode="auto">
          <a:xfrm>
            <a:off x="2752725" y="5156200"/>
            <a:ext cx="2159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>
                <a:sym typeface="+mn-lt"/>
              </a:rPr>
              <a:t>10+</a:t>
            </a:r>
            <a:endParaRPr lang="en-US" sz="1000" dirty="0">
              <a:sym typeface="+mn-lt"/>
            </a:endParaRPr>
          </a:p>
        </p:txBody>
      </p:sp>
      <p:sp>
        <p:nvSpPr>
          <p:cNvPr id="308" name="Text Placeholder 2">
            <a:extLst>
              <a:ext uri="{FF2B5EF4-FFF2-40B4-BE49-F238E27FC236}">
                <a16:creationId xmlns:a16="http://schemas.microsoft.com/office/drawing/2014/main" id="{42E366DC-E64E-48FF-9246-8318764B6F2A}"/>
              </a:ext>
            </a:extLst>
          </p:cNvPr>
          <p:cNvSpPr>
            <a:spLocks noGrp="1"/>
          </p:cNvSpPr>
          <p:nvPr>
            <p:custDataLst>
              <p:tags r:id="rId26"/>
            </p:custDataLst>
          </p:nvPr>
        </p:nvSpPr>
        <p:spPr bwMode="auto">
          <a:xfrm>
            <a:off x="4059238" y="4175125"/>
            <a:ext cx="18256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>
                <a:sym typeface="+mn-lt"/>
              </a:rPr>
              <a:t>2-5</a:t>
            </a:r>
            <a:endParaRPr lang="en-US" sz="1000" dirty="0">
              <a:sym typeface="+mn-lt"/>
            </a:endParaRPr>
          </a:p>
        </p:txBody>
      </p:sp>
      <p:sp>
        <p:nvSpPr>
          <p:cNvPr id="311" name="Text Placeholder 2">
            <a:extLst>
              <a:ext uri="{FF2B5EF4-FFF2-40B4-BE49-F238E27FC236}">
                <a16:creationId xmlns:a16="http://schemas.microsoft.com/office/drawing/2014/main" id="{048CA532-EBF4-404B-9F79-852B302E82A9}"/>
              </a:ext>
            </a:extLst>
          </p:cNvPr>
          <p:cNvSpPr>
            <a:spLocks noGrp="1"/>
          </p:cNvSpPr>
          <p:nvPr>
            <p:custDataLst>
              <p:tags r:id="rId27"/>
            </p:custDataLst>
          </p:nvPr>
        </p:nvSpPr>
        <p:spPr bwMode="auto">
          <a:xfrm>
            <a:off x="4044950" y="5073650"/>
            <a:ext cx="2524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>
                <a:sym typeface="+mn-lt"/>
              </a:rPr>
              <a:t>5-10</a:t>
            </a:r>
            <a:endParaRPr lang="en-US" sz="1000" dirty="0">
              <a:sym typeface="+mn-lt"/>
            </a:endParaRPr>
          </a:p>
        </p:txBody>
      </p:sp>
      <p:sp>
        <p:nvSpPr>
          <p:cNvPr id="312" name="Text Placeholder 2">
            <a:extLst>
              <a:ext uri="{FF2B5EF4-FFF2-40B4-BE49-F238E27FC236}">
                <a16:creationId xmlns:a16="http://schemas.microsoft.com/office/drawing/2014/main" id="{8E266698-8A0F-46A3-BF8F-32DA127595FD}"/>
              </a:ext>
            </a:extLst>
          </p:cNvPr>
          <p:cNvSpPr>
            <a:spLocks noGrp="1"/>
          </p:cNvSpPr>
          <p:nvPr>
            <p:custDataLst>
              <p:tags r:id="rId28"/>
            </p:custDataLst>
          </p:nvPr>
        </p:nvSpPr>
        <p:spPr bwMode="auto">
          <a:xfrm>
            <a:off x="3551238" y="3860800"/>
            <a:ext cx="1460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>
                <a:sym typeface="+mn-lt"/>
              </a:rPr>
              <a:t>&lt;2</a:t>
            </a:r>
            <a:endParaRPr lang="en-US" sz="1000" dirty="0">
              <a:sym typeface="+mn-lt"/>
            </a:endParaRPr>
          </a:p>
        </p:txBody>
      </p:sp>
      <p:graphicFrame>
        <p:nvGraphicFramePr>
          <p:cNvPr id="313" name="Object 312">
            <a:extLst>
              <a:ext uri="{FF2B5EF4-FFF2-40B4-BE49-F238E27FC236}">
                <a16:creationId xmlns:a16="http://schemas.microsoft.com/office/drawing/2014/main" id="{7A015B3A-91E2-46C5-ADC4-F9429CAF627A}"/>
              </a:ext>
            </a:extLst>
          </p:cNvPr>
          <p:cNvGraphicFramePr>
            <a:graphicFrameLocks/>
          </p:cNvGraphicFramePr>
          <p:nvPr>
            <p:custDataLst>
              <p:tags r:id="rId29"/>
            </p:custDataLst>
            <p:extLst/>
          </p:nvPr>
        </p:nvGraphicFramePr>
        <p:xfrm>
          <a:off x="4546600" y="3479800"/>
          <a:ext cx="4394364" cy="23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Chart" r:id="rId47" imgW="4390885" imgH="2371565" progId="MSGraph.Chart.8">
                  <p:embed followColorScheme="full"/>
                </p:oleObj>
              </mc:Choice>
              <mc:Fallback>
                <p:oleObj name="Chart" r:id="rId47" imgW="4390885" imgH="2371565" progId="MSGraph.Chart.8">
                  <p:embed followColorScheme="full"/>
                  <p:pic>
                    <p:nvPicPr>
                      <p:cNvPr id="313" name="Object 312">
                        <a:extLst>
                          <a:ext uri="{FF2B5EF4-FFF2-40B4-BE49-F238E27FC236}">
                            <a16:creationId xmlns:a16="http://schemas.microsoft.com/office/drawing/2014/main" id="{7A015B3A-91E2-46C5-ADC4-F9429CAF62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546600" y="3479800"/>
                        <a:ext cx="4394364" cy="237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" name="Text Placeholder 2">
            <a:extLst>
              <a:ext uri="{FF2B5EF4-FFF2-40B4-BE49-F238E27FC236}">
                <a16:creationId xmlns:a16="http://schemas.microsoft.com/office/drawing/2014/main" id="{420B8E9B-8E8C-4B52-B574-88A9AAA63D14}"/>
              </a:ext>
            </a:extLst>
          </p:cNvPr>
          <p:cNvSpPr>
            <a:spLocks noGrp="1"/>
          </p:cNvSpPr>
          <p:nvPr>
            <p:custDataLst>
              <p:tags r:id="rId30"/>
            </p:custDataLst>
          </p:nvPr>
        </p:nvSpPr>
        <p:spPr bwMode="auto">
          <a:xfrm>
            <a:off x="7931150" y="5764213"/>
            <a:ext cx="46672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/>
              <a:t>Special</a:t>
            </a:r>
          </a:p>
          <a:p>
            <a:r>
              <a:rPr lang="en-US" sz="1000" dirty="0">
                <a:sym typeface="+mn-lt"/>
              </a:rPr>
              <a:t>Invest.</a:t>
            </a:r>
          </a:p>
        </p:txBody>
      </p:sp>
      <p:sp>
        <p:nvSpPr>
          <p:cNvPr id="316" name="Text Placeholder 2">
            <a:extLst>
              <a:ext uri="{FF2B5EF4-FFF2-40B4-BE49-F238E27FC236}">
                <a16:creationId xmlns:a16="http://schemas.microsoft.com/office/drawing/2014/main" id="{FAFFCBC7-8E80-4C1B-B0F8-BBB96E1C5B12}"/>
              </a:ext>
            </a:extLst>
          </p:cNvPr>
          <p:cNvSpPr>
            <a:spLocks noGrp="1"/>
          </p:cNvSpPr>
          <p:nvPr>
            <p:custDataLst>
              <p:tags r:id="rId31"/>
            </p:custDataLst>
          </p:nvPr>
        </p:nvSpPr>
        <p:spPr bwMode="auto">
          <a:xfrm>
            <a:off x="5213350" y="5764213"/>
            <a:ext cx="4476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/>
              <a:t>Cal-WORKs</a:t>
            </a:r>
            <a:endParaRPr lang="en-US" sz="1000" dirty="0">
              <a:sym typeface="+mn-lt"/>
            </a:endParaRPr>
          </a:p>
        </p:txBody>
      </p:sp>
      <p:sp>
        <p:nvSpPr>
          <p:cNvPr id="314" name="Text Placeholder 2">
            <a:extLst>
              <a:ext uri="{FF2B5EF4-FFF2-40B4-BE49-F238E27FC236}">
                <a16:creationId xmlns:a16="http://schemas.microsoft.com/office/drawing/2014/main" id="{A9F1DA91-9CE0-4CD5-9278-E375D13EC3B7}"/>
              </a:ext>
            </a:extLst>
          </p:cNvPr>
          <p:cNvSpPr>
            <a:spLocks noGrp="1"/>
          </p:cNvSpPr>
          <p:nvPr>
            <p:custDataLst>
              <p:tags r:id="rId32"/>
            </p:custDataLst>
          </p:nvPr>
        </p:nvSpPr>
        <p:spPr bwMode="auto">
          <a:xfrm>
            <a:off x="4762500" y="5764213"/>
            <a:ext cx="36512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/>
              <a:t>Other</a:t>
            </a:r>
            <a:endParaRPr lang="en-US" sz="1000" dirty="0">
              <a:sym typeface="+mn-lt"/>
            </a:endParaRPr>
          </a:p>
        </p:txBody>
      </p:sp>
      <p:sp>
        <p:nvSpPr>
          <p:cNvPr id="315" name="Text Placeholder 2">
            <a:extLst>
              <a:ext uri="{FF2B5EF4-FFF2-40B4-BE49-F238E27FC236}">
                <a16:creationId xmlns:a16="http://schemas.microsoft.com/office/drawing/2014/main" id="{93D49F14-23E8-47F0-B4AC-1979A3E1ADDA}"/>
              </a:ext>
            </a:extLst>
          </p:cNvPr>
          <p:cNvSpPr>
            <a:spLocks noGrp="1"/>
          </p:cNvSpPr>
          <p:nvPr>
            <p:custDataLst>
              <p:tags r:id="rId33"/>
            </p:custDataLst>
          </p:nvPr>
        </p:nvSpPr>
        <p:spPr bwMode="auto">
          <a:xfrm>
            <a:off x="8388350" y="5764213"/>
            <a:ext cx="344488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C6BD862A-A6A7-4CBB-8C81-147CECB86029}" type="datetime'''''''F''i''''''''''''sc''a''''''''''''''''''''''''l'''''">
              <a:rPr lang="en-US" altLang="en-US" sz="1000"/>
              <a:pPr/>
              <a:t>Fiscal</a:t>
            </a:fld>
            <a:endParaRPr lang="en-US" sz="1000" dirty="0">
              <a:sym typeface="+mn-lt"/>
            </a:endParaRPr>
          </a:p>
        </p:txBody>
      </p:sp>
      <p:sp>
        <p:nvSpPr>
          <p:cNvPr id="319" name="Text Placeholder 2">
            <a:extLst>
              <a:ext uri="{FF2B5EF4-FFF2-40B4-BE49-F238E27FC236}">
                <a16:creationId xmlns:a16="http://schemas.microsoft.com/office/drawing/2014/main" id="{4BC5E672-E995-40DA-A73A-DB80C6A78C55}"/>
              </a:ext>
            </a:extLst>
          </p:cNvPr>
          <p:cNvSpPr>
            <a:spLocks noGrp="1"/>
          </p:cNvSpPr>
          <p:nvPr>
            <p:custDataLst>
              <p:tags r:id="rId34"/>
            </p:custDataLst>
          </p:nvPr>
        </p:nvSpPr>
        <p:spPr bwMode="auto">
          <a:xfrm>
            <a:off x="6572250" y="5764213"/>
            <a:ext cx="37782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/>
              <a:t>Cal-HEERS</a:t>
            </a:r>
            <a:endParaRPr lang="en-US" sz="1000" dirty="0">
              <a:sym typeface="+mn-lt"/>
            </a:endParaRPr>
          </a:p>
        </p:txBody>
      </p:sp>
      <p:sp>
        <p:nvSpPr>
          <p:cNvPr id="321" name="Text Placeholder 2">
            <a:extLst>
              <a:ext uri="{FF2B5EF4-FFF2-40B4-BE49-F238E27FC236}">
                <a16:creationId xmlns:a16="http://schemas.microsoft.com/office/drawing/2014/main" id="{D8ED65DB-FF57-4BD2-9C3B-764036837808}"/>
              </a:ext>
            </a:extLst>
          </p:cNvPr>
          <p:cNvSpPr>
            <a:spLocks noGrp="1"/>
          </p:cNvSpPr>
          <p:nvPr>
            <p:custDataLst>
              <p:tags r:id="rId35"/>
            </p:custDataLst>
          </p:nvPr>
        </p:nvSpPr>
        <p:spPr bwMode="auto">
          <a:xfrm>
            <a:off x="6121400" y="5764213"/>
            <a:ext cx="322263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000" dirty="0"/>
              <a:t>Cal-Fresh</a:t>
            </a:r>
            <a:endParaRPr lang="en-US" sz="1000" dirty="0">
              <a:sym typeface="+mn-lt"/>
            </a:endParaRPr>
          </a:p>
        </p:txBody>
      </p:sp>
      <p:sp>
        <p:nvSpPr>
          <p:cNvPr id="318" name="Text Placeholder 2">
            <a:extLst>
              <a:ext uri="{FF2B5EF4-FFF2-40B4-BE49-F238E27FC236}">
                <a16:creationId xmlns:a16="http://schemas.microsoft.com/office/drawing/2014/main" id="{624082EF-B343-4C41-9B51-1736005DF120}"/>
              </a:ext>
            </a:extLst>
          </p:cNvPr>
          <p:cNvSpPr>
            <a:spLocks noGrp="1"/>
          </p:cNvSpPr>
          <p:nvPr>
            <p:custDataLst>
              <p:tags r:id="rId36"/>
            </p:custDataLst>
          </p:nvPr>
        </p:nvSpPr>
        <p:spPr bwMode="auto">
          <a:xfrm>
            <a:off x="7480300" y="5764213"/>
            <a:ext cx="369888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DCDD9BB-EE88-4CBB-A4D9-69B25699C027}" type="datetime'''Fos''''t''''''''''e''''''''''r'''' ''''''''''Ca''''''''''re'">
              <a:rPr lang="en-US" altLang="en-US" sz="1000"/>
              <a:pPr/>
              <a:t>Foster Care</a:t>
            </a:fld>
            <a:endParaRPr lang="en-US" sz="1000" dirty="0">
              <a:sym typeface="+mn-lt"/>
            </a:endParaRPr>
          </a:p>
        </p:txBody>
      </p:sp>
      <p:sp>
        <p:nvSpPr>
          <p:cNvPr id="320" name="Text Placeholder 2">
            <a:extLst>
              <a:ext uri="{FF2B5EF4-FFF2-40B4-BE49-F238E27FC236}">
                <a16:creationId xmlns:a16="http://schemas.microsoft.com/office/drawing/2014/main" id="{98D1D7A6-6FFA-45F1-A792-865445DD1A40}"/>
              </a:ext>
            </a:extLst>
          </p:cNvPr>
          <p:cNvSpPr>
            <a:spLocks noGrp="1"/>
          </p:cNvSpPr>
          <p:nvPr>
            <p:custDataLst>
              <p:tags r:id="rId37"/>
            </p:custDataLst>
          </p:nvPr>
        </p:nvSpPr>
        <p:spPr bwMode="auto">
          <a:xfrm>
            <a:off x="7029450" y="5764213"/>
            <a:ext cx="200025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FD61F8B7-3B61-4362-B2F5-8D3428C071C2}" type="datetime'''''N''''''''''A'''">
              <a:rPr lang="en-US" altLang="en-US" sz="1000"/>
              <a:pPr/>
              <a:t>NA</a:t>
            </a:fld>
            <a:endParaRPr lang="en-US" sz="1000" dirty="0">
              <a:sym typeface="+mn-lt"/>
            </a:endParaRPr>
          </a:p>
        </p:txBody>
      </p:sp>
      <p:sp>
        <p:nvSpPr>
          <p:cNvPr id="322" name="Text Placeholder 2">
            <a:extLst>
              <a:ext uri="{FF2B5EF4-FFF2-40B4-BE49-F238E27FC236}">
                <a16:creationId xmlns:a16="http://schemas.microsoft.com/office/drawing/2014/main" id="{EE7360ED-BB9F-4CAD-A3AD-20A221E29E8D}"/>
              </a:ext>
            </a:extLst>
          </p:cNvPr>
          <p:cNvSpPr>
            <a:spLocks noGrp="1"/>
          </p:cNvSpPr>
          <p:nvPr>
            <p:custDataLst>
              <p:tags r:id="rId38"/>
            </p:custDataLst>
          </p:nvPr>
        </p:nvSpPr>
        <p:spPr bwMode="auto">
          <a:xfrm>
            <a:off x="5670550" y="5764213"/>
            <a:ext cx="3683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02A081EE-1FD6-4BB6-885E-46384F7AD603}" type="datetime'''M''''e''''''d''''i''-''''C''''''''a''''''''''''''''''''l'">
              <a:rPr lang="en-US" altLang="en-US" sz="1000"/>
              <a:pPr/>
              <a:t>Medi-Cal</a:t>
            </a:fld>
            <a:endParaRPr lang="en-US" sz="1000" dirty="0">
              <a:sym typeface="+mn-lt"/>
            </a:endParaRP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995E61C7-3846-4BD9-8847-EA343FF64D9C}"/>
              </a:ext>
            </a:extLst>
          </p:cNvPr>
          <p:cNvSpPr/>
          <p:nvPr/>
        </p:nvSpPr>
        <p:spPr>
          <a:xfrm>
            <a:off x="2941929" y="4174301"/>
            <a:ext cx="1042988" cy="1042986"/>
          </a:xfrm>
          <a:prstGeom prst="ellipse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98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ct 26" hidden="1">
            <a:extLst>
              <a:ext uri="{FF2B5EF4-FFF2-40B4-BE49-F238E27FC236}">
                <a16:creationId xmlns:a16="http://schemas.microsoft.com/office/drawing/2014/main" id="{D93E6302-BC0E-4E30-89AC-0E5022432F6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think-cell Slide" r:id="rId22" imgW="524" imgH="526" progId="TCLayout.ActiveDocument.1">
                  <p:embed/>
                </p:oleObj>
              </mc:Choice>
              <mc:Fallback>
                <p:oleObj name="think-cell Slide" r:id="rId22" imgW="524" imgH="526" progId="TCLayout.ActiveDocument.1">
                  <p:embed/>
                  <p:pic>
                    <p:nvPicPr>
                      <p:cNvPr id="27" name="Object 26" hidden="1">
                        <a:extLst>
                          <a:ext uri="{FF2B5EF4-FFF2-40B4-BE49-F238E27FC236}">
                            <a16:creationId xmlns:a16="http://schemas.microsoft.com/office/drawing/2014/main" id="{D93E6302-BC0E-4E30-89AC-0E5022432F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 hidden="1">
            <a:extLst>
              <a:ext uri="{FF2B5EF4-FFF2-40B4-BE49-F238E27FC236}">
                <a16:creationId xmlns:a16="http://schemas.microsoft.com/office/drawing/2014/main" id="{C34F740E-71EC-4CB9-A21A-4FC5DBFC200E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200" dirty="0">
              <a:ea typeface="+mj-ea"/>
              <a:cs typeface="+mj-cs"/>
              <a:sym typeface="+mn-l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05155" y="295977"/>
            <a:ext cx="5232509" cy="338554"/>
          </a:xfrm>
        </p:spPr>
        <p:txBody>
          <a:bodyPr/>
          <a:lstStyle/>
          <a:p>
            <a:r>
              <a:rPr lang="en-US" dirty="0"/>
              <a:t>Day 4 Question: How important do you feel each of the following are to a successful CalSAWS migration?</a:t>
            </a:r>
          </a:p>
        </p:txBody>
      </p:sp>
      <p:sp>
        <p:nvSpPr>
          <p:cNvPr id="3" name="1. On-page tracker">
            <a:extLst>
              <a:ext uri="{FF2B5EF4-FFF2-40B4-BE49-F238E27FC236}">
                <a16:creationId xmlns:a16="http://schemas.microsoft.com/office/drawing/2014/main" id="{8D3BFC54-92AE-4065-B097-F3A09F6F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155" y="66673"/>
            <a:ext cx="203741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all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</a:rPr>
              <a:t>ALL SURVEY RESULTS, Week 1 to 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98F0371-7035-4DF0-82B4-B255F09F7AF3}"/>
              </a:ext>
            </a:extLst>
          </p:cNvPr>
          <p:cNvSpPr>
            <a:spLocks/>
          </p:cNvSpPr>
          <p:nvPr/>
        </p:nvSpPr>
        <p:spPr>
          <a:xfrm>
            <a:off x="158750" y="1082675"/>
            <a:ext cx="8750300" cy="4947652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D0D0D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2BD1164-8EA8-4568-B321-BC97EFDFE252}"/>
              </a:ext>
            </a:extLst>
          </p:cNvPr>
          <p:cNvGrpSpPr/>
          <p:nvPr/>
        </p:nvGrpSpPr>
        <p:grpSpPr>
          <a:xfrm>
            <a:off x="4165600" y="1766888"/>
            <a:ext cx="4268743" cy="3689192"/>
            <a:chOff x="4161194" y="1528877"/>
            <a:chExt cx="2866930" cy="199446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A50C4D5-5395-4F97-B63B-131863C5CD46}"/>
                </a:ext>
              </a:extLst>
            </p:cNvPr>
            <p:cNvSpPr/>
            <p:nvPr/>
          </p:nvSpPr>
          <p:spPr>
            <a:xfrm>
              <a:off x="4161194" y="1528877"/>
              <a:ext cx="2866930" cy="482905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E9C5C0-B5C7-417C-8E9F-A1CD006F9B2D}"/>
                </a:ext>
              </a:extLst>
            </p:cNvPr>
            <p:cNvSpPr/>
            <p:nvPr/>
          </p:nvSpPr>
          <p:spPr>
            <a:xfrm>
              <a:off x="4161194" y="2032730"/>
              <a:ext cx="2866930" cy="482905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5036F8D-E223-4355-B123-8873DF203E5F}"/>
                </a:ext>
              </a:extLst>
            </p:cNvPr>
            <p:cNvSpPr/>
            <p:nvPr/>
          </p:nvSpPr>
          <p:spPr>
            <a:xfrm>
              <a:off x="4161194" y="2536583"/>
              <a:ext cx="2866930" cy="482905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508BDEC-D6D1-4AD3-AC4B-E0DBB943C6BF}"/>
                </a:ext>
              </a:extLst>
            </p:cNvPr>
            <p:cNvSpPr/>
            <p:nvPr/>
          </p:nvSpPr>
          <p:spPr>
            <a:xfrm>
              <a:off x="4161194" y="3040436"/>
              <a:ext cx="2866930" cy="482905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D697904-DD6C-4B2A-BF32-F15F2E9BC9B6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330814" y="1765300"/>
            <a:ext cx="3754784" cy="881302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Adjusting to changes to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County business processes resulting from the new application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C3982C-635F-46B5-B60E-224C0E925472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330814" y="2693988"/>
            <a:ext cx="3754784" cy="881302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Proper training for how to use the new application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D6F5B70-942D-4B6F-A6E7-6C0CD09DBAD3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30814" y="3633788"/>
            <a:ext cx="3754784" cy="881302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Opportunity for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County input to the requirements gathering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F71EAEB-8CBA-49D0-A745-1E48D83BCC94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330814" y="4575175"/>
            <a:ext cx="3754784" cy="881302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Maintaining or Improving Customer Experience</a:t>
            </a:r>
          </a:p>
        </p:txBody>
      </p:sp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3774EB4B-B97E-47FE-9376-95343D81FC07}"/>
              </a:ext>
            </a:extLst>
          </p:cNvPr>
          <p:cNvGraphicFramePr>
            <a:graphicFrameLocks/>
          </p:cNvGraphicFramePr>
          <p:nvPr>
            <p:custDataLst>
              <p:tags r:id="rId8"/>
            </p:custDataLst>
            <p:extLst/>
          </p:nvPr>
        </p:nvGraphicFramePr>
        <p:xfrm>
          <a:off x="4025900" y="1663699"/>
          <a:ext cx="4489278" cy="3892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Chart" r:id="rId24" imgW="4486199" imgH="3895628" progId="MSGraph.Chart.8">
                  <p:embed followColorScheme="full"/>
                </p:oleObj>
              </mc:Choice>
              <mc:Fallback>
                <p:oleObj name="Chart" r:id="rId24" imgW="4486199" imgH="3895628" progId="MSGraph.Chart.8">
                  <p:embed followColorScheme="full"/>
                  <p:pic>
                    <p:nvPicPr>
                      <p:cNvPr id="38" name="Object 37">
                        <a:extLst>
                          <a:ext uri="{FF2B5EF4-FFF2-40B4-BE49-F238E27FC236}">
                            <a16:creationId xmlns:a16="http://schemas.microsoft.com/office/drawing/2014/main" id="{3774EB4B-B97E-47FE-9376-95343D81FC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025900" y="1663699"/>
                        <a:ext cx="4489278" cy="38925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33951419-D4C0-458A-B2B2-B905C8E2510D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gray">
          <a:xfrm>
            <a:off x="5915025" y="1511300"/>
            <a:ext cx="730250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latin typeface="+mj-lt"/>
                <a:ea typeface="+mj-ea"/>
                <a:cs typeface="+mj-cs"/>
                <a:sym typeface="+mj-lt"/>
              </a:rPr>
              <a:t>Important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52CE9180-49B3-4EB0-8BDF-7B4050E5E510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gray">
          <a:xfrm>
            <a:off x="6988175" y="1346200"/>
            <a:ext cx="7302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latin typeface="+mj-lt"/>
                <a:ea typeface="+mj-ea"/>
                <a:cs typeface="+mj-cs"/>
                <a:sym typeface="+mj-lt"/>
              </a:rPr>
              <a:t>Very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+mj-lt"/>
                <a:ea typeface="+mj-ea"/>
                <a:cs typeface="+mj-cs"/>
                <a:sym typeface="+mj-lt"/>
              </a:rPr>
              <a:t>Important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CA7E26E3-1882-4563-9CC4-3BE043FC65AA}"/>
              </a:ext>
            </a:extLst>
          </p:cNvPr>
          <p:cNvSpPr>
            <a:spLocks noGrp="1"/>
          </p:cNvSpPr>
          <p:nvPr>
            <p:custDataLst>
              <p:tags r:id="rId11"/>
            </p:custDataLst>
          </p:nvPr>
        </p:nvSpPr>
        <p:spPr bwMode="gray">
          <a:xfrm>
            <a:off x="3775075" y="1346200"/>
            <a:ext cx="7302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latin typeface="+mj-lt"/>
                <a:ea typeface="+mj-ea"/>
                <a:cs typeface="+mj-cs"/>
                <a:sym typeface="+mj-lt"/>
              </a:rPr>
              <a:t>Not 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latin typeface="+mj-lt"/>
                <a:ea typeface="+mj-ea"/>
                <a:cs typeface="+mj-cs"/>
                <a:sym typeface="+mj-lt"/>
              </a:rPr>
              <a:t>Important</a:t>
            </a: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1A3AE42A-A520-4AE6-86ED-30A5F51B0D55}"/>
              </a:ext>
            </a:extLst>
          </p:cNvPr>
          <p:cNvSpPr>
            <a:spLocks noGrp="1"/>
          </p:cNvSpPr>
          <p:nvPr>
            <p:custDataLst>
              <p:tags r:id="rId12"/>
            </p:custDataLst>
          </p:nvPr>
        </p:nvSpPr>
        <p:spPr bwMode="gray">
          <a:xfrm>
            <a:off x="8054975" y="1346200"/>
            <a:ext cx="73025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ea typeface="+mj-ea"/>
                <a:cs typeface="+mj-cs"/>
                <a:sym typeface="+mn-lt"/>
              </a:rPr>
              <a:t>Most</a:t>
            </a:r>
            <a:br>
              <a:rPr lang="en-US" altLang="en-US" sz="1200" dirty="0">
                <a:ea typeface="+mj-ea"/>
                <a:cs typeface="+mj-cs"/>
                <a:sym typeface="+mn-lt"/>
              </a:rPr>
            </a:br>
            <a:r>
              <a:rPr lang="en-US" altLang="en-US" sz="1200" dirty="0">
                <a:ea typeface="+mj-ea"/>
                <a:cs typeface="+mj-cs"/>
                <a:sym typeface="+mn-lt"/>
              </a:rPr>
              <a:t>Important</a:t>
            </a:r>
            <a:endParaRPr lang="en-US" sz="1200" dirty="0">
              <a:ea typeface="+mj-ea"/>
              <a:cs typeface="+mj-cs"/>
              <a:sym typeface="+mn-lt"/>
            </a:endParaRP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5ED82DFE-73E3-4467-A4EC-A6A2AB1ABBC4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4794250" y="1346200"/>
            <a:ext cx="8382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latin typeface="+mj-lt"/>
                <a:ea typeface="+mj-ea"/>
                <a:cs typeface="+mj-cs"/>
                <a:sym typeface="+mj-lt"/>
              </a:rPr>
              <a:t>Somewhat </a:t>
            </a:r>
          </a:p>
          <a:p>
            <a:pPr algn="ctr">
              <a:lnSpc>
                <a:spcPct val="90000"/>
              </a:lnSpc>
            </a:pPr>
            <a:r>
              <a:rPr lang="en-US" altLang="en-US" sz="1200" dirty="0">
                <a:latin typeface="+mj-lt"/>
                <a:ea typeface="+mj-ea"/>
                <a:cs typeface="+mj-cs"/>
                <a:sym typeface="+mj-lt"/>
              </a:rPr>
              <a:t>Important</a:t>
            </a:r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id="{220AFC7C-7033-431C-86D8-816D1057E158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7637463" y="644525"/>
            <a:ext cx="85725" cy="85725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78B5739F-4C17-45A1-A1EE-7A489573CCBC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7637463" y="101600"/>
            <a:ext cx="85725" cy="85725"/>
          </a:xfrm>
          <a:prstGeom prst="triangle">
            <a:avLst/>
          </a:prstGeom>
          <a:solidFill>
            <a:srgbClr val="40AE73"/>
          </a:solidFill>
          <a:ln w="9525">
            <a:solidFill>
              <a:srgbClr val="40A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3797BED-D5AF-4B5D-9FF5-470A7DF3DF9B}"/>
              </a:ext>
            </a:extLst>
          </p:cNvPr>
          <p:cNvSpPr/>
          <p:nvPr>
            <p:custDataLst>
              <p:tags r:id="rId16"/>
            </p:custDataLst>
          </p:nvPr>
        </p:nvSpPr>
        <p:spPr bwMode="auto">
          <a:xfrm>
            <a:off x="7637463" y="373063"/>
            <a:ext cx="85725" cy="85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D18043C3-5A36-475C-BA4F-3583F2507D18}"/>
              </a:ext>
            </a:extLst>
          </p:cNvPr>
          <p:cNvSpPr>
            <a:spLocks noGrp="1"/>
          </p:cNvSpPr>
          <p:nvPr>
            <p:custDataLst>
              <p:tags r:id="rId17"/>
            </p:custDataLst>
          </p:nvPr>
        </p:nvSpPr>
        <p:spPr bwMode="auto">
          <a:xfrm>
            <a:off x="7864475" y="603250"/>
            <a:ext cx="5461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BC023171-95A6-42B9-88C0-07B1B479ABC9}" type="datetime'''''W''''''''ee''k'''''' ''''''''''''''4'''">
              <a:rPr lang="en-US" altLang="en-US" sz="1200"/>
              <a:pPr/>
              <a:t>Week 4</a:t>
            </a:fld>
            <a:endParaRPr lang="en-US" sz="1200" dirty="0">
              <a:sym typeface="+mn-lt"/>
            </a:endParaRP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B592BD07-ADE8-4F3F-BFA2-355F023E2F51}"/>
              </a:ext>
            </a:extLst>
          </p:cNvPr>
          <p:cNvSpPr>
            <a:spLocks noGrp="1"/>
          </p:cNvSpPr>
          <p:nvPr>
            <p:custDataLst>
              <p:tags r:id="rId18"/>
            </p:custDataLst>
          </p:nvPr>
        </p:nvSpPr>
        <p:spPr bwMode="auto">
          <a:xfrm>
            <a:off x="7864475" y="331788"/>
            <a:ext cx="5461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B4295A15-3935-4551-B489-C645686DEF9C}" type="datetime'''''''''''''''''We''e''''k'''''''''''''' ''''''3'''">
              <a:rPr lang="en-US" altLang="en-US" sz="1200"/>
              <a:pPr/>
              <a:t>Week 3</a:t>
            </a:fld>
            <a:endParaRPr lang="en-US" sz="1200" dirty="0">
              <a:sym typeface="+mn-lt"/>
            </a:endParaRP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535B050C-92F9-48C4-93B6-F617C468B839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auto">
          <a:xfrm>
            <a:off x="7864475" y="60325"/>
            <a:ext cx="890588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E119BCCD-C39C-4CFD-BEFC-72FD253899C9}" type="datetime'''''We''''''''eks'' ''''''''''1'''''''''' &amp; ''2'">
              <a:rPr lang="en-US" altLang="en-US" sz="1200"/>
              <a:pPr/>
              <a:t>Weeks 1 &amp; 2</a:t>
            </a:fld>
            <a:endParaRPr lang="en-US" sz="1200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090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Object 51" hidden="1">
            <a:extLst>
              <a:ext uri="{FF2B5EF4-FFF2-40B4-BE49-F238E27FC236}">
                <a16:creationId xmlns:a16="http://schemas.microsoft.com/office/drawing/2014/main" id="{FE452042-F45F-4793-95C2-8A833650D1B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think-cell Slide" r:id="rId33" imgW="524" imgH="526" progId="TCLayout.ActiveDocument.1">
                  <p:embed/>
                </p:oleObj>
              </mc:Choice>
              <mc:Fallback>
                <p:oleObj name="think-cell Slide" r:id="rId33" imgW="524" imgH="526" progId="TCLayout.ActiveDocument.1">
                  <p:embed/>
                  <p:pic>
                    <p:nvPicPr>
                      <p:cNvPr id="52" name="Object 51" hidden="1">
                        <a:extLst>
                          <a:ext uri="{FF2B5EF4-FFF2-40B4-BE49-F238E27FC236}">
                            <a16:creationId xmlns:a16="http://schemas.microsoft.com/office/drawing/2014/main" id="{FE452042-F45F-4793-95C2-8A833650D1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 hidden="1">
            <a:extLst>
              <a:ext uri="{FF2B5EF4-FFF2-40B4-BE49-F238E27FC236}">
                <a16:creationId xmlns:a16="http://schemas.microsoft.com/office/drawing/2014/main" id="{6CFFB8CA-1B87-42B2-B131-D0225E912238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200" dirty="0">
              <a:sym typeface="+mn-lt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05156" y="295977"/>
            <a:ext cx="5199852" cy="338554"/>
          </a:xfrm>
        </p:spPr>
        <p:txBody>
          <a:bodyPr/>
          <a:lstStyle/>
          <a:p>
            <a:r>
              <a:rPr lang="en-US" dirty="0"/>
              <a:t>Day 4 Question: How effective did you find User Labs for each of the following?</a:t>
            </a:r>
          </a:p>
        </p:txBody>
      </p:sp>
      <p:sp>
        <p:nvSpPr>
          <p:cNvPr id="3" name="1. On-page tracker">
            <a:extLst>
              <a:ext uri="{FF2B5EF4-FFF2-40B4-BE49-F238E27FC236}">
                <a16:creationId xmlns:a16="http://schemas.microsoft.com/office/drawing/2014/main" id="{8D3BFC54-92AE-4065-B097-F3A09F6F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155" y="66673"/>
            <a:ext cx="203741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all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</a:rPr>
              <a:t>ALL SURVEY RESULTS, Week 1 to 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250DA2-EB80-432D-88F6-8AD0B0D7B9E7}"/>
              </a:ext>
            </a:extLst>
          </p:cNvPr>
          <p:cNvSpPr>
            <a:spLocks/>
          </p:cNvSpPr>
          <p:nvPr/>
        </p:nvSpPr>
        <p:spPr>
          <a:xfrm>
            <a:off x="145000" y="1176338"/>
            <a:ext cx="7685105" cy="5015885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D0D0D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9576486-5E6B-4AAF-9E05-97485C62BAD8}"/>
              </a:ext>
            </a:extLst>
          </p:cNvPr>
          <p:cNvGrpSpPr/>
          <p:nvPr/>
        </p:nvGrpSpPr>
        <p:grpSpPr>
          <a:xfrm>
            <a:off x="4367503" y="1768475"/>
            <a:ext cx="2903310" cy="4240559"/>
            <a:chOff x="6741277" y="1968500"/>
            <a:chExt cx="1717716" cy="424055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A575C5B-7C0B-4594-B246-1D12E652D3B0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6741277" y="1968500"/>
              <a:ext cx="1717716" cy="487709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2517E6E-5505-4668-A6BA-EB9A72A04C61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6741277" y="2505075"/>
              <a:ext cx="1717716" cy="487709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0E864B8-2672-45DA-B478-B89F5AFC86D0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6741277" y="3040063"/>
              <a:ext cx="1717716" cy="487709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204762"/>
                  </a:solidFill>
                  <a:effectLst/>
                  <a:uLnTx/>
                  <a:uFillTx/>
                  <a:latin typeface="Century Gothic"/>
                </a:rPr>
                <a:t>	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5BC76E0-B580-41C9-B704-B81919F4F801}"/>
                </a:ext>
              </a:extLst>
            </p:cNvPr>
            <p:cNvSpPr txBox="1"/>
            <p:nvPr>
              <p:custDataLst>
                <p:tags r:id="rId26"/>
              </p:custDataLst>
            </p:nvPr>
          </p:nvSpPr>
          <p:spPr>
            <a:xfrm>
              <a:off x="6741277" y="3576638"/>
              <a:ext cx="1717716" cy="487709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0510FAB-B831-404F-9453-B6CDA8FA47D0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6741277" y="4113213"/>
              <a:ext cx="1717716" cy="487709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3356D3D-FDAF-4D8B-9436-74D2294044BF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6741277" y="4648200"/>
              <a:ext cx="1717716" cy="487709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3E8BDC0-038C-4E74-8DE6-49746A5AFC15}"/>
                </a:ext>
              </a:extLst>
            </p:cNvPr>
            <p:cNvSpPr txBox="1"/>
            <p:nvPr>
              <p:custDataLst>
                <p:tags r:id="rId29"/>
              </p:custDataLst>
            </p:nvPr>
          </p:nvSpPr>
          <p:spPr>
            <a:xfrm>
              <a:off x="6741277" y="5184775"/>
              <a:ext cx="1717716" cy="487709"/>
            </a:xfrm>
            <a:prstGeom prst="rect">
              <a:avLst/>
            </a:prstGeom>
            <a:solidFill>
              <a:srgbClr val="5B9BC8">
                <a:lumMod val="20000"/>
                <a:lumOff val="8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EB39C25-8264-4D5A-9F77-9B945F6A79D1}"/>
                </a:ext>
              </a:extLst>
            </p:cNvPr>
            <p:cNvSpPr txBox="1"/>
            <p:nvPr>
              <p:custDataLst>
                <p:tags r:id="rId30"/>
              </p:custDataLst>
            </p:nvPr>
          </p:nvSpPr>
          <p:spPr>
            <a:xfrm>
              <a:off x="6741277" y="5721350"/>
              <a:ext cx="1717716" cy="487709"/>
            </a:xfrm>
            <a:prstGeom prst="rect">
              <a:avLst/>
            </a:prstGeom>
            <a:solidFill>
              <a:srgbClr val="5B9BC8">
                <a:lumMod val="40000"/>
                <a:lumOff val="60000"/>
              </a:srgbClr>
            </a:solidFill>
            <a:ln>
              <a:solidFill>
                <a:srgbClr val="FFFFFF"/>
              </a:solidFill>
            </a:ln>
          </p:spPr>
          <p:txBody>
            <a:bodyPr vert="horz" wrap="square" lIns="72009" tIns="72009" rIns="72009" bIns="72009" rtlCol="0" anchor="ctr" anchorCtr="0">
              <a:noAutofit/>
            </a:bodyPr>
            <a:lstStyle>
              <a:defPPr>
                <a:defRPr lang="en-US"/>
              </a:defPPr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200" b="1" baseline="0">
                  <a:solidFill>
                    <a:schemeClr val="accent4"/>
                  </a:solidFill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C34C4930-E986-48EE-9B99-FAD2A445043E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10685" y="1768475"/>
            <a:ext cx="4008792" cy="487709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Gain understanding of the target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CalSAWS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systems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220B05C-A278-442C-B681-07DD25618C8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10685" y="2305050"/>
            <a:ext cx="4008792" cy="487709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Improve understanding of how the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counties will participate in the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CalSAWS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migration process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AD661BB-088E-4260-AEAE-1AC689DFA534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210685" y="2840038"/>
            <a:ext cx="4008792" cy="487709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Identify potential gaps from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for the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CalSAWS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migration process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F4613A-3947-4835-AB46-CACEDF68EF10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210685" y="3376613"/>
            <a:ext cx="4008792" cy="487709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Understand existing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CalACES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requirements and how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LRS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will be updated for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CalACES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78045B-EC4B-4520-9537-4716E4371B8D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10685" y="3913188"/>
            <a:ext cx="4008792" cy="487709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Improve understanding of existing LA &amp; C-IV business processes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92232EF-3C63-4128-9978-CF34376F6C44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210685" y="4448175"/>
            <a:ext cx="4008792" cy="487709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Gain firsthand knowledge of working in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LRS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521A780-1CBB-4FB2-82CF-1985E141E008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210685" y="4984750"/>
            <a:ext cx="4008792" cy="487709"/>
          </a:xfrm>
          <a:prstGeom prst="rect">
            <a:avLst/>
          </a:prstGeom>
          <a:solidFill>
            <a:srgbClr val="5B9BC8">
              <a:lumMod val="20000"/>
              <a:lumOff val="8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Understand how the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CalSAWS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 system will support county business processes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06805FC-1BEB-4C47-94FE-30CB30517D5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201160" y="5521325"/>
            <a:ext cx="4008792" cy="487709"/>
          </a:xfrm>
          <a:prstGeom prst="rect">
            <a:avLst/>
          </a:prstGeom>
          <a:solidFill>
            <a:srgbClr val="5B9BC8">
              <a:lumMod val="40000"/>
              <a:lumOff val="60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defPPr>
              <a:defRPr lang="en-US"/>
            </a:defPPr>
            <a:lvl1pPr marL="0" lvl="0" indent="0" defTabSz="913526" eaLnBrk="1" latinLnBrk="0" hangingPunct="1">
              <a:buClr>
                <a:schemeClr val="tx2"/>
              </a:buClr>
              <a:buSzPct val="100000"/>
              <a:defRPr sz="1200" b="1" baseline="0">
                <a:solidFill>
                  <a:schemeClr val="accent4"/>
                </a:solidFill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</a:rPr>
              <a:t>Capture questions to share with your counties / teams</a:t>
            </a:r>
          </a:p>
        </p:txBody>
      </p:sp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57CFDF2C-FD43-4949-8EA1-D4999B9C6411}"/>
              </a:ext>
            </a:extLst>
          </p:cNvPr>
          <p:cNvGraphicFramePr>
            <a:graphicFrameLocks/>
          </p:cNvGraphicFramePr>
          <p:nvPr>
            <p:custDataLst>
              <p:tags r:id="rId12"/>
            </p:custDataLst>
            <p:extLst/>
          </p:nvPr>
        </p:nvGraphicFramePr>
        <p:xfrm>
          <a:off x="4254500" y="1676400"/>
          <a:ext cx="3118006" cy="443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Chart" r:id="rId35" imgW="3114733" imgH="4429297" progId="MSGraph.Chart.8">
                  <p:embed followColorScheme="full"/>
                </p:oleObj>
              </mc:Choice>
              <mc:Fallback>
                <p:oleObj name="Chart" r:id="rId35" imgW="3114733" imgH="4429297" progId="MSGraph.Chart.8">
                  <p:embed followColorScheme="full"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57CFDF2C-FD43-4949-8EA1-D4999B9C6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254500" y="1676400"/>
                        <a:ext cx="3118006" cy="443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DC380B7E-8DC8-462E-954D-5CF86240AB3F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6958013" y="1358900"/>
            <a:ext cx="638175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sym typeface="+mn-lt"/>
              </a:rPr>
              <a:t>Very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ym typeface="+mn-lt"/>
              </a:rPr>
              <a:t>Effective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4520EDD8-6140-488C-B774-1DB59A7ECEA3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4049713" y="1358900"/>
            <a:ext cx="638175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200" dirty="0">
                <a:sym typeface="+mn-lt"/>
              </a:rPr>
              <a:t>Not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ym typeface="+mn-lt"/>
              </a:rPr>
              <a:t>Effective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2EBB7F5B-C951-4CBB-8FAB-048B8E88D6DD}"/>
              </a:ext>
            </a:extLst>
          </p:cNvPr>
          <p:cNvSpPr>
            <a:spLocks noGrp="1"/>
          </p:cNvSpPr>
          <p:nvPr>
            <p:custDataLst>
              <p:tags r:id="rId15"/>
            </p:custDataLst>
          </p:nvPr>
        </p:nvSpPr>
        <p:spPr bwMode="gray">
          <a:xfrm>
            <a:off x="5986463" y="1524000"/>
            <a:ext cx="638175" cy="1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dirty="0">
                <a:sym typeface="+mn-lt"/>
              </a:rPr>
              <a:t>Effective</a:t>
            </a:r>
            <a:endParaRPr lang="en-US" sz="1200" dirty="0">
              <a:sym typeface="+mn-lt"/>
            </a:endParaRP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C83022D6-8014-4391-ADAB-755C4A5A7CA3}"/>
              </a:ext>
            </a:extLst>
          </p:cNvPr>
          <p:cNvSpPr>
            <a:spLocks noGrp="1"/>
          </p:cNvSpPr>
          <p:nvPr>
            <p:custDataLst>
              <p:tags r:id="rId16"/>
            </p:custDataLst>
          </p:nvPr>
        </p:nvSpPr>
        <p:spPr bwMode="gray">
          <a:xfrm>
            <a:off x="4943475" y="1358900"/>
            <a:ext cx="795338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200" dirty="0">
                <a:sym typeface="+mn-lt"/>
              </a:rPr>
              <a:t>Somewhat</a:t>
            </a:r>
          </a:p>
          <a:p>
            <a:pPr algn="ctr">
              <a:lnSpc>
                <a:spcPct val="90000"/>
              </a:lnSpc>
            </a:pPr>
            <a:r>
              <a:rPr lang="en-US" sz="1200" dirty="0">
                <a:sym typeface="+mn-lt"/>
              </a:rPr>
              <a:t>Effective</a:t>
            </a:r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7D034D53-9FFC-4DC2-976C-120EFB092C69}"/>
              </a:ext>
            </a:extLst>
          </p:cNvPr>
          <p:cNvSpPr/>
          <p:nvPr>
            <p:custDataLst>
              <p:tags r:id="rId17"/>
            </p:custDataLst>
          </p:nvPr>
        </p:nvSpPr>
        <p:spPr bwMode="auto">
          <a:xfrm>
            <a:off x="7808913" y="77788"/>
            <a:ext cx="85725" cy="85725"/>
          </a:xfrm>
          <a:prstGeom prst="triangle">
            <a:avLst/>
          </a:prstGeom>
          <a:solidFill>
            <a:schemeClr val="accent6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50396B-A27B-4F71-9AF3-16D94B2B0342}"/>
              </a:ext>
            </a:extLst>
          </p:cNvPr>
          <p:cNvSpPr/>
          <p:nvPr>
            <p:custDataLst>
              <p:tags r:id="rId18"/>
            </p:custDataLst>
          </p:nvPr>
        </p:nvSpPr>
        <p:spPr bwMode="auto">
          <a:xfrm>
            <a:off x="7808913" y="319088"/>
            <a:ext cx="85725" cy="85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45" name="Diamond 44">
            <a:extLst>
              <a:ext uri="{FF2B5EF4-FFF2-40B4-BE49-F238E27FC236}">
                <a16:creationId xmlns:a16="http://schemas.microsoft.com/office/drawing/2014/main" id="{6421C691-DF98-4685-BF0F-5CAA6DC5A6D3}"/>
              </a:ext>
            </a:extLst>
          </p:cNvPr>
          <p:cNvSpPr/>
          <p:nvPr>
            <p:custDataLst>
              <p:tags r:id="rId19"/>
            </p:custDataLst>
          </p:nvPr>
        </p:nvSpPr>
        <p:spPr bwMode="auto">
          <a:xfrm>
            <a:off x="7808913" y="560388"/>
            <a:ext cx="85725" cy="85725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349CC5E0-50B7-41F9-B446-D0B5A02DA086}"/>
              </a:ext>
            </a:extLst>
          </p:cNvPr>
          <p:cNvSpPr>
            <a:spLocks noGrp="1"/>
          </p:cNvSpPr>
          <p:nvPr>
            <p:custDataLst>
              <p:tags r:id="rId20"/>
            </p:custDataLst>
          </p:nvPr>
        </p:nvSpPr>
        <p:spPr bwMode="auto">
          <a:xfrm>
            <a:off x="8023225" y="531813"/>
            <a:ext cx="4556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915B101D-C9CD-4C50-BA3A-480CFCEB63CF}" type="datetime'''W''''''''''''''''''''''''ee''k'''''''' ''''4'''''''''''''">
              <a:rPr lang="en-US" altLang="en-US" sz="1000"/>
              <a:pPr/>
              <a:t>Week 4</a:t>
            </a:fld>
            <a:endParaRPr lang="en-US" sz="1000" dirty="0">
              <a:sym typeface="+mn-lt"/>
            </a:endParaRP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F9C7A182-F85E-4A2E-AA70-6CD00E56CC53}"/>
              </a:ext>
            </a:extLst>
          </p:cNvPr>
          <p:cNvSpPr>
            <a:spLocks noGrp="1"/>
          </p:cNvSpPr>
          <p:nvPr>
            <p:custDataLst>
              <p:tags r:id="rId21"/>
            </p:custDataLst>
          </p:nvPr>
        </p:nvSpPr>
        <p:spPr bwMode="auto">
          <a:xfrm>
            <a:off x="8023225" y="290513"/>
            <a:ext cx="45561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4ADD2166-F9EC-4623-9A20-5BB805D4B1BF}" type="datetime'''''''''We''e''''''''''''k'''' ''''3'''''''''''''''">
              <a:rPr lang="en-US" altLang="en-US" sz="1000"/>
              <a:pPr/>
              <a:t>Week 3</a:t>
            </a:fld>
            <a:endParaRPr lang="en-US" sz="1000" dirty="0">
              <a:sym typeface="+mn-lt"/>
            </a:endParaRP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218F8080-E2DD-4ECB-8743-373CEBD51C43}"/>
              </a:ext>
            </a:extLst>
          </p:cNvPr>
          <p:cNvSpPr>
            <a:spLocks noGrp="1"/>
          </p:cNvSpPr>
          <p:nvPr>
            <p:custDataLst>
              <p:tags r:id="rId22"/>
            </p:custDataLst>
          </p:nvPr>
        </p:nvSpPr>
        <p:spPr bwMode="auto">
          <a:xfrm>
            <a:off x="8023225" y="49213"/>
            <a:ext cx="741363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66E4CB7-76A9-4807-992F-5BB97D558B41}" type="datetime'W''e''''ek''s'''' ''''''''''1'''' ''&amp;'''''''''''''''''''''' 2'">
              <a:rPr lang="en-US" altLang="en-US" sz="1000"/>
              <a:pPr/>
              <a:t>Weeks 1 &amp; 2</a:t>
            </a:fld>
            <a:endParaRPr lang="en-US" sz="1000" dirty="0">
              <a:sym typeface="+mn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D4F39E-D444-4311-8F63-2E09C79C847E}"/>
              </a:ext>
            </a:extLst>
          </p:cNvPr>
          <p:cNvSpPr/>
          <p:nvPr/>
        </p:nvSpPr>
        <p:spPr>
          <a:xfrm>
            <a:off x="7358995" y="1959435"/>
            <a:ext cx="1677413" cy="341967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Aft>
                <a:spcPts val="6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FFFFFF"/>
                </a:solidFill>
              </a:rPr>
              <a:t>Consistently effective understanding of CalSAWS and </a:t>
            </a:r>
            <a:r>
              <a:rPr lang="en-US" sz="1200" dirty="0" err="1">
                <a:solidFill>
                  <a:srgbClr val="FFFFFF"/>
                </a:solidFill>
              </a:rPr>
              <a:t>LRS</a:t>
            </a:r>
            <a:endParaRPr lang="en-US" sz="1200" dirty="0">
              <a:solidFill>
                <a:srgbClr val="FFFFFF"/>
              </a:solidFill>
            </a:endParaRPr>
          </a:p>
          <a:p>
            <a:pPr marL="171450" indent="-171450">
              <a:spcAft>
                <a:spcPts val="6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FFFFFF"/>
                </a:solidFill>
              </a:rPr>
              <a:t>Consistently effective impact on capturing and sharing questions with Counties</a:t>
            </a:r>
          </a:p>
          <a:p>
            <a:pPr marL="171450" indent="-171450">
              <a:spcAft>
                <a:spcPts val="600"/>
              </a:spcAft>
              <a:buClr>
                <a:srgbClr val="FFFFFF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FFFFFF"/>
                </a:solidFill>
              </a:rPr>
              <a:t>Varying impact of LA &amp; C-IV business process understanding (to be addressed with onsite County visits)</a:t>
            </a:r>
          </a:p>
        </p:txBody>
      </p:sp>
    </p:spTree>
    <p:extLst>
      <p:ext uri="{BB962C8B-B14F-4D97-AF65-F5344CB8AC3E}">
        <p14:creationId xmlns:p14="http://schemas.microsoft.com/office/powerpoint/2010/main" val="211363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1" name="Object 250" hidden="1">
            <a:extLst>
              <a:ext uri="{FF2B5EF4-FFF2-40B4-BE49-F238E27FC236}">
                <a16:creationId xmlns:a16="http://schemas.microsoft.com/office/drawing/2014/main" id="{27EFCB6D-7B7E-4F6B-BB53-2D1B981D138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think-cell Slide" r:id="rId117" imgW="524" imgH="526" progId="TCLayout.ActiveDocument.1">
                  <p:embed/>
                </p:oleObj>
              </mc:Choice>
              <mc:Fallback>
                <p:oleObj name="think-cell Slide" r:id="rId117" imgW="524" imgH="526" progId="TCLayout.ActiveDocument.1">
                  <p:embed/>
                  <p:pic>
                    <p:nvPicPr>
                      <p:cNvPr id="251" name="Object 250" hidden="1">
                        <a:extLst>
                          <a:ext uri="{FF2B5EF4-FFF2-40B4-BE49-F238E27FC236}">
                            <a16:creationId xmlns:a16="http://schemas.microsoft.com/office/drawing/2014/main" id="{27EFCB6D-7B7E-4F6B-BB53-2D1B981D13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0" name="Rectangle 249" hidden="1">
            <a:extLst>
              <a:ext uri="{FF2B5EF4-FFF2-40B4-BE49-F238E27FC236}">
                <a16:creationId xmlns:a16="http://schemas.microsoft.com/office/drawing/2014/main" id="{F3414849-77B2-46E8-9A85-6A5AC0C510B4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User Lab Comments and Parking Lot Item Tracking</a:t>
            </a:r>
          </a:p>
        </p:txBody>
      </p:sp>
      <p:sp>
        <p:nvSpPr>
          <p:cNvPr id="5" name="1. On-page tracker">
            <a:extLst>
              <a:ext uri="{FF2B5EF4-FFF2-40B4-BE49-F238E27FC236}">
                <a16:creationId xmlns:a16="http://schemas.microsoft.com/office/drawing/2014/main" id="{0159FBEB-F6B3-4671-AEC6-4E1185911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155" y="66673"/>
            <a:ext cx="2037417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all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</a:rPr>
              <a:t>ALL SURVEY RESULTS, Week 1 to 4</a:t>
            </a: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4D42816-267D-429E-A326-5F1B0C608B9D}"/>
              </a:ext>
            </a:extLst>
          </p:cNvPr>
          <p:cNvSpPr/>
          <p:nvPr/>
        </p:nvSpPr>
        <p:spPr>
          <a:xfrm>
            <a:off x="71170" y="876300"/>
            <a:ext cx="8962591" cy="2582532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20476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err="1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5F728C8-3249-436E-AFD5-91BF8E5DDE8C}"/>
              </a:ext>
            </a:extLst>
          </p:cNvPr>
          <p:cNvGrpSpPr/>
          <p:nvPr/>
        </p:nvGrpSpPr>
        <p:grpSpPr>
          <a:xfrm>
            <a:off x="5280419" y="3566994"/>
            <a:ext cx="3753342" cy="2677579"/>
            <a:chOff x="5235016" y="3709246"/>
            <a:chExt cx="3774243" cy="2592189"/>
          </a:xfrm>
        </p:grpSpPr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515E4A58-95D0-478A-A187-27D80D122EC7}"/>
                </a:ext>
              </a:extLst>
            </p:cNvPr>
            <p:cNvSpPr/>
            <p:nvPr/>
          </p:nvSpPr>
          <p:spPr>
            <a:xfrm>
              <a:off x="5235016" y="3709246"/>
              <a:ext cx="3774243" cy="2592189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20476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CB8D2909-252A-4F77-ABB7-2F20ED96B63D}"/>
                </a:ext>
              </a:extLst>
            </p:cNvPr>
            <p:cNvSpPr/>
            <p:nvPr/>
          </p:nvSpPr>
          <p:spPr>
            <a:xfrm>
              <a:off x="5294424" y="3735676"/>
              <a:ext cx="3640174" cy="23490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marR="0" lvl="0" indent="-1714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Design Difference Identified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Difference between LRS and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CalWIN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that affects efficiency or functionality</a:t>
              </a:r>
            </a:p>
            <a:p>
              <a:pPr marL="171450" marR="0" lvl="0" indent="-1714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Existing Requirements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Comments/opinions on existing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CalACES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requirements</a:t>
              </a:r>
            </a:p>
            <a:p>
              <a:pPr marL="171450" marR="0" lvl="0" indent="-1714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Suggested Enhancement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CalWIN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Participants have identified a suggested enhancement</a:t>
              </a:r>
              <a:r>
                <a:rPr kumimoji="0" lang="en-US" sz="120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1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to the system </a:t>
              </a:r>
            </a:p>
            <a:p>
              <a:pPr marL="171450" marR="0" lvl="0" indent="-1714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N/A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retracted by the User or environment issue </a:t>
              </a:r>
            </a:p>
            <a:p>
              <a:pPr marL="171450" marR="0" lvl="0" indent="-17145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Phase 3 (“Ph3”)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: Must move to phase 3 for resolution (if “no”, 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CalWIN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/</a:t>
              </a:r>
              <a:r>
                <a:rPr kumimoji="0" lang="en-US" sz="12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CalACES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final review needed)</a:t>
              </a:r>
            </a:p>
          </p:txBody>
        </p:sp>
      </p:grp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EF2A703A-1953-4E1D-9147-0605DE3AF955}"/>
              </a:ext>
            </a:extLst>
          </p:cNvPr>
          <p:cNvCxnSpPr>
            <a:cxnSpLocks/>
          </p:cNvCxnSpPr>
          <p:nvPr/>
        </p:nvCxnSpPr>
        <p:spPr>
          <a:xfrm>
            <a:off x="1397000" y="1042293"/>
            <a:ext cx="0" cy="2130371"/>
          </a:xfrm>
          <a:prstGeom prst="line">
            <a:avLst/>
          </a:prstGeom>
          <a:noFill/>
          <a:ln w="9525" cap="flat" cmpd="sng" algn="ctr">
            <a:solidFill>
              <a:srgbClr val="204762"/>
            </a:solidFill>
            <a:prstDash val="solid"/>
          </a:ln>
          <a:effectLst/>
        </p:spPr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DE612518-16B2-49CD-90C9-D7C910A190E6}"/>
              </a:ext>
            </a:extLst>
          </p:cNvPr>
          <p:cNvSpPr txBox="1"/>
          <p:nvPr/>
        </p:nvSpPr>
        <p:spPr>
          <a:xfrm>
            <a:off x="71171" y="1042293"/>
            <a:ext cx="12619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  <a:t>780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  <a:t/>
            </a:r>
            <a:b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  <a:t>total comments tracked </a:t>
            </a:r>
            <a:b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</a:rPr>
              <a:t>so far (218 duplicates)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35729B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290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comments will proceed to phase 3  for resolution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659E01FD-FD9A-4A58-A8B1-B1E3D2186E3C}"/>
              </a:ext>
            </a:extLst>
          </p:cNvPr>
          <p:cNvSpPr txBox="1"/>
          <p:nvPr/>
        </p:nvSpPr>
        <p:spPr>
          <a:xfrm>
            <a:off x="6605770" y="1594651"/>
            <a:ext cx="1416288" cy="416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As of Tuesday May 2</a:t>
            </a:r>
            <a:r>
              <a:rPr kumimoji="0" lang="en-US" sz="12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6A1F0EF-4373-499D-B0F4-0C79EDFBD023}"/>
              </a:ext>
            </a:extLst>
          </p:cNvPr>
          <p:cNvCxnSpPr/>
          <p:nvPr/>
        </p:nvCxnSpPr>
        <p:spPr>
          <a:xfrm>
            <a:off x="6689558" y="2061149"/>
            <a:ext cx="1305000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321DF13F-26FA-4037-9482-0EBA41D58140}"/>
              </a:ext>
            </a:extLst>
          </p:cNvPr>
          <p:cNvCxnSpPr/>
          <p:nvPr/>
        </p:nvCxnSpPr>
        <p:spPr>
          <a:xfrm>
            <a:off x="7163901" y="2067418"/>
            <a:ext cx="0" cy="561149"/>
          </a:xfrm>
          <a:prstGeom prst="straightConnector1">
            <a:avLst/>
          </a:prstGeom>
          <a:noFill/>
          <a:ln w="9525" cap="flat" cmpd="sng" algn="ctr">
            <a:solidFill>
              <a:srgbClr val="808080"/>
            </a:solidFill>
            <a:prstDash val="solid"/>
            <a:tailEnd type="oval"/>
          </a:ln>
          <a:effectLst/>
        </p:spPr>
      </p:cxnSp>
      <p:sp>
        <p:nvSpPr>
          <p:cNvPr id="129" name="4. Footnote">
            <a:extLst>
              <a:ext uri="{FF2B5EF4-FFF2-40B4-BE49-F238E27FC236}">
                <a16:creationId xmlns:a16="http://schemas.microsoft.com/office/drawing/2014/main" id="{1F19B308-973D-421F-9814-5C9F86C15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586" y="6317578"/>
            <a:ext cx="8795319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1 Identified as an enhancement by Migration Planning Team and must be reviewed by </a:t>
            </a:r>
            <a:r>
              <a:rPr lang="en-US" sz="100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CalWIN</a:t>
            </a:r>
            <a:r>
              <a:rPr lang="en-US" sz="1000" dirty="0">
                <a:solidFill>
                  <a:srgbClr val="000000"/>
                </a:solidFill>
                <a:latin typeface="Century Gothic" panose="020B0502020202020204" pitchFamily="34" charset="0"/>
              </a:rPr>
              <a:t> Project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2A18B918-D0C1-4B53-A7F8-2F5E91C4BF87}"/>
              </a:ext>
            </a:extLst>
          </p:cNvPr>
          <p:cNvSpPr/>
          <p:nvPr/>
        </p:nvSpPr>
        <p:spPr>
          <a:xfrm>
            <a:off x="71170" y="3566995"/>
            <a:ext cx="5094604" cy="2677578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20476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 err="1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6192E683-F34D-473A-9C38-0036D1CA269D}"/>
              </a:ext>
            </a:extLst>
          </p:cNvPr>
          <p:cNvSpPr/>
          <p:nvPr/>
        </p:nvSpPr>
        <p:spPr>
          <a:xfrm>
            <a:off x="2257781" y="3932117"/>
            <a:ext cx="2832379" cy="728215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EDDB1411-126B-4D2C-AED0-B28239635925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23850" y="3631872"/>
            <a:ext cx="2057528" cy="20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Category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0200BA1-1E02-43F8-A770-9CB22FDFE53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21125" y="4215687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Design Difference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66A2770A-F6A0-4CAF-8D70-85BB36635CE3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21125" y="4468894"/>
            <a:ext cx="2078104" cy="445207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Existing </a:t>
            </a:r>
            <a:r>
              <a:rPr kumimoji="0" lang="en-US" sz="120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CalACES</a:t>
            </a: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 </a:t>
            </a:r>
            <a:b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</a:b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Requirement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9F263-47F2-4E7F-8FAE-E9DCEFCC6199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21125" y="3954627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Suggested Enhancement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5F982D60-08D9-41E5-BCAD-C0BCF5B21168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123851" y="4440954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299748D3-5D29-4A72-AB0E-75C0EF3466C8}"/>
              </a:ext>
            </a:extLst>
          </p:cNvPr>
          <p:cNvCxnSpPr>
            <a:cxnSpLocks/>
          </p:cNvCxnSpPr>
          <p:nvPr>
            <p:custDataLst>
              <p:tags r:id="rId9"/>
            </p:custDataLst>
          </p:nvPr>
        </p:nvCxnSpPr>
        <p:spPr>
          <a:xfrm>
            <a:off x="2271521" y="4694160"/>
            <a:ext cx="278841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C01433E-D669-4E1A-9715-3C26A07206C9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>
            <a:off x="123851" y="4947367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938D7BF9-2865-4EA2-BD1A-D866028A022F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>
            <a:off x="123851" y="4181639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1494A717-3A48-4871-A7D1-6F4CAF3B1097}"/>
              </a:ext>
            </a:extLst>
          </p:cNvPr>
          <p:cNvCxnSpPr>
            <a:cxnSpLocks/>
          </p:cNvCxnSpPr>
          <p:nvPr>
            <p:custDataLst>
              <p:tags r:id="rId12"/>
            </p:custDataLst>
          </p:nvPr>
        </p:nvCxnSpPr>
        <p:spPr>
          <a:xfrm>
            <a:off x="123851" y="5455525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991C9CE8-A079-4394-9CB2-E7FEDE2EA496}"/>
              </a:ext>
            </a:extLst>
          </p:cNvPr>
          <p:cNvCxnSpPr>
            <a:cxnSpLocks/>
          </p:cNvCxnSpPr>
          <p:nvPr>
            <p:custDataLst>
              <p:tags r:id="rId13"/>
            </p:custDataLst>
          </p:nvPr>
        </p:nvCxnSpPr>
        <p:spPr>
          <a:xfrm>
            <a:off x="123851" y="5708732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A9F2359B-1E46-40B3-9FA5-C41D248E3A98}"/>
              </a:ext>
            </a:extLst>
          </p:cNvPr>
          <p:cNvCxnSpPr>
            <a:cxnSpLocks/>
          </p:cNvCxnSpPr>
          <p:nvPr>
            <p:custDataLst>
              <p:tags r:id="rId14"/>
            </p:custDataLst>
          </p:nvPr>
        </p:nvCxnSpPr>
        <p:spPr>
          <a:xfrm>
            <a:off x="123851" y="5961938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0D2A568-EF55-4835-BE85-235DA281A078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123850" y="3877023"/>
            <a:ext cx="2057528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6477AF40-6458-4D53-9F69-11B67A5BED6C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2271521" y="3631872"/>
            <a:ext cx="376388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Ph3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9CBB492A-9698-4BB2-AA17-7757A084A780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2271521" y="4215687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Yes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9421399D-FF11-4BF5-9F4B-0506687F07C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2271521" y="4468894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Yes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E092EC68-1BC8-4F28-B642-C825C65F51AD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2271521" y="4722100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No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8B2872BF-72CB-4E97-95AD-ED5AED136999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2271521" y="3954627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Yes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FE0D7C44-2BD2-482A-B97F-E118382B0B9B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2693307" y="3631872"/>
            <a:ext cx="318506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Tot.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A3CEAAA9-9127-4758-97D0-443A53EEB938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2693307" y="4215687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162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F3C56A50-8F41-4B3E-9A36-245BBB9D7932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2693307" y="4468894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45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D1AA144-FA35-449C-9357-F484F45902C5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2693307" y="4722100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66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C3726CFC-9EF7-4BCE-9FA4-C76E67AA5C76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2693307" y="3954627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83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97C7512-8113-4F28-9C06-BB33F8F509F6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3057211" y="3631872"/>
            <a:ext cx="362769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W1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BC99ABA-8C2C-4863-A428-79FC4AADF57D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3057211" y="421568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52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DFDD678-93EE-4514-90FF-59954DBCEADE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3057211" y="4468894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22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12F0A2FB-CEF0-4D86-B633-2BA8763F1CED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3057211" y="4722100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32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D7273991-483B-45F9-BACC-A39747B1EB57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3057211" y="395462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38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91DE3591-CC49-4AAD-91A9-EF88CCBAE246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3465380" y="3631872"/>
            <a:ext cx="362769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W2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C79A2DB-6180-4C0F-9860-070B2063FFED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3465380" y="421568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57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A7F2E10B-1239-4B42-B82C-E782CFB99F28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3465380" y="4468894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9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221C7F6-F8B9-40F4-A454-FB2DA8A34387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3465380" y="4722100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11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7E3D481-ABBC-449D-8937-E96CE9FA1E11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3465380" y="395462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20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613A843A-C659-4E72-B743-6531AE4AE490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3873547" y="3631872"/>
            <a:ext cx="362769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W3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3DAAD258-DE6F-455E-AB46-D0CD208FB07C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3873547" y="421568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22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A02B228-11EC-459C-B0A7-4152FECC0D5C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873547" y="4468894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8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BE47B470-99DC-446F-9B5C-51B87ECF2CFB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3873547" y="4722100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14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E11A92D5-CB5A-44C7-9015-C8A76A44A665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3873547" y="395462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10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F6E365E-FAE0-4D91-8F68-EC605CDDDCBF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4281714" y="3631872"/>
            <a:ext cx="362769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W4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EDB5C4C5-406D-4FE0-9A1B-7514ED9193D8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4281714" y="421568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20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EE0EB58B-4C7A-4818-B722-450676DCCA7F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4281714" y="4468894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4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AEC3115-33AB-4454-84AE-126F1D1B6581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4281714" y="4722100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5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DD2B0EF-7330-4A42-AAE3-945C64D680FD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4281714" y="395462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13</a:t>
            </a:r>
          </a:p>
        </p:txBody>
      </p: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08B1DDD5-73F8-422E-AB17-E58243598F99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2271521" y="3877023"/>
            <a:ext cx="376388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B3B87642-FD60-413A-BC5E-B957CC99711B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2693307" y="3877023"/>
            <a:ext cx="318506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65095067-F5E1-4FE7-8821-8A6B85CA6449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3057211" y="3877023"/>
            <a:ext cx="362769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EC6A56CF-C755-4726-B09B-AF3C5C60B588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3465380" y="3877023"/>
            <a:ext cx="362769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33CB5A8B-2F71-4A42-A5FD-852E5F70E846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3873547" y="3877023"/>
            <a:ext cx="362769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18720E9D-CDB4-46AA-80FD-06DAAB3ECA5E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4281714" y="3877023"/>
            <a:ext cx="362769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sp>
        <p:nvSpPr>
          <p:cNvPr id="181" name="TextBox 180">
            <a:extLst>
              <a:ext uri="{FF2B5EF4-FFF2-40B4-BE49-F238E27FC236}">
                <a16:creationId xmlns:a16="http://schemas.microsoft.com/office/drawing/2014/main" id="{BF360070-4527-420A-B254-4B78CA758D8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4697163" y="3631872"/>
            <a:ext cx="362769" cy="203133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W5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A0B69018-31D2-4824-910B-957570EA9878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4697163" y="421568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11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7418F2A-449D-4CE1-B307-FB873744DD86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697163" y="4468894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507BD92D-C97F-4D6E-88FB-9AFB1C923BA4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697163" y="4722100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4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EE264BFC-8697-4E0B-B565-3FA8D43F800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697163" y="3954627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2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BDDEB893-6F1D-48DB-AD2F-5A942BBD1C3D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1125" y="5487712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Duplicate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50FC70EE-B4A4-4AD3-8ABB-386D9B8698FE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2271521" y="5487712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No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24011CEA-55F6-4824-B91A-691669649F67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693307" y="5487712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218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E880357C-80D8-4FFA-97C0-FD6D082D64B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057211" y="5487712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93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FC12955F-D1E4-4129-9371-385DD08434E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3465380" y="5487712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106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C22406B6-4C2B-4BF3-A06A-F2B4E8ED76F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873547" y="5487712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9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174C3459-B3CB-4B30-9C80-1630DB1A98C4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281714" y="5487712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10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3D302125-F02C-448D-8201-D2E589E6E024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697163" y="5487712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0</a:t>
            </a:r>
          </a:p>
        </p:txBody>
      </p:sp>
      <p:grpSp>
        <p:nvGrpSpPr>
          <p:cNvPr id="217" name="Group 216">
            <a:extLst>
              <a:ext uri="{FF2B5EF4-FFF2-40B4-BE49-F238E27FC236}">
                <a16:creationId xmlns:a16="http://schemas.microsoft.com/office/drawing/2014/main" id="{8941EE08-9662-4582-90E6-7C5A08F82E29}"/>
              </a:ext>
            </a:extLst>
          </p:cNvPr>
          <p:cNvGrpSpPr/>
          <p:nvPr/>
        </p:nvGrpSpPr>
        <p:grpSpPr>
          <a:xfrm>
            <a:off x="123851" y="5752823"/>
            <a:ext cx="4523358" cy="183583"/>
            <a:chOff x="121125" y="5297027"/>
            <a:chExt cx="4523358" cy="183583"/>
          </a:xfrm>
        </p:grpSpPr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22003EC4-FA89-4061-985F-230F5FA8CC58}"/>
                </a:ext>
              </a:extLst>
            </p:cNvPr>
            <p:cNvSpPr txBox="1"/>
            <p:nvPr>
              <p:custDataLst>
                <p:tags r:id="rId108"/>
              </p:custDataLst>
            </p:nvPr>
          </p:nvSpPr>
          <p:spPr>
            <a:xfrm>
              <a:off x="121125" y="5297027"/>
              <a:ext cx="2078104" cy="183583"/>
            </a:xfrm>
            <a:prstGeom prst="rect">
              <a:avLst/>
            </a:prstGeom>
            <a:solidFill>
              <a:srgbClr val="5B9BC8"/>
            </a:solidFill>
          </p:spPr>
          <p:txBody>
            <a:bodyPr vert="horz" wrap="square" lIns="36000" tIns="76200" rIns="0" bIns="76200" rtlCol="0" anchor="ctr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</a:rPr>
                <a:t>N/A</a:t>
              </a:r>
            </a:p>
          </p:txBody>
        </p:sp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94B0FF93-AE04-487F-AE2D-77129055DDBD}"/>
                </a:ext>
              </a:extLst>
            </p:cNvPr>
            <p:cNvSpPr txBox="1"/>
            <p:nvPr>
              <p:custDataLst>
                <p:tags r:id="rId109"/>
              </p:custDataLst>
            </p:nvPr>
          </p:nvSpPr>
          <p:spPr>
            <a:xfrm>
              <a:off x="2271521" y="5297027"/>
              <a:ext cx="376388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No</a:t>
              </a:r>
            </a:p>
          </p:txBody>
        </p:sp>
        <p:sp>
          <p:nvSpPr>
            <p:cNvPr id="221" name="TextBox 220">
              <a:extLst>
                <a:ext uri="{FF2B5EF4-FFF2-40B4-BE49-F238E27FC236}">
                  <a16:creationId xmlns:a16="http://schemas.microsoft.com/office/drawing/2014/main" id="{E4A46229-3376-46F7-A104-4EE8DB99C5D2}"/>
                </a:ext>
              </a:extLst>
            </p:cNvPr>
            <p:cNvSpPr txBox="1"/>
            <p:nvPr>
              <p:custDataLst>
                <p:tags r:id="rId110"/>
              </p:custDataLst>
            </p:nvPr>
          </p:nvSpPr>
          <p:spPr>
            <a:xfrm>
              <a:off x="2693307" y="5297027"/>
              <a:ext cx="318506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21</a:t>
              </a:r>
            </a:p>
          </p:txBody>
        </p: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2AEE066B-5A0A-4A37-81D9-798BA760779B}"/>
                </a:ext>
              </a:extLst>
            </p:cNvPr>
            <p:cNvSpPr txBox="1"/>
            <p:nvPr>
              <p:custDataLst>
                <p:tags r:id="rId111"/>
              </p:custDataLst>
            </p:nvPr>
          </p:nvSpPr>
          <p:spPr>
            <a:xfrm>
              <a:off x="3057211" y="5297027"/>
              <a:ext cx="362769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12</a:t>
              </a:r>
            </a:p>
          </p:txBody>
        </p:sp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A03AC191-C8FA-4F89-AAFA-181BBF677BB4}"/>
                </a:ext>
              </a:extLst>
            </p:cNvPr>
            <p:cNvSpPr txBox="1"/>
            <p:nvPr>
              <p:custDataLst>
                <p:tags r:id="rId112"/>
              </p:custDataLst>
            </p:nvPr>
          </p:nvSpPr>
          <p:spPr>
            <a:xfrm>
              <a:off x="3465380" y="5297027"/>
              <a:ext cx="362769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1</a:t>
              </a: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1BE301AB-BA33-4067-B86E-6D8853E7366D}"/>
                </a:ext>
              </a:extLst>
            </p:cNvPr>
            <p:cNvSpPr txBox="1"/>
            <p:nvPr>
              <p:custDataLst>
                <p:tags r:id="rId113"/>
              </p:custDataLst>
            </p:nvPr>
          </p:nvSpPr>
          <p:spPr>
            <a:xfrm>
              <a:off x="3873547" y="5297027"/>
              <a:ext cx="362769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2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79090191-82F6-41B8-B323-20A32D5D7B39}"/>
                </a:ext>
              </a:extLst>
            </p:cNvPr>
            <p:cNvSpPr txBox="1"/>
            <p:nvPr>
              <p:custDataLst>
                <p:tags r:id="rId114"/>
              </p:custDataLst>
            </p:nvPr>
          </p:nvSpPr>
          <p:spPr>
            <a:xfrm>
              <a:off x="4281714" y="5297027"/>
              <a:ext cx="362769" cy="183583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marL="0" lvl="0" indent="0" defTabSz="913526" eaLnBrk="1" latinLnBrk="0" hangingPunct="1">
                <a:buClr>
                  <a:schemeClr val="tx2"/>
                </a:buClr>
                <a:buSzPct val="100000"/>
                <a:defRPr sz="1600" baseline="0">
                  <a:latin typeface="+mn-lt"/>
                </a:defRPr>
              </a:lvl1pPr>
              <a:lvl2pPr marL="192024" lvl="1" indent="-195987" defTabSz="913526" eaLnBrk="1" latinLnBrk="0" hangingPunct="1">
                <a:buClr>
                  <a:schemeClr val="tx2"/>
                </a:buClr>
                <a:buSzPct val="125000"/>
                <a:buFont typeface="Arial" charset="0"/>
                <a:buChar char="▪"/>
                <a:defRPr sz="1600" baseline="0">
                  <a:latin typeface="+mn-lt"/>
                </a:defRPr>
              </a:lvl2pPr>
              <a:lvl3pPr marL="457200" lvl="2" indent="-267255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–"/>
                <a:defRPr sz="1600" baseline="0">
                  <a:latin typeface="+mn-lt"/>
                </a:defRPr>
              </a:lvl3pPr>
              <a:lvl4pPr marL="612648" lvl="3" indent="-158733" defTabSz="913526" eaLnBrk="1" latinLnBrk="0" hangingPunct="1">
                <a:buClr>
                  <a:schemeClr val="tx2"/>
                </a:buClr>
                <a:buSzPct val="120000"/>
                <a:buFont typeface="Arial" charset="0"/>
                <a:buChar char="▫"/>
                <a:defRPr sz="1600" baseline="0">
                  <a:latin typeface="+mn-lt"/>
                </a:defRPr>
              </a:lvl4pPr>
              <a:lvl5pPr marL="749808" lvl="4" indent="-128016" defTabSz="913526" eaLnBrk="1" latinLnBrk="0" hangingPunct="1">
                <a:buClr>
                  <a:schemeClr val="tx2"/>
                </a:buClr>
                <a:buSzPct val="89000"/>
                <a:buFont typeface="Arial" charset="0"/>
                <a:buChar char="-"/>
                <a:defRPr sz="1600" baseline="0">
                  <a:latin typeface="+mn-lt"/>
                </a:defRPr>
              </a:lvl5pPr>
              <a:lvl6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6pPr>
              <a:lvl7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7pPr>
              <a:lvl8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8pPr>
              <a:lvl9pPr marL="765029" indent="-132818" defTabSz="913526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 baseline="0">
                  <a:latin typeface="+mn-lt"/>
                </a:defRPr>
              </a:lvl9pPr>
            </a:lstStyle>
            <a:p>
              <a:pPr marL="0" marR="0" lvl="0" indent="0" defTabSz="913526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204762"/>
                </a:buClr>
                <a:buSzPct val="100000"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</a:rPr>
                <a:t>2</a:t>
              </a:r>
            </a:p>
          </p:txBody>
        </p:sp>
      </p:grpSp>
      <p:sp>
        <p:nvSpPr>
          <p:cNvPr id="218" name="TextBox 217">
            <a:extLst>
              <a:ext uri="{FF2B5EF4-FFF2-40B4-BE49-F238E27FC236}">
                <a16:creationId xmlns:a16="http://schemas.microsoft.com/office/drawing/2014/main" id="{10452B59-2D09-4B6F-8F6E-6E9BB63D0F0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4699889" y="575282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4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BE82E69E-59A7-4D34-B4D9-DD0CD6102F20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3851" y="4982179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Parking Lot - Resolved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88F47671-BA44-4277-96F6-21E8D04E0984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2274247" y="4982179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No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CD811DA8-D3E0-4909-A52C-8D3EB04FE561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696033" y="4982179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174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DD883716-385B-4506-9E2F-0DC4E0A6E38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3059937" y="4982179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40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99B723D8-766E-4568-9D77-F89564E72989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468106" y="4982179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62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18D3D575-4BF3-4644-A6F1-ED3452B3D99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3876273" y="4982179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37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EEB6DB6A-2FEA-4489-83BD-4D579EB70AC7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284440" y="4982179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31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2A079F8-2A56-4312-BB5A-021D5F35FAB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4699889" y="4982179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4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DF7F8124-60BC-40A7-A7A7-8FAA863D565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16586" y="5246765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Parking Lot - Pending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51DCE42C-6581-4E11-BE72-A09F92154F8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266982" y="5246765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No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A07EF1B5-5786-4456-9D82-CCD9E931E49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2688768" y="5246765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11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E6074914-C1EF-43F3-BFCD-D2C79245424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3052672" y="5246765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3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5475D12C-9A61-4C15-A284-AF870379E7DF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460841" y="5246765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5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A753D9-266F-484A-BF1B-70174633BC1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869008" y="5246765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0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722B3375-B1A2-4EF6-B0EC-A45670E6F753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277175" y="5246765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34B87CA2-8E1B-4BB1-952B-4836771992A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692624" y="5246765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618A4F0D-EB18-4608-8801-418450DC5732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1125" y="6003383"/>
            <a:ext cx="2078104" cy="183583"/>
          </a:xfrm>
          <a:prstGeom prst="rect">
            <a:avLst/>
          </a:prstGeom>
          <a:solidFill>
            <a:srgbClr val="5B9BC8"/>
          </a:solidFill>
        </p:spPr>
        <p:txBody>
          <a:bodyPr vert="horz" wrap="square" lIns="36000" tIns="76200" rIns="0" bIns="76200" rtlCol="0" anchor="ctr">
            <a:noAutofit/>
          </a:bodyPr>
          <a:lstStyle>
            <a:defPPr>
              <a:defRPr lang="en-US"/>
            </a:defPPr>
            <a:lvl1pPr marR="0" lvl="0" indent="0" defTabSz="913526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 kumimoji="0" sz="1200" b="1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defRPr>
            </a:lvl1pPr>
            <a:lvl2pPr marL="192024" lvl="1" indent="-195987" defTabSz="913526">
              <a:buClr>
                <a:schemeClr val="tx2"/>
              </a:buClr>
              <a:buSzPct val="125000"/>
              <a:buFont typeface="Arial" charset="0"/>
              <a:buChar char="▪"/>
              <a:defRPr sz="1600" baseline="0"/>
            </a:lvl2pPr>
            <a:lvl3pPr marL="457200" lvl="2" indent="-267255" defTabSz="913526">
              <a:buClr>
                <a:schemeClr val="tx2"/>
              </a:buClr>
              <a:buSzPct val="120000"/>
              <a:buFont typeface="Arial" charset="0"/>
              <a:buChar char="–"/>
              <a:defRPr sz="1600" baseline="0"/>
            </a:lvl3pPr>
            <a:lvl4pPr marL="612648" lvl="3" indent="-158733" defTabSz="913526">
              <a:buClr>
                <a:schemeClr val="tx2"/>
              </a:buClr>
              <a:buSzPct val="120000"/>
              <a:buFont typeface="Arial" charset="0"/>
              <a:buChar char="▫"/>
              <a:defRPr sz="1600" baseline="0"/>
            </a:lvl4pPr>
            <a:lvl5pPr marL="749808" lvl="4" indent="-128016" defTabSz="913526">
              <a:buClr>
                <a:schemeClr val="tx2"/>
              </a:buClr>
              <a:buSzPct val="89000"/>
              <a:buFont typeface="Arial" charset="0"/>
              <a:buChar char="-"/>
              <a:defRPr sz="1600" baseline="0"/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/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/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/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/>
            </a:lvl9pPr>
          </a:lstStyle>
          <a:p>
            <a:r>
              <a:rPr lang="en-US" dirty="0"/>
              <a:t>Total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A52AEC61-B8E7-49C5-8014-8927A2E01BA3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2271521" y="6003383"/>
            <a:ext cx="376388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837ED0-972F-4DD3-AA83-1D431CC17527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2693307" y="6003383"/>
            <a:ext cx="318506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780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80227A4D-E982-4840-B08F-E7BE37430DB3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3057211" y="600338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292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4EC8B051-D8B7-4B68-878B-089D2DAD6D9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465380" y="600338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271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0DBCA174-A018-44C3-B237-C0C15D249827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873547" y="600338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102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A0EF183A-00A3-4A09-A7E4-18ACDA699F1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281714" y="600338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87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7F669112-C731-426C-B03E-AAF83AE99490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697163" y="6003383"/>
            <a:ext cx="362769" cy="183583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28</a:t>
            </a:r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952EF31D-2267-4003-BB0E-0FB1E4C2A917}"/>
              </a:ext>
            </a:extLst>
          </p:cNvPr>
          <p:cNvCxnSpPr/>
          <p:nvPr>
            <p:custDataLst>
              <p:tags r:id="rId90"/>
            </p:custDataLst>
          </p:nvPr>
        </p:nvCxnSpPr>
        <p:spPr>
          <a:xfrm>
            <a:off x="4697163" y="3877023"/>
            <a:ext cx="362769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0819BF3F-0825-465B-8367-AA81F24B3CFD}"/>
              </a:ext>
            </a:extLst>
          </p:cNvPr>
          <p:cNvCxnSpPr>
            <a:cxnSpLocks/>
          </p:cNvCxnSpPr>
          <p:nvPr>
            <p:custDataLst>
              <p:tags r:id="rId91"/>
            </p:custDataLst>
          </p:nvPr>
        </p:nvCxnSpPr>
        <p:spPr>
          <a:xfrm>
            <a:off x="125464" y="5201274"/>
            <a:ext cx="4936081" cy="0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dash"/>
          </a:ln>
          <a:effectLst/>
        </p:spPr>
      </p:cxnSp>
      <p:graphicFrame>
        <p:nvGraphicFramePr>
          <p:cNvPr id="234" name="Object 233">
            <a:extLst>
              <a:ext uri="{FF2B5EF4-FFF2-40B4-BE49-F238E27FC236}">
                <a16:creationId xmlns:a16="http://schemas.microsoft.com/office/drawing/2014/main" id="{9D3F7CE9-C449-4778-B487-384A81974012}"/>
              </a:ext>
            </a:extLst>
          </p:cNvPr>
          <p:cNvGraphicFramePr>
            <a:graphicFrameLocks/>
          </p:cNvGraphicFramePr>
          <p:nvPr>
            <p:custDataLst>
              <p:tags r:id="rId92"/>
            </p:custDataLst>
            <p:extLst/>
          </p:nvPr>
        </p:nvGraphicFramePr>
        <p:xfrm>
          <a:off x="1600200" y="1143000"/>
          <a:ext cx="7315200" cy="194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Chart" r:id="rId119" imgW="7315368" imgH="1943266" progId="MSGraph.Chart.8">
                  <p:embed followColorScheme="full"/>
                </p:oleObj>
              </mc:Choice>
              <mc:Fallback>
                <p:oleObj name="Chart" r:id="rId119" imgW="7315368" imgH="1943266" progId="MSGraph.Chart.8">
                  <p:embed followColorScheme="full"/>
                  <p:pic>
                    <p:nvPicPr>
                      <p:cNvPr id="234" name="Object 233">
                        <a:extLst>
                          <a:ext uri="{FF2B5EF4-FFF2-40B4-BE49-F238E27FC236}">
                            <a16:creationId xmlns:a16="http://schemas.microsoft.com/office/drawing/2014/main" id="{9D3F7CE9-C449-4778-B487-384A819740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0"/>
                      <a:stretch>
                        <a:fillRect/>
                      </a:stretch>
                    </p:blipFill>
                    <p:spPr>
                      <a:xfrm>
                        <a:off x="1600200" y="1143000"/>
                        <a:ext cx="7315200" cy="194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" name="Text Placeholder 2">
            <a:extLst>
              <a:ext uri="{FF2B5EF4-FFF2-40B4-BE49-F238E27FC236}">
                <a16:creationId xmlns:a16="http://schemas.microsoft.com/office/drawing/2014/main" id="{EA828E00-3071-4717-81CA-13F338BA7355}"/>
              </a:ext>
            </a:extLst>
          </p:cNvPr>
          <p:cNvSpPr>
            <a:spLocks noGrp="1"/>
          </p:cNvSpPr>
          <p:nvPr>
            <p:custDataLst>
              <p:tags r:id="rId93"/>
            </p:custDataLst>
          </p:nvPr>
        </p:nvSpPr>
        <p:spPr bwMode="gray">
          <a:xfrm>
            <a:off x="5743575" y="2255838"/>
            <a:ext cx="2095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6FFB3193-A456-4C9E-AB24-94A233FF6979}" type="datetime'''''''''8''''''''''''''''''''''''7'''''''''''''''''''''''">
              <a:rPr lang="en-US" altLang="en-US" sz="1200" b="1">
                <a:ea typeface="+mj-ea"/>
                <a:cs typeface="+mj-cs"/>
              </a:rPr>
              <a:pPr/>
              <a:t>87</a:t>
            </a:fld>
            <a:endParaRPr lang="en-US" sz="1200" b="1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2" name="Text Placeholder 2">
            <a:extLst>
              <a:ext uri="{FF2B5EF4-FFF2-40B4-BE49-F238E27FC236}">
                <a16:creationId xmlns:a16="http://schemas.microsoft.com/office/drawing/2014/main" id="{FE82B1D8-98EC-402D-BE9B-B1ABF982212A}"/>
              </a:ext>
            </a:extLst>
          </p:cNvPr>
          <p:cNvSpPr>
            <a:spLocks noGrp="1"/>
          </p:cNvSpPr>
          <p:nvPr>
            <p:custDataLst>
              <p:tags r:id="rId94"/>
            </p:custDataLst>
          </p:nvPr>
        </p:nvSpPr>
        <p:spPr bwMode="gray">
          <a:xfrm>
            <a:off x="6718300" y="2849563"/>
            <a:ext cx="206375" cy="182563"/>
          </a:xfrm>
          <a:prstGeom prst="rect">
            <a:avLst/>
          </a:prstGeom>
          <a:solidFill>
            <a:schemeClr val="accent5"/>
          </a:solidFill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4F795A2A-0CE4-4C01-9475-87D57107EE22}" type="datetime'''''1''''''''''''''''''''''''''''5'''''''''''''''''''''''">
              <a:rPr lang="en-US" altLang="en-US" sz="1200">
                <a:solidFill>
                  <a:schemeClr val="bg1"/>
                </a:solidFill>
                <a:ea typeface="+mj-ea"/>
                <a:cs typeface="+mj-cs"/>
              </a:rPr>
              <a:pPr/>
              <a:t>15</a:t>
            </a:fld>
            <a:endParaRPr lang="en-US" sz="1200" dirty="0">
              <a:solidFill>
                <a:schemeClr val="bg1"/>
              </a:solidFill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39" name="Text Placeholder 2">
            <a:extLst>
              <a:ext uri="{FF2B5EF4-FFF2-40B4-BE49-F238E27FC236}">
                <a16:creationId xmlns:a16="http://schemas.microsoft.com/office/drawing/2014/main" id="{74AD8323-8D3C-48F2-965B-21B197AD9763}"/>
              </a:ext>
            </a:extLst>
          </p:cNvPr>
          <p:cNvSpPr>
            <a:spLocks noGrp="1"/>
          </p:cNvSpPr>
          <p:nvPr>
            <p:custDataLst>
              <p:tags r:id="rId95"/>
            </p:custDataLst>
          </p:nvPr>
        </p:nvSpPr>
        <p:spPr bwMode="auto">
          <a:xfrm>
            <a:off x="4381500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A1F5173-1788-46BF-A9B5-6279FA27A215}" type="datetime'''''''''W''''''''''''e''''''''''e''''''''''k'''''' ''3'''''">
              <a:rPr lang="en-US" altLang="en-US" sz="1200">
                <a:ea typeface="+mj-ea"/>
                <a:cs typeface="+mj-cs"/>
              </a:rPr>
              <a:pPr/>
              <a:t>Week 3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7" name="Text Placeholder 2">
            <a:extLst>
              <a:ext uri="{FF2B5EF4-FFF2-40B4-BE49-F238E27FC236}">
                <a16:creationId xmlns:a16="http://schemas.microsoft.com/office/drawing/2014/main" id="{ABBE54DB-2E32-4CE0-8C5B-1AD4C89AFF4D}"/>
              </a:ext>
            </a:extLst>
          </p:cNvPr>
          <p:cNvSpPr>
            <a:spLocks noGrp="1"/>
          </p:cNvSpPr>
          <p:nvPr>
            <p:custDataLst>
              <p:tags r:id="rId96"/>
            </p:custDataLst>
          </p:nvPr>
        </p:nvSpPr>
        <p:spPr bwMode="gray">
          <a:xfrm>
            <a:off x="4513263" y="2166938"/>
            <a:ext cx="2952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76360BF-548D-4E4D-B91B-FE9D1A249FCC}" type="datetime'''''''''''''''''''10''''''''2'">
              <a:rPr lang="en-US" altLang="en-US" sz="1200" b="1">
                <a:ea typeface="+mj-ea"/>
                <a:cs typeface="+mj-cs"/>
              </a:rPr>
              <a:pPr/>
              <a:t>102</a:t>
            </a:fld>
            <a:endParaRPr lang="en-US" sz="1200" b="1" dirty="0">
              <a:latin typeface="+mj-lt"/>
              <a:ea typeface="+mj-ea"/>
              <a:cs typeface="+mj-cs"/>
              <a:sym typeface="+mj-lt"/>
            </a:endParaRPr>
          </a:p>
        </p:txBody>
      </p:sp>
      <p:sp useBgFill="1">
        <p:nvSpPr>
          <p:cNvPr id="240" name="Text Placeholder 2">
            <a:extLst>
              <a:ext uri="{FF2B5EF4-FFF2-40B4-BE49-F238E27FC236}">
                <a16:creationId xmlns:a16="http://schemas.microsoft.com/office/drawing/2014/main" id="{802F9CBC-66F8-439D-95E9-508046DE899A}"/>
              </a:ext>
            </a:extLst>
          </p:cNvPr>
          <p:cNvSpPr>
            <a:spLocks noGrp="1"/>
          </p:cNvSpPr>
          <p:nvPr>
            <p:custDataLst>
              <p:tags r:id="rId97"/>
            </p:custDataLst>
          </p:nvPr>
        </p:nvSpPr>
        <p:spPr bwMode="gray">
          <a:xfrm>
            <a:off x="7140575" y="2767013"/>
            <a:ext cx="206375" cy="182563"/>
          </a:xfrm>
          <a:prstGeom prst="rect">
            <a:avLst/>
          </a:prstGeom>
        </p:spPr>
        <p:txBody>
          <a:bodyPr vert="horz" wrap="none" lIns="19050" tIns="0" rIns="1905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EBF1D484-1DAC-41BF-ABCB-84E6ACA7B85B}" type="datetime'''''''''''''''1''3'''''''">
              <a:rPr lang="en-US" altLang="en-US" sz="1200">
                <a:ea typeface="+mj-ea"/>
                <a:cs typeface="+mj-cs"/>
              </a:rPr>
              <a:pPr/>
              <a:t>13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36" name="Text Placeholder 2">
            <a:extLst>
              <a:ext uri="{FF2B5EF4-FFF2-40B4-BE49-F238E27FC236}">
                <a16:creationId xmlns:a16="http://schemas.microsoft.com/office/drawing/2014/main" id="{E6BBD5A8-FE2A-4FE6-86C6-DD0B9846C945}"/>
              </a:ext>
            </a:extLst>
          </p:cNvPr>
          <p:cNvSpPr>
            <a:spLocks noGrp="1"/>
          </p:cNvSpPr>
          <p:nvPr>
            <p:custDataLst>
              <p:tags r:id="rId98"/>
            </p:custDataLst>
          </p:nvPr>
        </p:nvSpPr>
        <p:spPr bwMode="auto">
          <a:xfrm>
            <a:off x="5568950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CC115DE-49D5-4BE2-A7BE-AB193FEB8A8F}" type="datetime'W''e''''''''''''e''''''k ''''''''''''''''''''''''''4'''''''">
              <a:rPr lang="en-US" altLang="en-US" sz="1200">
                <a:ea typeface="+mj-ea"/>
                <a:cs typeface="+mj-cs"/>
              </a:rPr>
              <a:pPr/>
              <a:t>Week 4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5" name="Text Placeholder 2">
            <a:extLst>
              <a:ext uri="{FF2B5EF4-FFF2-40B4-BE49-F238E27FC236}">
                <a16:creationId xmlns:a16="http://schemas.microsoft.com/office/drawing/2014/main" id="{62DD2F18-4BE3-4CAF-82BE-74FE89022316}"/>
              </a:ext>
            </a:extLst>
          </p:cNvPr>
          <p:cNvSpPr>
            <a:spLocks noGrp="1"/>
          </p:cNvSpPr>
          <p:nvPr>
            <p:custDataLst>
              <p:tags r:id="rId99"/>
            </p:custDataLst>
          </p:nvPr>
        </p:nvSpPr>
        <p:spPr bwMode="auto">
          <a:xfrm>
            <a:off x="3197225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8C06B8B9-A6C0-4706-905D-EADFAB6370A3}" type="datetime'''''''''''''''W''''e''ek ''''2'''''''''''''''''''''''''''''">
              <a:rPr lang="en-US" altLang="en-US" sz="1200">
                <a:ea typeface="+mj-ea"/>
                <a:cs typeface="+mj-cs"/>
              </a:rPr>
              <a:pPr/>
              <a:t>Week 2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38" name="Text Placeholder 2">
            <a:extLst>
              <a:ext uri="{FF2B5EF4-FFF2-40B4-BE49-F238E27FC236}">
                <a16:creationId xmlns:a16="http://schemas.microsoft.com/office/drawing/2014/main" id="{18C60129-81A4-4497-B7F1-06CB7ED2F560}"/>
              </a:ext>
            </a:extLst>
          </p:cNvPr>
          <p:cNvSpPr>
            <a:spLocks noGrp="1"/>
          </p:cNvSpPr>
          <p:nvPr>
            <p:custDataLst>
              <p:tags r:id="rId100"/>
            </p:custDataLst>
          </p:nvPr>
        </p:nvSpPr>
        <p:spPr bwMode="gray">
          <a:xfrm>
            <a:off x="6927850" y="2584450"/>
            <a:ext cx="20955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39EC6960-5655-4942-BC59-7E84657ADC7E}" type="datetime'''''''''''''28'''''''''''''''''''">
              <a:rPr lang="en-US" altLang="en-US" sz="1200" b="1">
                <a:ea typeface="+mj-ea"/>
                <a:cs typeface="+mj-cs"/>
              </a:rPr>
              <a:pPr/>
              <a:t>28</a:t>
            </a:fld>
            <a:endParaRPr lang="en-US" sz="1200" b="1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1" name="Text Placeholder 2">
            <a:extLst>
              <a:ext uri="{FF2B5EF4-FFF2-40B4-BE49-F238E27FC236}">
                <a16:creationId xmlns:a16="http://schemas.microsoft.com/office/drawing/2014/main" id="{825DBE5E-C2BF-4798-9625-DC5E06179BAB}"/>
              </a:ext>
            </a:extLst>
          </p:cNvPr>
          <p:cNvSpPr>
            <a:spLocks noGrp="1"/>
          </p:cNvSpPr>
          <p:nvPr>
            <p:custDataLst>
              <p:tags r:id="rId101"/>
            </p:custDataLst>
          </p:nvPr>
        </p:nvSpPr>
        <p:spPr bwMode="auto">
          <a:xfrm>
            <a:off x="7937500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58FAC2C7-16C7-47CC-A5F2-E3BA22EE205F}" type="datetime'''''''''W''''e''ek'''''''''''''''' ''''''6'''''">
              <a:rPr lang="en-US" altLang="en-US" sz="1200">
                <a:ea typeface="+mj-ea"/>
                <a:cs typeface="+mj-cs"/>
              </a:rPr>
              <a:pPr/>
              <a:t>Week 6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37" name="Text Placeholder 2">
            <a:extLst>
              <a:ext uri="{FF2B5EF4-FFF2-40B4-BE49-F238E27FC236}">
                <a16:creationId xmlns:a16="http://schemas.microsoft.com/office/drawing/2014/main" id="{A96F068C-2F0F-47D7-8398-6ED9493862A8}"/>
              </a:ext>
            </a:extLst>
          </p:cNvPr>
          <p:cNvSpPr>
            <a:spLocks noGrp="1"/>
          </p:cNvSpPr>
          <p:nvPr>
            <p:custDataLst>
              <p:tags r:id="rId102"/>
            </p:custDataLst>
          </p:nvPr>
        </p:nvSpPr>
        <p:spPr bwMode="auto">
          <a:xfrm>
            <a:off x="6753225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DD54C40D-9064-48FA-B675-5174B8AD6B62}" type="datetime'W''''''''''e''''''''e''''''''k'''''''''''' ''''5'''">
              <a:rPr lang="en-US" altLang="en-US" sz="1200">
                <a:ea typeface="+mj-ea"/>
                <a:cs typeface="+mj-cs"/>
              </a:rPr>
              <a:pPr/>
              <a:t>Week 5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4" name="Text Placeholder 2">
            <a:extLst>
              <a:ext uri="{FF2B5EF4-FFF2-40B4-BE49-F238E27FC236}">
                <a16:creationId xmlns:a16="http://schemas.microsoft.com/office/drawing/2014/main" id="{4880959F-1047-479B-9F07-46277AF39EB0}"/>
              </a:ext>
            </a:extLst>
          </p:cNvPr>
          <p:cNvSpPr>
            <a:spLocks noGrp="1"/>
          </p:cNvSpPr>
          <p:nvPr>
            <p:custDataLst>
              <p:tags r:id="rId103"/>
            </p:custDataLst>
          </p:nvPr>
        </p:nvSpPr>
        <p:spPr bwMode="gray">
          <a:xfrm>
            <a:off x="3328988" y="1163638"/>
            <a:ext cx="2952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5B556E21-B149-4C55-BA32-9E7F8643991B}" type="datetime'''''''''''''''''''''''''''''2''7''''''''1'''''''">
              <a:rPr lang="en-US" altLang="en-US" sz="1200" b="1">
                <a:ea typeface="+mj-ea"/>
                <a:cs typeface="+mj-cs"/>
              </a:rPr>
              <a:pPr/>
              <a:t>271</a:t>
            </a:fld>
            <a:endParaRPr lang="en-US" sz="1200" b="1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6" name="Text Placeholder 2">
            <a:extLst>
              <a:ext uri="{FF2B5EF4-FFF2-40B4-BE49-F238E27FC236}">
                <a16:creationId xmlns:a16="http://schemas.microsoft.com/office/drawing/2014/main" id="{BD212839-98AE-41DE-A44F-902B36F72B43}"/>
              </a:ext>
            </a:extLst>
          </p:cNvPr>
          <p:cNvSpPr>
            <a:spLocks noGrp="1"/>
          </p:cNvSpPr>
          <p:nvPr>
            <p:custDataLst>
              <p:tags r:id="rId104"/>
            </p:custDataLst>
          </p:nvPr>
        </p:nvSpPr>
        <p:spPr bwMode="auto">
          <a:xfrm>
            <a:off x="2012950" y="3121025"/>
            <a:ext cx="558800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fld id="{4E66E888-1DCC-424E-B1D9-184EA596D333}" type="datetime'We''''''e''''''''k'' ''''''''''''''''''1'''">
              <a:rPr lang="en-US" altLang="en-US" sz="1200">
                <a:ea typeface="+mj-ea"/>
                <a:cs typeface="+mj-cs"/>
              </a:rPr>
              <a:pPr/>
              <a:t>Week 1</a:t>
            </a:fld>
            <a:endParaRPr lang="en-US" sz="1200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3" name="Text Placeholder 2">
            <a:extLst>
              <a:ext uri="{FF2B5EF4-FFF2-40B4-BE49-F238E27FC236}">
                <a16:creationId xmlns:a16="http://schemas.microsoft.com/office/drawing/2014/main" id="{B6648C59-2E40-44E1-8C27-4835B17B9BC2}"/>
              </a:ext>
            </a:extLst>
          </p:cNvPr>
          <p:cNvSpPr>
            <a:spLocks noGrp="1"/>
          </p:cNvSpPr>
          <p:nvPr>
            <p:custDataLst>
              <p:tags r:id="rId105"/>
            </p:custDataLst>
          </p:nvPr>
        </p:nvSpPr>
        <p:spPr bwMode="gray">
          <a:xfrm>
            <a:off x="2144713" y="1036638"/>
            <a:ext cx="295275" cy="18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19050" tIns="0" rIns="19050" bIns="0" numCol="1" spcCol="0" rtlCol="0" anchor="b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fld id="{195D0319-4287-4A6A-9FE4-80DA0E70F3BE}" type="datetime'''''''''''''''''''29''''2'''''''''''''''''''''">
              <a:rPr lang="en-US" altLang="en-US" sz="1200" b="1">
                <a:ea typeface="+mj-ea"/>
                <a:cs typeface="+mj-cs"/>
              </a:rPr>
              <a:pPr/>
              <a:t>292</a:t>
            </a:fld>
            <a:endParaRPr lang="en-US" sz="1200" b="1" dirty="0">
              <a:latin typeface="+mj-lt"/>
              <a:ea typeface="+mj-ea"/>
              <a:cs typeface="+mj-cs"/>
              <a:sym typeface="+mj-lt"/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FD83E11E-302B-437E-8DFD-6A89945C0924}"/>
              </a:ext>
            </a:extLst>
          </p:cNvPr>
          <p:cNvSpPr/>
          <p:nvPr>
            <p:custDataLst>
              <p:tags r:id="rId106"/>
            </p:custDataLst>
          </p:nvPr>
        </p:nvSpPr>
        <p:spPr bwMode="auto">
          <a:xfrm>
            <a:off x="7453313" y="323850"/>
            <a:ext cx="138113" cy="138113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err="1">
              <a:solidFill>
                <a:schemeClr val="accent4"/>
              </a:solidFill>
            </a:endParaRPr>
          </a:p>
        </p:txBody>
      </p:sp>
      <p:sp>
        <p:nvSpPr>
          <p:cNvPr id="249" name="Text Placeholder 2">
            <a:extLst>
              <a:ext uri="{FF2B5EF4-FFF2-40B4-BE49-F238E27FC236}">
                <a16:creationId xmlns:a16="http://schemas.microsoft.com/office/drawing/2014/main" id="{4A3D69BC-DD63-4198-8DE6-17B600215744}"/>
              </a:ext>
            </a:extLst>
          </p:cNvPr>
          <p:cNvSpPr>
            <a:spLocks noGrp="1"/>
          </p:cNvSpPr>
          <p:nvPr>
            <p:custDataLst>
              <p:tags r:id="rId107"/>
            </p:custDataLst>
          </p:nvPr>
        </p:nvSpPr>
        <p:spPr bwMode="auto">
          <a:xfrm>
            <a:off x="7693025" y="320675"/>
            <a:ext cx="1243013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00000"/>
              <a:defRPr sz="16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" indent="-195987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457200" indent="-267255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612648" indent="-158733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749808" indent="-128016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solidFill>
                  <a:schemeClr val="tx1"/>
                </a:solidFill>
                <a:latin typeface="+mn-lt"/>
              </a:defRPr>
            </a:lvl5pPr>
            <a:lvl6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6pPr>
            <a:lvl7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7pPr>
            <a:lvl8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8pPr>
            <a:lvl9pPr marL="765029" indent="-132818" algn="l" defTabSz="913526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32" baseline="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dirty="0">
                <a:latin typeface="+mj-lt"/>
                <a:ea typeface="+mj-ea"/>
                <a:cs typeface="+mj-cs"/>
                <a:sym typeface="+mj-lt"/>
              </a:rPr>
              <a:t>Proceeding phase 3</a:t>
            </a:r>
          </a:p>
          <a:p>
            <a:r>
              <a:rPr lang="en-US" sz="1000" dirty="0">
                <a:latin typeface="+mj-lt"/>
                <a:ea typeface="+mj-ea"/>
                <a:cs typeface="+mj-cs"/>
                <a:sym typeface="+mj-lt"/>
              </a:rPr>
              <a:t>for resolution</a:t>
            </a:r>
          </a:p>
        </p:txBody>
      </p:sp>
    </p:spTree>
    <p:extLst>
      <p:ext uri="{BB962C8B-B14F-4D97-AF65-F5344CB8AC3E}">
        <p14:creationId xmlns:p14="http://schemas.microsoft.com/office/powerpoint/2010/main" val="83952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205156" y="271485"/>
            <a:ext cx="6163238" cy="338554"/>
          </a:xfrm>
        </p:spPr>
        <p:txBody>
          <a:bodyPr/>
          <a:lstStyle/>
          <a:p>
            <a:r>
              <a:rPr lang="en-US" dirty="0"/>
              <a:t>Key learning we will leverage for Formal Requirement Gathering Sessions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C19A166-0527-4D02-BEA1-AA39A141F5C2}"/>
              </a:ext>
            </a:extLst>
          </p:cNvPr>
          <p:cNvGrpSpPr/>
          <p:nvPr/>
        </p:nvGrpSpPr>
        <p:grpSpPr>
          <a:xfrm>
            <a:off x="3175" y="876300"/>
            <a:ext cx="2797175" cy="5410200"/>
            <a:chOff x="3175" y="876300"/>
            <a:chExt cx="2797175" cy="5410200"/>
          </a:xfrm>
        </p:grpSpPr>
        <p:pic>
          <p:nvPicPr>
            <p:cNvPr id="21" name="Picture 305" descr="https://mm.gettyimages.com/api/1.0/owners/249873912/assets/549466549/thumbnails/master/vn?signature=73733b3d867b3e10a4c7fc025bf2cfee">
              <a:extLst>
                <a:ext uri="{FF2B5EF4-FFF2-40B4-BE49-F238E27FC236}">
                  <a16:creationId xmlns:a16="http://schemas.microsoft.com/office/drawing/2014/main" id="{090980F7-2ED0-4841-A54C-C9F665485BDE}"/>
                </a:ext>
              </a:extLst>
            </p:cNvPr>
            <p:cNvPicPr>
              <a:picLocks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452" r="39176"/>
            <a:stretch/>
          </p:blipFill>
          <p:spPr bwMode="auto">
            <a:xfrm>
              <a:off x="3175" y="876300"/>
              <a:ext cx="2797175" cy="5410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2FCE27CA-932F-48B7-B7A7-C9EB955A1F51}"/>
                </a:ext>
              </a:extLst>
            </p:cNvPr>
            <p:cNvSpPr>
              <a:spLocks/>
            </p:cNvSpPr>
            <p:nvPr/>
          </p:nvSpPr>
          <p:spPr>
            <a:xfrm>
              <a:off x="3175" y="876300"/>
              <a:ext cx="2797175" cy="5410200"/>
            </a:xfrm>
            <a:prstGeom prst="rect">
              <a:avLst/>
            </a:prstGeom>
            <a:solidFill>
              <a:srgbClr val="204762">
                <a:alpha val="64000"/>
              </a:srgb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32C54BDB-6394-4F2D-A120-684F01CB1F8A}"/>
              </a:ext>
            </a:extLst>
          </p:cNvPr>
          <p:cNvSpPr txBox="1">
            <a:spLocks/>
          </p:cNvSpPr>
          <p:nvPr/>
        </p:nvSpPr>
        <p:spPr>
          <a:xfrm>
            <a:off x="4620146" y="875016"/>
            <a:ext cx="4380554" cy="59585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Leverage Surveys to assess weekly performance and provide a base for feedback discussions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2C2C1B-60B1-495F-9A76-595A607B2D31}"/>
              </a:ext>
            </a:extLst>
          </p:cNvPr>
          <p:cNvSpPr txBox="1">
            <a:spLocks/>
          </p:cNvSpPr>
          <p:nvPr/>
        </p:nvSpPr>
        <p:spPr>
          <a:xfrm>
            <a:off x="2910352" y="875012"/>
            <a:ext cx="1533028" cy="995782"/>
          </a:xfrm>
          <a:prstGeom prst="rect">
            <a:avLst/>
          </a:prstGeom>
          <a:solidFill>
            <a:srgbClr val="35729B">
              <a:lumMod val="75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Deploy surveys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DFFB788-0D4F-4908-B49B-02B742B71F57}"/>
              </a:ext>
            </a:extLst>
          </p:cNvPr>
          <p:cNvSpPr txBox="1">
            <a:spLocks/>
          </p:cNvSpPr>
          <p:nvPr/>
        </p:nvSpPr>
        <p:spPr>
          <a:xfrm>
            <a:off x="4620146" y="1978735"/>
            <a:ext cx="4380554" cy="58646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Include in requirement discussions both a “case task” view and a “case situation” view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848E607-A353-42D4-998D-4E3BFC9369FB}"/>
              </a:ext>
            </a:extLst>
          </p:cNvPr>
          <p:cNvSpPr txBox="1">
            <a:spLocks/>
          </p:cNvSpPr>
          <p:nvPr/>
        </p:nvSpPr>
        <p:spPr>
          <a:xfrm>
            <a:off x="2910352" y="1978735"/>
            <a:ext cx="1533028" cy="995782"/>
          </a:xfrm>
          <a:prstGeom prst="rect">
            <a:avLst/>
          </a:prstGeom>
          <a:solidFill>
            <a:srgbClr val="35729B">
              <a:lumMod val="75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Cover priority situations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0F391FE-080C-4B25-9C2C-E76A9EA9B159}"/>
              </a:ext>
            </a:extLst>
          </p:cNvPr>
          <p:cNvSpPr txBox="1">
            <a:spLocks/>
          </p:cNvSpPr>
          <p:nvPr/>
        </p:nvSpPr>
        <p:spPr>
          <a:xfrm>
            <a:off x="4620146" y="4186182"/>
            <a:ext cx="4380554" cy="925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Coach session leaders to foster discussion when a perceived gaps is mentioned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363A18-4FD6-4BEF-8FD0-FD93E3E515ED}"/>
              </a:ext>
            </a:extLst>
          </p:cNvPr>
          <p:cNvSpPr txBox="1">
            <a:spLocks/>
          </p:cNvSpPr>
          <p:nvPr/>
        </p:nvSpPr>
        <p:spPr>
          <a:xfrm>
            <a:off x="2910352" y="4186182"/>
            <a:ext cx="1533028" cy="995782"/>
          </a:xfrm>
          <a:prstGeom prst="rect">
            <a:avLst/>
          </a:prstGeom>
          <a:solidFill>
            <a:srgbClr val="35729B">
              <a:lumMod val="75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Encourage gap discussions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35CF3F-5DB8-41AF-A34A-3FCF7739F32C}"/>
              </a:ext>
            </a:extLst>
          </p:cNvPr>
          <p:cNvSpPr txBox="1">
            <a:spLocks/>
          </p:cNvSpPr>
          <p:nvPr/>
        </p:nvSpPr>
        <p:spPr>
          <a:xfrm>
            <a:off x="4620146" y="5289905"/>
            <a:ext cx="4380554" cy="925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Share positive feedback (whenever available) as positive reinforcement with both Session leaders and participants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8DB89D-39FA-4090-A116-97F043C0979B}"/>
              </a:ext>
            </a:extLst>
          </p:cNvPr>
          <p:cNvSpPr txBox="1">
            <a:spLocks/>
          </p:cNvSpPr>
          <p:nvPr/>
        </p:nvSpPr>
        <p:spPr>
          <a:xfrm>
            <a:off x="2910352" y="5289905"/>
            <a:ext cx="1533028" cy="995782"/>
          </a:xfrm>
          <a:prstGeom prst="rect">
            <a:avLst/>
          </a:prstGeom>
          <a:solidFill>
            <a:srgbClr val="35729B">
              <a:lumMod val="75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Use positive reinforcement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492D81-8CA7-47FF-B024-DED095FA4EAD}"/>
              </a:ext>
            </a:extLst>
          </p:cNvPr>
          <p:cNvSpPr txBox="1">
            <a:spLocks/>
          </p:cNvSpPr>
          <p:nvPr/>
        </p:nvSpPr>
        <p:spPr>
          <a:xfrm>
            <a:off x="4620146" y="3082459"/>
            <a:ext cx="4380554" cy="925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Clarify upfront source material, proposed discussion methodology, and expected output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E7A3A1D-3262-46DC-B1F3-2E41B8E39273}"/>
              </a:ext>
            </a:extLst>
          </p:cNvPr>
          <p:cNvSpPr txBox="1">
            <a:spLocks/>
          </p:cNvSpPr>
          <p:nvPr/>
        </p:nvSpPr>
        <p:spPr>
          <a:xfrm>
            <a:off x="2910352" y="3082459"/>
            <a:ext cx="1533028" cy="995782"/>
          </a:xfrm>
          <a:prstGeom prst="rect">
            <a:avLst/>
          </a:prstGeom>
          <a:solidFill>
            <a:srgbClr val="35729B">
              <a:lumMod val="75000"/>
            </a:srgbClr>
          </a:solidFill>
          <a:ln>
            <a:solidFill>
              <a:srgbClr val="FFFFFF"/>
            </a:solidFill>
          </a:ln>
        </p:spPr>
        <p:txBody>
          <a:bodyPr vert="horz" wrap="square" lIns="72009" tIns="72009" rIns="72009" bIns="72009" rtlCol="0" anchor="ctr" anchorCtr="0">
            <a:no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Clarify </a:t>
            </a:r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</a:b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</a:rPr>
              <a:t>objectives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055CF3C-4B19-4530-97CD-A23BEF124D7B}"/>
              </a:ext>
            </a:extLst>
          </p:cNvPr>
          <p:cNvCxnSpPr/>
          <p:nvPr/>
        </p:nvCxnSpPr>
        <p:spPr>
          <a:xfrm>
            <a:off x="2910352" y="1924506"/>
            <a:ext cx="6169913" cy="0"/>
          </a:xfrm>
          <a:prstGeom prst="line">
            <a:avLst/>
          </a:prstGeom>
          <a:noFill/>
          <a:ln w="9525" cap="flat" cmpd="sng" algn="ctr">
            <a:solidFill>
              <a:srgbClr val="204762"/>
            </a:solidFill>
            <a:prstDash val="dash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FE69532-E827-4889-8129-45CD130541B9}"/>
              </a:ext>
            </a:extLst>
          </p:cNvPr>
          <p:cNvCxnSpPr/>
          <p:nvPr/>
        </p:nvCxnSpPr>
        <p:spPr>
          <a:xfrm>
            <a:off x="2910352" y="3025526"/>
            <a:ext cx="6169913" cy="0"/>
          </a:xfrm>
          <a:prstGeom prst="line">
            <a:avLst/>
          </a:prstGeom>
          <a:noFill/>
          <a:ln w="9525" cap="flat" cmpd="sng" algn="ctr">
            <a:solidFill>
              <a:srgbClr val="204762"/>
            </a:solidFill>
            <a:prstDash val="dash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4BBD03-0C8B-487C-830A-FB55726C2F21}"/>
              </a:ext>
            </a:extLst>
          </p:cNvPr>
          <p:cNvCxnSpPr/>
          <p:nvPr/>
        </p:nvCxnSpPr>
        <p:spPr>
          <a:xfrm>
            <a:off x="2910352" y="4126029"/>
            <a:ext cx="6169913" cy="0"/>
          </a:xfrm>
          <a:prstGeom prst="line">
            <a:avLst/>
          </a:prstGeom>
          <a:noFill/>
          <a:ln w="9525" cap="flat" cmpd="sng" algn="ctr">
            <a:solidFill>
              <a:srgbClr val="204762"/>
            </a:solidFill>
            <a:prstDash val="dash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0D58BCB-BA82-457A-B7E9-1C1DA0001F73}"/>
              </a:ext>
            </a:extLst>
          </p:cNvPr>
          <p:cNvCxnSpPr/>
          <p:nvPr/>
        </p:nvCxnSpPr>
        <p:spPr>
          <a:xfrm>
            <a:off x="2910352" y="5237792"/>
            <a:ext cx="6169913" cy="0"/>
          </a:xfrm>
          <a:prstGeom prst="line">
            <a:avLst/>
          </a:prstGeom>
          <a:noFill/>
          <a:ln w="9525" cap="flat" cmpd="sng" algn="ctr">
            <a:solidFill>
              <a:srgbClr val="204762"/>
            </a:solidFill>
            <a:prstDash val="dash"/>
          </a:ln>
          <a:effectLst/>
        </p:spPr>
      </p:cxnSp>
    </p:spTree>
    <p:extLst>
      <p:ext uri="{BB962C8B-B14F-4D97-AF65-F5344CB8AC3E}">
        <p14:creationId xmlns:p14="http://schemas.microsoft.com/office/powerpoint/2010/main" val="107972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29DAC4D-8DCF-4561-981E-90E3B88B350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Key Upcoming Dates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4DA65E-F71B-4DC0-BF1F-3E5159AE2BA9}"/>
              </a:ext>
            </a:extLst>
          </p:cNvPr>
          <p:cNvSpPr/>
          <p:nvPr/>
        </p:nvSpPr>
        <p:spPr>
          <a:xfrm>
            <a:off x="150803" y="937408"/>
            <a:ext cx="8842394" cy="5399096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D0D0D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 err="1">
              <a:ln>
                <a:noFill/>
              </a:ln>
              <a:solidFill>
                <a:srgbClr val="20476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Rectangle 286">
            <a:extLst>
              <a:ext uri="{FF2B5EF4-FFF2-40B4-BE49-F238E27FC236}">
                <a16:creationId xmlns:a16="http://schemas.microsoft.com/office/drawing/2014/main" id="{0D8831D5-E632-4B3A-91B8-22FAFBF1B9A4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6337" y="1256466"/>
            <a:ext cx="8691327" cy="270812"/>
          </a:xfrm>
          <a:prstGeom prst="rect">
            <a:avLst/>
          </a:prstGeom>
          <a:solidFill>
            <a:srgbClr val="35729B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Rectangle 286">
            <a:extLst>
              <a:ext uri="{FF2B5EF4-FFF2-40B4-BE49-F238E27FC236}">
                <a16:creationId xmlns:a16="http://schemas.microsoft.com/office/drawing/2014/main" id="{74AECD1C-F3FA-4BF8-B69F-FB333A238AD2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67677" y="1595331"/>
            <a:ext cx="2103433" cy="1733702"/>
          </a:xfrm>
          <a:prstGeom prst="rect">
            <a:avLst/>
          </a:prstGeom>
          <a:solidFill>
            <a:srgbClr val="204762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Rectangle 286">
            <a:extLst>
              <a:ext uri="{FF2B5EF4-FFF2-40B4-BE49-F238E27FC236}">
                <a16:creationId xmlns:a16="http://schemas.microsoft.com/office/drawing/2014/main" id="{F7C35C58-8441-40D1-A86A-09320E2BBD87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6337" y="3371455"/>
            <a:ext cx="8691327" cy="270812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A32FFA-3B77-44B9-AA8B-524A40583B16}"/>
              </a:ext>
            </a:extLst>
          </p:cNvPr>
          <p:cNvSpPr>
            <a:spLocks/>
          </p:cNvSpPr>
          <p:nvPr/>
        </p:nvSpPr>
        <p:spPr>
          <a:xfrm>
            <a:off x="226338" y="3368362"/>
            <a:ext cx="1284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Target Timeline</a:t>
            </a:r>
            <a:endParaRPr kumimoji="0" lang="en-US" sz="12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sym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61CB2D-EB14-4F30-81E3-D60FD5E3D4AB}"/>
              </a:ext>
            </a:extLst>
          </p:cNvPr>
          <p:cNvSpPr>
            <a:spLocks/>
          </p:cNvSpPr>
          <p:nvPr/>
        </p:nvSpPr>
        <p:spPr>
          <a:xfrm>
            <a:off x="226338" y="1243162"/>
            <a:ext cx="86913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Topics Planned For Each Monthly Deliverable</a:t>
            </a:r>
            <a:endParaRPr kumimoji="0" lang="en-US" sz="1200" b="1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sym typeface="+mn-lt"/>
            </a:endParaRPr>
          </a:p>
        </p:txBody>
      </p:sp>
      <p:sp>
        <p:nvSpPr>
          <p:cNvPr id="9" name="ACET">
            <a:extLst>
              <a:ext uri="{FF2B5EF4-FFF2-40B4-BE49-F238E27FC236}">
                <a16:creationId xmlns:a16="http://schemas.microsoft.com/office/drawing/2014/main" id="{670B4EFA-8BAE-46B7-B161-7A11C404D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665" y="1029308"/>
            <a:ext cx="2224146" cy="20246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</a:rPr>
              <a:t>May Deliverable Report</a:t>
            </a:r>
          </a:p>
        </p:txBody>
      </p:sp>
      <p:sp>
        <p:nvSpPr>
          <p:cNvPr id="10" name="ACET">
            <a:extLst>
              <a:ext uri="{FF2B5EF4-FFF2-40B4-BE49-F238E27FC236}">
                <a16:creationId xmlns:a16="http://schemas.microsoft.com/office/drawing/2014/main" id="{28F044F0-C433-4F1B-A2CA-64667CD23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11" y="1029308"/>
            <a:ext cx="2224146" cy="20246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</a:rPr>
              <a:t>July Deliverable Report</a:t>
            </a:r>
          </a:p>
        </p:txBody>
      </p:sp>
      <p:sp>
        <p:nvSpPr>
          <p:cNvPr id="11" name="ACET">
            <a:extLst>
              <a:ext uri="{FF2B5EF4-FFF2-40B4-BE49-F238E27FC236}">
                <a16:creationId xmlns:a16="http://schemas.microsoft.com/office/drawing/2014/main" id="{2B814FA6-9F7E-4161-9B64-00259AED0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8038" y="1029308"/>
            <a:ext cx="2224146" cy="202469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8" anchor="b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204762"/>
                </a:solidFill>
                <a:effectLst/>
                <a:uLnTx/>
                <a:uFillTx/>
              </a:rPr>
              <a:t>June Deliverable Report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AED2C7-7250-4DB2-A09C-2831A5A24227}"/>
              </a:ext>
            </a:extLst>
          </p:cNvPr>
          <p:cNvSpPr txBox="1">
            <a:spLocks/>
          </p:cNvSpPr>
          <p:nvPr/>
        </p:nvSpPr>
        <p:spPr>
          <a:xfrm>
            <a:off x="2045563" y="1644283"/>
            <a:ext cx="194766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Draft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factbase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for: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business processes/ functionalities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ancillary systems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CalACES requirements &amp; cost validation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3FBC60-CBA0-4942-B903-C3612311BD49}"/>
              </a:ext>
            </a:extLst>
          </p:cNvPr>
          <p:cNvCxnSpPr/>
          <p:nvPr/>
        </p:nvCxnSpPr>
        <p:spPr>
          <a:xfrm>
            <a:off x="4239530" y="1562070"/>
            <a:ext cx="0" cy="1730419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8569010-785E-4A73-A305-EF70647EF02D}"/>
              </a:ext>
            </a:extLst>
          </p:cNvPr>
          <p:cNvCxnSpPr/>
          <p:nvPr/>
        </p:nvCxnSpPr>
        <p:spPr>
          <a:xfrm>
            <a:off x="1862158" y="1562070"/>
            <a:ext cx="0" cy="1730419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379FF5-0D5F-4A23-88FD-8D77DBE3CE72}"/>
              </a:ext>
            </a:extLst>
          </p:cNvPr>
          <p:cNvCxnSpPr/>
          <p:nvPr/>
        </p:nvCxnSpPr>
        <p:spPr>
          <a:xfrm>
            <a:off x="6616903" y="1562070"/>
            <a:ext cx="0" cy="1730419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7770817-8387-4D1A-989D-832B2F488813}"/>
              </a:ext>
            </a:extLst>
          </p:cNvPr>
          <p:cNvCxnSpPr/>
          <p:nvPr/>
        </p:nvCxnSpPr>
        <p:spPr>
          <a:xfrm>
            <a:off x="4239530" y="3721232"/>
            <a:ext cx="0" cy="2504323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8BB9988-5C57-4C47-B5C9-24FC7E4DF5A2}"/>
              </a:ext>
            </a:extLst>
          </p:cNvPr>
          <p:cNvCxnSpPr/>
          <p:nvPr/>
        </p:nvCxnSpPr>
        <p:spPr>
          <a:xfrm>
            <a:off x="1862158" y="3721232"/>
            <a:ext cx="0" cy="2504323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30BEB8D-CF46-4D84-8559-6B9907D15046}"/>
              </a:ext>
            </a:extLst>
          </p:cNvPr>
          <p:cNvCxnSpPr/>
          <p:nvPr/>
        </p:nvCxnSpPr>
        <p:spPr>
          <a:xfrm>
            <a:off x="6616903" y="3721232"/>
            <a:ext cx="0" cy="2504323"/>
          </a:xfrm>
          <a:prstGeom prst="line">
            <a:avLst/>
          </a:prstGeom>
          <a:noFill/>
          <a:ln w="9525" cap="flat" cmpd="sng" algn="ctr">
            <a:solidFill>
              <a:srgbClr val="808080"/>
            </a:solidFill>
            <a:prstDash val="solid"/>
          </a:ln>
          <a:effectLst/>
        </p:spPr>
      </p:cxnSp>
      <p:sp>
        <p:nvSpPr>
          <p:cNvPr id="19" name="Rectangle 286">
            <a:extLst>
              <a:ext uri="{FF2B5EF4-FFF2-40B4-BE49-F238E27FC236}">
                <a16:creationId xmlns:a16="http://schemas.microsoft.com/office/drawing/2014/main" id="{1162EF44-6352-49CB-9B52-39A3F9CC6B45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47051" y="3672321"/>
            <a:ext cx="1438494" cy="5636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Core Team Review</a:t>
            </a:r>
          </a:p>
        </p:txBody>
      </p:sp>
      <p:sp>
        <p:nvSpPr>
          <p:cNvPr id="20" name="Rectangle 286">
            <a:extLst>
              <a:ext uri="{FF2B5EF4-FFF2-40B4-BE49-F238E27FC236}">
                <a16:creationId xmlns:a16="http://schemas.microsoft.com/office/drawing/2014/main" id="{0A70D6BD-DA0C-4E10-AABA-CC738EB6DA13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67677" y="3672321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May 17 – May 23</a:t>
            </a:r>
          </a:p>
        </p:txBody>
      </p:sp>
      <p:sp>
        <p:nvSpPr>
          <p:cNvPr id="21" name="Rectangle 286">
            <a:extLst>
              <a:ext uri="{FF2B5EF4-FFF2-40B4-BE49-F238E27FC236}">
                <a16:creationId xmlns:a16="http://schemas.microsoft.com/office/drawing/2014/main" id="{AB16FE4D-0593-4D9F-AF42-D31C1E726A98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376500" y="3672321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June 21 – June 27</a:t>
            </a:r>
          </a:p>
        </p:txBody>
      </p:sp>
      <p:sp>
        <p:nvSpPr>
          <p:cNvPr id="22" name="Rectangle 286">
            <a:extLst>
              <a:ext uri="{FF2B5EF4-FFF2-40B4-BE49-F238E27FC236}">
                <a16:creationId xmlns:a16="http://schemas.microsoft.com/office/drawing/2014/main" id="{FB408FF8-EEE1-4ADD-AE56-BECD5F97B66C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753872" y="3672321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July 19 – July 25</a:t>
            </a:r>
          </a:p>
        </p:txBody>
      </p:sp>
      <p:sp>
        <p:nvSpPr>
          <p:cNvPr id="23" name="Rectangle 286">
            <a:extLst>
              <a:ext uri="{FF2B5EF4-FFF2-40B4-BE49-F238E27FC236}">
                <a16:creationId xmlns:a16="http://schemas.microsoft.com/office/drawing/2014/main" id="{87679B7E-1DE5-4AA8-B601-BE168C5BB240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47051" y="4350395"/>
            <a:ext cx="1438494" cy="5636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Deliverable Review</a:t>
            </a:r>
          </a:p>
        </p:txBody>
      </p:sp>
      <p:sp>
        <p:nvSpPr>
          <p:cNvPr id="24" name="Rectangle 286">
            <a:extLst>
              <a:ext uri="{FF2B5EF4-FFF2-40B4-BE49-F238E27FC236}">
                <a16:creationId xmlns:a16="http://schemas.microsoft.com/office/drawing/2014/main" id="{D6AFE392-001A-4C97-AA58-97CD0DF12FD5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967677" y="4350395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May 24</a:t>
            </a:r>
          </a:p>
        </p:txBody>
      </p:sp>
      <p:sp>
        <p:nvSpPr>
          <p:cNvPr id="25" name="Rectangle 286">
            <a:extLst>
              <a:ext uri="{FF2B5EF4-FFF2-40B4-BE49-F238E27FC236}">
                <a16:creationId xmlns:a16="http://schemas.microsoft.com/office/drawing/2014/main" id="{A792839A-0977-459E-8A42-410598540574}"/>
              </a:ext>
            </a:extLst>
          </p:cNvPr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376500" y="4350395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June 28</a:t>
            </a:r>
          </a:p>
        </p:txBody>
      </p:sp>
      <p:sp>
        <p:nvSpPr>
          <p:cNvPr id="26" name="Rectangle 286">
            <a:extLst>
              <a:ext uri="{FF2B5EF4-FFF2-40B4-BE49-F238E27FC236}">
                <a16:creationId xmlns:a16="http://schemas.microsoft.com/office/drawing/2014/main" id="{D34D14B7-2734-4BC7-9152-4744AFD40C57}"/>
              </a:ext>
            </a:extLst>
          </p:cNvPr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753872" y="4350395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July 26</a:t>
            </a:r>
          </a:p>
        </p:txBody>
      </p:sp>
      <p:sp>
        <p:nvSpPr>
          <p:cNvPr id="27" name="Rectangle 286">
            <a:extLst>
              <a:ext uri="{FF2B5EF4-FFF2-40B4-BE49-F238E27FC236}">
                <a16:creationId xmlns:a16="http://schemas.microsoft.com/office/drawing/2014/main" id="{3C53D942-1AC3-446F-BC90-A070C7E9CB98}"/>
              </a:ext>
            </a:extLst>
          </p:cNvPr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7051" y="5028469"/>
            <a:ext cx="1438494" cy="5636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Completion of Stakeholder Review</a:t>
            </a:r>
          </a:p>
        </p:txBody>
      </p:sp>
      <p:sp>
        <p:nvSpPr>
          <p:cNvPr id="28" name="Rectangle 286">
            <a:extLst>
              <a:ext uri="{FF2B5EF4-FFF2-40B4-BE49-F238E27FC236}">
                <a16:creationId xmlns:a16="http://schemas.microsoft.com/office/drawing/2014/main" id="{E519F815-3AD9-41C3-9661-0B65605EA84B}"/>
              </a:ext>
            </a:extLst>
          </p:cNvPr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967677" y="5028469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May 31</a:t>
            </a:r>
          </a:p>
        </p:txBody>
      </p:sp>
      <p:sp>
        <p:nvSpPr>
          <p:cNvPr id="29" name="Rectangle 286">
            <a:extLst>
              <a:ext uri="{FF2B5EF4-FFF2-40B4-BE49-F238E27FC236}">
                <a16:creationId xmlns:a16="http://schemas.microsoft.com/office/drawing/2014/main" id="{02A2A2C7-7712-4625-AE96-0FA6CBA81A7F}"/>
              </a:ext>
            </a:extLst>
          </p:cNvPr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376500" y="5028469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July 5</a:t>
            </a:r>
          </a:p>
        </p:txBody>
      </p:sp>
      <p:sp>
        <p:nvSpPr>
          <p:cNvPr id="30" name="Rectangle 286">
            <a:extLst>
              <a:ext uri="{FF2B5EF4-FFF2-40B4-BE49-F238E27FC236}">
                <a16:creationId xmlns:a16="http://schemas.microsoft.com/office/drawing/2014/main" id="{88ED1748-DA1B-454B-8E06-1AB60DF6B34C}"/>
              </a:ext>
            </a:extLst>
          </p:cNvPr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53872" y="5028469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Thursday, August 2</a:t>
            </a:r>
          </a:p>
        </p:txBody>
      </p:sp>
      <p:sp>
        <p:nvSpPr>
          <p:cNvPr id="31" name="Rectangle 286">
            <a:extLst>
              <a:ext uri="{FF2B5EF4-FFF2-40B4-BE49-F238E27FC236}">
                <a16:creationId xmlns:a16="http://schemas.microsoft.com/office/drawing/2014/main" id="{8731DF92-6F36-4989-AF9D-7CBE755FD5D1}"/>
              </a:ext>
            </a:extLst>
          </p:cNvPr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47051" y="5706543"/>
            <a:ext cx="1438494" cy="563650"/>
          </a:xfrm>
          <a:prstGeom prst="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Project Sponsor Review &amp; Signoff</a:t>
            </a:r>
          </a:p>
        </p:txBody>
      </p:sp>
      <p:sp>
        <p:nvSpPr>
          <p:cNvPr id="32" name="Rectangle 286">
            <a:extLst>
              <a:ext uri="{FF2B5EF4-FFF2-40B4-BE49-F238E27FC236}">
                <a16:creationId xmlns:a16="http://schemas.microsoft.com/office/drawing/2014/main" id="{BC3BC0F4-1331-4801-B459-E1E758E7B749}"/>
              </a:ext>
            </a:extLst>
          </p:cNvPr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967677" y="5710817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Monday, June 11</a:t>
            </a:r>
          </a:p>
        </p:txBody>
      </p:sp>
      <p:sp>
        <p:nvSpPr>
          <p:cNvPr id="33" name="Rectangle 286">
            <a:extLst>
              <a:ext uri="{FF2B5EF4-FFF2-40B4-BE49-F238E27FC236}">
                <a16:creationId xmlns:a16="http://schemas.microsoft.com/office/drawing/2014/main" id="{032E29B8-EF13-429E-A0CC-BD3A45D1DC08}"/>
              </a:ext>
            </a:extLst>
          </p:cNvPr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376500" y="5710817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Monday, July 16</a:t>
            </a:r>
          </a:p>
        </p:txBody>
      </p:sp>
      <p:sp>
        <p:nvSpPr>
          <p:cNvPr id="34" name="Rectangle 286">
            <a:extLst>
              <a:ext uri="{FF2B5EF4-FFF2-40B4-BE49-F238E27FC236}">
                <a16:creationId xmlns:a16="http://schemas.microsoft.com/office/drawing/2014/main" id="{3EF740E5-7706-46E6-A46E-FF4AF5450CB2}"/>
              </a:ext>
            </a:extLst>
          </p:cNvPr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753872" y="5710817"/>
            <a:ext cx="2103433" cy="563650"/>
          </a:xfrm>
          <a:prstGeom prst="rect">
            <a:avLst/>
          </a:prstGeom>
          <a:solidFill>
            <a:srgbClr val="808080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Monday, August 13</a:t>
            </a:r>
          </a:p>
        </p:txBody>
      </p:sp>
      <p:sp>
        <p:nvSpPr>
          <p:cNvPr id="35" name="Rectangle 286">
            <a:extLst>
              <a:ext uri="{FF2B5EF4-FFF2-40B4-BE49-F238E27FC236}">
                <a16:creationId xmlns:a16="http://schemas.microsoft.com/office/drawing/2014/main" id="{0448C372-4289-4D1C-83D9-226A4C706D8D}"/>
              </a:ext>
            </a:extLst>
          </p:cNvPr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376500" y="1595331"/>
            <a:ext cx="2103433" cy="1733702"/>
          </a:xfrm>
          <a:prstGeom prst="rect">
            <a:avLst/>
          </a:prstGeom>
          <a:solidFill>
            <a:srgbClr val="204762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42B862F-CB97-4C2A-ADFA-8A6B805F109B}"/>
              </a:ext>
            </a:extLst>
          </p:cNvPr>
          <p:cNvSpPr txBox="1">
            <a:spLocks/>
          </p:cNvSpPr>
          <p:nvPr/>
        </p:nvSpPr>
        <p:spPr>
          <a:xfrm>
            <a:off x="4454387" y="1644283"/>
            <a:ext cx="1947660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Emerging view of: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county business process &amp; ancillary systems across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CalWIN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</a:endParaRP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DD&amp;I &amp; M&amp;O costs for CalACES &amp; CalSAWS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CalSAWS data conversion strategy</a:t>
            </a:r>
          </a:p>
        </p:txBody>
      </p:sp>
      <p:sp>
        <p:nvSpPr>
          <p:cNvPr id="37" name="Rectangle 286">
            <a:extLst>
              <a:ext uri="{FF2B5EF4-FFF2-40B4-BE49-F238E27FC236}">
                <a16:creationId xmlns:a16="http://schemas.microsoft.com/office/drawing/2014/main" id="{48C39207-5D34-47AE-80C2-A7C0C8962528}"/>
              </a:ext>
            </a:extLst>
          </p:cNvPr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6753872" y="1595331"/>
            <a:ext cx="2103433" cy="1733702"/>
          </a:xfrm>
          <a:prstGeom prst="rect">
            <a:avLst/>
          </a:prstGeom>
          <a:solidFill>
            <a:srgbClr val="204762">
              <a:lumMod val="20000"/>
              <a:lumOff val="80000"/>
            </a:srgbClr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2C36747-B8BE-4DBE-B07A-5F94FE54A719}"/>
              </a:ext>
            </a:extLst>
          </p:cNvPr>
          <p:cNvSpPr txBox="1">
            <a:spLocks/>
          </p:cNvSpPr>
          <p:nvPr/>
        </p:nvSpPr>
        <p:spPr>
          <a:xfrm>
            <a:off x="6831758" y="1644283"/>
            <a:ext cx="1947660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lvl="0" indent="0" defTabSz="913526" eaLnBrk="1" latinLnBrk="0" hangingPunct="1">
              <a:buClr>
                <a:schemeClr val="tx2"/>
              </a:buClr>
              <a:buSzPct val="100000"/>
              <a:defRPr sz="1600" baseline="0">
                <a:latin typeface="+mn-lt"/>
              </a:defRPr>
            </a:lvl1pPr>
            <a:lvl2pPr marL="192024" lvl="1" indent="-195987" defTabSz="913526" eaLnBrk="1" latinLnBrk="0" hangingPunct="1">
              <a:buClr>
                <a:schemeClr val="tx2"/>
              </a:buClr>
              <a:buSzPct val="125000"/>
              <a:buFont typeface="Arial" charset="0"/>
              <a:buChar char="▪"/>
              <a:defRPr sz="1600" baseline="0">
                <a:latin typeface="+mn-lt"/>
              </a:defRPr>
            </a:lvl2pPr>
            <a:lvl3pPr marL="457200" lvl="2" indent="-267255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–"/>
              <a:defRPr sz="1600" baseline="0">
                <a:latin typeface="+mn-lt"/>
              </a:defRPr>
            </a:lvl3pPr>
            <a:lvl4pPr marL="612648" lvl="3" indent="-158733" defTabSz="913526" eaLnBrk="1" latinLnBrk="0" hangingPunct="1">
              <a:buClr>
                <a:schemeClr val="tx2"/>
              </a:buClr>
              <a:buSzPct val="120000"/>
              <a:buFont typeface="Arial" charset="0"/>
              <a:buChar char="▫"/>
              <a:defRPr sz="1600" baseline="0">
                <a:latin typeface="+mn-lt"/>
              </a:defRPr>
            </a:lvl4pPr>
            <a:lvl5pPr marL="749808" lvl="4" indent="-128016" defTabSz="913526" eaLnBrk="1" latinLnBrk="0" hangingPunct="1">
              <a:buClr>
                <a:schemeClr val="tx2"/>
              </a:buClr>
              <a:buSzPct val="89000"/>
              <a:buFont typeface="Arial" charset="0"/>
              <a:buChar char="-"/>
              <a:defRPr sz="1600" baseline="0">
                <a:latin typeface="+mn-lt"/>
              </a:defRPr>
            </a:lvl5pPr>
            <a:lvl6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6pPr>
            <a:lvl7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7pPr>
            <a:lvl8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8pPr>
            <a:lvl9pPr marL="765029" indent="-132818" defTabSz="913526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baseline="0">
                <a:latin typeface="+mn-lt"/>
              </a:defRPr>
            </a:lvl9pPr>
          </a:lstStyle>
          <a:p>
            <a:pPr marL="0" marR="0" lvl="0" indent="0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00000"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Final report on: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CalWIN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county business process &amp; ancillary systems</a:t>
            </a:r>
          </a:p>
          <a:p>
            <a:pPr marL="192024" marR="0" lvl="1" indent="-195987" defTabSz="913526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Pct val="125000"/>
              <a:buFont typeface="Arial" charset="0"/>
              <a:buChar char="▪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CalACES and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CalSAWS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</a:rPr>
              <a:t> implementation plan (including costs, sequencing, risks, migration plan, etc.)</a:t>
            </a:r>
          </a:p>
        </p:txBody>
      </p:sp>
      <p:sp>
        <p:nvSpPr>
          <p:cNvPr id="39" name="Rectangle 286">
            <a:extLst>
              <a:ext uri="{FF2B5EF4-FFF2-40B4-BE49-F238E27FC236}">
                <a16:creationId xmlns:a16="http://schemas.microsoft.com/office/drawing/2014/main" id="{DB685117-26DD-49FD-9FE1-AB4E201B908C}"/>
              </a:ext>
            </a:extLst>
          </p:cNvPr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47051" y="2481335"/>
            <a:ext cx="1438494" cy="847698"/>
          </a:xfrm>
          <a:prstGeom prst="rect">
            <a:avLst/>
          </a:prstGeom>
          <a:solidFill>
            <a:srgbClr val="35729B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CalACES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/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CalSAWS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Related</a:t>
            </a:r>
          </a:p>
        </p:txBody>
      </p:sp>
      <p:sp>
        <p:nvSpPr>
          <p:cNvPr id="40" name="Rectangle 286">
            <a:extLst>
              <a:ext uri="{FF2B5EF4-FFF2-40B4-BE49-F238E27FC236}">
                <a16:creationId xmlns:a16="http://schemas.microsoft.com/office/drawing/2014/main" id="{B6C763ED-BA60-4378-912C-2DD0975F466A}"/>
              </a:ext>
            </a:extLst>
          </p:cNvPr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47051" y="1597019"/>
            <a:ext cx="1438494" cy="811154"/>
          </a:xfrm>
          <a:prstGeom prst="rect">
            <a:avLst/>
          </a:prstGeom>
          <a:solidFill>
            <a:srgbClr val="35729B"/>
          </a:solidFill>
          <a:ln>
            <a:noFill/>
          </a:ln>
          <a:effectLst/>
          <a:extLst/>
        </p:spPr>
        <p:txBody>
          <a:bodyPr vert="horz" wrap="squar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3675" indent="-19208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5000"/>
              <a:buFont typeface="Arial" charset="0"/>
              <a:buChar char="▪"/>
              <a:defRPr sz="1600">
                <a:solidFill>
                  <a:schemeClr val="tx1"/>
                </a:solidFill>
                <a:latin typeface="+mn-lt"/>
              </a:defRPr>
            </a:lvl2pPr>
            <a:lvl3pPr marL="457200" indent="-261938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614363" indent="-1555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Arial" charset="0"/>
              <a:buChar char="▫"/>
              <a:defRPr sz="1600">
                <a:solidFill>
                  <a:schemeClr val="tx1"/>
                </a:solidFill>
                <a:latin typeface="+mn-lt"/>
              </a:defRPr>
            </a:lvl4pPr>
            <a:lvl5pPr marL="746125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749808" indent="-130175" algn="l" defTabSz="895350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204762"/>
              </a:buClr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CalWIN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/>
            </a:r>
            <a:b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</a:b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Related</a:t>
            </a:r>
          </a:p>
        </p:txBody>
      </p:sp>
    </p:spTree>
    <p:extLst>
      <p:ext uri="{BB962C8B-B14F-4D97-AF65-F5344CB8AC3E}">
        <p14:creationId xmlns:p14="http://schemas.microsoft.com/office/powerpoint/2010/main" val="410419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217177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 &amp; Answers</a:t>
            </a:r>
          </a:p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Create non-confidential version of this presentation</a:t>
            </a:r>
          </a:p>
          <a:p>
            <a:r>
              <a:rPr lang="en-US" dirty="0"/>
              <a:t>Next Steps</a:t>
            </a:r>
          </a:p>
          <a:p>
            <a:pPr lvl="1"/>
            <a:r>
              <a:rPr lang="en-US" dirty="0"/>
              <a:t>June 1 Meeting: </a:t>
            </a:r>
          </a:p>
          <a:p>
            <a:pPr lvl="2"/>
            <a:r>
              <a:rPr lang="en-US" sz="1600" dirty="0"/>
              <a:t>Review </a:t>
            </a:r>
            <a:r>
              <a:rPr lang="en-US" sz="1600" dirty="0" err="1"/>
              <a:t>CalSAWS</a:t>
            </a:r>
            <a:r>
              <a:rPr lang="en-US" sz="1600" dirty="0"/>
              <a:t> Leadership Work Plan and Decision Points</a:t>
            </a:r>
          </a:p>
          <a:p>
            <a:pPr lvl="2"/>
            <a:r>
              <a:rPr lang="en-US" sz="1600" dirty="0"/>
              <a:t>Continue discussions on regional models and voting structures</a:t>
            </a:r>
          </a:p>
          <a:p>
            <a:pPr lvl="2"/>
            <a:r>
              <a:rPr lang="en-US" sz="1600" dirty="0"/>
              <a:t>Input from legal counsel</a:t>
            </a:r>
          </a:p>
          <a:p>
            <a:pPr lvl="2"/>
            <a:r>
              <a:rPr lang="en-US" sz="1600" dirty="0" err="1"/>
              <a:t>CalACES</a:t>
            </a:r>
            <a:r>
              <a:rPr lang="en-US" sz="1600" dirty="0"/>
              <a:t>/</a:t>
            </a:r>
            <a:r>
              <a:rPr lang="en-US" sz="1600" dirty="0" err="1"/>
              <a:t>CalSAWS</a:t>
            </a:r>
            <a:r>
              <a:rPr lang="en-US" sz="1600" dirty="0"/>
              <a:t> Project Status </a:t>
            </a:r>
          </a:p>
          <a:p>
            <a:pPr lvl="2"/>
            <a:r>
              <a:rPr lang="en-US" sz="1600" dirty="0"/>
              <a:t>IAPD Update for Moving LRS to the Cloud</a:t>
            </a:r>
          </a:p>
          <a:p>
            <a:pPr marL="914400" lvl="2" indent="0">
              <a:buNone/>
            </a:pP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574" t="-8610" r="9574" b="12443"/>
          <a:stretch/>
        </p:blipFill>
        <p:spPr>
          <a:xfrm>
            <a:off x="6550925" y="258784"/>
            <a:ext cx="2251495" cy="1529073"/>
          </a:xfrm>
          <a:prstGeom prst="rect">
            <a:avLst/>
          </a:prstGeom>
          <a:effectLst>
            <a:softEdge rad="31750"/>
          </a:effectLst>
          <a:scene3d>
            <a:camera prst="orthographicFront">
              <a:rot lat="60000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02024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Governance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Options for JPA Structure</a:t>
            </a:r>
          </a:p>
          <a:p>
            <a:pPr marL="971550" lvl="2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4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Regions and County Representation</a:t>
            </a:r>
          </a:p>
          <a:p>
            <a:pPr marL="971550" lvl="2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4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Voting</a:t>
            </a:r>
          </a:p>
          <a:p>
            <a:pPr marL="971550" lvl="2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4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Legal, Fiscal and Operating Mode</a:t>
            </a:r>
          </a:p>
          <a:p>
            <a:pPr marL="971550" lvl="2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4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State Involvement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 err="1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CalSAWS</a:t>
            </a: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 Leadership Team Decision Points and Timeline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CalACES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/</a:t>
            </a:r>
            <a:r>
              <a:rPr lang="en-US" dirty="0" err="1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CalSAWS</a:t>
            </a:r>
            <a:r>
              <a:rPr lang="en-US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 Analysis Update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Leadership Message for Requirements Sessions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Planning for Requirements Gathering Sessions – Confirm voting process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User Labs Update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  <a:latin typeface="Century Gothic" panose="020B0502020202020204" pitchFamily="34" charset="0"/>
              </a:rPr>
              <a:t>Key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19669" y="246085"/>
            <a:ext cx="6609965" cy="338554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67583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b="1" dirty="0"/>
              <a:t>CalSAWS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606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D01EAA-511A-49AB-8CEC-8B9A2180F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2" y="777923"/>
            <a:ext cx="8743176" cy="582129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Board of Directors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11 Directors</a:t>
            </a:r>
          </a:p>
          <a:p>
            <a:pPr lvl="2">
              <a:spcBef>
                <a:spcPts val="300"/>
              </a:spcBef>
              <a:buClr>
                <a:srgbClr val="5B9BD5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7 C-IV Directors representing Regions 1 – 7</a:t>
            </a:r>
          </a:p>
          <a:p>
            <a:pPr lvl="2">
              <a:spcBef>
                <a:spcPts val="300"/>
              </a:spcBef>
              <a:buClr>
                <a:srgbClr val="5B9BD5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4 LA Directors representing Region 8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1 State Representative (non-voting seat)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Quorum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A minimum of 6 Board Directors or Alternate Directors from Regions 1 – 8</a:t>
            </a:r>
          </a:p>
          <a:p>
            <a:pPr lvl="2">
              <a:spcBef>
                <a:spcPts val="3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Must include 2 Directors or Alternate Board Directors from Region 8</a:t>
            </a:r>
          </a:p>
          <a:p>
            <a:pPr marL="2857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Ü"/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Affirmative Votes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A minimum of 6 Board Directors or Alternate Board Directors from Regions 1 – 8 which must include at a minimum:</a:t>
            </a:r>
          </a:p>
          <a:p>
            <a:pPr lvl="2">
              <a:spcBef>
                <a:spcPts val="300"/>
              </a:spcBef>
              <a:buClr>
                <a:srgbClr val="5B9BD5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2 Directors or Alternate Board Directors from Region 8 and </a:t>
            </a:r>
          </a:p>
          <a:p>
            <a:pPr lvl="2">
              <a:spcBef>
                <a:spcPts val="300"/>
              </a:spcBef>
              <a:buClr>
                <a:srgbClr val="5B9BD5"/>
              </a:buClr>
              <a:buFont typeface="Wingdings" panose="05000000000000000000" pitchFamily="2" charset="2"/>
              <a:buChar char="§"/>
              <a:defRPr/>
            </a:pPr>
            <a:r>
              <a:rPr lang="en-US" alt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2 Directors from Regions 1-7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San Bernardino County serves as Fiscal Agent and Legal Counsel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Legal Counsel transitions to independent entity in September 2018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Two Member Representative Meetings each Year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700" dirty="0">
                <a:solidFill>
                  <a:prstClr val="black">
                    <a:lumMod val="95000"/>
                    <a:lumOff val="5000"/>
                  </a:prstClr>
                </a:solidFill>
              </a:rPr>
              <a:t>Elections each June for Chair, Vice Chair and Secretary</a:t>
            </a:r>
          </a:p>
          <a:p>
            <a:pPr marL="285750" lvl="1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sz="1900" dirty="0">
                <a:solidFill>
                  <a:prstClr val="black">
                    <a:lumMod val="95000"/>
                    <a:lumOff val="5000"/>
                  </a:prstClr>
                </a:solidFill>
              </a:rPr>
              <a:t>State Involvement: 1 non-voting seat on the Board of Directors currently filled by OSI Director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76FB5-1CD8-4BA2-B640-19A2B843467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Current CalACES JPA Structure</a:t>
            </a:r>
          </a:p>
        </p:txBody>
      </p:sp>
    </p:spTree>
    <p:extLst>
      <p:ext uri="{BB962C8B-B14F-4D97-AF65-F5344CB8AC3E}">
        <p14:creationId xmlns:p14="http://schemas.microsoft.com/office/powerpoint/2010/main" val="120616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22" y="914399"/>
            <a:ext cx="8735063" cy="554267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</a:rPr>
              <a:t>Regions and County Representation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</a:rPr>
              <a:t>Ensure county voices are heard in regional representative model</a:t>
            </a:r>
          </a:p>
          <a:p>
            <a:pPr lvl="2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500" dirty="0">
                <a:solidFill>
                  <a:prstClr val="black">
                    <a:lumMod val="95000"/>
                    <a:lumOff val="5000"/>
                  </a:prstClr>
                </a:solidFill>
              </a:rPr>
              <a:t>Recognition that WCDS counties are used to 1 county, 1 vote: shift to regional model is a big change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</a:rPr>
              <a:t>Ensure county groupings make sense: proximity, similar demographics, established relationships </a:t>
            </a:r>
            <a:endParaRPr lang="en-US" sz="18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Ensure </a:t>
            </a: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</a:rPr>
              <a:t>region size/number of counties is manageable: Adjust Regional Project Manager level of support as appropriate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Font typeface="Acumin Pro Condensed Thin" panose="020B0206020202020204" pitchFamily="34" charset="0"/>
              <a:buChar char="▶"/>
            </a:pP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Governance: Regions and County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52039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95">
            <a:extLst>
              <a:ext uri="{FF2B5EF4-FFF2-40B4-BE49-F238E27FC236}">
                <a16:creationId xmlns:a16="http://schemas.microsoft.com/office/drawing/2014/main" id="{3BD3255A-66C8-4A10-87C8-ABD03BF8D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75" y="135731"/>
            <a:ext cx="58646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Current </a:t>
            </a:r>
            <a:r>
              <a:rPr lang="en-US" altLang="en-US" sz="16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CalACES</a:t>
            </a:r>
            <a:r>
              <a:rPr lang="en-US" altLang="en-US" sz="16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 JPA Regional Structure – 8 Regions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78813B5-62D8-49F4-B2FB-13204AFD7B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74" y="561202"/>
            <a:ext cx="5373824" cy="61595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BBBD96-6BC2-4944-9F49-A705FF540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5376" y="662412"/>
            <a:ext cx="4557361" cy="297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0194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3502325"/>
            <a:ext cx="9144000" cy="66699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Leadership Message</a:t>
            </a:r>
          </a:p>
          <a:p>
            <a:pPr marL="0" indent="0">
              <a:buNone/>
            </a:pPr>
            <a:r>
              <a:rPr lang="en-US" b="1" dirty="0"/>
              <a:t>Update on Requirements Planning</a:t>
            </a:r>
          </a:p>
        </p:txBody>
      </p:sp>
    </p:spTree>
    <p:extLst>
      <p:ext uri="{BB962C8B-B14F-4D97-AF65-F5344CB8AC3E}">
        <p14:creationId xmlns:p14="http://schemas.microsoft.com/office/powerpoint/2010/main" val="397350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22" y="907577"/>
            <a:ext cx="8748156" cy="5239512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</a:rPr>
              <a:t>Approve Script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</a:rPr>
              <a:t>Confirm Speakers (Scott, Antonia, Barry, Ann)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</a:rPr>
              <a:t>Determine where and when each Director will record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rgbClr val="5B9BD5"/>
              </a:buClr>
              <a:buNone/>
            </a:pPr>
            <a:endParaRPr lang="en-US" sz="2400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Leadership Message for Requirements Sessions</a:t>
            </a:r>
          </a:p>
        </p:txBody>
      </p:sp>
    </p:spTree>
    <p:extLst>
      <p:ext uri="{BB962C8B-B14F-4D97-AF65-F5344CB8AC3E}">
        <p14:creationId xmlns:p14="http://schemas.microsoft.com/office/powerpoint/2010/main" val="339351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Requirements Sessions: Confirm Voting Process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0A4268-F28C-4C41-90A7-D6265867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new or updated requirement a vote by show of hands of the </a:t>
            </a:r>
            <a:r>
              <a:rPr lang="en-US" dirty="0" err="1"/>
              <a:t>CalWIN</a:t>
            </a:r>
            <a:r>
              <a:rPr lang="en-US" dirty="0"/>
              <a:t> and </a:t>
            </a:r>
            <a:r>
              <a:rPr lang="en-US" dirty="0" err="1"/>
              <a:t>CalACES</a:t>
            </a:r>
            <a:r>
              <a:rPr lang="en-US" dirty="0"/>
              <a:t> County attendees will be taken</a:t>
            </a:r>
          </a:p>
          <a:p>
            <a:pPr lvl="1"/>
            <a:r>
              <a:rPr lang="en-US" dirty="0" err="1"/>
              <a:t>CalWIN</a:t>
            </a:r>
            <a:r>
              <a:rPr lang="en-US" dirty="0"/>
              <a:t>   =  40 attendees </a:t>
            </a:r>
            <a:br>
              <a:rPr lang="en-US" dirty="0"/>
            </a:br>
            <a:r>
              <a:rPr lang="en-US" dirty="0"/>
              <a:t>	                (2 per county expected + 4)</a:t>
            </a:r>
          </a:p>
          <a:p>
            <a:pPr lvl="1"/>
            <a:r>
              <a:rPr lang="en-US" dirty="0" err="1"/>
              <a:t>CalACES</a:t>
            </a:r>
            <a:r>
              <a:rPr lang="en-US" dirty="0"/>
              <a:t> =  40 attendees </a:t>
            </a:r>
            <a:br>
              <a:rPr lang="en-US" dirty="0"/>
            </a:br>
            <a:r>
              <a:rPr lang="en-US" dirty="0"/>
              <a:t>		(5 per each of 8 Regions) </a:t>
            </a:r>
          </a:p>
          <a:p>
            <a:pPr lvl="1"/>
            <a:endParaRPr lang="en-US" dirty="0"/>
          </a:p>
          <a:p>
            <a:r>
              <a:rPr lang="en-US" dirty="0"/>
              <a:t>Visual majority (at least 60% of the attendees) is needed to move an item forward </a:t>
            </a:r>
          </a:p>
          <a:p>
            <a:pPr lvl="1"/>
            <a:r>
              <a:rPr lang="en-US" dirty="0"/>
              <a:t>If there is not a clear majority, then additional discussion toward resolution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solidFill>
                  <a:prstClr val="black">
                    <a:lumMod val="95000"/>
                    <a:lumOff val="5000"/>
                  </a:prstClr>
                </a:solidFill>
              </a:rPr>
              <a:t>If not resolved, then the item will be escalated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Attendees that do not agree with the outcome always have the option of escalating the item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8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80"/>
  <p:tag name="HEIGHT" val="40"/>
  <p:tag name="WIDTH" val="341.5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230"/>
  <p:tag name="HEIGHT" val="40"/>
  <p:tag name="WIDTH" val="341.5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280"/>
  <p:tag name="HEIGHT" val="40"/>
  <p:tag name="WIDTH" val="341.5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330"/>
  <p:tag name="HEIGHT" val="40"/>
  <p:tag name="WIDTH" val="341.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380"/>
  <p:tag name="HEIGHT" val="40"/>
  <p:tag name="WIDTH" val="341.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430"/>
  <p:tag name="HEIGHT" val="40"/>
  <p:tag name="WIDTH" val="341.5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ZHnzUBTyy0y_K1yXjVw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6"/>
  <p:tag name="LEFT" val="9.375039"/>
  <p:tag name="WIDTH" val="170.255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9.375039"/>
  <p:tag name="WIDTH" val="170.25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"/>
  <p:tag name="HEIGHT" val="13.14129"/>
  <p:tag name="LEFT" val="9.375039"/>
  <p:tag name="WIDTH" val="170.25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9.375039"/>
  <p:tag name="WIDTH" val="170.255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184.6301"/>
  <p:tag name="WIDTH" val="41.45425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184.6301"/>
  <p:tag name="WIDTH" val="41.45425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184.6301"/>
  <p:tag name="WIDTH" val="41.45425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184.6301"/>
  <p:tag name="WIDTH" val="41.45425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184.6301"/>
  <p:tag name="WIDTH" val="41.4542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231.0843"/>
  <p:tag name="WIDTH" val="35.0792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231.0843"/>
  <p:tag name="WIDTH" val="35.0792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231.0843"/>
  <p:tag name="WIDTH" val="35.0792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231.0843"/>
  <p:tag name="WIDTH" val="35.0792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231.0843"/>
  <p:tag name="WIDTH" val="35.079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271.1635"/>
  <p:tag name="WIDTH" val="39.9542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271.1635"/>
  <p:tag name="WIDTH" val="39.95422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271.1635"/>
  <p:tag name="WIDTH" val="39.95422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271.1635"/>
  <p:tag name="WIDTH" val="39.95422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271.1635"/>
  <p:tag name="WIDTH" val="39.9542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316.1178"/>
  <p:tag name="WIDTH" val="39.95425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316.1178"/>
  <p:tag name="WIDTH" val="39.95425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316.1178"/>
  <p:tag name="WIDTH" val="39.95425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316.1178"/>
  <p:tag name="WIDTH" val="39.95425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316.1178"/>
  <p:tag name="WIDTH" val="39.9542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361.072"/>
  <p:tag name="WIDTH" val="39.95422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361.072"/>
  <p:tag name="WIDTH" val="39.95422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361.072"/>
  <p:tag name="WIDTH" val="39.9542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361.072"/>
  <p:tag name="WIDTH" val="39.95422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361.072"/>
  <p:tag name="WIDTH" val="39.9542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406.0262"/>
  <p:tag name="WIDTH" val="39.9542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406.0262"/>
  <p:tag name="WIDTH" val="39.95425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406.0262"/>
  <p:tag name="WIDTH" val="39.95425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406.0262"/>
  <p:tag name="WIDTH" val="39.9542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406.0262"/>
  <p:tag name="WIDTH" val="39.9542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HEIGHT" val="12.11717"/>
  <p:tag name="TOP" val="321.6397"/>
  <p:tag name="LEFT" val="406.0262"/>
  <p:tag name="WIDTH" val="39.95425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38.7568"/>
  <p:tag name="HEIGHT" val="13.14129"/>
  <p:tag name="LEFT" val="406.0262"/>
  <p:tag name="WIDTH" val="39.95425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56.8981"/>
  <p:tag name="HEIGHT" val="13.14129"/>
  <p:tag name="LEFT" val="406.0262"/>
  <p:tag name="WIDTH" val="39.95425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75.0394"/>
  <p:tag name="HEIGHT" val="13.14129"/>
  <p:tag name="LEFT" val="406.0262"/>
  <p:tag name="WIDTH" val="39.9542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393.1806"/>
  <p:tag name="HEIGHT" val="13.14129"/>
  <p:tag name="LEFT" val="406.0262"/>
  <p:tag name="WIDTH" val="39.9542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8"/>
  <p:tag name="HEIGHT" val="13.14129"/>
  <p:tag name="LEFT" val="9.375039"/>
  <p:tag name="WIDTH" val="170.255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184.6301"/>
  <p:tag name="WIDTH" val="41.45425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231.0843"/>
  <p:tag name="WIDTH" val="35.0792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271.1635"/>
  <p:tag name="WIDTH" val="39.9542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316.1178"/>
  <p:tag name="WIDTH" val="39.95425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361.072"/>
  <p:tag name="WIDTH" val="39.95422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406.0262"/>
  <p:tag name="WIDTH" val="39.9542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11.3219"/>
  <p:tag name="HEIGHT" val="13.14129"/>
  <p:tag name="LEFT" val="406.0262"/>
  <p:tag name="WIDTH" val="39.9542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406.0262"/>
  <p:tag name="WIDTH" val="39.9542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9.375039"/>
  <p:tag name="WIDTH" val="170.255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184.6301"/>
  <p:tag name="WIDTH" val="41.45425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231.0843"/>
  <p:tag name="WIDTH" val="35.0792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271.1635"/>
  <p:tag name="WIDTH" val="39.95422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316.1178"/>
  <p:tag name="WIDTH" val="39.9542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361.072"/>
  <p:tag name="WIDTH" val="39.9542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406.0262"/>
  <p:tag name="WIDTH" val="39.95425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47.6044"/>
  <p:tag name="HEIGHT" val="13.14129"/>
  <p:tag name="LEFT" val="406.0262"/>
  <p:tag name="WIDTH" val="39.95425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6"/>
  <p:tag name="HEIGHT" val="13.14129"/>
  <p:tag name="LEFT" val="9.375039"/>
  <p:tag name="WIDTH" val="170.255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184.6301"/>
  <p:tag name="WIDTH" val="41.4542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231.0843"/>
  <p:tag name="WIDTH" val="35.0792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271.1635"/>
  <p:tag name="WIDTH" val="39.95422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316.1178"/>
  <p:tag name="WIDTH" val="39.9542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361.072"/>
  <p:tag name="WIDTH" val="39.9542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406.0262"/>
  <p:tag name="WIDTH" val="39.95425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65.7457"/>
  <p:tag name="HEIGHT" val="13.14129"/>
  <p:tag name="LEFT" val="406.0262"/>
  <p:tag name="WIDTH" val="39.95425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69"/>
  <p:tag name="HEIGHT" val="13.14129"/>
  <p:tag name="LEFT" val="9.375039"/>
  <p:tag name="WIDTH" val="170.255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184.6301"/>
  <p:tag name="WIDTH" val="41.45425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231.0843"/>
  <p:tag name="WIDTH" val="35.0792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271.1635"/>
  <p:tag name="WIDTH" val="39.9542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316.1178"/>
  <p:tag name="WIDTH" val="39.95425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361.072"/>
  <p:tag name="WIDTH" val="39.9542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406.0262"/>
  <p:tag name="WIDTH" val="39.95425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83.887"/>
  <p:tag name="HEIGHT" val="13.14129"/>
  <p:tag name="LEFT" val="406.0262"/>
  <p:tag name="WIDTH" val="39.95425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TitleDiv"/>
  <p:tag name="MTNUMBER" val="0.63635636243799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HDiv"/>
  <p:tag name="MTNUMBER" val="0.636356362437995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cRRRNQYQAatmAijbBvkDw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7SSwuIFQcmz7V4_3H1avg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tigf03gSVicOCFs5vef.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208.5052"/>
  <p:tag name="TOP" val="392.0979"/>
  <p:tag name="THINKCELLSHAPEDONOTDELETE" val="trmrWRX31R0KYh9NNnoH5X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xyOTcZGQGG7LxM5z5ub2Q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gEjP.4GRw.dczmrzpb5H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lCA70SSo2kaoeqrSneKA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vRtmwnSEeWMDoKL7plmQ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dBkWgJYQ.6mNx7MYNow2A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vVbD0EXQaWaO4CcMYaF8w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KoXa50pRLW5.W9_HWW28Q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3PSztOGTcaelGA2HLujvA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hBi3K62TzKs.U.KJ6aus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1_ngE4SRfWeaaecFK.mf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Eym2YLSIG3Wp0EaFR7TQ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oSNXouRvyeA1Dv.1CuI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1"/>
  <p:tag name="HEIGHT" val="13.14129"/>
  <p:tag name="LEFT" val="9.375039"/>
  <p:tag name="WIDTH" val="170.255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184.6301"/>
  <p:tag name="WIDTH" val="41.45425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231.0843"/>
  <p:tag name="WIDTH" val="35.07921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271.1635"/>
  <p:tag name="WIDTH" val="39.95422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316.1178"/>
  <p:tag name="WIDTH" val="39.95425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361.072"/>
  <p:tag name="WIDTH" val="39.95422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636356362437995"/>
  <p:tag name="TOP" val="429.4632"/>
  <p:tag name="HEIGHT" val="13.14129"/>
  <p:tag name="LEFT" val="406.0262"/>
  <p:tag name="WIDTH" val="39.95425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Fc_qFsSBaX0LRnlesiiw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c0aSuLQyWTa40Lhs7yTQ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6XngdlT0i5mJv5NJvpbA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zQ_2NRCye6btjtNhPi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Ut1Iw.ZQxibJidNOkIpW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T9sLRtTSvapv4Jzgmn_e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6kBVCg1SrSx.iC7OEraQ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1m_hGklT66h9oODpOcq0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e3wHPfQuyyuIZEJJZTY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0WuL6XWRAynbU1_OY6HQ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4QMzGdfQQGdad8mCWoaY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1T_wgaYTYC0xE1NcS0Wt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2KuEnoWRSOX_fw1gw5WX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X2xvQFQpKsFc83sbTeW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p_nrCMRFqVBn1o9ebtb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WVDOyaIQMqdsfolQU4PX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l_vtf5oSs2WJMUjUCrHN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RLpyPpdQr6LaCysSsC16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YR6AV.qTPav4MvOcPm5j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kVthb_UQk6jPYS4mjHwS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pglx3nTZq6z3hPF25eGA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fnMF.JS7OfT7oVckJ.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ZvQLKPQ4WnQcZ_jI9i8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KVncblPSqu3PFIA4dvMH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7XHyWiGRiiVmt4.TEw5z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XI3jKeUQsqE9fhnW98jv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lawaCd2SBOzvqnOxPr86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RykyOCGRpu92CPDvWvRC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2Cf8pQQHqzT42bZVtDB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6qoHMSSuyXlQRZP8qBH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1a3FvORVSKCzDkwTPBs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rQjWKpPTgOaMrzwwV0v2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2xXquvfR.ai3ECXve7Syw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68rBp23TGyg8HowMsc4a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.LMOlbSFCoimeMuhI_DQ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SNG798bTBqDTRKFMnYl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JIQ8E4DSuiYk6zmT87is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gehwfFSwin9GzHAW8ig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80"/>
  <p:tag name="HEIGHT" val="40"/>
  <p:tag name="WIDTH" val="341.5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30"/>
  <p:tag name="HEIGHT" val="40"/>
  <p:tag name="WIDTH" val="341.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80"/>
  <p:tag name="HEIGHT" val="40"/>
  <p:tag name="WIDTH" val="341.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230"/>
  <p:tag name="HEIGHT" val="40"/>
  <p:tag name="WIDTH" val="341.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gumfBBIRFy_RMHSNm_2X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ilAy7vTiaSm.eKFAYsNA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LEFq6NRCGF76pS.HrDW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lKN.diuRFyU1wR8FZUnCw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Rsg93_XREKJWW9RZ5Hni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a1culQeTfq15FNMugUz3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VWpDJ5UTz.1HnG__4Mn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z11F68FTJyV3IovvuQ1h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NZ57bM_QYSy4kxrAXuDh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u.yemcNTsq_JzgoqFiG4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feiE9HiTEKI.FQa1L6xLg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oAziSEnQVavG1haeH3Tq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H0p8TrpSJWrQwOXpCJc2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80"/>
  <p:tag name="HEIGHT" val="40"/>
  <p:tag name="WIDTH" val="34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30"/>
  <p:tag name="HEIGHT" val="40"/>
  <p:tag name="WIDTH" val="341.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80"/>
  <p:tag name="HEIGHT" val="40"/>
  <p:tag name="WIDTH" val="341.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230"/>
  <p:tag name="HEIGHT" val="40"/>
  <p:tag name="WIDTH" val="341.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280"/>
  <p:tag name="HEIGHT" val="40"/>
  <p:tag name="WIDTH" val="341.5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330"/>
  <p:tag name="HEIGHT" val="40"/>
  <p:tag name="WIDTH" val="341.5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380"/>
  <p:tag name="HEIGHT" val="40"/>
  <p:tag name="WIDTH" val="341.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430"/>
  <p:tag name="HEIGHT" val="40"/>
  <p:tag name="WIDTH" val="341.5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vjCY4XISfa6sgL4O2jFV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06psGBNQw2lOAFFcP5_n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CflUHNRZO0PCuGXzCPf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hMCC5blSXGq4_kQojEZDA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zOfUVCoQMK8zQT99CT3y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_KfZFVHRPuph47C5M8zE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5BiFUUiRJGK5nstmI79D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McEgh6gQVqQ.LICZAIvnA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1.YF2qlR3.JSP0UU5fPa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EWxqVmcQ7Of0AZndR_oC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3h9_e5CTduBAeuZuMAci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80"/>
  <p:tag name="HEIGHT" val="40"/>
  <p:tag name="WIDTH" val="341.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TTABLE" val="Cell"/>
  <p:tag name="MTNUMBER" val="0.521919537578672"/>
  <p:tag name="LEFT" val="9.375039"/>
  <p:tag name="TOP" val="130"/>
  <p:tag name="HEIGHT" val="40"/>
  <p:tag name="WIDTH" val="341.5"/>
</p:tagLst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alAces_CF_QCF012 v1">
  <a:themeElements>
    <a:clrScheme name="Current">
      <a:dk1>
        <a:srgbClr val="000000"/>
      </a:dk1>
      <a:lt1>
        <a:srgbClr val="FFFFFF"/>
      </a:lt1>
      <a:dk2>
        <a:srgbClr val="204762"/>
      </a:dk2>
      <a:lt2>
        <a:srgbClr val="A2CA87"/>
      </a:lt2>
      <a:accent1>
        <a:srgbClr val="D0D0D0"/>
      </a:accent1>
      <a:accent2>
        <a:srgbClr val="5B9BC8"/>
      </a:accent2>
      <a:accent3>
        <a:srgbClr val="35729B"/>
      </a:accent3>
      <a:accent4>
        <a:srgbClr val="204762"/>
      </a:accent4>
      <a:accent5>
        <a:srgbClr val="ED7D31"/>
      </a:accent5>
      <a:accent6>
        <a:srgbClr val="808080"/>
      </a:accent6>
      <a:hlink>
        <a:srgbClr val="35729B"/>
      </a:hlink>
      <a:folHlink>
        <a:srgbClr val="204762"/>
      </a:folHlink>
    </a:clrScheme>
    <a:fontScheme name="Custom 18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noFill/>
        </a:ln>
      </a:spPr>
      <a:bodyPr rtlCol="0" anchor="ctr"/>
      <a:lstStyle>
        <a:defPPr algn="ctr">
          <a:defRPr sz="1600" b="1" dirty="0" err="1" smtClean="0">
            <a:solidFill>
              <a:schemeClr val="accent4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204762"/>
        </a:dk2>
        <a:lt2>
          <a:srgbClr val="A2CA87"/>
        </a:lt2>
        <a:accent1>
          <a:srgbClr val="D0D0D0"/>
        </a:accent1>
        <a:accent2>
          <a:srgbClr val="5B9BC8"/>
        </a:accent2>
        <a:accent3>
          <a:srgbClr val="35729B"/>
        </a:accent3>
        <a:accent4>
          <a:srgbClr val="204762"/>
        </a:accent4>
        <a:accent5>
          <a:srgbClr val="ED7D31"/>
        </a:accent5>
        <a:accent6>
          <a:srgbClr val="808080"/>
        </a:accent6>
        <a:hlink>
          <a:srgbClr val="35729B"/>
        </a:hlink>
        <a:folHlink>
          <a:srgbClr val="2047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alAces_CF_QCF012 v1.potx" id="{0AA464A3-8358-4BB1-AF27-A8D6350BB17C}" vid="{45C07D6C-D13F-4D4B-8589-A7D788A6F9C4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48E40F-7420-4072-BB60-2093E83380DC}"/>
</file>

<file path=customXml/itemProps2.xml><?xml version="1.0" encoding="utf-8"?>
<ds:datastoreItem xmlns:ds="http://schemas.openxmlformats.org/officeDocument/2006/customXml" ds:itemID="{A7C57D94-4432-4C38-9FFE-CF57E187387D}"/>
</file>

<file path=customXml/itemProps3.xml><?xml version="1.0" encoding="utf-8"?>
<ds:datastoreItem xmlns:ds="http://schemas.openxmlformats.org/officeDocument/2006/customXml" ds:itemID="{99484EE0-EFCD-41D8-9D7B-3D695706DC3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1185</Words>
  <Application>Microsoft Office PowerPoint</Application>
  <PresentationFormat>On-screen Show (4:3)</PresentationFormat>
  <Paragraphs>328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Acumin Pro Condensed Thin</vt:lpstr>
      <vt:lpstr>Arial</vt:lpstr>
      <vt:lpstr>Calibri</vt:lpstr>
      <vt:lpstr>Calibri Light</vt:lpstr>
      <vt:lpstr>Century Gothic</vt:lpstr>
      <vt:lpstr>Symbol</vt:lpstr>
      <vt:lpstr>Times New Roman</vt:lpstr>
      <vt:lpstr>Wingdings</vt:lpstr>
      <vt:lpstr>Office</vt:lpstr>
      <vt:lpstr>Bullet Points_1</vt:lpstr>
      <vt:lpstr>1_Office</vt:lpstr>
      <vt:lpstr>1_Bullet Points_1</vt:lpstr>
      <vt:lpstr>CalAces_CF_QCF012 v1</vt:lpstr>
      <vt:lpstr>think-cell Slide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2018-05-09T19:48:53Z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