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slides/slide69.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presentation.xml" ContentType="application/vnd.openxmlformats-officedocument.presentationml.presentation.main+xml"/>
  <Override PartName="/ppt/slides/slide68.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66.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43.xml" ContentType="application/vnd.openxmlformats-officedocument.presentationml.slide+xml"/>
  <Override PartName="/ppt/slides/slide6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65.xml" ContentType="application/vnd.openxmlformats-officedocument.presentationml.slide+xml"/>
  <Override PartName="/ppt/slides/slide48.xml" ContentType="application/vnd.openxmlformats-officedocument.presentationml.slide+xml"/>
  <Override PartName="/ppt/slides/slide50.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9.xml" ContentType="application/vnd.openxmlformats-officedocument.presentationml.slide+xml"/>
  <Override PartName="/ppt/slideMasters/slideMaster5.xml" ContentType="application/vnd.openxmlformats-officedocument.presentationml.slideMaster+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3.xml" ContentType="application/vnd.openxmlformats-officedocument.presentationml.notesSlide+xml"/>
  <Override PartName="/ppt/slideLayouts/slideLayout33.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7.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47.xml" ContentType="application/vnd.openxmlformats-officedocument.presentationml.tags+xml"/>
  <Override PartName="/ppt/tags/tag145.xml" ContentType="application/vnd.openxmlformats-officedocument.presentationml.tags+xml"/>
  <Override PartName="/ppt/tags/tag225.xml" ContentType="application/vnd.openxmlformats-officedocument.presentationml.tags+xml"/>
  <Override PartName="/ppt/tags/tag22.xml" ContentType="application/vnd.openxmlformats-officedocument.presentationml.tags+xml"/>
  <Override PartName="/ppt/tags/tag146.xml" ContentType="application/vnd.openxmlformats-officedocument.presentationml.tags+xml"/>
  <Override PartName="/ppt/tags/tag151.xml" ContentType="application/vnd.openxmlformats-officedocument.presentationml.tags+xml"/>
  <Override PartName="/ppt/tags/tag149.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55.xml" ContentType="application/vnd.openxmlformats-officedocument.presentationml.tags+xml"/>
  <Override PartName="/ppt/tags/tag154.xml" ContentType="application/vnd.openxmlformats-officedocument.presentationml.tags+xml"/>
  <Override PartName="/ppt/tags/tag153.xml" ContentType="application/vnd.openxmlformats-officedocument.presentationml.tags+xml"/>
  <Override PartName="/ppt/tags/tag152.xml" ContentType="application/vnd.openxmlformats-officedocument.presentationml.tags+xml"/>
  <Override PartName="/ppt/tags/tag21.xml" ContentType="application/vnd.openxmlformats-officedocument.presentationml.tags+xml"/>
  <Override PartName="/ppt/tags/tag150.xml" ContentType="application/vnd.openxmlformats-officedocument.presentationml.tags+xml"/>
  <Override PartName="/ppt/tags/tag148.xml" ContentType="application/vnd.openxmlformats-officedocument.presentationml.tags+xml"/>
  <Override PartName="/ppt/tags/tag160.xml" ContentType="application/vnd.openxmlformats-officedocument.presentationml.tags+xml"/>
  <Override PartName="/ppt/tags/tag143.xml" ContentType="application/vnd.openxmlformats-officedocument.presentationml.tags+xml"/>
  <Override PartName="/ppt/tags/tag136.xml" ContentType="application/vnd.openxmlformats-officedocument.presentationml.tags+xml"/>
  <Override PartName="/ppt/tags/tag135.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0.xml" ContentType="application/vnd.openxmlformats-officedocument.presentationml.tags+xml"/>
  <Override PartName="/ppt/tags/tag142.xml" ContentType="application/vnd.openxmlformats-officedocument.presentationml.tags+xml"/>
  <Override PartName="/ppt/tags/tag141.xml" ContentType="application/vnd.openxmlformats-officedocument.presentationml.tags+xml"/>
  <Override PartName="/ppt/tags/tag140.xml" ContentType="application/vnd.openxmlformats-officedocument.presentationml.tags+xml"/>
  <Override PartName="/ppt/tags/tag19.xml" ContentType="application/vnd.openxmlformats-officedocument.presentationml.tags+xml"/>
  <Override PartName="/ppt/tags/tag139.xml" ContentType="application/vnd.openxmlformats-officedocument.presentationml.tags+xml"/>
  <Override PartName="/ppt/tags/tag138.xml" ContentType="application/vnd.openxmlformats-officedocument.presentationml.tags+xml"/>
  <Override PartName="/ppt/tags/tag137.xml" ContentType="application/vnd.openxmlformats-officedocument.presentationml.tags+xml"/>
  <Override PartName="/ppt/tags/tag144.xml" ContentType="application/vnd.openxmlformats-officedocument.presentationml.tags+xml"/>
  <Override PartName="/ppt/tags/tag168.xml" ContentType="application/vnd.openxmlformats-officedocument.presentationml.tags+xml"/>
  <Override PartName="/ppt/tags/tag162.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182.xml" ContentType="application/vnd.openxmlformats-officedocument.presentationml.tags+xml"/>
  <Override PartName="/ppt/tags/tag170.xml" ContentType="application/vnd.openxmlformats-officedocument.presentationml.tags+xml"/>
  <Override PartName="/ppt/tags/tag169.xml" ContentType="application/vnd.openxmlformats-officedocument.presentationml.tags+xml"/>
  <Override PartName="/ppt/tags/tag9.xml" ContentType="application/vnd.openxmlformats-officedocument.presentationml.tags+xml"/>
  <Override PartName="/ppt/tags/tag167.xml" ContentType="application/vnd.openxmlformats-officedocument.presentationml.tags+xml"/>
  <Override PartName="/ppt/tags/tag166.xml" ContentType="application/vnd.openxmlformats-officedocument.presentationml.tags+xml"/>
  <Override PartName="/ppt/tags/tag165.xml" ContentType="application/vnd.openxmlformats-officedocument.presentationml.tags+xml"/>
  <Override PartName="/ppt/tags/tag164.xml" ContentType="application/vnd.openxmlformats-officedocument.presentationml.tags+xml"/>
  <Override PartName="/ppt/tags/tag163.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81.xml" ContentType="application/vnd.openxmlformats-officedocument.presentationml.tags+xml"/>
  <Override PartName="/ppt/tags/tag180.xml" ContentType="application/vnd.openxmlformats-officedocument.presentationml.tags+xml"/>
  <Override PartName="/ppt/tags/tag179.xml" ContentType="application/vnd.openxmlformats-officedocument.presentationml.tags+xml"/>
  <Override PartName="/ppt/tags/tag178.xml" ContentType="application/vnd.openxmlformats-officedocument.presentationml.tags+xml"/>
  <Override PartName="/ppt/tags/tag177.xml" ContentType="application/vnd.openxmlformats-officedocument.presentationml.tags+xml"/>
  <Override PartName="/ppt/tags/tag176.xml" ContentType="application/vnd.openxmlformats-officedocument.presentationml.tags+xml"/>
  <Override PartName="/ppt/tags/tag175.xml" ContentType="application/vnd.openxmlformats-officedocument.presentationml.tags+xml"/>
  <Override PartName="/ppt/tags/tag174.xml" ContentType="application/vnd.openxmlformats-officedocument.presentationml.tags+xml"/>
  <Override PartName="/ppt/tags/tag161.xml" ContentType="application/vnd.openxmlformats-officedocument.presentationml.tags+xml"/>
  <Override PartName="/ppt/tags/tag133.xml" ContentType="application/vnd.openxmlformats-officedocument.presentationml.tags+xml"/>
  <Override PartName="/ppt/tags/tag7.xml" ContentType="application/vnd.openxmlformats-officedocument.presentationml.tags+xml"/>
  <Override PartName="/ppt/tags/tag87.xml" ContentType="application/vnd.openxmlformats-officedocument.presentationml.tags+xml"/>
  <Override PartName="/ppt/tags/tag86.xml" ContentType="application/vnd.openxmlformats-officedocument.presentationml.tags+xml"/>
  <Override PartName="/ppt/tags/tag85.xml" ContentType="application/vnd.openxmlformats-officedocument.presentationml.tags+xml"/>
  <Override PartName="/ppt/tags/tag84.xml" ContentType="application/vnd.openxmlformats-officedocument.presentationml.tags+xml"/>
  <Override PartName="/ppt/tags/tag83.xml" ContentType="application/vnd.openxmlformats-officedocument.presentationml.tags+xml"/>
  <Override PartName="/ppt/tags/tag82.xml" ContentType="application/vnd.openxmlformats-officedocument.presentationml.tags+xml"/>
  <Override PartName="/ppt/tags/tag81.xml" ContentType="application/vnd.openxmlformats-officedocument.presentationml.tags+xml"/>
  <Override PartName="/ppt/tags/tag80.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8.xml" ContentType="application/vnd.openxmlformats-officedocument.presentationml.tags+xml"/>
  <Override PartName="/ppt/tags/tag97.xml" ContentType="application/vnd.openxmlformats-officedocument.presentationml.tags+xml"/>
  <Override PartName="/ppt/tags/tag96.xml" ContentType="application/vnd.openxmlformats-officedocument.presentationml.tags+xml"/>
  <Override PartName="/ppt/tags/tag95.xml" ContentType="application/vnd.openxmlformats-officedocument.presentationml.tags+xml"/>
  <Override PartName="/ppt/tags/tag94.xml" ContentType="application/vnd.openxmlformats-officedocument.presentationml.tags+xml"/>
  <Override PartName="/ppt/tags/tag93.xml" ContentType="application/vnd.openxmlformats-officedocument.presentationml.tags+xml"/>
  <Override PartName="/ppt/tags/tag92.xml" ContentType="application/vnd.openxmlformats-officedocument.presentationml.tags+xml"/>
  <Override PartName="/ppt/tags/tag91.xml" ContentType="application/vnd.openxmlformats-officedocument.presentationml.tags+xml"/>
  <Override PartName="/ppt/tags/tag79.xml" ContentType="application/vnd.openxmlformats-officedocument.presentationml.tags+xml"/>
  <Override PartName="/ppt/tags/tag78.xml" ContentType="application/vnd.openxmlformats-officedocument.presentationml.tags+xml"/>
  <Override PartName="/ppt/tags/tag59.xml" ContentType="application/vnd.openxmlformats-officedocument.presentationml.tags+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62.xml" ContentType="application/vnd.openxmlformats-officedocument.presentationml.tags+xml"/>
  <Override PartName="/ppt/tags/tag61.xml" ContentType="application/vnd.openxmlformats-officedocument.presentationml.tags+xml"/>
  <Override PartName="/ppt/tags/tag60.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7.xml" ContentType="application/vnd.openxmlformats-officedocument.presentationml.tags+xml"/>
  <Override PartName="/ppt/tags/tag76.xml" ContentType="application/vnd.openxmlformats-officedocument.presentationml.tags+xml"/>
  <Override PartName="/ppt/tags/tag75.xml" ContentType="application/vnd.openxmlformats-officedocument.presentationml.tags+xml"/>
  <Override PartName="/ppt/tags/tag74.xml" ContentType="application/vnd.openxmlformats-officedocument.presentationml.tags+xml"/>
  <Override PartName="/ppt/tags/tag73.xml" ContentType="application/vnd.openxmlformats-officedocument.presentationml.tags+xml"/>
  <Override PartName="/ppt/tags/tag72.xml" ContentType="application/vnd.openxmlformats-officedocument.presentationml.tags+xml"/>
  <Override PartName="/ppt/tags/tag71.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29.xml" ContentType="application/vnd.openxmlformats-officedocument.presentationml.tags+xml"/>
  <Override PartName="/ppt/tags/tag128.xml" ContentType="application/vnd.openxmlformats-officedocument.presentationml.tags+xml"/>
  <Override PartName="/ppt/tags/tag127.xml" ContentType="application/vnd.openxmlformats-officedocument.presentationml.tags+xml"/>
  <Override PartName="/ppt/tags/tag126.xml" ContentType="application/vnd.openxmlformats-officedocument.presentationml.tags+xml"/>
  <Override PartName="/ppt/tags/tag125.xml" ContentType="application/vnd.openxmlformats-officedocument.presentationml.tags+xml"/>
  <Override PartName="/ppt/tags/tag124.xml" ContentType="application/vnd.openxmlformats-officedocument.presentationml.tags+xml"/>
  <Override PartName="/ppt/tags/tag123.xml" ContentType="application/vnd.openxmlformats-officedocument.presentationml.tags+xml"/>
  <Override PartName="/ppt/tags/tag122.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134.xml" ContentType="application/vnd.openxmlformats-officedocument.presentationml.tags+xml"/>
  <Override PartName="/ppt/tags/tag45.xml" ContentType="application/vnd.openxmlformats-officedocument.presentationml.tags+xml"/>
  <Override PartName="/ppt/tags/tag121.xml" ContentType="application/vnd.openxmlformats-officedocument.presentationml.tags+xml"/>
  <Override PartName="/ppt/tags/tag120.xml" ContentType="application/vnd.openxmlformats-officedocument.presentationml.tags+xml"/>
  <Override PartName="/ppt/tags/tag119.xml" ContentType="application/vnd.openxmlformats-officedocument.presentationml.tags+xml"/>
  <Override PartName="/ppt/tags/tag108.xml" ContentType="application/vnd.openxmlformats-officedocument.presentationml.tags+xml"/>
  <Override PartName="/ppt/tags/tag107.xml" ContentType="application/vnd.openxmlformats-officedocument.presentationml.tags+xml"/>
  <Override PartName="/ppt/tags/tag58.xml" ContentType="application/vnd.openxmlformats-officedocument.presentationml.tags+xml"/>
  <Override PartName="/ppt/tags/tag106.xml" ContentType="application/vnd.openxmlformats-officedocument.presentationml.tags+xml"/>
  <Override PartName="/ppt/tags/tag105.xml" ContentType="application/vnd.openxmlformats-officedocument.presentationml.tags+xml"/>
  <Override PartName="/ppt/tags/tag104.xml" ContentType="application/vnd.openxmlformats-officedocument.presentationml.tags+xml"/>
  <Override PartName="/ppt/tags/tag103.xml" ContentType="application/vnd.openxmlformats-officedocument.presentationml.tags+xml"/>
  <Override PartName="/ppt/tags/tag102.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8.xml" ContentType="application/vnd.openxmlformats-officedocument.presentationml.tags+xml"/>
  <Override PartName="/ppt/tags/tag117.xml" ContentType="application/vnd.openxmlformats-officedocument.presentationml.tags+xml"/>
  <Override PartName="/ppt/tags/tag116.xml" ContentType="application/vnd.openxmlformats-officedocument.presentationml.tags+xml"/>
  <Override PartName="/ppt/tags/tag115.xml" ContentType="application/vnd.openxmlformats-officedocument.presentationml.tags+xml"/>
  <Override PartName="/ppt/tags/tag114.xml" ContentType="application/vnd.openxmlformats-officedocument.presentationml.tags+xml"/>
  <Override PartName="/ppt/tags/tag113.xml" ContentType="application/vnd.openxmlformats-officedocument.presentationml.tags+xml"/>
  <Override PartName="/ppt/tags/tag112.xml" ContentType="application/vnd.openxmlformats-officedocument.presentationml.tags+xml"/>
  <Override PartName="/ppt/tags/tag8.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59.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11.xml" ContentType="application/vnd.openxmlformats-officedocument.presentationml.tags+xml"/>
  <Override PartName="/ppt/tags/tag210.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09.xml" ContentType="application/vnd.openxmlformats-officedocument.presentationml.tags+xml"/>
  <Override PartName="/ppt/tags/tag20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80.xml" ContentType="application/vnd.openxmlformats-officedocument.presentationml.tags+xml"/>
  <Override PartName="/ppt/tags/tag279.xml" ContentType="application/vnd.openxmlformats-officedocument.presentationml.tags+xml"/>
  <Override PartName="/ppt/tags/tag278.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05.xml" ContentType="application/vnd.openxmlformats-officedocument.presentationml.tags+xml"/>
  <Override PartName="/ppt/tags/tag20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53.xml" ContentType="application/vnd.openxmlformats-officedocument.presentationml.tags+xml"/>
  <Override PartName="/ppt/tags/tag252.xml" ContentType="application/vnd.openxmlformats-officedocument.presentationml.tags+xml"/>
  <Override PartName="/ppt/tags/tag212.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223.xml" ContentType="application/vnd.openxmlformats-officedocument.presentationml.tags+xml"/>
  <Override PartName="/ppt/tags/tag222.xml" ContentType="application/vnd.openxmlformats-officedocument.presentationml.tags+xml"/>
  <Override PartName="/ppt/tags/tag237.xml" ContentType="application/vnd.openxmlformats-officedocument.presentationml.tags+xml"/>
  <Override PartName="/ppt/tags/tag236.xml" ContentType="application/vnd.openxmlformats-officedocument.presentationml.tags+xml"/>
  <Override PartName="/ppt/tags/tag23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43.xml" ContentType="application/vnd.openxmlformats-officedocument.presentationml.tags+xml"/>
  <Override PartName="/ppt/tags/tag53.xml" ContentType="application/vnd.openxmlformats-officedocument.presentationml.tags+xml"/>
  <Override PartName="/ppt/tags/tag221.xml" ContentType="application/vnd.openxmlformats-officedocument.presentationml.tags+xml"/>
  <Override PartName="/ppt/tags/tag248.xml" ContentType="application/vnd.openxmlformats-officedocument.presentationml.tags+xml"/>
  <Override PartName="/ppt/tags/tag217.xml" ContentType="application/vnd.openxmlformats-officedocument.presentationml.tags+xml"/>
  <Override PartName="/ppt/tags/tag216.xml" ContentType="application/vnd.openxmlformats-officedocument.presentationml.tags+xml"/>
  <Override PartName="/ppt/tags/tag215.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14.xml" ContentType="application/vnd.openxmlformats-officedocument.presentationml.tags+xml"/>
  <Override PartName="/ppt/tags/tag213.xml" ContentType="application/vnd.openxmlformats-officedocument.presentationml.tags+xml"/>
  <Override PartName="/ppt/tags/tag247.xml" ContentType="application/vnd.openxmlformats-officedocument.presentationml.tags+xml"/>
  <Override PartName="/ppt/tags/tag246.xml" ContentType="application/vnd.openxmlformats-officedocument.presentationml.tags+xml"/>
  <Override PartName="/ppt/tags/tag218.xml" ContentType="application/vnd.openxmlformats-officedocument.presentationml.tags+xml"/>
  <Override PartName="/ppt/tags/tag220.xml" ContentType="application/vnd.openxmlformats-officedocument.presentationml.tags+xml"/>
  <Override PartName="/ppt/tags/tag244.xml" ContentType="application/vnd.openxmlformats-officedocument.presentationml.tags+xml"/>
  <Override PartName="/ppt/tags/tag52.xml" ContentType="application/vnd.openxmlformats-officedocument.presentationml.tags+xml"/>
  <Override PartName="/ppt/tags/tag56.xml" ContentType="application/vnd.openxmlformats-officedocument.presentationml.tags+xml"/>
  <Override PartName="/ppt/tags/tag245.xml" ContentType="application/vnd.openxmlformats-officedocument.presentationml.tags+xml"/>
  <Override PartName="/ppt/tags/tag51.xml" ContentType="application/vnd.openxmlformats-officedocument.presentationml.tags+xml"/>
  <Override PartName="/ppt/tags/tag57.xml" ContentType="application/vnd.openxmlformats-officedocument.presentationml.tags+xml"/>
  <Override PartName="/ppt/tags/tag219.xml" ContentType="application/vnd.openxmlformats-officedocument.presentationml.tags+xml"/>
  <Override PartName="/ppt/tags/tag203.xml" ContentType="application/vnd.openxmlformats-officedocument.presentationml.tags+xml"/>
  <Override PartName="/ppt/tags/tag202.xml" ContentType="application/vnd.openxmlformats-officedocument.presentationml.tags+xml"/>
  <Override PartName="/ppt/tags/tag290.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191.xml" ContentType="application/vnd.openxmlformats-officedocument.presentationml.tags+xml"/>
  <Override PartName="/ppt/tags/tag190.xml" ContentType="application/vnd.openxmlformats-officedocument.presentationml.tags+xml"/>
  <Override PartName="/ppt/tags/tag189.xml" ContentType="application/vnd.openxmlformats-officedocument.presentationml.tags+xml"/>
  <Override PartName="/ppt/tags/tag341.xml" ContentType="application/vnd.openxmlformats-officedocument.presentationml.tags+xml"/>
  <Override PartName="/ppt/tags/tag188.xml" ContentType="application/vnd.openxmlformats-officedocument.presentationml.tags+xml"/>
  <Override PartName="/ppt/tags/tag187.xml" ContentType="application/vnd.openxmlformats-officedocument.presentationml.tags+xml"/>
  <Override PartName="/ppt/tags/tag342.xml" ContentType="application/vnd.openxmlformats-officedocument.presentationml.tags+xml"/>
  <Override PartName="/ppt/tags/tag338.xml" ContentType="application/vnd.openxmlformats-officedocument.presentationml.tags+xml"/>
  <Override PartName="/ppt/tags/tag337.xml" ContentType="application/vnd.openxmlformats-officedocument.presentationml.tags+xml"/>
  <Override PartName="/ppt/tags/tag336.xml" ContentType="application/vnd.openxmlformats-officedocument.presentationml.tags+xml"/>
  <Override PartName="/ppt/tags/tag196.xml" ContentType="application/vnd.openxmlformats-officedocument.presentationml.tags+xml"/>
  <Override PartName="/ppt/tags/tag195.xml" ContentType="application/vnd.openxmlformats-officedocument.presentationml.tags+xml"/>
  <Override PartName="/ppt/tags/tag194.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19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55.xml" ContentType="application/vnd.openxmlformats-officedocument.presentationml.tags+xml"/>
  <Override PartName="/ppt/tags/tag184.xml" ContentType="application/vnd.openxmlformats-officedocument.presentationml.tags+xml"/>
  <Override PartName="/ppt/tags/tag18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tags/tag50.xml" ContentType="application/vnd.openxmlformats-officedocument.presentationml.tags+xml"/>
  <Override PartName="/ppt/tags/tag49.xml" ContentType="application/vnd.openxmlformats-officedocument.presentationml.tags+xml"/>
  <Override PartName="/ppt/tags/tag22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354.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31.xml" ContentType="application/vnd.openxmlformats-officedocument.presentationml.tags+xml"/>
  <Override PartName="/ppt/tags/tag330.xml" ContentType="application/vnd.openxmlformats-officedocument.presentationml.tags+xml"/>
  <Override PartName="/ppt/tags/tag329.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201.xml" ContentType="application/vnd.openxmlformats-officedocument.presentationml.tags+xml"/>
  <Override PartName="/ppt/tags/tag200.xml" ContentType="application/vnd.openxmlformats-officedocument.presentationml.tags+xml"/>
  <Override PartName="/ppt/tags/tag199.xml" ContentType="application/vnd.openxmlformats-officedocument.presentationml.tags+xml"/>
  <Override PartName="/ppt/tags/tag198.xml" ContentType="application/vnd.openxmlformats-officedocument.presentationml.tags+xml"/>
  <Override PartName="/ppt/tags/tag197.xml" ContentType="application/vnd.openxmlformats-officedocument.presentationml.tags+xml"/>
  <Override PartName="/ppt/tags/tag301.xml" ContentType="application/vnd.openxmlformats-officedocument.presentationml.tags+xml"/>
  <Override PartName="/ppt/tags/tag300.xml" ContentType="application/vnd.openxmlformats-officedocument.presentationml.tags+xml"/>
  <Override PartName="/ppt/tags/tag299.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19.xml" ContentType="application/vnd.openxmlformats-officedocument.presentationml.tags+xml"/>
  <Override PartName="/ppt/tags/tag318.xml" ContentType="application/vnd.openxmlformats-officedocument.presentationml.tags+xml"/>
  <Override PartName="/ppt/tags/tag317.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46.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5" r:id="rId1"/>
    <p:sldMasterId id="2147483715" r:id="rId2"/>
    <p:sldMasterId id="2147483726" r:id="rId3"/>
    <p:sldMasterId id="2147483733" r:id="rId4"/>
    <p:sldMasterId id="2147483745" r:id="rId5"/>
    <p:sldMasterId id="2147483754" r:id="rId6"/>
    <p:sldMasterId id="2147483759" r:id="rId7"/>
    <p:sldMasterId id="2147483764" r:id="rId8"/>
  </p:sldMasterIdLst>
  <p:notesMasterIdLst>
    <p:notesMasterId r:id="rId80"/>
  </p:notesMasterIdLst>
  <p:handoutMasterIdLst>
    <p:handoutMasterId r:id="rId81"/>
  </p:handoutMasterIdLst>
  <p:sldIdLst>
    <p:sldId id="1118" r:id="rId9"/>
    <p:sldId id="1120" r:id="rId10"/>
    <p:sldId id="1154" r:id="rId11"/>
    <p:sldId id="1155" r:id="rId12"/>
    <p:sldId id="1165" r:id="rId13"/>
    <p:sldId id="1203" r:id="rId14"/>
    <p:sldId id="1204" r:id="rId15"/>
    <p:sldId id="1205" r:id="rId16"/>
    <p:sldId id="1206" r:id="rId17"/>
    <p:sldId id="1207" r:id="rId18"/>
    <p:sldId id="1208" r:id="rId19"/>
    <p:sldId id="1209" r:id="rId20"/>
    <p:sldId id="1210" r:id="rId21"/>
    <p:sldId id="1198" r:id="rId22"/>
    <p:sldId id="1199" r:id="rId23"/>
    <p:sldId id="1211" r:id="rId24"/>
    <p:sldId id="1200" r:id="rId25"/>
    <p:sldId id="1202" r:id="rId26"/>
    <p:sldId id="1229" r:id="rId27"/>
    <p:sldId id="1212" r:id="rId28"/>
    <p:sldId id="1213" r:id="rId29"/>
    <p:sldId id="1214" r:id="rId30"/>
    <p:sldId id="1215" r:id="rId31"/>
    <p:sldId id="1216" r:id="rId32"/>
    <p:sldId id="1217" r:id="rId33"/>
    <p:sldId id="1218" r:id="rId34"/>
    <p:sldId id="1219" r:id="rId35"/>
    <p:sldId id="1220" r:id="rId36"/>
    <p:sldId id="1221" r:id="rId37"/>
    <p:sldId id="1222" r:id="rId38"/>
    <p:sldId id="1223" r:id="rId39"/>
    <p:sldId id="1224" r:id="rId40"/>
    <p:sldId id="1225" r:id="rId41"/>
    <p:sldId id="1226" r:id="rId42"/>
    <p:sldId id="1227" r:id="rId43"/>
    <p:sldId id="1228" r:id="rId44"/>
    <p:sldId id="1129" r:id="rId45"/>
    <p:sldId id="1230" r:id="rId46"/>
    <p:sldId id="1231" r:id="rId47"/>
    <p:sldId id="1232" r:id="rId48"/>
    <p:sldId id="1233" r:id="rId49"/>
    <p:sldId id="1234" r:id="rId50"/>
    <p:sldId id="1235" r:id="rId51"/>
    <p:sldId id="1236" r:id="rId52"/>
    <p:sldId id="1237" r:id="rId53"/>
    <p:sldId id="1238" r:id="rId54"/>
    <p:sldId id="1239" r:id="rId55"/>
    <p:sldId id="1240" r:id="rId56"/>
    <p:sldId id="1241" r:id="rId57"/>
    <p:sldId id="1242" r:id="rId58"/>
    <p:sldId id="1243" r:id="rId59"/>
    <p:sldId id="1244" r:id="rId60"/>
    <p:sldId id="1245" r:id="rId61"/>
    <p:sldId id="1246" r:id="rId62"/>
    <p:sldId id="1247" r:id="rId63"/>
    <p:sldId id="1201" r:id="rId64"/>
    <p:sldId id="1248" r:id="rId65"/>
    <p:sldId id="1114" r:id="rId66"/>
    <p:sldId id="1249" r:id="rId67"/>
    <p:sldId id="1250" r:id="rId68"/>
    <p:sldId id="1251" r:id="rId69"/>
    <p:sldId id="1252" r:id="rId70"/>
    <p:sldId id="1253" r:id="rId71"/>
    <p:sldId id="1254" r:id="rId72"/>
    <p:sldId id="1255" r:id="rId73"/>
    <p:sldId id="1256" r:id="rId74"/>
    <p:sldId id="1257" r:id="rId75"/>
    <p:sldId id="1258" r:id="rId76"/>
    <p:sldId id="1166" r:id="rId77"/>
    <p:sldId id="1162" r:id="rId78"/>
    <p:sldId id="1117" r:id="rId79"/>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C8"/>
    <a:srgbClr val="5B9BD5"/>
    <a:srgbClr val="464646"/>
    <a:srgbClr val="787878"/>
    <a:srgbClr val="7F7F7F"/>
    <a:srgbClr val="FFFFFF"/>
    <a:srgbClr val="00A9E0"/>
    <a:srgbClr val="EDEDED"/>
    <a:srgbClr val="3B3838"/>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47" autoAdjust="0"/>
    <p:restoredTop sz="94241" autoAdjust="0"/>
  </p:normalViewPr>
  <p:slideViewPr>
    <p:cSldViewPr snapToGrid="0">
      <p:cViewPr varScale="1">
        <p:scale>
          <a:sx n="78" d="100"/>
          <a:sy n="78" d="100"/>
        </p:scale>
        <p:origin x="1118" y="67"/>
      </p:cViewPr>
      <p:guideLst>
        <p:guide orient="horz" pos="2160"/>
        <p:guide pos="2880"/>
      </p:guideLst>
    </p:cSldViewPr>
  </p:slideViewPr>
  <p:outlineViewPr>
    <p:cViewPr>
      <p:scale>
        <a:sx n="33" d="100"/>
        <a:sy n="33" d="100"/>
      </p:scale>
      <p:origin x="0" y="12288"/>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3" d="100"/>
          <a:sy n="53" d="100"/>
        </p:scale>
        <p:origin x="-2844" y="-96"/>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viewProps" Target="viewProps.xml"/><Relationship Id="rId89" Type="http://schemas.openxmlformats.org/officeDocument/2006/relationships/customXml" Target="../customXml/item2.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90" Type="http://schemas.openxmlformats.org/officeDocument/2006/relationships/customXml" Target="../customXml/item3.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presProps" Target="presProps.xml"/><Relationship Id="rId88"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microsoft.com/office/2015/10/relationships/revisionInfo" Target="revisionInfo.xml"/><Relationship Id="rId61" Type="http://schemas.openxmlformats.org/officeDocument/2006/relationships/slide" Target="slides/slide53.xml"/><Relationship Id="rId82" Type="http://schemas.openxmlformats.org/officeDocument/2006/relationships/commentAuthors" Target="commentAuthors.xml"/><Relationship Id="rId19"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2.emf"/><Relationship Id="rId4" Type="http://schemas.openxmlformats.org/officeDocument/2006/relationships/image" Target="../media/image2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4"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3"/>
            <a:ext cx="2982119" cy="466435"/>
          </a:xfrm>
          <a:prstGeom prst="rect">
            <a:avLst/>
          </a:prstGeom>
        </p:spPr>
        <p:txBody>
          <a:bodyPr vert="horz" lIns="93176" tIns="46588" rIns="93176" bIns="46588" rtlCol="0"/>
          <a:lstStyle>
            <a:lvl1pPr algn="l">
              <a:defRPr sz="1200"/>
            </a:lvl1pPr>
          </a:lstStyle>
          <a:p>
            <a:endParaRPr lang="de-DE"/>
          </a:p>
        </p:txBody>
      </p:sp>
      <p:sp>
        <p:nvSpPr>
          <p:cNvPr id="3" name="Datumsplatzhalter 2"/>
          <p:cNvSpPr>
            <a:spLocks noGrp="1"/>
          </p:cNvSpPr>
          <p:nvPr>
            <p:ph type="dt" sz="quarter" idx="1"/>
          </p:nvPr>
        </p:nvSpPr>
        <p:spPr>
          <a:xfrm>
            <a:off x="3898104" y="3"/>
            <a:ext cx="2982119" cy="466435"/>
          </a:xfrm>
          <a:prstGeom prst="rect">
            <a:avLst/>
          </a:prstGeom>
        </p:spPr>
        <p:txBody>
          <a:bodyPr vert="horz" lIns="93176" tIns="46588" rIns="93176" bIns="46588" rtlCol="0"/>
          <a:lstStyle>
            <a:lvl1pPr algn="r">
              <a:defRPr sz="1200"/>
            </a:lvl1pPr>
          </a:lstStyle>
          <a:p>
            <a:fld id="{1BE46C69-C8F1-492E-9316-9AB7C6225AF4}" type="datetimeFigureOut">
              <a:rPr lang="de-DE" smtClean="0"/>
              <a:pPr/>
              <a:t>18.05.2018</a:t>
            </a:fld>
            <a:endParaRPr lang="de-DE"/>
          </a:p>
        </p:txBody>
      </p:sp>
      <p:sp>
        <p:nvSpPr>
          <p:cNvPr id="4" name="Fußzeilenplatzhalter 3"/>
          <p:cNvSpPr>
            <a:spLocks noGrp="1"/>
          </p:cNvSpPr>
          <p:nvPr>
            <p:ph type="ftr" sz="quarter" idx="2"/>
          </p:nvPr>
        </p:nvSpPr>
        <p:spPr>
          <a:xfrm>
            <a:off x="1" y="8829968"/>
            <a:ext cx="2982119" cy="466434"/>
          </a:xfrm>
          <a:prstGeom prst="rect">
            <a:avLst/>
          </a:prstGeom>
        </p:spPr>
        <p:txBody>
          <a:bodyPr vert="horz" lIns="93176" tIns="46588" rIns="93176" bIns="46588" rtlCol="0" anchor="b"/>
          <a:lstStyle>
            <a:lvl1pPr algn="l">
              <a:defRPr sz="1200"/>
            </a:lvl1pPr>
          </a:lstStyle>
          <a:p>
            <a:endParaRPr lang="de-DE"/>
          </a:p>
        </p:txBody>
      </p:sp>
      <p:sp>
        <p:nvSpPr>
          <p:cNvPr id="5" name="Foliennummernplatzhalter 4"/>
          <p:cNvSpPr>
            <a:spLocks noGrp="1"/>
          </p:cNvSpPr>
          <p:nvPr>
            <p:ph type="sldNum" sz="quarter" idx="3"/>
          </p:nvPr>
        </p:nvSpPr>
        <p:spPr>
          <a:xfrm>
            <a:off x="3898104" y="8829968"/>
            <a:ext cx="2982119" cy="466434"/>
          </a:xfrm>
          <a:prstGeom prst="rect">
            <a:avLst/>
          </a:prstGeom>
        </p:spPr>
        <p:txBody>
          <a:bodyPr vert="horz" lIns="93176" tIns="46588" rIns="93176" bIns="46588" rtlCol="0" anchor="b"/>
          <a:lstStyle>
            <a:lvl1pPr algn="r">
              <a:defRPr sz="1200"/>
            </a:lvl1pPr>
          </a:lstStyle>
          <a:p>
            <a:fld id="{6B5E19FD-0356-4E38-81BF-CC2CC5DB7AD8}" type="slidenum">
              <a:rPr lang="de-DE" smtClean="0"/>
              <a:pPr/>
              <a:t>‹#›</a:t>
            </a:fld>
            <a:endParaRPr lang="de-DE"/>
          </a:p>
        </p:txBody>
      </p:sp>
    </p:spTree>
    <p:extLst>
      <p:ext uri="{BB962C8B-B14F-4D97-AF65-F5344CB8AC3E}">
        <p14:creationId xmlns:p14="http://schemas.microsoft.com/office/powerpoint/2010/main" val="1610909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3"/>
            <a:ext cx="2982119" cy="466435"/>
          </a:xfrm>
          <a:prstGeom prst="rect">
            <a:avLst/>
          </a:prstGeom>
        </p:spPr>
        <p:txBody>
          <a:bodyPr vert="horz" lIns="93176" tIns="46588" rIns="93176" bIns="46588" rtlCol="0"/>
          <a:lstStyle>
            <a:lvl1pPr algn="l">
              <a:defRPr sz="1200"/>
            </a:lvl1pPr>
          </a:lstStyle>
          <a:p>
            <a:endParaRPr lang="de-DE"/>
          </a:p>
        </p:txBody>
      </p:sp>
      <p:sp>
        <p:nvSpPr>
          <p:cNvPr id="3" name="Datumsplatzhalter 2"/>
          <p:cNvSpPr>
            <a:spLocks noGrp="1"/>
          </p:cNvSpPr>
          <p:nvPr>
            <p:ph type="dt" idx="1"/>
          </p:nvPr>
        </p:nvSpPr>
        <p:spPr>
          <a:xfrm>
            <a:off x="3898104" y="3"/>
            <a:ext cx="2982119" cy="466435"/>
          </a:xfrm>
          <a:prstGeom prst="rect">
            <a:avLst/>
          </a:prstGeom>
        </p:spPr>
        <p:txBody>
          <a:bodyPr vert="horz" lIns="93176" tIns="46588" rIns="93176" bIns="46588" rtlCol="0"/>
          <a:lstStyle>
            <a:lvl1pPr algn="r">
              <a:defRPr sz="1200"/>
            </a:lvl1pPr>
          </a:lstStyle>
          <a:p>
            <a:fld id="{FA48B922-56C9-46FC-9595-9C2DEF7C3E2B}" type="datetimeFigureOut">
              <a:rPr lang="de-DE" smtClean="0"/>
              <a:pPr/>
              <a:t>18.05.2018</a:t>
            </a:fld>
            <a:endParaRPr lang="de-DE"/>
          </a:p>
        </p:txBody>
      </p:sp>
      <p:sp>
        <p:nvSpPr>
          <p:cNvPr id="4" name="Folienbildplatzhalter 3"/>
          <p:cNvSpPr>
            <a:spLocks noGrp="1" noRot="1" noChangeAspect="1"/>
          </p:cNvSpPr>
          <p:nvPr>
            <p:ph type="sldImg" idx="2"/>
          </p:nvPr>
        </p:nvSpPr>
        <p:spPr>
          <a:xfrm>
            <a:off x="1349375" y="1162050"/>
            <a:ext cx="4183063" cy="3138488"/>
          </a:xfrm>
          <a:prstGeom prst="rect">
            <a:avLst/>
          </a:prstGeom>
          <a:noFill/>
          <a:ln w="12700">
            <a:solidFill>
              <a:prstClr val="black"/>
            </a:solidFill>
          </a:ln>
        </p:spPr>
        <p:txBody>
          <a:bodyPr vert="horz" lIns="93176" tIns="46588" rIns="93176" bIns="46588" rtlCol="0" anchor="ctr"/>
          <a:lstStyle/>
          <a:p>
            <a:endParaRPr lang="de-DE"/>
          </a:p>
        </p:txBody>
      </p:sp>
      <p:sp>
        <p:nvSpPr>
          <p:cNvPr id="5" name="Notizenplatzhalter 4"/>
          <p:cNvSpPr>
            <a:spLocks noGrp="1"/>
          </p:cNvSpPr>
          <p:nvPr>
            <p:ph type="body" sz="quarter" idx="3"/>
          </p:nvPr>
        </p:nvSpPr>
        <p:spPr>
          <a:xfrm>
            <a:off x="688182" y="4473893"/>
            <a:ext cx="5505450" cy="3660458"/>
          </a:xfrm>
          <a:prstGeom prst="rect">
            <a:avLst/>
          </a:prstGeom>
        </p:spPr>
        <p:txBody>
          <a:bodyPr vert="horz" lIns="93176" tIns="46588" rIns="93176" bIns="46588"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8829968"/>
            <a:ext cx="2982119" cy="466434"/>
          </a:xfrm>
          <a:prstGeom prst="rect">
            <a:avLst/>
          </a:prstGeom>
        </p:spPr>
        <p:txBody>
          <a:bodyPr vert="horz" lIns="93176" tIns="46588" rIns="93176" bIns="46588" rtlCol="0" anchor="b"/>
          <a:lstStyle>
            <a:lvl1pPr algn="l">
              <a:defRPr sz="1200"/>
            </a:lvl1pPr>
          </a:lstStyle>
          <a:p>
            <a:endParaRPr lang="de-DE"/>
          </a:p>
        </p:txBody>
      </p:sp>
      <p:sp>
        <p:nvSpPr>
          <p:cNvPr id="7" name="Foliennummernplatzhalter 6"/>
          <p:cNvSpPr>
            <a:spLocks noGrp="1"/>
          </p:cNvSpPr>
          <p:nvPr>
            <p:ph type="sldNum" sz="quarter" idx="5"/>
          </p:nvPr>
        </p:nvSpPr>
        <p:spPr>
          <a:xfrm>
            <a:off x="3898104" y="8829968"/>
            <a:ext cx="2982119" cy="466434"/>
          </a:xfrm>
          <a:prstGeom prst="rect">
            <a:avLst/>
          </a:prstGeom>
        </p:spPr>
        <p:txBody>
          <a:bodyPr vert="horz" lIns="93176" tIns="46588" rIns="93176" bIns="46588" rtlCol="0" anchor="b"/>
          <a:lstStyle>
            <a:lvl1pPr algn="r">
              <a:defRPr sz="1200"/>
            </a:lvl1pPr>
          </a:lstStyle>
          <a:p>
            <a:fld id="{A8D1544D-F39A-4F55-BC21-9BE909A9BACC}" type="slidenum">
              <a:rPr lang="de-DE" smtClean="0"/>
              <a:pPr/>
              <a:t>‹#›</a:t>
            </a:fld>
            <a:endParaRPr lang="de-DE"/>
          </a:p>
        </p:txBody>
      </p:sp>
    </p:spTree>
    <p:extLst>
      <p:ext uri="{BB962C8B-B14F-4D97-AF65-F5344CB8AC3E}">
        <p14:creationId xmlns:p14="http://schemas.microsoft.com/office/powerpoint/2010/main" val="839223166"/>
      </p:ext>
    </p:extLst>
  </p:cSld>
  <p:clrMap bg1="lt1" tx1="dk1" bg2="lt2" tx2="dk2" accent1="accent1" accent2="accent2" accent3="accent3" accent4="accent4" accent5="accent5" accent6="accent6" hlink="hlink" folHlink="folHlink"/>
  <p:notesStyle>
    <a:lvl1pPr marL="0" algn="l" defTabSz="767789" rtl="0" eaLnBrk="1" latinLnBrk="0" hangingPunct="1">
      <a:defRPr sz="1008" kern="1200">
        <a:solidFill>
          <a:schemeClr val="tx1"/>
        </a:solidFill>
        <a:latin typeface="+mn-lt"/>
        <a:ea typeface="+mn-ea"/>
        <a:cs typeface="+mn-cs"/>
      </a:defRPr>
    </a:lvl1pPr>
    <a:lvl2pPr marL="383895" algn="l" defTabSz="767789" rtl="0" eaLnBrk="1" latinLnBrk="0" hangingPunct="1">
      <a:defRPr sz="1008" kern="1200">
        <a:solidFill>
          <a:schemeClr val="tx1"/>
        </a:solidFill>
        <a:latin typeface="+mn-lt"/>
        <a:ea typeface="+mn-ea"/>
        <a:cs typeface="+mn-cs"/>
      </a:defRPr>
    </a:lvl2pPr>
    <a:lvl3pPr marL="767789" algn="l" defTabSz="767789" rtl="0" eaLnBrk="1" latinLnBrk="0" hangingPunct="1">
      <a:defRPr sz="1008" kern="1200">
        <a:solidFill>
          <a:schemeClr val="tx1"/>
        </a:solidFill>
        <a:latin typeface="+mn-lt"/>
        <a:ea typeface="+mn-ea"/>
        <a:cs typeface="+mn-cs"/>
      </a:defRPr>
    </a:lvl3pPr>
    <a:lvl4pPr marL="1151683" algn="l" defTabSz="767789" rtl="0" eaLnBrk="1" latinLnBrk="0" hangingPunct="1">
      <a:defRPr sz="1008" kern="1200">
        <a:solidFill>
          <a:schemeClr val="tx1"/>
        </a:solidFill>
        <a:latin typeface="+mn-lt"/>
        <a:ea typeface="+mn-ea"/>
        <a:cs typeface="+mn-cs"/>
      </a:defRPr>
    </a:lvl4pPr>
    <a:lvl5pPr marL="1535578" algn="l" defTabSz="767789" rtl="0" eaLnBrk="1" latinLnBrk="0" hangingPunct="1">
      <a:defRPr sz="1008" kern="1200">
        <a:solidFill>
          <a:schemeClr val="tx1"/>
        </a:solidFill>
        <a:latin typeface="+mn-lt"/>
        <a:ea typeface="+mn-ea"/>
        <a:cs typeface="+mn-cs"/>
      </a:defRPr>
    </a:lvl5pPr>
    <a:lvl6pPr marL="1919472" algn="l" defTabSz="767789" rtl="0" eaLnBrk="1" latinLnBrk="0" hangingPunct="1">
      <a:defRPr sz="1008" kern="1200">
        <a:solidFill>
          <a:schemeClr val="tx1"/>
        </a:solidFill>
        <a:latin typeface="+mn-lt"/>
        <a:ea typeface="+mn-ea"/>
        <a:cs typeface="+mn-cs"/>
      </a:defRPr>
    </a:lvl6pPr>
    <a:lvl7pPr marL="2303367" algn="l" defTabSz="767789" rtl="0" eaLnBrk="1" latinLnBrk="0" hangingPunct="1">
      <a:defRPr sz="1008" kern="1200">
        <a:solidFill>
          <a:schemeClr val="tx1"/>
        </a:solidFill>
        <a:latin typeface="+mn-lt"/>
        <a:ea typeface="+mn-ea"/>
        <a:cs typeface="+mn-cs"/>
      </a:defRPr>
    </a:lvl7pPr>
    <a:lvl8pPr marL="2687261" algn="l" defTabSz="767789" rtl="0" eaLnBrk="1" latinLnBrk="0" hangingPunct="1">
      <a:defRPr sz="1008" kern="1200">
        <a:solidFill>
          <a:schemeClr val="tx1"/>
        </a:solidFill>
        <a:latin typeface="+mn-lt"/>
        <a:ea typeface="+mn-ea"/>
        <a:cs typeface="+mn-cs"/>
      </a:defRPr>
    </a:lvl8pPr>
    <a:lvl9pPr marL="3071156" algn="l" defTabSz="767789" rtl="0" eaLnBrk="1" latinLnBrk="0" hangingPunct="1">
      <a:defRPr sz="10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2067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9309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4501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4499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9012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6843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5658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Slide Image Placeholder 6"/>
          <p:cNvSpPr>
            <a:spLocks noGrp="1" noRot="1" noChangeAspect="1"/>
          </p:cNvSpPr>
          <p:nvPr>
            <p:ph type="sldImg"/>
          </p:nvPr>
        </p:nvSpPr>
        <p:spPr>
          <a:xfrm>
            <a:off x="841375" y="333375"/>
            <a:ext cx="5632450" cy="4224338"/>
          </a:xfrm>
        </p:spPr>
      </p:sp>
      <p:sp>
        <p:nvSpPr>
          <p:cNvPr id="8" name="Notes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4026441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75" y="333375"/>
            <a:ext cx="5632450" cy="4224338"/>
          </a:xfrm>
        </p:spPr>
      </p:sp>
      <p:sp>
        <p:nvSpPr>
          <p:cNvPr id="3" name="Notes Placeholder 2"/>
          <p:cNvSpPr>
            <a:spLocks noGrp="1"/>
          </p:cNvSpPr>
          <p:nvPr>
            <p:ph type="body" idx="1"/>
          </p:nvPr>
        </p:nvSpPr>
        <p:spPr>
          <a:xfrm>
            <a:off x="842169" y="4683619"/>
            <a:ext cx="5630862" cy="251159"/>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58550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75" y="333375"/>
            <a:ext cx="5632450" cy="4224338"/>
          </a:xfrm>
        </p:spPr>
      </p:sp>
      <p:sp>
        <p:nvSpPr>
          <p:cNvPr id="3" name="Notes Placeholder 2"/>
          <p:cNvSpPr>
            <a:spLocks noGrp="1"/>
          </p:cNvSpPr>
          <p:nvPr>
            <p:ph type="body" idx="1"/>
          </p:nvPr>
        </p:nvSpPr>
        <p:spPr>
          <a:xfrm>
            <a:off x="842169" y="4683619"/>
            <a:ext cx="5630862" cy="753476"/>
          </a:xfrm>
        </p:spPr>
        <p:txBody>
          <a:bodyPr/>
          <a:lstStyle/>
          <a:p>
            <a:pPr marL="0" marR="0" indent="0" algn="l" defTabSz="913526" rtl="0" eaLnBrk="0" fontAlgn="base" latinLnBrk="0" hangingPunct="0">
              <a:lnSpc>
                <a:spcPct val="100000"/>
              </a:lnSpc>
              <a:spcBef>
                <a:spcPct val="0"/>
              </a:spcBef>
              <a:spcAft>
                <a:spcPct val="0"/>
              </a:spcAft>
              <a:buClr>
                <a:schemeClr val="tx2"/>
              </a:buClr>
              <a:buSzTx/>
              <a:buFontTx/>
              <a:buNone/>
              <a:tabLst/>
              <a:defRP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102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9304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9313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564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A5E16E6-7319-45C5-A5A5-9613CB58DBFA}"/>
              </a:ext>
            </a:extLst>
          </p:cNvPr>
          <p:cNvSpPr>
            <a:spLocks noGrp="1" noRot="1" noChangeAspect="1" noChangeArrowheads="1" noTextEdit="1"/>
          </p:cNvSpPr>
          <p:nvPr>
            <p:ph type="sldImg"/>
          </p:nvPr>
        </p:nvSpPr>
        <p:spPr>
          <a:ln cap="flat"/>
        </p:spPr>
      </p:sp>
      <p:sp>
        <p:nvSpPr>
          <p:cNvPr id="10243" name="Rectangle 3">
            <a:extLst>
              <a:ext uri="{FF2B5EF4-FFF2-40B4-BE49-F238E27FC236}">
                <a16:creationId xmlns:a16="http://schemas.microsoft.com/office/drawing/2014/main" id="{CD7E05F5-EC27-4C86-9CC1-6F6B4DB1A7A0}"/>
              </a:ext>
            </a:extLst>
          </p:cNvPr>
          <p:cNvSpPr>
            <a:spLocks noGrp="1" noChangeArrowheads="1"/>
          </p:cNvSpPr>
          <p:nvPr>
            <p:ph type="body" idx="1"/>
          </p:nvPr>
        </p:nvSpPr>
        <p:spPr>
          <a:noFill/>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789599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8786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9758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2719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8528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xml"/><Relationship Id="rId1" Type="http://schemas.openxmlformats.org/officeDocument/2006/relationships/vmlDrawing" Target="../drawings/vmlDrawing5.vml"/><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46617" y="2995104"/>
            <a:ext cx="8813352" cy="489399"/>
          </a:xfrm>
          <a:prstGeom prst="rect">
            <a:avLst/>
          </a:prstGeom>
        </p:spPr>
        <p:txBody>
          <a:bodyPr/>
          <a:lstStyle>
            <a:lvl1pPr>
              <a:defRPr sz="3200">
                <a:solidFill>
                  <a:srgbClr val="5B9BD5"/>
                </a:solidFill>
              </a:defRPr>
            </a:lvl1pPr>
          </a:lstStyle>
          <a:p>
            <a:pPr lvl="0"/>
            <a:r>
              <a:rPr lang="en-US" dirty="0"/>
              <a:t>Edit Master Title</a:t>
            </a:r>
          </a:p>
        </p:txBody>
      </p:sp>
      <p:sp>
        <p:nvSpPr>
          <p:cNvPr id="5" name="Content Placeholder 3"/>
          <p:cNvSpPr>
            <a:spLocks noGrp="1"/>
          </p:cNvSpPr>
          <p:nvPr>
            <p:ph sz="quarter" idx="11" hasCustomPrompt="1"/>
          </p:nvPr>
        </p:nvSpPr>
        <p:spPr>
          <a:xfrm>
            <a:off x="146618" y="3489116"/>
            <a:ext cx="8813351" cy="489399"/>
          </a:xfrm>
          <a:prstGeom prst="rect">
            <a:avLst/>
          </a:prstGeom>
        </p:spPr>
        <p:txBody>
          <a:bodyPr/>
          <a:lstStyle>
            <a:lvl1pPr>
              <a:defRPr kumimoji="0" lang="en-US" sz="2400" b="0" i="0" u="none" strike="noStrike" kern="0" cap="none" spc="300" normalizeH="0" baseline="0" dirty="0" smtClean="0">
                <a:ln>
                  <a:noFill/>
                </a:ln>
                <a:solidFill>
                  <a:schemeClr val="tx1"/>
                </a:solidFill>
                <a:effectLst/>
                <a:uLnTx/>
                <a:uFillTx/>
                <a:latin typeface="+mn-lt"/>
                <a:ea typeface="+mn-ea"/>
                <a:cs typeface="+mn-cs"/>
              </a:defRPr>
            </a:lvl1pPr>
          </a:lstStyle>
          <a:p>
            <a:pPr lvl="0"/>
            <a:r>
              <a:rPr lang="en-US" dirty="0"/>
              <a:t>Edit Master Sub Title</a:t>
            </a:r>
          </a:p>
        </p:txBody>
      </p:sp>
      <p:sp>
        <p:nvSpPr>
          <p:cNvPr id="6" name="Content Placeholder 3"/>
          <p:cNvSpPr>
            <a:spLocks noGrp="1"/>
          </p:cNvSpPr>
          <p:nvPr>
            <p:ph sz="quarter" idx="12" hasCustomPrompt="1"/>
          </p:nvPr>
        </p:nvSpPr>
        <p:spPr>
          <a:xfrm>
            <a:off x="146617" y="4093535"/>
            <a:ext cx="8813352" cy="380131"/>
          </a:xfrm>
          <a:prstGeom prst="rect">
            <a:avLst/>
          </a:prstGeom>
        </p:spPr>
        <p:txBody>
          <a:bodyPr/>
          <a:lstStyle>
            <a:lvl1pPr>
              <a:defRPr kumimoji="0" lang="en-US" sz="1600" b="0" i="0" u="none" strike="noStrike" kern="0" cap="none" spc="300" normalizeH="0" baseline="0" dirty="0" smtClean="0">
                <a:ln>
                  <a:noFill/>
                </a:ln>
                <a:solidFill>
                  <a:schemeClr val="tx1"/>
                </a:solidFill>
                <a:effectLst/>
                <a:uLnTx/>
                <a:uFillTx/>
                <a:latin typeface="+mn-lt"/>
                <a:ea typeface="+mn-ea"/>
                <a:cs typeface="+mn-cs"/>
              </a:defRPr>
            </a:lvl1pPr>
          </a:lstStyle>
          <a:p>
            <a:pPr lvl="0"/>
            <a:r>
              <a:rPr lang="en-US" dirty="0"/>
              <a:t>Edit Master Date</a:t>
            </a:r>
          </a:p>
        </p:txBody>
      </p:sp>
    </p:spTree>
    <p:extLst>
      <p:ext uri="{BB962C8B-B14F-4D97-AF65-F5344CB8AC3E}">
        <p14:creationId xmlns:p14="http://schemas.microsoft.com/office/powerpoint/2010/main" val="193717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46617" y="2995104"/>
            <a:ext cx="8813352" cy="489399"/>
          </a:xfrm>
          <a:prstGeom prst="rect">
            <a:avLst/>
          </a:prstGeom>
        </p:spPr>
        <p:txBody>
          <a:bodyPr/>
          <a:lstStyle>
            <a:lvl1pPr>
              <a:defRPr sz="3200">
                <a:solidFill>
                  <a:srgbClr val="5B9BD5"/>
                </a:solidFill>
              </a:defRPr>
            </a:lvl1pPr>
          </a:lstStyle>
          <a:p>
            <a:pPr lvl="0"/>
            <a:r>
              <a:rPr lang="en-US" dirty="0"/>
              <a:t>Edit Master Title</a:t>
            </a:r>
          </a:p>
        </p:txBody>
      </p:sp>
      <p:sp>
        <p:nvSpPr>
          <p:cNvPr id="5" name="Content Placeholder 3"/>
          <p:cNvSpPr>
            <a:spLocks noGrp="1"/>
          </p:cNvSpPr>
          <p:nvPr>
            <p:ph sz="quarter" idx="11" hasCustomPrompt="1"/>
          </p:nvPr>
        </p:nvSpPr>
        <p:spPr>
          <a:xfrm>
            <a:off x="146618" y="3489116"/>
            <a:ext cx="8813351" cy="489399"/>
          </a:xfrm>
          <a:prstGeom prst="rect">
            <a:avLst/>
          </a:prstGeom>
        </p:spPr>
        <p:txBody>
          <a:bodyPr/>
          <a:lstStyle>
            <a:lvl1pPr>
              <a:defRPr kumimoji="0" lang="en-US" sz="2400" b="0" i="0" u="none" strike="noStrike" kern="0" cap="none" spc="300" normalizeH="0" baseline="0" dirty="0" smtClean="0">
                <a:ln>
                  <a:noFill/>
                </a:ln>
                <a:solidFill>
                  <a:srgbClr val="616365"/>
                </a:solidFill>
                <a:effectLst/>
                <a:uLnTx/>
                <a:uFillTx/>
                <a:latin typeface="+mn-lt"/>
                <a:ea typeface="+mn-ea"/>
                <a:cs typeface="+mn-cs"/>
              </a:defRPr>
            </a:lvl1pPr>
          </a:lstStyle>
          <a:p>
            <a:pPr lvl="0"/>
            <a:r>
              <a:rPr lang="en-US" dirty="0"/>
              <a:t>Edit Master Sub Title</a:t>
            </a:r>
          </a:p>
        </p:txBody>
      </p:sp>
      <p:sp>
        <p:nvSpPr>
          <p:cNvPr id="6" name="Content Placeholder 3"/>
          <p:cNvSpPr>
            <a:spLocks noGrp="1"/>
          </p:cNvSpPr>
          <p:nvPr>
            <p:ph sz="quarter" idx="12" hasCustomPrompt="1"/>
          </p:nvPr>
        </p:nvSpPr>
        <p:spPr>
          <a:xfrm>
            <a:off x="146617" y="4093535"/>
            <a:ext cx="8813352" cy="380131"/>
          </a:xfrm>
          <a:prstGeom prst="rect">
            <a:avLst/>
          </a:prstGeom>
        </p:spPr>
        <p:txBody>
          <a:bodyPr/>
          <a:lstStyle>
            <a:lvl1pPr>
              <a:defRPr kumimoji="0" lang="en-US" sz="1600" b="0" i="0" u="none" strike="noStrike" kern="0" cap="none" spc="300" normalizeH="0" baseline="0" dirty="0" smtClean="0">
                <a:ln>
                  <a:noFill/>
                </a:ln>
                <a:solidFill>
                  <a:srgbClr val="F0F0F0">
                    <a:lumMod val="50000"/>
                  </a:srgbClr>
                </a:solidFill>
                <a:effectLst/>
                <a:uLnTx/>
                <a:uFillTx/>
                <a:latin typeface="+mn-lt"/>
                <a:ea typeface="+mn-ea"/>
                <a:cs typeface="+mn-cs"/>
              </a:defRPr>
            </a:lvl1pPr>
          </a:lstStyle>
          <a:p>
            <a:pPr lvl="0"/>
            <a:r>
              <a:rPr lang="en-US" dirty="0"/>
              <a:t>Edit Master Date</a:t>
            </a:r>
          </a:p>
        </p:txBody>
      </p:sp>
    </p:spTree>
    <p:extLst>
      <p:ext uri="{BB962C8B-B14F-4D97-AF65-F5344CB8AC3E}">
        <p14:creationId xmlns:p14="http://schemas.microsoft.com/office/powerpoint/2010/main" val="193717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TextBox 9"/>
          <p:cNvSpPr txBox="1"/>
          <p:nvPr/>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6" name="Textfeld 5"/>
          <p:cNvSpPr txBox="1"/>
          <p:nvPr/>
        </p:nvSpPr>
        <p:spPr>
          <a:xfrm>
            <a:off x="245719" y="259401"/>
            <a:ext cx="90754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a:t>
            </a:r>
          </a:p>
        </p:txBody>
      </p:sp>
      <p:sp>
        <p:nvSpPr>
          <p:cNvPr id="2" name="Interaktive Schaltfläche: Nächste(r) oder Weiter 1">
            <a:hlinkClick r:id="" action="ppaction://hlinkshowjump?jump=nextslide" highlightClick="1"/>
          </p:cNvPr>
          <p:cNvSpPr/>
          <p:nvPr/>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8" name="Interaktive Schaltfläche: Nächste(r) oder Weiter 7">
            <a:hlinkClick r:id="" action="ppaction://hlinkshowjump?jump=previousslide" highlightClick="1"/>
          </p:cNvPr>
          <p:cNvSpPr/>
          <p:nvPr/>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0" name="Gerade Verbindung 10"/>
          <p:cNvCxnSpPr/>
          <p:nvPr/>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Gerade Verbindung 10"/>
          <p:cNvCxnSpPr/>
          <p:nvPr/>
        </p:nvCxnSpPr>
        <p:spPr>
          <a:xfrm>
            <a:off x="1198746"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1" hasCustomPrompt="1"/>
          </p:nvPr>
        </p:nvSpPr>
        <p:spPr>
          <a:xfrm>
            <a:off x="245719" y="914400"/>
            <a:ext cx="8431937" cy="5243513"/>
          </a:xfrm>
          <a:prstGeom prst="rect">
            <a:avLst/>
          </a:prstGeom>
        </p:spPr>
        <p:txBody>
          <a:bodyPr/>
          <a:lstStyle>
            <a:lvl1pPr marL="514350" indent="-514350">
              <a:buFont typeface="+mj-lt"/>
              <a:buAutoNum type="arabicParenR"/>
              <a:defRPr sz="1800" baseline="0">
                <a:solidFill>
                  <a:schemeClr val="tx1">
                    <a:lumMod val="95000"/>
                    <a:lumOff val="5000"/>
                  </a:schemeClr>
                </a:solidFill>
              </a:defRPr>
            </a:lvl1pPr>
            <a:lvl2pPr marL="914400" indent="-457200">
              <a:buFont typeface="+mj-lt"/>
              <a:buAutoNum type="arabicParenR"/>
              <a:defRPr/>
            </a:lvl2pPr>
          </a:lstStyle>
          <a:p>
            <a:pPr lvl="0"/>
            <a:r>
              <a:rPr lang="en-US" dirty="0"/>
              <a:t>Add agenda item</a:t>
            </a:r>
          </a:p>
          <a:p>
            <a:pPr lvl="0"/>
            <a:r>
              <a:rPr lang="en-US" dirty="0"/>
              <a:t>Add agenda item</a:t>
            </a:r>
          </a:p>
        </p:txBody>
      </p:sp>
      <p:sp>
        <p:nvSpPr>
          <p:cNvPr id="12" name="Content Placeholder 4">
            <a:extLst>
              <a:ext uri="{FF2B5EF4-FFF2-40B4-BE49-F238E27FC236}">
                <a16:creationId xmlns:a16="http://schemas.microsoft.com/office/drawing/2014/main" id="{323A321D-4E61-43DC-AF6B-6A0BEACC276B}"/>
              </a:ext>
            </a:extLst>
          </p:cNvPr>
          <p:cNvSpPr>
            <a:spLocks noGrp="1"/>
          </p:cNvSpPr>
          <p:nvPr>
            <p:ph sz="quarter" idx="10"/>
          </p:nvPr>
        </p:nvSpPr>
        <p:spPr>
          <a:xfrm>
            <a:off x="1325390" y="271485"/>
            <a:ext cx="7332126" cy="338554"/>
          </a:xfrm>
          <a:prstGeom prst="rect">
            <a:avLst/>
          </a:prstGeom>
        </p:spPr>
        <p:txBody>
          <a:bodyPr lIns="0" rIns="0" anchor="ctr"/>
          <a:lstStyle>
            <a:lvl1pPr>
              <a:defRPr sz="1600" b="1">
                <a:solidFill>
                  <a:schemeClr val="tx1">
                    <a:lumMod val="95000"/>
                    <a:lumOff val="5000"/>
                  </a:schemeClr>
                </a:solidFill>
                <a:latin typeface="Century Gothic" panose="020B0502020202020204" pitchFamily="34" charset="0"/>
              </a:defRPr>
            </a:lvl1pPr>
            <a:lvl2pPr marL="457200" indent="0">
              <a:buNone/>
              <a:defRPr/>
            </a:lvl2pPr>
          </a:lstStyle>
          <a:p>
            <a:pPr lvl="0"/>
            <a:r>
              <a:rPr lang="en-US" dirty="0"/>
              <a:t>Click to edit Master text styles</a:t>
            </a:r>
          </a:p>
        </p:txBody>
      </p:sp>
      <p:sp>
        <p:nvSpPr>
          <p:cNvPr id="11" name="TextBox 9"/>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5" name="Interaktive Schaltfläche: Nächste(r) oder Weiter 1">
            <a:hlinkClick r:id="" action="ppaction://hlinkshowjump?jump=nextslide" highlightClick="1"/>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6" name="Interaktive Schaltfläche: Nächste(r) oder Weiter 7">
            <a:hlinkClick r:id="" action="ppaction://hlinkshowjump?jump=previousslide" highlightClick="1"/>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7" name="Gerade Verbindung 10"/>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37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Full P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640080" y="914400"/>
            <a:ext cx="8037576" cy="5243513"/>
          </a:xfrm>
          <a:prstGeom prst="rect">
            <a:avLst/>
          </a:prstGeom>
        </p:spPr>
        <p:txBody>
          <a:bodyPr>
            <a:normAutofit/>
          </a:bodyPr>
          <a:lstStyle>
            <a:lvl1pPr>
              <a:defRPr sz="1800" baseline="0">
                <a:solidFill>
                  <a:schemeClr val="tx1">
                    <a:lumMod val="95000"/>
                    <a:lumOff val="5000"/>
                  </a:schemeClr>
                </a:solidFill>
                <a:latin typeface="Century Gothic" panose="020B0502020202020204" pitchFamily="34" charset="0"/>
              </a:defRPr>
            </a:lvl1pPr>
            <a:lvl5pPr marL="1828800" indent="0">
              <a:buNone/>
              <a:defRPr/>
            </a:lvl5pPr>
          </a:lstStyle>
          <a:p>
            <a:pPr lvl="0"/>
            <a:r>
              <a:rPr lang="de-DE" dirty="0"/>
              <a:t>Edit text</a:t>
            </a:r>
          </a:p>
        </p:txBody>
      </p:sp>
      <p:sp>
        <p:nvSpPr>
          <p:cNvPr id="16" name="TextBox 9">
            <a:extLst>
              <a:ext uri="{FF2B5EF4-FFF2-40B4-BE49-F238E27FC236}">
                <a16:creationId xmlns:a16="http://schemas.microsoft.com/office/drawing/2014/main" id="{75922230-7D5B-4441-8605-63B3298B10F2}"/>
              </a:ext>
            </a:extLst>
          </p:cNvPr>
          <p:cNvSpPr txBox="1"/>
          <p:nvPr/>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7" name="Interaktive Schaltfläche: Nächste(r) oder Weiter 1">
            <a:hlinkClick r:id="" action="ppaction://hlinkshowjump?jump=nextslide" highlightClick="1"/>
            <a:extLst>
              <a:ext uri="{FF2B5EF4-FFF2-40B4-BE49-F238E27FC236}">
                <a16:creationId xmlns:a16="http://schemas.microsoft.com/office/drawing/2014/main" id="{15D5DDF0-D347-4ECC-A4B2-7498742B404C}"/>
              </a:ext>
            </a:extLst>
          </p:cNvPr>
          <p:cNvSpPr/>
          <p:nvPr/>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8" name="Interaktive Schaltfläche: Nächste(r) oder Weiter 7">
            <a:hlinkClick r:id="" action="ppaction://hlinkshowjump?jump=previousslide" highlightClick="1"/>
            <a:extLst>
              <a:ext uri="{FF2B5EF4-FFF2-40B4-BE49-F238E27FC236}">
                <a16:creationId xmlns:a16="http://schemas.microsoft.com/office/drawing/2014/main" id="{87E689B3-7C6C-44C7-BC13-85F30095ABD8}"/>
              </a:ext>
            </a:extLst>
          </p:cNvPr>
          <p:cNvSpPr/>
          <p:nvPr/>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9" name="Gerade Verbindung 10">
            <a:extLst>
              <a:ext uri="{FF2B5EF4-FFF2-40B4-BE49-F238E27FC236}">
                <a16:creationId xmlns:a16="http://schemas.microsoft.com/office/drawing/2014/main" id="{6F388310-B96C-405B-AB18-990B2268A5CE}"/>
              </a:ext>
            </a:extLst>
          </p:cNvPr>
          <p:cNvCxnSpPr/>
          <p:nvPr/>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feld 5">
            <a:extLst>
              <a:ext uri="{FF2B5EF4-FFF2-40B4-BE49-F238E27FC236}">
                <a16:creationId xmlns:a16="http://schemas.microsoft.com/office/drawing/2014/main" id="{A2F3EF46-4072-42CB-A34F-1488324FBBE0}"/>
              </a:ext>
            </a:extLst>
          </p:cNvPr>
          <p:cNvSpPr txBox="1"/>
          <p:nvPr/>
        </p:nvSpPr>
        <p:spPr>
          <a:xfrm>
            <a:off x="245719" y="259401"/>
            <a:ext cx="90754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a:t>
            </a:r>
          </a:p>
        </p:txBody>
      </p:sp>
      <p:cxnSp>
        <p:nvCxnSpPr>
          <p:cNvPr id="21" name="Gerade Verbindung 10">
            <a:extLst>
              <a:ext uri="{FF2B5EF4-FFF2-40B4-BE49-F238E27FC236}">
                <a16:creationId xmlns:a16="http://schemas.microsoft.com/office/drawing/2014/main" id="{E8BFDF07-DB98-4EDD-9CCE-C8D52FB4999D}"/>
              </a:ext>
            </a:extLst>
          </p:cNvPr>
          <p:cNvCxnSpPr/>
          <p:nvPr/>
        </p:nvCxnSpPr>
        <p:spPr>
          <a:xfrm>
            <a:off x="1198746"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4">
            <a:extLst>
              <a:ext uri="{FF2B5EF4-FFF2-40B4-BE49-F238E27FC236}">
                <a16:creationId xmlns:a16="http://schemas.microsoft.com/office/drawing/2014/main" id="{D68CB096-4E38-4A94-A442-92CE9DA863A5}"/>
              </a:ext>
            </a:extLst>
          </p:cNvPr>
          <p:cNvSpPr>
            <a:spLocks noGrp="1"/>
          </p:cNvSpPr>
          <p:nvPr>
            <p:ph sz="quarter" idx="10"/>
          </p:nvPr>
        </p:nvSpPr>
        <p:spPr>
          <a:xfrm>
            <a:off x="1325390" y="271485"/>
            <a:ext cx="7332126" cy="338554"/>
          </a:xfrm>
          <a:prstGeom prst="rect">
            <a:avLst/>
          </a:prstGeom>
        </p:spPr>
        <p:txBody>
          <a:bodyPr lIns="0" rIns="0" anchor="ctr"/>
          <a:lstStyle>
            <a:lvl1pPr>
              <a:defRPr sz="1600" b="1">
                <a:solidFill>
                  <a:schemeClr val="tx1">
                    <a:lumMod val="95000"/>
                    <a:lumOff val="5000"/>
                  </a:schemeClr>
                </a:solidFill>
                <a:latin typeface="Century Gothic" panose="020B0502020202020204" pitchFamily="34" charset="0"/>
              </a:defRPr>
            </a:lvl1pPr>
            <a:lvl2pPr marL="457200" indent="0">
              <a:buNone/>
              <a:defRPr/>
            </a:lvl2pPr>
          </a:lstStyle>
          <a:p>
            <a:pPr lvl="0"/>
            <a:r>
              <a:rPr lang="en-US"/>
              <a:t>Click to edit Master text styles</a:t>
            </a:r>
          </a:p>
        </p:txBody>
      </p:sp>
      <p:sp>
        <p:nvSpPr>
          <p:cNvPr id="10" name="TextBox 9">
            <a:extLst>
              <a:ext uri="{FF2B5EF4-FFF2-40B4-BE49-F238E27FC236}">
                <a16:creationId xmlns:a16="http://schemas.microsoft.com/office/drawing/2014/main" id="{75922230-7D5B-4441-8605-63B3298B10F2}"/>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1" name="Interaktive Schaltfläche: Nächste(r) oder Weiter 1">
            <a:hlinkClick r:id="" action="ppaction://hlinkshowjump?jump=nextslide" highlightClick="1"/>
            <a:extLst>
              <a:ext uri="{FF2B5EF4-FFF2-40B4-BE49-F238E27FC236}">
                <a16:creationId xmlns:a16="http://schemas.microsoft.com/office/drawing/2014/main" id="{15D5DDF0-D347-4ECC-A4B2-7498742B404C}"/>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2" name="Interaktive Schaltfläche: Nächste(r) oder Weiter 7">
            <a:hlinkClick r:id="" action="ppaction://hlinkshowjump?jump=previousslide" highlightClick="1"/>
            <a:extLst>
              <a:ext uri="{FF2B5EF4-FFF2-40B4-BE49-F238E27FC236}">
                <a16:creationId xmlns:a16="http://schemas.microsoft.com/office/drawing/2014/main" id="{87E689B3-7C6C-44C7-BC13-85F30095ABD8}"/>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3" name="Gerade Verbindung 10">
            <a:extLst>
              <a:ext uri="{FF2B5EF4-FFF2-40B4-BE49-F238E27FC236}">
                <a16:creationId xmlns:a16="http://schemas.microsoft.com/office/drawing/2014/main" id="{6F388310-B96C-405B-AB18-990B2268A5CE}"/>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46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id="{F7BAB027-2F0F-4F2B-9679-25DA9BC4328B}"/>
              </a:ext>
            </a:extLst>
          </p:cNvPr>
          <p:cNvSpPr txBox="1"/>
          <p:nvPr/>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8" name="Interaktive Schaltfläche: Nächste(r) oder Weiter 1">
            <a:hlinkClick r:id="" action="ppaction://hlinkshowjump?jump=nextslide" highlightClick="1"/>
            <a:extLst>
              <a:ext uri="{FF2B5EF4-FFF2-40B4-BE49-F238E27FC236}">
                <a16:creationId xmlns:a16="http://schemas.microsoft.com/office/drawing/2014/main" id="{0D2BF422-6635-459B-9BCD-FBE57AF7F187}"/>
              </a:ext>
            </a:extLst>
          </p:cNvPr>
          <p:cNvSpPr/>
          <p:nvPr/>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9" name="Interaktive Schaltfläche: Nächste(r) oder Weiter 7">
            <a:hlinkClick r:id="" action="ppaction://hlinkshowjump?jump=previousslide" highlightClick="1"/>
            <a:extLst>
              <a:ext uri="{FF2B5EF4-FFF2-40B4-BE49-F238E27FC236}">
                <a16:creationId xmlns:a16="http://schemas.microsoft.com/office/drawing/2014/main" id="{3C281DBD-25B2-4EC2-8314-8EAC59E6C367}"/>
              </a:ext>
            </a:extLst>
          </p:cNvPr>
          <p:cNvSpPr/>
          <p:nvPr/>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20" name="Gerade Verbindung 10">
            <a:extLst>
              <a:ext uri="{FF2B5EF4-FFF2-40B4-BE49-F238E27FC236}">
                <a16:creationId xmlns:a16="http://schemas.microsoft.com/office/drawing/2014/main" id="{704C3163-9B38-4068-A67A-BDE99F77C05A}"/>
              </a:ext>
            </a:extLst>
          </p:cNvPr>
          <p:cNvCxnSpPr/>
          <p:nvPr/>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9BBE93FA-CA06-46DC-B860-87B818850631}"/>
              </a:ext>
            </a:extLst>
          </p:cNvPr>
          <p:cNvSpPr>
            <a:spLocks noGrp="1"/>
          </p:cNvSpPr>
          <p:nvPr>
            <p:ph sz="half" idx="1" hasCustomPrompt="1"/>
          </p:nvPr>
        </p:nvSpPr>
        <p:spPr>
          <a:xfrm>
            <a:off x="640080" y="914400"/>
            <a:ext cx="3867150" cy="5239512"/>
          </a:xfrm>
          <a:prstGeom prst="rect">
            <a:avLst/>
          </a:prstGeom>
        </p:spPr>
        <p:txBody>
          <a:bodyPr/>
          <a:lstStyle>
            <a:lvl1pPr>
              <a:defRPr sz="1800">
                <a:solidFill>
                  <a:schemeClr val="tx1">
                    <a:lumMod val="95000"/>
                    <a:lumOff val="5000"/>
                  </a:schemeClr>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dirty="0"/>
              <a:t>Edit text</a:t>
            </a:r>
          </a:p>
        </p:txBody>
      </p:sp>
      <p:sp>
        <p:nvSpPr>
          <p:cNvPr id="23" name="Content Placeholder 3">
            <a:extLst>
              <a:ext uri="{FF2B5EF4-FFF2-40B4-BE49-F238E27FC236}">
                <a16:creationId xmlns:a16="http://schemas.microsoft.com/office/drawing/2014/main" id="{9791886A-9DC7-44FB-970F-A5F5EEF97991}"/>
              </a:ext>
            </a:extLst>
          </p:cNvPr>
          <p:cNvSpPr>
            <a:spLocks noGrp="1"/>
          </p:cNvSpPr>
          <p:nvPr>
            <p:ph sz="half" idx="2" hasCustomPrompt="1"/>
          </p:nvPr>
        </p:nvSpPr>
        <p:spPr>
          <a:xfrm>
            <a:off x="4648200" y="914400"/>
            <a:ext cx="3867150" cy="5239512"/>
          </a:xfrm>
          <a:prstGeom prst="rect">
            <a:avLst/>
          </a:prstGeom>
        </p:spPr>
        <p:txBody>
          <a:bodyPr/>
          <a:lstStyle>
            <a:lvl1pPr>
              <a:defRPr sz="1800">
                <a:solidFill>
                  <a:schemeClr val="tx1">
                    <a:lumMod val="95000"/>
                    <a:lumOff val="5000"/>
                  </a:schemeClr>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dirty="0"/>
              <a:t>Edit text</a:t>
            </a:r>
          </a:p>
        </p:txBody>
      </p:sp>
      <p:sp>
        <p:nvSpPr>
          <p:cNvPr id="16" name="Textfeld 5">
            <a:extLst>
              <a:ext uri="{FF2B5EF4-FFF2-40B4-BE49-F238E27FC236}">
                <a16:creationId xmlns:a16="http://schemas.microsoft.com/office/drawing/2014/main" id="{EC7E9480-3940-4A03-9113-07D1E01CA42F}"/>
              </a:ext>
            </a:extLst>
          </p:cNvPr>
          <p:cNvSpPr txBox="1"/>
          <p:nvPr/>
        </p:nvSpPr>
        <p:spPr>
          <a:xfrm>
            <a:off x="245719" y="259401"/>
            <a:ext cx="90754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a:t>
            </a:r>
          </a:p>
        </p:txBody>
      </p:sp>
      <p:cxnSp>
        <p:nvCxnSpPr>
          <p:cNvPr id="24" name="Gerade Verbindung 10">
            <a:extLst>
              <a:ext uri="{FF2B5EF4-FFF2-40B4-BE49-F238E27FC236}">
                <a16:creationId xmlns:a16="http://schemas.microsoft.com/office/drawing/2014/main" id="{0AB0F771-59D0-44FC-8395-CFE3ECC331F5}"/>
              </a:ext>
            </a:extLst>
          </p:cNvPr>
          <p:cNvCxnSpPr/>
          <p:nvPr/>
        </p:nvCxnSpPr>
        <p:spPr>
          <a:xfrm>
            <a:off x="1198746"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Content Placeholder 4">
            <a:extLst>
              <a:ext uri="{FF2B5EF4-FFF2-40B4-BE49-F238E27FC236}">
                <a16:creationId xmlns:a16="http://schemas.microsoft.com/office/drawing/2014/main" id="{B2356887-AE11-4286-830B-BBDE0B0EFE87}"/>
              </a:ext>
            </a:extLst>
          </p:cNvPr>
          <p:cNvSpPr>
            <a:spLocks noGrp="1"/>
          </p:cNvSpPr>
          <p:nvPr>
            <p:ph sz="quarter" idx="10"/>
          </p:nvPr>
        </p:nvSpPr>
        <p:spPr>
          <a:xfrm>
            <a:off x="1325390" y="271485"/>
            <a:ext cx="7332126" cy="338554"/>
          </a:xfrm>
          <a:prstGeom prst="rect">
            <a:avLst/>
          </a:prstGeom>
        </p:spPr>
        <p:txBody>
          <a:bodyPr lIns="0" rIns="0" anchor="ctr"/>
          <a:lstStyle>
            <a:lvl1pPr>
              <a:defRPr sz="1600" b="1">
                <a:solidFill>
                  <a:schemeClr val="tx1">
                    <a:lumMod val="95000"/>
                    <a:lumOff val="5000"/>
                  </a:schemeClr>
                </a:solidFill>
                <a:latin typeface="Century Gothic" panose="020B0502020202020204" pitchFamily="34" charset="0"/>
              </a:defRPr>
            </a:lvl1pPr>
            <a:lvl2pPr marL="457200" indent="0">
              <a:buNone/>
              <a:defRPr/>
            </a:lvl2pPr>
          </a:lstStyle>
          <a:p>
            <a:pPr lvl="0"/>
            <a:r>
              <a:rPr lang="en-US"/>
              <a:t>Click to edit Master text styles</a:t>
            </a:r>
          </a:p>
        </p:txBody>
      </p:sp>
      <p:sp>
        <p:nvSpPr>
          <p:cNvPr id="11" name="TextBox 9">
            <a:extLst>
              <a:ext uri="{FF2B5EF4-FFF2-40B4-BE49-F238E27FC236}">
                <a16:creationId xmlns:a16="http://schemas.microsoft.com/office/drawing/2014/main" id="{F7BAB027-2F0F-4F2B-9679-25DA9BC4328B}"/>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2" name="Interaktive Schaltfläche: Nächste(r) oder Weiter 1">
            <a:hlinkClick r:id="" action="ppaction://hlinkshowjump?jump=nextslide" highlightClick="1"/>
            <a:extLst>
              <a:ext uri="{FF2B5EF4-FFF2-40B4-BE49-F238E27FC236}">
                <a16:creationId xmlns:a16="http://schemas.microsoft.com/office/drawing/2014/main" id="{0D2BF422-6635-459B-9BCD-FBE57AF7F187}"/>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3" name="Interaktive Schaltfläche: Nächste(r) oder Weiter 7">
            <a:hlinkClick r:id="" action="ppaction://hlinkshowjump?jump=previousslide" highlightClick="1"/>
            <a:extLst>
              <a:ext uri="{FF2B5EF4-FFF2-40B4-BE49-F238E27FC236}">
                <a16:creationId xmlns:a16="http://schemas.microsoft.com/office/drawing/2014/main" id="{3C281DBD-25B2-4EC2-8314-8EAC59E6C367}"/>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4" name="Gerade Verbindung 10">
            <a:extLst>
              <a:ext uri="{FF2B5EF4-FFF2-40B4-BE49-F238E27FC236}">
                <a16:creationId xmlns:a16="http://schemas.microsoft.com/office/drawing/2014/main" id="{704C3163-9B38-4068-A67A-BDE99F77C05A}"/>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Gerade Verbindung 10">
            <a:extLst>
              <a:ext uri="{FF2B5EF4-FFF2-40B4-BE49-F238E27FC236}">
                <a16:creationId xmlns:a16="http://schemas.microsoft.com/office/drawing/2014/main" id="{FF414825-12BE-40E5-A2E2-00DDC85CC40D}"/>
              </a:ext>
            </a:extLst>
          </p:cNvPr>
          <p:cNvCxnSpPr/>
          <p:nvPr userDrawn="1"/>
        </p:nvCxnSpPr>
        <p:spPr>
          <a:xfrm>
            <a:off x="328938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16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0" y="3004985"/>
            <a:ext cx="9144000" cy="497340"/>
          </a:xfrm>
          <a:prstGeom prst="rect">
            <a:avLst/>
          </a:prstGeom>
        </p:spPr>
        <p:txBody>
          <a:bodyPr/>
          <a:lstStyle>
            <a:lvl1pPr algn="ctr">
              <a:defRPr lang="en-US" sz="3200" kern="1200" spc="300" dirty="0" smtClean="0">
                <a:solidFill>
                  <a:schemeClr val="bg2">
                    <a:lumMod val="50000"/>
                  </a:schemeClr>
                </a:solidFill>
                <a:latin typeface="Century Gothic" panose="020B0502020202020204" pitchFamily="34" charset="0"/>
                <a:ea typeface="+mn-ea"/>
                <a:cs typeface="+mn-cs"/>
              </a:defRPr>
            </a:lvl1pPr>
            <a:lvl2pPr marL="457200" indent="0">
              <a:buNone/>
              <a:defRPr/>
            </a:lvl2pPr>
          </a:lstStyle>
          <a:p>
            <a:pPr lvl="0"/>
            <a:r>
              <a:rPr lang="en-US" dirty="0"/>
              <a:t>EDIT MASTER DIVIDER TITLE</a:t>
            </a:r>
          </a:p>
          <a:p>
            <a:pPr lvl="0"/>
            <a:endParaRPr lang="en-US" dirty="0"/>
          </a:p>
          <a:p>
            <a:pPr lvl="0"/>
            <a:endParaRPr lang="en-US" dirty="0"/>
          </a:p>
          <a:p>
            <a:pPr lvl="0"/>
            <a:endParaRPr lang="en-US" dirty="0"/>
          </a:p>
          <a:p>
            <a:pPr lvl="0"/>
            <a:endParaRPr lang="en-US" dirty="0"/>
          </a:p>
          <a:p>
            <a:pPr lvl="0"/>
            <a:endParaRPr lang="en-US" dirty="0"/>
          </a:p>
        </p:txBody>
      </p:sp>
      <p:sp>
        <p:nvSpPr>
          <p:cNvPr id="13" name="Content Placeholder 4"/>
          <p:cNvSpPr>
            <a:spLocks noGrp="1"/>
          </p:cNvSpPr>
          <p:nvPr>
            <p:ph sz="quarter" idx="11" hasCustomPrompt="1"/>
          </p:nvPr>
        </p:nvSpPr>
        <p:spPr>
          <a:xfrm>
            <a:off x="0" y="3600208"/>
            <a:ext cx="9144000" cy="373694"/>
          </a:xfrm>
          <a:prstGeom prst="rect">
            <a:avLst/>
          </a:prstGeom>
        </p:spPr>
        <p:txBody>
          <a:bodyPr/>
          <a:lstStyle>
            <a:lvl1pPr algn="ctr">
              <a:defRPr lang="en-US" sz="1400" kern="1200" spc="300" dirty="0" smtClean="0">
                <a:solidFill>
                  <a:srgbClr val="5B9BD5"/>
                </a:solidFill>
                <a:latin typeface="Century Gothic" panose="020B0502020202020204" pitchFamily="34" charset="0"/>
                <a:ea typeface="+mn-ea"/>
                <a:cs typeface="+mn-cs"/>
              </a:defRPr>
            </a:lvl1pPr>
            <a:lvl2pPr marL="457200" indent="0">
              <a:buNone/>
              <a:defRPr/>
            </a:lvl2pPr>
          </a:lstStyle>
          <a:p>
            <a:pPr lvl="0"/>
            <a:r>
              <a:rPr lang="en-US" dirty="0"/>
              <a:t>EDIT MASTER DIVIDER SUB TITLE</a:t>
            </a:r>
          </a:p>
          <a:p>
            <a:pPr lvl="0"/>
            <a:endParaRPr lang="en-US" dirty="0"/>
          </a:p>
          <a:p>
            <a:pPr lvl="0"/>
            <a:endParaRPr lang="en-US" dirty="0"/>
          </a:p>
          <a:p>
            <a:pPr lvl="0"/>
            <a:endParaRPr lang="en-US" dirty="0"/>
          </a:p>
          <a:p>
            <a:pPr lvl="0"/>
            <a:endParaRPr lang="en-US" dirty="0"/>
          </a:p>
          <a:p>
            <a:pPr lvl="0"/>
            <a:endParaRPr lang="en-US" dirty="0"/>
          </a:p>
        </p:txBody>
      </p:sp>
      <p:sp>
        <p:nvSpPr>
          <p:cNvPr id="9" name="TextBox 9">
            <a:extLst>
              <a:ext uri="{FF2B5EF4-FFF2-40B4-BE49-F238E27FC236}">
                <a16:creationId xmlns:a16="http://schemas.microsoft.com/office/drawing/2014/main" id="{5E3B324B-D78E-4D2A-A176-59C5374DF5B9}"/>
              </a:ext>
            </a:extLst>
          </p:cNvPr>
          <p:cNvSpPr txBox="1"/>
          <p:nvPr/>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1" name="Interaktive Schaltfläche: Nächste(r) oder Weiter 1">
            <a:hlinkClick r:id="" action="ppaction://hlinkshowjump?jump=nextslide" highlightClick="1"/>
            <a:extLst>
              <a:ext uri="{FF2B5EF4-FFF2-40B4-BE49-F238E27FC236}">
                <a16:creationId xmlns:a16="http://schemas.microsoft.com/office/drawing/2014/main" id="{77D9E626-4270-4ED1-A1C7-B4031A163DE5}"/>
              </a:ext>
            </a:extLst>
          </p:cNvPr>
          <p:cNvSpPr/>
          <p:nvPr/>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2" name="Interaktive Schaltfläche: Nächste(r) oder Weiter 7">
            <a:hlinkClick r:id="" action="ppaction://hlinkshowjump?jump=previousslide" highlightClick="1"/>
            <a:extLst>
              <a:ext uri="{FF2B5EF4-FFF2-40B4-BE49-F238E27FC236}">
                <a16:creationId xmlns:a16="http://schemas.microsoft.com/office/drawing/2014/main" id="{8B6E3A8C-87F8-476D-9B5F-9024187A4BFB}"/>
              </a:ext>
            </a:extLst>
          </p:cNvPr>
          <p:cNvSpPr/>
          <p:nvPr/>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4" name="Gerade Verbindung 10">
            <a:extLst>
              <a:ext uri="{FF2B5EF4-FFF2-40B4-BE49-F238E27FC236}">
                <a16:creationId xmlns:a16="http://schemas.microsoft.com/office/drawing/2014/main" id="{4994AA65-FB9C-4970-A9FF-78E10CF4793C}"/>
              </a:ext>
            </a:extLst>
          </p:cNvPr>
          <p:cNvCxnSpPr/>
          <p:nvPr/>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9">
            <a:extLst>
              <a:ext uri="{FF2B5EF4-FFF2-40B4-BE49-F238E27FC236}">
                <a16:creationId xmlns:a16="http://schemas.microsoft.com/office/drawing/2014/main" id="{5E3B324B-D78E-4D2A-A176-59C5374DF5B9}"/>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0" name="Interaktive Schaltfläche: Nächste(r) oder Weiter 1">
            <a:hlinkClick r:id="" action="ppaction://hlinkshowjump?jump=nextslide" highlightClick="1"/>
            <a:extLst>
              <a:ext uri="{FF2B5EF4-FFF2-40B4-BE49-F238E27FC236}">
                <a16:creationId xmlns:a16="http://schemas.microsoft.com/office/drawing/2014/main" id="{77D9E626-4270-4ED1-A1C7-B4031A163DE5}"/>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5" name="Interaktive Schaltfläche: Nächste(r) oder Weiter 7">
            <a:hlinkClick r:id="" action="ppaction://hlinkshowjump?jump=previousslide" highlightClick="1"/>
            <a:extLst>
              <a:ext uri="{FF2B5EF4-FFF2-40B4-BE49-F238E27FC236}">
                <a16:creationId xmlns:a16="http://schemas.microsoft.com/office/drawing/2014/main" id="{8B6E3A8C-87F8-476D-9B5F-9024187A4BFB}"/>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6" name="Gerade Verbindung 10">
            <a:extLst>
              <a:ext uri="{FF2B5EF4-FFF2-40B4-BE49-F238E27FC236}">
                <a16:creationId xmlns:a16="http://schemas.microsoft.com/office/drawing/2014/main" id="{4994AA65-FB9C-4970-A9FF-78E10CF4793C}"/>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32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_1">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0CA85A65-E1EE-481A-87F1-FFE5C84B5E16}"/>
              </a:ext>
            </a:extLst>
          </p:cNvPr>
          <p:cNvSpPr txBox="1"/>
          <p:nvPr/>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2" name="Interaktive Schaltfläche: Nächste(r) oder Weiter 1">
            <a:hlinkClick r:id="" action="ppaction://hlinkshowjump?jump=nextslide" highlightClick="1"/>
            <a:extLst>
              <a:ext uri="{FF2B5EF4-FFF2-40B4-BE49-F238E27FC236}">
                <a16:creationId xmlns:a16="http://schemas.microsoft.com/office/drawing/2014/main" id="{241B3913-A9FD-4CFE-9CB0-8752ACE17429}"/>
              </a:ext>
            </a:extLst>
          </p:cNvPr>
          <p:cNvSpPr/>
          <p:nvPr/>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3" name="Interaktive Schaltfläche: Nächste(r) oder Weiter 7">
            <a:hlinkClick r:id="" action="ppaction://hlinkshowjump?jump=previousslide" highlightClick="1"/>
            <a:extLst>
              <a:ext uri="{FF2B5EF4-FFF2-40B4-BE49-F238E27FC236}">
                <a16:creationId xmlns:a16="http://schemas.microsoft.com/office/drawing/2014/main" id="{8A3AD406-4683-4A63-A064-1017FBC8CCEF}"/>
              </a:ext>
            </a:extLst>
          </p:cNvPr>
          <p:cNvSpPr/>
          <p:nvPr/>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4" name="Gerade Verbindung 10">
            <a:extLst>
              <a:ext uri="{FF2B5EF4-FFF2-40B4-BE49-F238E27FC236}">
                <a16:creationId xmlns:a16="http://schemas.microsoft.com/office/drawing/2014/main" id="{6ACC5A60-0645-4B90-9F6C-7D9793FAAD98}"/>
              </a:ext>
            </a:extLst>
          </p:cNvPr>
          <p:cNvCxnSpPr/>
          <p:nvPr/>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feld 5">
            <a:extLst>
              <a:ext uri="{FF2B5EF4-FFF2-40B4-BE49-F238E27FC236}">
                <a16:creationId xmlns:a16="http://schemas.microsoft.com/office/drawing/2014/main" id="{109982B1-B010-4102-B032-C1BB29686333}"/>
              </a:ext>
            </a:extLst>
          </p:cNvPr>
          <p:cNvSpPr txBox="1"/>
          <p:nvPr/>
        </p:nvSpPr>
        <p:spPr>
          <a:xfrm>
            <a:off x="245719" y="259401"/>
            <a:ext cx="90754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a:t>
            </a:r>
          </a:p>
        </p:txBody>
      </p:sp>
      <p:cxnSp>
        <p:nvCxnSpPr>
          <p:cNvPr id="20" name="Gerade Verbindung 10">
            <a:extLst>
              <a:ext uri="{FF2B5EF4-FFF2-40B4-BE49-F238E27FC236}">
                <a16:creationId xmlns:a16="http://schemas.microsoft.com/office/drawing/2014/main" id="{A4EF0E56-D27E-48B6-8DAE-1CD06408EB5D}"/>
              </a:ext>
            </a:extLst>
          </p:cNvPr>
          <p:cNvCxnSpPr/>
          <p:nvPr/>
        </p:nvCxnSpPr>
        <p:spPr>
          <a:xfrm>
            <a:off x="1198746"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4">
            <a:extLst>
              <a:ext uri="{FF2B5EF4-FFF2-40B4-BE49-F238E27FC236}">
                <a16:creationId xmlns:a16="http://schemas.microsoft.com/office/drawing/2014/main" id="{DF3BE672-D3E8-404D-9806-00F7D19BD20B}"/>
              </a:ext>
            </a:extLst>
          </p:cNvPr>
          <p:cNvSpPr>
            <a:spLocks noGrp="1"/>
          </p:cNvSpPr>
          <p:nvPr>
            <p:ph sz="quarter" idx="10"/>
          </p:nvPr>
        </p:nvSpPr>
        <p:spPr>
          <a:xfrm>
            <a:off x="1325390" y="271485"/>
            <a:ext cx="7332126" cy="338554"/>
          </a:xfrm>
          <a:prstGeom prst="rect">
            <a:avLst/>
          </a:prstGeom>
        </p:spPr>
        <p:txBody>
          <a:bodyPr lIns="0" rIns="0" anchor="ctr"/>
          <a:lstStyle>
            <a:lvl1pPr>
              <a:defRPr sz="1600" b="1">
                <a:solidFill>
                  <a:schemeClr val="tx1">
                    <a:lumMod val="95000"/>
                    <a:lumOff val="5000"/>
                  </a:schemeClr>
                </a:solidFill>
                <a:latin typeface="Century Gothic" panose="020B0502020202020204" pitchFamily="34" charset="0"/>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0728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amp; Footer">
    <p:spTree>
      <p:nvGrpSpPr>
        <p:cNvPr id="1" name=""/>
        <p:cNvGrpSpPr/>
        <p:nvPr/>
      </p:nvGrpSpPr>
      <p:grpSpPr>
        <a:xfrm>
          <a:off x="0" y="0"/>
          <a:ext cx="0" cy="0"/>
          <a:chOff x="0" y="0"/>
          <a:chExt cx="0" cy="0"/>
        </a:xfrm>
      </p:grpSpPr>
      <p:sp>
        <p:nvSpPr>
          <p:cNvPr id="20" name="TextBox 9">
            <a:extLst>
              <a:ext uri="{FF2B5EF4-FFF2-40B4-BE49-F238E27FC236}">
                <a16:creationId xmlns:a16="http://schemas.microsoft.com/office/drawing/2014/main" id="{CFE93B4B-56AD-4C1C-9916-46A1D7D015E8}"/>
              </a:ext>
            </a:extLst>
          </p:cNvPr>
          <p:cNvSpPr txBox="1"/>
          <p:nvPr/>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21" name="Interaktive Schaltfläche: Nächste(r) oder Weiter 1">
            <a:hlinkClick r:id="" action="ppaction://hlinkshowjump?jump=nextslide" highlightClick="1"/>
            <a:extLst>
              <a:ext uri="{FF2B5EF4-FFF2-40B4-BE49-F238E27FC236}">
                <a16:creationId xmlns:a16="http://schemas.microsoft.com/office/drawing/2014/main" id="{3AD6C2E1-524B-4AB9-9032-6D1E27E6A5E5}"/>
              </a:ext>
            </a:extLst>
          </p:cNvPr>
          <p:cNvSpPr/>
          <p:nvPr/>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22" name="Interaktive Schaltfläche: Nächste(r) oder Weiter 7">
            <a:hlinkClick r:id="" action="ppaction://hlinkshowjump?jump=previousslide" highlightClick="1"/>
            <a:extLst>
              <a:ext uri="{FF2B5EF4-FFF2-40B4-BE49-F238E27FC236}">
                <a16:creationId xmlns:a16="http://schemas.microsoft.com/office/drawing/2014/main" id="{76FF6ABB-F0D7-4E64-893C-D2D8B3F85F50}"/>
              </a:ext>
            </a:extLst>
          </p:cNvPr>
          <p:cNvSpPr/>
          <p:nvPr/>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23" name="Gerade Verbindung 10">
            <a:extLst>
              <a:ext uri="{FF2B5EF4-FFF2-40B4-BE49-F238E27FC236}">
                <a16:creationId xmlns:a16="http://schemas.microsoft.com/office/drawing/2014/main" id="{05D66167-85F3-4BAA-915C-9927D29C257E}"/>
              </a:ext>
            </a:extLst>
          </p:cNvPr>
          <p:cNvCxnSpPr/>
          <p:nvPr/>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37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_2">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231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46617" y="2995104"/>
            <a:ext cx="8813352" cy="489399"/>
          </a:xfrm>
          <a:prstGeom prst="rect">
            <a:avLst/>
          </a:prstGeom>
        </p:spPr>
        <p:txBody>
          <a:bodyPr/>
          <a:lstStyle>
            <a:lvl1pPr>
              <a:defRPr sz="3200">
                <a:solidFill>
                  <a:srgbClr val="5B9BD5"/>
                </a:solidFill>
              </a:defRPr>
            </a:lvl1pPr>
          </a:lstStyle>
          <a:p>
            <a:pPr lvl="0"/>
            <a:r>
              <a:rPr lang="en-US" dirty="0"/>
              <a:t>Edit Master Title</a:t>
            </a:r>
          </a:p>
        </p:txBody>
      </p:sp>
      <p:sp>
        <p:nvSpPr>
          <p:cNvPr id="5" name="Content Placeholder 3"/>
          <p:cNvSpPr>
            <a:spLocks noGrp="1"/>
          </p:cNvSpPr>
          <p:nvPr>
            <p:ph sz="quarter" idx="11" hasCustomPrompt="1"/>
          </p:nvPr>
        </p:nvSpPr>
        <p:spPr>
          <a:xfrm>
            <a:off x="146618" y="3489116"/>
            <a:ext cx="8813351" cy="489399"/>
          </a:xfrm>
          <a:prstGeom prst="rect">
            <a:avLst/>
          </a:prstGeom>
        </p:spPr>
        <p:txBody>
          <a:bodyPr/>
          <a:lstStyle>
            <a:lvl1pPr>
              <a:defRPr kumimoji="0" lang="en-US" sz="2400" b="0" i="0" u="none" strike="noStrike" kern="0" cap="none" spc="300" normalizeH="0" baseline="0" dirty="0" smtClean="0">
                <a:ln>
                  <a:noFill/>
                </a:ln>
                <a:solidFill>
                  <a:srgbClr val="616365"/>
                </a:solidFill>
                <a:effectLst/>
                <a:uLnTx/>
                <a:uFillTx/>
                <a:latin typeface="+mn-lt"/>
                <a:ea typeface="+mn-ea"/>
                <a:cs typeface="+mn-cs"/>
              </a:defRPr>
            </a:lvl1pPr>
          </a:lstStyle>
          <a:p>
            <a:pPr lvl="0"/>
            <a:r>
              <a:rPr lang="en-US" dirty="0"/>
              <a:t>Edit Master Sub Title</a:t>
            </a:r>
          </a:p>
        </p:txBody>
      </p:sp>
      <p:sp>
        <p:nvSpPr>
          <p:cNvPr id="6" name="Content Placeholder 3"/>
          <p:cNvSpPr>
            <a:spLocks noGrp="1"/>
          </p:cNvSpPr>
          <p:nvPr>
            <p:ph sz="quarter" idx="12" hasCustomPrompt="1"/>
          </p:nvPr>
        </p:nvSpPr>
        <p:spPr>
          <a:xfrm>
            <a:off x="146617" y="4093535"/>
            <a:ext cx="8813352" cy="380131"/>
          </a:xfrm>
          <a:prstGeom prst="rect">
            <a:avLst/>
          </a:prstGeom>
        </p:spPr>
        <p:txBody>
          <a:bodyPr/>
          <a:lstStyle>
            <a:lvl1pPr>
              <a:defRPr kumimoji="0" lang="en-US" sz="1600" b="0" i="0" u="none" strike="noStrike" kern="0" cap="none" spc="300" normalizeH="0" baseline="0" dirty="0" smtClean="0">
                <a:ln>
                  <a:noFill/>
                </a:ln>
                <a:solidFill>
                  <a:srgbClr val="F0F0F0">
                    <a:lumMod val="50000"/>
                  </a:srgbClr>
                </a:solidFill>
                <a:effectLst/>
                <a:uLnTx/>
                <a:uFillTx/>
                <a:latin typeface="+mn-lt"/>
                <a:ea typeface="+mn-ea"/>
                <a:cs typeface="+mn-cs"/>
              </a:defRPr>
            </a:lvl1pPr>
          </a:lstStyle>
          <a:p>
            <a:pPr lvl="0"/>
            <a:r>
              <a:rPr lang="en-US" dirty="0"/>
              <a:t>Edit Master Date</a:t>
            </a:r>
          </a:p>
        </p:txBody>
      </p:sp>
    </p:spTree>
    <p:extLst>
      <p:ext uri="{BB962C8B-B14F-4D97-AF65-F5344CB8AC3E}">
        <p14:creationId xmlns:p14="http://schemas.microsoft.com/office/powerpoint/2010/main" val="204739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TextBox 9"/>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6" name="Textfeld 5"/>
          <p:cNvSpPr txBox="1"/>
          <p:nvPr userDrawn="1"/>
        </p:nvSpPr>
        <p:spPr>
          <a:xfrm>
            <a:off x="523875" y="259401"/>
            <a:ext cx="2730906"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PSC</a:t>
            </a:r>
          </a:p>
        </p:txBody>
      </p:sp>
      <p:sp>
        <p:nvSpPr>
          <p:cNvPr id="2" name="Interaktive Schaltfläche: Nächste(r) oder Weiter 1">
            <a:hlinkClick r:id="" action="ppaction://hlinkshowjump?jump=nextslide" highlightClick="1"/>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8" name="Interaktive Schaltfläche: Nächste(r) oder Weiter 7">
            <a:hlinkClick r:id="" action="ppaction://hlinkshowjump?jump=previousslide" highlightClick="1"/>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0" name="Gerade Verbindung 10"/>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Gerade Verbindung 10"/>
          <p:cNvCxnSpPr/>
          <p:nvPr userDrawn="1"/>
        </p:nvCxnSpPr>
        <p:spPr>
          <a:xfrm>
            <a:off x="1908255"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1" hasCustomPrompt="1"/>
          </p:nvPr>
        </p:nvSpPr>
        <p:spPr>
          <a:xfrm>
            <a:off x="640080" y="914400"/>
            <a:ext cx="8037576" cy="5243513"/>
          </a:xfrm>
          <a:prstGeom prst="rect">
            <a:avLst/>
          </a:prstGeom>
        </p:spPr>
        <p:txBody>
          <a:bodyPr/>
          <a:lstStyle>
            <a:lvl1pPr marL="514350" indent="-514350">
              <a:buFont typeface="+mj-lt"/>
              <a:buAutoNum type="arabicParenR"/>
              <a:defRPr sz="1800" baseline="0">
                <a:solidFill>
                  <a:srgbClr val="464646"/>
                </a:solidFill>
              </a:defRPr>
            </a:lvl1pPr>
            <a:lvl2pPr marL="914400" indent="-457200">
              <a:buFont typeface="+mj-lt"/>
              <a:buAutoNum type="arabicParenR"/>
              <a:defRPr/>
            </a:lvl2pPr>
          </a:lstStyle>
          <a:p>
            <a:pPr lvl="0"/>
            <a:r>
              <a:rPr lang="en-US" dirty="0"/>
              <a:t>Add agenda item</a:t>
            </a:r>
          </a:p>
          <a:p>
            <a:pPr lvl="0"/>
            <a:r>
              <a:rPr lang="en-US" dirty="0"/>
              <a:t>Add agenda item</a:t>
            </a:r>
          </a:p>
        </p:txBody>
      </p:sp>
      <p:sp>
        <p:nvSpPr>
          <p:cNvPr id="12" name="Content Placeholder 4">
            <a:extLst>
              <a:ext uri="{FF2B5EF4-FFF2-40B4-BE49-F238E27FC236}">
                <a16:creationId xmlns:a16="http://schemas.microsoft.com/office/drawing/2014/main" id="{323A321D-4E61-43DC-AF6B-6A0BEACC276B}"/>
              </a:ext>
            </a:extLst>
          </p:cNvPr>
          <p:cNvSpPr>
            <a:spLocks noGrp="1"/>
          </p:cNvSpPr>
          <p:nvPr>
            <p:ph sz="quarter" idx="10"/>
          </p:nvPr>
        </p:nvSpPr>
        <p:spPr>
          <a:xfrm>
            <a:off x="2002558" y="271485"/>
            <a:ext cx="5647527" cy="338554"/>
          </a:xfrm>
          <a:prstGeom prst="rect">
            <a:avLst/>
          </a:prstGeom>
        </p:spPr>
        <p:txBody>
          <a:bodyPr lIns="0" rIns="0" anchor="ctr"/>
          <a:lstStyle>
            <a:lvl1pPr>
              <a:defRPr sz="1600" b="1">
                <a:solidFill>
                  <a:schemeClr val="bg2">
                    <a:lumMod val="5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281622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extBox 9"/>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6" name="Textfeld 5"/>
          <p:cNvSpPr txBox="1"/>
          <p:nvPr userDrawn="1"/>
        </p:nvSpPr>
        <p:spPr>
          <a:xfrm>
            <a:off x="245719" y="259401"/>
            <a:ext cx="2115344"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JPA</a:t>
            </a:r>
          </a:p>
        </p:txBody>
      </p:sp>
      <p:sp>
        <p:nvSpPr>
          <p:cNvPr id="2" name="Interaktive Schaltfläche: Nächste(r) oder Weiter 1">
            <a:hlinkClick r:id="" action="ppaction://hlinkshowjump?jump=nextslide" highlightClick="1"/>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8" name="Interaktive Schaltfläche: Nächste(r) oder Weiter 7">
            <a:hlinkClick r:id="" action="ppaction://hlinkshowjump?jump=previousslide" highlightClick="1"/>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0" name="Gerade Verbindung 10"/>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Gerade Verbindung 10"/>
          <p:cNvCxnSpPr/>
          <p:nvPr userDrawn="1"/>
        </p:nvCxnSpPr>
        <p:spPr>
          <a:xfrm>
            <a:off x="161012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1" hasCustomPrompt="1"/>
          </p:nvPr>
        </p:nvSpPr>
        <p:spPr>
          <a:xfrm>
            <a:off x="184275" y="914400"/>
            <a:ext cx="8775451" cy="5243513"/>
          </a:xfrm>
          <a:prstGeom prst="rect">
            <a:avLst/>
          </a:prstGeom>
        </p:spPr>
        <p:txBody>
          <a:bodyPr/>
          <a:lstStyle>
            <a:lvl1pPr marL="514350" indent="-514350">
              <a:buFont typeface="+mj-lt"/>
              <a:buAutoNum type="arabicParenR"/>
              <a:defRPr sz="1800" baseline="0">
                <a:solidFill>
                  <a:schemeClr val="bg1">
                    <a:lumMod val="10000"/>
                  </a:schemeClr>
                </a:solidFill>
              </a:defRPr>
            </a:lvl1pPr>
            <a:lvl2pPr marL="914400" indent="-457200">
              <a:buFont typeface="+mj-lt"/>
              <a:buAutoNum type="arabicParenR"/>
              <a:defRPr/>
            </a:lvl2pPr>
          </a:lstStyle>
          <a:p>
            <a:pPr lvl="0"/>
            <a:r>
              <a:rPr lang="en-US" dirty="0"/>
              <a:t>Add agenda item</a:t>
            </a:r>
          </a:p>
          <a:p>
            <a:pPr lvl="0"/>
            <a:r>
              <a:rPr lang="en-US" dirty="0"/>
              <a:t>Add agenda item</a:t>
            </a:r>
          </a:p>
        </p:txBody>
      </p:sp>
      <p:sp>
        <p:nvSpPr>
          <p:cNvPr id="12" name="Content Placeholder 4">
            <a:extLst>
              <a:ext uri="{FF2B5EF4-FFF2-40B4-BE49-F238E27FC236}">
                <a16:creationId xmlns:a16="http://schemas.microsoft.com/office/drawing/2014/main" id="{323A321D-4E61-43DC-AF6B-6A0BEACC276B}"/>
              </a:ext>
            </a:extLst>
          </p:cNvPr>
          <p:cNvSpPr>
            <a:spLocks noGrp="1"/>
          </p:cNvSpPr>
          <p:nvPr>
            <p:ph sz="quarter" idx="10"/>
          </p:nvPr>
        </p:nvSpPr>
        <p:spPr>
          <a:xfrm>
            <a:off x="1691753" y="271485"/>
            <a:ext cx="6574613" cy="338554"/>
          </a:xfrm>
          <a:prstGeom prst="rect">
            <a:avLst/>
          </a:prstGeom>
        </p:spPr>
        <p:txBody>
          <a:bodyPr lIns="0" rIns="0" anchor="ctr"/>
          <a:lstStyle>
            <a:lvl1pPr>
              <a:defRPr sz="1600" b="1">
                <a:solidFill>
                  <a:schemeClr val="bg1">
                    <a:lumMod val="1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274437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Full P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640080" y="914400"/>
            <a:ext cx="8037576" cy="5243513"/>
          </a:xfrm>
          <a:prstGeom prst="rect">
            <a:avLst/>
          </a:prstGeom>
        </p:spPr>
        <p:txBody>
          <a:bodyPr>
            <a:normAutofit/>
          </a:bodyPr>
          <a:lstStyle>
            <a:lvl1pPr>
              <a:defRPr sz="1800" baseline="0">
                <a:solidFill>
                  <a:srgbClr val="464646"/>
                </a:solidFill>
                <a:latin typeface="Century Gothic" panose="020B0502020202020204" pitchFamily="34" charset="0"/>
              </a:defRPr>
            </a:lvl1pPr>
            <a:lvl5pPr marL="1828800" indent="0">
              <a:buNone/>
              <a:defRPr/>
            </a:lvl5pPr>
          </a:lstStyle>
          <a:p>
            <a:pPr lvl="0"/>
            <a:r>
              <a:rPr lang="de-DE" dirty="0"/>
              <a:t>Edit text</a:t>
            </a:r>
          </a:p>
        </p:txBody>
      </p:sp>
      <p:sp>
        <p:nvSpPr>
          <p:cNvPr id="16" name="TextBox 9">
            <a:extLst>
              <a:ext uri="{FF2B5EF4-FFF2-40B4-BE49-F238E27FC236}">
                <a16:creationId xmlns:a16="http://schemas.microsoft.com/office/drawing/2014/main" id="{75922230-7D5B-4441-8605-63B3298B10F2}"/>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7" name="Interaktive Schaltfläche: Nächste(r) oder Weiter 1">
            <a:hlinkClick r:id="" action="ppaction://hlinkshowjump?jump=nextslide" highlightClick="1"/>
            <a:extLst>
              <a:ext uri="{FF2B5EF4-FFF2-40B4-BE49-F238E27FC236}">
                <a16:creationId xmlns:a16="http://schemas.microsoft.com/office/drawing/2014/main" id="{15D5DDF0-D347-4ECC-A4B2-7498742B404C}"/>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8" name="Interaktive Schaltfläche: Nächste(r) oder Weiter 7">
            <a:hlinkClick r:id="" action="ppaction://hlinkshowjump?jump=previousslide" highlightClick="1"/>
            <a:extLst>
              <a:ext uri="{FF2B5EF4-FFF2-40B4-BE49-F238E27FC236}">
                <a16:creationId xmlns:a16="http://schemas.microsoft.com/office/drawing/2014/main" id="{87E689B3-7C6C-44C7-BC13-85F30095ABD8}"/>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9" name="Gerade Verbindung 10">
            <a:extLst>
              <a:ext uri="{FF2B5EF4-FFF2-40B4-BE49-F238E27FC236}">
                <a16:creationId xmlns:a16="http://schemas.microsoft.com/office/drawing/2014/main" id="{6F388310-B96C-405B-AB18-990B2268A5CE}"/>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feld 5">
            <a:extLst>
              <a:ext uri="{FF2B5EF4-FFF2-40B4-BE49-F238E27FC236}">
                <a16:creationId xmlns:a16="http://schemas.microsoft.com/office/drawing/2014/main" id="{15F37147-BEBF-4664-8E57-8F8740CA3EFA}"/>
              </a:ext>
            </a:extLst>
          </p:cNvPr>
          <p:cNvSpPr txBox="1"/>
          <p:nvPr userDrawn="1"/>
        </p:nvSpPr>
        <p:spPr>
          <a:xfrm>
            <a:off x="245719" y="259401"/>
            <a:ext cx="300906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PSC</a:t>
            </a:r>
          </a:p>
        </p:txBody>
      </p:sp>
      <p:cxnSp>
        <p:nvCxnSpPr>
          <p:cNvPr id="11" name="Gerade Verbindung 10">
            <a:extLst>
              <a:ext uri="{FF2B5EF4-FFF2-40B4-BE49-F238E27FC236}">
                <a16:creationId xmlns:a16="http://schemas.microsoft.com/office/drawing/2014/main" id="{26F2CBF6-4899-4B3B-9C4F-311FAE354963}"/>
              </a:ext>
            </a:extLst>
          </p:cNvPr>
          <p:cNvCxnSpPr/>
          <p:nvPr userDrawn="1"/>
        </p:nvCxnSpPr>
        <p:spPr>
          <a:xfrm>
            <a:off x="161298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4">
            <a:extLst>
              <a:ext uri="{FF2B5EF4-FFF2-40B4-BE49-F238E27FC236}">
                <a16:creationId xmlns:a16="http://schemas.microsoft.com/office/drawing/2014/main" id="{450AAC65-C78C-457F-B852-84CDFFD5D972}"/>
              </a:ext>
            </a:extLst>
          </p:cNvPr>
          <p:cNvSpPr>
            <a:spLocks noGrp="1"/>
          </p:cNvSpPr>
          <p:nvPr>
            <p:ph sz="quarter" idx="10"/>
          </p:nvPr>
        </p:nvSpPr>
        <p:spPr>
          <a:xfrm>
            <a:off x="1707283" y="271485"/>
            <a:ext cx="5659611" cy="338554"/>
          </a:xfrm>
          <a:prstGeom prst="rect">
            <a:avLst/>
          </a:prstGeom>
        </p:spPr>
        <p:txBody>
          <a:bodyPr lIns="0" rIns="0" anchor="ctr"/>
          <a:lstStyle>
            <a:lvl1pPr>
              <a:defRPr sz="1600" b="1">
                <a:solidFill>
                  <a:schemeClr val="bg2">
                    <a:lumMod val="5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37994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lumn Content">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id="{F7BAB027-2F0F-4F2B-9679-25DA9BC4328B}"/>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8" name="Interaktive Schaltfläche: Nächste(r) oder Weiter 1">
            <a:hlinkClick r:id="" action="ppaction://hlinkshowjump?jump=nextslide" highlightClick="1"/>
            <a:extLst>
              <a:ext uri="{FF2B5EF4-FFF2-40B4-BE49-F238E27FC236}">
                <a16:creationId xmlns:a16="http://schemas.microsoft.com/office/drawing/2014/main" id="{0D2BF422-6635-459B-9BCD-FBE57AF7F187}"/>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9" name="Interaktive Schaltfläche: Nächste(r) oder Weiter 7">
            <a:hlinkClick r:id="" action="ppaction://hlinkshowjump?jump=previousslide" highlightClick="1"/>
            <a:extLst>
              <a:ext uri="{FF2B5EF4-FFF2-40B4-BE49-F238E27FC236}">
                <a16:creationId xmlns:a16="http://schemas.microsoft.com/office/drawing/2014/main" id="{3C281DBD-25B2-4EC2-8314-8EAC59E6C367}"/>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20" name="Gerade Verbindung 10">
            <a:extLst>
              <a:ext uri="{FF2B5EF4-FFF2-40B4-BE49-F238E27FC236}">
                <a16:creationId xmlns:a16="http://schemas.microsoft.com/office/drawing/2014/main" id="{704C3163-9B38-4068-A67A-BDE99F77C05A}"/>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9BBE93FA-CA06-46DC-B860-87B818850631}"/>
              </a:ext>
            </a:extLst>
          </p:cNvPr>
          <p:cNvSpPr>
            <a:spLocks noGrp="1"/>
          </p:cNvSpPr>
          <p:nvPr>
            <p:ph sz="half" idx="1" hasCustomPrompt="1"/>
          </p:nvPr>
        </p:nvSpPr>
        <p:spPr>
          <a:xfrm>
            <a:off x="640080" y="914400"/>
            <a:ext cx="3867150" cy="5239512"/>
          </a:xfrm>
          <a:prstGeom prst="rect">
            <a:avLst/>
          </a:prstGeom>
        </p:spPr>
        <p:txBody>
          <a:bodyPr/>
          <a:lstStyle>
            <a:lvl1pPr>
              <a:defRPr sz="1800">
                <a:solidFill>
                  <a:schemeClr val="tx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dirty="0"/>
              <a:t>Edit text</a:t>
            </a:r>
          </a:p>
        </p:txBody>
      </p:sp>
      <p:sp>
        <p:nvSpPr>
          <p:cNvPr id="23" name="Content Placeholder 3">
            <a:extLst>
              <a:ext uri="{FF2B5EF4-FFF2-40B4-BE49-F238E27FC236}">
                <a16:creationId xmlns:a16="http://schemas.microsoft.com/office/drawing/2014/main" id="{9791886A-9DC7-44FB-970F-A5F5EEF97991}"/>
              </a:ext>
            </a:extLst>
          </p:cNvPr>
          <p:cNvSpPr>
            <a:spLocks noGrp="1"/>
          </p:cNvSpPr>
          <p:nvPr>
            <p:ph sz="half" idx="2" hasCustomPrompt="1"/>
          </p:nvPr>
        </p:nvSpPr>
        <p:spPr>
          <a:xfrm>
            <a:off x="4648200" y="914400"/>
            <a:ext cx="3867150" cy="5239512"/>
          </a:xfrm>
          <a:prstGeom prst="rect">
            <a:avLst/>
          </a:prstGeom>
        </p:spPr>
        <p:txBody>
          <a:bodyPr/>
          <a:lstStyle>
            <a:lvl1pPr>
              <a:defRPr sz="18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dirty="0"/>
              <a:t>Edit text</a:t>
            </a:r>
          </a:p>
        </p:txBody>
      </p:sp>
      <p:sp>
        <p:nvSpPr>
          <p:cNvPr id="11" name="Textfeld 5">
            <a:extLst>
              <a:ext uri="{FF2B5EF4-FFF2-40B4-BE49-F238E27FC236}">
                <a16:creationId xmlns:a16="http://schemas.microsoft.com/office/drawing/2014/main" id="{AF6EE7DE-84FE-4EFE-B053-3C2E2520DB27}"/>
              </a:ext>
            </a:extLst>
          </p:cNvPr>
          <p:cNvSpPr txBox="1"/>
          <p:nvPr userDrawn="1"/>
        </p:nvSpPr>
        <p:spPr>
          <a:xfrm>
            <a:off x="245719" y="259401"/>
            <a:ext cx="300906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PSC</a:t>
            </a:r>
          </a:p>
        </p:txBody>
      </p:sp>
      <p:cxnSp>
        <p:nvCxnSpPr>
          <p:cNvPr id="12" name="Gerade Verbindung 10">
            <a:extLst>
              <a:ext uri="{FF2B5EF4-FFF2-40B4-BE49-F238E27FC236}">
                <a16:creationId xmlns:a16="http://schemas.microsoft.com/office/drawing/2014/main" id="{FF414825-12BE-40E5-A2E2-00DDC85CC40D}"/>
              </a:ext>
            </a:extLst>
          </p:cNvPr>
          <p:cNvCxnSpPr/>
          <p:nvPr userDrawn="1"/>
        </p:nvCxnSpPr>
        <p:spPr>
          <a:xfrm>
            <a:off x="161298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4">
            <a:extLst>
              <a:ext uri="{FF2B5EF4-FFF2-40B4-BE49-F238E27FC236}">
                <a16:creationId xmlns:a16="http://schemas.microsoft.com/office/drawing/2014/main" id="{F78E5A6E-5937-45D1-9774-D25AA4E346EA}"/>
              </a:ext>
            </a:extLst>
          </p:cNvPr>
          <p:cNvSpPr>
            <a:spLocks noGrp="1"/>
          </p:cNvSpPr>
          <p:nvPr>
            <p:ph sz="quarter" idx="10"/>
          </p:nvPr>
        </p:nvSpPr>
        <p:spPr>
          <a:xfrm>
            <a:off x="1707283" y="271485"/>
            <a:ext cx="5655583" cy="338554"/>
          </a:xfrm>
          <a:prstGeom prst="rect">
            <a:avLst/>
          </a:prstGeom>
        </p:spPr>
        <p:txBody>
          <a:bodyPr lIns="0" rIns="0" anchor="ctr"/>
          <a:lstStyle>
            <a:lvl1pPr>
              <a:defRPr sz="1600" b="1">
                <a:solidFill>
                  <a:schemeClr val="bg2">
                    <a:lumMod val="5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112682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0" y="3004985"/>
            <a:ext cx="9144000" cy="497340"/>
          </a:xfrm>
          <a:prstGeom prst="rect">
            <a:avLst/>
          </a:prstGeom>
        </p:spPr>
        <p:txBody>
          <a:bodyPr/>
          <a:lstStyle>
            <a:lvl1pPr algn="ctr">
              <a:defRPr lang="en-US" sz="3200" kern="1200" spc="300" dirty="0" smtClean="0">
                <a:solidFill>
                  <a:schemeClr val="bg2">
                    <a:lumMod val="50000"/>
                  </a:schemeClr>
                </a:solidFill>
                <a:latin typeface="Century Gothic" panose="020B0502020202020204" pitchFamily="34" charset="0"/>
                <a:ea typeface="+mn-ea"/>
                <a:cs typeface="+mn-cs"/>
              </a:defRPr>
            </a:lvl1pPr>
            <a:lvl2pPr marL="457200" indent="0">
              <a:buNone/>
              <a:defRPr/>
            </a:lvl2pPr>
          </a:lstStyle>
          <a:p>
            <a:pPr lvl="0"/>
            <a:r>
              <a:rPr lang="en-US" dirty="0"/>
              <a:t>EDIT MASTER DIVIDER TITLE</a:t>
            </a:r>
          </a:p>
          <a:p>
            <a:pPr lvl="0"/>
            <a:endParaRPr lang="en-US" dirty="0"/>
          </a:p>
          <a:p>
            <a:pPr lvl="0"/>
            <a:endParaRPr lang="en-US" dirty="0"/>
          </a:p>
          <a:p>
            <a:pPr lvl="0"/>
            <a:endParaRPr lang="en-US" dirty="0"/>
          </a:p>
          <a:p>
            <a:pPr lvl="0"/>
            <a:endParaRPr lang="en-US" dirty="0"/>
          </a:p>
          <a:p>
            <a:pPr lvl="0"/>
            <a:endParaRPr lang="en-US" dirty="0"/>
          </a:p>
        </p:txBody>
      </p:sp>
      <p:sp>
        <p:nvSpPr>
          <p:cNvPr id="13" name="Content Placeholder 4"/>
          <p:cNvSpPr>
            <a:spLocks noGrp="1"/>
          </p:cNvSpPr>
          <p:nvPr>
            <p:ph sz="quarter" idx="11" hasCustomPrompt="1"/>
          </p:nvPr>
        </p:nvSpPr>
        <p:spPr>
          <a:xfrm>
            <a:off x="0" y="3600208"/>
            <a:ext cx="9144000" cy="373694"/>
          </a:xfrm>
          <a:prstGeom prst="rect">
            <a:avLst/>
          </a:prstGeom>
        </p:spPr>
        <p:txBody>
          <a:bodyPr/>
          <a:lstStyle>
            <a:lvl1pPr algn="ctr">
              <a:defRPr lang="en-US" sz="1400" kern="1200" spc="300" dirty="0" smtClean="0">
                <a:solidFill>
                  <a:srgbClr val="5B9BD5"/>
                </a:solidFill>
                <a:latin typeface="Century Gothic" panose="020B0502020202020204" pitchFamily="34" charset="0"/>
                <a:ea typeface="+mn-ea"/>
                <a:cs typeface="+mn-cs"/>
              </a:defRPr>
            </a:lvl1pPr>
            <a:lvl2pPr marL="457200" indent="0">
              <a:buNone/>
              <a:defRPr/>
            </a:lvl2pPr>
          </a:lstStyle>
          <a:p>
            <a:pPr lvl="0"/>
            <a:r>
              <a:rPr lang="en-US" dirty="0"/>
              <a:t>EDIT MASTER DIVIDER SUB TITLE</a:t>
            </a:r>
          </a:p>
          <a:p>
            <a:pPr lvl="0"/>
            <a:endParaRPr lang="en-US" dirty="0"/>
          </a:p>
          <a:p>
            <a:pPr lvl="0"/>
            <a:endParaRPr lang="en-US" dirty="0"/>
          </a:p>
          <a:p>
            <a:pPr lvl="0"/>
            <a:endParaRPr lang="en-US" dirty="0"/>
          </a:p>
          <a:p>
            <a:pPr lvl="0"/>
            <a:endParaRPr lang="en-US" dirty="0"/>
          </a:p>
          <a:p>
            <a:pPr lvl="0"/>
            <a:endParaRPr lang="en-US" dirty="0"/>
          </a:p>
        </p:txBody>
      </p:sp>
      <p:sp>
        <p:nvSpPr>
          <p:cNvPr id="9" name="TextBox 9">
            <a:extLst>
              <a:ext uri="{FF2B5EF4-FFF2-40B4-BE49-F238E27FC236}">
                <a16:creationId xmlns:a16="http://schemas.microsoft.com/office/drawing/2014/main" id="{5E3B324B-D78E-4D2A-A176-59C5374DF5B9}"/>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1" name="Interaktive Schaltfläche: Nächste(r) oder Weiter 1">
            <a:hlinkClick r:id="" action="ppaction://hlinkshowjump?jump=nextslide" highlightClick="1"/>
            <a:extLst>
              <a:ext uri="{FF2B5EF4-FFF2-40B4-BE49-F238E27FC236}">
                <a16:creationId xmlns:a16="http://schemas.microsoft.com/office/drawing/2014/main" id="{77D9E626-4270-4ED1-A1C7-B4031A163DE5}"/>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2" name="Interaktive Schaltfläche: Nächste(r) oder Weiter 7">
            <a:hlinkClick r:id="" action="ppaction://hlinkshowjump?jump=previousslide" highlightClick="1"/>
            <a:extLst>
              <a:ext uri="{FF2B5EF4-FFF2-40B4-BE49-F238E27FC236}">
                <a16:creationId xmlns:a16="http://schemas.microsoft.com/office/drawing/2014/main" id="{8B6E3A8C-87F8-476D-9B5F-9024187A4BFB}"/>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4" name="Gerade Verbindung 10">
            <a:extLst>
              <a:ext uri="{FF2B5EF4-FFF2-40B4-BE49-F238E27FC236}">
                <a16:creationId xmlns:a16="http://schemas.microsoft.com/office/drawing/2014/main" id="{4994AA65-FB9C-4970-A9FF-78E10CF4793C}"/>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01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0CA85A65-E1EE-481A-87F1-FFE5C84B5E16}"/>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2" name="Interaktive Schaltfläche: Nächste(r) oder Weiter 1">
            <a:hlinkClick r:id="" action="ppaction://hlinkshowjump?jump=nextslide" highlightClick="1"/>
            <a:extLst>
              <a:ext uri="{FF2B5EF4-FFF2-40B4-BE49-F238E27FC236}">
                <a16:creationId xmlns:a16="http://schemas.microsoft.com/office/drawing/2014/main" id="{241B3913-A9FD-4CFE-9CB0-8752ACE17429}"/>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3" name="Interaktive Schaltfläche: Nächste(r) oder Weiter 7">
            <a:hlinkClick r:id="" action="ppaction://hlinkshowjump?jump=previousslide" highlightClick="1"/>
            <a:extLst>
              <a:ext uri="{FF2B5EF4-FFF2-40B4-BE49-F238E27FC236}">
                <a16:creationId xmlns:a16="http://schemas.microsoft.com/office/drawing/2014/main" id="{8A3AD406-4683-4A63-A064-1017FBC8CCEF}"/>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4" name="Gerade Verbindung 10">
            <a:extLst>
              <a:ext uri="{FF2B5EF4-FFF2-40B4-BE49-F238E27FC236}">
                <a16:creationId xmlns:a16="http://schemas.microsoft.com/office/drawing/2014/main" id="{6ACC5A60-0645-4B90-9F6C-7D9793FAAD98}"/>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feld 5">
            <a:extLst>
              <a:ext uri="{FF2B5EF4-FFF2-40B4-BE49-F238E27FC236}">
                <a16:creationId xmlns:a16="http://schemas.microsoft.com/office/drawing/2014/main" id="{F402280F-EDC0-4B94-8F6D-836F70625F96}"/>
              </a:ext>
            </a:extLst>
          </p:cNvPr>
          <p:cNvSpPr txBox="1"/>
          <p:nvPr userDrawn="1"/>
        </p:nvSpPr>
        <p:spPr>
          <a:xfrm>
            <a:off x="245719" y="259401"/>
            <a:ext cx="300906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PSC</a:t>
            </a:r>
          </a:p>
        </p:txBody>
      </p:sp>
      <p:cxnSp>
        <p:nvCxnSpPr>
          <p:cNvPr id="10" name="Gerade Verbindung 10">
            <a:extLst>
              <a:ext uri="{FF2B5EF4-FFF2-40B4-BE49-F238E27FC236}">
                <a16:creationId xmlns:a16="http://schemas.microsoft.com/office/drawing/2014/main" id="{307A7D7B-3B2D-47BA-AF14-91895FDD9F72}"/>
              </a:ext>
            </a:extLst>
          </p:cNvPr>
          <p:cNvCxnSpPr/>
          <p:nvPr userDrawn="1"/>
        </p:nvCxnSpPr>
        <p:spPr>
          <a:xfrm>
            <a:off x="161298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4">
            <a:extLst>
              <a:ext uri="{FF2B5EF4-FFF2-40B4-BE49-F238E27FC236}">
                <a16:creationId xmlns:a16="http://schemas.microsoft.com/office/drawing/2014/main" id="{1C3BC9F1-B5FC-446D-B99F-6D7DBBDF565F}"/>
              </a:ext>
            </a:extLst>
          </p:cNvPr>
          <p:cNvSpPr>
            <a:spLocks noGrp="1"/>
          </p:cNvSpPr>
          <p:nvPr>
            <p:ph sz="quarter" idx="10"/>
          </p:nvPr>
        </p:nvSpPr>
        <p:spPr>
          <a:xfrm>
            <a:off x="1707283" y="271485"/>
            <a:ext cx="5663639" cy="338554"/>
          </a:xfrm>
          <a:prstGeom prst="rect">
            <a:avLst/>
          </a:prstGeom>
        </p:spPr>
        <p:txBody>
          <a:bodyPr lIns="0" rIns="0" anchor="ctr"/>
          <a:lstStyle>
            <a:lvl1pPr>
              <a:defRPr sz="1600" b="1">
                <a:solidFill>
                  <a:schemeClr val="bg2">
                    <a:lumMod val="5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43579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0" name="TextBox 9">
            <a:extLst>
              <a:ext uri="{FF2B5EF4-FFF2-40B4-BE49-F238E27FC236}">
                <a16:creationId xmlns:a16="http://schemas.microsoft.com/office/drawing/2014/main" id="{CFE93B4B-56AD-4C1C-9916-46A1D7D015E8}"/>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21" name="Interaktive Schaltfläche: Nächste(r) oder Weiter 1">
            <a:hlinkClick r:id="" action="ppaction://hlinkshowjump?jump=nextslide" highlightClick="1"/>
            <a:extLst>
              <a:ext uri="{FF2B5EF4-FFF2-40B4-BE49-F238E27FC236}">
                <a16:creationId xmlns:a16="http://schemas.microsoft.com/office/drawing/2014/main" id="{3AD6C2E1-524B-4AB9-9032-6D1E27E6A5E5}"/>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22" name="Interaktive Schaltfläche: Nächste(r) oder Weiter 7">
            <a:hlinkClick r:id="" action="ppaction://hlinkshowjump?jump=previousslide" highlightClick="1"/>
            <a:extLst>
              <a:ext uri="{FF2B5EF4-FFF2-40B4-BE49-F238E27FC236}">
                <a16:creationId xmlns:a16="http://schemas.microsoft.com/office/drawing/2014/main" id="{76FF6ABB-F0D7-4E64-893C-D2D8B3F85F50}"/>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23" name="Gerade Verbindung 10">
            <a:extLst>
              <a:ext uri="{FF2B5EF4-FFF2-40B4-BE49-F238E27FC236}">
                <a16:creationId xmlns:a16="http://schemas.microsoft.com/office/drawing/2014/main" id="{05D66167-85F3-4BAA-915C-9927D29C257E}"/>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96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Content with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DAF24A-7875-4908-8A1C-E0D92FD70045}"/>
              </a:ext>
            </a:extLst>
          </p:cNvPr>
          <p:cNvSpPr>
            <a:spLocks noGrp="1"/>
          </p:cNvSpPr>
          <p:nvPr>
            <p:ph idx="1" hasCustomPrompt="1"/>
          </p:nvPr>
        </p:nvSpPr>
        <p:spPr>
          <a:xfrm>
            <a:off x="640080" y="914400"/>
            <a:ext cx="8037576" cy="5239512"/>
          </a:xfrm>
          <a:prstGeom prst="rect">
            <a:avLst/>
          </a:prstGeom>
        </p:spPr>
        <p:txBody>
          <a:bodyPr/>
          <a:lstStyle>
            <a:lvl1pPr marL="285750" indent="-285750">
              <a:buFont typeface="Wingdings" panose="05000000000000000000" pitchFamily="2" charset="2"/>
              <a:buChar char="Ü"/>
              <a:defRPr>
                <a:solidFill>
                  <a:srgbClr val="464646"/>
                </a:solidFill>
                <a:latin typeface="Century Gothic" panose="020B0502020202020204" pitchFamily="34" charset="0"/>
              </a:defRPr>
            </a:lvl1pPr>
            <a:lvl2pPr>
              <a:defRPr>
                <a:solidFill>
                  <a:srgbClr val="464646"/>
                </a:solidFill>
                <a:latin typeface="Century Gothic" panose="020B0502020202020204" pitchFamily="34" charset="0"/>
              </a:defRPr>
            </a:lvl2pPr>
            <a:lvl3pPr>
              <a:defRPr>
                <a:latin typeface="Century Gothic" panose="020B0502020202020204" pitchFamily="34" charset="0"/>
              </a:defRPr>
            </a:lvl3pPr>
          </a:lstStyle>
          <a:p>
            <a:pPr lvl="0"/>
            <a:r>
              <a:rPr lang="en-US" dirty="0"/>
              <a:t>First level</a:t>
            </a:r>
          </a:p>
          <a:p>
            <a:pPr lvl="1"/>
            <a:r>
              <a:rPr lang="en-US" dirty="0"/>
              <a:t>Second level</a:t>
            </a:r>
          </a:p>
          <a:p>
            <a:pPr lvl="2"/>
            <a:r>
              <a:rPr lang="en-US" dirty="0"/>
              <a:t>Third level</a:t>
            </a:r>
          </a:p>
        </p:txBody>
      </p:sp>
      <p:sp>
        <p:nvSpPr>
          <p:cNvPr id="12" name="Textfeld 5">
            <a:extLst>
              <a:ext uri="{FF2B5EF4-FFF2-40B4-BE49-F238E27FC236}">
                <a16:creationId xmlns:a16="http://schemas.microsoft.com/office/drawing/2014/main" id="{68AE8A40-59BA-4667-A7BB-7691F13E715D}"/>
              </a:ext>
            </a:extLst>
          </p:cNvPr>
          <p:cNvSpPr txBox="1"/>
          <p:nvPr userDrawn="1"/>
        </p:nvSpPr>
        <p:spPr>
          <a:xfrm>
            <a:off x="245719" y="259401"/>
            <a:ext cx="90754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a:t>
            </a:r>
          </a:p>
        </p:txBody>
      </p:sp>
      <p:cxnSp>
        <p:nvCxnSpPr>
          <p:cNvPr id="13" name="Gerade Verbindung 10">
            <a:extLst>
              <a:ext uri="{FF2B5EF4-FFF2-40B4-BE49-F238E27FC236}">
                <a16:creationId xmlns:a16="http://schemas.microsoft.com/office/drawing/2014/main" id="{BF2E1EEF-3874-47C1-9809-138CE86DC65E}"/>
              </a:ext>
            </a:extLst>
          </p:cNvPr>
          <p:cNvCxnSpPr/>
          <p:nvPr userDrawn="1"/>
        </p:nvCxnSpPr>
        <p:spPr>
          <a:xfrm>
            <a:off x="1198746"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4">
            <a:extLst>
              <a:ext uri="{FF2B5EF4-FFF2-40B4-BE49-F238E27FC236}">
                <a16:creationId xmlns:a16="http://schemas.microsoft.com/office/drawing/2014/main" id="{C451CB0B-1C80-4048-8C48-CE3C9B4BA586}"/>
              </a:ext>
            </a:extLst>
          </p:cNvPr>
          <p:cNvSpPr>
            <a:spLocks noGrp="1"/>
          </p:cNvSpPr>
          <p:nvPr>
            <p:ph sz="quarter" idx="10"/>
          </p:nvPr>
        </p:nvSpPr>
        <p:spPr>
          <a:xfrm>
            <a:off x="1325390" y="271485"/>
            <a:ext cx="7332126" cy="338554"/>
          </a:xfrm>
          <a:prstGeom prst="rect">
            <a:avLst/>
          </a:prstGeom>
        </p:spPr>
        <p:txBody>
          <a:bodyPr lIns="0" rIns="0" anchor="ctr"/>
          <a:lstStyle>
            <a:lvl1pPr marL="0" indent="0">
              <a:buNone/>
              <a:defRPr sz="1600" b="1">
                <a:solidFill>
                  <a:schemeClr val="bg2">
                    <a:lumMod val="50000"/>
                  </a:schemeClr>
                </a:solidFill>
                <a:latin typeface="Century Gothic" panose="020B0502020202020204" pitchFamily="34" charset="0"/>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26141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Columns with Bullet Poi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D6808-68E9-48E5-A692-6DB909B47AA1}"/>
              </a:ext>
            </a:extLst>
          </p:cNvPr>
          <p:cNvSpPr>
            <a:spLocks noGrp="1"/>
          </p:cNvSpPr>
          <p:nvPr>
            <p:ph sz="half" idx="1" hasCustomPrompt="1"/>
          </p:nvPr>
        </p:nvSpPr>
        <p:spPr>
          <a:xfrm>
            <a:off x="640080" y="914400"/>
            <a:ext cx="3867150" cy="5239512"/>
          </a:xfrm>
          <a:prstGeom prst="rect">
            <a:avLst/>
          </a:prstGeom>
        </p:spPr>
        <p:txBody>
          <a:bodyPr/>
          <a:lstStyle>
            <a:lvl1pPr>
              <a:defRPr baseline="0">
                <a:solidFill>
                  <a:srgbClr val="464646"/>
                </a:solidFill>
                <a:latin typeface="Century Gothic" panose="020B0502020202020204" pitchFamily="34" charset="0"/>
              </a:defRPr>
            </a:lvl1pPr>
            <a:lvl2pPr>
              <a:defRPr baseline="0">
                <a:solidFill>
                  <a:srgbClr val="464646"/>
                </a:solidFill>
                <a:latin typeface="Century Gothic" panose="020B0502020202020204" pitchFamily="34" charset="0"/>
              </a:defRPr>
            </a:lvl2pPr>
            <a:lvl3pPr>
              <a:defRPr>
                <a:solidFill>
                  <a:srgbClr val="787878"/>
                </a:solidFill>
                <a:latin typeface="Century Gothic" panose="020B0502020202020204" pitchFamily="34" charset="0"/>
              </a:defRPr>
            </a:lvl3pPr>
          </a:lstStyle>
          <a:p>
            <a:pPr lvl="0"/>
            <a:r>
              <a:rPr lang="en-US" dirty="0"/>
              <a:t>First level</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0B5DC819-C738-49F0-A8F1-C9B3D1F5C030}"/>
              </a:ext>
            </a:extLst>
          </p:cNvPr>
          <p:cNvSpPr>
            <a:spLocks noGrp="1"/>
          </p:cNvSpPr>
          <p:nvPr>
            <p:ph sz="half" idx="2" hasCustomPrompt="1"/>
          </p:nvPr>
        </p:nvSpPr>
        <p:spPr>
          <a:xfrm>
            <a:off x="4648200" y="914400"/>
            <a:ext cx="3867150" cy="5239512"/>
          </a:xfrm>
          <a:prstGeom prst="rect">
            <a:avLst/>
          </a:prstGeom>
        </p:spPr>
        <p:txBody>
          <a:bodyPr/>
          <a:lstStyle>
            <a:lvl1pPr>
              <a:defRPr>
                <a:solidFill>
                  <a:srgbClr val="464646"/>
                </a:solidFill>
                <a:latin typeface="Century Gothic" panose="020B0502020202020204" pitchFamily="34" charset="0"/>
              </a:defRPr>
            </a:lvl1pPr>
            <a:lvl2pPr>
              <a:defRPr>
                <a:solidFill>
                  <a:srgbClr val="464646"/>
                </a:solidFill>
                <a:latin typeface="Century Gothic" panose="020B0502020202020204" pitchFamily="34" charset="0"/>
              </a:defRPr>
            </a:lvl2pPr>
            <a:lvl3pPr>
              <a:defRPr>
                <a:solidFill>
                  <a:srgbClr val="787878"/>
                </a:solidFill>
                <a:latin typeface="Century Gothic" panose="020B0502020202020204" pitchFamily="34" charset="0"/>
              </a:defRPr>
            </a:lvl3pPr>
          </a:lstStyle>
          <a:p>
            <a:pPr lvl="0"/>
            <a:r>
              <a:rPr lang="en-US" dirty="0"/>
              <a:t>First level</a:t>
            </a:r>
          </a:p>
          <a:p>
            <a:pPr lvl="1"/>
            <a:r>
              <a:rPr lang="en-US" dirty="0"/>
              <a:t>Second level</a:t>
            </a:r>
          </a:p>
          <a:p>
            <a:pPr lvl="2"/>
            <a:r>
              <a:rPr lang="en-US" dirty="0"/>
              <a:t>Third level</a:t>
            </a:r>
          </a:p>
        </p:txBody>
      </p:sp>
      <p:sp>
        <p:nvSpPr>
          <p:cNvPr id="13" name="Textfeld 5">
            <a:extLst>
              <a:ext uri="{FF2B5EF4-FFF2-40B4-BE49-F238E27FC236}">
                <a16:creationId xmlns:a16="http://schemas.microsoft.com/office/drawing/2014/main" id="{F6DA65EA-C36B-4F48-8BF4-05D6DCDF2A5C}"/>
              </a:ext>
            </a:extLst>
          </p:cNvPr>
          <p:cNvSpPr txBox="1"/>
          <p:nvPr userDrawn="1"/>
        </p:nvSpPr>
        <p:spPr>
          <a:xfrm>
            <a:off x="245719" y="259401"/>
            <a:ext cx="90754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a:t>
            </a:r>
          </a:p>
        </p:txBody>
      </p:sp>
      <p:cxnSp>
        <p:nvCxnSpPr>
          <p:cNvPr id="14" name="Gerade Verbindung 10">
            <a:extLst>
              <a:ext uri="{FF2B5EF4-FFF2-40B4-BE49-F238E27FC236}">
                <a16:creationId xmlns:a16="http://schemas.microsoft.com/office/drawing/2014/main" id="{7494EC00-4E4F-4009-A7DA-C3DD5C6C21AD}"/>
              </a:ext>
            </a:extLst>
          </p:cNvPr>
          <p:cNvCxnSpPr/>
          <p:nvPr userDrawn="1"/>
        </p:nvCxnSpPr>
        <p:spPr>
          <a:xfrm>
            <a:off x="1198746"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4">
            <a:extLst>
              <a:ext uri="{FF2B5EF4-FFF2-40B4-BE49-F238E27FC236}">
                <a16:creationId xmlns:a16="http://schemas.microsoft.com/office/drawing/2014/main" id="{E1EA4283-4ABE-4271-B7AD-87CCA245B54E}"/>
              </a:ext>
            </a:extLst>
          </p:cNvPr>
          <p:cNvSpPr>
            <a:spLocks noGrp="1"/>
          </p:cNvSpPr>
          <p:nvPr>
            <p:ph sz="quarter" idx="10"/>
          </p:nvPr>
        </p:nvSpPr>
        <p:spPr>
          <a:xfrm>
            <a:off x="1325390" y="271485"/>
            <a:ext cx="7332126" cy="338554"/>
          </a:xfrm>
          <a:prstGeom prst="rect">
            <a:avLst/>
          </a:prstGeom>
        </p:spPr>
        <p:txBody>
          <a:bodyPr lIns="0" rIns="0" anchor="ctr"/>
          <a:lstStyle>
            <a:lvl1pPr marL="0" indent="0">
              <a:buNone/>
              <a:defRPr sz="1600" b="1">
                <a:solidFill>
                  <a:schemeClr val="bg2">
                    <a:lumMod val="50000"/>
                  </a:schemeClr>
                </a:solidFill>
                <a:latin typeface="Century Gothic" panose="020B0502020202020204" pitchFamily="34" charset="0"/>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90123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B39255-119C-AD48-8C1B-E4918ADE8FDF}"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B5508-97C7-6D42-B606-56D15344DB0B}" type="slidenum">
              <a:rPr lang="en-US" smtClean="0"/>
              <a:t>‹#›</a:t>
            </a:fld>
            <a:endParaRPr lang="en-US"/>
          </a:p>
        </p:txBody>
      </p:sp>
    </p:spTree>
    <p:extLst>
      <p:ext uri="{BB962C8B-B14F-4D97-AF65-F5344CB8AC3E}">
        <p14:creationId xmlns:p14="http://schemas.microsoft.com/office/powerpoint/2010/main" val="631089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B39255-119C-AD48-8C1B-E4918ADE8FDF}"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B5508-97C7-6D42-B606-56D15344DB0B}" type="slidenum">
              <a:rPr lang="en-US" smtClean="0"/>
              <a:t>‹#›</a:t>
            </a:fld>
            <a:endParaRPr lang="en-US"/>
          </a:p>
        </p:txBody>
      </p:sp>
    </p:spTree>
    <p:extLst>
      <p:ext uri="{BB962C8B-B14F-4D97-AF65-F5344CB8AC3E}">
        <p14:creationId xmlns:p14="http://schemas.microsoft.com/office/powerpoint/2010/main" val="763044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B39255-119C-AD48-8C1B-E4918ADE8FDF}"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B5508-97C7-6D42-B606-56D15344DB0B}" type="slidenum">
              <a:rPr lang="en-US" smtClean="0"/>
              <a:t>‹#›</a:t>
            </a:fld>
            <a:endParaRPr lang="en-US"/>
          </a:p>
        </p:txBody>
      </p:sp>
    </p:spTree>
    <p:extLst>
      <p:ext uri="{BB962C8B-B14F-4D97-AF65-F5344CB8AC3E}">
        <p14:creationId xmlns:p14="http://schemas.microsoft.com/office/powerpoint/2010/main" val="2364650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Full P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184275" y="914400"/>
            <a:ext cx="8775450" cy="5243513"/>
          </a:xfrm>
          <a:prstGeom prst="rect">
            <a:avLst/>
          </a:prstGeom>
        </p:spPr>
        <p:txBody>
          <a:bodyPr>
            <a:normAutofit/>
          </a:bodyPr>
          <a:lstStyle>
            <a:lvl1pPr>
              <a:defRPr sz="1800" baseline="0">
                <a:solidFill>
                  <a:schemeClr val="bg1">
                    <a:lumMod val="10000"/>
                  </a:schemeClr>
                </a:solidFill>
                <a:latin typeface="Century Gothic" panose="020B0502020202020204" pitchFamily="34" charset="0"/>
              </a:defRPr>
            </a:lvl1pPr>
            <a:lvl5pPr marL="1828800" indent="0">
              <a:buNone/>
              <a:defRPr/>
            </a:lvl5pPr>
          </a:lstStyle>
          <a:p>
            <a:pPr lvl="0"/>
            <a:r>
              <a:rPr lang="de-DE" dirty="0"/>
              <a:t>Edit text</a:t>
            </a:r>
          </a:p>
        </p:txBody>
      </p:sp>
      <p:sp>
        <p:nvSpPr>
          <p:cNvPr id="16" name="TextBox 9">
            <a:extLst>
              <a:ext uri="{FF2B5EF4-FFF2-40B4-BE49-F238E27FC236}">
                <a16:creationId xmlns:a16="http://schemas.microsoft.com/office/drawing/2014/main" id="{75922230-7D5B-4441-8605-63B3298B10F2}"/>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7" name="Interaktive Schaltfläche: Nächste(r) oder Weiter 1">
            <a:hlinkClick r:id="" action="ppaction://hlinkshowjump?jump=nextslide" highlightClick="1"/>
            <a:extLst>
              <a:ext uri="{FF2B5EF4-FFF2-40B4-BE49-F238E27FC236}">
                <a16:creationId xmlns:a16="http://schemas.microsoft.com/office/drawing/2014/main" id="{15D5DDF0-D347-4ECC-A4B2-7498742B404C}"/>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8" name="Interaktive Schaltfläche: Nächste(r) oder Weiter 7">
            <a:hlinkClick r:id="" action="ppaction://hlinkshowjump?jump=previousslide" highlightClick="1"/>
            <a:extLst>
              <a:ext uri="{FF2B5EF4-FFF2-40B4-BE49-F238E27FC236}">
                <a16:creationId xmlns:a16="http://schemas.microsoft.com/office/drawing/2014/main" id="{87E689B3-7C6C-44C7-BC13-85F30095ABD8}"/>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9" name="Gerade Verbindung 10">
            <a:extLst>
              <a:ext uri="{FF2B5EF4-FFF2-40B4-BE49-F238E27FC236}">
                <a16:creationId xmlns:a16="http://schemas.microsoft.com/office/drawing/2014/main" id="{6F388310-B96C-405B-AB18-990B2268A5CE}"/>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feld 5">
            <a:extLst>
              <a:ext uri="{FF2B5EF4-FFF2-40B4-BE49-F238E27FC236}">
                <a16:creationId xmlns:a16="http://schemas.microsoft.com/office/drawing/2014/main" id="{15F37147-BEBF-4664-8E57-8F8740CA3EFA}"/>
              </a:ext>
            </a:extLst>
          </p:cNvPr>
          <p:cNvSpPr txBox="1"/>
          <p:nvPr userDrawn="1"/>
        </p:nvSpPr>
        <p:spPr>
          <a:xfrm>
            <a:off x="245719" y="259401"/>
            <a:ext cx="2142639"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JPA</a:t>
            </a:r>
          </a:p>
        </p:txBody>
      </p:sp>
      <p:cxnSp>
        <p:nvCxnSpPr>
          <p:cNvPr id="11" name="Gerade Verbindung 10">
            <a:extLst>
              <a:ext uri="{FF2B5EF4-FFF2-40B4-BE49-F238E27FC236}">
                <a16:creationId xmlns:a16="http://schemas.microsoft.com/office/drawing/2014/main" id="{26F2CBF6-4899-4B3B-9C4F-311FAE354963}"/>
              </a:ext>
            </a:extLst>
          </p:cNvPr>
          <p:cNvCxnSpPr/>
          <p:nvPr userDrawn="1"/>
        </p:nvCxnSpPr>
        <p:spPr>
          <a:xfrm>
            <a:off x="1615522"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4">
            <a:extLst>
              <a:ext uri="{FF2B5EF4-FFF2-40B4-BE49-F238E27FC236}">
                <a16:creationId xmlns:a16="http://schemas.microsoft.com/office/drawing/2014/main" id="{450AAC65-C78C-457F-B852-84CDFFD5D972}"/>
              </a:ext>
            </a:extLst>
          </p:cNvPr>
          <p:cNvSpPr>
            <a:spLocks noGrp="1"/>
          </p:cNvSpPr>
          <p:nvPr>
            <p:ph sz="quarter" idx="10"/>
          </p:nvPr>
        </p:nvSpPr>
        <p:spPr>
          <a:xfrm>
            <a:off x="1683509" y="271485"/>
            <a:ext cx="6654936" cy="338554"/>
          </a:xfrm>
          <a:prstGeom prst="rect">
            <a:avLst/>
          </a:prstGeom>
        </p:spPr>
        <p:txBody>
          <a:bodyPr lIns="0" rIns="0" anchor="ctr"/>
          <a:lstStyle>
            <a:lvl1pPr>
              <a:defRPr sz="1600" b="1">
                <a:solidFill>
                  <a:schemeClr val="bg1">
                    <a:lumMod val="1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134946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B39255-119C-AD48-8C1B-E4918ADE8FDF}"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B5508-97C7-6D42-B606-56D15344DB0B}" type="slidenum">
              <a:rPr lang="en-US" smtClean="0"/>
              <a:t>‹#›</a:t>
            </a:fld>
            <a:endParaRPr lang="en-US"/>
          </a:p>
        </p:txBody>
      </p:sp>
    </p:spTree>
    <p:extLst>
      <p:ext uri="{BB962C8B-B14F-4D97-AF65-F5344CB8AC3E}">
        <p14:creationId xmlns:p14="http://schemas.microsoft.com/office/powerpoint/2010/main" val="518812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B39255-119C-AD48-8C1B-E4918ADE8FDF}" type="datetimeFigureOut">
              <a:rPr lang="en-US" smtClean="0"/>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B5508-97C7-6D42-B606-56D15344DB0B}" type="slidenum">
              <a:rPr lang="en-US" smtClean="0"/>
              <a:t>‹#›</a:t>
            </a:fld>
            <a:endParaRPr lang="en-US"/>
          </a:p>
        </p:txBody>
      </p:sp>
    </p:spTree>
    <p:extLst>
      <p:ext uri="{BB962C8B-B14F-4D97-AF65-F5344CB8AC3E}">
        <p14:creationId xmlns:p14="http://schemas.microsoft.com/office/powerpoint/2010/main" val="3298120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B39255-119C-AD48-8C1B-E4918ADE8FDF}" type="datetimeFigureOut">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B5508-97C7-6D42-B606-56D15344DB0B}" type="slidenum">
              <a:rPr lang="en-US" smtClean="0"/>
              <a:t>‹#›</a:t>
            </a:fld>
            <a:endParaRPr lang="en-US"/>
          </a:p>
        </p:txBody>
      </p:sp>
    </p:spTree>
    <p:extLst>
      <p:ext uri="{BB962C8B-B14F-4D97-AF65-F5344CB8AC3E}">
        <p14:creationId xmlns:p14="http://schemas.microsoft.com/office/powerpoint/2010/main" val="3139971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39255-119C-AD48-8C1B-E4918ADE8FDF}" type="datetimeFigureOut">
              <a:rPr lang="en-US" smtClean="0"/>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B5508-97C7-6D42-B606-56D15344DB0B}" type="slidenum">
              <a:rPr lang="en-US" smtClean="0"/>
              <a:t>‹#›</a:t>
            </a:fld>
            <a:endParaRPr lang="en-US"/>
          </a:p>
        </p:txBody>
      </p:sp>
    </p:spTree>
    <p:extLst>
      <p:ext uri="{BB962C8B-B14F-4D97-AF65-F5344CB8AC3E}">
        <p14:creationId xmlns:p14="http://schemas.microsoft.com/office/powerpoint/2010/main" val="13602175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B39255-119C-AD48-8C1B-E4918ADE8FDF}"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B5508-97C7-6D42-B606-56D15344DB0B}" type="slidenum">
              <a:rPr lang="en-US" smtClean="0"/>
              <a:t>‹#›</a:t>
            </a:fld>
            <a:endParaRPr lang="en-US"/>
          </a:p>
        </p:txBody>
      </p:sp>
    </p:spTree>
    <p:extLst>
      <p:ext uri="{BB962C8B-B14F-4D97-AF65-F5344CB8AC3E}">
        <p14:creationId xmlns:p14="http://schemas.microsoft.com/office/powerpoint/2010/main" val="1326485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B39255-119C-AD48-8C1B-E4918ADE8FDF}"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B5508-97C7-6D42-B606-56D15344DB0B}" type="slidenum">
              <a:rPr lang="en-US" smtClean="0"/>
              <a:t>‹#›</a:t>
            </a:fld>
            <a:endParaRPr lang="en-US"/>
          </a:p>
        </p:txBody>
      </p:sp>
    </p:spTree>
    <p:extLst>
      <p:ext uri="{BB962C8B-B14F-4D97-AF65-F5344CB8AC3E}">
        <p14:creationId xmlns:p14="http://schemas.microsoft.com/office/powerpoint/2010/main" val="37328824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B39255-119C-AD48-8C1B-E4918ADE8FDF}"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B5508-97C7-6D42-B606-56D15344DB0B}" type="slidenum">
              <a:rPr lang="en-US" smtClean="0"/>
              <a:t>‹#›</a:t>
            </a:fld>
            <a:endParaRPr lang="en-US"/>
          </a:p>
        </p:txBody>
      </p:sp>
    </p:spTree>
    <p:extLst>
      <p:ext uri="{BB962C8B-B14F-4D97-AF65-F5344CB8AC3E}">
        <p14:creationId xmlns:p14="http://schemas.microsoft.com/office/powerpoint/2010/main" val="2735411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B39255-119C-AD48-8C1B-E4918ADE8FDF}"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B5508-97C7-6D42-B606-56D15344DB0B}" type="slidenum">
              <a:rPr lang="en-US" smtClean="0"/>
              <a:t>‹#›</a:t>
            </a:fld>
            <a:endParaRPr lang="en-US"/>
          </a:p>
        </p:txBody>
      </p:sp>
    </p:spTree>
    <p:extLst>
      <p:ext uri="{BB962C8B-B14F-4D97-AF65-F5344CB8AC3E}">
        <p14:creationId xmlns:p14="http://schemas.microsoft.com/office/powerpoint/2010/main" val="4192693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46617" y="1166304"/>
            <a:ext cx="8813352" cy="489399"/>
          </a:xfrm>
          <a:prstGeom prst="rect">
            <a:avLst/>
          </a:prstGeom>
        </p:spPr>
        <p:txBody>
          <a:bodyPr/>
          <a:lstStyle>
            <a:lvl1pPr>
              <a:defRPr sz="3200">
                <a:solidFill>
                  <a:srgbClr val="5B9BD5"/>
                </a:solidFill>
              </a:defRPr>
            </a:lvl1pPr>
          </a:lstStyle>
          <a:p>
            <a:pPr lvl="0"/>
            <a:r>
              <a:rPr lang="en-US" dirty="0"/>
              <a:t>Edit Master Title</a:t>
            </a:r>
          </a:p>
        </p:txBody>
      </p:sp>
      <p:sp>
        <p:nvSpPr>
          <p:cNvPr id="5" name="Content Placeholder 3"/>
          <p:cNvSpPr>
            <a:spLocks noGrp="1"/>
          </p:cNvSpPr>
          <p:nvPr>
            <p:ph sz="quarter" idx="11" hasCustomPrompt="1"/>
          </p:nvPr>
        </p:nvSpPr>
        <p:spPr>
          <a:xfrm>
            <a:off x="146617" y="1660316"/>
            <a:ext cx="8813351" cy="489399"/>
          </a:xfrm>
          <a:prstGeom prst="rect">
            <a:avLst/>
          </a:prstGeom>
        </p:spPr>
        <p:txBody>
          <a:bodyPr/>
          <a:lstStyle>
            <a:lvl1pPr>
              <a:defRPr kumimoji="0" lang="en-US" sz="2400" b="0" i="0" u="none" strike="noStrike" kern="0" cap="none" spc="300" normalizeH="0" baseline="0" dirty="0" smtClean="0">
                <a:ln>
                  <a:noFill/>
                </a:ln>
                <a:solidFill>
                  <a:schemeClr val="tx1"/>
                </a:solidFill>
                <a:effectLst/>
                <a:uLnTx/>
                <a:uFillTx/>
                <a:latin typeface="+mn-lt"/>
                <a:ea typeface="+mn-ea"/>
                <a:cs typeface="+mn-cs"/>
              </a:defRPr>
            </a:lvl1pPr>
          </a:lstStyle>
          <a:p>
            <a:pPr lvl="0"/>
            <a:r>
              <a:rPr lang="en-US" dirty="0"/>
              <a:t>Edit Master Sub Title</a:t>
            </a:r>
          </a:p>
        </p:txBody>
      </p:sp>
      <p:sp>
        <p:nvSpPr>
          <p:cNvPr id="6" name="Content Placeholder 3"/>
          <p:cNvSpPr>
            <a:spLocks noGrp="1"/>
          </p:cNvSpPr>
          <p:nvPr>
            <p:ph sz="quarter" idx="12" hasCustomPrompt="1"/>
          </p:nvPr>
        </p:nvSpPr>
        <p:spPr>
          <a:xfrm>
            <a:off x="146617" y="2264735"/>
            <a:ext cx="8813352" cy="380131"/>
          </a:xfrm>
          <a:prstGeom prst="rect">
            <a:avLst/>
          </a:prstGeom>
        </p:spPr>
        <p:txBody>
          <a:bodyPr/>
          <a:lstStyle>
            <a:lvl1pPr>
              <a:defRPr kumimoji="0" lang="en-US" sz="1600" b="0" i="0" u="none" strike="noStrike" kern="0" cap="none" spc="300" normalizeH="0" baseline="0" dirty="0" smtClean="0">
                <a:ln>
                  <a:noFill/>
                </a:ln>
                <a:solidFill>
                  <a:schemeClr val="tx1"/>
                </a:solidFill>
                <a:effectLst/>
                <a:uLnTx/>
                <a:uFillTx/>
                <a:latin typeface="+mn-lt"/>
                <a:ea typeface="+mn-ea"/>
                <a:cs typeface="+mn-cs"/>
              </a:defRPr>
            </a:lvl1pPr>
          </a:lstStyle>
          <a:p>
            <a:pPr lvl="0"/>
            <a:r>
              <a:rPr lang="en-US" dirty="0"/>
              <a:t>Edit Master Date</a:t>
            </a:r>
          </a:p>
        </p:txBody>
      </p:sp>
    </p:spTree>
    <p:extLst>
      <p:ext uri="{BB962C8B-B14F-4D97-AF65-F5344CB8AC3E}">
        <p14:creationId xmlns:p14="http://schemas.microsoft.com/office/powerpoint/2010/main" val="405222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extBox 9"/>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2" name="Interaktive Schaltfläche: Nächste(r) oder Weiter 1">
            <a:hlinkClick r:id="" action="ppaction://hlinkshowjump?jump=nextslide" highlightClick="1"/>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8" name="Interaktive Schaltfläche: Nächste(r) oder Weiter 7">
            <a:hlinkClick r:id="" action="ppaction://hlinkshowjump?jump=previousslide" highlightClick="1"/>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0" name="Gerade Verbindung 10"/>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1" hasCustomPrompt="1"/>
          </p:nvPr>
        </p:nvSpPr>
        <p:spPr>
          <a:xfrm>
            <a:off x="184275" y="914400"/>
            <a:ext cx="8775451" cy="5243513"/>
          </a:xfrm>
          <a:prstGeom prst="rect">
            <a:avLst/>
          </a:prstGeom>
        </p:spPr>
        <p:txBody>
          <a:bodyPr/>
          <a:lstStyle>
            <a:lvl1pPr marL="514350" indent="-514350">
              <a:buFont typeface="+mj-lt"/>
              <a:buAutoNum type="arabicParenR"/>
              <a:defRPr sz="1800" baseline="0">
                <a:solidFill>
                  <a:schemeClr val="bg1">
                    <a:lumMod val="10000"/>
                  </a:schemeClr>
                </a:solidFill>
              </a:defRPr>
            </a:lvl1pPr>
            <a:lvl2pPr marL="914400" indent="-457200">
              <a:buFont typeface="+mj-lt"/>
              <a:buAutoNum type="arabicParenR"/>
              <a:defRPr/>
            </a:lvl2pPr>
          </a:lstStyle>
          <a:p>
            <a:pPr lvl="0"/>
            <a:r>
              <a:rPr lang="en-US" dirty="0"/>
              <a:t>Add agenda item</a:t>
            </a:r>
          </a:p>
          <a:p>
            <a:pPr lvl="0"/>
            <a:r>
              <a:rPr lang="en-US" dirty="0"/>
              <a:t>Add agenda item</a:t>
            </a:r>
          </a:p>
        </p:txBody>
      </p:sp>
      <p:sp>
        <p:nvSpPr>
          <p:cNvPr id="14" name="Textfeld 5">
            <a:extLst>
              <a:ext uri="{FF2B5EF4-FFF2-40B4-BE49-F238E27FC236}">
                <a16:creationId xmlns:a16="http://schemas.microsoft.com/office/drawing/2014/main" id="{AF6EE7DE-84FE-4EFE-B053-3C2E2520DB27}"/>
              </a:ext>
            </a:extLst>
          </p:cNvPr>
          <p:cNvSpPr txBox="1"/>
          <p:nvPr userDrawn="1"/>
        </p:nvSpPr>
        <p:spPr>
          <a:xfrm>
            <a:off x="245719" y="259401"/>
            <a:ext cx="1920240"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CalACES-CalSAWS</a:t>
            </a:r>
          </a:p>
        </p:txBody>
      </p:sp>
      <p:cxnSp>
        <p:nvCxnSpPr>
          <p:cNvPr id="15" name="Gerade Verbindung 10">
            <a:extLst>
              <a:ext uri="{FF2B5EF4-FFF2-40B4-BE49-F238E27FC236}">
                <a16:creationId xmlns:a16="http://schemas.microsoft.com/office/drawing/2014/main" id="{FF414825-12BE-40E5-A2E2-00DDC85CC40D}"/>
              </a:ext>
            </a:extLst>
          </p:cNvPr>
          <p:cNvCxnSpPr/>
          <p:nvPr userDrawn="1"/>
        </p:nvCxnSpPr>
        <p:spPr>
          <a:xfrm>
            <a:off x="212447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4">
            <a:extLst>
              <a:ext uri="{FF2B5EF4-FFF2-40B4-BE49-F238E27FC236}">
                <a16:creationId xmlns:a16="http://schemas.microsoft.com/office/drawing/2014/main" id="{F78E5A6E-5937-45D1-9774-D25AA4E346EA}"/>
              </a:ext>
            </a:extLst>
          </p:cNvPr>
          <p:cNvSpPr>
            <a:spLocks noGrp="1"/>
          </p:cNvSpPr>
          <p:nvPr>
            <p:ph sz="quarter" idx="10"/>
          </p:nvPr>
        </p:nvSpPr>
        <p:spPr>
          <a:xfrm>
            <a:off x="2154355" y="271485"/>
            <a:ext cx="6609965" cy="338554"/>
          </a:xfrm>
          <a:prstGeom prst="rect">
            <a:avLst/>
          </a:prstGeom>
        </p:spPr>
        <p:txBody>
          <a:bodyPr lIns="0" rIns="0" anchor="ctr"/>
          <a:lstStyle>
            <a:lvl1pPr>
              <a:defRPr sz="1600" b="1">
                <a:solidFill>
                  <a:schemeClr val="bg1">
                    <a:lumMod val="1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344088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id="{F7BAB027-2F0F-4F2B-9679-25DA9BC4328B}"/>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8" name="Interaktive Schaltfläche: Nächste(r) oder Weiter 1">
            <a:hlinkClick r:id="" action="ppaction://hlinkshowjump?jump=nextslide" highlightClick="1"/>
            <a:extLst>
              <a:ext uri="{FF2B5EF4-FFF2-40B4-BE49-F238E27FC236}">
                <a16:creationId xmlns:a16="http://schemas.microsoft.com/office/drawing/2014/main" id="{0D2BF422-6635-459B-9BCD-FBE57AF7F187}"/>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9" name="Interaktive Schaltfläche: Nächste(r) oder Weiter 7">
            <a:hlinkClick r:id="" action="ppaction://hlinkshowjump?jump=previousslide" highlightClick="1"/>
            <a:extLst>
              <a:ext uri="{FF2B5EF4-FFF2-40B4-BE49-F238E27FC236}">
                <a16:creationId xmlns:a16="http://schemas.microsoft.com/office/drawing/2014/main" id="{3C281DBD-25B2-4EC2-8314-8EAC59E6C367}"/>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20" name="Gerade Verbindung 10">
            <a:extLst>
              <a:ext uri="{FF2B5EF4-FFF2-40B4-BE49-F238E27FC236}">
                <a16:creationId xmlns:a16="http://schemas.microsoft.com/office/drawing/2014/main" id="{704C3163-9B38-4068-A67A-BDE99F77C05A}"/>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9BBE93FA-CA06-46DC-B860-87B818850631}"/>
              </a:ext>
            </a:extLst>
          </p:cNvPr>
          <p:cNvSpPr>
            <a:spLocks noGrp="1"/>
          </p:cNvSpPr>
          <p:nvPr>
            <p:ph sz="half" idx="1" hasCustomPrompt="1"/>
          </p:nvPr>
        </p:nvSpPr>
        <p:spPr>
          <a:xfrm>
            <a:off x="640080" y="914400"/>
            <a:ext cx="3867150" cy="5239512"/>
          </a:xfrm>
          <a:prstGeom prst="rect">
            <a:avLst/>
          </a:prstGeom>
        </p:spPr>
        <p:txBody>
          <a:bodyPr/>
          <a:lstStyle>
            <a:lvl1pPr>
              <a:defRPr sz="1800">
                <a:solidFill>
                  <a:schemeClr val="bg1">
                    <a:lumMod val="10000"/>
                  </a:schemeClr>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dirty="0"/>
              <a:t>Edit text</a:t>
            </a:r>
          </a:p>
        </p:txBody>
      </p:sp>
      <p:sp>
        <p:nvSpPr>
          <p:cNvPr id="23" name="Content Placeholder 3">
            <a:extLst>
              <a:ext uri="{FF2B5EF4-FFF2-40B4-BE49-F238E27FC236}">
                <a16:creationId xmlns:a16="http://schemas.microsoft.com/office/drawing/2014/main" id="{9791886A-9DC7-44FB-970F-A5F5EEF97991}"/>
              </a:ext>
            </a:extLst>
          </p:cNvPr>
          <p:cNvSpPr>
            <a:spLocks noGrp="1"/>
          </p:cNvSpPr>
          <p:nvPr>
            <p:ph sz="half" idx="2" hasCustomPrompt="1"/>
          </p:nvPr>
        </p:nvSpPr>
        <p:spPr>
          <a:xfrm>
            <a:off x="4648200" y="914400"/>
            <a:ext cx="3867150" cy="5239512"/>
          </a:xfrm>
          <a:prstGeom prst="rect">
            <a:avLst/>
          </a:prstGeom>
        </p:spPr>
        <p:txBody>
          <a:bodyPr/>
          <a:lstStyle>
            <a:lvl1pPr>
              <a:defRPr sz="1800">
                <a:solidFill>
                  <a:schemeClr val="bg1">
                    <a:lumMod val="10000"/>
                  </a:schemeClr>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dirty="0"/>
              <a:t>Edit text</a:t>
            </a:r>
          </a:p>
        </p:txBody>
      </p:sp>
      <p:sp>
        <p:nvSpPr>
          <p:cNvPr id="11" name="Textfeld 5">
            <a:extLst>
              <a:ext uri="{FF2B5EF4-FFF2-40B4-BE49-F238E27FC236}">
                <a16:creationId xmlns:a16="http://schemas.microsoft.com/office/drawing/2014/main" id="{AF6EE7DE-84FE-4EFE-B053-3C2E2520DB27}"/>
              </a:ext>
            </a:extLst>
          </p:cNvPr>
          <p:cNvSpPr txBox="1"/>
          <p:nvPr userDrawn="1"/>
        </p:nvSpPr>
        <p:spPr>
          <a:xfrm>
            <a:off x="245719" y="259401"/>
            <a:ext cx="218358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JPA</a:t>
            </a:r>
          </a:p>
        </p:txBody>
      </p:sp>
      <p:cxnSp>
        <p:nvCxnSpPr>
          <p:cNvPr id="12" name="Gerade Verbindung 10">
            <a:extLst>
              <a:ext uri="{FF2B5EF4-FFF2-40B4-BE49-F238E27FC236}">
                <a16:creationId xmlns:a16="http://schemas.microsoft.com/office/drawing/2014/main" id="{FF414825-12BE-40E5-A2E2-00DDC85CC40D}"/>
              </a:ext>
            </a:extLst>
          </p:cNvPr>
          <p:cNvCxnSpPr/>
          <p:nvPr userDrawn="1"/>
        </p:nvCxnSpPr>
        <p:spPr>
          <a:xfrm>
            <a:off x="168632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4">
            <a:extLst>
              <a:ext uri="{FF2B5EF4-FFF2-40B4-BE49-F238E27FC236}">
                <a16:creationId xmlns:a16="http://schemas.microsoft.com/office/drawing/2014/main" id="{F78E5A6E-5937-45D1-9774-D25AA4E346EA}"/>
              </a:ext>
            </a:extLst>
          </p:cNvPr>
          <p:cNvSpPr>
            <a:spLocks noGrp="1"/>
          </p:cNvSpPr>
          <p:nvPr>
            <p:ph sz="quarter" idx="10"/>
          </p:nvPr>
        </p:nvSpPr>
        <p:spPr>
          <a:xfrm>
            <a:off x="1754305" y="271485"/>
            <a:ext cx="6609965" cy="338554"/>
          </a:xfrm>
          <a:prstGeom prst="rect">
            <a:avLst/>
          </a:prstGeom>
        </p:spPr>
        <p:txBody>
          <a:bodyPr lIns="0" rIns="0" anchor="ctr"/>
          <a:lstStyle>
            <a:lvl1pPr>
              <a:defRPr sz="1600" b="1">
                <a:solidFill>
                  <a:schemeClr val="bg1">
                    <a:lumMod val="1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117716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Full P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184275" y="914400"/>
            <a:ext cx="8775450" cy="5243513"/>
          </a:xfrm>
          <a:prstGeom prst="rect">
            <a:avLst/>
          </a:prstGeom>
        </p:spPr>
        <p:txBody>
          <a:bodyPr>
            <a:normAutofit/>
          </a:bodyPr>
          <a:lstStyle>
            <a:lvl1pPr>
              <a:defRPr sz="1800" baseline="0">
                <a:solidFill>
                  <a:schemeClr val="bg1">
                    <a:lumMod val="10000"/>
                  </a:schemeClr>
                </a:solidFill>
                <a:latin typeface="Century Gothic" panose="020B0502020202020204" pitchFamily="34" charset="0"/>
              </a:defRPr>
            </a:lvl1pPr>
            <a:lvl5pPr marL="1828800" indent="0">
              <a:buNone/>
              <a:defRPr/>
            </a:lvl5pPr>
          </a:lstStyle>
          <a:p>
            <a:pPr lvl="0"/>
            <a:r>
              <a:rPr lang="de-DE" dirty="0"/>
              <a:t>Edit text</a:t>
            </a:r>
          </a:p>
        </p:txBody>
      </p:sp>
      <p:sp>
        <p:nvSpPr>
          <p:cNvPr id="16" name="TextBox 9">
            <a:extLst>
              <a:ext uri="{FF2B5EF4-FFF2-40B4-BE49-F238E27FC236}">
                <a16:creationId xmlns:a16="http://schemas.microsoft.com/office/drawing/2014/main" id="{75922230-7D5B-4441-8605-63B3298B10F2}"/>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7" name="Interaktive Schaltfläche: Nächste(r) oder Weiter 1">
            <a:hlinkClick r:id="" action="ppaction://hlinkshowjump?jump=nextslide" highlightClick="1"/>
            <a:extLst>
              <a:ext uri="{FF2B5EF4-FFF2-40B4-BE49-F238E27FC236}">
                <a16:creationId xmlns:a16="http://schemas.microsoft.com/office/drawing/2014/main" id="{15D5DDF0-D347-4ECC-A4B2-7498742B404C}"/>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8" name="Interaktive Schaltfläche: Nächste(r) oder Weiter 7">
            <a:hlinkClick r:id="" action="ppaction://hlinkshowjump?jump=previousslide" highlightClick="1"/>
            <a:extLst>
              <a:ext uri="{FF2B5EF4-FFF2-40B4-BE49-F238E27FC236}">
                <a16:creationId xmlns:a16="http://schemas.microsoft.com/office/drawing/2014/main" id="{87E689B3-7C6C-44C7-BC13-85F30095ABD8}"/>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9" name="Gerade Verbindung 10">
            <a:extLst>
              <a:ext uri="{FF2B5EF4-FFF2-40B4-BE49-F238E27FC236}">
                <a16:creationId xmlns:a16="http://schemas.microsoft.com/office/drawing/2014/main" id="{6F388310-B96C-405B-AB18-990B2268A5CE}"/>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feld 5">
            <a:extLst>
              <a:ext uri="{FF2B5EF4-FFF2-40B4-BE49-F238E27FC236}">
                <a16:creationId xmlns:a16="http://schemas.microsoft.com/office/drawing/2014/main" id="{AF6EE7DE-84FE-4EFE-B053-3C2E2520DB27}"/>
              </a:ext>
            </a:extLst>
          </p:cNvPr>
          <p:cNvSpPr txBox="1"/>
          <p:nvPr userDrawn="1"/>
        </p:nvSpPr>
        <p:spPr>
          <a:xfrm>
            <a:off x="245719" y="259401"/>
            <a:ext cx="1920240"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CalACES-CalSAWS</a:t>
            </a:r>
          </a:p>
        </p:txBody>
      </p:sp>
      <p:cxnSp>
        <p:nvCxnSpPr>
          <p:cNvPr id="15" name="Gerade Verbindung 10">
            <a:extLst>
              <a:ext uri="{FF2B5EF4-FFF2-40B4-BE49-F238E27FC236}">
                <a16:creationId xmlns:a16="http://schemas.microsoft.com/office/drawing/2014/main" id="{FF414825-12BE-40E5-A2E2-00DDC85CC40D}"/>
              </a:ext>
            </a:extLst>
          </p:cNvPr>
          <p:cNvCxnSpPr/>
          <p:nvPr userDrawn="1"/>
        </p:nvCxnSpPr>
        <p:spPr>
          <a:xfrm>
            <a:off x="209907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0" name="Content Placeholder 4">
            <a:extLst>
              <a:ext uri="{FF2B5EF4-FFF2-40B4-BE49-F238E27FC236}">
                <a16:creationId xmlns:a16="http://schemas.microsoft.com/office/drawing/2014/main" id="{F78E5A6E-5937-45D1-9774-D25AA4E346EA}"/>
              </a:ext>
            </a:extLst>
          </p:cNvPr>
          <p:cNvSpPr>
            <a:spLocks noGrp="1"/>
          </p:cNvSpPr>
          <p:nvPr>
            <p:ph sz="quarter" idx="10"/>
          </p:nvPr>
        </p:nvSpPr>
        <p:spPr>
          <a:xfrm>
            <a:off x="2154355" y="271485"/>
            <a:ext cx="6609965" cy="338554"/>
          </a:xfrm>
          <a:prstGeom prst="rect">
            <a:avLst/>
          </a:prstGeom>
        </p:spPr>
        <p:txBody>
          <a:bodyPr lIns="0" rIns="0" anchor="ctr"/>
          <a:lstStyle>
            <a:lvl1pPr>
              <a:defRPr sz="1600" b="1">
                <a:solidFill>
                  <a:schemeClr val="bg1">
                    <a:lumMod val="1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229863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id="{F7BAB027-2F0F-4F2B-9679-25DA9BC4328B}"/>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8" name="Interaktive Schaltfläche: Nächste(r) oder Weiter 1">
            <a:hlinkClick r:id="" action="ppaction://hlinkshowjump?jump=nextslide" highlightClick="1"/>
            <a:extLst>
              <a:ext uri="{FF2B5EF4-FFF2-40B4-BE49-F238E27FC236}">
                <a16:creationId xmlns:a16="http://schemas.microsoft.com/office/drawing/2014/main" id="{0D2BF422-6635-459B-9BCD-FBE57AF7F187}"/>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9" name="Interaktive Schaltfläche: Nächste(r) oder Weiter 7">
            <a:hlinkClick r:id="" action="ppaction://hlinkshowjump?jump=previousslide" highlightClick="1"/>
            <a:extLst>
              <a:ext uri="{FF2B5EF4-FFF2-40B4-BE49-F238E27FC236}">
                <a16:creationId xmlns:a16="http://schemas.microsoft.com/office/drawing/2014/main" id="{3C281DBD-25B2-4EC2-8314-8EAC59E6C367}"/>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20" name="Gerade Verbindung 10">
            <a:extLst>
              <a:ext uri="{FF2B5EF4-FFF2-40B4-BE49-F238E27FC236}">
                <a16:creationId xmlns:a16="http://schemas.microsoft.com/office/drawing/2014/main" id="{704C3163-9B38-4068-A67A-BDE99F77C05A}"/>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9BBE93FA-CA06-46DC-B860-87B818850631}"/>
              </a:ext>
            </a:extLst>
          </p:cNvPr>
          <p:cNvSpPr>
            <a:spLocks noGrp="1"/>
          </p:cNvSpPr>
          <p:nvPr>
            <p:ph sz="half" idx="1" hasCustomPrompt="1"/>
          </p:nvPr>
        </p:nvSpPr>
        <p:spPr>
          <a:xfrm>
            <a:off x="640080" y="914400"/>
            <a:ext cx="3867150" cy="5239512"/>
          </a:xfrm>
          <a:prstGeom prst="rect">
            <a:avLst/>
          </a:prstGeom>
        </p:spPr>
        <p:txBody>
          <a:bodyPr/>
          <a:lstStyle>
            <a:lvl1pPr>
              <a:defRPr sz="1800">
                <a:solidFill>
                  <a:schemeClr val="bg1">
                    <a:lumMod val="10000"/>
                  </a:schemeClr>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dirty="0"/>
              <a:t>Edit text</a:t>
            </a:r>
          </a:p>
        </p:txBody>
      </p:sp>
      <p:sp>
        <p:nvSpPr>
          <p:cNvPr id="23" name="Content Placeholder 3">
            <a:extLst>
              <a:ext uri="{FF2B5EF4-FFF2-40B4-BE49-F238E27FC236}">
                <a16:creationId xmlns:a16="http://schemas.microsoft.com/office/drawing/2014/main" id="{9791886A-9DC7-44FB-970F-A5F5EEF97991}"/>
              </a:ext>
            </a:extLst>
          </p:cNvPr>
          <p:cNvSpPr>
            <a:spLocks noGrp="1"/>
          </p:cNvSpPr>
          <p:nvPr>
            <p:ph sz="half" idx="2" hasCustomPrompt="1"/>
          </p:nvPr>
        </p:nvSpPr>
        <p:spPr>
          <a:xfrm>
            <a:off x="4648200" y="914400"/>
            <a:ext cx="3867150" cy="5239512"/>
          </a:xfrm>
          <a:prstGeom prst="rect">
            <a:avLst/>
          </a:prstGeom>
        </p:spPr>
        <p:txBody>
          <a:bodyPr/>
          <a:lstStyle>
            <a:lvl1pPr>
              <a:defRPr sz="1800">
                <a:solidFill>
                  <a:schemeClr val="bg1">
                    <a:lumMod val="10000"/>
                  </a:schemeClr>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dirty="0"/>
              <a:t>Edit text</a:t>
            </a:r>
          </a:p>
        </p:txBody>
      </p:sp>
      <p:sp>
        <p:nvSpPr>
          <p:cNvPr id="15" name="Textfeld 5">
            <a:extLst>
              <a:ext uri="{FF2B5EF4-FFF2-40B4-BE49-F238E27FC236}">
                <a16:creationId xmlns:a16="http://schemas.microsoft.com/office/drawing/2014/main" id="{AF6EE7DE-84FE-4EFE-B053-3C2E2520DB27}"/>
              </a:ext>
            </a:extLst>
          </p:cNvPr>
          <p:cNvSpPr txBox="1"/>
          <p:nvPr userDrawn="1"/>
        </p:nvSpPr>
        <p:spPr>
          <a:xfrm>
            <a:off x="245719" y="259401"/>
            <a:ext cx="1920240"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CalACES-CalSAWS</a:t>
            </a:r>
          </a:p>
        </p:txBody>
      </p:sp>
      <p:cxnSp>
        <p:nvCxnSpPr>
          <p:cNvPr id="16" name="Gerade Verbindung 10">
            <a:extLst>
              <a:ext uri="{FF2B5EF4-FFF2-40B4-BE49-F238E27FC236}">
                <a16:creationId xmlns:a16="http://schemas.microsoft.com/office/drawing/2014/main" id="{FF414825-12BE-40E5-A2E2-00DDC85CC40D}"/>
              </a:ext>
            </a:extLst>
          </p:cNvPr>
          <p:cNvCxnSpPr/>
          <p:nvPr userDrawn="1"/>
        </p:nvCxnSpPr>
        <p:spPr>
          <a:xfrm>
            <a:off x="214987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4">
            <a:extLst>
              <a:ext uri="{FF2B5EF4-FFF2-40B4-BE49-F238E27FC236}">
                <a16:creationId xmlns:a16="http://schemas.microsoft.com/office/drawing/2014/main" id="{F78E5A6E-5937-45D1-9774-D25AA4E346EA}"/>
              </a:ext>
            </a:extLst>
          </p:cNvPr>
          <p:cNvSpPr>
            <a:spLocks noGrp="1"/>
          </p:cNvSpPr>
          <p:nvPr>
            <p:ph sz="quarter" idx="10"/>
          </p:nvPr>
        </p:nvSpPr>
        <p:spPr>
          <a:xfrm>
            <a:off x="2192455" y="271485"/>
            <a:ext cx="6609965" cy="338554"/>
          </a:xfrm>
          <a:prstGeom prst="rect">
            <a:avLst/>
          </a:prstGeom>
        </p:spPr>
        <p:txBody>
          <a:bodyPr lIns="0" rIns="0" anchor="ctr"/>
          <a:lstStyle>
            <a:lvl1pPr>
              <a:defRPr sz="1600" b="1">
                <a:solidFill>
                  <a:schemeClr val="bg1">
                    <a:lumMod val="1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236371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0" y="3004985"/>
            <a:ext cx="9144000" cy="497340"/>
          </a:xfrm>
          <a:prstGeom prst="rect">
            <a:avLst/>
          </a:prstGeom>
        </p:spPr>
        <p:txBody>
          <a:bodyPr/>
          <a:lstStyle>
            <a:lvl1pPr algn="ctr">
              <a:defRPr lang="en-US" sz="3200" kern="1200" spc="300" dirty="0" smtClean="0">
                <a:solidFill>
                  <a:schemeClr val="tx1"/>
                </a:solidFill>
                <a:latin typeface="Century Gothic" panose="020B0502020202020204" pitchFamily="34" charset="0"/>
                <a:ea typeface="+mn-ea"/>
                <a:cs typeface="+mn-cs"/>
              </a:defRPr>
            </a:lvl1pPr>
            <a:lvl2pPr marL="457200" indent="0">
              <a:buNone/>
              <a:defRPr/>
            </a:lvl2pPr>
          </a:lstStyle>
          <a:p>
            <a:pPr lvl="0"/>
            <a:r>
              <a:rPr lang="en-US" dirty="0"/>
              <a:t>EDIT MASTER DIVIDER TITLE</a:t>
            </a:r>
          </a:p>
          <a:p>
            <a:pPr lvl="0"/>
            <a:endParaRPr lang="en-US" dirty="0"/>
          </a:p>
          <a:p>
            <a:pPr lvl="0"/>
            <a:endParaRPr lang="en-US" dirty="0"/>
          </a:p>
          <a:p>
            <a:pPr lvl="0"/>
            <a:endParaRPr lang="en-US" dirty="0"/>
          </a:p>
          <a:p>
            <a:pPr lvl="0"/>
            <a:endParaRPr lang="en-US" dirty="0"/>
          </a:p>
          <a:p>
            <a:pPr lvl="0"/>
            <a:endParaRPr lang="en-US" dirty="0"/>
          </a:p>
        </p:txBody>
      </p:sp>
      <p:sp>
        <p:nvSpPr>
          <p:cNvPr id="13" name="Content Placeholder 4"/>
          <p:cNvSpPr>
            <a:spLocks noGrp="1"/>
          </p:cNvSpPr>
          <p:nvPr>
            <p:ph sz="quarter" idx="11" hasCustomPrompt="1"/>
          </p:nvPr>
        </p:nvSpPr>
        <p:spPr>
          <a:xfrm>
            <a:off x="0" y="3600208"/>
            <a:ext cx="9144000" cy="373694"/>
          </a:xfrm>
          <a:prstGeom prst="rect">
            <a:avLst/>
          </a:prstGeom>
        </p:spPr>
        <p:txBody>
          <a:bodyPr/>
          <a:lstStyle>
            <a:lvl1pPr algn="ctr">
              <a:defRPr lang="en-US" sz="1400" kern="1200" spc="300" dirty="0" smtClean="0">
                <a:solidFill>
                  <a:srgbClr val="5B9BD5"/>
                </a:solidFill>
                <a:latin typeface="Century Gothic" panose="020B0502020202020204" pitchFamily="34" charset="0"/>
                <a:ea typeface="+mn-ea"/>
                <a:cs typeface="+mn-cs"/>
              </a:defRPr>
            </a:lvl1pPr>
            <a:lvl2pPr marL="457200" indent="0">
              <a:buNone/>
              <a:defRPr/>
            </a:lvl2pPr>
          </a:lstStyle>
          <a:p>
            <a:pPr lvl="0"/>
            <a:r>
              <a:rPr lang="en-US" dirty="0"/>
              <a:t>EDIT MASTER DIVIDER SUB TITLE</a:t>
            </a:r>
          </a:p>
          <a:p>
            <a:pPr lvl="0"/>
            <a:endParaRPr lang="en-US" dirty="0"/>
          </a:p>
          <a:p>
            <a:pPr lvl="0"/>
            <a:endParaRPr lang="en-US" dirty="0"/>
          </a:p>
          <a:p>
            <a:pPr lvl="0"/>
            <a:endParaRPr lang="en-US" dirty="0"/>
          </a:p>
          <a:p>
            <a:pPr lvl="0"/>
            <a:endParaRPr lang="en-US" dirty="0"/>
          </a:p>
          <a:p>
            <a:pPr lvl="0"/>
            <a:endParaRPr lang="en-US" dirty="0"/>
          </a:p>
        </p:txBody>
      </p:sp>
      <p:sp>
        <p:nvSpPr>
          <p:cNvPr id="9" name="TextBox 9">
            <a:extLst>
              <a:ext uri="{FF2B5EF4-FFF2-40B4-BE49-F238E27FC236}">
                <a16:creationId xmlns:a16="http://schemas.microsoft.com/office/drawing/2014/main" id="{5E3B324B-D78E-4D2A-A176-59C5374DF5B9}"/>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1" name="Interaktive Schaltfläche: Nächste(r) oder Weiter 1">
            <a:hlinkClick r:id="" action="ppaction://hlinkshowjump?jump=nextslide" highlightClick="1"/>
            <a:extLst>
              <a:ext uri="{FF2B5EF4-FFF2-40B4-BE49-F238E27FC236}">
                <a16:creationId xmlns:a16="http://schemas.microsoft.com/office/drawing/2014/main" id="{77D9E626-4270-4ED1-A1C7-B4031A163DE5}"/>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2" name="Interaktive Schaltfläche: Nächste(r) oder Weiter 7">
            <a:hlinkClick r:id="" action="ppaction://hlinkshowjump?jump=previousslide" highlightClick="1"/>
            <a:extLst>
              <a:ext uri="{FF2B5EF4-FFF2-40B4-BE49-F238E27FC236}">
                <a16:creationId xmlns:a16="http://schemas.microsoft.com/office/drawing/2014/main" id="{8B6E3A8C-87F8-476D-9B5F-9024187A4BFB}"/>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4" name="Gerade Verbindung 10">
            <a:extLst>
              <a:ext uri="{FF2B5EF4-FFF2-40B4-BE49-F238E27FC236}">
                <a16:creationId xmlns:a16="http://schemas.microsoft.com/office/drawing/2014/main" id="{4994AA65-FB9C-4970-A9FF-78E10CF4793C}"/>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53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0CA85A65-E1EE-481A-87F1-FFE5C84B5E16}"/>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2" name="Interaktive Schaltfläche: Nächste(r) oder Weiter 1">
            <a:hlinkClick r:id="" action="ppaction://hlinkshowjump?jump=nextslide" highlightClick="1"/>
            <a:extLst>
              <a:ext uri="{FF2B5EF4-FFF2-40B4-BE49-F238E27FC236}">
                <a16:creationId xmlns:a16="http://schemas.microsoft.com/office/drawing/2014/main" id="{241B3913-A9FD-4CFE-9CB0-8752ACE17429}"/>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3" name="Interaktive Schaltfläche: Nächste(r) oder Weiter 7">
            <a:hlinkClick r:id="" action="ppaction://hlinkshowjump?jump=previousslide" highlightClick="1"/>
            <a:extLst>
              <a:ext uri="{FF2B5EF4-FFF2-40B4-BE49-F238E27FC236}">
                <a16:creationId xmlns:a16="http://schemas.microsoft.com/office/drawing/2014/main" id="{8A3AD406-4683-4A63-A064-1017FBC8CCEF}"/>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4" name="Gerade Verbindung 10">
            <a:extLst>
              <a:ext uri="{FF2B5EF4-FFF2-40B4-BE49-F238E27FC236}">
                <a16:creationId xmlns:a16="http://schemas.microsoft.com/office/drawing/2014/main" id="{6ACC5A60-0645-4B90-9F6C-7D9793FAAD98}"/>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feld 5">
            <a:extLst>
              <a:ext uri="{FF2B5EF4-FFF2-40B4-BE49-F238E27FC236}">
                <a16:creationId xmlns:a16="http://schemas.microsoft.com/office/drawing/2014/main" id="{AF6EE7DE-84FE-4EFE-B053-3C2E2520DB27}"/>
              </a:ext>
            </a:extLst>
          </p:cNvPr>
          <p:cNvSpPr txBox="1"/>
          <p:nvPr userDrawn="1"/>
        </p:nvSpPr>
        <p:spPr>
          <a:xfrm>
            <a:off x="245719" y="259401"/>
            <a:ext cx="1920240"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CalACES-CalSAWS</a:t>
            </a:r>
          </a:p>
        </p:txBody>
      </p:sp>
      <p:cxnSp>
        <p:nvCxnSpPr>
          <p:cNvPr id="18" name="Gerade Verbindung 10">
            <a:extLst>
              <a:ext uri="{FF2B5EF4-FFF2-40B4-BE49-F238E27FC236}">
                <a16:creationId xmlns:a16="http://schemas.microsoft.com/office/drawing/2014/main" id="{FF414825-12BE-40E5-A2E2-00DDC85CC40D}"/>
              </a:ext>
            </a:extLst>
          </p:cNvPr>
          <p:cNvCxnSpPr/>
          <p:nvPr userDrawn="1"/>
        </p:nvCxnSpPr>
        <p:spPr>
          <a:xfrm>
            <a:off x="214987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9" name="Content Placeholder 4">
            <a:extLst>
              <a:ext uri="{FF2B5EF4-FFF2-40B4-BE49-F238E27FC236}">
                <a16:creationId xmlns:a16="http://schemas.microsoft.com/office/drawing/2014/main" id="{F78E5A6E-5937-45D1-9774-D25AA4E346EA}"/>
              </a:ext>
            </a:extLst>
          </p:cNvPr>
          <p:cNvSpPr>
            <a:spLocks noGrp="1"/>
          </p:cNvSpPr>
          <p:nvPr>
            <p:ph sz="quarter" idx="10"/>
          </p:nvPr>
        </p:nvSpPr>
        <p:spPr>
          <a:xfrm>
            <a:off x="2205155" y="271485"/>
            <a:ext cx="6609965" cy="338554"/>
          </a:xfrm>
          <a:prstGeom prst="rect">
            <a:avLst/>
          </a:prstGeom>
        </p:spPr>
        <p:txBody>
          <a:bodyPr lIns="0" rIns="0" anchor="ctr"/>
          <a:lstStyle>
            <a:lvl1pPr>
              <a:defRPr sz="1600" b="1">
                <a:solidFill>
                  <a:schemeClr val="bg1">
                    <a:lumMod val="1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29562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0" name="TextBox 9">
            <a:extLst>
              <a:ext uri="{FF2B5EF4-FFF2-40B4-BE49-F238E27FC236}">
                <a16:creationId xmlns:a16="http://schemas.microsoft.com/office/drawing/2014/main" id="{CFE93B4B-56AD-4C1C-9916-46A1D7D015E8}"/>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21" name="Interaktive Schaltfläche: Nächste(r) oder Weiter 1">
            <a:hlinkClick r:id="" action="ppaction://hlinkshowjump?jump=nextslide" highlightClick="1"/>
            <a:extLst>
              <a:ext uri="{FF2B5EF4-FFF2-40B4-BE49-F238E27FC236}">
                <a16:creationId xmlns:a16="http://schemas.microsoft.com/office/drawing/2014/main" id="{3AD6C2E1-524B-4AB9-9032-6D1E27E6A5E5}"/>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22" name="Interaktive Schaltfläche: Nächste(r) oder Weiter 7">
            <a:hlinkClick r:id="" action="ppaction://hlinkshowjump?jump=previousslide" highlightClick="1"/>
            <a:extLst>
              <a:ext uri="{FF2B5EF4-FFF2-40B4-BE49-F238E27FC236}">
                <a16:creationId xmlns:a16="http://schemas.microsoft.com/office/drawing/2014/main" id="{76FF6ABB-F0D7-4E64-893C-D2D8B3F85F50}"/>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23" name="Gerade Verbindung 10">
            <a:extLst>
              <a:ext uri="{FF2B5EF4-FFF2-40B4-BE49-F238E27FC236}">
                <a16:creationId xmlns:a16="http://schemas.microsoft.com/office/drawing/2014/main" id="{05D66167-85F3-4BAA-915C-9927D29C257E}"/>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99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wo Content Columns with Bullet Poi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D6808-68E9-48E5-A692-6DB909B47AA1}"/>
              </a:ext>
            </a:extLst>
          </p:cNvPr>
          <p:cNvSpPr>
            <a:spLocks noGrp="1"/>
          </p:cNvSpPr>
          <p:nvPr>
            <p:ph sz="half" idx="1" hasCustomPrompt="1"/>
          </p:nvPr>
        </p:nvSpPr>
        <p:spPr>
          <a:xfrm>
            <a:off x="640080" y="914400"/>
            <a:ext cx="3867150" cy="5239512"/>
          </a:xfrm>
          <a:prstGeom prst="rect">
            <a:avLst/>
          </a:prstGeom>
        </p:spPr>
        <p:txBody>
          <a:bodyPr/>
          <a:lstStyle>
            <a:lvl1pPr>
              <a:defRPr baseline="0">
                <a:solidFill>
                  <a:schemeClr val="tx1">
                    <a:lumMod val="95000"/>
                    <a:lumOff val="5000"/>
                  </a:schemeClr>
                </a:solidFill>
                <a:latin typeface="Century Gothic" panose="020B0502020202020204" pitchFamily="34" charset="0"/>
              </a:defRPr>
            </a:lvl1pPr>
            <a:lvl2pPr>
              <a:defRPr baseline="0">
                <a:solidFill>
                  <a:schemeClr val="tx1">
                    <a:lumMod val="95000"/>
                    <a:lumOff val="5000"/>
                  </a:schemeClr>
                </a:solidFill>
                <a:latin typeface="Century Gothic" panose="020B0502020202020204" pitchFamily="34" charset="0"/>
              </a:defRPr>
            </a:lvl2pPr>
            <a:lvl3pPr>
              <a:defRPr>
                <a:solidFill>
                  <a:schemeClr val="tx1">
                    <a:lumMod val="95000"/>
                    <a:lumOff val="5000"/>
                  </a:schemeClr>
                </a:solidFill>
                <a:latin typeface="Century Gothic" panose="020B0502020202020204" pitchFamily="34" charset="0"/>
              </a:defRPr>
            </a:lvl3pPr>
          </a:lstStyle>
          <a:p>
            <a:pPr lvl="0"/>
            <a:r>
              <a:rPr lang="en-US" dirty="0"/>
              <a:t>First level</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0B5DC819-C738-49F0-A8F1-C9B3D1F5C030}"/>
              </a:ext>
            </a:extLst>
          </p:cNvPr>
          <p:cNvSpPr>
            <a:spLocks noGrp="1"/>
          </p:cNvSpPr>
          <p:nvPr>
            <p:ph sz="half" idx="2" hasCustomPrompt="1"/>
          </p:nvPr>
        </p:nvSpPr>
        <p:spPr>
          <a:xfrm>
            <a:off x="4648200" y="914400"/>
            <a:ext cx="3867150" cy="5239512"/>
          </a:xfrm>
          <a:prstGeom prst="rect">
            <a:avLst/>
          </a:prstGeom>
        </p:spPr>
        <p:txBody>
          <a:bodyPr/>
          <a:lstStyle>
            <a:lvl1pPr>
              <a:defRPr>
                <a:solidFill>
                  <a:schemeClr val="tx1">
                    <a:lumMod val="95000"/>
                    <a:lumOff val="5000"/>
                  </a:schemeClr>
                </a:solidFill>
                <a:latin typeface="Century Gothic" panose="020B0502020202020204" pitchFamily="34" charset="0"/>
              </a:defRPr>
            </a:lvl1pPr>
            <a:lvl2pPr>
              <a:defRPr>
                <a:solidFill>
                  <a:schemeClr val="tx1">
                    <a:lumMod val="95000"/>
                    <a:lumOff val="5000"/>
                  </a:schemeClr>
                </a:solidFill>
                <a:latin typeface="Century Gothic" panose="020B0502020202020204" pitchFamily="34" charset="0"/>
              </a:defRPr>
            </a:lvl2pPr>
            <a:lvl3pPr>
              <a:defRPr>
                <a:solidFill>
                  <a:schemeClr val="tx1">
                    <a:lumMod val="95000"/>
                    <a:lumOff val="5000"/>
                  </a:schemeClr>
                </a:solidFill>
                <a:latin typeface="Century Gothic" panose="020B0502020202020204" pitchFamily="34" charset="0"/>
              </a:defRPr>
            </a:lvl3pPr>
          </a:lstStyle>
          <a:p>
            <a:pPr lvl="0"/>
            <a:r>
              <a:rPr lang="en-US" dirty="0"/>
              <a:t>First level</a:t>
            </a:r>
          </a:p>
          <a:p>
            <a:pPr lvl="1"/>
            <a:r>
              <a:rPr lang="en-US" dirty="0"/>
              <a:t>Second level</a:t>
            </a:r>
          </a:p>
          <a:p>
            <a:pPr lvl="2"/>
            <a:r>
              <a:rPr lang="en-US" dirty="0"/>
              <a:t>Third level</a:t>
            </a:r>
          </a:p>
        </p:txBody>
      </p:sp>
      <p:sp>
        <p:nvSpPr>
          <p:cNvPr id="9" name="Textfeld 5">
            <a:extLst>
              <a:ext uri="{FF2B5EF4-FFF2-40B4-BE49-F238E27FC236}">
                <a16:creationId xmlns:a16="http://schemas.microsoft.com/office/drawing/2014/main" id="{AF6EE7DE-84FE-4EFE-B053-3C2E2520DB27}"/>
              </a:ext>
            </a:extLst>
          </p:cNvPr>
          <p:cNvSpPr txBox="1"/>
          <p:nvPr userDrawn="1"/>
        </p:nvSpPr>
        <p:spPr>
          <a:xfrm>
            <a:off x="245719" y="259401"/>
            <a:ext cx="1920240"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CalACES-CalSAWS</a:t>
            </a:r>
          </a:p>
        </p:txBody>
      </p:sp>
      <p:cxnSp>
        <p:nvCxnSpPr>
          <p:cNvPr id="11" name="Gerade Verbindung 10">
            <a:extLst>
              <a:ext uri="{FF2B5EF4-FFF2-40B4-BE49-F238E27FC236}">
                <a16:creationId xmlns:a16="http://schemas.microsoft.com/office/drawing/2014/main" id="{FF414825-12BE-40E5-A2E2-00DDC85CC40D}"/>
              </a:ext>
            </a:extLst>
          </p:cNvPr>
          <p:cNvCxnSpPr/>
          <p:nvPr userDrawn="1"/>
        </p:nvCxnSpPr>
        <p:spPr>
          <a:xfrm>
            <a:off x="212447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4">
            <a:extLst>
              <a:ext uri="{FF2B5EF4-FFF2-40B4-BE49-F238E27FC236}">
                <a16:creationId xmlns:a16="http://schemas.microsoft.com/office/drawing/2014/main" id="{F78E5A6E-5937-45D1-9774-D25AA4E346EA}"/>
              </a:ext>
            </a:extLst>
          </p:cNvPr>
          <p:cNvSpPr>
            <a:spLocks noGrp="1"/>
          </p:cNvSpPr>
          <p:nvPr>
            <p:ph sz="quarter" idx="10"/>
          </p:nvPr>
        </p:nvSpPr>
        <p:spPr>
          <a:xfrm>
            <a:off x="2179755" y="271485"/>
            <a:ext cx="6609965" cy="338554"/>
          </a:xfrm>
          <a:prstGeom prst="rect">
            <a:avLst/>
          </a:prstGeom>
        </p:spPr>
        <p:txBody>
          <a:bodyPr lIns="0" rIns="0" anchor="ctr"/>
          <a:lstStyle>
            <a:lvl1pPr marL="0" indent="0">
              <a:buFontTx/>
              <a:buNone/>
              <a:defRPr sz="1600" b="1">
                <a:solidFill>
                  <a:schemeClr val="bg1">
                    <a:lumMod val="1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92553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Content with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DAF24A-7875-4908-8A1C-E0D92FD70045}"/>
              </a:ext>
            </a:extLst>
          </p:cNvPr>
          <p:cNvSpPr>
            <a:spLocks noGrp="1"/>
          </p:cNvSpPr>
          <p:nvPr>
            <p:ph idx="1" hasCustomPrompt="1"/>
          </p:nvPr>
        </p:nvSpPr>
        <p:spPr>
          <a:xfrm>
            <a:off x="197922" y="914400"/>
            <a:ext cx="8748156" cy="5239512"/>
          </a:xfrm>
          <a:prstGeom prst="rect">
            <a:avLst/>
          </a:prstGeom>
        </p:spPr>
        <p:txBody>
          <a:bodyPr/>
          <a:lstStyle>
            <a:lvl1pPr marL="285750" indent="-285750">
              <a:buFont typeface="Wingdings" panose="05000000000000000000" pitchFamily="2" charset="2"/>
              <a:buChar char="Ü"/>
              <a:defRPr>
                <a:solidFill>
                  <a:schemeClr val="tx1">
                    <a:lumMod val="95000"/>
                    <a:lumOff val="5000"/>
                  </a:schemeClr>
                </a:solidFill>
                <a:latin typeface="Century Gothic" panose="020B0502020202020204" pitchFamily="34" charset="0"/>
              </a:defRPr>
            </a:lvl1pPr>
            <a:lvl2pPr>
              <a:defRPr>
                <a:solidFill>
                  <a:schemeClr val="tx1">
                    <a:lumMod val="95000"/>
                    <a:lumOff val="5000"/>
                  </a:schemeClr>
                </a:solidFill>
                <a:latin typeface="Century Gothic" panose="020B0502020202020204" pitchFamily="34" charset="0"/>
              </a:defRPr>
            </a:lvl2pPr>
            <a:lvl3pPr>
              <a:defRPr>
                <a:solidFill>
                  <a:schemeClr val="tx1">
                    <a:lumMod val="95000"/>
                    <a:lumOff val="5000"/>
                  </a:schemeClr>
                </a:solidFill>
                <a:latin typeface="Century Gothic" panose="020B0502020202020204" pitchFamily="34" charset="0"/>
              </a:defRPr>
            </a:lvl3pPr>
          </a:lstStyle>
          <a:p>
            <a:pPr lvl="0"/>
            <a:r>
              <a:rPr lang="en-US" dirty="0"/>
              <a:t>First level</a:t>
            </a:r>
          </a:p>
          <a:p>
            <a:pPr lvl="1"/>
            <a:r>
              <a:rPr lang="en-US" dirty="0"/>
              <a:t>Second level</a:t>
            </a:r>
          </a:p>
          <a:p>
            <a:pPr lvl="2"/>
            <a:r>
              <a:rPr lang="en-US" dirty="0"/>
              <a:t>Third level</a:t>
            </a:r>
          </a:p>
        </p:txBody>
      </p:sp>
      <p:sp>
        <p:nvSpPr>
          <p:cNvPr id="9" name="Textfeld 5">
            <a:extLst>
              <a:ext uri="{FF2B5EF4-FFF2-40B4-BE49-F238E27FC236}">
                <a16:creationId xmlns:a16="http://schemas.microsoft.com/office/drawing/2014/main" id="{AF6EE7DE-84FE-4EFE-B053-3C2E2520DB27}"/>
              </a:ext>
            </a:extLst>
          </p:cNvPr>
          <p:cNvSpPr txBox="1"/>
          <p:nvPr userDrawn="1"/>
        </p:nvSpPr>
        <p:spPr>
          <a:xfrm>
            <a:off x="245719" y="259401"/>
            <a:ext cx="1920240"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CalACES-CalSAWS</a:t>
            </a:r>
          </a:p>
        </p:txBody>
      </p:sp>
      <p:cxnSp>
        <p:nvCxnSpPr>
          <p:cNvPr id="10" name="Gerade Verbindung 10">
            <a:extLst>
              <a:ext uri="{FF2B5EF4-FFF2-40B4-BE49-F238E27FC236}">
                <a16:creationId xmlns:a16="http://schemas.microsoft.com/office/drawing/2014/main" id="{FF414825-12BE-40E5-A2E2-00DDC85CC40D}"/>
              </a:ext>
            </a:extLst>
          </p:cNvPr>
          <p:cNvCxnSpPr/>
          <p:nvPr userDrawn="1"/>
        </p:nvCxnSpPr>
        <p:spPr>
          <a:xfrm>
            <a:off x="213717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F78E5A6E-5937-45D1-9774-D25AA4E346EA}"/>
              </a:ext>
            </a:extLst>
          </p:cNvPr>
          <p:cNvSpPr>
            <a:spLocks noGrp="1"/>
          </p:cNvSpPr>
          <p:nvPr>
            <p:ph sz="quarter" idx="10"/>
          </p:nvPr>
        </p:nvSpPr>
        <p:spPr>
          <a:xfrm>
            <a:off x="2192455" y="258785"/>
            <a:ext cx="6609965" cy="338554"/>
          </a:xfrm>
          <a:prstGeom prst="rect">
            <a:avLst/>
          </a:prstGeom>
        </p:spPr>
        <p:txBody>
          <a:bodyPr lIns="0" rIns="0" anchor="ctr"/>
          <a:lstStyle>
            <a:lvl1pPr marL="0" indent="0">
              <a:buFontTx/>
              <a:buNone/>
              <a:defRPr sz="1600" b="1">
                <a:solidFill>
                  <a:schemeClr val="bg1">
                    <a:lumMod val="1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118403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Columns with Bullet Poi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D6808-68E9-48E5-A692-6DB909B47AA1}"/>
              </a:ext>
            </a:extLst>
          </p:cNvPr>
          <p:cNvSpPr>
            <a:spLocks noGrp="1"/>
          </p:cNvSpPr>
          <p:nvPr>
            <p:ph sz="half" idx="1" hasCustomPrompt="1"/>
          </p:nvPr>
        </p:nvSpPr>
        <p:spPr>
          <a:xfrm>
            <a:off x="640080" y="914400"/>
            <a:ext cx="3867150" cy="5239512"/>
          </a:xfrm>
          <a:prstGeom prst="rect">
            <a:avLst/>
          </a:prstGeom>
        </p:spPr>
        <p:txBody>
          <a:bodyPr/>
          <a:lstStyle>
            <a:lvl1pPr>
              <a:defRPr baseline="0">
                <a:solidFill>
                  <a:schemeClr val="tx1">
                    <a:lumMod val="95000"/>
                    <a:lumOff val="5000"/>
                  </a:schemeClr>
                </a:solidFill>
                <a:latin typeface="Century Gothic" panose="020B0502020202020204" pitchFamily="34" charset="0"/>
              </a:defRPr>
            </a:lvl1pPr>
            <a:lvl2pPr>
              <a:defRPr baseline="0">
                <a:solidFill>
                  <a:schemeClr val="tx1">
                    <a:lumMod val="95000"/>
                    <a:lumOff val="5000"/>
                  </a:schemeClr>
                </a:solidFill>
                <a:latin typeface="Century Gothic" panose="020B0502020202020204" pitchFamily="34" charset="0"/>
              </a:defRPr>
            </a:lvl2pPr>
            <a:lvl3pPr>
              <a:defRPr>
                <a:solidFill>
                  <a:schemeClr val="tx1">
                    <a:lumMod val="95000"/>
                    <a:lumOff val="5000"/>
                  </a:schemeClr>
                </a:solidFill>
                <a:latin typeface="Century Gothic" panose="020B0502020202020204" pitchFamily="34" charset="0"/>
              </a:defRPr>
            </a:lvl3pPr>
          </a:lstStyle>
          <a:p>
            <a:pPr lvl="0"/>
            <a:r>
              <a:rPr lang="en-US" dirty="0"/>
              <a:t>First level</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0B5DC819-C738-49F0-A8F1-C9B3D1F5C030}"/>
              </a:ext>
            </a:extLst>
          </p:cNvPr>
          <p:cNvSpPr>
            <a:spLocks noGrp="1"/>
          </p:cNvSpPr>
          <p:nvPr>
            <p:ph sz="half" idx="2" hasCustomPrompt="1"/>
          </p:nvPr>
        </p:nvSpPr>
        <p:spPr>
          <a:xfrm>
            <a:off x="4648200" y="914400"/>
            <a:ext cx="3867150" cy="5239512"/>
          </a:xfrm>
          <a:prstGeom prst="rect">
            <a:avLst/>
          </a:prstGeom>
        </p:spPr>
        <p:txBody>
          <a:bodyPr/>
          <a:lstStyle>
            <a:lvl1pPr>
              <a:defRPr>
                <a:solidFill>
                  <a:schemeClr val="tx1">
                    <a:lumMod val="95000"/>
                    <a:lumOff val="5000"/>
                  </a:schemeClr>
                </a:solidFill>
                <a:latin typeface="Century Gothic" panose="020B0502020202020204" pitchFamily="34" charset="0"/>
              </a:defRPr>
            </a:lvl1pPr>
            <a:lvl2pPr>
              <a:defRPr>
                <a:solidFill>
                  <a:schemeClr val="tx1">
                    <a:lumMod val="95000"/>
                    <a:lumOff val="5000"/>
                  </a:schemeClr>
                </a:solidFill>
                <a:latin typeface="Century Gothic" panose="020B0502020202020204" pitchFamily="34" charset="0"/>
              </a:defRPr>
            </a:lvl2pPr>
            <a:lvl3pPr>
              <a:defRPr>
                <a:solidFill>
                  <a:schemeClr val="tx1">
                    <a:lumMod val="95000"/>
                    <a:lumOff val="5000"/>
                  </a:schemeClr>
                </a:solidFill>
                <a:latin typeface="Century Gothic" panose="020B0502020202020204" pitchFamily="34" charset="0"/>
              </a:defRPr>
            </a:lvl3pPr>
          </a:lstStyle>
          <a:p>
            <a:pPr lvl="0"/>
            <a:r>
              <a:rPr lang="en-US" dirty="0"/>
              <a:t>First level</a:t>
            </a:r>
          </a:p>
          <a:p>
            <a:pPr lvl="1"/>
            <a:r>
              <a:rPr lang="en-US" dirty="0"/>
              <a:t>Second level</a:t>
            </a:r>
          </a:p>
          <a:p>
            <a:pPr lvl="2"/>
            <a:r>
              <a:rPr lang="en-US" dirty="0"/>
              <a:t>Third level</a:t>
            </a:r>
          </a:p>
        </p:txBody>
      </p:sp>
      <p:sp>
        <p:nvSpPr>
          <p:cNvPr id="9" name="Textfeld 5">
            <a:extLst>
              <a:ext uri="{FF2B5EF4-FFF2-40B4-BE49-F238E27FC236}">
                <a16:creationId xmlns:a16="http://schemas.microsoft.com/office/drawing/2014/main" id="{AF6EE7DE-84FE-4EFE-B053-3C2E2520DB27}"/>
              </a:ext>
            </a:extLst>
          </p:cNvPr>
          <p:cNvSpPr txBox="1"/>
          <p:nvPr userDrawn="1"/>
        </p:nvSpPr>
        <p:spPr>
          <a:xfrm>
            <a:off x="245719" y="259401"/>
            <a:ext cx="1920240"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CalACES-CalSAWS</a:t>
            </a:r>
          </a:p>
        </p:txBody>
      </p:sp>
      <p:cxnSp>
        <p:nvCxnSpPr>
          <p:cNvPr id="11" name="Gerade Verbindung 10">
            <a:extLst>
              <a:ext uri="{FF2B5EF4-FFF2-40B4-BE49-F238E27FC236}">
                <a16:creationId xmlns:a16="http://schemas.microsoft.com/office/drawing/2014/main" id="{FF414825-12BE-40E5-A2E2-00DDC85CC40D}"/>
              </a:ext>
            </a:extLst>
          </p:cNvPr>
          <p:cNvCxnSpPr/>
          <p:nvPr userDrawn="1"/>
        </p:nvCxnSpPr>
        <p:spPr>
          <a:xfrm>
            <a:off x="212447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4">
            <a:extLst>
              <a:ext uri="{FF2B5EF4-FFF2-40B4-BE49-F238E27FC236}">
                <a16:creationId xmlns:a16="http://schemas.microsoft.com/office/drawing/2014/main" id="{F78E5A6E-5937-45D1-9774-D25AA4E346EA}"/>
              </a:ext>
            </a:extLst>
          </p:cNvPr>
          <p:cNvSpPr>
            <a:spLocks noGrp="1"/>
          </p:cNvSpPr>
          <p:nvPr>
            <p:ph sz="quarter" idx="10"/>
          </p:nvPr>
        </p:nvSpPr>
        <p:spPr>
          <a:xfrm>
            <a:off x="2179755" y="271485"/>
            <a:ext cx="6609965" cy="338554"/>
          </a:xfrm>
          <a:prstGeom prst="rect">
            <a:avLst/>
          </a:prstGeom>
        </p:spPr>
        <p:txBody>
          <a:bodyPr lIns="0" rIns="0" anchor="ctr"/>
          <a:lstStyle>
            <a:lvl1pPr marL="0" indent="0">
              <a:buFontTx/>
              <a:buNone/>
              <a:defRPr sz="1600" b="1">
                <a:solidFill>
                  <a:schemeClr val="bg1">
                    <a:lumMod val="1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40379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0" y="3004985"/>
            <a:ext cx="9144000" cy="497340"/>
          </a:xfrm>
          <a:prstGeom prst="rect">
            <a:avLst/>
          </a:prstGeom>
        </p:spPr>
        <p:txBody>
          <a:bodyPr/>
          <a:lstStyle>
            <a:lvl1pPr algn="ctr">
              <a:defRPr lang="en-US" sz="3200" kern="1200" spc="300" dirty="0" smtClean="0">
                <a:solidFill>
                  <a:schemeClr val="tx1"/>
                </a:solidFill>
                <a:latin typeface="Century Gothic" panose="020B0502020202020204" pitchFamily="34" charset="0"/>
                <a:ea typeface="+mn-ea"/>
                <a:cs typeface="+mn-cs"/>
              </a:defRPr>
            </a:lvl1pPr>
            <a:lvl2pPr marL="457200" indent="0">
              <a:buNone/>
              <a:defRPr/>
            </a:lvl2pPr>
          </a:lstStyle>
          <a:p>
            <a:pPr lvl="0"/>
            <a:r>
              <a:rPr lang="en-US" dirty="0"/>
              <a:t>EDIT MASTER DIVIDER TITLE</a:t>
            </a:r>
          </a:p>
          <a:p>
            <a:pPr lvl="0"/>
            <a:endParaRPr lang="en-US" dirty="0"/>
          </a:p>
          <a:p>
            <a:pPr lvl="0"/>
            <a:endParaRPr lang="en-US" dirty="0"/>
          </a:p>
          <a:p>
            <a:pPr lvl="0"/>
            <a:endParaRPr lang="en-US" dirty="0"/>
          </a:p>
          <a:p>
            <a:pPr lvl="0"/>
            <a:endParaRPr lang="en-US" dirty="0"/>
          </a:p>
          <a:p>
            <a:pPr lvl="0"/>
            <a:endParaRPr lang="en-US" dirty="0"/>
          </a:p>
        </p:txBody>
      </p:sp>
      <p:sp>
        <p:nvSpPr>
          <p:cNvPr id="13" name="Content Placeholder 4"/>
          <p:cNvSpPr>
            <a:spLocks noGrp="1"/>
          </p:cNvSpPr>
          <p:nvPr>
            <p:ph sz="quarter" idx="11" hasCustomPrompt="1"/>
          </p:nvPr>
        </p:nvSpPr>
        <p:spPr>
          <a:xfrm>
            <a:off x="0" y="3600208"/>
            <a:ext cx="9144000" cy="373694"/>
          </a:xfrm>
          <a:prstGeom prst="rect">
            <a:avLst/>
          </a:prstGeom>
        </p:spPr>
        <p:txBody>
          <a:bodyPr/>
          <a:lstStyle>
            <a:lvl1pPr algn="ctr">
              <a:defRPr lang="en-US" sz="1400" kern="1200" spc="300" dirty="0" smtClean="0">
                <a:solidFill>
                  <a:srgbClr val="5B9BD5"/>
                </a:solidFill>
                <a:latin typeface="Century Gothic" panose="020B0502020202020204" pitchFamily="34" charset="0"/>
                <a:ea typeface="+mn-ea"/>
                <a:cs typeface="+mn-cs"/>
              </a:defRPr>
            </a:lvl1pPr>
            <a:lvl2pPr marL="457200" indent="0">
              <a:buNone/>
              <a:defRPr/>
            </a:lvl2pPr>
          </a:lstStyle>
          <a:p>
            <a:pPr lvl="0"/>
            <a:r>
              <a:rPr lang="en-US" dirty="0"/>
              <a:t>EDIT MASTER DIVIDER SUB TITLE</a:t>
            </a:r>
          </a:p>
          <a:p>
            <a:pPr lvl="0"/>
            <a:endParaRPr lang="en-US" dirty="0"/>
          </a:p>
          <a:p>
            <a:pPr lvl="0"/>
            <a:endParaRPr lang="en-US" dirty="0"/>
          </a:p>
          <a:p>
            <a:pPr lvl="0"/>
            <a:endParaRPr lang="en-US" dirty="0"/>
          </a:p>
          <a:p>
            <a:pPr lvl="0"/>
            <a:endParaRPr lang="en-US" dirty="0"/>
          </a:p>
          <a:p>
            <a:pPr lvl="0"/>
            <a:endParaRPr lang="en-US" dirty="0"/>
          </a:p>
        </p:txBody>
      </p:sp>
      <p:sp>
        <p:nvSpPr>
          <p:cNvPr id="9" name="TextBox 9">
            <a:extLst>
              <a:ext uri="{FF2B5EF4-FFF2-40B4-BE49-F238E27FC236}">
                <a16:creationId xmlns:a16="http://schemas.microsoft.com/office/drawing/2014/main" id="{5E3B324B-D78E-4D2A-A176-59C5374DF5B9}"/>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1" name="Interaktive Schaltfläche: Nächste(r) oder Weiter 1">
            <a:hlinkClick r:id="" action="ppaction://hlinkshowjump?jump=nextslide" highlightClick="1"/>
            <a:extLst>
              <a:ext uri="{FF2B5EF4-FFF2-40B4-BE49-F238E27FC236}">
                <a16:creationId xmlns:a16="http://schemas.microsoft.com/office/drawing/2014/main" id="{77D9E626-4270-4ED1-A1C7-B4031A163DE5}"/>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2" name="Interaktive Schaltfläche: Nächste(r) oder Weiter 7">
            <a:hlinkClick r:id="" action="ppaction://hlinkshowjump?jump=previousslide" highlightClick="1"/>
            <a:extLst>
              <a:ext uri="{FF2B5EF4-FFF2-40B4-BE49-F238E27FC236}">
                <a16:creationId xmlns:a16="http://schemas.microsoft.com/office/drawing/2014/main" id="{8B6E3A8C-87F8-476D-9B5F-9024187A4BFB}"/>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4" name="Gerade Verbindung 10">
            <a:extLst>
              <a:ext uri="{FF2B5EF4-FFF2-40B4-BE49-F238E27FC236}">
                <a16:creationId xmlns:a16="http://schemas.microsoft.com/office/drawing/2014/main" id="{4994AA65-FB9C-4970-A9FF-78E10CF4793C}"/>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28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46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0" y="3004985"/>
            <a:ext cx="9144000" cy="497340"/>
          </a:xfrm>
          <a:prstGeom prst="rect">
            <a:avLst/>
          </a:prstGeom>
        </p:spPr>
        <p:txBody>
          <a:bodyPr/>
          <a:lstStyle>
            <a:lvl1pPr algn="ctr">
              <a:defRPr lang="en-US" sz="3200" kern="1200" spc="300" dirty="0" smtClean="0">
                <a:solidFill>
                  <a:schemeClr val="tx1"/>
                </a:solidFill>
                <a:latin typeface="Century Gothic" panose="020B0502020202020204" pitchFamily="34" charset="0"/>
                <a:ea typeface="+mn-ea"/>
                <a:cs typeface="+mn-cs"/>
              </a:defRPr>
            </a:lvl1pPr>
            <a:lvl2pPr marL="457200" indent="0">
              <a:buNone/>
              <a:defRPr/>
            </a:lvl2pPr>
          </a:lstStyle>
          <a:p>
            <a:pPr lvl="0"/>
            <a:r>
              <a:rPr lang="en-US" dirty="0"/>
              <a:t>EDIT MASTER DIVIDER TITLE</a:t>
            </a:r>
          </a:p>
          <a:p>
            <a:pPr lvl="0"/>
            <a:endParaRPr lang="en-US" dirty="0"/>
          </a:p>
          <a:p>
            <a:pPr lvl="0"/>
            <a:endParaRPr lang="en-US" dirty="0"/>
          </a:p>
          <a:p>
            <a:pPr lvl="0"/>
            <a:endParaRPr lang="en-US" dirty="0"/>
          </a:p>
          <a:p>
            <a:pPr lvl="0"/>
            <a:endParaRPr lang="en-US" dirty="0"/>
          </a:p>
          <a:p>
            <a:pPr lvl="0"/>
            <a:endParaRPr lang="en-US" dirty="0"/>
          </a:p>
        </p:txBody>
      </p:sp>
      <p:sp>
        <p:nvSpPr>
          <p:cNvPr id="13" name="Content Placeholder 4"/>
          <p:cNvSpPr>
            <a:spLocks noGrp="1"/>
          </p:cNvSpPr>
          <p:nvPr>
            <p:ph sz="quarter" idx="11" hasCustomPrompt="1"/>
          </p:nvPr>
        </p:nvSpPr>
        <p:spPr>
          <a:xfrm>
            <a:off x="0" y="3600208"/>
            <a:ext cx="9144000" cy="373694"/>
          </a:xfrm>
          <a:prstGeom prst="rect">
            <a:avLst/>
          </a:prstGeom>
        </p:spPr>
        <p:txBody>
          <a:bodyPr/>
          <a:lstStyle>
            <a:lvl1pPr algn="ctr">
              <a:defRPr lang="en-US" sz="1400" kern="1200" spc="300" dirty="0" smtClean="0">
                <a:solidFill>
                  <a:srgbClr val="5B9BD5"/>
                </a:solidFill>
                <a:latin typeface="Century Gothic" panose="020B0502020202020204" pitchFamily="34" charset="0"/>
                <a:ea typeface="+mn-ea"/>
                <a:cs typeface="+mn-cs"/>
              </a:defRPr>
            </a:lvl1pPr>
            <a:lvl2pPr marL="457200" indent="0">
              <a:buNone/>
              <a:defRPr/>
            </a:lvl2pPr>
          </a:lstStyle>
          <a:p>
            <a:pPr lvl="0"/>
            <a:r>
              <a:rPr lang="en-US" dirty="0"/>
              <a:t>EDIT MASTER DIVIDER SUB TITLE</a:t>
            </a:r>
          </a:p>
          <a:p>
            <a:pPr lvl="0"/>
            <a:endParaRPr lang="en-US" dirty="0"/>
          </a:p>
          <a:p>
            <a:pPr lvl="0"/>
            <a:endParaRPr lang="en-US" dirty="0"/>
          </a:p>
          <a:p>
            <a:pPr lvl="0"/>
            <a:endParaRPr lang="en-US" dirty="0"/>
          </a:p>
          <a:p>
            <a:pPr lvl="0"/>
            <a:endParaRPr lang="en-US" dirty="0"/>
          </a:p>
          <a:p>
            <a:pPr lvl="0"/>
            <a:endParaRPr lang="en-US" dirty="0"/>
          </a:p>
        </p:txBody>
      </p:sp>
      <p:sp>
        <p:nvSpPr>
          <p:cNvPr id="9" name="TextBox 9">
            <a:extLst>
              <a:ext uri="{FF2B5EF4-FFF2-40B4-BE49-F238E27FC236}">
                <a16:creationId xmlns:a16="http://schemas.microsoft.com/office/drawing/2014/main" id="{5E3B324B-D78E-4D2A-A176-59C5374DF5B9}"/>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1" name="Interaktive Schaltfläche: Nächste(r) oder Weiter 1">
            <a:hlinkClick r:id="" action="ppaction://hlinkshowjump?jump=nextslide" highlightClick="1"/>
            <a:extLst>
              <a:ext uri="{FF2B5EF4-FFF2-40B4-BE49-F238E27FC236}">
                <a16:creationId xmlns:a16="http://schemas.microsoft.com/office/drawing/2014/main" id="{77D9E626-4270-4ED1-A1C7-B4031A163DE5}"/>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2" name="Interaktive Schaltfläche: Nächste(r) oder Weiter 7">
            <a:hlinkClick r:id="" action="ppaction://hlinkshowjump?jump=previousslide" highlightClick="1"/>
            <a:extLst>
              <a:ext uri="{FF2B5EF4-FFF2-40B4-BE49-F238E27FC236}">
                <a16:creationId xmlns:a16="http://schemas.microsoft.com/office/drawing/2014/main" id="{8B6E3A8C-87F8-476D-9B5F-9024187A4BFB}"/>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4" name="Gerade Verbindung 10">
            <a:extLst>
              <a:ext uri="{FF2B5EF4-FFF2-40B4-BE49-F238E27FC236}">
                <a16:creationId xmlns:a16="http://schemas.microsoft.com/office/drawing/2014/main" id="{4994AA65-FB9C-4970-A9FF-78E10CF4793C}"/>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32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6153"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13314" name="Title"/>
          <p:cNvSpPr>
            <a:spLocks noGrp="1" noChangeArrowheads="1"/>
          </p:cNvSpPr>
          <p:nvPr>
            <p:ph type="ctrTitle"/>
          </p:nvPr>
        </p:nvSpPr>
        <p:spPr bwMode="auto">
          <a:xfrm>
            <a:off x="547224" y="2024539"/>
            <a:ext cx="6236208" cy="492443"/>
          </a:xfrm>
          <a:prstGeom prst="rect">
            <a:avLst/>
          </a:prstGeom>
        </p:spPr>
        <p:txBody>
          <a:bodyPr wrap="square" anchor="t">
            <a:spAutoFit/>
          </a:bodyPr>
          <a:lstStyle>
            <a:lvl1pPr algn="l">
              <a:defRPr sz="3200" b="1" baseline="0">
                <a:solidFill>
                  <a:srgbClr val="5B9BC8"/>
                </a:solidFill>
                <a:latin typeface="+mj-lt"/>
                <a:ea typeface="+mj-ea"/>
              </a:defRPr>
            </a:lvl1pPr>
          </a:lstStyle>
          <a:p>
            <a:pPr lvl="0" latinLnBrk="0"/>
            <a:r>
              <a:rPr lang="en-US" noProof="0"/>
              <a:t>Click to edit Master title style</a:t>
            </a:r>
            <a:endParaRPr lang="en-US" noProof="0" dirty="0"/>
          </a:p>
        </p:txBody>
      </p:sp>
      <p:sp>
        <p:nvSpPr>
          <p:cNvPr id="13315" name="Subtitle"/>
          <p:cNvSpPr>
            <a:spLocks noGrp="1" noChangeArrowheads="1"/>
          </p:cNvSpPr>
          <p:nvPr>
            <p:ph type="subTitle" idx="1"/>
          </p:nvPr>
        </p:nvSpPr>
        <p:spPr bwMode="auto">
          <a:xfrm>
            <a:off x="547224" y="3563300"/>
            <a:ext cx="6236208" cy="307777"/>
          </a:xfrm>
          <a:prstGeom prst="rect">
            <a:avLst/>
          </a:prstGeom>
        </p:spPr>
        <p:txBody>
          <a:bodyPr wrap="square">
            <a:spAutoFit/>
          </a:bodyPr>
          <a:lstStyle>
            <a:lvl1pPr algn="l">
              <a:defRPr sz="2000" b="0" cap="none" baseline="0">
                <a:solidFill>
                  <a:schemeClr val="accent6"/>
                </a:solidFill>
                <a:latin typeface="+mn-lt"/>
                <a:ea typeface="+mn-ea"/>
              </a:defRPr>
            </a:lvl1pPr>
          </a:lstStyle>
          <a:p>
            <a:pPr lvl="0" latinLnBrk="0"/>
            <a:r>
              <a:rPr lang="en-US" noProof="0"/>
              <a:t>Click to edit Master subtitle style</a:t>
            </a:r>
            <a:endParaRPr lang="en-US" noProof="0" dirty="0"/>
          </a:p>
        </p:txBody>
      </p:sp>
      <p:sp>
        <p:nvSpPr>
          <p:cNvPr id="57" name="Document type" hidden="1"/>
          <p:cNvSpPr txBox="1">
            <a:spLocks noChangeArrowheads="1"/>
          </p:cNvSpPr>
          <p:nvPr/>
        </p:nvSpPr>
        <p:spPr bwMode="auto">
          <a:xfrm>
            <a:off x="547224" y="4917395"/>
            <a:ext cx="62362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eaLnBrk="1" hangingPunct="1">
              <a:defRPr/>
            </a:pPr>
            <a:r>
              <a:rPr lang="en-US" sz="1400" b="0" baseline="0" dirty="0">
                <a:solidFill>
                  <a:schemeClr val="accent6"/>
                </a:solidFill>
                <a:latin typeface="+mn-lt"/>
              </a:rPr>
              <a:t>Document type | Date</a:t>
            </a:r>
          </a:p>
        </p:txBody>
      </p:sp>
      <p:sp>
        <p:nvSpPr>
          <p:cNvPr id="6" name="Content Placeholder 1">
            <a:extLst>
              <a:ext uri="{FF2B5EF4-FFF2-40B4-BE49-F238E27FC236}">
                <a16:creationId xmlns:a16="http://schemas.microsoft.com/office/drawing/2014/main" id="{6AFF9870-E835-4C2E-A5C6-78B59EB1DF58}"/>
              </a:ext>
            </a:extLst>
          </p:cNvPr>
          <p:cNvSpPr txBox="1">
            <a:spLocks/>
          </p:cNvSpPr>
          <p:nvPr/>
        </p:nvSpPr>
        <p:spPr>
          <a:xfrm>
            <a:off x="547224" y="679706"/>
            <a:ext cx="8012138" cy="1014637"/>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5B9BD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5B9BD5"/>
                </a:solidFill>
                <a:effectLst/>
                <a:uLnTx/>
                <a:uFillTx/>
                <a:latin typeface="Century Gothic" panose="020F0302020204030204"/>
                <a:ea typeface="+mn-ea"/>
                <a:cs typeface="+mn-cs"/>
              </a:rPr>
              <a:t>CalACES / CalSAWS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5B9BD5"/>
                </a:solidFill>
                <a:effectLst/>
                <a:uLnTx/>
                <a:uFillTx/>
                <a:latin typeface="Century Gothic" panose="020F0302020204030204"/>
                <a:ea typeface="+mn-ea"/>
                <a:cs typeface="+mn-cs"/>
              </a:rPr>
              <a:t>Assessment &amp; Planning</a:t>
            </a:r>
          </a:p>
        </p:txBody>
      </p:sp>
      <p:sp>
        <p:nvSpPr>
          <p:cNvPr id="7" name="Disclaimer">
            <a:extLst>
              <a:ext uri="{FF2B5EF4-FFF2-40B4-BE49-F238E27FC236}">
                <a16:creationId xmlns:a16="http://schemas.microsoft.com/office/drawing/2014/main" id="{106FED67-C50F-4E2E-B83F-0420F585B9B1}"/>
              </a:ext>
            </a:extLst>
          </p:cNvPr>
          <p:cNvSpPr txBox="1"/>
          <p:nvPr/>
        </p:nvSpPr>
        <p:spPr>
          <a:xfrm>
            <a:off x="547223" y="5238557"/>
            <a:ext cx="7939161" cy="861774"/>
          </a:xfrm>
          <a:prstGeom prst="rect">
            <a:avLst/>
          </a:prstGeom>
          <a:noFill/>
        </p:spPr>
        <p:txBody>
          <a:bodyPr vert="horz" wrap="square" lIns="0" tIns="0" rIns="0" bIns="0" rtlCol="0" anchor="b">
            <a:spAutoFit/>
          </a:bodyPr>
          <a:lstStyle/>
          <a:p>
            <a:r>
              <a:rPr lang="en-US" sz="1400" b="1" dirty="0">
                <a:latin typeface="+mj-lt"/>
              </a:rPr>
              <a:t>CONFIDENTIAL DRAFT – DO NOT DISTRIBUTE</a:t>
            </a:r>
            <a:r>
              <a:rPr lang="en-US" sz="1400" dirty="0">
                <a:latin typeface="+mj-lt"/>
              </a:rPr>
              <a:t>
Any use of this material without specific permission of the Project Team is strictly prohibited. This document is commercially sensitive – not to be shared with vendors or any other party outside of project team. </a:t>
            </a:r>
          </a:p>
        </p:txBody>
      </p:sp>
    </p:spTree>
    <p:extLst>
      <p:ext uri="{BB962C8B-B14F-4D97-AF65-F5344CB8AC3E}">
        <p14:creationId xmlns:p14="http://schemas.microsoft.com/office/powerpoint/2010/main" val="377302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352">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7" name="think-cell Slide" r:id="rId4" imgW="347" imgH="346" progId="TCLayout.ActiveDocument.1">
                  <p:embed/>
                </p:oleObj>
              </mc:Choice>
              <mc:Fallback>
                <p:oleObj name="think-cell Slide" r:id="rId4" imgW="347" imgH="346"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a:t>Click to edit Master title style</a:t>
            </a:r>
            <a:endParaRPr lang="en-US" dirty="0"/>
          </a:p>
        </p:txBody>
      </p:sp>
      <p:sp>
        <p:nvSpPr>
          <p:cNvPr id="5" name="Disclaimer">
            <a:extLst>
              <a:ext uri="{FF2B5EF4-FFF2-40B4-BE49-F238E27FC236}">
                <a16:creationId xmlns:a16="http://schemas.microsoft.com/office/drawing/2014/main" id="{FC587D26-4911-43FE-BA14-215D32F8C93B}"/>
              </a:ext>
            </a:extLst>
          </p:cNvPr>
          <p:cNvSpPr txBox="1"/>
          <p:nvPr/>
        </p:nvSpPr>
        <p:spPr>
          <a:xfrm>
            <a:off x="310848" y="6452499"/>
            <a:ext cx="8497249" cy="338554"/>
          </a:xfrm>
          <a:prstGeom prst="rect">
            <a:avLst/>
          </a:prstGeom>
          <a:noFill/>
        </p:spPr>
        <p:txBody>
          <a:bodyPr vert="horz" wrap="square" lIns="0" tIns="0" rIns="0" bIns="0" rtlCol="0" anchor="b">
            <a:spAutoFit/>
          </a:bodyPr>
          <a:lstStyle/>
          <a:p>
            <a:r>
              <a:rPr lang="en-US" sz="1100" b="1" dirty="0"/>
              <a:t>CONFIDENTIAL DRAFT – DO NOT DISTRIBUTE</a:t>
            </a:r>
          </a:p>
          <a:p>
            <a:r>
              <a:rPr lang="en-US" sz="1100" b="1" dirty="0"/>
              <a:t>COMMERCIALLY SENSITIVE – NOT TO BE SHARED WITH VENDORS OR ANY OTHER PARTY OUTSIDE OF PROJECT TEAM</a:t>
            </a:r>
            <a:endParaRPr lang="en-US" sz="1100" dirty="0"/>
          </a:p>
        </p:txBody>
      </p:sp>
    </p:spTree>
    <p:extLst>
      <p:ext uri="{BB962C8B-B14F-4D97-AF65-F5344CB8AC3E}">
        <p14:creationId xmlns:p14="http://schemas.microsoft.com/office/powerpoint/2010/main" val="70136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617">
          <p15:clr>
            <a:srgbClr val="F26B43"/>
          </p15:clr>
        </p15:guide>
        <p15:guide id="2" pos="76">
          <p15:clr>
            <a:srgbClr val="F26B43"/>
          </p15:clr>
        </p15:guide>
        <p15:guide id="3" orient="horz" pos="583">
          <p15:clr>
            <a:srgbClr val="F26B43"/>
          </p15:clr>
        </p15:guide>
        <p15:guide id="4" orient="horz" pos="3990">
          <p15:clr>
            <a:srgbClr val="F26B43"/>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01" name="think-cell Slide" r:id="rId4" imgW="347" imgH="346" progId="TCLayout.ActiveDocument.1">
                  <p:embed/>
                </p:oleObj>
              </mc:Choice>
              <mc:Fallback>
                <p:oleObj name="think-cell Slide" r:id="rId4" imgW="347" imgH="346"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dirty="0"/>
          </a:p>
        </p:txBody>
      </p:sp>
      <p:sp>
        <p:nvSpPr>
          <p:cNvPr id="5" name="Disclaimer">
            <a:extLst>
              <a:ext uri="{FF2B5EF4-FFF2-40B4-BE49-F238E27FC236}">
                <a16:creationId xmlns:a16="http://schemas.microsoft.com/office/drawing/2014/main" id="{53FF48F8-ADF5-4431-9009-4E31F7337D42}"/>
              </a:ext>
            </a:extLst>
          </p:cNvPr>
          <p:cNvSpPr txBox="1"/>
          <p:nvPr/>
        </p:nvSpPr>
        <p:spPr>
          <a:xfrm>
            <a:off x="310848" y="6452499"/>
            <a:ext cx="8534571" cy="338554"/>
          </a:xfrm>
          <a:prstGeom prst="rect">
            <a:avLst/>
          </a:prstGeom>
          <a:noFill/>
        </p:spPr>
        <p:txBody>
          <a:bodyPr vert="horz" wrap="square" lIns="0" tIns="0" rIns="0" bIns="0" rtlCol="0" anchor="b">
            <a:spAutoFit/>
          </a:bodyPr>
          <a:lstStyle/>
          <a:p>
            <a:r>
              <a:rPr lang="en-US" sz="1100" b="1" dirty="0"/>
              <a:t>CONFIDENTIAL DRAFT – DO NOT DISTRIBUTE</a:t>
            </a:r>
          </a:p>
          <a:p>
            <a:r>
              <a:rPr lang="en-US" sz="1100" b="1" dirty="0"/>
              <a:t>COMMERCIALLY SENSITIVE – NOT TO BE SHARED WITH VENDORS OR ANY OTHER PARTY OUTSIDE OF PROJECT TEAM</a:t>
            </a:r>
            <a:endParaRPr lang="en-US" sz="1100" dirty="0"/>
          </a:p>
        </p:txBody>
      </p:sp>
    </p:spTree>
    <p:extLst>
      <p:ext uri="{BB962C8B-B14F-4D97-AF65-F5344CB8AC3E}">
        <p14:creationId xmlns:p14="http://schemas.microsoft.com/office/powerpoint/2010/main" val="232750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54AD88C-1B56-4CDF-913A-BF229FB165BC}"/>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5" name="think-cell Slide" r:id="rId4" imgW="473" imgH="473" progId="TCLayout.ActiveDocument.1">
                  <p:embed/>
                </p:oleObj>
              </mc:Choice>
              <mc:Fallback>
                <p:oleObj name="think-cell Slide" r:id="rId4" imgW="473" imgH="473" progId="TCLayout.ActiveDocument.1">
                  <p:embed/>
                  <p:pic>
                    <p:nvPicPr>
                      <p:cNvPr id="7" name="Object 6" hidden="1">
                        <a:extLst>
                          <a:ext uri="{FF2B5EF4-FFF2-40B4-BE49-F238E27FC236}">
                            <a16:creationId xmlns:a16="http://schemas.microsoft.com/office/drawing/2014/main" id="{254AD88C-1B56-4CDF-913A-BF229FB165B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82249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u="none" cap="all"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11AC5FD-6117-434D-B9A5-ADA9E67FDCBD}" type="slidenum">
              <a:rPr lang="en-US" smtClean="0"/>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6464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1AC5FD-6117-434D-B9A5-ADA9E67FDCBD}" type="slidenum">
              <a:rPr lang="en-US" smtClean="0"/>
              <a:t>‹#›</a:t>
            </a:fld>
            <a:endParaRPr lang="en-US" dirty="0"/>
          </a:p>
        </p:txBody>
      </p:sp>
    </p:spTree>
    <p:extLst>
      <p:ext uri="{BB962C8B-B14F-4D97-AF65-F5344CB8AC3E}">
        <p14:creationId xmlns:p14="http://schemas.microsoft.com/office/powerpoint/2010/main" val="9697910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u="none" cap="all" baseline="0"/>
            </a:lvl1pPr>
          </a:lstStyle>
          <a:p>
            <a:r>
              <a:rPr lang="en-US" dirty="0"/>
              <a:t>Click to edit Master title style</a:t>
            </a:r>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1AC5FD-6117-434D-B9A5-ADA9E67FDCBD}" type="slidenum">
              <a:rPr lang="en-US" smtClean="0"/>
              <a:t>‹#›</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2806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1AC5FD-6117-434D-B9A5-ADA9E67FDCBD}" type="slidenum">
              <a:rPr lang="en-US" smtClean="0"/>
              <a:t>‹#›</a:t>
            </a:fld>
            <a:endParaRPr lang="en-US" dirty="0"/>
          </a:p>
        </p:txBody>
      </p:sp>
    </p:spTree>
    <p:extLst>
      <p:ext uri="{BB962C8B-B14F-4D97-AF65-F5344CB8AC3E}">
        <p14:creationId xmlns:p14="http://schemas.microsoft.com/office/powerpoint/2010/main" val="38403867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1AC5FD-6117-434D-B9A5-ADA9E67FDCBD}" type="slidenum">
              <a:rPr lang="en-US" smtClean="0"/>
              <a:t>‹#›</a:t>
            </a:fld>
            <a:endParaRPr lang="en-US" dirty="0"/>
          </a:p>
        </p:txBody>
      </p:sp>
    </p:spTree>
    <p:extLst>
      <p:ext uri="{BB962C8B-B14F-4D97-AF65-F5344CB8AC3E}">
        <p14:creationId xmlns:p14="http://schemas.microsoft.com/office/powerpoint/2010/main" val="9392428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1AC5FD-6117-434D-B9A5-ADA9E67FDCBD}" type="slidenum">
              <a:rPr lang="en-US" smtClean="0"/>
              <a:t>‹#›</a:t>
            </a:fld>
            <a:endParaRPr lang="en-US" dirty="0"/>
          </a:p>
        </p:txBody>
      </p:sp>
    </p:spTree>
    <p:extLst>
      <p:ext uri="{BB962C8B-B14F-4D97-AF65-F5344CB8AC3E}">
        <p14:creationId xmlns:p14="http://schemas.microsoft.com/office/powerpoint/2010/main" val="1456554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0CA85A65-E1EE-481A-87F1-FFE5C84B5E16}"/>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2" name="Interaktive Schaltfläche: Nächste(r) oder Weiter 1">
            <a:hlinkClick r:id="" action="ppaction://hlinkshowjump?jump=nextslide" highlightClick="1"/>
            <a:extLst>
              <a:ext uri="{FF2B5EF4-FFF2-40B4-BE49-F238E27FC236}">
                <a16:creationId xmlns:a16="http://schemas.microsoft.com/office/drawing/2014/main" id="{241B3913-A9FD-4CFE-9CB0-8752ACE17429}"/>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3" name="Interaktive Schaltfläche: Nächste(r) oder Weiter 7">
            <a:hlinkClick r:id="" action="ppaction://hlinkshowjump?jump=previousslide" highlightClick="1"/>
            <a:extLst>
              <a:ext uri="{FF2B5EF4-FFF2-40B4-BE49-F238E27FC236}">
                <a16:creationId xmlns:a16="http://schemas.microsoft.com/office/drawing/2014/main" id="{8A3AD406-4683-4A63-A064-1017FBC8CCEF}"/>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4" name="Gerade Verbindung 10">
            <a:extLst>
              <a:ext uri="{FF2B5EF4-FFF2-40B4-BE49-F238E27FC236}">
                <a16:creationId xmlns:a16="http://schemas.microsoft.com/office/drawing/2014/main" id="{6ACC5A60-0645-4B90-9F6C-7D9793FAAD98}"/>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feld 5">
            <a:extLst>
              <a:ext uri="{FF2B5EF4-FFF2-40B4-BE49-F238E27FC236}">
                <a16:creationId xmlns:a16="http://schemas.microsoft.com/office/drawing/2014/main" id="{F402280F-EDC0-4B94-8F6D-836F70625F96}"/>
              </a:ext>
            </a:extLst>
          </p:cNvPr>
          <p:cNvSpPr txBox="1"/>
          <p:nvPr userDrawn="1"/>
        </p:nvSpPr>
        <p:spPr>
          <a:xfrm>
            <a:off x="245719" y="259401"/>
            <a:ext cx="2115344"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JPA</a:t>
            </a:r>
          </a:p>
        </p:txBody>
      </p:sp>
      <p:cxnSp>
        <p:nvCxnSpPr>
          <p:cNvPr id="10" name="Gerade Verbindung 10">
            <a:extLst>
              <a:ext uri="{FF2B5EF4-FFF2-40B4-BE49-F238E27FC236}">
                <a16:creationId xmlns:a16="http://schemas.microsoft.com/office/drawing/2014/main" id="{307A7D7B-3B2D-47BA-AF14-91895FDD9F72}"/>
              </a:ext>
            </a:extLst>
          </p:cNvPr>
          <p:cNvCxnSpPr/>
          <p:nvPr userDrawn="1"/>
        </p:nvCxnSpPr>
        <p:spPr>
          <a:xfrm>
            <a:off x="1625047"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4">
            <a:extLst>
              <a:ext uri="{FF2B5EF4-FFF2-40B4-BE49-F238E27FC236}">
                <a16:creationId xmlns:a16="http://schemas.microsoft.com/office/drawing/2014/main" id="{1C3BC9F1-B5FC-446D-B99F-6D7DBBDF565F}"/>
              </a:ext>
            </a:extLst>
          </p:cNvPr>
          <p:cNvSpPr>
            <a:spLocks noGrp="1"/>
          </p:cNvSpPr>
          <p:nvPr>
            <p:ph sz="quarter" idx="10"/>
          </p:nvPr>
        </p:nvSpPr>
        <p:spPr>
          <a:xfrm>
            <a:off x="1693034" y="271485"/>
            <a:ext cx="6686259" cy="338554"/>
          </a:xfrm>
          <a:prstGeom prst="rect">
            <a:avLst/>
          </a:prstGeom>
        </p:spPr>
        <p:txBody>
          <a:bodyPr lIns="0" rIns="0" anchor="ctr"/>
          <a:lstStyle>
            <a:lvl1pPr>
              <a:defRPr sz="1600" b="1">
                <a:solidFill>
                  <a:schemeClr val="tx1"/>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10728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1AC5FD-6117-434D-B9A5-ADA9E67FDCBD}" type="slidenum">
              <a:rPr lang="en-US" smtClean="0"/>
              <a:t>‹#›</a:t>
            </a:fld>
            <a:endParaRPr lang="en-US" dirty="0"/>
          </a:p>
        </p:txBody>
      </p:sp>
    </p:spTree>
    <p:extLst>
      <p:ext uri="{BB962C8B-B14F-4D97-AF65-F5344CB8AC3E}">
        <p14:creationId xmlns:p14="http://schemas.microsoft.com/office/powerpoint/2010/main" val="9818889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1AC5FD-6117-434D-B9A5-ADA9E67FDCBD}" type="slidenum">
              <a:rPr lang="en-US" smtClean="0"/>
              <a:t>‹#›</a:t>
            </a:fld>
            <a:endParaRPr lang="en-US" dirty="0"/>
          </a:p>
        </p:txBody>
      </p:sp>
    </p:spTree>
    <p:extLst>
      <p:ext uri="{BB962C8B-B14F-4D97-AF65-F5344CB8AC3E}">
        <p14:creationId xmlns:p14="http://schemas.microsoft.com/office/powerpoint/2010/main" val="2921668764"/>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1AC5FD-6117-434D-B9A5-ADA9E67FDCBD}" type="slidenum">
              <a:rPr lang="en-US" smtClean="0"/>
              <a:t>‹#›</a:t>
            </a:fld>
            <a:endParaRPr lang="en-US" dirty="0"/>
          </a:p>
        </p:txBody>
      </p:sp>
    </p:spTree>
    <p:extLst>
      <p:ext uri="{BB962C8B-B14F-4D97-AF65-F5344CB8AC3E}">
        <p14:creationId xmlns:p14="http://schemas.microsoft.com/office/powerpoint/2010/main" val="671116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1AC5FD-6117-434D-B9A5-ADA9E67FDCBD}" type="slidenum">
              <a:rPr lang="en-US" smtClean="0"/>
              <a:t>‹#›</a:t>
            </a:fld>
            <a:endParaRPr lang="en-US" dirty="0"/>
          </a:p>
        </p:txBody>
      </p:sp>
    </p:spTree>
    <p:extLst>
      <p:ext uri="{BB962C8B-B14F-4D97-AF65-F5344CB8AC3E}">
        <p14:creationId xmlns:p14="http://schemas.microsoft.com/office/powerpoint/2010/main" val="10109458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1AC5FD-6117-434D-B9A5-ADA9E67FDCBD}" type="slidenum">
              <a:rPr lang="en-US" smtClean="0"/>
              <a:t>‹#›</a:t>
            </a:fld>
            <a:endParaRPr lang="en-US" dirty="0"/>
          </a:p>
        </p:txBody>
      </p:sp>
    </p:spTree>
    <p:extLst>
      <p:ext uri="{BB962C8B-B14F-4D97-AF65-F5344CB8AC3E}">
        <p14:creationId xmlns:p14="http://schemas.microsoft.com/office/powerpoint/2010/main" val="38879466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31800" y="1680211"/>
            <a:ext cx="8229340" cy="4701540"/>
          </a:xfrm>
        </p:spPr>
        <p:txBody>
          <a:bodyPr/>
          <a:lstStyle>
            <a:lvl1pPr>
              <a:defRPr/>
            </a:lvl1pPr>
            <a:lvl2pPr>
              <a:defRPr sz="1600"/>
            </a:lvl2pPr>
            <a:lvl3pPr>
              <a:defRPr sz="1400"/>
            </a:lvl3pPr>
            <a:lvl4pPr marL="1658938" indent="-228600">
              <a:defRPr sz="1200" baseline="0"/>
            </a:lvl4pPr>
            <a:lvl5pPr marL="1944688" indent="-188913">
              <a:defRPr sz="1100"/>
            </a:lvl5pPr>
          </a:lstStyle>
          <a:p>
            <a:pPr lvl="0"/>
            <a:r>
              <a:rPr lang="en-US" dirty="0"/>
              <a:t>Slide copy uses this color (20pt)</a:t>
            </a:r>
          </a:p>
          <a:p>
            <a:pPr lvl="1"/>
            <a:r>
              <a:rPr lang="en-US" dirty="0"/>
              <a:t>Bullet point level 1 (16pt)</a:t>
            </a:r>
          </a:p>
          <a:p>
            <a:pPr lvl="2"/>
            <a:r>
              <a:rPr lang="en-US" dirty="0"/>
              <a:t>Bullet point level 2 (14pt)</a:t>
            </a:r>
          </a:p>
          <a:p>
            <a:pPr lvl="3"/>
            <a:r>
              <a:rPr lang="en-US" dirty="0"/>
              <a:t>Bullet point level 3 (12pt)</a:t>
            </a:r>
          </a:p>
          <a:p>
            <a:pPr lvl="4"/>
            <a:r>
              <a:rPr lang="en-US" dirty="0"/>
              <a:t>Bullet point level 4 (11pt)</a:t>
            </a:r>
            <a:endParaRPr lang="en-GB" dirty="0"/>
          </a:p>
        </p:txBody>
      </p:sp>
      <p:sp>
        <p:nvSpPr>
          <p:cNvPr id="6" name="Title 1"/>
          <p:cNvSpPr>
            <a:spLocks noGrp="1"/>
          </p:cNvSpPr>
          <p:nvPr>
            <p:ph type="title" hasCustomPrompt="1"/>
          </p:nvPr>
        </p:nvSpPr>
        <p:spPr>
          <a:xfrm>
            <a:off x="431801" y="182177"/>
            <a:ext cx="8229340" cy="868362"/>
          </a:xfrm>
        </p:spPr>
        <p:txBody>
          <a:bodyPr>
            <a:noAutofit/>
          </a:bodyPr>
          <a:lstStyle>
            <a:lvl1pPr>
              <a:defRPr sz="2800">
                <a:solidFill>
                  <a:srgbClr val="00BBEE"/>
                </a:solidFill>
              </a:defRPr>
            </a:lvl1pPr>
          </a:lstStyle>
          <a:p>
            <a:r>
              <a:rPr lang="en-US" dirty="0"/>
              <a:t>Slide title: can span two lines of the slide and </a:t>
            </a:r>
            <a:br>
              <a:rPr lang="en-US" dirty="0"/>
            </a:br>
            <a:r>
              <a:rPr lang="en-US" dirty="0"/>
              <a:t>uses this font color (28pt) </a:t>
            </a:r>
            <a:endParaRPr lang="en-GB" dirty="0"/>
          </a:p>
        </p:txBody>
      </p:sp>
    </p:spTree>
    <p:extLst>
      <p:ext uri="{BB962C8B-B14F-4D97-AF65-F5344CB8AC3E}">
        <p14:creationId xmlns:p14="http://schemas.microsoft.com/office/powerpoint/2010/main" val="2232938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0" name="TextBox 9">
            <a:extLst>
              <a:ext uri="{FF2B5EF4-FFF2-40B4-BE49-F238E27FC236}">
                <a16:creationId xmlns:a16="http://schemas.microsoft.com/office/drawing/2014/main" id="{CFE93B4B-56AD-4C1C-9916-46A1D7D015E8}"/>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21" name="Interaktive Schaltfläche: Nächste(r) oder Weiter 1">
            <a:hlinkClick r:id="" action="ppaction://hlinkshowjump?jump=nextslide" highlightClick="1"/>
            <a:extLst>
              <a:ext uri="{FF2B5EF4-FFF2-40B4-BE49-F238E27FC236}">
                <a16:creationId xmlns:a16="http://schemas.microsoft.com/office/drawing/2014/main" id="{3AD6C2E1-524B-4AB9-9032-6D1E27E6A5E5}"/>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22" name="Interaktive Schaltfläche: Nächste(r) oder Weiter 7">
            <a:hlinkClick r:id="" action="ppaction://hlinkshowjump?jump=previousslide" highlightClick="1"/>
            <a:extLst>
              <a:ext uri="{FF2B5EF4-FFF2-40B4-BE49-F238E27FC236}">
                <a16:creationId xmlns:a16="http://schemas.microsoft.com/office/drawing/2014/main" id="{76FF6ABB-F0D7-4E64-893C-D2D8B3F85F50}"/>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23" name="Gerade Verbindung 10">
            <a:extLst>
              <a:ext uri="{FF2B5EF4-FFF2-40B4-BE49-F238E27FC236}">
                <a16:creationId xmlns:a16="http://schemas.microsoft.com/office/drawing/2014/main" id="{05D66167-85F3-4BAA-915C-9927D29C257E}"/>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37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25D3E0-9A0F-4519-A495-E311797AF0A9}" type="datetimeFigureOut">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66336-C2D6-4025-A6AA-CEAE32CD243D}" type="slidenum">
              <a:rPr lang="en-US" smtClean="0"/>
              <a:t>‹#›</a:t>
            </a:fld>
            <a:endParaRPr lang="en-US"/>
          </a:p>
        </p:txBody>
      </p:sp>
    </p:spTree>
    <p:extLst>
      <p:ext uri="{BB962C8B-B14F-4D97-AF65-F5344CB8AC3E}">
        <p14:creationId xmlns:p14="http://schemas.microsoft.com/office/powerpoint/2010/main" val="61800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25D3E0-9A0F-4519-A495-E311797AF0A9}" type="datetimeFigureOut">
              <a:rPr lang="en-US" smtClean="0"/>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66336-C2D6-4025-A6AA-CEAE32CD243D}" type="slidenum">
              <a:rPr lang="en-US" smtClean="0"/>
              <a:t>‹#›</a:t>
            </a:fld>
            <a:endParaRPr lang="en-US"/>
          </a:p>
        </p:txBody>
      </p:sp>
    </p:spTree>
    <p:extLst>
      <p:ext uri="{BB962C8B-B14F-4D97-AF65-F5344CB8AC3E}">
        <p14:creationId xmlns:p14="http://schemas.microsoft.com/office/powerpoint/2010/main" val="1243355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6.xml"/><Relationship Id="rId4"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18" Type="http://schemas.openxmlformats.org/officeDocument/2006/relationships/tags" Target="../tags/tag12.xml"/><Relationship Id="rId26" Type="http://schemas.openxmlformats.org/officeDocument/2006/relationships/image" Target="../media/image1.emf"/><Relationship Id="rId3" Type="http://schemas.openxmlformats.org/officeDocument/2006/relationships/slideLayout" Target="../slideLayouts/slideLayout52.xml"/><Relationship Id="rId21" Type="http://schemas.openxmlformats.org/officeDocument/2006/relationships/tags" Target="../tags/tag15.xml"/><Relationship Id="rId7" Type="http://schemas.openxmlformats.org/officeDocument/2006/relationships/tags" Target="../tags/tag1.xml"/><Relationship Id="rId12" Type="http://schemas.openxmlformats.org/officeDocument/2006/relationships/tags" Target="../tags/tag6.xml"/><Relationship Id="rId17" Type="http://schemas.openxmlformats.org/officeDocument/2006/relationships/tags" Target="../tags/tag11.xml"/><Relationship Id="rId25" Type="http://schemas.openxmlformats.org/officeDocument/2006/relationships/oleObject" Target="../embeddings/oleObject1.bin"/><Relationship Id="rId2" Type="http://schemas.openxmlformats.org/officeDocument/2006/relationships/slideLayout" Target="../slideLayouts/slideLayout51.xml"/><Relationship Id="rId16" Type="http://schemas.openxmlformats.org/officeDocument/2006/relationships/tags" Target="../tags/tag10.xml"/><Relationship Id="rId20" Type="http://schemas.openxmlformats.org/officeDocument/2006/relationships/tags" Target="../tags/tag14.xml"/><Relationship Id="rId1" Type="http://schemas.openxmlformats.org/officeDocument/2006/relationships/slideLayout" Target="../slideLayouts/slideLayout50.xml"/><Relationship Id="rId6" Type="http://schemas.openxmlformats.org/officeDocument/2006/relationships/vmlDrawing" Target="../drawings/vmlDrawing1.vml"/><Relationship Id="rId11" Type="http://schemas.openxmlformats.org/officeDocument/2006/relationships/tags" Target="../tags/tag5.xml"/><Relationship Id="rId24" Type="http://schemas.openxmlformats.org/officeDocument/2006/relationships/tags" Target="../tags/tag18.xml"/><Relationship Id="rId5" Type="http://schemas.openxmlformats.org/officeDocument/2006/relationships/theme" Target="../theme/theme7.xml"/><Relationship Id="rId15" Type="http://schemas.openxmlformats.org/officeDocument/2006/relationships/tags" Target="../tags/tag9.xml"/><Relationship Id="rId23" Type="http://schemas.openxmlformats.org/officeDocument/2006/relationships/tags" Target="../tags/tag17.xml"/><Relationship Id="rId10" Type="http://schemas.openxmlformats.org/officeDocument/2006/relationships/tags" Target="../tags/tag4.xml"/><Relationship Id="rId19" Type="http://schemas.openxmlformats.org/officeDocument/2006/relationships/tags" Target="../tags/tag13.xml"/><Relationship Id="rId4" Type="http://schemas.openxmlformats.org/officeDocument/2006/relationships/slideLayout" Target="../slideLayouts/slideLayout53.xml"/><Relationship Id="rId9" Type="http://schemas.openxmlformats.org/officeDocument/2006/relationships/tags" Target="../tags/tag3.xml"/><Relationship Id="rId14" Type="http://schemas.openxmlformats.org/officeDocument/2006/relationships/tags" Target="../tags/tag8.xml"/><Relationship Id="rId22" Type="http://schemas.openxmlformats.org/officeDocument/2006/relationships/tags" Target="../tags/tag1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8.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588781"/>
      </p:ext>
    </p:extLst>
  </p:cSld>
  <p:clrMap bg1="lt1" tx1="dk1" bg2="lt2" tx2="dk2" accent1="accent1" accent2="accent2" accent3="accent3" accent4="accent4" accent5="accent5" accent6="accent6" hlink="hlink" folHlink="folHlink"/>
  <p:sldLayoutIdLst>
    <p:sldLayoutId id="2147483693" r:id="rId1"/>
    <p:sldLayoutId id="2147483690" r:id="rId2"/>
    <p:sldLayoutId id="2147483696" r:id="rId3"/>
    <p:sldLayoutId id="2147483694" r:id="rId4"/>
    <p:sldLayoutId id="2147483692" r:id="rId5"/>
    <p:sldLayoutId id="2147483697" r:id="rId6"/>
    <p:sldLayoutId id="2147483695" r:id="rId7"/>
    <p:sldLayoutId id="2147483731" r:id="rId8"/>
    <p:sldLayoutId id="214748373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58878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06" r:id="rId9"/>
    <p:sldLayoutId id="2147483707" r:id="rId10"/>
    <p:sldLayoutId id="2147483708" r:id="rId11"/>
    <p:sldLayoutId id="2147483709" r:id="rId12"/>
    <p:sldLayoutId id="2147483710" r:id="rId13"/>
    <p:sldLayoutId id="2147483711" r:id="rId14"/>
    <p:sldLayoutId id="2147483712"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FD6543-4665-4D09-975B-E500615C0587}"/>
              </a:ext>
            </a:extLst>
          </p:cNvPr>
          <p:cNvSpPr>
            <a:spLocks noGrp="1"/>
          </p:cNvSpPr>
          <p:nvPr>
            <p:ph type="body" idx="1"/>
          </p:nvPr>
        </p:nvSpPr>
        <p:spPr>
          <a:xfrm>
            <a:off x="640080" y="914400"/>
            <a:ext cx="8037576" cy="5239512"/>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p:txBody>
      </p:sp>
      <p:sp>
        <p:nvSpPr>
          <p:cNvPr id="7" name="TextBox 9">
            <a:extLst>
              <a:ext uri="{FF2B5EF4-FFF2-40B4-BE49-F238E27FC236}">
                <a16:creationId xmlns:a16="http://schemas.microsoft.com/office/drawing/2014/main" id="{5F21A84E-4DCC-462E-8ADC-6B963768608F}"/>
              </a:ext>
            </a:extLst>
          </p:cNvPr>
          <p:cNvSpPr txBox="1"/>
          <p:nvPr/>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8" name="Interaktive Schaltfläche: Nächste(r) oder Weiter 1">
            <a:hlinkClick r:id="" action="ppaction://hlinkshowjump?jump=nextslide" highlightClick="1"/>
            <a:extLst>
              <a:ext uri="{FF2B5EF4-FFF2-40B4-BE49-F238E27FC236}">
                <a16:creationId xmlns:a16="http://schemas.microsoft.com/office/drawing/2014/main" id="{3455E179-862E-4171-B29A-094DC0E50EE9}"/>
              </a:ext>
            </a:extLst>
          </p:cNvPr>
          <p:cNvSpPr/>
          <p:nvPr/>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9" name="Interaktive Schaltfläche: Nächste(r) oder Weiter 7">
            <a:hlinkClick r:id="" action="ppaction://hlinkshowjump?jump=previousslide" highlightClick="1"/>
            <a:extLst>
              <a:ext uri="{FF2B5EF4-FFF2-40B4-BE49-F238E27FC236}">
                <a16:creationId xmlns:a16="http://schemas.microsoft.com/office/drawing/2014/main" id="{1803DE55-7D3B-4B80-BAE7-FFDFECDE90CD}"/>
              </a:ext>
            </a:extLst>
          </p:cNvPr>
          <p:cNvSpPr/>
          <p:nvPr/>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0" name="Gerade Verbindung 10">
            <a:extLst>
              <a:ext uri="{FF2B5EF4-FFF2-40B4-BE49-F238E27FC236}">
                <a16:creationId xmlns:a16="http://schemas.microsoft.com/office/drawing/2014/main" id="{52158256-C78F-498B-9439-0A4A2A341364}"/>
              </a:ext>
            </a:extLst>
          </p:cNvPr>
          <p:cNvCxnSpPr/>
          <p:nvPr/>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366972"/>
      </p:ext>
    </p:extLst>
  </p:cSld>
  <p:clrMap bg1="lt1" tx1="dk1" bg2="lt2" tx2="dk2" accent1="accent1" accent2="accent2" accent3="accent3" accent4="accent4" accent5="accent5" accent6="accent6" hlink="hlink" folHlink="folHlink"/>
  <p:sldLayoutIdLst>
    <p:sldLayoutId id="2147483727" r:id="rId1"/>
    <p:sldLayoutId id="214748372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12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5B9BD5"/>
        </a:buClr>
        <a:buFont typeface="Wingdings" panose="05000000000000000000" pitchFamily="2" charset="2"/>
        <a:buChar char="Ü"/>
        <a:defRPr sz="1800" kern="1200">
          <a:solidFill>
            <a:srgbClr val="46464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rgbClr val="5B9BD5"/>
        </a:buClr>
        <a:buFont typeface="Acumin Pro Condensed Thin" panose="020B0206020202020204" pitchFamily="34" charset="0"/>
        <a:buChar char="▶"/>
        <a:defRPr sz="1600" kern="1200">
          <a:solidFill>
            <a:srgbClr val="464646"/>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rgbClr val="5B9BD5"/>
        </a:buClr>
        <a:buFont typeface="Symbol" panose="05050102010706020507" pitchFamily="18" charset="2"/>
        <a:buChar char="®"/>
        <a:defRPr sz="1350" kern="1200">
          <a:solidFill>
            <a:schemeClr val="bg2">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39255-119C-AD48-8C1B-E4918ADE8FDF}" type="datetimeFigureOut">
              <a:rPr lang="en-US" smtClean="0"/>
              <a:t>5/18/2018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B5508-97C7-6D42-B606-56D15344DB0B}" type="slidenum">
              <a:rPr lang="en-US" smtClean="0"/>
              <a:t>‹#›</a:t>
            </a:fld>
            <a:endParaRPr lang="en-US"/>
          </a:p>
        </p:txBody>
      </p:sp>
    </p:spTree>
    <p:extLst>
      <p:ext uri="{BB962C8B-B14F-4D97-AF65-F5344CB8AC3E}">
        <p14:creationId xmlns:p14="http://schemas.microsoft.com/office/powerpoint/2010/main" val="66347625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DFB4D43-27A6-4B29-BCA6-2FDA3598136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 name="Slide Number Placeholder 2">
            <a:extLst>
              <a:ext uri="{FF2B5EF4-FFF2-40B4-BE49-F238E27FC236}">
                <a16:creationId xmlns:a16="http://schemas.microsoft.com/office/drawing/2014/main" id="{6F38C484-6E8B-445C-AAC2-F90C1C7CAAD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CF2F6-0025-4420-8D4D-716A4FF1DB1F}" type="slidenum">
              <a:rPr lang="en-US" smtClean="0"/>
              <a:t>‹#›</a:t>
            </a:fld>
            <a:endParaRPr lang="en-US" dirty="0"/>
          </a:p>
        </p:txBody>
      </p:sp>
    </p:spTree>
    <p:extLst>
      <p:ext uri="{BB962C8B-B14F-4D97-AF65-F5344CB8AC3E}">
        <p14:creationId xmlns:p14="http://schemas.microsoft.com/office/powerpoint/2010/main" val="190795053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FD6543-4665-4D09-975B-E500615C0587}"/>
              </a:ext>
            </a:extLst>
          </p:cNvPr>
          <p:cNvSpPr>
            <a:spLocks noGrp="1"/>
          </p:cNvSpPr>
          <p:nvPr>
            <p:ph type="body" idx="1"/>
          </p:nvPr>
        </p:nvSpPr>
        <p:spPr>
          <a:xfrm>
            <a:off x="640080" y="914400"/>
            <a:ext cx="8037576" cy="5239512"/>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p:txBody>
      </p:sp>
      <p:sp>
        <p:nvSpPr>
          <p:cNvPr id="7" name="TextBox 9">
            <a:extLst>
              <a:ext uri="{FF2B5EF4-FFF2-40B4-BE49-F238E27FC236}">
                <a16:creationId xmlns:a16="http://schemas.microsoft.com/office/drawing/2014/main" id="{5F21A84E-4DCC-462E-8ADC-6B963768608F}"/>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8" name="Interaktive Schaltfläche: Nächste(r) oder Weiter 1">
            <a:hlinkClick r:id="" action="ppaction://hlinkshowjump?jump=nextslide" highlightClick="1"/>
            <a:extLst>
              <a:ext uri="{FF2B5EF4-FFF2-40B4-BE49-F238E27FC236}">
                <a16:creationId xmlns:a16="http://schemas.microsoft.com/office/drawing/2014/main" id="{3455E179-862E-4171-B29A-094DC0E50EE9}"/>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9" name="Interaktive Schaltfläche: Nächste(r) oder Weiter 7">
            <a:hlinkClick r:id="" action="ppaction://hlinkshowjump?jump=previousslide" highlightClick="1"/>
            <a:extLst>
              <a:ext uri="{FF2B5EF4-FFF2-40B4-BE49-F238E27FC236}">
                <a16:creationId xmlns:a16="http://schemas.microsoft.com/office/drawing/2014/main" id="{1803DE55-7D3B-4B80-BAE7-FFDFECDE90CD}"/>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0" name="Gerade Verbindung 10">
            <a:extLst>
              <a:ext uri="{FF2B5EF4-FFF2-40B4-BE49-F238E27FC236}">
                <a16:creationId xmlns:a16="http://schemas.microsoft.com/office/drawing/2014/main" id="{52158256-C78F-498B-9439-0A4A2A341364}"/>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42678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5B9BD5"/>
        </a:buClr>
        <a:buFont typeface="Wingdings" panose="05000000000000000000" pitchFamily="2" charset="2"/>
        <a:buChar char="Ü"/>
        <a:defRPr sz="1800" kern="1200">
          <a:solidFill>
            <a:schemeClr val="tx1">
              <a:lumMod val="95000"/>
              <a:lumOff val="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rgbClr val="5B9BD5"/>
        </a:buClr>
        <a:buFont typeface="Acumin Pro Condensed Thin" panose="020B0206020202020204" pitchFamily="34" charset="0"/>
        <a:buChar char="▶"/>
        <a:defRPr sz="1600" kern="1200">
          <a:solidFill>
            <a:schemeClr val="tx1">
              <a:lumMod val="95000"/>
              <a:lumOff val="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rgbClr val="5B9BD5"/>
        </a:buClr>
        <a:buFont typeface="Symbol" panose="05050102010706020507" pitchFamily="18" charset="2"/>
        <a:buChar char="®"/>
        <a:defRPr sz="1350" kern="1200">
          <a:solidFill>
            <a:schemeClr val="tx1">
              <a:lumMod val="95000"/>
              <a:lumOff val="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5129" name="think-cell Slide" r:id="rId25" imgW="270" imgH="270" progId="TCLayout.ActiveDocument.1">
                  <p:embed/>
                </p:oleObj>
              </mc:Choice>
              <mc:Fallback>
                <p:oleObj name="think-cell Slide" r:id="rId25" imgW="270" imgH="270" progId="TCLayout.ActiveDocument.1">
                  <p:embed/>
                  <p:pic>
                    <p:nvPicPr>
                      <p:cNvPr id="2" name="Object 1" hidden="1"/>
                      <p:cNvPicPr/>
                      <p:nvPr/>
                    </p:nvPicPr>
                    <p:blipFill>
                      <a:blip r:embed="rId26"/>
                      <a:stretch>
                        <a:fillRect/>
                      </a:stretch>
                    </p:blipFill>
                    <p:spPr>
                      <a:xfrm>
                        <a:off x="0" y="0"/>
                        <a:ext cx="161984" cy="161974"/>
                      </a:xfrm>
                      <a:prstGeom prst="rect">
                        <a:avLst/>
                      </a:prstGeom>
                    </p:spPr>
                  </p:pic>
                </p:oleObj>
              </mc:Fallback>
            </mc:AlternateContent>
          </a:graphicData>
        </a:graphic>
      </p:graphicFrame>
      <p:sp>
        <p:nvSpPr>
          <p:cNvPr id="6" name="Rectangle 5" hidden="1"/>
          <p:cNvSpPr/>
          <p:nvPr>
            <p:custDataLst>
              <p:tags r:id="rId8"/>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65" dirty="0">
              <a:solidFill>
                <a:srgbClr val="000000"/>
              </a:solidFill>
              <a:sym typeface="Arial" panose="020B0604020202020204" pitchFamily="34" charset="0"/>
            </a:endParaRPr>
          </a:p>
        </p:txBody>
      </p:sp>
      <p:cxnSp>
        <p:nvCxnSpPr>
          <p:cNvPr id="59" name="Gerade Verbindung 10">
            <a:extLst>
              <a:ext uri="{FF2B5EF4-FFF2-40B4-BE49-F238E27FC236}">
                <a16:creationId xmlns:a16="http://schemas.microsoft.com/office/drawing/2014/main" id="{91CEC1AD-CABF-47FF-B325-3F1D75025F6B}"/>
              </a:ext>
            </a:extLst>
          </p:cNvPr>
          <p:cNvCxnSpPr/>
          <p:nvPr/>
        </p:nvCxnSpPr>
        <p:spPr>
          <a:xfrm>
            <a:off x="923736" y="125059"/>
            <a:ext cx="0" cy="649224"/>
          </a:xfrm>
          <a:prstGeom prst="line">
            <a:avLst/>
          </a:prstGeom>
          <a:noFill/>
          <a:ln w="6350" cap="flat" cmpd="sng" algn="ctr">
            <a:solidFill>
              <a:srgbClr val="E7E6E6">
                <a:lumMod val="50000"/>
              </a:srgbClr>
            </a:solidFill>
            <a:prstDash val="solid"/>
            <a:miter lim="800000"/>
          </a:ln>
          <a:effectLst/>
        </p:spPr>
      </p:cxnSp>
      <p:cxnSp>
        <p:nvCxnSpPr>
          <p:cNvPr id="61" name="Gerade Verbindung 10">
            <a:extLst>
              <a:ext uri="{FF2B5EF4-FFF2-40B4-BE49-F238E27FC236}">
                <a16:creationId xmlns:a16="http://schemas.microsoft.com/office/drawing/2014/main" id="{91CEC1AD-CABF-47FF-B325-3F1D75025F6B}"/>
              </a:ext>
            </a:extLst>
          </p:cNvPr>
          <p:cNvCxnSpPr/>
          <p:nvPr/>
        </p:nvCxnSpPr>
        <p:spPr>
          <a:xfrm>
            <a:off x="923736" y="125059"/>
            <a:ext cx="0" cy="649224"/>
          </a:xfrm>
          <a:prstGeom prst="line">
            <a:avLst/>
          </a:prstGeom>
          <a:noFill/>
          <a:ln w="6350" cap="flat" cmpd="sng" algn="ctr">
            <a:solidFill>
              <a:srgbClr val="E7E6E6">
                <a:lumMod val="50000"/>
              </a:srgbClr>
            </a:solidFill>
            <a:prstDash val="solid"/>
            <a:miter lim="800000"/>
          </a:ln>
          <a:effectLst/>
        </p:spPr>
      </p:cxnSp>
      <p:sp>
        <p:nvSpPr>
          <p:cNvPr id="62" name="Textfeld 5">
            <a:extLst>
              <a:ext uri="{FF2B5EF4-FFF2-40B4-BE49-F238E27FC236}">
                <a16:creationId xmlns:a16="http://schemas.microsoft.com/office/drawing/2014/main" id="{45C01C7D-49DC-4FA4-957F-E1FE00988F7C}"/>
              </a:ext>
            </a:extLst>
          </p:cNvPr>
          <p:cNvSpPr txBox="1"/>
          <p:nvPr/>
        </p:nvSpPr>
        <p:spPr>
          <a:xfrm>
            <a:off x="-34713" y="217392"/>
            <a:ext cx="1068867" cy="461665"/>
          </a:xfrm>
          <a:prstGeom prst="rect">
            <a:avLst/>
          </a:prstGeom>
          <a:noFill/>
        </p:spPr>
        <p:txBody>
          <a:bodyPr wrap="square" rtlCol="0" anchor="ctr">
            <a:spAutoFit/>
          </a:bodyPr>
          <a:lstStyle/>
          <a:p>
            <a:pPr defTabSz="457200" fontAlgn="auto">
              <a:spcBef>
                <a:spcPts val="0"/>
              </a:spcBef>
              <a:spcAft>
                <a:spcPts val="0"/>
              </a:spcAft>
            </a:pPr>
            <a:r>
              <a:rPr lang="de-DE" sz="1200" dirty="0">
                <a:solidFill>
                  <a:srgbClr val="464646">
                    <a:lumMod val="60000"/>
                    <a:lumOff val="40000"/>
                  </a:srgbClr>
                </a:solidFill>
                <a:latin typeface="Century Gothic" panose="020B0502020202020204" pitchFamily="34" charset="0"/>
              </a:rPr>
              <a:t>CalACES /</a:t>
            </a:r>
          </a:p>
          <a:p>
            <a:pPr defTabSz="457200" fontAlgn="auto">
              <a:spcBef>
                <a:spcPts val="0"/>
              </a:spcBef>
              <a:spcAft>
                <a:spcPts val="0"/>
              </a:spcAft>
            </a:pPr>
            <a:r>
              <a:rPr lang="de-DE" sz="1200" dirty="0">
                <a:solidFill>
                  <a:srgbClr val="464646">
                    <a:lumMod val="60000"/>
                    <a:lumOff val="40000"/>
                  </a:srgbClr>
                </a:solidFill>
                <a:latin typeface="Century Gothic" panose="020B0502020202020204" pitchFamily="34" charset="0"/>
              </a:rPr>
              <a:t>CalSAWS</a:t>
            </a:r>
            <a:endParaRPr lang="de-DE" sz="1100" dirty="0">
              <a:solidFill>
                <a:srgbClr val="464646">
                  <a:lumMod val="60000"/>
                  <a:lumOff val="40000"/>
                </a:srgbClr>
              </a:solidFill>
              <a:latin typeface="Century Gothic" panose="020B0502020202020204" pitchFamily="34" charset="0"/>
            </a:endParaRPr>
          </a:p>
        </p:txBody>
      </p:sp>
      <p:sp>
        <p:nvSpPr>
          <p:cNvPr id="104" name="Slide Number"/>
          <p:cNvSpPr txBox="1">
            <a:spLocks/>
          </p:cNvSpPr>
          <p:nvPr/>
        </p:nvSpPr>
        <p:spPr bwMode="auto">
          <a:xfrm>
            <a:off x="8813169" y="6627912"/>
            <a:ext cx="157094" cy="153888"/>
          </a:xfrm>
          <a:prstGeom prst="rect">
            <a:avLst/>
          </a:prstGeom>
        </p:spPr>
        <p:txBody>
          <a:bodyPr vert="horz" wrap="none" lIns="0" tIns="0" rIns="0" bIns="0" rtlCol="0" anchor="b">
            <a:spAutoFit/>
          </a:bodyPr>
          <a:lstStyle>
            <a:defPPr>
              <a:defRPr lang="en-US"/>
            </a:defPPr>
            <a:lvl1pPr>
              <a:defRPr sz="1000" baseline="0">
                <a:latin typeface="+mn-lt"/>
              </a:defRPr>
            </a:lvl1pPr>
          </a:lstStyle>
          <a:p>
            <a:pPr algn="r"/>
            <a:fld id="{42C328C1-A84F-4A39-A664-DBA00541A8C6}" type="slidenum">
              <a:rPr lang="en-US" sz="1000" baseline="0" smtClean="0">
                <a:solidFill>
                  <a:schemeClr val="tx1"/>
                </a:solidFill>
                <a:latin typeface="+mn-lt"/>
              </a:rPr>
              <a:pPr algn="r"/>
              <a:t>‹#›</a:t>
            </a:fld>
            <a:endParaRPr lang="en-US" sz="1000" baseline="0" dirty="0">
              <a:solidFill>
                <a:schemeClr val="tx1"/>
              </a:solidFill>
              <a:latin typeface="+mn-lt"/>
            </a:endParaRPr>
          </a:p>
        </p:txBody>
      </p:sp>
      <p:sp>
        <p:nvSpPr>
          <p:cNvPr id="19" name="Title Placeholder 2"/>
          <p:cNvSpPr>
            <a:spLocks noGrp="1" noChangeArrowheads="1"/>
          </p:cNvSpPr>
          <p:nvPr>
            <p:ph type="title"/>
          </p:nvPr>
        </p:nvSpPr>
        <p:spPr bwMode="auto">
          <a:xfrm>
            <a:off x="1034154" y="235954"/>
            <a:ext cx="79361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en-US" noProof="0" dirty="0"/>
          </a:p>
        </p:txBody>
      </p:sp>
      <p:sp>
        <p:nvSpPr>
          <p:cNvPr id="10" name="1. On-page tracker" hidden="1"/>
          <p:cNvSpPr>
            <a:spLocks noChangeArrowheads="1"/>
          </p:cNvSpPr>
          <p:nvPr/>
        </p:nvSpPr>
        <p:spPr bwMode="auto">
          <a:xfrm>
            <a:off x="1034154" y="9525"/>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cap="all" baseline="0" dirty="0">
                <a:solidFill>
                  <a:schemeClr val="accent6"/>
                </a:solidFill>
                <a:latin typeface="+mn-lt"/>
                <a:ea typeface="+mn-ea"/>
              </a:rPr>
              <a:t>Tracker</a:t>
            </a:r>
          </a:p>
        </p:txBody>
      </p:sp>
      <p:sp>
        <p:nvSpPr>
          <p:cNvPr id="11" name="3. Unit of measure" hidden="1"/>
          <p:cNvSpPr txBox="1">
            <a:spLocks noChangeArrowheads="1"/>
          </p:cNvSpPr>
          <p:nvPr/>
        </p:nvSpPr>
        <p:spPr bwMode="auto">
          <a:xfrm>
            <a:off x="1034154" y="559065"/>
            <a:ext cx="793610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dirty="0">
                <a:solidFill>
                  <a:schemeClr val="accent6"/>
                </a:solidFill>
                <a:latin typeface="+mn-lt"/>
                <a:ea typeface="+mn-ea"/>
              </a:rPr>
              <a:t>Unit of measure</a:t>
            </a:r>
          </a:p>
        </p:txBody>
      </p:sp>
      <p:grpSp>
        <p:nvGrpSpPr>
          <p:cNvPr id="7" name="Slide Elements" hidden="1"/>
          <p:cNvGrpSpPr/>
          <p:nvPr/>
        </p:nvGrpSpPr>
        <p:grpSpPr bwMode="auto">
          <a:xfrm>
            <a:off x="174943" y="6422022"/>
            <a:ext cx="8795320" cy="359778"/>
            <a:chOff x="174947" y="6402040"/>
            <a:chExt cx="8796525" cy="359778"/>
          </a:xfrm>
        </p:grpSpPr>
        <p:sp>
          <p:nvSpPr>
            <p:cNvPr id="13" name="4. Footnote"/>
            <p:cNvSpPr txBox="1">
              <a:spLocks noChangeArrowheads="1"/>
            </p:cNvSpPr>
            <p:nvPr/>
          </p:nvSpPr>
          <p:spPr bwMode="auto">
            <a:xfrm>
              <a:off x="174948" y="6402040"/>
              <a:ext cx="87965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baseline="0" dirty="0">
                  <a:solidFill>
                    <a:schemeClr val="tx1"/>
                  </a:solidFill>
                  <a:latin typeface="+mn-lt"/>
                  <a:ea typeface="+mn-ea"/>
                </a:rPr>
                <a:t>1 Footnote</a:t>
              </a:r>
            </a:p>
          </p:txBody>
        </p:sp>
        <p:sp>
          <p:nvSpPr>
            <p:cNvPr id="14" name="5. Source"/>
            <p:cNvSpPr>
              <a:spLocks noChangeArrowheads="1"/>
            </p:cNvSpPr>
            <p:nvPr/>
          </p:nvSpPr>
          <p:spPr bwMode="auto">
            <a:xfrm>
              <a:off x="174947" y="6607930"/>
              <a:ext cx="837013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71500" indent="-571500" defTabSz="913526">
                <a:tabLst>
                  <a:tab pos="571500" algn="l"/>
                </a:tabLst>
              </a:pPr>
              <a:r>
                <a:rPr lang="en-US" sz="1000" baseline="0" dirty="0">
                  <a:solidFill>
                    <a:schemeClr val="tx1"/>
                  </a:solidFill>
                  <a:latin typeface="+mn-lt"/>
                  <a:ea typeface="+mn-ea"/>
                </a:rPr>
                <a:t>SOURCE: Source</a:t>
              </a:r>
            </a:p>
          </p:txBody>
        </p:sp>
      </p:grpSp>
      <p:sp>
        <p:nvSpPr>
          <p:cNvPr id="3" name="Text Placeholder 2"/>
          <p:cNvSpPr>
            <a:spLocks noGrp="1"/>
          </p:cNvSpPr>
          <p:nvPr>
            <p:ph type="body" idx="1"/>
          </p:nvPr>
        </p:nvSpPr>
        <p:spPr bwMode="auto">
          <a:xfrm>
            <a:off x="1482156" y="1991016"/>
            <a:ext cx="4389768" cy="1231106"/>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grpSp>
        <p:nvGrpSpPr>
          <p:cNvPr id="15" name="ACET" hidden="1"/>
          <p:cNvGrpSpPr>
            <a:grpSpLocks/>
          </p:cNvGrpSpPr>
          <p:nvPr/>
        </p:nvGrpSpPr>
        <p:grpSpPr bwMode="auto">
          <a:xfrm>
            <a:off x="1482155" y="1405701"/>
            <a:ext cx="4389768" cy="510220"/>
            <a:chOff x="915" y="715"/>
            <a:chExt cx="2686" cy="315"/>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baseline="0" dirty="0">
                  <a:solidFill>
                    <a:srgbClr val="000000"/>
                  </a:solidFill>
                  <a:latin typeface="+mn-lt"/>
                  <a:ea typeface="+mn-ea"/>
                </a:rPr>
                <a:t>Title</a:t>
              </a:r>
            </a:p>
            <a:p>
              <a:r>
                <a:rPr lang="en-US" sz="1600" baseline="0" dirty="0">
                  <a:solidFill>
                    <a:schemeClr val="accent6"/>
                  </a:solidFill>
                  <a:latin typeface="+mn-lt"/>
                  <a:ea typeface="+mn-ea"/>
                </a:rPr>
                <a:t>Unit of measure</a:t>
              </a:r>
            </a:p>
          </p:txBody>
        </p:sp>
      </p:grpSp>
      <p:grpSp>
        <p:nvGrpSpPr>
          <p:cNvPr id="63" name="LegendBoxes" hidden="1"/>
          <p:cNvGrpSpPr>
            <a:grpSpLocks/>
          </p:cNvGrpSpPr>
          <p:nvPr/>
        </p:nvGrpSpPr>
        <p:grpSpPr bwMode="auto">
          <a:xfrm>
            <a:off x="8143175" y="287598"/>
            <a:ext cx="827088" cy="996951"/>
            <a:chOff x="4936" y="176"/>
            <a:chExt cx="521" cy="628"/>
          </a:xfrm>
        </p:grpSpPr>
        <p:sp>
          <p:nvSpPr>
            <p:cNvPr id="64" name="Legend1"/>
            <p:cNvSpPr>
              <a:spLocks noChangeArrowheads="1"/>
            </p:cNvSpPr>
            <p:nvPr/>
          </p:nvSpPr>
          <p:spPr bwMode="auto">
            <a:xfrm>
              <a:off x="5096" y="176"/>
              <a:ext cx="361"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66" name="Legend2"/>
            <p:cNvSpPr>
              <a:spLocks noChangeArrowheads="1"/>
            </p:cNvSpPr>
            <p:nvPr/>
          </p:nvSpPr>
          <p:spPr bwMode="auto">
            <a:xfrm>
              <a:off x="5096" y="346"/>
              <a:ext cx="361"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68" name="Legend3"/>
            <p:cNvSpPr>
              <a:spLocks noChangeArrowheads="1"/>
            </p:cNvSpPr>
            <p:nvPr/>
          </p:nvSpPr>
          <p:spPr bwMode="auto">
            <a:xfrm>
              <a:off x="5096" y="517"/>
              <a:ext cx="361"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70" name="Legend4"/>
            <p:cNvSpPr>
              <a:spLocks noChangeArrowheads="1"/>
            </p:cNvSpPr>
            <p:nvPr/>
          </p:nvSpPr>
          <p:spPr bwMode="auto">
            <a:xfrm>
              <a:off x="5096" y="688"/>
              <a:ext cx="361"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72" name="LegendLines" hidden="1"/>
          <p:cNvGrpSpPr>
            <a:grpSpLocks/>
          </p:cNvGrpSpPr>
          <p:nvPr/>
        </p:nvGrpSpPr>
        <p:grpSpPr bwMode="auto">
          <a:xfrm>
            <a:off x="7835200" y="287598"/>
            <a:ext cx="1135063" cy="730251"/>
            <a:chOff x="4750" y="176"/>
            <a:chExt cx="71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76" name="Legend1"/>
            <p:cNvSpPr>
              <a:spLocks noChangeArrowheads="1"/>
            </p:cNvSpPr>
            <p:nvPr/>
          </p:nvSpPr>
          <p:spPr bwMode="auto">
            <a:xfrm>
              <a:off x="5104" y="176"/>
              <a:ext cx="36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77" name="Legend2"/>
            <p:cNvSpPr>
              <a:spLocks noChangeArrowheads="1"/>
            </p:cNvSpPr>
            <p:nvPr/>
          </p:nvSpPr>
          <p:spPr bwMode="auto">
            <a:xfrm>
              <a:off x="5104" y="344"/>
              <a:ext cx="36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78" name="Legend3"/>
            <p:cNvSpPr>
              <a:spLocks noChangeArrowheads="1"/>
            </p:cNvSpPr>
            <p:nvPr/>
          </p:nvSpPr>
          <p:spPr bwMode="auto">
            <a:xfrm>
              <a:off x="5104" y="520"/>
              <a:ext cx="36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grpSp>
      <p:grpSp>
        <p:nvGrpSpPr>
          <p:cNvPr id="79" name="LegendMoons" hidden="1"/>
          <p:cNvGrpSpPr/>
          <p:nvPr/>
        </p:nvGrpSpPr>
        <p:grpSpPr bwMode="auto">
          <a:xfrm>
            <a:off x="8075713" y="287598"/>
            <a:ext cx="894550" cy="1306516"/>
            <a:chOff x="7875175" y="286625"/>
            <a:chExt cx="894550" cy="1306516"/>
          </a:xfrm>
        </p:grpSpPr>
        <p:grpSp>
          <p:nvGrpSpPr>
            <p:cNvPr id="80" name="MoonLegend2"/>
            <p:cNvGrpSpPr>
              <a:grpSpLocks noChangeAspect="1"/>
            </p:cNvGrpSpPr>
            <p:nvPr>
              <p:custDataLst>
                <p:tags r:id="rId10"/>
              </p:custDataLst>
            </p:nvPr>
          </p:nvGrpSpPr>
          <p:grpSpPr bwMode="auto">
            <a:xfrm>
              <a:off x="7875175" y="560866"/>
              <a:ext cx="209550" cy="209551"/>
              <a:chOff x="1694" y="2044"/>
              <a:chExt cx="160" cy="160"/>
            </a:xfrm>
          </p:grpSpPr>
          <p:sp>
            <p:nvSpPr>
              <p:cNvPr id="98"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99" name="Arc 42"/>
              <p:cNvSpPr>
                <a:spLocks noChangeAspect="1"/>
              </p:cNvSpPr>
              <p:nvPr>
                <p:custDataLst>
                  <p:tags r:id="rId24"/>
                </p:custDataLst>
              </p:nvPr>
            </p:nvSpPr>
            <p:spPr bwMode="auto">
              <a:xfrm>
                <a:off x="1694" y="2044"/>
                <a:ext cx="160" cy="160"/>
              </a:xfrm>
              <a:prstGeom prst="arc">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81" name="MoonLegend4"/>
            <p:cNvGrpSpPr>
              <a:grpSpLocks noChangeAspect="1"/>
            </p:cNvGrpSpPr>
            <p:nvPr>
              <p:custDataLst>
                <p:tags r:id="rId11"/>
              </p:custDataLst>
            </p:nvPr>
          </p:nvGrpSpPr>
          <p:grpSpPr bwMode="auto">
            <a:xfrm>
              <a:off x="7875175" y="1109348"/>
              <a:ext cx="209550" cy="209551"/>
              <a:chOff x="4495" y="1198"/>
              <a:chExt cx="160" cy="160"/>
            </a:xfrm>
          </p:grpSpPr>
          <p:sp>
            <p:nvSpPr>
              <p:cNvPr id="96"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97"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82" name="MoonLegend5"/>
            <p:cNvGrpSpPr>
              <a:grpSpLocks noChangeAspect="1"/>
            </p:cNvGrpSpPr>
            <p:nvPr>
              <p:custDataLst>
                <p:tags r:id="rId12"/>
              </p:custDataLst>
            </p:nvPr>
          </p:nvGrpSpPr>
          <p:grpSpPr bwMode="auto">
            <a:xfrm>
              <a:off x="7875175" y="1383590"/>
              <a:ext cx="209550" cy="209551"/>
              <a:chOff x="4495" y="1440"/>
              <a:chExt cx="160" cy="160"/>
            </a:xfrm>
          </p:grpSpPr>
          <p:sp>
            <p:nvSpPr>
              <p:cNvPr id="94"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95"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sp>
          <p:nvSpPr>
            <p:cNvPr id="83" name="Legend1"/>
            <p:cNvSpPr>
              <a:spLocks noChangeArrowheads="1"/>
            </p:cNvSpPr>
            <p:nvPr/>
          </p:nvSpPr>
          <p:spPr bwMode="auto">
            <a:xfrm>
              <a:off x="8195850" y="299325"/>
              <a:ext cx="57387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4" name="Legend2"/>
            <p:cNvSpPr>
              <a:spLocks noChangeArrowheads="1"/>
            </p:cNvSpPr>
            <p:nvPr/>
          </p:nvSpPr>
          <p:spPr bwMode="auto">
            <a:xfrm>
              <a:off x="8195850" y="573963"/>
              <a:ext cx="57387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5" name="Legend3"/>
            <p:cNvSpPr>
              <a:spLocks noChangeArrowheads="1"/>
            </p:cNvSpPr>
            <p:nvPr/>
          </p:nvSpPr>
          <p:spPr bwMode="auto">
            <a:xfrm>
              <a:off x="8195850" y="848602"/>
              <a:ext cx="57387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6" name="Legend4"/>
            <p:cNvSpPr>
              <a:spLocks noChangeArrowheads="1"/>
            </p:cNvSpPr>
            <p:nvPr/>
          </p:nvSpPr>
          <p:spPr bwMode="auto">
            <a:xfrm>
              <a:off x="8195850" y="1120065"/>
              <a:ext cx="57387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87" name="Legend5"/>
            <p:cNvSpPr>
              <a:spLocks noChangeArrowheads="1"/>
            </p:cNvSpPr>
            <p:nvPr/>
          </p:nvSpPr>
          <p:spPr bwMode="auto">
            <a:xfrm>
              <a:off x="8195850" y="1396290"/>
              <a:ext cx="57387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nvGrpSpPr>
            <p:cNvPr id="88" name="MoonLegend3"/>
            <p:cNvGrpSpPr>
              <a:grpSpLocks noChangeAspect="1"/>
            </p:cNvGrpSpPr>
            <p:nvPr>
              <p:custDataLst>
                <p:tags r:id="rId13"/>
              </p:custDataLst>
            </p:nvPr>
          </p:nvGrpSpPr>
          <p:grpSpPr bwMode="auto">
            <a:xfrm>
              <a:off x="7875175" y="835107"/>
              <a:ext cx="209550" cy="209551"/>
              <a:chOff x="4495" y="1198"/>
              <a:chExt cx="160" cy="160"/>
            </a:xfrm>
          </p:grpSpPr>
          <p:sp>
            <p:nvSpPr>
              <p:cNvPr id="92"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93"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89" name="MoonLegend1"/>
            <p:cNvGrpSpPr>
              <a:grpSpLocks noChangeAspect="1"/>
            </p:cNvGrpSpPr>
            <p:nvPr userDrawn="1">
              <p:custDataLst>
                <p:tags r:id="rId14"/>
              </p:custDataLst>
            </p:nvPr>
          </p:nvGrpSpPr>
          <p:grpSpPr bwMode="auto">
            <a:xfrm>
              <a:off x="7875175" y="286625"/>
              <a:ext cx="209550" cy="209551"/>
              <a:chOff x="1694" y="2044"/>
              <a:chExt cx="160" cy="160"/>
            </a:xfrm>
          </p:grpSpPr>
          <p:sp>
            <p:nvSpPr>
              <p:cNvPr id="90" name="Oval 41"/>
              <p:cNvSpPr>
                <a:spLocks noChangeAspect="1" noChangeArrowheads="1"/>
              </p:cNvSpPr>
              <p:nvPr>
                <p:custDataLst>
                  <p:tags r:id="rId15"/>
                </p:custDataLst>
              </p:nvPr>
            </p:nvSpPr>
            <p:spPr bwMode="auto">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91" name="Arc 42"/>
              <p:cNvSpPr>
                <a:spLocks noChangeAspect="1"/>
              </p:cNvSpPr>
              <p:nvPr>
                <p:custDataLst>
                  <p:tags r:id="rId16"/>
                </p:custDataLst>
              </p:nvPr>
            </p:nvSpPr>
            <p:spPr bwMode="auto">
              <a:xfrm>
                <a:off x="1694" y="2044"/>
                <a:ext cx="160" cy="160"/>
              </a:xfrm>
              <a:prstGeom prst="arc">
                <a:avLst>
                  <a:gd name="adj1" fmla="val 16200000"/>
                  <a:gd name="adj2" fmla="val 54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grpSp>
        <p:nvGrpSpPr>
          <p:cNvPr id="100" name="McKSticker" hidden="1"/>
          <p:cNvGrpSpPr/>
          <p:nvPr/>
        </p:nvGrpSpPr>
        <p:grpSpPr bwMode="auto">
          <a:xfrm>
            <a:off x="7982365" y="287598"/>
            <a:ext cx="987898" cy="212366"/>
            <a:chOff x="7752877" y="285750"/>
            <a:chExt cx="987898" cy="212366"/>
          </a:xfrm>
        </p:grpSpPr>
        <p:sp>
          <p:nvSpPr>
            <p:cNvPr id="101" name="StickerRectangle"/>
            <p:cNvSpPr>
              <a:spLocks noChangeArrowheads="1"/>
            </p:cNvSpPr>
            <p:nvPr/>
          </p:nvSpPr>
          <p:spPr bwMode="auto">
            <a:xfrm>
              <a:off x="7752877" y="285750"/>
              <a:ext cx="987898"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dirty="0">
                  <a:solidFill>
                    <a:srgbClr val="808080"/>
                  </a:solidFill>
                  <a:latin typeface="+mn-lt"/>
                </a:rPr>
                <a:t>PRELIMINARY</a:t>
              </a:r>
            </a:p>
          </p:txBody>
        </p:sp>
        <p:cxnSp>
          <p:nvCxnSpPr>
            <p:cNvPr id="102" name="AutoShape 31"/>
            <p:cNvCxnSpPr>
              <a:cxnSpLocks noChangeShapeType="1"/>
              <a:stCxn id="101" idx="2"/>
              <a:endCxn id="101" idx="4"/>
            </p:cNvCxnSpPr>
            <p:nvPr/>
          </p:nvCxnSpPr>
          <p:spPr bwMode="auto">
            <a:xfrm>
              <a:off x="7752877"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03" name="AutoShape 32"/>
            <p:cNvCxnSpPr>
              <a:cxnSpLocks noChangeShapeType="1"/>
              <a:stCxn id="101" idx="4"/>
              <a:endCxn id="101" idx="6"/>
            </p:cNvCxnSpPr>
            <p:nvPr/>
          </p:nvCxnSpPr>
          <p:spPr bwMode="auto">
            <a:xfrm>
              <a:off x="7752877" y="498116"/>
              <a:ext cx="98789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105" name="Moon" hidden="1"/>
          <p:cNvGrpSpPr/>
          <p:nvPr>
            <p:custDataLst>
              <p:tags r:id="rId9"/>
            </p:custDataLst>
          </p:nvPr>
        </p:nvGrpSpPr>
        <p:grpSpPr bwMode="auto">
          <a:xfrm>
            <a:off x="6270421" y="769502"/>
            <a:ext cx="254000" cy="254000"/>
            <a:chOff x="762000" y="1270000"/>
            <a:chExt cx="254000" cy="254000"/>
          </a:xfrm>
        </p:grpSpPr>
        <p:sp>
          <p:nvSpPr>
            <p:cNvPr id="106" name="Oval 105"/>
            <p:cNvSpPr/>
            <p:nvPr/>
          </p:nvSpPr>
          <p:spPr bwMode="auto">
            <a:xfrm>
              <a:off x="762000" y="1270000"/>
              <a:ext cx="254000" cy="25400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07" name="Arc 106"/>
            <p:cNvSpPr/>
            <p:nvPr/>
          </p:nvSpPr>
          <p:spPr bwMode="auto">
            <a:xfrm>
              <a:off x="762000" y="1270000"/>
              <a:ext cx="254000" cy="254000"/>
            </a:xfrm>
            <a:prstGeom prst="arc">
              <a:avLst/>
            </a:prstGeom>
            <a:solidFill>
              <a:schemeClr val="accent4"/>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146757610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3526" rtl="0" eaLnBrk="1" fontAlgn="base" hangingPunct="1">
        <a:spcBef>
          <a:spcPct val="0"/>
        </a:spcBef>
        <a:spcAft>
          <a:spcPct val="0"/>
        </a:spcAft>
        <a:tabLst>
          <a:tab pos="275353" algn="l"/>
        </a:tabLst>
        <a:defRPr sz="2000" b="0" baseline="0">
          <a:solidFill>
            <a:schemeClr val="accent6">
              <a:lumMod val="50000"/>
            </a:schemeClr>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00050" y="171450"/>
            <a:ext cx="8382000" cy="1356360"/>
          </a:xfrm>
          <a:prstGeom prst="rect">
            <a:avLst/>
          </a:prstGeom>
          <a:ln w="3175">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0050" y="1685925"/>
            <a:ext cx="8381999" cy="40386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400">
                <a:solidFill>
                  <a:schemeClr val="tx1"/>
                </a:solidFill>
              </a:defRPr>
            </a:lvl1pPr>
          </a:lstStyle>
          <a:p>
            <a:fld id="{E11AC5FD-6117-434D-B9A5-ADA9E67FDCBD}" type="slidenum">
              <a:rPr lang="en-US" smtClean="0"/>
              <a:t>‹#›</a:t>
            </a:fld>
            <a:endParaRPr lang="en-US" dirty="0"/>
          </a:p>
        </p:txBody>
      </p:sp>
      <p:cxnSp>
        <p:nvCxnSpPr>
          <p:cNvPr id="12" name="Straight Connector 11"/>
          <p:cNvCxnSpPr/>
          <p:nvPr/>
        </p:nvCxnSpPr>
        <p:spPr>
          <a:xfrm>
            <a:off x="400050" y="1524000"/>
            <a:ext cx="8381999" cy="381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482935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hf hdr="0" ftr="0" dt="0"/>
  <p:txStyles>
    <p:titleStyle>
      <a:lvl1pPr algn="l" defTabSz="685800" rtl="0" eaLnBrk="1" latinLnBrk="0" hangingPunct="1">
        <a:lnSpc>
          <a:spcPct val="90000"/>
        </a:lnSpc>
        <a:spcBef>
          <a:spcPct val="0"/>
        </a:spcBef>
        <a:buNone/>
        <a:defRPr sz="4000" u="none" kern="1200">
          <a:ln>
            <a:solidFill>
              <a:schemeClr val="tx1"/>
            </a:solidFill>
          </a:ln>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49.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26" Type="http://schemas.openxmlformats.org/officeDocument/2006/relationships/tags" Target="../tags/tag47.xml"/><Relationship Id="rId39" Type="http://schemas.openxmlformats.org/officeDocument/2006/relationships/slideLayout" Target="../slideLayouts/slideLayout43.xml"/><Relationship Id="rId3" Type="http://schemas.openxmlformats.org/officeDocument/2006/relationships/tags" Target="../tags/tag24.xml"/><Relationship Id="rId21" Type="http://schemas.openxmlformats.org/officeDocument/2006/relationships/tags" Target="../tags/tag42.xml"/><Relationship Id="rId34" Type="http://schemas.openxmlformats.org/officeDocument/2006/relationships/tags" Target="../tags/tag55.xml"/><Relationship Id="rId42" Type="http://schemas.openxmlformats.org/officeDocument/2006/relationships/image" Target="../media/image11.emf"/><Relationship Id="rId47" Type="http://schemas.openxmlformats.org/officeDocument/2006/relationships/oleObject" Target="../embeddings/oleObject9.bin"/><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5" Type="http://schemas.openxmlformats.org/officeDocument/2006/relationships/tags" Target="../tags/tag46.xml"/><Relationship Id="rId33" Type="http://schemas.openxmlformats.org/officeDocument/2006/relationships/tags" Target="../tags/tag54.xml"/><Relationship Id="rId38" Type="http://schemas.openxmlformats.org/officeDocument/2006/relationships/tags" Target="../tags/tag59.xml"/><Relationship Id="rId46" Type="http://schemas.openxmlformats.org/officeDocument/2006/relationships/image" Target="../media/image13.emf"/><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29" Type="http://schemas.openxmlformats.org/officeDocument/2006/relationships/tags" Target="../tags/tag50.xml"/><Relationship Id="rId41" Type="http://schemas.openxmlformats.org/officeDocument/2006/relationships/oleObject" Target="../embeddings/oleObject6.bin"/><Relationship Id="rId1" Type="http://schemas.openxmlformats.org/officeDocument/2006/relationships/vmlDrawing" Target="../drawings/vmlDrawing6.v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tags" Target="../tags/tag45.xml"/><Relationship Id="rId32" Type="http://schemas.openxmlformats.org/officeDocument/2006/relationships/tags" Target="../tags/tag53.xml"/><Relationship Id="rId37" Type="http://schemas.openxmlformats.org/officeDocument/2006/relationships/tags" Target="../tags/tag58.xml"/><Relationship Id="rId40" Type="http://schemas.openxmlformats.org/officeDocument/2006/relationships/notesSlide" Target="../notesSlides/notesSlide9.xml"/><Relationship Id="rId45" Type="http://schemas.openxmlformats.org/officeDocument/2006/relationships/oleObject" Target="../embeddings/oleObject8.bin"/><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tags" Target="../tags/tag44.xml"/><Relationship Id="rId28" Type="http://schemas.openxmlformats.org/officeDocument/2006/relationships/tags" Target="../tags/tag49.xml"/><Relationship Id="rId36" Type="http://schemas.openxmlformats.org/officeDocument/2006/relationships/tags" Target="../tags/tag57.xml"/><Relationship Id="rId10" Type="http://schemas.openxmlformats.org/officeDocument/2006/relationships/tags" Target="../tags/tag31.xml"/><Relationship Id="rId19" Type="http://schemas.openxmlformats.org/officeDocument/2006/relationships/tags" Target="../tags/tag40.xml"/><Relationship Id="rId31" Type="http://schemas.openxmlformats.org/officeDocument/2006/relationships/tags" Target="../tags/tag52.xml"/><Relationship Id="rId44" Type="http://schemas.openxmlformats.org/officeDocument/2006/relationships/image" Target="../media/image12.emf"/><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tags" Target="../tags/tag43.xml"/><Relationship Id="rId27" Type="http://schemas.openxmlformats.org/officeDocument/2006/relationships/tags" Target="../tags/tag48.xml"/><Relationship Id="rId30" Type="http://schemas.openxmlformats.org/officeDocument/2006/relationships/tags" Target="../tags/tag51.xml"/><Relationship Id="rId35" Type="http://schemas.openxmlformats.org/officeDocument/2006/relationships/tags" Target="../tags/tag56.xml"/><Relationship Id="rId43" Type="http://schemas.openxmlformats.org/officeDocument/2006/relationships/oleObject" Target="../embeddings/oleObject7.bin"/><Relationship Id="rId48" Type="http://schemas.openxmlformats.org/officeDocument/2006/relationships/image" Target="../media/image1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18" Type="http://schemas.openxmlformats.org/officeDocument/2006/relationships/tags" Target="../tags/tag76.xml"/><Relationship Id="rId3" Type="http://schemas.openxmlformats.org/officeDocument/2006/relationships/tags" Target="../tags/tag61.xml"/><Relationship Id="rId21" Type="http://schemas.openxmlformats.org/officeDocument/2006/relationships/notesSlide" Target="../notesSlides/notesSlide10.xml"/><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tags" Target="../tags/tag75.xml"/><Relationship Id="rId25" Type="http://schemas.openxmlformats.org/officeDocument/2006/relationships/image" Target="../media/image15.emf"/><Relationship Id="rId2" Type="http://schemas.openxmlformats.org/officeDocument/2006/relationships/tags" Target="../tags/tag60.xml"/><Relationship Id="rId16" Type="http://schemas.openxmlformats.org/officeDocument/2006/relationships/tags" Target="../tags/tag74.xml"/><Relationship Id="rId20" Type="http://schemas.openxmlformats.org/officeDocument/2006/relationships/slideLayout" Target="../slideLayouts/slideLayout43.xml"/><Relationship Id="rId1" Type="http://schemas.openxmlformats.org/officeDocument/2006/relationships/vmlDrawing" Target="../drawings/vmlDrawing7.vml"/><Relationship Id="rId6" Type="http://schemas.openxmlformats.org/officeDocument/2006/relationships/tags" Target="../tags/tag64.xml"/><Relationship Id="rId11" Type="http://schemas.openxmlformats.org/officeDocument/2006/relationships/tags" Target="../tags/tag69.xml"/><Relationship Id="rId24" Type="http://schemas.openxmlformats.org/officeDocument/2006/relationships/oleObject" Target="../embeddings/oleObject11.bin"/><Relationship Id="rId5" Type="http://schemas.openxmlformats.org/officeDocument/2006/relationships/tags" Target="../tags/tag63.xml"/><Relationship Id="rId15" Type="http://schemas.openxmlformats.org/officeDocument/2006/relationships/tags" Target="../tags/tag73.xml"/><Relationship Id="rId23" Type="http://schemas.openxmlformats.org/officeDocument/2006/relationships/image" Target="../media/image11.emf"/><Relationship Id="rId10" Type="http://schemas.openxmlformats.org/officeDocument/2006/relationships/tags" Target="../tags/tag68.xml"/><Relationship Id="rId19" Type="http://schemas.openxmlformats.org/officeDocument/2006/relationships/tags" Target="../tags/tag77.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 Id="rId22"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18" Type="http://schemas.openxmlformats.org/officeDocument/2006/relationships/tags" Target="../tags/tag94.xml"/><Relationship Id="rId26" Type="http://schemas.openxmlformats.org/officeDocument/2006/relationships/tags" Target="../tags/tag102.xml"/><Relationship Id="rId3" Type="http://schemas.openxmlformats.org/officeDocument/2006/relationships/tags" Target="../tags/tag79.xml"/><Relationship Id="rId21" Type="http://schemas.openxmlformats.org/officeDocument/2006/relationships/tags" Target="../tags/tag97.xml"/><Relationship Id="rId34" Type="http://schemas.openxmlformats.org/officeDocument/2006/relationships/image" Target="../media/image11.emf"/><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tags" Target="../tags/tag93.xml"/><Relationship Id="rId25" Type="http://schemas.openxmlformats.org/officeDocument/2006/relationships/tags" Target="../tags/tag101.xml"/><Relationship Id="rId33" Type="http://schemas.openxmlformats.org/officeDocument/2006/relationships/oleObject" Target="../embeddings/oleObject12.bin"/><Relationship Id="rId2" Type="http://schemas.openxmlformats.org/officeDocument/2006/relationships/tags" Target="../tags/tag78.xml"/><Relationship Id="rId16" Type="http://schemas.openxmlformats.org/officeDocument/2006/relationships/tags" Target="../tags/tag92.xml"/><Relationship Id="rId20" Type="http://schemas.openxmlformats.org/officeDocument/2006/relationships/tags" Target="../tags/tag96.xml"/><Relationship Id="rId29" Type="http://schemas.openxmlformats.org/officeDocument/2006/relationships/tags" Target="../tags/tag105.xml"/><Relationship Id="rId1" Type="http://schemas.openxmlformats.org/officeDocument/2006/relationships/vmlDrawing" Target="../drawings/vmlDrawing8.vml"/><Relationship Id="rId6" Type="http://schemas.openxmlformats.org/officeDocument/2006/relationships/tags" Target="../tags/tag82.xml"/><Relationship Id="rId11" Type="http://schemas.openxmlformats.org/officeDocument/2006/relationships/tags" Target="../tags/tag87.xml"/><Relationship Id="rId24" Type="http://schemas.openxmlformats.org/officeDocument/2006/relationships/tags" Target="../tags/tag100.xml"/><Relationship Id="rId32" Type="http://schemas.openxmlformats.org/officeDocument/2006/relationships/notesSlide" Target="../notesSlides/notesSlide11.xml"/><Relationship Id="rId5" Type="http://schemas.openxmlformats.org/officeDocument/2006/relationships/tags" Target="../tags/tag81.xml"/><Relationship Id="rId15" Type="http://schemas.openxmlformats.org/officeDocument/2006/relationships/tags" Target="../tags/tag91.xml"/><Relationship Id="rId23" Type="http://schemas.openxmlformats.org/officeDocument/2006/relationships/tags" Target="../tags/tag99.xml"/><Relationship Id="rId28" Type="http://schemas.openxmlformats.org/officeDocument/2006/relationships/tags" Target="../tags/tag104.xml"/><Relationship Id="rId36" Type="http://schemas.openxmlformats.org/officeDocument/2006/relationships/image" Target="../media/image16.emf"/><Relationship Id="rId10" Type="http://schemas.openxmlformats.org/officeDocument/2006/relationships/tags" Target="../tags/tag86.xml"/><Relationship Id="rId19" Type="http://schemas.openxmlformats.org/officeDocument/2006/relationships/tags" Target="../tags/tag95.xml"/><Relationship Id="rId31" Type="http://schemas.openxmlformats.org/officeDocument/2006/relationships/slideLayout" Target="../slideLayouts/slideLayout43.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 Id="rId22" Type="http://schemas.openxmlformats.org/officeDocument/2006/relationships/tags" Target="../tags/tag98.xml"/><Relationship Id="rId27" Type="http://schemas.openxmlformats.org/officeDocument/2006/relationships/tags" Target="../tags/tag103.xml"/><Relationship Id="rId30" Type="http://schemas.openxmlformats.org/officeDocument/2006/relationships/tags" Target="../tags/tag106.xml"/><Relationship Id="rId35" Type="http://schemas.openxmlformats.org/officeDocument/2006/relationships/oleObject" Target="../embeddings/oleObject13.bin"/></Relationships>
</file>

<file path=ppt/slides/_rels/slide32.xml.rels><?xml version="1.0" encoding="UTF-8" standalone="yes"?>
<Relationships xmlns="http://schemas.openxmlformats.org/package/2006/relationships"><Relationship Id="rId26" Type="http://schemas.openxmlformats.org/officeDocument/2006/relationships/tags" Target="../tags/tag131.xml"/><Relationship Id="rId117" Type="http://schemas.openxmlformats.org/officeDocument/2006/relationships/oleObject" Target="../embeddings/oleObject14.bin"/><Relationship Id="rId21" Type="http://schemas.openxmlformats.org/officeDocument/2006/relationships/tags" Target="../tags/tag126.xml"/><Relationship Id="rId42" Type="http://schemas.openxmlformats.org/officeDocument/2006/relationships/tags" Target="../tags/tag147.xml"/><Relationship Id="rId47" Type="http://schemas.openxmlformats.org/officeDocument/2006/relationships/tags" Target="../tags/tag152.xml"/><Relationship Id="rId63" Type="http://schemas.openxmlformats.org/officeDocument/2006/relationships/tags" Target="../tags/tag168.xml"/><Relationship Id="rId68" Type="http://schemas.openxmlformats.org/officeDocument/2006/relationships/tags" Target="../tags/tag173.xml"/><Relationship Id="rId84" Type="http://schemas.openxmlformats.org/officeDocument/2006/relationships/tags" Target="../tags/tag189.xml"/><Relationship Id="rId89" Type="http://schemas.openxmlformats.org/officeDocument/2006/relationships/tags" Target="../tags/tag194.xml"/><Relationship Id="rId112" Type="http://schemas.openxmlformats.org/officeDocument/2006/relationships/tags" Target="../tags/tag217.xml"/><Relationship Id="rId16" Type="http://schemas.openxmlformats.org/officeDocument/2006/relationships/tags" Target="../tags/tag121.xml"/><Relationship Id="rId107" Type="http://schemas.openxmlformats.org/officeDocument/2006/relationships/tags" Target="../tags/tag212.xml"/><Relationship Id="rId11" Type="http://schemas.openxmlformats.org/officeDocument/2006/relationships/tags" Target="../tags/tag116.xml"/><Relationship Id="rId24" Type="http://schemas.openxmlformats.org/officeDocument/2006/relationships/tags" Target="../tags/tag129.xml"/><Relationship Id="rId32" Type="http://schemas.openxmlformats.org/officeDocument/2006/relationships/tags" Target="../tags/tag137.xml"/><Relationship Id="rId37" Type="http://schemas.openxmlformats.org/officeDocument/2006/relationships/tags" Target="../tags/tag142.xml"/><Relationship Id="rId40" Type="http://schemas.openxmlformats.org/officeDocument/2006/relationships/tags" Target="../tags/tag145.xml"/><Relationship Id="rId45" Type="http://schemas.openxmlformats.org/officeDocument/2006/relationships/tags" Target="../tags/tag150.xml"/><Relationship Id="rId53" Type="http://schemas.openxmlformats.org/officeDocument/2006/relationships/tags" Target="../tags/tag158.xml"/><Relationship Id="rId58" Type="http://schemas.openxmlformats.org/officeDocument/2006/relationships/tags" Target="../tags/tag163.xml"/><Relationship Id="rId66" Type="http://schemas.openxmlformats.org/officeDocument/2006/relationships/tags" Target="../tags/tag171.xml"/><Relationship Id="rId74" Type="http://schemas.openxmlformats.org/officeDocument/2006/relationships/tags" Target="../tags/tag179.xml"/><Relationship Id="rId79" Type="http://schemas.openxmlformats.org/officeDocument/2006/relationships/tags" Target="../tags/tag184.xml"/><Relationship Id="rId87" Type="http://schemas.openxmlformats.org/officeDocument/2006/relationships/tags" Target="../tags/tag192.xml"/><Relationship Id="rId102" Type="http://schemas.openxmlformats.org/officeDocument/2006/relationships/tags" Target="../tags/tag207.xml"/><Relationship Id="rId110" Type="http://schemas.openxmlformats.org/officeDocument/2006/relationships/tags" Target="../tags/tag215.xml"/><Relationship Id="rId115" Type="http://schemas.openxmlformats.org/officeDocument/2006/relationships/slideLayout" Target="../slideLayouts/slideLayout43.xml"/><Relationship Id="rId5" Type="http://schemas.openxmlformats.org/officeDocument/2006/relationships/tags" Target="../tags/tag110.xml"/><Relationship Id="rId61" Type="http://schemas.openxmlformats.org/officeDocument/2006/relationships/tags" Target="../tags/tag166.xml"/><Relationship Id="rId82" Type="http://schemas.openxmlformats.org/officeDocument/2006/relationships/tags" Target="../tags/tag187.xml"/><Relationship Id="rId90" Type="http://schemas.openxmlformats.org/officeDocument/2006/relationships/tags" Target="../tags/tag195.xml"/><Relationship Id="rId95" Type="http://schemas.openxmlformats.org/officeDocument/2006/relationships/tags" Target="../tags/tag200.xml"/><Relationship Id="rId19" Type="http://schemas.openxmlformats.org/officeDocument/2006/relationships/tags" Target="../tags/tag124.xml"/><Relationship Id="rId14" Type="http://schemas.openxmlformats.org/officeDocument/2006/relationships/tags" Target="../tags/tag119.xml"/><Relationship Id="rId22" Type="http://schemas.openxmlformats.org/officeDocument/2006/relationships/tags" Target="../tags/tag127.xml"/><Relationship Id="rId27" Type="http://schemas.openxmlformats.org/officeDocument/2006/relationships/tags" Target="../tags/tag132.xml"/><Relationship Id="rId30" Type="http://schemas.openxmlformats.org/officeDocument/2006/relationships/tags" Target="../tags/tag135.xml"/><Relationship Id="rId35" Type="http://schemas.openxmlformats.org/officeDocument/2006/relationships/tags" Target="../tags/tag140.xml"/><Relationship Id="rId43" Type="http://schemas.openxmlformats.org/officeDocument/2006/relationships/tags" Target="../tags/tag148.xml"/><Relationship Id="rId48" Type="http://schemas.openxmlformats.org/officeDocument/2006/relationships/tags" Target="../tags/tag153.xml"/><Relationship Id="rId56" Type="http://schemas.openxmlformats.org/officeDocument/2006/relationships/tags" Target="../tags/tag161.xml"/><Relationship Id="rId64" Type="http://schemas.openxmlformats.org/officeDocument/2006/relationships/tags" Target="../tags/tag169.xml"/><Relationship Id="rId69" Type="http://schemas.openxmlformats.org/officeDocument/2006/relationships/tags" Target="../tags/tag174.xml"/><Relationship Id="rId77" Type="http://schemas.openxmlformats.org/officeDocument/2006/relationships/tags" Target="../tags/tag182.xml"/><Relationship Id="rId100" Type="http://schemas.openxmlformats.org/officeDocument/2006/relationships/tags" Target="../tags/tag205.xml"/><Relationship Id="rId105" Type="http://schemas.openxmlformats.org/officeDocument/2006/relationships/tags" Target="../tags/tag210.xml"/><Relationship Id="rId113" Type="http://schemas.openxmlformats.org/officeDocument/2006/relationships/tags" Target="../tags/tag218.xml"/><Relationship Id="rId118" Type="http://schemas.openxmlformats.org/officeDocument/2006/relationships/image" Target="../media/image11.emf"/><Relationship Id="rId8" Type="http://schemas.openxmlformats.org/officeDocument/2006/relationships/tags" Target="../tags/tag113.xml"/><Relationship Id="rId51" Type="http://schemas.openxmlformats.org/officeDocument/2006/relationships/tags" Target="../tags/tag156.xml"/><Relationship Id="rId72" Type="http://schemas.openxmlformats.org/officeDocument/2006/relationships/tags" Target="../tags/tag177.xml"/><Relationship Id="rId80" Type="http://schemas.openxmlformats.org/officeDocument/2006/relationships/tags" Target="../tags/tag185.xml"/><Relationship Id="rId85" Type="http://schemas.openxmlformats.org/officeDocument/2006/relationships/tags" Target="../tags/tag190.xml"/><Relationship Id="rId93" Type="http://schemas.openxmlformats.org/officeDocument/2006/relationships/tags" Target="../tags/tag198.xml"/><Relationship Id="rId98" Type="http://schemas.openxmlformats.org/officeDocument/2006/relationships/tags" Target="../tags/tag203.xml"/><Relationship Id="rId3" Type="http://schemas.openxmlformats.org/officeDocument/2006/relationships/tags" Target="../tags/tag108.xml"/><Relationship Id="rId12" Type="http://schemas.openxmlformats.org/officeDocument/2006/relationships/tags" Target="../tags/tag117.xml"/><Relationship Id="rId17" Type="http://schemas.openxmlformats.org/officeDocument/2006/relationships/tags" Target="../tags/tag122.xml"/><Relationship Id="rId25" Type="http://schemas.openxmlformats.org/officeDocument/2006/relationships/tags" Target="../tags/tag130.xml"/><Relationship Id="rId33" Type="http://schemas.openxmlformats.org/officeDocument/2006/relationships/tags" Target="../tags/tag138.xml"/><Relationship Id="rId38" Type="http://schemas.openxmlformats.org/officeDocument/2006/relationships/tags" Target="../tags/tag143.xml"/><Relationship Id="rId46" Type="http://schemas.openxmlformats.org/officeDocument/2006/relationships/tags" Target="../tags/tag151.xml"/><Relationship Id="rId59" Type="http://schemas.openxmlformats.org/officeDocument/2006/relationships/tags" Target="../tags/tag164.xml"/><Relationship Id="rId67" Type="http://schemas.openxmlformats.org/officeDocument/2006/relationships/tags" Target="../tags/tag172.xml"/><Relationship Id="rId103" Type="http://schemas.openxmlformats.org/officeDocument/2006/relationships/tags" Target="../tags/tag208.xml"/><Relationship Id="rId108" Type="http://schemas.openxmlformats.org/officeDocument/2006/relationships/tags" Target="../tags/tag213.xml"/><Relationship Id="rId116" Type="http://schemas.openxmlformats.org/officeDocument/2006/relationships/notesSlide" Target="../notesSlides/notesSlide12.xml"/><Relationship Id="rId20" Type="http://schemas.openxmlformats.org/officeDocument/2006/relationships/tags" Target="../tags/tag125.xml"/><Relationship Id="rId41" Type="http://schemas.openxmlformats.org/officeDocument/2006/relationships/tags" Target="../tags/tag146.xml"/><Relationship Id="rId54" Type="http://schemas.openxmlformats.org/officeDocument/2006/relationships/tags" Target="../tags/tag159.xml"/><Relationship Id="rId62" Type="http://schemas.openxmlformats.org/officeDocument/2006/relationships/tags" Target="../tags/tag167.xml"/><Relationship Id="rId70" Type="http://schemas.openxmlformats.org/officeDocument/2006/relationships/tags" Target="../tags/tag175.xml"/><Relationship Id="rId75" Type="http://schemas.openxmlformats.org/officeDocument/2006/relationships/tags" Target="../tags/tag180.xml"/><Relationship Id="rId83" Type="http://schemas.openxmlformats.org/officeDocument/2006/relationships/tags" Target="../tags/tag188.xml"/><Relationship Id="rId88" Type="http://schemas.openxmlformats.org/officeDocument/2006/relationships/tags" Target="../tags/tag193.xml"/><Relationship Id="rId91" Type="http://schemas.openxmlformats.org/officeDocument/2006/relationships/tags" Target="../tags/tag196.xml"/><Relationship Id="rId96" Type="http://schemas.openxmlformats.org/officeDocument/2006/relationships/tags" Target="../tags/tag201.xml"/><Relationship Id="rId111" Type="http://schemas.openxmlformats.org/officeDocument/2006/relationships/tags" Target="../tags/tag216.xml"/><Relationship Id="rId1" Type="http://schemas.openxmlformats.org/officeDocument/2006/relationships/vmlDrawing" Target="../drawings/vmlDrawing9.vml"/><Relationship Id="rId6" Type="http://schemas.openxmlformats.org/officeDocument/2006/relationships/tags" Target="../tags/tag111.xml"/><Relationship Id="rId15" Type="http://schemas.openxmlformats.org/officeDocument/2006/relationships/tags" Target="../tags/tag120.xml"/><Relationship Id="rId23" Type="http://schemas.openxmlformats.org/officeDocument/2006/relationships/tags" Target="../tags/tag128.xml"/><Relationship Id="rId28" Type="http://schemas.openxmlformats.org/officeDocument/2006/relationships/tags" Target="../tags/tag133.xml"/><Relationship Id="rId36" Type="http://schemas.openxmlformats.org/officeDocument/2006/relationships/tags" Target="../tags/tag141.xml"/><Relationship Id="rId49" Type="http://schemas.openxmlformats.org/officeDocument/2006/relationships/tags" Target="../tags/tag154.xml"/><Relationship Id="rId57" Type="http://schemas.openxmlformats.org/officeDocument/2006/relationships/tags" Target="../tags/tag162.xml"/><Relationship Id="rId106" Type="http://schemas.openxmlformats.org/officeDocument/2006/relationships/tags" Target="../tags/tag211.xml"/><Relationship Id="rId114" Type="http://schemas.openxmlformats.org/officeDocument/2006/relationships/tags" Target="../tags/tag219.xml"/><Relationship Id="rId119" Type="http://schemas.openxmlformats.org/officeDocument/2006/relationships/oleObject" Target="../embeddings/oleObject15.bin"/><Relationship Id="rId10" Type="http://schemas.openxmlformats.org/officeDocument/2006/relationships/tags" Target="../tags/tag115.xml"/><Relationship Id="rId31" Type="http://schemas.openxmlformats.org/officeDocument/2006/relationships/tags" Target="../tags/tag136.xml"/><Relationship Id="rId44" Type="http://schemas.openxmlformats.org/officeDocument/2006/relationships/tags" Target="../tags/tag149.xml"/><Relationship Id="rId52" Type="http://schemas.openxmlformats.org/officeDocument/2006/relationships/tags" Target="../tags/tag157.xml"/><Relationship Id="rId60" Type="http://schemas.openxmlformats.org/officeDocument/2006/relationships/tags" Target="../tags/tag165.xml"/><Relationship Id="rId65" Type="http://schemas.openxmlformats.org/officeDocument/2006/relationships/tags" Target="../tags/tag170.xml"/><Relationship Id="rId73" Type="http://schemas.openxmlformats.org/officeDocument/2006/relationships/tags" Target="../tags/tag178.xml"/><Relationship Id="rId78" Type="http://schemas.openxmlformats.org/officeDocument/2006/relationships/tags" Target="../tags/tag183.xml"/><Relationship Id="rId81" Type="http://schemas.openxmlformats.org/officeDocument/2006/relationships/tags" Target="../tags/tag186.xml"/><Relationship Id="rId86" Type="http://schemas.openxmlformats.org/officeDocument/2006/relationships/tags" Target="../tags/tag191.xml"/><Relationship Id="rId94" Type="http://schemas.openxmlformats.org/officeDocument/2006/relationships/tags" Target="../tags/tag199.xml"/><Relationship Id="rId99" Type="http://schemas.openxmlformats.org/officeDocument/2006/relationships/tags" Target="../tags/tag204.xml"/><Relationship Id="rId101" Type="http://schemas.openxmlformats.org/officeDocument/2006/relationships/tags" Target="../tags/tag206.xml"/><Relationship Id="rId4" Type="http://schemas.openxmlformats.org/officeDocument/2006/relationships/tags" Target="../tags/tag109.xml"/><Relationship Id="rId9" Type="http://schemas.openxmlformats.org/officeDocument/2006/relationships/tags" Target="../tags/tag114.xml"/><Relationship Id="rId13" Type="http://schemas.openxmlformats.org/officeDocument/2006/relationships/tags" Target="../tags/tag118.xml"/><Relationship Id="rId18" Type="http://schemas.openxmlformats.org/officeDocument/2006/relationships/tags" Target="../tags/tag123.xml"/><Relationship Id="rId39" Type="http://schemas.openxmlformats.org/officeDocument/2006/relationships/tags" Target="../tags/tag144.xml"/><Relationship Id="rId109" Type="http://schemas.openxmlformats.org/officeDocument/2006/relationships/tags" Target="../tags/tag214.xml"/><Relationship Id="rId34" Type="http://schemas.openxmlformats.org/officeDocument/2006/relationships/tags" Target="../tags/tag139.xml"/><Relationship Id="rId50" Type="http://schemas.openxmlformats.org/officeDocument/2006/relationships/tags" Target="../tags/tag155.xml"/><Relationship Id="rId55" Type="http://schemas.openxmlformats.org/officeDocument/2006/relationships/tags" Target="../tags/tag160.xml"/><Relationship Id="rId76" Type="http://schemas.openxmlformats.org/officeDocument/2006/relationships/tags" Target="../tags/tag181.xml"/><Relationship Id="rId97" Type="http://schemas.openxmlformats.org/officeDocument/2006/relationships/tags" Target="../tags/tag202.xml"/><Relationship Id="rId104" Type="http://schemas.openxmlformats.org/officeDocument/2006/relationships/tags" Target="../tags/tag209.xml"/><Relationship Id="rId120" Type="http://schemas.openxmlformats.org/officeDocument/2006/relationships/image" Target="../media/image17.emf"/><Relationship Id="rId7" Type="http://schemas.openxmlformats.org/officeDocument/2006/relationships/tags" Target="../tags/tag112.xml"/><Relationship Id="rId71" Type="http://schemas.openxmlformats.org/officeDocument/2006/relationships/tags" Target="../tags/tag176.xml"/><Relationship Id="rId92" Type="http://schemas.openxmlformats.org/officeDocument/2006/relationships/tags" Target="../tags/tag197.xml"/><Relationship Id="rId2" Type="http://schemas.openxmlformats.org/officeDocument/2006/relationships/tags" Target="../tags/tag107.xml"/><Relationship Id="rId29" Type="http://schemas.openxmlformats.org/officeDocument/2006/relationships/tags" Target="../tags/tag134.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8" Type="http://schemas.openxmlformats.org/officeDocument/2006/relationships/tags" Target="../tags/tag227.xml"/><Relationship Id="rId13" Type="http://schemas.openxmlformats.org/officeDocument/2006/relationships/tags" Target="../tags/tag232.xml"/><Relationship Id="rId18" Type="http://schemas.openxmlformats.org/officeDocument/2006/relationships/tags" Target="../tags/tag237.xml"/><Relationship Id="rId3" Type="http://schemas.openxmlformats.org/officeDocument/2006/relationships/tags" Target="../tags/tag222.xml"/><Relationship Id="rId21" Type="http://schemas.openxmlformats.org/officeDocument/2006/relationships/tags" Target="../tags/tag240.xml"/><Relationship Id="rId7" Type="http://schemas.openxmlformats.org/officeDocument/2006/relationships/tags" Target="../tags/tag226.xml"/><Relationship Id="rId12" Type="http://schemas.openxmlformats.org/officeDocument/2006/relationships/tags" Target="../tags/tag231.xml"/><Relationship Id="rId17" Type="http://schemas.openxmlformats.org/officeDocument/2006/relationships/tags" Target="../tags/tag236.xml"/><Relationship Id="rId25" Type="http://schemas.openxmlformats.org/officeDocument/2006/relationships/notesSlide" Target="../notesSlides/notesSlide14.xml"/><Relationship Id="rId2" Type="http://schemas.openxmlformats.org/officeDocument/2006/relationships/tags" Target="../tags/tag221.xml"/><Relationship Id="rId16" Type="http://schemas.openxmlformats.org/officeDocument/2006/relationships/tags" Target="../tags/tag235.xml"/><Relationship Id="rId20" Type="http://schemas.openxmlformats.org/officeDocument/2006/relationships/tags" Target="../tags/tag239.xm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tags" Target="../tags/tag230.xml"/><Relationship Id="rId24" Type="http://schemas.openxmlformats.org/officeDocument/2006/relationships/slideLayout" Target="../slideLayouts/slideLayout43.xml"/><Relationship Id="rId5" Type="http://schemas.openxmlformats.org/officeDocument/2006/relationships/tags" Target="../tags/tag224.xml"/><Relationship Id="rId15" Type="http://schemas.openxmlformats.org/officeDocument/2006/relationships/tags" Target="../tags/tag234.xml"/><Relationship Id="rId23" Type="http://schemas.openxmlformats.org/officeDocument/2006/relationships/tags" Target="../tags/tag242.xml"/><Relationship Id="rId10" Type="http://schemas.openxmlformats.org/officeDocument/2006/relationships/tags" Target="../tags/tag229.xml"/><Relationship Id="rId19" Type="http://schemas.openxmlformats.org/officeDocument/2006/relationships/tags" Target="../tags/tag238.xml"/><Relationship Id="rId4" Type="http://schemas.openxmlformats.org/officeDocument/2006/relationships/tags" Target="../tags/tag223.xml"/><Relationship Id="rId9" Type="http://schemas.openxmlformats.org/officeDocument/2006/relationships/tags" Target="../tags/tag228.xml"/><Relationship Id="rId14" Type="http://schemas.openxmlformats.org/officeDocument/2006/relationships/tags" Target="../tags/tag233.xml"/><Relationship Id="rId22" Type="http://schemas.openxmlformats.org/officeDocument/2006/relationships/tags" Target="../tags/tag2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tags" Target="../tags/tag243.xml"/><Relationship Id="rId1" Type="http://schemas.openxmlformats.org/officeDocument/2006/relationships/vmlDrawing" Target="../drawings/vmlDrawing10.v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notesSlide" Target="../notesSlides/notesSlide16.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tags" Target="../tags/tag244.xml"/><Relationship Id="rId1" Type="http://schemas.openxmlformats.org/officeDocument/2006/relationships/vmlDrawing" Target="../drawings/vmlDrawing11.vml"/><Relationship Id="rId6" Type="http://schemas.openxmlformats.org/officeDocument/2006/relationships/image" Target="../media/image20.emf"/><Relationship Id="rId5" Type="http://schemas.openxmlformats.org/officeDocument/2006/relationships/oleObject" Target="../embeddings/oleObject17.bin"/><Relationship Id="rId4"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image" Target="../media/image21.png"/><Relationship Id="rId2" Type="http://schemas.openxmlformats.org/officeDocument/2006/relationships/tags" Target="../tags/tag245.xml"/><Relationship Id="rId1" Type="http://schemas.openxmlformats.org/officeDocument/2006/relationships/vmlDrawing" Target="../drawings/vmlDrawing12.vml"/><Relationship Id="rId6" Type="http://schemas.openxmlformats.org/officeDocument/2006/relationships/image" Target="../media/image3.emf"/><Relationship Id="rId5" Type="http://schemas.openxmlformats.org/officeDocument/2006/relationships/oleObject" Target="../embeddings/oleObject18.bin"/><Relationship Id="rId4" Type="http://schemas.openxmlformats.org/officeDocument/2006/relationships/notesSlide" Target="../notesSlides/notesSlide18.xml"/></Relationships>
</file>

<file path=ppt/slides/_rels/slide41.xml.rels><?xml version="1.0" encoding="UTF-8" standalone="yes"?>
<Relationships xmlns="http://schemas.openxmlformats.org/package/2006/relationships"><Relationship Id="rId3" Type="http://schemas.openxmlformats.org/officeDocument/2006/relationships/tags" Target="../tags/tag247.xml"/><Relationship Id="rId7" Type="http://schemas.openxmlformats.org/officeDocument/2006/relationships/image" Target="../media/image22.emf"/><Relationship Id="rId2" Type="http://schemas.openxmlformats.org/officeDocument/2006/relationships/tags" Target="../tags/tag246.xml"/><Relationship Id="rId1" Type="http://schemas.openxmlformats.org/officeDocument/2006/relationships/vmlDrawing" Target="../drawings/vmlDrawing13.vml"/><Relationship Id="rId6" Type="http://schemas.openxmlformats.org/officeDocument/2006/relationships/oleObject" Target="../embeddings/oleObject19.bin"/><Relationship Id="rId5" Type="http://schemas.openxmlformats.org/officeDocument/2006/relationships/slideLayout" Target="../slideLayouts/slideLayout53.xml"/><Relationship Id="rId4" Type="http://schemas.openxmlformats.org/officeDocument/2006/relationships/tags" Target="../tags/tag248.xml"/></Relationships>
</file>

<file path=ppt/slides/_rels/slide4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50.xml"/><Relationship Id="rId7" Type="http://schemas.openxmlformats.org/officeDocument/2006/relationships/image" Target="../media/image23.emf"/><Relationship Id="rId2" Type="http://schemas.openxmlformats.org/officeDocument/2006/relationships/tags" Target="../tags/tag249.xml"/><Relationship Id="rId1" Type="http://schemas.openxmlformats.org/officeDocument/2006/relationships/vmlDrawing" Target="../drawings/vmlDrawing14.vml"/><Relationship Id="rId6" Type="http://schemas.openxmlformats.org/officeDocument/2006/relationships/oleObject" Target="../embeddings/oleObject20.bin"/><Relationship Id="rId5" Type="http://schemas.openxmlformats.org/officeDocument/2006/relationships/slideLayout" Target="../slideLayouts/slideLayout53.xml"/><Relationship Id="rId4" Type="http://schemas.openxmlformats.org/officeDocument/2006/relationships/tags" Target="../tags/tag251.xml"/></Relationships>
</file>

<file path=ppt/slides/_rels/slide43.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tags" Target="../tags/tag253.xml"/><Relationship Id="rId7" Type="http://schemas.openxmlformats.org/officeDocument/2006/relationships/oleObject" Target="../embeddings/oleObject21.bin"/><Relationship Id="rId2" Type="http://schemas.openxmlformats.org/officeDocument/2006/relationships/tags" Target="../tags/tag252.xml"/><Relationship Id="rId1" Type="http://schemas.openxmlformats.org/officeDocument/2006/relationships/vmlDrawing" Target="../drawings/vmlDrawing15.vml"/><Relationship Id="rId6" Type="http://schemas.openxmlformats.org/officeDocument/2006/relationships/slideLayout" Target="../slideLayouts/slideLayout53.xml"/><Relationship Id="rId5" Type="http://schemas.openxmlformats.org/officeDocument/2006/relationships/tags" Target="../tags/tag255.xml"/><Relationship Id="rId4" Type="http://schemas.openxmlformats.org/officeDocument/2006/relationships/tags" Target="../tags/tag254.xml"/><Relationship Id="rId9" Type="http://schemas.openxmlformats.org/officeDocument/2006/relationships/hyperlink" Target="http://www.youtube.com/watch?v=QiCOmqvWUaw" TargetMode="External"/></Relationships>
</file>

<file path=ppt/slides/_rels/slide44.xml.rels><?xml version="1.0" encoding="UTF-8" standalone="yes"?>
<Relationships xmlns="http://schemas.openxmlformats.org/package/2006/relationships"><Relationship Id="rId3" Type="http://schemas.openxmlformats.org/officeDocument/2006/relationships/tags" Target="../tags/tag257.xml"/><Relationship Id="rId7" Type="http://schemas.openxmlformats.org/officeDocument/2006/relationships/image" Target="../media/image23.emf"/><Relationship Id="rId2" Type="http://schemas.openxmlformats.org/officeDocument/2006/relationships/tags" Target="../tags/tag256.xml"/><Relationship Id="rId1" Type="http://schemas.openxmlformats.org/officeDocument/2006/relationships/vmlDrawing" Target="../drawings/vmlDrawing16.vml"/><Relationship Id="rId6" Type="http://schemas.openxmlformats.org/officeDocument/2006/relationships/oleObject" Target="../embeddings/oleObject22.bin"/><Relationship Id="rId5" Type="http://schemas.openxmlformats.org/officeDocument/2006/relationships/slideLayout" Target="../slideLayouts/slideLayout53.xml"/><Relationship Id="rId4" Type="http://schemas.openxmlformats.org/officeDocument/2006/relationships/tags" Target="../tags/tag258.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tags" Target="../tags/tag259.xml"/><Relationship Id="rId1" Type="http://schemas.openxmlformats.org/officeDocument/2006/relationships/vmlDrawing" Target="../drawings/vmlDrawing17.vml"/><Relationship Id="rId5" Type="http://schemas.openxmlformats.org/officeDocument/2006/relationships/image" Target="../media/image11.emf"/><Relationship Id="rId4" Type="http://schemas.openxmlformats.org/officeDocument/2006/relationships/oleObject" Target="../embeddings/oleObject23.bin"/></Relationships>
</file>

<file path=ppt/slides/_rels/slide46.xml.rels><?xml version="1.0" encoding="UTF-8" standalone="yes"?>
<Relationships xmlns="http://schemas.openxmlformats.org/package/2006/relationships"><Relationship Id="rId8" Type="http://schemas.openxmlformats.org/officeDocument/2006/relationships/tags" Target="../tags/tag266.xml"/><Relationship Id="rId13" Type="http://schemas.openxmlformats.org/officeDocument/2006/relationships/tags" Target="../tags/tag271.xml"/><Relationship Id="rId18" Type="http://schemas.openxmlformats.org/officeDocument/2006/relationships/oleObject" Target="../embeddings/oleObject24.bin"/><Relationship Id="rId3" Type="http://schemas.openxmlformats.org/officeDocument/2006/relationships/tags" Target="../tags/tag261.xml"/><Relationship Id="rId7" Type="http://schemas.openxmlformats.org/officeDocument/2006/relationships/tags" Target="../tags/tag265.xml"/><Relationship Id="rId12" Type="http://schemas.openxmlformats.org/officeDocument/2006/relationships/tags" Target="../tags/tag270.xml"/><Relationship Id="rId17" Type="http://schemas.openxmlformats.org/officeDocument/2006/relationships/slideLayout" Target="../slideLayouts/slideLayout53.xml"/><Relationship Id="rId2" Type="http://schemas.openxmlformats.org/officeDocument/2006/relationships/tags" Target="../tags/tag260.xml"/><Relationship Id="rId16" Type="http://schemas.openxmlformats.org/officeDocument/2006/relationships/tags" Target="../tags/tag274.xml"/><Relationship Id="rId1" Type="http://schemas.openxmlformats.org/officeDocument/2006/relationships/vmlDrawing" Target="../drawings/vmlDrawing18.vml"/><Relationship Id="rId6" Type="http://schemas.openxmlformats.org/officeDocument/2006/relationships/tags" Target="../tags/tag264.xml"/><Relationship Id="rId11" Type="http://schemas.openxmlformats.org/officeDocument/2006/relationships/tags" Target="../tags/tag269.xml"/><Relationship Id="rId5" Type="http://schemas.openxmlformats.org/officeDocument/2006/relationships/tags" Target="../tags/tag263.xml"/><Relationship Id="rId15" Type="http://schemas.openxmlformats.org/officeDocument/2006/relationships/tags" Target="../tags/tag273.xml"/><Relationship Id="rId10" Type="http://schemas.openxmlformats.org/officeDocument/2006/relationships/tags" Target="../tags/tag268.xml"/><Relationship Id="rId19" Type="http://schemas.openxmlformats.org/officeDocument/2006/relationships/image" Target="../media/image20.emf"/><Relationship Id="rId4" Type="http://schemas.openxmlformats.org/officeDocument/2006/relationships/tags" Target="../tags/tag262.xml"/><Relationship Id="rId9" Type="http://schemas.openxmlformats.org/officeDocument/2006/relationships/tags" Target="../tags/tag267.xml"/><Relationship Id="rId14" Type="http://schemas.openxmlformats.org/officeDocument/2006/relationships/tags" Target="../tags/tag272.xml"/></Relationships>
</file>

<file path=ppt/slides/_rels/slide47.xml.rels><?xml version="1.0" encoding="UTF-8" standalone="yes"?>
<Relationships xmlns="http://schemas.openxmlformats.org/package/2006/relationships"><Relationship Id="rId8" Type="http://schemas.openxmlformats.org/officeDocument/2006/relationships/tags" Target="../tags/tag281.xml"/><Relationship Id="rId13" Type="http://schemas.openxmlformats.org/officeDocument/2006/relationships/tags" Target="../tags/tag286.xml"/><Relationship Id="rId18" Type="http://schemas.openxmlformats.org/officeDocument/2006/relationships/oleObject" Target="../embeddings/oleObject25.bin"/><Relationship Id="rId3" Type="http://schemas.openxmlformats.org/officeDocument/2006/relationships/tags" Target="../tags/tag276.xml"/><Relationship Id="rId7" Type="http://schemas.openxmlformats.org/officeDocument/2006/relationships/tags" Target="../tags/tag280.xml"/><Relationship Id="rId12" Type="http://schemas.openxmlformats.org/officeDocument/2006/relationships/tags" Target="../tags/tag285.xml"/><Relationship Id="rId17" Type="http://schemas.openxmlformats.org/officeDocument/2006/relationships/slideLayout" Target="../slideLayouts/slideLayout53.xml"/><Relationship Id="rId2" Type="http://schemas.openxmlformats.org/officeDocument/2006/relationships/tags" Target="../tags/tag275.xml"/><Relationship Id="rId16" Type="http://schemas.openxmlformats.org/officeDocument/2006/relationships/tags" Target="../tags/tag289.xml"/><Relationship Id="rId1" Type="http://schemas.openxmlformats.org/officeDocument/2006/relationships/vmlDrawing" Target="../drawings/vmlDrawing19.vml"/><Relationship Id="rId6" Type="http://schemas.openxmlformats.org/officeDocument/2006/relationships/tags" Target="../tags/tag279.xml"/><Relationship Id="rId11" Type="http://schemas.openxmlformats.org/officeDocument/2006/relationships/tags" Target="../tags/tag284.xml"/><Relationship Id="rId5" Type="http://schemas.openxmlformats.org/officeDocument/2006/relationships/tags" Target="../tags/tag278.xml"/><Relationship Id="rId15" Type="http://schemas.openxmlformats.org/officeDocument/2006/relationships/tags" Target="../tags/tag288.xml"/><Relationship Id="rId10" Type="http://schemas.openxmlformats.org/officeDocument/2006/relationships/tags" Target="../tags/tag283.xml"/><Relationship Id="rId19" Type="http://schemas.openxmlformats.org/officeDocument/2006/relationships/image" Target="../media/image20.emf"/><Relationship Id="rId4" Type="http://schemas.openxmlformats.org/officeDocument/2006/relationships/tags" Target="../tags/tag277.xml"/><Relationship Id="rId9" Type="http://schemas.openxmlformats.org/officeDocument/2006/relationships/tags" Target="../tags/tag282.xml"/><Relationship Id="rId14" Type="http://schemas.openxmlformats.org/officeDocument/2006/relationships/tags" Target="../tags/tag287.xml"/></Relationships>
</file>

<file path=ppt/slides/_rels/slide48.xml.rels><?xml version="1.0" encoding="UTF-8" standalone="yes"?>
<Relationships xmlns="http://schemas.openxmlformats.org/package/2006/relationships"><Relationship Id="rId8" Type="http://schemas.openxmlformats.org/officeDocument/2006/relationships/tags" Target="../tags/tag296.xml"/><Relationship Id="rId13" Type="http://schemas.openxmlformats.org/officeDocument/2006/relationships/tags" Target="../tags/tag301.xml"/><Relationship Id="rId18" Type="http://schemas.openxmlformats.org/officeDocument/2006/relationships/slideLayout" Target="../slideLayouts/slideLayout53.xml"/><Relationship Id="rId3" Type="http://schemas.openxmlformats.org/officeDocument/2006/relationships/tags" Target="../tags/tag291.xml"/><Relationship Id="rId7" Type="http://schemas.openxmlformats.org/officeDocument/2006/relationships/tags" Target="../tags/tag295.xml"/><Relationship Id="rId12" Type="http://schemas.openxmlformats.org/officeDocument/2006/relationships/tags" Target="../tags/tag300.xml"/><Relationship Id="rId17" Type="http://schemas.openxmlformats.org/officeDocument/2006/relationships/tags" Target="../tags/tag305.xml"/><Relationship Id="rId2" Type="http://schemas.openxmlformats.org/officeDocument/2006/relationships/tags" Target="../tags/tag290.xml"/><Relationship Id="rId16" Type="http://schemas.openxmlformats.org/officeDocument/2006/relationships/tags" Target="../tags/tag304.xml"/><Relationship Id="rId20" Type="http://schemas.openxmlformats.org/officeDocument/2006/relationships/image" Target="../media/image22.emf"/><Relationship Id="rId1" Type="http://schemas.openxmlformats.org/officeDocument/2006/relationships/vmlDrawing" Target="../drawings/vmlDrawing20.vml"/><Relationship Id="rId6" Type="http://schemas.openxmlformats.org/officeDocument/2006/relationships/tags" Target="../tags/tag294.xml"/><Relationship Id="rId11" Type="http://schemas.openxmlformats.org/officeDocument/2006/relationships/tags" Target="../tags/tag299.xml"/><Relationship Id="rId5" Type="http://schemas.openxmlformats.org/officeDocument/2006/relationships/tags" Target="../tags/tag293.xml"/><Relationship Id="rId15" Type="http://schemas.openxmlformats.org/officeDocument/2006/relationships/tags" Target="../tags/tag303.xml"/><Relationship Id="rId10" Type="http://schemas.openxmlformats.org/officeDocument/2006/relationships/tags" Target="../tags/tag298.xml"/><Relationship Id="rId19" Type="http://schemas.openxmlformats.org/officeDocument/2006/relationships/oleObject" Target="../embeddings/oleObject26.bin"/><Relationship Id="rId4" Type="http://schemas.openxmlformats.org/officeDocument/2006/relationships/tags" Target="../tags/tag292.xml"/><Relationship Id="rId9" Type="http://schemas.openxmlformats.org/officeDocument/2006/relationships/tags" Target="../tags/tag297.xml"/><Relationship Id="rId14" Type="http://schemas.openxmlformats.org/officeDocument/2006/relationships/tags" Target="../tags/tag302.xml"/></Relationships>
</file>

<file path=ppt/slides/_rels/slide49.xml.rels><?xml version="1.0" encoding="UTF-8" standalone="yes"?>
<Relationships xmlns="http://schemas.openxmlformats.org/package/2006/relationships"><Relationship Id="rId8" Type="http://schemas.openxmlformats.org/officeDocument/2006/relationships/tags" Target="../tags/tag312.xml"/><Relationship Id="rId13" Type="http://schemas.openxmlformats.org/officeDocument/2006/relationships/tags" Target="../tags/tag317.xml"/><Relationship Id="rId18" Type="http://schemas.openxmlformats.org/officeDocument/2006/relationships/tags" Target="../tags/tag322.xml"/><Relationship Id="rId26" Type="http://schemas.openxmlformats.org/officeDocument/2006/relationships/tags" Target="../tags/tag330.xml"/><Relationship Id="rId3" Type="http://schemas.openxmlformats.org/officeDocument/2006/relationships/tags" Target="../tags/tag307.xml"/><Relationship Id="rId21" Type="http://schemas.openxmlformats.org/officeDocument/2006/relationships/tags" Target="../tags/tag325.xml"/><Relationship Id="rId34" Type="http://schemas.openxmlformats.org/officeDocument/2006/relationships/image" Target="../media/image26.emf"/><Relationship Id="rId7" Type="http://schemas.openxmlformats.org/officeDocument/2006/relationships/tags" Target="../tags/tag311.xml"/><Relationship Id="rId12" Type="http://schemas.openxmlformats.org/officeDocument/2006/relationships/tags" Target="../tags/tag316.xml"/><Relationship Id="rId17" Type="http://schemas.openxmlformats.org/officeDocument/2006/relationships/tags" Target="../tags/tag321.xml"/><Relationship Id="rId25" Type="http://schemas.openxmlformats.org/officeDocument/2006/relationships/tags" Target="../tags/tag329.xml"/><Relationship Id="rId33" Type="http://schemas.openxmlformats.org/officeDocument/2006/relationships/oleObject" Target="../embeddings/oleObject29.bin"/><Relationship Id="rId2" Type="http://schemas.openxmlformats.org/officeDocument/2006/relationships/tags" Target="../tags/tag306.xml"/><Relationship Id="rId16" Type="http://schemas.openxmlformats.org/officeDocument/2006/relationships/tags" Target="../tags/tag320.xml"/><Relationship Id="rId20" Type="http://schemas.openxmlformats.org/officeDocument/2006/relationships/tags" Target="../tags/tag324.xml"/><Relationship Id="rId29" Type="http://schemas.openxmlformats.org/officeDocument/2006/relationships/oleObject" Target="../embeddings/oleObject27.bin"/><Relationship Id="rId1" Type="http://schemas.openxmlformats.org/officeDocument/2006/relationships/vmlDrawing" Target="../drawings/vmlDrawing21.vml"/><Relationship Id="rId6" Type="http://schemas.openxmlformats.org/officeDocument/2006/relationships/tags" Target="../tags/tag310.xml"/><Relationship Id="rId11" Type="http://schemas.openxmlformats.org/officeDocument/2006/relationships/tags" Target="../tags/tag315.xml"/><Relationship Id="rId24" Type="http://schemas.openxmlformats.org/officeDocument/2006/relationships/tags" Target="../tags/tag328.xml"/><Relationship Id="rId32" Type="http://schemas.openxmlformats.org/officeDocument/2006/relationships/image" Target="../media/image25.emf"/><Relationship Id="rId5" Type="http://schemas.openxmlformats.org/officeDocument/2006/relationships/tags" Target="../tags/tag309.xml"/><Relationship Id="rId15" Type="http://schemas.openxmlformats.org/officeDocument/2006/relationships/tags" Target="../tags/tag319.xml"/><Relationship Id="rId23" Type="http://schemas.openxmlformats.org/officeDocument/2006/relationships/tags" Target="../tags/tag327.xml"/><Relationship Id="rId28" Type="http://schemas.openxmlformats.org/officeDocument/2006/relationships/slideLayout" Target="../slideLayouts/slideLayout53.xml"/><Relationship Id="rId36" Type="http://schemas.openxmlformats.org/officeDocument/2006/relationships/image" Target="../media/image27.emf"/><Relationship Id="rId10" Type="http://schemas.openxmlformats.org/officeDocument/2006/relationships/tags" Target="../tags/tag314.xml"/><Relationship Id="rId19" Type="http://schemas.openxmlformats.org/officeDocument/2006/relationships/tags" Target="../tags/tag323.xml"/><Relationship Id="rId31" Type="http://schemas.openxmlformats.org/officeDocument/2006/relationships/oleObject" Target="../embeddings/oleObject28.bin"/><Relationship Id="rId4" Type="http://schemas.openxmlformats.org/officeDocument/2006/relationships/tags" Target="../tags/tag308.xml"/><Relationship Id="rId9" Type="http://schemas.openxmlformats.org/officeDocument/2006/relationships/tags" Target="../tags/tag313.xml"/><Relationship Id="rId14" Type="http://schemas.openxmlformats.org/officeDocument/2006/relationships/tags" Target="../tags/tag318.xml"/><Relationship Id="rId22" Type="http://schemas.openxmlformats.org/officeDocument/2006/relationships/tags" Target="../tags/tag326.xml"/><Relationship Id="rId27" Type="http://schemas.openxmlformats.org/officeDocument/2006/relationships/tags" Target="../tags/tag331.xml"/><Relationship Id="rId30" Type="http://schemas.openxmlformats.org/officeDocument/2006/relationships/image" Target="../media/image22.emf"/><Relationship Id="rId35" Type="http://schemas.openxmlformats.org/officeDocument/2006/relationships/oleObject" Target="../embeddings/oleObject30.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1.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 Id="rId5" Type="http://schemas.openxmlformats.org/officeDocument/2006/relationships/slideLayout" Target="../slideLayouts/slideLayout53.xml"/><Relationship Id="rId4" Type="http://schemas.openxmlformats.org/officeDocument/2006/relationships/tags" Target="../tags/tag335.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tags" Target="../tags/tag337.xml"/><Relationship Id="rId7" Type="http://schemas.openxmlformats.org/officeDocument/2006/relationships/slideLayout" Target="../slideLayouts/slideLayout53.xml"/><Relationship Id="rId2" Type="http://schemas.openxmlformats.org/officeDocument/2006/relationships/tags" Target="../tags/tag336.xml"/><Relationship Id="rId1" Type="http://schemas.openxmlformats.org/officeDocument/2006/relationships/vmlDrawing" Target="../drawings/vmlDrawing22.vml"/><Relationship Id="rId6" Type="http://schemas.openxmlformats.org/officeDocument/2006/relationships/tags" Target="../tags/tag340.xml"/><Relationship Id="rId5" Type="http://schemas.openxmlformats.org/officeDocument/2006/relationships/tags" Target="../tags/tag339.xml"/><Relationship Id="rId10" Type="http://schemas.openxmlformats.org/officeDocument/2006/relationships/image" Target="../media/image28.jpeg"/><Relationship Id="rId4" Type="http://schemas.openxmlformats.org/officeDocument/2006/relationships/tags" Target="../tags/tag338.xml"/><Relationship Id="rId9" Type="http://schemas.openxmlformats.org/officeDocument/2006/relationships/image" Target="../media/image4.emf"/></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tags" Target="../tags/tag341.xml"/><Relationship Id="rId1" Type="http://schemas.openxmlformats.org/officeDocument/2006/relationships/vmlDrawing" Target="../drawings/vmlDrawing23.vml"/><Relationship Id="rId6" Type="http://schemas.openxmlformats.org/officeDocument/2006/relationships/image" Target="../media/image29.png"/><Relationship Id="rId5" Type="http://schemas.openxmlformats.org/officeDocument/2006/relationships/image" Target="../media/image4.emf"/><Relationship Id="rId4" Type="http://schemas.openxmlformats.org/officeDocument/2006/relationships/oleObject" Target="../embeddings/oleObject32.bin"/></Relationships>
</file>

<file path=ppt/slides/_rels/slide54.xml.rels><?xml version="1.0" encoding="UTF-8" standalone="yes"?>
<Relationships xmlns="http://schemas.openxmlformats.org/package/2006/relationships"><Relationship Id="rId8" Type="http://schemas.openxmlformats.org/officeDocument/2006/relationships/tags" Target="../tags/tag349.xml"/><Relationship Id="rId13" Type="http://schemas.openxmlformats.org/officeDocument/2006/relationships/tags" Target="../tags/tag354.xml"/><Relationship Id="rId3" Type="http://schemas.openxmlformats.org/officeDocument/2006/relationships/tags" Target="../tags/tag344.xml"/><Relationship Id="rId7" Type="http://schemas.openxmlformats.org/officeDocument/2006/relationships/tags" Target="../tags/tag348.xml"/><Relationship Id="rId12" Type="http://schemas.openxmlformats.org/officeDocument/2006/relationships/tags" Target="../tags/tag353.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tags" Target="../tags/tag352.xml"/><Relationship Id="rId5" Type="http://schemas.openxmlformats.org/officeDocument/2006/relationships/tags" Target="../tags/tag346.xml"/><Relationship Id="rId10" Type="http://schemas.openxmlformats.org/officeDocument/2006/relationships/tags" Target="../tags/tag351.xml"/><Relationship Id="rId4" Type="http://schemas.openxmlformats.org/officeDocument/2006/relationships/tags" Target="../tags/tag345.xml"/><Relationship Id="rId9" Type="http://schemas.openxmlformats.org/officeDocument/2006/relationships/tags" Target="../tags/tag350.xml"/><Relationship Id="rId14" Type="http://schemas.openxmlformats.org/officeDocument/2006/relationships/slideLayout" Target="../slideLayouts/slideLayout5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tags" Target="../tags/tag355.xml"/><Relationship Id="rId1" Type="http://schemas.openxmlformats.org/officeDocument/2006/relationships/vmlDrawing" Target="../drawings/vmlDrawing24.vml"/><Relationship Id="rId6" Type="http://schemas.openxmlformats.org/officeDocument/2006/relationships/image" Target="../media/image31.jpeg"/><Relationship Id="rId5" Type="http://schemas.openxmlformats.org/officeDocument/2006/relationships/image" Target="../media/image30.emf"/><Relationship Id="rId4" Type="http://schemas.openxmlformats.org/officeDocument/2006/relationships/oleObject" Target="../embeddings/oleObject33.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ww.cdss.ca.gov/Portals/9/CFL/2017-18/17-18_59.pdf?ver=2018-04-03-093928-867" TargetMode="External"/><Relationship Id="rId2" Type="http://schemas.openxmlformats.org/officeDocument/2006/relationships/hyperlink" Target="http://www.cdss.ca.gov/Portals/9/ACL/2018/18-33.pdf?ver=2018-03-30-162512-837" TargetMode="External"/><Relationship Id="rId1" Type="http://schemas.openxmlformats.org/officeDocument/2006/relationships/slideLayout" Target="../slideLayouts/slideLayout59.xml"/><Relationship Id="rId6" Type="http://schemas.openxmlformats.org/officeDocument/2006/relationships/hyperlink" Target="http://leginfo.legislature.ca.gov/faces/billNavClient.xhtml?bill_id=201720180AB2183&amp;firstNav=tracking" TargetMode="External"/><Relationship Id="rId5" Type="http://schemas.openxmlformats.org/officeDocument/2006/relationships/hyperlink" Target="http://leginfo.legislature.ca.gov/faces/billNavClient.xhtml?bill_id=201720180SB120&amp;firstNav=tracking" TargetMode="External"/><Relationship Id="rId4" Type="http://schemas.openxmlformats.org/officeDocument/2006/relationships/hyperlink" Target="http://leginfo.legislature.ca.gov/faces/billNavClient.xhtml?bill_id=201720180AB110&amp;firstNav=trackin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3" Type="http://schemas.openxmlformats.org/officeDocument/2006/relationships/hyperlink" Target="http://www.cdss.ca.gov/Portals/9/CFL/2017-18/17-18_59.pdf?ver=2018-04-03-093928-867" TargetMode="External"/><Relationship Id="rId2" Type="http://schemas.openxmlformats.org/officeDocument/2006/relationships/hyperlink" Target="http://www.cdss.ca.gov/Portals/9/ACL/2018/18-33.pdf?ver=2018-03-30-162512-837" TargetMode="External"/><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3" Type="http://schemas.openxmlformats.org/officeDocument/2006/relationships/hyperlink" Target="http://www.cdss.ca.gov/Portals/9/CFL/2017-18/17-18_59.pdf?ver=2018-04-03-093928-867" TargetMode="External"/><Relationship Id="rId2" Type="http://schemas.openxmlformats.org/officeDocument/2006/relationships/hyperlink" Target="http://www.cdss.ca.gov/Portals/9/ACL/2018/18-33.pdf?ver=2018-03-30-162512-837" TargetMode="External"/><Relationship Id="rId1" Type="http://schemas.openxmlformats.org/officeDocument/2006/relationships/slideLayout" Target="../slideLayouts/slideLayout59.xml"/></Relationships>
</file>

<file path=ppt/slides/_rels/slide62.xml.rels><?xml version="1.0" encoding="UTF-8" standalone="yes"?>
<Relationships xmlns="http://schemas.openxmlformats.org/package/2006/relationships"><Relationship Id="rId3" Type="http://schemas.openxmlformats.org/officeDocument/2006/relationships/hyperlink" Target="http://leginfo.legislature.ca.gov/faces/billNavClient.xhtml?bill_id=201720180AB480" TargetMode="External"/><Relationship Id="rId2" Type="http://schemas.openxmlformats.org/officeDocument/2006/relationships/hyperlink" Target="http://www.cdss.ca.gov/Portals/9/ACL/2018/18-38.pdf?ver=2018-03-29-082841-527" TargetMode="External"/><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2" Type="http://schemas.openxmlformats.org/officeDocument/2006/relationships/hyperlink" Target="http://www.cdss.ca.gov/Portals/9/ACL/2018/18-18.pdf?ver=2018-02-21-104535-277" TargetMode="External"/><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2" Type="http://schemas.openxmlformats.org/officeDocument/2006/relationships/hyperlink" Target="http://www.cdss.ca.gov/Portals/9/ACL/2018/18-18.pdf?ver=2018-02-21-104535-277" TargetMode="External"/><Relationship Id="rId1" Type="http://schemas.openxmlformats.org/officeDocument/2006/relationships/slideLayout" Target="../slideLayouts/slideLayout59.xml"/></Relationships>
</file>

<file path=ppt/slides/_rels/slide65.xml.rels><?xml version="1.0" encoding="UTF-8" standalone="yes"?>
<Relationships xmlns="http://schemas.openxmlformats.org/package/2006/relationships"><Relationship Id="rId3" Type="http://schemas.openxmlformats.org/officeDocument/2006/relationships/hyperlink" Target="http://www.cdss.ca.gov/lettersnotices/EntRes/getinfo/acin/2016/I-88_16.pdf" TargetMode="External"/><Relationship Id="rId2" Type="http://schemas.openxmlformats.org/officeDocument/2006/relationships/hyperlink" Target="http://www.cdss.ca.gov/lettersnotices/EntRes/getinfo/acin/2016/I-11_16.pdf" TargetMode="External"/><Relationship Id="rId1" Type="http://schemas.openxmlformats.org/officeDocument/2006/relationships/slideLayout" Target="../slideLayouts/slideLayout59.xml"/><Relationship Id="rId4" Type="http://schemas.openxmlformats.org/officeDocument/2006/relationships/hyperlink" Target="http://www.cdss.ca.gov/Portals/9/ACL/2018/18-08.pdf?ver=2018-01-26-152452-613"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www.cdss.ca.gov/lettersnotices/EntRes/getinfo/acin/2016/I-88_16.pdf" TargetMode="External"/><Relationship Id="rId2" Type="http://schemas.openxmlformats.org/officeDocument/2006/relationships/hyperlink" Target="http://www.cdss.ca.gov/lettersnotices/EntRes/getinfo/acin/2016/I-11_16.pdf" TargetMode="External"/><Relationship Id="rId1" Type="http://schemas.openxmlformats.org/officeDocument/2006/relationships/slideLayout" Target="../slideLayouts/slideLayout59.xml"/></Relationships>
</file>

<file path=ppt/slides/_rels/slide67.xml.rels><?xml version="1.0" encoding="UTF-8" standalone="yes"?>
<Relationships xmlns="http://schemas.openxmlformats.org/package/2006/relationships"><Relationship Id="rId2" Type="http://schemas.openxmlformats.org/officeDocument/2006/relationships/hyperlink" Target="http://leginfo.legislature.ca.gov/faces/billNavClient.xhtml?bill_id=201720180SB380" TargetMode="External"/><Relationship Id="rId1" Type="http://schemas.openxmlformats.org/officeDocument/2006/relationships/slideLayout" Target="../slideLayouts/slideLayout5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46618" y="3366766"/>
            <a:ext cx="8813351" cy="489399"/>
          </a:xfrm>
        </p:spPr>
        <p:txBody>
          <a:bodyPr/>
          <a:lstStyle/>
          <a:p>
            <a:r>
              <a:rPr lang="en-US" sz="3200" b="1" u="sng" dirty="0"/>
              <a:t>JPA Board of Directors Meeting</a:t>
            </a:r>
          </a:p>
          <a:p>
            <a:endParaRPr lang="en-US" dirty="0"/>
          </a:p>
        </p:txBody>
      </p:sp>
      <p:sp>
        <p:nvSpPr>
          <p:cNvPr id="4" name="Content Placeholder 3"/>
          <p:cNvSpPr>
            <a:spLocks noGrp="1"/>
          </p:cNvSpPr>
          <p:nvPr>
            <p:ph sz="quarter" idx="12"/>
          </p:nvPr>
        </p:nvSpPr>
        <p:spPr>
          <a:xfrm>
            <a:off x="146617" y="4042255"/>
            <a:ext cx="8813352" cy="380131"/>
          </a:xfrm>
        </p:spPr>
        <p:txBody>
          <a:bodyPr/>
          <a:lstStyle/>
          <a:p>
            <a:r>
              <a:rPr lang="en-US" sz="2000" dirty="0"/>
              <a:t>May 24, 2018</a:t>
            </a:r>
          </a:p>
        </p:txBody>
      </p:sp>
      <p:pic>
        <p:nvPicPr>
          <p:cNvPr id="7" name="Picture 6">
            <a:extLst>
              <a:ext uri="{FF2B5EF4-FFF2-40B4-BE49-F238E27FC236}">
                <a16:creationId xmlns:a16="http://schemas.microsoft.com/office/drawing/2014/main" id="{265A1192-E73E-4CE9-B6C9-557391F9129E}"/>
              </a:ext>
            </a:extLst>
          </p:cNvPr>
          <p:cNvPicPr>
            <a:picLocks noChangeAspect="1"/>
          </p:cNvPicPr>
          <p:nvPr/>
        </p:nvPicPr>
        <p:blipFill rotWithShape="1">
          <a:blip r:embed="rId2">
            <a:extLst>
              <a:ext uri="{28A0092B-C50C-407E-A947-70E740481C1C}">
                <a14:useLocalDpi xmlns:a14="http://schemas.microsoft.com/office/drawing/2010/main" val="0"/>
              </a:ext>
            </a:extLst>
          </a:blip>
          <a:srcRect t="22417" r="4598" b="31649"/>
          <a:stretch/>
        </p:blipFill>
        <p:spPr>
          <a:xfrm>
            <a:off x="0" y="1861233"/>
            <a:ext cx="4125861" cy="1535029"/>
          </a:xfrm>
          <a:prstGeom prst="rect">
            <a:avLst/>
          </a:prstGeom>
        </p:spPr>
      </p:pic>
    </p:spTree>
    <p:extLst>
      <p:ext uri="{BB962C8B-B14F-4D97-AF65-F5344CB8AC3E}">
        <p14:creationId xmlns:p14="http://schemas.microsoft.com/office/powerpoint/2010/main" val="226777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a:cs typeface="Times New Roman"/>
              </a:rPr>
              <a:t>Contract Award</a:t>
            </a:r>
          </a:p>
        </p:txBody>
      </p:sp>
      <p:graphicFrame>
        <p:nvGraphicFramePr>
          <p:cNvPr id="4" name="Content Placeholder 3"/>
          <p:cNvGraphicFramePr>
            <a:graphicFrameLocks noGrp="1"/>
          </p:cNvGraphicFramePr>
          <p:nvPr>
            <p:ph idx="1"/>
            <p:extLst/>
          </p:nvPr>
        </p:nvGraphicFramePr>
        <p:xfrm>
          <a:off x="457200" y="1696932"/>
          <a:ext cx="8229600" cy="24688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82388">
                <a:tc>
                  <a:txBody>
                    <a:bodyPr/>
                    <a:lstStyle/>
                    <a:p>
                      <a:r>
                        <a:rPr lang="en-US" sz="2400" b="1" kern="1200" baseline="0" dirty="0">
                          <a:solidFill>
                            <a:schemeClr val="dk1"/>
                          </a:solidFill>
                          <a:latin typeface="Times New Roman"/>
                          <a:ea typeface="+mn-ea"/>
                          <a:cs typeface="Times New Roman"/>
                        </a:rPr>
                        <a:t>Thursday, August 23, 2018</a:t>
                      </a:r>
                      <a:endParaRPr lang="en-US" sz="2400" b="1" baseline="30000" dirty="0">
                        <a:solidFill>
                          <a:schemeClr val="tx1"/>
                        </a:solidFill>
                        <a:latin typeface="Times New Roman"/>
                        <a:cs typeface="Times New Roman"/>
                      </a:endParaRPr>
                    </a:p>
                  </a:txBody>
                  <a:tcPr>
                    <a:solidFill>
                      <a:schemeClr val="bg1">
                        <a:lumMod val="95000"/>
                      </a:schemeClr>
                    </a:solidFill>
                  </a:tcPr>
                </a:tc>
                <a:tc>
                  <a:txBody>
                    <a:bodyPr/>
                    <a:lstStyle/>
                    <a:p>
                      <a:r>
                        <a:rPr lang="en-US" sz="2400" b="1" dirty="0">
                          <a:solidFill>
                            <a:srgbClr val="000000"/>
                          </a:solidFill>
                          <a:latin typeface="Times New Roman"/>
                          <a:cs typeface="Times New Roman"/>
                        </a:rPr>
                        <a:t>Board</a:t>
                      </a:r>
                      <a:r>
                        <a:rPr lang="en-US" sz="2400" b="1" baseline="0" dirty="0">
                          <a:solidFill>
                            <a:srgbClr val="000000"/>
                          </a:solidFill>
                          <a:latin typeface="Times New Roman"/>
                          <a:cs typeface="Times New Roman"/>
                        </a:rPr>
                        <a:t> of Directors Contract Award Decision</a:t>
                      </a:r>
                      <a:endParaRPr lang="en-US" sz="2400" b="1" dirty="0">
                        <a:solidFill>
                          <a:srgbClr val="000000"/>
                        </a:solidFill>
                        <a:latin typeface="Times New Roman"/>
                        <a:cs typeface="Times New Roman"/>
                      </a:endParaRP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latin typeface="Times New Roman"/>
                          <a:cs typeface="Times New Roman"/>
                        </a:rPr>
                        <a:t>Monday, August 27, 2018</a:t>
                      </a:r>
                    </a:p>
                    <a:p>
                      <a:endParaRPr lang="en-US" sz="2400" b="1" dirty="0">
                        <a:latin typeface="Times New Roman"/>
                        <a:cs typeface="Times New Roman"/>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latin typeface="Times New Roman"/>
                          <a:cs typeface="Times New Roman"/>
                        </a:rPr>
                        <a:t>Start Date of Awardee Services</a:t>
                      </a:r>
                    </a:p>
                  </a:txBody>
                  <a:tcPr/>
                </a:tc>
                <a:extLst>
                  <a:ext uri="{0D108BD9-81ED-4DB2-BD59-A6C34878D82A}">
                    <a16:rowId xmlns:a16="http://schemas.microsoft.com/office/drawing/2014/main" val="10001"/>
                  </a:ext>
                </a:extLst>
              </a:tr>
              <a:tr h="370840">
                <a:tc>
                  <a:txBody>
                    <a:bodyPr/>
                    <a:lstStyle/>
                    <a:p>
                      <a:r>
                        <a:rPr lang="en-US" sz="2400" b="1" dirty="0">
                          <a:latin typeface="Times New Roman"/>
                          <a:cs typeface="Times New Roman"/>
                        </a:rPr>
                        <a:t>August</a:t>
                      </a:r>
                      <a:r>
                        <a:rPr lang="en-US" sz="2400" b="1" baseline="0" dirty="0">
                          <a:latin typeface="Times New Roman"/>
                          <a:cs typeface="Times New Roman"/>
                        </a:rPr>
                        <a:t> 27 – September 20, 2018 </a:t>
                      </a:r>
                      <a:endParaRPr lang="en-US" sz="2400" b="1" dirty="0">
                        <a:latin typeface="Times New Roman"/>
                        <a:cs typeface="Times New Roman"/>
                      </a:endParaRPr>
                    </a:p>
                  </a:txBody>
                  <a:tcPr/>
                </a:tc>
                <a:tc>
                  <a:txBody>
                    <a:bodyPr/>
                    <a:lstStyle/>
                    <a:p>
                      <a:pPr marL="0" indent="0">
                        <a:buFont typeface="Arial"/>
                        <a:buNone/>
                      </a:pPr>
                      <a:r>
                        <a:rPr lang="en-US" sz="2400" b="1" dirty="0">
                          <a:latin typeface="Times New Roman"/>
                          <a:cs typeface="Times New Roman"/>
                        </a:rPr>
                        <a:t>Legal Counsel Transition</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27558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a:cs typeface="Times New Roman"/>
              </a:rPr>
              <a:t>Commitment of Evaluation Team</a:t>
            </a:r>
          </a:p>
        </p:txBody>
      </p:sp>
      <p:sp>
        <p:nvSpPr>
          <p:cNvPr id="3" name="Content Placeholder 2"/>
          <p:cNvSpPr>
            <a:spLocks noGrp="1"/>
          </p:cNvSpPr>
          <p:nvPr>
            <p:ph idx="1"/>
          </p:nvPr>
        </p:nvSpPr>
        <p:spPr/>
        <p:txBody>
          <a:bodyPr>
            <a:normAutofit fontScale="77500" lnSpcReduction="20000"/>
          </a:bodyPr>
          <a:lstStyle/>
          <a:p>
            <a:r>
              <a:rPr lang="en-US" sz="2800" dirty="0">
                <a:latin typeface="Times New Roman"/>
                <a:cs typeface="Times New Roman"/>
              </a:rPr>
              <a:t>Propose six evaluators:</a:t>
            </a:r>
          </a:p>
          <a:p>
            <a:pPr lvl="1"/>
            <a:r>
              <a:rPr lang="en-US" sz="2400" dirty="0">
                <a:latin typeface="Times New Roman"/>
                <a:cs typeface="Times New Roman"/>
              </a:rPr>
              <a:t>3 </a:t>
            </a:r>
            <a:r>
              <a:rPr lang="en-US" sz="2400" dirty="0" err="1">
                <a:latin typeface="Times New Roman"/>
                <a:cs typeface="Times New Roman"/>
              </a:rPr>
              <a:t>CalACES</a:t>
            </a:r>
            <a:r>
              <a:rPr lang="en-US" sz="2400" dirty="0">
                <a:latin typeface="Times New Roman"/>
                <a:cs typeface="Times New Roman"/>
              </a:rPr>
              <a:t> JPA Board Members (Chair, Vice Chair, SBC Board Member)</a:t>
            </a:r>
          </a:p>
          <a:p>
            <a:pPr lvl="1"/>
            <a:r>
              <a:rPr lang="en-US" sz="2400" dirty="0">
                <a:latin typeface="Times New Roman"/>
                <a:cs typeface="Times New Roman"/>
              </a:rPr>
              <a:t>2 </a:t>
            </a:r>
            <a:r>
              <a:rPr lang="en-US" sz="2400" dirty="0" err="1">
                <a:latin typeface="Times New Roman"/>
                <a:cs typeface="Times New Roman"/>
              </a:rPr>
              <a:t>CalACES</a:t>
            </a:r>
            <a:r>
              <a:rPr lang="en-US" sz="2400" dirty="0">
                <a:latin typeface="Times New Roman"/>
                <a:cs typeface="Times New Roman"/>
              </a:rPr>
              <a:t> Executives – Executive Director and Current Legal Counsel</a:t>
            </a:r>
          </a:p>
          <a:p>
            <a:pPr lvl="1"/>
            <a:r>
              <a:rPr lang="en-US" sz="2400" dirty="0">
                <a:latin typeface="Times New Roman"/>
                <a:cs typeface="Times New Roman"/>
              </a:rPr>
              <a:t>1 WCDS/</a:t>
            </a:r>
            <a:r>
              <a:rPr lang="en-US" sz="2400" dirty="0" err="1">
                <a:latin typeface="Times New Roman"/>
                <a:cs typeface="Times New Roman"/>
              </a:rPr>
              <a:t>CalWIN</a:t>
            </a:r>
            <a:r>
              <a:rPr lang="en-US" sz="2400" dirty="0">
                <a:latin typeface="Times New Roman"/>
                <a:cs typeface="Times New Roman"/>
              </a:rPr>
              <a:t> Member TBD by </a:t>
            </a:r>
            <a:r>
              <a:rPr lang="en-US" sz="2400" dirty="0" err="1">
                <a:latin typeface="Times New Roman"/>
                <a:cs typeface="Times New Roman"/>
              </a:rPr>
              <a:t>CalWIN</a:t>
            </a:r>
            <a:r>
              <a:rPr lang="en-US" sz="2400" dirty="0">
                <a:latin typeface="Times New Roman"/>
                <a:cs typeface="Times New Roman"/>
              </a:rPr>
              <a:t> Board.</a:t>
            </a:r>
          </a:p>
          <a:p>
            <a:r>
              <a:rPr lang="en-US" sz="2800" b="1" dirty="0">
                <a:latin typeface="Times New Roman"/>
                <a:cs typeface="Times New Roman"/>
              </a:rPr>
              <a:t>Critical timeframe to be available:</a:t>
            </a:r>
          </a:p>
          <a:p>
            <a:pPr marL="457200" lvl="1" indent="0">
              <a:buNone/>
            </a:pPr>
            <a:r>
              <a:rPr lang="en-US" u="sng" dirty="0">
                <a:latin typeface="Times New Roman"/>
                <a:cs typeface="Times New Roman"/>
              </a:rPr>
              <a:t>Week of June 11 – Review final RFP prior to release</a:t>
            </a:r>
          </a:p>
          <a:p>
            <a:pPr marL="457200" lvl="1" indent="0">
              <a:buNone/>
            </a:pPr>
            <a:r>
              <a:rPr lang="en-US" u="sng" dirty="0">
                <a:latin typeface="Times New Roman"/>
                <a:cs typeface="Times New Roman"/>
              </a:rPr>
              <a:t>Week of July 16, 2018</a:t>
            </a:r>
          </a:p>
          <a:p>
            <a:pPr lvl="2"/>
            <a:r>
              <a:rPr lang="en-US" sz="2800" dirty="0">
                <a:latin typeface="Times New Roman"/>
                <a:cs typeface="Times New Roman"/>
              </a:rPr>
              <a:t>Individual Remote Review of paper proposals: Approximately 4 hours</a:t>
            </a:r>
          </a:p>
          <a:p>
            <a:pPr lvl="2"/>
            <a:r>
              <a:rPr lang="en-US" sz="2800" dirty="0">
                <a:latin typeface="Times New Roman"/>
                <a:cs typeface="Times New Roman"/>
              </a:rPr>
              <a:t>Remote Meeting to Finalize Invitees for interviews: 1.5 hours</a:t>
            </a:r>
          </a:p>
          <a:p>
            <a:pPr marL="457200" lvl="1" indent="0">
              <a:buNone/>
            </a:pPr>
            <a:r>
              <a:rPr lang="en-US" u="sng" dirty="0">
                <a:latin typeface="Times New Roman"/>
                <a:cs typeface="Times New Roman"/>
              </a:rPr>
              <a:t>Week of July 23, 2018</a:t>
            </a:r>
          </a:p>
          <a:p>
            <a:pPr lvl="2"/>
            <a:r>
              <a:rPr lang="en-US" sz="2800" dirty="0">
                <a:latin typeface="Times New Roman"/>
                <a:cs typeface="Times New Roman"/>
              </a:rPr>
              <a:t>Conduct in person interviews: Approximately 8 hours or 2 half-days</a:t>
            </a:r>
          </a:p>
        </p:txBody>
      </p:sp>
    </p:spTree>
    <p:extLst>
      <p:ext uri="{BB962C8B-B14F-4D97-AF65-F5344CB8AC3E}">
        <p14:creationId xmlns:p14="http://schemas.microsoft.com/office/powerpoint/2010/main" val="262952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a:cs typeface="Times New Roman"/>
              </a:rPr>
              <a:t>Scope Overview</a:t>
            </a:r>
          </a:p>
        </p:txBody>
      </p:sp>
      <p:sp>
        <p:nvSpPr>
          <p:cNvPr id="3" name="Content Placeholder 2"/>
          <p:cNvSpPr>
            <a:spLocks noGrp="1"/>
          </p:cNvSpPr>
          <p:nvPr>
            <p:ph idx="1"/>
          </p:nvPr>
        </p:nvSpPr>
        <p:spPr>
          <a:xfrm>
            <a:off x="1111348" y="1600200"/>
            <a:ext cx="7575452" cy="4525963"/>
          </a:xfrm>
        </p:spPr>
        <p:txBody>
          <a:bodyPr>
            <a:normAutofit/>
          </a:bodyPr>
          <a:lstStyle/>
          <a:p>
            <a:r>
              <a:rPr lang="en-US" dirty="0">
                <a:latin typeface="Times New Roman"/>
                <a:cs typeface="Times New Roman"/>
              </a:rPr>
              <a:t>General Counsel Services</a:t>
            </a:r>
          </a:p>
          <a:p>
            <a:r>
              <a:rPr lang="en-US" dirty="0">
                <a:latin typeface="Times New Roman"/>
                <a:cs typeface="Times New Roman"/>
              </a:rPr>
              <a:t>Public Sector Expertise</a:t>
            </a:r>
          </a:p>
          <a:p>
            <a:r>
              <a:rPr lang="en-US" dirty="0">
                <a:latin typeface="Times New Roman"/>
                <a:cs typeface="Times New Roman"/>
              </a:rPr>
              <a:t>Litigation Expertise/Services</a:t>
            </a:r>
          </a:p>
          <a:p>
            <a:r>
              <a:rPr lang="en-US" dirty="0">
                <a:latin typeface="Times New Roman"/>
                <a:cs typeface="Times New Roman"/>
              </a:rPr>
              <a:t>Specialized expertise, i.e., trade marks, intellectual property</a:t>
            </a:r>
          </a:p>
          <a:p>
            <a:endParaRPr lang="en-US" sz="2800" dirty="0">
              <a:latin typeface="Times New Roman"/>
              <a:cs typeface="Times New Roman"/>
            </a:endParaRPr>
          </a:p>
        </p:txBody>
      </p:sp>
    </p:spTree>
    <p:extLst>
      <p:ext uri="{BB962C8B-B14F-4D97-AF65-F5344CB8AC3E}">
        <p14:creationId xmlns:p14="http://schemas.microsoft.com/office/powerpoint/2010/main" val="2172023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a:cs typeface="Times New Roman"/>
              </a:rPr>
              <a:t>Advertising Strategy</a:t>
            </a:r>
          </a:p>
        </p:txBody>
      </p:sp>
      <p:sp>
        <p:nvSpPr>
          <p:cNvPr id="3" name="Content Placeholder 2"/>
          <p:cNvSpPr>
            <a:spLocks noGrp="1"/>
          </p:cNvSpPr>
          <p:nvPr>
            <p:ph idx="1"/>
          </p:nvPr>
        </p:nvSpPr>
        <p:spPr>
          <a:xfrm>
            <a:off x="914400" y="1600200"/>
            <a:ext cx="7772400" cy="4525963"/>
          </a:xfrm>
        </p:spPr>
        <p:txBody>
          <a:bodyPr>
            <a:normAutofit/>
          </a:bodyPr>
          <a:lstStyle/>
          <a:p>
            <a:r>
              <a:rPr lang="en-US" dirty="0">
                <a:latin typeface="Times New Roman"/>
                <a:cs typeface="Times New Roman"/>
              </a:rPr>
              <a:t>RFP web sites  </a:t>
            </a:r>
          </a:p>
          <a:p>
            <a:r>
              <a:rPr lang="en-US" dirty="0">
                <a:latin typeface="Times New Roman"/>
                <a:cs typeface="Times New Roman"/>
              </a:rPr>
              <a:t>Legal Journal/Websites</a:t>
            </a:r>
          </a:p>
          <a:p>
            <a:r>
              <a:rPr lang="en-US" dirty="0">
                <a:latin typeface="Times New Roman"/>
                <a:cs typeface="Times New Roman"/>
              </a:rPr>
              <a:t>CalACES Website </a:t>
            </a:r>
          </a:p>
          <a:p>
            <a:r>
              <a:rPr lang="en-US" dirty="0">
                <a:latin typeface="Times New Roman"/>
                <a:cs typeface="Times New Roman"/>
              </a:rPr>
              <a:t>Targeted outreach</a:t>
            </a:r>
          </a:p>
          <a:p>
            <a:pPr lvl="1"/>
            <a:r>
              <a:rPr lang="en-US" dirty="0">
                <a:latin typeface="Times New Roman"/>
                <a:cs typeface="Times New Roman"/>
              </a:rPr>
              <a:t>List of potential firms who focus on public sector</a:t>
            </a:r>
          </a:p>
          <a:p>
            <a:pPr lvl="1"/>
            <a:r>
              <a:rPr lang="en-US" dirty="0">
                <a:latin typeface="Times New Roman"/>
                <a:cs typeface="Times New Roman"/>
              </a:rPr>
              <a:t>Formatted email invitation to be sent to potential respondents</a:t>
            </a:r>
          </a:p>
        </p:txBody>
      </p:sp>
    </p:spTree>
    <p:extLst>
      <p:ext uri="{BB962C8B-B14F-4D97-AF65-F5344CB8AC3E}">
        <p14:creationId xmlns:p14="http://schemas.microsoft.com/office/powerpoint/2010/main" val="4133426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DA54C8-3024-4B4A-B667-BF17BCDD7588}"/>
              </a:ext>
            </a:extLst>
          </p:cNvPr>
          <p:cNvSpPr>
            <a:spLocks noGrp="1"/>
          </p:cNvSpPr>
          <p:nvPr>
            <p:ph sz="quarter" idx="11"/>
          </p:nvPr>
        </p:nvSpPr>
        <p:spPr>
          <a:xfrm>
            <a:off x="184275" y="914401"/>
            <a:ext cx="8802409" cy="5555226"/>
          </a:xfrm>
        </p:spPr>
        <p:txBody>
          <a:bodyPr/>
          <a:lstStyle/>
          <a:p>
            <a:pPr>
              <a:buFont typeface="+mj-lt"/>
              <a:buAutoNum type="arabicParenR" startAt="8"/>
            </a:pPr>
            <a:r>
              <a:rPr lang="en-US" sz="2000" dirty="0"/>
              <a:t>Approve formation and selection of participating Board Members for a Selection and Evaluation Committee for the CalACES General Legal Counsel and Outside Legal Counsel services.</a:t>
            </a:r>
          </a:p>
          <a:p>
            <a:pPr>
              <a:buFont typeface="+mj-lt"/>
              <a:buAutoNum type="arabicParenR" startAt="8"/>
            </a:pPr>
            <a:endParaRPr lang="en-US" sz="2000" dirty="0"/>
          </a:p>
          <a:p>
            <a:pPr>
              <a:buFont typeface="+mj-lt"/>
              <a:buAutoNum type="arabicParenR" startAt="8"/>
            </a:pPr>
            <a:r>
              <a:rPr lang="en-US" sz="2000" dirty="0"/>
              <a:t>Approve delegation of authority to the CalACES Executive Director, with Legal Counsel review, to release the General Legal Counsel and Outside Legal Counsel services Request for Proposals by Regional Government Services.</a:t>
            </a:r>
          </a:p>
        </p:txBody>
      </p:sp>
      <p:sp>
        <p:nvSpPr>
          <p:cNvPr id="3" name="Content Placeholder 2">
            <a:extLst>
              <a:ext uri="{FF2B5EF4-FFF2-40B4-BE49-F238E27FC236}">
                <a16:creationId xmlns:a16="http://schemas.microsoft.com/office/drawing/2014/main" id="{104BD23A-B44E-4EB6-8AF2-350794E6B7FB}"/>
              </a:ext>
            </a:extLst>
          </p:cNvPr>
          <p:cNvSpPr>
            <a:spLocks noGrp="1"/>
          </p:cNvSpPr>
          <p:nvPr>
            <p:ph sz="quarter" idx="10"/>
          </p:nvPr>
        </p:nvSpPr>
        <p:spPr/>
        <p:txBody>
          <a:bodyPr/>
          <a:lstStyle/>
          <a:p>
            <a:r>
              <a:rPr lang="en-US" dirty="0"/>
              <a:t>Board Action Items</a:t>
            </a:r>
          </a:p>
        </p:txBody>
      </p:sp>
    </p:spTree>
    <p:extLst>
      <p:ext uri="{BB962C8B-B14F-4D97-AF65-F5344CB8AC3E}">
        <p14:creationId xmlns:p14="http://schemas.microsoft.com/office/powerpoint/2010/main" val="356055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073C722-996C-4D9F-8149-6F125D116EF1}"/>
              </a:ext>
            </a:extLst>
          </p:cNvPr>
          <p:cNvSpPr>
            <a:spLocks noGrp="1"/>
          </p:cNvSpPr>
          <p:nvPr>
            <p:ph sz="quarter" idx="10"/>
          </p:nvPr>
        </p:nvSpPr>
        <p:spPr/>
        <p:txBody>
          <a:bodyPr/>
          <a:lstStyle/>
          <a:p>
            <a:r>
              <a:rPr lang="en-US" dirty="0"/>
              <a:t>Status Update: JPA Board of Directors &amp; </a:t>
            </a:r>
            <a:r>
              <a:rPr lang="en-US" u="sng" dirty="0"/>
              <a:t>Project Steering Committee</a:t>
            </a:r>
          </a:p>
        </p:txBody>
      </p:sp>
      <p:sp>
        <p:nvSpPr>
          <p:cNvPr id="5" name="Content Placeholder 4">
            <a:extLst>
              <a:ext uri="{FF2B5EF4-FFF2-40B4-BE49-F238E27FC236}">
                <a16:creationId xmlns:a16="http://schemas.microsoft.com/office/drawing/2014/main" id="{54B21790-1AD3-486A-87CE-AADDC5F6D0B5}"/>
              </a:ext>
            </a:extLst>
          </p:cNvPr>
          <p:cNvSpPr>
            <a:spLocks noGrp="1"/>
          </p:cNvSpPr>
          <p:nvPr>
            <p:ph sz="quarter" idx="11"/>
          </p:nvPr>
        </p:nvSpPr>
        <p:spPr>
          <a:xfrm>
            <a:off x="146618" y="3931570"/>
            <a:ext cx="8813351" cy="489399"/>
          </a:xfrm>
        </p:spPr>
        <p:txBody>
          <a:bodyPr/>
          <a:lstStyle/>
          <a:p>
            <a:r>
              <a:rPr lang="en-US" dirty="0"/>
              <a:t>Regional Nominations</a:t>
            </a:r>
          </a:p>
        </p:txBody>
      </p:sp>
    </p:spTree>
    <p:extLst>
      <p:ext uri="{BB962C8B-B14F-4D97-AF65-F5344CB8AC3E}">
        <p14:creationId xmlns:p14="http://schemas.microsoft.com/office/powerpoint/2010/main" val="273500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5714B2-8F4F-4D51-8205-1769F39B4F44}"/>
              </a:ext>
            </a:extLst>
          </p:cNvPr>
          <p:cNvSpPr>
            <a:spLocks noGrp="1"/>
          </p:cNvSpPr>
          <p:nvPr>
            <p:ph sz="half" idx="1"/>
          </p:nvPr>
        </p:nvSpPr>
        <p:spPr>
          <a:xfrm>
            <a:off x="137651" y="914400"/>
            <a:ext cx="4153269" cy="5239512"/>
          </a:xfrm>
        </p:spPr>
        <p:txBody>
          <a:bodyPr/>
          <a:lstStyle/>
          <a:p>
            <a:r>
              <a:rPr lang="en-US" sz="2000" b="1" u="sng" dirty="0"/>
              <a:t>JPA Board Of Directors FY18/19</a:t>
            </a:r>
            <a:endParaRPr lang="en-US" sz="2000" b="1" dirty="0"/>
          </a:p>
          <a:p>
            <a:pPr marL="285750"/>
            <a:r>
              <a:rPr lang="en-US" sz="2000" dirty="0"/>
              <a:t>Region 1 – Susan von Zabern</a:t>
            </a:r>
          </a:p>
          <a:p>
            <a:pPr marL="285750"/>
            <a:r>
              <a:rPr lang="en-US" sz="2000" dirty="0"/>
              <a:t>Region 2 – Pending*</a:t>
            </a:r>
          </a:p>
          <a:p>
            <a:pPr marL="285750"/>
            <a:r>
              <a:rPr lang="en-US" sz="2000" dirty="0"/>
              <a:t>Region 3 – Sanja Bugay</a:t>
            </a:r>
          </a:p>
          <a:p>
            <a:pPr marL="285750"/>
            <a:r>
              <a:rPr lang="en-US" sz="2000" dirty="0"/>
              <a:t>Region 4 – Kathy Harwell</a:t>
            </a:r>
          </a:p>
          <a:p>
            <a:pPr marL="285750"/>
            <a:r>
              <a:rPr lang="en-US" sz="2000" dirty="0"/>
              <a:t>Region 5 – Scott Pettygrove</a:t>
            </a:r>
          </a:p>
          <a:p>
            <a:pPr marL="285750"/>
            <a:r>
              <a:rPr lang="en-US" sz="2000" dirty="0"/>
              <a:t>Region 6 – Mike Dent</a:t>
            </a:r>
          </a:p>
          <a:p>
            <a:pPr marL="285750"/>
            <a:r>
              <a:rPr lang="en-US" sz="2000" dirty="0"/>
              <a:t>Region 7 – Shelby Boston</a:t>
            </a:r>
          </a:p>
          <a:p>
            <a:pPr marL="285750"/>
            <a:r>
              <a:rPr lang="en-US" sz="2000" dirty="0"/>
              <a:t>Region 8 – Pending*</a:t>
            </a:r>
          </a:p>
          <a:p>
            <a:pPr marL="285750"/>
            <a:endParaRPr lang="en-US" sz="2000" dirty="0"/>
          </a:p>
          <a:p>
            <a:pPr marL="285750"/>
            <a:endParaRPr lang="en-US" sz="2000" dirty="0"/>
          </a:p>
          <a:p>
            <a:pPr marL="285750"/>
            <a:endParaRPr lang="en-US" sz="2000" dirty="0"/>
          </a:p>
          <a:p>
            <a:pPr marL="285750"/>
            <a:r>
              <a:rPr lang="en-US" sz="1400" b="1" dirty="0"/>
              <a:t>*Pending receipt of appointment letter</a:t>
            </a:r>
          </a:p>
        </p:txBody>
      </p:sp>
      <p:sp>
        <p:nvSpPr>
          <p:cNvPr id="4" name="Content Placeholder 3">
            <a:extLst>
              <a:ext uri="{FF2B5EF4-FFF2-40B4-BE49-F238E27FC236}">
                <a16:creationId xmlns:a16="http://schemas.microsoft.com/office/drawing/2014/main" id="{91A49F49-E3BA-41D7-AEBD-D6FB440F9BF4}"/>
              </a:ext>
            </a:extLst>
          </p:cNvPr>
          <p:cNvSpPr>
            <a:spLocks noGrp="1"/>
          </p:cNvSpPr>
          <p:nvPr>
            <p:ph sz="half" idx="2"/>
          </p:nvPr>
        </p:nvSpPr>
        <p:spPr>
          <a:xfrm>
            <a:off x="4395017" y="914400"/>
            <a:ext cx="4670321" cy="5239512"/>
          </a:xfrm>
        </p:spPr>
        <p:txBody>
          <a:bodyPr/>
          <a:lstStyle/>
          <a:p>
            <a:r>
              <a:rPr lang="en-US" sz="2000" b="1" u="sng" dirty="0"/>
              <a:t>Project Steering Committee FY 18/19</a:t>
            </a:r>
            <a:endParaRPr lang="en-US" sz="2000" b="1" dirty="0"/>
          </a:p>
          <a:p>
            <a:pPr marL="511175"/>
            <a:r>
              <a:rPr lang="en-US" sz="2000" dirty="0"/>
              <a:t>Region 1 – Rocio Aguiniga</a:t>
            </a:r>
          </a:p>
          <a:p>
            <a:pPr marL="511175"/>
            <a:r>
              <a:rPr lang="en-US" sz="2000" dirty="0"/>
              <a:t>Region 2 – Pending*</a:t>
            </a:r>
          </a:p>
          <a:p>
            <a:pPr marL="511175"/>
            <a:r>
              <a:rPr lang="en-US" sz="2000" dirty="0"/>
              <a:t>Region 3 – Cindy Uetz</a:t>
            </a:r>
          </a:p>
          <a:p>
            <a:pPr marL="511175"/>
            <a:r>
              <a:rPr lang="en-US" sz="2000" dirty="0"/>
              <a:t>Region 4 – Brian Taing</a:t>
            </a:r>
          </a:p>
          <a:p>
            <a:pPr marL="511175"/>
            <a:r>
              <a:rPr lang="en-US" sz="2000" dirty="0"/>
              <a:t>Region 5 – Mary Ellen Arana</a:t>
            </a:r>
          </a:p>
          <a:p>
            <a:pPr marL="511175"/>
            <a:r>
              <a:rPr lang="en-US" sz="2000" dirty="0"/>
              <a:t>Region 6 – Erma Thurman</a:t>
            </a:r>
          </a:p>
          <a:p>
            <a:pPr marL="511175"/>
            <a:r>
              <a:rPr lang="en-US" sz="2000" dirty="0"/>
              <a:t>Region 7 – Debbie Walsh</a:t>
            </a:r>
          </a:p>
          <a:p>
            <a:pPr marL="511175"/>
            <a:r>
              <a:rPr lang="en-US" sz="2000" dirty="0"/>
              <a:t>Region 8 – Pending*</a:t>
            </a:r>
          </a:p>
          <a:p>
            <a:pPr marL="511175"/>
            <a:endParaRPr lang="en-US" sz="2000" dirty="0"/>
          </a:p>
          <a:p>
            <a:pPr marL="511175"/>
            <a:endParaRPr lang="en-US" sz="2000" dirty="0"/>
          </a:p>
          <a:p>
            <a:pPr marL="511175"/>
            <a:endParaRPr lang="en-US" sz="2000" dirty="0"/>
          </a:p>
          <a:p>
            <a:pPr marL="511175"/>
            <a:r>
              <a:rPr lang="en-US" sz="1400" b="1" dirty="0"/>
              <a:t>*Pending receipt of appointment letter</a:t>
            </a:r>
          </a:p>
          <a:p>
            <a:pPr marL="511175"/>
            <a:endParaRPr lang="en-US" sz="2000" dirty="0"/>
          </a:p>
        </p:txBody>
      </p:sp>
      <p:sp>
        <p:nvSpPr>
          <p:cNvPr id="5" name="Content Placeholder 4">
            <a:extLst>
              <a:ext uri="{FF2B5EF4-FFF2-40B4-BE49-F238E27FC236}">
                <a16:creationId xmlns:a16="http://schemas.microsoft.com/office/drawing/2014/main" id="{8C6B5F8B-CEAE-45A1-9658-DE1332196420}"/>
              </a:ext>
            </a:extLst>
          </p:cNvPr>
          <p:cNvSpPr>
            <a:spLocks noGrp="1"/>
          </p:cNvSpPr>
          <p:nvPr>
            <p:ph sz="quarter" idx="10"/>
          </p:nvPr>
        </p:nvSpPr>
        <p:spPr/>
        <p:txBody>
          <a:bodyPr/>
          <a:lstStyle/>
          <a:p>
            <a:r>
              <a:rPr lang="en-US" dirty="0"/>
              <a:t>Regional Nominations Update</a:t>
            </a:r>
          </a:p>
        </p:txBody>
      </p:sp>
    </p:spTree>
    <p:extLst>
      <p:ext uri="{BB962C8B-B14F-4D97-AF65-F5344CB8AC3E}">
        <p14:creationId xmlns:p14="http://schemas.microsoft.com/office/powerpoint/2010/main" val="346110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B1A3F9D-FF92-46FC-97B6-502BAC65D1D5}"/>
              </a:ext>
            </a:extLst>
          </p:cNvPr>
          <p:cNvSpPr>
            <a:spLocks noGrp="1"/>
          </p:cNvSpPr>
          <p:nvPr>
            <p:ph sz="quarter" idx="10"/>
          </p:nvPr>
        </p:nvSpPr>
        <p:spPr/>
        <p:txBody>
          <a:bodyPr/>
          <a:lstStyle/>
          <a:p>
            <a:r>
              <a:rPr lang="en-US" dirty="0"/>
              <a:t>EBT Vendor Conversion Update</a:t>
            </a:r>
          </a:p>
        </p:txBody>
      </p:sp>
    </p:spTree>
    <p:extLst>
      <p:ext uri="{BB962C8B-B14F-4D97-AF65-F5344CB8AC3E}">
        <p14:creationId xmlns:p14="http://schemas.microsoft.com/office/powerpoint/2010/main" val="339093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749BF45C-048E-4BF7-A744-935E35609157}"/>
              </a:ext>
            </a:extLst>
          </p:cNvPr>
          <p:cNvPicPr>
            <a:picLocks noGrp="1" noChangeAspect="1"/>
          </p:cNvPicPr>
          <p:nvPr>
            <p:ph idx="1"/>
          </p:nvPr>
        </p:nvPicPr>
        <p:blipFill>
          <a:blip r:embed="rId2"/>
          <a:stretch>
            <a:fillRect/>
          </a:stretch>
        </p:blipFill>
        <p:spPr>
          <a:xfrm>
            <a:off x="46349" y="786583"/>
            <a:ext cx="9059137" cy="5515897"/>
          </a:xfrm>
          <a:prstGeom prst="rect">
            <a:avLst/>
          </a:prstGeom>
        </p:spPr>
      </p:pic>
      <p:sp>
        <p:nvSpPr>
          <p:cNvPr id="3" name="Content Placeholder 2">
            <a:extLst>
              <a:ext uri="{FF2B5EF4-FFF2-40B4-BE49-F238E27FC236}">
                <a16:creationId xmlns:a16="http://schemas.microsoft.com/office/drawing/2014/main" id="{9C958301-2A5D-4873-AED5-8F73297BFF9A}"/>
              </a:ext>
            </a:extLst>
          </p:cNvPr>
          <p:cNvSpPr>
            <a:spLocks noGrp="1"/>
          </p:cNvSpPr>
          <p:nvPr>
            <p:ph sz="quarter" idx="10"/>
          </p:nvPr>
        </p:nvSpPr>
        <p:spPr/>
        <p:txBody>
          <a:bodyPr/>
          <a:lstStyle/>
          <a:p>
            <a:r>
              <a:rPr lang="en-US" dirty="0"/>
              <a:t>EBT Cutover Options</a:t>
            </a:r>
          </a:p>
        </p:txBody>
      </p:sp>
    </p:spTree>
    <p:extLst>
      <p:ext uri="{BB962C8B-B14F-4D97-AF65-F5344CB8AC3E}">
        <p14:creationId xmlns:p14="http://schemas.microsoft.com/office/powerpoint/2010/main" val="151678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CF5DC5-1B0E-47B0-BC82-2AC14BD3C9CC}"/>
              </a:ext>
            </a:extLst>
          </p:cNvPr>
          <p:cNvSpPr>
            <a:spLocks noGrp="1"/>
          </p:cNvSpPr>
          <p:nvPr>
            <p:ph sz="quarter" idx="10"/>
          </p:nvPr>
        </p:nvSpPr>
        <p:spPr>
          <a:xfrm>
            <a:off x="146617" y="1836229"/>
            <a:ext cx="8813352" cy="489399"/>
          </a:xfrm>
        </p:spPr>
        <p:txBody>
          <a:bodyPr/>
          <a:lstStyle/>
          <a:p>
            <a:r>
              <a:rPr lang="en-US" b="1" dirty="0"/>
              <a:t>CalSAWS Executive Leadership Meeting</a:t>
            </a:r>
          </a:p>
        </p:txBody>
      </p:sp>
      <p:sp>
        <p:nvSpPr>
          <p:cNvPr id="3" name="Content Placeholder 2">
            <a:extLst>
              <a:ext uri="{FF2B5EF4-FFF2-40B4-BE49-F238E27FC236}">
                <a16:creationId xmlns:a16="http://schemas.microsoft.com/office/drawing/2014/main" id="{C23A57ED-753A-4505-82C5-E887A437E136}"/>
              </a:ext>
            </a:extLst>
          </p:cNvPr>
          <p:cNvSpPr>
            <a:spLocks noGrp="1"/>
          </p:cNvSpPr>
          <p:nvPr>
            <p:ph sz="quarter" idx="11"/>
          </p:nvPr>
        </p:nvSpPr>
        <p:spPr>
          <a:xfrm>
            <a:off x="146617" y="2330241"/>
            <a:ext cx="8813351" cy="489399"/>
          </a:xfrm>
        </p:spPr>
        <p:txBody>
          <a:bodyPr/>
          <a:lstStyle/>
          <a:p>
            <a:r>
              <a:rPr lang="en-US" b="1" dirty="0"/>
              <a:t>CalSAWS Planning Strategy Update</a:t>
            </a:r>
          </a:p>
        </p:txBody>
      </p:sp>
      <p:sp>
        <p:nvSpPr>
          <p:cNvPr id="4" name="Content Placeholder 3">
            <a:extLst>
              <a:ext uri="{FF2B5EF4-FFF2-40B4-BE49-F238E27FC236}">
                <a16:creationId xmlns:a16="http://schemas.microsoft.com/office/drawing/2014/main" id="{CB179AFE-555C-4761-B04E-447A42D8A0F0}"/>
              </a:ext>
            </a:extLst>
          </p:cNvPr>
          <p:cNvSpPr>
            <a:spLocks noGrp="1"/>
          </p:cNvSpPr>
          <p:nvPr>
            <p:ph sz="quarter" idx="12"/>
          </p:nvPr>
        </p:nvSpPr>
        <p:spPr>
          <a:xfrm>
            <a:off x="146617" y="2784342"/>
            <a:ext cx="8813352" cy="380131"/>
          </a:xfrm>
        </p:spPr>
        <p:txBody>
          <a:bodyPr/>
          <a:lstStyle/>
          <a:p>
            <a:r>
              <a:rPr lang="en-US" b="1" dirty="0">
                <a:solidFill>
                  <a:schemeClr val="bg2">
                    <a:lumMod val="10000"/>
                  </a:schemeClr>
                </a:solidFill>
              </a:rPr>
              <a:t>May 3, 2018</a:t>
            </a:r>
          </a:p>
        </p:txBody>
      </p:sp>
    </p:spTree>
    <p:extLst>
      <p:ext uri="{BB962C8B-B14F-4D97-AF65-F5344CB8AC3E}">
        <p14:creationId xmlns:p14="http://schemas.microsoft.com/office/powerpoint/2010/main" val="74212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sz="2400" dirty="0"/>
              <a:t>Call Meeting to Order</a:t>
            </a:r>
          </a:p>
          <a:p>
            <a:endParaRPr lang="en-US" sz="2400" dirty="0"/>
          </a:p>
          <a:p>
            <a:r>
              <a:rPr lang="en-US" sz="2400" dirty="0"/>
              <a:t>Public opportunity to speak on items not on the Agenda</a:t>
            </a:r>
          </a:p>
          <a:p>
            <a:endParaRPr lang="en-US" sz="2400" dirty="0"/>
          </a:p>
          <a:p>
            <a:endParaRPr lang="en-US" sz="2400" dirty="0"/>
          </a:p>
          <a:p>
            <a:endParaRPr lang="en-US" sz="2400" dirty="0"/>
          </a:p>
        </p:txBody>
      </p:sp>
      <p:sp>
        <p:nvSpPr>
          <p:cNvPr id="3" name="Content Placeholder 2"/>
          <p:cNvSpPr>
            <a:spLocks noGrp="1"/>
          </p:cNvSpPr>
          <p:nvPr>
            <p:ph sz="quarter" idx="10"/>
          </p:nvPr>
        </p:nvSpPr>
        <p:spPr/>
        <p:txBody>
          <a:bodyPr/>
          <a:lstStyle/>
          <a:p>
            <a:r>
              <a:rPr lang="en-US" dirty="0"/>
              <a:t>Agenda</a:t>
            </a:r>
          </a:p>
        </p:txBody>
      </p:sp>
    </p:spTree>
    <p:extLst>
      <p:ext uri="{BB962C8B-B14F-4D97-AF65-F5344CB8AC3E}">
        <p14:creationId xmlns:p14="http://schemas.microsoft.com/office/powerpoint/2010/main" val="355617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marL="285750" indent="-285750">
              <a:lnSpc>
                <a:spcPct val="100000"/>
              </a:lnSpc>
              <a:spcBef>
                <a:spcPts val="600"/>
              </a:spcBef>
              <a:spcAft>
                <a:spcPts val="600"/>
              </a:spcAft>
              <a:buClr>
                <a:srgbClr val="5B9BD5"/>
              </a:buClr>
              <a:buFont typeface="Wingdings" panose="05000000000000000000" pitchFamily="2" charset="2"/>
              <a:buChar char="Ü"/>
            </a:pPr>
            <a:r>
              <a:rPr lang="en-US" dirty="0">
                <a:solidFill>
                  <a:prstClr val="black">
                    <a:lumMod val="95000"/>
                    <a:lumOff val="5000"/>
                  </a:prstClr>
                </a:solidFill>
                <a:latin typeface="Century Gothic" panose="020B0502020202020204" pitchFamily="34" charset="0"/>
              </a:rPr>
              <a:t>Governance</a:t>
            </a:r>
          </a:p>
          <a:p>
            <a:pPr marL="742950" lvl="1" indent="-285750">
              <a:spcBef>
                <a:spcPts val="600"/>
              </a:spcBef>
              <a:spcAft>
                <a:spcPts val="600"/>
              </a:spcAft>
              <a:buClr>
                <a:srgbClr val="5B9BD5"/>
              </a:buClr>
              <a:buFont typeface="Acumin Pro Condensed Thin" panose="020B0206020202020204" pitchFamily="34" charset="0"/>
              <a:buChar char="▶"/>
            </a:pPr>
            <a:r>
              <a:rPr lang="en-US" sz="1600" dirty="0">
                <a:solidFill>
                  <a:prstClr val="black">
                    <a:lumMod val="95000"/>
                    <a:lumOff val="5000"/>
                  </a:prstClr>
                </a:solidFill>
                <a:latin typeface="Century Gothic" panose="020B0502020202020204" pitchFamily="34" charset="0"/>
              </a:rPr>
              <a:t>Options for JPA Structure</a:t>
            </a:r>
          </a:p>
          <a:p>
            <a:pPr marL="971550" lvl="2" indent="-285750">
              <a:spcBef>
                <a:spcPts val="600"/>
              </a:spcBef>
              <a:spcAft>
                <a:spcPts val="600"/>
              </a:spcAft>
              <a:buClr>
                <a:srgbClr val="5B9BD5"/>
              </a:buClr>
              <a:buFont typeface="Acumin Pro Condensed Thin" panose="020B0206020202020204" pitchFamily="34" charset="0"/>
              <a:buChar char="▶"/>
            </a:pPr>
            <a:r>
              <a:rPr lang="en-US" sz="1400" dirty="0">
                <a:solidFill>
                  <a:prstClr val="black">
                    <a:lumMod val="95000"/>
                    <a:lumOff val="5000"/>
                  </a:prstClr>
                </a:solidFill>
                <a:latin typeface="Century Gothic" panose="020B0502020202020204" pitchFamily="34" charset="0"/>
              </a:rPr>
              <a:t>Regions and County Representation</a:t>
            </a:r>
          </a:p>
          <a:p>
            <a:pPr marL="971550" lvl="2" indent="-285750">
              <a:spcBef>
                <a:spcPts val="600"/>
              </a:spcBef>
              <a:spcAft>
                <a:spcPts val="600"/>
              </a:spcAft>
              <a:buClr>
                <a:srgbClr val="5B9BD5"/>
              </a:buClr>
              <a:buFont typeface="Acumin Pro Condensed Thin" panose="020B0206020202020204" pitchFamily="34" charset="0"/>
              <a:buChar char="▶"/>
            </a:pPr>
            <a:r>
              <a:rPr lang="en-US" sz="1400" dirty="0">
                <a:solidFill>
                  <a:prstClr val="black">
                    <a:lumMod val="95000"/>
                    <a:lumOff val="5000"/>
                  </a:prstClr>
                </a:solidFill>
                <a:latin typeface="Century Gothic" panose="020B0502020202020204" pitchFamily="34" charset="0"/>
              </a:rPr>
              <a:t>Voting</a:t>
            </a:r>
          </a:p>
          <a:p>
            <a:pPr marL="971550" lvl="2" indent="-285750">
              <a:spcBef>
                <a:spcPts val="600"/>
              </a:spcBef>
              <a:spcAft>
                <a:spcPts val="600"/>
              </a:spcAft>
              <a:buClr>
                <a:srgbClr val="5B9BD5"/>
              </a:buClr>
              <a:buFont typeface="Acumin Pro Condensed Thin" panose="020B0206020202020204" pitchFamily="34" charset="0"/>
              <a:buChar char="▶"/>
            </a:pPr>
            <a:r>
              <a:rPr lang="en-US" sz="1400" dirty="0">
                <a:solidFill>
                  <a:prstClr val="black">
                    <a:lumMod val="95000"/>
                    <a:lumOff val="5000"/>
                  </a:prstClr>
                </a:solidFill>
                <a:latin typeface="Century Gothic" panose="020B0502020202020204" pitchFamily="34" charset="0"/>
              </a:rPr>
              <a:t>Legal, Fiscal and Operating Mode</a:t>
            </a:r>
          </a:p>
          <a:p>
            <a:pPr marL="971550" lvl="2" indent="-285750">
              <a:spcBef>
                <a:spcPts val="600"/>
              </a:spcBef>
              <a:spcAft>
                <a:spcPts val="600"/>
              </a:spcAft>
              <a:buClr>
                <a:srgbClr val="5B9BD5"/>
              </a:buClr>
              <a:buFont typeface="Acumin Pro Condensed Thin" panose="020B0206020202020204" pitchFamily="34" charset="0"/>
              <a:buChar char="▶"/>
            </a:pPr>
            <a:r>
              <a:rPr lang="en-US" sz="1400" dirty="0">
                <a:solidFill>
                  <a:prstClr val="black">
                    <a:lumMod val="95000"/>
                    <a:lumOff val="5000"/>
                  </a:prstClr>
                </a:solidFill>
                <a:latin typeface="Century Gothic" panose="020B0502020202020204" pitchFamily="34" charset="0"/>
              </a:rPr>
              <a:t>State Involvement</a:t>
            </a:r>
          </a:p>
          <a:p>
            <a:pPr marL="742950" lvl="1" indent="-285750">
              <a:spcBef>
                <a:spcPts val="600"/>
              </a:spcBef>
              <a:spcAft>
                <a:spcPts val="600"/>
              </a:spcAft>
              <a:buClr>
                <a:srgbClr val="5B9BD5"/>
              </a:buClr>
              <a:buFont typeface="Acumin Pro Condensed Thin" panose="020B0206020202020204" pitchFamily="34" charset="0"/>
              <a:buChar char="▶"/>
            </a:pPr>
            <a:r>
              <a:rPr lang="en-US" sz="1600" dirty="0" err="1">
                <a:solidFill>
                  <a:prstClr val="black">
                    <a:lumMod val="95000"/>
                    <a:lumOff val="5000"/>
                  </a:prstClr>
                </a:solidFill>
                <a:latin typeface="Century Gothic" panose="020B0502020202020204" pitchFamily="34" charset="0"/>
              </a:rPr>
              <a:t>CalSAWS</a:t>
            </a:r>
            <a:r>
              <a:rPr lang="en-US" sz="1600" dirty="0">
                <a:solidFill>
                  <a:prstClr val="black">
                    <a:lumMod val="95000"/>
                    <a:lumOff val="5000"/>
                  </a:prstClr>
                </a:solidFill>
                <a:latin typeface="Century Gothic" panose="020B0502020202020204" pitchFamily="34" charset="0"/>
              </a:rPr>
              <a:t> Leadership Team Decision Points and Timeline</a:t>
            </a:r>
          </a:p>
          <a:p>
            <a:pPr marL="285750" indent="-285750">
              <a:lnSpc>
                <a:spcPct val="100000"/>
              </a:lnSpc>
              <a:spcBef>
                <a:spcPts val="600"/>
              </a:spcBef>
              <a:spcAft>
                <a:spcPts val="600"/>
              </a:spcAft>
              <a:buClr>
                <a:srgbClr val="5B9BD5"/>
              </a:buClr>
              <a:buFont typeface="Wingdings" panose="05000000000000000000" pitchFamily="2" charset="2"/>
              <a:buChar char="Ü"/>
            </a:pPr>
            <a:r>
              <a:rPr lang="en-US" dirty="0" err="1">
                <a:solidFill>
                  <a:prstClr val="black">
                    <a:lumMod val="95000"/>
                    <a:lumOff val="5000"/>
                  </a:prstClr>
                </a:solidFill>
                <a:latin typeface="Century Gothic" panose="020B0502020202020204" pitchFamily="34" charset="0"/>
              </a:rPr>
              <a:t>CalACES</a:t>
            </a:r>
            <a:r>
              <a:rPr lang="en-US" dirty="0">
                <a:solidFill>
                  <a:prstClr val="black">
                    <a:lumMod val="95000"/>
                    <a:lumOff val="5000"/>
                  </a:prstClr>
                </a:solidFill>
                <a:latin typeface="Century Gothic" panose="020B0502020202020204" pitchFamily="34" charset="0"/>
              </a:rPr>
              <a:t>/</a:t>
            </a:r>
            <a:r>
              <a:rPr lang="en-US" dirty="0" err="1">
                <a:solidFill>
                  <a:prstClr val="black">
                    <a:lumMod val="95000"/>
                    <a:lumOff val="5000"/>
                  </a:prstClr>
                </a:solidFill>
                <a:latin typeface="Century Gothic" panose="020B0502020202020204" pitchFamily="34" charset="0"/>
              </a:rPr>
              <a:t>CalSAWS</a:t>
            </a:r>
            <a:r>
              <a:rPr lang="en-US" dirty="0">
                <a:solidFill>
                  <a:prstClr val="black">
                    <a:lumMod val="95000"/>
                    <a:lumOff val="5000"/>
                  </a:prstClr>
                </a:solidFill>
                <a:latin typeface="Century Gothic" panose="020B0502020202020204" pitchFamily="34" charset="0"/>
              </a:rPr>
              <a:t> Analysis Update</a:t>
            </a:r>
          </a:p>
          <a:p>
            <a:pPr marL="742950" lvl="1" indent="-285750">
              <a:spcBef>
                <a:spcPts val="600"/>
              </a:spcBef>
              <a:spcAft>
                <a:spcPts val="600"/>
              </a:spcAft>
              <a:buClr>
                <a:srgbClr val="5B9BD5"/>
              </a:buClr>
              <a:buFont typeface="Acumin Pro Condensed Thin" panose="020B0206020202020204" pitchFamily="34" charset="0"/>
              <a:buChar char="▶"/>
            </a:pPr>
            <a:r>
              <a:rPr lang="en-US" sz="1600" dirty="0">
                <a:solidFill>
                  <a:prstClr val="black">
                    <a:lumMod val="95000"/>
                    <a:lumOff val="5000"/>
                  </a:prstClr>
                </a:solidFill>
                <a:latin typeface="Century Gothic" panose="020B0502020202020204" pitchFamily="34" charset="0"/>
              </a:rPr>
              <a:t>Leadership Message for Requirements Sessions </a:t>
            </a:r>
          </a:p>
          <a:p>
            <a:pPr marL="742950" lvl="1" indent="-285750">
              <a:spcBef>
                <a:spcPts val="600"/>
              </a:spcBef>
              <a:spcAft>
                <a:spcPts val="600"/>
              </a:spcAft>
              <a:buClr>
                <a:srgbClr val="5B9BD5"/>
              </a:buClr>
              <a:buFont typeface="Acumin Pro Condensed Thin" panose="020B0206020202020204" pitchFamily="34" charset="0"/>
              <a:buChar char="▶"/>
            </a:pPr>
            <a:r>
              <a:rPr lang="en-US" sz="1600" dirty="0">
                <a:solidFill>
                  <a:prstClr val="black">
                    <a:lumMod val="95000"/>
                    <a:lumOff val="5000"/>
                  </a:prstClr>
                </a:solidFill>
                <a:latin typeface="Century Gothic" panose="020B0502020202020204" pitchFamily="34" charset="0"/>
              </a:rPr>
              <a:t>Planning for Requirements Gathering Sessions – Confirm voting process</a:t>
            </a:r>
          </a:p>
          <a:p>
            <a:pPr marL="742950" lvl="1" indent="-285750">
              <a:spcBef>
                <a:spcPts val="600"/>
              </a:spcBef>
              <a:spcAft>
                <a:spcPts val="600"/>
              </a:spcAft>
              <a:buClr>
                <a:srgbClr val="5B9BD5"/>
              </a:buClr>
              <a:buFont typeface="Acumin Pro Condensed Thin" panose="020B0206020202020204" pitchFamily="34" charset="0"/>
              <a:buChar char="▶"/>
            </a:pPr>
            <a:r>
              <a:rPr lang="en-US" sz="1600" dirty="0">
                <a:solidFill>
                  <a:prstClr val="black">
                    <a:lumMod val="95000"/>
                    <a:lumOff val="5000"/>
                  </a:prstClr>
                </a:solidFill>
                <a:latin typeface="Century Gothic" panose="020B0502020202020204" pitchFamily="34" charset="0"/>
              </a:rPr>
              <a:t>User Labs Update</a:t>
            </a:r>
          </a:p>
          <a:p>
            <a:pPr marL="742950" lvl="1" indent="-285750">
              <a:spcBef>
                <a:spcPts val="600"/>
              </a:spcBef>
              <a:spcAft>
                <a:spcPts val="600"/>
              </a:spcAft>
              <a:buClr>
                <a:srgbClr val="5B9BD5"/>
              </a:buClr>
              <a:buFont typeface="Acumin Pro Condensed Thin" panose="020B0206020202020204" pitchFamily="34" charset="0"/>
              <a:buChar char="▶"/>
            </a:pPr>
            <a:r>
              <a:rPr lang="en-US" sz="1600" dirty="0">
                <a:solidFill>
                  <a:prstClr val="black">
                    <a:lumMod val="95000"/>
                    <a:lumOff val="5000"/>
                  </a:prstClr>
                </a:solidFill>
                <a:latin typeface="Century Gothic" panose="020B0502020202020204" pitchFamily="34" charset="0"/>
              </a:rPr>
              <a:t>Key Dates</a:t>
            </a:r>
          </a:p>
        </p:txBody>
      </p:sp>
      <p:sp>
        <p:nvSpPr>
          <p:cNvPr id="3" name="Content Placeholder 2"/>
          <p:cNvSpPr>
            <a:spLocks noGrp="1"/>
          </p:cNvSpPr>
          <p:nvPr>
            <p:ph sz="quarter" idx="10"/>
          </p:nvPr>
        </p:nvSpPr>
        <p:spPr>
          <a:xfrm>
            <a:off x="2219669" y="246085"/>
            <a:ext cx="6609965" cy="338554"/>
          </a:xfrm>
        </p:spPr>
        <p:txBody>
          <a:bodyPr/>
          <a:lstStyle/>
          <a:p>
            <a:r>
              <a:rPr lang="en-US" dirty="0"/>
              <a:t>Agenda</a:t>
            </a:r>
          </a:p>
        </p:txBody>
      </p:sp>
    </p:spTree>
    <p:extLst>
      <p:ext uri="{BB962C8B-B14F-4D97-AF65-F5344CB8AC3E}">
        <p14:creationId xmlns:p14="http://schemas.microsoft.com/office/powerpoint/2010/main" val="76758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a:t>CalSAWS Governance</a:t>
            </a:r>
          </a:p>
        </p:txBody>
      </p:sp>
      <p:sp>
        <p:nvSpPr>
          <p:cNvPr id="3" name="Content Placeholder 2"/>
          <p:cNvSpPr>
            <a:spLocks noGrp="1"/>
          </p:cNvSpPr>
          <p:nvPr>
            <p:ph sz="quarter" idx="11"/>
          </p:nvPr>
        </p:nvSpPr>
        <p:spPr/>
        <p:txBody>
          <a:bodyPr/>
          <a:lstStyle/>
          <a:p>
            <a:endParaRPr lang="en-US" b="1" dirty="0"/>
          </a:p>
        </p:txBody>
      </p:sp>
    </p:spTree>
    <p:extLst>
      <p:ext uri="{BB962C8B-B14F-4D97-AF65-F5344CB8AC3E}">
        <p14:creationId xmlns:p14="http://schemas.microsoft.com/office/powerpoint/2010/main" val="267606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D01EAA-511A-49AB-8CEC-8B9A2180FD49}"/>
              </a:ext>
            </a:extLst>
          </p:cNvPr>
          <p:cNvSpPr>
            <a:spLocks noGrp="1"/>
          </p:cNvSpPr>
          <p:nvPr>
            <p:ph idx="1"/>
          </p:nvPr>
        </p:nvSpPr>
        <p:spPr>
          <a:xfrm>
            <a:off x="232012" y="777923"/>
            <a:ext cx="8743176" cy="5821292"/>
          </a:xfrm>
        </p:spPr>
        <p:txBody>
          <a:bodyPr>
            <a:normAutofit fontScale="92500" lnSpcReduction="20000"/>
          </a:bodyPr>
          <a:lstStyle/>
          <a:p>
            <a:pPr marL="285750" indent="-285750">
              <a:spcBef>
                <a:spcPts val="600"/>
              </a:spcBef>
              <a:spcAft>
                <a:spcPts val="600"/>
              </a:spcAft>
              <a:buClr>
                <a:srgbClr val="5B9BD5"/>
              </a:buClr>
              <a:buFont typeface="Wingdings" panose="05000000000000000000" pitchFamily="2" charset="2"/>
              <a:buChar char="Ü"/>
              <a:defRPr/>
            </a:pPr>
            <a:r>
              <a:rPr lang="en-US" altLang="en-US" sz="1900" dirty="0">
                <a:solidFill>
                  <a:prstClr val="black">
                    <a:lumMod val="95000"/>
                    <a:lumOff val="5000"/>
                  </a:prstClr>
                </a:solidFill>
              </a:rPr>
              <a:t>Board of Directors</a:t>
            </a:r>
          </a:p>
          <a:p>
            <a:pPr marL="742950" lvl="1" indent="-285750">
              <a:spcBef>
                <a:spcPts val="600"/>
              </a:spcBef>
              <a:spcAft>
                <a:spcPts val="600"/>
              </a:spcAft>
              <a:buClr>
                <a:srgbClr val="5B9BD5"/>
              </a:buClr>
              <a:buFont typeface="Acumin Pro Condensed Thin" panose="020B0206020202020204" pitchFamily="34" charset="0"/>
              <a:buChar char="▶"/>
              <a:defRPr/>
            </a:pPr>
            <a:r>
              <a:rPr lang="en-US" altLang="en-US" sz="1700" dirty="0">
                <a:solidFill>
                  <a:prstClr val="black">
                    <a:lumMod val="95000"/>
                    <a:lumOff val="5000"/>
                  </a:prstClr>
                </a:solidFill>
              </a:rPr>
              <a:t>11 Directors</a:t>
            </a:r>
          </a:p>
          <a:p>
            <a:pPr lvl="2">
              <a:spcBef>
                <a:spcPts val="300"/>
              </a:spcBef>
              <a:buClr>
                <a:srgbClr val="5B9BD5"/>
              </a:buClr>
              <a:buFont typeface="Wingdings" panose="05000000000000000000" pitchFamily="2" charset="2"/>
              <a:buChar char="§"/>
              <a:defRPr/>
            </a:pPr>
            <a:r>
              <a:rPr lang="en-US" altLang="en-US" sz="1600" dirty="0">
                <a:solidFill>
                  <a:prstClr val="black">
                    <a:lumMod val="95000"/>
                    <a:lumOff val="5000"/>
                  </a:prstClr>
                </a:solidFill>
              </a:rPr>
              <a:t>7 C-IV Directors representing Regions 1 – 7</a:t>
            </a:r>
          </a:p>
          <a:p>
            <a:pPr lvl="2">
              <a:spcBef>
                <a:spcPts val="300"/>
              </a:spcBef>
              <a:buClr>
                <a:srgbClr val="5B9BD5"/>
              </a:buClr>
              <a:buFont typeface="Wingdings" panose="05000000000000000000" pitchFamily="2" charset="2"/>
              <a:buChar char="§"/>
              <a:defRPr/>
            </a:pPr>
            <a:r>
              <a:rPr lang="en-US" altLang="en-US" sz="1600" dirty="0">
                <a:solidFill>
                  <a:prstClr val="black">
                    <a:lumMod val="95000"/>
                    <a:lumOff val="5000"/>
                  </a:prstClr>
                </a:solidFill>
              </a:rPr>
              <a:t>4 LA Directors representing Region 8</a:t>
            </a:r>
          </a:p>
          <a:p>
            <a:pPr marL="742950" lvl="1" indent="-285750">
              <a:spcBef>
                <a:spcPts val="600"/>
              </a:spcBef>
              <a:spcAft>
                <a:spcPts val="600"/>
              </a:spcAft>
              <a:buClr>
                <a:srgbClr val="5B9BD5"/>
              </a:buClr>
              <a:buFont typeface="Acumin Pro Condensed Thin" panose="020B0206020202020204" pitchFamily="34" charset="0"/>
              <a:buChar char="▶"/>
              <a:defRPr/>
            </a:pPr>
            <a:r>
              <a:rPr lang="en-US" altLang="en-US" sz="1700" dirty="0">
                <a:solidFill>
                  <a:prstClr val="black">
                    <a:lumMod val="95000"/>
                    <a:lumOff val="5000"/>
                  </a:prstClr>
                </a:solidFill>
              </a:rPr>
              <a:t>1 State Representative (non-voting seat)</a:t>
            </a:r>
          </a:p>
          <a:p>
            <a:pPr marL="285750" lvl="1" indent="-285750">
              <a:spcBef>
                <a:spcPts val="600"/>
              </a:spcBef>
              <a:spcAft>
                <a:spcPts val="600"/>
              </a:spcAft>
              <a:buClr>
                <a:srgbClr val="5B9BD5"/>
              </a:buClr>
              <a:buFont typeface="Wingdings" panose="05000000000000000000" pitchFamily="2" charset="2"/>
              <a:buChar char="Ü"/>
              <a:defRPr/>
            </a:pPr>
            <a:r>
              <a:rPr lang="en-US" altLang="en-US" sz="1900" dirty="0">
                <a:solidFill>
                  <a:prstClr val="black">
                    <a:lumMod val="95000"/>
                    <a:lumOff val="5000"/>
                  </a:prstClr>
                </a:solidFill>
              </a:rPr>
              <a:t>Quorum</a:t>
            </a:r>
          </a:p>
          <a:p>
            <a:pPr marL="742950" lvl="1" indent="-285750">
              <a:spcBef>
                <a:spcPts val="600"/>
              </a:spcBef>
              <a:spcAft>
                <a:spcPts val="600"/>
              </a:spcAft>
              <a:buClr>
                <a:srgbClr val="5B9BD5"/>
              </a:buClr>
              <a:buFont typeface="Acumin Pro Condensed Thin" panose="020B0206020202020204" pitchFamily="34" charset="0"/>
              <a:buChar char="▶"/>
              <a:defRPr/>
            </a:pPr>
            <a:r>
              <a:rPr lang="en-US" altLang="en-US" sz="1700" dirty="0">
                <a:solidFill>
                  <a:prstClr val="black">
                    <a:lumMod val="95000"/>
                    <a:lumOff val="5000"/>
                  </a:prstClr>
                </a:solidFill>
              </a:rPr>
              <a:t>A minimum of 6 Board Directors or Alternate Directors from Regions 1 – 8</a:t>
            </a:r>
          </a:p>
          <a:p>
            <a:pPr lvl="2">
              <a:spcBef>
                <a:spcPts val="300"/>
              </a:spcBef>
              <a:spcAft>
                <a:spcPts val="600"/>
              </a:spcAft>
              <a:buClr>
                <a:srgbClr val="5B9BD5"/>
              </a:buClr>
              <a:buFont typeface="Wingdings" panose="05000000000000000000" pitchFamily="2" charset="2"/>
              <a:buChar char="§"/>
              <a:defRPr/>
            </a:pPr>
            <a:r>
              <a:rPr lang="en-US" altLang="en-US" sz="1600" dirty="0">
                <a:solidFill>
                  <a:prstClr val="black">
                    <a:lumMod val="95000"/>
                    <a:lumOff val="5000"/>
                  </a:prstClr>
                </a:solidFill>
              </a:rPr>
              <a:t>Must include 2 Directors or Alternate Board Directors from Region 8</a:t>
            </a:r>
          </a:p>
          <a:p>
            <a:pPr marL="285750" lvl="1" indent="-285750">
              <a:spcBef>
                <a:spcPts val="600"/>
              </a:spcBef>
              <a:spcAft>
                <a:spcPts val="600"/>
              </a:spcAft>
              <a:buClr>
                <a:srgbClr val="5B9BD5"/>
              </a:buClr>
              <a:buFont typeface="Wingdings" panose="05000000000000000000" pitchFamily="2" charset="2"/>
              <a:buChar char="Ü"/>
              <a:defRPr/>
            </a:pPr>
            <a:r>
              <a:rPr lang="en-US" altLang="en-US" sz="1900" dirty="0">
                <a:solidFill>
                  <a:prstClr val="black">
                    <a:lumMod val="95000"/>
                    <a:lumOff val="5000"/>
                  </a:prstClr>
                </a:solidFill>
              </a:rPr>
              <a:t>Affirmative Votes</a:t>
            </a:r>
          </a:p>
          <a:p>
            <a:pPr marL="742950" lvl="1" indent="-285750">
              <a:spcBef>
                <a:spcPts val="600"/>
              </a:spcBef>
              <a:spcAft>
                <a:spcPts val="600"/>
              </a:spcAft>
              <a:buClr>
                <a:srgbClr val="5B9BD5"/>
              </a:buClr>
              <a:buFont typeface="Acumin Pro Condensed Thin" panose="020B0206020202020204" pitchFamily="34" charset="0"/>
              <a:buChar char="▶"/>
              <a:defRPr/>
            </a:pPr>
            <a:r>
              <a:rPr lang="en-US" altLang="en-US" sz="1700" dirty="0">
                <a:solidFill>
                  <a:prstClr val="black">
                    <a:lumMod val="95000"/>
                    <a:lumOff val="5000"/>
                  </a:prstClr>
                </a:solidFill>
              </a:rPr>
              <a:t>A minimum of 6 Board Directors or Alternate Board Directors from Regions 1 – 8 which must include at a minimum:</a:t>
            </a:r>
          </a:p>
          <a:p>
            <a:pPr lvl="2">
              <a:spcBef>
                <a:spcPts val="300"/>
              </a:spcBef>
              <a:buClr>
                <a:srgbClr val="5B9BD5"/>
              </a:buClr>
              <a:buFont typeface="Wingdings" panose="05000000000000000000" pitchFamily="2" charset="2"/>
              <a:buChar char="§"/>
              <a:defRPr/>
            </a:pPr>
            <a:r>
              <a:rPr lang="en-US" altLang="en-US" sz="1600" dirty="0">
                <a:solidFill>
                  <a:prstClr val="black">
                    <a:lumMod val="95000"/>
                    <a:lumOff val="5000"/>
                  </a:prstClr>
                </a:solidFill>
              </a:rPr>
              <a:t>2 Directors or Alternate Board Directors from Region 8 and </a:t>
            </a:r>
          </a:p>
          <a:p>
            <a:pPr lvl="2">
              <a:spcBef>
                <a:spcPts val="300"/>
              </a:spcBef>
              <a:buClr>
                <a:srgbClr val="5B9BD5"/>
              </a:buClr>
              <a:buFont typeface="Wingdings" panose="05000000000000000000" pitchFamily="2" charset="2"/>
              <a:buChar char="§"/>
              <a:defRPr/>
            </a:pPr>
            <a:r>
              <a:rPr lang="en-US" altLang="en-US" sz="1600" dirty="0">
                <a:solidFill>
                  <a:prstClr val="black">
                    <a:lumMod val="95000"/>
                    <a:lumOff val="5000"/>
                  </a:prstClr>
                </a:solidFill>
              </a:rPr>
              <a:t>2 Directors from Regions 1-7 </a:t>
            </a:r>
          </a:p>
          <a:p>
            <a:pPr>
              <a:spcBef>
                <a:spcPts val="600"/>
              </a:spcBef>
              <a:spcAft>
                <a:spcPts val="600"/>
              </a:spcAft>
              <a:defRPr/>
            </a:pPr>
            <a:r>
              <a:rPr lang="en-US" altLang="en-US" sz="1900" dirty="0">
                <a:solidFill>
                  <a:prstClr val="black">
                    <a:lumMod val="95000"/>
                    <a:lumOff val="5000"/>
                  </a:prstClr>
                </a:solidFill>
              </a:rPr>
              <a:t>San Bernardino County serves as Fiscal Agent and Legal Counsel</a:t>
            </a:r>
          </a:p>
          <a:p>
            <a:pPr marL="742950" lvl="1" indent="-285750">
              <a:spcBef>
                <a:spcPts val="600"/>
              </a:spcBef>
              <a:spcAft>
                <a:spcPts val="600"/>
              </a:spcAft>
              <a:defRPr/>
            </a:pPr>
            <a:r>
              <a:rPr lang="en-US" altLang="en-US" sz="1700" dirty="0">
                <a:solidFill>
                  <a:prstClr val="black">
                    <a:lumMod val="95000"/>
                    <a:lumOff val="5000"/>
                  </a:prstClr>
                </a:solidFill>
              </a:rPr>
              <a:t>Legal Counsel transitions to independent entity in September 2018</a:t>
            </a:r>
          </a:p>
          <a:p>
            <a:pPr>
              <a:spcBef>
                <a:spcPts val="600"/>
              </a:spcBef>
              <a:spcAft>
                <a:spcPts val="600"/>
              </a:spcAft>
              <a:defRPr/>
            </a:pPr>
            <a:r>
              <a:rPr lang="en-US" altLang="en-US" sz="1900" dirty="0">
                <a:solidFill>
                  <a:prstClr val="black">
                    <a:lumMod val="95000"/>
                    <a:lumOff val="5000"/>
                  </a:prstClr>
                </a:solidFill>
              </a:rPr>
              <a:t>Two Member Representative Meetings each Year</a:t>
            </a:r>
          </a:p>
          <a:p>
            <a:pPr marL="742950" lvl="1" indent="-285750">
              <a:spcBef>
                <a:spcPts val="600"/>
              </a:spcBef>
              <a:spcAft>
                <a:spcPts val="600"/>
              </a:spcAft>
              <a:defRPr/>
            </a:pPr>
            <a:r>
              <a:rPr lang="en-US" altLang="en-US" sz="1700" dirty="0">
                <a:solidFill>
                  <a:prstClr val="black">
                    <a:lumMod val="95000"/>
                    <a:lumOff val="5000"/>
                  </a:prstClr>
                </a:solidFill>
              </a:rPr>
              <a:t>Elections each June for Chair, Vice Chair and Secretary</a:t>
            </a:r>
          </a:p>
          <a:p>
            <a:pPr marL="285750" lvl="1" indent="-285750">
              <a:lnSpc>
                <a:spcPct val="120000"/>
              </a:lnSpc>
              <a:spcBef>
                <a:spcPts val="600"/>
              </a:spcBef>
              <a:spcAft>
                <a:spcPts val="600"/>
              </a:spcAft>
              <a:buFont typeface="Wingdings" panose="05000000000000000000" pitchFamily="2" charset="2"/>
              <a:buChar char="Ü"/>
              <a:defRPr/>
            </a:pPr>
            <a:r>
              <a:rPr lang="en-US" altLang="en-US" sz="1900" dirty="0">
                <a:solidFill>
                  <a:prstClr val="black">
                    <a:lumMod val="95000"/>
                    <a:lumOff val="5000"/>
                  </a:prstClr>
                </a:solidFill>
              </a:rPr>
              <a:t>State Involvement: 1 non-voting seat on the Board of Directors currently filled by OSI Director</a:t>
            </a:r>
          </a:p>
          <a:p>
            <a:endParaRPr lang="en-US" dirty="0"/>
          </a:p>
        </p:txBody>
      </p:sp>
      <p:sp>
        <p:nvSpPr>
          <p:cNvPr id="4" name="Content Placeholder 3">
            <a:extLst>
              <a:ext uri="{FF2B5EF4-FFF2-40B4-BE49-F238E27FC236}">
                <a16:creationId xmlns:a16="http://schemas.microsoft.com/office/drawing/2014/main" id="{2AA76FB5-1CD8-4BA2-B640-19A2B8434671}"/>
              </a:ext>
            </a:extLst>
          </p:cNvPr>
          <p:cNvSpPr>
            <a:spLocks noGrp="1"/>
          </p:cNvSpPr>
          <p:nvPr>
            <p:ph sz="quarter" idx="10"/>
          </p:nvPr>
        </p:nvSpPr>
        <p:spPr/>
        <p:txBody>
          <a:bodyPr/>
          <a:lstStyle/>
          <a:p>
            <a:r>
              <a:rPr lang="en-US" dirty="0"/>
              <a:t>Current CalACES JPA Structure</a:t>
            </a:r>
          </a:p>
        </p:txBody>
      </p:sp>
    </p:spTree>
    <p:extLst>
      <p:ext uri="{BB962C8B-B14F-4D97-AF65-F5344CB8AC3E}">
        <p14:creationId xmlns:p14="http://schemas.microsoft.com/office/powerpoint/2010/main" val="120616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22" y="914399"/>
            <a:ext cx="8735063" cy="5542671"/>
          </a:xfrm>
        </p:spPr>
        <p:txBody>
          <a:bodyPr>
            <a:normAutofit/>
          </a:bodyPr>
          <a:lstStyle/>
          <a:p>
            <a:pPr>
              <a:spcBef>
                <a:spcPts val="600"/>
              </a:spcBef>
              <a:spcAft>
                <a:spcPts val="600"/>
              </a:spcAft>
              <a:buClr>
                <a:srgbClr val="5B9BD5"/>
              </a:buClr>
            </a:pPr>
            <a:r>
              <a:rPr lang="en-US" sz="2000" dirty="0">
                <a:solidFill>
                  <a:prstClr val="black">
                    <a:lumMod val="95000"/>
                    <a:lumOff val="5000"/>
                  </a:prstClr>
                </a:solidFill>
              </a:rPr>
              <a:t>Regions and County Representation</a:t>
            </a:r>
          </a:p>
          <a:p>
            <a:pPr marL="742950" lvl="1" indent="-285750">
              <a:spcBef>
                <a:spcPts val="600"/>
              </a:spcBef>
              <a:spcAft>
                <a:spcPts val="600"/>
              </a:spcAft>
              <a:buClr>
                <a:srgbClr val="5B9BD5"/>
              </a:buClr>
              <a:buFont typeface="Acumin Pro Condensed Thin" panose="020B0206020202020204" pitchFamily="34" charset="0"/>
              <a:buChar char="▶"/>
            </a:pPr>
            <a:r>
              <a:rPr lang="en-US" sz="1800" dirty="0">
                <a:solidFill>
                  <a:prstClr val="black">
                    <a:lumMod val="95000"/>
                    <a:lumOff val="5000"/>
                  </a:prstClr>
                </a:solidFill>
              </a:rPr>
              <a:t>Ensure county voices are heard in regional representative model</a:t>
            </a:r>
          </a:p>
          <a:p>
            <a:pPr lvl="2">
              <a:lnSpc>
                <a:spcPct val="80000"/>
              </a:lnSpc>
              <a:spcBef>
                <a:spcPts val="300"/>
              </a:spcBef>
              <a:spcAft>
                <a:spcPts val="600"/>
              </a:spcAft>
              <a:buFont typeface="Wingdings" panose="05000000000000000000" pitchFamily="2" charset="2"/>
              <a:buChar char="§"/>
              <a:defRPr/>
            </a:pPr>
            <a:r>
              <a:rPr lang="en-US" sz="1500" dirty="0">
                <a:solidFill>
                  <a:prstClr val="black">
                    <a:lumMod val="95000"/>
                    <a:lumOff val="5000"/>
                  </a:prstClr>
                </a:solidFill>
              </a:rPr>
              <a:t>Recognition that WCDS counties are used to 1 county, 1 vote: shift to regional model is a big change</a:t>
            </a:r>
          </a:p>
          <a:p>
            <a:pPr marL="742950" lvl="1" indent="-285750">
              <a:spcBef>
                <a:spcPts val="600"/>
              </a:spcBef>
              <a:spcAft>
                <a:spcPts val="600"/>
              </a:spcAft>
              <a:buClr>
                <a:srgbClr val="5B9BD5"/>
              </a:buClr>
              <a:buFont typeface="Acumin Pro Condensed Thin" panose="020B0206020202020204" pitchFamily="34" charset="0"/>
              <a:buChar char="▶"/>
            </a:pPr>
            <a:r>
              <a:rPr lang="en-US" sz="1800" dirty="0">
                <a:solidFill>
                  <a:prstClr val="black">
                    <a:lumMod val="95000"/>
                    <a:lumOff val="5000"/>
                  </a:prstClr>
                </a:solidFill>
              </a:rPr>
              <a:t>Ensure county groupings make sense: proximity, similar demographics, established relationships </a:t>
            </a:r>
          </a:p>
          <a:p>
            <a:pPr marL="742950" lvl="1" indent="-285750">
              <a:spcBef>
                <a:spcPts val="600"/>
              </a:spcBef>
              <a:spcAft>
                <a:spcPts val="600"/>
              </a:spcAft>
              <a:buClr>
                <a:srgbClr val="5B9BD5"/>
              </a:buClr>
              <a:buFont typeface="Acumin Pro Condensed Thin" panose="020B0206020202020204" pitchFamily="34" charset="0"/>
              <a:buChar char="▶"/>
            </a:pPr>
            <a:r>
              <a:rPr lang="en-US" sz="1800" dirty="0">
                <a:solidFill>
                  <a:prstClr val="black">
                    <a:lumMod val="95000"/>
                    <a:lumOff val="5000"/>
                  </a:prstClr>
                </a:solidFill>
              </a:rPr>
              <a:t>Ensure region size/number of counties is manageable: Adjust Regional Project Manager level of support as appropriate</a:t>
            </a:r>
          </a:p>
          <a:p>
            <a:pPr marL="742950" lvl="1" indent="-285750">
              <a:spcBef>
                <a:spcPts val="600"/>
              </a:spcBef>
              <a:spcAft>
                <a:spcPts val="600"/>
              </a:spcAft>
              <a:buClr>
                <a:srgbClr val="5B9BD5"/>
              </a:buClr>
              <a:buFont typeface="Acumin Pro Condensed Thin" panose="020B0206020202020204" pitchFamily="34" charset="0"/>
              <a:buChar char="▶"/>
            </a:pPr>
            <a:endParaRPr lang="en-US" sz="2000" dirty="0">
              <a:solidFill>
                <a:prstClr val="black">
                  <a:lumMod val="95000"/>
                  <a:lumOff val="5000"/>
                </a:prstClr>
              </a:solidFill>
            </a:endParaRPr>
          </a:p>
        </p:txBody>
      </p:sp>
      <p:sp>
        <p:nvSpPr>
          <p:cNvPr id="3" name="Content Placeholder 2"/>
          <p:cNvSpPr>
            <a:spLocks noGrp="1"/>
          </p:cNvSpPr>
          <p:nvPr>
            <p:ph sz="quarter" idx="10"/>
          </p:nvPr>
        </p:nvSpPr>
        <p:spPr/>
        <p:txBody>
          <a:bodyPr/>
          <a:lstStyle/>
          <a:p>
            <a:r>
              <a:rPr lang="en-US" dirty="0"/>
              <a:t>Governance: Regions and County Representation</a:t>
            </a:r>
          </a:p>
        </p:txBody>
      </p:sp>
    </p:spTree>
    <p:extLst>
      <p:ext uri="{BB962C8B-B14F-4D97-AF65-F5344CB8AC3E}">
        <p14:creationId xmlns:p14="http://schemas.microsoft.com/office/powerpoint/2010/main" val="152039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95">
            <a:extLst>
              <a:ext uri="{FF2B5EF4-FFF2-40B4-BE49-F238E27FC236}">
                <a16:creationId xmlns:a16="http://schemas.microsoft.com/office/drawing/2014/main" id="{3BD3255A-66C8-4A10-87C8-ABD03BF8DE07}"/>
              </a:ext>
            </a:extLst>
          </p:cNvPr>
          <p:cNvSpPr txBox="1">
            <a:spLocks noChangeArrowheads="1"/>
          </p:cNvSpPr>
          <p:nvPr/>
        </p:nvSpPr>
        <p:spPr bwMode="auto">
          <a:xfrm>
            <a:off x="1323975" y="135731"/>
            <a:ext cx="58646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Current </a:t>
            </a:r>
            <a:r>
              <a:rPr kumimoji="0" lang="en-US" altLang="en-US" sz="1600" b="1"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CalACES</a:t>
            </a:r>
            <a:r>
              <a:rPr kumimoji="0" lang="en-US" altLang="en-US" sz="1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JPA Regional Structure – 8 Regions</a:t>
            </a:r>
          </a:p>
        </p:txBody>
      </p:sp>
      <p:pic>
        <p:nvPicPr>
          <p:cNvPr id="5" name="Picture 4">
            <a:extLst>
              <a:ext uri="{FF2B5EF4-FFF2-40B4-BE49-F238E27FC236}">
                <a16:creationId xmlns:a16="http://schemas.microsoft.com/office/drawing/2014/main" id="{E78813B5-62D8-49F4-B2FB-13204AFD7B43}"/>
              </a:ext>
            </a:extLst>
          </p:cNvPr>
          <p:cNvPicPr>
            <a:picLocks noChangeAspect="1"/>
          </p:cNvPicPr>
          <p:nvPr/>
        </p:nvPicPr>
        <p:blipFill>
          <a:blip r:embed="rId3"/>
          <a:stretch>
            <a:fillRect/>
          </a:stretch>
        </p:blipFill>
        <p:spPr>
          <a:xfrm>
            <a:off x="199974" y="561202"/>
            <a:ext cx="5373824" cy="6159587"/>
          </a:xfrm>
          <a:prstGeom prst="rect">
            <a:avLst/>
          </a:prstGeom>
        </p:spPr>
      </p:pic>
      <p:pic>
        <p:nvPicPr>
          <p:cNvPr id="7" name="Picture 6">
            <a:extLst>
              <a:ext uri="{FF2B5EF4-FFF2-40B4-BE49-F238E27FC236}">
                <a16:creationId xmlns:a16="http://schemas.microsoft.com/office/drawing/2014/main" id="{C2BBBD96-6BC2-4944-9F49-A705FF540CE9}"/>
              </a:ext>
            </a:extLst>
          </p:cNvPr>
          <p:cNvPicPr>
            <a:picLocks noChangeAspect="1"/>
          </p:cNvPicPr>
          <p:nvPr/>
        </p:nvPicPr>
        <p:blipFill>
          <a:blip r:embed="rId4"/>
          <a:stretch>
            <a:fillRect/>
          </a:stretch>
        </p:blipFill>
        <p:spPr>
          <a:xfrm>
            <a:off x="4105376" y="662412"/>
            <a:ext cx="4557361" cy="2978584"/>
          </a:xfrm>
          <a:prstGeom prst="rect">
            <a:avLst/>
          </a:prstGeom>
        </p:spPr>
      </p:pic>
    </p:spTree>
    <p:extLst>
      <p:ext uri="{BB962C8B-B14F-4D97-AF65-F5344CB8AC3E}">
        <p14:creationId xmlns:p14="http://schemas.microsoft.com/office/powerpoint/2010/main" val="198301947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lnSpcReduction="10000"/>
          </a:bodyPr>
          <a:lstStyle/>
          <a:p>
            <a:pPr marL="0" indent="0">
              <a:buNone/>
            </a:pPr>
            <a:r>
              <a:rPr lang="en-US" b="1" dirty="0"/>
              <a:t>Requirements</a:t>
            </a:r>
          </a:p>
        </p:txBody>
      </p:sp>
      <p:sp>
        <p:nvSpPr>
          <p:cNvPr id="3" name="Content Placeholder 2"/>
          <p:cNvSpPr>
            <a:spLocks noGrp="1"/>
          </p:cNvSpPr>
          <p:nvPr>
            <p:ph sz="quarter" idx="11"/>
          </p:nvPr>
        </p:nvSpPr>
        <p:spPr>
          <a:xfrm>
            <a:off x="0" y="3502325"/>
            <a:ext cx="9144000" cy="666992"/>
          </a:xfrm>
        </p:spPr>
        <p:txBody>
          <a:bodyPr/>
          <a:lstStyle/>
          <a:p>
            <a:pPr marL="0" indent="0">
              <a:buNone/>
            </a:pPr>
            <a:r>
              <a:rPr lang="en-US" b="1" dirty="0"/>
              <a:t>Leadership Message</a:t>
            </a:r>
          </a:p>
          <a:p>
            <a:pPr marL="0" indent="0">
              <a:buNone/>
            </a:pPr>
            <a:r>
              <a:rPr lang="en-US" b="1" dirty="0"/>
              <a:t>Update on Requirements Planning</a:t>
            </a:r>
          </a:p>
        </p:txBody>
      </p:sp>
    </p:spTree>
    <p:extLst>
      <p:ext uri="{BB962C8B-B14F-4D97-AF65-F5344CB8AC3E}">
        <p14:creationId xmlns:p14="http://schemas.microsoft.com/office/powerpoint/2010/main" val="397350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22" y="907577"/>
            <a:ext cx="8748156" cy="5239512"/>
          </a:xfrm>
        </p:spPr>
        <p:txBody>
          <a:bodyPr>
            <a:normAutofit/>
          </a:bodyPr>
          <a:lstStyle/>
          <a:p>
            <a:pPr>
              <a:spcBef>
                <a:spcPts val="600"/>
              </a:spcBef>
              <a:spcAft>
                <a:spcPts val="600"/>
              </a:spcAft>
              <a:buClr>
                <a:srgbClr val="5B9BD5"/>
              </a:buClr>
            </a:pPr>
            <a:r>
              <a:rPr lang="en-US" sz="2000" dirty="0">
                <a:solidFill>
                  <a:prstClr val="black">
                    <a:lumMod val="95000"/>
                    <a:lumOff val="5000"/>
                  </a:prstClr>
                </a:solidFill>
              </a:rPr>
              <a:t>Approve Script</a:t>
            </a:r>
          </a:p>
          <a:p>
            <a:pPr>
              <a:spcBef>
                <a:spcPts val="600"/>
              </a:spcBef>
              <a:spcAft>
                <a:spcPts val="600"/>
              </a:spcAft>
              <a:buClr>
                <a:srgbClr val="5B9BD5"/>
              </a:buClr>
            </a:pPr>
            <a:r>
              <a:rPr lang="en-US" sz="2000" dirty="0">
                <a:solidFill>
                  <a:prstClr val="black">
                    <a:lumMod val="95000"/>
                    <a:lumOff val="5000"/>
                  </a:prstClr>
                </a:solidFill>
              </a:rPr>
              <a:t>Confirm Speakers (Scott, Antonia, Barry, Ann)</a:t>
            </a:r>
          </a:p>
          <a:p>
            <a:pPr>
              <a:spcBef>
                <a:spcPts val="600"/>
              </a:spcBef>
              <a:spcAft>
                <a:spcPts val="600"/>
              </a:spcAft>
              <a:buClr>
                <a:srgbClr val="5B9BD5"/>
              </a:buClr>
            </a:pPr>
            <a:r>
              <a:rPr lang="en-US" sz="2000" dirty="0">
                <a:solidFill>
                  <a:prstClr val="black">
                    <a:lumMod val="95000"/>
                    <a:lumOff val="5000"/>
                  </a:prstClr>
                </a:solidFill>
              </a:rPr>
              <a:t>Determine where and when each Director will record</a:t>
            </a:r>
          </a:p>
          <a:p>
            <a:pPr marL="0" indent="0">
              <a:spcBef>
                <a:spcPts val="600"/>
              </a:spcBef>
              <a:spcAft>
                <a:spcPts val="600"/>
              </a:spcAft>
              <a:buClr>
                <a:srgbClr val="5B9BD5"/>
              </a:buClr>
              <a:buNone/>
            </a:pPr>
            <a:endParaRPr lang="en-US" sz="2400" dirty="0">
              <a:solidFill>
                <a:prstClr val="black">
                  <a:lumMod val="95000"/>
                  <a:lumOff val="5000"/>
                </a:prstClr>
              </a:solidFill>
            </a:endParaRPr>
          </a:p>
        </p:txBody>
      </p:sp>
      <p:sp>
        <p:nvSpPr>
          <p:cNvPr id="3" name="Content Placeholder 2"/>
          <p:cNvSpPr>
            <a:spLocks noGrp="1"/>
          </p:cNvSpPr>
          <p:nvPr>
            <p:ph sz="quarter" idx="10"/>
          </p:nvPr>
        </p:nvSpPr>
        <p:spPr/>
        <p:txBody>
          <a:bodyPr/>
          <a:lstStyle/>
          <a:p>
            <a:r>
              <a:rPr lang="en-US" dirty="0"/>
              <a:t>Leadership Message for Requirements Sessions</a:t>
            </a:r>
          </a:p>
        </p:txBody>
      </p:sp>
    </p:spTree>
    <p:extLst>
      <p:ext uri="{BB962C8B-B14F-4D97-AF65-F5344CB8AC3E}">
        <p14:creationId xmlns:p14="http://schemas.microsoft.com/office/powerpoint/2010/main" val="339351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US" dirty="0"/>
              <a:t>Requirements Sessions: Confirm Voting Process</a:t>
            </a:r>
          </a:p>
        </p:txBody>
      </p:sp>
      <p:sp>
        <p:nvSpPr>
          <p:cNvPr id="2" name="Content Placeholder 1">
            <a:extLst>
              <a:ext uri="{FF2B5EF4-FFF2-40B4-BE49-F238E27FC236}">
                <a16:creationId xmlns:a16="http://schemas.microsoft.com/office/drawing/2014/main" id="{8D0A4268-F28C-4C41-90A7-D6265867297D}"/>
              </a:ext>
            </a:extLst>
          </p:cNvPr>
          <p:cNvSpPr>
            <a:spLocks noGrp="1"/>
          </p:cNvSpPr>
          <p:nvPr>
            <p:ph idx="1"/>
          </p:nvPr>
        </p:nvSpPr>
        <p:spPr/>
        <p:txBody>
          <a:bodyPr/>
          <a:lstStyle/>
          <a:p>
            <a:r>
              <a:rPr lang="en-US" dirty="0"/>
              <a:t>For each new or updated requirement a vote by show of hands of the </a:t>
            </a:r>
            <a:r>
              <a:rPr lang="en-US" dirty="0" err="1"/>
              <a:t>CalWIN</a:t>
            </a:r>
            <a:r>
              <a:rPr lang="en-US" dirty="0"/>
              <a:t> and </a:t>
            </a:r>
            <a:r>
              <a:rPr lang="en-US" dirty="0" err="1"/>
              <a:t>CalACES</a:t>
            </a:r>
            <a:r>
              <a:rPr lang="en-US" dirty="0"/>
              <a:t> County attendees will be taken</a:t>
            </a:r>
          </a:p>
          <a:p>
            <a:pPr lvl="1"/>
            <a:r>
              <a:rPr lang="en-US" dirty="0" err="1"/>
              <a:t>CalWIN</a:t>
            </a:r>
            <a:r>
              <a:rPr lang="en-US" dirty="0"/>
              <a:t>   =  40 attendees </a:t>
            </a:r>
            <a:br>
              <a:rPr lang="en-US" dirty="0"/>
            </a:br>
            <a:r>
              <a:rPr lang="en-US" dirty="0"/>
              <a:t>	                (2 per county expected + 4)</a:t>
            </a:r>
          </a:p>
          <a:p>
            <a:pPr lvl="1"/>
            <a:r>
              <a:rPr lang="en-US" dirty="0" err="1"/>
              <a:t>CalACES</a:t>
            </a:r>
            <a:r>
              <a:rPr lang="en-US" dirty="0"/>
              <a:t> =  40 attendees </a:t>
            </a:r>
            <a:br>
              <a:rPr lang="en-US" dirty="0"/>
            </a:br>
            <a:r>
              <a:rPr lang="en-US" dirty="0"/>
              <a:t>		(5 per each of 8 Regions) </a:t>
            </a:r>
          </a:p>
          <a:p>
            <a:pPr lvl="1"/>
            <a:endParaRPr lang="en-US" dirty="0"/>
          </a:p>
          <a:p>
            <a:r>
              <a:rPr lang="en-US" dirty="0"/>
              <a:t>Visual majority (at least 60% of the attendees) is needed to move an item forward </a:t>
            </a:r>
          </a:p>
          <a:p>
            <a:pPr lvl="1"/>
            <a:r>
              <a:rPr lang="en-US" dirty="0"/>
              <a:t>If there is not a clear majority, then additional discussion toward resolution</a:t>
            </a:r>
          </a:p>
          <a:p>
            <a:pPr lvl="2">
              <a:lnSpc>
                <a:spcPct val="100000"/>
              </a:lnSpc>
              <a:spcBef>
                <a:spcPts val="600"/>
              </a:spcBef>
              <a:spcAft>
                <a:spcPts val="600"/>
              </a:spcAft>
              <a:buFont typeface="Wingdings" panose="05000000000000000000" pitchFamily="2" charset="2"/>
              <a:buChar char="§"/>
              <a:defRPr/>
            </a:pPr>
            <a:r>
              <a:rPr lang="en-US" sz="1600" dirty="0">
                <a:solidFill>
                  <a:prstClr val="black">
                    <a:lumMod val="95000"/>
                    <a:lumOff val="5000"/>
                  </a:prstClr>
                </a:solidFill>
              </a:rPr>
              <a:t>If not resolved, then the item will be escalated</a:t>
            </a:r>
          </a:p>
          <a:p>
            <a:pPr marL="914400" lvl="2" indent="0">
              <a:buNone/>
            </a:pPr>
            <a:endParaRPr lang="en-US" dirty="0"/>
          </a:p>
          <a:p>
            <a:r>
              <a:rPr lang="en-US" dirty="0"/>
              <a:t>Attendees that do not agree with the outcome always have the option of escalating the item</a:t>
            </a:r>
          </a:p>
          <a:p>
            <a:endParaRPr lang="en-US" dirty="0"/>
          </a:p>
        </p:txBody>
      </p:sp>
    </p:spTree>
    <p:extLst>
      <p:ext uri="{BB962C8B-B14F-4D97-AF65-F5344CB8AC3E}">
        <p14:creationId xmlns:p14="http://schemas.microsoft.com/office/powerpoint/2010/main" val="71028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3000" b="1" dirty="0"/>
              <a:t>User Lab Update</a:t>
            </a:r>
          </a:p>
        </p:txBody>
      </p:sp>
    </p:spTree>
    <p:extLst>
      <p:ext uri="{BB962C8B-B14F-4D97-AF65-F5344CB8AC3E}">
        <p14:creationId xmlns:p14="http://schemas.microsoft.com/office/powerpoint/2010/main" val="7173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8" name="Object 217" hidden="1">
            <a:extLst>
              <a:ext uri="{FF2B5EF4-FFF2-40B4-BE49-F238E27FC236}">
                <a16:creationId xmlns:a16="http://schemas.microsoft.com/office/drawing/2014/main" id="{717A63CF-F6E3-49F6-AF98-606780EF58A2}"/>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4" name="think-cell Slide" r:id="rId41" imgW="524" imgH="526" progId="TCLayout.ActiveDocument.1">
                  <p:embed/>
                </p:oleObj>
              </mc:Choice>
              <mc:Fallback>
                <p:oleObj name="think-cell Slide" r:id="rId41" imgW="524" imgH="526" progId="TCLayout.ActiveDocument.1">
                  <p:embed/>
                  <p:pic>
                    <p:nvPicPr>
                      <p:cNvPr id="218" name="Object 217" hidden="1">
                        <a:extLst>
                          <a:ext uri="{FF2B5EF4-FFF2-40B4-BE49-F238E27FC236}">
                            <a16:creationId xmlns:a16="http://schemas.microsoft.com/office/drawing/2014/main" id="{717A63CF-F6E3-49F6-AF98-606780EF58A2}"/>
                          </a:ext>
                        </a:extLst>
                      </p:cNvPr>
                      <p:cNvPicPr/>
                      <p:nvPr/>
                    </p:nvPicPr>
                    <p:blipFill>
                      <a:blip r:embed="rId42"/>
                      <a:stretch>
                        <a:fillRect/>
                      </a:stretch>
                    </p:blipFill>
                    <p:spPr>
                      <a:xfrm>
                        <a:off x="1588" y="1588"/>
                        <a:ext cx="1587" cy="1587"/>
                      </a:xfrm>
                      <a:prstGeom prst="rect">
                        <a:avLst/>
                      </a:prstGeom>
                    </p:spPr>
                  </p:pic>
                </p:oleObj>
              </mc:Fallback>
            </mc:AlternateContent>
          </a:graphicData>
        </a:graphic>
      </p:graphicFrame>
      <p:sp>
        <p:nvSpPr>
          <p:cNvPr id="217" name="Rectangle 216" hidden="1">
            <a:extLst>
              <a:ext uri="{FF2B5EF4-FFF2-40B4-BE49-F238E27FC236}">
                <a16:creationId xmlns:a16="http://schemas.microsoft.com/office/drawing/2014/main" id="{70C1333D-AE13-43A1-9955-78B0EEB930E2}"/>
              </a:ext>
            </a:extLst>
          </p:cNvPr>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auto"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F0F0F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 name="Content Placeholder 1">
            <a:extLst>
              <a:ext uri="{FF2B5EF4-FFF2-40B4-BE49-F238E27FC236}">
                <a16:creationId xmlns:a16="http://schemas.microsoft.com/office/drawing/2014/main" id="{229DAC4D-8DCF-4561-981E-90E3B88B350D}"/>
              </a:ext>
            </a:extLst>
          </p:cNvPr>
          <p:cNvSpPr>
            <a:spLocks noGrp="1"/>
          </p:cNvSpPr>
          <p:nvPr>
            <p:ph sz="quarter" idx="10"/>
          </p:nvPr>
        </p:nvSpPr>
        <p:spPr>
          <a:xfrm>
            <a:off x="2205155" y="295977"/>
            <a:ext cx="6609965" cy="338554"/>
          </a:xfrm>
        </p:spPr>
        <p:txBody>
          <a:bodyPr/>
          <a:lstStyle/>
          <a:p>
            <a:r>
              <a:rPr lang="en-US" dirty="0"/>
              <a:t>User Lab Participant Summary</a:t>
            </a:r>
          </a:p>
        </p:txBody>
      </p:sp>
      <p:sp>
        <p:nvSpPr>
          <p:cNvPr id="4" name="1. On-page tracker">
            <a:extLst>
              <a:ext uri="{FF2B5EF4-FFF2-40B4-BE49-F238E27FC236}">
                <a16:creationId xmlns:a16="http://schemas.microsoft.com/office/drawing/2014/main" id="{197C72B7-D6FB-4218-8B78-90D01C29C93F}"/>
              </a:ext>
            </a:extLst>
          </p:cNvPr>
          <p:cNvSpPr>
            <a:spLocks noChangeArrowheads="1"/>
          </p:cNvSpPr>
          <p:nvPr/>
        </p:nvSpPr>
        <p:spPr bwMode="auto">
          <a:xfrm>
            <a:off x="2205155" y="66673"/>
            <a:ext cx="203741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0" cap="all" spc="0" normalizeH="0" baseline="0" noProof="0" dirty="0">
                <a:ln>
                  <a:noFill/>
                </a:ln>
                <a:solidFill>
                  <a:srgbClr val="808080"/>
                </a:solidFill>
                <a:effectLst/>
                <a:uLnTx/>
                <a:uFillTx/>
                <a:latin typeface="Century Gothic"/>
                <a:ea typeface="+mn-ea"/>
                <a:cs typeface="+mn-cs"/>
              </a:rPr>
              <a:t>ALL SURVEY RESULTS, Week 1 to 4</a:t>
            </a:r>
          </a:p>
        </p:txBody>
      </p:sp>
      <p:sp>
        <p:nvSpPr>
          <p:cNvPr id="219" name="Rectangle 218">
            <a:extLst>
              <a:ext uri="{FF2B5EF4-FFF2-40B4-BE49-F238E27FC236}">
                <a16:creationId xmlns:a16="http://schemas.microsoft.com/office/drawing/2014/main" id="{15373A65-643D-4F39-AEC6-28B1CAFACF84}"/>
              </a:ext>
            </a:extLst>
          </p:cNvPr>
          <p:cNvSpPr>
            <a:spLocks/>
          </p:cNvSpPr>
          <p:nvPr/>
        </p:nvSpPr>
        <p:spPr>
          <a:xfrm>
            <a:off x="93786" y="1308099"/>
            <a:ext cx="8916864" cy="1165225"/>
          </a:xfrm>
          <a:prstGeom prst="rect">
            <a:avLst/>
          </a:prstGeom>
          <a:noFill/>
          <a:ln w="3175" cap="flat" cmpd="sng" algn="ctr">
            <a:solidFill>
              <a:srgbClr val="5B9BC8"/>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
                <a:srgbClr val="204762"/>
              </a:buClr>
              <a:buSzTx/>
              <a:buFontTx/>
              <a:buNone/>
              <a:tabLst/>
              <a:defRPr/>
            </a:pPr>
            <a:endParaRPr kumimoji="0" lang="en-US" sz="1400" b="0" i="0" u="none" strike="noStrike" kern="0" cap="none" spc="0" normalizeH="0" baseline="0" noProof="0" dirty="0" err="1">
              <a:ln>
                <a:noFill/>
              </a:ln>
              <a:solidFill>
                <a:srgbClr val="000000"/>
              </a:solidFill>
              <a:effectLst/>
              <a:uLnTx/>
              <a:uFillTx/>
              <a:latin typeface="Century Gothic"/>
              <a:ea typeface="+mn-ea"/>
              <a:cs typeface="+mn-cs"/>
            </a:endParaRPr>
          </a:p>
        </p:txBody>
      </p:sp>
      <p:sp>
        <p:nvSpPr>
          <p:cNvPr id="220" name="Rectangle: Top Corners Rounded 219">
            <a:extLst>
              <a:ext uri="{FF2B5EF4-FFF2-40B4-BE49-F238E27FC236}">
                <a16:creationId xmlns:a16="http://schemas.microsoft.com/office/drawing/2014/main" id="{8126B751-9719-473E-802A-54A3EC20F371}"/>
              </a:ext>
            </a:extLst>
          </p:cNvPr>
          <p:cNvSpPr>
            <a:spLocks/>
          </p:cNvSpPr>
          <p:nvPr/>
        </p:nvSpPr>
        <p:spPr>
          <a:xfrm>
            <a:off x="93786" y="1022350"/>
            <a:ext cx="2914650" cy="295275"/>
          </a:xfrm>
          <a:prstGeom prst="round2SameRect">
            <a:avLst/>
          </a:prstGeom>
          <a:solidFill>
            <a:srgbClr val="5B9BC8"/>
          </a:solidFill>
          <a:ln w="9525"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err="1">
              <a:ln>
                <a:noFill/>
              </a:ln>
              <a:solidFill>
                <a:srgbClr val="204762"/>
              </a:solidFill>
              <a:effectLst/>
              <a:uLnTx/>
              <a:uFillTx/>
              <a:latin typeface="Century Gothic"/>
              <a:ea typeface="+mn-ea"/>
              <a:cs typeface="+mn-cs"/>
            </a:endParaRPr>
          </a:p>
        </p:txBody>
      </p:sp>
      <p:sp>
        <p:nvSpPr>
          <p:cNvPr id="221" name="4. Footnote">
            <a:extLst>
              <a:ext uri="{FF2B5EF4-FFF2-40B4-BE49-F238E27FC236}">
                <a16:creationId xmlns:a16="http://schemas.microsoft.com/office/drawing/2014/main" id="{D87BE123-BB87-4C7F-BAEA-061451176732}"/>
              </a:ext>
            </a:extLst>
          </p:cNvPr>
          <p:cNvSpPr txBox="1">
            <a:spLocks noChangeArrowheads="1"/>
          </p:cNvSpPr>
          <p:nvPr/>
        </p:nvSpPr>
        <p:spPr bwMode="auto">
          <a:xfrm>
            <a:off x="174944" y="6256922"/>
            <a:ext cx="569790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1 Participants could select multiple roles		2 As a percentage of responses </a:t>
            </a:r>
          </a:p>
        </p:txBody>
      </p:sp>
      <p:sp>
        <p:nvSpPr>
          <p:cNvPr id="222" name="4. Footnote">
            <a:extLst>
              <a:ext uri="{FF2B5EF4-FFF2-40B4-BE49-F238E27FC236}">
                <a16:creationId xmlns:a16="http://schemas.microsoft.com/office/drawing/2014/main" id="{BD4A2397-5713-4705-8551-B38D6BE9402A}"/>
              </a:ext>
            </a:extLst>
          </p:cNvPr>
          <p:cNvSpPr txBox="1">
            <a:spLocks noChangeArrowheads="1"/>
          </p:cNvSpPr>
          <p:nvPr/>
        </p:nvSpPr>
        <p:spPr bwMode="auto">
          <a:xfrm>
            <a:off x="193305" y="1093043"/>
            <a:ext cx="270547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Overview </a:t>
            </a:r>
          </a:p>
        </p:txBody>
      </p:sp>
      <p:sp>
        <p:nvSpPr>
          <p:cNvPr id="223" name="TextBox 222">
            <a:extLst>
              <a:ext uri="{FF2B5EF4-FFF2-40B4-BE49-F238E27FC236}">
                <a16:creationId xmlns:a16="http://schemas.microsoft.com/office/drawing/2014/main" id="{E088C203-23DB-4898-A2B6-627F22B265D6}"/>
              </a:ext>
            </a:extLst>
          </p:cNvPr>
          <p:cNvSpPr txBox="1"/>
          <p:nvPr/>
        </p:nvSpPr>
        <p:spPr>
          <a:xfrm>
            <a:off x="717057" y="1946275"/>
            <a:ext cx="463268" cy="153888"/>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1-4</a:t>
            </a:r>
            <a:r>
              <a:rPr kumimoji="0" lang="en-US" sz="1000" b="0" i="0" u="none" strike="noStrike" kern="0" cap="none" spc="0" normalizeH="0" baseline="0" noProof="0" dirty="0">
                <a:ln>
                  <a:noFill/>
                </a:ln>
                <a:solidFill>
                  <a:srgbClr val="000000"/>
                </a:solidFill>
                <a:effectLst/>
                <a:uLnTx/>
                <a:uFillTx/>
                <a:latin typeface="Century Gothic"/>
                <a:ea typeface="+mn-ea"/>
                <a:cs typeface="+mn-cs"/>
              </a:rPr>
              <a:t> of 6</a:t>
            </a:r>
          </a:p>
        </p:txBody>
      </p:sp>
      <p:sp>
        <p:nvSpPr>
          <p:cNvPr id="224" name="TextBox 223">
            <a:extLst>
              <a:ext uri="{FF2B5EF4-FFF2-40B4-BE49-F238E27FC236}">
                <a16:creationId xmlns:a16="http://schemas.microsoft.com/office/drawing/2014/main" id="{12C8D7AF-8425-475A-B168-94361515D3BC}"/>
              </a:ext>
            </a:extLst>
          </p:cNvPr>
          <p:cNvSpPr txBox="1">
            <a:spLocks/>
          </p:cNvSpPr>
          <p:nvPr/>
        </p:nvSpPr>
        <p:spPr>
          <a:xfrm>
            <a:off x="630295" y="1464467"/>
            <a:ext cx="745464" cy="379568"/>
          </a:xfrm>
          <a:prstGeom prst="rect">
            <a:avLst/>
          </a:prstGeom>
          <a:solidFill>
            <a:srgbClr val="5B9BC8">
              <a:lumMod val="20000"/>
              <a:lumOff val="80000"/>
            </a:srgbClr>
          </a:solidFill>
          <a:ln>
            <a:noFill/>
          </a:ln>
        </p:spPr>
        <p:txBody>
          <a:bodyPr vert="horz" wrap="square" lIns="72009" tIns="72009" rIns="72009" bIns="72009" rtlCol="0" anchor="ctr"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r>
              <a:rPr kumimoji="0" lang="en-US" sz="1000" b="0" i="0" u="none" strike="noStrike" kern="0" cap="none" spc="0" normalizeH="0" baseline="0" noProof="0" dirty="0">
                <a:ln>
                  <a:noFill/>
                </a:ln>
                <a:solidFill>
                  <a:srgbClr val="000000"/>
                </a:solidFill>
                <a:effectLst/>
                <a:uLnTx/>
                <a:uFillTx/>
                <a:latin typeface="Century Gothic"/>
                <a:ea typeface="+mn-ea"/>
                <a:cs typeface="+mn-cs"/>
              </a:rPr>
              <a:t>Week</a:t>
            </a:r>
          </a:p>
        </p:txBody>
      </p:sp>
      <p:grpSp>
        <p:nvGrpSpPr>
          <p:cNvPr id="225" name="Group 224">
            <a:extLst>
              <a:ext uri="{FF2B5EF4-FFF2-40B4-BE49-F238E27FC236}">
                <a16:creationId xmlns:a16="http://schemas.microsoft.com/office/drawing/2014/main" id="{45B5E2E8-3A06-4BDB-988A-4EF6C1BD9586}"/>
              </a:ext>
            </a:extLst>
          </p:cNvPr>
          <p:cNvGrpSpPr/>
          <p:nvPr/>
        </p:nvGrpSpPr>
        <p:grpSpPr>
          <a:xfrm>
            <a:off x="261079" y="1409700"/>
            <a:ext cx="387348" cy="434651"/>
            <a:chOff x="1541463" y="0"/>
            <a:chExt cx="5992813" cy="6724650"/>
          </a:xfrm>
          <a:solidFill>
            <a:srgbClr val="5B9BC8"/>
          </a:solidFill>
        </p:grpSpPr>
        <p:sp>
          <p:nvSpPr>
            <p:cNvPr id="226" name="Freeform 21">
              <a:extLst>
                <a:ext uri="{FF2B5EF4-FFF2-40B4-BE49-F238E27FC236}">
                  <a16:creationId xmlns:a16="http://schemas.microsoft.com/office/drawing/2014/main" id="{B88CD709-D7AB-40A7-BE32-5704FCBD61B8}"/>
                </a:ext>
              </a:extLst>
            </p:cNvPr>
            <p:cNvSpPr>
              <a:spLocks/>
            </p:cNvSpPr>
            <p:nvPr/>
          </p:nvSpPr>
          <p:spPr bwMode="auto">
            <a:xfrm>
              <a:off x="2138363" y="0"/>
              <a:ext cx="792163" cy="1574800"/>
            </a:xfrm>
            <a:custGeom>
              <a:avLst/>
              <a:gdLst>
                <a:gd name="T0" fmla="*/ 71 w 142"/>
                <a:gd name="T1" fmla="*/ 282 h 282"/>
                <a:gd name="T2" fmla="*/ 142 w 142"/>
                <a:gd name="T3" fmla="*/ 212 h 282"/>
                <a:gd name="T4" fmla="*/ 142 w 142"/>
                <a:gd name="T5" fmla="*/ 71 h 282"/>
                <a:gd name="T6" fmla="*/ 71 w 142"/>
                <a:gd name="T7" fmla="*/ 0 h 282"/>
                <a:gd name="T8" fmla="*/ 0 w 142"/>
                <a:gd name="T9" fmla="*/ 71 h 282"/>
                <a:gd name="T10" fmla="*/ 0 w 142"/>
                <a:gd name="T11" fmla="*/ 212 h 282"/>
                <a:gd name="T12" fmla="*/ 71 w 142"/>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142" h="282">
                  <a:moveTo>
                    <a:pt x="71" y="282"/>
                  </a:moveTo>
                  <a:cubicBezTo>
                    <a:pt x="110" y="282"/>
                    <a:pt x="142" y="251"/>
                    <a:pt x="142" y="212"/>
                  </a:cubicBezTo>
                  <a:lnTo>
                    <a:pt x="142" y="71"/>
                  </a:lnTo>
                  <a:cubicBezTo>
                    <a:pt x="142" y="32"/>
                    <a:pt x="110" y="0"/>
                    <a:pt x="71" y="0"/>
                  </a:cubicBezTo>
                  <a:cubicBezTo>
                    <a:pt x="32" y="0"/>
                    <a:pt x="0" y="32"/>
                    <a:pt x="0" y="71"/>
                  </a:cubicBezTo>
                  <a:lnTo>
                    <a:pt x="0" y="212"/>
                  </a:lnTo>
                  <a:cubicBezTo>
                    <a:pt x="0" y="251"/>
                    <a:pt x="32" y="282"/>
                    <a:pt x="71" y="2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0" normalizeH="0" baseline="0" noProof="0">
                <a:ln>
                  <a:noFill/>
                </a:ln>
                <a:solidFill>
                  <a:srgbClr val="000000"/>
                </a:solidFill>
                <a:effectLst/>
                <a:uLnTx/>
                <a:uFillTx/>
                <a:latin typeface="Arial" charset="0"/>
                <a:ea typeface="+mn-ea"/>
                <a:cs typeface="+mn-cs"/>
              </a:endParaRPr>
            </a:p>
          </p:txBody>
        </p:sp>
        <p:sp>
          <p:nvSpPr>
            <p:cNvPr id="227" name="Freeform 22">
              <a:extLst>
                <a:ext uri="{FF2B5EF4-FFF2-40B4-BE49-F238E27FC236}">
                  <a16:creationId xmlns:a16="http://schemas.microsoft.com/office/drawing/2014/main" id="{7FC5E3E7-E731-4833-876F-B64406B7671C}"/>
                </a:ext>
              </a:extLst>
            </p:cNvPr>
            <p:cNvSpPr>
              <a:spLocks/>
            </p:cNvSpPr>
            <p:nvPr/>
          </p:nvSpPr>
          <p:spPr bwMode="auto">
            <a:xfrm>
              <a:off x="6078538" y="0"/>
              <a:ext cx="785813" cy="1574800"/>
            </a:xfrm>
            <a:custGeom>
              <a:avLst/>
              <a:gdLst>
                <a:gd name="T0" fmla="*/ 71 w 141"/>
                <a:gd name="T1" fmla="*/ 282 h 282"/>
                <a:gd name="T2" fmla="*/ 141 w 141"/>
                <a:gd name="T3" fmla="*/ 212 h 282"/>
                <a:gd name="T4" fmla="*/ 141 w 141"/>
                <a:gd name="T5" fmla="*/ 71 h 282"/>
                <a:gd name="T6" fmla="*/ 71 w 141"/>
                <a:gd name="T7" fmla="*/ 0 h 282"/>
                <a:gd name="T8" fmla="*/ 0 w 141"/>
                <a:gd name="T9" fmla="*/ 71 h 282"/>
                <a:gd name="T10" fmla="*/ 0 w 141"/>
                <a:gd name="T11" fmla="*/ 212 h 282"/>
                <a:gd name="T12" fmla="*/ 71 w 141"/>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141" h="282">
                  <a:moveTo>
                    <a:pt x="71" y="282"/>
                  </a:moveTo>
                  <a:cubicBezTo>
                    <a:pt x="109" y="282"/>
                    <a:pt x="141" y="251"/>
                    <a:pt x="141" y="212"/>
                  </a:cubicBezTo>
                  <a:lnTo>
                    <a:pt x="141" y="71"/>
                  </a:lnTo>
                  <a:cubicBezTo>
                    <a:pt x="141" y="32"/>
                    <a:pt x="109" y="0"/>
                    <a:pt x="71" y="0"/>
                  </a:cubicBezTo>
                  <a:cubicBezTo>
                    <a:pt x="32" y="0"/>
                    <a:pt x="0" y="32"/>
                    <a:pt x="0" y="71"/>
                  </a:cubicBezTo>
                  <a:lnTo>
                    <a:pt x="0" y="212"/>
                  </a:lnTo>
                  <a:cubicBezTo>
                    <a:pt x="0" y="251"/>
                    <a:pt x="32" y="282"/>
                    <a:pt x="71" y="2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0" normalizeH="0" baseline="0" noProof="0">
                <a:ln>
                  <a:noFill/>
                </a:ln>
                <a:solidFill>
                  <a:srgbClr val="000000"/>
                </a:solidFill>
                <a:effectLst/>
                <a:uLnTx/>
                <a:uFillTx/>
                <a:latin typeface="Arial" charset="0"/>
                <a:ea typeface="+mn-ea"/>
                <a:cs typeface="+mn-cs"/>
              </a:endParaRPr>
            </a:p>
          </p:txBody>
        </p:sp>
        <p:sp>
          <p:nvSpPr>
            <p:cNvPr id="228" name="Freeform 23">
              <a:extLst>
                <a:ext uri="{FF2B5EF4-FFF2-40B4-BE49-F238E27FC236}">
                  <a16:creationId xmlns:a16="http://schemas.microsoft.com/office/drawing/2014/main" id="{01E512F1-B930-4434-8DAB-4494FE879380}"/>
                </a:ext>
              </a:extLst>
            </p:cNvPr>
            <p:cNvSpPr>
              <a:spLocks/>
            </p:cNvSpPr>
            <p:nvPr/>
          </p:nvSpPr>
          <p:spPr bwMode="auto">
            <a:xfrm>
              <a:off x="1541463" y="849313"/>
              <a:ext cx="5992813" cy="1044575"/>
            </a:xfrm>
            <a:custGeom>
              <a:avLst/>
              <a:gdLst>
                <a:gd name="T0" fmla="*/ 1020 w 1074"/>
                <a:gd name="T1" fmla="*/ 0 h 187"/>
                <a:gd name="T2" fmla="*/ 982 w 1074"/>
                <a:gd name="T3" fmla="*/ 0 h 187"/>
                <a:gd name="T4" fmla="*/ 982 w 1074"/>
                <a:gd name="T5" fmla="*/ 60 h 187"/>
                <a:gd name="T6" fmla="*/ 884 w 1074"/>
                <a:gd name="T7" fmla="*/ 158 h 187"/>
                <a:gd name="T8" fmla="*/ 785 w 1074"/>
                <a:gd name="T9" fmla="*/ 60 h 187"/>
                <a:gd name="T10" fmla="*/ 785 w 1074"/>
                <a:gd name="T11" fmla="*/ 0 h 187"/>
                <a:gd name="T12" fmla="*/ 276 w 1074"/>
                <a:gd name="T13" fmla="*/ 0 h 187"/>
                <a:gd name="T14" fmla="*/ 276 w 1074"/>
                <a:gd name="T15" fmla="*/ 60 h 187"/>
                <a:gd name="T16" fmla="*/ 178 w 1074"/>
                <a:gd name="T17" fmla="*/ 158 h 187"/>
                <a:gd name="T18" fmla="*/ 80 w 1074"/>
                <a:gd name="T19" fmla="*/ 60 h 187"/>
                <a:gd name="T20" fmla="*/ 80 w 1074"/>
                <a:gd name="T21" fmla="*/ 0 h 187"/>
                <a:gd name="T22" fmla="*/ 54 w 1074"/>
                <a:gd name="T23" fmla="*/ 0 h 187"/>
                <a:gd name="T24" fmla="*/ 0 w 1074"/>
                <a:gd name="T25" fmla="*/ 54 h 187"/>
                <a:gd name="T26" fmla="*/ 0 w 1074"/>
                <a:gd name="T27" fmla="*/ 187 h 187"/>
                <a:gd name="T28" fmla="*/ 1074 w 1074"/>
                <a:gd name="T29" fmla="*/ 187 h 187"/>
                <a:gd name="T30" fmla="*/ 1074 w 1074"/>
                <a:gd name="T31" fmla="*/ 54 h 187"/>
                <a:gd name="T32" fmla="*/ 1020 w 1074"/>
                <a:gd name="T3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4" h="187">
                  <a:moveTo>
                    <a:pt x="1020" y="0"/>
                  </a:moveTo>
                  <a:lnTo>
                    <a:pt x="982" y="0"/>
                  </a:lnTo>
                  <a:lnTo>
                    <a:pt x="982" y="60"/>
                  </a:lnTo>
                  <a:cubicBezTo>
                    <a:pt x="982" y="114"/>
                    <a:pt x="938" y="158"/>
                    <a:pt x="884" y="158"/>
                  </a:cubicBezTo>
                  <a:cubicBezTo>
                    <a:pt x="829" y="158"/>
                    <a:pt x="785" y="114"/>
                    <a:pt x="785" y="60"/>
                  </a:cubicBezTo>
                  <a:lnTo>
                    <a:pt x="785" y="0"/>
                  </a:lnTo>
                  <a:lnTo>
                    <a:pt x="276" y="0"/>
                  </a:lnTo>
                  <a:lnTo>
                    <a:pt x="276" y="60"/>
                  </a:lnTo>
                  <a:cubicBezTo>
                    <a:pt x="276" y="114"/>
                    <a:pt x="232" y="158"/>
                    <a:pt x="178" y="158"/>
                  </a:cubicBezTo>
                  <a:cubicBezTo>
                    <a:pt x="124" y="158"/>
                    <a:pt x="80" y="114"/>
                    <a:pt x="80" y="60"/>
                  </a:cubicBezTo>
                  <a:lnTo>
                    <a:pt x="80" y="0"/>
                  </a:lnTo>
                  <a:lnTo>
                    <a:pt x="54" y="0"/>
                  </a:lnTo>
                  <a:cubicBezTo>
                    <a:pt x="24" y="0"/>
                    <a:pt x="0" y="24"/>
                    <a:pt x="0" y="54"/>
                  </a:cubicBezTo>
                  <a:lnTo>
                    <a:pt x="0" y="187"/>
                  </a:lnTo>
                  <a:lnTo>
                    <a:pt x="1074" y="187"/>
                  </a:lnTo>
                  <a:lnTo>
                    <a:pt x="1074" y="54"/>
                  </a:lnTo>
                  <a:cubicBezTo>
                    <a:pt x="1074" y="24"/>
                    <a:pt x="1050" y="0"/>
                    <a:pt x="10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0" normalizeH="0" baseline="0" noProof="0">
                <a:ln>
                  <a:noFill/>
                </a:ln>
                <a:solidFill>
                  <a:srgbClr val="000000"/>
                </a:solidFill>
                <a:effectLst/>
                <a:uLnTx/>
                <a:uFillTx/>
                <a:latin typeface="Arial" charset="0"/>
                <a:ea typeface="+mn-ea"/>
                <a:cs typeface="+mn-cs"/>
              </a:endParaRPr>
            </a:p>
          </p:txBody>
        </p:sp>
        <p:sp>
          <p:nvSpPr>
            <p:cNvPr id="229" name="Freeform 24">
              <a:extLst>
                <a:ext uri="{FF2B5EF4-FFF2-40B4-BE49-F238E27FC236}">
                  <a16:creationId xmlns:a16="http://schemas.microsoft.com/office/drawing/2014/main" id="{603C3E3F-500E-4473-972B-082C00AB1221}"/>
                </a:ext>
              </a:extLst>
            </p:cNvPr>
            <p:cNvSpPr>
              <a:spLocks noEditPoints="1"/>
            </p:cNvSpPr>
            <p:nvPr/>
          </p:nvSpPr>
          <p:spPr bwMode="auto">
            <a:xfrm>
              <a:off x="1541463" y="2200275"/>
              <a:ext cx="5992813" cy="4524375"/>
            </a:xfrm>
            <a:custGeom>
              <a:avLst/>
              <a:gdLst>
                <a:gd name="T0" fmla="*/ 74 w 1074"/>
                <a:gd name="T1" fmla="*/ 125 h 810"/>
                <a:gd name="T2" fmla="*/ 119 w 1074"/>
                <a:gd name="T3" fmla="*/ 81 h 810"/>
                <a:gd name="T4" fmla="*/ 956 w 1074"/>
                <a:gd name="T5" fmla="*/ 81 h 810"/>
                <a:gd name="T6" fmla="*/ 1000 w 1074"/>
                <a:gd name="T7" fmla="*/ 125 h 810"/>
                <a:gd name="T8" fmla="*/ 1000 w 1074"/>
                <a:gd name="T9" fmla="*/ 673 h 810"/>
                <a:gd name="T10" fmla="*/ 956 w 1074"/>
                <a:gd name="T11" fmla="*/ 718 h 810"/>
                <a:gd name="T12" fmla="*/ 119 w 1074"/>
                <a:gd name="T13" fmla="*/ 718 h 810"/>
                <a:gd name="T14" fmla="*/ 74 w 1074"/>
                <a:gd name="T15" fmla="*/ 673 h 810"/>
                <a:gd name="T16" fmla="*/ 74 w 1074"/>
                <a:gd name="T17" fmla="*/ 125 h 810"/>
                <a:gd name="T18" fmla="*/ 0 w 1074"/>
                <a:gd name="T19" fmla="*/ 756 h 810"/>
                <a:gd name="T20" fmla="*/ 54 w 1074"/>
                <a:gd name="T21" fmla="*/ 810 h 810"/>
                <a:gd name="T22" fmla="*/ 1020 w 1074"/>
                <a:gd name="T23" fmla="*/ 810 h 810"/>
                <a:gd name="T24" fmla="*/ 1074 w 1074"/>
                <a:gd name="T25" fmla="*/ 756 h 810"/>
                <a:gd name="T26" fmla="*/ 1074 w 1074"/>
                <a:gd name="T27" fmla="*/ 0 h 810"/>
                <a:gd name="T28" fmla="*/ 0 w 1074"/>
                <a:gd name="T29" fmla="*/ 0 h 810"/>
                <a:gd name="T30" fmla="*/ 0 w 1074"/>
                <a:gd name="T31" fmla="*/ 756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4" h="810">
                  <a:moveTo>
                    <a:pt x="74" y="125"/>
                  </a:moveTo>
                  <a:cubicBezTo>
                    <a:pt x="74" y="101"/>
                    <a:pt x="94" y="81"/>
                    <a:pt x="119" y="81"/>
                  </a:cubicBezTo>
                  <a:lnTo>
                    <a:pt x="956" y="81"/>
                  </a:lnTo>
                  <a:cubicBezTo>
                    <a:pt x="980" y="81"/>
                    <a:pt x="1000" y="101"/>
                    <a:pt x="1000" y="125"/>
                  </a:cubicBezTo>
                  <a:lnTo>
                    <a:pt x="1000" y="673"/>
                  </a:lnTo>
                  <a:cubicBezTo>
                    <a:pt x="1000" y="698"/>
                    <a:pt x="980" y="718"/>
                    <a:pt x="956" y="718"/>
                  </a:cubicBezTo>
                  <a:lnTo>
                    <a:pt x="119" y="718"/>
                  </a:lnTo>
                  <a:cubicBezTo>
                    <a:pt x="94" y="718"/>
                    <a:pt x="74" y="698"/>
                    <a:pt x="74" y="673"/>
                  </a:cubicBezTo>
                  <a:lnTo>
                    <a:pt x="74" y="125"/>
                  </a:lnTo>
                  <a:close/>
                  <a:moveTo>
                    <a:pt x="0" y="756"/>
                  </a:moveTo>
                  <a:cubicBezTo>
                    <a:pt x="0" y="786"/>
                    <a:pt x="24" y="810"/>
                    <a:pt x="54" y="810"/>
                  </a:cubicBezTo>
                  <a:lnTo>
                    <a:pt x="1020" y="810"/>
                  </a:lnTo>
                  <a:cubicBezTo>
                    <a:pt x="1050" y="810"/>
                    <a:pt x="1074" y="786"/>
                    <a:pt x="1074" y="756"/>
                  </a:cubicBezTo>
                  <a:lnTo>
                    <a:pt x="1074" y="0"/>
                  </a:lnTo>
                  <a:lnTo>
                    <a:pt x="0" y="0"/>
                  </a:lnTo>
                  <a:lnTo>
                    <a:pt x="0" y="7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0" normalizeH="0" baseline="0" noProof="0">
                <a:ln>
                  <a:noFill/>
                </a:ln>
                <a:solidFill>
                  <a:srgbClr val="000000"/>
                </a:solidFill>
                <a:effectLst/>
                <a:uLnTx/>
                <a:uFillTx/>
                <a:latin typeface="Arial" charset="0"/>
                <a:ea typeface="+mn-ea"/>
                <a:cs typeface="+mn-cs"/>
              </a:endParaRPr>
            </a:p>
          </p:txBody>
        </p:sp>
      </p:grpSp>
      <p:sp>
        <p:nvSpPr>
          <p:cNvPr id="230" name="TextBox 229">
            <a:extLst>
              <a:ext uri="{FF2B5EF4-FFF2-40B4-BE49-F238E27FC236}">
                <a16:creationId xmlns:a16="http://schemas.microsoft.com/office/drawing/2014/main" id="{0D9D4C58-DF1D-47A9-BA80-2AD1E5744E19}"/>
              </a:ext>
            </a:extLst>
          </p:cNvPr>
          <p:cNvSpPr txBox="1">
            <a:spLocks/>
          </p:cNvSpPr>
          <p:nvPr/>
        </p:nvSpPr>
        <p:spPr>
          <a:xfrm>
            <a:off x="2213627" y="1467627"/>
            <a:ext cx="3237336" cy="379568"/>
          </a:xfrm>
          <a:prstGeom prst="rect">
            <a:avLst/>
          </a:prstGeom>
          <a:solidFill>
            <a:srgbClr val="5B9BC8">
              <a:lumMod val="20000"/>
              <a:lumOff val="80000"/>
            </a:srgbClr>
          </a:solidFill>
          <a:ln>
            <a:no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bg1"/>
              </a:buClr>
              <a:buSzPct val="100000"/>
              <a:defRPr sz="10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r>
              <a:rPr kumimoji="0" lang="en-US" sz="1000" b="0" i="0" u="none" strike="noStrike" kern="0" cap="none" spc="0" normalizeH="0" baseline="0" noProof="0" dirty="0">
                <a:ln>
                  <a:noFill/>
                </a:ln>
                <a:solidFill>
                  <a:srgbClr val="000000"/>
                </a:solidFill>
                <a:effectLst/>
                <a:uLnTx/>
                <a:uFillTx/>
                <a:latin typeface="Century Gothic"/>
                <a:ea typeface="+mn-ea"/>
                <a:cs typeface="+mn-cs"/>
              </a:rPr>
              <a:t>Focus</a:t>
            </a:r>
          </a:p>
        </p:txBody>
      </p:sp>
      <p:sp>
        <p:nvSpPr>
          <p:cNvPr id="231" name="Freeform: Shape 230">
            <a:extLst>
              <a:ext uri="{FF2B5EF4-FFF2-40B4-BE49-F238E27FC236}">
                <a16:creationId xmlns:a16="http://schemas.microsoft.com/office/drawing/2014/main" id="{3AA2FE9F-9924-4367-8392-AA273FA1778D}"/>
              </a:ext>
            </a:extLst>
          </p:cNvPr>
          <p:cNvSpPr/>
          <p:nvPr/>
        </p:nvSpPr>
        <p:spPr>
          <a:xfrm>
            <a:off x="1896003" y="1467645"/>
            <a:ext cx="357188" cy="378619"/>
          </a:xfrm>
          <a:custGeom>
            <a:avLst/>
            <a:gdLst>
              <a:gd name="connsiteX0" fmla="*/ 0 w 357188"/>
              <a:gd name="connsiteY0" fmla="*/ 366713 h 369094"/>
              <a:gd name="connsiteX1" fmla="*/ 78582 w 357188"/>
              <a:gd name="connsiteY1" fmla="*/ 257175 h 369094"/>
              <a:gd name="connsiteX2" fmla="*/ 123825 w 357188"/>
              <a:gd name="connsiteY2" fmla="*/ 247650 h 369094"/>
              <a:gd name="connsiteX3" fmla="*/ 214313 w 357188"/>
              <a:gd name="connsiteY3" fmla="*/ 250031 h 369094"/>
              <a:gd name="connsiteX4" fmla="*/ 304800 w 357188"/>
              <a:gd name="connsiteY4" fmla="*/ 178594 h 369094"/>
              <a:gd name="connsiteX5" fmla="*/ 285750 w 357188"/>
              <a:gd name="connsiteY5" fmla="*/ 40481 h 369094"/>
              <a:gd name="connsiteX6" fmla="*/ 185738 w 357188"/>
              <a:gd name="connsiteY6" fmla="*/ 0 h 369094"/>
              <a:gd name="connsiteX7" fmla="*/ 185738 w 357188"/>
              <a:gd name="connsiteY7" fmla="*/ 0 h 369094"/>
              <a:gd name="connsiteX8" fmla="*/ 357188 w 357188"/>
              <a:gd name="connsiteY8" fmla="*/ 0 h 369094"/>
              <a:gd name="connsiteX9" fmla="*/ 357188 w 357188"/>
              <a:gd name="connsiteY9" fmla="*/ 369094 h 369094"/>
              <a:gd name="connsiteX10" fmla="*/ 0 w 357188"/>
              <a:gd name="connsiteY10" fmla="*/ 366713 h 369094"/>
              <a:gd name="connsiteX0" fmla="*/ 0 w 357188"/>
              <a:gd name="connsiteY0" fmla="*/ 366713 h 369094"/>
              <a:gd name="connsiteX1" fmla="*/ 78582 w 357188"/>
              <a:gd name="connsiteY1" fmla="*/ 257175 h 369094"/>
              <a:gd name="connsiteX2" fmla="*/ 123825 w 357188"/>
              <a:gd name="connsiteY2" fmla="*/ 247650 h 369094"/>
              <a:gd name="connsiteX3" fmla="*/ 214313 w 357188"/>
              <a:gd name="connsiteY3" fmla="*/ 250031 h 369094"/>
              <a:gd name="connsiteX4" fmla="*/ 304800 w 357188"/>
              <a:gd name="connsiteY4" fmla="*/ 178594 h 369094"/>
              <a:gd name="connsiteX5" fmla="*/ 278606 w 357188"/>
              <a:gd name="connsiteY5" fmla="*/ 45124 h 369094"/>
              <a:gd name="connsiteX6" fmla="*/ 185738 w 357188"/>
              <a:gd name="connsiteY6" fmla="*/ 0 h 369094"/>
              <a:gd name="connsiteX7" fmla="*/ 185738 w 357188"/>
              <a:gd name="connsiteY7" fmla="*/ 0 h 369094"/>
              <a:gd name="connsiteX8" fmla="*/ 357188 w 357188"/>
              <a:gd name="connsiteY8" fmla="*/ 0 h 369094"/>
              <a:gd name="connsiteX9" fmla="*/ 357188 w 357188"/>
              <a:gd name="connsiteY9" fmla="*/ 369094 h 369094"/>
              <a:gd name="connsiteX10" fmla="*/ 0 w 357188"/>
              <a:gd name="connsiteY10" fmla="*/ 366713 h 36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188" h="369094">
                <a:moveTo>
                  <a:pt x="0" y="366713"/>
                </a:moveTo>
                <a:lnTo>
                  <a:pt x="78582" y="257175"/>
                </a:lnTo>
                <a:lnTo>
                  <a:pt x="123825" y="247650"/>
                </a:lnTo>
                <a:lnTo>
                  <a:pt x="214313" y="250031"/>
                </a:lnTo>
                <a:lnTo>
                  <a:pt x="304800" y="178594"/>
                </a:lnTo>
                <a:lnTo>
                  <a:pt x="278606" y="45124"/>
                </a:lnTo>
                <a:lnTo>
                  <a:pt x="185738" y="0"/>
                </a:lnTo>
                <a:lnTo>
                  <a:pt x="185738" y="0"/>
                </a:lnTo>
                <a:lnTo>
                  <a:pt x="357188" y="0"/>
                </a:lnTo>
                <a:lnTo>
                  <a:pt x="357188" y="369094"/>
                </a:lnTo>
                <a:lnTo>
                  <a:pt x="0" y="366713"/>
                </a:lnTo>
                <a:close/>
              </a:path>
            </a:pathLst>
          </a:custGeom>
          <a:solidFill>
            <a:srgbClr val="5B9BC8">
              <a:lumMod val="20000"/>
              <a:lumOff val="80000"/>
            </a:srgbClr>
          </a:solidFill>
          <a:ln>
            <a:noFill/>
          </a:ln>
        </p:spPr>
        <p:txBody>
          <a:bodyPr vert="horz" wrap="square" lIns="72009" tIns="72009" rIns="72009" bIns="72009" rtlCol="0" anchor="ctr" anchorCtr="0">
            <a:noAutofit/>
          </a:body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endParaRPr kumimoji="0" lang="en-US" sz="1000" b="0" i="0" u="none" strike="noStrike" kern="0" cap="none" spc="0" normalizeH="0" baseline="0" noProof="0" dirty="0" err="1">
              <a:ln>
                <a:noFill/>
              </a:ln>
              <a:solidFill>
                <a:srgbClr val="000000"/>
              </a:solidFill>
              <a:effectLst/>
              <a:uLnTx/>
              <a:uFillTx/>
              <a:latin typeface="Century Gothic"/>
              <a:ea typeface="+mn-ea"/>
              <a:cs typeface="+mn-cs"/>
            </a:endParaRPr>
          </a:p>
        </p:txBody>
      </p:sp>
      <p:sp>
        <p:nvSpPr>
          <p:cNvPr id="232" name="Freeform 34">
            <a:extLst>
              <a:ext uri="{FF2B5EF4-FFF2-40B4-BE49-F238E27FC236}">
                <a16:creationId xmlns:a16="http://schemas.microsoft.com/office/drawing/2014/main" id="{241B1800-2207-4FD7-A1A3-526D560F3EE7}"/>
              </a:ext>
            </a:extLst>
          </p:cNvPr>
          <p:cNvSpPr>
            <a:spLocks noEditPoints="1"/>
          </p:cNvSpPr>
          <p:nvPr/>
        </p:nvSpPr>
        <p:spPr bwMode="auto">
          <a:xfrm>
            <a:off x="1936124" y="1465263"/>
            <a:ext cx="279218" cy="278829"/>
          </a:xfrm>
          <a:custGeom>
            <a:avLst/>
            <a:gdLst>
              <a:gd name="T0" fmla="*/ 234 w 468"/>
              <a:gd name="T1" fmla="*/ 0 h 467"/>
              <a:gd name="T2" fmla="*/ 0 w 468"/>
              <a:gd name="T3" fmla="*/ 234 h 467"/>
              <a:gd name="T4" fmla="*/ 234 w 468"/>
              <a:gd name="T5" fmla="*/ 467 h 467"/>
              <a:gd name="T6" fmla="*/ 468 w 468"/>
              <a:gd name="T7" fmla="*/ 234 h 467"/>
              <a:gd name="T8" fmla="*/ 234 w 468"/>
              <a:gd name="T9" fmla="*/ 0 h 467"/>
              <a:gd name="T10" fmla="*/ 234 w 468"/>
              <a:gd name="T11" fmla="*/ 419 h 467"/>
              <a:gd name="T12" fmla="*/ 48 w 468"/>
              <a:gd name="T13" fmla="*/ 234 h 467"/>
              <a:gd name="T14" fmla="*/ 234 w 468"/>
              <a:gd name="T15" fmla="*/ 48 h 467"/>
              <a:gd name="T16" fmla="*/ 420 w 468"/>
              <a:gd name="T17" fmla="*/ 234 h 467"/>
              <a:gd name="T18" fmla="*/ 234 w 468"/>
              <a:gd name="T19" fmla="*/ 41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467">
                <a:moveTo>
                  <a:pt x="234" y="0"/>
                </a:moveTo>
                <a:cubicBezTo>
                  <a:pt x="105" y="0"/>
                  <a:pt x="0" y="105"/>
                  <a:pt x="0" y="234"/>
                </a:cubicBezTo>
                <a:cubicBezTo>
                  <a:pt x="0" y="363"/>
                  <a:pt x="105" y="467"/>
                  <a:pt x="234" y="467"/>
                </a:cubicBezTo>
                <a:cubicBezTo>
                  <a:pt x="363" y="467"/>
                  <a:pt x="468" y="363"/>
                  <a:pt x="468" y="234"/>
                </a:cubicBezTo>
                <a:cubicBezTo>
                  <a:pt x="468" y="105"/>
                  <a:pt x="363" y="0"/>
                  <a:pt x="234" y="0"/>
                </a:cubicBezTo>
                <a:close/>
                <a:moveTo>
                  <a:pt x="234" y="419"/>
                </a:moveTo>
                <a:cubicBezTo>
                  <a:pt x="131" y="419"/>
                  <a:pt x="48" y="336"/>
                  <a:pt x="48" y="234"/>
                </a:cubicBezTo>
                <a:cubicBezTo>
                  <a:pt x="48" y="131"/>
                  <a:pt x="131" y="48"/>
                  <a:pt x="234" y="48"/>
                </a:cubicBezTo>
                <a:cubicBezTo>
                  <a:pt x="336" y="48"/>
                  <a:pt x="420" y="131"/>
                  <a:pt x="420" y="234"/>
                </a:cubicBezTo>
                <a:cubicBezTo>
                  <a:pt x="420" y="336"/>
                  <a:pt x="336" y="419"/>
                  <a:pt x="234" y="419"/>
                </a:cubicBezTo>
              </a:path>
            </a:pathLst>
          </a:custGeom>
          <a:solidFill>
            <a:srgbClr val="5B9BC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0" normalizeH="0" baseline="0" noProof="0">
              <a:ln>
                <a:noFill/>
              </a:ln>
              <a:solidFill>
                <a:srgbClr val="000000"/>
              </a:solidFill>
              <a:effectLst/>
              <a:uLnTx/>
              <a:uFillTx/>
              <a:latin typeface="Arial" charset="0"/>
              <a:ea typeface="+mn-ea"/>
              <a:cs typeface="+mn-cs"/>
            </a:endParaRPr>
          </a:p>
        </p:txBody>
      </p:sp>
      <p:sp>
        <p:nvSpPr>
          <p:cNvPr id="233" name="Freeform 35">
            <a:extLst>
              <a:ext uri="{FF2B5EF4-FFF2-40B4-BE49-F238E27FC236}">
                <a16:creationId xmlns:a16="http://schemas.microsoft.com/office/drawing/2014/main" id="{0F8630D1-BE2B-4898-B8FD-F569B52EDEEB}"/>
              </a:ext>
            </a:extLst>
          </p:cNvPr>
          <p:cNvSpPr>
            <a:spLocks/>
          </p:cNvSpPr>
          <p:nvPr/>
        </p:nvSpPr>
        <p:spPr bwMode="auto">
          <a:xfrm>
            <a:off x="1832926" y="1687430"/>
            <a:ext cx="159859" cy="156452"/>
          </a:xfrm>
          <a:custGeom>
            <a:avLst/>
            <a:gdLst>
              <a:gd name="T0" fmla="*/ 193 w 268"/>
              <a:gd name="T1" fmla="*/ 0 h 262"/>
              <a:gd name="T2" fmla="*/ 29 w 268"/>
              <a:gd name="T3" fmla="*/ 131 h 262"/>
              <a:gd name="T4" fmla="*/ 29 w 268"/>
              <a:gd name="T5" fmla="*/ 239 h 262"/>
              <a:gd name="T6" fmla="*/ 83 w 268"/>
              <a:gd name="T7" fmla="*/ 262 h 262"/>
              <a:gd name="T8" fmla="*/ 137 w 268"/>
              <a:gd name="T9" fmla="*/ 239 h 262"/>
              <a:gd name="T10" fmla="*/ 268 w 268"/>
              <a:gd name="T11" fmla="*/ 75 h 262"/>
              <a:gd name="T12" fmla="*/ 193 w 268"/>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268" h="262">
                <a:moveTo>
                  <a:pt x="193" y="0"/>
                </a:moveTo>
                <a:cubicBezTo>
                  <a:pt x="123" y="70"/>
                  <a:pt x="86" y="75"/>
                  <a:pt x="29" y="131"/>
                </a:cubicBezTo>
                <a:cubicBezTo>
                  <a:pt x="0" y="161"/>
                  <a:pt x="0" y="210"/>
                  <a:pt x="29" y="239"/>
                </a:cubicBezTo>
                <a:cubicBezTo>
                  <a:pt x="44" y="254"/>
                  <a:pt x="64" y="262"/>
                  <a:pt x="83" y="262"/>
                </a:cubicBezTo>
                <a:cubicBezTo>
                  <a:pt x="103" y="262"/>
                  <a:pt x="122" y="254"/>
                  <a:pt x="137" y="239"/>
                </a:cubicBezTo>
                <a:cubicBezTo>
                  <a:pt x="194" y="183"/>
                  <a:pt x="198" y="145"/>
                  <a:pt x="268" y="75"/>
                </a:cubicBezTo>
                <a:cubicBezTo>
                  <a:pt x="238" y="56"/>
                  <a:pt x="213" y="30"/>
                  <a:pt x="193" y="0"/>
                </a:cubicBezTo>
              </a:path>
            </a:pathLst>
          </a:custGeom>
          <a:solidFill>
            <a:srgbClr val="5B9BC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0" normalizeH="0" baseline="0" noProof="0">
              <a:ln>
                <a:noFill/>
              </a:ln>
              <a:solidFill>
                <a:srgbClr val="000000"/>
              </a:solidFill>
              <a:effectLst/>
              <a:uLnTx/>
              <a:uFillTx/>
              <a:latin typeface="Arial" charset="0"/>
              <a:ea typeface="+mn-ea"/>
              <a:cs typeface="+mn-cs"/>
            </a:endParaRPr>
          </a:p>
        </p:txBody>
      </p:sp>
      <p:sp>
        <p:nvSpPr>
          <p:cNvPr id="234" name="Freeform 36">
            <a:extLst>
              <a:ext uri="{FF2B5EF4-FFF2-40B4-BE49-F238E27FC236}">
                <a16:creationId xmlns:a16="http://schemas.microsoft.com/office/drawing/2014/main" id="{0C383919-5998-4D1E-BDA6-DF7EEEC508E8}"/>
              </a:ext>
            </a:extLst>
          </p:cNvPr>
          <p:cNvSpPr>
            <a:spLocks/>
          </p:cNvSpPr>
          <p:nvPr/>
        </p:nvSpPr>
        <p:spPr bwMode="auto">
          <a:xfrm>
            <a:off x="2028612" y="1585303"/>
            <a:ext cx="145548" cy="136104"/>
          </a:xfrm>
          <a:custGeom>
            <a:avLst/>
            <a:gdLst>
              <a:gd name="T0" fmla="*/ 0 w 244"/>
              <a:gd name="T1" fmla="*/ 145 h 228"/>
              <a:gd name="T2" fmla="*/ 222 w 244"/>
              <a:gd name="T3" fmla="*/ 0 h 228"/>
              <a:gd name="T4" fmla="*/ 0 w 244"/>
              <a:gd name="T5" fmla="*/ 145 h 228"/>
            </a:gdLst>
            <a:ahLst/>
            <a:cxnLst>
              <a:cxn ang="0">
                <a:pos x="T0" y="T1"/>
              </a:cxn>
              <a:cxn ang="0">
                <a:pos x="T2" y="T3"/>
              </a:cxn>
              <a:cxn ang="0">
                <a:pos x="T4" y="T5"/>
              </a:cxn>
            </a:cxnLst>
            <a:rect l="0" t="0" r="r" b="b"/>
            <a:pathLst>
              <a:path w="244" h="228">
                <a:moveTo>
                  <a:pt x="0" y="145"/>
                </a:moveTo>
                <a:cubicBezTo>
                  <a:pt x="80" y="228"/>
                  <a:pt x="244" y="135"/>
                  <a:pt x="222" y="0"/>
                </a:cubicBezTo>
                <a:cubicBezTo>
                  <a:pt x="190" y="93"/>
                  <a:pt x="70" y="150"/>
                  <a:pt x="0" y="145"/>
                </a:cubicBezTo>
              </a:path>
            </a:pathLst>
          </a:custGeom>
          <a:solidFill>
            <a:srgbClr val="5B9BC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0" normalizeH="0" baseline="0" noProof="0">
              <a:ln>
                <a:noFill/>
              </a:ln>
              <a:solidFill>
                <a:srgbClr val="000000"/>
              </a:solidFill>
              <a:effectLst/>
              <a:uLnTx/>
              <a:uFillTx/>
              <a:latin typeface="Arial" charset="0"/>
              <a:ea typeface="+mn-ea"/>
              <a:cs typeface="+mn-cs"/>
            </a:endParaRPr>
          </a:p>
        </p:txBody>
      </p:sp>
      <p:sp>
        <p:nvSpPr>
          <p:cNvPr id="235" name="TextBox 234">
            <a:extLst>
              <a:ext uri="{FF2B5EF4-FFF2-40B4-BE49-F238E27FC236}">
                <a16:creationId xmlns:a16="http://schemas.microsoft.com/office/drawing/2014/main" id="{89777E0F-86F2-429E-A7AB-C8946432D2E0}"/>
              </a:ext>
            </a:extLst>
          </p:cNvPr>
          <p:cNvSpPr txBox="1">
            <a:spLocks/>
          </p:cNvSpPr>
          <p:nvPr/>
        </p:nvSpPr>
        <p:spPr>
          <a:xfrm>
            <a:off x="6151938" y="1466851"/>
            <a:ext cx="158625" cy="379568"/>
          </a:xfrm>
          <a:prstGeom prst="rect">
            <a:avLst/>
          </a:prstGeom>
          <a:solidFill>
            <a:srgbClr val="5B9BC8">
              <a:lumMod val="20000"/>
              <a:lumOff val="80000"/>
            </a:srgbClr>
          </a:solidFill>
          <a:ln>
            <a:no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bg1"/>
              </a:buClr>
              <a:buSzPct val="100000"/>
              <a:defRPr sz="10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endParaRPr kumimoji="0" lang="en-US" sz="1000" b="0" i="0" u="none" strike="noStrike" kern="0" cap="none" spc="0" normalizeH="0" baseline="0" noProof="0" dirty="0">
              <a:ln>
                <a:noFill/>
              </a:ln>
              <a:solidFill>
                <a:srgbClr val="000000"/>
              </a:solidFill>
              <a:effectLst/>
              <a:uLnTx/>
              <a:uFillTx/>
              <a:latin typeface="Century Gothic"/>
              <a:ea typeface="+mn-ea"/>
              <a:cs typeface="+mn-cs"/>
            </a:endParaRPr>
          </a:p>
        </p:txBody>
      </p:sp>
      <p:sp>
        <p:nvSpPr>
          <p:cNvPr id="236" name="TextBox 235">
            <a:extLst>
              <a:ext uri="{FF2B5EF4-FFF2-40B4-BE49-F238E27FC236}">
                <a16:creationId xmlns:a16="http://schemas.microsoft.com/office/drawing/2014/main" id="{B89809CA-1F33-476E-8ABC-D1E7379E7A62}"/>
              </a:ext>
            </a:extLst>
          </p:cNvPr>
          <p:cNvSpPr txBox="1">
            <a:spLocks/>
          </p:cNvSpPr>
          <p:nvPr/>
        </p:nvSpPr>
        <p:spPr>
          <a:xfrm>
            <a:off x="6193212" y="1466851"/>
            <a:ext cx="2630748" cy="379568"/>
          </a:xfrm>
          <a:prstGeom prst="rect">
            <a:avLst/>
          </a:prstGeom>
          <a:solidFill>
            <a:srgbClr val="5B9BC8">
              <a:lumMod val="20000"/>
              <a:lumOff val="80000"/>
            </a:srgbClr>
          </a:solidFill>
          <a:ln>
            <a:no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bg1"/>
              </a:buClr>
              <a:buSzPct val="100000"/>
              <a:defRPr sz="10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r>
              <a:rPr kumimoji="0" lang="en-US" sz="1000" b="0" i="0" u="none" strike="noStrike" kern="0" cap="none" spc="0" normalizeH="0" baseline="0" noProof="0" dirty="0">
                <a:ln>
                  <a:noFill/>
                </a:ln>
                <a:solidFill>
                  <a:srgbClr val="000000"/>
                </a:solidFill>
                <a:effectLst/>
                <a:uLnTx/>
                <a:uFillTx/>
                <a:latin typeface="Century Gothic"/>
                <a:ea typeface="+mn-ea"/>
                <a:cs typeface="+mn-cs"/>
              </a:rPr>
              <a:t>Survey Participants</a:t>
            </a:r>
          </a:p>
        </p:txBody>
      </p:sp>
      <p:grpSp>
        <p:nvGrpSpPr>
          <p:cNvPr id="237" name="Group 236">
            <a:extLst>
              <a:ext uri="{FF2B5EF4-FFF2-40B4-BE49-F238E27FC236}">
                <a16:creationId xmlns:a16="http://schemas.microsoft.com/office/drawing/2014/main" id="{49D12193-3EA6-4270-ADE3-0CB4F4EAB26C}"/>
              </a:ext>
            </a:extLst>
          </p:cNvPr>
          <p:cNvGrpSpPr/>
          <p:nvPr/>
        </p:nvGrpSpPr>
        <p:grpSpPr>
          <a:xfrm>
            <a:off x="5908131" y="1481190"/>
            <a:ext cx="111758" cy="328579"/>
            <a:chOff x="5691187" y="1233521"/>
            <a:chExt cx="111758" cy="333747"/>
          </a:xfrm>
          <a:solidFill>
            <a:srgbClr val="5B9BC8"/>
          </a:solidFill>
        </p:grpSpPr>
        <p:sp>
          <p:nvSpPr>
            <p:cNvPr id="238" name="Freeform 40">
              <a:extLst>
                <a:ext uri="{FF2B5EF4-FFF2-40B4-BE49-F238E27FC236}">
                  <a16:creationId xmlns:a16="http://schemas.microsoft.com/office/drawing/2014/main" id="{774357CB-2101-41F1-A91D-199057C5FDE0}"/>
                </a:ext>
              </a:extLst>
            </p:cNvPr>
            <p:cNvSpPr>
              <a:spLocks/>
            </p:cNvSpPr>
            <p:nvPr/>
          </p:nvSpPr>
          <p:spPr bwMode="auto">
            <a:xfrm>
              <a:off x="5724208" y="1233521"/>
              <a:ext cx="49088" cy="63952"/>
            </a:xfrm>
            <a:custGeom>
              <a:avLst/>
              <a:gdLst>
                <a:gd name="T0" fmla="*/ 124 w 248"/>
                <a:gd name="T1" fmla="*/ 0 h 322"/>
                <a:gd name="T2" fmla="*/ 0 w 248"/>
                <a:gd name="T3" fmla="*/ 124 h 322"/>
                <a:gd name="T4" fmla="*/ 124 w 248"/>
                <a:gd name="T5" fmla="*/ 322 h 322"/>
                <a:gd name="T6" fmla="*/ 248 w 248"/>
                <a:gd name="T7" fmla="*/ 124 h 322"/>
                <a:gd name="T8" fmla="*/ 124 w 248"/>
                <a:gd name="T9" fmla="*/ 0 h 322"/>
              </a:gdLst>
              <a:ahLst/>
              <a:cxnLst>
                <a:cxn ang="0">
                  <a:pos x="T0" y="T1"/>
                </a:cxn>
                <a:cxn ang="0">
                  <a:pos x="T2" y="T3"/>
                </a:cxn>
                <a:cxn ang="0">
                  <a:pos x="T4" y="T5"/>
                </a:cxn>
                <a:cxn ang="0">
                  <a:pos x="T6" y="T7"/>
                </a:cxn>
                <a:cxn ang="0">
                  <a:pos x="T8" y="T9"/>
                </a:cxn>
              </a:cxnLst>
              <a:rect l="0" t="0" r="r" b="b"/>
              <a:pathLst>
                <a:path w="248" h="322">
                  <a:moveTo>
                    <a:pt x="124" y="0"/>
                  </a:moveTo>
                  <a:cubicBezTo>
                    <a:pt x="56" y="0"/>
                    <a:pt x="0" y="56"/>
                    <a:pt x="0" y="124"/>
                  </a:cubicBezTo>
                  <a:cubicBezTo>
                    <a:pt x="0" y="233"/>
                    <a:pt x="56" y="322"/>
                    <a:pt x="124" y="322"/>
                  </a:cubicBezTo>
                  <a:cubicBezTo>
                    <a:pt x="192" y="322"/>
                    <a:pt x="248" y="233"/>
                    <a:pt x="248" y="124"/>
                  </a:cubicBezTo>
                  <a:cubicBezTo>
                    <a:pt x="248" y="56"/>
                    <a:pt x="192" y="0"/>
                    <a:pt x="124" y="0"/>
                  </a:cubicBezTo>
                </a:path>
              </a:pathLst>
            </a:custGeom>
            <a:grpFill/>
            <a:ln>
              <a:solidFill>
                <a:srgbClr val="FFFFFF"/>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0" normalizeH="0" baseline="0" noProof="0">
                <a:ln>
                  <a:noFill/>
                </a:ln>
                <a:solidFill>
                  <a:srgbClr val="000000"/>
                </a:solidFill>
                <a:effectLst/>
                <a:uLnTx/>
                <a:uFillTx/>
                <a:latin typeface="Arial" charset="0"/>
                <a:ea typeface="+mn-ea"/>
                <a:cs typeface="+mn-cs"/>
              </a:endParaRPr>
            </a:p>
          </p:txBody>
        </p:sp>
        <p:sp>
          <p:nvSpPr>
            <p:cNvPr id="239" name="Freeform 41">
              <a:extLst>
                <a:ext uri="{FF2B5EF4-FFF2-40B4-BE49-F238E27FC236}">
                  <a16:creationId xmlns:a16="http://schemas.microsoft.com/office/drawing/2014/main" id="{3F14CE3A-0663-48BF-9585-73621F5A4659}"/>
                </a:ext>
              </a:extLst>
            </p:cNvPr>
            <p:cNvSpPr>
              <a:spLocks/>
            </p:cNvSpPr>
            <p:nvPr/>
          </p:nvSpPr>
          <p:spPr bwMode="auto">
            <a:xfrm>
              <a:off x="5691187" y="1297830"/>
              <a:ext cx="111758" cy="269438"/>
            </a:xfrm>
            <a:custGeom>
              <a:avLst/>
              <a:gdLst>
                <a:gd name="T0" fmla="*/ 565 w 565"/>
                <a:gd name="T1" fmla="*/ 81 h 1356"/>
                <a:gd name="T2" fmla="*/ 508 w 565"/>
                <a:gd name="T3" fmla="*/ 42 h 1356"/>
                <a:gd name="T4" fmla="*/ 373 w 565"/>
                <a:gd name="T5" fmla="*/ 0 h 1356"/>
                <a:gd name="T6" fmla="*/ 290 w 565"/>
                <a:gd name="T7" fmla="*/ 173 h 1356"/>
                <a:gd name="T8" fmla="*/ 207 w 565"/>
                <a:gd name="T9" fmla="*/ 0 h 1356"/>
                <a:gd name="T10" fmla="*/ 72 w 565"/>
                <a:gd name="T11" fmla="*/ 42 h 1356"/>
                <a:gd name="T12" fmla="*/ 0 w 565"/>
                <a:gd name="T13" fmla="*/ 144 h 1356"/>
                <a:gd name="T14" fmla="*/ 0 w 565"/>
                <a:gd name="T15" fmla="*/ 625 h 1356"/>
                <a:gd name="T16" fmla="*/ 104 w 565"/>
                <a:gd name="T17" fmla="*/ 717 h 1356"/>
                <a:gd name="T18" fmla="*/ 166 w 565"/>
                <a:gd name="T19" fmla="*/ 1356 h 1356"/>
                <a:gd name="T20" fmla="*/ 414 w 565"/>
                <a:gd name="T21" fmla="*/ 1356 h 1356"/>
                <a:gd name="T22" fmla="*/ 476 w 565"/>
                <a:gd name="T23" fmla="*/ 717 h 1356"/>
                <a:gd name="T24" fmla="*/ 558 w 565"/>
                <a:gd name="T25" fmla="*/ 680 h 1356"/>
                <a:gd name="T26" fmla="*/ 558 w 565"/>
                <a:gd name="T27" fmla="*/ 142 h 1356"/>
                <a:gd name="T28" fmla="*/ 565 w 565"/>
                <a:gd name="T29" fmla="*/ 81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5" h="1356">
                  <a:moveTo>
                    <a:pt x="565" y="81"/>
                  </a:moveTo>
                  <a:cubicBezTo>
                    <a:pt x="554" y="63"/>
                    <a:pt x="536" y="51"/>
                    <a:pt x="508" y="42"/>
                  </a:cubicBezTo>
                  <a:cubicBezTo>
                    <a:pt x="463" y="28"/>
                    <a:pt x="395" y="7"/>
                    <a:pt x="373" y="0"/>
                  </a:cubicBezTo>
                  <a:lnTo>
                    <a:pt x="290" y="173"/>
                  </a:lnTo>
                  <a:lnTo>
                    <a:pt x="207" y="0"/>
                  </a:lnTo>
                  <a:cubicBezTo>
                    <a:pt x="185" y="7"/>
                    <a:pt x="117" y="28"/>
                    <a:pt x="72" y="42"/>
                  </a:cubicBezTo>
                  <a:cubicBezTo>
                    <a:pt x="17" y="59"/>
                    <a:pt x="0" y="90"/>
                    <a:pt x="0" y="144"/>
                  </a:cubicBezTo>
                  <a:lnTo>
                    <a:pt x="0" y="625"/>
                  </a:lnTo>
                  <a:cubicBezTo>
                    <a:pt x="0" y="676"/>
                    <a:pt x="46" y="716"/>
                    <a:pt x="104" y="717"/>
                  </a:cubicBezTo>
                  <a:lnTo>
                    <a:pt x="166" y="1356"/>
                  </a:lnTo>
                  <a:lnTo>
                    <a:pt x="414" y="1356"/>
                  </a:lnTo>
                  <a:lnTo>
                    <a:pt x="476" y="717"/>
                  </a:lnTo>
                  <a:cubicBezTo>
                    <a:pt x="509" y="716"/>
                    <a:pt x="539" y="702"/>
                    <a:pt x="558" y="680"/>
                  </a:cubicBezTo>
                  <a:lnTo>
                    <a:pt x="558" y="142"/>
                  </a:lnTo>
                  <a:cubicBezTo>
                    <a:pt x="558" y="119"/>
                    <a:pt x="561" y="99"/>
                    <a:pt x="565" y="81"/>
                  </a:cubicBezTo>
                </a:path>
              </a:pathLst>
            </a:custGeom>
            <a:grpFill/>
            <a:ln>
              <a:solidFill>
                <a:srgbClr val="FFFFFF"/>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0" normalizeH="0" baseline="0" noProof="0">
                <a:ln>
                  <a:noFill/>
                </a:ln>
                <a:solidFill>
                  <a:srgbClr val="000000"/>
                </a:solidFill>
                <a:effectLst/>
                <a:uLnTx/>
                <a:uFillTx/>
                <a:latin typeface="Arial" charset="0"/>
                <a:ea typeface="+mn-ea"/>
                <a:cs typeface="+mn-cs"/>
              </a:endParaRPr>
            </a:p>
          </p:txBody>
        </p:sp>
      </p:grpSp>
      <p:grpSp>
        <p:nvGrpSpPr>
          <p:cNvPr id="240" name="Group 239">
            <a:extLst>
              <a:ext uri="{FF2B5EF4-FFF2-40B4-BE49-F238E27FC236}">
                <a16:creationId xmlns:a16="http://schemas.microsoft.com/office/drawing/2014/main" id="{8F295712-B549-45DE-A27A-DD0FB89EFCEA}"/>
              </a:ext>
            </a:extLst>
          </p:cNvPr>
          <p:cNvGrpSpPr/>
          <p:nvPr/>
        </p:nvGrpSpPr>
        <p:grpSpPr>
          <a:xfrm>
            <a:off x="6003919" y="1481190"/>
            <a:ext cx="112113" cy="347629"/>
            <a:chOff x="5786975" y="1233521"/>
            <a:chExt cx="112113" cy="333747"/>
          </a:xfrm>
          <a:solidFill>
            <a:srgbClr val="5B9BC8"/>
          </a:solidFill>
        </p:grpSpPr>
        <p:sp>
          <p:nvSpPr>
            <p:cNvPr id="241" name="Freeform 42">
              <a:extLst>
                <a:ext uri="{FF2B5EF4-FFF2-40B4-BE49-F238E27FC236}">
                  <a16:creationId xmlns:a16="http://schemas.microsoft.com/office/drawing/2014/main" id="{FC5AD64F-4BB5-42B4-A58A-43225C69B8FD}"/>
                </a:ext>
              </a:extLst>
            </p:cNvPr>
            <p:cNvSpPr>
              <a:spLocks/>
            </p:cNvSpPr>
            <p:nvPr/>
          </p:nvSpPr>
          <p:spPr bwMode="auto">
            <a:xfrm>
              <a:off x="5817422" y="1233521"/>
              <a:ext cx="49088" cy="63952"/>
            </a:xfrm>
            <a:custGeom>
              <a:avLst/>
              <a:gdLst>
                <a:gd name="T0" fmla="*/ 124 w 248"/>
                <a:gd name="T1" fmla="*/ 0 h 322"/>
                <a:gd name="T2" fmla="*/ 0 w 248"/>
                <a:gd name="T3" fmla="*/ 124 h 322"/>
                <a:gd name="T4" fmla="*/ 124 w 248"/>
                <a:gd name="T5" fmla="*/ 322 h 322"/>
                <a:gd name="T6" fmla="*/ 248 w 248"/>
                <a:gd name="T7" fmla="*/ 124 h 322"/>
                <a:gd name="T8" fmla="*/ 124 w 248"/>
                <a:gd name="T9" fmla="*/ 0 h 322"/>
              </a:gdLst>
              <a:ahLst/>
              <a:cxnLst>
                <a:cxn ang="0">
                  <a:pos x="T0" y="T1"/>
                </a:cxn>
                <a:cxn ang="0">
                  <a:pos x="T2" y="T3"/>
                </a:cxn>
                <a:cxn ang="0">
                  <a:pos x="T4" y="T5"/>
                </a:cxn>
                <a:cxn ang="0">
                  <a:pos x="T6" y="T7"/>
                </a:cxn>
                <a:cxn ang="0">
                  <a:pos x="T8" y="T9"/>
                </a:cxn>
              </a:cxnLst>
              <a:rect l="0" t="0" r="r" b="b"/>
              <a:pathLst>
                <a:path w="248" h="322">
                  <a:moveTo>
                    <a:pt x="124" y="0"/>
                  </a:moveTo>
                  <a:cubicBezTo>
                    <a:pt x="56" y="0"/>
                    <a:pt x="0" y="56"/>
                    <a:pt x="0" y="124"/>
                  </a:cubicBezTo>
                  <a:cubicBezTo>
                    <a:pt x="0" y="233"/>
                    <a:pt x="56" y="322"/>
                    <a:pt x="124" y="322"/>
                  </a:cubicBezTo>
                  <a:cubicBezTo>
                    <a:pt x="192" y="322"/>
                    <a:pt x="248" y="233"/>
                    <a:pt x="248" y="124"/>
                  </a:cubicBezTo>
                  <a:cubicBezTo>
                    <a:pt x="248" y="56"/>
                    <a:pt x="192" y="0"/>
                    <a:pt x="124" y="0"/>
                  </a:cubicBezTo>
                </a:path>
              </a:pathLst>
            </a:custGeom>
            <a:grpFill/>
            <a:ln>
              <a:solidFill>
                <a:srgbClr val="FFFFFF"/>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0" normalizeH="0" baseline="0" noProof="0">
                <a:ln>
                  <a:noFill/>
                </a:ln>
                <a:solidFill>
                  <a:srgbClr val="000000"/>
                </a:solidFill>
                <a:effectLst/>
                <a:uLnTx/>
                <a:uFillTx/>
                <a:latin typeface="Arial" charset="0"/>
                <a:ea typeface="+mn-ea"/>
                <a:cs typeface="+mn-cs"/>
              </a:endParaRPr>
            </a:p>
          </p:txBody>
        </p:sp>
        <p:sp>
          <p:nvSpPr>
            <p:cNvPr id="242" name="Freeform 43">
              <a:extLst>
                <a:ext uri="{FF2B5EF4-FFF2-40B4-BE49-F238E27FC236}">
                  <a16:creationId xmlns:a16="http://schemas.microsoft.com/office/drawing/2014/main" id="{97120523-FB27-493A-AE48-FFEA754D06D8}"/>
                </a:ext>
              </a:extLst>
            </p:cNvPr>
            <p:cNvSpPr>
              <a:spLocks/>
            </p:cNvSpPr>
            <p:nvPr/>
          </p:nvSpPr>
          <p:spPr bwMode="auto">
            <a:xfrm>
              <a:off x="5786975" y="1297830"/>
              <a:ext cx="112113" cy="269438"/>
            </a:xfrm>
            <a:custGeom>
              <a:avLst/>
              <a:gdLst>
                <a:gd name="T0" fmla="*/ 495 w 567"/>
                <a:gd name="T1" fmla="*/ 42 h 1356"/>
                <a:gd name="T2" fmla="*/ 360 w 567"/>
                <a:gd name="T3" fmla="*/ 0 h 1356"/>
                <a:gd name="T4" fmla="*/ 277 w 567"/>
                <a:gd name="T5" fmla="*/ 173 h 1356"/>
                <a:gd name="T6" fmla="*/ 195 w 567"/>
                <a:gd name="T7" fmla="*/ 0 h 1356"/>
                <a:gd name="T8" fmla="*/ 59 w 567"/>
                <a:gd name="T9" fmla="*/ 42 h 1356"/>
                <a:gd name="T10" fmla="*/ 0 w 567"/>
                <a:gd name="T11" fmla="*/ 84 h 1356"/>
                <a:gd name="T12" fmla="*/ 6 w 567"/>
                <a:gd name="T13" fmla="*/ 142 h 1356"/>
                <a:gd name="T14" fmla="*/ 6 w 567"/>
                <a:gd name="T15" fmla="*/ 677 h 1356"/>
                <a:gd name="T16" fmla="*/ 91 w 567"/>
                <a:gd name="T17" fmla="*/ 717 h 1356"/>
                <a:gd name="T18" fmla="*/ 153 w 567"/>
                <a:gd name="T19" fmla="*/ 1356 h 1356"/>
                <a:gd name="T20" fmla="*/ 401 w 567"/>
                <a:gd name="T21" fmla="*/ 1356 h 1356"/>
                <a:gd name="T22" fmla="*/ 463 w 567"/>
                <a:gd name="T23" fmla="*/ 717 h 1356"/>
                <a:gd name="T24" fmla="*/ 567 w 567"/>
                <a:gd name="T25" fmla="*/ 625 h 1356"/>
                <a:gd name="T26" fmla="*/ 567 w 567"/>
                <a:gd name="T27" fmla="*/ 144 h 1356"/>
                <a:gd name="T28" fmla="*/ 495 w 567"/>
                <a:gd name="T29" fmla="*/ 42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1356">
                  <a:moveTo>
                    <a:pt x="495" y="42"/>
                  </a:moveTo>
                  <a:cubicBezTo>
                    <a:pt x="450" y="28"/>
                    <a:pt x="382" y="7"/>
                    <a:pt x="360" y="0"/>
                  </a:cubicBezTo>
                  <a:lnTo>
                    <a:pt x="277" y="173"/>
                  </a:lnTo>
                  <a:lnTo>
                    <a:pt x="195" y="0"/>
                  </a:lnTo>
                  <a:cubicBezTo>
                    <a:pt x="173" y="7"/>
                    <a:pt x="104" y="28"/>
                    <a:pt x="59" y="42"/>
                  </a:cubicBezTo>
                  <a:cubicBezTo>
                    <a:pt x="29" y="51"/>
                    <a:pt x="11" y="65"/>
                    <a:pt x="0" y="84"/>
                  </a:cubicBezTo>
                  <a:cubicBezTo>
                    <a:pt x="4" y="102"/>
                    <a:pt x="6" y="121"/>
                    <a:pt x="6" y="142"/>
                  </a:cubicBezTo>
                  <a:lnTo>
                    <a:pt x="6" y="677"/>
                  </a:lnTo>
                  <a:cubicBezTo>
                    <a:pt x="25" y="701"/>
                    <a:pt x="56" y="717"/>
                    <a:pt x="91" y="717"/>
                  </a:cubicBezTo>
                  <a:lnTo>
                    <a:pt x="153" y="1356"/>
                  </a:lnTo>
                  <a:lnTo>
                    <a:pt x="401" y="1356"/>
                  </a:lnTo>
                  <a:lnTo>
                    <a:pt x="463" y="717"/>
                  </a:lnTo>
                  <a:cubicBezTo>
                    <a:pt x="521" y="716"/>
                    <a:pt x="567" y="675"/>
                    <a:pt x="567" y="625"/>
                  </a:cubicBezTo>
                  <a:lnTo>
                    <a:pt x="567" y="144"/>
                  </a:lnTo>
                  <a:cubicBezTo>
                    <a:pt x="567" y="90"/>
                    <a:pt x="550" y="59"/>
                    <a:pt x="495" y="42"/>
                  </a:cubicBezTo>
                </a:path>
              </a:pathLst>
            </a:custGeom>
            <a:grpFill/>
            <a:ln>
              <a:solidFill>
                <a:srgbClr val="FFFFFF"/>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0" normalizeH="0" baseline="0" noProof="0">
                <a:ln>
                  <a:noFill/>
                </a:ln>
                <a:solidFill>
                  <a:srgbClr val="000000"/>
                </a:solidFill>
                <a:effectLst/>
                <a:uLnTx/>
                <a:uFillTx/>
                <a:latin typeface="Arial" charset="0"/>
                <a:ea typeface="+mn-ea"/>
                <a:cs typeface="+mn-cs"/>
              </a:endParaRPr>
            </a:p>
          </p:txBody>
        </p:sp>
      </p:grpSp>
      <p:sp>
        <p:nvSpPr>
          <p:cNvPr id="243" name="Freeform 44">
            <a:extLst>
              <a:ext uri="{FF2B5EF4-FFF2-40B4-BE49-F238E27FC236}">
                <a16:creationId xmlns:a16="http://schemas.microsoft.com/office/drawing/2014/main" id="{E1601DF8-5511-4B62-8DD5-8D1360889E1B}"/>
              </a:ext>
            </a:extLst>
          </p:cNvPr>
          <p:cNvSpPr>
            <a:spLocks/>
          </p:cNvSpPr>
          <p:nvPr/>
        </p:nvSpPr>
        <p:spPr bwMode="auto">
          <a:xfrm>
            <a:off x="6074989" y="1535967"/>
            <a:ext cx="131553" cy="309520"/>
          </a:xfrm>
          <a:custGeom>
            <a:avLst/>
            <a:gdLst>
              <a:gd name="T0" fmla="*/ 583 w 665"/>
              <a:gd name="T1" fmla="*/ 48 h 1558"/>
              <a:gd name="T2" fmla="*/ 428 w 665"/>
              <a:gd name="T3" fmla="*/ 0 h 1558"/>
              <a:gd name="T4" fmla="*/ 333 w 665"/>
              <a:gd name="T5" fmla="*/ 199 h 1558"/>
              <a:gd name="T6" fmla="*/ 238 w 665"/>
              <a:gd name="T7" fmla="*/ 0 h 1558"/>
              <a:gd name="T8" fmla="*/ 82 w 665"/>
              <a:gd name="T9" fmla="*/ 48 h 1558"/>
              <a:gd name="T10" fmla="*/ 0 w 665"/>
              <a:gd name="T11" fmla="*/ 166 h 1558"/>
              <a:gd name="T12" fmla="*/ 0 w 665"/>
              <a:gd name="T13" fmla="*/ 718 h 1558"/>
              <a:gd name="T14" fmla="*/ 119 w 665"/>
              <a:gd name="T15" fmla="*/ 823 h 1558"/>
              <a:gd name="T16" fmla="*/ 190 w 665"/>
              <a:gd name="T17" fmla="*/ 1558 h 1558"/>
              <a:gd name="T18" fmla="*/ 476 w 665"/>
              <a:gd name="T19" fmla="*/ 1558 h 1558"/>
              <a:gd name="T20" fmla="*/ 546 w 665"/>
              <a:gd name="T21" fmla="*/ 823 h 1558"/>
              <a:gd name="T22" fmla="*/ 665 w 665"/>
              <a:gd name="T23" fmla="*/ 718 h 1558"/>
              <a:gd name="T24" fmla="*/ 665 w 665"/>
              <a:gd name="T25" fmla="*/ 166 h 1558"/>
              <a:gd name="T26" fmla="*/ 583 w 665"/>
              <a:gd name="T27" fmla="*/ 48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5" h="1558">
                <a:moveTo>
                  <a:pt x="583" y="48"/>
                </a:moveTo>
                <a:cubicBezTo>
                  <a:pt x="531" y="32"/>
                  <a:pt x="453" y="8"/>
                  <a:pt x="428" y="0"/>
                </a:cubicBezTo>
                <a:lnTo>
                  <a:pt x="333" y="199"/>
                </a:lnTo>
                <a:lnTo>
                  <a:pt x="238" y="0"/>
                </a:lnTo>
                <a:cubicBezTo>
                  <a:pt x="213" y="8"/>
                  <a:pt x="134" y="32"/>
                  <a:pt x="82" y="48"/>
                </a:cubicBezTo>
                <a:cubicBezTo>
                  <a:pt x="19" y="68"/>
                  <a:pt x="0" y="103"/>
                  <a:pt x="0" y="166"/>
                </a:cubicBezTo>
                <a:lnTo>
                  <a:pt x="0" y="718"/>
                </a:lnTo>
                <a:cubicBezTo>
                  <a:pt x="0" y="776"/>
                  <a:pt x="53" y="823"/>
                  <a:pt x="119" y="823"/>
                </a:cubicBezTo>
                <a:lnTo>
                  <a:pt x="190" y="1558"/>
                </a:lnTo>
                <a:lnTo>
                  <a:pt x="476" y="1558"/>
                </a:lnTo>
                <a:lnTo>
                  <a:pt x="546" y="823"/>
                </a:lnTo>
                <a:cubicBezTo>
                  <a:pt x="612" y="822"/>
                  <a:pt x="665" y="776"/>
                  <a:pt x="665" y="718"/>
                </a:cubicBezTo>
                <a:lnTo>
                  <a:pt x="665" y="166"/>
                </a:lnTo>
                <a:cubicBezTo>
                  <a:pt x="665" y="103"/>
                  <a:pt x="646" y="68"/>
                  <a:pt x="583" y="48"/>
                </a:cubicBezTo>
              </a:path>
            </a:pathLst>
          </a:custGeom>
          <a:solidFill>
            <a:srgbClr val="5B9BC8"/>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0" normalizeH="0" baseline="0" noProof="0">
              <a:ln>
                <a:noFill/>
              </a:ln>
              <a:solidFill>
                <a:srgbClr val="000000"/>
              </a:solidFill>
              <a:effectLst/>
              <a:uLnTx/>
              <a:uFillTx/>
              <a:latin typeface="Arial" charset="0"/>
              <a:ea typeface="+mn-ea"/>
              <a:cs typeface="+mn-cs"/>
            </a:endParaRPr>
          </a:p>
        </p:txBody>
      </p:sp>
      <p:sp>
        <p:nvSpPr>
          <p:cNvPr id="244" name="Freeform 45">
            <a:extLst>
              <a:ext uri="{FF2B5EF4-FFF2-40B4-BE49-F238E27FC236}">
                <a16:creationId xmlns:a16="http://schemas.microsoft.com/office/drawing/2014/main" id="{EE74983A-68AB-4689-8263-40477A662E41}"/>
              </a:ext>
            </a:extLst>
          </p:cNvPr>
          <p:cNvSpPr>
            <a:spLocks/>
          </p:cNvSpPr>
          <p:nvPr/>
        </p:nvSpPr>
        <p:spPr bwMode="auto">
          <a:xfrm>
            <a:off x="6112981" y="1466850"/>
            <a:ext cx="56190" cy="73483"/>
          </a:xfrm>
          <a:custGeom>
            <a:avLst/>
            <a:gdLst>
              <a:gd name="T0" fmla="*/ 142 w 284"/>
              <a:gd name="T1" fmla="*/ 0 h 370"/>
              <a:gd name="T2" fmla="*/ 0 w 284"/>
              <a:gd name="T3" fmla="*/ 142 h 370"/>
              <a:gd name="T4" fmla="*/ 142 w 284"/>
              <a:gd name="T5" fmla="*/ 370 h 370"/>
              <a:gd name="T6" fmla="*/ 284 w 284"/>
              <a:gd name="T7" fmla="*/ 142 h 370"/>
              <a:gd name="T8" fmla="*/ 142 w 284"/>
              <a:gd name="T9" fmla="*/ 0 h 370"/>
            </a:gdLst>
            <a:ahLst/>
            <a:cxnLst>
              <a:cxn ang="0">
                <a:pos x="T0" y="T1"/>
              </a:cxn>
              <a:cxn ang="0">
                <a:pos x="T2" y="T3"/>
              </a:cxn>
              <a:cxn ang="0">
                <a:pos x="T4" y="T5"/>
              </a:cxn>
              <a:cxn ang="0">
                <a:pos x="T6" y="T7"/>
              </a:cxn>
              <a:cxn ang="0">
                <a:pos x="T8" y="T9"/>
              </a:cxn>
            </a:cxnLst>
            <a:rect l="0" t="0" r="r" b="b"/>
            <a:pathLst>
              <a:path w="284" h="370">
                <a:moveTo>
                  <a:pt x="142" y="0"/>
                </a:moveTo>
                <a:cubicBezTo>
                  <a:pt x="63" y="0"/>
                  <a:pt x="0" y="64"/>
                  <a:pt x="0" y="142"/>
                </a:cubicBezTo>
                <a:cubicBezTo>
                  <a:pt x="0" y="268"/>
                  <a:pt x="63" y="370"/>
                  <a:pt x="142" y="370"/>
                </a:cubicBezTo>
                <a:cubicBezTo>
                  <a:pt x="220" y="370"/>
                  <a:pt x="284" y="268"/>
                  <a:pt x="284" y="142"/>
                </a:cubicBezTo>
                <a:cubicBezTo>
                  <a:pt x="284" y="64"/>
                  <a:pt x="220" y="0"/>
                  <a:pt x="142" y="0"/>
                </a:cubicBezTo>
              </a:path>
            </a:pathLst>
          </a:custGeom>
          <a:solidFill>
            <a:srgbClr val="5B9BC8"/>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0" normalizeH="0" baseline="0" noProof="0">
              <a:ln>
                <a:noFill/>
              </a:ln>
              <a:solidFill>
                <a:srgbClr val="000000"/>
              </a:solidFill>
              <a:effectLst/>
              <a:uLnTx/>
              <a:uFillTx/>
              <a:latin typeface="Arial" charset="0"/>
              <a:ea typeface="+mn-ea"/>
              <a:cs typeface="+mn-cs"/>
            </a:endParaRPr>
          </a:p>
        </p:txBody>
      </p:sp>
      <p:sp>
        <p:nvSpPr>
          <p:cNvPr id="245" name="TextBox 244">
            <a:extLst>
              <a:ext uri="{FF2B5EF4-FFF2-40B4-BE49-F238E27FC236}">
                <a16:creationId xmlns:a16="http://schemas.microsoft.com/office/drawing/2014/main" id="{AC188882-41F2-4F9A-9EBF-58295B9DC2AF}"/>
              </a:ext>
            </a:extLst>
          </p:cNvPr>
          <p:cNvSpPr txBox="1"/>
          <p:nvPr/>
        </p:nvSpPr>
        <p:spPr>
          <a:xfrm>
            <a:off x="6263252" y="1946275"/>
            <a:ext cx="144270" cy="153888"/>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93</a:t>
            </a:r>
          </a:p>
        </p:txBody>
      </p:sp>
      <p:sp>
        <p:nvSpPr>
          <p:cNvPr id="246" name="Rectangle 245">
            <a:extLst>
              <a:ext uri="{FF2B5EF4-FFF2-40B4-BE49-F238E27FC236}">
                <a16:creationId xmlns:a16="http://schemas.microsoft.com/office/drawing/2014/main" id="{4D66A8E4-93CE-4811-8EE2-195AD45BC0DD}"/>
              </a:ext>
            </a:extLst>
          </p:cNvPr>
          <p:cNvSpPr>
            <a:spLocks/>
          </p:cNvSpPr>
          <p:nvPr/>
        </p:nvSpPr>
        <p:spPr>
          <a:xfrm>
            <a:off x="93786" y="2867025"/>
            <a:ext cx="8916864" cy="3286125"/>
          </a:xfrm>
          <a:prstGeom prst="rect">
            <a:avLst/>
          </a:prstGeom>
          <a:noFill/>
          <a:ln w="3175" cap="flat" cmpd="sng" algn="ctr">
            <a:solidFill>
              <a:srgbClr val="5B9BC8"/>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
                <a:srgbClr val="204762"/>
              </a:buClr>
              <a:buSzTx/>
              <a:buFontTx/>
              <a:buNone/>
              <a:tabLst/>
              <a:defRPr/>
            </a:pPr>
            <a:endParaRPr kumimoji="0" lang="en-US" sz="1400" b="0" i="0" u="none" strike="noStrike" kern="0" cap="none" spc="0" normalizeH="0" baseline="0" noProof="0" dirty="0" err="1">
              <a:ln>
                <a:noFill/>
              </a:ln>
              <a:solidFill>
                <a:srgbClr val="000000"/>
              </a:solidFill>
              <a:effectLst/>
              <a:uLnTx/>
              <a:uFillTx/>
              <a:latin typeface="Century Gothic"/>
              <a:ea typeface="+mn-ea"/>
              <a:cs typeface="+mn-cs"/>
            </a:endParaRPr>
          </a:p>
        </p:txBody>
      </p:sp>
      <p:sp>
        <p:nvSpPr>
          <p:cNvPr id="247" name="Rectangle: Top Corners Rounded 246">
            <a:extLst>
              <a:ext uri="{FF2B5EF4-FFF2-40B4-BE49-F238E27FC236}">
                <a16:creationId xmlns:a16="http://schemas.microsoft.com/office/drawing/2014/main" id="{E0D306CE-1BF4-48D9-98D4-A18B6F70D9FE}"/>
              </a:ext>
            </a:extLst>
          </p:cNvPr>
          <p:cNvSpPr>
            <a:spLocks/>
          </p:cNvSpPr>
          <p:nvPr/>
        </p:nvSpPr>
        <p:spPr>
          <a:xfrm>
            <a:off x="93786" y="2571750"/>
            <a:ext cx="2914650" cy="295275"/>
          </a:xfrm>
          <a:prstGeom prst="round2SameRect">
            <a:avLst/>
          </a:prstGeom>
          <a:solidFill>
            <a:srgbClr val="5B9BC8"/>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err="1">
              <a:ln>
                <a:noFill/>
              </a:ln>
              <a:solidFill>
                <a:srgbClr val="204762"/>
              </a:solidFill>
              <a:effectLst/>
              <a:uLnTx/>
              <a:uFillTx/>
              <a:latin typeface="Century Gothic"/>
              <a:ea typeface="+mn-ea"/>
              <a:cs typeface="+mn-cs"/>
            </a:endParaRPr>
          </a:p>
        </p:txBody>
      </p:sp>
      <p:sp>
        <p:nvSpPr>
          <p:cNvPr id="248" name="4. Footnote">
            <a:extLst>
              <a:ext uri="{FF2B5EF4-FFF2-40B4-BE49-F238E27FC236}">
                <a16:creationId xmlns:a16="http://schemas.microsoft.com/office/drawing/2014/main" id="{2CA61EEF-7A2F-4022-A787-61DFAD1B0E63}"/>
              </a:ext>
            </a:extLst>
          </p:cNvPr>
          <p:cNvSpPr txBox="1">
            <a:spLocks noChangeArrowheads="1"/>
          </p:cNvSpPr>
          <p:nvPr/>
        </p:nvSpPr>
        <p:spPr bwMode="auto">
          <a:xfrm>
            <a:off x="193305" y="2642443"/>
            <a:ext cx="270547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Participants details</a:t>
            </a:r>
          </a:p>
        </p:txBody>
      </p:sp>
      <p:sp>
        <p:nvSpPr>
          <p:cNvPr id="249" name="TextBox 248">
            <a:extLst>
              <a:ext uri="{FF2B5EF4-FFF2-40B4-BE49-F238E27FC236}">
                <a16:creationId xmlns:a16="http://schemas.microsoft.com/office/drawing/2014/main" id="{47B15CBB-A852-4BFB-91D1-50F947CC3414}"/>
              </a:ext>
            </a:extLst>
          </p:cNvPr>
          <p:cNvSpPr txBox="1">
            <a:spLocks/>
          </p:cNvSpPr>
          <p:nvPr/>
        </p:nvSpPr>
        <p:spPr>
          <a:xfrm>
            <a:off x="525519" y="3005434"/>
            <a:ext cx="1132557" cy="379568"/>
          </a:xfrm>
          <a:prstGeom prst="rect">
            <a:avLst/>
          </a:prstGeom>
          <a:solidFill>
            <a:srgbClr val="D0D0D0"/>
          </a:solidFill>
          <a:ln>
            <a:noFill/>
          </a:ln>
        </p:spPr>
        <p:txBody>
          <a:bodyPr vert="horz" wrap="square" lIns="72009" tIns="72009" rIns="72009" bIns="72009" rtlCol="0" anchor="ctr"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endParaRPr kumimoji="0" lang="en-US" sz="1400" b="0" i="0" u="none" strike="noStrike" kern="0" cap="none" spc="0" normalizeH="0" baseline="0" noProof="0" dirty="0">
              <a:ln>
                <a:noFill/>
              </a:ln>
              <a:solidFill>
                <a:srgbClr val="000000"/>
              </a:solidFill>
              <a:effectLst/>
              <a:uLnTx/>
              <a:uFillTx/>
              <a:latin typeface="Century Gothic"/>
              <a:ea typeface="+mn-ea"/>
              <a:cs typeface="+mn-cs"/>
            </a:endParaRPr>
          </a:p>
        </p:txBody>
      </p:sp>
      <p:sp>
        <p:nvSpPr>
          <p:cNvPr id="250" name="TextBox 249">
            <a:extLst>
              <a:ext uri="{FF2B5EF4-FFF2-40B4-BE49-F238E27FC236}">
                <a16:creationId xmlns:a16="http://schemas.microsoft.com/office/drawing/2014/main" id="{BC1C3453-81A1-40D0-A820-AB629C4470A4}"/>
              </a:ext>
            </a:extLst>
          </p:cNvPr>
          <p:cNvSpPr txBox="1">
            <a:spLocks/>
          </p:cNvSpPr>
          <p:nvPr/>
        </p:nvSpPr>
        <p:spPr>
          <a:xfrm>
            <a:off x="537877" y="3005434"/>
            <a:ext cx="1716374" cy="379568"/>
          </a:xfrm>
          <a:prstGeom prst="rect">
            <a:avLst/>
          </a:prstGeom>
          <a:solidFill>
            <a:srgbClr val="5B9BC8">
              <a:lumMod val="20000"/>
              <a:lumOff val="80000"/>
            </a:srgbClr>
          </a:solidFill>
          <a:ln>
            <a:no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bg1"/>
              </a:buClr>
              <a:buSzPct val="100000"/>
              <a:defRPr sz="10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r>
              <a:rPr kumimoji="0" lang="en-US" sz="1000" b="0" i="0" u="none" strike="noStrike" kern="0" cap="none" spc="0" normalizeH="0" baseline="0" noProof="0" dirty="0">
                <a:ln>
                  <a:noFill/>
                </a:ln>
                <a:solidFill>
                  <a:srgbClr val="000000"/>
                </a:solidFill>
                <a:effectLst/>
                <a:uLnTx/>
                <a:uFillTx/>
                <a:latin typeface="Century Gothic"/>
                <a:ea typeface="+mn-ea"/>
                <a:cs typeface="+mn-cs"/>
              </a:rPr>
              <a:t>Role</a:t>
            </a:r>
            <a:r>
              <a:rPr kumimoji="0" lang="en-US" sz="1000" b="0" i="0" u="none" strike="noStrike" kern="0" cap="none" spc="0" normalizeH="0" baseline="30000" noProof="0" dirty="0">
                <a:ln>
                  <a:noFill/>
                </a:ln>
                <a:solidFill>
                  <a:srgbClr val="000000"/>
                </a:solidFill>
                <a:effectLst/>
                <a:uLnTx/>
                <a:uFillTx/>
                <a:latin typeface="Century Gothic"/>
                <a:ea typeface="+mn-ea"/>
                <a:cs typeface="+mn-cs"/>
              </a:rPr>
              <a:t>1</a:t>
            </a:r>
            <a:r>
              <a:rPr kumimoji="0" lang="en-US" sz="1000" b="0" i="0" u="none" strike="noStrike" kern="0" cap="none" spc="0" normalizeH="0" baseline="0" noProof="0" dirty="0">
                <a:ln>
                  <a:noFill/>
                </a:ln>
                <a:solidFill>
                  <a:srgbClr val="000000"/>
                </a:solidFill>
                <a:effectLst/>
                <a:uLnTx/>
                <a:uFillTx/>
                <a:latin typeface="Century Gothic"/>
                <a:ea typeface="+mn-ea"/>
                <a:cs typeface="+mn-cs"/>
              </a:rPr>
              <a:t> </a:t>
            </a:r>
          </a:p>
        </p:txBody>
      </p:sp>
      <p:grpSp>
        <p:nvGrpSpPr>
          <p:cNvPr id="251" name="Group 250">
            <a:extLst>
              <a:ext uri="{FF2B5EF4-FFF2-40B4-BE49-F238E27FC236}">
                <a16:creationId xmlns:a16="http://schemas.microsoft.com/office/drawing/2014/main" id="{5D28243F-74EE-476E-9B88-DE23CE611153}"/>
              </a:ext>
            </a:extLst>
          </p:cNvPr>
          <p:cNvGrpSpPr/>
          <p:nvPr/>
        </p:nvGrpSpPr>
        <p:grpSpPr>
          <a:xfrm>
            <a:off x="261079" y="2933700"/>
            <a:ext cx="277183" cy="451721"/>
            <a:chOff x="7283286" y="2858453"/>
            <a:chExt cx="429584" cy="700087"/>
          </a:xfrm>
          <a:solidFill>
            <a:srgbClr val="5B9BC8"/>
          </a:solidFill>
        </p:grpSpPr>
        <p:sp>
          <p:nvSpPr>
            <p:cNvPr id="252" name="Freeform 24">
              <a:extLst>
                <a:ext uri="{FF2B5EF4-FFF2-40B4-BE49-F238E27FC236}">
                  <a16:creationId xmlns:a16="http://schemas.microsoft.com/office/drawing/2014/main" id="{B5928DED-1F2F-4154-8208-2F2F0CE6E793}"/>
                </a:ext>
              </a:extLst>
            </p:cNvPr>
            <p:cNvSpPr>
              <a:spLocks noEditPoints="1"/>
            </p:cNvSpPr>
            <p:nvPr/>
          </p:nvSpPr>
          <p:spPr bwMode="auto">
            <a:xfrm>
              <a:off x="7283286" y="2969097"/>
              <a:ext cx="429584" cy="589443"/>
            </a:xfrm>
            <a:custGeom>
              <a:avLst/>
              <a:gdLst>
                <a:gd name="T0" fmla="*/ 74 w 1074"/>
                <a:gd name="T1" fmla="*/ 125 h 810"/>
                <a:gd name="T2" fmla="*/ 119 w 1074"/>
                <a:gd name="T3" fmla="*/ 81 h 810"/>
                <a:gd name="T4" fmla="*/ 956 w 1074"/>
                <a:gd name="T5" fmla="*/ 81 h 810"/>
                <a:gd name="T6" fmla="*/ 1000 w 1074"/>
                <a:gd name="T7" fmla="*/ 125 h 810"/>
                <a:gd name="T8" fmla="*/ 1000 w 1074"/>
                <a:gd name="T9" fmla="*/ 673 h 810"/>
                <a:gd name="T10" fmla="*/ 956 w 1074"/>
                <a:gd name="T11" fmla="*/ 718 h 810"/>
                <a:gd name="T12" fmla="*/ 119 w 1074"/>
                <a:gd name="T13" fmla="*/ 718 h 810"/>
                <a:gd name="T14" fmla="*/ 74 w 1074"/>
                <a:gd name="T15" fmla="*/ 673 h 810"/>
                <a:gd name="T16" fmla="*/ 74 w 1074"/>
                <a:gd name="T17" fmla="*/ 125 h 810"/>
                <a:gd name="T18" fmla="*/ 0 w 1074"/>
                <a:gd name="T19" fmla="*/ 756 h 810"/>
                <a:gd name="T20" fmla="*/ 54 w 1074"/>
                <a:gd name="T21" fmla="*/ 810 h 810"/>
                <a:gd name="T22" fmla="*/ 1020 w 1074"/>
                <a:gd name="T23" fmla="*/ 810 h 810"/>
                <a:gd name="T24" fmla="*/ 1074 w 1074"/>
                <a:gd name="T25" fmla="*/ 756 h 810"/>
                <a:gd name="T26" fmla="*/ 1074 w 1074"/>
                <a:gd name="T27" fmla="*/ 0 h 810"/>
                <a:gd name="T28" fmla="*/ 0 w 1074"/>
                <a:gd name="T29" fmla="*/ 0 h 810"/>
                <a:gd name="T30" fmla="*/ 0 w 1074"/>
                <a:gd name="T31" fmla="*/ 756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4" h="810">
                  <a:moveTo>
                    <a:pt x="74" y="125"/>
                  </a:moveTo>
                  <a:cubicBezTo>
                    <a:pt x="74" y="101"/>
                    <a:pt x="94" y="81"/>
                    <a:pt x="119" y="81"/>
                  </a:cubicBezTo>
                  <a:lnTo>
                    <a:pt x="956" y="81"/>
                  </a:lnTo>
                  <a:cubicBezTo>
                    <a:pt x="980" y="81"/>
                    <a:pt x="1000" y="101"/>
                    <a:pt x="1000" y="125"/>
                  </a:cubicBezTo>
                  <a:lnTo>
                    <a:pt x="1000" y="673"/>
                  </a:lnTo>
                  <a:cubicBezTo>
                    <a:pt x="1000" y="698"/>
                    <a:pt x="980" y="718"/>
                    <a:pt x="956" y="718"/>
                  </a:cubicBezTo>
                  <a:lnTo>
                    <a:pt x="119" y="718"/>
                  </a:lnTo>
                  <a:cubicBezTo>
                    <a:pt x="94" y="718"/>
                    <a:pt x="74" y="698"/>
                    <a:pt x="74" y="673"/>
                  </a:cubicBezTo>
                  <a:lnTo>
                    <a:pt x="74" y="125"/>
                  </a:lnTo>
                  <a:close/>
                  <a:moveTo>
                    <a:pt x="0" y="756"/>
                  </a:moveTo>
                  <a:cubicBezTo>
                    <a:pt x="0" y="786"/>
                    <a:pt x="24" y="810"/>
                    <a:pt x="54" y="810"/>
                  </a:cubicBezTo>
                  <a:lnTo>
                    <a:pt x="1020" y="810"/>
                  </a:lnTo>
                  <a:cubicBezTo>
                    <a:pt x="1050" y="810"/>
                    <a:pt x="1074" y="786"/>
                    <a:pt x="1074" y="756"/>
                  </a:cubicBezTo>
                  <a:lnTo>
                    <a:pt x="1074" y="0"/>
                  </a:lnTo>
                  <a:lnTo>
                    <a:pt x="0" y="0"/>
                  </a:lnTo>
                  <a:lnTo>
                    <a:pt x="0" y="7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0" normalizeH="0" baseline="0" noProof="0">
                <a:ln>
                  <a:noFill/>
                </a:ln>
                <a:solidFill>
                  <a:srgbClr val="000000"/>
                </a:solidFill>
                <a:effectLst/>
                <a:uLnTx/>
                <a:uFillTx/>
                <a:latin typeface="Arial" charset="0"/>
                <a:ea typeface="+mn-ea"/>
                <a:cs typeface="+mn-cs"/>
              </a:endParaRPr>
            </a:p>
          </p:txBody>
        </p:sp>
        <p:sp>
          <p:nvSpPr>
            <p:cNvPr id="253" name="Freeform: Shape 252">
              <a:extLst>
                <a:ext uri="{FF2B5EF4-FFF2-40B4-BE49-F238E27FC236}">
                  <a16:creationId xmlns:a16="http://schemas.microsoft.com/office/drawing/2014/main" id="{77A7219E-059E-4CA1-BF8B-8D79D45EF809}"/>
                </a:ext>
              </a:extLst>
            </p:cNvPr>
            <p:cNvSpPr/>
            <p:nvPr/>
          </p:nvSpPr>
          <p:spPr>
            <a:xfrm>
              <a:off x="7434876" y="2858453"/>
              <a:ext cx="126405" cy="181504"/>
            </a:xfrm>
            <a:custGeom>
              <a:avLst/>
              <a:gdLst>
                <a:gd name="connsiteX0" fmla="*/ 186817 w 371475"/>
                <a:gd name="connsiteY0" fmla="*/ 133350 h 533400"/>
                <a:gd name="connsiteX1" fmla="*/ 117760 w 371475"/>
                <a:gd name="connsiteY1" fmla="*/ 202407 h 533400"/>
                <a:gd name="connsiteX2" fmla="*/ 186817 w 371475"/>
                <a:gd name="connsiteY2" fmla="*/ 271464 h 533400"/>
                <a:gd name="connsiteX3" fmla="*/ 255874 w 371475"/>
                <a:gd name="connsiteY3" fmla="*/ 202407 h 533400"/>
                <a:gd name="connsiteX4" fmla="*/ 186817 w 371475"/>
                <a:gd name="connsiteY4" fmla="*/ 133350 h 533400"/>
                <a:gd name="connsiteX5" fmla="*/ 92869 w 371475"/>
                <a:gd name="connsiteY5" fmla="*/ 0 h 533400"/>
                <a:gd name="connsiteX6" fmla="*/ 278606 w 371475"/>
                <a:gd name="connsiteY6" fmla="*/ 0 h 533400"/>
                <a:gd name="connsiteX7" fmla="*/ 371475 w 371475"/>
                <a:gd name="connsiteY7" fmla="*/ 533400 h 533400"/>
                <a:gd name="connsiteX8" fmla="*/ 0 w 371475"/>
                <a:gd name="connsiteY8" fmla="*/ 533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75" h="533400">
                  <a:moveTo>
                    <a:pt x="186817" y="133350"/>
                  </a:moveTo>
                  <a:cubicBezTo>
                    <a:pt x="148678" y="133350"/>
                    <a:pt x="117760" y="164268"/>
                    <a:pt x="117760" y="202407"/>
                  </a:cubicBezTo>
                  <a:cubicBezTo>
                    <a:pt x="117760" y="240546"/>
                    <a:pt x="148678" y="271464"/>
                    <a:pt x="186817" y="271464"/>
                  </a:cubicBezTo>
                  <a:cubicBezTo>
                    <a:pt x="224956" y="271464"/>
                    <a:pt x="255874" y="240546"/>
                    <a:pt x="255874" y="202407"/>
                  </a:cubicBezTo>
                  <a:cubicBezTo>
                    <a:pt x="255874" y="164268"/>
                    <a:pt x="224956" y="133350"/>
                    <a:pt x="186817" y="133350"/>
                  </a:cubicBezTo>
                  <a:close/>
                  <a:moveTo>
                    <a:pt x="92869" y="0"/>
                  </a:moveTo>
                  <a:lnTo>
                    <a:pt x="278606" y="0"/>
                  </a:lnTo>
                  <a:lnTo>
                    <a:pt x="371475" y="533400"/>
                  </a:lnTo>
                  <a:lnTo>
                    <a:pt x="0" y="533400"/>
                  </a:lnTo>
                  <a:close/>
                </a:path>
              </a:pathLst>
            </a:custGeom>
            <a:grpFill/>
            <a:ln w="9525"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err="1">
                <a:ln>
                  <a:noFill/>
                </a:ln>
                <a:solidFill>
                  <a:srgbClr val="204762"/>
                </a:solidFill>
                <a:effectLst/>
                <a:uLnTx/>
                <a:uFillTx/>
                <a:latin typeface="Century Gothic"/>
                <a:ea typeface="+mn-ea"/>
                <a:cs typeface="+mn-cs"/>
              </a:endParaRPr>
            </a:p>
          </p:txBody>
        </p:sp>
        <p:grpSp>
          <p:nvGrpSpPr>
            <p:cNvPr id="254" name="Group 253">
              <a:extLst>
                <a:ext uri="{FF2B5EF4-FFF2-40B4-BE49-F238E27FC236}">
                  <a16:creationId xmlns:a16="http://schemas.microsoft.com/office/drawing/2014/main" id="{1BE03BB5-324D-4A38-B070-42D9129B44CF}"/>
                </a:ext>
              </a:extLst>
            </p:cNvPr>
            <p:cNvGrpSpPr/>
            <p:nvPr/>
          </p:nvGrpSpPr>
          <p:grpSpPr>
            <a:xfrm>
              <a:off x="7365072" y="3091532"/>
              <a:ext cx="266013" cy="263344"/>
              <a:chOff x="6289609" y="4335212"/>
              <a:chExt cx="393131" cy="389188"/>
            </a:xfrm>
            <a:grpFill/>
          </p:grpSpPr>
          <p:sp>
            <p:nvSpPr>
              <p:cNvPr id="256" name="Freeform: Shape 255">
                <a:extLst>
                  <a:ext uri="{FF2B5EF4-FFF2-40B4-BE49-F238E27FC236}">
                    <a16:creationId xmlns:a16="http://schemas.microsoft.com/office/drawing/2014/main" id="{D9AA4CCF-0CCF-4D1D-B426-0DF0EC5233D6}"/>
                  </a:ext>
                </a:extLst>
              </p:cNvPr>
              <p:cNvSpPr>
                <a:spLocks/>
              </p:cNvSpPr>
              <p:nvPr/>
            </p:nvSpPr>
            <p:spPr bwMode="auto">
              <a:xfrm>
                <a:off x="6289609" y="4541759"/>
                <a:ext cx="393131" cy="182641"/>
              </a:xfrm>
              <a:custGeom>
                <a:avLst/>
                <a:gdLst>
                  <a:gd name="connsiteX0" fmla="*/ 140700 w 393131"/>
                  <a:gd name="connsiteY0" fmla="*/ 0 h 182641"/>
                  <a:gd name="connsiteX1" fmla="*/ 196861 w 393131"/>
                  <a:gd name="connsiteY1" fmla="*/ 118144 h 182641"/>
                  <a:gd name="connsiteX2" fmla="*/ 253023 w 393131"/>
                  <a:gd name="connsiteY2" fmla="*/ 0 h 182641"/>
                  <a:gd name="connsiteX3" fmla="*/ 344655 w 393131"/>
                  <a:gd name="connsiteY3" fmla="*/ 28497 h 182641"/>
                  <a:gd name="connsiteX4" fmla="*/ 393131 w 393131"/>
                  <a:gd name="connsiteY4" fmla="*/ 98552 h 182641"/>
                  <a:gd name="connsiteX5" fmla="*/ 393131 w 393131"/>
                  <a:gd name="connsiteY5" fmla="*/ 182641 h 182641"/>
                  <a:gd name="connsiteX6" fmla="*/ 0 w 393131"/>
                  <a:gd name="connsiteY6" fmla="*/ 182641 h 182641"/>
                  <a:gd name="connsiteX7" fmla="*/ 0 w 393131"/>
                  <a:gd name="connsiteY7" fmla="*/ 98552 h 182641"/>
                  <a:gd name="connsiteX8" fmla="*/ 48477 w 393131"/>
                  <a:gd name="connsiteY8" fmla="*/ 28497 h 182641"/>
                  <a:gd name="connsiteX9" fmla="*/ 140700 w 393131"/>
                  <a:gd name="connsiteY9" fmla="*/ 0 h 18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131" h="182641">
                    <a:moveTo>
                      <a:pt x="140700" y="0"/>
                    </a:moveTo>
                    <a:lnTo>
                      <a:pt x="196861" y="118144"/>
                    </a:lnTo>
                    <a:lnTo>
                      <a:pt x="253023" y="0"/>
                    </a:lnTo>
                    <a:cubicBezTo>
                      <a:pt x="267802" y="4750"/>
                      <a:pt x="313914" y="18998"/>
                      <a:pt x="344655" y="28497"/>
                    </a:cubicBezTo>
                    <a:cubicBezTo>
                      <a:pt x="381899" y="40371"/>
                      <a:pt x="393131" y="61150"/>
                      <a:pt x="393131" y="98552"/>
                    </a:cubicBezTo>
                    <a:lnTo>
                      <a:pt x="393131" y="182641"/>
                    </a:lnTo>
                    <a:lnTo>
                      <a:pt x="0" y="182641"/>
                    </a:lnTo>
                    <a:lnTo>
                      <a:pt x="0" y="98552"/>
                    </a:lnTo>
                    <a:cubicBezTo>
                      <a:pt x="0" y="61150"/>
                      <a:pt x="11233" y="40371"/>
                      <a:pt x="48477" y="28497"/>
                    </a:cubicBezTo>
                    <a:cubicBezTo>
                      <a:pt x="79218" y="18998"/>
                      <a:pt x="125920" y="4750"/>
                      <a:pt x="140700"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0" normalizeH="0" baseline="0" noProof="0">
                  <a:ln>
                    <a:noFill/>
                  </a:ln>
                  <a:solidFill>
                    <a:srgbClr val="000000"/>
                  </a:solidFill>
                  <a:effectLst/>
                  <a:uLnTx/>
                  <a:uFillTx/>
                  <a:latin typeface="Arial" charset="0"/>
                  <a:ea typeface="+mn-ea"/>
                  <a:cs typeface="+mn-cs"/>
                </a:endParaRPr>
              </a:p>
            </p:txBody>
          </p:sp>
          <p:sp>
            <p:nvSpPr>
              <p:cNvPr id="257" name="Freeform 45">
                <a:extLst>
                  <a:ext uri="{FF2B5EF4-FFF2-40B4-BE49-F238E27FC236}">
                    <a16:creationId xmlns:a16="http://schemas.microsoft.com/office/drawing/2014/main" id="{D4B925B9-BA8F-45E5-8052-EE52D9903F90}"/>
                  </a:ext>
                </a:extLst>
              </p:cNvPr>
              <p:cNvSpPr>
                <a:spLocks/>
              </p:cNvSpPr>
              <p:nvPr/>
            </p:nvSpPr>
            <p:spPr bwMode="auto">
              <a:xfrm>
                <a:off x="6403144" y="4335212"/>
                <a:ext cx="167917" cy="219594"/>
              </a:xfrm>
              <a:custGeom>
                <a:avLst/>
                <a:gdLst>
                  <a:gd name="T0" fmla="*/ 142 w 284"/>
                  <a:gd name="T1" fmla="*/ 0 h 370"/>
                  <a:gd name="T2" fmla="*/ 0 w 284"/>
                  <a:gd name="T3" fmla="*/ 142 h 370"/>
                  <a:gd name="T4" fmla="*/ 142 w 284"/>
                  <a:gd name="T5" fmla="*/ 370 h 370"/>
                  <a:gd name="T6" fmla="*/ 284 w 284"/>
                  <a:gd name="T7" fmla="*/ 142 h 370"/>
                  <a:gd name="T8" fmla="*/ 142 w 284"/>
                  <a:gd name="T9" fmla="*/ 0 h 370"/>
                </a:gdLst>
                <a:ahLst/>
                <a:cxnLst>
                  <a:cxn ang="0">
                    <a:pos x="T0" y="T1"/>
                  </a:cxn>
                  <a:cxn ang="0">
                    <a:pos x="T2" y="T3"/>
                  </a:cxn>
                  <a:cxn ang="0">
                    <a:pos x="T4" y="T5"/>
                  </a:cxn>
                  <a:cxn ang="0">
                    <a:pos x="T6" y="T7"/>
                  </a:cxn>
                  <a:cxn ang="0">
                    <a:pos x="T8" y="T9"/>
                  </a:cxn>
                </a:cxnLst>
                <a:rect l="0" t="0" r="r" b="b"/>
                <a:pathLst>
                  <a:path w="284" h="370">
                    <a:moveTo>
                      <a:pt x="142" y="0"/>
                    </a:moveTo>
                    <a:cubicBezTo>
                      <a:pt x="63" y="0"/>
                      <a:pt x="0" y="64"/>
                      <a:pt x="0" y="142"/>
                    </a:cubicBezTo>
                    <a:cubicBezTo>
                      <a:pt x="0" y="268"/>
                      <a:pt x="63" y="370"/>
                      <a:pt x="142" y="370"/>
                    </a:cubicBezTo>
                    <a:cubicBezTo>
                      <a:pt x="220" y="370"/>
                      <a:pt x="284" y="268"/>
                      <a:pt x="284" y="142"/>
                    </a:cubicBezTo>
                    <a:cubicBezTo>
                      <a:pt x="284" y="64"/>
                      <a:pt x="220" y="0"/>
                      <a:pt x="142" y="0"/>
                    </a:cubicBezTo>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0" normalizeH="0" baseline="0" noProof="0">
                  <a:ln>
                    <a:noFill/>
                  </a:ln>
                  <a:solidFill>
                    <a:srgbClr val="000000"/>
                  </a:solidFill>
                  <a:effectLst/>
                  <a:uLnTx/>
                  <a:uFillTx/>
                  <a:latin typeface="Arial" charset="0"/>
                  <a:ea typeface="+mn-ea"/>
                  <a:cs typeface="+mn-cs"/>
                </a:endParaRPr>
              </a:p>
            </p:txBody>
          </p:sp>
        </p:grpSp>
        <p:cxnSp>
          <p:nvCxnSpPr>
            <p:cNvPr id="255" name="Straight Connector 254">
              <a:extLst>
                <a:ext uri="{FF2B5EF4-FFF2-40B4-BE49-F238E27FC236}">
                  <a16:creationId xmlns:a16="http://schemas.microsoft.com/office/drawing/2014/main" id="{0617E658-B4F4-4879-BC92-50BC3099B87A}"/>
                </a:ext>
              </a:extLst>
            </p:cNvPr>
            <p:cNvCxnSpPr>
              <a:cxnSpLocks/>
            </p:cNvCxnSpPr>
            <p:nvPr/>
          </p:nvCxnSpPr>
          <p:spPr>
            <a:xfrm>
              <a:off x="7361416" y="3425977"/>
              <a:ext cx="273324" cy="0"/>
            </a:xfrm>
            <a:prstGeom prst="line">
              <a:avLst/>
            </a:prstGeom>
            <a:grpFill/>
            <a:ln w="9525" cap="flat" cmpd="sng" algn="ctr">
              <a:solidFill>
                <a:srgbClr val="FFFFFF">
                  <a:lumMod val="50000"/>
                </a:srgbClr>
              </a:solidFill>
              <a:prstDash val="solid"/>
            </a:ln>
            <a:effectLst/>
          </p:spPr>
        </p:cxnSp>
      </p:grpSp>
      <p:sp>
        <p:nvSpPr>
          <p:cNvPr id="258" name="TextBox 257">
            <a:extLst>
              <a:ext uri="{FF2B5EF4-FFF2-40B4-BE49-F238E27FC236}">
                <a16:creationId xmlns:a16="http://schemas.microsoft.com/office/drawing/2014/main" id="{1E122D42-B092-48B8-86B4-81232E709FD9}"/>
              </a:ext>
            </a:extLst>
          </p:cNvPr>
          <p:cNvSpPr txBox="1">
            <a:spLocks/>
          </p:cNvSpPr>
          <p:nvPr/>
        </p:nvSpPr>
        <p:spPr>
          <a:xfrm>
            <a:off x="2629233" y="3007047"/>
            <a:ext cx="1132557" cy="379568"/>
          </a:xfrm>
          <a:custGeom>
            <a:avLst/>
            <a:gdLst>
              <a:gd name="connsiteX0" fmla="*/ 0 w 1132557"/>
              <a:gd name="connsiteY0" fmla="*/ 0 h 379568"/>
              <a:gd name="connsiteX1" fmla="*/ 1132557 w 1132557"/>
              <a:gd name="connsiteY1" fmla="*/ 0 h 379568"/>
              <a:gd name="connsiteX2" fmla="*/ 1132557 w 1132557"/>
              <a:gd name="connsiteY2" fmla="*/ 379568 h 379568"/>
              <a:gd name="connsiteX3" fmla="*/ 0 w 1132557"/>
              <a:gd name="connsiteY3" fmla="*/ 379568 h 379568"/>
              <a:gd name="connsiteX4" fmla="*/ 0 w 1132557"/>
              <a:gd name="connsiteY4" fmla="*/ 229341 h 379568"/>
              <a:gd name="connsiteX5" fmla="*/ 24493 w 1132557"/>
              <a:gd name="connsiteY5" fmla="*/ 224396 h 379568"/>
              <a:gd name="connsiteX6" fmla="*/ 79032 w 1132557"/>
              <a:gd name="connsiteY6" fmla="*/ 142116 h 379568"/>
              <a:gd name="connsiteX7" fmla="*/ 24493 w 1132557"/>
              <a:gd name="connsiteY7" fmla="*/ 59837 h 379568"/>
              <a:gd name="connsiteX8" fmla="*/ 0 w 1132557"/>
              <a:gd name="connsiteY8" fmla="*/ 54892 h 37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2557" h="379568">
                <a:moveTo>
                  <a:pt x="0" y="0"/>
                </a:moveTo>
                <a:lnTo>
                  <a:pt x="1132557" y="0"/>
                </a:lnTo>
                <a:lnTo>
                  <a:pt x="1132557" y="379568"/>
                </a:lnTo>
                <a:lnTo>
                  <a:pt x="0" y="379568"/>
                </a:lnTo>
                <a:lnTo>
                  <a:pt x="0" y="229341"/>
                </a:lnTo>
                <a:lnTo>
                  <a:pt x="24493" y="224396"/>
                </a:lnTo>
                <a:cubicBezTo>
                  <a:pt x="56543" y="210840"/>
                  <a:pt x="79032" y="179104"/>
                  <a:pt x="79032" y="142116"/>
                </a:cubicBezTo>
                <a:cubicBezTo>
                  <a:pt x="79032" y="105128"/>
                  <a:pt x="56543" y="73393"/>
                  <a:pt x="24493" y="59837"/>
                </a:cubicBezTo>
                <a:lnTo>
                  <a:pt x="0" y="54892"/>
                </a:lnTo>
                <a:close/>
              </a:path>
            </a:pathLst>
          </a:custGeom>
          <a:solidFill>
            <a:srgbClr val="5B9BC8">
              <a:lumMod val="20000"/>
              <a:lumOff val="80000"/>
            </a:srgbClr>
          </a:solidFill>
          <a:ln>
            <a:no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bg1"/>
              </a:buClr>
              <a:buSzPct val="100000"/>
              <a:defRPr sz="10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endParaRPr kumimoji="0" lang="en-US" sz="1000" b="0" i="0" u="none" strike="noStrike" kern="0" cap="none" spc="0" normalizeH="0" baseline="0" noProof="0" dirty="0">
              <a:ln>
                <a:noFill/>
              </a:ln>
              <a:solidFill>
                <a:srgbClr val="000000"/>
              </a:solidFill>
              <a:effectLst/>
              <a:uLnTx/>
              <a:uFillTx/>
              <a:latin typeface="Century Gothic"/>
              <a:ea typeface="+mn-ea"/>
              <a:cs typeface="+mn-cs"/>
            </a:endParaRPr>
          </a:p>
        </p:txBody>
      </p:sp>
      <p:sp>
        <p:nvSpPr>
          <p:cNvPr id="259" name="TextBox 258">
            <a:extLst>
              <a:ext uri="{FF2B5EF4-FFF2-40B4-BE49-F238E27FC236}">
                <a16:creationId xmlns:a16="http://schemas.microsoft.com/office/drawing/2014/main" id="{810A5393-CD8D-44AB-AE85-CF97DE2C210D}"/>
              </a:ext>
            </a:extLst>
          </p:cNvPr>
          <p:cNvSpPr txBox="1">
            <a:spLocks/>
          </p:cNvSpPr>
          <p:nvPr/>
        </p:nvSpPr>
        <p:spPr>
          <a:xfrm>
            <a:off x="2710196" y="3007047"/>
            <a:ext cx="1705927" cy="379568"/>
          </a:xfrm>
          <a:prstGeom prst="rect">
            <a:avLst/>
          </a:prstGeom>
          <a:solidFill>
            <a:srgbClr val="5B9BC8">
              <a:lumMod val="20000"/>
              <a:lumOff val="80000"/>
            </a:srgbClr>
          </a:solidFill>
          <a:ln>
            <a:no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bg1"/>
              </a:buClr>
              <a:buSzPct val="100000"/>
              <a:defRPr sz="10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r>
              <a:rPr kumimoji="0" lang="en-US" sz="1000" b="0" i="0" u="none" strike="noStrike" kern="0" cap="none" spc="0" normalizeH="0" baseline="0" noProof="0" dirty="0">
                <a:ln>
                  <a:noFill/>
                </a:ln>
                <a:solidFill>
                  <a:srgbClr val="000000"/>
                </a:solidFill>
                <a:effectLst/>
                <a:uLnTx/>
                <a:uFillTx/>
                <a:latin typeface="Century Gothic"/>
                <a:ea typeface="+mn-ea"/>
                <a:cs typeface="+mn-cs"/>
              </a:rPr>
              <a:t>Experience in years</a:t>
            </a:r>
          </a:p>
        </p:txBody>
      </p:sp>
      <p:sp>
        <p:nvSpPr>
          <p:cNvPr id="260" name="Freeform 57">
            <a:extLst>
              <a:ext uri="{FF2B5EF4-FFF2-40B4-BE49-F238E27FC236}">
                <a16:creationId xmlns:a16="http://schemas.microsoft.com/office/drawing/2014/main" id="{1A440D09-CC41-4749-9A39-500507CD345B}"/>
              </a:ext>
            </a:extLst>
          </p:cNvPr>
          <p:cNvSpPr>
            <a:spLocks/>
          </p:cNvSpPr>
          <p:nvPr/>
        </p:nvSpPr>
        <p:spPr bwMode="auto">
          <a:xfrm>
            <a:off x="2521283" y="3071205"/>
            <a:ext cx="127846" cy="121576"/>
          </a:xfrm>
          <a:custGeom>
            <a:avLst/>
            <a:gdLst>
              <a:gd name="T0" fmla="*/ 249 w 1305"/>
              <a:gd name="T1" fmla="*/ 1241 h 1241"/>
              <a:gd name="T2" fmla="*/ 653 w 1305"/>
              <a:gd name="T3" fmla="*/ 1097 h 1241"/>
              <a:gd name="T4" fmla="*/ 1055 w 1305"/>
              <a:gd name="T5" fmla="*/ 1241 h 1241"/>
              <a:gd name="T6" fmla="*/ 1044 w 1305"/>
              <a:gd name="T7" fmla="*/ 811 h 1241"/>
              <a:gd name="T8" fmla="*/ 1305 w 1305"/>
              <a:gd name="T9" fmla="*/ 473 h 1241"/>
              <a:gd name="T10" fmla="*/ 896 w 1305"/>
              <a:gd name="T11" fmla="*/ 352 h 1241"/>
              <a:gd name="T12" fmla="*/ 653 w 1305"/>
              <a:gd name="T13" fmla="*/ 0 h 1241"/>
              <a:gd name="T14" fmla="*/ 411 w 1305"/>
              <a:gd name="T15" fmla="*/ 352 h 1241"/>
              <a:gd name="T16" fmla="*/ 0 w 1305"/>
              <a:gd name="T17" fmla="*/ 473 h 1241"/>
              <a:gd name="T18" fmla="*/ 263 w 1305"/>
              <a:gd name="T19" fmla="*/ 811 h 1241"/>
              <a:gd name="T20" fmla="*/ 249 w 1305"/>
              <a:gd name="T21" fmla="*/ 1241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5" h="1241">
                <a:moveTo>
                  <a:pt x="249" y="1241"/>
                </a:moveTo>
                <a:lnTo>
                  <a:pt x="653" y="1097"/>
                </a:lnTo>
                <a:lnTo>
                  <a:pt x="1055" y="1241"/>
                </a:lnTo>
                <a:lnTo>
                  <a:pt x="1044" y="811"/>
                </a:lnTo>
                <a:lnTo>
                  <a:pt x="1305" y="473"/>
                </a:lnTo>
                <a:lnTo>
                  <a:pt x="896" y="352"/>
                </a:lnTo>
                <a:lnTo>
                  <a:pt x="653" y="0"/>
                </a:lnTo>
                <a:lnTo>
                  <a:pt x="411" y="352"/>
                </a:lnTo>
                <a:lnTo>
                  <a:pt x="0" y="473"/>
                </a:lnTo>
                <a:lnTo>
                  <a:pt x="263" y="811"/>
                </a:lnTo>
                <a:lnTo>
                  <a:pt x="249" y="1241"/>
                </a:lnTo>
                <a:close/>
              </a:path>
            </a:pathLst>
          </a:custGeom>
          <a:solidFill>
            <a:srgbClr val="5B9BC8"/>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61" name="Freeform 58">
            <a:extLst>
              <a:ext uri="{FF2B5EF4-FFF2-40B4-BE49-F238E27FC236}">
                <a16:creationId xmlns:a16="http://schemas.microsoft.com/office/drawing/2014/main" id="{91375106-0D0E-4CE0-B8D2-0904C232CFA9}"/>
              </a:ext>
            </a:extLst>
          </p:cNvPr>
          <p:cNvSpPr>
            <a:spLocks/>
          </p:cNvSpPr>
          <p:nvPr/>
        </p:nvSpPr>
        <p:spPr bwMode="auto">
          <a:xfrm>
            <a:off x="2510171" y="3276150"/>
            <a:ext cx="148909" cy="146460"/>
          </a:xfrm>
          <a:custGeom>
            <a:avLst/>
            <a:gdLst>
              <a:gd name="T0" fmla="*/ 333 w 665"/>
              <a:gd name="T1" fmla="*/ 85 h 654"/>
              <a:gd name="T2" fmla="*/ 50 w 665"/>
              <a:gd name="T3" fmla="*/ 24 h 654"/>
              <a:gd name="T4" fmla="*/ 0 w 665"/>
              <a:gd name="T5" fmla="*/ 0 h 654"/>
              <a:gd name="T6" fmla="*/ 0 w 665"/>
              <a:gd name="T7" fmla="*/ 654 h 654"/>
              <a:gd name="T8" fmla="*/ 333 w 665"/>
              <a:gd name="T9" fmla="*/ 432 h 654"/>
              <a:gd name="T10" fmla="*/ 665 w 665"/>
              <a:gd name="T11" fmla="*/ 654 h 654"/>
              <a:gd name="T12" fmla="*/ 665 w 665"/>
              <a:gd name="T13" fmla="*/ 0 h 654"/>
              <a:gd name="T14" fmla="*/ 615 w 665"/>
              <a:gd name="T15" fmla="*/ 24 h 654"/>
              <a:gd name="T16" fmla="*/ 333 w 665"/>
              <a:gd name="T17" fmla="*/ 85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5" h="654">
                <a:moveTo>
                  <a:pt x="333" y="85"/>
                </a:moveTo>
                <a:cubicBezTo>
                  <a:pt x="232" y="85"/>
                  <a:pt x="136" y="63"/>
                  <a:pt x="50" y="24"/>
                </a:cubicBezTo>
                <a:cubicBezTo>
                  <a:pt x="33" y="17"/>
                  <a:pt x="16" y="8"/>
                  <a:pt x="0" y="0"/>
                </a:cubicBezTo>
                <a:lnTo>
                  <a:pt x="0" y="654"/>
                </a:lnTo>
                <a:lnTo>
                  <a:pt x="333" y="432"/>
                </a:lnTo>
                <a:lnTo>
                  <a:pt x="665" y="654"/>
                </a:lnTo>
                <a:lnTo>
                  <a:pt x="665" y="0"/>
                </a:lnTo>
                <a:cubicBezTo>
                  <a:pt x="649" y="8"/>
                  <a:pt x="632" y="17"/>
                  <a:pt x="615" y="24"/>
                </a:cubicBezTo>
                <a:cubicBezTo>
                  <a:pt x="529" y="63"/>
                  <a:pt x="433" y="85"/>
                  <a:pt x="333" y="85"/>
                </a:cubicBezTo>
              </a:path>
            </a:pathLst>
          </a:custGeom>
          <a:solidFill>
            <a:srgbClr val="5B9BC8"/>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0" normalizeH="0" baseline="0" noProof="0">
              <a:ln>
                <a:noFill/>
              </a:ln>
              <a:solidFill>
                <a:srgbClr val="000000"/>
              </a:solidFill>
              <a:effectLst/>
              <a:uLnTx/>
              <a:uFillTx/>
              <a:latin typeface="Arial" charset="0"/>
              <a:ea typeface="+mn-ea"/>
              <a:cs typeface="+mn-cs"/>
            </a:endParaRPr>
          </a:p>
        </p:txBody>
      </p:sp>
      <p:sp>
        <p:nvSpPr>
          <p:cNvPr id="262" name="Freeform 59">
            <a:extLst>
              <a:ext uri="{FF2B5EF4-FFF2-40B4-BE49-F238E27FC236}">
                <a16:creationId xmlns:a16="http://schemas.microsoft.com/office/drawing/2014/main" id="{8983C6D8-4A15-4514-89D0-EAC067BFB261}"/>
              </a:ext>
            </a:extLst>
          </p:cNvPr>
          <p:cNvSpPr>
            <a:spLocks noEditPoints="1"/>
          </p:cNvSpPr>
          <p:nvPr/>
        </p:nvSpPr>
        <p:spPr bwMode="auto">
          <a:xfrm>
            <a:off x="2445083" y="3000375"/>
            <a:ext cx="279596" cy="279792"/>
          </a:xfrm>
          <a:custGeom>
            <a:avLst/>
            <a:gdLst>
              <a:gd name="T0" fmla="*/ 1249 w 1249"/>
              <a:gd name="T1" fmla="*/ 623 h 1249"/>
              <a:gd name="T2" fmla="*/ 625 w 1249"/>
              <a:gd name="T3" fmla="*/ 0 h 1249"/>
              <a:gd name="T4" fmla="*/ 625 w 1249"/>
              <a:gd name="T5" fmla="*/ 0 h 1249"/>
              <a:gd name="T6" fmla="*/ 621 w 1249"/>
              <a:gd name="T7" fmla="*/ 0 h 1249"/>
              <a:gd name="T8" fmla="*/ 0 w 1249"/>
              <a:gd name="T9" fmla="*/ 623 h 1249"/>
              <a:gd name="T10" fmla="*/ 0 w 1249"/>
              <a:gd name="T11" fmla="*/ 625 h 1249"/>
              <a:gd name="T12" fmla="*/ 0 w 1249"/>
              <a:gd name="T13" fmla="*/ 625 h 1249"/>
              <a:gd name="T14" fmla="*/ 1 w 1249"/>
              <a:gd name="T15" fmla="*/ 662 h 1249"/>
              <a:gd name="T16" fmla="*/ 2 w 1249"/>
              <a:gd name="T17" fmla="*/ 673 h 1249"/>
              <a:gd name="T18" fmla="*/ 5 w 1249"/>
              <a:gd name="T19" fmla="*/ 701 h 1249"/>
              <a:gd name="T20" fmla="*/ 6 w 1249"/>
              <a:gd name="T21" fmla="*/ 711 h 1249"/>
              <a:gd name="T22" fmla="*/ 12 w 1249"/>
              <a:gd name="T23" fmla="*/ 745 h 1249"/>
              <a:gd name="T24" fmla="*/ 12 w 1249"/>
              <a:gd name="T25" fmla="*/ 747 h 1249"/>
              <a:gd name="T26" fmla="*/ 32 w 1249"/>
              <a:gd name="T27" fmla="*/ 822 h 1249"/>
              <a:gd name="T28" fmla="*/ 33 w 1249"/>
              <a:gd name="T29" fmla="*/ 825 h 1249"/>
              <a:gd name="T30" fmla="*/ 292 w 1249"/>
              <a:gd name="T31" fmla="*/ 1153 h 1249"/>
              <a:gd name="T32" fmla="*/ 342 w 1249"/>
              <a:gd name="T33" fmla="*/ 1182 h 1249"/>
              <a:gd name="T34" fmla="*/ 510 w 1249"/>
              <a:gd name="T35" fmla="*/ 1239 h 1249"/>
              <a:gd name="T36" fmla="*/ 517 w 1249"/>
              <a:gd name="T37" fmla="*/ 1240 h 1249"/>
              <a:gd name="T38" fmla="*/ 544 w 1249"/>
              <a:gd name="T39" fmla="*/ 1244 h 1249"/>
              <a:gd name="T40" fmla="*/ 553 w 1249"/>
              <a:gd name="T41" fmla="*/ 1245 h 1249"/>
              <a:gd name="T42" fmla="*/ 579 w 1249"/>
              <a:gd name="T43" fmla="*/ 1248 h 1249"/>
              <a:gd name="T44" fmla="*/ 589 w 1249"/>
              <a:gd name="T45" fmla="*/ 1248 h 1249"/>
              <a:gd name="T46" fmla="*/ 625 w 1249"/>
              <a:gd name="T47" fmla="*/ 1249 h 1249"/>
              <a:gd name="T48" fmla="*/ 625 w 1249"/>
              <a:gd name="T49" fmla="*/ 1249 h 1249"/>
              <a:gd name="T50" fmla="*/ 625 w 1249"/>
              <a:gd name="T51" fmla="*/ 1249 h 1249"/>
              <a:gd name="T52" fmla="*/ 660 w 1249"/>
              <a:gd name="T53" fmla="*/ 1248 h 1249"/>
              <a:gd name="T54" fmla="*/ 670 w 1249"/>
              <a:gd name="T55" fmla="*/ 1248 h 1249"/>
              <a:gd name="T56" fmla="*/ 696 w 1249"/>
              <a:gd name="T57" fmla="*/ 1245 h 1249"/>
              <a:gd name="T58" fmla="*/ 705 w 1249"/>
              <a:gd name="T59" fmla="*/ 1244 h 1249"/>
              <a:gd name="T60" fmla="*/ 733 w 1249"/>
              <a:gd name="T61" fmla="*/ 1240 h 1249"/>
              <a:gd name="T62" fmla="*/ 739 w 1249"/>
              <a:gd name="T63" fmla="*/ 1239 h 1249"/>
              <a:gd name="T64" fmla="*/ 907 w 1249"/>
              <a:gd name="T65" fmla="*/ 1182 h 1249"/>
              <a:gd name="T66" fmla="*/ 957 w 1249"/>
              <a:gd name="T67" fmla="*/ 1153 h 1249"/>
              <a:gd name="T68" fmla="*/ 1217 w 1249"/>
              <a:gd name="T69" fmla="*/ 825 h 1249"/>
              <a:gd name="T70" fmla="*/ 1217 w 1249"/>
              <a:gd name="T71" fmla="*/ 822 h 1249"/>
              <a:gd name="T72" fmla="*/ 1237 w 1249"/>
              <a:gd name="T73" fmla="*/ 747 h 1249"/>
              <a:gd name="T74" fmla="*/ 1238 w 1249"/>
              <a:gd name="T75" fmla="*/ 745 h 1249"/>
              <a:gd name="T76" fmla="*/ 1243 w 1249"/>
              <a:gd name="T77" fmla="*/ 711 h 1249"/>
              <a:gd name="T78" fmla="*/ 1245 w 1249"/>
              <a:gd name="T79" fmla="*/ 701 h 1249"/>
              <a:gd name="T80" fmla="*/ 1247 w 1249"/>
              <a:gd name="T81" fmla="*/ 673 h 1249"/>
              <a:gd name="T82" fmla="*/ 1248 w 1249"/>
              <a:gd name="T83" fmla="*/ 662 h 1249"/>
              <a:gd name="T84" fmla="*/ 1249 w 1249"/>
              <a:gd name="T85" fmla="*/ 625 h 1249"/>
              <a:gd name="T86" fmla="*/ 1249 w 1249"/>
              <a:gd name="T87" fmla="*/ 625 h 1249"/>
              <a:gd name="T88" fmla="*/ 1249 w 1249"/>
              <a:gd name="T89" fmla="*/ 623 h 1249"/>
              <a:gd name="T90" fmla="*/ 625 w 1249"/>
              <a:gd name="T91" fmla="*/ 229 h 1249"/>
              <a:gd name="T92" fmla="*/ 1021 w 1249"/>
              <a:gd name="T93" fmla="*/ 625 h 1249"/>
              <a:gd name="T94" fmla="*/ 625 w 1249"/>
              <a:gd name="T95" fmla="*/ 1021 h 1249"/>
              <a:gd name="T96" fmla="*/ 229 w 1249"/>
              <a:gd name="T97" fmla="*/ 625 h 1249"/>
              <a:gd name="T98" fmla="*/ 625 w 1249"/>
              <a:gd name="T99" fmla="*/ 22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9" h="1249">
                <a:moveTo>
                  <a:pt x="1249" y="623"/>
                </a:moveTo>
                <a:cubicBezTo>
                  <a:pt x="1248" y="279"/>
                  <a:pt x="969" y="0"/>
                  <a:pt x="625" y="0"/>
                </a:cubicBezTo>
                <a:lnTo>
                  <a:pt x="625" y="0"/>
                </a:lnTo>
                <a:cubicBezTo>
                  <a:pt x="623" y="0"/>
                  <a:pt x="622" y="0"/>
                  <a:pt x="621" y="0"/>
                </a:cubicBezTo>
                <a:cubicBezTo>
                  <a:pt x="278" y="2"/>
                  <a:pt x="1" y="280"/>
                  <a:pt x="0" y="623"/>
                </a:cubicBezTo>
                <a:cubicBezTo>
                  <a:pt x="0" y="623"/>
                  <a:pt x="0" y="624"/>
                  <a:pt x="0" y="625"/>
                </a:cubicBezTo>
                <a:lnTo>
                  <a:pt x="0" y="625"/>
                </a:lnTo>
                <a:cubicBezTo>
                  <a:pt x="0" y="637"/>
                  <a:pt x="0" y="650"/>
                  <a:pt x="1" y="662"/>
                </a:cubicBezTo>
                <a:cubicBezTo>
                  <a:pt x="1" y="666"/>
                  <a:pt x="2" y="669"/>
                  <a:pt x="2" y="673"/>
                </a:cubicBezTo>
                <a:cubicBezTo>
                  <a:pt x="3" y="682"/>
                  <a:pt x="4" y="692"/>
                  <a:pt x="5" y="701"/>
                </a:cubicBezTo>
                <a:cubicBezTo>
                  <a:pt x="5" y="704"/>
                  <a:pt x="6" y="708"/>
                  <a:pt x="6" y="711"/>
                </a:cubicBezTo>
                <a:cubicBezTo>
                  <a:pt x="8" y="722"/>
                  <a:pt x="9" y="734"/>
                  <a:pt x="12" y="745"/>
                </a:cubicBezTo>
                <a:cubicBezTo>
                  <a:pt x="12" y="745"/>
                  <a:pt x="12" y="746"/>
                  <a:pt x="12" y="747"/>
                </a:cubicBezTo>
                <a:cubicBezTo>
                  <a:pt x="17" y="773"/>
                  <a:pt x="24" y="798"/>
                  <a:pt x="32" y="822"/>
                </a:cubicBezTo>
                <a:cubicBezTo>
                  <a:pt x="32" y="823"/>
                  <a:pt x="33" y="824"/>
                  <a:pt x="33" y="825"/>
                </a:cubicBezTo>
                <a:cubicBezTo>
                  <a:pt x="79" y="962"/>
                  <a:pt x="172" y="1077"/>
                  <a:pt x="292" y="1153"/>
                </a:cubicBezTo>
                <a:cubicBezTo>
                  <a:pt x="308" y="1164"/>
                  <a:pt x="325" y="1173"/>
                  <a:pt x="342" y="1182"/>
                </a:cubicBezTo>
                <a:cubicBezTo>
                  <a:pt x="394" y="1208"/>
                  <a:pt x="451" y="1228"/>
                  <a:pt x="510" y="1239"/>
                </a:cubicBezTo>
                <a:cubicBezTo>
                  <a:pt x="512" y="1239"/>
                  <a:pt x="514" y="1240"/>
                  <a:pt x="517" y="1240"/>
                </a:cubicBezTo>
                <a:cubicBezTo>
                  <a:pt x="526" y="1241"/>
                  <a:pt x="535" y="1243"/>
                  <a:pt x="544" y="1244"/>
                </a:cubicBezTo>
                <a:cubicBezTo>
                  <a:pt x="547" y="1244"/>
                  <a:pt x="550" y="1245"/>
                  <a:pt x="553" y="1245"/>
                </a:cubicBezTo>
                <a:cubicBezTo>
                  <a:pt x="562" y="1246"/>
                  <a:pt x="571" y="1247"/>
                  <a:pt x="579" y="1248"/>
                </a:cubicBezTo>
                <a:cubicBezTo>
                  <a:pt x="583" y="1248"/>
                  <a:pt x="586" y="1248"/>
                  <a:pt x="589" y="1248"/>
                </a:cubicBezTo>
                <a:cubicBezTo>
                  <a:pt x="601" y="1249"/>
                  <a:pt x="613" y="1249"/>
                  <a:pt x="625" y="1249"/>
                </a:cubicBezTo>
                <a:lnTo>
                  <a:pt x="625" y="1249"/>
                </a:lnTo>
                <a:lnTo>
                  <a:pt x="625" y="1249"/>
                </a:lnTo>
                <a:cubicBezTo>
                  <a:pt x="637" y="1249"/>
                  <a:pt x="649" y="1249"/>
                  <a:pt x="660" y="1248"/>
                </a:cubicBezTo>
                <a:cubicBezTo>
                  <a:pt x="663" y="1248"/>
                  <a:pt x="667" y="1248"/>
                  <a:pt x="670" y="1248"/>
                </a:cubicBezTo>
                <a:cubicBezTo>
                  <a:pt x="679" y="1247"/>
                  <a:pt x="687" y="1246"/>
                  <a:pt x="696" y="1245"/>
                </a:cubicBezTo>
                <a:cubicBezTo>
                  <a:pt x="699" y="1245"/>
                  <a:pt x="702" y="1244"/>
                  <a:pt x="705" y="1244"/>
                </a:cubicBezTo>
                <a:cubicBezTo>
                  <a:pt x="715" y="1243"/>
                  <a:pt x="724" y="1241"/>
                  <a:pt x="733" y="1240"/>
                </a:cubicBezTo>
                <a:cubicBezTo>
                  <a:pt x="735" y="1239"/>
                  <a:pt x="737" y="1239"/>
                  <a:pt x="739" y="1239"/>
                </a:cubicBezTo>
                <a:cubicBezTo>
                  <a:pt x="799" y="1228"/>
                  <a:pt x="855" y="1208"/>
                  <a:pt x="907" y="1182"/>
                </a:cubicBezTo>
                <a:cubicBezTo>
                  <a:pt x="925" y="1173"/>
                  <a:pt x="941" y="1164"/>
                  <a:pt x="957" y="1153"/>
                </a:cubicBezTo>
                <a:cubicBezTo>
                  <a:pt x="1078" y="1077"/>
                  <a:pt x="1170" y="962"/>
                  <a:pt x="1217" y="825"/>
                </a:cubicBezTo>
                <a:cubicBezTo>
                  <a:pt x="1217" y="824"/>
                  <a:pt x="1217" y="823"/>
                  <a:pt x="1217" y="822"/>
                </a:cubicBezTo>
                <a:cubicBezTo>
                  <a:pt x="1226" y="798"/>
                  <a:pt x="1232" y="773"/>
                  <a:pt x="1237" y="747"/>
                </a:cubicBezTo>
                <a:lnTo>
                  <a:pt x="1238" y="745"/>
                </a:lnTo>
                <a:cubicBezTo>
                  <a:pt x="1240" y="734"/>
                  <a:pt x="1242" y="722"/>
                  <a:pt x="1243" y="711"/>
                </a:cubicBezTo>
                <a:cubicBezTo>
                  <a:pt x="1244" y="708"/>
                  <a:pt x="1244" y="704"/>
                  <a:pt x="1245" y="701"/>
                </a:cubicBezTo>
                <a:cubicBezTo>
                  <a:pt x="1246" y="692"/>
                  <a:pt x="1247" y="682"/>
                  <a:pt x="1247" y="673"/>
                </a:cubicBezTo>
                <a:cubicBezTo>
                  <a:pt x="1248" y="669"/>
                  <a:pt x="1248" y="666"/>
                  <a:pt x="1248" y="662"/>
                </a:cubicBezTo>
                <a:cubicBezTo>
                  <a:pt x="1249" y="650"/>
                  <a:pt x="1249" y="637"/>
                  <a:pt x="1249" y="625"/>
                </a:cubicBezTo>
                <a:lnTo>
                  <a:pt x="1249" y="625"/>
                </a:lnTo>
                <a:lnTo>
                  <a:pt x="1249" y="623"/>
                </a:lnTo>
                <a:close/>
                <a:moveTo>
                  <a:pt x="625" y="229"/>
                </a:moveTo>
                <a:cubicBezTo>
                  <a:pt x="843" y="229"/>
                  <a:pt x="1021" y="406"/>
                  <a:pt x="1021" y="625"/>
                </a:cubicBezTo>
                <a:cubicBezTo>
                  <a:pt x="1021" y="843"/>
                  <a:pt x="843" y="1021"/>
                  <a:pt x="625" y="1021"/>
                </a:cubicBezTo>
                <a:cubicBezTo>
                  <a:pt x="406" y="1021"/>
                  <a:pt x="229" y="843"/>
                  <a:pt x="229" y="625"/>
                </a:cubicBezTo>
                <a:cubicBezTo>
                  <a:pt x="229" y="406"/>
                  <a:pt x="406" y="229"/>
                  <a:pt x="625" y="229"/>
                </a:cubicBezTo>
              </a:path>
            </a:pathLst>
          </a:custGeom>
          <a:solidFill>
            <a:srgbClr val="5B9BC8"/>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0" normalizeH="0" baseline="0" noProof="0">
              <a:ln>
                <a:noFill/>
              </a:ln>
              <a:solidFill>
                <a:srgbClr val="000000"/>
              </a:solidFill>
              <a:effectLst/>
              <a:uLnTx/>
              <a:uFillTx/>
              <a:latin typeface="Arial" charset="0"/>
              <a:ea typeface="+mn-ea"/>
              <a:cs typeface="+mn-cs"/>
            </a:endParaRPr>
          </a:p>
        </p:txBody>
      </p:sp>
      <p:sp>
        <p:nvSpPr>
          <p:cNvPr id="263" name="TextBox 262">
            <a:extLst>
              <a:ext uri="{FF2B5EF4-FFF2-40B4-BE49-F238E27FC236}">
                <a16:creationId xmlns:a16="http://schemas.microsoft.com/office/drawing/2014/main" id="{A6D0B1E5-7774-4195-8DF2-66BC0535D8AA}"/>
              </a:ext>
            </a:extLst>
          </p:cNvPr>
          <p:cNvSpPr txBox="1">
            <a:spLocks/>
          </p:cNvSpPr>
          <p:nvPr/>
        </p:nvSpPr>
        <p:spPr>
          <a:xfrm>
            <a:off x="4886035" y="3007595"/>
            <a:ext cx="158625" cy="379568"/>
          </a:xfrm>
          <a:prstGeom prst="rect">
            <a:avLst/>
          </a:prstGeom>
          <a:solidFill>
            <a:srgbClr val="5B9BC8">
              <a:lumMod val="20000"/>
              <a:lumOff val="80000"/>
            </a:srgbClr>
          </a:solidFill>
          <a:ln>
            <a:no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bg1"/>
              </a:buClr>
              <a:buSzPct val="100000"/>
              <a:defRPr sz="10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endParaRPr kumimoji="0" lang="en-US" sz="1000" b="0" i="0" u="none" strike="noStrike" kern="0" cap="none" spc="0" normalizeH="0" baseline="0" noProof="0" dirty="0">
              <a:ln>
                <a:noFill/>
              </a:ln>
              <a:solidFill>
                <a:srgbClr val="000000"/>
              </a:solidFill>
              <a:effectLst/>
              <a:uLnTx/>
              <a:uFillTx/>
              <a:latin typeface="Century Gothic"/>
              <a:ea typeface="+mn-ea"/>
              <a:cs typeface="+mn-cs"/>
            </a:endParaRPr>
          </a:p>
        </p:txBody>
      </p:sp>
      <p:sp>
        <p:nvSpPr>
          <p:cNvPr id="264" name="TextBox 263">
            <a:extLst>
              <a:ext uri="{FF2B5EF4-FFF2-40B4-BE49-F238E27FC236}">
                <a16:creationId xmlns:a16="http://schemas.microsoft.com/office/drawing/2014/main" id="{C3DE4980-2A49-497D-BF11-03C0537651F8}"/>
              </a:ext>
            </a:extLst>
          </p:cNvPr>
          <p:cNvSpPr txBox="1">
            <a:spLocks/>
          </p:cNvSpPr>
          <p:nvPr/>
        </p:nvSpPr>
        <p:spPr>
          <a:xfrm>
            <a:off x="4949534" y="3007595"/>
            <a:ext cx="3874426" cy="379568"/>
          </a:xfrm>
          <a:prstGeom prst="rect">
            <a:avLst/>
          </a:prstGeom>
          <a:solidFill>
            <a:srgbClr val="5B9BC8">
              <a:lumMod val="20000"/>
              <a:lumOff val="80000"/>
            </a:srgbClr>
          </a:solidFill>
          <a:ln>
            <a:no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bg1"/>
              </a:buClr>
              <a:buSzPct val="100000"/>
              <a:defRPr sz="10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r>
              <a:rPr kumimoji="0" lang="en-US" sz="1000" b="0" i="0" u="none" strike="noStrike" kern="0" cap="none" spc="0" normalizeH="0" baseline="0" noProof="0" dirty="0">
                <a:ln>
                  <a:noFill/>
                </a:ln>
                <a:solidFill>
                  <a:srgbClr val="000000"/>
                </a:solidFill>
                <a:effectLst/>
                <a:uLnTx/>
                <a:uFillTx/>
                <a:latin typeface="Century Gothic"/>
                <a:ea typeface="+mn-ea"/>
                <a:cs typeface="+mn-cs"/>
              </a:rPr>
              <a:t>Areas of specialization</a:t>
            </a:r>
            <a:r>
              <a:rPr kumimoji="0" lang="en-US" sz="1000" b="0" i="0" u="none" strike="noStrike" kern="0" cap="none" spc="0" normalizeH="0" baseline="30000" noProof="0" dirty="0">
                <a:ln>
                  <a:noFill/>
                </a:ln>
                <a:solidFill>
                  <a:srgbClr val="000000"/>
                </a:solidFill>
                <a:effectLst/>
                <a:uLnTx/>
                <a:uFillTx/>
                <a:latin typeface="Century Gothic"/>
                <a:ea typeface="+mn-ea"/>
                <a:cs typeface="+mn-cs"/>
              </a:rPr>
              <a:t>2</a:t>
            </a:r>
            <a:endParaRPr kumimoji="0" lang="en-US" sz="1000" b="0" i="0" u="none" strike="noStrike" kern="0" cap="none" spc="0" normalizeH="0" baseline="0" noProof="0" dirty="0">
              <a:ln>
                <a:noFill/>
              </a:ln>
              <a:solidFill>
                <a:srgbClr val="000000"/>
              </a:solidFill>
              <a:effectLst/>
              <a:uLnTx/>
              <a:uFillTx/>
              <a:latin typeface="Century Gothic"/>
              <a:ea typeface="+mn-ea"/>
              <a:cs typeface="+mn-cs"/>
            </a:endParaRPr>
          </a:p>
        </p:txBody>
      </p:sp>
      <p:grpSp>
        <p:nvGrpSpPr>
          <p:cNvPr id="265" name="Group 264">
            <a:extLst>
              <a:ext uri="{FF2B5EF4-FFF2-40B4-BE49-F238E27FC236}">
                <a16:creationId xmlns:a16="http://schemas.microsoft.com/office/drawing/2014/main" id="{96055BF4-D826-4C64-AFF3-7C8225343A37}"/>
              </a:ext>
            </a:extLst>
          </p:cNvPr>
          <p:cNvGrpSpPr/>
          <p:nvPr/>
        </p:nvGrpSpPr>
        <p:grpSpPr>
          <a:xfrm>
            <a:off x="4620578" y="2909888"/>
            <a:ext cx="331787" cy="478344"/>
            <a:chOff x="-5376863" y="-4079875"/>
            <a:chExt cx="4725988" cy="6813550"/>
          </a:xfrm>
          <a:solidFill>
            <a:srgbClr val="5B9BC8"/>
          </a:solidFill>
        </p:grpSpPr>
        <p:sp>
          <p:nvSpPr>
            <p:cNvPr id="266" name="Freeform 71">
              <a:extLst>
                <a:ext uri="{FF2B5EF4-FFF2-40B4-BE49-F238E27FC236}">
                  <a16:creationId xmlns:a16="http://schemas.microsoft.com/office/drawing/2014/main" id="{60CC3D60-F5EB-4C69-A161-56A7C8DF908D}"/>
                </a:ext>
              </a:extLst>
            </p:cNvPr>
            <p:cNvSpPr>
              <a:spLocks/>
            </p:cNvSpPr>
            <p:nvPr/>
          </p:nvSpPr>
          <p:spPr bwMode="auto">
            <a:xfrm>
              <a:off x="-5376863" y="-4079875"/>
              <a:ext cx="4725988" cy="3717925"/>
            </a:xfrm>
            <a:custGeom>
              <a:avLst/>
              <a:gdLst>
                <a:gd name="T0" fmla="*/ 1216 w 1335"/>
                <a:gd name="T1" fmla="*/ 618 h 1050"/>
                <a:gd name="T2" fmla="*/ 1335 w 1335"/>
                <a:gd name="T3" fmla="*/ 525 h 1050"/>
                <a:gd name="T4" fmla="*/ 1303 w 1335"/>
                <a:gd name="T5" fmla="*/ 427 h 1050"/>
                <a:gd name="T6" fmla="*/ 1152 w 1335"/>
                <a:gd name="T7" fmla="*/ 422 h 1050"/>
                <a:gd name="T8" fmla="*/ 1071 w 1335"/>
                <a:gd name="T9" fmla="*/ 310 h 1050"/>
                <a:gd name="T10" fmla="*/ 1113 w 1335"/>
                <a:gd name="T11" fmla="*/ 165 h 1050"/>
                <a:gd name="T12" fmla="*/ 1030 w 1335"/>
                <a:gd name="T13" fmla="*/ 104 h 1050"/>
                <a:gd name="T14" fmla="*/ 902 w 1335"/>
                <a:gd name="T15" fmla="*/ 188 h 1050"/>
                <a:gd name="T16" fmla="*/ 771 w 1335"/>
                <a:gd name="T17" fmla="*/ 145 h 1050"/>
                <a:gd name="T18" fmla="*/ 719 w 1335"/>
                <a:gd name="T19" fmla="*/ 3 h 1050"/>
                <a:gd name="T20" fmla="*/ 616 w 1335"/>
                <a:gd name="T21" fmla="*/ 3 h 1050"/>
                <a:gd name="T22" fmla="*/ 565 w 1335"/>
                <a:gd name="T23" fmla="*/ 145 h 1050"/>
                <a:gd name="T24" fmla="*/ 433 w 1335"/>
                <a:gd name="T25" fmla="*/ 188 h 1050"/>
                <a:gd name="T26" fmla="*/ 308 w 1335"/>
                <a:gd name="T27" fmla="*/ 103 h 1050"/>
                <a:gd name="T28" fmla="*/ 225 w 1335"/>
                <a:gd name="T29" fmla="*/ 163 h 1050"/>
                <a:gd name="T30" fmla="*/ 264 w 1335"/>
                <a:gd name="T31" fmla="*/ 310 h 1050"/>
                <a:gd name="T32" fmla="*/ 183 w 1335"/>
                <a:gd name="T33" fmla="*/ 422 h 1050"/>
                <a:gd name="T34" fmla="*/ 32 w 1335"/>
                <a:gd name="T35" fmla="*/ 427 h 1050"/>
                <a:gd name="T36" fmla="*/ 0 w 1335"/>
                <a:gd name="T37" fmla="*/ 525 h 1050"/>
                <a:gd name="T38" fmla="*/ 120 w 1335"/>
                <a:gd name="T39" fmla="*/ 618 h 1050"/>
                <a:gd name="T40" fmla="*/ 119 w 1335"/>
                <a:gd name="T41" fmla="*/ 756 h 1050"/>
                <a:gd name="T42" fmla="*/ 0 w 1335"/>
                <a:gd name="T43" fmla="*/ 849 h 1050"/>
                <a:gd name="T44" fmla="*/ 32 w 1335"/>
                <a:gd name="T45" fmla="*/ 947 h 1050"/>
                <a:gd name="T46" fmla="*/ 184 w 1335"/>
                <a:gd name="T47" fmla="*/ 955 h 1050"/>
                <a:gd name="T48" fmla="*/ 251 w 1335"/>
                <a:gd name="T49" fmla="*/ 1049 h 1050"/>
                <a:gd name="T50" fmla="*/ 455 w 1335"/>
                <a:gd name="T51" fmla="*/ 986 h 1050"/>
                <a:gd name="T52" fmla="*/ 368 w 1335"/>
                <a:gd name="T53" fmla="*/ 677 h 1050"/>
                <a:gd name="T54" fmla="*/ 667 w 1335"/>
                <a:gd name="T55" fmla="*/ 378 h 1050"/>
                <a:gd name="T56" fmla="*/ 967 w 1335"/>
                <a:gd name="T57" fmla="*/ 677 h 1050"/>
                <a:gd name="T58" fmla="*/ 880 w 1335"/>
                <a:gd name="T59" fmla="*/ 987 h 1050"/>
                <a:gd name="T60" fmla="*/ 1083 w 1335"/>
                <a:gd name="T61" fmla="*/ 1050 h 1050"/>
                <a:gd name="T62" fmla="*/ 1152 w 1335"/>
                <a:gd name="T63" fmla="*/ 955 h 1050"/>
                <a:gd name="T64" fmla="*/ 1303 w 1335"/>
                <a:gd name="T65" fmla="*/ 950 h 1050"/>
                <a:gd name="T66" fmla="*/ 1335 w 1335"/>
                <a:gd name="T67" fmla="*/ 852 h 1050"/>
                <a:gd name="T68" fmla="*/ 1216 w 1335"/>
                <a:gd name="T69" fmla="*/ 756 h 1050"/>
                <a:gd name="T70" fmla="*/ 1216 w 1335"/>
                <a:gd name="T71" fmla="*/ 618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5" h="1050">
                  <a:moveTo>
                    <a:pt x="1216" y="618"/>
                  </a:moveTo>
                  <a:cubicBezTo>
                    <a:pt x="1258" y="592"/>
                    <a:pt x="1298" y="561"/>
                    <a:pt x="1335" y="525"/>
                  </a:cubicBezTo>
                  <a:cubicBezTo>
                    <a:pt x="1327" y="492"/>
                    <a:pt x="1316" y="459"/>
                    <a:pt x="1303" y="427"/>
                  </a:cubicBezTo>
                  <a:cubicBezTo>
                    <a:pt x="1252" y="420"/>
                    <a:pt x="1201" y="419"/>
                    <a:pt x="1152" y="422"/>
                  </a:cubicBezTo>
                  <a:cubicBezTo>
                    <a:pt x="1130" y="382"/>
                    <a:pt x="1102" y="344"/>
                    <a:pt x="1071" y="310"/>
                  </a:cubicBezTo>
                  <a:cubicBezTo>
                    <a:pt x="1090" y="265"/>
                    <a:pt x="1104" y="216"/>
                    <a:pt x="1113" y="165"/>
                  </a:cubicBezTo>
                  <a:cubicBezTo>
                    <a:pt x="1087" y="143"/>
                    <a:pt x="1059" y="122"/>
                    <a:pt x="1030" y="104"/>
                  </a:cubicBezTo>
                  <a:cubicBezTo>
                    <a:pt x="984" y="129"/>
                    <a:pt x="940" y="156"/>
                    <a:pt x="902" y="188"/>
                  </a:cubicBezTo>
                  <a:cubicBezTo>
                    <a:pt x="861" y="168"/>
                    <a:pt x="816" y="154"/>
                    <a:pt x="771" y="145"/>
                  </a:cubicBezTo>
                  <a:cubicBezTo>
                    <a:pt x="759" y="97"/>
                    <a:pt x="742" y="50"/>
                    <a:pt x="719" y="3"/>
                  </a:cubicBezTo>
                  <a:cubicBezTo>
                    <a:pt x="685" y="0"/>
                    <a:pt x="651" y="0"/>
                    <a:pt x="616" y="3"/>
                  </a:cubicBezTo>
                  <a:cubicBezTo>
                    <a:pt x="594" y="49"/>
                    <a:pt x="577" y="97"/>
                    <a:pt x="565" y="145"/>
                  </a:cubicBezTo>
                  <a:cubicBezTo>
                    <a:pt x="519" y="154"/>
                    <a:pt x="475" y="168"/>
                    <a:pt x="433" y="188"/>
                  </a:cubicBezTo>
                  <a:cubicBezTo>
                    <a:pt x="396" y="156"/>
                    <a:pt x="354" y="127"/>
                    <a:pt x="308" y="103"/>
                  </a:cubicBezTo>
                  <a:cubicBezTo>
                    <a:pt x="279" y="121"/>
                    <a:pt x="251" y="141"/>
                    <a:pt x="225" y="163"/>
                  </a:cubicBezTo>
                  <a:cubicBezTo>
                    <a:pt x="234" y="214"/>
                    <a:pt x="246" y="264"/>
                    <a:pt x="264" y="310"/>
                  </a:cubicBezTo>
                  <a:cubicBezTo>
                    <a:pt x="233" y="344"/>
                    <a:pt x="206" y="382"/>
                    <a:pt x="183" y="422"/>
                  </a:cubicBezTo>
                  <a:cubicBezTo>
                    <a:pt x="134" y="419"/>
                    <a:pt x="83" y="420"/>
                    <a:pt x="32" y="427"/>
                  </a:cubicBezTo>
                  <a:cubicBezTo>
                    <a:pt x="19" y="459"/>
                    <a:pt x="8" y="492"/>
                    <a:pt x="0" y="525"/>
                  </a:cubicBezTo>
                  <a:cubicBezTo>
                    <a:pt x="38" y="561"/>
                    <a:pt x="78" y="592"/>
                    <a:pt x="120" y="618"/>
                  </a:cubicBezTo>
                  <a:cubicBezTo>
                    <a:pt x="114" y="664"/>
                    <a:pt x="114" y="711"/>
                    <a:pt x="119" y="756"/>
                  </a:cubicBezTo>
                  <a:cubicBezTo>
                    <a:pt x="78" y="782"/>
                    <a:pt x="37" y="813"/>
                    <a:pt x="0" y="849"/>
                  </a:cubicBezTo>
                  <a:cubicBezTo>
                    <a:pt x="8" y="883"/>
                    <a:pt x="19" y="915"/>
                    <a:pt x="32" y="947"/>
                  </a:cubicBezTo>
                  <a:cubicBezTo>
                    <a:pt x="83" y="954"/>
                    <a:pt x="135" y="958"/>
                    <a:pt x="184" y="955"/>
                  </a:cubicBezTo>
                  <a:cubicBezTo>
                    <a:pt x="203" y="989"/>
                    <a:pt x="226" y="1020"/>
                    <a:pt x="251" y="1049"/>
                  </a:cubicBezTo>
                  <a:cubicBezTo>
                    <a:pt x="316" y="1029"/>
                    <a:pt x="401" y="1003"/>
                    <a:pt x="455" y="986"/>
                  </a:cubicBezTo>
                  <a:cubicBezTo>
                    <a:pt x="401" y="908"/>
                    <a:pt x="368" y="799"/>
                    <a:pt x="368" y="677"/>
                  </a:cubicBezTo>
                  <a:cubicBezTo>
                    <a:pt x="368" y="512"/>
                    <a:pt x="502" y="378"/>
                    <a:pt x="667" y="378"/>
                  </a:cubicBezTo>
                  <a:cubicBezTo>
                    <a:pt x="833" y="378"/>
                    <a:pt x="967" y="512"/>
                    <a:pt x="967" y="677"/>
                  </a:cubicBezTo>
                  <a:cubicBezTo>
                    <a:pt x="967" y="800"/>
                    <a:pt x="934" y="909"/>
                    <a:pt x="880" y="987"/>
                  </a:cubicBezTo>
                  <a:cubicBezTo>
                    <a:pt x="935" y="1004"/>
                    <a:pt x="1020" y="1031"/>
                    <a:pt x="1083" y="1050"/>
                  </a:cubicBezTo>
                  <a:cubicBezTo>
                    <a:pt x="1109" y="1021"/>
                    <a:pt x="1133" y="989"/>
                    <a:pt x="1152" y="955"/>
                  </a:cubicBezTo>
                  <a:cubicBezTo>
                    <a:pt x="1201" y="958"/>
                    <a:pt x="1251" y="957"/>
                    <a:pt x="1303" y="950"/>
                  </a:cubicBezTo>
                  <a:cubicBezTo>
                    <a:pt x="1316" y="918"/>
                    <a:pt x="1327" y="885"/>
                    <a:pt x="1335" y="852"/>
                  </a:cubicBezTo>
                  <a:cubicBezTo>
                    <a:pt x="1297" y="816"/>
                    <a:pt x="1258" y="783"/>
                    <a:pt x="1216" y="756"/>
                  </a:cubicBezTo>
                  <a:cubicBezTo>
                    <a:pt x="1222" y="710"/>
                    <a:pt x="1222" y="664"/>
                    <a:pt x="1216" y="6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0" normalizeH="0" baseline="0" noProof="0">
                <a:ln>
                  <a:noFill/>
                </a:ln>
                <a:solidFill>
                  <a:srgbClr val="000000"/>
                </a:solidFill>
                <a:effectLst/>
                <a:uLnTx/>
                <a:uFillTx/>
                <a:latin typeface="Arial" charset="0"/>
                <a:ea typeface="+mn-ea"/>
                <a:cs typeface="+mn-cs"/>
              </a:endParaRPr>
            </a:p>
          </p:txBody>
        </p:sp>
        <p:sp>
          <p:nvSpPr>
            <p:cNvPr id="267" name="Freeform 72">
              <a:extLst>
                <a:ext uri="{FF2B5EF4-FFF2-40B4-BE49-F238E27FC236}">
                  <a16:creationId xmlns:a16="http://schemas.microsoft.com/office/drawing/2014/main" id="{6AB8B90A-ACCA-482C-8E20-12D100F32AAB}"/>
                </a:ext>
              </a:extLst>
            </p:cNvPr>
            <p:cNvSpPr>
              <a:spLocks/>
            </p:cNvSpPr>
            <p:nvPr/>
          </p:nvSpPr>
          <p:spPr bwMode="auto">
            <a:xfrm>
              <a:off x="-4899026" y="-382588"/>
              <a:ext cx="3756025" cy="3116263"/>
            </a:xfrm>
            <a:custGeom>
              <a:avLst/>
              <a:gdLst>
                <a:gd name="T0" fmla="*/ 930 w 1061"/>
                <a:gd name="T1" fmla="*/ 77 h 880"/>
                <a:gd name="T2" fmla="*/ 682 w 1061"/>
                <a:gd name="T3" fmla="*/ 0 h 880"/>
                <a:gd name="T4" fmla="*/ 531 w 1061"/>
                <a:gd name="T5" fmla="*/ 317 h 880"/>
                <a:gd name="T6" fmla="*/ 379 w 1061"/>
                <a:gd name="T7" fmla="*/ 0 h 880"/>
                <a:gd name="T8" fmla="*/ 131 w 1061"/>
                <a:gd name="T9" fmla="*/ 77 h 880"/>
                <a:gd name="T10" fmla="*/ 0 w 1061"/>
                <a:gd name="T11" fmla="*/ 264 h 880"/>
                <a:gd name="T12" fmla="*/ 0 w 1061"/>
                <a:gd name="T13" fmla="*/ 880 h 880"/>
                <a:gd name="T14" fmla="*/ 1061 w 1061"/>
                <a:gd name="T15" fmla="*/ 880 h 880"/>
                <a:gd name="T16" fmla="*/ 1061 w 1061"/>
                <a:gd name="T17" fmla="*/ 264 h 880"/>
                <a:gd name="T18" fmla="*/ 930 w 1061"/>
                <a:gd name="T19" fmla="*/ 77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1" h="880">
                  <a:moveTo>
                    <a:pt x="930" y="77"/>
                  </a:moveTo>
                  <a:cubicBezTo>
                    <a:pt x="847" y="51"/>
                    <a:pt x="723" y="13"/>
                    <a:pt x="682" y="0"/>
                  </a:cubicBezTo>
                  <a:lnTo>
                    <a:pt x="531" y="317"/>
                  </a:lnTo>
                  <a:lnTo>
                    <a:pt x="379" y="0"/>
                  </a:lnTo>
                  <a:cubicBezTo>
                    <a:pt x="339" y="12"/>
                    <a:pt x="214" y="51"/>
                    <a:pt x="131" y="77"/>
                  </a:cubicBezTo>
                  <a:cubicBezTo>
                    <a:pt x="31" y="108"/>
                    <a:pt x="0" y="165"/>
                    <a:pt x="0" y="264"/>
                  </a:cubicBezTo>
                  <a:lnTo>
                    <a:pt x="0" y="880"/>
                  </a:lnTo>
                  <a:lnTo>
                    <a:pt x="1061" y="880"/>
                  </a:lnTo>
                  <a:lnTo>
                    <a:pt x="1061" y="264"/>
                  </a:lnTo>
                  <a:cubicBezTo>
                    <a:pt x="1061" y="165"/>
                    <a:pt x="1030" y="108"/>
                    <a:pt x="930"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0" normalizeH="0" baseline="0" noProof="0">
                <a:ln>
                  <a:noFill/>
                </a:ln>
                <a:solidFill>
                  <a:srgbClr val="000000"/>
                </a:solidFill>
                <a:effectLst/>
                <a:uLnTx/>
                <a:uFillTx/>
                <a:latin typeface="Arial" charset="0"/>
                <a:ea typeface="+mn-ea"/>
                <a:cs typeface="+mn-cs"/>
              </a:endParaRPr>
            </a:p>
          </p:txBody>
        </p:sp>
        <p:sp>
          <p:nvSpPr>
            <p:cNvPr id="268" name="Freeform 73">
              <a:extLst>
                <a:ext uri="{FF2B5EF4-FFF2-40B4-BE49-F238E27FC236}">
                  <a16:creationId xmlns:a16="http://schemas.microsoft.com/office/drawing/2014/main" id="{5F72C443-B425-4EED-B5EE-1B12D308FA60}"/>
                </a:ext>
              </a:extLst>
            </p:cNvPr>
            <p:cNvSpPr>
              <a:spLocks/>
            </p:cNvSpPr>
            <p:nvPr/>
          </p:nvSpPr>
          <p:spPr bwMode="auto">
            <a:xfrm>
              <a:off x="-3816351" y="-2482850"/>
              <a:ext cx="1603375" cy="2085975"/>
            </a:xfrm>
            <a:custGeom>
              <a:avLst/>
              <a:gdLst>
                <a:gd name="T0" fmla="*/ 226 w 453"/>
                <a:gd name="T1" fmla="*/ 0 h 589"/>
                <a:gd name="T2" fmla="*/ 0 w 453"/>
                <a:gd name="T3" fmla="*/ 226 h 589"/>
                <a:gd name="T4" fmla="*/ 226 w 453"/>
                <a:gd name="T5" fmla="*/ 589 h 589"/>
                <a:gd name="T6" fmla="*/ 453 w 453"/>
                <a:gd name="T7" fmla="*/ 226 h 589"/>
                <a:gd name="T8" fmla="*/ 226 w 453"/>
                <a:gd name="T9" fmla="*/ 0 h 589"/>
              </a:gdLst>
              <a:ahLst/>
              <a:cxnLst>
                <a:cxn ang="0">
                  <a:pos x="T0" y="T1"/>
                </a:cxn>
                <a:cxn ang="0">
                  <a:pos x="T2" y="T3"/>
                </a:cxn>
                <a:cxn ang="0">
                  <a:pos x="T4" y="T5"/>
                </a:cxn>
                <a:cxn ang="0">
                  <a:pos x="T6" y="T7"/>
                </a:cxn>
                <a:cxn ang="0">
                  <a:pos x="T8" y="T9"/>
                </a:cxn>
              </a:cxnLst>
              <a:rect l="0" t="0" r="r" b="b"/>
              <a:pathLst>
                <a:path w="453" h="589">
                  <a:moveTo>
                    <a:pt x="226" y="0"/>
                  </a:moveTo>
                  <a:cubicBezTo>
                    <a:pt x="101" y="0"/>
                    <a:pt x="0" y="101"/>
                    <a:pt x="0" y="226"/>
                  </a:cubicBezTo>
                  <a:cubicBezTo>
                    <a:pt x="0" y="427"/>
                    <a:pt x="101" y="589"/>
                    <a:pt x="226" y="589"/>
                  </a:cubicBezTo>
                  <a:cubicBezTo>
                    <a:pt x="352" y="589"/>
                    <a:pt x="453" y="427"/>
                    <a:pt x="453" y="226"/>
                  </a:cubicBezTo>
                  <a:cubicBezTo>
                    <a:pt x="453" y="101"/>
                    <a:pt x="352" y="0"/>
                    <a:pt x="2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0" normalizeH="0" baseline="0" noProof="0">
                <a:ln>
                  <a:noFill/>
                </a:ln>
                <a:solidFill>
                  <a:srgbClr val="000000"/>
                </a:solidFill>
                <a:effectLst/>
                <a:uLnTx/>
                <a:uFillTx/>
                <a:latin typeface="Arial" charset="0"/>
                <a:ea typeface="+mn-ea"/>
                <a:cs typeface="+mn-cs"/>
              </a:endParaRPr>
            </a:p>
          </p:txBody>
        </p:sp>
      </p:grpSp>
      <p:sp>
        <p:nvSpPr>
          <p:cNvPr id="269" name="TextBox 268">
            <a:extLst>
              <a:ext uri="{FF2B5EF4-FFF2-40B4-BE49-F238E27FC236}">
                <a16:creationId xmlns:a16="http://schemas.microsoft.com/office/drawing/2014/main" id="{8BFAE662-E887-47CE-BBB1-18F87886B8F2}"/>
              </a:ext>
            </a:extLst>
          </p:cNvPr>
          <p:cNvSpPr txBox="1"/>
          <p:nvPr/>
        </p:nvSpPr>
        <p:spPr>
          <a:xfrm>
            <a:off x="1902813" y="1942932"/>
            <a:ext cx="532197" cy="156981"/>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Eligibility</a:t>
            </a:r>
          </a:p>
        </p:txBody>
      </p:sp>
      <p:sp>
        <p:nvSpPr>
          <p:cNvPr id="270" name="TextBox 269">
            <a:extLst>
              <a:ext uri="{FF2B5EF4-FFF2-40B4-BE49-F238E27FC236}">
                <a16:creationId xmlns:a16="http://schemas.microsoft.com/office/drawing/2014/main" id="{28C50FB9-1A5E-4659-89EF-FDB131839465}"/>
              </a:ext>
            </a:extLst>
          </p:cNvPr>
          <p:cNvSpPr txBox="1"/>
          <p:nvPr/>
        </p:nvSpPr>
        <p:spPr>
          <a:xfrm>
            <a:off x="2558092" y="1942932"/>
            <a:ext cx="647613" cy="156981"/>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CalWORKs</a:t>
            </a:r>
          </a:p>
        </p:txBody>
      </p:sp>
      <p:sp>
        <p:nvSpPr>
          <p:cNvPr id="271" name="TextBox 270">
            <a:extLst>
              <a:ext uri="{FF2B5EF4-FFF2-40B4-BE49-F238E27FC236}">
                <a16:creationId xmlns:a16="http://schemas.microsoft.com/office/drawing/2014/main" id="{9E978B6E-EB55-4C3C-8490-74EB0B75A000}"/>
              </a:ext>
            </a:extLst>
          </p:cNvPr>
          <p:cNvSpPr txBox="1"/>
          <p:nvPr/>
        </p:nvSpPr>
        <p:spPr>
          <a:xfrm>
            <a:off x="3328787" y="1942932"/>
            <a:ext cx="532197" cy="156981"/>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err="1">
                <a:ln>
                  <a:noFill/>
                </a:ln>
                <a:solidFill>
                  <a:srgbClr val="000000"/>
                </a:solidFill>
                <a:effectLst/>
                <a:uLnTx/>
                <a:uFillTx/>
                <a:latin typeface="Century Gothic"/>
                <a:ea typeface="+mn-ea"/>
                <a:cs typeface="+mn-cs"/>
              </a:rPr>
              <a:t>CalFresh</a:t>
            </a:r>
            <a:endParaRPr kumimoji="0" lang="en-US" sz="1000" b="1" i="0" u="none" strike="noStrike" kern="0" cap="none" spc="0" normalizeH="0" baseline="0" noProof="0" dirty="0">
              <a:ln>
                <a:noFill/>
              </a:ln>
              <a:solidFill>
                <a:srgbClr val="000000"/>
              </a:solidFill>
              <a:effectLst/>
              <a:uLnTx/>
              <a:uFillTx/>
              <a:latin typeface="Century Gothic"/>
              <a:ea typeface="+mn-ea"/>
              <a:cs typeface="+mn-cs"/>
            </a:endParaRPr>
          </a:p>
        </p:txBody>
      </p:sp>
      <p:cxnSp>
        <p:nvCxnSpPr>
          <p:cNvPr id="272" name="Straight Connector 271">
            <a:extLst>
              <a:ext uri="{FF2B5EF4-FFF2-40B4-BE49-F238E27FC236}">
                <a16:creationId xmlns:a16="http://schemas.microsoft.com/office/drawing/2014/main" id="{35503A0F-7CFA-4B35-85EC-11E414399020}"/>
              </a:ext>
            </a:extLst>
          </p:cNvPr>
          <p:cNvCxnSpPr/>
          <p:nvPr/>
        </p:nvCxnSpPr>
        <p:spPr>
          <a:xfrm>
            <a:off x="3267246" y="1935697"/>
            <a:ext cx="0" cy="171450"/>
          </a:xfrm>
          <a:prstGeom prst="line">
            <a:avLst/>
          </a:prstGeom>
          <a:noFill/>
          <a:ln w="9525" cap="flat" cmpd="sng" algn="ctr">
            <a:solidFill>
              <a:srgbClr val="808080"/>
            </a:solidFill>
            <a:prstDash val="sysDot"/>
          </a:ln>
          <a:effectLst/>
        </p:spPr>
      </p:cxnSp>
      <p:cxnSp>
        <p:nvCxnSpPr>
          <p:cNvPr id="273" name="Straight Connector 272">
            <a:extLst>
              <a:ext uri="{FF2B5EF4-FFF2-40B4-BE49-F238E27FC236}">
                <a16:creationId xmlns:a16="http://schemas.microsoft.com/office/drawing/2014/main" id="{812EEE3F-A150-43F8-B0F3-FFDB437E32CE}"/>
              </a:ext>
            </a:extLst>
          </p:cNvPr>
          <p:cNvCxnSpPr/>
          <p:nvPr/>
        </p:nvCxnSpPr>
        <p:spPr>
          <a:xfrm>
            <a:off x="3922525" y="1935697"/>
            <a:ext cx="0" cy="171450"/>
          </a:xfrm>
          <a:prstGeom prst="line">
            <a:avLst/>
          </a:prstGeom>
          <a:noFill/>
          <a:ln w="9525" cap="flat" cmpd="sng" algn="ctr">
            <a:solidFill>
              <a:srgbClr val="808080"/>
            </a:solidFill>
            <a:prstDash val="sysDot"/>
          </a:ln>
          <a:effectLst/>
        </p:spPr>
      </p:cxnSp>
      <p:sp>
        <p:nvSpPr>
          <p:cNvPr id="274" name="TextBox 273">
            <a:extLst>
              <a:ext uri="{FF2B5EF4-FFF2-40B4-BE49-F238E27FC236}">
                <a16:creationId xmlns:a16="http://schemas.microsoft.com/office/drawing/2014/main" id="{449618D6-819C-4517-B2F4-E351F1567314}"/>
              </a:ext>
            </a:extLst>
          </p:cNvPr>
          <p:cNvSpPr txBox="1"/>
          <p:nvPr/>
        </p:nvSpPr>
        <p:spPr>
          <a:xfrm>
            <a:off x="3984066" y="1942932"/>
            <a:ext cx="189154" cy="156981"/>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ICT</a:t>
            </a:r>
          </a:p>
        </p:txBody>
      </p:sp>
      <p:sp>
        <p:nvSpPr>
          <p:cNvPr id="275" name="TextBox 274">
            <a:extLst>
              <a:ext uri="{FF2B5EF4-FFF2-40B4-BE49-F238E27FC236}">
                <a16:creationId xmlns:a16="http://schemas.microsoft.com/office/drawing/2014/main" id="{38809CEE-04B6-4EDF-967D-C594ACC17731}"/>
              </a:ext>
            </a:extLst>
          </p:cNvPr>
          <p:cNvSpPr txBox="1"/>
          <p:nvPr/>
        </p:nvSpPr>
        <p:spPr>
          <a:xfrm>
            <a:off x="4296302" y="1942932"/>
            <a:ext cx="456856" cy="156981"/>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e-Apps</a:t>
            </a:r>
          </a:p>
        </p:txBody>
      </p:sp>
      <p:sp>
        <p:nvSpPr>
          <p:cNvPr id="276" name="TextBox 275">
            <a:extLst>
              <a:ext uri="{FF2B5EF4-FFF2-40B4-BE49-F238E27FC236}">
                <a16:creationId xmlns:a16="http://schemas.microsoft.com/office/drawing/2014/main" id="{A362A081-C211-4C3E-85E7-1709EBE13E33}"/>
              </a:ext>
            </a:extLst>
          </p:cNvPr>
          <p:cNvSpPr txBox="1"/>
          <p:nvPr/>
        </p:nvSpPr>
        <p:spPr>
          <a:xfrm>
            <a:off x="4876242" y="1942932"/>
            <a:ext cx="644608" cy="156981"/>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err="1">
                <a:ln>
                  <a:noFill/>
                </a:ln>
                <a:solidFill>
                  <a:srgbClr val="000000"/>
                </a:solidFill>
                <a:effectLst/>
                <a:uLnTx/>
                <a:uFillTx/>
                <a:latin typeface="Century Gothic"/>
                <a:ea typeface="+mn-ea"/>
                <a:cs typeface="+mn-cs"/>
              </a:rPr>
              <a:t>CalHEERS</a:t>
            </a:r>
            <a:endParaRPr kumimoji="0" lang="en-US" sz="1000" b="1" i="0" u="none" strike="noStrike" kern="0" cap="none" spc="0" normalizeH="0" baseline="0" noProof="0" dirty="0">
              <a:ln>
                <a:noFill/>
              </a:ln>
              <a:solidFill>
                <a:srgbClr val="000000"/>
              </a:solidFill>
              <a:effectLst/>
              <a:uLnTx/>
              <a:uFillTx/>
              <a:latin typeface="Century Gothic"/>
              <a:ea typeface="+mn-ea"/>
              <a:cs typeface="+mn-cs"/>
            </a:endParaRPr>
          </a:p>
        </p:txBody>
      </p:sp>
      <p:cxnSp>
        <p:nvCxnSpPr>
          <p:cNvPr id="277" name="Straight Connector 276">
            <a:extLst>
              <a:ext uri="{FF2B5EF4-FFF2-40B4-BE49-F238E27FC236}">
                <a16:creationId xmlns:a16="http://schemas.microsoft.com/office/drawing/2014/main" id="{DB6F9900-638C-4BE2-BE80-5AD91AFACE0D}"/>
              </a:ext>
            </a:extLst>
          </p:cNvPr>
          <p:cNvCxnSpPr>
            <a:cxnSpLocks/>
          </p:cNvCxnSpPr>
          <p:nvPr/>
        </p:nvCxnSpPr>
        <p:spPr>
          <a:xfrm>
            <a:off x="2496551" y="1935697"/>
            <a:ext cx="0" cy="171450"/>
          </a:xfrm>
          <a:prstGeom prst="line">
            <a:avLst/>
          </a:prstGeom>
          <a:noFill/>
          <a:ln w="9525" cap="flat" cmpd="sng" algn="ctr">
            <a:solidFill>
              <a:srgbClr val="808080"/>
            </a:solidFill>
            <a:prstDash val="sysDot"/>
          </a:ln>
          <a:effectLst/>
        </p:spPr>
      </p:cxnSp>
      <p:cxnSp>
        <p:nvCxnSpPr>
          <p:cNvPr id="278" name="Straight Connector 277">
            <a:extLst>
              <a:ext uri="{FF2B5EF4-FFF2-40B4-BE49-F238E27FC236}">
                <a16:creationId xmlns:a16="http://schemas.microsoft.com/office/drawing/2014/main" id="{9FBFDC15-F31A-495A-8860-794E6962C3EA}"/>
              </a:ext>
            </a:extLst>
          </p:cNvPr>
          <p:cNvCxnSpPr/>
          <p:nvPr/>
        </p:nvCxnSpPr>
        <p:spPr>
          <a:xfrm>
            <a:off x="4234761" y="1935697"/>
            <a:ext cx="0" cy="171450"/>
          </a:xfrm>
          <a:prstGeom prst="line">
            <a:avLst/>
          </a:prstGeom>
          <a:noFill/>
          <a:ln w="9525" cap="flat" cmpd="sng" algn="ctr">
            <a:solidFill>
              <a:srgbClr val="808080"/>
            </a:solidFill>
            <a:prstDash val="sysDot"/>
          </a:ln>
          <a:effectLst/>
        </p:spPr>
      </p:cxnSp>
      <p:cxnSp>
        <p:nvCxnSpPr>
          <p:cNvPr id="279" name="Straight Connector 278">
            <a:extLst>
              <a:ext uri="{FF2B5EF4-FFF2-40B4-BE49-F238E27FC236}">
                <a16:creationId xmlns:a16="http://schemas.microsoft.com/office/drawing/2014/main" id="{7E6F3B65-A33C-471F-A35D-7AFA9762949D}"/>
              </a:ext>
            </a:extLst>
          </p:cNvPr>
          <p:cNvCxnSpPr/>
          <p:nvPr/>
        </p:nvCxnSpPr>
        <p:spPr>
          <a:xfrm>
            <a:off x="4814699" y="1935697"/>
            <a:ext cx="0" cy="171450"/>
          </a:xfrm>
          <a:prstGeom prst="line">
            <a:avLst/>
          </a:prstGeom>
          <a:noFill/>
          <a:ln w="9525" cap="flat" cmpd="sng" algn="ctr">
            <a:solidFill>
              <a:srgbClr val="808080"/>
            </a:solidFill>
            <a:prstDash val="sysDot"/>
          </a:ln>
          <a:effectLst/>
        </p:spPr>
      </p:cxnSp>
      <p:sp>
        <p:nvSpPr>
          <p:cNvPr id="280" name="TextBox 279">
            <a:extLst>
              <a:ext uri="{FF2B5EF4-FFF2-40B4-BE49-F238E27FC236}">
                <a16:creationId xmlns:a16="http://schemas.microsoft.com/office/drawing/2014/main" id="{E9617AC0-9649-4D88-8D1F-6C60AFF63003}"/>
              </a:ext>
            </a:extLst>
          </p:cNvPr>
          <p:cNvSpPr txBox="1"/>
          <p:nvPr/>
        </p:nvSpPr>
        <p:spPr>
          <a:xfrm>
            <a:off x="1995306" y="2175303"/>
            <a:ext cx="285335" cy="153888"/>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WTW</a:t>
            </a:r>
          </a:p>
        </p:txBody>
      </p:sp>
      <p:sp>
        <p:nvSpPr>
          <p:cNvPr id="281" name="TextBox 280">
            <a:extLst>
              <a:ext uri="{FF2B5EF4-FFF2-40B4-BE49-F238E27FC236}">
                <a16:creationId xmlns:a16="http://schemas.microsoft.com/office/drawing/2014/main" id="{CCC4A1B5-F3DF-49F0-A46F-F68EEFE7D4B8}"/>
              </a:ext>
            </a:extLst>
          </p:cNvPr>
          <p:cNvSpPr txBox="1"/>
          <p:nvPr/>
        </p:nvSpPr>
        <p:spPr>
          <a:xfrm>
            <a:off x="3213736" y="2175303"/>
            <a:ext cx="671659" cy="153888"/>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Child Care</a:t>
            </a:r>
          </a:p>
        </p:txBody>
      </p:sp>
      <p:sp>
        <p:nvSpPr>
          <p:cNvPr id="282" name="TextBox 281">
            <a:extLst>
              <a:ext uri="{FF2B5EF4-FFF2-40B4-BE49-F238E27FC236}">
                <a16:creationId xmlns:a16="http://schemas.microsoft.com/office/drawing/2014/main" id="{B0E15E50-BBC2-47FC-8ED3-68E97F83FC0D}"/>
              </a:ext>
            </a:extLst>
          </p:cNvPr>
          <p:cNvSpPr txBox="1"/>
          <p:nvPr/>
        </p:nvSpPr>
        <p:spPr>
          <a:xfrm>
            <a:off x="4060996" y="2175303"/>
            <a:ext cx="1229504" cy="153888"/>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Resource Databank</a:t>
            </a:r>
          </a:p>
        </p:txBody>
      </p:sp>
      <p:cxnSp>
        <p:nvCxnSpPr>
          <p:cNvPr id="283" name="Straight Connector 282">
            <a:extLst>
              <a:ext uri="{FF2B5EF4-FFF2-40B4-BE49-F238E27FC236}">
                <a16:creationId xmlns:a16="http://schemas.microsoft.com/office/drawing/2014/main" id="{4AFEF25F-DA4B-41D1-87DE-1238BE092F11}"/>
              </a:ext>
            </a:extLst>
          </p:cNvPr>
          <p:cNvCxnSpPr/>
          <p:nvPr/>
        </p:nvCxnSpPr>
        <p:spPr>
          <a:xfrm>
            <a:off x="3125935" y="2166522"/>
            <a:ext cx="0" cy="171450"/>
          </a:xfrm>
          <a:prstGeom prst="line">
            <a:avLst/>
          </a:prstGeom>
          <a:noFill/>
          <a:ln w="9525" cap="flat" cmpd="sng" algn="ctr">
            <a:solidFill>
              <a:srgbClr val="808080"/>
            </a:solidFill>
            <a:prstDash val="sysDot"/>
          </a:ln>
          <a:effectLst/>
        </p:spPr>
      </p:cxnSp>
      <p:cxnSp>
        <p:nvCxnSpPr>
          <p:cNvPr id="284" name="Straight Connector 283">
            <a:extLst>
              <a:ext uri="{FF2B5EF4-FFF2-40B4-BE49-F238E27FC236}">
                <a16:creationId xmlns:a16="http://schemas.microsoft.com/office/drawing/2014/main" id="{C837275F-DD49-4D64-AA48-5CAE6FDADD82}"/>
              </a:ext>
            </a:extLst>
          </p:cNvPr>
          <p:cNvCxnSpPr/>
          <p:nvPr/>
        </p:nvCxnSpPr>
        <p:spPr>
          <a:xfrm>
            <a:off x="3973196" y="2166522"/>
            <a:ext cx="0" cy="171450"/>
          </a:xfrm>
          <a:prstGeom prst="line">
            <a:avLst/>
          </a:prstGeom>
          <a:noFill/>
          <a:ln w="9525" cap="flat" cmpd="sng" algn="ctr">
            <a:solidFill>
              <a:srgbClr val="808080"/>
            </a:solidFill>
            <a:prstDash val="sysDot"/>
          </a:ln>
          <a:effectLst/>
        </p:spPr>
      </p:cxnSp>
      <p:sp>
        <p:nvSpPr>
          <p:cNvPr id="285" name="TextBox 284">
            <a:extLst>
              <a:ext uri="{FF2B5EF4-FFF2-40B4-BE49-F238E27FC236}">
                <a16:creationId xmlns:a16="http://schemas.microsoft.com/office/drawing/2014/main" id="{C81692A7-71C5-4A71-B105-03AB85FABE8D}"/>
              </a:ext>
            </a:extLst>
          </p:cNvPr>
          <p:cNvSpPr txBox="1"/>
          <p:nvPr/>
        </p:nvSpPr>
        <p:spPr>
          <a:xfrm>
            <a:off x="2456243" y="2175303"/>
            <a:ext cx="581891" cy="153888"/>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err="1">
                <a:ln>
                  <a:noFill/>
                </a:ln>
                <a:solidFill>
                  <a:srgbClr val="000000"/>
                </a:solidFill>
                <a:effectLst/>
                <a:uLnTx/>
                <a:uFillTx/>
                <a:latin typeface="Century Gothic"/>
                <a:ea typeface="+mn-ea"/>
                <a:cs typeface="+mn-cs"/>
              </a:rPr>
              <a:t>Medi</a:t>
            </a:r>
            <a:r>
              <a:rPr kumimoji="0" lang="en-US" sz="1000" b="1" i="0" u="none" strike="noStrike" kern="0" cap="none" spc="0" normalizeH="0" baseline="0" noProof="0" dirty="0">
                <a:ln>
                  <a:noFill/>
                </a:ln>
                <a:solidFill>
                  <a:srgbClr val="000000"/>
                </a:solidFill>
                <a:effectLst/>
                <a:uLnTx/>
                <a:uFillTx/>
                <a:latin typeface="Century Gothic"/>
                <a:ea typeface="+mn-ea"/>
                <a:cs typeface="+mn-cs"/>
              </a:rPr>
              <a:t>-Cal</a:t>
            </a:r>
          </a:p>
        </p:txBody>
      </p:sp>
      <p:cxnSp>
        <p:nvCxnSpPr>
          <p:cNvPr id="286" name="Straight Connector 285">
            <a:extLst>
              <a:ext uri="{FF2B5EF4-FFF2-40B4-BE49-F238E27FC236}">
                <a16:creationId xmlns:a16="http://schemas.microsoft.com/office/drawing/2014/main" id="{AA3FBE23-988E-48D0-99ED-970F2C2694A3}"/>
              </a:ext>
            </a:extLst>
          </p:cNvPr>
          <p:cNvCxnSpPr>
            <a:cxnSpLocks/>
          </p:cNvCxnSpPr>
          <p:nvPr/>
        </p:nvCxnSpPr>
        <p:spPr>
          <a:xfrm>
            <a:off x="2368442" y="2166522"/>
            <a:ext cx="0" cy="171450"/>
          </a:xfrm>
          <a:prstGeom prst="line">
            <a:avLst/>
          </a:prstGeom>
          <a:noFill/>
          <a:ln w="9525" cap="flat" cmpd="sng" algn="ctr">
            <a:solidFill>
              <a:srgbClr val="808080"/>
            </a:solidFill>
            <a:prstDash val="sysDot"/>
          </a:ln>
          <a:effectLst/>
        </p:spPr>
      </p:cxnSp>
      <p:graphicFrame>
        <p:nvGraphicFramePr>
          <p:cNvPr id="287" name="Object 286">
            <a:extLst>
              <a:ext uri="{FF2B5EF4-FFF2-40B4-BE49-F238E27FC236}">
                <a16:creationId xmlns:a16="http://schemas.microsoft.com/office/drawing/2014/main" id="{F344B02F-2AB6-4F87-BA4F-22F6D09CA58E}"/>
              </a:ext>
            </a:extLst>
          </p:cNvPr>
          <p:cNvGraphicFramePr>
            <a:graphicFrameLocks/>
          </p:cNvGraphicFramePr>
          <p:nvPr>
            <p:custDataLst>
              <p:tags r:id="rId4"/>
            </p:custDataLst>
            <p:extLst/>
          </p:nvPr>
        </p:nvGraphicFramePr>
        <p:xfrm>
          <a:off x="1460500" y="3556001"/>
          <a:ext cx="1378089" cy="2469931"/>
        </p:xfrm>
        <a:graphic>
          <a:graphicData uri="http://schemas.openxmlformats.org/presentationml/2006/ole">
            <mc:AlternateContent xmlns:mc="http://schemas.openxmlformats.org/markup-compatibility/2006">
              <mc:Choice xmlns:v="urn:schemas-microsoft-com:vml" Requires="v">
                <p:oleObj spid="_x0000_s1075" name="Chart" r:id="rId43" imgW="1738280" imgH="3083634" progId="MSGraph.Chart.8">
                  <p:embed followColorScheme="full"/>
                </p:oleObj>
              </mc:Choice>
              <mc:Fallback>
                <p:oleObj name="Chart" r:id="rId43" imgW="1738280" imgH="3083634" progId="MSGraph.Chart.8">
                  <p:embed followColorScheme="full"/>
                  <p:pic>
                    <p:nvPicPr>
                      <p:cNvPr id="287" name="Object 286">
                        <a:extLst>
                          <a:ext uri="{FF2B5EF4-FFF2-40B4-BE49-F238E27FC236}">
                            <a16:creationId xmlns:a16="http://schemas.microsoft.com/office/drawing/2014/main" id="{F344B02F-2AB6-4F87-BA4F-22F6D09CA58E}"/>
                          </a:ext>
                        </a:extLst>
                      </p:cNvPr>
                      <p:cNvPicPr/>
                      <p:nvPr/>
                    </p:nvPicPr>
                    <p:blipFill>
                      <a:blip r:embed="rId44"/>
                      <a:stretch>
                        <a:fillRect/>
                      </a:stretch>
                    </p:blipFill>
                    <p:spPr>
                      <a:xfrm>
                        <a:off x="1460500" y="3556001"/>
                        <a:ext cx="1378089" cy="2469931"/>
                      </a:xfrm>
                      <a:prstGeom prst="rect">
                        <a:avLst/>
                      </a:prstGeom>
                    </p:spPr>
                  </p:pic>
                </p:oleObj>
              </mc:Fallback>
            </mc:AlternateContent>
          </a:graphicData>
        </a:graphic>
      </p:graphicFrame>
      <p:sp useBgFill="1">
        <p:nvSpPr>
          <p:cNvPr id="288" name="Freeform: Shape 287">
            <a:extLst>
              <a:ext uri="{FF2B5EF4-FFF2-40B4-BE49-F238E27FC236}">
                <a16:creationId xmlns:a16="http://schemas.microsoft.com/office/drawing/2014/main" id="{72C22E13-AC86-4BB6-A3A9-8E0E113F181D}"/>
              </a:ext>
            </a:extLst>
          </p:cNvPr>
          <p:cNvSpPr/>
          <p:nvPr>
            <p:custDataLst>
              <p:tags r:id="rId5"/>
            </p:custDataLst>
          </p:nvPr>
        </p:nvSpPr>
        <p:spPr bwMode="auto">
          <a:xfrm>
            <a:off x="1612900" y="3690938"/>
            <a:ext cx="531814" cy="200026"/>
          </a:xfrm>
          <a:custGeom>
            <a:avLst/>
            <a:gdLst/>
            <a:ahLst/>
            <a:cxnLst/>
            <a:rect l="0" t="0" r="0" b="0"/>
            <a:pathLst>
              <a:path w="531814" h="200026">
                <a:moveTo>
                  <a:pt x="0" y="142875"/>
                </a:moveTo>
                <a:lnTo>
                  <a:pt x="531813" y="0"/>
                </a:lnTo>
                <a:lnTo>
                  <a:pt x="531813" y="57150"/>
                </a:lnTo>
                <a:lnTo>
                  <a:pt x="0" y="200025"/>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err="1">
              <a:ln>
                <a:noFill/>
              </a:ln>
              <a:solidFill>
                <a:srgbClr val="FFC000"/>
              </a:solidFill>
              <a:effectLst/>
              <a:uLnTx/>
              <a:uFillTx/>
              <a:latin typeface="Century Gothic"/>
              <a:ea typeface="+mn-ea"/>
              <a:cs typeface="+mn-cs"/>
            </a:endParaRPr>
          </a:p>
        </p:txBody>
      </p:sp>
      <p:sp>
        <p:nvSpPr>
          <p:cNvPr id="289" name="Freeform: Shape 288">
            <a:extLst>
              <a:ext uri="{FF2B5EF4-FFF2-40B4-BE49-F238E27FC236}">
                <a16:creationId xmlns:a16="http://schemas.microsoft.com/office/drawing/2014/main" id="{20632200-6069-4036-B0B2-6B4ED6E30763}"/>
              </a:ext>
            </a:extLst>
          </p:cNvPr>
          <p:cNvSpPr/>
          <p:nvPr>
            <p:custDataLst>
              <p:tags r:id="rId6"/>
            </p:custDataLst>
          </p:nvPr>
        </p:nvSpPr>
        <p:spPr bwMode="auto">
          <a:xfrm>
            <a:off x="1612900" y="3748088"/>
            <a:ext cx="531814" cy="142876"/>
          </a:xfrm>
          <a:custGeom>
            <a:avLst/>
            <a:gdLst/>
            <a:ahLst/>
            <a:cxnLst/>
            <a:rect l="0" t="0" r="0" b="0"/>
            <a:pathLst>
              <a:path w="531814" h="142876">
                <a:moveTo>
                  <a:pt x="0" y="142875"/>
                </a:moveTo>
                <a:lnTo>
                  <a:pt x="531813" y="0"/>
                </a:lnTo>
              </a:path>
            </a:pathLst>
          </a:cu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64646"/>
              </a:solidFill>
              <a:effectLst/>
              <a:uLnTx/>
              <a:uFillTx/>
              <a:latin typeface="Century Gothic"/>
              <a:ea typeface="+mn-ea"/>
              <a:cs typeface="+mn-cs"/>
            </a:endParaRPr>
          </a:p>
        </p:txBody>
      </p:sp>
      <p:sp>
        <p:nvSpPr>
          <p:cNvPr id="290" name="Freeform: Shape 289">
            <a:extLst>
              <a:ext uri="{FF2B5EF4-FFF2-40B4-BE49-F238E27FC236}">
                <a16:creationId xmlns:a16="http://schemas.microsoft.com/office/drawing/2014/main" id="{628A10F4-E64B-4042-8511-1060355D94EF}"/>
              </a:ext>
            </a:extLst>
          </p:cNvPr>
          <p:cNvSpPr/>
          <p:nvPr>
            <p:custDataLst>
              <p:tags r:id="rId7"/>
            </p:custDataLst>
          </p:nvPr>
        </p:nvSpPr>
        <p:spPr bwMode="auto">
          <a:xfrm>
            <a:off x="1612900" y="3690938"/>
            <a:ext cx="531814" cy="142876"/>
          </a:xfrm>
          <a:custGeom>
            <a:avLst/>
            <a:gdLst/>
            <a:ahLst/>
            <a:cxnLst/>
            <a:rect l="0" t="0" r="0" b="0"/>
            <a:pathLst>
              <a:path w="531814" h="142876">
                <a:moveTo>
                  <a:pt x="0" y="142875"/>
                </a:moveTo>
                <a:lnTo>
                  <a:pt x="531813" y="0"/>
                </a:lnTo>
              </a:path>
            </a:pathLst>
          </a:cu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64646"/>
              </a:solidFill>
              <a:effectLst/>
              <a:uLnTx/>
              <a:uFillTx/>
              <a:latin typeface="Century Gothic"/>
              <a:ea typeface="+mn-ea"/>
              <a:cs typeface="+mn-cs"/>
            </a:endParaRPr>
          </a:p>
        </p:txBody>
      </p:sp>
      <p:cxnSp>
        <p:nvCxnSpPr>
          <p:cNvPr id="293" name="Straight Connector 292">
            <a:extLst>
              <a:ext uri="{FF2B5EF4-FFF2-40B4-BE49-F238E27FC236}">
                <a16:creationId xmlns:a16="http://schemas.microsoft.com/office/drawing/2014/main" id="{C5384618-9919-49D7-9AE0-C065D83D6716}"/>
              </a:ext>
            </a:extLst>
          </p:cNvPr>
          <p:cNvCxnSpPr/>
          <p:nvPr>
            <p:custDataLst>
              <p:tags r:id="rId8"/>
            </p:custDataLst>
          </p:nvPr>
        </p:nvCxnSpPr>
        <p:spPr bwMode="gray">
          <a:xfrm>
            <a:off x="750888" y="5765800"/>
            <a:ext cx="823912" cy="0"/>
          </a:xfrm>
          <a:prstGeom prst="line">
            <a:avLst/>
          </a:prstGeom>
          <a:ln w="317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4A479152-8DFF-4A33-BD3B-9765A3ED69B0}"/>
              </a:ext>
            </a:extLst>
          </p:cNvPr>
          <p:cNvCxnSpPr/>
          <p:nvPr>
            <p:custDataLst>
              <p:tags r:id="rId9"/>
            </p:custDataLst>
          </p:nvPr>
        </p:nvCxnSpPr>
        <p:spPr bwMode="gray">
          <a:xfrm>
            <a:off x="1574800" y="5562600"/>
            <a:ext cx="49213" cy="254000"/>
          </a:xfrm>
          <a:prstGeom prst="line">
            <a:avLst/>
          </a:prstGeom>
          <a:ln w="317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54A77AC2-C47A-4192-AA02-62D0014ED539}"/>
              </a:ext>
            </a:extLst>
          </p:cNvPr>
          <p:cNvCxnSpPr/>
          <p:nvPr>
            <p:custDataLst>
              <p:tags r:id="rId10"/>
            </p:custDataLst>
          </p:nvPr>
        </p:nvCxnSpPr>
        <p:spPr bwMode="gray">
          <a:xfrm>
            <a:off x="1404938" y="5562600"/>
            <a:ext cx="169862" cy="0"/>
          </a:xfrm>
          <a:prstGeom prst="line">
            <a:avLst/>
          </a:prstGeom>
          <a:ln w="317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8E21396F-AA32-444A-A707-5CBD29857A90}"/>
              </a:ext>
            </a:extLst>
          </p:cNvPr>
          <p:cNvCxnSpPr/>
          <p:nvPr>
            <p:custDataLst>
              <p:tags r:id="rId11"/>
            </p:custDataLst>
          </p:nvPr>
        </p:nvCxnSpPr>
        <p:spPr bwMode="gray">
          <a:xfrm>
            <a:off x="1574800" y="5765800"/>
            <a:ext cx="49213" cy="136525"/>
          </a:xfrm>
          <a:prstGeom prst="line">
            <a:avLst/>
          </a:prstGeom>
          <a:ln w="317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6ED9D4F1-1EB5-43EB-9E82-4723D1E8C0B0}"/>
              </a:ext>
            </a:extLst>
          </p:cNvPr>
          <p:cNvCxnSpPr/>
          <p:nvPr>
            <p:custDataLst>
              <p:tags r:id="rId12"/>
            </p:custDataLst>
          </p:nvPr>
        </p:nvCxnSpPr>
        <p:spPr bwMode="gray">
          <a:xfrm>
            <a:off x="1574800" y="5156200"/>
            <a:ext cx="49213" cy="85725"/>
          </a:xfrm>
          <a:prstGeom prst="line">
            <a:avLst/>
          </a:prstGeom>
          <a:ln w="317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5" name="Text Placeholder 2">
            <a:extLst>
              <a:ext uri="{FF2B5EF4-FFF2-40B4-BE49-F238E27FC236}">
                <a16:creationId xmlns:a16="http://schemas.microsoft.com/office/drawing/2014/main" id="{CF1BBB7C-329D-4FFF-AC01-F82C52FEF20D}"/>
              </a:ext>
            </a:extLst>
          </p:cNvPr>
          <p:cNvSpPr>
            <a:spLocks noGrp="1"/>
          </p:cNvSpPr>
          <p:nvPr>
            <p:custDataLst>
              <p:tags r:id="rId13"/>
            </p:custDataLst>
          </p:nvPr>
        </p:nvSpPr>
        <p:spPr bwMode="auto">
          <a:xfrm>
            <a:off x="412750" y="4165600"/>
            <a:ext cx="10747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fld id="{FA2FB191-ED21-424F-B955-40284ECDCF2C}" type="datetime'T''''ec''''''''''hn''''''ic''''a''l'' A''''n''''''''''''alyst'">
              <a:rPr kumimoji="0" lang="en-US" altLang="en-US" sz="1000" b="0" i="0" u="none" strike="noStrike" kern="1200" cap="none" spc="0" normalizeH="0" baseline="0" noProof="0">
                <a:ln>
                  <a:noFill/>
                </a:ln>
                <a:solidFill>
                  <a:srgbClr val="464646"/>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t>Technical Analyst</a:t>
            </a:fld>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300" name="Text Placeholder 2">
            <a:extLst>
              <a:ext uri="{FF2B5EF4-FFF2-40B4-BE49-F238E27FC236}">
                <a16:creationId xmlns:a16="http://schemas.microsoft.com/office/drawing/2014/main" id="{5D2AD943-B720-4B8F-B503-2C89956CC683}"/>
              </a:ext>
            </a:extLst>
          </p:cNvPr>
          <p:cNvSpPr>
            <a:spLocks noGrp="1"/>
          </p:cNvSpPr>
          <p:nvPr>
            <p:custDataLst>
              <p:tags r:id="rId14"/>
            </p:custDataLst>
          </p:nvPr>
        </p:nvSpPr>
        <p:spPr bwMode="auto">
          <a:xfrm>
            <a:off x="412750" y="5283200"/>
            <a:ext cx="6143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fld id="{ABA3E169-6C10-45A9-8FBF-AC6A19C1E5BE}" type="datetime'''Su''''''pe''''''''''''''''''r''''''''v''''is''''''o''''''r'">
              <a:rPr kumimoji="0" lang="en-US" altLang="en-US" sz="1000" b="0" i="0" u="none" strike="noStrike" kern="1200" cap="none" spc="0" normalizeH="0" baseline="0" noProof="0">
                <a:ln>
                  <a:noFill/>
                </a:ln>
                <a:solidFill>
                  <a:srgbClr val="464646"/>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t>Supervisor</a:t>
            </a:fld>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306" name="Text Placeholder 2">
            <a:extLst>
              <a:ext uri="{FF2B5EF4-FFF2-40B4-BE49-F238E27FC236}">
                <a16:creationId xmlns:a16="http://schemas.microsoft.com/office/drawing/2014/main" id="{764361FD-58A2-446E-93BA-64FA84797522}"/>
              </a:ext>
            </a:extLst>
          </p:cNvPr>
          <p:cNvSpPr>
            <a:spLocks noGrp="1"/>
          </p:cNvSpPr>
          <p:nvPr>
            <p:custDataLst>
              <p:tags r:id="rId15"/>
            </p:custDataLst>
          </p:nvPr>
        </p:nvSpPr>
        <p:spPr bwMode="auto">
          <a:xfrm>
            <a:off x="412750" y="3717925"/>
            <a:ext cx="7064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fld id="{CCD2C3B8-7F3E-4E17-BAEB-744366089C6A}" type="datetime'''''''''Ot''''''her'' ''''&amp; N''''''''''A'''''''">
              <a:rPr kumimoji="0" lang="en-US" altLang="en-US" sz="1000" b="0" i="0" u="none" strike="noStrike" kern="1200" cap="none" spc="0" normalizeH="0" baseline="0" noProof="0">
                <a:ln>
                  <a:noFill/>
                </a:ln>
                <a:solidFill>
                  <a:srgbClr val="464646"/>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t>Other &amp; NA</a:t>
            </a:fld>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299" name="Text Placeholder 2">
            <a:extLst>
              <a:ext uri="{FF2B5EF4-FFF2-40B4-BE49-F238E27FC236}">
                <a16:creationId xmlns:a16="http://schemas.microsoft.com/office/drawing/2014/main" id="{765568E6-F823-47AE-B5A1-E74D66A86B2D}"/>
              </a:ext>
            </a:extLst>
          </p:cNvPr>
          <p:cNvSpPr>
            <a:spLocks noGrp="1"/>
          </p:cNvSpPr>
          <p:nvPr>
            <p:custDataLst>
              <p:tags r:id="rId16"/>
            </p:custDataLst>
          </p:nvPr>
        </p:nvSpPr>
        <p:spPr bwMode="gray">
          <a:xfrm>
            <a:off x="1755775" y="3492500"/>
            <a:ext cx="2413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ctr" defTabSz="913526" rtl="0" eaLnBrk="1" fontAlgn="base" latinLnBrk="0" hangingPunct="1">
              <a:lnSpc>
                <a:spcPct val="100000"/>
              </a:lnSpc>
              <a:spcBef>
                <a:spcPct val="0"/>
              </a:spcBef>
              <a:spcAft>
                <a:spcPct val="0"/>
              </a:spcAft>
              <a:buClr>
                <a:srgbClr val="44546A"/>
              </a:buClr>
              <a:buSzPct val="100000"/>
              <a:buFontTx/>
              <a:buNone/>
              <a:tabLst/>
              <a:defRPr/>
            </a:pPr>
            <a:fld id="{D1329092-D8A6-4FB8-A43A-8AE1A3C07EF0}" type="datetime'''''1''''''''''''0''''6'''''''''''''''">
              <a:rPr kumimoji="0" lang="en-US" altLang="en-US" sz="1000" b="0" i="0" u="none" strike="noStrike" kern="1200" cap="none" spc="0" normalizeH="0" baseline="0" noProof="0">
                <a:ln>
                  <a:noFill/>
                </a:ln>
                <a:solidFill>
                  <a:srgbClr val="464646"/>
                </a:solidFill>
                <a:effectLst/>
                <a:uLnTx/>
                <a:uFillTx/>
                <a:latin typeface="Century Gothic"/>
                <a:ea typeface="+mn-ea"/>
                <a:cs typeface="+mn-cs"/>
              </a:rPr>
              <a:pPr marL="0" marR="0" lvl="0" indent="0" algn="ctr" defTabSz="913526" rtl="0" eaLnBrk="1" fontAlgn="base" latinLnBrk="0" hangingPunct="1">
                <a:lnSpc>
                  <a:spcPct val="100000"/>
                </a:lnSpc>
                <a:spcBef>
                  <a:spcPct val="0"/>
                </a:spcBef>
                <a:spcAft>
                  <a:spcPct val="0"/>
                </a:spcAft>
                <a:buClr>
                  <a:srgbClr val="44546A"/>
                </a:buClr>
                <a:buSzPct val="100000"/>
                <a:buFontTx/>
                <a:buNone/>
                <a:tabLst/>
                <a:defRPr/>
              </a:pPr>
              <a:t>106</a:t>
            </a:fld>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298" name="Text Placeholder 2">
            <a:extLst>
              <a:ext uri="{FF2B5EF4-FFF2-40B4-BE49-F238E27FC236}">
                <a16:creationId xmlns:a16="http://schemas.microsoft.com/office/drawing/2014/main" id="{1B68A6EE-A8C9-4645-BC43-41A1788587FA}"/>
              </a:ext>
            </a:extLst>
          </p:cNvPr>
          <p:cNvSpPr>
            <a:spLocks noGrp="1"/>
          </p:cNvSpPr>
          <p:nvPr>
            <p:custDataLst>
              <p:tags r:id="rId17"/>
            </p:custDataLst>
          </p:nvPr>
        </p:nvSpPr>
        <p:spPr bwMode="gray">
          <a:xfrm>
            <a:off x="1712913" y="5826125"/>
            <a:ext cx="101600" cy="152400"/>
          </a:xfrm>
          <a:prstGeom prst="rect">
            <a:avLst/>
          </a:prstGeom>
          <a:solidFill>
            <a:srgbClr val="10A2ED"/>
          </a:solidFill>
        </p:spPr>
        <p:txBody>
          <a:bodyPr vert="horz" wrap="none" lIns="15875" tIns="0" rIns="15875"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ctr" defTabSz="913526" rtl="0" eaLnBrk="1" fontAlgn="base" latinLnBrk="0" hangingPunct="1">
              <a:lnSpc>
                <a:spcPct val="100000"/>
              </a:lnSpc>
              <a:spcBef>
                <a:spcPct val="0"/>
              </a:spcBef>
              <a:spcAft>
                <a:spcPct val="0"/>
              </a:spcAft>
              <a:buClr>
                <a:srgbClr val="44546A"/>
              </a:buClr>
              <a:buSzPct val="100000"/>
              <a:buFontTx/>
              <a:buNone/>
              <a:tabLst/>
              <a:defRPr/>
            </a:pPr>
            <a:fld id="{30C3A2E2-1D62-4278-BCF2-C6A4389EE0B6}" type="datetime'''''''''''''''''''''1'''''''''''''''''''''''''''''''''''''''">
              <a:rPr kumimoji="0" lang="en-US" altLang="en-US" sz="1000" b="0" i="0" u="none" strike="noStrike" kern="1200" cap="none" spc="0" normalizeH="0" baseline="0" noProof="0">
                <a:ln>
                  <a:noFill/>
                </a:ln>
                <a:solidFill>
                  <a:srgbClr val="F0F0F0"/>
                </a:solidFill>
                <a:effectLst/>
                <a:uLnTx/>
                <a:uFillTx/>
                <a:latin typeface="Century Gothic"/>
                <a:ea typeface="+mn-ea"/>
                <a:cs typeface="+mn-cs"/>
              </a:rPr>
              <a:pPr marL="0" marR="0" lvl="0" indent="0" algn="ctr" defTabSz="913526" rtl="0" eaLnBrk="1" fontAlgn="base" latinLnBrk="0" hangingPunct="1">
                <a:lnSpc>
                  <a:spcPct val="100000"/>
                </a:lnSpc>
                <a:spcBef>
                  <a:spcPct val="0"/>
                </a:spcBef>
                <a:spcAft>
                  <a:spcPct val="0"/>
                </a:spcAft>
                <a:buClr>
                  <a:srgbClr val="44546A"/>
                </a:buClr>
                <a:buSzPct val="100000"/>
                <a:buFontTx/>
                <a:buNone/>
                <a:tabLst/>
                <a:defRPr/>
              </a:pPr>
              <a:t>1</a:t>
            </a:fld>
            <a:endParaRPr kumimoji="0" lang="en-US" sz="1000" b="0" i="0" u="none" strike="noStrike" kern="1200" cap="none" spc="0" normalizeH="0" baseline="0" noProof="0" dirty="0">
              <a:ln>
                <a:noFill/>
              </a:ln>
              <a:solidFill>
                <a:srgbClr val="F0F0F0"/>
              </a:solidFill>
              <a:effectLst/>
              <a:uLnTx/>
              <a:uFillTx/>
              <a:latin typeface="Century Gothic"/>
              <a:ea typeface="+mn-ea"/>
              <a:cs typeface="+mn-cs"/>
              <a:sym typeface="+mn-lt"/>
            </a:endParaRPr>
          </a:p>
        </p:txBody>
      </p:sp>
      <p:sp>
        <p:nvSpPr>
          <p:cNvPr id="302" name="Text Placeholder 2">
            <a:extLst>
              <a:ext uri="{FF2B5EF4-FFF2-40B4-BE49-F238E27FC236}">
                <a16:creationId xmlns:a16="http://schemas.microsoft.com/office/drawing/2014/main" id="{3EE7CB6A-FCE5-4E21-B8F7-14CACE624C95}"/>
              </a:ext>
            </a:extLst>
          </p:cNvPr>
          <p:cNvSpPr>
            <a:spLocks noGrp="1"/>
          </p:cNvSpPr>
          <p:nvPr>
            <p:custDataLst>
              <p:tags r:id="rId18"/>
            </p:custDataLst>
          </p:nvPr>
        </p:nvSpPr>
        <p:spPr bwMode="auto">
          <a:xfrm>
            <a:off x="412750" y="5080000"/>
            <a:ext cx="1136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fld id="{55FA8BE7-053F-4FE3-9EAD-E69E9CB02931}" type="datetime'Pr''og''''''r''''''''''am'''''' ''M''''''''a''na''''''''g''er'">
              <a:rPr kumimoji="0" lang="en-US" altLang="en-US" sz="1000" b="0" i="0" u="none" strike="noStrike" kern="1200" cap="none" spc="0" normalizeH="0" baseline="0" noProof="0">
                <a:ln>
                  <a:noFill/>
                </a:ln>
                <a:solidFill>
                  <a:srgbClr val="464646"/>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t>Program Manager</a:t>
            </a:fld>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303" name="Text Placeholder 2">
            <a:extLst>
              <a:ext uri="{FF2B5EF4-FFF2-40B4-BE49-F238E27FC236}">
                <a16:creationId xmlns:a16="http://schemas.microsoft.com/office/drawing/2014/main" id="{DC588413-905D-4859-A795-B7B0390D1AB3}"/>
              </a:ext>
            </a:extLst>
          </p:cNvPr>
          <p:cNvSpPr>
            <a:spLocks noGrp="1"/>
          </p:cNvSpPr>
          <p:nvPr>
            <p:custDataLst>
              <p:tags r:id="rId19"/>
            </p:custDataLst>
          </p:nvPr>
        </p:nvSpPr>
        <p:spPr bwMode="auto">
          <a:xfrm>
            <a:off x="412750" y="4794250"/>
            <a:ext cx="9636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fld id="{E5D187D9-7656-4A7A-AB25-FD14BEC19C12}" type="datetime'B''''''''u''''''s''''''''''in''ess ''An''al''y''s''''t'''">
              <a:rPr kumimoji="0" lang="en-US" altLang="en-US" sz="1000" b="0" i="0" u="none" strike="noStrike" kern="1200" cap="none" spc="0" normalizeH="0" baseline="0" noProof="0">
                <a:ln>
                  <a:noFill/>
                </a:ln>
                <a:solidFill>
                  <a:srgbClr val="464646"/>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t>Business Analyst</a:t>
            </a:fld>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297" name="Text Placeholder 2">
            <a:extLst>
              <a:ext uri="{FF2B5EF4-FFF2-40B4-BE49-F238E27FC236}">
                <a16:creationId xmlns:a16="http://schemas.microsoft.com/office/drawing/2014/main" id="{DD11CE90-99CD-409F-B92E-13C02A1AC862}"/>
              </a:ext>
            </a:extLst>
          </p:cNvPr>
          <p:cNvSpPr>
            <a:spLocks noGrp="1"/>
          </p:cNvSpPr>
          <p:nvPr>
            <p:custDataLst>
              <p:tags r:id="rId20"/>
            </p:custDataLst>
          </p:nvPr>
        </p:nvSpPr>
        <p:spPr bwMode="gray">
          <a:xfrm>
            <a:off x="1790700" y="3717925"/>
            <a:ext cx="171450" cy="152400"/>
          </a:xfrm>
          <a:prstGeom prst="rect">
            <a:avLst/>
          </a:prstGeom>
          <a:solidFill>
            <a:schemeClr val="bg2"/>
          </a:solidFill>
        </p:spPr>
        <p:txBody>
          <a:bodyPr vert="horz" wrap="none" lIns="15875" tIns="0" rIns="15875"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ctr" defTabSz="913526" rtl="0" eaLnBrk="1" fontAlgn="base" latinLnBrk="0" hangingPunct="1">
              <a:lnSpc>
                <a:spcPct val="100000"/>
              </a:lnSpc>
              <a:spcBef>
                <a:spcPct val="0"/>
              </a:spcBef>
              <a:spcAft>
                <a:spcPct val="0"/>
              </a:spcAft>
              <a:buClr>
                <a:srgbClr val="44546A"/>
              </a:buClr>
              <a:buSzPct val="100000"/>
              <a:buFontTx/>
              <a:buNone/>
              <a:tabLst/>
              <a:defRPr/>
            </a:pPr>
            <a:fld id="{1CCF149B-E638-46BC-B8E3-C93470D39FE1}" type="datetime'''''4''''''''''''''''''''''''''7'''''''''''">
              <a:rPr kumimoji="0" lang="en-US" altLang="en-US" sz="1000" b="0" i="0" u="none" strike="noStrike" kern="1200" cap="none" spc="0" normalizeH="0" baseline="0" noProof="0">
                <a:ln>
                  <a:noFill/>
                </a:ln>
                <a:solidFill>
                  <a:srgbClr val="464646"/>
                </a:solidFill>
                <a:effectLst/>
                <a:uLnTx/>
                <a:uFillTx/>
                <a:latin typeface="Century Gothic"/>
                <a:ea typeface="+mn-ea"/>
                <a:cs typeface="+mn-cs"/>
              </a:rPr>
              <a:pPr marL="0" marR="0" lvl="0" indent="0" algn="ctr" defTabSz="913526" rtl="0" eaLnBrk="1" fontAlgn="base" latinLnBrk="0" hangingPunct="1">
                <a:lnSpc>
                  <a:spcPct val="100000"/>
                </a:lnSpc>
                <a:spcBef>
                  <a:spcPct val="0"/>
                </a:spcBef>
                <a:spcAft>
                  <a:spcPct val="0"/>
                </a:spcAft>
                <a:buClr>
                  <a:srgbClr val="44546A"/>
                </a:buClr>
                <a:buSzPct val="100000"/>
                <a:buFontTx/>
                <a:buNone/>
                <a:tabLst/>
                <a:defRPr/>
              </a:pPr>
              <a:t>47</a:t>
            </a:fld>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304" name="Text Placeholder 2">
            <a:extLst>
              <a:ext uri="{FF2B5EF4-FFF2-40B4-BE49-F238E27FC236}">
                <a16:creationId xmlns:a16="http://schemas.microsoft.com/office/drawing/2014/main" id="{0D958E67-E354-46A4-A061-89D9D5BC7C4E}"/>
              </a:ext>
            </a:extLst>
          </p:cNvPr>
          <p:cNvSpPr>
            <a:spLocks noGrp="1"/>
          </p:cNvSpPr>
          <p:nvPr>
            <p:custDataLst>
              <p:tags r:id="rId21"/>
            </p:custDataLst>
          </p:nvPr>
        </p:nvSpPr>
        <p:spPr bwMode="auto">
          <a:xfrm>
            <a:off x="412750" y="5689600"/>
            <a:ext cx="3127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fld id="{85FCA40E-A084-4B71-8CBD-056AF4B16505}" type="datetime'''''''C''''''l''''''''''e''''''r''k'">
              <a:rPr kumimoji="0" lang="en-US" altLang="en-US" sz="1000" b="0" i="0" u="none" strike="noStrike" kern="1200" cap="none" spc="0" normalizeH="0" baseline="0" noProof="0">
                <a:ln>
                  <a:noFill/>
                </a:ln>
                <a:solidFill>
                  <a:srgbClr val="464646"/>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t>Clerk</a:t>
            </a:fld>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301" name="Text Placeholder 2">
            <a:extLst>
              <a:ext uri="{FF2B5EF4-FFF2-40B4-BE49-F238E27FC236}">
                <a16:creationId xmlns:a16="http://schemas.microsoft.com/office/drawing/2014/main" id="{E7050180-C11E-4171-8B0D-69B0B29CEB6D}"/>
              </a:ext>
            </a:extLst>
          </p:cNvPr>
          <p:cNvSpPr>
            <a:spLocks noGrp="1"/>
          </p:cNvSpPr>
          <p:nvPr>
            <p:custDataLst>
              <p:tags r:id="rId22"/>
            </p:custDataLst>
          </p:nvPr>
        </p:nvSpPr>
        <p:spPr bwMode="auto">
          <a:xfrm>
            <a:off x="412750" y="5486400"/>
            <a:ext cx="9667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fld id="{E5F964F5-C22B-473E-8CCC-AA7D96A12F27}" type="datetime'''''''''Eli''''gi''''b''''''ilit''y ''Wo''r''k''e''''''''r'">
              <a:rPr kumimoji="0" lang="en-US" altLang="en-US" sz="1000" b="0" i="0" u="none" strike="noStrike" kern="1200" cap="none" spc="0" normalizeH="0" baseline="0" noProof="0">
                <a:ln>
                  <a:noFill/>
                </a:ln>
                <a:solidFill>
                  <a:srgbClr val="464646"/>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t>Eligibility Worker</a:t>
            </a:fld>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graphicFrame>
        <p:nvGraphicFramePr>
          <p:cNvPr id="307" name="Object 306">
            <a:extLst>
              <a:ext uri="{FF2B5EF4-FFF2-40B4-BE49-F238E27FC236}">
                <a16:creationId xmlns:a16="http://schemas.microsoft.com/office/drawing/2014/main" id="{F2F913CD-42EA-495C-A057-EA884143172B}"/>
              </a:ext>
            </a:extLst>
          </p:cNvPr>
          <p:cNvGraphicFramePr>
            <a:graphicFrameLocks/>
          </p:cNvGraphicFramePr>
          <p:nvPr>
            <p:custDataLst>
              <p:tags r:id="rId23"/>
            </p:custDataLst>
            <p:extLst/>
          </p:nvPr>
        </p:nvGraphicFramePr>
        <p:xfrm>
          <a:off x="2705101" y="3937000"/>
          <a:ext cx="1523869" cy="1517694"/>
        </p:xfrm>
        <a:graphic>
          <a:graphicData uri="http://schemas.openxmlformats.org/presentationml/2006/ole">
            <mc:AlternateContent xmlns:mc="http://schemas.openxmlformats.org/markup-compatibility/2006">
              <mc:Choice xmlns:v="urn:schemas-microsoft-com:vml" Requires="v">
                <p:oleObj spid="_x0000_s1076" name="Chart" r:id="rId45" imgW="1904969" imgH="1893231" progId="MSGraph.Chart.8">
                  <p:embed followColorScheme="full"/>
                </p:oleObj>
              </mc:Choice>
              <mc:Fallback>
                <p:oleObj name="Chart" r:id="rId45" imgW="1904969" imgH="1893231" progId="MSGraph.Chart.8">
                  <p:embed followColorScheme="full"/>
                  <p:pic>
                    <p:nvPicPr>
                      <p:cNvPr id="307" name="Object 306">
                        <a:extLst>
                          <a:ext uri="{FF2B5EF4-FFF2-40B4-BE49-F238E27FC236}">
                            <a16:creationId xmlns:a16="http://schemas.microsoft.com/office/drawing/2014/main" id="{F2F913CD-42EA-495C-A057-EA884143172B}"/>
                          </a:ext>
                        </a:extLst>
                      </p:cNvPr>
                      <p:cNvPicPr/>
                      <p:nvPr/>
                    </p:nvPicPr>
                    <p:blipFill>
                      <a:blip r:embed="rId46"/>
                      <a:stretch>
                        <a:fillRect/>
                      </a:stretch>
                    </p:blipFill>
                    <p:spPr>
                      <a:xfrm>
                        <a:off x="2705101" y="3937000"/>
                        <a:ext cx="1523869" cy="1517694"/>
                      </a:xfrm>
                      <a:prstGeom prst="rect">
                        <a:avLst/>
                      </a:prstGeom>
                    </p:spPr>
                  </p:pic>
                </p:oleObj>
              </mc:Fallback>
            </mc:AlternateContent>
          </a:graphicData>
        </a:graphic>
      </p:graphicFrame>
      <p:sp>
        <p:nvSpPr>
          <p:cNvPr id="309" name="Text Placeholder 2">
            <a:extLst>
              <a:ext uri="{FF2B5EF4-FFF2-40B4-BE49-F238E27FC236}">
                <a16:creationId xmlns:a16="http://schemas.microsoft.com/office/drawing/2014/main" id="{A1F4B6E4-6F15-4EEB-87EE-63A65FC4890E}"/>
              </a:ext>
            </a:extLst>
          </p:cNvPr>
          <p:cNvSpPr>
            <a:spLocks noGrp="1"/>
          </p:cNvSpPr>
          <p:nvPr>
            <p:custDataLst>
              <p:tags r:id="rId24"/>
            </p:custDataLst>
          </p:nvPr>
        </p:nvSpPr>
        <p:spPr bwMode="auto">
          <a:xfrm>
            <a:off x="2909888" y="3967163"/>
            <a:ext cx="1873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fld id="{8DBFE5A4-D084-42E3-9227-C7910E129D3B}" type="datetime'''''''N''A'''''">
              <a:rPr kumimoji="0" lang="en-US" altLang="en-US" sz="1000" b="0" i="0" u="none" strike="noStrike" kern="1200" cap="none" spc="0" normalizeH="0" baseline="0" noProof="0">
                <a:ln>
                  <a:noFill/>
                </a:ln>
                <a:solidFill>
                  <a:srgbClr val="464646"/>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t>NA</a:t>
            </a:fld>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310" name="Text Placeholder 2">
            <a:extLst>
              <a:ext uri="{FF2B5EF4-FFF2-40B4-BE49-F238E27FC236}">
                <a16:creationId xmlns:a16="http://schemas.microsoft.com/office/drawing/2014/main" id="{078DA7C2-AD7B-4239-BB2B-787240137A30}"/>
              </a:ext>
            </a:extLst>
          </p:cNvPr>
          <p:cNvSpPr>
            <a:spLocks noGrp="1"/>
          </p:cNvSpPr>
          <p:nvPr>
            <p:custDataLst>
              <p:tags r:id="rId25"/>
            </p:custDataLst>
          </p:nvPr>
        </p:nvSpPr>
        <p:spPr bwMode="auto">
          <a:xfrm>
            <a:off x="2752725" y="5156200"/>
            <a:ext cx="2159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r>
              <a:rPr kumimoji="0" lang="en-US" altLang="en-US" sz="1000" b="0" i="0" u="none" strike="noStrike" kern="1200" cap="none" spc="0" normalizeH="0" baseline="0" noProof="0" dirty="0">
                <a:ln>
                  <a:noFill/>
                </a:ln>
                <a:solidFill>
                  <a:srgbClr val="464646"/>
                </a:solidFill>
                <a:effectLst/>
                <a:uLnTx/>
                <a:uFillTx/>
                <a:latin typeface="Century Gothic"/>
                <a:ea typeface="+mn-ea"/>
                <a:cs typeface="+mn-cs"/>
                <a:sym typeface="+mn-lt"/>
              </a:rPr>
              <a:t>10+</a:t>
            </a:r>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308" name="Text Placeholder 2">
            <a:extLst>
              <a:ext uri="{FF2B5EF4-FFF2-40B4-BE49-F238E27FC236}">
                <a16:creationId xmlns:a16="http://schemas.microsoft.com/office/drawing/2014/main" id="{42E366DC-E64E-48FF-9246-8318764B6F2A}"/>
              </a:ext>
            </a:extLst>
          </p:cNvPr>
          <p:cNvSpPr>
            <a:spLocks noGrp="1"/>
          </p:cNvSpPr>
          <p:nvPr>
            <p:custDataLst>
              <p:tags r:id="rId26"/>
            </p:custDataLst>
          </p:nvPr>
        </p:nvSpPr>
        <p:spPr bwMode="auto">
          <a:xfrm>
            <a:off x="4059238" y="4175125"/>
            <a:ext cx="182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r>
              <a:rPr kumimoji="0" lang="en-US" altLang="en-US" sz="1000" b="0" i="0" u="none" strike="noStrike" kern="1200" cap="none" spc="0" normalizeH="0" baseline="0" noProof="0" dirty="0">
                <a:ln>
                  <a:noFill/>
                </a:ln>
                <a:solidFill>
                  <a:srgbClr val="464646"/>
                </a:solidFill>
                <a:effectLst/>
                <a:uLnTx/>
                <a:uFillTx/>
                <a:latin typeface="Century Gothic"/>
                <a:ea typeface="+mn-ea"/>
                <a:cs typeface="+mn-cs"/>
                <a:sym typeface="+mn-lt"/>
              </a:rPr>
              <a:t>2-5</a:t>
            </a:r>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311" name="Text Placeholder 2">
            <a:extLst>
              <a:ext uri="{FF2B5EF4-FFF2-40B4-BE49-F238E27FC236}">
                <a16:creationId xmlns:a16="http://schemas.microsoft.com/office/drawing/2014/main" id="{048CA532-EBF4-404B-9F79-852B302E82A9}"/>
              </a:ext>
            </a:extLst>
          </p:cNvPr>
          <p:cNvSpPr>
            <a:spLocks noGrp="1"/>
          </p:cNvSpPr>
          <p:nvPr>
            <p:custDataLst>
              <p:tags r:id="rId27"/>
            </p:custDataLst>
          </p:nvPr>
        </p:nvSpPr>
        <p:spPr bwMode="auto">
          <a:xfrm>
            <a:off x="4044950" y="5073650"/>
            <a:ext cx="2524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r>
              <a:rPr kumimoji="0" lang="en-US" altLang="en-US" sz="1000" b="0" i="0" u="none" strike="noStrike" kern="1200" cap="none" spc="0" normalizeH="0" baseline="0" noProof="0" dirty="0">
                <a:ln>
                  <a:noFill/>
                </a:ln>
                <a:solidFill>
                  <a:srgbClr val="464646"/>
                </a:solidFill>
                <a:effectLst/>
                <a:uLnTx/>
                <a:uFillTx/>
                <a:latin typeface="Century Gothic"/>
                <a:ea typeface="+mn-ea"/>
                <a:cs typeface="+mn-cs"/>
                <a:sym typeface="+mn-lt"/>
              </a:rPr>
              <a:t>5-10</a:t>
            </a:r>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312" name="Text Placeholder 2">
            <a:extLst>
              <a:ext uri="{FF2B5EF4-FFF2-40B4-BE49-F238E27FC236}">
                <a16:creationId xmlns:a16="http://schemas.microsoft.com/office/drawing/2014/main" id="{8E266698-8A0F-46A3-BF8F-32DA127595FD}"/>
              </a:ext>
            </a:extLst>
          </p:cNvPr>
          <p:cNvSpPr>
            <a:spLocks noGrp="1"/>
          </p:cNvSpPr>
          <p:nvPr>
            <p:custDataLst>
              <p:tags r:id="rId28"/>
            </p:custDataLst>
          </p:nvPr>
        </p:nvSpPr>
        <p:spPr bwMode="auto">
          <a:xfrm>
            <a:off x="3551238" y="3860800"/>
            <a:ext cx="1460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r>
              <a:rPr kumimoji="0" lang="en-US" altLang="en-US" sz="1000" b="0" i="0" u="none" strike="noStrike" kern="1200" cap="none" spc="0" normalizeH="0" baseline="0" noProof="0" dirty="0">
                <a:ln>
                  <a:noFill/>
                </a:ln>
                <a:solidFill>
                  <a:srgbClr val="464646"/>
                </a:solidFill>
                <a:effectLst/>
                <a:uLnTx/>
                <a:uFillTx/>
                <a:latin typeface="Century Gothic"/>
                <a:ea typeface="+mn-ea"/>
                <a:cs typeface="+mn-cs"/>
                <a:sym typeface="+mn-lt"/>
              </a:rPr>
              <a:t>&lt;2</a:t>
            </a:r>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graphicFrame>
        <p:nvGraphicFramePr>
          <p:cNvPr id="313" name="Object 312">
            <a:extLst>
              <a:ext uri="{FF2B5EF4-FFF2-40B4-BE49-F238E27FC236}">
                <a16:creationId xmlns:a16="http://schemas.microsoft.com/office/drawing/2014/main" id="{7A015B3A-91E2-46C5-ADC4-F9429CAF627A}"/>
              </a:ext>
            </a:extLst>
          </p:cNvPr>
          <p:cNvGraphicFramePr>
            <a:graphicFrameLocks/>
          </p:cNvGraphicFramePr>
          <p:nvPr>
            <p:custDataLst>
              <p:tags r:id="rId29"/>
            </p:custDataLst>
            <p:extLst/>
          </p:nvPr>
        </p:nvGraphicFramePr>
        <p:xfrm>
          <a:off x="4546600" y="3479800"/>
          <a:ext cx="4394364" cy="2374812"/>
        </p:xfrm>
        <a:graphic>
          <a:graphicData uri="http://schemas.openxmlformats.org/presentationml/2006/ole">
            <mc:AlternateContent xmlns:mc="http://schemas.openxmlformats.org/markup-compatibility/2006">
              <mc:Choice xmlns:v="urn:schemas-microsoft-com:vml" Requires="v">
                <p:oleObj spid="_x0000_s1077" name="Chart" r:id="rId47" imgW="5488608" imgH="2964558" progId="MSGraph.Chart.8">
                  <p:embed followColorScheme="full"/>
                </p:oleObj>
              </mc:Choice>
              <mc:Fallback>
                <p:oleObj name="Chart" r:id="rId47" imgW="5488608" imgH="2964558" progId="MSGraph.Chart.8">
                  <p:embed followColorScheme="full"/>
                  <p:pic>
                    <p:nvPicPr>
                      <p:cNvPr id="313" name="Object 312">
                        <a:extLst>
                          <a:ext uri="{FF2B5EF4-FFF2-40B4-BE49-F238E27FC236}">
                            <a16:creationId xmlns:a16="http://schemas.microsoft.com/office/drawing/2014/main" id="{7A015B3A-91E2-46C5-ADC4-F9429CAF627A}"/>
                          </a:ext>
                        </a:extLst>
                      </p:cNvPr>
                      <p:cNvPicPr/>
                      <p:nvPr/>
                    </p:nvPicPr>
                    <p:blipFill>
                      <a:blip r:embed="rId48"/>
                      <a:stretch>
                        <a:fillRect/>
                      </a:stretch>
                    </p:blipFill>
                    <p:spPr>
                      <a:xfrm>
                        <a:off x="4546600" y="3479800"/>
                        <a:ext cx="4394364" cy="2374812"/>
                      </a:xfrm>
                      <a:prstGeom prst="rect">
                        <a:avLst/>
                      </a:prstGeom>
                    </p:spPr>
                  </p:pic>
                </p:oleObj>
              </mc:Fallback>
            </mc:AlternateContent>
          </a:graphicData>
        </a:graphic>
      </p:graphicFrame>
      <p:sp>
        <p:nvSpPr>
          <p:cNvPr id="317" name="Text Placeholder 2">
            <a:extLst>
              <a:ext uri="{FF2B5EF4-FFF2-40B4-BE49-F238E27FC236}">
                <a16:creationId xmlns:a16="http://schemas.microsoft.com/office/drawing/2014/main" id="{420B8E9B-8E8C-4B52-B574-88A9AAA63D14}"/>
              </a:ext>
            </a:extLst>
          </p:cNvPr>
          <p:cNvSpPr>
            <a:spLocks noGrp="1"/>
          </p:cNvSpPr>
          <p:nvPr>
            <p:custDataLst>
              <p:tags r:id="rId30"/>
            </p:custDataLst>
          </p:nvPr>
        </p:nvSpPr>
        <p:spPr bwMode="auto">
          <a:xfrm>
            <a:off x="7931150" y="5764213"/>
            <a:ext cx="466725" cy="3048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r>
              <a:rPr kumimoji="0" lang="en-US" altLang="en-US" sz="1000" b="0" i="0" u="none" strike="noStrike" kern="1200" cap="none" spc="0" normalizeH="0" baseline="0" noProof="0" dirty="0">
                <a:ln>
                  <a:noFill/>
                </a:ln>
                <a:solidFill>
                  <a:srgbClr val="464646"/>
                </a:solidFill>
                <a:effectLst/>
                <a:uLnTx/>
                <a:uFillTx/>
                <a:latin typeface="Century Gothic"/>
                <a:ea typeface="+mn-ea"/>
                <a:cs typeface="+mn-cs"/>
              </a:rPr>
              <a:t>Special</a:t>
            </a:r>
          </a:p>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r>
              <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rPr>
              <a:t>Invest.</a:t>
            </a:r>
          </a:p>
        </p:txBody>
      </p:sp>
      <p:sp>
        <p:nvSpPr>
          <p:cNvPr id="316" name="Text Placeholder 2">
            <a:extLst>
              <a:ext uri="{FF2B5EF4-FFF2-40B4-BE49-F238E27FC236}">
                <a16:creationId xmlns:a16="http://schemas.microsoft.com/office/drawing/2014/main" id="{FAFFCBC7-8E80-4C1B-B0F8-BBB96E1C5B12}"/>
              </a:ext>
            </a:extLst>
          </p:cNvPr>
          <p:cNvSpPr>
            <a:spLocks noGrp="1"/>
          </p:cNvSpPr>
          <p:nvPr>
            <p:custDataLst>
              <p:tags r:id="rId31"/>
            </p:custDataLst>
          </p:nvPr>
        </p:nvSpPr>
        <p:spPr bwMode="auto">
          <a:xfrm>
            <a:off x="5213350" y="5764213"/>
            <a:ext cx="447675" cy="3048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r>
              <a:rPr kumimoji="0" lang="en-US" altLang="en-US" sz="1000" b="0" i="0" u="none" strike="noStrike" kern="1200" cap="none" spc="0" normalizeH="0" baseline="0" noProof="0" dirty="0">
                <a:ln>
                  <a:noFill/>
                </a:ln>
                <a:solidFill>
                  <a:srgbClr val="464646"/>
                </a:solidFill>
                <a:effectLst/>
                <a:uLnTx/>
                <a:uFillTx/>
                <a:latin typeface="Century Gothic"/>
                <a:ea typeface="+mn-ea"/>
                <a:cs typeface="+mn-cs"/>
              </a:rPr>
              <a:t>Cal-WORKs</a:t>
            </a:r>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314" name="Text Placeholder 2">
            <a:extLst>
              <a:ext uri="{FF2B5EF4-FFF2-40B4-BE49-F238E27FC236}">
                <a16:creationId xmlns:a16="http://schemas.microsoft.com/office/drawing/2014/main" id="{A9F1DA91-9CE0-4CD5-9278-E375D13EC3B7}"/>
              </a:ext>
            </a:extLst>
          </p:cNvPr>
          <p:cNvSpPr>
            <a:spLocks noGrp="1"/>
          </p:cNvSpPr>
          <p:nvPr>
            <p:custDataLst>
              <p:tags r:id="rId32"/>
            </p:custDataLst>
          </p:nvPr>
        </p:nvSpPr>
        <p:spPr bwMode="auto">
          <a:xfrm>
            <a:off x="4762500" y="5764213"/>
            <a:ext cx="365125"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r>
              <a:rPr kumimoji="0" lang="en-US" altLang="en-US" sz="1000" b="0" i="0" u="none" strike="noStrike" kern="1200" cap="none" spc="0" normalizeH="0" baseline="0" noProof="0" dirty="0">
                <a:ln>
                  <a:noFill/>
                </a:ln>
                <a:solidFill>
                  <a:srgbClr val="464646"/>
                </a:solidFill>
                <a:effectLst/>
                <a:uLnTx/>
                <a:uFillTx/>
                <a:latin typeface="Century Gothic"/>
                <a:ea typeface="+mn-ea"/>
                <a:cs typeface="+mn-cs"/>
              </a:rPr>
              <a:t>Other</a:t>
            </a:r>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315" name="Text Placeholder 2">
            <a:extLst>
              <a:ext uri="{FF2B5EF4-FFF2-40B4-BE49-F238E27FC236}">
                <a16:creationId xmlns:a16="http://schemas.microsoft.com/office/drawing/2014/main" id="{93D49F14-23E8-47F0-B4AC-1979A3E1ADDA}"/>
              </a:ext>
            </a:extLst>
          </p:cNvPr>
          <p:cNvSpPr>
            <a:spLocks noGrp="1"/>
          </p:cNvSpPr>
          <p:nvPr>
            <p:custDataLst>
              <p:tags r:id="rId33"/>
            </p:custDataLst>
          </p:nvPr>
        </p:nvSpPr>
        <p:spPr bwMode="auto">
          <a:xfrm>
            <a:off x="8388350" y="5764213"/>
            <a:ext cx="344488"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fld id="{C6BD862A-A6A7-4CBB-8C81-147CECB86029}" type="datetime'''''''F''i''''''''''''sc''a''''''''''''''''''''''''l'''''">
              <a:rPr kumimoji="0" lang="en-US" altLang="en-US" sz="1000" b="0" i="0" u="none" strike="noStrike" kern="1200" cap="none" spc="0" normalizeH="0" baseline="0" noProof="0">
                <a:ln>
                  <a:noFill/>
                </a:ln>
                <a:solidFill>
                  <a:srgbClr val="464646"/>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t>Fiscal</a:t>
            </a:fld>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319" name="Text Placeholder 2">
            <a:extLst>
              <a:ext uri="{FF2B5EF4-FFF2-40B4-BE49-F238E27FC236}">
                <a16:creationId xmlns:a16="http://schemas.microsoft.com/office/drawing/2014/main" id="{4BC5E672-E995-40DA-A73A-DB80C6A78C55}"/>
              </a:ext>
            </a:extLst>
          </p:cNvPr>
          <p:cNvSpPr>
            <a:spLocks noGrp="1"/>
          </p:cNvSpPr>
          <p:nvPr>
            <p:custDataLst>
              <p:tags r:id="rId34"/>
            </p:custDataLst>
          </p:nvPr>
        </p:nvSpPr>
        <p:spPr bwMode="auto">
          <a:xfrm>
            <a:off x="6572250" y="5764213"/>
            <a:ext cx="377825" cy="3048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r>
              <a:rPr kumimoji="0" lang="en-US" altLang="en-US" sz="1000" b="0" i="0" u="none" strike="noStrike" kern="1200" cap="none" spc="0" normalizeH="0" baseline="0" noProof="0" dirty="0">
                <a:ln>
                  <a:noFill/>
                </a:ln>
                <a:solidFill>
                  <a:srgbClr val="464646"/>
                </a:solidFill>
                <a:effectLst/>
                <a:uLnTx/>
                <a:uFillTx/>
                <a:latin typeface="Century Gothic"/>
                <a:ea typeface="+mn-ea"/>
                <a:cs typeface="+mn-cs"/>
              </a:rPr>
              <a:t>Cal-HEERS</a:t>
            </a:r>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321" name="Text Placeholder 2">
            <a:extLst>
              <a:ext uri="{FF2B5EF4-FFF2-40B4-BE49-F238E27FC236}">
                <a16:creationId xmlns:a16="http://schemas.microsoft.com/office/drawing/2014/main" id="{D8ED65DB-FF57-4BD2-9C3B-764036837808}"/>
              </a:ext>
            </a:extLst>
          </p:cNvPr>
          <p:cNvSpPr>
            <a:spLocks noGrp="1"/>
          </p:cNvSpPr>
          <p:nvPr>
            <p:custDataLst>
              <p:tags r:id="rId35"/>
            </p:custDataLst>
          </p:nvPr>
        </p:nvSpPr>
        <p:spPr bwMode="auto">
          <a:xfrm>
            <a:off x="6121400" y="5764213"/>
            <a:ext cx="322263" cy="3048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r>
              <a:rPr kumimoji="0" lang="en-US" altLang="en-US" sz="1000" b="0" i="0" u="none" strike="noStrike" kern="1200" cap="none" spc="0" normalizeH="0" baseline="0" noProof="0" dirty="0">
                <a:ln>
                  <a:noFill/>
                </a:ln>
                <a:solidFill>
                  <a:srgbClr val="464646"/>
                </a:solidFill>
                <a:effectLst/>
                <a:uLnTx/>
                <a:uFillTx/>
                <a:latin typeface="Century Gothic"/>
                <a:ea typeface="+mn-ea"/>
                <a:cs typeface="+mn-cs"/>
              </a:rPr>
              <a:t>Cal-Fresh</a:t>
            </a:r>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318" name="Text Placeholder 2">
            <a:extLst>
              <a:ext uri="{FF2B5EF4-FFF2-40B4-BE49-F238E27FC236}">
                <a16:creationId xmlns:a16="http://schemas.microsoft.com/office/drawing/2014/main" id="{624082EF-B343-4C41-9B51-1736005DF120}"/>
              </a:ext>
            </a:extLst>
          </p:cNvPr>
          <p:cNvSpPr>
            <a:spLocks noGrp="1"/>
          </p:cNvSpPr>
          <p:nvPr>
            <p:custDataLst>
              <p:tags r:id="rId36"/>
            </p:custDataLst>
          </p:nvPr>
        </p:nvSpPr>
        <p:spPr bwMode="auto">
          <a:xfrm>
            <a:off x="7480300" y="5764213"/>
            <a:ext cx="369888" cy="3048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fld id="{5DCDD9BB-EE88-4CBB-A4D9-69B25699C027}" type="datetime'''Fos''''t''''''''''e''''''''''r'''' ''''''''''Ca''''''''''re'">
              <a:rPr kumimoji="0" lang="en-US" altLang="en-US" sz="1000" b="0" i="0" u="none" strike="noStrike" kern="1200" cap="none" spc="0" normalizeH="0" baseline="0" noProof="0">
                <a:ln>
                  <a:noFill/>
                </a:ln>
                <a:solidFill>
                  <a:srgbClr val="464646"/>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t>Foster Care</a:t>
            </a:fld>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320" name="Text Placeholder 2">
            <a:extLst>
              <a:ext uri="{FF2B5EF4-FFF2-40B4-BE49-F238E27FC236}">
                <a16:creationId xmlns:a16="http://schemas.microsoft.com/office/drawing/2014/main" id="{98D1D7A6-6FFA-45F1-A792-865445DD1A40}"/>
              </a:ext>
            </a:extLst>
          </p:cNvPr>
          <p:cNvSpPr>
            <a:spLocks noGrp="1"/>
          </p:cNvSpPr>
          <p:nvPr>
            <p:custDataLst>
              <p:tags r:id="rId37"/>
            </p:custDataLst>
          </p:nvPr>
        </p:nvSpPr>
        <p:spPr bwMode="auto">
          <a:xfrm>
            <a:off x="7029450" y="5764213"/>
            <a:ext cx="200025"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fld id="{FD61F8B7-3B61-4362-B2F5-8D3428C071C2}" type="datetime'''''N''''''''''A'''">
              <a:rPr kumimoji="0" lang="en-US" altLang="en-US" sz="1000" b="0" i="0" u="none" strike="noStrike" kern="1200" cap="none" spc="0" normalizeH="0" baseline="0" noProof="0">
                <a:ln>
                  <a:noFill/>
                </a:ln>
                <a:solidFill>
                  <a:srgbClr val="464646"/>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t>NA</a:t>
            </a:fld>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322" name="Text Placeholder 2">
            <a:extLst>
              <a:ext uri="{FF2B5EF4-FFF2-40B4-BE49-F238E27FC236}">
                <a16:creationId xmlns:a16="http://schemas.microsoft.com/office/drawing/2014/main" id="{EE7360ED-BB9F-4CAD-A3AD-20A221E29E8D}"/>
              </a:ext>
            </a:extLst>
          </p:cNvPr>
          <p:cNvSpPr>
            <a:spLocks noGrp="1"/>
          </p:cNvSpPr>
          <p:nvPr>
            <p:custDataLst>
              <p:tags r:id="rId38"/>
            </p:custDataLst>
          </p:nvPr>
        </p:nvSpPr>
        <p:spPr bwMode="auto">
          <a:xfrm>
            <a:off x="5670550" y="5764213"/>
            <a:ext cx="368300" cy="3048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fld id="{02A081EE-1FD6-4BB6-885E-46384F7AD603}" type="datetime'''M''''e''''''d''''i''-''''C''''''''a''''''''''''''''''''l'">
              <a:rPr kumimoji="0" lang="en-US" altLang="en-US" sz="1000" b="0" i="0" u="none" strike="noStrike" kern="1200" cap="none" spc="0" normalizeH="0" baseline="0" noProof="0">
                <a:ln>
                  <a:noFill/>
                </a:ln>
                <a:solidFill>
                  <a:srgbClr val="464646"/>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t>Medi-Cal</a:t>
            </a:fld>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329" name="Oval 328">
            <a:extLst>
              <a:ext uri="{FF2B5EF4-FFF2-40B4-BE49-F238E27FC236}">
                <a16:creationId xmlns:a16="http://schemas.microsoft.com/office/drawing/2014/main" id="{995E61C7-3846-4BD9-8847-EA343FF64D9C}"/>
              </a:ext>
            </a:extLst>
          </p:cNvPr>
          <p:cNvSpPr/>
          <p:nvPr/>
        </p:nvSpPr>
        <p:spPr>
          <a:xfrm>
            <a:off x="2941929" y="4174301"/>
            <a:ext cx="1042988" cy="1042986"/>
          </a:xfrm>
          <a:prstGeom prst="ellipse">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err="1">
              <a:ln>
                <a:noFill/>
              </a:ln>
              <a:solidFill>
                <a:srgbClr val="FFC000"/>
              </a:solidFill>
              <a:effectLst/>
              <a:uLnTx/>
              <a:uFillTx/>
              <a:latin typeface="Century Gothic"/>
              <a:ea typeface="+mn-ea"/>
              <a:cs typeface="+mn-cs"/>
            </a:endParaRPr>
          </a:p>
        </p:txBody>
      </p:sp>
    </p:spTree>
    <p:extLst>
      <p:ext uri="{BB962C8B-B14F-4D97-AF65-F5344CB8AC3E}">
        <p14:creationId xmlns:p14="http://schemas.microsoft.com/office/powerpoint/2010/main" val="337298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Action Items</a:t>
            </a:r>
          </a:p>
        </p:txBody>
      </p:sp>
    </p:spTree>
    <p:extLst>
      <p:ext uri="{BB962C8B-B14F-4D97-AF65-F5344CB8AC3E}">
        <p14:creationId xmlns:p14="http://schemas.microsoft.com/office/powerpoint/2010/main" val="100477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a:extLst>
              <a:ext uri="{FF2B5EF4-FFF2-40B4-BE49-F238E27FC236}">
                <a16:creationId xmlns:a16="http://schemas.microsoft.com/office/drawing/2014/main" id="{D93E6302-BC0E-4E30-89AC-0E5022432F6E}"/>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4" name="think-cell Slide" r:id="rId22" imgW="524" imgH="526" progId="TCLayout.ActiveDocument.1">
                  <p:embed/>
                </p:oleObj>
              </mc:Choice>
              <mc:Fallback>
                <p:oleObj name="think-cell Slide" r:id="rId22" imgW="524" imgH="526" progId="TCLayout.ActiveDocument.1">
                  <p:embed/>
                  <p:pic>
                    <p:nvPicPr>
                      <p:cNvPr id="27" name="Object 26" hidden="1">
                        <a:extLst>
                          <a:ext uri="{FF2B5EF4-FFF2-40B4-BE49-F238E27FC236}">
                            <a16:creationId xmlns:a16="http://schemas.microsoft.com/office/drawing/2014/main" id="{D93E6302-BC0E-4E30-89AC-0E5022432F6E}"/>
                          </a:ext>
                        </a:extLst>
                      </p:cNvPr>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26" name="Rectangle 25" hidden="1">
            <a:extLst>
              <a:ext uri="{FF2B5EF4-FFF2-40B4-BE49-F238E27FC236}">
                <a16:creationId xmlns:a16="http://schemas.microsoft.com/office/drawing/2014/main" id="{C34F740E-71EC-4CB9-A21A-4FC5DBFC200E}"/>
              </a:ext>
            </a:extLst>
          </p:cNvPr>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auto" latinLnBrk="0" hangingPunct="1">
              <a:lnSpc>
                <a:spcPct val="9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0F0F0"/>
              </a:solidFill>
              <a:effectLst/>
              <a:uLnTx/>
              <a:uFillTx/>
              <a:latin typeface="Century Gothic"/>
              <a:ea typeface="+mn-ea"/>
              <a:cs typeface="+mn-cs"/>
              <a:sym typeface="+mn-lt"/>
            </a:endParaRPr>
          </a:p>
        </p:txBody>
      </p:sp>
      <p:sp>
        <p:nvSpPr>
          <p:cNvPr id="2" name="Content Placeholder 1">
            <a:extLst>
              <a:ext uri="{FF2B5EF4-FFF2-40B4-BE49-F238E27FC236}">
                <a16:creationId xmlns:a16="http://schemas.microsoft.com/office/drawing/2014/main" id="{229DAC4D-8DCF-4561-981E-90E3B88B350D}"/>
              </a:ext>
            </a:extLst>
          </p:cNvPr>
          <p:cNvSpPr>
            <a:spLocks noGrp="1"/>
          </p:cNvSpPr>
          <p:nvPr>
            <p:ph sz="quarter" idx="10"/>
          </p:nvPr>
        </p:nvSpPr>
        <p:spPr>
          <a:xfrm>
            <a:off x="2205155" y="295977"/>
            <a:ext cx="5232509" cy="338554"/>
          </a:xfrm>
        </p:spPr>
        <p:txBody>
          <a:bodyPr/>
          <a:lstStyle/>
          <a:p>
            <a:r>
              <a:rPr lang="en-US" dirty="0"/>
              <a:t>Day 4 Question: How important do you feel each of the following are to a successful CalSAWS migration?</a:t>
            </a:r>
          </a:p>
        </p:txBody>
      </p:sp>
      <p:sp>
        <p:nvSpPr>
          <p:cNvPr id="3" name="1. On-page tracker">
            <a:extLst>
              <a:ext uri="{FF2B5EF4-FFF2-40B4-BE49-F238E27FC236}">
                <a16:creationId xmlns:a16="http://schemas.microsoft.com/office/drawing/2014/main" id="{8D3BFC54-92AE-4065-B097-F3A09F6FBBD4}"/>
              </a:ext>
            </a:extLst>
          </p:cNvPr>
          <p:cNvSpPr>
            <a:spLocks noChangeArrowheads="1"/>
          </p:cNvSpPr>
          <p:nvPr/>
        </p:nvSpPr>
        <p:spPr bwMode="auto">
          <a:xfrm>
            <a:off x="2205155" y="66673"/>
            <a:ext cx="203741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0" cap="all" spc="0" normalizeH="0" baseline="0" noProof="0" dirty="0">
                <a:ln>
                  <a:noFill/>
                </a:ln>
                <a:solidFill>
                  <a:srgbClr val="808080"/>
                </a:solidFill>
                <a:effectLst/>
                <a:uLnTx/>
                <a:uFillTx/>
                <a:latin typeface="Century Gothic"/>
                <a:ea typeface="+mn-ea"/>
                <a:cs typeface="+mn-cs"/>
              </a:rPr>
              <a:t>ALL SURVEY RESULTS, Week 1 to 4</a:t>
            </a:r>
          </a:p>
        </p:txBody>
      </p:sp>
      <p:sp>
        <p:nvSpPr>
          <p:cNvPr id="28" name="Rectangle 27">
            <a:extLst>
              <a:ext uri="{FF2B5EF4-FFF2-40B4-BE49-F238E27FC236}">
                <a16:creationId xmlns:a16="http://schemas.microsoft.com/office/drawing/2014/main" id="{698F0371-7035-4DF0-82B4-B255F09F7AF3}"/>
              </a:ext>
            </a:extLst>
          </p:cNvPr>
          <p:cNvSpPr>
            <a:spLocks/>
          </p:cNvSpPr>
          <p:nvPr/>
        </p:nvSpPr>
        <p:spPr>
          <a:xfrm>
            <a:off x="158750" y="1082675"/>
            <a:ext cx="8750300" cy="4947652"/>
          </a:xfrm>
          <a:prstGeom prst="rect">
            <a:avLst/>
          </a:prstGeom>
          <a:solidFill>
            <a:srgbClr val="FFFFFF"/>
          </a:solidFill>
          <a:ln w="19050" cap="flat" cmpd="sng" algn="ctr">
            <a:solidFill>
              <a:srgbClr val="D0D0D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err="1">
              <a:ln>
                <a:noFill/>
              </a:ln>
              <a:solidFill>
                <a:srgbClr val="000000"/>
              </a:solidFill>
              <a:effectLst/>
              <a:uLnTx/>
              <a:uFillTx/>
              <a:latin typeface="Century Gothic"/>
              <a:ea typeface="+mn-ea"/>
              <a:cs typeface="+mn-cs"/>
            </a:endParaRPr>
          </a:p>
        </p:txBody>
      </p:sp>
      <p:grpSp>
        <p:nvGrpSpPr>
          <p:cNvPr id="29" name="Group 28">
            <a:extLst>
              <a:ext uri="{FF2B5EF4-FFF2-40B4-BE49-F238E27FC236}">
                <a16:creationId xmlns:a16="http://schemas.microsoft.com/office/drawing/2014/main" id="{42BD1164-8EA8-4568-B321-BC97EFDFE252}"/>
              </a:ext>
            </a:extLst>
          </p:cNvPr>
          <p:cNvGrpSpPr/>
          <p:nvPr/>
        </p:nvGrpSpPr>
        <p:grpSpPr>
          <a:xfrm>
            <a:off x="4165600" y="1766888"/>
            <a:ext cx="4268743" cy="3689192"/>
            <a:chOff x="4161194" y="1528877"/>
            <a:chExt cx="2866930" cy="1994464"/>
          </a:xfrm>
        </p:grpSpPr>
        <p:sp>
          <p:nvSpPr>
            <p:cNvPr id="30" name="Rectangle 29">
              <a:extLst>
                <a:ext uri="{FF2B5EF4-FFF2-40B4-BE49-F238E27FC236}">
                  <a16:creationId xmlns:a16="http://schemas.microsoft.com/office/drawing/2014/main" id="{FA50C4D5-5395-4F97-B63B-131863C5CD46}"/>
                </a:ext>
              </a:extLst>
            </p:cNvPr>
            <p:cNvSpPr/>
            <p:nvPr/>
          </p:nvSpPr>
          <p:spPr>
            <a:xfrm>
              <a:off x="4161194" y="1528877"/>
              <a:ext cx="2866930" cy="482905"/>
            </a:xfrm>
            <a:prstGeom prst="rect">
              <a:avLst/>
            </a:prstGeom>
            <a:solidFill>
              <a:srgbClr val="5B9BC8">
                <a:lumMod val="20000"/>
                <a:lumOff val="80000"/>
              </a:srgbClr>
            </a:solidFill>
            <a:ln w="9525"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err="1">
                <a:ln>
                  <a:noFill/>
                </a:ln>
                <a:solidFill>
                  <a:srgbClr val="204762"/>
                </a:solidFill>
                <a:effectLst/>
                <a:uLnTx/>
                <a:uFillTx/>
                <a:latin typeface="Century Gothic"/>
                <a:ea typeface="+mn-ea"/>
                <a:cs typeface="+mn-cs"/>
              </a:endParaRPr>
            </a:p>
          </p:txBody>
        </p:sp>
        <p:sp>
          <p:nvSpPr>
            <p:cNvPr id="31" name="Rectangle 30">
              <a:extLst>
                <a:ext uri="{FF2B5EF4-FFF2-40B4-BE49-F238E27FC236}">
                  <a16:creationId xmlns:a16="http://schemas.microsoft.com/office/drawing/2014/main" id="{B8E9C5C0-B5C7-417C-8E9F-A1CD006F9B2D}"/>
                </a:ext>
              </a:extLst>
            </p:cNvPr>
            <p:cNvSpPr/>
            <p:nvPr/>
          </p:nvSpPr>
          <p:spPr>
            <a:xfrm>
              <a:off x="4161194" y="2032730"/>
              <a:ext cx="2866930" cy="482905"/>
            </a:xfrm>
            <a:prstGeom prst="rect">
              <a:avLst/>
            </a:prstGeom>
            <a:solidFill>
              <a:srgbClr val="5B9BC8">
                <a:lumMod val="40000"/>
                <a:lumOff val="60000"/>
              </a:srgbClr>
            </a:solidFill>
            <a:ln w="9525"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err="1">
                <a:ln>
                  <a:noFill/>
                </a:ln>
                <a:solidFill>
                  <a:srgbClr val="204762"/>
                </a:solidFill>
                <a:effectLst/>
                <a:uLnTx/>
                <a:uFillTx/>
                <a:latin typeface="Century Gothic"/>
                <a:ea typeface="+mn-ea"/>
                <a:cs typeface="+mn-cs"/>
              </a:endParaRPr>
            </a:p>
          </p:txBody>
        </p:sp>
        <p:sp>
          <p:nvSpPr>
            <p:cNvPr id="32" name="Rectangle 31">
              <a:extLst>
                <a:ext uri="{FF2B5EF4-FFF2-40B4-BE49-F238E27FC236}">
                  <a16:creationId xmlns:a16="http://schemas.microsoft.com/office/drawing/2014/main" id="{55036F8D-E223-4355-B123-8873DF203E5F}"/>
                </a:ext>
              </a:extLst>
            </p:cNvPr>
            <p:cNvSpPr/>
            <p:nvPr/>
          </p:nvSpPr>
          <p:spPr>
            <a:xfrm>
              <a:off x="4161194" y="2536583"/>
              <a:ext cx="2866930" cy="482905"/>
            </a:xfrm>
            <a:prstGeom prst="rect">
              <a:avLst/>
            </a:prstGeom>
            <a:solidFill>
              <a:srgbClr val="5B9BC8">
                <a:lumMod val="20000"/>
                <a:lumOff val="80000"/>
              </a:srgbClr>
            </a:solidFill>
            <a:ln w="9525"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err="1">
                <a:ln>
                  <a:noFill/>
                </a:ln>
                <a:solidFill>
                  <a:srgbClr val="204762"/>
                </a:solidFill>
                <a:effectLst/>
                <a:uLnTx/>
                <a:uFillTx/>
                <a:latin typeface="Century Gothic"/>
                <a:ea typeface="+mn-ea"/>
                <a:cs typeface="+mn-cs"/>
              </a:endParaRPr>
            </a:p>
          </p:txBody>
        </p:sp>
        <p:sp>
          <p:nvSpPr>
            <p:cNvPr id="33" name="Rectangle 32">
              <a:extLst>
                <a:ext uri="{FF2B5EF4-FFF2-40B4-BE49-F238E27FC236}">
                  <a16:creationId xmlns:a16="http://schemas.microsoft.com/office/drawing/2014/main" id="{D508BDEC-D6D1-4AD3-AC4B-E0DBB943C6BF}"/>
                </a:ext>
              </a:extLst>
            </p:cNvPr>
            <p:cNvSpPr/>
            <p:nvPr/>
          </p:nvSpPr>
          <p:spPr>
            <a:xfrm>
              <a:off x="4161194" y="3040436"/>
              <a:ext cx="2866930" cy="482905"/>
            </a:xfrm>
            <a:prstGeom prst="rect">
              <a:avLst/>
            </a:prstGeom>
            <a:solidFill>
              <a:srgbClr val="5B9BC8">
                <a:lumMod val="40000"/>
                <a:lumOff val="60000"/>
              </a:srgbClr>
            </a:solidFill>
            <a:ln w="9525"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err="1">
                <a:ln>
                  <a:noFill/>
                </a:ln>
                <a:solidFill>
                  <a:srgbClr val="204762"/>
                </a:solidFill>
                <a:effectLst/>
                <a:uLnTx/>
                <a:uFillTx/>
                <a:latin typeface="Century Gothic"/>
                <a:ea typeface="+mn-ea"/>
                <a:cs typeface="+mn-cs"/>
              </a:endParaRPr>
            </a:p>
          </p:txBody>
        </p:sp>
      </p:grpSp>
      <p:sp>
        <p:nvSpPr>
          <p:cNvPr id="34" name="TextBox 33">
            <a:extLst>
              <a:ext uri="{FF2B5EF4-FFF2-40B4-BE49-F238E27FC236}">
                <a16:creationId xmlns:a16="http://schemas.microsoft.com/office/drawing/2014/main" id="{DD697904-DD6C-4B2A-BF32-F15F2E9BC9B6}"/>
              </a:ext>
            </a:extLst>
          </p:cNvPr>
          <p:cNvSpPr txBox="1">
            <a:spLocks/>
          </p:cNvSpPr>
          <p:nvPr>
            <p:custDataLst>
              <p:tags r:id="rId4"/>
            </p:custDataLst>
          </p:nvPr>
        </p:nvSpPr>
        <p:spPr>
          <a:xfrm>
            <a:off x="330814" y="1765300"/>
            <a:ext cx="3754784" cy="881302"/>
          </a:xfrm>
          <a:prstGeom prst="rect">
            <a:avLst/>
          </a:prstGeom>
          <a:solidFill>
            <a:srgbClr val="5B9BC8">
              <a:lumMod val="20000"/>
              <a:lumOff val="80000"/>
            </a:srgbClr>
          </a:solidFill>
          <a:ln>
            <a:solidFill>
              <a:srgbClr val="FFFFFF"/>
            </a:solidFill>
          </a:ln>
        </p:spPr>
        <p:txBody>
          <a:bodyPr vert="horz" wrap="square" lIns="72009" tIns="72009" rIns="72009" bIns="72009" rtlCol="0" anchor="ctr"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204762"/>
                </a:solidFill>
                <a:effectLst/>
                <a:uLnTx/>
                <a:uFillTx/>
                <a:latin typeface="Century Gothic"/>
                <a:ea typeface="+mn-ea"/>
                <a:cs typeface="+mn-cs"/>
              </a:rPr>
              <a:t>Adjusting to changes to </a:t>
            </a:r>
            <a:r>
              <a:rPr kumimoji="0" lang="en-US" sz="1200" b="1" i="0" u="none" strike="noStrike" kern="0" cap="none" spc="0" normalizeH="0" baseline="0" noProof="0" dirty="0" err="1">
                <a:ln>
                  <a:noFill/>
                </a:ln>
                <a:solidFill>
                  <a:srgbClr val="204762"/>
                </a:solidFill>
                <a:effectLst/>
                <a:uLnTx/>
                <a:uFillTx/>
                <a:latin typeface="Century Gothic"/>
                <a:ea typeface="+mn-ea"/>
                <a:cs typeface="+mn-cs"/>
              </a:rPr>
              <a:t>CalWIN</a:t>
            </a:r>
            <a:r>
              <a:rPr kumimoji="0" lang="en-US" sz="1200" b="1" i="0" u="none" strike="noStrike" kern="0" cap="none" spc="0" normalizeH="0" baseline="0" noProof="0" dirty="0">
                <a:ln>
                  <a:noFill/>
                </a:ln>
                <a:solidFill>
                  <a:srgbClr val="204762"/>
                </a:solidFill>
                <a:effectLst/>
                <a:uLnTx/>
                <a:uFillTx/>
                <a:latin typeface="Century Gothic"/>
                <a:ea typeface="+mn-ea"/>
                <a:cs typeface="+mn-cs"/>
              </a:rPr>
              <a:t> County business processes resulting from the new application</a:t>
            </a:r>
          </a:p>
        </p:txBody>
      </p:sp>
      <p:sp>
        <p:nvSpPr>
          <p:cNvPr id="35" name="TextBox 34">
            <a:extLst>
              <a:ext uri="{FF2B5EF4-FFF2-40B4-BE49-F238E27FC236}">
                <a16:creationId xmlns:a16="http://schemas.microsoft.com/office/drawing/2014/main" id="{B7C3982C-635F-46B5-B60E-224C0E925472}"/>
              </a:ext>
            </a:extLst>
          </p:cNvPr>
          <p:cNvSpPr txBox="1">
            <a:spLocks/>
          </p:cNvSpPr>
          <p:nvPr>
            <p:custDataLst>
              <p:tags r:id="rId5"/>
            </p:custDataLst>
          </p:nvPr>
        </p:nvSpPr>
        <p:spPr>
          <a:xfrm>
            <a:off x="330814" y="2693988"/>
            <a:ext cx="3754784" cy="881302"/>
          </a:xfrm>
          <a:prstGeom prst="rect">
            <a:avLst/>
          </a:prstGeom>
          <a:solidFill>
            <a:srgbClr val="5B9BC8">
              <a:lumMod val="40000"/>
              <a:lumOff val="60000"/>
            </a:srgbClr>
          </a:solidFill>
          <a:ln>
            <a:solidFill>
              <a:srgbClr val="FFFFFF"/>
            </a:solidFill>
          </a:ln>
        </p:spPr>
        <p:txBody>
          <a:bodyPr vert="horz" wrap="square" lIns="72009" tIns="72009" rIns="72009" bIns="72009" rtlCol="0" anchor="ctr"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204762"/>
                </a:solidFill>
                <a:effectLst/>
                <a:uLnTx/>
                <a:uFillTx/>
                <a:latin typeface="Century Gothic"/>
                <a:ea typeface="+mn-ea"/>
                <a:cs typeface="+mn-cs"/>
              </a:rPr>
              <a:t>Proper training for how to use the new application</a:t>
            </a:r>
          </a:p>
        </p:txBody>
      </p:sp>
      <p:sp>
        <p:nvSpPr>
          <p:cNvPr id="36" name="TextBox 35">
            <a:extLst>
              <a:ext uri="{FF2B5EF4-FFF2-40B4-BE49-F238E27FC236}">
                <a16:creationId xmlns:a16="http://schemas.microsoft.com/office/drawing/2014/main" id="{CD6F5B70-942D-4B6F-A6E7-6C0CD09DBAD3}"/>
              </a:ext>
            </a:extLst>
          </p:cNvPr>
          <p:cNvSpPr txBox="1">
            <a:spLocks/>
          </p:cNvSpPr>
          <p:nvPr>
            <p:custDataLst>
              <p:tags r:id="rId6"/>
            </p:custDataLst>
          </p:nvPr>
        </p:nvSpPr>
        <p:spPr>
          <a:xfrm>
            <a:off x="330814" y="3633788"/>
            <a:ext cx="3754784" cy="881302"/>
          </a:xfrm>
          <a:prstGeom prst="rect">
            <a:avLst/>
          </a:prstGeom>
          <a:solidFill>
            <a:srgbClr val="5B9BC8">
              <a:lumMod val="20000"/>
              <a:lumOff val="80000"/>
            </a:srgbClr>
          </a:solidFill>
          <a:ln>
            <a:solidFill>
              <a:srgbClr val="FFFFFF"/>
            </a:solidFill>
          </a:ln>
        </p:spPr>
        <p:txBody>
          <a:bodyPr vert="horz" wrap="square" lIns="72009" tIns="72009" rIns="72009" bIns="72009" rtlCol="0" anchor="ctr"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204762"/>
                </a:solidFill>
                <a:effectLst/>
                <a:uLnTx/>
                <a:uFillTx/>
                <a:latin typeface="Century Gothic"/>
                <a:ea typeface="+mn-ea"/>
                <a:cs typeface="+mn-cs"/>
              </a:rPr>
              <a:t>Opportunity for </a:t>
            </a:r>
            <a:r>
              <a:rPr kumimoji="0" lang="en-US" sz="1200" b="1" i="0" u="none" strike="noStrike" kern="0" cap="none" spc="0" normalizeH="0" baseline="0" noProof="0" dirty="0" err="1">
                <a:ln>
                  <a:noFill/>
                </a:ln>
                <a:solidFill>
                  <a:srgbClr val="204762"/>
                </a:solidFill>
                <a:effectLst/>
                <a:uLnTx/>
                <a:uFillTx/>
                <a:latin typeface="Century Gothic"/>
                <a:ea typeface="+mn-ea"/>
                <a:cs typeface="+mn-cs"/>
              </a:rPr>
              <a:t>CalWIN</a:t>
            </a:r>
            <a:r>
              <a:rPr kumimoji="0" lang="en-US" sz="1200" b="1" i="0" u="none" strike="noStrike" kern="0" cap="none" spc="0" normalizeH="0" baseline="0" noProof="0" dirty="0">
                <a:ln>
                  <a:noFill/>
                </a:ln>
                <a:solidFill>
                  <a:srgbClr val="204762"/>
                </a:solidFill>
                <a:effectLst/>
                <a:uLnTx/>
                <a:uFillTx/>
                <a:latin typeface="Century Gothic"/>
                <a:ea typeface="+mn-ea"/>
                <a:cs typeface="+mn-cs"/>
              </a:rPr>
              <a:t> County input to the requirements gathering</a:t>
            </a:r>
          </a:p>
        </p:txBody>
      </p:sp>
      <p:sp>
        <p:nvSpPr>
          <p:cNvPr id="37" name="TextBox 36">
            <a:extLst>
              <a:ext uri="{FF2B5EF4-FFF2-40B4-BE49-F238E27FC236}">
                <a16:creationId xmlns:a16="http://schemas.microsoft.com/office/drawing/2014/main" id="{0F71EAEB-8CBA-49D0-A745-1E48D83BCC94}"/>
              </a:ext>
            </a:extLst>
          </p:cNvPr>
          <p:cNvSpPr txBox="1">
            <a:spLocks/>
          </p:cNvSpPr>
          <p:nvPr>
            <p:custDataLst>
              <p:tags r:id="rId7"/>
            </p:custDataLst>
          </p:nvPr>
        </p:nvSpPr>
        <p:spPr>
          <a:xfrm>
            <a:off x="330814" y="4575175"/>
            <a:ext cx="3754784" cy="881302"/>
          </a:xfrm>
          <a:prstGeom prst="rect">
            <a:avLst/>
          </a:prstGeom>
          <a:solidFill>
            <a:srgbClr val="5B9BC8">
              <a:lumMod val="40000"/>
              <a:lumOff val="60000"/>
            </a:srgbClr>
          </a:solidFill>
          <a:ln>
            <a:solidFill>
              <a:srgbClr val="FFFFFF"/>
            </a:solidFill>
          </a:ln>
        </p:spPr>
        <p:txBody>
          <a:bodyPr vert="horz" wrap="square" lIns="72009" tIns="72009" rIns="72009" bIns="72009" rtlCol="0" anchor="ctr"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204762"/>
                </a:solidFill>
                <a:effectLst/>
                <a:uLnTx/>
                <a:uFillTx/>
                <a:latin typeface="Century Gothic"/>
                <a:ea typeface="+mn-ea"/>
                <a:cs typeface="+mn-cs"/>
              </a:rPr>
              <a:t>Maintaining or Improving Customer Experience</a:t>
            </a:r>
          </a:p>
        </p:txBody>
      </p:sp>
      <p:graphicFrame>
        <p:nvGraphicFramePr>
          <p:cNvPr id="38" name="Object 37">
            <a:extLst>
              <a:ext uri="{FF2B5EF4-FFF2-40B4-BE49-F238E27FC236}">
                <a16:creationId xmlns:a16="http://schemas.microsoft.com/office/drawing/2014/main" id="{3774EB4B-B97E-47FE-9376-95343D81FC07}"/>
              </a:ext>
            </a:extLst>
          </p:cNvPr>
          <p:cNvGraphicFramePr>
            <a:graphicFrameLocks/>
          </p:cNvGraphicFramePr>
          <p:nvPr>
            <p:custDataLst>
              <p:tags r:id="rId8"/>
            </p:custDataLst>
            <p:extLst/>
          </p:nvPr>
        </p:nvGraphicFramePr>
        <p:xfrm>
          <a:off x="4025900" y="1663699"/>
          <a:ext cx="4489278" cy="3892506"/>
        </p:xfrm>
        <a:graphic>
          <a:graphicData uri="http://schemas.openxmlformats.org/presentationml/2006/ole">
            <mc:AlternateContent xmlns:mc="http://schemas.openxmlformats.org/markup-compatibility/2006">
              <mc:Choice xmlns:v="urn:schemas-microsoft-com:vml" Requires="v">
                <p:oleObj spid="_x0000_s2075" name="Chart" r:id="rId24" imgW="5607829" imgH="4869767" progId="MSGraph.Chart.8">
                  <p:embed followColorScheme="full"/>
                </p:oleObj>
              </mc:Choice>
              <mc:Fallback>
                <p:oleObj name="Chart" r:id="rId24" imgW="5607829" imgH="4869767" progId="MSGraph.Chart.8">
                  <p:embed followColorScheme="full"/>
                  <p:pic>
                    <p:nvPicPr>
                      <p:cNvPr id="38" name="Object 37">
                        <a:extLst>
                          <a:ext uri="{FF2B5EF4-FFF2-40B4-BE49-F238E27FC236}">
                            <a16:creationId xmlns:a16="http://schemas.microsoft.com/office/drawing/2014/main" id="{3774EB4B-B97E-47FE-9376-95343D81FC07}"/>
                          </a:ext>
                        </a:extLst>
                      </p:cNvPr>
                      <p:cNvPicPr/>
                      <p:nvPr/>
                    </p:nvPicPr>
                    <p:blipFill>
                      <a:blip r:embed="rId25"/>
                      <a:stretch>
                        <a:fillRect/>
                      </a:stretch>
                    </p:blipFill>
                    <p:spPr>
                      <a:xfrm>
                        <a:off x="4025900" y="1663699"/>
                        <a:ext cx="4489278" cy="3892506"/>
                      </a:xfrm>
                      <a:prstGeom prst="rect">
                        <a:avLst/>
                      </a:prstGeom>
                    </p:spPr>
                  </p:pic>
                </p:oleObj>
              </mc:Fallback>
            </mc:AlternateContent>
          </a:graphicData>
        </a:graphic>
      </p:graphicFrame>
      <p:sp>
        <p:nvSpPr>
          <p:cNvPr id="39" name="Text Placeholder 2">
            <a:extLst>
              <a:ext uri="{FF2B5EF4-FFF2-40B4-BE49-F238E27FC236}">
                <a16:creationId xmlns:a16="http://schemas.microsoft.com/office/drawing/2014/main" id="{33951419-D4C0-458A-B2B2-B905C8E2510D}"/>
              </a:ext>
            </a:extLst>
          </p:cNvPr>
          <p:cNvSpPr>
            <a:spLocks noGrp="1"/>
          </p:cNvSpPr>
          <p:nvPr>
            <p:custDataLst>
              <p:tags r:id="rId9"/>
            </p:custDataLst>
          </p:nvPr>
        </p:nvSpPr>
        <p:spPr bwMode="gray">
          <a:xfrm>
            <a:off x="5915025" y="1511300"/>
            <a:ext cx="730250" cy="1651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ctr" defTabSz="913526" rtl="0" eaLnBrk="1" fontAlgn="base" latinLnBrk="0" hangingPunct="1">
              <a:lnSpc>
                <a:spcPct val="90000"/>
              </a:lnSpc>
              <a:spcBef>
                <a:spcPct val="0"/>
              </a:spcBef>
              <a:spcAft>
                <a:spcPct val="0"/>
              </a:spcAft>
              <a:buClr>
                <a:srgbClr val="44546A"/>
              </a:buClr>
              <a:buSzPct val="100000"/>
              <a:buFontTx/>
              <a:buNone/>
              <a:tabLst/>
              <a:defRPr/>
            </a:pPr>
            <a:r>
              <a:rPr kumimoji="0" lang="en-US" altLang="en-US" sz="1200" b="0" i="0" u="none" strike="noStrike" kern="1200" cap="none" spc="0" normalizeH="0" baseline="0" noProof="0" dirty="0">
                <a:ln>
                  <a:noFill/>
                </a:ln>
                <a:solidFill>
                  <a:srgbClr val="464646"/>
                </a:solidFill>
                <a:effectLst/>
                <a:uLnTx/>
                <a:uFillTx/>
                <a:latin typeface="Century Gothic"/>
                <a:ea typeface="+mn-ea"/>
                <a:cs typeface="+mn-cs"/>
                <a:sym typeface="+mj-lt"/>
              </a:rPr>
              <a:t>Important</a:t>
            </a:r>
          </a:p>
        </p:txBody>
      </p:sp>
      <p:sp>
        <p:nvSpPr>
          <p:cNvPr id="40" name="Text Placeholder 2">
            <a:extLst>
              <a:ext uri="{FF2B5EF4-FFF2-40B4-BE49-F238E27FC236}">
                <a16:creationId xmlns:a16="http://schemas.microsoft.com/office/drawing/2014/main" id="{52CE9180-49B3-4EB0-8BDF-7B4050E5E510}"/>
              </a:ext>
            </a:extLst>
          </p:cNvPr>
          <p:cNvSpPr>
            <a:spLocks noGrp="1"/>
          </p:cNvSpPr>
          <p:nvPr>
            <p:custDataLst>
              <p:tags r:id="rId10"/>
            </p:custDataLst>
          </p:nvPr>
        </p:nvSpPr>
        <p:spPr bwMode="gray">
          <a:xfrm>
            <a:off x="6988175" y="1346200"/>
            <a:ext cx="730250" cy="330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ctr" defTabSz="913526" rtl="0" eaLnBrk="1" fontAlgn="base" latinLnBrk="0" hangingPunct="1">
              <a:lnSpc>
                <a:spcPct val="90000"/>
              </a:lnSpc>
              <a:spcBef>
                <a:spcPct val="0"/>
              </a:spcBef>
              <a:spcAft>
                <a:spcPct val="0"/>
              </a:spcAft>
              <a:buClr>
                <a:srgbClr val="44546A"/>
              </a:buClr>
              <a:buSzPct val="100000"/>
              <a:buFontTx/>
              <a:buNone/>
              <a:tabLst/>
              <a:defRPr/>
            </a:pPr>
            <a:r>
              <a:rPr kumimoji="0" lang="en-US" altLang="en-US" sz="1200" b="0" i="0" u="none" strike="noStrike" kern="1200" cap="none" spc="0" normalizeH="0" baseline="0" noProof="0" dirty="0">
                <a:ln>
                  <a:noFill/>
                </a:ln>
                <a:solidFill>
                  <a:srgbClr val="464646"/>
                </a:solidFill>
                <a:effectLst/>
                <a:uLnTx/>
                <a:uFillTx/>
                <a:latin typeface="Century Gothic"/>
                <a:ea typeface="+mn-ea"/>
                <a:cs typeface="+mn-cs"/>
                <a:sym typeface="+mj-lt"/>
              </a:rPr>
              <a:t>Very</a:t>
            </a:r>
          </a:p>
          <a:p>
            <a:pPr marL="0" marR="0" lvl="0" indent="0" algn="ctr" defTabSz="913526" rtl="0" eaLnBrk="1" fontAlgn="base" latinLnBrk="0" hangingPunct="1">
              <a:lnSpc>
                <a:spcPct val="90000"/>
              </a:lnSpc>
              <a:spcBef>
                <a:spcPct val="0"/>
              </a:spcBef>
              <a:spcAft>
                <a:spcPct val="0"/>
              </a:spcAft>
              <a:buClr>
                <a:srgbClr val="44546A"/>
              </a:buClr>
              <a:buSzPct val="100000"/>
              <a:buFontTx/>
              <a:buNone/>
              <a:tabLst/>
              <a:defRPr/>
            </a:pPr>
            <a:r>
              <a:rPr kumimoji="0" lang="en-US" sz="1200" b="0" i="0" u="none" strike="noStrike" kern="1200" cap="none" spc="0" normalizeH="0" baseline="0" noProof="0" dirty="0">
                <a:ln>
                  <a:noFill/>
                </a:ln>
                <a:solidFill>
                  <a:srgbClr val="464646"/>
                </a:solidFill>
                <a:effectLst/>
                <a:uLnTx/>
                <a:uFillTx/>
                <a:latin typeface="Century Gothic"/>
                <a:ea typeface="+mn-ea"/>
                <a:cs typeface="+mn-cs"/>
                <a:sym typeface="+mj-lt"/>
              </a:rPr>
              <a:t>Important</a:t>
            </a:r>
          </a:p>
        </p:txBody>
      </p:sp>
      <p:sp>
        <p:nvSpPr>
          <p:cNvPr id="41" name="Text Placeholder 2">
            <a:extLst>
              <a:ext uri="{FF2B5EF4-FFF2-40B4-BE49-F238E27FC236}">
                <a16:creationId xmlns:a16="http://schemas.microsoft.com/office/drawing/2014/main" id="{CA7E26E3-1882-4563-9CC4-3BE043FC65AA}"/>
              </a:ext>
            </a:extLst>
          </p:cNvPr>
          <p:cNvSpPr>
            <a:spLocks noGrp="1"/>
          </p:cNvSpPr>
          <p:nvPr>
            <p:custDataLst>
              <p:tags r:id="rId11"/>
            </p:custDataLst>
          </p:nvPr>
        </p:nvSpPr>
        <p:spPr bwMode="gray">
          <a:xfrm>
            <a:off x="3775075" y="1346200"/>
            <a:ext cx="730250" cy="330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ctr" defTabSz="913526" rtl="0" eaLnBrk="1" fontAlgn="base" latinLnBrk="0" hangingPunct="1">
              <a:lnSpc>
                <a:spcPct val="90000"/>
              </a:lnSpc>
              <a:spcBef>
                <a:spcPct val="0"/>
              </a:spcBef>
              <a:spcAft>
                <a:spcPct val="0"/>
              </a:spcAft>
              <a:buClr>
                <a:srgbClr val="44546A"/>
              </a:buClr>
              <a:buSzPct val="100000"/>
              <a:buFontTx/>
              <a:buNone/>
              <a:tabLst/>
              <a:defRPr/>
            </a:pPr>
            <a:r>
              <a:rPr kumimoji="0" lang="en-US" altLang="en-US" sz="1200" b="0" i="0" u="none" strike="noStrike" kern="1200" cap="none" spc="0" normalizeH="0" baseline="0" noProof="0" dirty="0">
                <a:ln>
                  <a:noFill/>
                </a:ln>
                <a:solidFill>
                  <a:srgbClr val="464646"/>
                </a:solidFill>
                <a:effectLst/>
                <a:uLnTx/>
                <a:uFillTx/>
                <a:latin typeface="Century Gothic"/>
                <a:ea typeface="+mn-ea"/>
                <a:cs typeface="+mn-cs"/>
                <a:sym typeface="+mj-lt"/>
              </a:rPr>
              <a:t>Not </a:t>
            </a:r>
          </a:p>
          <a:p>
            <a:pPr marL="0" marR="0" lvl="0" indent="0" algn="ctr" defTabSz="913526" rtl="0" eaLnBrk="1" fontAlgn="base" latinLnBrk="0" hangingPunct="1">
              <a:lnSpc>
                <a:spcPct val="90000"/>
              </a:lnSpc>
              <a:spcBef>
                <a:spcPct val="0"/>
              </a:spcBef>
              <a:spcAft>
                <a:spcPct val="0"/>
              </a:spcAft>
              <a:buClr>
                <a:srgbClr val="44546A"/>
              </a:buClr>
              <a:buSzPct val="100000"/>
              <a:buFontTx/>
              <a:buNone/>
              <a:tabLst/>
              <a:defRPr/>
            </a:pPr>
            <a:r>
              <a:rPr kumimoji="0" lang="en-US" sz="1200" b="0" i="0" u="none" strike="noStrike" kern="1200" cap="none" spc="0" normalizeH="0" baseline="0" noProof="0" dirty="0">
                <a:ln>
                  <a:noFill/>
                </a:ln>
                <a:solidFill>
                  <a:srgbClr val="464646"/>
                </a:solidFill>
                <a:effectLst/>
                <a:uLnTx/>
                <a:uFillTx/>
                <a:latin typeface="Century Gothic"/>
                <a:ea typeface="+mn-ea"/>
                <a:cs typeface="+mn-cs"/>
                <a:sym typeface="+mj-lt"/>
              </a:rPr>
              <a:t>Important</a:t>
            </a:r>
          </a:p>
        </p:txBody>
      </p:sp>
      <p:sp>
        <p:nvSpPr>
          <p:cNvPr id="42" name="Text Placeholder 2">
            <a:extLst>
              <a:ext uri="{FF2B5EF4-FFF2-40B4-BE49-F238E27FC236}">
                <a16:creationId xmlns:a16="http://schemas.microsoft.com/office/drawing/2014/main" id="{1A3AE42A-A520-4AE6-86ED-30A5F51B0D55}"/>
              </a:ext>
            </a:extLst>
          </p:cNvPr>
          <p:cNvSpPr>
            <a:spLocks noGrp="1"/>
          </p:cNvSpPr>
          <p:nvPr>
            <p:custDataLst>
              <p:tags r:id="rId12"/>
            </p:custDataLst>
          </p:nvPr>
        </p:nvSpPr>
        <p:spPr bwMode="gray">
          <a:xfrm>
            <a:off x="8054975" y="1346200"/>
            <a:ext cx="730250" cy="330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ctr" defTabSz="913526" rtl="0" eaLnBrk="1" fontAlgn="base" latinLnBrk="0" hangingPunct="1">
              <a:lnSpc>
                <a:spcPct val="90000"/>
              </a:lnSpc>
              <a:spcBef>
                <a:spcPct val="0"/>
              </a:spcBef>
              <a:spcAft>
                <a:spcPct val="0"/>
              </a:spcAft>
              <a:buClr>
                <a:srgbClr val="44546A"/>
              </a:buClr>
              <a:buSzPct val="100000"/>
              <a:buFontTx/>
              <a:buNone/>
              <a:tabLst/>
              <a:defRPr/>
            </a:pPr>
            <a:r>
              <a:rPr kumimoji="0" lang="en-US" altLang="en-US" sz="1200" b="0" i="0" u="none" strike="noStrike" kern="1200" cap="none" spc="0" normalizeH="0" baseline="0" noProof="0" dirty="0">
                <a:ln>
                  <a:noFill/>
                </a:ln>
                <a:solidFill>
                  <a:srgbClr val="464646"/>
                </a:solidFill>
                <a:effectLst/>
                <a:uLnTx/>
                <a:uFillTx/>
                <a:latin typeface="Century Gothic"/>
                <a:ea typeface="+mn-ea"/>
                <a:cs typeface="+mn-cs"/>
                <a:sym typeface="+mn-lt"/>
              </a:rPr>
              <a:t>Most</a:t>
            </a:r>
            <a:br>
              <a:rPr kumimoji="0" lang="en-US" altLang="en-US" sz="1200" b="0" i="0" u="none" strike="noStrike" kern="1200" cap="none" spc="0" normalizeH="0" baseline="0" noProof="0" dirty="0">
                <a:ln>
                  <a:noFill/>
                </a:ln>
                <a:solidFill>
                  <a:srgbClr val="464646"/>
                </a:solidFill>
                <a:effectLst/>
                <a:uLnTx/>
                <a:uFillTx/>
                <a:latin typeface="Century Gothic"/>
                <a:ea typeface="+mn-ea"/>
                <a:cs typeface="+mn-cs"/>
                <a:sym typeface="+mn-lt"/>
              </a:rPr>
            </a:br>
            <a:r>
              <a:rPr kumimoji="0" lang="en-US" altLang="en-US" sz="1200" b="0" i="0" u="none" strike="noStrike" kern="1200" cap="none" spc="0" normalizeH="0" baseline="0" noProof="0" dirty="0">
                <a:ln>
                  <a:noFill/>
                </a:ln>
                <a:solidFill>
                  <a:srgbClr val="464646"/>
                </a:solidFill>
                <a:effectLst/>
                <a:uLnTx/>
                <a:uFillTx/>
                <a:latin typeface="Century Gothic"/>
                <a:ea typeface="+mn-ea"/>
                <a:cs typeface="+mn-cs"/>
                <a:sym typeface="+mn-lt"/>
              </a:rPr>
              <a:t>Important</a:t>
            </a:r>
            <a:endParaRPr kumimoji="0" lang="en-US" sz="12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43" name="Text Placeholder 2">
            <a:extLst>
              <a:ext uri="{FF2B5EF4-FFF2-40B4-BE49-F238E27FC236}">
                <a16:creationId xmlns:a16="http://schemas.microsoft.com/office/drawing/2014/main" id="{5ED82DFE-73E3-4467-A4EC-A6A2AB1ABBC4}"/>
              </a:ext>
            </a:extLst>
          </p:cNvPr>
          <p:cNvSpPr>
            <a:spLocks noGrp="1"/>
          </p:cNvSpPr>
          <p:nvPr>
            <p:custDataLst>
              <p:tags r:id="rId13"/>
            </p:custDataLst>
          </p:nvPr>
        </p:nvSpPr>
        <p:spPr bwMode="gray">
          <a:xfrm>
            <a:off x="4794250" y="1346200"/>
            <a:ext cx="838200" cy="330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ctr" defTabSz="913526" rtl="0" eaLnBrk="1" fontAlgn="base" latinLnBrk="0" hangingPunct="1">
              <a:lnSpc>
                <a:spcPct val="90000"/>
              </a:lnSpc>
              <a:spcBef>
                <a:spcPct val="0"/>
              </a:spcBef>
              <a:spcAft>
                <a:spcPct val="0"/>
              </a:spcAft>
              <a:buClr>
                <a:srgbClr val="44546A"/>
              </a:buClr>
              <a:buSzPct val="100000"/>
              <a:buFontTx/>
              <a:buNone/>
              <a:tabLst/>
              <a:defRPr/>
            </a:pPr>
            <a:r>
              <a:rPr kumimoji="0" lang="en-US" altLang="en-US" sz="1200" b="0" i="0" u="none" strike="noStrike" kern="1200" cap="none" spc="0" normalizeH="0" baseline="0" noProof="0" dirty="0">
                <a:ln>
                  <a:noFill/>
                </a:ln>
                <a:solidFill>
                  <a:srgbClr val="464646"/>
                </a:solidFill>
                <a:effectLst/>
                <a:uLnTx/>
                <a:uFillTx/>
                <a:latin typeface="Century Gothic"/>
                <a:ea typeface="+mn-ea"/>
                <a:cs typeface="+mn-cs"/>
                <a:sym typeface="+mj-lt"/>
              </a:rPr>
              <a:t>Somewhat </a:t>
            </a:r>
          </a:p>
          <a:p>
            <a:pPr marL="0" marR="0" lvl="0" indent="0" algn="ctr" defTabSz="913526" rtl="0" eaLnBrk="1" fontAlgn="base" latinLnBrk="0" hangingPunct="1">
              <a:lnSpc>
                <a:spcPct val="90000"/>
              </a:lnSpc>
              <a:spcBef>
                <a:spcPct val="0"/>
              </a:spcBef>
              <a:spcAft>
                <a:spcPct val="0"/>
              </a:spcAft>
              <a:buClr>
                <a:srgbClr val="44546A"/>
              </a:buClr>
              <a:buSzPct val="100000"/>
              <a:buFontTx/>
              <a:buNone/>
              <a:tabLst/>
              <a:defRPr/>
            </a:pPr>
            <a:r>
              <a:rPr kumimoji="0" lang="en-US" altLang="en-US" sz="1200" b="0" i="0" u="none" strike="noStrike" kern="1200" cap="none" spc="0" normalizeH="0" baseline="0" noProof="0" dirty="0">
                <a:ln>
                  <a:noFill/>
                </a:ln>
                <a:solidFill>
                  <a:srgbClr val="464646"/>
                </a:solidFill>
                <a:effectLst/>
                <a:uLnTx/>
                <a:uFillTx/>
                <a:latin typeface="Century Gothic"/>
                <a:ea typeface="+mn-ea"/>
                <a:cs typeface="+mn-cs"/>
                <a:sym typeface="+mj-lt"/>
              </a:rPr>
              <a:t>Important</a:t>
            </a:r>
          </a:p>
        </p:txBody>
      </p:sp>
      <p:sp>
        <p:nvSpPr>
          <p:cNvPr id="44" name="Diamond 43">
            <a:extLst>
              <a:ext uri="{FF2B5EF4-FFF2-40B4-BE49-F238E27FC236}">
                <a16:creationId xmlns:a16="http://schemas.microsoft.com/office/drawing/2014/main" id="{220AFC7C-7033-431C-86D8-816D1057E158}"/>
              </a:ext>
            </a:extLst>
          </p:cNvPr>
          <p:cNvSpPr/>
          <p:nvPr>
            <p:custDataLst>
              <p:tags r:id="rId14"/>
            </p:custDataLst>
          </p:nvPr>
        </p:nvSpPr>
        <p:spPr bwMode="auto">
          <a:xfrm>
            <a:off x="7637463" y="644525"/>
            <a:ext cx="85725" cy="85725"/>
          </a:xfrm>
          <a:prstGeom prst="diamond">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err="1">
              <a:ln>
                <a:noFill/>
              </a:ln>
              <a:solidFill>
                <a:srgbClr val="FFC000"/>
              </a:solidFill>
              <a:effectLst/>
              <a:uLnTx/>
              <a:uFillTx/>
              <a:latin typeface="Century Gothic"/>
              <a:ea typeface="+mn-ea"/>
              <a:cs typeface="+mn-cs"/>
            </a:endParaRPr>
          </a:p>
        </p:txBody>
      </p:sp>
      <p:sp>
        <p:nvSpPr>
          <p:cNvPr id="45" name="Isosceles Triangle 44">
            <a:extLst>
              <a:ext uri="{FF2B5EF4-FFF2-40B4-BE49-F238E27FC236}">
                <a16:creationId xmlns:a16="http://schemas.microsoft.com/office/drawing/2014/main" id="{78B5739F-4C17-45A1-A1EE-7A489573CCBC}"/>
              </a:ext>
            </a:extLst>
          </p:cNvPr>
          <p:cNvSpPr/>
          <p:nvPr>
            <p:custDataLst>
              <p:tags r:id="rId15"/>
            </p:custDataLst>
          </p:nvPr>
        </p:nvSpPr>
        <p:spPr bwMode="auto">
          <a:xfrm>
            <a:off x="7637463" y="101600"/>
            <a:ext cx="85725" cy="85725"/>
          </a:xfrm>
          <a:prstGeom prst="triangle">
            <a:avLst/>
          </a:prstGeom>
          <a:solidFill>
            <a:srgbClr val="40AE73"/>
          </a:solidFill>
          <a:ln w="9525">
            <a:solidFill>
              <a:srgbClr val="40AE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err="1">
              <a:ln>
                <a:noFill/>
              </a:ln>
              <a:solidFill>
                <a:srgbClr val="FFC000"/>
              </a:solidFill>
              <a:effectLst/>
              <a:uLnTx/>
              <a:uFillTx/>
              <a:latin typeface="Century Gothic"/>
              <a:ea typeface="+mn-ea"/>
              <a:cs typeface="+mn-cs"/>
            </a:endParaRPr>
          </a:p>
        </p:txBody>
      </p:sp>
      <p:sp>
        <p:nvSpPr>
          <p:cNvPr id="46" name="Rectangle 45">
            <a:extLst>
              <a:ext uri="{FF2B5EF4-FFF2-40B4-BE49-F238E27FC236}">
                <a16:creationId xmlns:a16="http://schemas.microsoft.com/office/drawing/2014/main" id="{C3797BED-D5AF-4B5D-9FF5-470A7DF3DF9B}"/>
              </a:ext>
            </a:extLst>
          </p:cNvPr>
          <p:cNvSpPr/>
          <p:nvPr>
            <p:custDataLst>
              <p:tags r:id="rId16"/>
            </p:custDataLst>
          </p:nvPr>
        </p:nvSpPr>
        <p:spPr bwMode="auto">
          <a:xfrm>
            <a:off x="7637463" y="373063"/>
            <a:ext cx="85725" cy="85725"/>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err="1">
              <a:ln>
                <a:noFill/>
              </a:ln>
              <a:solidFill>
                <a:srgbClr val="FFC000"/>
              </a:solidFill>
              <a:effectLst/>
              <a:uLnTx/>
              <a:uFillTx/>
              <a:latin typeface="Century Gothic"/>
              <a:ea typeface="+mn-ea"/>
              <a:cs typeface="+mn-cs"/>
            </a:endParaRPr>
          </a:p>
        </p:txBody>
      </p:sp>
      <p:sp>
        <p:nvSpPr>
          <p:cNvPr id="47" name="Text Placeholder 2">
            <a:extLst>
              <a:ext uri="{FF2B5EF4-FFF2-40B4-BE49-F238E27FC236}">
                <a16:creationId xmlns:a16="http://schemas.microsoft.com/office/drawing/2014/main" id="{D18043C3-5A36-475C-BA4F-3583F2507D18}"/>
              </a:ext>
            </a:extLst>
          </p:cNvPr>
          <p:cNvSpPr>
            <a:spLocks noGrp="1"/>
          </p:cNvSpPr>
          <p:nvPr>
            <p:custDataLst>
              <p:tags r:id="rId17"/>
            </p:custDataLst>
          </p:nvPr>
        </p:nvSpPr>
        <p:spPr bwMode="auto">
          <a:xfrm>
            <a:off x="7864475" y="603250"/>
            <a:ext cx="5461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fld id="{BC023171-95A6-42B9-88C0-07B1B479ABC9}" type="datetime'''''W''''''''ee''k'''''' ''''''''''''''4'''">
              <a:rPr kumimoji="0" lang="en-US" altLang="en-US" sz="1200" b="0" i="0" u="none" strike="noStrike" kern="1200" cap="none" spc="0" normalizeH="0" baseline="0" noProof="0">
                <a:ln>
                  <a:noFill/>
                </a:ln>
                <a:solidFill>
                  <a:srgbClr val="464646"/>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t>Week 4</a:t>
            </a:fld>
            <a:endParaRPr kumimoji="0" lang="en-US" sz="12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48" name="Text Placeholder 2">
            <a:extLst>
              <a:ext uri="{FF2B5EF4-FFF2-40B4-BE49-F238E27FC236}">
                <a16:creationId xmlns:a16="http://schemas.microsoft.com/office/drawing/2014/main" id="{B592BD07-ADE8-4F3F-BFA2-355F023E2F51}"/>
              </a:ext>
            </a:extLst>
          </p:cNvPr>
          <p:cNvSpPr>
            <a:spLocks noGrp="1"/>
          </p:cNvSpPr>
          <p:nvPr>
            <p:custDataLst>
              <p:tags r:id="rId18"/>
            </p:custDataLst>
          </p:nvPr>
        </p:nvSpPr>
        <p:spPr bwMode="auto">
          <a:xfrm>
            <a:off x="7864475" y="331788"/>
            <a:ext cx="5461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fld id="{B4295A15-3935-4551-B489-C645686DEF9C}" type="datetime'''''''''''''''''We''e''''k'''''''''''''' ''''''3'''">
              <a:rPr kumimoji="0" lang="en-US" altLang="en-US" sz="1200" b="0" i="0" u="none" strike="noStrike" kern="1200" cap="none" spc="0" normalizeH="0" baseline="0" noProof="0">
                <a:ln>
                  <a:noFill/>
                </a:ln>
                <a:solidFill>
                  <a:srgbClr val="464646"/>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t>Week 3</a:t>
            </a:fld>
            <a:endParaRPr kumimoji="0" lang="en-US" sz="12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49" name="Text Placeholder 2">
            <a:extLst>
              <a:ext uri="{FF2B5EF4-FFF2-40B4-BE49-F238E27FC236}">
                <a16:creationId xmlns:a16="http://schemas.microsoft.com/office/drawing/2014/main" id="{535B050C-92F9-48C4-93B6-F617C468B839}"/>
              </a:ext>
            </a:extLst>
          </p:cNvPr>
          <p:cNvSpPr>
            <a:spLocks noGrp="1"/>
          </p:cNvSpPr>
          <p:nvPr>
            <p:custDataLst>
              <p:tags r:id="rId19"/>
            </p:custDataLst>
          </p:nvPr>
        </p:nvSpPr>
        <p:spPr bwMode="auto">
          <a:xfrm>
            <a:off x="7864475" y="60325"/>
            <a:ext cx="890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fld id="{E119BCCD-C39C-4CFD-BEFC-72FD253899C9}" type="datetime'''''We''''''''eks'' ''''''''''1'''''''''' &amp; ''2'">
              <a:rPr kumimoji="0" lang="en-US" altLang="en-US" sz="1200" b="0" i="0" u="none" strike="noStrike" kern="1200" cap="none" spc="0" normalizeH="0" baseline="0" noProof="0">
                <a:ln>
                  <a:noFill/>
                </a:ln>
                <a:solidFill>
                  <a:srgbClr val="464646"/>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t>Weeks 1 &amp; 2</a:t>
            </a:fld>
            <a:endParaRPr kumimoji="0" lang="en-US" sz="12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Tree>
    <p:extLst>
      <p:ext uri="{BB962C8B-B14F-4D97-AF65-F5344CB8AC3E}">
        <p14:creationId xmlns:p14="http://schemas.microsoft.com/office/powerpoint/2010/main" val="136090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Object 51" hidden="1">
            <a:extLst>
              <a:ext uri="{FF2B5EF4-FFF2-40B4-BE49-F238E27FC236}">
                <a16:creationId xmlns:a16="http://schemas.microsoft.com/office/drawing/2014/main" id="{FE452042-F45F-4793-95C2-8A833650D1B9}"/>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8" name="think-cell Slide" r:id="rId33" imgW="524" imgH="526" progId="TCLayout.ActiveDocument.1">
                  <p:embed/>
                </p:oleObj>
              </mc:Choice>
              <mc:Fallback>
                <p:oleObj name="think-cell Slide" r:id="rId33" imgW="524" imgH="526" progId="TCLayout.ActiveDocument.1">
                  <p:embed/>
                  <p:pic>
                    <p:nvPicPr>
                      <p:cNvPr id="52" name="Object 51" hidden="1">
                        <a:extLst>
                          <a:ext uri="{FF2B5EF4-FFF2-40B4-BE49-F238E27FC236}">
                            <a16:creationId xmlns:a16="http://schemas.microsoft.com/office/drawing/2014/main" id="{FE452042-F45F-4793-95C2-8A833650D1B9}"/>
                          </a:ext>
                        </a:extLst>
                      </p:cNvPr>
                      <p:cNvPicPr/>
                      <p:nvPr/>
                    </p:nvPicPr>
                    <p:blipFill>
                      <a:blip r:embed="rId34"/>
                      <a:stretch>
                        <a:fillRect/>
                      </a:stretch>
                    </p:blipFill>
                    <p:spPr>
                      <a:xfrm>
                        <a:off x="1588" y="1588"/>
                        <a:ext cx="1587" cy="1587"/>
                      </a:xfrm>
                      <a:prstGeom prst="rect">
                        <a:avLst/>
                      </a:prstGeom>
                    </p:spPr>
                  </p:pic>
                </p:oleObj>
              </mc:Fallback>
            </mc:AlternateContent>
          </a:graphicData>
        </a:graphic>
      </p:graphicFrame>
      <p:sp>
        <p:nvSpPr>
          <p:cNvPr id="51" name="Rectangle 50" hidden="1">
            <a:extLst>
              <a:ext uri="{FF2B5EF4-FFF2-40B4-BE49-F238E27FC236}">
                <a16:creationId xmlns:a16="http://schemas.microsoft.com/office/drawing/2014/main" id="{6CFFB8CA-1B87-42B2-B131-D0225E912238}"/>
              </a:ext>
            </a:extLst>
          </p:cNvPr>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auto" latinLnBrk="0" hangingPunct="1">
              <a:lnSpc>
                <a:spcPct val="9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0F0F0"/>
              </a:solidFill>
              <a:effectLst/>
              <a:uLnTx/>
              <a:uFillTx/>
              <a:latin typeface="Century Gothic"/>
              <a:ea typeface="+mn-ea"/>
              <a:cs typeface="+mn-cs"/>
              <a:sym typeface="+mn-lt"/>
            </a:endParaRPr>
          </a:p>
        </p:txBody>
      </p:sp>
      <p:sp>
        <p:nvSpPr>
          <p:cNvPr id="2" name="Content Placeholder 1">
            <a:extLst>
              <a:ext uri="{FF2B5EF4-FFF2-40B4-BE49-F238E27FC236}">
                <a16:creationId xmlns:a16="http://schemas.microsoft.com/office/drawing/2014/main" id="{229DAC4D-8DCF-4561-981E-90E3B88B350D}"/>
              </a:ext>
            </a:extLst>
          </p:cNvPr>
          <p:cNvSpPr>
            <a:spLocks noGrp="1"/>
          </p:cNvSpPr>
          <p:nvPr>
            <p:ph sz="quarter" idx="10"/>
          </p:nvPr>
        </p:nvSpPr>
        <p:spPr>
          <a:xfrm>
            <a:off x="2205156" y="295977"/>
            <a:ext cx="5199852" cy="338554"/>
          </a:xfrm>
        </p:spPr>
        <p:txBody>
          <a:bodyPr/>
          <a:lstStyle/>
          <a:p>
            <a:r>
              <a:rPr lang="en-US" dirty="0"/>
              <a:t>Day 4 Question: How effective did you find User Labs for each of the following?</a:t>
            </a:r>
          </a:p>
        </p:txBody>
      </p:sp>
      <p:sp>
        <p:nvSpPr>
          <p:cNvPr id="3" name="1. On-page tracker">
            <a:extLst>
              <a:ext uri="{FF2B5EF4-FFF2-40B4-BE49-F238E27FC236}">
                <a16:creationId xmlns:a16="http://schemas.microsoft.com/office/drawing/2014/main" id="{8D3BFC54-92AE-4065-B097-F3A09F6FBBD4}"/>
              </a:ext>
            </a:extLst>
          </p:cNvPr>
          <p:cNvSpPr>
            <a:spLocks noChangeArrowheads="1"/>
          </p:cNvSpPr>
          <p:nvPr/>
        </p:nvSpPr>
        <p:spPr bwMode="auto">
          <a:xfrm>
            <a:off x="2205155" y="66673"/>
            <a:ext cx="203741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0" cap="all" spc="0" normalizeH="0" baseline="0" noProof="0" dirty="0">
                <a:ln>
                  <a:noFill/>
                </a:ln>
                <a:solidFill>
                  <a:srgbClr val="808080"/>
                </a:solidFill>
                <a:effectLst/>
                <a:uLnTx/>
                <a:uFillTx/>
                <a:latin typeface="Century Gothic"/>
                <a:ea typeface="+mn-ea"/>
                <a:cs typeface="+mn-cs"/>
              </a:rPr>
              <a:t>ALL SURVEY RESULTS, Week 1 to 4</a:t>
            </a:r>
          </a:p>
        </p:txBody>
      </p:sp>
      <p:sp>
        <p:nvSpPr>
          <p:cNvPr id="22" name="Rectangle 21">
            <a:extLst>
              <a:ext uri="{FF2B5EF4-FFF2-40B4-BE49-F238E27FC236}">
                <a16:creationId xmlns:a16="http://schemas.microsoft.com/office/drawing/2014/main" id="{78250DA2-EB80-432D-88F6-8AD0B0D7B9E7}"/>
              </a:ext>
            </a:extLst>
          </p:cNvPr>
          <p:cNvSpPr>
            <a:spLocks/>
          </p:cNvSpPr>
          <p:nvPr/>
        </p:nvSpPr>
        <p:spPr>
          <a:xfrm>
            <a:off x="145000" y="1176338"/>
            <a:ext cx="7685105" cy="5015885"/>
          </a:xfrm>
          <a:prstGeom prst="rect">
            <a:avLst/>
          </a:prstGeom>
          <a:solidFill>
            <a:srgbClr val="FFFFFF"/>
          </a:solidFill>
          <a:ln w="19050" cap="flat" cmpd="sng" algn="ctr">
            <a:solidFill>
              <a:srgbClr val="D0D0D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err="1">
              <a:ln>
                <a:noFill/>
              </a:ln>
              <a:solidFill>
                <a:srgbClr val="000000"/>
              </a:solidFill>
              <a:effectLst/>
              <a:uLnTx/>
              <a:uFillTx/>
              <a:latin typeface="Century Gothic"/>
              <a:ea typeface="+mn-ea"/>
              <a:cs typeface="+mn-cs"/>
            </a:endParaRPr>
          </a:p>
        </p:txBody>
      </p:sp>
      <p:grpSp>
        <p:nvGrpSpPr>
          <p:cNvPr id="23" name="Group 22">
            <a:extLst>
              <a:ext uri="{FF2B5EF4-FFF2-40B4-BE49-F238E27FC236}">
                <a16:creationId xmlns:a16="http://schemas.microsoft.com/office/drawing/2014/main" id="{49576486-5E6B-4AAF-9E05-97485C62BAD8}"/>
              </a:ext>
            </a:extLst>
          </p:cNvPr>
          <p:cNvGrpSpPr/>
          <p:nvPr/>
        </p:nvGrpSpPr>
        <p:grpSpPr>
          <a:xfrm>
            <a:off x="4367503" y="1768475"/>
            <a:ext cx="2903310" cy="4240559"/>
            <a:chOff x="6741277" y="1968500"/>
            <a:chExt cx="1717716" cy="4240559"/>
          </a:xfrm>
        </p:grpSpPr>
        <p:sp>
          <p:nvSpPr>
            <p:cNvPr id="24" name="TextBox 23">
              <a:extLst>
                <a:ext uri="{FF2B5EF4-FFF2-40B4-BE49-F238E27FC236}">
                  <a16:creationId xmlns:a16="http://schemas.microsoft.com/office/drawing/2014/main" id="{2A575C5B-7C0B-4594-B246-1D12E652D3B0}"/>
                </a:ext>
              </a:extLst>
            </p:cNvPr>
            <p:cNvSpPr txBox="1"/>
            <p:nvPr>
              <p:custDataLst>
                <p:tags r:id="rId23"/>
              </p:custDataLst>
            </p:nvPr>
          </p:nvSpPr>
          <p:spPr>
            <a:xfrm>
              <a:off x="6741277" y="1968500"/>
              <a:ext cx="1717716" cy="487709"/>
            </a:xfrm>
            <a:prstGeom prst="rect">
              <a:avLst/>
            </a:prstGeom>
            <a:solidFill>
              <a:srgbClr val="5B9BC8">
                <a:lumMod val="20000"/>
                <a:lumOff val="80000"/>
              </a:srgbClr>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tx2"/>
                </a:buClr>
                <a:buSzPct val="100000"/>
                <a:defRPr sz="1200" b="1" baseline="0">
                  <a:solidFill>
                    <a:schemeClr val="accent4"/>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endParaRPr kumimoji="0" lang="en-US" sz="1200" b="1" i="0" u="none" strike="noStrike" kern="0" cap="none" spc="0" normalizeH="0" baseline="0" noProof="0" dirty="0">
                <a:ln>
                  <a:noFill/>
                </a:ln>
                <a:solidFill>
                  <a:srgbClr val="204762"/>
                </a:solidFill>
                <a:effectLst/>
                <a:uLnTx/>
                <a:uFillTx/>
                <a:latin typeface="Century Gothic"/>
                <a:ea typeface="+mn-ea"/>
                <a:cs typeface="+mn-cs"/>
              </a:endParaRPr>
            </a:p>
          </p:txBody>
        </p:sp>
        <p:sp>
          <p:nvSpPr>
            <p:cNvPr id="25" name="TextBox 24">
              <a:extLst>
                <a:ext uri="{FF2B5EF4-FFF2-40B4-BE49-F238E27FC236}">
                  <a16:creationId xmlns:a16="http://schemas.microsoft.com/office/drawing/2014/main" id="{92517E6E-5505-4668-A6BA-EB9A72A04C61}"/>
                </a:ext>
              </a:extLst>
            </p:cNvPr>
            <p:cNvSpPr txBox="1"/>
            <p:nvPr>
              <p:custDataLst>
                <p:tags r:id="rId24"/>
              </p:custDataLst>
            </p:nvPr>
          </p:nvSpPr>
          <p:spPr>
            <a:xfrm>
              <a:off x="6741277" y="2505075"/>
              <a:ext cx="1717716" cy="487709"/>
            </a:xfrm>
            <a:prstGeom prst="rect">
              <a:avLst/>
            </a:prstGeom>
            <a:solidFill>
              <a:srgbClr val="5B9BC8">
                <a:lumMod val="40000"/>
                <a:lumOff val="60000"/>
              </a:srgbClr>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tx2"/>
                </a:buClr>
                <a:buSzPct val="100000"/>
                <a:defRPr sz="1200" b="1" baseline="0">
                  <a:solidFill>
                    <a:schemeClr val="accent4"/>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endParaRPr kumimoji="0" lang="en-US" sz="1200" b="1" i="0" u="none" strike="noStrike" kern="0" cap="none" spc="0" normalizeH="0" baseline="0" noProof="0" dirty="0">
                <a:ln>
                  <a:noFill/>
                </a:ln>
                <a:solidFill>
                  <a:srgbClr val="204762"/>
                </a:solidFill>
                <a:effectLst/>
                <a:uLnTx/>
                <a:uFillTx/>
                <a:latin typeface="Century Gothic"/>
                <a:ea typeface="+mn-ea"/>
                <a:cs typeface="+mn-cs"/>
              </a:endParaRPr>
            </a:p>
          </p:txBody>
        </p:sp>
        <p:sp>
          <p:nvSpPr>
            <p:cNvPr id="26" name="TextBox 25">
              <a:extLst>
                <a:ext uri="{FF2B5EF4-FFF2-40B4-BE49-F238E27FC236}">
                  <a16:creationId xmlns:a16="http://schemas.microsoft.com/office/drawing/2014/main" id="{C0E864B8-2672-45DA-B478-B89F5AFC86D0}"/>
                </a:ext>
              </a:extLst>
            </p:cNvPr>
            <p:cNvSpPr txBox="1"/>
            <p:nvPr>
              <p:custDataLst>
                <p:tags r:id="rId25"/>
              </p:custDataLst>
            </p:nvPr>
          </p:nvSpPr>
          <p:spPr>
            <a:xfrm>
              <a:off x="6741277" y="3040063"/>
              <a:ext cx="1717716" cy="487709"/>
            </a:xfrm>
            <a:prstGeom prst="rect">
              <a:avLst/>
            </a:prstGeom>
            <a:solidFill>
              <a:srgbClr val="5B9BC8">
                <a:lumMod val="20000"/>
                <a:lumOff val="80000"/>
              </a:srgbClr>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tx2"/>
                </a:buClr>
                <a:buSzPct val="100000"/>
                <a:defRPr sz="1200" b="1" baseline="0">
                  <a:solidFill>
                    <a:schemeClr val="accent4"/>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204762"/>
                  </a:solidFill>
                  <a:effectLst/>
                  <a:uLnTx/>
                  <a:uFillTx/>
                  <a:latin typeface="Century Gothic"/>
                  <a:ea typeface="+mn-ea"/>
                  <a:cs typeface="+mn-cs"/>
                </a:rPr>
                <a:t>	</a:t>
              </a:r>
            </a:p>
          </p:txBody>
        </p:sp>
        <p:sp>
          <p:nvSpPr>
            <p:cNvPr id="27" name="TextBox 26">
              <a:extLst>
                <a:ext uri="{FF2B5EF4-FFF2-40B4-BE49-F238E27FC236}">
                  <a16:creationId xmlns:a16="http://schemas.microsoft.com/office/drawing/2014/main" id="{55BC76E0-B580-41C9-B704-B81919F4F801}"/>
                </a:ext>
              </a:extLst>
            </p:cNvPr>
            <p:cNvSpPr txBox="1"/>
            <p:nvPr>
              <p:custDataLst>
                <p:tags r:id="rId26"/>
              </p:custDataLst>
            </p:nvPr>
          </p:nvSpPr>
          <p:spPr>
            <a:xfrm>
              <a:off x="6741277" y="3576638"/>
              <a:ext cx="1717716" cy="487709"/>
            </a:xfrm>
            <a:prstGeom prst="rect">
              <a:avLst/>
            </a:prstGeom>
            <a:solidFill>
              <a:srgbClr val="5B9BC8">
                <a:lumMod val="40000"/>
                <a:lumOff val="60000"/>
              </a:srgbClr>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tx2"/>
                </a:buClr>
                <a:buSzPct val="100000"/>
                <a:defRPr sz="1200" b="1" baseline="0">
                  <a:solidFill>
                    <a:schemeClr val="accent4"/>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endParaRPr kumimoji="0" lang="en-US" sz="1200" b="1" i="0" u="none" strike="noStrike" kern="0" cap="none" spc="0" normalizeH="0" baseline="0" noProof="0" dirty="0">
                <a:ln>
                  <a:noFill/>
                </a:ln>
                <a:solidFill>
                  <a:srgbClr val="204762"/>
                </a:solidFill>
                <a:effectLst/>
                <a:uLnTx/>
                <a:uFillTx/>
                <a:latin typeface="Century Gothic"/>
                <a:ea typeface="+mn-ea"/>
                <a:cs typeface="+mn-cs"/>
              </a:endParaRPr>
            </a:p>
          </p:txBody>
        </p:sp>
        <p:sp>
          <p:nvSpPr>
            <p:cNvPr id="28" name="TextBox 27">
              <a:extLst>
                <a:ext uri="{FF2B5EF4-FFF2-40B4-BE49-F238E27FC236}">
                  <a16:creationId xmlns:a16="http://schemas.microsoft.com/office/drawing/2014/main" id="{A0510FAB-B831-404F-9453-B6CDA8FA47D0}"/>
                </a:ext>
              </a:extLst>
            </p:cNvPr>
            <p:cNvSpPr txBox="1"/>
            <p:nvPr>
              <p:custDataLst>
                <p:tags r:id="rId27"/>
              </p:custDataLst>
            </p:nvPr>
          </p:nvSpPr>
          <p:spPr>
            <a:xfrm>
              <a:off x="6741277" y="4113213"/>
              <a:ext cx="1717716" cy="487709"/>
            </a:xfrm>
            <a:prstGeom prst="rect">
              <a:avLst/>
            </a:prstGeom>
            <a:solidFill>
              <a:srgbClr val="5B9BC8">
                <a:lumMod val="20000"/>
                <a:lumOff val="80000"/>
              </a:srgbClr>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tx2"/>
                </a:buClr>
                <a:buSzPct val="100000"/>
                <a:defRPr sz="1200" b="1" baseline="0">
                  <a:solidFill>
                    <a:schemeClr val="accent4"/>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endParaRPr kumimoji="0" lang="en-US" sz="1200" b="1" i="0" u="none" strike="noStrike" kern="0" cap="none" spc="0" normalizeH="0" baseline="0" noProof="0" dirty="0">
                <a:ln>
                  <a:noFill/>
                </a:ln>
                <a:solidFill>
                  <a:srgbClr val="204762"/>
                </a:solidFill>
                <a:effectLst/>
                <a:uLnTx/>
                <a:uFillTx/>
                <a:latin typeface="Century Gothic"/>
                <a:ea typeface="+mn-ea"/>
                <a:cs typeface="+mn-cs"/>
              </a:endParaRPr>
            </a:p>
          </p:txBody>
        </p:sp>
        <p:sp>
          <p:nvSpPr>
            <p:cNvPr id="29" name="TextBox 28">
              <a:extLst>
                <a:ext uri="{FF2B5EF4-FFF2-40B4-BE49-F238E27FC236}">
                  <a16:creationId xmlns:a16="http://schemas.microsoft.com/office/drawing/2014/main" id="{83356D3D-FDAF-4D8B-9436-74D2294044BF}"/>
                </a:ext>
              </a:extLst>
            </p:cNvPr>
            <p:cNvSpPr txBox="1"/>
            <p:nvPr>
              <p:custDataLst>
                <p:tags r:id="rId28"/>
              </p:custDataLst>
            </p:nvPr>
          </p:nvSpPr>
          <p:spPr>
            <a:xfrm>
              <a:off x="6741277" y="4648200"/>
              <a:ext cx="1717716" cy="487709"/>
            </a:xfrm>
            <a:prstGeom prst="rect">
              <a:avLst/>
            </a:prstGeom>
            <a:solidFill>
              <a:srgbClr val="5B9BC8">
                <a:lumMod val="40000"/>
                <a:lumOff val="60000"/>
              </a:srgbClr>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tx2"/>
                </a:buClr>
                <a:buSzPct val="100000"/>
                <a:defRPr sz="1200" b="1" baseline="0">
                  <a:solidFill>
                    <a:schemeClr val="accent4"/>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endParaRPr kumimoji="0" lang="en-US" sz="1200" b="1" i="0" u="none" strike="noStrike" kern="0" cap="none" spc="0" normalizeH="0" baseline="0" noProof="0" dirty="0">
                <a:ln>
                  <a:noFill/>
                </a:ln>
                <a:solidFill>
                  <a:srgbClr val="204762"/>
                </a:solidFill>
                <a:effectLst/>
                <a:uLnTx/>
                <a:uFillTx/>
                <a:latin typeface="Century Gothic"/>
                <a:ea typeface="+mn-ea"/>
                <a:cs typeface="+mn-cs"/>
              </a:endParaRPr>
            </a:p>
          </p:txBody>
        </p:sp>
        <p:sp>
          <p:nvSpPr>
            <p:cNvPr id="30" name="TextBox 29">
              <a:extLst>
                <a:ext uri="{FF2B5EF4-FFF2-40B4-BE49-F238E27FC236}">
                  <a16:creationId xmlns:a16="http://schemas.microsoft.com/office/drawing/2014/main" id="{43E8BDC0-038C-4E74-8DE6-49746A5AFC15}"/>
                </a:ext>
              </a:extLst>
            </p:cNvPr>
            <p:cNvSpPr txBox="1"/>
            <p:nvPr>
              <p:custDataLst>
                <p:tags r:id="rId29"/>
              </p:custDataLst>
            </p:nvPr>
          </p:nvSpPr>
          <p:spPr>
            <a:xfrm>
              <a:off x="6741277" y="5184775"/>
              <a:ext cx="1717716" cy="487709"/>
            </a:xfrm>
            <a:prstGeom prst="rect">
              <a:avLst/>
            </a:prstGeom>
            <a:solidFill>
              <a:srgbClr val="5B9BC8">
                <a:lumMod val="20000"/>
                <a:lumOff val="80000"/>
              </a:srgbClr>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tx2"/>
                </a:buClr>
                <a:buSzPct val="100000"/>
                <a:defRPr sz="1200" b="1" baseline="0">
                  <a:solidFill>
                    <a:schemeClr val="accent4"/>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endParaRPr kumimoji="0" lang="en-US" sz="1200" b="1" i="0" u="none" strike="noStrike" kern="0" cap="none" spc="0" normalizeH="0" baseline="0" noProof="0" dirty="0">
                <a:ln>
                  <a:noFill/>
                </a:ln>
                <a:solidFill>
                  <a:srgbClr val="204762"/>
                </a:solidFill>
                <a:effectLst/>
                <a:uLnTx/>
                <a:uFillTx/>
                <a:latin typeface="Century Gothic"/>
                <a:ea typeface="+mn-ea"/>
                <a:cs typeface="+mn-cs"/>
              </a:endParaRPr>
            </a:p>
          </p:txBody>
        </p:sp>
        <p:sp>
          <p:nvSpPr>
            <p:cNvPr id="31" name="TextBox 30">
              <a:extLst>
                <a:ext uri="{FF2B5EF4-FFF2-40B4-BE49-F238E27FC236}">
                  <a16:creationId xmlns:a16="http://schemas.microsoft.com/office/drawing/2014/main" id="{3EB39C25-8264-4D5A-9F77-9B945F6A79D1}"/>
                </a:ext>
              </a:extLst>
            </p:cNvPr>
            <p:cNvSpPr txBox="1"/>
            <p:nvPr>
              <p:custDataLst>
                <p:tags r:id="rId30"/>
              </p:custDataLst>
            </p:nvPr>
          </p:nvSpPr>
          <p:spPr>
            <a:xfrm>
              <a:off x="6741277" y="5721350"/>
              <a:ext cx="1717716" cy="487709"/>
            </a:xfrm>
            <a:prstGeom prst="rect">
              <a:avLst/>
            </a:prstGeom>
            <a:solidFill>
              <a:srgbClr val="5B9BC8">
                <a:lumMod val="40000"/>
                <a:lumOff val="60000"/>
              </a:srgbClr>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tx2"/>
                </a:buClr>
                <a:buSzPct val="100000"/>
                <a:defRPr sz="1200" b="1" baseline="0">
                  <a:solidFill>
                    <a:schemeClr val="accent4"/>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endParaRPr kumimoji="0" lang="en-US" sz="1200" b="1" i="0" u="none" strike="noStrike" kern="0" cap="none" spc="0" normalizeH="0" baseline="0" noProof="0" dirty="0">
                <a:ln>
                  <a:noFill/>
                </a:ln>
                <a:solidFill>
                  <a:srgbClr val="204762"/>
                </a:solidFill>
                <a:effectLst/>
                <a:uLnTx/>
                <a:uFillTx/>
                <a:latin typeface="Century Gothic"/>
                <a:ea typeface="+mn-ea"/>
                <a:cs typeface="+mn-cs"/>
              </a:endParaRPr>
            </a:p>
          </p:txBody>
        </p:sp>
      </p:grpSp>
      <p:sp>
        <p:nvSpPr>
          <p:cNvPr id="32" name="TextBox 31">
            <a:extLst>
              <a:ext uri="{FF2B5EF4-FFF2-40B4-BE49-F238E27FC236}">
                <a16:creationId xmlns:a16="http://schemas.microsoft.com/office/drawing/2014/main" id="{C34C4930-E986-48EE-9B99-FAD2A445043E}"/>
              </a:ext>
            </a:extLst>
          </p:cNvPr>
          <p:cNvSpPr txBox="1"/>
          <p:nvPr>
            <p:custDataLst>
              <p:tags r:id="rId4"/>
            </p:custDataLst>
          </p:nvPr>
        </p:nvSpPr>
        <p:spPr>
          <a:xfrm>
            <a:off x="210685" y="1768475"/>
            <a:ext cx="4008792" cy="487709"/>
          </a:xfrm>
          <a:prstGeom prst="rect">
            <a:avLst/>
          </a:prstGeom>
          <a:solidFill>
            <a:srgbClr val="5B9BC8">
              <a:lumMod val="20000"/>
              <a:lumOff val="80000"/>
            </a:srgbClr>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tx2"/>
              </a:buClr>
              <a:buSzPct val="100000"/>
              <a:defRPr sz="1200" b="1" baseline="0">
                <a:solidFill>
                  <a:schemeClr val="accent4"/>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204762"/>
                </a:solidFill>
                <a:effectLst/>
                <a:uLnTx/>
                <a:uFillTx/>
                <a:latin typeface="Century Gothic"/>
                <a:ea typeface="+mn-ea"/>
                <a:cs typeface="+mn-cs"/>
              </a:rPr>
              <a:t>Gain understanding of the target </a:t>
            </a:r>
            <a:r>
              <a:rPr kumimoji="0" lang="en-US" sz="1200" b="1" i="0" u="none" strike="noStrike" kern="0" cap="none" spc="0" normalizeH="0" baseline="0" noProof="0" dirty="0" err="1">
                <a:ln>
                  <a:noFill/>
                </a:ln>
                <a:solidFill>
                  <a:srgbClr val="204762"/>
                </a:solidFill>
                <a:effectLst/>
                <a:uLnTx/>
                <a:uFillTx/>
                <a:latin typeface="Century Gothic"/>
                <a:ea typeface="+mn-ea"/>
                <a:cs typeface="+mn-cs"/>
              </a:rPr>
              <a:t>CalSAWS</a:t>
            </a:r>
            <a:r>
              <a:rPr kumimoji="0" lang="en-US" sz="1200" b="1" i="0" u="none" strike="noStrike" kern="0" cap="none" spc="0" normalizeH="0" baseline="0" noProof="0" dirty="0">
                <a:ln>
                  <a:noFill/>
                </a:ln>
                <a:solidFill>
                  <a:srgbClr val="204762"/>
                </a:solidFill>
                <a:effectLst/>
                <a:uLnTx/>
                <a:uFillTx/>
                <a:latin typeface="Century Gothic"/>
                <a:ea typeface="+mn-ea"/>
                <a:cs typeface="+mn-cs"/>
              </a:rPr>
              <a:t> systems</a:t>
            </a:r>
          </a:p>
        </p:txBody>
      </p:sp>
      <p:sp>
        <p:nvSpPr>
          <p:cNvPr id="33" name="TextBox 32">
            <a:extLst>
              <a:ext uri="{FF2B5EF4-FFF2-40B4-BE49-F238E27FC236}">
                <a16:creationId xmlns:a16="http://schemas.microsoft.com/office/drawing/2014/main" id="{D220B05C-A278-442C-B681-07DD25618C8D}"/>
              </a:ext>
            </a:extLst>
          </p:cNvPr>
          <p:cNvSpPr txBox="1"/>
          <p:nvPr>
            <p:custDataLst>
              <p:tags r:id="rId5"/>
            </p:custDataLst>
          </p:nvPr>
        </p:nvSpPr>
        <p:spPr>
          <a:xfrm>
            <a:off x="210685" y="2305050"/>
            <a:ext cx="4008792" cy="487709"/>
          </a:xfrm>
          <a:prstGeom prst="rect">
            <a:avLst/>
          </a:prstGeom>
          <a:solidFill>
            <a:srgbClr val="5B9BC8">
              <a:lumMod val="40000"/>
              <a:lumOff val="60000"/>
            </a:srgbClr>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tx2"/>
              </a:buClr>
              <a:buSzPct val="100000"/>
              <a:defRPr sz="1200" b="1" baseline="0">
                <a:solidFill>
                  <a:schemeClr val="accent4"/>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204762"/>
                </a:solidFill>
                <a:effectLst/>
                <a:uLnTx/>
                <a:uFillTx/>
                <a:latin typeface="Century Gothic"/>
                <a:ea typeface="+mn-ea"/>
                <a:cs typeface="+mn-cs"/>
              </a:rPr>
              <a:t>Improve understanding of how the </a:t>
            </a:r>
            <a:r>
              <a:rPr kumimoji="0" lang="en-US" sz="1200" b="1" i="0" u="none" strike="noStrike" kern="0" cap="none" spc="0" normalizeH="0" baseline="0" noProof="0" dirty="0" err="1">
                <a:ln>
                  <a:noFill/>
                </a:ln>
                <a:solidFill>
                  <a:srgbClr val="204762"/>
                </a:solidFill>
                <a:effectLst/>
                <a:uLnTx/>
                <a:uFillTx/>
                <a:latin typeface="Century Gothic"/>
                <a:ea typeface="+mn-ea"/>
                <a:cs typeface="+mn-cs"/>
              </a:rPr>
              <a:t>CalWIN</a:t>
            </a:r>
            <a:r>
              <a:rPr kumimoji="0" lang="en-US" sz="1200" b="1" i="0" u="none" strike="noStrike" kern="0" cap="none" spc="0" normalizeH="0" baseline="0" noProof="0" dirty="0">
                <a:ln>
                  <a:noFill/>
                </a:ln>
                <a:solidFill>
                  <a:srgbClr val="204762"/>
                </a:solidFill>
                <a:effectLst/>
                <a:uLnTx/>
                <a:uFillTx/>
                <a:latin typeface="Century Gothic"/>
                <a:ea typeface="+mn-ea"/>
                <a:cs typeface="+mn-cs"/>
              </a:rPr>
              <a:t> counties will participate in the </a:t>
            </a:r>
            <a:r>
              <a:rPr kumimoji="0" lang="en-US" sz="1200" b="1" i="0" u="none" strike="noStrike" kern="0" cap="none" spc="0" normalizeH="0" baseline="0" noProof="0" dirty="0" err="1">
                <a:ln>
                  <a:noFill/>
                </a:ln>
                <a:solidFill>
                  <a:srgbClr val="204762"/>
                </a:solidFill>
                <a:effectLst/>
                <a:uLnTx/>
                <a:uFillTx/>
                <a:latin typeface="Century Gothic"/>
                <a:ea typeface="+mn-ea"/>
                <a:cs typeface="+mn-cs"/>
              </a:rPr>
              <a:t>CalSAWS</a:t>
            </a:r>
            <a:r>
              <a:rPr kumimoji="0" lang="en-US" sz="1200" b="1" i="0" u="none" strike="noStrike" kern="0" cap="none" spc="0" normalizeH="0" baseline="0" noProof="0" dirty="0">
                <a:ln>
                  <a:noFill/>
                </a:ln>
                <a:solidFill>
                  <a:srgbClr val="204762"/>
                </a:solidFill>
                <a:effectLst/>
                <a:uLnTx/>
                <a:uFillTx/>
                <a:latin typeface="Century Gothic"/>
                <a:ea typeface="+mn-ea"/>
                <a:cs typeface="+mn-cs"/>
              </a:rPr>
              <a:t> migration process</a:t>
            </a:r>
          </a:p>
        </p:txBody>
      </p:sp>
      <p:sp>
        <p:nvSpPr>
          <p:cNvPr id="34" name="TextBox 33">
            <a:extLst>
              <a:ext uri="{FF2B5EF4-FFF2-40B4-BE49-F238E27FC236}">
                <a16:creationId xmlns:a16="http://schemas.microsoft.com/office/drawing/2014/main" id="{2AD661BB-088E-4260-AEAE-1AC689DFA534}"/>
              </a:ext>
            </a:extLst>
          </p:cNvPr>
          <p:cNvSpPr txBox="1"/>
          <p:nvPr>
            <p:custDataLst>
              <p:tags r:id="rId6"/>
            </p:custDataLst>
          </p:nvPr>
        </p:nvSpPr>
        <p:spPr>
          <a:xfrm>
            <a:off x="210685" y="2840038"/>
            <a:ext cx="4008792" cy="487709"/>
          </a:xfrm>
          <a:prstGeom prst="rect">
            <a:avLst/>
          </a:prstGeom>
          <a:solidFill>
            <a:srgbClr val="5B9BC8">
              <a:lumMod val="20000"/>
              <a:lumOff val="80000"/>
            </a:srgbClr>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tx2"/>
              </a:buClr>
              <a:buSzPct val="100000"/>
              <a:defRPr sz="1200" b="1" baseline="0">
                <a:solidFill>
                  <a:schemeClr val="accent4"/>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204762"/>
                </a:solidFill>
                <a:effectLst/>
                <a:uLnTx/>
                <a:uFillTx/>
                <a:latin typeface="Century Gothic"/>
                <a:ea typeface="+mn-ea"/>
                <a:cs typeface="+mn-cs"/>
              </a:rPr>
              <a:t>Identify potential gaps from </a:t>
            </a:r>
            <a:r>
              <a:rPr kumimoji="0" lang="en-US" sz="1200" b="1" i="0" u="none" strike="noStrike" kern="0" cap="none" spc="0" normalizeH="0" baseline="0" noProof="0" dirty="0" err="1">
                <a:ln>
                  <a:noFill/>
                </a:ln>
                <a:solidFill>
                  <a:srgbClr val="204762"/>
                </a:solidFill>
                <a:effectLst/>
                <a:uLnTx/>
                <a:uFillTx/>
                <a:latin typeface="Century Gothic"/>
                <a:ea typeface="+mn-ea"/>
                <a:cs typeface="+mn-cs"/>
              </a:rPr>
              <a:t>CalWIN</a:t>
            </a:r>
            <a:r>
              <a:rPr kumimoji="0" lang="en-US" sz="1200" b="1" i="0" u="none" strike="noStrike" kern="0" cap="none" spc="0" normalizeH="0" baseline="0" noProof="0" dirty="0">
                <a:ln>
                  <a:noFill/>
                </a:ln>
                <a:solidFill>
                  <a:srgbClr val="204762"/>
                </a:solidFill>
                <a:effectLst/>
                <a:uLnTx/>
                <a:uFillTx/>
                <a:latin typeface="Century Gothic"/>
                <a:ea typeface="+mn-ea"/>
                <a:cs typeface="+mn-cs"/>
              </a:rPr>
              <a:t> for the </a:t>
            </a:r>
            <a:r>
              <a:rPr kumimoji="0" lang="en-US" sz="1200" b="1" i="0" u="none" strike="noStrike" kern="0" cap="none" spc="0" normalizeH="0" baseline="0" noProof="0" dirty="0" err="1">
                <a:ln>
                  <a:noFill/>
                </a:ln>
                <a:solidFill>
                  <a:srgbClr val="204762"/>
                </a:solidFill>
                <a:effectLst/>
                <a:uLnTx/>
                <a:uFillTx/>
                <a:latin typeface="Century Gothic"/>
                <a:ea typeface="+mn-ea"/>
                <a:cs typeface="+mn-cs"/>
              </a:rPr>
              <a:t>CalSAWS</a:t>
            </a:r>
            <a:r>
              <a:rPr kumimoji="0" lang="en-US" sz="1200" b="1" i="0" u="none" strike="noStrike" kern="0" cap="none" spc="0" normalizeH="0" baseline="0" noProof="0" dirty="0">
                <a:ln>
                  <a:noFill/>
                </a:ln>
                <a:solidFill>
                  <a:srgbClr val="204762"/>
                </a:solidFill>
                <a:effectLst/>
                <a:uLnTx/>
                <a:uFillTx/>
                <a:latin typeface="Century Gothic"/>
                <a:ea typeface="+mn-ea"/>
                <a:cs typeface="+mn-cs"/>
              </a:rPr>
              <a:t> migration process</a:t>
            </a:r>
          </a:p>
        </p:txBody>
      </p:sp>
      <p:sp>
        <p:nvSpPr>
          <p:cNvPr id="35" name="TextBox 34">
            <a:extLst>
              <a:ext uri="{FF2B5EF4-FFF2-40B4-BE49-F238E27FC236}">
                <a16:creationId xmlns:a16="http://schemas.microsoft.com/office/drawing/2014/main" id="{14F4613A-3947-4835-AB46-CACEDF68EF10}"/>
              </a:ext>
            </a:extLst>
          </p:cNvPr>
          <p:cNvSpPr txBox="1"/>
          <p:nvPr>
            <p:custDataLst>
              <p:tags r:id="rId7"/>
            </p:custDataLst>
          </p:nvPr>
        </p:nvSpPr>
        <p:spPr>
          <a:xfrm>
            <a:off x="210685" y="3376613"/>
            <a:ext cx="4008792" cy="487709"/>
          </a:xfrm>
          <a:prstGeom prst="rect">
            <a:avLst/>
          </a:prstGeom>
          <a:solidFill>
            <a:srgbClr val="5B9BC8">
              <a:lumMod val="40000"/>
              <a:lumOff val="60000"/>
            </a:srgbClr>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tx2"/>
              </a:buClr>
              <a:buSzPct val="100000"/>
              <a:defRPr sz="1200" b="1" baseline="0">
                <a:solidFill>
                  <a:schemeClr val="accent4"/>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204762"/>
                </a:solidFill>
                <a:effectLst/>
                <a:uLnTx/>
                <a:uFillTx/>
                <a:latin typeface="Century Gothic"/>
                <a:ea typeface="+mn-ea"/>
                <a:cs typeface="+mn-cs"/>
              </a:rPr>
              <a:t>Understand existing </a:t>
            </a:r>
            <a:r>
              <a:rPr kumimoji="0" lang="en-US" sz="1200" b="1" i="0" u="none" strike="noStrike" kern="0" cap="none" spc="0" normalizeH="0" baseline="0" noProof="0" dirty="0" err="1">
                <a:ln>
                  <a:noFill/>
                </a:ln>
                <a:solidFill>
                  <a:srgbClr val="204762"/>
                </a:solidFill>
                <a:effectLst/>
                <a:uLnTx/>
                <a:uFillTx/>
                <a:latin typeface="Century Gothic"/>
                <a:ea typeface="+mn-ea"/>
                <a:cs typeface="+mn-cs"/>
              </a:rPr>
              <a:t>CalACES</a:t>
            </a:r>
            <a:r>
              <a:rPr kumimoji="0" lang="en-US" sz="1200" b="1" i="0" u="none" strike="noStrike" kern="0" cap="none" spc="0" normalizeH="0" baseline="0" noProof="0" dirty="0">
                <a:ln>
                  <a:noFill/>
                </a:ln>
                <a:solidFill>
                  <a:srgbClr val="204762"/>
                </a:solidFill>
                <a:effectLst/>
                <a:uLnTx/>
                <a:uFillTx/>
                <a:latin typeface="Century Gothic"/>
                <a:ea typeface="+mn-ea"/>
                <a:cs typeface="+mn-cs"/>
              </a:rPr>
              <a:t> requirements and how </a:t>
            </a:r>
            <a:r>
              <a:rPr kumimoji="0" lang="en-US" sz="1200" b="1" i="0" u="none" strike="noStrike" kern="0" cap="none" spc="0" normalizeH="0" baseline="0" noProof="0" dirty="0" err="1">
                <a:ln>
                  <a:noFill/>
                </a:ln>
                <a:solidFill>
                  <a:srgbClr val="204762"/>
                </a:solidFill>
                <a:effectLst/>
                <a:uLnTx/>
                <a:uFillTx/>
                <a:latin typeface="Century Gothic"/>
                <a:ea typeface="+mn-ea"/>
                <a:cs typeface="+mn-cs"/>
              </a:rPr>
              <a:t>LRS</a:t>
            </a:r>
            <a:r>
              <a:rPr kumimoji="0" lang="en-US" sz="1200" b="1" i="0" u="none" strike="noStrike" kern="0" cap="none" spc="0" normalizeH="0" baseline="0" noProof="0" dirty="0">
                <a:ln>
                  <a:noFill/>
                </a:ln>
                <a:solidFill>
                  <a:srgbClr val="204762"/>
                </a:solidFill>
                <a:effectLst/>
                <a:uLnTx/>
                <a:uFillTx/>
                <a:latin typeface="Century Gothic"/>
                <a:ea typeface="+mn-ea"/>
                <a:cs typeface="+mn-cs"/>
              </a:rPr>
              <a:t> will be updated for </a:t>
            </a:r>
            <a:r>
              <a:rPr kumimoji="0" lang="en-US" sz="1200" b="1" i="0" u="none" strike="noStrike" kern="0" cap="none" spc="0" normalizeH="0" baseline="0" noProof="0" dirty="0" err="1">
                <a:ln>
                  <a:noFill/>
                </a:ln>
                <a:solidFill>
                  <a:srgbClr val="204762"/>
                </a:solidFill>
                <a:effectLst/>
                <a:uLnTx/>
                <a:uFillTx/>
                <a:latin typeface="Century Gothic"/>
                <a:ea typeface="+mn-ea"/>
                <a:cs typeface="+mn-cs"/>
              </a:rPr>
              <a:t>CalACES</a:t>
            </a:r>
            <a:endParaRPr kumimoji="0" lang="en-US" sz="1200" b="1" i="0" u="none" strike="noStrike" kern="0" cap="none" spc="0" normalizeH="0" baseline="0" noProof="0" dirty="0">
              <a:ln>
                <a:noFill/>
              </a:ln>
              <a:solidFill>
                <a:srgbClr val="204762"/>
              </a:solidFill>
              <a:effectLst/>
              <a:uLnTx/>
              <a:uFillTx/>
              <a:latin typeface="Century Gothic"/>
              <a:ea typeface="+mn-ea"/>
              <a:cs typeface="+mn-cs"/>
            </a:endParaRPr>
          </a:p>
        </p:txBody>
      </p:sp>
      <p:sp>
        <p:nvSpPr>
          <p:cNvPr id="36" name="TextBox 35">
            <a:extLst>
              <a:ext uri="{FF2B5EF4-FFF2-40B4-BE49-F238E27FC236}">
                <a16:creationId xmlns:a16="http://schemas.microsoft.com/office/drawing/2014/main" id="{C278045B-EC4B-4520-9537-4716E4371B8D}"/>
              </a:ext>
            </a:extLst>
          </p:cNvPr>
          <p:cNvSpPr txBox="1"/>
          <p:nvPr>
            <p:custDataLst>
              <p:tags r:id="rId8"/>
            </p:custDataLst>
          </p:nvPr>
        </p:nvSpPr>
        <p:spPr>
          <a:xfrm>
            <a:off x="210685" y="3913188"/>
            <a:ext cx="4008792" cy="487709"/>
          </a:xfrm>
          <a:prstGeom prst="rect">
            <a:avLst/>
          </a:prstGeom>
          <a:solidFill>
            <a:srgbClr val="5B9BC8">
              <a:lumMod val="20000"/>
              <a:lumOff val="80000"/>
            </a:srgbClr>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tx2"/>
              </a:buClr>
              <a:buSzPct val="100000"/>
              <a:defRPr sz="1200" b="1" baseline="0">
                <a:solidFill>
                  <a:schemeClr val="accent4"/>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204762"/>
                </a:solidFill>
                <a:effectLst/>
                <a:uLnTx/>
                <a:uFillTx/>
                <a:latin typeface="Century Gothic"/>
                <a:ea typeface="+mn-ea"/>
                <a:cs typeface="+mn-cs"/>
              </a:rPr>
              <a:t>Improve understanding of existing LA &amp; C-IV business processes</a:t>
            </a:r>
          </a:p>
        </p:txBody>
      </p:sp>
      <p:sp>
        <p:nvSpPr>
          <p:cNvPr id="37" name="TextBox 36">
            <a:extLst>
              <a:ext uri="{FF2B5EF4-FFF2-40B4-BE49-F238E27FC236}">
                <a16:creationId xmlns:a16="http://schemas.microsoft.com/office/drawing/2014/main" id="{192232EF-3C63-4128-9978-CF34376F6C44}"/>
              </a:ext>
            </a:extLst>
          </p:cNvPr>
          <p:cNvSpPr txBox="1"/>
          <p:nvPr>
            <p:custDataLst>
              <p:tags r:id="rId9"/>
            </p:custDataLst>
          </p:nvPr>
        </p:nvSpPr>
        <p:spPr>
          <a:xfrm>
            <a:off x="210685" y="4448175"/>
            <a:ext cx="4008792" cy="487709"/>
          </a:xfrm>
          <a:prstGeom prst="rect">
            <a:avLst/>
          </a:prstGeom>
          <a:solidFill>
            <a:srgbClr val="5B9BC8">
              <a:lumMod val="40000"/>
              <a:lumOff val="60000"/>
            </a:srgbClr>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tx2"/>
              </a:buClr>
              <a:buSzPct val="100000"/>
              <a:defRPr sz="1200" b="1" baseline="0">
                <a:solidFill>
                  <a:schemeClr val="accent4"/>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204762"/>
                </a:solidFill>
                <a:effectLst/>
                <a:uLnTx/>
                <a:uFillTx/>
                <a:latin typeface="Century Gothic"/>
                <a:ea typeface="+mn-ea"/>
                <a:cs typeface="+mn-cs"/>
              </a:rPr>
              <a:t>Gain firsthand knowledge of working in </a:t>
            </a:r>
            <a:r>
              <a:rPr kumimoji="0" lang="en-US" sz="1200" b="1" i="0" u="none" strike="noStrike" kern="0" cap="none" spc="0" normalizeH="0" baseline="0" noProof="0" dirty="0" err="1">
                <a:ln>
                  <a:noFill/>
                </a:ln>
                <a:solidFill>
                  <a:srgbClr val="204762"/>
                </a:solidFill>
                <a:effectLst/>
                <a:uLnTx/>
                <a:uFillTx/>
                <a:latin typeface="Century Gothic"/>
                <a:ea typeface="+mn-ea"/>
                <a:cs typeface="+mn-cs"/>
              </a:rPr>
              <a:t>LRS</a:t>
            </a:r>
            <a:endParaRPr kumimoji="0" lang="en-US" sz="1200" b="1" i="0" u="none" strike="noStrike" kern="0" cap="none" spc="0" normalizeH="0" baseline="0" noProof="0" dirty="0">
              <a:ln>
                <a:noFill/>
              </a:ln>
              <a:solidFill>
                <a:srgbClr val="204762"/>
              </a:solidFill>
              <a:effectLst/>
              <a:uLnTx/>
              <a:uFillTx/>
              <a:latin typeface="Century Gothic"/>
              <a:ea typeface="+mn-ea"/>
              <a:cs typeface="+mn-cs"/>
            </a:endParaRPr>
          </a:p>
        </p:txBody>
      </p:sp>
      <p:sp>
        <p:nvSpPr>
          <p:cNvPr id="38" name="TextBox 37">
            <a:extLst>
              <a:ext uri="{FF2B5EF4-FFF2-40B4-BE49-F238E27FC236}">
                <a16:creationId xmlns:a16="http://schemas.microsoft.com/office/drawing/2014/main" id="{E521A780-1CBB-4FB2-82CF-1985E141E008}"/>
              </a:ext>
            </a:extLst>
          </p:cNvPr>
          <p:cNvSpPr txBox="1"/>
          <p:nvPr>
            <p:custDataLst>
              <p:tags r:id="rId10"/>
            </p:custDataLst>
          </p:nvPr>
        </p:nvSpPr>
        <p:spPr>
          <a:xfrm>
            <a:off x="210685" y="4984750"/>
            <a:ext cx="4008792" cy="487709"/>
          </a:xfrm>
          <a:prstGeom prst="rect">
            <a:avLst/>
          </a:prstGeom>
          <a:solidFill>
            <a:srgbClr val="5B9BC8">
              <a:lumMod val="20000"/>
              <a:lumOff val="80000"/>
            </a:srgbClr>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tx2"/>
              </a:buClr>
              <a:buSzPct val="100000"/>
              <a:defRPr sz="1200" b="1" baseline="0">
                <a:solidFill>
                  <a:schemeClr val="accent4"/>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204762"/>
                </a:solidFill>
                <a:effectLst/>
                <a:uLnTx/>
                <a:uFillTx/>
                <a:latin typeface="Century Gothic"/>
                <a:ea typeface="+mn-ea"/>
                <a:cs typeface="+mn-cs"/>
              </a:rPr>
              <a:t>Understand how the </a:t>
            </a:r>
            <a:r>
              <a:rPr kumimoji="0" lang="en-US" sz="1200" b="1" i="0" u="none" strike="noStrike" kern="0" cap="none" spc="0" normalizeH="0" baseline="0" noProof="0" dirty="0" err="1">
                <a:ln>
                  <a:noFill/>
                </a:ln>
                <a:solidFill>
                  <a:srgbClr val="204762"/>
                </a:solidFill>
                <a:effectLst/>
                <a:uLnTx/>
                <a:uFillTx/>
                <a:latin typeface="Century Gothic"/>
                <a:ea typeface="+mn-ea"/>
                <a:cs typeface="+mn-cs"/>
              </a:rPr>
              <a:t>CalSAWS</a:t>
            </a:r>
            <a:r>
              <a:rPr kumimoji="0" lang="en-US" sz="1200" b="1" i="0" u="none" strike="noStrike" kern="0" cap="none" spc="0" normalizeH="0" baseline="0" noProof="0" dirty="0">
                <a:ln>
                  <a:noFill/>
                </a:ln>
                <a:solidFill>
                  <a:srgbClr val="204762"/>
                </a:solidFill>
                <a:effectLst/>
                <a:uLnTx/>
                <a:uFillTx/>
                <a:latin typeface="Century Gothic"/>
                <a:ea typeface="+mn-ea"/>
                <a:cs typeface="+mn-cs"/>
              </a:rPr>
              <a:t> system will support county business processes</a:t>
            </a:r>
          </a:p>
        </p:txBody>
      </p:sp>
      <p:sp>
        <p:nvSpPr>
          <p:cNvPr id="39" name="TextBox 38">
            <a:extLst>
              <a:ext uri="{FF2B5EF4-FFF2-40B4-BE49-F238E27FC236}">
                <a16:creationId xmlns:a16="http://schemas.microsoft.com/office/drawing/2014/main" id="{F06805FC-1BEB-4C47-94FE-30CB30517D53}"/>
              </a:ext>
            </a:extLst>
          </p:cNvPr>
          <p:cNvSpPr txBox="1"/>
          <p:nvPr>
            <p:custDataLst>
              <p:tags r:id="rId11"/>
            </p:custDataLst>
          </p:nvPr>
        </p:nvSpPr>
        <p:spPr>
          <a:xfrm>
            <a:off x="201160" y="5521325"/>
            <a:ext cx="4008792" cy="487709"/>
          </a:xfrm>
          <a:prstGeom prst="rect">
            <a:avLst/>
          </a:prstGeom>
          <a:solidFill>
            <a:srgbClr val="5B9BC8">
              <a:lumMod val="40000"/>
              <a:lumOff val="60000"/>
            </a:srgbClr>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tx2"/>
              </a:buClr>
              <a:buSzPct val="100000"/>
              <a:defRPr sz="1200" b="1" baseline="0">
                <a:solidFill>
                  <a:schemeClr val="accent4"/>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204762"/>
                </a:solidFill>
                <a:effectLst/>
                <a:uLnTx/>
                <a:uFillTx/>
                <a:latin typeface="Century Gothic"/>
                <a:ea typeface="+mn-ea"/>
                <a:cs typeface="+mn-cs"/>
              </a:rPr>
              <a:t>Capture questions to share with your counties / teams</a:t>
            </a:r>
          </a:p>
        </p:txBody>
      </p:sp>
      <p:graphicFrame>
        <p:nvGraphicFramePr>
          <p:cNvPr id="40" name="Object 39">
            <a:extLst>
              <a:ext uri="{FF2B5EF4-FFF2-40B4-BE49-F238E27FC236}">
                <a16:creationId xmlns:a16="http://schemas.microsoft.com/office/drawing/2014/main" id="{57CFDF2C-FD43-4949-8EA1-D4999B9C6411}"/>
              </a:ext>
            </a:extLst>
          </p:cNvPr>
          <p:cNvGraphicFramePr>
            <a:graphicFrameLocks/>
          </p:cNvGraphicFramePr>
          <p:nvPr>
            <p:custDataLst>
              <p:tags r:id="rId12"/>
            </p:custDataLst>
            <p:extLst/>
          </p:nvPr>
        </p:nvGraphicFramePr>
        <p:xfrm>
          <a:off x="4254500" y="1676400"/>
          <a:ext cx="3118006" cy="4432212"/>
        </p:xfrm>
        <a:graphic>
          <a:graphicData uri="http://schemas.openxmlformats.org/presentationml/2006/ole">
            <mc:AlternateContent xmlns:mc="http://schemas.openxmlformats.org/markup-compatibility/2006">
              <mc:Choice xmlns:v="urn:schemas-microsoft-com:vml" Requires="v">
                <p:oleObj spid="_x0000_s3099" name="Chart" r:id="rId35" imgW="3893467" imgH="5536308" progId="MSGraph.Chart.8">
                  <p:embed followColorScheme="full"/>
                </p:oleObj>
              </mc:Choice>
              <mc:Fallback>
                <p:oleObj name="Chart" r:id="rId35" imgW="3893467" imgH="5536308" progId="MSGraph.Chart.8">
                  <p:embed followColorScheme="full"/>
                  <p:pic>
                    <p:nvPicPr>
                      <p:cNvPr id="40" name="Object 39">
                        <a:extLst>
                          <a:ext uri="{FF2B5EF4-FFF2-40B4-BE49-F238E27FC236}">
                            <a16:creationId xmlns:a16="http://schemas.microsoft.com/office/drawing/2014/main" id="{57CFDF2C-FD43-4949-8EA1-D4999B9C6411}"/>
                          </a:ext>
                        </a:extLst>
                      </p:cNvPr>
                      <p:cNvPicPr/>
                      <p:nvPr/>
                    </p:nvPicPr>
                    <p:blipFill>
                      <a:blip r:embed="rId36"/>
                      <a:stretch>
                        <a:fillRect/>
                      </a:stretch>
                    </p:blipFill>
                    <p:spPr>
                      <a:xfrm>
                        <a:off x="4254500" y="1676400"/>
                        <a:ext cx="3118006" cy="4432212"/>
                      </a:xfrm>
                      <a:prstGeom prst="rect">
                        <a:avLst/>
                      </a:prstGeom>
                    </p:spPr>
                  </p:pic>
                </p:oleObj>
              </mc:Fallback>
            </mc:AlternateContent>
          </a:graphicData>
        </a:graphic>
      </p:graphicFrame>
      <p:sp>
        <p:nvSpPr>
          <p:cNvPr id="42" name="Text Placeholder 2">
            <a:extLst>
              <a:ext uri="{FF2B5EF4-FFF2-40B4-BE49-F238E27FC236}">
                <a16:creationId xmlns:a16="http://schemas.microsoft.com/office/drawing/2014/main" id="{DC380B7E-8DC8-462E-954D-5CF86240AB3F}"/>
              </a:ext>
            </a:extLst>
          </p:cNvPr>
          <p:cNvSpPr>
            <a:spLocks noGrp="1"/>
          </p:cNvSpPr>
          <p:nvPr>
            <p:custDataLst>
              <p:tags r:id="rId13"/>
            </p:custDataLst>
          </p:nvPr>
        </p:nvSpPr>
        <p:spPr bwMode="gray">
          <a:xfrm>
            <a:off x="6958013" y="1358900"/>
            <a:ext cx="638175" cy="330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ctr" defTabSz="913526" rtl="0" eaLnBrk="1" fontAlgn="base" latinLnBrk="0" hangingPunct="1">
              <a:lnSpc>
                <a:spcPct val="90000"/>
              </a:lnSpc>
              <a:spcBef>
                <a:spcPct val="0"/>
              </a:spcBef>
              <a:spcAft>
                <a:spcPct val="0"/>
              </a:spcAft>
              <a:buClr>
                <a:srgbClr val="44546A"/>
              </a:buClr>
              <a:buSzPct val="100000"/>
              <a:buFontTx/>
              <a:buNone/>
              <a:tabLst/>
              <a:defRPr/>
            </a:pPr>
            <a:r>
              <a:rPr kumimoji="0" lang="en-US" altLang="en-US" sz="1200" b="0" i="0" u="none" strike="noStrike" kern="1200" cap="none" spc="0" normalizeH="0" baseline="0" noProof="0" dirty="0">
                <a:ln>
                  <a:noFill/>
                </a:ln>
                <a:solidFill>
                  <a:srgbClr val="464646"/>
                </a:solidFill>
                <a:effectLst/>
                <a:uLnTx/>
                <a:uFillTx/>
                <a:latin typeface="Century Gothic"/>
                <a:ea typeface="+mn-ea"/>
                <a:cs typeface="+mn-cs"/>
                <a:sym typeface="+mn-lt"/>
              </a:rPr>
              <a:t>Very</a:t>
            </a:r>
          </a:p>
          <a:p>
            <a:pPr marL="0" marR="0" lvl="0" indent="0" algn="ctr" defTabSz="913526" rtl="0" eaLnBrk="1" fontAlgn="base" latinLnBrk="0" hangingPunct="1">
              <a:lnSpc>
                <a:spcPct val="90000"/>
              </a:lnSpc>
              <a:spcBef>
                <a:spcPct val="0"/>
              </a:spcBef>
              <a:spcAft>
                <a:spcPct val="0"/>
              </a:spcAft>
              <a:buClr>
                <a:srgbClr val="44546A"/>
              </a:buClr>
              <a:buSzPct val="100000"/>
              <a:buFontTx/>
              <a:buNone/>
              <a:tabLst/>
              <a:defRPr/>
            </a:pPr>
            <a:r>
              <a:rPr kumimoji="0" lang="en-US" sz="1200" b="0" i="0" u="none" strike="noStrike" kern="1200" cap="none" spc="0" normalizeH="0" baseline="0" noProof="0" dirty="0">
                <a:ln>
                  <a:noFill/>
                </a:ln>
                <a:solidFill>
                  <a:srgbClr val="464646"/>
                </a:solidFill>
                <a:effectLst/>
                <a:uLnTx/>
                <a:uFillTx/>
                <a:latin typeface="Century Gothic"/>
                <a:ea typeface="+mn-ea"/>
                <a:cs typeface="+mn-cs"/>
                <a:sym typeface="+mn-lt"/>
              </a:rPr>
              <a:t>Effective</a:t>
            </a:r>
          </a:p>
        </p:txBody>
      </p:sp>
      <p:sp>
        <p:nvSpPr>
          <p:cNvPr id="43" name="Text Placeholder 2">
            <a:extLst>
              <a:ext uri="{FF2B5EF4-FFF2-40B4-BE49-F238E27FC236}">
                <a16:creationId xmlns:a16="http://schemas.microsoft.com/office/drawing/2014/main" id="{4520EDD8-6140-488C-B774-1DB59A7ECEA3}"/>
              </a:ext>
            </a:extLst>
          </p:cNvPr>
          <p:cNvSpPr>
            <a:spLocks noGrp="1"/>
          </p:cNvSpPr>
          <p:nvPr>
            <p:custDataLst>
              <p:tags r:id="rId14"/>
            </p:custDataLst>
          </p:nvPr>
        </p:nvSpPr>
        <p:spPr bwMode="gray">
          <a:xfrm>
            <a:off x="4049713" y="1358900"/>
            <a:ext cx="638175" cy="330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ctr" defTabSz="913526" rtl="0" eaLnBrk="1" fontAlgn="base" latinLnBrk="0" hangingPunct="1">
              <a:lnSpc>
                <a:spcPct val="90000"/>
              </a:lnSpc>
              <a:spcBef>
                <a:spcPct val="0"/>
              </a:spcBef>
              <a:spcAft>
                <a:spcPct val="0"/>
              </a:spcAft>
              <a:buClr>
                <a:srgbClr val="44546A"/>
              </a:buClr>
              <a:buSzPct val="100000"/>
              <a:buFontTx/>
              <a:buNone/>
              <a:tabLst/>
              <a:defRPr/>
            </a:pPr>
            <a:r>
              <a:rPr kumimoji="0" lang="en-US" sz="1200" b="0" i="0" u="none" strike="noStrike" kern="1200" cap="none" spc="0" normalizeH="0" baseline="0" noProof="0" dirty="0">
                <a:ln>
                  <a:noFill/>
                </a:ln>
                <a:solidFill>
                  <a:srgbClr val="464646"/>
                </a:solidFill>
                <a:effectLst/>
                <a:uLnTx/>
                <a:uFillTx/>
                <a:latin typeface="Century Gothic"/>
                <a:ea typeface="+mn-ea"/>
                <a:cs typeface="+mn-cs"/>
                <a:sym typeface="+mn-lt"/>
              </a:rPr>
              <a:t>Not</a:t>
            </a:r>
          </a:p>
          <a:p>
            <a:pPr marL="0" marR="0" lvl="0" indent="0" algn="ctr" defTabSz="913526" rtl="0" eaLnBrk="1" fontAlgn="base" latinLnBrk="0" hangingPunct="1">
              <a:lnSpc>
                <a:spcPct val="90000"/>
              </a:lnSpc>
              <a:spcBef>
                <a:spcPct val="0"/>
              </a:spcBef>
              <a:spcAft>
                <a:spcPct val="0"/>
              </a:spcAft>
              <a:buClr>
                <a:srgbClr val="44546A"/>
              </a:buClr>
              <a:buSzPct val="100000"/>
              <a:buFontTx/>
              <a:buNone/>
              <a:tabLst/>
              <a:defRPr/>
            </a:pPr>
            <a:r>
              <a:rPr kumimoji="0" lang="en-US" sz="1200" b="0" i="0" u="none" strike="noStrike" kern="1200" cap="none" spc="0" normalizeH="0" baseline="0" noProof="0" dirty="0">
                <a:ln>
                  <a:noFill/>
                </a:ln>
                <a:solidFill>
                  <a:srgbClr val="464646"/>
                </a:solidFill>
                <a:effectLst/>
                <a:uLnTx/>
                <a:uFillTx/>
                <a:latin typeface="Century Gothic"/>
                <a:ea typeface="+mn-ea"/>
                <a:cs typeface="+mn-cs"/>
                <a:sym typeface="+mn-lt"/>
              </a:rPr>
              <a:t>Effective</a:t>
            </a:r>
          </a:p>
        </p:txBody>
      </p:sp>
      <p:sp>
        <p:nvSpPr>
          <p:cNvPr id="44" name="Text Placeholder 2">
            <a:extLst>
              <a:ext uri="{FF2B5EF4-FFF2-40B4-BE49-F238E27FC236}">
                <a16:creationId xmlns:a16="http://schemas.microsoft.com/office/drawing/2014/main" id="{2EBB7F5B-C951-4CBB-8FAB-048B8E88D6DD}"/>
              </a:ext>
            </a:extLst>
          </p:cNvPr>
          <p:cNvSpPr>
            <a:spLocks noGrp="1"/>
          </p:cNvSpPr>
          <p:nvPr>
            <p:custDataLst>
              <p:tags r:id="rId15"/>
            </p:custDataLst>
          </p:nvPr>
        </p:nvSpPr>
        <p:spPr bwMode="gray">
          <a:xfrm>
            <a:off x="5986463" y="1524000"/>
            <a:ext cx="638175" cy="1651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ctr" defTabSz="913526" rtl="0" eaLnBrk="1" fontAlgn="base" latinLnBrk="0" hangingPunct="1">
              <a:lnSpc>
                <a:spcPct val="90000"/>
              </a:lnSpc>
              <a:spcBef>
                <a:spcPct val="0"/>
              </a:spcBef>
              <a:spcAft>
                <a:spcPct val="0"/>
              </a:spcAft>
              <a:buClr>
                <a:srgbClr val="44546A"/>
              </a:buClr>
              <a:buSzPct val="100000"/>
              <a:buFontTx/>
              <a:buNone/>
              <a:tabLst/>
              <a:defRPr/>
            </a:pPr>
            <a:r>
              <a:rPr kumimoji="0" lang="en-US" altLang="en-US" sz="1200" b="0" i="0" u="none" strike="noStrike" kern="1200" cap="none" spc="0" normalizeH="0" baseline="0" noProof="0" dirty="0">
                <a:ln>
                  <a:noFill/>
                </a:ln>
                <a:solidFill>
                  <a:srgbClr val="464646"/>
                </a:solidFill>
                <a:effectLst/>
                <a:uLnTx/>
                <a:uFillTx/>
                <a:latin typeface="Century Gothic"/>
                <a:ea typeface="+mn-ea"/>
                <a:cs typeface="+mn-cs"/>
                <a:sym typeface="+mn-lt"/>
              </a:rPr>
              <a:t>Effective</a:t>
            </a:r>
            <a:endParaRPr kumimoji="0" lang="en-US" sz="12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41" name="Text Placeholder 2">
            <a:extLst>
              <a:ext uri="{FF2B5EF4-FFF2-40B4-BE49-F238E27FC236}">
                <a16:creationId xmlns:a16="http://schemas.microsoft.com/office/drawing/2014/main" id="{C83022D6-8014-4391-ADAB-755C4A5A7CA3}"/>
              </a:ext>
            </a:extLst>
          </p:cNvPr>
          <p:cNvSpPr>
            <a:spLocks noGrp="1"/>
          </p:cNvSpPr>
          <p:nvPr>
            <p:custDataLst>
              <p:tags r:id="rId16"/>
            </p:custDataLst>
          </p:nvPr>
        </p:nvSpPr>
        <p:spPr bwMode="gray">
          <a:xfrm>
            <a:off x="4943475" y="1358900"/>
            <a:ext cx="795338" cy="330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ctr" defTabSz="913526" rtl="0" eaLnBrk="1" fontAlgn="base" latinLnBrk="0" hangingPunct="1">
              <a:lnSpc>
                <a:spcPct val="90000"/>
              </a:lnSpc>
              <a:spcBef>
                <a:spcPct val="0"/>
              </a:spcBef>
              <a:spcAft>
                <a:spcPct val="0"/>
              </a:spcAft>
              <a:buClr>
                <a:srgbClr val="44546A"/>
              </a:buClr>
              <a:buSzPct val="100000"/>
              <a:buFontTx/>
              <a:buNone/>
              <a:tabLst/>
              <a:defRPr/>
            </a:pPr>
            <a:r>
              <a:rPr kumimoji="0" lang="en-US" sz="1200" b="0" i="0" u="none" strike="noStrike" kern="1200" cap="none" spc="0" normalizeH="0" baseline="0" noProof="0" dirty="0">
                <a:ln>
                  <a:noFill/>
                </a:ln>
                <a:solidFill>
                  <a:srgbClr val="464646"/>
                </a:solidFill>
                <a:effectLst/>
                <a:uLnTx/>
                <a:uFillTx/>
                <a:latin typeface="Century Gothic"/>
                <a:ea typeface="+mn-ea"/>
                <a:cs typeface="+mn-cs"/>
                <a:sym typeface="+mn-lt"/>
              </a:rPr>
              <a:t>Somewhat</a:t>
            </a:r>
          </a:p>
          <a:p>
            <a:pPr marL="0" marR="0" lvl="0" indent="0" algn="ctr" defTabSz="913526" rtl="0" eaLnBrk="1" fontAlgn="base" latinLnBrk="0" hangingPunct="1">
              <a:lnSpc>
                <a:spcPct val="90000"/>
              </a:lnSpc>
              <a:spcBef>
                <a:spcPct val="0"/>
              </a:spcBef>
              <a:spcAft>
                <a:spcPct val="0"/>
              </a:spcAft>
              <a:buClr>
                <a:srgbClr val="44546A"/>
              </a:buClr>
              <a:buSzPct val="100000"/>
              <a:buFontTx/>
              <a:buNone/>
              <a:tabLst/>
              <a:defRPr/>
            </a:pPr>
            <a:r>
              <a:rPr kumimoji="0" lang="en-US" sz="1200" b="0" i="0" u="none" strike="noStrike" kern="1200" cap="none" spc="0" normalizeH="0" baseline="0" noProof="0" dirty="0">
                <a:ln>
                  <a:noFill/>
                </a:ln>
                <a:solidFill>
                  <a:srgbClr val="464646"/>
                </a:solidFill>
                <a:effectLst/>
                <a:uLnTx/>
                <a:uFillTx/>
                <a:latin typeface="Century Gothic"/>
                <a:ea typeface="+mn-ea"/>
                <a:cs typeface="+mn-cs"/>
                <a:sym typeface="+mn-lt"/>
              </a:rPr>
              <a:t>Effective</a:t>
            </a:r>
          </a:p>
        </p:txBody>
      </p:sp>
      <p:sp>
        <p:nvSpPr>
          <p:cNvPr id="46" name="Isosceles Triangle 45">
            <a:extLst>
              <a:ext uri="{FF2B5EF4-FFF2-40B4-BE49-F238E27FC236}">
                <a16:creationId xmlns:a16="http://schemas.microsoft.com/office/drawing/2014/main" id="{7D034D53-9FFC-4DC2-976C-120EFB092C69}"/>
              </a:ext>
            </a:extLst>
          </p:cNvPr>
          <p:cNvSpPr/>
          <p:nvPr>
            <p:custDataLst>
              <p:tags r:id="rId17"/>
            </p:custDataLst>
          </p:nvPr>
        </p:nvSpPr>
        <p:spPr bwMode="auto">
          <a:xfrm>
            <a:off x="7808913" y="77788"/>
            <a:ext cx="85725" cy="85725"/>
          </a:xfrm>
          <a:prstGeom prst="triangl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err="1">
              <a:ln>
                <a:noFill/>
              </a:ln>
              <a:solidFill>
                <a:srgbClr val="FFC000"/>
              </a:solidFill>
              <a:effectLst/>
              <a:uLnTx/>
              <a:uFillTx/>
              <a:latin typeface="Century Gothic"/>
              <a:ea typeface="+mn-ea"/>
              <a:cs typeface="+mn-cs"/>
            </a:endParaRPr>
          </a:p>
        </p:txBody>
      </p:sp>
      <p:sp>
        <p:nvSpPr>
          <p:cNvPr id="47" name="Rectangle 46">
            <a:extLst>
              <a:ext uri="{FF2B5EF4-FFF2-40B4-BE49-F238E27FC236}">
                <a16:creationId xmlns:a16="http://schemas.microsoft.com/office/drawing/2014/main" id="{7750396B-A27B-4F71-9AF3-16D94B2B0342}"/>
              </a:ext>
            </a:extLst>
          </p:cNvPr>
          <p:cNvSpPr/>
          <p:nvPr>
            <p:custDataLst>
              <p:tags r:id="rId18"/>
            </p:custDataLst>
          </p:nvPr>
        </p:nvSpPr>
        <p:spPr bwMode="auto">
          <a:xfrm>
            <a:off x="7808913" y="319088"/>
            <a:ext cx="85725" cy="85725"/>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err="1">
              <a:ln>
                <a:noFill/>
              </a:ln>
              <a:solidFill>
                <a:srgbClr val="FFC000"/>
              </a:solidFill>
              <a:effectLst/>
              <a:uLnTx/>
              <a:uFillTx/>
              <a:latin typeface="Century Gothic"/>
              <a:ea typeface="+mn-ea"/>
              <a:cs typeface="+mn-cs"/>
            </a:endParaRPr>
          </a:p>
        </p:txBody>
      </p:sp>
      <p:sp>
        <p:nvSpPr>
          <p:cNvPr id="45" name="Diamond 44">
            <a:extLst>
              <a:ext uri="{FF2B5EF4-FFF2-40B4-BE49-F238E27FC236}">
                <a16:creationId xmlns:a16="http://schemas.microsoft.com/office/drawing/2014/main" id="{6421C691-DF98-4685-BF0F-5CAA6DC5A6D3}"/>
              </a:ext>
            </a:extLst>
          </p:cNvPr>
          <p:cNvSpPr/>
          <p:nvPr>
            <p:custDataLst>
              <p:tags r:id="rId19"/>
            </p:custDataLst>
          </p:nvPr>
        </p:nvSpPr>
        <p:spPr bwMode="auto">
          <a:xfrm>
            <a:off x="7808913" y="560388"/>
            <a:ext cx="85725" cy="85725"/>
          </a:xfrm>
          <a:prstGeom prst="diamond">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err="1">
              <a:ln>
                <a:noFill/>
              </a:ln>
              <a:solidFill>
                <a:srgbClr val="FFC000"/>
              </a:solidFill>
              <a:effectLst/>
              <a:uLnTx/>
              <a:uFillTx/>
              <a:latin typeface="Century Gothic"/>
              <a:ea typeface="+mn-ea"/>
              <a:cs typeface="+mn-cs"/>
            </a:endParaRPr>
          </a:p>
        </p:txBody>
      </p:sp>
      <p:sp>
        <p:nvSpPr>
          <p:cNvPr id="50" name="Text Placeholder 2">
            <a:extLst>
              <a:ext uri="{FF2B5EF4-FFF2-40B4-BE49-F238E27FC236}">
                <a16:creationId xmlns:a16="http://schemas.microsoft.com/office/drawing/2014/main" id="{349CC5E0-50B7-41F9-B446-D0B5A02DA086}"/>
              </a:ext>
            </a:extLst>
          </p:cNvPr>
          <p:cNvSpPr>
            <a:spLocks noGrp="1"/>
          </p:cNvSpPr>
          <p:nvPr>
            <p:custDataLst>
              <p:tags r:id="rId20"/>
            </p:custDataLst>
          </p:nvPr>
        </p:nvSpPr>
        <p:spPr bwMode="auto">
          <a:xfrm>
            <a:off x="8023225" y="531813"/>
            <a:ext cx="4556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fld id="{915B101D-C9CD-4C50-BA3A-480CFCEB63CF}" type="datetime'''W''''''''''''''''''''''''ee''k'''''''' ''''4'''''''''''''">
              <a:rPr kumimoji="0" lang="en-US" altLang="en-US" sz="1000" b="0" i="0" u="none" strike="noStrike" kern="1200" cap="none" spc="0" normalizeH="0" baseline="0" noProof="0">
                <a:ln>
                  <a:noFill/>
                </a:ln>
                <a:solidFill>
                  <a:srgbClr val="464646"/>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t>Week 4</a:t>
            </a:fld>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49" name="Text Placeholder 2">
            <a:extLst>
              <a:ext uri="{FF2B5EF4-FFF2-40B4-BE49-F238E27FC236}">
                <a16:creationId xmlns:a16="http://schemas.microsoft.com/office/drawing/2014/main" id="{F9C7A182-F85E-4A2E-AA70-6CD00E56CC53}"/>
              </a:ext>
            </a:extLst>
          </p:cNvPr>
          <p:cNvSpPr>
            <a:spLocks noGrp="1"/>
          </p:cNvSpPr>
          <p:nvPr>
            <p:custDataLst>
              <p:tags r:id="rId21"/>
            </p:custDataLst>
          </p:nvPr>
        </p:nvSpPr>
        <p:spPr bwMode="auto">
          <a:xfrm>
            <a:off x="8023225" y="290513"/>
            <a:ext cx="4556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fld id="{4ADD2166-F9EC-4623-9A20-5BB805D4B1BF}" type="datetime'''''''''We''e''''''''''''k'''' ''''3'''''''''''''''">
              <a:rPr kumimoji="0" lang="en-US" altLang="en-US" sz="1000" b="0" i="0" u="none" strike="noStrike" kern="1200" cap="none" spc="0" normalizeH="0" baseline="0" noProof="0">
                <a:ln>
                  <a:noFill/>
                </a:ln>
                <a:solidFill>
                  <a:srgbClr val="464646"/>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t>Week 3</a:t>
            </a:fld>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48" name="Text Placeholder 2">
            <a:extLst>
              <a:ext uri="{FF2B5EF4-FFF2-40B4-BE49-F238E27FC236}">
                <a16:creationId xmlns:a16="http://schemas.microsoft.com/office/drawing/2014/main" id="{218F8080-E2DD-4ECB-8743-373CEBD51C43}"/>
              </a:ext>
            </a:extLst>
          </p:cNvPr>
          <p:cNvSpPr>
            <a:spLocks noGrp="1"/>
          </p:cNvSpPr>
          <p:nvPr>
            <p:custDataLst>
              <p:tags r:id="rId22"/>
            </p:custDataLst>
          </p:nvPr>
        </p:nvSpPr>
        <p:spPr bwMode="auto">
          <a:xfrm>
            <a:off x="8023225" y="49213"/>
            <a:ext cx="7413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fld id="{566E4CB7-76A9-4807-992F-5BB97D558B41}" type="datetime'W''e''''ek''s'''' ''''''''''1'''' ''&amp;'''''''''''''''''''''' 2'">
              <a:rPr kumimoji="0" lang="en-US" altLang="en-US" sz="1000" b="0" i="0" u="none" strike="noStrike" kern="1200" cap="none" spc="0" normalizeH="0" baseline="0" noProof="0">
                <a:ln>
                  <a:noFill/>
                </a:ln>
                <a:solidFill>
                  <a:srgbClr val="464646"/>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t>Weeks 1 &amp; 2</a:t>
            </a:fld>
            <a:endPar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n-lt"/>
            </a:endParaRPr>
          </a:p>
        </p:txBody>
      </p:sp>
      <p:sp>
        <p:nvSpPr>
          <p:cNvPr id="53" name="Rectangle 52">
            <a:extLst>
              <a:ext uri="{FF2B5EF4-FFF2-40B4-BE49-F238E27FC236}">
                <a16:creationId xmlns:a16="http://schemas.microsoft.com/office/drawing/2014/main" id="{1FD4F39E-D444-4311-8F63-2E09C79C847E}"/>
              </a:ext>
            </a:extLst>
          </p:cNvPr>
          <p:cNvSpPr/>
          <p:nvPr/>
        </p:nvSpPr>
        <p:spPr>
          <a:xfrm>
            <a:off x="7358995" y="1959435"/>
            <a:ext cx="1677413" cy="341967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600"/>
              </a:spcAft>
              <a:buClr>
                <a:srgbClr val="FFFFFF"/>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FFFFFF"/>
                </a:solidFill>
                <a:effectLst/>
                <a:uLnTx/>
                <a:uFillTx/>
                <a:latin typeface="Century Gothic"/>
                <a:ea typeface="+mn-ea"/>
                <a:cs typeface="+mn-cs"/>
              </a:rPr>
              <a:t>Consistently effective understanding of CalSAWS and </a:t>
            </a:r>
            <a:r>
              <a:rPr kumimoji="0" lang="en-US" sz="1200" b="0" i="0" u="none" strike="noStrike" kern="1200" cap="none" spc="0" normalizeH="0" baseline="0" noProof="0" dirty="0" err="1">
                <a:ln>
                  <a:noFill/>
                </a:ln>
                <a:solidFill>
                  <a:srgbClr val="FFFFFF"/>
                </a:solidFill>
                <a:effectLst/>
                <a:uLnTx/>
                <a:uFillTx/>
                <a:latin typeface="Century Gothic"/>
                <a:ea typeface="+mn-ea"/>
                <a:cs typeface="+mn-cs"/>
              </a:rPr>
              <a:t>LRS</a:t>
            </a: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a:p>
            <a:pPr marL="171450" marR="0" lvl="0" indent="-171450" algn="l" defTabSz="457200" rtl="0" eaLnBrk="1" fontAlgn="auto" latinLnBrk="0" hangingPunct="1">
              <a:lnSpc>
                <a:spcPct val="100000"/>
              </a:lnSpc>
              <a:spcBef>
                <a:spcPts val="0"/>
              </a:spcBef>
              <a:spcAft>
                <a:spcPts val="600"/>
              </a:spcAft>
              <a:buClr>
                <a:srgbClr val="FFFFFF"/>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FFFFFF"/>
                </a:solidFill>
                <a:effectLst/>
                <a:uLnTx/>
                <a:uFillTx/>
                <a:latin typeface="Century Gothic"/>
                <a:ea typeface="+mn-ea"/>
                <a:cs typeface="+mn-cs"/>
              </a:rPr>
              <a:t>Consistently effective impact on capturing and sharing questions with Counties</a:t>
            </a:r>
          </a:p>
          <a:p>
            <a:pPr marL="171450" marR="0" lvl="0" indent="-171450" algn="l" defTabSz="457200" rtl="0" eaLnBrk="1" fontAlgn="auto" latinLnBrk="0" hangingPunct="1">
              <a:lnSpc>
                <a:spcPct val="100000"/>
              </a:lnSpc>
              <a:spcBef>
                <a:spcPts val="0"/>
              </a:spcBef>
              <a:spcAft>
                <a:spcPts val="600"/>
              </a:spcAft>
              <a:buClr>
                <a:srgbClr val="FFFFFF"/>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FFFFFF"/>
                </a:solidFill>
                <a:effectLst/>
                <a:uLnTx/>
                <a:uFillTx/>
                <a:latin typeface="Century Gothic"/>
                <a:ea typeface="+mn-ea"/>
                <a:cs typeface="+mn-cs"/>
              </a:rPr>
              <a:t>Varying impact of LA &amp; C-IV business process understanding (to be addressed with onsite County visits)</a:t>
            </a:r>
          </a:p>
        </p:txBody>
      </p:sp>
    </p:spTree>
    <p:extLst>
      <p:ext uri="{BB962C8B-B14F-4D97-AF65-F5344CB8AC3E}">
        <p14:creationId xmlns:p14="http://schemas.microsoft.com/office/powerpoint/2010/main" val="211363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1" name="Object 250" hidden="1">
            <a:extLst>
              <a:ext uri="{FF2B5EF4-FFF2-40B4-BE49-F238E27FC236}">
                <a16:creationId xmlns:a16="http://schemas.microsoft.com/office/drawing/2014/main" id="{27EFCB6D-7B7E-4F6B-BB53-2D1B981D1389}"/>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22" name="think-cell Slide" r:id="rId117" imgW="524" imgH="526" progId="TCLayout.ActiveDocument.1">
                  <p:embed/>
                </p:oleObj>
              </mc:Choice>
              <mc:Fallback>
                <p:oleObj name="think-cell Slide" r:id="rId117" imgW="524" imgH="526" progId="TCLayout.ActiveDocument.1">
                  <p:embed/>
                  <p:pic>
                    <p:nvPicPr>
                      <p:cNvPr id="251" name="Object 250" hidden="1">
                        <a:extLst>
                          <a:ext uri="{FF2B5EF4-FFF2-40B4-BE49-F238E27FC236}">
                            <a16:creationId xmlns:a16="http://schemas.microsoft.com/office/drawing/2014/main" id="{27EFCB6D-7B7E-4F6B-BB53-2D1B981D1389}"/>
                          </a:ext>
                        </a:extLst>
                      </p:cNvPr>
                      <p:cNvPicPr/>
                      <p:nvPr/>
                    </p:nvPicPr>
                    <p:blipFill>
                      <a:blip r:embed="rId118"/>
                      <a:stretch>
                        <a:fillRect/>
                      </a:stretch>
                    </p:blipFill>
                    <p:spPr>
                      <a:xfrm>
                        <a:off x="1588" y="1588"/>
                        <a:ext cx="1587" cy="1587"/>
                      </a:xfrm>
                      <a:prstGeom prst="rect">
                        <a:avLst/>
                      </a:prstGeom>
                    </p:spPr>
                  </p:pic>
                </p:oleObj>
              </mc:Fallback>
            </mc:AlternateContent>
          </a:graphicData>
        </a:graphic>
      </p:graphicFrame>
      <p:sp>
        <p:nvSpPr>
          <p:cNvPr id="250" name="Rectangle 249" hidden="1">
            <a:extLst>
              <a:ext uri="{FF2B5EF4-FFF2-40B4-BE49-F238E27FC236}">
                <a16:creationId xmlns:a16="http://schemas.microsoft.com/office/drawing/2014/main" id="{F3414849-77B2-46E8-9A85-6A5AC0C510B4}"/>
              </a:ext>
            </a:extLst>
          </p:cNvPr>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auto"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F0F0F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 name="Content Placeholder 1">
            <a:extLst>
              <a:ext uri="{FF2B5EF4-FFF2-40B4-BE49-F238E27FC236}">
                <a16:creationId xmlns:a16="http://schemas.microsoft.com/office/drawing/2014/main" id="{229DAC4D-8DCF-4561-981E-90E3B88B350D}"/>
              </a:ext>
            </a:extLst>
          </p:cNvPr>
          <p:cNvSpPr>
            <a:spLocks noGrp="1"/>
          </p:cNvSpPr>
          <p:nvPr>
            <p:ph sz="quarter" idx="10"/>
          </p:nvPr>
        </p:nvSpPr>
        <p:spPr/>
        <p:txBody>
          <a:bodyPr/>
          <a:lstStyle/>
          <a:p>
            <a:r>
              <a:rPr lang="en-US" dirty="0"/>
              <a:t>User Lab Comments and Parking Lot Item Tracking</a:t>
            </a:r>
          </a:p>
        </p:txBody>
      </p:sp>
      <p:sp>
        <p:nvSpPr>
          <p:cNvPr id="5" name="1. On-page tracker">
            <a:extLst>
              <a:ext uri="{FF2B5EF4-FFF2-40B4-BE49-F238E27FC236}">
                <a16:creationId xmlns:a16="http://schemas.microsoft.com/office/drawing/2014/main" id="{0159FBEB-F6B3-4671-AEC6-4E11859114EF}"/>
              </a:ext>
            </a:extLst>
          </p:cNvPr>
          <p:cNvSpPr>
            <a:spLocks noChangeArrowheads="1"/>
          </p:cNvSpPr>
          <p:nvPr/>
        </p:nvSpPr>
        <p:spPr bwMode="auto">
          <a:xfrm>
            <a:off x="2205155" y="66673"/>
            <a:ext cx="203741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0" cap="all" spc="0" normalizeH="0" baseline="0" noProof="0" dirty="0">
                <a:ln>
                  <a:noFill/>
                </a:ln>
                <a:solidFill>
                  <a:srgbClr val="808080"/>
                </a:solidFill>
                <a:effectLst/>
                <a:uLnTx/>
                <a:uFillTx/>
                <a:latin typeface="Century Gothic"/>
                <a:ea typeface="+mn-ea"/>
                <a:cs typeface="+mn-cs"/>
              </a:rPr>
              <a:t>ALL SURVEY RESULTS, Week 1 to 4</a:t>
            </a:r>
          </a:p>
        </p:txBody>
      </p:sp>
      <p:sp>
        <p:nvSpPr>
          <p:cNvPr id="120" name="Rectangle 119">
            <a:extLst>
              <a:ext uri="{FF2B5EF4-FFF2-40B4-BE49-F238E27FC236}">
                <a16:creationId xmlns:a16="http://schemas.microsoft.com/office/drawing/2014/main" id="{24D42816-267D-429E-A326-5F1B0C608B9D}"/>
              </a:ext>
            </a:extLst>
          </p:cNvPr>
          <p:cNvSpPr/>
          <p:nvPr/>
        </p:nvSpPr>
        <p:spPr>
          <a:xfrm>
            <a:off x="71170" y="876300"/>
            <a:ext cx="8962591" cy="2582532"/>
          </a:xfrm>
          <a:prstGeom prst="rect">
            <a:avLst/>
          </a:prstGeom>
          <a:solidFill>
            <a:srgbClr val="FFFFFF"/>
          </a:solidFill>
          <a:ln w="12700" cap="flat" cmpd="sng" algn="ctr">
            <a:solidFill>
              <a:srgbClr val="204762"/>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err="1">
              <a:ln>
                <a:noFill/>
              </a:ln>
              <a:solidFill>
                <a:srgbClr val="204762"/>
              </a:solidFill>
              <a:effectLst/>
              <a:uLnTx/>
              <a:uFillTx/>
              <a:latin typeface="Century Gothic"/>
              <a:ea typeface="+mn-ea"/>
              <a:cs typeface="+mn-cs"/>
            </a:endParaRPr>
          </a:p>
        </p:txBody>
      </p:sp>
      <p:grpSp>
        <p:nvGrpSpPr>
          <p:cNvPr id="121" name="Group 120">
            <a:extLst>
              <a:ext uri="{FF2B5EF4-FFF2-40B4-BE49-F238E27FC236}">
                <a16:creationId xmlns:a16="http://schemas.microsoft.com/office/drawing/2014/main" id="{C5F728C8-3249-436E-AFD5-91BF8E5DDE8C}"/>
              </a:ext>
            </a:extLst>
          </p:cNvPr>
          <p:cNvGrpSpPr/>
          <p:nvPr/>
        </p:nvGrpSpPr>
        <p:grpSpPr>
          <a:xfrm>
            <a:off x="5280419" y="3566994"/>
            <a:ext cx="3753342" cy="2677579"/>
            <a:chOff x="5235016" y="3709246"/>
            <a:chExt cx="3774243" cy="2592189"/>
          </a:xfrm>
        </p:grpSpPr>
        <p:sp>
          <p:nvSpPr>
            <p:cNvPr id="122" name="Rectangle 121">
              <a:extLst>
                <a:ext uri="{FF2B5EF4-FFF2-40B4-BE49-F238E27FC236}">
                  <a16:creationId xmlns:a16="http://schemas.microsoft.com/office/drawing/2014/main" id="{515E4A58-95D0-478A-A187-27D80D122EC7}"/>
                </a:ext>
              </a:extLst>
            </p:cNvPr>
            <p:cNvSpPr/>
            <p:nvPr/>
          </p:nvSpPr>
          <p:spPr>
            <a:xfrm>
              <a:off x="5235016" y="3709246"/>
              <a:ext cx="3774243" cy="2592189"/>
            </a:xfrm>
            <a:prstGeom prst="rect">
              <a:avLst/>
            </a:prstGeom>
            <a:solidFill>
              <a:srgbClr val="FFFFFF"/>
            </a:solidFill>
            <a:ln w="12700" cap="flat" cmpd="sng" algn="ctr">
              <a:solidFill>
                <a:srgbClr val="204762"/>
              </a:solidFill>
              <a:prstDash val="solid"/>
            </a:ln>
            <a:effectLst/>
          </p:spPr>
          <p:txBody>
            <a:bodyPr rtlCol="0" anchor="ctr"/>
            <a:lstStyle/>
            <a:p>
              <a:pPr marL="0" marR="0" lvl="0" indent="0" algn="ctr" defTabSz="914400" rtl="0" eaLnBrk="1" fontAlgn="base" latinLnBrk="0" hangingPunct="1">
                <a:lnSpc>
                  <a:spcPct val="100000"/>
                </a:lnSpc>
                <a:spcBef>
                  <a:spcPct val="0"/>
                </a:spcBef>
                <a:spcAft>
                  <a:spcPts val="300"/>
                </a:spcAft>
                <a:buClrTx/>
                <a:buSzTx/>
                <a:buFontTx/>
                <a:buNone/>
                <a:tabLst/>
                <a:defRPr/>
              </a:pPr>
              <a:endParaRPr kumimoji="0" lang="en-US" sz="1600" b="1" i="0" u="none" strike="noStrike" kern="0" cap="none" spc="0" normalizeH="0" baseline="0" noProof="0" dirty="0" err="1">
                <a:ln>
                  <a:noFill/>
                </a:ln>
                <a:solidFill>
                  <a:srgbClr val="204762"/>
                </a:solidFill>
                <a:effectLst/>
                <a:uLnTx/>
                <a:uFillTx/>
                <a:latin typeface="Century Gothic"/>
                <a:ea typeface="+mn-ea"/>
                <a:cs typeface="+mn-cs"/>
              </a:endParaRPr>
            </a:p>
          </p:txBody>
        </p:sp>
        <p:sp>
          <p:nvSpPr>
            <p:cNvPr id="123" name="Rectangle 122">
              <a:extLst>
                <a:ext uri="{FF2B5EF4-FFF2-40B4-BE49-F238E27FC236}">
                  <a16:creationId xmlns:a16="http://schemas.microsoft.com/office/drawing/2014/main" id="{CB8D2909-252A-4F77-ABB7-2F20ED96B63D}"/>
                </a:ext>
              </a:extLst>
            </p:cNvPr>
            <p:cNvSpPr/>
            <p:nvPr/>
          </p:nvSpPr>
          <p:spPr>
            <a:xfrm>
              <a:off x="5294424" y="3735676"/>
              <a:ext cx="3640174" cy="2349021"/>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200" b="1" i="0" u="none" strike="noStrike" kern="0" cap="none" spc="0" normalizeH="0" baseline="0" noProof="0" dirty="0">
                  <a:ln>
                    <a:noFill/>
                  </a:ln>
                  <a:solidFill>
                    <a:prstClr val="black"/>
                  </a:solidFill>
                  <a:effectLst/>
                  <a:uLnTx/>
                  <a:uFillTx/>
                  <a:latin typeface="Century Gothic"/>
                  <a:ea typeface="+mn-ea"/>
                  <a:cs typeface="+mn-cs"/>
                </a:rPr>
                <a:t>Design Difference Identified</a:t>
              </a:r>
              <a:r>
                <a:rPr kumimoji="0" lang="en-US" sz="1200" b="0" i="0" u="none" strike="noStrike" kern="0" cap="none" spc="0" normalizeH="0" baseline="0" noProof="0" dirty="0">
                  <a:ln>
                    <a:noFill/>
                  </a:ln>
                  <a:solidFill>
                    <a:prstClr val="black"/>
                  </a:solidFill>
                  <a:effectLst/>
                  <a:uLnTx/>
                  <a:uFillTx/>
                  <a:latin typeface="Century Gothic"/>
                  <a:ea typeface="+mn-ea"/>
                  <a:cs typeface="+mn-cs"/>
                </a:rPr>
                <a:t>: Difference between LRS and </a:t>
              </a:r>
              <a:r>
                <a:rPr kumimoji="0" lang="en-US" sz="1200" b="0" i="0" u="none" strike="noStrike" kern="0" cap="none" spc="0" normalizeH="0" baseline="0" noProof="0" dirty="0" err="1">
                  <a:ln>
                    <a:noFill/>
                  </a:ln>
                  <a:solidFill>
                    <a:prstClr val="black"/>
                  </a:solidFill>
                  <a:effectLst/>
                  <a:uLnTx/>
                  <a:uFillTx/>
                  <a:latin typeface="Century Gothic"/>
                  <a:ea typeface="+mn-ea"/>
                  <a:cs typeface="+mn-cs"/>
                </a:rPr>
                <a:t>CalWIN</a:t>
              </a:r>
              <a:r>
                <a:rPr kumimoji="0" lang="en-US" sz="1200" b="0" i="0" u="none" strike="noStrike" kern="0" cap="none" spc="0" normalizeH="0" baseline="0" noProof="0" dirty="0">
                  <a:ln>
                    <a:noFill/>
                  </a:ln>
                  <a:solidFill>
                    <a:prstClr val="black"/>
                  </a:solidFill>
                  <a:effectLst/>
                  <a:uLnTx/>
                  <a:uFillTx/>
                  <a:latin typeface="Century Gothic"/>
                  <a:ea typeface="+mn-ea"/>
                  <a:cs typeface="+mn-cs"/>
                </a:rPr>
                <a:t> that affects efficiency or functionality</a:t>
              </a:r>
            </a:p>
            <a:p>
              <a:pPr marL="171450" marR="0" lvl="0"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200" b="1" i="0" u="none" strike="noStrike" kern="0" cap="none" spc="0" normalizeH="0" baseline="0" noProof="0" dirty="0">
                  <a:ln>
                    <a:noFill/>
                  </a:ln>
                  <a:solidFill>
                    <a:prstClr val="black"/>
                  </a:solidFill>
                  <a:effectLst/>
                  <a:uLnTx/>
                  <a:uFillTx/>
                  <a:latin typeface="Century Gothic"/>
                  <a:ea typeface="+mn-ea"/>
                  <a:cs typeface="+mn-cs"/>
                </a:rPr>
                <a:t>Existing Requirements</a:t>
              </a:r>
              <a:r>
                <a:rPr kumimoji="0" lang="en-US" sz="1200" b="0" i="0" u="none" strike="noStrike" kern="0" cap="none" spc="0" normalizeH="0" baseline="0" noProof="0" dirty="0">
                  <a:ln>
                    <a:noFill/>
                  </a:ln>
                  <a:solidFill>
                    <a:prstClr val="black"/>
                  </a:solidFill>
                  <a:effectLst/>
                  <a:uLnTx/>
                  <a:uFillTx/>
                  <a:latin typeface="Century Gothic"/>
                  <a:ea typeface="+mn-ea"/>
                  <a:cs typeface="+mn-cs"/>
                </a:rPr>
                <a:t>: Comments/opinions on existing </a:t>
              </a:r>
              <a:r>
                <a:rPr kumimoji="0" lang="en-US" sz="1200" b="0" i="0" u="none" strike="noStrike" kern="0" cap="none" spc="0" normalizeH="0" baseline="0" noProof="0" dirty="0" err="1">
                  <a:ln>
                    <a:noFill/>
                  </a:ln>
                  <a:solidFill>
                    <a:prstClr val="black"/>
                  </a:solidFill>
                  <a:effectLst/>
                  <a:uLnTx/>
                  <a:uFillTx/>
                  <a:latin typeface="Century Gothic"/>
                  <a:ea typeface="+mn-ea"/>
                  <a:cs typeface="+mn-cs"/>
                </a:rPr>
                <a:t>CalACES</a:t>
              </a:r>
              <a:r>
                <a:rPr kumimoji="0" lang="en-US" sz="1200" b="0" i="0" u="none" strike="noStrike" kern="0" cap="none" spc="0" normalizeH="0" baseline="0" noProof="0" dirty="0">
                  <a:ln>
                    <a:noFill/>
                  </a:ln>
                  <a:solidFill>
                    <a:prstClr val="black"/>
                  </a:solidFill>
                  <a:effectLst/>
                  <a:uLnTx/>
                  <a:uFillTx/>
                  <a:latin typeface="Century Gothic"/>
                  <a:ea typeface="+mn-ea"/>
                  <a:cs typeface="+mn-cs"/>
                </a:rPr>
                <a:t> requirements</a:t>
              </a:r>
            </a:p>
            <a:p>
              <a:pPr marL="171450" marR="0" lvl="0"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200" b="1" i="0" u="none" strike="noStrike" kern="0" cap="none" spc="0" normalizeH="0" baseline="0" noProof="0" dirty="0">
                  <a:ln>
                    <a:noFill/>
                  </a:ln>
                  <a:solidFill>
                    <a:prstClr val="black"/>
                  </a:solidFill>
                  <a:effectLst/>
                  <a:uLnTx/>
                  <a:uFillTx/>
                  <a:latin typeface="Century Gothic"/>
                  <a:ea typeface="+mn-ea"/>
                  <a:cs typeface="+mn-cs"/>
                </a:rPr>
                <a:t>Suggested Enhancement</a:t>
              </a:r>
              <a:r>
                <a:rPr kumimoji="0" lang="en-US" sz="1200" b="0" i="0" u="none" strike="noStrike" kern="0" cap="none" spc="0" normalizeH="0" baseline="0" noProof="0" dirty="0">
                  <a:ln>
                    <a:noFill/>
                  </a:ln>
                  <a:solidFill>
                    <a:prstClr val="black"/>
                  </a:solidFill>
                  <a:effectLst/>
                  <a:uLnTx/>
                  <a:uFillTx/>
                  <a:latin typeface="Century Gothic"/>
                  <a:ea typeface="+mn-ea"/>
                  <a:cs typeface="+mn-cs"/>
                </a:rPr>
                <a:t>:  </a:t>
              </a:r>
              <a:r>
                <a:rPr kumimoji="0" lang="en-US" sz="1200" b="0" i="0" u="none" strike="noStrike" kern="0" cap="none" spc="0" normalizeH="0" baseline="0" noProof="0" dirty="0" err="1">
                  <a:ln>
                    <a:noFill/>
                  </a:ln>
                  <a:solidFill>
                    <a:prstClr val="black"/>
                  </a:solidFill>
                  <a:effectLst/>
                  <a:uLnTx/>
                  <a:uFillTx/>
                  <a:latin typeface="Century Gothic"/>
                  <a:ea typeface="+mn-ea"/>
                  <a:cs typeface="+mn-cs"/>
                </a:rPr>
                <a:t>CalWIN</a:t>
              </a:r>
              <a:r>
                <a:rPr kumimoji="0" lang="en-US" sz="1200" b="0" i="0" u="none" strike="noStrike" kern="0" cap="none" spc="0" normalizeH="0" baseline="0" noProof="0" dirty="0">
                  <a:ln>
                    <a:noFill/>
                  </a:ln>
                  <a:solidFill>
                    <a:prstClr val="black"/>
                  </a:solidFill>
                  <a:effectLst/>
                  <a:uLnTx/>
                  <a:uFillTx/>
                  <a:latin typeface="Century Gothic"/>
                  <a:ea typeface="+mn-ea"/>
                  <a:cs typeface="+mn-cs"/>
                </a:rPr>
                <a:t> Participants have identified a suggested enhancement</a:t>
              </a:r>
              <a:r>
                <a:rPr kumimoji="0" lang="en-US" sz="1200" b="0" i="0" u="none" strike="noStrike" kern="0" cap="none" spc="0" normalizeH="0" baseline="30000" noProof="0" dirty="0">
                  <a:ln>
                    <a:noFill/>
                  </a:ln>
                  <a:solidFill>
                    <a:prstClr val="black"/>
                  </a:solidFill>
                  <a:effectLst/>
                  <a:uLnTx/>
                  <a:uFillTx/>
                  <a:latin typeface="Century Gothic"/>
                  <a:ea typeface="+mn-ea"/>
                  <a:cs typeface="+mn-cs"/>
                </a:rPr>
                <a:t>1</a:t>
              </a:r>
              <a:r>
                <a:rPr kumimoji="0" lang="en-US" sz="1200" b="0" i="0" u="none" strike="noStrike" kern="0" cap="none" spc="0" normalizeH="0" baseline="0" noProof="0" dirty="0">
                  <a:ln>
                    <a:noFill/>
                  </a:ln>
                  <a:solidFill>
                    <a:prstClr val="black"/>
                  </a:solidFill>
                  <a:effectLst/>
                  <a:uLnTx/>
                  <a:uFillTx/>
                  <a:latin typeface="Century Gothic"/>
                  <a:ea typeface="+mn-ea"/>
                  <a:cs typeface="+mn-cs"/>
                </a:rPr>
                <a:t> to the system </a:t>
              </a:r>
            </a:p>
            <a:p>
              <a:pPr marL="171450" marR="0" lvl="0"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200" b="1" i="0" u="none" strike="noStrike" kern="0" cap="none" spc="0" normalizeH="0" baseline="0" noProof="0" dirty="0">
                  <a:ln>
                    <a:noFill/>
                  </a:ln>
                  <a:solidFill>
                    <a:prstClr val="black"/>
                  </a:solidFill>
                  <a:effectLst/>
                  <a:uLnTx/>
                  <a:uFillTx/>
                  <a:latin typeface="Century Gothic"/>
                  <a:ea typeface="+mn-ea"/>
                  <a:cs typeface="+mn-cs"/>
                </a:rPr>
                <a:t>N/A</a:t>
              </a:r>
              <a:r>
                <a:rPr kumimoji="0" lang="en-US" sz="1200" b="0" i="0" u="none" strike="noStrike" kern="0" cap="none" spc="0" normalizeH="0" baseline="0" noProof="0" dirty="0">
                  <a:ln>
                    <a:noFill/>
                  </a:ln>
                  <a:solidFill>
                    <a:prstClr val="black"/>
                  </a:solidFill>
                  <a:effectLst/>
                  <a:uLnTx/>
                  <a:uFillTx/>
                  <a:latin typeface="Century Gothic"/>
                  <a:ea typeface="+mn-ea"/>
                  <a:cs typeface="+mn-cs"/>
                </a:rPr>
                <a:t>: retracted by the User or environment issue </a:t>
              </a:r>
            </a:p>
            <a:p>
              <a:pPr marL="171450" marR="0" lvl="0"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200" b="1" i="0" u="none" strike="noStrike" kern="0" cap="none" spc="0" normalizeH="0" baseline="0" noProof="0" dirty="0">
                  <a:ln>
                    <a:noFill/>
                  </a:ln>
                  <a:solidFill>
                    <a:prstClr val="black"/>
                  </a:solidFill>
                  <a:effectLst/>
                  <a:uLnTx/>
                  <a:uFillTx/>
                  <a:latin typeface="Century Gothic"/>
                  <a:ea typeface="+mn-ea"/>
                  <a:cs typeface="+mn-cs"/>
                </a:rPr>
                <a:t>Phase 3 (“Ph3”)</a:t>
              </a:r>
              <a:r>
                <a:rPr kumimoji="0" lang="en-US" sz="1200" b="0" i="0" u="none" strike="noStrike" kern="0" cap="none" spc="0" normalizeH="0" baseline="0" noProof="0" dirty="0">
                  <a:ln>
                    <a:noFill/>
                  </a:ln>
                  <a:solidFill>
                    <a:prstClr val="black"/>
                  </a:solidFill>
                  <a:effectLst/>
                  <a:uLnTx/>
                  <a:uFillTx/>
                  <a:latin typeface="Century Gothic"/>
                  <a:ea typeface="+mn-ea"/>
                  <a:cs typeface="+mn-cs"/>
                </a:rPr>
                <a:t>: Must move to phase 3 for resolution (if “no”, </a:t>
              </a:r>
              <a:r>
                <a:rPr kumimoji="0" lang="en-US" sz="1200" b="0" i="0" u="none" strike="noStrike" kern="0" cap="none" spc="0" normalizeH="0" baseline="0" noProof="0" dirty="0" err="1">
                  <a:ln>
                    <a:noFill/>
                  </a:ln>
                  <a:solidFill>
                    <a:prstClr val="black"/>
                  </a:solidFill>
                  <a:effectLst/>
                  <a:uLnTx/>
                  <a:uFillTx/>
                  <a:latin typeface="Century Gothic"/>
                  <a:ea typeface="+mn-ea"/>
                  <a:cs typeface="+mn-cs"/>
                </a:rPr>
                <a:t>CalWIN</a:t>
              </a:r>
              <a:r>
                <a:rPr kumimoji="0" lang="en-US" sz="1200" b="0" i="0" u="none" strike="noStrike" kern="0" cap="none" spc="0" normalizeH="0" baseline="0" noProof="0" dirty="0">
                  <a:ln>
                    <a:noFill/>
                  </a:ln>
                  <a:solidFill>
                    <a:prstClr val="black"/>
                  </a:solidFill>
                  <a:effectLst/>
                  <a:uLnTx/>
                  <a:uFillTx/>
                  <a:latin typeface="Century Gothic"/>
                  <a:ea typeface="+mn-ea"/>
                  <a:cs typeface="+mn-cs"/>
                </a:rPr>
                <a:t>/</a:t>
              </a:r>
              <a:r>
                <a:rPr kumimoji="0" lang="en-US" sz="1200" b="0" i="0" u="none" strike="noStrike" kern="0" cap="none" spc="0" normalizeH="0" baseline="0" noProof="0" dirty="0" err="1">
                  <a:ln>
                    <a:noFill/>
                  </a:ln>
                  <a:solidFill>
                    <a:prstClr val="black"/>
                  </a:solidFill>
                  <a:effectLst/>
                  <a:uLnTx/>
                  <a:uFillTx/>
                  <a:latin typeface="Century Gothic"/>
                  <a:ea typeface="+mn-ea"/>
                  <a:cs typeface="+mn-cs"/>
                </a:rPr>
                <a:t>CalACES</a:t>
              </a:r>
              <a:r>
                <a:rPr kumimoji="0" lang="en-US" sz="1200" b="0" i="0" u="none" strike="noStrike" kern="0" cap="none" spc="0" normalizeH="0" baseline="0" noProof="0" dirty="0">
                  <a:ln>
                    <a:noFill/>
                  </a:ln>
                  <a:solidFill>
                    <a:prstClr val="black"/>
                  </a:solidFill>
                  <a:effectLst/>
                  <a:uLnTx/>
                  <a:uFillTx/>
                  <a:latin typeface="Century Gothic"/>
                  <a:ea typeface="+mn-ea"/>
                  <a:cs typeface="+mn-cs"/>
                </a:rPr>
                <a:t> final review needed)</a:t>
              </a:r>
            </a:p>
          </p:txBody>
        </p:sp>
      </p:grpSp>
      <p:cxnSp>
        <p:nvCxnSpPr>
          <p:cNvPr id="124" name="Straight Connector 123">
            <a:extLst>
              <a:ext uri="{FF2B5EF4-FFF2-40B4-BE49-F238E27FC236}">
                <a16:creationId xmlns:a16="http://schemas.microsoft.com/office/drawing/2014/main" id="{EF2A703A-1953-4E1D-9147-0605DE3AF955}"/>
              </a:ext>
            </a:extLst>
          </p:cNvPr>
          <p:cNvCxnSpPr>
            <a:cxnSpLocks/>
          </p:cNvCxnSpPr>
          <p:nvPr/>
        </p:nvCxnSpPr>
        <p:spPr>
          <a:xfrm>
            <a:off x="1397000" y="1042293"/>
            <a:ext cx="0" cy="2130371"/>
          </a:xfrm>
          <a:prstGeom prst="line">
            <a:avLst/>
          </a:prstGeom>
          <a:noFill/>
          <a:ln w="9525" cap="flat" cmpd="sng" algn="ctr">
            <a:solidFill>
              <a:srgbClr val="204762"/>
            </a:solidFill>
            <a:prstDash val="solid"/>
          </a:ln>
          <a:effectLst/>
        </p:spPr>
      </p:cxnSp>
      <p:sp>
        <p:nvSpPr>
          <p:cNvPr id="125" name="TextBox 124">
            <a:extLst>
              <a:ext uri="{FF2B5EF4-FFF2-40B4-BE49-F238E27FC236}">
                <a16:creationId xmlns:a16="http://schemas.microsoft.com/office/drawing/2014/main" id="{DE612518-16B2-49CD-90C9-D7C910A190E6}"/>
              </a:ext>
            </a:extLst>
          </p:cNvPr>
          <p:cNvSpPr txBox="1"/>
          <p:nvPr/>
        </p:nvSpPr>
        <p:spPr>
          <a:xfrm>
            <a:off x="71171" y="1042293"/>
            <a:ext cx="1261984" cy="230832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0F0F0">
                    <a:lumMod val="10000"/>
                  </a:srgbClr>
                </a:solidFill>
                <a:effectLst/>
                <a:uLnTx/>
                <a:uFillTx/>
                <a:latin typeface="Century Gothic"/>
                <a:ea typeface="+mn-ea"/>
                <a:cs typeface="+mn-cs"/>
              </a:rPr>
              <a:t>780</a:t>
            </a:r>
            <a:br>
              <a:rPr kumimoji="0" lang="en-US" sz="1200" b="0" i="0" u="none" strike="noStrike" kern="0" cap="none" spc="0" normalizeH="0" baseline="0" noProof="0" dirty="0">
                <a:ln>
                  <a:noFill/>
                </a:ln>
                <a:solidFill>
                  <a:srgbClr val="F0F0F0">
                    <a:lumMod val="10000"/>
                  </a:srgbClr>
                </a:solidFill>
                <a:effectLst/>
                <a:uLnTx/>
                <a:uFillTx/>
                <a:latin typeface="Century Gothic"/>
                <a:ea typeface="+mn-ea"/>
                <a:cs typeface="+mn-cs"/>
              </a:rPr>
            </a:br>
            <a:r>
              <a:rPr kumimoji="0" lang="en-US" sz="1200" b="0" i="0" u="none" strike="noStrike" kern="0" cap="none" spc="0" normalizeH="0" baseline="0" noProof="0" dirty="0">
                <a:ln>
                  <a:noFill/>
                </a:ln>
                <a:solidFill>
                  <a:srgbClr val="F0F0F0">
                    <a:lumMod val="10000"/>
                  </a:srgbClr>
                </a:solidFill>
                <a:effectLst/>
                <a:uLnTx/>
                <a:uFillTx/>
                <a:latin typeface="Century Gothic"/>
                <a:ea typeface="+mn-ea"/>
                <a:cs typeface="+mn-cs"/>
              </a:rPr>
              <a:t>total comments tracked </a:t>
            </a:r>
            <a:br>
              <a:rPr kumimoji="0" lang="en-US" sz="1200" b="0" i="0" u="none" strike="noStrike" kern="0" cap="none" spc="0" normalizeH="0" baseline="0" noProof="0" dirty="0">
                <a:ln>
                  <a:noFill/>
                </a:ln>
                <a:solidFill>
                  <a:srgbClr val="F0F0F0">
                    <a:lumMod val="10000"/>
                  </a:srgbClr>
                </a:solidFill>
                <a:effectLst/>
                <a:uLnTx/>
                <a:uFillTx/>
                <a:latin typeface="Century Gothic"/>
                <a:ea typeface="+mn-ea"/>
                <a:cs typeface="+mn-cs"/>
              </a:rPr>
            </a:br>
            <a:r>
              <a:rPr kumimoji="0" lang="en-US" sz="1200" b="0" i="0" u="none" strike="noStrike" kern="0" cap="none" spc="0" normalizeH="0" baseline="0" noProof="0" dirty="0">
                <a:ln>
                  <a:noFill/>
                </a:ln>
                <a:solidFill>
                  <a:srgbClr val="F0F0F0">
                    <a:lumMod val="10000"/>
                  </a:srgbClr>
                </a:solidFill>
                <a:effectLst/>
                <a:uLnTx/>
                <a:uFillTx/>
                <a:latin typeface="Century Gothic"/>
                <a:ea typeface="+mn-ea"/>
                <a:cs typeface="+mn-cs"/>
              </a:rPr>
              <a:t>so far (218 duplicates)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35729B"/>
              </a:solidFill>
              <a:effectLst/>
              <a:uLnTx/>
              <a:uFillTx/>
              <a:latin typeface="Century Gothic"/>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70C0"/>
                </a:solidFill>
                <a:effectLst/>
                <a:uLnTx/>
                <a:uFillTx/>
                <a:latin typeface="Century Gothic"/>
                <a:ea typeface="+mn-ea"/>
                <a:cs typeface="+mn-cs"/>
              </a:rPr>
              <a:t>290 </a:t>
            </a:r>
            <a:r>
              <a:rPr kumimoji="0" lang="en-US" sz="1200" b="0" i="0" u="none" strike="noStrike" kern="0" cap="none" spc="0" normalizeH="0" baseline="0" noProof="0" dirty="0">
                <a:ln>
                  <a:noFill/>
                </a:ln>
                <a:solidFill>
                  <a:srgbClr val="0070C0"/>
                </a:solidFill>
                <a:effectLst/>
                <a:uLnTx/>
                <a:uFillTx/>
                <a:latin typeface="Century Gothic"/>
                <a:ea typeface="+mn-ea"/>
                <a:cs typeface="+mn-cs"/>
              </a:rPr>
              <a:t>comments will proceed to phase 3  for resolution</a:t>
            </a:r>
          </a:p>
        </p:txBody>
      </p:sp>
      <p:sp>
        <p:nvSpPr>
          <p:cNvPr id="126" name="TextBox 125">
            <a:extLst>
              <a:ext uri="{FF2B5EF4-FFF2-40B4-BE49-F238E27FC236}">
                <a16:creationId xmlns:a16="http://schemas.microsoft.com/office/drawing/2014/main" id="{659E01FD-FD9A-4A58-A8B1-B1E3D2186E3C}"/>
              </a:ext>
            </a:extLst>
          </p:cNvPr>
          <p:cNvSpPr txBox="1"/>
          <p:nvPr/>
        </p:nvSpPr>
        <p:spPr>
          <a:xfrm>
            <a:off x="6605770" y="1594651"/>
            <a:ext cx="1416288" cy="41614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mn-cs"/>
              </a:rPr>
              <a:t>As of Tuesday May 2</a:t>
            </a:r>
            <a:r>
              <a:rPr kumimoji="0" lang="en-US" sz="1200" b="0" i="0" u="none" strike="noStrike" kern="0" cap="none" spc="0" normalizeH="0" baseline="30000" noProof="0" dirty="0">
                <a:ln>
                  <a:noFill/>
                </a:ln>
                <a:solidFill>
                  <a:srgbClr val="000000"/>
                </a:solidFill>
                <a:effectLst/>
                <a:uLnTx/>
                <a:uFillTx/>
                <a:latin typeface="Century Gothic"/>
                <a:ea typeface="+mn-ea"/>
                <a:cs typeface="+mn-cs"/>
              </a:rPr>
              <a:t>nd</a:t>
            </a:r>
            <a:endParaRPr kumimoji="0" lang="en-US" sz="1200" b="0" i="0" u="none" strike="noStrike" kern="0" cap="none" spc="0" normalizeH="0" baseline="0" noProof="0" dirty="0">
              <a:ln>
                <a:noFill/>
              </a:ln>
              <a:solidFill>
                <a:srgbClr val="000000"/>
              </a:solidFill>
              <a:effectLst/>
              <a:uLnTx/>
              <a:uFillTx/>
              <a:latin typeface="Century Gothic"/>
              <a:ea typeface="+mn-ea"/>
              <a:cs typeface="+mn-cs"/>
            </a:endParaRPr>
          </a:p>
        </p:txBody>
      </p:sp>
      <p:cxnSp>
        <p:nvCxnSpPr>
          <p:cNvPr id="127" name="Straight Connector 126">
            <a:extLst>
              <a:ext uri="{FF2B5EF4-FFF2-40B4-BE49-F238E27FC236}">
                <a16:creationId xmlns:a16="http://schemas.microsoft.com/office/drawing/2014/main" id="{26A1F0EF-4373-499D-B0F4-0C79EDFBD023}"/>
              </a:ext>
            </a:extLst>
          </p:cNvPr>
          <p:cNvCxnSpPr/>
          <p:nvPr/>
        </p:nvCxnSpPr>
        <p:spPr>
          <a:xfrm>
            <a:off x="6689558" y="2061149"/>
            <a:ext cx="1305000" cy="0"/>
          </a:xfrm>
          <a:prstGeom prst="line">
            <a:avLst/>
          </a:prstGeom>
          <a:noFill/>
          <a:ln w="9525" cap="flat" cmpd="sng" algn="ctr">
            <a:solidFill>
              <a:srgbClr val="808080"/>
            </a:solidFill>
            <a:prstDash val="solid"/>
          </a:ln>
          <a:effectLst/>
        </p:spPr>
      </p:cxnSp>
      <p:cxnSp>
        <p:nvCxnSpPr>
          <p:cNvPr id="128" name="Straight Arrow Connector 127">
            <a:extLst>
              <a:ext uri="{FF2B5EF4-FFF2-40B4-BE49-F238E27FC236}">
                <a16:creationId xmlns:a16="http://schemas.microsoft.com/office/drawing/2014/main" id="{321DF13F-26FA-4037-9482-0EBA41D58140}"/>
              </a:ext>
            </a:extLst>
          </p:cNvPr>
          <p:cNvCxnSpPr/>
          <p:nvPr/>
        </p:nvCxnSpPr>
        <p:spPr>
          <a:xfrm>
            <a:off x="7163901" y="2067418"/>
            <a:ext cx="0" cy="561149"/>
          </a:xfrm>
          <a:prstGeom prst="straightConnector1">
            <a:avLst/>
          </a:prstGeom>
          <a:noFill/>
          <a:ln w="9525" cap="flat" cmpd="sng" algn="ctr">
            <a:solidFill>
              <a:srgbClr val="808080"/>
            </a:solidFill>
            <a:prstDash val="solid"/>
            <a:tailEnd type="oval"/>
          </a:ln>
          <a:effectLst/>
        </p:spPr>
      </p:cxnSp>
      <p:sp>
        <p:nvSpPr>
          <p:cNvPr id="129" name="4. Footnote">
            <a:extLst>
              <a:ext uri="{FF2B5EF4-FFF2-40B4-BE49-F238E27FC236}">
                <a16:creationId xmlns:a16="http://schemas.microsoft.com/office/drawing/2014/main" id="{1F19B308-973D-421F-9814-5C9F86C158C2}"/>
              </a:ext>
            </a:extLst>
          </p:cNvPr>
          <p:cNvSpPr txBox="1">
            <a:spLocks noChangeArrowheads="1"/>
          </p:cNvSpPr>
          <p:nvPr/>
        </p:nvSpPr>
        <p:spPr bwMode="auto">
          <a:xfrm>
            <a:off x="116586" y="6317578"/>
            <a:ext cx="879531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1 Identified as an enhancement by Migration Planning Team and must be reviewed by </a:t>
            </a:r>
            <a:r>
              <a:rPr kumimoji="0" lang="en-US" sz="10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CalWIN</a:t>
            </a: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Project</a:t>
            </a:r>
          </a:p>
        </p:txBody>
      </p:sp>
      <p:sp>
        <p:nvSpPr>
          <p:cNvPr id="131" name="Rectangle 130">
            <a:extLst>
              <a:ext uri="{FF2B5EF4-FFF2-40B4-BE49-F238E27FC236}">
                <a16:creationId xmlns:a16="http://schemas.microsoft.com/office/drawing/2014/main" id="{2A18B918-D0C1-4B53-A7F8-2F5E91C4BF87}"/>
              </a:ext>
            </a:extLst>
          </p:cNvPr>
          <p:cNvSpPr/>
          <p:nvPr/>
        </p:nvSpPr>
        <p:spPr>
          <a:xfrm>
            <a:off x="71170" y="3566995"/>
            <a:ext cx="5094604" cy="2677578"/>
          </a:xfrm>
          <a:prstGeom prst="rect">
            <a:avLst/>
          </a:prstGeom>
          <a:solidFill>
            <a:srgbClr val="FFFFFF"/>
          </a:solidFill>
          <a:ln w="12700" cap="flat" cmpd="sng" algn="ctr">
            <a:solidFill>
              <a:srgbClr val="204762"/>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err="1">
              <a:ln>
                <a:noFill/>
              </a:ln>
              <a:solidFill>
                <a:srgbClr val="204762"/>
              </a:solidFill>
              <a:effectLst/>
              <a:uLnTx/>
              <a:uFillTx/>
              <a:latin typeface="Century Gothic"/>
              <a:ea typeface="+mn-ea"/>
              <a:cs typeface="+mn-cs"/>
            </a:endParaRPr>
          </a:p>
        </p:txBody>
      </p:sp>
      <p:sp>
        <p:nvSpPr>
          <p:cNvPr id="132" name="Rectangle 131">
            <a:extLst>
              <a:ext uri="{FF2B5EF4-FFF2-40B4-BE49-F238E27FC236}">
                <a16:creationId xmlns:a16="http://schemas.microsoft.com/office/drawing/2014/main" id="{6192E683-F34D-473A-9C38-0036D1CA269D}"/>
              </a:ext>
            </a:extLst>
          </p:cNvPr>
          <p:cNvSpPr/>
          <p:nvPr/>
        </p:nvSpPr>
        <p:spPr>
          <a:xfrm>
            <a:off x="2257781" y="3932117"/>
            <a:ext cx="2832379" cy="728215"/>
          </a:xfrm>
          <a:prstGeom prst="rect">
            <a:avLst/>
          </a:prstGeom>
          <a:solidFill>
            <a:schemeClr val="accent5"/>
          </a:solidFill>
          <a:ln w="9525"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err="1">
              <a:ln>
                <a:noFill/>
              </a:ln>
              <a:solidFill>
                <a:srgbClr val="FFFFFF"/>
              </a:solidFill>
              <a:effectLst/>
              <a:uLnTx/>
              <a:uFillTx/>
              <a:latin typeface="Century Gothic"/>
              <a:ea typeface="+mn-ea"/>
              <a:cs typeface="+mn-cs"/>
            </a:endParaRPr>
          </a:p>
        </p:txBody>
      </p:sp>
      <p:sp>
        <p:nvSpPr>
          <p:cNvPr id="133" name="TextBox 132">
            <a:extLst>
              <a:ext uri="{FF2B5EF4-FFF2-40B4-BE49-F238E27FC236}">
                <a16:creationId xmlns:a16="http://schemas.microsoft.com/office/drawing/2014/main" id="{EDDB1411-126B-4D2C-AED0-B28239635925}"/>
              </a:ext>
            </a:extLst>
          </p:cNvPr>
          <p:cNvSpPr txBox="1"/>
          <p:nvPr>
            <p:custDataLst>
              <p:tags r:id="rId4"/>
            </p:custDataLst>
          </p:nvPr>
        </p:nvSpPr>
        <p:spPr>
          <a:xfrm>
            <a:off x="123850" y="3631872"/>
            <a:ext cx="2057528" cy="203133"/>
          </a:xfrm>
          <a:prstGeom prst="rect">
            <a:avLst/>
          </a:prstGeom>
          <a:noFill/>
          <a:extLst>
            <a:ext uri="{909E8E84-426E-40DD-AFC4-6F175D3DCCD1}">
              <a14:hiddenFill xmlns:a14="http://schemas.microsoft.com/office/drawing/2010/main">
                <a:solidFill>
                  <a:schemeClr val="accent2"/>
                </a:solidFill>
              </a14:hiddenFill>
            </a:ext>
          </a:extLst>
        </p:spPr>
        <p:txBody>
          <a:bodyPr vert="horz" wrap="square" lIns="0" tIns="0" rIns="0" bIns="0" rtlCol="0" anchor="b">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000000"/>
                </a:solidFill>
                <a:effectLst/>
                <a:uLnTx/>
                <a:uFillTx/>
                <a:latin typeface="Century Gothic"/>
                <a:ea typeface="+mn-ea"/>
                <a:cs typeface="+mn-cs"/>
              </a:rPr>
              <a:t>Category</a:t>
            </a:r>
          </a:p>
        </p:txBody>
      </p:sp>
      <p:sp>
        <p:nvSpPr>
          <p:cNvPr id="134" name="TextBox 133">
            <a:extLst>
              <a:ext uri="{FF2B5EF4-FFF2-40B4-BE49-F238E27FC236}">
                <a16:creationId xmlns:a16="http://schemas.microsoft.com/office/drawing/2014/main" id="{20200BA1-1E02-43F8-A770-9CB22FDFE53D}"/>
              </a:ext>
            </a:extLst>
          </p:cNvPr>
          <p:cNvSpPr txBox="1"/>
          <p:nvPr>
            <p:custDataLst>
              <p:tags r:id="rId5"/>
            </p:custDataLst>
          </p:nvPr>
        </p:nvSpPr>
        <p:spPr>
          <a:xfrm>
            <a:off x="121125" y="4215687"/>
            <a:ext cx="2078104" cy="183583"/>
          </a:xfrm>
          <a:prstGeom prst="rect">
            <a:avLst/>
          </a:prstGeom>
          <a:solidFill>
            <a:srgbClr val="5B9BC8"/>
          </a:solidFill>
        </p:spPr>
        <p:txBody>
          <a:bodyPr vert="horz" wrap="square" lIns="36000" tIns="76200" rIns="0" bIns="76200"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dirty="0">
                <a:ln>
                  <a:noFill/>
                </a:ln>
                <a:solidFill>
                  <a:srgbClr val="FFFFFF"/>
                </a:solidFill>
                <a:effectLst/>
                <a:uLnTx/>
                <a:uFillTx/>
                <a:latin typeface="Century Gothic"/>
                <a:ea typeface="+mn-ea"/>
                <a:cs typeface="+mn-cs"/>
              </a:rPr>
              <a:t>Design Difference</a:t>
            </a:r>
          </a:p>
        </p:txBody>
      </p:sp>
      <p:sp>
        <p:nvSpPr>
          <p:cNvPr id="135" name="TextBox 134">
            <a:extLst>
              <a:ext uri="{FF2B5EF4-FFF2-40B4-BE49-F238E27FC236}">
                <a16:creationId xmlns:a16="http://schemas.microsoft.com/office/drawing/2014/main" id="{66A2770A-F6A0-4CAF-8D70-85BB36635CE3}"/>
              </a:ext>
            </a:extLst>
          </p:cNvPr>
          <p:cNvSpPr txBox="1"/>
          <p:nvPr>
            <p:custDataLst>
              <p:tags r:id="rId6"/>
            </p:custDataLst>
          </p:nvPr>
        </p:nvSpPr>
        <p:spPr>
          <a:xfrm>
            <a:off x="121125" y="4468894"/>
            <a:ext cx="2078104" cy="445207"/>
          </a:xfrm>
          <a:prstGeom prst="rect">
            <a:avLst/>
          </a:prstGeom>
          <a:solidFill>
            <a:srgbClr val="5B9BC8"/>
          </a:solidFill>
        </p:spPr>
        <p:txBody>
          <a:bodyPr vert="horz" wrap="square" lIns="36000" tIns="76200" rIns="0" bIns="76200"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dirty="0">
                <a:ln>
                  <a:noFill/>
                </a:ln>
                <a:solidFill>
                  <a:srgbClr val="FFFFFF"/>
                </a:solidFill>
                <a:effectLst/>
                <a:uLnTx/>
                <a:uFillTx/>
                <a:latin typeface="Century Gothic"/>
                <a:ea typeface="+mn-ea"/>
                <a:cs typeface="+mn-cs"/>
              </a:rPr>
              <a:t>Existing </a:t>
            </a:r>
            <a:r>
              <a:rPr kumimoji="0" lang="en-US" sz="1200" b="0" i="0" u="none" strike="noStrike" kern="0" cap="none" spc="0" normalizeH="0" baseline="0" noProof="0" dirty="0" err="1">
                <a:ln>
                  <a:noFill/>
                </a:ln>
                <a:solidFill>
                  <a:srgbClr val="FFFFFF"/>
                </a:solidFill>
                <a:effectLst/>
                <a:uLnTx/>
                <a:uFillTx/>
                <a:latin typeface="Century Gothic"/>
                <a:ea typeface="+mn-ea"/>
                <a:cs typeface="+mn-cs"/>
              </a:rPr>
              <a:t>CalACES</a:t>
            </a:r>
            <a:r>
              <a:rPr kumimoji="0" lang="en-US" sz="1200" b="0" i="0" u="none" strike="noStrike" kern="0" cap="none" spc="0" normalizeH="0" baseline="0" noProof="0" dirty="0">
                <a:ln>
                  <a:noFill/>
                </a:ln>
                <a:solidFill>
                  <a:srgbClr val="FFFFFF"/>
                </a:solidFill>
                <a:effectLst/>
                <a:uLnTx/>
                <a:uFillTx/>
                <a:latin typeface="Century Gothic"/>
                <a:ea typeface="+mn-ea"/>
                <a:cs typeface="+mn-cs"/>
              </a:rPr>
              <a:t> </a:t>
            </a:r>
            <a:br>
              <a:rPr kumimoji="0" lang="en-US" sz="1200" b="0" i="0" u="none" strike="noStrike" kern="0" cap="none" spc="0" normalizeH="0" baseline="0" noProof="0" dirty="0">
                <a:ln>
                  <a:noFill/>
                </a:ln>
                <a:solidFill>
                  <a:srgbClr val="FFFFFF"/>
                </a:solidFill>
                <a:effectLst/>
                <a:uLnTx/>
                <a:uFillTx/>
                <a:latin typeface="Century Gothic"/>
                <a:ea typeface="+mn-ea"/>
                <a:cs typeface="+mn-cs"/>
              </a:rPr>
            </a:br>
            <a:r>
              <a:rPr kumimoji="0" lang="en-US" sz="1200" b="0" i="0" u="none" strike="noStrike" kern="0" cap="none" spc="0" normalizeH="0" baseline="0" noProof="0" dirty="0">
                <a:ln>
                  <a:noFill/>
                </a:ln>
                <a:solidFill>
                  <a:srgbClr val="FFFFFF"/>
                </a:solidFill>
                <a:effectLst/>
                <a:uLnTx/>
                <a:uFillTx/>
                <a:latin typeface="Century Gothic"/>
                <a:ea typeface="+mn-ea"/>
                <a:cs typeface="+mn-cs"/>
              </a:rPr>
              <a:t>Requirement</a:t>
            </a:r>
          </a:p>
        </p:txBody>
      </p:sp>
      <p:sp>
        <p:nvSpPr>
          <p:cNvPr id="136" name="TextBox 135">
            <a:extLst>
              <a:ext uri="{FF2B5EF4-FFF2-40B4-BE49-F238E27FC236}">
                <a16:creationId xmlns:a16="http://schemas.microsoft.com/office/drawing/2014/main" id="{71C9F263-47F2-4E7F-8FAE-E9DCEFCC6199}"/>
              </a:ext>
            </a:extLst>
          </p:cNvPr>
          <p:cNvSpPr txBox="1"/>
          <p:nvPr>
            <p:custDataLst>
              <p:tags r:id="rId7"/>
            </p:custDataLst>
          </p:nvPr>
        </p:nvSpPr>
        <p:spPr>
          <a:xfrm>
            <a:off x="121125" y="3954627"/>
            <a:ext cx="2078104" cy="183583"/>
          </a:xfrm>
          <a:prstGeom prst="rect">
            <a:avLst/>
          </a:prstGeom>
          <a:solidFill>
            <a:srgbClr val="5B9BC8"/>
          </a:solidFill>
        </p:spPr>
        <p:txBody>
          <a:bodyPr vert="horz" wrap="square" lIns="36000" tIns="76200" rIns="0" bIns="76200"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dirty="0">
                <a:ln>
                  <a:noFill/>
                </a:ln>
                <a:solidFill>
                  <a:srgbClr val="FFFFFF"/>
                </a:solidFill>
                <a:effectLst/>
                <a:uLnTx/>
                <a:uFillTx/>
                <a:latin typeface="Century Gothic"/>
                <a:ea typeface="+mn-ea"/>
                <a:cs typeface="+mn-cs"/>
              </a:rPr>
              <a:t>Suggested Enhancement</a:t>
            </a:r>
          </a:p>
        </p:txBody>
      </p:sp>
      <p:cxnSp>
        <p:nvCxnSpPr>
          <p:cNvPr id="137" name="Straight Connector 136">
            <a:extLst>
              <a:ext uri="{FF2B5EF4-FFF2-40B4-BE49-F238E27FC236}">
                <a16:creationId xmlns:a16="http://schemas.microsoft.com/office/drawing/2014/main" id="{5F982D60-08D9-41E5-BCAD-C0BCF5B21168}"/>
              </a:ext>
            </a:extLst>
          </p:cNvPr>
          <p:cNvCxnSpPr>
            <a:cxnSpLocks/>
          </p:cNvCxnSpPr>
          <p:nvPr>
            <p:custDataLst>
              <p:tags r:id="rId8"/>
            </p:custDataLst>
          </p:nvPr>
        </p:nvCxnSpPr>
        <p:spPr>
          <a:xfrm>
            <a:off x="123851" y="4440954"/>
            <a:ext cx="4936081" cy="0"/>
          </a:xfrm>
          <a:prstGeom prst="line">
            <a:avLst/>
          </a:prstGeom>
          <a:noFill/>
          <a:ln w="9525" cap="flat" cmpd="sng" algn="ctr">
            <a:solidFill>
              <a:srgbClr val="808080"/>
            </a:solidFill>
            <a:prstDash val="dash"/>
          </a:ln>
          <a:effectLst/>
        </p:spPr>
      </p:cxnSp>
      <p:cxnSp>
        <p:nvCxnSpPr>
          <p:cNvPr id="138" name="Straight Connector 137">
            <a:extLst>
              <a:ext uri="{FF2B5EF4-FFF2-40B4-BE49-F238E27FC236}">
                <a16:creationId xmlns:a16="http://schemas.microsoft.com/office/drawing/2014/main" id="{299748D3-5D29-4A72-AB0E-75C0EF3466C8}"/>
              </a:ext>
            </a:extLst>
          </p:cNvPr>
          <p:cNvCxnSpPr>
            <a:cxnSpLocks/>
          </p:cNvCxnSpPr>
          <p:nvPr>
            <p:custDataLst>
              <p:tags r:id="rId9"/>
            </p:custDataLst>
          </p:nvPr>
        </p:nvCxnSpPr>
        <p:spPr>
          <a:xfrm>
            <a:off x="2271521" y="4694160"/>
            <a:ext cx="2788411" cy="0"/>
          </a:xfrm>
          <a:prstGeom prst="line">
            <a:avLst/>
          </a:prstGeom>
          <a:noFill/>
          <a:ln w="9525" cap="flat" cmpd="sng" algn="ctr">
            <a:solidFill>
              <a:srgbClr val="808080"/>
            </a:solidFill>
            <a:prstDash val="dash"/>
          </a:ln>
          <a:effectLst/>
        </p:spPr>
      </p:cxnSp>
      <p:cxnSp>
        <p:nvCxnSpPr>
          <p:cNvPr id="139" name="Straight Connector 138">
            <a:extLst>
              <a:ext uri="{FF2B5EF4-FFF2-40B4-BE49-F238E27FC236}">
                <a16:creationId xmlns:a16="http://schemas.microsoft.com/office/drawing/2014/main" id="{DC01433E-D669-4E1A-9715-3C26A07206C9}"/>
              </a:ext>
            </a:extLst>
          </p:cNvPr>
          <p:cNvCxnSpPr>
            <a:cxnSpLocks/>
          </p:cNvCxnSpPr>
          <p:nvPr>
            <p:custDataLst>
              <p:tags r:id="rId10"/>
            </p:custDataLst>
          </p:nvPr>
        </p:nvCxnSpPr>
        <p:spPr>
          <a:xfrm>
            <a:off x="123851" y="4947367"/>
            <a:ext cx="4936081" cy="0"/>
          </a:xfrm>
          <a:prstGeom prst="line">
            <a:avLst/>
          </a:prstGeom>
          <a:noFill/>
          <a:ln w="9525" cap="flat" cmpd="sng" algn="ctr">
            <a:solidFill>
              <a:srgbClr val="808080"/>
            </a:solidFill>
            <a:prstDash val="dash"/>
          </a:ln>
          <a:effectLst/>
        </p:spPr>
      </p:cxnSp>
      <p:cxnSp>
        <p:nvCxnSpPr>
          <p:cNvPr id="140" name="Straight Connector 139">
            <a:extLst>
              <a:ext uri="{FF2B5EF4-FFF2-40B4-BE49-F238E27FC236}">
                <a16:creationId xmlns:a16="http://schemas.microsoft.com/office/drawing/2014/main" id="{938D7BF9-2865-4EA2-BD1A-D866028A022F}"/>
              </a:ext>
            </a:extLst>
          </p:cNvPr>
          <p:cNvCxnSpPr>
            <a:cxnSpLocks/>
          </p:cNvCxnSpPr>
          <p:nvPr>
            <p:custDataLst>
              <p:tags r:id="rId11"/>
            </p:custDataLst>
          </p:nvPr>
        </p:nvCxnSpPr>
        <p:spPr>
          <a:xfrm>
            <a:off x="123851" y="4181639"/>
            <a:ext cx="4936081" cy="0"/>
          </a:xfrm>
          <a:prstGeom prst="line">
            <a:avLst/>
          </a:prstGeom>
          <a:noFill/>
          <a:ln w="9525" cap="flat" cmpd="sng" algn="ctr">
            <a:solidFill>
              <a:srgbClr val="808080"/>
            </a:solidFill>
            <a:prstDash val="dash"/>
          </a:ln>
          <a:effectLst/>
        </p:spPr>
      </p:cxnSp>
      <p:cxnSp>
        <p:nvCxnSpPr>
          <p:cNvPr id="141" name="Straight Connector 140">
            <a:extLst>
              <a:ext uri="{FF2B5EF4-FFF2-40B4-BE49-F238E27FC236}">
                <a16:creationId xmlns:a16="http://schemas.microsoft.com/office/drawing/2014/main" id="{1494A717-3A48-4871-A7D1-6F4CAF3B1097}"/>
              </a:ext>
            </a:extLst>
          </p:cNvPr>
          <p:cNvCxnSpPr>
            <a:cxnSpLocks/>
          </p:cNvCxnSpPr>
          <p:nvPr>
            <p:custDataLst>
              <p:tags r:id="rId12"/>
            </p:custDataLst>
          </p:nvPr>
        </p:nvCxnSpPr>
        <p:spPr>
          <a:xfrm>
            <a:off x="123851" y="5455525"/>
            <a:ext cx="4936081" cy="0"/>
          </a:xfrm>
          <a:prstGeom prst="line">
            <a:avLst/>
          </a:prstGeom>
          <a:noFill/>
          <a:ln w="9525" cap="flat" cmpd="sng" algn="ctr">
            <a:solidFill>
              <a:srgbClr val="808080"/>
            </a:solidFill>
            <a:prstDash val="dash"/>
          </a:ln>
          <a:effectLst/>
        </p:spPr>
      </p:cxnSp>
      <p:cxnSp>
        <p:nvCxnSpPr>
          <p:cNvPr id="142" name="Straight Connector 141">
            <a:extLst>
              <a:ext uri="{FF2B5EF4-FFF2-40B4-BE49-F238E27FC236}">
                <a16:creationId xmlns:a16="http://schemas.microsoft.com/office/drawing/2014/main" id="{991C9CE8-A079-4394-9CB2-E7FEDE2EA496}"/>
              </a:ext>
            </a:extLst>
          </p:cNvPr>
          <p:cNvCxnSpPr>
            <a:cxnSpLocks/>
          </p:cNvCxnSpPr>
          <p:nvPr>
            <p:custDataLst>
              <p:tags r:id="rId13"/>
            </p:custDataLst>
          </p:nvPr>
        </p:nvCxnSpPr>
        <p:spPr>
          <a:xfrm>
            <a:off x="123851" y="5708732"/>
            <a:ext cx="4936081" cy="0"/>
          </a:xfrm>
          <a:prstGeom prst="line">
            <a:avLst/>
          </a:prstGeom>
          <a:noFill/>
          <a:ln w="9525" cap="flat" cmpd="sng" algn="ctr">
            <a:solidFill>
              <a:srgbClr val="808080"/>
            </a:solidFill>
            <a:prstDash val="dash"/>
          </a:ln>
          <a:effectLst/>
        </p:spPr>
      </p:cxnSp>
      <p:cxnSp>
        <p:nvCxnSpPr>
          <p:cNvPr id="143" name="Straight Connector 142">
            <a:extLst>
              <a:ext uri="{FF2B5EF4-FFF2-40B4-BE49-F238E27FC236}">
                <a16:creationId xmlns:a16="http://schemas.microsoft.com/office/drawing/2014/main" id="{A9F2359B-1E46-40B3-9FA5-C41D248E3A98}"/>
              </a:ext>
            </a:extLst>
          </p:cNvPr>
          <p:cNvCxnSpPr>
            <a:cxnSpLocks/>
          </p:cNvCxnSpPr>
          <p:nvPr>
            <p:custDataLst>
              <p:tags r:id="rId14"/>
            </p:custDataLst>
          </p:nvPr>
        </p:nvCxnSpPr>
        <p:spPr>
          <a:xfrm>
            <a:off x="123851" y="5961938"/>
            <a:ext cx="4936081" cy="0"/>
          </a:xfrm>
          <a:prstGeom prst="line">
            <a:avLst/>
          </a:prstGeom>
          <a:noFill/>
          <a:ln w="9525" cap="flat" cmpd="sng" algn="ctr">
            <a:solidFill>
              <a:srgbClr val="808080"/>
            </a:solidFill>
            <a:prstDash val="solid"/>
          </a:ln>
          <a:effectLst/>
        </p:spPr>
      </p:cxnSp>
      <p:cxnSp>
        <p:nvCxnSpPr>
          <p:cNvPr id="144" name="Straight Connector 143">
            <a:extLst>
              <a:ext uri="{FF2B5EF4-FFF2-40B4-BE49-F238E27FC236}">
                <a16:creationId xmlns:a16="http://schemas.microsoft.com/office/drawing/2014/main" id="{20D2A568-EF55-4835-BE85-235DA281A078}"/>
              </a:ext>
            </a:extLst>
          </p:cNvPr>
          <p:cNvCxnSpPr/>
          <p:nvPr>
            <p:custDataLst>
              <p:tags r:id="rId15"/>
            </p:custDataLst>
          </p:nvPr>
        </p:nvCxnSpPr>
        <p:spPr>
          <a:xfrm>
            <a:off x="123850" y="3877023"/>
            <a:ext cx="2057528" cy="0"/>
          </a:xfrm>
          <a:prstGeom prst="line">
            <a:avLst/>
          </a:prstGeom>
          <a:noFill/>
          <a:ln w="9525" cap="flat" cmpd="sng" algn="ctr">
            <a:solidFill>
              <a:srgbClr val="808080"/>
            </a:solidFill>
            <a:prstDash val="solid"/>
          </a:ln>
          <a:effectLst/>
        </p:spPr>
      </p:cxnSp>
      <p:sp>
        <p:nvSpPr>
          <p:cNvPr id="145" name="TextBox 144">
            <a:extLst>
              <a:ext uri="{FF2B5EF4-FFF2-40B4-BE49-F238E27FC236}">
                <a16:creationId xmlns:a16="http://schemas.microsoft.com/office/drawing/2014/main" id="{6477AF40-6458-4D53-9F69-11B67A5BED6C}"/>
              </a:ext>
            </a:extLst>
          </p:cNvPr>
          <p:cNvSpPr txBox="1"/>
          <p:nvPr>
            <p:custDataLst>
              <p:tags r:id="rId16"/>
            </p:custDataLst>
          </p:nvPr>
        </p:nvSpPr>
        <p:spPr>
          <a:xfrm>
            <a:off x="2271521" y="3631872"/>
            <a:ext cx="376388" cy="203133"/>
          </a:xfrm>
          <a:prstGeom prst="rect">
            <a:avLst/>
          </a:prstGeom>
        </p:spPr>
        <p:txBody>
          <a:bodyPr vert="horz" wrap="square" lIns="0" tIns="0" rIns="0" bIns="0" rtlCol="0" anchor="b">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000000"/>
                </a:solidFill>
                <a:effectLst/>
                <a:uLnTx/>
                <a:uFillTx/>
                <a:latin typeface="Century Gothic"/>
                <a:ea typeface="+mn-ea"/>
                <a:cs typeface="+mn-cs"/>
              </a:rPr>
              <a:t>Ph3</a:t>
            </a:r>
          </a:p>
        </p:txBody>
      </p:sp>
      <p:sp>
        <p:nvSpPr>
          <p:cNvPr id="146" name="TextBox 145">
            <a:extLst>
              <a:ext uri="{FF2B5EF4-FFF2-40B4-BE49-F238E27FC236}">
                <a16:creationId xmlns:a16="http://schemas.microsoft.com/office/drawing/2014/main" id="{9CBB492A-9698-4BB2-AA17-7757A084A780}"/>
              </a:ext>
            </a:extLst>
          </p:cNvPr>
          <p:cNvSpPr txBox="1"/>
          <p:nvPr>
            <p:custDataLst>
              <p:tags r:id="rId17"/>
            </p:custDataLst>
          </p:nvPr>
        </p:nvSpPr>
        <p:spPr>
          <a:xfrm>
            <a:off x="2271521" y="4215687"/>
            <a:ext cx="376388"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FFFFFF"/>
                </a:solidFill>
                <a:effectLst/>
                <a:uLnTx/>
                <a:uFillTx/>
                <a:latin typeface="Century Gothic"/>
                <a:ea typeface="+mn-ea"/>
                <a:cs typeface="+mn-cs"/>
              </a:rPr>
              <a:t>Yes</a:t>
            </a:r>
          </a:p>
        </p:txBody>
      </p:sp>
      <p:sp>
        <p:nvSpPr>
          <p:cNvPr id="147" name="TextBox 146">
            <a:extLst>
              <a:ext uri="{FF2B5EF4-FFF2-40B4-BE49-F238E27FC236}">
                <a16:creationId xmlns:a16="http://schemas.microsoft.com/office/drawing/2014/main" id="{9421399D-FF11-4BF5-9F4B-0506687F07C7}"/>
              </a:ext>
            </a:extLst>
          </p:cNvPr>
          <p:cNvSpPr txBox="1"/>
          <p:nvPr>
            <p:custDataLst>
              <p:tags r:id="rId18"/>
            </p:custDataLst>
          </p:nvPr>
        </p:nvSpPr>
        <p:spPr>
          <a:xfrm>
            <a:off x="2271521" y="4468894"/>
            <a:ext cx="376388"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FFFFFF"/>
                </a:solidFill>
                <a:effectLst/>
                <a:uLnTx/>
                <a:uFillTx/>
                <a:latin typeface="Century Gothic"/>
                <a:ea typeface="+mn-ea"/>
                <a:cs typeface="+mn-cs"/>
              </a:rPr>
              <a:t>Yes</a:t>
            </a:r>
          </a:p>
        </p:txBody>
      </p:sp>
      <p:sp>
        <p:nvSpPr>
          <p:cNvPr id="148" name="TextBox 147">
            <a:extLst>
              <a:ext uri="{FF2B5EF4-FFF2-40B4-BE49-F238E27FC236}">
                <a16:creationId xmlns:a16="http://schemas.microsoft.com/office/drawing/2014/main" id="{E092EC68-1BC8-4F28-B642-C825C65F51AD}"/>
              </a:ext>
            </a:extLst>
          </p:cNvPr>
          <p:cNvSpPr txBox="1"/>
          <p:nvPr>
            <p:custDataLst>
              <p:tags r:id="rId19"/>
            </p:custDataLst>
          </p:nvPr>
        </p:nvSpPr>
        <p:spPr>
          <a:xfrm>
            <a:off x="2271521" y="4722100"/>
            <a:ext cx="376388"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No</a:t>
            </a:r>
          </a:p>
        </p:txBody>
      </p:sp>
      <p:sp>
        <p:nvSpPr>
          <p:cNvPr id="149" name="TextBox 148">
            <a:extLst>
              <a:ext uri="{FF2B5EF4-FFF2-40B4-BE49-F238E27FC236}">
                <a16:creationId xmlns:a16="http://schemas.microsoft.com/office/drawing/2014/main" id="{8B2872BF-72CB-4E97-95AD-ED5AED136999}"/>
              </a:ext>
            </a:extLst>
          </p:cNvPr>
          <p:cNvSpPr txBox="1"/>
          <p:nvPr>
            <p:custDataLst>
              <p:tags r:id="rId20"/>
            </p:custDataLst>
          </p:nvPr>
        </p:nvSpPr>
        <p:spPr>
          <a:xfrm>
            <a:off x="2271521" y="3954627"/>
            <a:ext cx="376388"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dirty="0">
                <a:ln>
                  <a:noFill/>
                </a:ln>
                <a:solidFill>
                  <a:srgbClr val="FFFFFF"/>
                </a:solidFill>
                <a:effectLst/>
                <a:uLnTx/>
                <a:uFillTx/>
                <a:latin typeface="Century Gothic"/>
                <a:ea typeface="+mn-ea"/>
                <a:cs typeface="+mn-cs"/>
              </a:rPr>
              <a:t>Yes</a:t>
            </a:r>
          </a:p>
        </p:txBody>
      </p:sp>
      <p:sp>
        <p:nvSpPr>
          <p:cNvPr id="150" name="TextBox 149">
            <a:extLst>
              <a:ext uri="{FF2B5EF4-FFF2-40B4-BE49-F238E27FC236}">
                <a16:creationId xmlns:a16="http://schemas.microsoft.com/office/drawing/2014/main" id="{FE0D7C44-2BD2-482A-B97F-E118382B0B9B}"/>
              </a:ext>
            </a:extLst>
          </p:cNvPr>
          <p:cNvSpPr txBox="1"/>
          <p:nvPr>
            <p:custDataLst>
              <p:tags r:id="rId21"/>
            </p:custDataLst>
          </p:nvPr>
        </p:nvSpPr>
        <p:spPr>
          <a:xfrm>
            <a:off x="2693307" y="3631872"/>
            <a:ext cx="318506" cy="203133"/>
          </a:xfrm>
          <a:prstGeom prst="rect">
            <a:avLst/>
          </a:prstGeom>
        </p:spPr>
        <p:txBody>
          <a:bodyPr vert="horz" wrap="square" lIns="0" tIns="0" rIns="0" bIns="0" rtlCol="0" anchor="b">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000000"/>
                </a:solidFill>
                <a:effectLst/>
                <a:uLnTx/>
                <a:uFillTx/>
                <a:latin typeface="Century Gothic"/>
                <a:ea typeface="+mn-ea"/>
                <a:cs typeface="+mn-cs"/>
              </a:rPr>
              <a:t>Tot.</a:t>
            </a:r>
          </a:p>
        </p:txBody>
      </p:sp>
      <p:sp>
        <p:nvSpPr>
          <p:cNvPr id="151" name="TextBox 150">
            <a:extLst>
              <a:ext uri="{FF2B5EF4-FFF2-40B4-BE49-F238E27FC236}">
                <a16:creationId xmlns:a16="http://schemas.microsoft.com/office/drawing/2014/main" id="{A3CEAAA9-9127-4758-97D0-443A53EEB938}"/>
              </a:ext>
            </a:extLst>
          </p:cNvPr>
          <p:cNvSpPr txBox="1"/>
          <p:nvPr>
            <p:custDataLst>
              <p:tags r:id="rId22"/>
            </p:custDataLst>
          </p:nvPr>
        </p:nvSpPr>
        <p:spPr>
          <a:xfrm>
            <a:off x="2693307" y="4215687"/>
            <a:ext cx="318506"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dirty="0">
                <a:ln>
                  <a:noFill/>
                </a:ln>
                <a:solidFill>
                  <a:srgbClr val="FFFFFF"/>
                </a:solidFill>
                <a:effectLst/>
                <a:uLnTx/>
                <a:uFillTx/>
                <a:latin typeface="Century Gothic"/>
                <a:ea typeface="+mn-ea"/>
                <a:cs typeface="+mn-cs"/>
              </a:rPr>
              <a:t>162</a:t>
            </a:r>
          </a:p>
        </p:txBody>
      </p:sp>
      <p:sp>
        <p:nvSpPr>
          <p:cNvPr id="152" name="TextBox 151">
            <a:extLst>
              <a:ext uri="{FF2B5EF4-FFF2-40B4-BE49-F238E27FC236}">
                <a16:creationId xmlns:a16="http://schemas.microsoft.com/office/drawing/2014/main" id="{F3C56A50-8F41-4B3E-9A36-245BBB9D7932}"/>
              </a:ext>
            </a:extLst>
          </p:cNvPr>
          <p:cNvSpPr txBox="1"/>
          <p:nvPr>
            <p:custDataLst>
              <p:tags r:id="rId23"/>
            </p:custDataLst>
          </p:nvPr>
        </p:nvSpPr>
        <p:spPr>
          <a:xfrm>
            <a:off x="2693307" y="4468894"/>
            <a:ext cx="318506"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FFFFFF"/>
                </a:solidFill>
                <a:effectLst/>
                <a:uLnTx/>
                <a:uFillTx/>
                <a:latin typeface="Century Gothic"/>
                <a:ea typeface="+mn-ea"/>
                <a:cs typeface="+mn-cs"/>
              </a:rPr>
              <a:t>45</a:t>
            </a:r>
          </a:p>
        </p:txBody>
      </p:sp>
      <p:sp>
        <p:nvSpPr>
          <p:cNvPr id="153" name="TextBox 152">
            <a:extLst>
              <a:ext uri="{FF2B5EF4-FFF2-40B4-BE49-F238E27FC236}">
                <a16:creationId xmlns:a16="http://schemas.microsoft.com/office/drawing/2014/main" id="{BD1AA144-FA35-449C-9357-F484F45902C5}"/>
              </a:ext>
            </a:extLst>
          </p:cNvPr>
          <p:cNvSpPr txBox="1"/>
          <p:nvPr>
            <p:custDataLst>
              <p:tags r:id="rId24"/>
            </p:custDataLst>
          </p:nvPr>
        </p:nvSpPr>
        <p:spPr>
          <a:xfrm>
            <a:off x="2693307" y="4722100"/>
            <a:ext cx="318506"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66</a:t>
            </a:r>
          </a:p>
        </p:txBody>
      </p:sp>
      <p:sp>
        <p:nvSpPr>
          <p:cNvPr id="154" name="TextBox 153">
            <a:extLst>
              <a:ext uri="{FF2B5EF4-FFF2-40B4-BE49-F238E27FC236}">
                <a16:creationId xmlns:a16="http://schemas.microsoft.com/office/drawing/2014/main" id="{C3726CFC-9EF7-4BCE-9FA4-C76E67AA5C76}"/>
              </a:ext>
            </a:extLst>
          </p:cNvPr>
          <p:cNvSpPr txBox="1"/>
          <p:nvPr>
            <p:custDataLst>
              <p:tags r:id="rId25"/>
            </p:custDataLst>
          </p:nvPr>
        </p:nvSpPr>
        <p:spPr>
          <a:xfrm>
            <a:off x="2693307" y="3954627"/>
            <a:ext cx="318506"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FFFFFF"/>
                </a:solidFill>
                <a:effectLst/>
                <a:uLnTx/>
                <a:uFillTx/>
                <a:latin typeface="Century Gothic"/>
                <a:ea typeface="+mn-ea"/>
                <a:cs typeface="+mn-cs"/>
              </a:rPr>
              <a:t>83</a:t>
            </a:r>
          </a:p>
        </p:txBody>
      </p:sp>
      <p:sp>
        <p:nvSpPr>
          <p:cNvPr id="155" name="TextBox 154">
            <a:extLst>
              <a:ext uri="{FF2B5EF4-FFF2-40B4-BE49-F238E27FC236}">
                <a16:creationId xmlns:a16="http://schemas.microsoft.com/office/drawing/2014/main" id="{997C7512-8113-4F28-9C06-BB33F8F509F6}"/>
              </a:ext>
            </a:extLst>
          </p:cNvPr>
          <p:cNvSpPr txBox="1"/>
          <p:nvPr>
            <p:custDataLst>
              <p:tags r:id="rId26"/>
            </p:custDataLst>
          </p:nvPr>
        </p:nvSpPr>
        <p:spPr>
          <a:xfrm>
            <a:off x="3057211" y="3631872"/>
            <a:ext cx="362769" cy="203133"/>
          </a:xfrm>
          <a:prstGeom prst="rect">
            <a:avLst/>
          </a:prstGeom>
        </p:spPr>
        <p:txBody>
          <a:bodyPr vert="horz" wrap="square" lIns="0" tIns="0" rIns="0" bIns="0" rtlCol="0" anchor="b">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000000"/>
                </a:solidFill>
                <a:effectLst/>
                <a:uLnTx/>
                <a:uFillTx/>
                <a:latin typeface="Century Gothic"/>
                <a:ea typeface="+mn-ea"/>
                <a:cs typeface="+mn-cs"/>
              </a:rPr>
              <a:t>W1</a:t>
            </a:r>
          </a:p>
        </p:txBody>
      </p:sp>
      <p:sp>
        <p:nvSpPr>
          <p:cNvPr id="156" name="TextBox 155">
            <a:extLst>
              <a:ext uri="{FF2B5EF4-FFF2-40B4-BE49-F238E27FC236}">
                <a16:creationId xmlns:a16="http://schemas.microsoft.com/office/drawing/2014/main" id="{ABC99ABA-8C2C-4863-A428-79FC4AADF57D}"/>
              </a:ext>
            </a:extLst>
          </p:cNvPr>
          <p:cNvSpPr txBox="1"/>
          <p:nvPr>
            <p:custDataLst>
              <p:tags r:id="rId27"/>
            </p:custDataLst>
          </p:nvPr>
        </p:nvSpPr>
        <p:spPr>
          <a:xfrm>
            <a:off x="3057211" y="4215687"/>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FFFFFF"/>
                </a:solidFill>
                <a:effectLst/>
                <a:uLnTx/>
                <a:uFillTx/>
                <a:latin typeface="Century Gothic"/>
                <a:ea typeface="+mn-ea"/>
                <a:cs typeface="+mn-cs"/>
              </a:rPr>
              <a:t>52</a:t>
            </a:r>
          </a:p>
        </p:txBody>
      </p:sp>
      <p:sp>
        <p:nvSpPr>
          <p:cNvPr id="157" name="TextBox 156">
            <a:extLst>
              <a:ext uri="{FF2B5EF4-FFF2-40B4-BE49-F238E27FC236}">
                <a16:creationId xmlns:a16="http://schemas.microsoft.com/office/drawing/2014/main" id="{BDFDD678-93EE-4514-90FF-59954DBCEADE}"/>
              </a:ext>
            </a:extLst>
          </p:cNvPr>
          <p:cNvSpPr txBox="1"/>
          <p:nvPr>
            <p:custDataLst>
              <p:tags r:id="rId28"/>
            </p:custDataLst>
          </p:nvPr>
        </p:nvSpPr>
        <p:spPr>
          <a:xfrm>
            <a:off x="3057211" y="4468894"/>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FFFFFF"/>
                </a:solidFill>
                <a:effectLst/>
                <a:uLnTx/>
                <a:uFillTx/>
                <a:latin typeface="Century Gothic"/>
                <a:ea typeface="+mn-ea"/>
                <a:cs typeface="+mn-cs"/>
              </a:rPr>
              <a:t>22</a:t>
            </a:r>
          </a:p>
        </p:txBody>
      </p:sp>
      <p:sp>
        <p:nvSpPr>
          <p:cNvPr id="158" name="TextBox 157">
            <a:extLst>
              <a:ext uri="{FF2B5EF4-FFF2-40B4-BE49-F238E27FC236}">
                <a16:creationId xmlns:a16="http://schemas.microsoft.com/office/drawing/2014/main" id="{12F0A2FB-CEF0-4D86-B633-2BA8763F1CED}"/>
              </a:ext>
            </a:extLst>
          </p:cNvPr>
          <p:cNvSpPr txBox="1"/>
          <p:nvPr>
            <p:custDataLst>
              <p:tags r:id="rId29"/>
            </p:custDataLst>
          </p:nvPr>
        </p:nvSpPr>
        <p:spPr>
          <a:xfrm>
            <a:off x="3057211" y="4722100"/>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32</a:t>
            </a:r>
          </a:p>
        </p:txBody>
      </p:sp>
      <p:sp>
        <p:nvSpPr>
          <p:cNvPr id="159" name="TextBox 158">
            <a:extLst>
              <a:ext uri="{FF2B5EF4-FFF2-40B4-BE49-F238E27FC236}">
                <a16:creationId xmlns:a16="http://schemas.microsoft.com/office/drawing/2014/main" id="{D7273991-483B-45F9-BACC-A39747B1EB57}"/>
              </a:ext>
            </a:extLst>
          </p:cNvPr>
          <p:cNvSpPr txBox="1"/>
          <p:nvPr>
            <p:custDataLst>
              <p:tags r:id="rId30"/>
            </p:custDataLst>
          </p:nvPr>
        </p:nvSpPr>
        <p:spPr>
          <a:xfrm>
            <a:off x="3057211" y="3954627"/>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FFFFFF"/>
                </a:solidFill>
                <a:effectLst/>
                <a:uLnTx/>
                <a:uFillTx/>
                <a:latin typeface="Century Gothic"/>
                <a:ea typeface="+mn-ea"/>
                <a:cs typeface="+mn-cs"/>
              </a:rPr>
              <a:t>38</a:t>
            </a:r>
          </a:p>
        </p:txBody>
      </p:sp>
      <p:sp>
        <p:nvSpPr>
          <p:cNvPr id="160" name="TextBox 159">
            <a:extLst>
              <a:ext uri="{FF2B5EF4-FFF2-40B4-BE49-F238E27FC236}">
                <a16:creationId xmlns:a16="http://schemas.microsoft.com/office/drawing/2014/main" id="{91DE3591-CC49-4AAD-91A9-EF88CCBAE246}"/>
              </a:ext>
            </a:extLst>
          </p:cNvPr>
          <p:cNvSpPr txBox="1"/>
          <p:nvPr>
            <p:custDataLst>
              <p:tags r:id="rId31"/>
            </p:custDataLst>
          </p:nvPr>
        </p:nvSpPr>
        <p:spPr>
          <a:xfrm>
            <a:off x="3465380" y="3631872"/>
            <a:ext cx="362769" cy="203133"/>
          </a:xfrm>
          <a:prstGeom prst="rect">
            <a:avLst/>
          </a:prstGeom>
        </p:spPr>
        <p:txBody>
          <a:bodyPr vert="horz" wrap="square" lIns="0" tIns="0" rIns="0" bIns="0" rtlCol="0" anchor="b">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000000"/>
                </a:solidFill>
                <a:effectLst/>
                <a:uLnTx/>
                <a:uFillTx/>
                <a:latin typeface="Century Gothic"/>
                <a:ea typeface="+mn-ea"/>
                <a:cs typeface="+mn-cs"/>
              </a:rPr>
              <a:t>W2</a:t>
            </a:r>
          </a:p>
        </p:txBody>
      </p:sp>
      <p:sp>
        <p:nvSpPr>
          <p:cNvPr id="161" name="TextBox 160">
            <a:extLst>
              <a:ext uri="{FF2B5EF4-FFF2-40B4-BE49-F238E27FC236}">
                <a16:creationId xmlns:a16="http://schemas.microsoft.com/office/drawing/2014/main" id="{7C79A2DB-6180-4C0F-9860-070B2063FFED}"/>
              </a:ext>
            </a:extLst>
          </p:cNvPr>
          <p:cNvSpPr txBox="1"/>
          <p:nvPr>
            <p:custDataLst>
              <p:tags r:id="rId32"/>
            </p:custDataLst>
          </p:nvPr>
        </p:nvSpPr>
        <p:spPr>
          <a:xfrm>
            <a:off x="3465380" y="4215687"/>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FFFFFF"/>
                </a:solidFill>
                <a:effectLst/>
                <a:uLnTx/>
                <a:uFillTx/>
                <a:latin typeface="Century Gothic"/>
                <a:ea typeface="+mn-ea"/>
                <a:cs typeface="+mn-cs"/>
              </a:rPr>
              <a:t>57</a:t>
            </a:r>
          </a:p>
        </p:txBody>
      </p:sp>
      <p:sp>
        <p:nvSpPr>
          <p:cNvPr id="162" name="TextBox 161">
            <a:extLst>
              <a:ext uri="{FF2B5EF4-FFF2-40B4-BE49-F238E27FC236}">
                <a16:creationId xmlns:a16="http://schemas.microsoft.com/office/drawing/2014/main" id="{A7F2E10B-1239-4B42-B82C-E782CFB99F28}"/>
              </a:ext>
            </a:extLst>
          </p:cNvPr>
          <p:cNvSpPr txBox="1"/>
          <p:nvPr>
            <p:custDataLst>
              <p:tags r:id="rId33"/>
            </p:custDataLst>
          </p:nvPr>
        </p:nvSpPr>
        <p:spPr>
          <a:xfrm>
            <a:off x="3465380" y="4468894"/>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FFFFFF"/>
                </a:solidFill>
                <a:effectLst/>
                <a:uLnTx/>
                <a:uFillTx/>
                <a:latin typeface="Century Gothic"/>
                <a:ea typeface="+mn-ea"/>
                <a:cs typeface="+mn-cs"/>
              </a:rPr>
              <a:t>9</a:t>
            </a:r>
          </a:p>
        </p:txBody>
      </p:sp>
      <p:sp>
        <p:nvSpPr>
          <p:cNvPr id="163" name="TextBox 162">
            <a:extLst>
              <a:ext uri="{FF2B5EF4-FFF2-40B4-BE49-F238E27FC236}">
                <a16:creationId xmlns:a16="http://schemas.microsoft.com/office/drawing/2014/main" id="{5221C7F6-F8B9-40F4-A454-FB2DA8A34387}"/>
              </a:ext>
            </a:extLst>
          </p:cNvPr>
          <p:cNvSpPr txBox="1"/>
          <p:nvPr>
            <p:custDataLst>
              <p:tags r:id="rId34"/>
            </p:custDataLst>
          </p:nvPr>
        </p:nvSpPr>
        <p:spPr>
          <a:xfrm>
            <a:off x="3465380" y="4722100"/>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11</a:t>
            </a:r>
          </a:p>
        </p:txBody>
      </p:sp>
      <p:sp>
        <p:nvSpPr>
          <p:cNvPr id="164" name="TextBox 163">
            <a:extLst>
              <a:ext uri="{FF2B5EF4-FFF2-40B4-BE49-F238E27FC236}">
                <a16:creationId xmlns:a16="http://schemas.microsoft.com/office/drawing/2014/main" id="{D7E3D481-ABBC-449D-8937-E96CE9FA1E11}"/>
              </a:ext>
            </a:extLst>
          </p:cNvPr>
          <p:cNvSpPr txBox="1"/>
          <p:nvPr>
            <p:custDataLst>
              <p:tags r:id="rId35"/>
            </p:custDataLst>
          </p:nvPr>
        </p:nvSpPr>
        <p:spPr>
          <a:xfrm>
            <a:off x="3465380" y="3954627"/>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FFFFFF"/>
                </a:solidFill>
                <a:effectLst/>
                <a:uLnTx/>
                <a:uFillTx/>
                <a:latin typeface="Century Gothic"/>
                <a:ea typeface="+mn-ea"/>
                <a:cs typeface="+mn-cs"/>
              </a:rPr>
              <a:t>20</a:t>
            </a:r>
          </a:p>
        </p:txBody>
      </p:sp>
      <p:sp>
        <p:nvSpPr>
          <p:cNvPr id="165" name="TextBox 164">
            <a:extLst>
              <a:ext uri="{FF2B5EF4-FFF2-40B4-BE49-F238E27FC236}">
                <a16:creationId xmlns:a16="http://schemas.microsoft.com/office/drawing/2014/main" id="{613A843A-C659-4E72-B743-6531AE4AE490}"/>
              </a:ext>
            </a:extLst>
          </p:cNvPr>
          <p:cNvSpPr txBox="1"/>
          <p:nvPr>
            <p:custDataLst>
              <p:tags r:id="rId36"/>
            </p:custDataLst>
          </p:nvPr>
        </p:nvSpPr>
        <p:spPr>
          <a:xfrm>
            <a:off x="3873547" y="3631872"/>
            <a:ext cx="362769" cy="203133"/>
          </a:xfrm>
          <a:prstGeom prst="rect">
            <a:avLst/>
          </a:prstGeom>
        </p:spPr>
        <p:txBody>
          <a:bodyPr vert="horz" wrap="square" lIns="0" tIns="0" rIns="0" bIns="0" rtlCol="0" anchor="b">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000000"/>
                </a:solidFill>
                <a:effectLst/>
                <a:uLnTx/>
                <a:uFillTx/>
                <a:latin typeface="Century Gothic"/>
                <a:ea typeface="+mn-ea"/>
                <a:cs typeface="+mn-cs"/>
              </a:rPr>
              <a:t>W3</a:t>
            </a:r>
          </a:p>
        </p:txBody>
      </p:sp>
      <p:sp>
        <p:nvSpPr>
          <p:cNvPr id="166" name="TextBox 165">
            <a:extLst>
              <a:ext uri="{FF2B5EF4-FFF2-40B4-BE49-F238E27FC236}">
                <a16:creationId xmlns:a16="http://schemas.microsoft.com/office/drawing/2014/main" id="{3DAAD258-DE6F-455E-AB46-D0CD208FB07C}"/>
              </a:ext>
            </a:extLst>
          </p:cNvPr>
          <p:cNvSpPr txBox="1"/>
          <p:nvPr>
            <p:custDataLst>
              <p:tags r:id="rId37"/>
            </p:custDataLst>
          </p:nvPr>
        </p:nvSpPr>
        <p:spPr>
          <a:xfrm>
            <a:off x="3873547" y="4215687"/>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FFFFFF"/>
                </a:solidFill>
                <a:effectLst/>
                <a:uLnTx/>
                <a:uFillTx/>
                <a:latin typeface="Century Gothic"/>
                <a:ea typeface="+mn-ea"/>
                <a:cs typeface="+mn-cs"/>
              </a:rPr>
              <a:t>22</a:t>
            </a:r>
          </a:p>
        </p:txBody>
      </p:sp>
      <p:sp>
        <p:nvSpPr>
          <p:cNvPr id="167" name="TextBox 166">
            <a:extLst>
              <a:ext uri="{FF2B5EF4-FFF2-40B4-BE49-F238E27FC236}">
                <a16:creationId xmlns:a16="http://schemas.microsoft.com/office/drawing/2014/main" id="{2A02B228-11EC-459C-B0A7-4152FECC0D5C}"/>
              </a:ext>
            </a:extLst>
          </p:cNvPr>
          <p:cNvSpPr txBox="1"/>
          <p:nvPr>
            <p:custDataLst>
              <p:tags r:id="rId38"/>
            </p:custDataLst>
          </p:nvPr>
        </p:nvSpPr>
        <p:spPr>
          <a:xfrm>
            <a:off x="3873547" y="4468894"/>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FFFFFF"/>
                </a:solidFill>
                <a:effectLst/>
                <a:uLnTx/>
                <a:uFillTx/>
                <a:latin typeface="Century Gothic"/>
                <a:ea typeface="+mn-ea"/>
                <a:cs typeface="+mn-cs"/>
              </a:rPr>
              <a:t>8</a:t>
            </a:r>
          </a:p>
        </p:txBody>
      </p:sp>
      <p:sp>
        <p:nvSpPr>
          <p:cNvPr id="168" name="TextBox 167">
            <a:extLst>
              <a:ext uri="{FF2B5EF4-FFF2-40B4-BE49-F238E27FC236}">
                <a16:creationId xmlns:a16="http://schemas.microsoft.com/office/drawing/2014/main" id="{BE47B470-99DC-446F-9B5C-51B87ECF2CFB}"/>
              </a:ext>
            </a:extLst>
          </p:cNvPr>
          <p:cNvSpPr txBox="1"/>
          <p:nvPr>
            <p:custDataLst>
              <p:tags r:id="rId39"/>
            </p:custDataLst>
          </p:nvPr>
        </p:nvSpPr>
        <p:spPr>
          <a:xfrm>
            <a:off x="3873547" y="4722100"/>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14</a:t>
            </a:r>
          </a:p>
        </p:txBody>
      </p:sp>
      <p:sp>
        <p:nvSpPr>
          <p:cNvPr id="169" name="TextBox 168">
            <a:extLst>
              <a:ext uri="{FF2B5EF4-FFF2-40B4-BE49-F238E27FC236}">
                <a16:creationId xmlns:a16="http://schemas.microsoft.com/office/drawing/2014/main" id="{E11A92D5-CB5A-44C7-9015-C8A76A44A665}"/>
              </a:ext>
            </a:extLst>
          </p:cNvPr>
          <p:cNvSpPr txBox="1"/>
          <p:nvPr>
            <p:custDataLst>
              <p:tags r:id="rId40"/>
            </p:custDataLst>
          </p:nvPr>
        </p:nvSpPr>
        <p:spPr>
          <a:xfrm>
            <a:off x="3873547" y="3954627"/>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FFFFFF"/>
                </a:solidFill>
                <a:effectLst/>
                <a:uLnTx/>
                <a:uFillTx/>
                <a:latin typeface="Century Gothic"/>
                <a:ea typeface="+mn-ea"/>
                <a:cs typeface="+mn-cs"/>
              </a:rPr>
              <a:t>10</a:t>
            </a:r>
          </a:p>
        </p:txBody>
      </p:sp>
      <p:sp>
        <p:nvSpPr>
          <p:cNvPr id="170" name="TextBox 169">
            <a:extLst>
              <a:ext uri="{FF2B5EF4-FFF2-40B4-BE49-F238E27FC236}">
                <a16:creationId xmlns:a16="http://schemas.microsoft.com/office/drawing/2014/main" id="{6F6E365E-FAE0-4D91-8F68-EC605CDDDCBF}"/>
              </a:ext>
            </a:extLst>
          </p:cNvPr>
          <p:cNvSpPr txBox="1"/>
          <p:nvPr>
            <p:custDataLst>
              <p:tags r:id="rId41"/>
            </p:custDataLst>
          </p:nvPr>
        </p:nvSpPr>
        <p:spPr>
          <a:xfrm>
            <a:off x="4281714" y="3631872"/>
            <a:ext cx="362769" cy="203133"/>
          </a:xfrm>
          <a:prstGeom prst="rect">
            <a:avLst/>
          </a:prstGeom>
        </p:spPr>
        <p:txBody>
          <a:bodyPr vert="horz" wrap="square" lIns="0" tIns="0" rIns="0" bIns="0" rtlCol="0" anchor="b">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000000"/>
                </a:solidFill>
                <a:effectLst/>
                <a:uLnTx/>
                <a:uFillTx/>
                <a:latin typeface="Century Gothic"/>
                <a:ea typeface="+mn-ea"/>
                <a:cs typeface="+mn-cs"/>
              </a:rPr>
              <a:t>W4</a:t>
            </a:r>
          </a:p>
        </p:txBody>
      </p:sp>
      <p:sp>
        <p:nvSpPr>
          <p:cNvPr id="171" name="TextBox 170">
            <a:extLst>
              <a:ext uri="{FF2B5EF4-FFF2-40B4-BE49-F238E27FC236}">
                <a16:creationId xmlns:a16="http://schemas.microsoft.com/office/drawing/2014/main" id="{EDB5C4C5-406D-4FE0-9A1B-7514ED9193D8}"/>
              </a:ext>
            </a:extLst>
          </p:cNvPr>
          <p:cNvSpPr txBox="1"/>
          <p:nvPr>
            <p:custDataLst>
              <p:tags r:id="rId42"/>
            </p:custDataLst>
          </p:nvPr>
        </p:nvSpPr>
        <p:spPr>
          <a:xfrm>
            <a:off x="4281714" y="4215687"/>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FFFFFF"/>
                </a:solidFill>
                <a:effectLst/>
                <a:uLnTx/>
                <a:uFillTx/>
                <a:latin typeface="Century Gothic"/>
                <a:ea typeface="+mn-ea"/>
                <a:cs typeface="+mn-cs"/>
              </a:rPr>
              <a:t>20</a:t>
            </a:r>
          </a:p>
        </p:txBody>
      </p:sp>
      <p:sp>
        <p:nvSpPr>
          <p:cNvPr id="172" name="TextBox 171">
            <a:extLst>
              <a:ext uri="{FF2B5EF4-FFF2-40B4-BE49-F238E27FC236}">
                <a16:creationId xmlns:a16="http://schemas.microsoft.com/office/drawing/2014/main" id="{EE0EB58B-4C7A-4818-B722-450676DCCA7F}"/>
              </a:ext>
            </a:extLst>
          </p:cNvPr>
          <p:cNvSpPr txBox="1"/>
          <p:nvPr>
            <p:custDataLst>
              <p:tags r:id="rId43"/>
            </p:custDataLst>
          </p:nvPr>
        </p:nvSpPr>
        <p:spPr>
          <a:xfrm>
            <a:off x="4281714" y="4468894"/>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FFFFFF"/>
                </a:solidFill>
                <a:effectLst/>
                <a:uLnTx/>
                <a:uFillTx/>
                <a:latin typeface="Century Gothic"/>
                <a:ea typeface="+mn-ea"/>
                <a:cs typeface="+mn-cs"/>
              </a:rPr>
              <a:t>4</a:t>
            </a:r>
          </a:p>
        </p:txBody>
      </p:sp>
      <p:sp>
        <p:nvSpPr>
          <p:cNvPr id="173" name="TextBox 172">
            <a:extLst>
              <a:ext uri="{FF2B5EF4-FFF2-40B4-BE49-F238E27FC236}">
                <a16:creationId xmlns:a16="http://schemas.microsoft.com/office/drawing/2014/main" id="{6AEC3115-33AB-4454-84AE-126F1D1B6581}"/>
              </a:ext>
            </a:extLst>
          </p:cNvPr>
          <p:cNvSpPr txBox="1"/>
          <p:nvPr>
            <p:custDataLst>
              <p:tags r:id="rId44"/>
            </p:custDataLst>
          </p:nvPr>
        </p:nvSpPr>
        <p:spPr>
          <a:xfrm>
            <a:off x="4281714" y="4722100"/>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5</a:t>
            </a:r>
          </a:p>
        </p:txBody>
      </p:sp>
      <p:sp>
        <p:nvSpPr>
          <p:cNvPr id="174" name="TextBox 173">
            <a:extLst>
              <a:ext uri="{FF2B5EF4-FFF2-40B4-BE49-F238E27FC236}">
                <a16:creationId xmlns:a16="http://schemas.microsoft.com/office/drawing/2014/main" id="{DDD2B0EF-7330-4A42-AAE3-945C64D680FD}"/>
              </a:ext>
            </a:extLst>
          </p:cNvPr>
          <p:cNvSpPr txBox="1"/>
          <p:nvPr>
            <p:custDataLst>
              <p:tags r:id="rId45"/>
            </p:custDataLst>
          </p:nvPr>
        </p:nvSpPr>
        <p:spPr>
          <a:xfrm>
            <a:off x="4281714" y="3954627"/>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FFFFFF"/>
                </a:solidFill>
                <a:effectLst/>
                <a:uLnTx/>
                <a:uFillTx/>
                <a:latin typeface="Century Gothic"/>
                <a:ea typeface="+mn-ea"/>
                <a:cs typeface="+mn-cs"/>
              </a:rPr>
              <a:t>13</a:t>
            </a:r>
          </a:p>
        </p:txBody>
      </p:sp>
      <p:cxnSp>
        <p:nvCxnSpPr>
          <p:cNvPr id="175" name="Straight Connector 174">
            <a:extLst>
              <a:ext uri="{FF2B5EF4-FFF2-40B4-BE49-F238E27FC236}">
                <a16:creationId xmlns:a16="http://schemas.microsoft.com/office/drawing/2014/main" id="{08B1DDD5-73F8-422E-AB17-E58243598F99}"/>
              </a:ext>
            </a:extLst>
          </p:cNvPr>
          <p:cNvCxnSpPr/>
          <p:nvPr>
            <p:custDataLst>
              <p:tags r:id="rId46"/>
            </p:custDataLst>
          </p:nvPr>
        </p:nvCxnSpPr>
        <p:spPr>
          <a:xfrm>
            <a:off x="2271521" y="3877023"/>
            <a:ext cx="376388" cy="0"/>
          </a:xfrm>
          <a:prstGeom prst="line">
            <a:avLst/>
          </a:prstGeom>
          <a:noFill/>
          <a:ln w="9525" cap="flat" cmpd="sng" algn="ctr">
            <a:solidFill>
              <a:srgbClr val="808080"/>
            </a:solidFill>
            <a:prstDash val="solid"/>
          </a:ln>
          <a:effectLst/>
        </p:spPr>
      </p:cxnSp>
      <p:cxnSp>
        <p:nvCxnSpPr>
          <p:cNvPr id="176" name="Straight Connector 175">
            <a:extLst>
              <a:ext uri="{FF2B5EF4-FFF2-40B4-BE49-F238E27FC236}">
                <a16:creationId xmlns:a16="http://schemas.microsoft.com/office/drawing/2014/main" id="{B3B87642-FD60-413A-BC5E-B957CC99711B}"/>
              </a:ext>
            </a:extLst>
          </p:cNvPr>
          <p:cNvCxnSpPr/>
          <p:nvPr>
            <p:custDataLst>
              <p:tags r:id="rId47"/>
            </p:custDataLst>
          </p:nvPr>
        </p:nvCxnSpPr>
        <p:spPr>
          <a:xfrm>
            <a:off x="2693307" y="3877023"/>
            <a:ext cx="318506" cy="0"/>
          </a:xfrm>
          <a:prstGeom prst="line">
            <a:avLst/>
          </a:prstGeom>
          <a:noFill/>
          <a:ln w="9525" cap="flat" cmpd="sng" algn="ctr">
            <a:solidFill>
              <a:srgbClr val="808080"/>
            </a:solidFill>
            <a:prstDash val="solid"/>
          </a:ln>
          <a:effectLst/>
        </p:spPr>
      </p:cxnSp>
      <p:cxnSp>
        <p:nvCxnSpPr>
          <p:cNvPr id="177" name="Straight Connector 176">
            <a:extLst>
              <a:ext uri="{FF2B5EF4-FFF2-40B4-BE49-F238E27FC236}">
                <a16:creationId xmlns:a16="http://schemas.microsoft.com/office/drawing/2014/main" id="{65095067-F5E1-4FE7-8821-8A6B85CA6449}"/>
              </a:ext>
            </a:extLst>
          </p:cNvPr>
          <p:cNvCxnSpPr/>
          <p:nvPr>
            <p:custDataLst>
              <p:tags r:id="rId48"/>
            </p:custDataLst>
          </p:nvPr>
        </p:nvCxnSpPr>
        <p:spPr>
          <a:xfrm>
            <a:off x="3057211" y="3877023"/>
            <a:ext cx="362769" cy="0"/>
          </a:xfrm>
          <a:prstGeom prst="line">
            <a:avLst/>
          </a:prstGeom>
          <a:noFill/>
          <a:ln w="9525" cap="flat" cmpd="sng" algn="ctr">
            <a:solidFill>
              <a:srgbClr val="808080"/>
            </a:solidFill>
            <a:prstDash val="solid"/>
          </a:ln>
          <a:effectLst/>
        </p:spPr>
      </p:cxnSp>
      <p:cxnSp>
        <p:nvCxnSpPr>
          <p:cNvPr id="178" name="Straight Connector 177">
            <a:extLst>
              <a:ext uri="{FF2B5EF4-FFF2-40B4-BE49-F238E27FC236}">
                <a16:creationId xmlns:a16="http://schemas.microsoft.com/office/drawing/2014/main" id="{EC6A56CF-C755-4726-B09B-AF3C5C60B588}"/>
              </a:ext>
            </a:extLst>
          </p:cNvPr>
          <p:cNvCxnSpPr/>
          <p:nvPr>
            <p:custDataLst>
              <p:tags r:id="rId49"/>
            </p:custDataLst>
          </p:nvPr>
        </p:nvCxnSpPr>
        <p:spPr>
          <a:xfrm>
            <a:off x="3465380" y="3877023"/>
            <a:ext cx="362769" cy="0"/>
          </a:xfrm>
          <a:prstGeom prst="line">
            <a:avLst/>
          </a:prstGeom>
          <a:noFill/>
          <a:ln w="9525" cap="flat" cmpd="sng" algn="ctr">
            <a:solidFill>
              <a:srgbClr val="808080"/>
            </a:solidFill>
            <a:prstDash val="solid"/>
          </a:ln>
          <a:effectLst/>
        </p:spPr>
      </p:cxnSp>
      <p:cxnSp>
        <p:nvCxnSpPr>
          <p:cNvPr id="179" name="Straight Connector 178">
            <a:extLst>
              <a:ext uri="{FF2B5EF4-FFF2-40B4-BE49-F238E27FC236}">
                <a16:creationId xmlns:a16="http://schemas.microsoft.com/office/drawing/2014/main" id="{33CB5A8B-2F71-4A42-A5FD-852E5F70E846}"/>
              </a:ext>
            </a:extLst>
          </p:cNvPr>
          <p:cNvCxnSpPr/>
          <p:nvPr>
            <p:custDataLst>
              <p:tags r:id="rId50"/>
            </p:custDataLst>
          </p:nvPr>
        </p:nvCxnSpPr>
        <p:spPr>
          <a:xfrm>
            <a:off x="3873547" y="3877023"/>
            <a:ext cx="362769" cy="0"/>
          </a:xfrm>
          <a:prstGeom prst="line">
            <a:avLst/>
          </a:prstGeom>
          <a:noFill/>
          <a:ln w="9525" cap="flat" cmpd="sng" algn="ctr">
            <a:solidFill>
              <a:srgbClr val="808080"/>
            </a:solidFill>
            <a:prstDash val="solid"/>
          </a:ln>
          <a:effectLst/>
        </p:spPr>
      </p:cxnSp>
      <p:cxnSp>
        <p:nvCxnSpPr>
          <p:cNvPr id="180" name="Straight Connector 179">
            <a:extLst>
              <a:ext uri="{FF2B5EF4-FFF2-40B4-BE49-F238E27FC236}">
                <a16:creationId xmlns:a16="http://schemas.microsoft.com/office/drawing/2014/main" id="{18720E9D-CDB4-46AA-80FD-06DAAB3ECA5E}"/>
              </a:ext>
            </a:extLst>
          </p:cNvPr>
          <p:cNvCxnSpPr/>
          <p:nvPr>
            <p:custDataLst>
              <p:tags r:id="rId51"/>
            </p:custDataLst>
          </p:nvPr>
        </p:nvCxnSpPr>
        <p:spPr>
          <a:xfrm>
            <a:off x="4281714" y="3877023"/>
            <a:ext cx="362769" cy="0"/>
          </a:xfrm>
          <a:prstGeom prst="line">
            <a:avLst/>
          </a:prstGeom>
          <a:noFill/>
          <a:ln w="9525" cap="flat" cmpd="sng" algn="ctr">
            <a:solidFill>
              <a:srgbClr val="808080"/>
            </a:solidFill>
            <a:prstDash val="solid"/>
          </a:ln>
          <a:effectLst/>
        </p:spPr>
      </p:cxnSp>
      <p:sp>
        <p:nvSpPr>
          <p:cNvPr id="181" name="TextBox 180">
            <a:extLst>
              <a:ext uri="{FF2B5EF4-FFF2-40B4-BE49-F238E27FC236}">
                <a16:creationId xmlns:a16="http://schemas.microsoft.com/office/drawing/2014/main" id="{BF360070-4527-420A-B254-4B78CA758D82}"/>
              </a:ext>
            </a:extLst>
          </p:cNvPr>
          <p:cNvSpPr txBox="1"/>
          <p:nvPr>
            <p:custDataLst>
              <p:tags r:id="rId52"/>
            </p:custDataLst>
          </p:nvPr>
        </p:nvSpPr>
        <p:spPr>
          <a:xfrm>
            <a:off x="4697163" y="3631872"/>
            <a:ext cx="362769" cy="203133"/>
          </a:xfrm>
          <a:prstGeom prst="rect">
            <a:avLst/>
          </a:prstGeom>
        </p:spPr>
        <p:txBody>
          <a:bodyPr vert="horz" wrap="square" lIns="0" tIns="0" rIns="0" bIns="0" rtlCol="0" anchor="b">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000000"/>
                </a:solidFill>
                <a:effectLst/>
                <a:uLnTx/>
                <a:uFillTx/>
                <a:latin typeface="Century Gothic"/>
                <a:ea typeface="+mn-ea"/>
                <a:cs typeface="+mn-cs"/>
              </a:rPr>
              <a:t>W5</a:t>
            </a:r>
          </a:p>
        </p:txBody>
      </p:sp>
      <p:sp>
        <p:nvSpPr>
          <p:cNvPr id="182" name="TextBox 181">
            <a:extLst>
              <a:ext uri="{FF2B5EF4-FFF2-40B4-BE49-F238E27FC236}">
                <a16:creationId xmlns:a16="http://schemas.microsoft.com/office/drawing/2014/main" id="{A0B69018-31D2-4824-910B-957570EA9878}"/>
              </a:ext>
            </a:extLst>
          </p:cNvPr>
          <p:cNvSpPr txBox="1"/>
          <p:nvPr>
            <p:custDataLst>
              <p:tags r:id="rId53"/>
            </p:custDataLst>
          </p:nvPr>
        </p:nvSpPr>
        <p:spPr>
          <a:xfrm>
            <a:off x="4697163" y="4215687"/>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dirty="0">
                <a:ln>
                  <a:noFill/>
                </a:ln>
                <a:solidFill>
                  <a:srgbClr val="FFFFFF"/>
                </a:solidFill>
                <a:effectLst/>
                <a:uLnTx/>
                <a:uFillTx/>
                <a:latin typeface="Century Gothic"/>
                <a:ea typeface="+mn-ea"/>
                <a:cs typeface="+mn-cs"/>
              </a:rPr>
              <a:t>11</a:t>
            </a:r>
          </a:p>
        </p:txBody>
      </p:sp>
      <p:sp>
        <p:nvSpPr>
          <p:cNvPr id="183" name="TextBox 182">
            <a:extLst>
              <a:ext uri="{FF2B5EF4-FFF2-40B4-BE49-F238E27FC236}">
                <a16:creationId xmlns:a16="http://schemas.microsoft.com/office/drawing/2014/main" id="{87418F2A-449D-4CE1-B307-FB873744DD86}"/>
              </a:ext>
            </a:extLst>
          </p:cNvPr>
          <p:cNvSpPr txBox="1"/>
          <p:nvPr>
            <p:custDataLst>
              <p:tags r:id="rId54"/>
            </p:custDataLst>
          </p:nvPr>
        </p:nvSpPr>
        <p:spPr>
          <a:xfrm>
            <a:off x="4697163" y="4468894"/>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dirty="0">
                <a:ln>
                  <a:noFill/>
                </a:ln>
                <a:solidFill>
                  <a:srgbClr val="FFFFFF"/>
                </a:solidFill>
                <a:effectLst/>
                <a:uLnTx/>
                <a:uFillTx/>
                <a:latin typeface="Century Gothic"/>
                <a:ea typeface="+mn-ea"/>
                <a:cs typeface="+mn-cs"/>
              </a:rPr>
              <a:t>2</a:t>
            </a:r>
          </a:p>
        </p:txBody>
      </p:sp>
      <p:sp>
        <p:nvSpPr>
          <p:cNvPr id="184" name="TextBox 183">
            <a:extLst>
              <a:ext uri="{FF2B5EF4-FFF2-40B4-BE49-F238E27FC236}">
                <a16:creationId xmlns:a16="http://schemas.microsoft.com/office/drawing/2014/main" id="{507BD92D-C97F-4D6E-88FB-9AFB1C923BA4}"/>
              </a:ext>
            </a:extLst>
          </p:cNvPr>
          <p:cNvSpPr txBox="1"/>
          <p:nvPr>
            <p:custDataLst>
              <p:tags r:id="rId55"/>
            </p:custDataLst>
          </p:nvPr>
        </p:nvSpPr>
        <p:spPr>
          <a:xfrm>
            <a:off x="4697163" y="4722100"/>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mn-cs"/>
              </a:rPr>
              <a:t>4</a:t>
            </a:r>
          </a:p>
        </p:txBody>
      </p:sp>
      <p:sp>
        <p:nvSpPr>
          <p:cNvPr id="185" name="TextBox 184">
            <a:extLst>
              <a:ext uri="{FF2B5EF4-FFF2-40B4-BE49-F238E27FC236}">
                <a16:creationId xmlns:a16="http://schemas.microsoft.com/office/drawing/2014/main" id="{EE264BFC-8697-4E0B-B565-3FA8D43F8008}"/>
              </a:ext>
            </a:extLst>
          </p:cNvPr>
          <p:cNvSpPr txBox="1"/>
          <p:nvPr>
            <p:custDataLst>
              <p:tags r:id="rId56"/>
            </p:custDataLst>
          </p:nvPr>
        </p:nvSpPr>
        <p:spPr>
          <a:xfrm>
            <a:off x="4697163" y="3954627"/>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dirty="0">
                <a:ln>
                  <a:noFill/>
                </a:ln>
                <a:solidFill>
                  <a:srgbClr val="FFFFFF"/>
                </a:solidFill>
                <a:effectLst/>
                <a:uLnTx/>
                <a:uFillTx/>
                <a:latin typeface="Century Gothic"/>
                <a:ea typeface="+mn-ea"/>
                <a:cs typeface="+mn-cs"/>
              </a:rPr>
              <a:t>2</a:t>
            </a:r>
          </a:p>
        </p:txBody>
      </p:sp>
      <p:sp>
        <p:nvSpPr>
          <p:cNvPr id="226" name="TextBox 225">
            <a:extLst>
              <a:ext uri="{FF2B5EF4-FFF2-40B4-BE49-F238E27FC236}">
                <a16:creationId xmlns:a16="http://schemas.microsoft.com/office/drawing/2014/main" id="{BDDEB893-6F1D-48DB-AD2F-5A942BBD1C3D}"/>
              </a:ext>
            </a:extLst>
          </p:cNvPr>
          <p:cNvSpPr txBox="1"/>
          <p:nvPr>
            <p:custDataLst>
              <p:tags r:id="rId57"/>
            </p:custDataLst>
          </p:nvPr>
        </p:nvSpPr>
        <p:spPr>
          <a:xfrm>
            <a:off x="121125" y="5487712"/>
            <a:ext cx="2078104" cy="183583"/>
          </a:xfrm>
          <a:prstGeom prst="rect">
            <a:avLst/>
          </a:prstGeom>
          <a:solidFill>
            <a:srgbClr val="5B9BC8"/>
          </a:solidFill>
        </p:spPr>
        <p:txBody>
          <a:bodyPr vert="horz" wrap="square" lIns="36000" tIns="76200" rIns="0" bIns="76200"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FFFFFF"/>
                </a:solidFill>
                <a:effectLst/>
                <a:uLnTx/>
                <a:uFillTx/>
                <a:latin typeface="Century Gothic"/>
                <a:ea typeface="+mn-ea"/>
                <a:cs typeface="+mn-cs"/>
              </a:rPr>
              <a:t>Duplicate</a:t>
            </a:r>
          </a:p>
        </p:txBody>
      </p:sp>
      <p:sp>
        <p:nvSpPr>
          <p:cNvPr id="227" name="TextBox 226">
            <a:extLst>
              <a:ext uri="{FF2B5EF4-FFF2-40B4-BE49-F238E27FC236}">
                <a16:creationId xmlns:a16="http://schemas.microsoft.com/office/drawing/2014/main" id="{50FC70EE-B4A4-4AD3-8ABB-386D9B8698FE}"/>
              </a:ext>
            </a:extLst>
          </p:cNvPr>
          <p:cNvSpPr txBox="1"/>
          <p:nvPr>
            <p:custDataLst>
              <p:tags r:id="rId58"/>
            </p:custDataLst>
          </p:nvPr>
        </p:nvSpPr>
        <p:spPr>
          <a:xfrm>
            <a:off x="2271521" y="5487712"/>
            <a:ext cx="376388"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No</a:t>
            </a:r>
          </a:p>
        </p:txBody>
      </p:sp>
      <p:sp>
        <p:nvSpPr>
          <p:cNvPr id="228" name="TextBox 227">
            <a:extLst>
              <a:ext uri="{FF2B5EF4-FFF2-40B4-BE49-F238E27FC236}">
                <a16:creationId xmlns:a16="http://schemas.microsoft.com/office/drawing/2014/main" id="{24011CEA-55F6-4824-B91A-691669649F67}"/>
              </a:ext>
            </a:extLst>
          </p:cNvPr>
          <p:cNvSpPr txBox="1"/>
          <p:nvPr>
            <p:custDataLst>
              <p:tags r:id="rId59"/>
            </p:custDataLst>
          </p:nvPr>
        </p:nvSpPr>
        <p:spPr>
          <a:xfrm>
            <a:off x="2693307" y="5487712"/>
            <a:ext cx="318506"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218</a:t>
            </a:r>
          </a:p>
        </p:txBody>
      </p:sp>
      <p:sp>
        <p:nvSpPr>
          <p:cNvPr id="229" name="TextBox 228">
            <a:extLst>
              <a:ext uri="{FF2B5EF4-FFF2-40B4-BE49-F238E27FC236}">
                <a16:creationId xmlns:a16="http://schemas.microsoft.com/office/drawing/2014/main" id="{E880357C-80D8-4FFA-97C0-FD6D082D64B7}"/>
              </a:ext>
            </a:extLst>
          </p:cNvPr>
          <p:cNvSpPr txBox="1"/>
          <p:nvPr>
            <p:custDataLst>
              <p:tags r:id="rId60"/>
            </p:custDataLst>
          </p:nvPr>
        </p:nvSpPr>
        <p:spPr>
          <a:xfrm>
            <a:off x="3057211" y="5487712"/>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93</a:t>
            </a:r>
          </a:p>
        </p:txBody>
      </p:sp>
      <p:sp>
        <p:nvSpPr>
          <p:cNvPr id="230" name="TextBox 229">
            <a:extLst>
              <a:ext uri="{FF2B5EF4-FFF2-40B4-BE49-F238E27FC236}">
                <a16:creationId xmlns:a16="http://schemas.microsoft.com/office/drawing/2014/main" id="{FC12955F-D1E4-4129-9371-385DD08434EC}"/>
              </a:ext>
            </a:extLst>
          </p:cNvPr>
          <p:cNvSpPr txBox="1"/>
          <p:nvPr>
            <p:custDataLst>
              <p:tags r:id="rId61"/>
            </p:custDataLst>
          </p:nvPr>
        </p:nvSpPr>
        <p:spPr>
          <a:xfrm>
            <a:off x="3465380" y="5487712"/>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106</a:t>
            </a:r>
          </a:p>
        </p:txBody>
      </p:sp>
      <p:sp>
        <p:nvSpPr>
          <p:cNvPr id="231" name="TextBox 230">
            <a:extLst>
              <a:ext uri="{FF2B5EF4-FFF2-40B4-BE49-F238E27FC236}">
                <a16:creationId xmlns:a16="http://schemas.microsoft.com/office/drawing/2014/main" id="{C22406B6-4C2B-4BF3-A06A-F2B4E8ED76FA}"/>
              </a:ext>
            </a:extLst>
          </p:cNvPr>
          <p:cNvSpPr txBox="1"/>
          <p:nvPr>
            <p:custDataLst>
              <p:tags r:id="rId62"/>
            </p:custDataLst>
          </p:nvPr>
        </p:nvSpPr>
        <p:spPr>
          <a:xfrm>
            <a:off x="3873547" y="5487712"/>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9</a:t>
            </a:r>
          </a:p>
        </p:txBody>
      </p:sp>
      <p:sp>
        <p:nvSpPr>
          <p:cNvPr id="232" name="TextBox 231">
            <a:extLst>
              <a:ext uri="{FF2B5EF4-FFF2-40B4-BE49-F238E27FC236}">
                <a16:creationId xmlns:a16="http://schemas.microsoft.com/office/drawing/2014/main" id="{174C3459-B3CB-4B30-9C80-1630DB1A98C4}"/>
              </a:ext>
            </a:extLst>
          </p:cNvPr>
          <p:cNvSpPr txBox="1"/>
          <p:nvPr>
            <p:custDataLst>
              <p:tags r:id="rId63"/>
            </p:custDataLst>
          </p:nvPr>
        </p:nvSpPr>
        <p:spPr>
          <a:xfrm>
            <a:off x="4281714" y="5487712"/>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10</a:t>
            </a:r>
          </a:p>
        </p:txBody>
      </p:sp>
      <p:sp>
        <p:nvSpPr>
          <p:cNvPr id="233" name="TextBox 232">
            <a:extLst>
              <a:ext uri="{FF2B5EF4-FFF2-40B4-BE49-F238E27FC236}">
                <a16:creationId xmlns:a16="http://schemas.microsoft.com/office/drawing/2014/main" id="{3D302125-F02C-448D-8201-D2E589E6E024}"/>
              </a:ext>
            </a:extLst>
          </p:cNvPr>
          <p:cNvSpPr txBox="1"/>
          <p:nvPr>
            <p:custDataLst>
              <p:tags r:id="rId64"/>
            </p:custDataLst>
          </p:nvPr>
        </p:nvSpPr>
        <p:spPr>
          <a:xfrm>
            <a:off x="4697163" y="5487712"/>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mn-cs"/>
              </a:rPr>
              <a:t>0</a:t>
            </a:r>
          </a:p>
        </p:txBody>
      </p:sp>
      <p:grpSp>
        <p:nvGrpSpPr>
          <p:cNvPr id="217" name="Group 216">
            <a:extLst>
              <a:ext uri="{FF2B5EF4-FFF2-40B4-BE49-F238E27FC236}">
                <a16:creationId xmlns:a16="http://schemas.microsoft.com/office/drawing/2014/main" id="{8941EE08-9662-4582-90E6-7C5A08F82E29}"/>
              </a:ext>
            </a:extLst>
          </p:cNvPr>
          <p:cNvGrpSpPr/>
          <p:nvPr/>
        </p:nvGrpSpPr>
        <p:grpSpPr>
          <a:xfrm>
            <a:off x="123851" y="5752823"/>
            <a:ext cx="4523358" cy="183583"/>
            <a:chOff x="121125" y="5297027"/>
            <a:chExt cx="4523358" cy="183583"/>
          </a:xfrm>
        </p:grpSpPr>
        <p:sp>
          <p:nvSpPr>
            <p:cNvPr id="219" name="TextBox 218">
              <a:extLst>
                <a:ext uri="{FF2B5EF4-FFF2-40B4-BE49-F238E27FC236}">
                  <a16:creationId xmlns:a16="http://schemas.microsoft.com/office/drawing/2014/main" id="{22003EC4-FA89-4061-985F-230F5FA8CC58}"/>
                </a:ext>
              </a:extLst>
            </p:cNvPr>
            <p:cNvSpPr txBox="1"/>
            <p:nvPr>
              <p:custDataLst>
                <p:tags r:id="rId108"/>
              </p:custDataLst>
            </p:nvPr>
          </p:nvSpPr>
          <p:spPr>
            <a:xfrm>
              <a:off x="121125" y="5297027"/>
              <a:ext cx="2078104" cy="183583"/>
            </a:xfrm>
            <a:prstGeom prst="rect">
              <a:avLst/>
            </a:prstGeom>
            <a:solidFill>
              <a:srgbClr val="5B9BC8"/>
            </a:solidFill>
          </p:spPr>
          <p:txBody>
            <a:bodyPr vert="horz" wrap="square" lIns="36000" tIns="76200" rIns="0" bIns="76200"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FFFFFF"/>
                  </a:solidFill>
                  <a:effectLst/>
                  <a:uLnTx/>
                  <a:uFillTx/>
                  <a:latin typeface="Century Gothic"/>
                  <a:ea typeface="+mn-ea"/>
                  <a:cs typeface="+mn-cs"/>
                </a:rPr>
                <a:t>N/A</a:t>
              </a:r>
            </a:p>
          </p:txBody>
        </p:sp>
        <p:sp>
          <p:nvSpPr>
            <p:cNvPr id="220" name="TextBox 219">
              <a:extLst>
                <a:ext uri="{FF2B5EF4-FFF2-40B4-BE49-F238E27FC236}">
                  <a16:creationId xmlns:a16="http://schemas.microsoft.com/office/drawing/2014/main" id="{94B0FF93-AE04-487F-AE2D-77129055DDBD}"/>
                </a:ext>
              </a:extLst>
            </p:cNvPr>
            <p:cNvSpPr txBox="1"/>
            <p:nvPr>
              <p:custDataLst>
                <p:tags r:id="rId109"/>
              </p:custDataLst>
            </p:nvPr>
          </p:nvSpPr>
          <p:spPr>
            <a:xfrm>
              <a:off x="2271521" y="5297027"/>
              <a:ext cx="376388"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No</a:t>
              </a:r>
            </a:p>
          </p:txBody>
        </p:sp>
        <p:sp>
          <p:nvSpPr>
            <p:cNvPr id="221" name="TextBox 220">
              <a:extLst>
                <a:ext uri="{FF2B5EF4-FFF2-40B4-BE49-F238E27FC236}">
                  <a16:creationId xmlns:a16="http://schemas.microsoft.com/office/drawing/2014/main" id="{E4A46229-3376-46F7-A104-4EE8DB99C5D2}"/>
                </a:ext>
              </a:extLst>
            </p:cNvPr>
            <p:cNvSpPr txBox="1"/>
            <p:nvPr>
              <p:custDataLst>
                <p:tags r:id="rId110"/>
              </p:custDataLst>
            </p:nvPr>
          </p:nvSpPr>
          <p:spPr>
            <a:xfrm>
              <a:off x="2693307" y="5297027"/>
              <a:ext cx="318506"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21</a:t>
              </a:r>
            </a:p>
          </p:txBody>
        </p:sp>
        <p:sp>
          <p:nvSpPr>
            <p:cNvPr id="222" name="TextBox 221">
              <a:extLst>
                <a:ext uri="{FF2B5EF4-FFF2-40B4-BE49-F238E27FC236}">
                  <a16:creationId xmlns:a16="http://schemas.microsoft.com/office/drawing/2014/main" id="{2AEE066B-5A0A-4A37-81D9-798BA760779B}"/>
                </a:ext>
              </a:extLst>
            </p:cNvPr>
            <p:cNvSpPr txBox="1"/>
            <p:nvPr>
              <p:custDataLst>
                <p:tags r:id="rId111"/>
              </p:custDataLst>
            </p:nvPr>
          </p:nvSpPr>
          <p:spPr>
            <a:xfrm>
              <a:off x="3057211" y="5297027"/>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12</a:t>
              </a:r>
            </a:p>
          </p:txBody>
        </p:sp>
        <p:sp>
          <p:nvSpPr>
            <p:cNvPr id="223" name="TextBox 222">
              <a:extLst>
                <a:ext uri="{FF2B5EF4-FFF2-40B4-BE49-F238E27FC236}">
                  <a16:creationId xmlns:a16="http://schemas.microsoft.com/office/drawing/2014/main" id="{A03AC191-C8FA-4F89-AAFA-181BBF677BB4}"/>
                </a:ext>
              </a:extLst>
            </p:cNvPr>
            <p:cNvSpPr txBox="1"/>
            <p:nvPr>
              <p:custDataLst>
                <p:tags r:id="rId112"/>
              </p:custDataLst>
            </p:nvPr>
          </p:nvSpPr>
          <p:spPr>
            <a:xfrm>
              <a:off x="3465380" y="5297027"/>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1</a:t>
              </a:r>
            </a:p>
          </p:txBody>
        </p:sp>
        <p:sp>
          <p:nvSpPr>
            <p:cNvPr id="224" name="TextBox 223">
              <a:extLst>
                <a:ext uri="{FF2B5EF4-FFF2-40B4-BE49-F238E27FC236}">
                  <a16:creationId xmlns:a16="http://schemas.microsoft.com/office/drawing/2014/main" id="{1BE301AB-BA33-4067-B86E-6D8853E7366D}"/>
                </a:ext>
              </a:extLst>
            </p:cNvPr>
            <p:cNvSpPr txBox="1"/>
            <p:nvPr>
              <p:custDataLst>
                <p:tags r:id="rId113"/>
              </p:custDataLst>
            </p:nvPr>
          </p:nvSpPr>
          <p:spPr>
            <a:xfrm>
              <a:off x="3873547" y="5297027"/>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2</a:t>
              </a:r>
            </a:p>
          </p:txBody>
        </p:sp>
        <p:sp>
          <p:nvSpPr>
            <p:cNvPr id="225" name="TextBox 224">
              <a:extLst>
                <a:ext uri="{FF2B5EF4-FFF2-40B4-BE49-F238E27FC236}">
                  <a16:creationId xmlns:a16="http://schemas.microsoft.com/office/drawing/2014/main" id="{79090191-82F6-41B8-B323-20A32D5D7B39}"/>
                </a:ext>
              </a:extLst>
            </p:cNvPr>
            <p:cNvSpPr txBox="1"/>
            <p:nvPr>
              <p:custDataLst>
                <p:tags r:id="rId114"/>
              </p:custDataLst>
            </p:nvPr>
          </p:nvSpPr>
          <p:spPr>
            <a:xfrm>
              <a:off x="4281714" y="5297027"/>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2</a:t>
              </a:r>
            </a:p>
          </p:txBody>
        </p:sp>
      </p:grpSp>
      <p:sp>
        <p:nvSpPr>
          <p:cNvPr id="218" name="TextBox 217">
            <a:extLst>
              <a:ext uri="{FF2B5EF4-FFF2-40B4-BE49-F238E27FC236}">
                <a16:creationId xmlns:a16="http://schemas.microsoft.com/office/drawing/2014/main" id="{10452B59-2D09-4B6F-8F6E-6E9BB63D0F06}"/>
              </a:ext>
            </a:extLst>
          </p:cNvPr>
          <p:cNvSpPr txBox="1"/>
          <p:nvPr>
            <p:custDataLst>
              <p:tags r:id="rId65"/>
            </p:custDataLst>
          </p:nvPr>
        </p:nvSpPr>
        <p:spPr>
          <a:xfrm>
            <a:off x="4699889" y="5752823"/>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mn-cs"/>
              </a:rPr>
              <a:t>4</a:t>
            </a:r>
          </a:p>
        </p:txBody>
      </p:sp>
      <p:sp>
        <p:nvSpPr>
          <p:cNvPr id="209" name="TextBox 208">
            <a:extLst>
              <a:ext uri="{FF2B5EF4-FFF2-40B4-BE49-F238E27FC236}">
                <a16:creationId xmlns:a16="http://schemas.microsoft.com/office/drawing/2014/main" id="{BE82E69E-59A7-4D34-B4D9-DD0CD6102F20}"/>
              </a:ext>
            </a:extLst>
          </p:cNvPr>
          <p:cNvSpPr txBox="1"/>
          <p:nvPr>
            <p:custDataLst>
              <p:tags r:id="rId66"/>
            </p:custDataLst>
          </p:nvPr>
        </p:nvSpPr>
        <p:spPr>
          <a:xfrm>
            <a:off x="123851" y="4982179"/>
            <a:ext cx="2078104" cy="183583"/>
          </a:xfrm>
          <a:prstGeom prst="rect">
            <a:avLst/>
          </a:prstGeom>
          <a:solidFill>
            <a:srgbClr val="5B9BC8"/>
          </a:solidFill>
        </p:spPr>
        <p:txBody>
          <a:bodyPr vert="horz" wrap="square" lIns="36000" tIns="76200" rIns="0" bIns="76200"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dirty="0">
                <a:ln>
                  <a:noFill/>
                </a:ln>
                <a:solidFill>
                  <a:srgbClr val="FFFFFF"/>
                </a:solidFill>
                <a:effectLst/>
                <a:uLnTx/>
                <a:uFillTx/>
                <a:latin typeface="Century Gothic"/>
                <a:ea typeface="+mn-ea"/>
                <a:cs typeface="+mn-cs"/>
              </a:rPr>
              <a:t>Parking Lot - Resolved</a:t>
            </a:r>
          </a:p>
        </p:txBody>
      </p:sp>
      <p:sp>
        <p:nvSpPr>
          <p:cNvPr id="210" name="TextBox 209">
            <a:extLst>
              <a:ext uri="{FF2B5EF4-FFF2-40B4-BE49-F238E27FC236}">
                <a16:creationId xmlns:a16="http://schemas.microsoft.com/office/drawing/2014/main" id="{88F47671-BA44-4277-96F6-21E8D04E0984}"/>
              </a:ext>
            </a:extLst>
          </p:cNvPr>
          <p:cNvSpPr txBox="1"/>
          <p:nvPr>
            <p:custDataLst>
              <p:tags r:id="rId67"/>
            </p:custDataLst>
          </p:nvPr>
        </p:nvSpPr>
        <p:spPr>
          <a:xfrm>
            <a:off x="2274247" y="4982179"/>
            <a:ext cx="376388"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No</a:t>
            </a:r>
          </a:p>
        </p:txBody>
      </p:sp>
      <p:sp>
        <p:nvSpPr>
          <p:cNvPr id="211" name="TextBox 210">
            <a:extLst>
              <a:ext uri="{FF2B5EF4-FFF2-40B4-BE49-F238E27FC236}">
                <a16:creationId xmlns:a16="http://schemas.microsoft.com/office/drawing/2014/main" id="{CD811DA8-D3E0-4909-A52C-8D3EB04FE561}"/>
              </a:ext>
            </a:extLst>
          </p:cNvPr>
          <p:cNvSpPr txBox="1"/>
          <p:nvPr>
            <p:custDataLst>
              <p:tags r:id="rId68"/>
            </p:custDataLst>
          </p:nvPr>
        </p:nvSpPr>
        <p:spPr>
          <a:xfrm>
            <a:off x="2696033" y="4982179"/>
            <a:ext cx="318506"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174</a:t>
            </a:r>
          </a:p>
        </p:txBody>
      </p:sp>
      <p:sp>
        <p:nvSpPr>
          <p:cNvPr id="212" name="TextBox 211">
            <a:extLst>
              <a:ext uri="{FF2B5EF4-FFF2-40B4-BE49-F238E27FC236}">
                <a16:creationId xmlns:a16="http://schemas.microsoft.com/office/drawing/2014/main" id="{DD883716-385B-4506-9E2F-0DC4E0A6E385}"/>
              </a:ext>
            </a:extLst>
          </p:cNvPr>
          <p:cNvSpPr txBox="1"/>
          <p:nvPr>
            <p:custDataLst>
              <p:tags r:id="rId69"/>
            </p:custDataLst>
          </p:nvPr>
        </p:nvSpPr>
        <p:spPr>
          <a:xfrm>
            <a:off x="3059937" y="4982179"/>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40</a:t>
            </a:r>
          </a:p>
        </p:txBody>
      </p:sp>
      <p:sp>
        <p:nvSpPr>
          <p:cNvPr id="213" name="TextBox 212">
            <a:extLst>
              <a:ext uri="{FF2B5EF4-FFF2-40B4-BE49-F238E27FC236}">
                <a16:creationId xmlns:a16="http://schemas.microsoft.com/office/drawing/2014/main" id="{99B723D8-766E-4568-9D77-F89564E72989}"/>
              </a:ext>
            </a:extLst>
          </p:cNvPr>
          <p:cNvSpPr txBox="1"/>
          <p:nvPr>
            <p:custDataLst>
              <p:tags r:id="rId70"/>
            </p:custDataLst>
          </p:nvPr>
        </p:nvSpPr>
        <p:spPr>
          <a:xfrm>
            <a:off x="3468106" y="4982179"/>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mn-cs"/>
              </a:rPr>
              <a:t>62</a:t>
            </a:r>
          </a:p>
        </p:txBody>
      </p:sp>
      <p:sp>
        <p:nvSpPr>
          <p:cNvPr id="214" name="TextBox 213">
            <a:extLst>
              <a:ext uri="{FF2B5EF4-FFF2-40B4-BE49-F238E27FC236}">
                <a16:creationId xmlns:a16="http://schemas.microsoft.com/office/drawing/2014/main" id="{18D3D575-4BF3-4644-A6F1-ED3452B3D994}"/>
              </a:ext>
            </a:extLst>
          </p:cNvPr>
          <p:cNvSpPr txBox="1"/>
          <p:nvPr>
            <p:custDataLst>
              <p:tags r:id="rId71"/>
            </p:custDataLst>
          </p:nvPr>
        </p:nvSpPr>
        <p:spPr>
          <a:xfrm>
            <a:off x="3876273" y="4982179"/>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37</a:t>
            </a:r>
          </a:p>
        </p:txBody>
      </p:sp>
      <p:sp>
        <p:nvSpPr>
          <p:cNvPr id="215" name="TextBox 214">
            <a:extLst>
              <a:ext uri="{FF2B5EF4-FFF2-40B4-BE49-F238E27FC236}">
                <a16:creationId xmlns:a16="http://schemas.microsoft.com/office/drawing/2014/main" id="{EEB6DB6A-2FEA-4489-83BD-4D579EB70AC7}"/>
              </a:ext>
            </a:extLst>
          </p:cNvPr>
          <p:cNvSpPr txBox="1"/>
          <p:nvPr>
            <p:custDataLst>
              <p:tags r:id="rId72"/>
            </p:custDataLst>
          </p:nvPr>
        </p:nvSpPr>
        <p:spPr>
          <a:xfrm>
            <a:off x="4284440" y="4982179"/>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31</a:t>
            </a:r>
          </a:p>
        </p:txBody>
      </p:sp>
      <p:sp>
        <p:nvSpPr>
          <p:cNvPr id="216" name="TextBox 215">
            <a:extLst>
              <a:ext uri="{FF2B5EF4-FFF2-40B4-BE49-F238E27FC236}">
                <a16:creationId xmlns:a16="http://schemas.microsoft.com/office/drawing/2014/main" id="{D2A079F8-2A56-4312-BB5A-021D5F35FAB3}"/>
              </a:ext>
            </a:extLst>
          </p:cNvPr>
          <p:cNvSpPr txBox="1"/>
          <p:nvPr>
            <p:custDataLst>
              <p:tags r:id="rId73"/>
            </p:custDataLst>
          </p:nvPr>
        </p:nvSpPr>
        <p:spPr>
          <a:xfrm>
            <a:off x="4699889" y="4982179"/>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mn-cs"/>
              </a:rPr>
              <a:t>4</a:t>
            </a:r>
          </a:p>
        </p:txBody>
      </p:sp>
      <p:sp>
        <p:nvSpPr>
          <p:cNvPr id="201" name="TextBox 200">
            <a:extLst>
              <a:ext uri="{FF2B5EF4-FFF2-40B4-BE49-F238E27FC236}">
                <a16:creationId xmlns:a16="http://schemas.microsoft.com/office/drawing/2014/main" id="{DF7F8124-60BC-40A7-A7A7-8FAA863D5657}"/>
              </a:ext>
            </a:extLst>
          </p:cNvPr>
          <p:cNvSpPr txBox="1"/>
          <p:nvPr>
            <p:custDataLst>
              <p:tags r:id="rId74"/>
            </p:custDataLst>
          </p:nvPr>
        </p:nvSpPr>
        <p:spPr>
          <a:xfrm>
            <a:off x="116586" y="5246765"/>
            <a:ext cx="2078104" cy="183583"/>
          </a:xfrm>
          <a:prstGeom prst="rect">
            <a:avLst/>
          </a:prstGeom>
          <a:solidFill>
            <a:srgbClr val="5B9BC8"/>
          </a:solidFill>
        </p:spPr>
        <p:txBody>
          <a:bodyPr vert="horz" wrap="square" lIns="36000" tIns="76200" rIns="0" bIns="76200"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dirty="0">
                <a:ln>
                  <a:noFill/>
                </a:ln>
                <a:solidFill>
                  <a:srgbClr val="FFFFFF"/>
                </a:solidFill>
                <a:effectLst/>
                <a:uLnTx/>
                <a:uFillTx/>
                <a:latin typeface="Century Gothic"/>
                <a:ea typeface="+mn-ea"/>
                <a:cs typeface="+mn-cs"/>
              </a:rPr>
              <a:t>Parking Lot - Pending</a:t>
            </a:r>
          </a:p>
        </p:txBody>
      </p:sp>
      <p:sp>
        <p:nvSpPr>
          <p:cNvPr id="202" name="TextBox 201">
            <a:extLst>
              <a:ext uri="{FF2B5EF4-FFF2-40B4-BE49-F238E27FC236}">
                <a16:creationId xmlns:a16="http://schemas.microsoft.com/office/drawing/2014/main" id="{51DCE42C-6581-4E11-BE72-A09F92154F8A}"/>
              </a:ext>
            </a:extLst>
          </p:cNvPr>
          <p:cNvSpPr txBox="1"/>
          <p:nvPr>
            <p:custDataLst>
              <p:tags r:id="rId75"/>
            </p:custDataLst>
          </p:nvPr>
        </p:nvSpPr>
        <p:spPr>
          <a:xfrm>
            <a:off x="2266982" y="5246765"/>
            <a:ext cx="376388"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No</a:t>
            </a:r>
          </a:p>
        </p:txBody>
      </p:sp>
      <p:sp>
        <p:nvSpPr>
          <p:cNvPr id="203" name="TextBox 202">
            <a:extLst>
              <a:ext uri="{FF2B5EF4-FFF2-40B4-BE49-F238E27FC236}">
                <a16:creationId xmlns:a16="http://schemas.microsoft.com/office/drawing/2014/main" id="{A07EF1B5-5786-4456-9D82-CCD9E931E49F}"/>
              </a:ext>
            </a:extLst>
          </p:cNvPr>
          <p:cNvSpPr txBox="1"/>
          <p:nvPr>
            <p:custDataLst>
              <p:tags r:id="rId76"/>
            </p:custDataLst>
          </p:nvPr>
        </p:nvSpPr>
        <p:spPr>
          <a:xfrm>
            <a:off x="2688768" y="5246765"/>
            <a:ext cx="318506"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11</a:t>
            </a:r>
          </a:p>
        </p:txBody>
      </p:sp>
      <p:sp>
        <p:nvSpPr>
          <p:cNvPr id="204" name="TextBox 203">
            <a:extLst>
              <a:ext uri="{FF2B5EF4-FFF2-40B4-BE49-F238E27FC236}">
                <a16:creationId xmlns:a16="http://schemas.microsoft.com/office/drawing/2014/main" id="{E6074914-C1EF-43F3-BFCD-D2C792454241}"/>
              </a:ext>
            </a:extLst>
          </p:cNvPr>
          <p:cNvSpPr txBox="1"/>
          <p:nvPr>
            <p:custDataLst>
              <p:tags r:id="rId77"/>
            </p:custDataLst>
          </p:nvPr>
        </p:nvSpPr>
        <p:spPr>
          <a:xfrm>
            <a:off x="3052672" y="5246765"/>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3</a:t>
            </a:r>
          </a:p>
        </p:txBody>
      </p:sp>
      <p:sp>
        <p:nvSpPr>
          <p:cNvPr id="205" name="TextBox 204">
            <a:extLst>
              <a:ext uri="{FF2B5EF4-FFF2-40B4-BE49-F238E27FC236}">
                <a16:creationId xmlns:a16="http://schemas.microsoft.com/office/drawing/2014/main" id="{5475D12C-9A61-4C15-A284-AF870379E7DF}"/>
              </a:ext>
            </a:extLst>
          </p:cNvPr>
          <p:cNvSpPr txBox="1"/>
          <p:nvPr>
            <p:custDataLst>
              <p:tags r:id="rId78"/>
            </p:custDataLst>
          </p:nvPr>
        </p:nvSpPr>
        <p:spPr>
          <a:xfrm>
            <a:off x="3460841" y="5246765"/>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5</a:t>
            </a:r>
          </a:p>
        </p:txBody>
      </p:sp>
      <p:sp>
        <p:nvSpPr>
          <p:cNvPr id="206" name="TextBox 205">
            <a:extLst>
              <a:ext uri="{FF2B5EF4-FFF2-40B4-BE49-F238E27FC236}">
                <a16:creationId xmlns:a16="http://schemas.microsoft.com/office/drawing/2014/main" id="{B3A753D9-266F-484A-BF1B-70174633BC14}"/>
              </a:ext>
            </a:extLst>
          </p:cNvPr>
          <p:cNvSpPr txBox="1"/>
          <p:nvPr>
            <p:custDataLst>
              <p:tags r:id="rId79"/>
            </p:custDataLst>
          </p:nvPr>
        </p:nvSpPr>
        <p:spPr>
          <a:xfrm>
            <a:off x="3869008" y="5246765"/>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0</a:t>
            </a:r>
          </a:p>
        </p:txBody>
      </p:sp>
      <p:sp>
        <p:nvSpPr>
          <p:cNvPr id="207" name="TextBox 206">
            <a:extLst>
              <a:ext uri="{FF2B5EF4-FFF2-40B4-BE49-F238E27FC236}">
                <a16:creationId xmlns:a16="http://schemas.microsoft.com/office/drawing/2014/main" id="{722B3375-B1A2-4EF6-B0EC-A45670E6F753}"/>
              </a:ext>
            </a:extLst>
          </p:cNvPr>
          <p:cNvSpPr txBox="1"/>
          <p:nvPr>
            <p:custDataLst>
              <p:tags r:id="rId80"/>
            </p:custDataLst>
          </p:nvPr>
        </p:nvSpPr>
        <p:spPr>
          <a:xfrm>
            <a:off x="4277175" y="5246765"/>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a:ln>
                  <a:noFill/>
                </a:ln>
                <a:solidFill>
                  <a:srgbClr val="000000"/>
                </a:solidFill>
                <a:effectLst/>
                <a:uLnTx/>
                <a:uFillTx/>
                <a:latin typeface="Century Gothic"/>
                <a:ea typeface="+mn-ea"/>
                <a:cs typeface="+mn-cs"/>
              </a:rPr>
              <a:t>2</a:t>
            </a:r>
          </a:p>
        </p:txBody>
      </p:sp>
      <p:sp>
        <p:nvSpPr>
          <p:cNvPr id="208" name="TextBox 207">
            <a:extLst>
              <a:ext uri="{FF2B5EF4-FFF2-40B4-BE49-F238E27FC236}">
                <a16:creationId xmlns:a16="http://schemas.microsoft.com/office/drawing/2014/main" id="{34B87CA2-8E1B-4BB1-952B-4836771992AE}"/>
              </a:ext>
            </a:extLst>
          </p:cNvPr>
          <p:cNvSpPr txBox="1"/>
          <p:nvPr>
            <p:custDataLst>
              <p:tags r:id="rId81"/>
            </p:custDataLst>
          </p:nvPr>
        </p:nvSpPr>
        <p:spPr>
          <a:xfrm>
            <a:off x="4692624" y="5246765"/>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mn-cs"/>
              </a:rPr>
              <a:t>1</a:t>
            </a:r>
          </a:p>
        </p:txBody>
      </p:sp>
      <p:sp>
        <p:nvSpPr>
          <p:cNvPr id="193" name="TextBox 192">
            <a:extLst>
              <a:ext uri="{FF2B5EF4-FFF2-40B4-BE49-F238E27FC236}">
                <a16:creationId xmlns:a16="http://schemas.microsoft.com/office/drawing/2014/main" id="{618A4F0D-EB18-4608-8801-418450DC5732}"/>
              </a:ext>
            </a:extLst>
          </p:cNvPr>
          <p:cNvSpPr txBox="1"/>
          <p:nvPr>
            <p:custDataLst>
              <p:tags r:id="rId82"/>
            </p:custDataLst>
          </p:nvPr>
        </p:nvSpPr>
        <p:spPr>
          <a:xfrm>
            <a:off x="121125" y="6003383"/>
            <a:ext cx="2078104" cy="183583"/>
          </a:xfrm>
          <a:prstGeom prst="rect">
            <a:avLst/>
          </a:prstGeom>
          <a:solidFill>
            <a:srgbClr val="5B9BC8"/>
          </a:solidFill>
        </p:spPr>
        <p:txBody>
          <a:bodyPr vert="horz" wrap="square" lIns="36000" tIns="76200" rIns="0" bIns="76200" rtlCol="0" anchor="ctr">
            <a:noAutofit/>
          </a:bodyPr>
          <a:lstStyle>
            <a:defPPr>
              <a:defRPr lang="en-US"/>
            </a:defPPr>
            <a:lvl1pPr marR="0" lvl="0" indent="0" defTabSz="913526" fontAlgn="base">
              <a:lnSpc>
                <a:spcPct val="100000"/>
              </a:lnSpc>
              <a:spcBef>
                <a:spcPct val="0"/>
              </a:spcBef>
              <a:spcAft>
                <a:spcPct val="0"/>
              </a:spcAft>
              <a:buClr>
                <a:srgbClr val="204762"/>
              </a:buClr>
              <a:buSzPct val="100000"/>
              <a:buFontTx/>
              <a:buNone/>
              <a:tabLst/>
              <a:defRPr kumimoji="0" sz="1200" b="1" i="0" u="none" strike="noStrike" kern="0" cap="none" spc="0" normalizeH="0" baseline="0">
                <a:ln>
                  <a:noFill/>
                </a:ln>
                <a:solidFill>
                  <a:srgbClr val="FFFFFF"/>
                </a:solidFill>
                <a:effectLst/>
                <a:uLnTx/>
                <a:uFillTx/>
                <a:latin typeface="Century Gothic"/>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FFFFFF"/>
                </a:solidFill>
                <a:effectLst/>
                <a:uLnTx/>
                <a:uFillTx/>
                <a:latin typeface="Century Gothic"/>
                <a:ea typeface="+mn-ea"/>
                <a:cs typeface="+mn-cs"/>
              </a:rPr>
              <a:t>Total</a:t>
            </a:r>
          </a:p>
        </p:txBody>
      </p:sp>
      <p:sp>
        <p:nvSpPr>
          <p:cNvPr id="194" name="TextBox 193">
            <a:extLst>
              <a:ext uri="{FF2B5EF4-FFF2-40B4-BE49-F238E27FC236}">
                <a16:creationId xmlns:a16="http://schemas.microsoft.com/office/drawing/2014/main" id="{A52AEC61-B8E7-49C5-8014-8927A2E01BA3}"/>
              </a:ext>
            </a:extLst>
          </p:cNvPr>
          <p:cNvSpPr txBox="1"/>
          <p:nvPr>
            <p:custDataLst>
              <p:tags r:id="rId83"/>
            </p:custDataLst>
          </p:nvPr>
        </p:nvSpPr>
        <p:spPr>
          <a:xfrm>
            <a:off x="2271521" y="6003383"/>
            <a:ext cx="376388"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endParaRPr kumimoji="0" lang="en-US" sz="1200" b="0" i="0" u="none" strike="noStrike" kern="0" cap="none" spc="0" normalizeH="0" baseline="0" noProof="0">
              <a:ln>
                <a:noFill/>
              </a:ln>
              <a:solidFill>
                <a:srgbClr val="000000"/>
              </a:solidFill>
              <a:effectLst/>
              <a:uLnTx/>
              <a:uFillTx/>
              <a:latin typeface="Century Gothic"/>
              <a:ea typeface="+mn-ea"/>
              <a:cs typeface="+mn-cs"/>
            </a:endParaRPr>
          </a:p>
        </p:txBody>
      </p:sp>
      <p:sp>
        <p:nvSpPr>
          <p:cNvPr id="195" name="TextBox 194">
            <a:extLst>
              <a:ext uri="{FF2B5EF4-FFF2-40B4-BE49-F238E27FC236}">
                <a16:creationId xmlns:a16="http://schemas.microsoft.com/office/drawing/2014/main" id="{B8837ED0-972F-4DD3-AA83-1D431CC17527}"/>
              </a:ext>
            </a:extLst>
          </p:cNvPr>
          <p:cNvSpPr txBox="1"/>
          <p:nvPr>
            <p:custDataLst>
              <p:tags r:id="rId84"/>
            </p:custDataLst>
          </p:nvPr>
        </p:nvSpPr>
        <p:spPr>
          <a:xfrm>
            <a:off x="2693307" y="6003383"/>
            <a:ext cx="318506"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000000"/>
                </a:solidFill>
                <a:effectLst/>
                <a:uLnTx/>
                <a:uFillTx/>
                <a:latin typeface="Century Gothic"/>
                <a:ea typeface="+mn-ea"/>
                <a:cs typeface="+mn-cs"/>
              </a:rPr>
              <a:t>780</a:t>
            </a:r>
          </a:p>
        </p:txBody>
      </p:sp>
      <p:sp>
        <p:nvSpPr>
          <p:cNvPr id="196" name="TextBox 195">
            <a:extLst>
              <a:ext uri="{FF2B5EF4-FFF2-40B4-BE49-F238E27FC236}">
                <a16:creationId xmlns:a16="http://schemas.microsoft.com/office/drawing/2014/main" id="{80227A4D-E982-4840-B08F-E7BE37430DB3}"/>
              </a:ext>
            </a:extLst>
          </p:cNvPr>
          <p:cNvSpPr txBox="1"/>
          <p:nvPr>
            <p:custDataLst>
              <p:tags r:id="rId85"/>
            </p:custDataLst>
          </p:nvPr>
        </p:nvSpPr>
        <p:spPr>
          <a:xfrm>
            <a:off x="3057211" y="6003383"/>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000000"/>
                </a:solidFill>
                <a:effectLst/>
                <a:uLnTx/>
                <a:uFillTx/>
                <a:latin typeface="Century Gothic"/>
                <a:ea typeface="+mn-ea"/>
                <a:cs typeface="+mn-cs"/>
              </a:rPr>
              <a:t>292</a:t>
            </a:r>
          </a:p>
        </p:txBody>
      </p:sp>
      <p:sp>
        <p:nvSpPr>
          <p:cNvPr id="197" name="TextBox 196">
            <a:extLst>
              <a:ext uri="{FF2B5EF4-FFF2-40B4-BE49-F238E27FC236}">
                <a16:creationId xmlns:a16="http://schemas.microsoft.com/office/drawing/2014/main" id="{4EC8B051-D8B7-4B68-878B-089D2DAD6D91}"/>
              </a:ext>
            </a:extLst>
          </p:cNvPr>
          <p:cNvSpPr txBox="1"/>
          <p:nvPr>
            <p:custDataLst>
              <p:tags r:id="rId86"/>
            </p:custDataLst>
          </p:nvPr>
        </p:nvSpPr>
        <p:spPr>
          <a:xfrm>
            <a:off x="3465380" y="6003383"/>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000000"/>
                </a:solidFill>
                <a:effectLst/>
                <a:uLnTx/>
                <a:uFillTx/>
                <a:latin typeface="Century Gothic"/>
                <a:ea typeface="+mn-ea"/>
                <a:cs typeface="+mn-cs"/>
              </a:rPr>
              <a:t>271</a:t>
            </a:r>
          </a:p>
        </p:txBody>
      </p:sp>
      <p:sp>
        <p:nvSpPr>
          <p:cNvPr id="198" name="TextBox 197">
            <a:extLst>
              <a:ext uri="{FF2B5EF4-FFF2-40B4-BE49-F238E27FC236}">
                <a16:creationId xmlns:a16="http://schemas.microsoft.com/office/drawing/2014/main" id="{0DBCA174-A018-44C3-B237-C0C15D249827}"/>
              </a:ext>
            </a:extLst>
          </p:cNvPr>
          <p:cNvSpPr txBox="1"/>
          <p:nvPr>
            <p:custDataLst>
              <p:tags r:id="rId87"/>
            </p:custDataLst>
          </p:nvPr>
        </p:nvSpPr>
        <p:spPr>
          <a:xfrm>
            <a:off x="3873547" y="6003383"/>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000000"/>
                </a:solidFill>
                <a:effectLst/>
                <a:uLnTx/>
                <a:uFillTx/>
                <a:latin typeface="Century Gothic"/>
                <a:ea typeface="+mn-ea"/>
                <a:cs typeface="+mn-cs"/>
              </a:rPr>
              <a:t>102</a:t>
            </a:r>
          </a:p>
        </p:txBody>
      </p:sp>
      <p:sp>
        <p:nvSpPr>
          <p:cNvPr id="199" name="TextBox 198">
            <a:extLst>
              <a:ext uri="{FF2B5EF4-FFF2-40B4-BE49-F238E27FC236}">
                <a16:creationId xmlns:a16="http://schemas.microsoft.com/office/drawing/2014/main" id="{A0EF183A-00A3-4A09-A7E4-18ACDA699F18}"/>
              </a:ext>
            </a:extLst>
          </p:cNvPr>
          <p:cNvSpPr txBox="1"/>
          <p:nvPr>
            <p:custDataLst>
              <p:tags r:id="rId88"/>
            </p:custDataLst>
          </p:nvPr>
        </p:nvSpPr>
        <p:spPr>
          <a:xfrm>
            <a:off x="4281714" y="6003383"/>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000000"/>
                </a:solidFill>
                <a:effectLst/>
                <a:uLnTx/>
                <a:uFillTx/>
                <a:latin typeface="Century Gothic"/>
                <a:ea typeface="+mn-ea"/>
                <a:cs typeface="+mn-cs"/>
              </a:rPr>
              <a:t>87</a:t>
            </a:r>
          </a:p>
        </p:txBody>
      </p:sp>
      <p:sp>
        <p:nvSpPr>
          <p:cNvPr id="200" name="TextBox 199">
            <a:extLst>
              <a:ext uri="{FF2B5EF4-FFF2-40B4-BE49-F238E27FC236}">
                <a16:creationId xmlns:a16="http://schemas.microsoft.com/office/drawing/2014/main" id="{7F669112-C731-426C-B03E-AAF83AE99490}"/>
              </a:ext>
            </a:extLst>
          </p:cNvPr>
          <p:cNvSpPr txBox="1"/>
          <p:nvPr>
            <p:custDataLst>
              <p:tags r:id="rId89"/>
            </p:custDataLst>
          </p:nvPr>
        </p:nvSpPr>
        <p:spPr>
          <a:xfrm>
            <a:off x="4697163" y="6003383"/>
            <a:ext cx="362769" cy="183583"/>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0" cap="none" spc="0" normalizeH="0" baseline="0" noProof="0" dirty="0">
                <a:ln>
                  <a:noFill/>
                </a:ln>
                <a:solidFill>
                  <a:srgbClr val="000000"/>
                </a:solidFill>
                <a:effectLst/>
                <a:uLnTx/>
                <a:uFillTx/>
                <a:latin typeface="Century Gothic"/>
                <a:ea typeface="+mn-ea"/>
                <a:cs typeface="+mn-cs"/>
              </a:rPr>
              <a:t>28</a:t>
            </a:r>
          </a:p>
        </p:txBody>
      </p:sp>
      <p:cxnSp>
        <p:nvCxnSpPr>
          <p:cNvPr id="191" name="Straight Connector 190">
            <a:extLst>
              <a:ext uri="{FF2B5EF4-FFF2-40B4-BE49-F238E27FC236}">
                <a16:creationId xmlns:a16="http://schemas.microsoft.com/office/drawing/2014/main" id="{952EF31D-2267-4003-BB0E-0FB1E4C2A917}"/>
              </a:ext>
            </a:extLst>
          </p:cNvPr>
          <p:cNvCxnSpPr/>
          <p:nvPr>
            <p:custDataLst>
              <p:tags r:id="rId90"/>
            </p:custDataLst>
          </p:nvPr>
        </p:nvCxnSpPr>
        <p:spPr>
          <a:xfrm>
            <a:off x="4697163" y="3877023"/>
            <a:ext cx="362769" cy="0"/>
          </a:xfrm>
          <a:prstGeom prst="line">
            <a:avLst/>
          </a:prstGeom>
          <a:noFill/>
          <a:ln w="9525" cap="flat" cmpd="sng" algn="ctr">
            <a:solidFill>
              <a:srgbClr val="808080"/>
            </a:solidFill>
            <a:prstDash val="solid"/>
          </a:ln>
          <a:effectLst/>
        </p:spPr>
      </p:cxnSp>
      <p:cxnSp>
        <p:nvCxnSpPr>
          <p:cNvPr id="192" name="Straight Connector 191">
            <a:extLst>
              <a:ext uri="{FF2B5EF4-FFF2-40B4-BE49-F238E27FC236}">
                <a16:creationId xmlns:a16="http://schemas.microsoft.com/office/drawing/2014/main" id="{0819BF3F-0825-465B-8367-AA81F24B3CFD}"/>
              </a:ext>
            </a:extLst>
          </p:cNvPr>
          <p:cNvCxnSpPr>
            <a:cxnSpLocks/>
          </p:cNvCxnSpPr>
          <p:nvPr>
            <p:custDataLst>
              <p:tags r:id="rId91"/>
            </p:custDataLst>
          </p:nvPr>
        </p:nvCxnSpPr>
        <p:spPr>
          <a:xfrm>
            <a:off x="125464" y="5201274"/>
            <a:ext cx="4936081" cy="0"/>
          </a:xfrm>
          <a:prstGeom prst="line">
            <a:avLst/>
          </a:prstGeom>
          <a:noFill/>
          <a:ln w="9525" cap="flat" cmpd="sng" algn="ctr">
            <a:solidFill>
              <a:srgbClr val="808080"/>
            </a:solidFill>
            <a:prstDash val="dash"/>
          </a:ln>
          <a:effectLst/>
        </p:spPr>
      </p:cxnSp>
      <p:graphicFrame>
        <p:nvGraphicFramePr>
          <p:cNvPr id="234" name="Object 233">
            <a:extLst>
              <a:ext uri="{FF2B5EF4-FFF2-40B4-BE49-F238E27FC236}">
                <a16:creationId xmlns:a16="http://schemas.microsoft.com/office/drawing/2014/main" id="{9D3F7CE9-C449-4778-B487-384A81974012}"/>
              </a:ext>
            </a:extLst>
          </p:cNvPr>
          <p:cNvGraphicFramePr>
            <a:graphicFrameLocks/>
          </p:cNvGraphicFramePr>
          <p:nvPr>
            <p:custDataLst>
              <p:tags r:id="rId92"/>
            </p:custDataLst>
            <p:extLst/>
          </p:nvPr>
        </p:nvGraphicFramePr>
        <p:xfrm>
          <a:off x="1600200" y="1143000"/>
          <a:ext cx="7315200" cy="1943363"/>
        </p:xfrm>
        <a:graphic>
          <a:graphicData uri="http://schemas.openxmlformats.org/presentationml/2006/ole">
            <mc:AlternateContent xmlns:mc="http://schemas.openxmlformats.org/markup-compatibility/2006">
              <mc:Choice xmlns:v="urn:schemas-microsoft-com:vml" Requires="v">
                <p:oleObj spid="_x0000_s4123" name="Chart" r:id="rId119" imgW="9144000" imgH="2428718" progId="MSGraph.Chart.8">
                  <p:embed followColorScheme="full"/>
                </p:oleObj>
              </mc:Choice>
              <mc:Fallback>
                <p:oleObj name="Chart" r:id="rId119" imgW="9144000" imgH="2428718" progId="MSGraph.Chart.8">
                  <p:embed followColorScheme="full"/>
                  <p:pic>
                    <p:nvPicPr>
                      <p:cNvPr id="234" name="Object 233">
                        <a:extLst>
                          <a:ext uri="{FF2B5EF4-FFF2-40B4-BE49-F238E27FC236}">
                            <a16:creationId xmlns:a16="http://schemas.microsoft.com/office/drawing/2014/main" id="{9D3F7CE9-C449-4778-B487-384A81974012}"/>
                          </a:ext>
                        </a:extLst>
                      </p:cNvPr>
                      <p:cNvPicPr/>
                      <p:nvPr/>
                    </p:nvPicPr>
                    <p:blipFill>
                      <a:blip r:embed="rId120"/>
                      <a:stretch>
                        <a:fillRect/>
                      </a:stretch>
                    </p:blipFill>
                    <p:spPr>
                      <a:xfrm>
                        <a:off x="1600200" y="1143000"/>
                        <a:ext cx="7315200" cy="1943363"/>
                      </a:xfrm>
                      <a:prstGeom prst="rect">
                        <a:avLst/>
                      </a:prstGeom>
                    </p:spPr>
                  </p:pic>
                </p:oleObj>
              </mc:Fallback>
            </mc:AlternateContent>
          </a:graphicData>
        </a:graphic>
      </p:graphicFrame>
      <p:sp>
        <p:nvSpPr>
          <p:cNvPr id="235" name="Text Placeholder 2">
            <a:extLst>
              <a:ext uri="{FF2B5EF4-FFF2-40B4-BE49-F238E27FC236}">
                <a16:creationId xmlns:a16="http://schemas.microsoft.com/office/drawing/2014/main" id="{EA828E00-3071-4717-81CA-13F338BA7355}"/>
              </a:ext>
            </a:extLst>
          </p:cNvPr>
          <p:cNvSpPr>
            <a:spLocks noGrp="1"/>
          </p:cNvSpPr>
          <p:nvPr>
            <p:custDataLst>
              <p:tags r:id="rId93"/>
            </p:custDataLst>
          </p:nvPr>
        </p:nvSpPr>
        <p:spPr bwMode="gray">
          <a:xfrm>
            <a:off x="5743575" y="2255838"/>
            <a:ext cx="2095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b"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ctr" defTabSz="913526" rtl="0" eaLnBrk="1" fontAlgn="base" latinLnBrk="0" hangingPunct="1">
              <a:lnSpc>
                <a:spcPct val="100000"/>
              </a:lnSpc>
              <a:spcBef>
                <a:spcPct val="0"/>
              </a:spcBef>
              <a:spcAft>
                <a:spcPct val="0"/>
              </a:spcAft>
              <a:buClr>
                <a:srgbClr val="44546A"/>
              </a:buClr>
              <a:buSzPct val="100000"/>
              <a:buFontTx/>
              <a:buNone/>
              <a:tabLst/>
              <a:defRPr/>
            </a:pPr>
            <a:fld id="{6FFB3193-A456-4C9E-AB24-94A233FF6979}" type="datetime'''''''''8''''''''''''''''''''''''7'''''''''''''''''''''''">
              <a:rPr kumimoji="0" lang="en-US" altLang="en-US" sz="1200" b="1" i="0" u="none" strike="noStrike" kern="1200" cap="none" spc="0" normalizeH="0" baseline="0" noProof="0">
                <a:ln>
                  <a:noFill/>
                </a:ln>
                <a:solidFill>
                  <a:srgbClr val="464646"/>
                </a:solidFill>
                <a:effectLst/>
                <a:uLnTx/>
                <a:uFillTx/>
                <a:latin typeface="Century Gothic"/>
                <a:ea typeface="+mn-ea"/>
                <a:cs typeface="+mn-cs"/>
              </a:rPr>
              <a:pPr marL="0" marR="0" lvl="0" indent="0" algn="ctr" defTabSz="913526" rtl="0" eaLnBrk="1" fontAlgn="base" latinLnBrk="0" hangingPunct="1">
                <a:lnSpc>
                  <a:spcPct val="100000"/>
                </a:lnSpc>
                <a:spcBef>
                  <a:spcPct val="0"/>
                </a:spcBef>
                <a:spcAft>
                  <a:spcPct val="0"/>
                </a:spcAft>
                <a:buClr>
                  <a:srgbClr val="44546A"/>
                </a:buClr>
                <a:buSzPct val="100000"/>
                <a:buFontTx/>
                <a:buNone/>
                <a:tabLst/>
                <a:defRPr/>
              </a:pPr>
              <a:t>87</a:t>
            </a:fld>
            <a:endParaRPr kumimoji="0" lang="en-US" sz="1200" b="1" i="0" u="none" strike="noStrike" kern="1200" cap="none" spc="0" normalizeH="0" baseline="0" noProof="0" dirty="0">
              <a:ln>
                <a:noFill/>
              </a:ln>
              <a:solidFill>
                <a:srgbClr val="464646"/>
              </a:solidFill>
              <a:effectLst/>
              <a:uLnTx/>
              <a:uFillTx/>
              <a:latin typeface="Century Gothic"/>
              <a:ea typeface="+mn-ea"/>
              <a:cs typeface="+mn-cs"/>
              <a:sym typeface="+mj-lt"/>
            </a:endParaRPr>
          </a:p>
        </p:txBody>
      </p:sp>
      <p:sp>
        <p:nvSpPr>
          <p:cNvPr id="242" name="Text Placeholder 2">
            <a:extLst>
              <a:ext uri="{FF2B5EF4-FFF2-40B4-BE49-F238E27FC236}">
                <a16:creationId xmlns:a16="http://schemas.microsoft.com/office/drawing/2014/main" id="{FE82B1D8-98EC-402D-BE9B-B1ABF982212A}"/>
              </a:ext>
            </a:extLst>
          </p:cNvPr>
          <p:cNvSpPr>
            <a:spLocks noGrp="1"/>
          </p:cNvSpPr>
          <p:nvPr>
            <p:custDataLst>
              <p:tags r:id="rId94"/>
            </p:custDataLst>
          </p:nvPr>
        </p:nvSpPr>
        <p:spPr bwMode="gray">
          <a:xfrm>
            <a:off x="6718300" y="2849563"/>
            <a:ext cx="206375" cy="182563"/>
          </a:xfrm>
          <a:prstGeom prst="rect">
            <a:avLst/>
          </a:prstGeom>
          <a:solidFill>
            <a:schemeClr val="accent5"/>
          </a:solidFill>
        </p:spPr>
        <p:txBody>
          <a:bodyPr vert="horz" wrap="none" lIns="19050" tIns="0" rIns="1905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ctr" defTabSz="913526" rtl="0" eaLnBrk="1" fontAlgn="base" latinLnBrk="0" hangingPunct="1">
              <a:lnSpc>
                <a:spcPct val="100000"/>
              </a:lnSpc>
              <a:spcBef>
                <a:spcPct val="0"/>
              </a:spcBef>
              <a:spcAft>
                <a:spcPct val="0"/>
              </a:spcAft>
              <a:buClr>
                <a:srgbClr val="44546A"/>
              </a:buClr>
              <a:buSzPct val="100000"/>
              <a:buFontTx/>
              <a:buNone/>
              <a:tabLst/>
              <a:defRPr/>
            </a:pPr>
            <a:fld id="{4F795A2A-0CE4-4C01-9475-87D57107EE22}" type="datetime'''''1''''''''''''''''''''''''''''5'''''''''''''''''''''''">
              <a:rPr kumimoji="0" lang="en-US" altLang="en-US" sz="1200" b="0" i="0" u="none" strike="noStrike" kern="1200" cap="none" spc="0" normalizeH="0" baseline="0" noProof="0">
                <a:ln>
                  <a:noFill/>
                </a:ln>
                <a:solidFill>
                  <a:srgbClr val="F0F0F0"/>
                </a:solidFill>
                <a:effectLst/>
                <a:uLnTx/>
                <a:uFillTx/>
                <a:latin typeface="Century Gothic"/>
                <a:ea typeface="+mn-ea"/>
                <a:cs typeface="+mn-cs"/>
              </a:rPr>
              <a:pPr marL="0" marR="0" lvl="0" indent="0" algn="ctr" defTabSz="913526" rtl="0" eaLnBrk="1" fontAlgn="base" latinLnBrk="0" hangingPunct="1">
                <a:lnSpc>
                  <a:spcPct val="100000"/>
                </a:lnSpc>
                <a:spcBef>
                  <a:spcPct val="0"/>
                </a:spcBef>
                <a:spcAft>
                  <a:spcPct val="0"/>
                </a:spcAft>
                <a:buClr>
                  <a:srgbClr val="44546A"/>
                </a:buClr>
                <a:buSzPct val="100000"/>
                <a:buFontTx/>
                <a:buNone/>
                <a:tabLst/>
                <a:defRPr/>
              </a:pPr>
              <a:t>15</a:t>
            </a:fld>
            <a:endParaRPr kumimoji="0" lang="en-US" sz="1200" b="0" i="0" u="none" strike="noStrike" kern="1200" cap="none" spc="0" normalizeH="0" baseline="0" noProof="0" dirty="0">
              <a:ln>
                <a:noFill/>
              </a:ln>
              <a:solidFill>
                <a:srgbClr val="F0F0F0"/>
              </a:solidFill>
              <a:effectLst/>
              <a:uLnTx/>
              <a:uFillTx/>
              <a:latin typeface="Century Gothic"/>
              <a:ea typeface="+mn-ea"/>
              <a:cs typeface="+mn-cs"/>
              <a:sym typeface="+mj-lt"/>
            </a:endParaRPr>
          </a:p>
        </p:txBody>
      </p:sp>
      <p:sp>
        <p:nvSpPr>
          <p:cNvPr id="239" name="Text Placeholder 2">
            <a:extLst>
              <a:ext uri="{FF2B5EF4-FFF2-40B4-BE49-F238E27FC236}">
                <a16:creationId xmlns:a16="http://schemas.microsoft.com/office/drawing/2014/main" id="{74AD8323-8D3C-48F2-965B-21B197AD9763}"/>
              </a:ext>
            </a:extLst>
          </p:cNvPr>
          <p:cNvSpPr>
            <a:spLocks noGrp="1"/>
          </p:cNvSpPr>
          <p:nvPr>
            <p:custDataLst>
              <p:tags r:id="rId95"/>
            </p:custDataLst>
          </p:nvPr>
        </p:nvSpPr>
        <p:spPr bwMode="auto">
          <a:xfrm>
            <a:off x="4381500" y="3121025"/>
            <a:ext cx="558800"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fld id="{8A1F5173-1788-46BF-A9B5-6279FA27A215}" type="datetime'''''''''W''''''''''''e''''''''''e''''''''''k'''''' ''3'''''">
              <a:rPr kumimoji="0" lang="en-US" altLang="en-US" sz="1200" b="0" i="0" u="none" strike="noStrike" kern="1200" cap="none" spc="0" normalizeH="0" baseline="0" noProof="0">
                <a:ln>
                  <a:noFill/>
                </a:ln>
                <a:solidFill>
                  <a:srgbClr val="464646"/>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t>Week 3</a:t>
            </a:fld>
            <a:endParaRPr kumimoji="0" lang="en-US" sz="1200" b="0" i="0" u="none" strike="noStrike" kern="1200" cap="none" spc="0" normalizeH="0" baseline="0" noProof="0" dirty="0">
              <a:ln>
                <a:noFill/>
              </a:ln>
              <a:solidFill>
                <a:srgbClr val="464646"/>
              </a:solidFill>
              <a:effectLst/>
              <a:uLnTx/>
              <a:uFillTx/>
              <a:latin typeface="Century Gothic"/>
              <a:ea typeface="+mn-ea"/>
              <a:cs typeface="+mn-cs"/>
              <a:sym typeface="+mj-lt"/>
            </a:endParaRPr>
          </a:p>
        </p:txBody>
      </p:sp>
      <p:sp>
        <p:nvSpPr>
          <p:cNvPr id="247" name="Text Placeholder 2">
            <a:extLst>
              <a:ext uri="{FF2B5EF4-FFF2-40B4-BE49-F238E27FC236}">
                <a16:creationId xmlns:a16="http://schemas.microsoft.com/office/drawing/2014/main" id="{ABBE54DB-2E32-4CE0-8C5B-1AD4C89AFF4D}"/>
              </a:ext>
            </a:extLst>
          </p:cNvPr>
          <p:cNvSpPr>
            <a:spLocks noGrp="1"/>
          </p:cNvSpPr>
          <p:nvPr>
            <p:custDataLst>
              <p:tags r:id="rId96"/>
            </p:custDataLst>
          </p:nvPr>
        </p:nvSpPr>
        <p:spPr bwMode="gray">
          <a:xfrm>
            <a:off x="4513263" y="2166938"/>
            <a:ext cx="2952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b"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ctr" defTabSz="913526" rtl="0" eaLnBrk="1" fontAlgn="base" latinLnBrk="0" hangingPunct="1">
              <a:lnSpc>
                <a:spcPct val="100000"/>
              </a:lnSpc>
              <a:spcBef>
                <a:spcPct val="0"/>
              </a:spcBef>
              <a:spcAft>
                <a:spcPct val="0"/>
              </a:spcAft>
              <a:buClr>
                <a:srgbClr val="44546A"/>
              </a:buClr>
              <a:buSzPct val="100000"/>
              <a:buFontTx/>
              <a:buNone/>
              <a:tabLst/>
              <a:defRPr/>
            </a:pPr>
            <a:fld id="{176360BF-548D-4E4D-B91B-FE9D1A249FCC}" type="datetime'''''''''''''''''''10''''''''2'">
              <a:rPr kumimoji="0" lang="en-US" altLang="en-US" sz="1200" b="1" i="0" u="none" strike="noStrike" kern="1200" cap="none" spc="0" normalizeH="0" baseline="0" noProof="0">
                <a:ln>
                  <a:noFill/>
                </a:ln>
                <a:solidFill>
                  <a:srgbClr val="464646"/>
                </a:solidFill>
                <a:effectLst/>
                <a:uLnTx/>
                <a:uFillTx/>
                <a:latin typeface="Century Gothic"/>
                <a:ea typeface="+mn-ea"/>
                <a:cs typeface="+mn-cs"/>
              </a:rPr>
              <a:pPr marL="0" marR="0" lvl="0" indent="0" algn="ctr" defTabSz="913526" rtl="0" eaLnBrk="1" fontAlgn="base" latinLnBrk="0" hangingPunct="1">
                <a:lnSpc>
                  <a:spcPct val="100000"/>
                </a:lnSpc>
                <a:spcBef>
                  <a:spcPct val="0"/>
                </a:spcBef>
                <a:spcAft>
                  <a:spcPct val="0"/>
                </a:spcAft>
                <a:buClr>
                  <a:srgbClr val="44546A"/>
                </a:buClr>
                <a:buSzPct val="100000"/>
                <a:buFontTx/>
                <a:buNone/>
                <a:tabLst/>
                <a:defRPr/>
              </a:pPr>
              <a:t>102</a:t>
            </a:fld>
            <a:endParaRPr kumimoji="0" lang="en-US" sz="1200" b="1" i="0" u="none" strike="noStrike" kern="1200" cap="none" spc="0" normalizeH="0" baseline="0" noProof="0" dirty="0">
              <a:ln>
                <a:noFill/>
              </a:ln>
              <a:solidFill>
                <a:srgbClr val="464646"/>
              </a:solidFill>
              <a:effectLst/>
              <a:uLnTx/>
              <a:uFillTx/>
              <a:latin typeface="Century Gothic"/>
              <a:ea typeface="+mn-ea"/>
              <a:cs typeface="+mn-cs"/>
              <a:sym typeface="+mj-lt"/>
            </a:endParaRPr>
          </a:p>
        </p:txBody>
      </p:sp>
      <p:sp useBgFill="1">
        <p:nvSpPr>
          <p:cNvPr id="240" name="Text Placeholder 2">
            <a:extLst>
              <a:ext uri="{FF2B5EF4-FFF2-40B4-BE49-F238E27FC236}">
                <a16:creationId xmlns:a16="http://schemas.microsoft.com/office/drawing/2014/main" id="{802F9CBC-66F8-439D-95E9-508046DE899A}"/>
              </a:ext>
            </a:extLst>
          </p:cNvPr>
          <p:cNvSpPr>
            <a:spLocks noGrp="1"/>
          </p:cNvSpPr>
          <p:nvPr>
            <p:custDataLst>
              <p:tags r:id="rId97"/>
            </p:custDataLst>
          </p:nvPr>
        </p:nvSpPr>
        <p:spPr bwMode="gray">
          <a:xfrm>
            <a:off x="7140575" y="2767013"/>
            <a:ext cx="206375" cy="182563"/>
          </a:xfrm>
          <a:prstGeom prst="rect">
            <a:avLst/>
          </a:prstGeom>
        </p:spPr>
        <p:txBody>
          <a:bodyPr vert="horz" wrap="none" lIns="19050" tIns="0" rIns="1905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ctr" defTabSz="913526" rtl="0" eaLnBrk="1" fontAlgn="base" latinLnBrk="0" hangingPunct="1">
              <a:lnSpc>
                <a:spcPct val="100000"/>
              </a:lnSpc>
              <a:spcBef>
                <a:spcPct val="0"/>
              </a:spcBef>
              <a:spcAft>
                <a:spcPct val="0"/>
              </a:spcAft>
              <a:buClr>
                <a:srgbClr val="44546A"/>
              </a:buClr>
              <a:buSzPct val="100000"/>
              <a:buFontTx/>
              <a:buNone/>
              <a:tabLst/>
              <a:defRPr/>
            </a:pPr>
            <a:fld id="{EBF1D484-1DAC-41BF-ABCB-84E6ACA7B85B}" type="datetime'''''''''''''''1''3'''''''">
              <a:rPr kumimoji="0" lang="en-US" altLang="en-US" sz="1200" b="0" i="0" u="none" strike="noStrike" kern="1200" cap="none" spc="0" normalizeH="0" baseline="0" noProof="0">
                <a:ln>
                  <a:noFill/>
                </a:ln>
                <a:solidFill>
                  <a:srgbClr val="464646"/>
                </a:solidFill>
                <a:effectLst/>
                <a:uLnTx/>
                <a:uFillTx/>
                <a:latin typeface="Century Gothic"/>
                <a:ea typeface="+mn-ea"/>
                <a:cs typeface="+mn-cs"/>
              </a:rPr>
              <a:pPr marL="0" marR="0" lvl="0" indent="0" algn="ctr" defTabSz="913526" rtl="0" eaLnBrk="1" fontAlgn="base" latinLnBrk="0" hangingPunct="1">
                <a:lnSpc>
                  <a:spcPct val="100000"/>
                </a:lnSpc>
                <a:spcBef>
                  <a:spcPct val="0"/>
                </a:spcBef>
                <a:spcAft>
                  <a:spcPct val="0"/>
                </a:spcAft>
                <a:buClr>
                  <a:srgbClr val="44546A"/>
                </a:buClr>
                <a:buSzPct val="100000"/>
                <a:buFontTx/>
                <a:buNone/>
                <a:tabLst/>
                <a:defRPr/>
              </a:pPr>
              <a:t>13</a:t>
            </a:fld>
            <a:endParaRPr kumimoji="0" lang="en-US" sz="1200" b="0" i="0" u="none" strike="noStrike" kern="1200" cap="none" spc="0" normalizeH="0" baseline="0" noProof="0" dirty="0">
              <a:ln>
                <a:noFill/>
              </a:ln>
              <a:solidFill>
                <a:srgbClr val="464646"/>
              </a:solidFill>
              <a:effectLst/>
              <a:uLnTx/>
              <a:uFillTx/>
              <a:latin typeface="Century Gothic"/>
              <a:ea typeface="+mn-ea"/>
              <a:cs typeface="+mn-cs"/>
              <a:sym typeface="+mj-lt"/>
            </a:endParaRPr>
          </a:p>
        </p:txBody>
      </p:sp>
      <p:sp>
        <p:nvSpPr>
          <p:cNvPr id="236" name="Text Placeholder 2">
            <a:extLst>
              <a:ext uri="{FF2B5EF4-FFF2-40B4-BE49-F238E27FC236}">
                <a16:creationId xmlns:a16="http://schemas.microsoft.com/office/drawing/2014/main" id="{E6BBD5A8-FE2A-4FE6-86C6-DD0B9846C945}"/>
              </a:ext>
            </a:extLst>
          </p:cNvPr>
          <p:cNvSpPr>
            <a:spLocks noGrp="1"/>
          </p:cNvSpPr>
          <p:nvPr>
            <p:custDataLst>
              <p:tags r:id="rId98"/>
            </p:custDataLst>
          </p:nvPr>
        </p:nvSpPr>
        <p:spPr bwMode="auto">
          <a:xfrm>
            <a:off x="5568950" y="3121025"/>
            <a:ext cx="558800"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fld id="{5CC115DE-49D5-4BE2-A7BE-AB193FEB8A8F}" type="datetime'W''e''''''''''''e''''''k ''''''''''''''''''''''''''4'''''''">
              <a:rPr kumimoji="0" lang="en-US" altLang="en-US" sz="1200" b="0" i="0" u="none" strike="noStrike" kern="1200" cap="none" spc="0" normalizeH="0" baseline="0" noProof="0">
                <a:ln>
                  <a:noFill/>
                </a:ln>
                <a:solidFill>
                  <a:srgbClr val="464646"/>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t>Week 4</a:t>
            </a:fld>
            <a:endParaRPr kumimoji="0" lang="en-US" sz="1200" b="0" i="0" u="none" strike="noStrike" kern="1200" cap="none" spc="0" normalizeH="0" baseline="0" noProof="0" dirty="0">
              <a:ln>
                <a:noFill/>
              </a:ln>
              <a:solidFill>
                <a:srgbClr val="464646"/>
              </a:solidFill>
              <a:effectLst/>
              <a:uLnTx/>
              <a:uFillTx/>
              <a:latin typeface="Century Gothic"/>
              <a:ea typeface="+mn-ea"/>
              <a:cs typeface="+mn-cs"/>
              <a:sym typeface="+mj-lt"/>
            </a:endParaRPr>
          </a:p>
        </p:txBody>
      </p:sp>
      <p:sp>
        <p:nvSpPr>
          <p:cNvPr id="245" name="Text Placeholder 2">
            <a:extLst>
              <a:ext uri="{FF2B5EF4-FFF2-40B4-BE49-F238E27FC236}">
                <a16:creationId xmlns:a16="http://schemas.microsoft.com/office/drawing/2014/main" id="{62DD2F18-4BE3-4CAF-82BE-74FE89022316}"/>
              </a:ext>
            </a:extLst>
          </p:cNvPr>
          <p:cNvSpPr>
            <a:spLocks noGrp="1"/>
          </p:cNvSpPr>
          <p:nvPr>
            <p:custDataLst>
              <p:tags r:id="rId99"/>
            </p:custDataLst>
          </p:nvPr>
        </p:nvSpPr>
        <p:spPr bwMode="auto">
          <a:xfrm>
            <a:off x="3197225" y="3121025"/>
            <a:ext cx="558800"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fld id="{8C06B8B9-A6C0-4706-905D-EADFAB6370A3}" type="datetime'''''''''''''''W''''e''ek ''''2'''''''''''''''''''''''''''''">
              <a:rPr kumimoji="0" lang="en-US" altLang="en-US" sz="1200" b="0" i="0" u="none" strike="noStrike" kern="1200" cap="none" spc="0" normalizeH="0" baseline="0" noProof="0">
                <a:ln>
                  <a:noFill/>
                </a:ln>
                <a:solidFill>
                  <a:srgbClr val="464646"/>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t>Week 2</a:t>
            </a:fld>
            <a:endParaRPr kumimoji="0" lang="en-US" sz="1200" b="0" i="0" u="none" strike="noStrike" kern="1200" cap="none" spc="0" normalizeH="0" baseline="0" noProof="0" dirty="0">
              <a:ln>
                <a:noFill/>
              </a:ln>
              <a:solidFill>
                <a:srgbClr val="464646"/>
              </a:solidFill>
              <a:effectLst/>
              <a:uLnTx/>
              <a:uFillTx/>
              <a:latin typeface="Century Gothic"/>
              <a:ea typeface="+mn-ea"/>
              <a:cs typeface="+mn-cs"/>
              <a:sym typeface="+mj-lt"/>
            </a:endParaRPr>
          </a:p>
        </p:txBody>
      </p:sp>
      <p:sp>
        <p:nvSpPr>
          <p:cNvPr id="238" name="Text Placeholder 2">
            <a:extLst>
              <a:ext uri="{FF2B5EF4-FFF2-40B4-BE49-F238E27FC236}">
                <a16:creationId xmlns:a16="http://schemas.microsoft.com/office/drawing/2014/main" id="{18C60129-81A4-4497-B7F1-06CB7ED2F560}"/>
              </a:ext>
            </a:extLst>
          </p:cNvPr>
          <p:cNvSpPr>
            <a:spLocks noGrp="1"/>
          </p:cNvSpPr>
          <p:nvPr>
            <p:custDataLst>
              <p:tags r:id="rId100"/>
            </p:custDataLst>
          </p:nvPr>
        </p:nvSpPr>
        <p:spPr bwMode="gray">
          <a:xfrm>
            <a:off x="6927850" y="2584450"/>
            <a:ext cx="2095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b"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ctr" defTabSz="913526" rtl="0" eaLnBrk="1" fontAlgn="base" latinLnBrk="0" hangingPunct="1">
              <a:lnSpc>
                <a:spcPct val="100000"/>
              </a:lnSpc>
              <a:spcBef>
                <a:spcPct val="0"/>
              </a:spcBef>
              <a:spcAft>
                <a:spcPct val="0"/>
              </a:spcAft>
              <a:buClr>
                <a:srgbClr val="44546A"/>
              </a:buClr>
              <a:buSzPct val="100000"/>
              <a:buFontTx/>
              <a:buNone/>
              <a:tabLst/>
              <a:defRPr/>
            </a:pPr>
            <a:fld id="{39EC6960-5655-4942-BC59-7E84657ADC7E}" type="datetime'''''''''''''28'''''''''''''''''''">
              <a:rPr kumimoji="0" lang="en-US" altLang="en-US" sz="1200" b="1" i="0" u="none" strike="noStrike" kern="1200" cap="none" spc="0" normalizeH="0" baseline="0" noProof="0">
                <a:ln>
                  <a:noFill/>
                </a:ln>
                <a:solidFill>
                  <a:srgbClr val="464646"/>
                </a:solidFill>
                <a:effectLst/>
                <a:uLnTx/>
                <a:uFillTx/>
                <a:latin typeface="Century Gothic"/>
                <a:ea typeface="+mn-ea"/>
                <a:cs typeface="+mn-cs"/>
              </a:rPr>
              <a:pPr marL="0" marR="0" lvl="0" indent="0" algn="ctr" defTabSz="913526" rtl="0" eaLnBrk="1" fontAlgn="base" latinLnBrk="0" hangingPunct="1">
                <a:lnSpc>
                  <a:spcPct val="100000"/>
                </a:lnSpc>
                <a:spcBef>
                  <a:spcPct val="0"/>
                </a:spcBef>
                <a:spcAft>
                  <a:spcPct val="0"/>
                </a:spcAft>
                <a:buClr>
                  <a:srgbClr val="44546A"/>
                </a:buClr>
                <a:buSzPct val="100000"/>
                <a:buFontTx/>
                <a:buNone/>
                <a:tabLst/>
                <a:defRPr/>
              </a:pPr>
              <a:t>28</a:t>
            </a:fld>
            <a:endParaRPr kumimoji="0" lang="en-US" sz="1200" b="1" i="0" u="none" strike="noStrike" kern="1200" cap="none" spc="0" normalizeH="0" baseline="0" noProof="0" dirty="0">
              <a:ln>
                <a:noFill/>
              </a:ln>
              <a:solidFill>
                <a:srgbClr val="464646"/>
              </a:solidFill>
              <a:effectLst/>
              <a:uLnTx/>
              <a:uFillTx/>
              <a:latin typeface="Century Gothic"/>
              <a:ea typeface="+mn-ea"/>
              <a:cs typeface="+mn-cs"/>
              <a:sym typeface="+mj-lt"/>
            </a:endParaRPr>
          </a:p>
        </p:txBody>
      </p:sp>
      <p:sp>
        <p:nvSpPr>
          <p:cNvPr id="241" name="Text Placeholder 2">
            <a:extLst>
              <a:ext uri="{FF2B5EF4-FFF2-40B4-BE49-F238E27FC236}">
                <a16:creationId xmlns:a16="http://schemas.microsoft.com/office/drawing/2014/main" id="{825DBE5E-C2BF-4798-9625-DC5E06179BAB}"/>
              </a:ext>
            </a:extLst>
          </p:cNvPr>
          <p:cNvSpPr>
            <a:spLocks noGrp="1"/>
          </p:cNvSpPr>
          <p:nvPr>
            <p:custDataLst>
              <p:tags r:id="rId101"/>
            </p:custDataLst>
          </p:nvPr>
        </p:nvSpPr>
        <p:spPr bwMode="auto">
          <a:xfrm>
            <a:off x="7937500" y="3121025"/>
            <a:ext cx="558800"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fld id="{58FAC2C7-16C7-47CC-A5F2-E3BA22EE205F}" type="datetime'''''''''W''''e''ek'''''''''''''''' ''''''6'''''">
              <a:rPr kumimoji="0" lang="en-US" altLang="en-US" sz="1200" b="0" i="0" u="none" strike="noStrike" kern="1200" cap="none" spc="0" normalizeH="0" baseline="0" noProof="0">
                <a:ln>
                  <a:noFill/>
                </a:ln>
                <a:solidFill>
                  <a:srgbClr val="464646"/>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t>Week 6</a:t>
            </a:fld>
            <a:endParaRPr kumimoji="0" lang="en-US" sz="1200" b="0" i="0" u="none" strike="noStrike" kern="1200" cap="none" spc="0" normalizeH="0" baseline="0" noProof="0" dirty="0">
              <a:ln>
                <a:noFill/>
              </a:ln>
              <a:solidFill>
                <a:srgbClr val="464646"/>
              </a:solidFill>
              <a:effectLst/>
              <a:uLnTx/>
              <a:uFillTx/>
              <a:latin typeface="Century Gothic"/>
              <a:ea typeface="+mn-ea"/>
              <a:cs typeface="+mn-cs"/>
              <a:sym typeface="+mj-lt"/>
            </a:endParaRPr>
          </a:p>
        </p:txBody>
      </p:sp>
      <p:sp>
        <p:nvSpPr>
          <p:cNvPr id="237" name="Text Placeholder 2">
            <a:extLst>
              <a:ext uri="{FF2B5EF4-FFF2-40B4-BE49-F238E27FC236}">
                <a16:creationId xmlns:a16="http://schemas.microsoft.com/office/drawing/2014/main" id="{A96F068C-2F0F-47D7-8398-6ED9493862A8}"/>
              </a:ext>
            </a:extLst>
          </p:cNvPr>
          <p:cNvSpPr>
            <a:spLocks noGrp="1"/>
          </p:cNvSpPr>
          <p:nvPr>
            <p:custDataLst>
              <p:tags r:id="rId102"/>
            </p:custDataLst>
          </p:nvPr>
        </p:nvSpPr>
        <p:spPr bwMode="auto">
          <a:xfrm>
            <a:off x="6753225" y="3121025"/>
            <a:ext cx="558800"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fld id="{DD54C40D-9064-48FA-B675-5174B8AD6B62}" type="datetime'W''''''''''e''''''''e''''''''k'''''''''''' ''''5'''">
              <a:rPr kumimoji="0" lang="en-US" altLang="en-US" sz="1200" b="0" i="0" u="none" strike="noStrike" kern="1200" cap="none" spc="0" normalizeH="0" baseline="0" noProof="0">
                <a:ln>
                  <a:noFill/>
                </a:ln>
                <a:solidFill>
                  <a:srgbClr val="464646"/>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t>Week 5</a:t>
            </a:fld>
            <a:endParaRPr kumimoji="0" lang="en-US" sz="1200" b="0" i="0" u="none" strike="noStrike" kern="1200" cap="none" spc="0" normalizeH="0" baseline="0" noProof="0" dirty="0">
              <a:ln>
                <a:noFill/>
              </a:ln>
              <a:solidFill>
                <a:srgbClr val="464646"/>
              </a:solidFill>
              <a:effectLst/>
              <a:uLnTx/>
              <a:uFillTx/>
              <a:latin typeface="Century Gothic"/>
              <a:ea typeface="+mn-ea"/>
              <a:cs typeface="+mn-cs"/>
              <a:sym typeface="+mj-lt"/>
            </a:endParaRPr>
          </a:p>
        </p:txBody>
      </p:sp>
      <p:sp>
        <p:nvSpPr>
          <p:cNvPr id="244" name="Text Placeholder 2">
            <a:extLst>
              <a:ext uri="{FF2B5EF4-FFF2-40B4-BE49-F238E27FC236}">
                <a16:creationId xmlns:a16="http://schemas.microsoft.com/office/drawing/2014/main" id="{4880959F-1047-479B-9F07-46277AF39EB0}"/>
              </a:ext>
            </a:extLst>
          </p:cNvPr>
          <p:cNvSpPr>
            <a:spLocks noGrp="1"/>
          </p:cNvSpPr>
          <p:nvPr>
            <p:custDataLst>
              <p:tags r:id="rId103"/>
            </p:custDataLst>
          </p:nvPr>
        </p:nvSpPr>
        <p:spPr bwMode="gray">
          <a:xfrm>
            <a:off x="3328988" y="1163638"/>
            <a:ext cx="2952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b"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ctr" defTabSz="913526" rtl="0" eaLnBrk="1" fontAlgn="base" latinLnBrk="0" hangingPunct="1">
              <a:lnSpc>
                <a:spcPct val="100000"/>
              </a:lnSpc>
              <a:spcBef>
                <a:spcPct val="0"/>
              </a:spcBef>
              <a:spcAft>
                <a:spcPct val="0"/>
              </a:spcAft>
              <a:buClr>
                <a:srgbClr val="44546A"/>
              </a:buClr>
              <a:buSzPct val="100000"/>
              <a:buFontTx/>
              <a:buNone/>
              <a:tabLst/>
              <a:defRPr/>
            </a:pPr>
            <a:fld id="{5B556E21-B149-4C55-BA32-9E7F8643991B}" type="datetime'''''''''''''''''''''''''''''2''7''''''''1'''''''">
              <a:rPr kumimoji="0" lang="en-US" altLang="en-US" sz="1200" b="1" i="0" u="none" strike="noStrike" kern="1200" cap="none" spc="0" normalizeH="0" baseline="0" noProof="0">
                <a:ln>
                  <a:noFill/>
                </a:ln>
                <a:solidFill>
                  <a:srgbClr val="464646"/>
                </a:solidFill>
                <a:effectLst/>
                <a:uLnTx/>
                <a:uFillTx/>
                <a:latin typeface="Century Gothic"/>
                <a:ea typeface="+mn-ea"/>
                <a:cs typeface="+mn-cs"/>
              </a:rPr>
              <a:pPr marL="0" marR="0" lvl="0" indent="0" algn="ctr" defTabSz="913526" rtl="0" eaLnBrk="1" fontAlgn="base" latinLnBrk="0" hangingPunct="1">
                <a:lnSpc>
                  <a:spcPct val="100000"/>
                </a:lnSpc>
                <a:spcBef>
                  <a:spcPct val="0"/>
                </a:spcBef>
                <a:spcAft>
                  <a:spcPct val="0"/>
                </a:spcAft>
                <a:buClr>
                  <a:srgbClr val="44546A"/>
                </a:buClr>
                <a:buSzPct val="100000"/>
                <a:buFontTx/>
                <a:buNone/>
                <a:tabLst/>
                <a:defRPr/>
              </a:pPr>
              <a:t>271</a:t>
            </a:fld>
            <a:endParaRPr kumimoji="0" lang="en-US" sz="1200" b="1" i="0" u="none" strike="noStrike" kern="1200" cap="none" spc="0" normalizeH="0" baseline="0" noProof="0" dirty="0">
              <a:ln>
                <a:noFill/>
              </a:ln>
              <a:solidFill>
                <a:srgbClr val="464646"/>
              </a:solidFill>
              <a:effectLst/>
              <a:uLnTx/>
              <a:uFillTx/>
              <a:latin typeface="Century Gothic"/>
              <a:ea typeface="+mn-ea"/>
              <a:cs typeface="+mn-cs"/>
              <a:sym typeface="+mj-lt"/>
            </a:endParaRPr>
          </a:p>
        </p:txBody>
      </p:sp>
      <p:sp>
        <p:nvSpPr>
          <p:cNvPr id="246" name="Text Placeholder 2">
            <a:extLst>
              <a:ext uri="{FF2B5EF4-FFF2-40B4-BE49-F238E27FC236}">
                <a16:creationId xmlns:a16="http://schemas.microsoft.com/office/drawing/2014/main" id="{BD212839-98AE-41DE-A44F-902B36F72B43}"/>
              </a:ext>
            </a:extLst>
          </p:cNvPr>
          <p:cNvSpPr>
            <a:spLocks noGrp="1"/>
          </p:cNvSpPr>
          <p:nvPr>
            <p:custDataLst>
              <p:tags r:id="rId104"/>
            </p:custDataLst>
          </p:nvPr>
        </p:nvSpPr>
        <p:spPr bwMode="auto">
          <a:xfrm>
            <a:off x="2012950" y="3121025"/>
            <a:ext cx="558800"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fld id="{4E66E888-1DCC-424E-B1D9-184EA596D333}" type="datetime'We''''''e''''''''k'' ''''''''''''''''''1'''">
              <a:rPr kumimoji="0" lang="en-US" altLang="en-US" sz="1200" b="0" i="0" u="none" strike="noStrike" kern="1200" cap="none" spc="0" normalizeH="0" baseline="0" noProof="0">
                <a:ln>
                  <a:noFill/>
                </a:ln>
                <a:solidFill>
                  <a:srgbClr val="464646"/>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t>Week 1</a:t>
            </a:fld>
            <a:endParaRPr kumimoji="0" lang="en-US" sz="1200" b="0" i="0" u="none" strike="noStrike" kern="1200" cap="none" spc="0" normalizeH="0" baseline="0" noProof="0" dirty="0">
              <a:ln>
                <a:noFill/>
              </a:ln>
              <a:solidFill>
                <a:srgbClr val="464646"/>
              </a:solidFill>
              <a:effectLst/>
              <a:uLnTx/>
              <a:uFillTx/>
              <a:latin typeface="Century Gothic"/>
              <a:ea typeface="+mn-ea"/>
              <a:cs typeface="+mn-cs"/>
              <a:sym typeface="+mj-lt"/>
            </a:endParaRPr>
          </a:p>
        </p:txBody>
      </p:sp>
      <p:sp>
        <p:nvSpPr>
          <p:cNvPr id="243" name="Text Placeholder 2">
            <a:extLst>
              <a:ext uri="{FF2B5EF4-FFF2-40B4-BE49-F238E27FC236}">
                <a16:creationId xmlns:a16="http://schemas.microsoft.com/office/drawing/2014/main" id="{B6648C59-2E40-44E1-8C27-4835B17B9BC2}"/>
              </a:ext>
            </a:extLst>
          </p:cNvPr>
          <p:cNvSpPr>
            <a:spLocks noGrp="1"/>
          </p:cNvSpPr>
          <p:nvPr>
            <p:custDataLst>
              <p:tags r:id="rId105"/>
            </p:custDataLst>
          </p:nvPr>
        </p:nvSpPr>
        <p:spPr bwMode="gray">
          <a:xfrm>
            <a:off x="2144713" y="1036638"/>
            <a:ext cx="2952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b"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ctr" defTabSz="913526" rtl="0" eaLnBrk="1" fontAlgn="base" latinLnBrk="0" hangingPunct="1">
              <a:lnSpc>
                <a:spcPct val="100000"/>
              </a:lnSpc>
              <a:spcBef>
                <a:spcPct val="0"/>
              </a:spcBef>
              <a:spcAft>
                <a:spcPct val="0"/>
              </a:spcAft>
              <a:buClr>
                <a:srgbClr val="44546A"/>
              </a:buClr>
              <a:buSzPct val="100000"/>
              <a:buFontTx/>
              <a:buNone/>
              <a:tabLst/>
              <a:defRPr/>
            </a:pPr>
            <a:fld id="{195D0319-4287-4A6A-9FE4-80DA0E70F3BE}" type="datetime'''''''''''''''''''29''''2'''''''''''''''''''''">
              <a:rPr kumimoji="0" lang="en-US" altLang="en-US" sz="1200" b="1" i="0" u="none" strike="noStrike" kern="1200" cap="none" spc="0" normalizeH="0" baseline="0" noProof="0">
                <a:ln>
                  <a:noFill/>
                </a:ln>
                <a:solidFill>
                  <a:srgbClr val="464646"/>
                </a:solidFill>
                <a:effectLst/>
                <a:uLnTx/>
                <a:uFillTx/>
                <a:latin typeface="Century Gothic"/>
                <a:ea typeface="+mn-ea"/>
                <a:cs typeface="+mn-cs"/>
              </a:rPr>
              <a:pPr marL="0" marR="0" lvl="0" indent="0" algn="ctr" defTabSz="913526" rtl="0" eaLnBrk="1" fontAlgn="base" latinLnBrk="0" hangingPunct="1">
                <a:lnSpc>
                  <a:spcPct val="100000"/>
                </a:lnSpc>
                <a:spcBef>
                  <a:spcPct val="0"/>
                </a:spcBef>
                <a:spcAft>
                  <a:spcPct val="0"/>
                </a:spcAft>
                <a:buClr>
                  <a:srgbClr val="44546A"/>
                </a:buClr>
                <a:buSzPct val="100000"/>
                <a:buFontTx/>
                <a:buNone/>
                <a:tabLst/>
                <a:defRPr/>
              </a:pPr>
              <a:t>292</a:t>
            </a:fld>
            <a:endParaRPr kumimoji="0" lang="en-US" sz="1200" b="1" i="0" u="none" strike="noStrike" kern="1200" cap="none" spc="0" normalizeH="0" baseline="0" noProof="0" dirty="0">
              <a:ln>
                <a:noFill/>
              </a:ln>
              <a:solidFill>
                <a:srgbClr val="464646"/>
              </a:solidFill>
              <a:effectLst/>
              <a:uLnTx/>
              <a:uFillTx/>
              <a:latin typeface="Century Gothic"/>
              <a:ea typeface="+mn-ea"/>
              <a:cs typeface="+mn-cs"/>
              <a:sym typeface="+mj-lt"/>
            </a:endParaRPr>
          </a:p>
        </p:txBody>
      </p:sp>
      <p:sp>
        <p:nvSpPr>
          <p:cNvPr id="248" name="Rectangle 247">
            <a:extLst>
              <a:ext uri="{FF2B5EF4-FFF2-40B4-BE49-F238E27FC236}">
                <a16:creationId xmlns:a16="http://schemas.microsoft.com/office/drawing/2014/main" id="{FD83E11E-302B-437E-8DFD-6A89945C0924}"/>
              </a:ext>
            </a:extLst>
          </p:cNvPr>
          <p:cNvSpPr/>
          <p:nvPr>
            <p:custDataLst>
              <p:tags r:id="rId106"/>
            </p:custDataLst>
          </p:nvPr>
        </p:nvSpPr>
        <p:spPr bwMode="auto">
          <a:xfrm>
            <a:off x="7453313" y="323850"/>
            <a:ext cx="138113" cy="138113"/>
          </a:xfrm>
          <a:prstGeom prst="rect">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err="1">
              <a:ln>
                <a:noFill/>
              </a:ln>
              <a:solidFill>
                <a:srgbClr val="FFC000"/>
              </a:solidFill>
              <a:effectLst/>
              <a:uLnTx/>
              <a:uFillTx/>
              <a:latin typeface="Century Gothic"/>
              <a:ea typeface="+mn-ea"/>
              <a:cs typeface="+mn-cs"/>
            </a:endParaRPr>
          </a:p>
        </p:txBody>
      </p:sp>
      <p:sp>
        <p:nvSpPr>
          <p:cNvPr id="249" name="Text Placeholder 2">
            <a:extLst>
              <a:ext uri="{FF2B5EF4-FFF2-40B4-BE49-F238E27FC236}">
                <a16:creationId xmlns:a16="http://schemas.microsoft.com/office/drawing/2014/main" id="{4A3D69BC-DD63-4198-8DE6-17B600215744}"/>
              </a:ext>
            </a:extLst>
          </p:cNvPr>
          <p:cNvSpPr>
            <a:spLocks noGrp="1"/>
          </p:cNvSpPr>
          <p:nvPr>
            <p:custDataLst>
              <p:tags r:id="rId107"/>
            </p:custDataLst>
          </p:nvPr>
        </p:nvSpPr>
        <p:spPr bwMode="auto">
          <a:xfrm>
            <a:off x="7693025" y="320675"/>
            <a:ext cx="1243013" cy="304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r>
              <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j-lt"/>
              </a:rPr>
              <a:t>Proceeding phase 3</a:t>
            </a:r>
          </a:p>
          <a:p>
            <a:pPr marL="0" marR="0" lvl="0" indent="0" algn="l" defTabSz="913526" rtl="0" eaLnBrk="1" fontAlgn="base" latinLnBrk="0" hangingPunct="1">
              <a:lnSpc>
                <a:spcPct val="100000"/>
              </a:lnSpc>
              <a:spcBef>
                <a:spcPct val="0"/>
              </a:spcBef>
              <a:spcAft>
                <a:spcPct val="0"/>
              </a:spcAft>
              <a:buClr>
                <a:srgbClr val="44546A"/>
              </a:buClr>
              <a:buSzPct val="100000"/>
              <a:buFontTx/>
              <a:buNone/>
              <a:tabLst/>
              <a:defRPr/>
            </a:pPr>
            <a:r>
              <a:rPr kumimoji="0" lang="en-US" sz="1000" b="0" i="0" u="none" strike="noStrike" kern="1200" cap="none" spc="0" normalizeH="0" baseline="0" noProof="0" dirty="0">
                <a:ln>
                  <a:noFill/>
                </a:ln>
                <a:solidFill>
                  <a:srgbClr val="464646"/>
                </a:solidFill>
                <a:effectLst/>
                <a:uLnTx/>
                <a:uFillTx/>
                <a:latin typeface="Century Gothic"/>
                <a:ea typeface="+mn-ea"/>
                <a:cs typeface="+mn-cs"/>
                <a:sym typeface="+mj-lt"/>
              </a:rPr>
              <a:t>for resolution</a:t>
            </a:r>
          </a:p>
        </p:txBody>
      </p:sp>
    </p:spTree>
    <p:extLst>
      <p:ext uri="{BB962C8B-B14F-4D97-AF65-F5344CB8AC3E}">
        <p14:creationId xmlns:p14="http://schemas.microsoft.com/office/powerpoint/2010/main" val="83952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9DAC4D-8DCF-4561-981E-90E3B88B350D}"/>
              </a:ext>
            </a:extLst>
          </p:cNvPr>
          <p:cNvSpPr>
            <a:spLocks noGrp="1"/>
          </p:cNvSpPr>
          <p:nvPr>
            <p:ph sz="quarter" idx="10"/>
          </p:nvPr>
        </p:nvSpPr>
        <p:spPr>
          <a:xfrm>
            <a:off x="2205156" y="271485"/>
            <a:ext cx="6163238" cy="338554"/>
          </a:xfrm>
        </p:spPr>
        <p:txBody>
          <a:bodyPr/>
          <a:lstStyle/>
          <a:p>
            <a:r>
              <a:rPr lang="en-US" dirty="0"/>
              <a:t>Key learning we will leverage for Formal Requirement Gathering Sessions</a:t>
            </a:r>
          </a:p>
        </p:txBody>
      </p:sp>
      <p:grpSp>
        <p:nvGrpSpPr>
          <p:cNvPr id="20" name="Group 19">
            <a:extLst>
              <a:ext uri="{FF2B5EF4-FFF2-40B4-BE49-F238E27FC236}">
                <a16:creationId xmlns:a16="http://schemas.microsoft.com/office/drawing/2014/main" id="{0C19A166-0527-4D02-BEA1-AA39A141F5C2}"/>
              </a:ext>
            </a:extLst>
          </p:cNvPr>
          <p:cNvGrpSpPr/>
          <p:nvPr/>
        </p:nvGrpSpPr>
        <p:grpSpPr>
          <a:xfrm>
            <a:off x="3175" y="876300"/>
            <a:ext cx="2797175" cy="5410200"/>
            <a:chOff x="3175" y="876300"/>
            <a:chExt cx="2797175" cy="5410200"/>
          </a:xfrm>
        </p:grpSpPr>
        <p:pic>
          <p:nvPicPr>
            <p:cNvPr id="21" name="Picture 305" descr="https://mm.gettyimages.com/api/1.0/owners/249873912/assets/549466549/thumbnails/master/vn?signature=73733b3d867b3e10a4c7fc025bf2cfee">
              <a:extLst>
                <a:ext uri="{FF2B5EF4-FFF2-40B4-BE49-F238E27FC236}">
                  <a16:creationId xmlns:a16="http://schemas.microsoft.com/office/drawing/2014/main" id="{090980F7-2ED0-4841-A54C-C9F665485BDE}"/>
                </a:ext>
              </a:extLst>
            </p:cNvPr>
            <p:cNvPicPr>
              <a:picLocks noChangeArrowheads="1"/>
            </p:cNvPicPr>
            <p:nvPr/>
          </p:nvPicPr>
          <p:blipFill rotWithShape="1">
            <a:blip r:embed="rId3">
              <a:extLst>
                <a:ext uri="{28A0092B-C50C-407E-A947-70E740481C1C}">
                  <a14:useLocalDpi xmlns:a14="http://schemas.microsoft.com/office/drawing/2010/main" val="0"/>
                </a:ext>
              </a:extLst>
            </a:blip>
            <a:srcRect l="22452" r="39176"/>
            <a:stretch/>
          </p:blipFill>
          <p:spPr bwMode="auto">
            <a:xfrm>
              <a:off x="3175" y="876300"/>
              <a:ext cx="2797175" cy="54102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2FCE27CA-932F-48B7-B7A7-C9EB955A1F51}"/>
                </a:ext>
              </a:extLst>
            </p:cNvPr>
            <p:cNvSpPr>
              <a:spLocks/>
            </p:cNvSpPr>
            <p:nvPr/>
          </p:nvSpPr>
          <p:spPr>
            <a:xfrm>
              <a:off x="3175" y="876300"/>
              <a:ext cx="2797175" cy="5410200"/>
            </a:xfrm>
            <a:prstGeom prst="rect">
              <a:avLst/>
            </a:prstGeom>
            <a:solidFill>
              <a:srgbClr val="204762">
                <a:alpha val="64000"/>
              </a:srgbClr>
            </a:solidFill>
            <a:ln w="9525"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err="1">
                <a:ln>
                  <a:noFill/>
                </a:ln>
                <a:solidFill>
                  <a:srgbClr val="204762"/>
                </a:solidFill>
                <a:effectLst/>
                <a:uLnTx/>
                <a:uFillTx/>
                <a:latin typeface="Century Gothic"/>
                <a:ea typeface="+mn-ea"/>
                <a:cs typeface="+mn-cs"/>
              </a:endParaRPr>
            </a:p>
          </p:txBody>
        </p:sp>
      </p:grpSp>
      <p:sp>
        <p:nvSpPr>
          <p:cNvPr id="23" name="TextBox 22">
            <a:extLst>
              <a:ext uri="{FF2B5EF4-FFF2-40B4-BE49-F238E27FC236}">
                <a16:creationId xmlns:a16="http://schemas.microsoft.com/office/drawing/2014/main" id="{32C54BDB-6394-4F2D-A120-684F01CB1F8A}"/>
              </a:ext>
            </a:extLst>
          </p:cNvPr>
          <p:cNvSpPr txBox="1">
            <a:spLocks/>
          </p:cNvSpPr>
          <p:nvPr/>
        </p:nvSpPr>
        <p:spPr>
          <a:xfrm>
            <a:off x="4620146" y="875016"/>
            <a:ext cx="4380554" cy="595858"/>
          </a:xfrm>
          <a:prstGeom prst="rect">
            <a:avLst/>
          </a:prstGeom>
        </p:spPr>
        <p:txBody>
          <a:bodyPr vert="horz"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600" b="0" i="0" u="none" strike="noStrike" kern="0" cap="none" spc="0" normalizeH="0" baseline="0" noProof="0" dirty="0">
                <a:ln>
                  <a:noFill/>
                </a:ln>
                <a:solidFill>
                  <a:srgbClr val="000000"/>
                </a:solidFill>
                <a:effectLst/>
                <a:uLnTx/>
                <a:uFillTx/>
                <a:latin typeface="Century Gothic"/>
                <a:ea typeface="+mn-ea"/>
                <a:cs typeface="+mn-cs"/>
              </a:rPr>
              <a:t>Leverage Surveys to assess weekly performance and provide a base for feedback discussions</a:t>
            </a:r>
          </a:p>
        </p:txBody>
      </p:sp>
      <p:sp>
        <p:nvSpPr>
          <p:cNvPr id="24" name="TextBox 23">
            <a:extLst>
              <a:ext uri="{FF2B5EF4-FFF2-40B4-BE49-F238E27FC236}">
                <a16:creationId xmlns:a16="http://schemas.microsoft.com/office/drawing/2014/main" id="{852C2C1B-60B1-495F-9A76-595A607B2D31}"/>
              </a:ext>
            </a:extLst>
          </p:cNvPr>
          <p:cNvSpPr txBox="1">
            <a:spLocks/>
          </p:cNvSpPr>
          <p:nvPr/>
        </p:nvSpPr>
        <p:spPr>
          <a:xfrm>
            <a:off x="2910352" y="875012"/>
            <a:ext cx="1533028" cy="995782"/>
          </a:xfrm>
          <a:prstGeom prst="rect">
            <a:avLst/>
          </a:prstGeom>
          <a:solidFill>
            <a:srgbClr val="35729B">
              <a:lumMod val="75000"/>
            </a:srgbClr>
          </a:solidFill>
          <a:ln>
            <a:solidFill>
              <a:srgbClr val="FFFFFF"/>
            </a:solidFill>
          </a:ln>
        </p:spPr>
        <p:txBody>
          <a:bodyPr vert="horz" wrap="square" lIns="72009" tIns="72009" rIns="72009" bIns="72009" rtlCol="0" anchor="ctr"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600" b="1" i="0" u="none" strike="noStrike" kern="0" cap="none" spc="0" normalizeH="0" baseline="0" noProof="0" dirty="0">
                <a:ln>
                  <a:noFill/>
                </a:ln>
                <a:solidFill>
                  <a:srgbClr val="FFFFFF"/>
                </a:solidFill>
                <a:effectLst/>
                <a:uLnTx/>
                <a:uFillTx/>
                <a:latin typeface="Century Gothic"/>
                <a:ea typeface="+mn-ea"/>
                <a:cs typeface="+mn-cs"/>
              </a:rPr>
              <a:t>Deploy surveys</a:t>
            </a:r>
          </a:p>
        </p:txBody>
      </p:sp>
      <p:sp>
        <p:nvSpPr>
          <p:cNvPr id="25" name="TextBox 24">
            <a:extLst>
              <a:ext uri="{FF2B5EF4-FFF2-40B4-BE49-F238E27FC236}">
                <a16:creationId xmlns:a16="http://schemas.microsoft.com/office/drawing/2014/main" id="{4DFFB788-0D4F-4908-B49B-02B742B71F57}"/>
              </a:ext>
            </a:extLst>
          </p:cNvPr>
          <p:cNvSpPr txBox="1">
            <a:spLocks/>
          </p:cNvSpPr>
          <p:nvPr/>
        </p:nvSpPr>
        <p:spPr>
          <a:xfrm>
            <a:off x="4620146" y="1978735"/>
            <a:ext cx="4380554" cy="586466"/>
          </a:xfrm>
          <a:prstGeom prst="rect">
            <a:avLst/>
          </a:prstGeom>
        </p:spPr>
        <p:txBody>
          <a:bodyPr vert="horz" lIns="0" tIns="0" rIns="0" bIns="0" rtlCol="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600" b="0" i="0" u="none" strike="noStrike" kern="0" cap="none" spc="0" normalizeH="0" baseline="0" noProof="0" dirty="0">
                <a:ln>
                  <a:noFill/>
                </a:ln>
                <a:solidFill>
                  <a:srgbClr val="000000"/>
                </a:solidFill>
                <a:effectLst/>
                <a:uLnTx/>
                <a:uFillTx/>
                <a:latin typeface="Century Gothic"/>
                <a:ea typeface="+mn-ea"/>
                <a:cs typeface="+mn-cs"/>
              </a:rPr>
              <a:t>Include in requirement discussions both a “case task” view and a “case situation” view</a:t>
            </a:r>
          </a:p>
        </p:txBody>
      </p:sp>
      <p:sp>
        <p:nvSpPr>
          <p:cNvPr id="26" name="TextBox 25">
            <a:extLst>
              <a:ext uri="{FF2B5EF4-FFF2-40B4-BE49-F238E27FC236}">
                <a16:creationId xmlns:a16="http://schemas.microsoft.com/office/drawing/2014/main" id="{1848E607-A353-42D4-998D-4E3BFC9369FB}"/>
              </a:ext>
            </a:extLst>
          </p:cNvPr>
          <p:cNvSpPr txBox="1">
            <a:spLocks/>
          </p:cNvSpPr>
          <p:nvPr/>
        </p:nvSpPr>
        <p:spPr>
          <a:xfrm>
            <a:off x="2910352" y="1978735"/>
            <a:ext cx="1533028" cy="995782"/>
          </a:xfrm>
          <a:prstGeom prst="rect">
            <a:avLst/>
          </a:prstGeom>
          <a:solidFill>
            <a:srgbClr val="35729B">
              <a:lumMod val="75000"/>
            </a:srgbClr>
          </a:solidFill>
          <a:ln>
            <a:solidFill>
              <a:srgbClr val="FFFFFF"/>
            </a:solidFill>
          </a:ln>
        </p:spPr>
        <p:txBody>
          <a:bodyPr vert="horz" wrap="square" lIns="72009" tIns="72009" rIns="72009" bIns="72009" rtlCol="0" anchor="ctr"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600" b="1" i="0" u="none" strike="noStrike" kern="0" cap="none" spc="0" normalizeH="0" baseline="0" noProof="0" dirty="0">
                <a:ln>
                  <a:noFill/>
                </a:ln>
                <a:solidFill>
                  <a:srgbClr val="FFFFFF"/>
                </a:solidFill>
                <a:effectLst/>
                <a:uLnTx/>
                <a:uFillTx/>
                <a:latin typeface="Century Gothic"/>
                <a:ea typeface="+mn-ea"/>
                <a:cs typeface="+mn-cs"/>
              </a:rPr>
              <a:t>Cover priority situations</a:t>
            </a:r>
          </a:p>
        </p:txBody>
      </p:sp>
      <p:sp>
        <p:nvSpPr>
          <p:cNvPr id="27" name="TextBox 26">
            <a:extLst>
              <a:ext uri="{FF2B5EF4-FFF2-40B4-BE49-F238E27FC236}">
                <a16:creationId xmlns:a16="http://schemas.microsoft.com/office/drawing/2014/main" id="{20F391FE-080C-4B25-9C2C-E76A9EA9B159}"/>
              </a:ext>
            </a:extLst>
          </p:cNvPr>
          <p:cNvSpPr txBox="1">
            <a:spLocks/>
          </p:cNvSpPr>
          <p:nvPr/>
        </p:nvSpPr>
        <p:spPr>
          <a:xfrm>
            <a:off x="4620146" y="4186182"/>
            <a:ext cx="4380554" cy="925907"/>
          </a:xfrm>
          <a:prstGeom prst="rect">
            <a:avLst/>
          </a:prstGeom>
        </p:spPr>
        <p:txBody>
          <a:bodyPr vert="horz" lIns="0" tIns="0" rIns="0" bIns="0" rtlCol="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600" b="0" i="0" u="none" strike="noStrike" kern="0" cap="none" spc="0" normalizeH="0" baseline="0" noProof="0" dirty="0">
                <a:ln>
                  <a:noFill/>
                </a:ln>
                <a:solidFill>
                  <a:srgbClr val="000000"/>
                </a:solidFill>
                <a:effectLst/>
                <a:uLnTx/>
                <a:uFillTx/>
                <a:latin typeface="Century Gothic"/>
                <a:ea typeface="+mn-ea"/>
                <a:cs typeface="+mn-cs"/>
              </a:rPr>
              <a:t>Coach session leaders to foster discussion when a perceived gaps is mentioned</a:t>
            </a:r>
          </a:p>
        </p:txBody>
      </p:sp>
      <p:sp>
        <p:nvSpPr>
          <p:cNvPr id="28" name="TextBox 27">
            <a:extLst>
              <a:ext uri="{FF2B5EF4-FFF2-40B4-BE49-F238E27FC236}">
                <a16:creationId xmlns:a16="http://schemas.microsoft.com/office/drawing/2014/main" id="{9A363A18-4FD6-4BEF-8FD0-FD93E3E515ED}"/>
              </a:ext>
            </a:extLst>
          </p:cNvPr>
          <p:cNvSpPr txBox="1">
            <a:spLocks/>
          </p:cNvSpPr>
          <p:nvPr/>
        </p:nvSpPr>
        <p:spPr>
          <a:xfrm>
            <a:off x="2910352" y="4186182"/>
            <a:ext cx="1533028" cy="995782"/>
          </a:xfrm>
          <a:prstGeom prst="rect">
            <a:avLst/>
          </a:prstGeom>
          <a:solidFill>
            <a:srgbClr val="35729B">
              <a:lumMod val="75000"/>
            </a:srgbClr>
          </a:solidFill>
          <a:ln>
            <a:solidFill>
              <a:srgbClr val="FFFFFF"/>
            </a:solidFill>
          </a:ln>
        </p:spPr>
        <p:txBody>
          <a:bodyPr vert="horz" wrap="square" lIns="72009" tIns="72009" rIns="72009" bIns="72009" rtlCol="0" anchor="ctr"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600" b="1" i="0" u="none" strike="noStrike" kern="0" cap="none" spc="0" normalizeH="0" baseline="0" noProof="0" dirty="0">
                <a:ln>
                  <a:noFill/>
                </a:ln>
                <a:solidFill>
                  <a:srgbClr val="FFFFFF"/>
                </a:solidFill>
                <a:effectLst/>
                <a:uLnTx/>
                <a:uFillTx/>
                <a:latin typeface="Century Gothic"/>
                <a:ea typeface="+mn-ea"/>
                <a:cs typeface="+mn-cs"/>
              </a:rPr>
              <a:t>Encourage gap discussions </a:t>
            </a:r>
          </a:p>
        </p:txBody>
      </p:sp>
      <p:sp>
        <p:nvSpPr>
          <p:cNvPr id="29" name="TextBox 28">
            <a:extLst>
              <a:ext uri="{FF2B5EF4-FFF2-40B4-BE49-F238E27FC236}">
                <a16:creationId xmlns:a16="http://schemas.microsoft.com/office/drawing/2014/main" id="{A835CF3F-5DB8-41AF-A34A-3FCF7739F32C}"/>
              </a:ext>
            </a:extLst>
          </p:cNvPr>
          <p:cNvSpPr txBox="1">
            <a:spLocks/>
          </p:cNvSpPr>
          <p:nvPr/>
        </p:nvSpPr>
        <p:spPr>
          <a:xfrm>
            <a:off x="4620146" y="5289905"/>
            <a:ext cx="4380554" cy="925907"/>
          </a:xfrm>
          <a:prstGeom prst="rect">
            <a:avLst/>
          </a:prstGeom>
        </p:spPr>
        <p:txBody>
          <a:bodyPr vert="horz" lIns="0" tIns="0" rIns="0" bIns="0" rtlCol="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600" b="0" i="0" u="none" strike="noStrike" kern="0" cap="none" spc="0" normalizeH="0" baseline="0" noProof="0" dirty="0">
                <a:ln>
                  <a:noFill/>
                </a:ln>
                <a:solidFill>
                  <a:srgbClr val="000000"/>
                </a:solidFill>
                <a:effectLst/>
                <a:uLnTx/>
                <a:uFillTx/>
                <a:latin typeface="Century Gothic"/>
                <a:ea typeface="+mn-ea"/>
                <a:cs typeface="+mn-cs"/>
              </a:rPr>
              <a:t>Share positive feedback (whenever available) as positive reinforcement with both Session leaders and participants</a:t>
            </a:r>
          </a:p>
        </p:txBody>
      </p:sp>
      <p:sp>
        <p:nvSpPr>
          <p:cNvPr id="30" name="TextBox 29">
            <a:extLst>
              <a:ext uri="{FF2B5EF4-FFF2-40B4-BE49-F238E27FC236}">
                <a16:creationId xmlns:a16="http://schemas.microsoft.com/office/drawing/2014/main" id="{698DB89D-39FA-4090-A116-97F043C0979B}"/>
              </a:ext>
            </a:extLst>
          </p:cNvPr>
          <p:cNvSpPr txBox="1">
            <a:spLocks/>
          </p:cNvSpPr>
          <p:nvPr/>
        </p:nvSpPr>
        <p:spPr>
          <a:xfrm>
            <a:off x="2910352" y="5289905"/>
            <a:ext cx="1533028" cy="995782"/>
          </a:xfrm>
          <a:prstGeom prst="rect">
            <a:avLst/>
          </a:prstGeom>
          <a:solidFill>
            <a:srgbClr val="35729B">
              <a:lumMod val="75000"/>
            </a:srgbClr>
          </a:solidFill>
          <a:ln>
            <a:solidFill>
              <a:srgbClr val="FFFFFF"/>
            </a:solidFill>
          </a:ln>
        </p:spPr>
        <p:txBody>
          <a:bodyPr vert="horz" wrap="square" lIns="72009" tIns="72009" rIns="72009" bIns="72009" rtlCol="0" anchor="ctr"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600" b="1" i="0" u="none" strike="noStrike" kern="0" cap="none" spc="0" normalizeH="0" baseline="0" noProof="0" dirty="0">
                <a:ln>
                  <a:noFill/>
                </a:ln>
                <a:solidFill>
                  <a:srgbClr val="FFFFFF"/>
                </a:solidFill>
                <a:effectLst/>
                <a:uLnTx/>
                <a:uFillTx/>
                <a:latin typeface="Century Gothic"/>
                <a:ea typeface="+mn-ea"/>
                <a:cs typeface="+mn-cs"/>
              </a:rPr>
              <a:t>Use positive reinforcement</a:t>
            </a:r>
          </a:p>
        </p:txBody>
      </p:sp>
      <p:sp>
        <p:nvSpPr>
          <p:cNvPr id="31" name="TextBox 30">
            <a:extLst>
              <a:ext uri="{FF2B5EF4-FFF2-40B4-BE49-F238E27FC236}">
                <a16:creationId xmlns:a16="http://schemas.microsoft.com/office/drawing/2014/main" id="{DB492D81-8CA7-47FF-B024-DED095FA4EAD}"/>
              </a:ext>
            </a:extLst>
          </p:cNvPr>
          <p:cNvSpPr txBox="1">
            <a:spLocks/>
          </p:cNvSpPr>
          <p:nvPr/>
        </p:nvSpPr>
        <p:spPr>
          <a:xfrm>
            <a:off x="4620146" y="3082459"/>
            <a:ext cx="4380554" cy="925907"/>
          </a:xfrm>
          <a:prstGeom prst="rect">
            <a:avLst/>
          </a:prstGeom>
        </p:spPr>
        <p:txBody>
          <a:bodyPr vert="horz" lIns="0" tIns="0" rIns="0" bIns="0" rtlCol="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600" b="0" i="0" u="none" strike="noStrike" kern="0" cap="none" spc="0" normalizeH="0" baseline="0" noProof="0" dirty="0">
                <a:ln>
                  <a:noFill/>
                </a:ln>
                <a:solidFill>
                  <a:srgbClr val="000000"/>
                </a:solidFill>
                <a:effectLst/>
                <a:uLnTx/>
                <a:uFillTx/>
                <a:latin typeface="Century Gothic"/>
                <a:ea typeface="+mn-ea"/>
                <a:cs typeface="+mn-cs"/>
              </a:rPr>
              <a:t>Clarify upfront source material, proposed discussion methodology, and expected output</a:t>
            </a:r>
          </a:p>
        </p:txBody>
      </p:sp>
      <p:sp>
        <p:nvSpPr>
          <p:cNvPr id="32" name="TextBox 31">
            <a:extLst>
              <a:ext uri="{FF2B5EF4-FFF2-40B4-BE49-F238E27FC236}">
                <a16:creationId xmlns:a16="http://schemas.microsoft.com/office/drawing/2014/main" id="{DE7A3A1D-3262-46DC-B1F3-2E41B8E39273}"/>
              </a:ext>
            </a:extLst>
          </p:cNvPr>
          <p:cNvSpPr txBox="1">
            <a:spLocks/>
          </p:cNvSpPr>
          <p:nvPr/>
        </p:nvSpPr>
        <p:spPr>
          <a:xfrm>
            <a:off x="2910352" y="3082459"/>
            <a:ext cx="1533028" cy="995782"/>
          </a:xfrm>
          <a:prstGeom prst="rect">
            <a:avLst/>
          </a:prstGeom>
          <a:solidFill>
            <a:srgbClr val="35729B">
              <a:lumMod val="75000"/>
            </a:srgbClr>
          </a:solidFill>
          <a:ln>
            <a:solidFill>
              <a:srgbClr val="FFFFFF"/>
            </a:solidFill>
          </a:ln>
        </p:spPr>
        <p:txBody>
          <a:bodyPr vert="horz" wrap="square" lIns="72009" tIns="72009" rIns="72009" bIns="72009" rtlCol="0" anchor="ctr"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600" b="1" i="0" u="none" strike="noStrike" kern="0" cap="none" spc="0" normalizeH="0" baseline="0" noProof="0" dirty="0">
                <a:ln>
                  <a:noFill/>
                </a:ln>
                <a:solidFill>
                  <a:srgbClr val="FFFFFF"/>
                </a:solidFill>
                <a:effectLst/>
                <a:uLnTx/>
                <a:uFillTx/>
                <a:latin typeface="Century Gothic"/>
                <a:ea typeface="+mn-ea"/>
                <a:cs typeface="+mn-cs"/>
              </a:rPr>
              <a:t>Clarify </a:t>
            </a:r>
            <a:br>
              <a:rPr kumimoji="0" lang="en-US" sz="1600" b="1" i="0" u="none" strike="noStrike" kern="0" cap="none" spc="0" normalizeH="0" baseline="0" noProof="0" dirty="0">
                <a:ln>
                  <a:noFill/>
                </a:ln>
                <a:solidFill>
                  <a:srgbClr val="FFFFFF"/>
                </a:solidFill>
                <a:effectLst/>
                <a:uLnTx/>
                <a:uFillTx/>
                <a:latin typeface="Century Gothic"/>
                <a:ea typeface="+mn-ea"/>
                <a:cs typeface="+mn-cs"/>
              </a:rPr>
            </a:br>
            <a:r>
              <a:rPr kumimoji="0" lang="en-US" sz="1600" b="1" i="0" u="none" strike="noStrike" kern="0" cap="none" spc="0" normalizeH="0" baseline="0" noProof="0" dirty="0">
                <a:ln>
                  <a:noFill/>
                </a:ln>
                <a:solidFill>
                  <a:srgbClr val="FFFFFF"/>
                </a:solidFill>
                <a:effectLst/>
                <a:uLnTx/>
                <a:uFillTx/>
                <a:latin typeface="Century Gothic"/>
                <a:ea typeface="+mn-ea"/>
                <a:cs typeface="+mn-cs"/>
              </a:rPr>
              <a:t>objectives</a:t>
            </a:r>
          </a:p>
        </p:txBody>
      </p:sp>
      <p:cxnSp>
        <p:nvCxnSpPr>
          <p:cNvPr id="33" name="Straight Connector 32">
            <a:extLst>
              <a:ext uri="{FF2B5EF4-FFF2-40B4-BE49-F238E27FC236}">
                <a16:creationId xmlns:a16="http://schemas.microsoft.com/office/drawing/2014/main" id="{0055CF3C-4B19-4530-97CD-A23BEF124D7B}"/>
              </a:ext>
            </a:extLst>
          </p:cNvPr>
          <p:cNvCxnSpPr/>
          <p:nvPr/>
        </p:nvCxnSpPr>
        <p:spPr>
          <a:xfrm>
            <a:off x="2910352" y="1924506"/>
            <a:ext cx="6169913" cy="0"/>
          </a:xfrm>
          <a:prstGeom prst="line">
            <a:avLst/>
          </a:prstGeom>
          <a:noFill/>
          <a:ln w="9525" cap="flat" cmpd="sng" algn="ctr">
            <a:solidFill>
              <a:srgbClr val="204762"/>
            </a:solidFill>
            <a:prstDash val="dash"/>
          </a:ln>
          <a:effectLst/>
        </p:spPr>
      </p:cxnSp>
      <p:cxnSp>
        <p:nvCxnSpPr>
          <p:cNvPr id="34" name="Straight Connector 33">
            <a:extLst>
              <a:ext uri="{FF2B5EF4-FFF2-40B4-BE49-F238E27FC236}">
                <a16:creationId xmlns:a16="http://schemas.microsoft.com/office/drawing/2014/main" id="{4FE69532-E827-4889-8129-45CD130541B9}"/>
              </a:ext>
            </a:extLst>
          </p:cNvPr>
          <p:cNvCxnSpPr/>
          <p:nvPr/>
        </p:nvCxnSpPr>
        <p:spPr>
          <a:xfrm>
            <a:off x="2910352" y="3025526"/>
            <a:ext cx="6169913" cy="0"/>
          </a:xfrm>
          <a:prstGeom prst="line">
            <a:avLst/>
          </a:prstGeom>
          <a:noFill/>
          <a:ln w="9525" cap="flat" cmpd="sng" algn="ctr">
            <a:solidFill>
              <a:srgbClr val="204762"/>
            </a:solidFill>
            <a:prstDash val="dash"/>
          </a:ln>
          <a:effectLst/>
        </p:spPr>
      </p:cxnSp>
      <p:cxnSp>
        <p:nvCxnSpPr>
          <p:cNvPr id="35" name="Straight Connector 34">
            <a:extLst>
              <a:ext uri="{FF2B5EF4-FFF2-40B4-BE49-F238E27FC236}">
                <a16:creationId xmlns:a16="http://schemas.microsoft.com/office/drawing/2014/main" id="{B44BBD03-0C8B-487C-830A-FB55726C2F21}"/>
              </a:ext>
            </a:extLst>
          </p:cNvPr>
          <p:cNvCxnSpPr/>
          <p:nvPr/>
        </p:nvCxnSpPr>
        <p:spPr>
          <a:xfrm>
            <a:off x="2910352" y="4126029"/>
            <a:ext cx="6169913" cy="0"/>
          </a:xfrm>
          <a:prstGeom prst="line">
            <a:avLst/>
          </a:prstGeom>
          <a:noFill/>
          <a:ln w="9525" cap="flat" cmpd="sng" algn="ctr">
            <a:solidFill>
              <a:srgbClr val="204762"/>
            </a:solidFill>
            <a:prstDash val="dash"/>
          </a:ln>
          <a:effectLst/>
        </p:spPr>
      </p:cxnSp>
      <p:cxnSp>
        <p:nvCxnSpPr>
          <p:cNvPr id="36" name="Straight Connector 35">
            <a:extLst>
              <a:ext uri="{FF2B5EF4-FFF2-40B4-BE49-F238E27FC236}">
                <a16:creationId xmlns:a16="http://schemas.microsoft.com/office/drawing/2014/main" id="{D0D58BCB-BA82-457A-B7E9-1C1DA0001F73}"/>
              </a:ext>
            </a:extLst>
          </p:cNvPr>
          <p:cNvCxnSpPr/>
          <p:nvPr/>
        </p:nvCxnSpPr>
        <p:spPr>
          <a:xfrm>
            <a:off x="2910352" y="5237792"/>
            <a:ext cx="6169913" cy="0"/>
          </a:xfrm>
          <a:prstGeom prst="line">
            <a:avLst/>
          </a:prstGeom>
          <a:noFill/>
          <a:ln w="9525" cap="flat" cmpd="sng" algn="ctr">
            <a:solidFill>
              <a:srgbClr val="204762"/>
            </a:solidFill>
            <a:prstDash val="dash"/>
          </a:ln>
          <a:effectLst/>
        </p:spPr>
      </p:cxnSp>
    </p:spTree>
    <p:extLst>
      <p:ext uri="{BB962C8B-B14F-4D97-AF65-F5344CB8AC3E}">
        <p14:creationId xmlns:p14="http://schemas.microsoft.com/office/powerpoint/2010/main" val="107972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9DAC4D-8DCF-4561-981E-90E3B88B350D}"/>
              </a:ext>
            </a:extLst>
          </p:cNvPr>
          <p:cNvSpPr>
            <a:spLocks noGrp="1"/>
          </p:cNvSpPr>
          <p:nvPr>
            <p:ph sz="quarter" idx="10"/>
          </p:nvPr>
        </p:nvSpPr>
        <p:spPr/>
        <p:txBody>
          <a:bodyPr/>
          <a:lstStyle/>
          <a:p>
            <a:r>
              <a:rPr lang="en-US" dirty="0"/>
              <a:t>Key Upcoming Dates</a:t>
            </a:r>
          </a:p>
        </p:txBody>
      </p:sp>
      <p:sp>
        <p:nvSpPr>
          <p:cNvPr id="3" name="Rectangle 2">
            <a:extLst>
              <a:ext uri="{FF2B5EF4-FFF2-40B4-BE49-F238E27FC236}">
                <a16:creationId xmlns:a16="http://schemas.microsoft.com/office/drawing/2014/main" id="{BD4DA65E-F71B-4DC0-BF1F-3E5159AE2BA9}"/>
              </a:ext>
            </a:extLst>
          </p:cNvPr>
          <p:cNvSpPr/>
          <p:nvPr/>
        </p:nvSpPr>
        <p:spPr>
          <a:xfrm>
            <a:off x="150803" y="937408"/>
            <a:ext cx="8842394" cy="5399096"/>
          </a:xfrm>
          <a:prstGeom prst="rect">
            <a:avLst/>
          </a:prstGeom>
          <a:solidFill>
            <a:srgbClr val="FFFFFF"/>
          </a:solidFill>
          <a:ln w="19050" cap="flat" cmpd="sng" algn="ctr">
            <a:solidFill>
              <a:srgbClr val="D0D0D0"/>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err="1">
              <a:ln>
                <a:noFill/>
              </a:ln>
              <a:solidFill>
                <a:srgbClr val="204762"/>
              </a:solidFill>
              <a:effectLst/>
              <a:uLnTx/>
              <a:uFillTx/>
              <a:latin typeface="Century Gothic"/>
              <a:ea typeface="+mn-ea"/>
              <a:cs typeface="+mn-cs"/>
            </a:endParaRPr>
          </a:p>
        </p:txBody>
      </p:sp>
      <p:sp>
        <p:nvSpPr>
          <p:cNvPr id="4" name="Rectangle 286">
            <a:extLst>
              <a:ext uri="{FF2B5EF4-FFF2-40B4-BE49-F238E27FC236}">
                <a16:creationId xmlns:a16="http://schemas.microsoft.com/office/drawing/2014/main" id="{0D8831D5-E632-4B3A-91B8-22FAFBF1B9A4}"/>
              </a:ext>
            </a:extLst>
          </p:cNvPr>
          <p:cNvSpPr txBox="1">
            <a:spLocks noChangeArrowheads="1"/>
          </p:cNvSpPr>
          <p:nvPr>
            <p:custDataLst>
              <p:tags r:id="rId1"/>
            </p:custDataLst>
          </p:nvPr>
        </p:nvSpPr>
        <p:spPr bwMode="auto">
          <a:xfrm>
            <a:off x="226337" y="1256466"/>
            <a:ext cx="8691327" cy="270812"/>
          </a:xfrm>
          <a:prstGeom prst="rect">
            <a:avLst/>
          </a:prstGeom>
          <a:solidFill>
            <a:srgbClr val="35729B"/>
          </a:solidFill>
          <a:ln>
            <a:noFill/>
          </a:ln>
          <a:effectLst/>
          <a:extLst/>
        </p:spPr>
        <p:txBody>
          <a:bodyPr vert="horz" wrap="square" lIns="91440" tIns="91440" rIns="91440" bIns="9144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895350" rtl="0" eaLnBrk="1" fontAlgn="base" latinLnBrk="0" hangingPunct="1">
              <a:lnSpc>
                <a:spcPct val="100000"/>
              </a:lnSpc>
              <a:spcBef>
                <a:spcPct val="0"/>
              </a:spcBef>
              <a:spcAft>
                <a:spcPct val="0"/>
              </a:spcAft>
              <a:buClr>
                <a:srgbClr val="204762"/>
              </a:buClr>
              <a:buSzTx/>
              <a:buFontTx/>
              <a:buNone/>
              <a:tabLst/>
              <a:defRPr/>
            </a:pPr>
            <a:endParaRPr kumimoji="0" lang="en-US" sz="1200" b="0" i="0" u="none" strike="noStrike" kern="0" cap="none" spc="0" normalizeH="0" baseline="0" noProof="0" dirty="0">
              <a:ln>
                <a:noFill/>
              </a:ln>
              <a:solidFill>
                <a:srgbClr val="FFFFFF"/>
              </a:solidFill>
              <a:effectLst/>
              <a:uLnTx/>
              <a:uFillTx/>
              <a:latin typeface="Century Gothic"/>
              <a:ea typeface="+mn-ea"/>
              <a:cs typeface="+mn-cs"/>
            </a:endParaRPr>
          </a:p>
        </p:txBody>
      </p:sp>
      <p:sp>
        <p:nvSpPr>
          <p:cNvPr id="5" name="Rectangle 286">
            <a:extLst>
              <a:ext uri="{FF2B5EF4-FFF2-40B4-BE49-F238E27FC236}">
                <a16:creationId xmlns:a16="http://schemas.microsoft.com/office/drawing/2014/main" id="{74AECD1C-F3FA-4BF8-B69F-FB333A238AD2}"/>
              </a:ext>
            </a:extLst>
          </p:cNvPr>
          <p:cNvSpPr txBox="1">
            <a:spLocks noChangeArrowheads="1"/>
          </p:cNvSpPr>
          <p:nvPr>
            <p:custDataLst>
              <p:tags r:id="rId2"/>
            </p:custDataLst>
          </p:nvPr>
        </p:nvSpPr>
        <p:spPr bwMode="auto">
          <a:xfrm>
            <a:off x="1967677" y="1595331"/>
            <a:ext cx="2103433" cy="1733702"/>
          </a:xfrm>
          <a:prstGeom prst="rect">
            <a:avLst/>
          </a:prstGeom>
          <a:solidFill>
            <a:srgbClr val="204762">
              <a:lumMod val="20000"/>
              <a:lumOff val="80000"/>
            </a:srgbClr>
          </a:solidFill>
          <a:ln>
            <a:noFill/>
          </a:ln>
          <a:effectLst/>
          <a:extLst/>
        </p:spPr>
        <p:txBody>
          <a:bodyPr vert="horz" wrap="square" lIns="91440" tIns="91440" rIns="91440" bIns="9144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895350" rtl="0" eaLnBrk="1" fontAlgn="base" latinLnBrk="0" hangingPunct="1">
              <a:lnSpc>
                <a:spcPct val="100000"/>
              </a:lnSpc>
              <a:spcBef>
                <a:spcPct val="0"/>
              </a:spcBef>
              <a:spcAft>
                <a:spcPct val="0"/>
              </a:spcAft>
              <a:buClr>
                <a:srgbClr val="204762"/>
              </a:buClr>
              <a:buSzTx/>
              <a:buFontTx/>
              <a:buNone/>
              <a:tabLst/>
              <a:defRPr/>
            </a:pPr>
            <a:endParaRPr kumimoji="0" lang="en-US" sz="1200" b="0" i="0" u="none" strike="noStrike" kern="0" cap="none" spc="0" normalizeH="0" baseline="0" noProof="0" dirty="0">
              <a:ln>
                <a:noFill/>
              </a:ln>
              <a:solidFill>
                <a:srgbClr val="FFFFFF"/>
              </a:solidFill>
              <a:effectLst/>
              <a:uLnTx/>
              <a:uFillTx/>
              <a:latin typeface="Century Gothic"/>
              <a:ea typeface="+mn-ea"/>
              <a:cs typeface="+mn-cs"/>
            </a:endParaRPr>
          </a:p>
        </p:txBody>
      </p:sp>
      <p:sp>
        <p:nvSpPr>
          <p:cNvPr id="6" name="Rectangle 286">
            <a:extLst>
              <a:ext uri="{FF2B5EF4-FFF2-40B4-BE49-F238E27FC236}">
                <a16:creationId xmlns:a16="http://schemas.microsoft.com/office/drawing/2014/main" id="{F7C35C58-8441-40D1-A86A-09320E2BBD87}"/>
              </a:ext>
            </a:extLst>
          </p:cNvPr>
          <p:cNvSpPr txBox="1">
            <a:spLocks noChangeArrowheads="1"/>
          </p:cNvSpPr>
          <p:nvPr>
            <p:custDataLst>
              <p:tags r:id="rId3"/>
            </p:custDataLst>
          </p:nvPr>
        </p:nvSpPr>
        <p:spPr bwMode="auto">
          <a:xfrm>
            <a:off x="226337" y="3371455"/>
            <a:ext cx="8691327" cy="270812"/>
          </a:xfrm>
          <a:prstGeom prst="rect">
            <a:avLst/>
          </a:prstGeom>
          <a:solidFill>
            <a:srgbClr val="808080"/>
          </a:solidFill>
          <a:ln>
            <a:noFill/>
          </a:ln>
          <a:effectLst/>
          <a:extLst/>
        </p:spPr>
        <p:txBody>
          <a:bodyPr vert="horz" wrap="square" lIns="91440" tIns="91440" rIns="91440" bIns="9144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895350" rtl="0" eaLnBrk="1" fontAlgn="base" latinLnBrk="0" hangingPunct="1">
              <a:lnSpc>
                <a:spcPct val="100000"/>
              </a:lnSpc>
              <a:spcBef>
                <a:spcPct val="0"/>
              </a:spcBef>
              <a:spcAft>
                <a:spcPct val="0"/>
              </a:spcAft>
              <a:buClr>
                <a:srgbClr val="204762"/>
              </a:buClr>
              <a:buSzTx/>
              <a:buFontTx/>
              <a:buNone/>
              <a:tabLst/>
              <a:defRPr/>
            </a:pPr>
            <a:endParaRPr kumimoji="0" lang="en-US" sz="1200" b="0" i="0" u="none" strike="noStrike" kern="0" cap="none" spc="0" normalizeH="0" baseline="0" noProof="0" dirty="0">
              <a:ln>
                <a:noFill/>
              </a:ln>
              <a:solidFill>
                <a:srgbClr val="FFFFFF"/>
              </a:solidFill>
              <a:effectLst/>
              <a:uLnTx/>
              <a:uFillTx/>
              <a:latin typeface="Century Gothic"/>
              <a:ea typeface="+mn-ea"/>
              <a:cs typeface="+mn-cs"/>
            </a:endParaRPr>
          </a:p>
        </p:txBody>
      </p:sp>
      <p:sp>
        <p:nvSpPr>
          <p:cNvPr id="7" name="Rectangle 6">
            <a:extLst>
              <a:ext uri="{FF2B5EF4-FFF2-40B4-BE49-F238E27FC236}">
                <a16:creationId xmlns:a16="http://schemas.microsoft.com/office/drawing/2014/main" id="{EFA32FFA-3B77-44B9-AA8B-524A40583B16}"/>
              </a:ext>
            </a:extLst>
          </p:cNvPr>
          <p:cNvSpPr>
            <a:spLocks/>
          </p:cNvSpPr>
          <p:nvPr/>
        </p:nvSpPr>
        <p:spPr>
          <a:xfrm>
            <a:off x="226338" y="3368362"/>
            <a:ext cx="1284307"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1" u="none" strike="noStrike" kern="0" cap="none" spc="0" normalizeH="0" baseline="0" noProof="0" dirty="0">
                <a:ln>
                  <a:noFill/>
                </a:ln>
                <a:solidFill>
                  <a:srgbClr val="FFFFFF"/>
                </a:solidFill>
                <a:effectLst/>
                <a:uLnTx/>
                <a:uFillTx/>
                <a:latin typeface="Century Gothic"/>
                <a:ea typeface="+mn-ea"/>
                <a:cs typeface="+mn-cs"/>
              </a:rPr>
              <a:t>Target Timeline</a:t>
            </a:r>
            <a:endParaRPr kumimoji="0" lang="en-US" sz="1200" b="1" i="1" u="none" strike="noStrike" kern="0" cap="none" spc="0" normalizeH="0" baseline="0" noProof="0" dirty="0">
              <a:ln>
                <a:noFill/>
              </a:ln>
              <a:solidFill>
                <a:srgbClr val="FFFFFF"/>
              </a:solidFill>
              <a:effectLst/>
              <a:uLnTx/>
              <a:uFillTx/>
              <a:latin typeface="Century Gothic"/>
              <a:ea typeface="+mn-ea"/>
              <a:cs typeface="+mn-cs"/>
              <a:sym typeface="+mn-lt"/>
            </a:endParaRPr>
          </a:p>
        </p:txBody>
      </p:sp>
      <p:sp>
        <p:nvSpPr>
          <p:cNvPr id="8" name="Rectangle 7">
            <a:extLst>
              <a:ext uri="{FF2B5EF4-FFF2-40B4-BE49-F238E27FC236}">
                <a16:creationId xmlns:a16="http://schemas.microsoft.com/office/drawing/2014/main" id="{2E61CB2D-EB14-4F30-81E3-D60FD5E3D4AB}"/>
              </a:ext>
            </a:extLst>
          </p:cNvPr>
          <p:cNvSpPr>
            <a:spLocks/>
          </p:cNvSpPr>
          <p:nvPr/>
        </p:nvSpPr>
        <p:spPr>
          <a:xfrm>
            <a:off x="226338" y="1243162"/>
            <a:ext cx="8691326"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1" u="none" strike="noStrike" kern="0" cap="none" spc="0" normalizeH="0" baseline="0" noProof="0" dirty="0">
                <a:ln>
                  <a:noFill/>
                </a:ln>
                <a:solidFill>
                  <a:srgbClr val="FFFFFF"/>
                </a:solidFill>
                <a:effectLst/>
                <a:uLnTx/>
                <a:uFillTx/>
                <a:latin typeface="Century Gothic"/>
                <a:ea typeface="+mn-ea"/>
                <a:cs typeface="+mn-cs"/>
              </a:rPr>
              <a:t>Topics Planned For Each Monthly Deliverable</a:t>
            </a:r>
            <a:endParaRPr kumimoji="0" lang="en-US" sz="1200" b="1" i="1" u="none" strike="noStrike" kern="0" cap="none" spc="0" normalizeH="0" baseline="0" noProof="0" dirty="0">
              <a:ln>
                <a:noFill/>
              </a:ln>
              <a:solidFill>
                <a:srgbClr val="FFFFFF"/>
              </a:solidFill>
              <a:effectLst/>
              <a:uLnTx/>
              <a:uFillTx/>
              <a:latin typeface="Century Gothic"/>
              <a:ea typeface="+mn-ea"/>
              <a:cs typeface="+mn-cs"/>
              <a:sym typeface="+mn-lt"/>
            </a:endParaRPr>
          </a:p>
        </p:txBody>
      </p:sp>
      <p:sp>
        <p:nvSpPr>
          <p:cNvPr id="9" name="ACET">
            <a:extLst>
              <a:ext uri="{FF2B5EF4-FFF2-40B4-BE49-F238E27FC236}">
                <a16:creationId xmlns:a16="http://schemas.microsoft.com/office/drawing/2014/main" id="{670B4EFA-8BAE-46B7-B161-7A11C404D9AA}"/>
              </a:ext>
            </a:extLst>
          </p:cNvPr>
          <p:cNvSpPr>
            <a:spLocks noChangeArrowheads="1"/>
          </p:cNvSpPr>
          <p:nvPr/>
        </p:nvSpPr>
        <p:spPr bwMode="auto">
          <a:xfrm>
            <a:off x="1920665" y="1029308"/>
            <a:ext cx="2224146" cy="20246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204762"/>
                </a:solidFill>
                <a:effectLst/>
                <a:uLnTx/>
                <a:uFillTx/>
                <a:latin typeface="Century Gothic"/>
                <a:ea typeface="+mn-ea"/>
                <a:cs typeface="+mn-cs"/>
              </a:rPr>
              <a:t>May Deliverable Report</a:t>
            </a:r>
          </a:p>
        </p:txBody>
      </p:sp>
      <p:sp>
        <p:nvSpPr>
          <p:cNvPr id="10" name="ACET">
            <a:extLst>
              <a:ext uri="{FF2B5EF4-FFF2-40B4-BE49-F238E27FC236}">
                <a16:creationId xmlns:a16="http://schemas.microsoft.com/office/drawing/2014/main" id="{28F044F0-C433-4F1B-A2CA-64667CD23020}"/>
              </a:ext>
            </a:extLst>
          </p:cNvPr>
          <p:cNvSpPr>
            <a:spLocks noChangeArrowheads="1"/>
          </p:cNvSpPr>
          <p:nvPr/>
        </p:nvSpPr>
        <p:spPr bwMode="auto">
          <a:xfrm>
            <a:off x="6675411" y="1029308"/>
            <a:ext cx="2224146" cy="20246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204762"/>
                </a:solidFill>
                <a:effectLst/>
                <a:uLnTx/>
                <a:uFillTx/>
                <a:latin typeface="Century Gothic"/>
                <a:ea typeface="+mn-ea"/>
                <a:cs typeface="+mn-cs"/>
              </a:rPr>
              <a:t>July Deliverable Report</a:t>
            </a:r>
          </a:p>
        </p:txBody>
      </p:sp>
      <p:sp>
        <p:nvSpPr>
          <p:cNvPr id="11" name="ACET">
            <a:extLst>
              <a:ext uri="{FF2B5EF4-FFF2-40B4-BE49-F238E27FC236}">
                <a16:creationId xmlns:a16="http://schemas.microsoft.com/office/drawing/2014/main" id="{2B814FA6-9F7E-4161-9B64-00259AED0DB9}"/>
              </a:ext>
            </a:extLst>
          </p:cNvPr>
          <p:cNvSpPr>
            <a:spLocks noChangeArrowheads="1"/>
          </p:cNvSpPr>
          <p:nvPr/>
        </p:nvSpPr>
        <p:spPr bwMode="auto">
          <a:xfrm>
            <a:off x="4298038" y="1029308"/>
            <a:ext cx="2224146" cy="20246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204762"/>
                </a:solidFill>
                <a:effectLst/>
                <a:uLnTx/>
                <a:uFillTx/>
                <a:latin typeface="Century Gothic"/>
                <a:ea typeface="+mn-ea"/>
                <a:cs typeface="+mn-cs"/>
              </a:rPr>
              <a:t>June Deliverable Report</a:t>
            </a:r>
          </a:p>
        </p:txBody>
      </p:sp>
      <p:sp>
        <p:nvSpPr>
          <p:cNvPr id="12" name="TextBox 11">
            <a:extLst>
              <a:ext uri="{FF2B5EF4-FFF2-40B4-BE49-F238E27FC236}">
                <a16:creationId xmlns:a16="http://schemas.microsoft.com/office/drawing/2014/main" id="{5AAED2C7-7250-4DB2-A09C-2831A5A24227}"/>
              </a:ext>
            </a:extLst>
          </p:cNvPr>
          <p:cNvSpPr txBox="1">
            <a:spLocks/>
          </p:cNvSpPr>
          <p:nvPr/>
        </p:nvSpPr>
        <p:spPr>
          <a:xfrm>
            <a:off x="2045563" y="1644283"/>
            <a:ext cx="1947660" cy="1477328"/>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mn-cs"/>
              </a:rPr>
              <a:t>Draft </a:t>
            </a:r>
            <a:r>
              <a:rPr kumimoji="0" lang="en-US" sz="1200" b="0" i="0" u="none" strike="noStrike" kern="0" cap="none" spc="0" normalizeH="0" baseline="0" noProof="0" dirty="0" err="1">
                <a:ln>
                  <a:noFill/>
                </a:ln>
                <a:solidFill>
                  <a:srgbClr val="000000"/>
                </a:solidFill>
                <a:effectLst/>
                <a:uLnTx/>
                <a:uFillTx/>
                <a:latin typeface="Century Gothic"/>
                <a:ea typeface="+mn-ea"/>
                <a:cs typeface="+mn-cs"/>
              </a:rPr>
              <a:t>factbase</a:t>
            </a:r>
            <a:r>
              <a:rPr kumimoji="0" lang="en-US" sz="1200" b="0" i="0" u="none" strike="noStrike" kern="0" cap="none" spc="0" normalizeH="0" baseline="0" noProof="0" dirty="0">
                <a:ln>
                  <a:noFill/>
                </a:ln>
                <a:solidFill>
                  <a:srgbClr val="000000"/>
                </a:solidFill>
                <a:effectLst/>
                <a:uLnTx/>
                <a:uFillTx/>
                <a:latin typeface="Century Gothic"/>
                <a:ea typeface="+mn-ea"/>
                <a:cs typeface="+mn-cs"/>
              </a:rPr>
              <a:t> for:</a:t>
            </a:r>
          </a:p>
          <a:p>
            <a:pPr marL="192024" marR="0" lvl="1" indent="-195987" algn="l" defTabSz="913526"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200" b="0" i="0" u="none" strike="noStrike" kern="0" cap="none" spc="0" normalizeH="0" baseline="0" noProof="0" dirty="0" err="1">
                <a:ln>
                  <a:noFill/>
                </a:ln>
                <a:solidFill>
                  <a:srgbClr val="000000"/>
                </a:solidFill>
                <a:effectLst/>
                <a:uLnTx/>
                <a:uFillTx/>
                <a:latin typeface="Century Gothic"/>
                <a:ea typeface="+mn-ea"/>
                <a:cs typeface="+mn-cs"/>
              </a:rPr>
              <a:t>CalWIN</a:t>
            </a:r>
            <a:r>
              <a:rPr kumimoji="0" lang="en-US" sz="1200" b="0" i="0" u="none" strike="noStrike" kern="0" cap="none" spc="0" normalizeH="0" baseline="0" noProof="0" dirty="0">
                <a:ln>
                  <a:noFill/>
                </a:ln>
                <a:solidFill>
                  <a:srgbClr val="000000"/>
                </a:solidFill>
                <a:effectLst/>
                <a:uLnTx/>
                <a:uFillTx/>
                <a:latin typeface="Century Gothic"/>
                <a:ea typeface="+mn-ea"/>
                <a:cs typeface="+mn-cs"/>
              </a:rPr>
              <a:t> business processes/ functionalities</a:t>
            </a:r>
          </a:p>
          <a:p>
            <a:pPr marL="192024" marR="0" lvl="1" indent="-195987" algn="l" defTabSz="913526"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200" b="0" i="0" u="none" strike="noStrike" kern="0" cap="none" spc="0" normalizeH="0" baseline="0" noProof="0" dirty="0" err="1">
                <a:ln>
                  <a:noFill/>
                </a:ln>
                <a:solidFill>
                  <a:srgbClr val="000000"/>
                </a:solidFill>
                <a:effectLst/>
                <a:uLnTx/>
                <a:uFillTx/>
                <a:latin typeface="Century Gothic"/>
                <a:ea typeface="+mn-ea"/>
                <a:cs typeface="+mn-cs"/>
              </a:rPr>
              <a:t>CalWIN</a:t>
            </a:r>
            <a:r>
              <a:rPr kumimoji="0" lang="en-US" sz="1200" b="0" i="0" u="none" strike="noStrike" kern="0" cap="none" spc="0" normalizeH="0" baseline="0" noProof="0" dirty="0">
                <a:ln>
                  <a:noFill/>
                </a:ln>
                <a:solidFill>
                  <a:srgbClr val="000000"/>
                </a:solidFill>
                <a:effectLst/>
                <a:uLnTx/>
                <a:uFillTx/>
                <a:latin typeface="Century Gothic"/>
                <a:ea typeface="+mn-ea"/>
                <a:cs typeface="+mn-cs"/>
              </a:rPr>
              <a:t> ancillary systems</a:t>
            </a:r>
          </a:p>
          <a:p>
            <a:pPr marL="192024" marR="0" lvl="1" indent="-195987" algn="l" defTabSz="913526"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mn-cs"/>
              </a:rPr>
              <a:t>CalACES requirements &amp; cost validation</a:t>
            </a:r>
          </a:p>
        </p:txBody>
      </p:sp>
      <p:cxnSp>
        <p:nvCxnSpPr>
          <p:cNvPr id="13" name="Straight Connector 12">
            <a:extLst>
              <a:ext uri="{FF2B5EF4-FFF2-40B4-BE49-F238E27FC236}">
                <a16:creationId xmlns:a16="http://schemas.microsoft.com/office/drawing/2014/main" id="{113FBC60-CBA0-4942-B903-C3612311BD49}"/>
              </a:ext>
            </a:extLst>
          </p:cNvPr>
          <p:cNvCxnSpPr/>
          <p:nvPr/>
        </p:nvCxnSpPr>
        <p:spPr>
          <a:xfrm>
            <a:off x="4239530" y="1562070"/>
            <a:ext cx="0" cy="1730419"/>
          </a:xfrm>
          <a:prstGeom prst="line">
            <a:avLst/>
          </a:prstGeom>
          <a:noFill/>
          <a:ln w="9525" cap="flat" cmpd="sng" algn="ctr">
            <a:solidFill>
              <a:srgbClr val="808080"/>
            </a:solidFill>
            <a:prstDash val="solid"/>
          </a:ln>
          <a:effectLst/>
        </p:spPr>
      </p:cxnSp>
      <p:cxnSp>
        <p:nvCxnSpPr>
          <p:cNvPr id="14" name="Straight Connector 13">
            <a:extLst>
              <a:ext uri="{FF2B5EF4-FFF2-40B4-BE49-F238E27FC236}">
                <a16:creationId xmlns:a16="http://schemas.microsoft.com/office/drawing/2014/main" id="{28569010-785E-4A73-A305-EF70647EF02D}"/>
              </a:ext>
            </a:extLst>
          </p:cNvPr>
          <p:cNvCxnSpPr/>
          <p:nvPr/>
        </p:nvCxnSpPr>
        <p:spPr>
          <a:xfrm>
            <a:off x="1862158" y="1562070"/>
            <a:ext cx="0" cy="1730419"/>
          </a:xfrm>
          <a:prstGeom prst="line">
            <a:avLst/>
          </a:prstGeom>
          <a:noFill/>
          <a:ln w="9525" cap="flat" cmpd="sng" algn="ctr">
            <a:solidFill>
              <a:srgbClr val="808080"/>
            </a:solidFill>
            <a:prstDash val="solid"/>
          </a:ln>
          <a:effectLst/>
        </p:spPr>
      </p:cxnSp>
      <p:cxnSp>
        <p:nvCxnSpPr>
          <p:cNvPr id="15" name="Straight Connector 14">
            <a:extLst>
              <a:ext uri="{FF2B5EF4-FFF2-40B4-BE49-F238E27FC236}">
                <a16:creationId xmlns:a16="http://schemas.microsoft.com/office/drawing/2014/main" id="{CB379FF5-0D5F-4A23-88FD-8D77DBE3CE72}"/>
              </a:ext>
            </a:extLst>
          </p:cNvPr>
          <p:cNvCxnSpPr/>
          <p:nvPr/>
        </p:nvCxnSpPr>
        <p:spPr>
          <a:xfrm>
            <a:off x="6616903" y="1562070"/>
            <a:ext cx="0" cy="1730419"/>
          </a:xfrm>
          <a:prstGeom prst="line">
            <a:avLst/>
          </a:prstGeom>
          <a:noFill/>
          <a:ln w="9525" cap="flat" cmpd="sng" algn="ctr">
            <a:solidFill>
              <a:srgbClr val="808080"/>
            </a:solidFill>
            <a:prstDash val="solid"/>
          </a:ln>
          <a:effectLst/>
        </p:spPr>
      </p:cxnSp>
      <p:cxnSp>
        <p:nvCxnSpPr>
          <p:cNvPr id="16" name="Straight Connector 15">
            <a:extLst>
              <a:ext uri="{FF2B5EF4-FFF2-40B4-BE49-F238E27FC236}">
                <a16:creationId xmlns:a16="http://schemas.microsoft.com/office/drawing/2014/main" id="{87770817-8387-4D1A-989D-832B2F488813}"/>
              </a:ext>
            </a:extLst>
          </p:cNvPr>
          <p:cNvCxnSpPr/>
          <p:nvPr/>
        </p:nvCxnSpPr>
        <p:spPr>
          <a:xfrm>
            <a:off x="4239530" y="3721232"/>
            <a:ext cx="0" cy="2504323"/>
          </a:xfrm>
          <a:prstGeom prst="line">
            <a:avLst/>
          </a:prstGeom>
          <a:noFill/>
          <a:ln w="9525" cap="flat" cmpd="sng" algn="ctr">
            <a:solidFill>
              <a:srgbClr val="808080"/>
            </a:solidFill>
            <a:prstDash val="solid"/>
          </a:ln>
          <a:effectLst/>
        </p:spPr>
      </p:cxnSp>
      <p:cxnSp>
        <p:nvCxnSpPr>
          <p:cNvPr id="17" name="Straight Connector 16">
            <a:extLst>
              <a:ext uri="{FF2B5EF4-FFF2-40B4-BE49-F238E27FC236}">
                <a16:creationId xmlns:a16="http://schemas.microsoft.com/office/drawing/2014/main" id="{88BB9988-5C57-4C47-B5C9-24FC7E4DF5A2}"/>
              </a:ext>
            </a:extLst>
          </p:cNvPr>
          <p:cNvCxnSpPr/>
          <p:nvPr/>
        </p:nvCxnSpPr>
        <p:spPr>
          <a:xfrm>
            <a:off x="1862158" y="3721232"/>
            <a:ext cx="0" cy="2504323"/>
          </a:xfrm>
          <a:prstGeom prst="line">
            <a:avLst/>
          </a:prstGeom>
          <a:noFill/>
          <a:ln w="9525" cap="flat" cmpd="sng" algn="ctr">
            <a:solidFill>
              <a:srgbClr val="808080"/>
            </a:solidFill>
            <a:prstDash val="solid"/>
          </a:ln>
          <a:effectLst/>
        </p:spPr>
      </p:cxnSp>
      <p:cxnSp>
        <p:nvCxnSpPr>
          <p:cNvPr id="18" name="Straight Connector 17">
            <a:extLst>
              <a:ext uri="{FF2B5EF4-FFF2-40B4-BE49-F238E27FC236}">
                <a16:creationId xmlns:a16="http://schemas.microsoft.com/office/drawing/2014/main" id="{530BEB8D-CF46-4D84-8559-6B9907D15046}"/>
              </a:ext>
            </a:extLst>
          </p:cNvPr>
          <p:cNvCxnSpPr/>
          <p:nvPr/>
        </p:nvCxnSpPr>
        <p:spPr>
          <a:xfrm>
            <a:off x="6616903" y="3721232"/>
            <a:ext cx="0" cy="2504323"/>
          </a:xfrm>
          <a:prstGeom prst="line">
            <a:avLst/>
          </a:prstGeom>
          <a:noFill/>
          <a:ln w="9525" cap="flat" cmpd="sng" algn="ctr">
            <a:solidFill>
              <a:srgbClr val="808080"/>
            </a:solidFill>
            <a:prstDash val="solid"/>
          </a:ln>
          <a:effectLst/>
        </p:spPr>
      </p:cxnSp>
      <p:sp>
        <p:nvSpPr>
          <p:cNvPr id="19" name="Rectangle 286">
            <a:extLst>
              <a:ext uri="{FF2B5EF4-FFF2-40B4-BE49-F238E27FC236}">
                <a16:creationId xmlns:a16="http://schemas.microsoft.com/office/drawing/2014/main" id="{1162EF44-6352-49CB-9B52-39A3F9CC6B45}"/>
              </a:ext>
            </a:extLst>
          </p:cNvPr>
          <p:cNvSpPr txBox="1">
            <a:spLocks noChangeArrowheads="1"/>
          </p:cNvSpPr>
          <p:nvPr>
            <p:custDataLst>
              <p:tags r:id="rId4"/>
            </p:custDataLst>
          </p:nvPr>
        </p:nvSpPr>
        <p:spPr bwMode="auto">
          <a:xfrm>
            <a:off x="347051" y="3672321"/>
            <a:ext cx="1438494" cy="563650"/>
          </a:xfrm>
          <a:prstGeom prst="rect">
            <a:avLst/>
          </a:prstGeom>
          <a:solidFill>
            <a:srgbClr val="808080"/>
          </a:solidFill>
          <a:ln>
            <a:noFill/>
          </a:ln>
          <a:effectLst/>
          <a:extLst/>
        </p:spPr>
        <p:txBody>
          <a:bodyPr vert="horz" wrap="square" lIns="91440" tIns="91440" rIns="91440" bIns="9144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200" b="0" i="0" u="none" strike="noStrike" kern="0" cap="none" spc="0" normalizeH="0" baseline="0" noProof="0" dirty="0">
                <a:ln>
                  <a:noFill/>
                </a:ln>
                <a:solidFill>
                  <a:srgbClr val="FFFFFF"/>
                </a:solidFill>
                <a:effectLst/>
                <a:uLnTx/>
                <a:uFillTx/>
                <a:latin typeface="Century Gothic"/>
                <a:ea typeface="+mn-ea"/>
                <a:cs typeface="+mn-cs"/>
              </a:rPr>
              <a:t>Core Team Review</a:t>
            </a:r>
          </a:p>
        </p:txBody>
      </p:sp>
      <p:sp>
        <p:nvSpPr>
          <p:cNvPr id="20" name="Rectangle 286">
            <a:extLst>
              <a:ext uri="{FF2B5EF4-FFF2-40B4-BE49-F238E27FC236}">
                <a16:creationId xmlns:a16="http://schemas.microsoft.com/office/drawing/2014/main" id="{0A70D6BD-DA0C-4E10-AABA-CC738EB6DA13}"/>
              </a:ext>
            </a:extLst>
          </p:cNvPr>
          <p:cNvSpPr txBox="1">
            <a:spLocks noChangeArrowheads="1"/>
          </p:cNvSpPr>
          <p:nvPr>
            <p:custDataLst>
              <p:tags r:id="rId5"/>
            </p:custDataLst>
          </p:nvPr>
        </p:nvSpPr>
        <p:spPr bwMode="auto">
          <a:xfrm>
            <a:off x="1967677" y="3672321"/>
            <a:ext cx="2103433" cy="563650"/>
          </a:xfrm>
          <a:prstGeom prst="rect">
            <a:avLst/>
          </a:prstGeom>
          <a:solidFill>
            <a:srgbClr val="808080">
              <a:lumMod val="20000"/>
              <a:lumOff val="80000"/>
            </a:srgbClr>
          </a:solidFill>
          <a:ln>
            <a:noFill/>
          </a:ln>
          <a:effectLst/>
          <a:extLst/>
        </p:spPr>
        <p:txBody>
          <a:bodyPr vert="horz" wrap="square" lIns="91440" tIns="91440" rIns="91440" bIns="9144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200" b="0" i="1" u="none" strike="noStrike" kern="0" cap="none" spc="0" normalizeH="0" baseline="0" noProof="0" dirty="0">
                <a:ln>
                  <a:noFill/>
                </a:ln>
                <a:solidFill>
                  <a:srgbClr val="000000"/>
                </a:solidFill>
                <a:effectLst/>
                <a:uLnTx/>
                <a:uFillTx/>
                <a:latin typeface="Century Gothic"/>
                <a:ea typeface="+mn-ea"/>
                <a:cs typeface="+mn-cs"/>
              </a:rPr>
              <a:t>May 17 – May 23</a:t>
            </a:r>
          </a:p>
        </p:txBody>
      </p:sp>
      <p:sp>
        <p:nvSpPr>
          <p:cNvPr id="21" name="Rectangle 286">
            <a:extLst>
              <a:ext uri="{FF2B5EF4-FFF2-40B4-BE49-F238E27FC236}">
                <a16:creationId xmlns:a16="http://schemas.microsoft.com/office/drawing/2014/main" id="{AB16FE4D-0593-4D9F-AF42-D31C1E726A98}"/>
              </a:ext>
            </a:extLst>
          </p:cNvPr>
          <p:cNvSpPr txBox="1">
            <a:spLocks noChangeArrowheads="1"/>
          </p:cNvSpPr>
          <p:nvPr>
            <p:custDataLst>
              <p:tags r:id="rId6"/>
            </p:custDataLst>
          </p:nvPr>
        </p:nvSpPr>
        <p:spPr bwMode="auto">
          <a:xfrm>
            <a:off x="4376500" y="3672321"/>
            <a:ext cx="2103433" cy="563650"/>
          </a:xfrm>
          <a:prstGeom prst="rect">
            <a:avLst/>
          </a:prstGeom>
          <a:solidFill>
            <a:srgbClr val="808080">
              <a:lumMod val="20000"/>
              <a:lumOff val="80000"/>
            </a:srgbClr>
          </a:solidFill>
          <a:ln>
            <a:noFill/>
          </a:ln>
          <a:effectLst/>
          <a:extLst/>
        </p:spPr>
        <p:txBody>
          <a:bodyPr vert="horz" wrap="square" lIns="91440" tIns="91440" rIns="91440" bIns="9144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200" b="0" i="1" u="none" strike="noStrike" kern="0" cap="none" spc="0" normalizeH="0" baseline="0" noProof="0" dirty="0">
                <a:ln>
                  <a:noFill/>
                </a:ln>
                <a:solidFill>
                  <a:srgbClr val="000000"/>
                </a:solidFill>
                <a:effectLst/>
                <a:uLnTx/>
                <a:uFillTx/>
                <a:latin typeface="Century Gothic"/>
                <a:ea typeface="+mn-ea"/>
                <a:cs typeface="+mn-cs"/>
              </a:rPr>
              <a:t>June 21 – June 27</a:t>
            </a:r>
          </a:p>
        </p:txBody>
      </p:sp>
      <p:sp>
        <p:nvSpPr>
          <p:cNvPr id="22" name="Rectangle 286">
            <a:extLst>
              <a:ext uri="{FF2B5EF4-FFF2-40B4-BE49-F238E27FC236}">
                <a16:creationId xmlns:a16="http://schemas.microsoft.com/office/drawing/2014/main" id="{FB408FF8-EEE1-4ADD-AE56-BECD5F97B66C}"/>
              </a:ext>
            </a:extLst>
          </p:cNvPr>
          <p:cNvSpPr txBox="1">
            <a:spLocks noChangeArrowheads="1"/>
          </p:cNvSpPr>
          <p:nvPr>
            <p:custDataLst>
              <p:tags r:id="rId7"/>
            </p:custDataLst>
          </p:nvPr>
        </p:nvSpPr>
        <p:spPr bwMode="auto">
          <a:xfrm>
            <a:off x="6753872" y="3672321"/>
            <a:ext cx="2103433" cy="563650"/>
          </a:xfrm>
          <a:prstGeom prst="rect">
            <a:avLst/>
          </a:prstGeom>
          <a:solidFill>
            <a:srgbClr val="808080">
              <a:lumMod val="20000"/>
              <a:lumOff val="80000"/>
            </a:srgbClr>
          </a:solidFill>
          <a:ln>
            <a:noFill/>
          </a:ln>
          <a:effectLst/>
          <a:extLst/>
        </p:spPr>
        <p:txBody>
          <a:bodyPr vert="horz" wrap="square" lIns="91440" tIns="91440" rIns="91440" bIns="9144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200" b="0" i="1" u="none" strike="noStrike" kern="0" cap="none" spc="0" normalizeH="0" baseline="0" noProof="0" dirty="0">
                <a:ln>
                  <a:noFill/>
                </a:ln>
                <a:solidFill>
                  <a:srgbClr val="000000"/>
                </a:solidFill>
                <a:effectLst/>
                <a:uLnTx/>
                <a:uFillTx/>
                <a:latin typeface="Century Gothic"/>
                <a:ea typeface="+mn-ea"/>
                <a:cs typeface="+mn-cs"/>
              </a:rPr>
              <a:t>July 19 – July 25</a:t>
            </a:r>
          </a:p>
        </p:txBody>
      </p:sp>
      <p:sp>
        <p:nvSpPr>
          <p:cNvPr id="23" name="Rectangle 286">
            <a:extLst>
              <a:ext uri="{FF2B5EF4-FFF2-40B4-BE49-F238E27FC236}">
                <a16:creationId xmlns:a16="http://schemas.microsoft.com/office/drawing/2014/main" id="{87679B7E-1DE5-4AA8-B601-BE168C5BB240}"/>
              </a:ext>
            </a:extLst>
          </p:cNvPr>
          <p:cNvSpPr txBox="1">
            <a:spLocks noChangeArrowheads="1"/>
          </p:cNvSpPr>
          <p:nvPr>
            <p:custDataLst>
              <p:tags r:id="rId8"/>
            </p:custDataLst>
          </p:nvPr>
        </p:nvSpPr>
        <p:spPr bwMode="auto">
          <a:xfrm>
            <a:off x="347051" y="4350395"/>
            <a:ext cx="1438494" cy="563650"/>
          </a:xfrm>
          <a:prstGeom prst="rect">
            <a:avLst/>
          </a:prstGeom>
          <a:solidFill>
            <a:srgbClr val="808080"/>
          </a:solidFill>
          <a:ln>
            <a:noFill/>
          </a:ln>
          <a:effectLst/>
          <a:extLst/>
        </p:spPr>
        <p:txBody>
          <a:bodyPr vert="horz" wrap="square" lIns="91440" tIns="91440" rIns="91440" bIns="9144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200" b="0" i="0" u="none" strike="noStrike" kern="0" cap="none" spc="0" normalizeH="0" baseline="0" noProof="0" dirty="0">
                <a:ln>
                  <a:noFill/>
                </a:ln>
                <a:solidFill>
                  <a:srgbClr val="FFFFFF"/>
                </a:solidFill>
                <a:effectLst/>
                <a:uLnTx/>
                <a:uFillTx/>
                <a:latin typeface="Century Gothic"/>
                <a:ea typeface="+mn-ea"/>
                <a:cs typeface="+mn-cs"/>
              </a:rPr>
              <a:t>Deliverable Review</a:t>
            </a:r>
          </a:p>
        </p:txBody>
      </p:sp>
      <p:sp>
        <p:nvSpPr>
          <p:cNvPr id="24" name="Rectangle 286">
            <a:extLst>
              <a:ext uri="{FF2B5EF4-FFF2-40B4-BE49-F238E27FC236}">
                <a16:creationId xmlns:a16="http://schemas.microsoft.com/office/drawing/2014/main" id="{D6AFE392-001A-4C97-AA58-97CD0DF12FD5}"/>
              </a:ext>
            </a:extLst>
          </p:cNvPr>
          <p:cNvSpPr txBox="1">
            <a:spLocks noChangeArrowheads="1"/>
          </p:cNvSpPr>
          <p:nvPr>
            <p:custDataLst>
              <p:tags r:id="rId9"/>
            </p:custDataLst>
          </p:nvPr>
        </p:nvSpPr>
        <p:spPr bwMode="auto">
          <a:xfrm>
            <a:off x="1967677" y="4350395"/>
            <a:ext cx="2103433" cy="563650"/>
          </a:xfrm>
          <a:prstGeom prst="rect">
            <a:avLst/>
          </a:prstGeom>
          <a:solidFill>
            <a:srgbClr val="808080">
              <a:lumMod val="20000"/>
              <a:lumOff val="80000"/>
            </a:srgbClr>
          </a:solidFill>
          <a:ln>
            <a:noFill/>
          </a:ln>
          <a:effectLst/>
          <a:extLst/>
        </p:spPr>
        <p:txBody>
          <a:bodyPr vert="horz" wrap="square" lIns="91440" tIns="91440" rIns="91440" bIns="9144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200" b="0" i="1" u="none" strike="noStrike" kern="0" cap="none" spc="0" normalizeH="0" baseline="0" noProof="0" dirty="0">
                <a:ln>
                  <a:noFill/>
                </a:ln>
                <a:solidFill>
                  <a:srgbClr val="000000"/>
                </a:solidFill>
                <a:effectLst/>
                <a:uLnTx/>
                <a:uFillTx/>
                <a:latin typeface="Century Gothic"/>
                <a:ea typeface="+mn-ea"/>
                <a:cs typeface="+mn-cs"/>
              </a:rPr>
              <a:t>Thursday, May 24</a:t>
            </a:r>
          </a:p>
        </p:txBody>
      </p:sp>
      <p:sp>
        <p:nvSpPr>
          <p:cNvPr id="25" name="Rectangle 286">
            <a:extLst>
              <a:ext uri="{FF2B5EF4-FFF2-40B4-BE49-F238E27FC236}">
                <a16:creationId xmlns:a16="http://schemas.microsoft.com/office/drawing/2014/main" id="{A792839A-0977-459E-8A42-410598540574}"/>
              </a:ext>
            </a:extLst>
          </p:cNvPr>
          <p:cNvSpPr txBox="1">
            <a:spLocks noChangeArrowheads="1"/>
          </p:cNvSpPr>
          <p:nvPr>
            <p:custDataLst>
              <p:tags r:id="rId10"/>
            </p:custDataLst>
          </p:nvPr>
        </p:nvSpPr>
        <p:spPr bwMode="auto">
          <a:xfrm>
            <a:off x="4376500" y="4350395"/>
            <a:ext cx="2103433" cy="563650"/>
          </a:xfrm>
          <a:prstGeom prst="rect">
            <a:avLst/>
          </a:prstGeom>
          <a:solidFill>
            <a:srgbClr val="808080">
              <a:lumMod val="20000"/>
              <a:lumOff val="80000"/>
            </a:srgbClr>
          </a:solidFill>
          <a:ln>
            <a:noFill/>
          </a:ln>
          <a:effectLst/>
          <a:extLst/>
        </p:spPr>
        <p:txBody>
          <a:bodyPr vert="horz" wrap="square" lIns="91440" tIns="91440" rIns="91440" bIns="9144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200" b="0" i="1" u="none" strike="noStrike" kern="0" cap="none" spc="0" normalizeH="0" baseline="0" noProof="0" dirty="0">
                <a:ln>
                  <a:noFill/>
                </a:ln>
                <a:solidFill>
                  <a:srgbClr val="000000"/>
                </a:solidFill>
                <a:effectLst/>
                <a:uLnTx/>
                <a:uFillTx/>
                <a:latin typeface="Century Gothic"/>
                <a:ea typeface="+mn-ea"/>
                <a:cs typeface="+mn-cs"/>
              </a:rPr>
              <a:t>Thursday, June 28</a:t>
            </a:r>
          </a:p>
        </p:txBody>
      </p:sp>
      <p:sp>
        <p:nvSpPr>
          <p:cNvPr id="26" name="Rectangle 286">
            <a:extLst>
              <a:ext uri="{FF2B5EF4-FFF2-40B4-BE49-F238E27FC236}">
                <a16:creationId xmlns:a16="http://schemas.microsoft.com/office/drawing/2014/main" id="{D34D14B7-2734-4BC7-9152-4744AFD40C57}"/>
              </a:ext>
            </a:extLst>
          </p:cNvPr>
          <p:cNvSpPr txBox="1">
            <a:spLocks noChangeArrowheads="1"/>
          </p:cNvSpPr>
          <p:nvPr>
            <p:custDataLst>
              <p:tags r:id="rId11"/>
            </p:custDataLst>
          </p:nvPr>
        </p:nvSpPr>
        <p:spPr bwMode="auto">
          <a:xfrm>
            <a:off x="6753872" y="4350395"/>
            <a:ext cx="2103433" cy="563650"/>
          </a:xfrm>
          <a:prstGeom prst="rect">
            <a:avLst/>
          </a:prstGeom>
          <a:solidFill>
            <a:srgbClr val="808080">
              <a:lumMod val="20000"/>
              <a:lumOff val="80000"/>
            </a:srgbClr>
          </a:solidFill>
          <a:ln>
            <a:noFill/>
          </a:ln>
          <a:effectLst/>
          <a:extLst/>
        </p:spPr>
        <p:txBody>
          <a:bodyPr vert="horz" wrap="square" lIns="91440" tIns="91440" rIns="91440" bIns="9144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200" b="0" i="1" u="none" strike="noStrike" kern="0" cap="none" spc="0" normalizeH="0" baseline="0" noProof="0" dirty="0">
                <a:ln>
                  <a:noFill/>
                </a:ln>
                <a:solidFill>
                  <a:srgbClr val="000000"/>
                </a:solidFill>
                <a:effectLst/>
                <a:uLnTx/>
                <a:uFillTx/>
                <a:latin typeface="Century Gothic"/>
                <a:ea typeface="+mn-ea"/>
                <a:cs typeface="+mn-cs"/>
              </a:rPr>
              <a:t>Thursday, July 26</a:t>
            </a:r>
          </a:p>
        </p:txBody>
      </p:sp>
      <p:sp>
        <p:nvSpPr>
          <p:cNvPr id="27" name="Rectangle 286">
            <a:extLst>
              <a:ext uri="{FF2B5EF4-FFF2-40B4-BE49-F238E27FC236}">
                <a16:creationId xmlns:a16="http://schemas.microsoft.com/office/drawing/2014/main" id="{3C53D942-1AC3-446F-BC90-A070C7E9CB98}"/>
              </a:ext>
            </a:extLst>
          </p:cNvPr>
          <p:cNvSpPr txBox="1">
            <a:spLocks noChangeArrowheads="1"/>
          </p:cNvSpPr>
          <p:nvPr>
            <p:custDataLst>
              <p:tags r:id="rId12"/>
            </p:custDataLst>
          </p:nvPr>
        </p:nvSpPr>
        <p:spPr bwMode="auto">
          <a:xfrm>
            <a:off x="347051" y="5028469"/>
            <a:ext cx="1438494" cy="563650"/>
          </a:xfrm>
          <a:prstGeom prst="rect">
            <a:avLst/>
          </a:prstGeom>
          <a:solidFill>
            <a:srgbClr val="808080"/>
          </a:solidFill>
          <a:ln>
            <a:noFill/>
          </a:ln>
          <a:effectLst/>
          <a:extLst/>
        </p:spPr>
        <p:txBody>
          <a:bodyPr vert="horz" wrap="square" lIns="91440" tIns="91440" rIns="91440" bIns="9144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200" b="0" i="0" u="none" strike="noStrike" kern="0" cap="none" spc="0" normalizeH="0" baseline="0" noProof="0" dirty="0">
                <a:ln>
                  <a:noFill/>
                </a:ln>
                <a:solidFill>
                  <a:srgbClr val="FFFFFF"/>
                </a:solidFill>
                <a:effectLst/>
                <a:uLnTx/>
                <a:uFillTx/>
                <a:latin typeface="Century Gothic"/>
                <a:ea typeface="+mn-ea"/>
                <a:cs typeface="+mn-cs"/>
              </a:rPr>
              <a:t>Completion of Stakeholder Review</a:t>
            </a:r>
          </a:p>
        </p:txBody>
      </p:sp>
      <p:sp>
        <p:nvSpPr>
          <p:cNvPr id="28" name="Rectangle 286">
            <a:extLst>
              <a:ext uri="{FF2B5EF4-FFF2-40B4-BE49-F238E27FC236}">
                <a16:creationId xmlns:a16="http://schemas.microsoft.com/office/drawing/2014/main" id="{E519F815-3AD9-41C3-9661-0B65605EA84B}"/>
              </a:ext>
            </a:extLst>
          </p:cNvPr>
          <p:cNvSpPr txBox="1">
            <a:spLocks noChangeArrowheads="1"/>
          </p:cNvSpPr>
          <p:nvPr>
            <p:custDataLst>
              <p:tags r:id="rId13"/>
            </p:custDataLst>
          </p:nvPr>
        </p:nvSpPr>
        <p:spPr bwMode="auto">
          <a:xfrm>
            <a:off x="1967677" y="5028469"/>
            <a:ext cx="2103433" cy="563650"/>
          </a:xfrm>
          <a:prstGeom prst="rect">
            <a:avLst/>
          </a:prstGeom>
          <a:solidFill>
            <a:srgbClr val="808080">
              <a:lumMod val="20000"/>
              <a:lumOff val="80000"/>
            </a:srgbClr>
          </a:solidFill>
          <a:ln>
            <a:noFill/>
          </a:ln>
          <a:effectLst/>
          <a:extLst/>
        </p:spPr>
        <p:txBody>
          <a:bodyPr vert="horz" wrap="square" lIns="91440" tIns="91440" rIns="91440" bIns="9144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200" b="0" i="1" u="none" strike="noStrike" kern="0" cap="none" spc="0" normalizeH="0" baseline="0" noProof="0" dirty="0">
                <a:ln>
                  <a:noFill/>
                </a:ln>
                <a:solidFill>
                  <a:srgbClr val="000000"/>
                </a:solidFill>
                <a:effectLst/>
                <a:uLnTx/>
                <a:uFillTx/>
                <a:latin typeface="Century Gothic"/>
                <a:ea typeface="+mn-ea"/>
                <a:cs typeface="+mn-cs"/>
              </a:rPr>
              <a:t>Thursday, May 31</a:t>
            </a:r>
          </a:p>
        </p:txBody>
      </p:sp>
      <p:sp>
        <p:nvSpPr>
          <p:cNvPr id="29" name="Rectangle 286">
            <a:extLst>
              <a:ext uri="{FF2B5EF4-FFF2-40B4-BE49-F238E27FC236}">
                <a16:creationId xmlns:a16="http://schemas.microsoft.com/office/drawing/2014/main" id="{02A2A2C7-7712-4625-AE96-0FA6CBA81A7F}"/>
              </a:ext>
            </a:extLst>
          </p:cNvPr>
          <p:cNvSpPr txBox="1">
            <a:spLocks noChangeArrowheads="1"/>
          </p:cNvSpPr>
          <p:nvPr>
            <p:custDataLst>
              <p:tags r:id="rId14"/>
            </p:custDataLst>
          </p:nvPr>
        </p:nvSpPr>
        <p:spPr bwMode="auto">
          <a:xfrm>
            <a:off x="4376500" y="5028469"/>
            <a:ext cx="2103433" cy="563650"/>
          </a:xfrm>
          <a:prstGeom prst="rect">
            <a:avLst/>
          </a:prstGeom>
          <a:solidFill>
            <a:srgbClr val="808080">
              <a:lumMod val="20000"/>
              <a:lumOff val="80000"/>
            </a:srgbClr>
          </a:solidFill>
          <a:ln>
            <a:noFill/>
          </a:ln>
          <a:effectLst/>
          <a:extLst/>
        </p:spPr>
        <p:txBody>
          <a:bodyPr vert="horz" wrap="square" lIns="91440" tIns="91440" rIns="91440" bIns="9144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200" b="0" i="1" u="none" strike="noStrike" kern="0" cap="none" spc="0" normalizeH="0" baseline="0" noProof="0" dirty="0">
                <a:ln>
                  <a:noFill/>
                </a:ln>
                <a:solidFill>
                  <a:srgbClr val="000000"/>
                </a:solidFill>
                <a:effectLst/>
                <a:uLnTx/>
                <a:uFillTx/>
                <a:latin typeface="Century Gothic"/>
                <a:ea typeface="+mn-ea"/>
                <a:cs typeface="+mn-cs"/>
              </a:rPr>
              <a:t>Thursday, July 5</a:t>
            </a:r>
          </a:p>
        </p:txBody>
      </p:sp>
      <p:sp>
        <p:nvSpPr>
          <p:cNvPr id="30" name="Rectangle 286">
            <a:extLst>
              <a:ext uri="{FF2B5EF4-FFF2-40B4-BE49-F238E27FC236}">
                <a16:creationId xmlns:a16="http://schemas.microsoft.com/office/drawing/2014/main" id="{88ED1748-DA1B-454B-8E06-1AB60DF6B34C}"/>
              </a:ext>
            </a:extLst>
          </p:cNvPr>
          <p:cNvSpPr txBox="1">
            <a:spLocks noChangeArrowheads="1"/>
          </p:cNvSpPr>
          <p:nvPr>
            <p:custDataLst>
              <p:tags r:id="rId15"/>
            </p:custDataLst>
          </p:nvPr>
        </p:nvSpPr>
        <p:spPr bwMode="auto">
          <a:xfrm>
            <a:off x="6753872" y="5028469"/>
            <a:ext cx="2103433" cy="563650"/>
          </a:xfrm>
          <a:prstGeom prst="rect">
            <a:avLst/>
          </a:prstGeom>
          <a:solidFill>
            <a:srgbClr val="808080">
              <a:lumMod val="20000"/>
              <a:lumOff val="80000"/>
            </a:srgbClr>
          </a:solidFill>
          <a:ln>
            <a:noFill/>
          </a:ln>
          <a:effectLst/>
          <a:extLst/>
        </p:spPr>
        <p:txBody>
          <a:bodyPr vert="horz" wrap="square" lIns="91440" tIns="91440" rIns="91440" bIns="9144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200" b="0" i="1" u="none" strike="noStrike" kern="0" cap="none" spc="0" normalizeH="0" baseline="0" noProof="0" dirty="0">
                <a:ln>
                  <a:noFill/>
                </a:ln>
                <a:solidFill>
                  <a:srgbClr val="000000"/>
                </a:solidFill>
                <a:effectLst/>
                <a:uLnTx/>
                <a:uFillTx/>
                <a:latin typeface="Century Gothic"/>
                <a:ea typeface="+mn-ea"/>
                <a:cs typeface="+mn-cs"/>
              </a:rPr>
              <a:t>Thursday, August 2</a:t>
            </a:r>
          </a:p>
        </p:txBody>
      </p:sp>
      <p:sp>
        <p:nvSpPr>
          <p:cNvPr id="31" name="Rectangle 286">
            <a:extLst>
              <a:ext uri="{FF2B5EF4-FFF2-40B4-BE49-F238E27FC236}">
                <a16:creationId xmlns:a16="http://schemas.microsoft.com/office/drawing/2014/main" id="{8731DF92-6F36-4989-AF9D-7CBE755FD5D1}"/>
              </a:ext>
            </a:extLst>
          </p:cNvPr>
          <p:cNvSpPr txBox="1">
            <a:spLocks noChangeArrowheads="1"/>
          </p:cNvSpPr>
          <p:nvPr>
            <p:custDataLst>
              <p:tags r:id="rId16"/>
            </p:custDataLst>
          </p:nvPr>
        </p:nvSpPr>
        <p:spPr bwMode="auto">
          <a:xfrm>
            <a:off x="347051" y="5706543"/>
            <a:ext cx="1438494" cy="563650"/>
          </a:xfrm>
          <a:prstGeom prst="rect">
            <a:avLst/>
          </a:prstGeom>
          <a:solidFill>
            <a:srgbClr val="808080"/>
          </a:solidFill>
          <a:ln>
            <a:noFill/>
          </a:ln>
          <a:effectLst/>
          <a:extLst/>
        </p:spPr>
        <p:txBody>
          <a:bodyPr vert="horz" wrap="square" lIns="91440" tIns="91440" rIns="91440" bIns="9144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200" b="0" i="0" u="none" strike="noStrike" kern="0" cap="none" spc="0" normalizeH="0" baseline="0" noProof="0" dirty="0">
                <a:ln>
                  <a:noFill/>
                </a:ln>
                <a:solidFill>
                  <a:srgbClr val="FFFFFF"/>
                </a:solidFill>
                <a:effectLst/>
                <a:uLnTx/>
                <a:uFillTx/>
                <a:latin typeface="Century Gothic"/>
                <a:ea typeface="+mn-ea"/>
                <a:cs typeface="+mn-cs"/>
              </a:rPr>
              <a:t>Project Sponsor Review &amp; Signoff</a:t>
            </a:r>
          </a:p>
        </p:txBody>
      </p:sp>
      <p:sp>
        <p:nvSpPr>
          <p:cNvPr id="32" name="Rectangle 286">
            <a:extLst>
              <a:ext uri="{FF2B5EF4-FFF2-40B4-BE49-F238E27FC236}">
                <a16:creationId xmlns:a16="http://schemas.microsoft.com/office/drawing/2014/main" id="{BC3BC0F4-1331-4801-B459-E1E758E7B749}"/>
              </a:ext>
            </a:extLst>
          </p:cNvPr>
          <p:cNvSpPr txBox="1">
            <a:spLocks noChangeArrowheads="1"/>
          </p:cNvSpPr>
          <p:nvPr>
            <p:custDataLst>
              <p:tags r:id="rId17"/>
            </p:custDataLst>
          </p:nvPr>
        </p:nvSpPr>
        <p:spPr bwMode="auto">
          <a:xfrm>
            <a:off x="1967677" y="5710817"/>
            <a:ext cx="2103433" cy="563650"/>
          </a:xfrm>
          <a:prstGeom prst="rect">
            <a:avLst/>
          </a:prstGeom>
          <a:solidFill>
            <a:srgbClr val="808080">
              <a:lumMod val="20000"/>
              <a:lumOff val="80000"/>
            </a:srgbClr>
          </a:solidFill>
          <a:ln>
            <a:noFill/>
          </a:ln>
          <a:effectLst/>
          <a:extLst/>
        </p:spPr>
        <p:txBody>
          <a:bodyPr vert="horz" wrap="square" lIns="91440" tIns="91440" rIns="91440" bIns="9144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200" b="0" i="1" u="none" strike="noStrike" kern="0" cap="none" spc="0" normalizeH="0" baseline="0" noProof="0" dirty="0">
                <a:ln>
                  <a:noFill/>
                </a:ln>
                <a:solidFill>
                  <a:srgbClr val="000000"/>
                </a:solidFill>
                <a:effectLst/>
                <a:uLnTx/>
                <a:uFillTx/>
                <a:latin typeface="Century Gothic"/>
                <a:ea typeface="+mn-ea"/>
                <a:cs typeface="+mn-cs"/>
              </a:rPr>
              <a:t>Monday, June 11</a:t>
            </a:r>
          </a:p>
        </p:txBody>
      </p:sp>
      <p:sp>
        <p:nvSpPr>
          <p:cNvPr id="33" name="Rectangle 286">
            <a:extLst>
              <a:ext uri="{FF2B5EF4-FFF2-40B4-BE49-F238E27FC236}">
                <a16:creationId xmlns:a16="http://schemas.microsoft.com/office/drawing/2014/main" id="{032E29B8-EF13-429E-A0CC-BD3A45D1DC08}"/>
              </a:ext>
            </a:extLst>
          </p:cNvPr>
          <p:cNvSpPr txBox="1">
            <a:spLocks noChangeArrowheads="1"/>
          </p:cNvSpPr>
          <p:nvPr>
            <p:custDataLst>
              <p:tags r:id="rId18"/>
            </p:custDataLst>
          </p:nvPr>
        </p:nvSpPr>
        <p:spPr bwMode="auto">
          <a:xfrm>
            <a:off x="4376500" y="5710817"/>
            <a:ext cx="2103433" cy="563650"/>
          </a:xfrm>
          <a:prstGeom prst="rect">
            <a:avLst/>
          </a:prstGeom>
          <a:solidFill>
            <a:srgbClr val="808080">
              <a:lumMod val="20000"/>
              <a:lumOff val="80000"/>
            </a:srgbClr>
          </a:solidFill>
          <a:ln>
            <a:noFill/>
          </a:ln>
          <a:effectLst/>
          <a:extLst/>
        </p:spPr>
        <p:txBody>
          <a:bodyPr vert="horz" wrap="square" lIns="91440" tIns="91440" rIns="91440" bIns="9144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200" b="0" i="1" u="none" strike="noStrike" kern="0" cap="none" spc="0" normalizeH="0" baseline="0" noProof="0" dirty="0">
                <a:ln>
                  <a:noFill/>
                </a:ln>
                <a:solidFill>
                  <a:srgbClr val="000000"/>
                </a:solidFill>
                <a:effectLst/>
                <a:uLnTx/>
                <a:uFillTx/>
                <a:latin typeface="Century Gothic"/>
                <a:ea typeface="+mn-ea"/>
                <a:cs typeface="+mn-cs"/>
              </a:rPr>
              <a:t>Monday, July 16</a:t>
            </a:r>
          </a:p>
        </p:txBody>
      </p:sp>
      <p:sp>
        <p:nvSpPr>
          <p:cNvPr id="34" name="Rectangle 286">
            <a:extLst>
              <a:ext uri="{FF2B5EF4-FFF2-40B4-BE49-F238E27FC236}">
                <a16:creationId xmlns:a16="http://schemas.microsoft.com/office/drawing/2014/main" id="{3EF740E5-7706-46E6-A46E-FF4AF5450CB2}"/>
              </a:ext>
            </a:extLst>
          </p:cNvPr>
          <p:cNvSpPr txBox="1">
            <a:spLocks noChangeArrowheads="1"/>
          </p:cNvSpPr>
          <p:nvPr>
            <p:custDataLst>
              <p:tags r:id="rId19"/>
            </p:custDataLst>
          </p:nvPr>
        </p:nvSpPr>
        <p:spPr bwMode="auto">
          <a:xfrm>
            <a:off x="6753872" y="5710817"/>
            <a:ext cx="2103433" cy="563650"/>
          </a:xfrm>
          <a:prstGeom prst="rect">
            <a:avLst/>
          </a:prstGeom>
          <a:solidFill>
            <a:srgbClr val="808080">
              <a:lumMod val="20000"/>
              <a:lumOff val="80000"/>
            </a:srgbClr>
          </a:solidFill>
          <a:ln>
            <a:noFill/>
          </a:ln>
          <a:effectLst/>
          <a:extLst/>
        </p:spPr>
        <p:txBody>
          <a:bodyPr vert="horz" wrap="square" lIns="91440" tIns="91440" rIns="91440" bIns="9144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200" b="0" i="1" u="none" strike="noStrike" kern="0" cap="none" spc="0" normalizeH="0" baseline="0" noProof="0" dirty="0">
                <a:ln>
                  <a:noFill/>
                </a:ln>
                <a:solidFill>
                  <a:srgbClr val="000000"/>
                </a:solidFill>
                <a:effectLst/>
                <a:uLnTx/>
                <a:uFillTx/>
                <a:latin typeface="Century Gothic"/>
                <a:ea typeface="+mn-ea"/>
                <a:cs typeface="+mn-cs"/>
              </a:rPr>
              <a:t>Monday, August 13</a:t>
            </a:r>
          </a:p>
        </p:txBody>
      </p:sp>
      <p:sp>
        <p:nvSpPr>
          <p:cNvPr id="35" name="Rectangle 286">
            <a:extLst>
              <a:ext uri="{FF2B5EF4-FFF2-40B4-BE49-F238E27FC236}">
                <a16:creationId xmlns:a16="http://schemas.microsoft.com/office/drawing/2014/main" id="{0448C372-4289-4D1C-83D9-226A4C706D8D}"/>
              </a:ext>
            </a:extLst>
          </p:cNvPr>
          <p:cNvSpPr txBox="1">
            <a:spLocks noChangeArrowheads="1"/>
          </p:cNvSpPr>
          <p:nvPr>
            <p:custDataLst>
              <p:tags r:id="rId20"/>
            </p:custDataLst>
          </p:nvPr>
        </p:nvSpPr>
        <p:spPr bwMode="auto">
          <a:xfrm>
            <a:off x="4376500" y="1595331"/>
            <a:ext cx="2103433" cy="1733702"/>
          </a:xfrm>
          <a:prstGeom prst="rect">
            <a:avLst/>
          </a:prstGeom>
          <a:solidFill>
            <a:srgbClr val="204762">
              <a:lumMod val="20000"/>
              <a:lumOff val="80000"/>
            </a:srgbClr>
          </a:solidFill>
          <a:ln>
            <a:noFill/>
          </a:ln>
          <a:effectLst/>
          <a:extLst/>
        </p:spPr>
        <p:txBody>
          <a:bodyPr vert="horz" wrap="square" lIns="91440" tIns="91440" rIns="91440" bIns="9144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895350" rtl="0" eaLnBrk="1" fontAlgn="base" latinLnBrk="0" hangingPunct="1">
              <a:lnSpc>
                <a:spcPct val="100000"/>
              </a:lnSpc>
              <a:spcBef>
                <a:spcPct val="0"/>
              </a:spcBef>
              <a:spcAft>
                <a:spcPct val="0"/>
              </a:spcAft>
              <a:buClr>
                <a:srgbClr val="204762"/>
              </a:buClr>
              <a:buSzTx/>
              <a:buFontTx/>
              <a:buNone/>
              <a:tabLst/>
              <a:defRPr/>
            </a:pPr>
            <a:endParaRPr kumimoji="0" lang="en-US" sz="1200" b="0" i="0" u="none" strike="noStrike" kern="0" cap="none" spc="0" normalizeH="0" baseline="0" noProof="0" dirty="0">
              <a:ln>
                <a:noFill/>
              </a:ln>
              <a:solidFill>
                <a:srgbClr val="FFFFFF"/>
              </a:solidFill>
              <a:effectLst/>
              <a:uLnTx/>
              <a:uFillTx/>
              <a:latin typeface="Century Gothic"/>
              <a:ea typeface="+mn-ea"/>
              <a:cs typeface="+mn-cs"/>
            </a:endParaRPr>
          </a:p>
        </p:txBody>
      </p:sp>
      <p:sp>
        <p:nvSpPr>
          <p:cNvPr id="36" name="TextBox 35">
            <a:extLst>
              <a:ext uri="{FF2B5EF4-FFF2-40B4-BE49-F238E27FC236}">
                <a16:creationId xmlns:a16="http://schemas.microsoft.com/office/drawing/2014/main" id="{142B862F-CB97-4C2A-ADFA-8A6B805F109B}"/>
              </a:ext>
            </a:extLst>
          </p:cNvPr>
          <p:cNvSpPr txBox="1">
            <a:spLocks/>
          </p:cNvSpPr>
          <p:nvPr/>
        </p:nvSpPr>
        <p:spPr>
          <a:xfrm>
            <a:off x="4454387" y="1644283"/>
            <a:ext cx="1947660" cy="1477328"/>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mn-cs"/>
              </a:rPr>
              <a:t>Emerging view of:</a:t>
            </a:r>
          </a:p>
          <a:p>
            <a:pPr marL="192024" marR="0" lvl="1" indent="-195987" algn="l" defTabSz="913526"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200" b="0" i="0" u="none" strike="noStrike" kern="0" cap="none" spc="0" normalizeH="0" baseline="0" noProof="0" dirty="0" err="1">
                <a:ln>
                  <a:noFill/>
                </a:ln>
                <a:solidFill>
                  <a:srgbClr val="000000"/>
                </a:solidFill>
                <a:effectLst/>
                <a:uLnTx/>
                <a:uFillTx/>
                <a:latin typeface="Century Gothic"/>
                <a:ea typeface="+mn-ea"/>
                <a:cs typeface="+mn-cs"/>
              </a:rPr>
              <a:t>CalWIN</a:t>
            </a:r>
            <a:r>
              <a:rPr kumimoji="0" lang="en-US" sz="1200" b="0" i="0" u="none" strike="noStrike" kern="0" cap="none" spc="0" normalizeH="0" baseline="0" noProof="0" dirty="0">
                <a:ln>
                  <a:noFill/>
                </a:ln>
                <a:solidFill>
                  <a:srgbClr val="000000"/>
                </a:solidFill>
                <a:effectLst/>
                <a:uLnTx/>
                <a:uFillTx/>
                <a:latin typeface="Century Gothic"/>
                <a:ea typeface="+mn-ea"/>
                <a:cs typeface="+mn-cs"/>
              </a:rPr>
              <a:t> county business process &amp; ancillary systems across </a:t>
            </a:r>
            <a:r>
              <a:rPr kumimoji="0" lang="en-US" sz="1200" b="0" i="0" u="none" strike="noStrike" kern="0" cap="none" spc="0" normalizeH="0" baseline="0" noProof="0" dirty="0" err="1">
                <a:ln>
                  <a:noFill/>
                </a:ln>
                <a:solidFill>
                  <a:srgbClr val="000000"/>
                </a:solidFill>
                <a:effectLst/>
                <a:uLnTx/>
                <a:uFillTx/>
                <a:latin typeface="Century Gothic"/>
                <a:ea typeface="+mn-ea"/>
                <a:cs typeface="+mn-cs"/>
              </a:rPr>
              <a:t>CalWIN</a:t>
            </a:r>
            <a:endParaRPr kumimoji="0" lang="en-US" sz="1200" b="0" i="0" u="none" strike="noStrike" kern="0" cap="none" spc="0" normalizeH="0" baseline="0" noProof="0" dirty="0">
              <a:ln>
                <a:noFill/>
              </a:ln>
              <a:solidFill>
                <a:srgbClr val="000000"/>
              </a:solidFill>
              <a:effectLst/>
              <a:uLnTx/>
              <a:uFillTx/>
              <a:latin typeface="Century Gothic"/>
              <a:ea typeface="+mn-ea"/>
              <a:cs typeface="+mn-cs"/>
            </a:endParaRPr>
          </a:p>
          <a:p>
            <a:pPr marL="192024" marR="0" lvl="1" indent="-195987" algn="l" defTabSz="913526"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mn-cs"/>
              </a:rPr>
              <a:t>DD&amp;I &amp; M&amp;O costs for CalACES &amp; CalSAWS</a:t>
            </a:r>
          </a:p>
          <a:p>
            <a:pPr marL="192024" marR="0" lvl="1" indent="-195987" algn="l" defTabSz="913526"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mn-cs"/>
              </a:rPr>
              <a:t>CalSAWS data conversion strategy</a:t>
            </a:r>
          </a:p>
        </p:txBody>
      </p:sp>
      <p:sp>
        <p:nvSpPr>
          <p:cNvPr id="37" name="Rectangle 286">
            <a:extLst>
              <a:ext uri="{FF2B5EF4-FFF2-40B4-BE49-F238E27FC236}">
                <a16:creationId xmlns:a16="http://schemas.microsoft.com/office/drawing/2014/main" id="{48C39207-5D34-47AE-80C2-A7C0C8962528}"/>
              </a:ext>
            </a:extLst>
          </p:cNvPr>
          <p:cNvSpPr txBox="1">
            <a:spLocks noChangeArrowheads="1"/>
          </p:cNvSpPr>
          <p:nvPr>
            <p:custDataLst>
              <p:tags r:id="rId21"/>
            </p:custDataLst>
          </p:nvPr>
        </p:nvSpPr>
        <p:spPr bwMode="auto">
          <a:xfrm>
            <a:off x="6753872" y="1595331"/>
            <a:ext cx="2103433" cy="1733702"/>
          </a:xfrm>
          <a:prstGeom prst="rect">
            <a:avLst/>
          </a:prstGeom>
          <a:solidFill>
            <a:srgbClr val="204762">
              <a:lumMod val="20000"/>
              <a:lumOff val="80000"/>
            </a:srgbClr>
          </a:solidFill>
          <a:ln>
            <a:noFill/>
          </a:ln>
          <a:effectLst/>
          <a:extLst/>
        </p:spPr>
        <p:txBody>
          <a:bodyPr vert="horz" wrap="square" lIns="91440" tIns="91440" rIns="91440" bIns="9144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895350" rtl="0" eaLnBrk="1" fontAlgn="base" latinLnBrk="0" hangingPunct="1">
              <a:lnSpc>
                <a:spcPct val="100000"/>
              </a:lnSpc>
              <a:spcBef>
                <a:spcPct val="0"/>
              </a:spcBef>
              <a:spcAft>
                <a:spcPct val="0"/>
              </a:spcAft>
              <a:buClr>
                <a:srgbClr val="204762"/>
              </a:buClr>
              <a:buSzTx/>
              <a:buFontTx/>
              <a:buNone/>
              <a:tabLst/>
              <a:defRPr/>
            </a:pPr>
            <a:endParaRPr kumimoji="0" lang="en-US" sz="1200" b="0" i="0" u="none" strike="noStrike" kern="0" cap="none" spc="0" normalizeH="0" baseline="0" noProof="0" dirty="0">
              <a:ln>
                <a:noFill/>
              </a:ln>
              <a:solidFill>
                <a:srgbClr val="FFFFFF"/>
              </a:solidFill>
              <a:effectLst/>
              <a:uLnTx/>
              <a:uFillTx/>
              <a:latin typeface="Century Gothic"/>
              <a:ea typeface="+mn-ea"/>
              <a:cs typeface="+mn-cs"/>
            </a:endParaRPr>
          </a:p>
        </p:txBody>
      </p:sp>
      <p:sp>
        <p:nvSpPr>
          <p:cNvPr id="38" name="TextBox 37">
            <a:extLst>
              <a:ext uri="{FF2B5EF4-FFF2-40B4-BE49-F238E27FC236}">
                <a16:creationId xmlns:a16="http://schemas.microsoft.com/office/drawing/2014/main" id="{52C36747-B8BE-4DBE-B07A-5F94FE54A719}"/>
              </a:ext>
            </a:extLst>
          </p:cNvPr>
          <p:cNvSpPr txBox="1">
            <a:spLocks/>
          </p:cNvSpPr>
          <p:nvPr/>
        </p:nvSpPr>
        <p:spPr>
          <a:xfrm>
            <a:off x="6831758" y="1644283"/>
            <a:ext cx="1947660" cy="1661993"/>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mn-cs"/>
              </a:rPr>
              <a:t>Final report on:</a:t>
            </a:r>
          </a:p>
          <a:p>
            <a:pPr marL="192024" marR="0" lvl="1" indent="-195987" algn="l" defTabSz="913526"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200" b="0" i="0" u="none" strike="noStrike" kern="0" cap="none" spc="0" normalizeH="0" baseline="0" noProof="0" dirty="0" err="1">
                <a:ln>
                  <a:noFill/>
                </a:ln>
                <a:solidFill>
                  <a:srgbClr val="000000"/>
                </a:solidFill>
                <a:effectLst/>
                <a:uLnTx/>
                <a:uFillTx/>
                <a:latin typeface="Century Gothic"/>
                <a:ea typeface="+mn-ea"/>
                <a:cs typeface="+mn-cs"/>
              </a:rPr>
              <a:t>CalWIN</a:t>
            </a:r>
            <a:r>
              <a:rPr kumimoji="0" lang="en-US" sz="1200" b="0" i="0" u="none" strike="noStrike" kern="0" cap="none" spc="0" normalizeH="0" baseline="0" noProof="0" dirty="0">
                <a:ln>
                  <a:noFill/>
                </a:ln>
                <a:solidFill>
                  <a:srgbClr val="000000"/>
                </a:solidFill>
                <a:effectLst/>
                <a:uLnTx/>
                <a:uFillTx/>
                <a:latin typeface="Century Gothic"/>
                <a:ea typeface="+mn-ea"/>
                <a:cs typeface="+mn-cs"/>
              </a:rPr>
              <a:t> county business process &amp; ancillary systems</a:t>
            </a:r>
          </a:p>
          <a:p>
            <a:pPr marL="192024" marR="0" lvl="1" indent="-195987" algn="l" defTabSz="913526"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mn-cs"/>
              </a:rPr>
              <a:t>CalACES and </a:t>
            </a:r>
            <a:r>
              <a:rPr kumimoji="0" lang="en-US" sz="1200" b="0" i="0" u="none" strike="noStrike" kern="0" cap="none" spc="0" normalizeH="0" baseline="0" noProof="0" dirty="0" err="1">
                <a:ln>
                  <a:noFill/>
                </a:ln>
                <a:solidFill>
                  <a:srgbClr val="000000"/>
                </a:solidFill>
                <a:effectLst/>
                <a:uLnTx/>
                <a:uFillTx/>
                <a:latin typeface="Century Gothic"/>
                <a:ea typeface="+mn-ea"/>
                <a:cs typeface="+mn-cs"/>
              </a:rPr>
              <a:t>CalSAWS</a:t>
            </a:r>
            <a:r>
              <a:rPr kumimoji="0" lang="en-US" sz="1200" b="0" i="0" u="none" strike="noStrike" kern="0" cap="none" spc="0" normalizeH="0" baseline="0" noProof="0" dirty="0">
                <a:ln>
                  <a:noFill/>
                </a:ln>
                <a:solidFill>
                  <a:srgbClr val="000000"/>
                </a:solidFill>
                <a:effectLst/>
                <a:uLnTx/>
                <a:uFillTx/>
                <a:latin typeface="Century Gothic"/>
                <a:ea typeface="+mn-ea"/>
                <a:cs typeface="+mn-cs"/>
              </a:rPr>
              <a:t> implementation plan (including costs, sequencing, risks, migration plan, etc.)</a:t>
            </a:r>
          </a:p>
        </p:txBody>
      </p:sp>
      <p:sp>
        <p:nvSpPr>
          <p:cNvPr id="39" name="Rectangle 286">
            <a:extLst>
              <a:ext uri="{FF2B5EF4-FFF2-40B4-BE49-F238E27FC236}">
                <a16:creationId xmlns:a16="http://schemas.microsoft.com/office/drawing/2014/main" id="{DB685117-26DD-49FD-9FE1-AB4E201B908C}"/>
              </a:ext>
            </a:extLst>
          </p:cNvPr>
          <p:cNvSpPr txBox="1">
            <a:spLocks noChangeArrowheads="1"/>
          </p:cNvSpPr>
          <p:nvPr>
            <p:custDataLst>
              <p:tags r:id="rId22"/>
            </p:custDataLst>
          </p:nvPr>
        </p:nvSpPr>
        <p:spPr bwMode="auto">
          <a:xfrm>
            <a:off x="347051" y="2481335"/>
            <a:ext cx="1438494" cy="847698"/>
          </a:xfrm>
          <a:prstGeom prst="rect">
            <a:avLst/>
          </a:prstGeom>
          <a:solidFill>
            <a:srgbClr val="35729B"/>
          </a:solidFill>
          <a:ln>
            <a:noFill/>
          </a:ln>
          <a:effectLst/>
          <a:extLst/>
        </p:spPr>
        <p:txBody>
          <a:bodyPr vert="horz" wrap="square" lIns="91440" tIns="91440" rIns="91440" bIns="9144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200" b="0" i="0" u="none" strike="noStrike" kern="0" cap="none" spc="0" normalizeH="0" baseline="0" noProof="0" dirty="0" err="1">
                <a:ln>
                  <a:noFill/>
                </a:ln>
                <a:solidFill>
                  <a:srgbClr val="FFFFFF"/>
                </a:solidFill>
                <a:effectLst/>
                <a:uLnTx/>
                <a:uFillTx/>
                <a:latin typeface="Century Gothic"/>
                <a:ea typeface="+mn-ea"/>
                <a:cs typeface="+mn-cs"/>
              </a:rPr>
              <a:t>CalACES</a:t>
            </a:r>
            <a:r>
              <a:rPr kumimoji="0" lang="en-US" sz="1200" b="0" i="0" u="none" strike="noStrike" kern="0" cap="none" spc="0" normalizeH="0" baseline="0" noProof="0" dirty="0">
                <a:ln>
                  <a:noFill/>
                </a:ln>
                <a:solidFill>
                  <a:srgbClr val="FFFFFF"/>
                </a:solidFill>
                <a:effectLst/>
                <a:uLnTx/>
                <a:uFillTx/>
                <a:latin typeface="Century Gothic"/>
                <a:ea typeface="+mn-ea"/>
                <a:cs typeface="+mn-cs"/>
              </a:rPr>
              <a:t>/ </a:t>
            </a:r>
            <a:r>
              <a:rPr kumimoji="0" lang="en-US" sz="1200" b="0" i="0" u="none" strike="noStrike" kern="0" cap="none" spc="0" normalizeH="0" baseline="0" noProof="0" dirty="0" err="1">
                <a:ln>
                  <a:noFill/>
                </a:ln>
                <a:solidFill>
                  <a:srgbClr val="FFFFFF"/>
                </a:solidFill>
                <a:effectLst/>
                <a:uLnTx/>
                <a:uFillTx/>
                <a:latin typeface="Century Gothic"/>
                <a:ea typeface="+mn-ea"/>
                <a:cs typeface="+mn-cs"/>
              </a:rPr>
              <a:t>CalSAWS</a:t>
            </a:r>
            <a:r>
              <a:rPr kumimoji="0" lang="en-US" sz="1200" b="0" i="0" u="none" strike="noStrike" kern="0" cap="none" spc="0" normalizeH="0" baseline="0" noProof="0" dirty="0">
                <a:ln>
                  <a:noFill/>
                </a:ln>
                <a:solidFill>
                  <a:srgbClr val="FFFFFF"/>
                </a:solidFill>
                <a:effectLst/>
                <a:uLnTx/>
                <a:uFillTx/>
                <a:latin typeface="Century Gothic"/>
                <a:ea typeface="+mn-ea"/>
                <a:cs typeface="+mn-cs"/>
              </a:rPr>
              <a:t> Related</a:t>
            </a:r>
          </a:p>
        </p:txBody>
      </p:sp>
      <p:sp>
        <p:nvSpPr>
          <p:cNvPr id="40" name="Rectangle 286">
            <a:extLst>
              <a:ext uri="{FF2B5EF4-FFF2-40B4-BE49-F238E27FC236}">
                <a16:creationId xmlns:a16="http://schemas.microsoft.com/office/drawing/2014/main" id="{B6C763ED-BA60-4378-912C-2DD0975F466A}"/>
              </a:ext>
            </a:extLst>
          </p:cNvPr>
          <p:cNvSpPr txBox="1">
            <a:spLocks noChangeArrowheads="1"/>
          </p:cNvSpPr>
          <p:nvPr>
            <p:custDataLst>
              <p:tags r:id="rId23"/>
            </p:custDataLst>
          </p:nvPr>
        </p:nvSpPr>
        <p:spPr bwMode="auto">
          <a:xfrm>
            <a:off x="347051" y="1597019"/>
            <a:ext cx="1438494" cy="811154"/>
          </a:xfrm>
          <a:prstGeom prst="rect">
            <a:avLst/>
          </a:prstGeom>
          <a:solidFill>
            <a:srgbClr val="35729B"/>
          </a:solidFill>
          <a:ln>
            <a:noFill/>
          </a:ln>
          <a:effectLst/>
          <a:extLst/>
        </p:spPr>
        <p:txBody>
          <a:bodyPr vert="horz" wrap="square" lIns="91440" tIns="91440" rIns="91440" bIns="9144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200" b="0" i="0" u="none" strike="noStrike" kern="0" cap="none" spc="0" normalizeH="0" baseline="0" noProof="0" dirty="0" err="1">
                <a:ln>
                  <a:noFill/>
                </a:ln>
                <a:solidFill>
                  <a:srgbClr val="FFFFFF"/>
                </a:solidFill>
                <a:effectLst/>
                <a:uLnTx/>
                <a:uFillTx/>
                <a:latin typeface="Century Gothic"/>
                <a:ea typeface="+mn-ea"/>
                <a:cs typeface="+mn-cs"/>
              </a:rPr>
              <a:t>CalWIN</a:t>
            </a:r>
            <a:br>
              <a:rPr kumimoji="0" lang="en-US" sz="1200" b="0" i="0" u="none" strike="noStrike" kern="0" cap="none" spc="0" normalizeH="0" baseline="0" noProof="0" dirty="0">
                <a:ln>
                  <a:noFill/>
                </a:ln>
                <a:solidFill>
                  <a:srgbClr val="FFFFFF"/>
                </a:solidFill>
                <a:effectLst/>
                <a:uLnTx/>
                <a:uFillTx/>
                <a:latin typeface="Century Gothic"/>
                <a:ea typeface="+mn-ea"/>
                <a:cs typeface="+mn-cs"/>
              </a:rPr>
            </a:br>
            <a:r>
              <a:rPr kumimoji="0" lang="en-US" sz="1200" b="0" i="0" u="none" strike="noStrike" kern="0" cap="none" spc="0" normalizeH="0" baseline="0" noProof="0" dirty="0">
                <a:ln>
                  <a:noFill/>
                </a:ln>
                <a:solidFill>
                  <a:srgbClr val="FFFFFF"/>
                </a:solidFill>
                <a:effectLst/>
                <a:uLnTx/>
                <a:uFillTx/>
                <a:latin typeface="Century Gothic"/>
                <a:ea typeface="+mn-ea"/>
                <a:cs typeface="+mn-cs"/>
              </a:rPr>
              <a:t>Related</a:t>
            </a:r>
          </a:p>
        </p:txBody>
      </p:sp>
    </p:spTree>
    <p:extLst>
      <p:ext uri="{BB962C8B-B14F-4D97-AF65-F5344CB8AC3E}">
        <p14:creationId xmlns:p14="http://schemas.microsoft.com/office/powerpoint/2010/main" val="410419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a:t>Wrap-Up</a:t>
            </a:r>
          </a:p>
        </p:txBody>
      </p:sp>
      <p:sp>
        <p:nvSpPr>
          <p:cNvPr id="3" name="Content Placeholder 2"/>
          <p:cNvSpPr>
            <a:spLocks noGrp="1"/>
          </p:cNvSpPr>
          <p:nvPr>
            <p:ph sz="quarter" idx="11"/>
          </p:nvPr>
        </p:nvSpPr>
        <p:spPr/>
        <p:txBody>
          <a:bodyPr/>
          <a:lstStyle/>
          <a:p>
            <a:r>
              <a:rPr lang="en-US" b="1" dirty="0"/>
              <a:t>Next Steps</a:t>
            </a:r>
          </a:p>
        </p:txBody>
      </p:sp>
    </p:spTree>
    <p:extLst>
      <p:ext uri="{BB962C8B-B14F-4D97-AF65-F5344CB8AC3E}">
        <p14:creationId xmlns:p14="http://schemas.microsoft.com/office/powerpoint/2010/main" val="217177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Questions &amp; Answers</a:t>
            </a:r>
          </a:p>
          <a:p>
            <a:r>
              <a:rPr lang="en-US" dirty="0"/>
              <a:t>Action Items</a:t>
            </a:r>
          </a:p>
          <a:p>
            <a:pPr lvl="1"/>
            <a:r>
              <a:rPr lang="en-US" dirty="0"/>
              <a:t>Create non-confidential version of this presentation</a:t>
            </a:r>
          </a:p>
          <a:p>
            <a:r>
              <a:rPr lang="en-US" dirty="0"/>
              <a:t>Next Steps</a:t>
            </a:r>
          </a:p>
          <a:p>
            <a:pPr lvl="1"/>
            <a:r>
              <a:rPr lang="en-US" dirty="0"/>
              <a:t>June 1 Meeting: </a:t>
            </a:r>
          </a:p>
          <a:p>
            <a:pPr lvl="2"/>
            <a:r>
              <a:rPr lang="en-US" sz="1600" dirty="0"/>
              <a:t>Review </a:t>
            </a:r>
            <a:r>
              <a:rPr lang="en-US" sz="1600" dirty="0" err="1"/>
              <a:t>CalSAWS</a:t>
            </a:r>
            <a:r>
              <a:rPr lang="en-US" sz="1600" dirty="0"/>
              <a:t> Leadership Work Plan and Decision Points</a:t>
            </a:r>
          </a:p>
          <a:p>
            <a:pPr lvl="2"/>
            <a:r>
              <a:rPr lang="en-US" sz="1600" dirty="0"/>
              <a:t>Continue discussions on regional models and voting structures</a:t>
            </a:r>
          </a:p>
          <a:p>
            <a:pPr lvl="2"/>
            <a:r>
              <a:rPr lang="en-US" sz="1600" dirty="0"/>
              <a:t>Input from legal counsel</a:t>
            </a:r>
          </a:p>
          <a:p>
            <a:pPr lvl="2"/>
            <a:r>
              <a:rPr lang="en-US" sz="1600" dirty="0" err="1"/>
              <a:t>CalACES</a:t>
            </a:r>
            <a:r>
              <a:rPr lang="en-US" sz="1600" dirty="0"/>
              <a:t>/</a:t>
            </a:r>
            <a:r>
              <a:rPr lang="en-US" sz="1600" dirty="0" err="1"/>
              <a:t>CalSAWS</a:t>
            </a:r>
            <a:r>
              <a:rPr lang="en-US" sz="1600" dirty="0"/>
              <a:t> Project Status </a:t>
            </a:r>
          </a:p>
          <a:p>
            <a:pPr lvl="2"/>
            <a:r>
              <a:rPr lang="en-US" sz="1600" dirty="0"/>
              <a:t>IAPD Update for Moving LRS to the Cloud</a:t>
            </a:r>
          </a:p>
          <a:p>
            <a:pPr marL="914400" lvl="2" indent="0">
              <a:buNone/>
            </a:pPr>
            <a:endParaRPr lang="en-US" sz="1600" dirty="0"/>
          </a:p>
        </p:txBody>
      </p:sp>
      <p:sp>
        <p:nvSpPr>
          <p:cNvPr id="4" name="Content Placeholder 3"/>
          <p:cNvSpPr>
            <a:spLocks noGrp="1"/>
          </p:cNvSpPr>
          <p:nvPr>
            <p:ph sz="quarter" idx="10"/>
          </p:nvPr>
        </p:nvSpPr>
        <p:spPr/>
        <p:txBody>
          <a:bodyPr/>
          <a:lstStyle/>
          <a:p>
            <a:r>
              <a:rPr lang="en-US" dirty="0"/>
              <a:t>Next Steps</a:t>
            </a:r>
          </a:p>
        </p:txBody>
      </p:sp>
      <p:pic>
        <p:nvPicPr>
          <p:cNvPr id="5" name="Picture 4"/>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9574" t="-8610" r="9574" b="12443"/>
          <a:stretch/>
        </p:blipFill>
        <p:spPr>
          <a:xfrm>
            <a:off x="6550925" y="258784"/>
            <a:ext cx="2251495" cy="1529073"/>
          </a:xfrm>
          <a:prstGeom prst="rect">
            <a:avLst/>
          </a:prstGeom>
          <a:effectLst>
            <a:softEdge rad="31750"/>
          </a:effectLst>
          <a:scene3d>
            <a:camera prst="orthographicFront">
              <a:rot lat="600000" lon="0" rev="0"/>
            </a:camera>
            <a:lightRig rig="threePt" dir="t"/>
          </a:scene3d>
        </p:spPr>
      </p:pic>
    </p:spTree>
    <p:extLst>
      <p:ext uri="{BB962C8B-B14F-4D97-AF65-F5344CB8AC3E}">
        <p14:creationId xmlns:p14="http://schemas.microsoft.com/office/powerpoint/2010/main" val="202024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CalACES Extended Planning</a:t>
            </a:r>
          </a:p>
        </p:txBody>
      </p:sp>
    </p:spTree>
    <p:extLst>
      <p:ext uri="{BB962C8B-B14F-4D97-AF65-F5344CB8AC3E}">
        <p14:creationId xmlns:p14="http://schemas.microsoft.com/office/powerpoint/2010/main" val="214097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9" name="think-cell Slide" r:id="rId5" imgW="347" imgH="346" progId="TCLayout.ActiveDocument.1">
                  <p:embed/>
                </p:oleObj>
              </mc:Choice>
              <mc:Fallback>
                <p:oleObj name="think-cell Slide" r:id="rId5" imgW="347" imgH="346"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ctrTitle"/>
          </p:nvPr>
        </p:nvSpPr>
        <p:spPr>
          <a:xfrm flipH="1">
            <a:off x="547224" y="2024539"/>
            <a:ext cx="6236208" cy="196977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GB" dirty="0"/>
              <a:t>Report out on User Lab Results, Supplemental Capabilities and Requirements Gathering Sessions</a:t>
            </a:r>
          </a:p>
        </p:txBody>
      </p:sp>
      <p:sp>
        <p:nvSpPr>
          <p:cNvPr id="21" name="Document type"/>
          <p:cNvSpPr txBox="1">
            <a:spLocks noChangeArrowheads="1"/>
          </p:cNvSpPr>
          <p:nvPr/>
        </p:nvSpPr>
        <p:spPr bwMode="auto">
          <a:xfrm>
            <a:off x="547224" y="4917395"/>
            <a:ext cx="62362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defPPr>
              <a:defRPr lang="en-US"/>
            </a:defPPr>
            <a:lvl1pPr eaLnBrk="1" hangingPunct="1">
              <a:defRPr sz="1400" b="0" baseline="0">
                <a:solidFill>
                  <a:schemeClr val="accent6"/>
                </a:solidFill>
                <a:latin typeface="+mn-lt"/>
              </a:defRPr>
            </a:lvl1pPr>
            <a:lvl2pPr marL="742950" indent="-285750" eaLnBrk="0" hangingPunct="0">
              <a:defRPr sz="1600"/>
            </a:lvl2pPr>
            <a:lvl3pPr marL="1143000" indent="-228600" eaLnBrk="0" hangingPunct="0">
              <a:defRPr sz="1600"/>
            </a:lvl3pPr>
            <a:lvl4pPr marL="1600200" indent="-228600" eaLnBrk="0" hangingPunct="0">
              <a:defRPr sz="1600"/>
            </a:lvl4pPr>
            <a:lvl5pPr marL="2057400" indent="-228600" eaLnBrk="0" hangingPunct="0">
              <a:defRPr sz="1600"/>
            </a:lvl5pPr>
            <a:lvl6pPr marL="2514600" indent="-228600" eaLnBrk="0" fontAlgn="base" hangingPunct="0">
              <a:spcBef>
                <a:spcPct val="0"/>
              </a:spcBef>
              <a:spcAft>
                <a:spcPct val="0"/>
              </a:spcAft>
              <a:defRPr sz="1600"/>
            </a:lvl6pPr>
            <a:lvl7pPr marL="2971800" indent="-228600" eaLnBrk="0" fontAlgn="base" hangingPunct="0">
              <a:spcBef>
                <a:spcPct val="0"/>
              </a:spcBef>
              <a:spcAft>
                <a:spcPct val="0"/>
              </a:spcAft>
              <a:defRPr sz="1600"/>
            </a:lvl7pPr>
            <a:lvl8pPr marL="3429000" indent="-228600" eaLnBrk="0" fontAlgn="base" hangingPunct="0">
              <a:spcBef>
                <a:spcPct val="0"/>
              </a:spcBef>
              <a:spcAft>
                <a:spcPct val="0"/>
              </a:spcAft>
              <a:defRPr sz="1600"/>
            </a:lvl8pPr>
            <a:lvl9pPr marL="3886200" indent="-228600" eaLnBrk="0" fontAlgn="base" hangingPunct="0">
              <a:spcBef>
                <a:spcPct val="0"/>
              </a:spcBef>
              <a:spcAft>
                <a:spcPct val="0"/>
              </a:spcAft>
              <a:defRPr sz="1600"/>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808080"/>
                </a:solidFill>
                <a:effectLst/>
                <a:uLnTx/>
                <a:uFillTx/>
                <a:latin typeface="Century Gothic"/>
                <a:ea typeface="+mn-ea"/>
                <a:cs typeface="+mn-cs"/>
              </a:rPr>
              <a:t>PRESENTATION DOCUMENT| May 22, 2018</a:t>
            </a:r>
          </a:p>
        </p:txBody>
      </p:sp>
      <p:sp>
        <p:nvSpPr>
          <p:cNvPr id="5" name="Rectangle 4">
            <a:extLst>
              <a:ext uri="{FF2B5EF4-FFF2-40B4-BE49-F238E27FC236}">
                <a16:creationId xmlns:a16="http://schemas.microsoft.com/office/drawing/2014/main" id="{F317F0D4-0E8F-4A9E-8189-CA02F5F530A4}"/>
              </a:ext>
            </a:extLst>
          </p:cNvPr>
          <p:cNvSpPr/>
          <p:nvPr/>
        </p:nvSpPr>
        <p:spPr>
          <a:xfrm>
            <a:off x="484094" y="5232827"/>
            <a:ext cx="8075919" cy="106808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spTree>
    <p:extLst>
      <p:ext uri="{BB962C8B-B14F-4D97-AF65-F5344CB8AC3E}">
        <p14:creationId xmlns:p14="http://schemas.microsoft.com/office/powerpoint/2010/main" val="125749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CBD487B-196D-4D1E-AA0A-7703BEC0E2F9}"/>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73" name="think-cell Slide" r:id="rId5" imgW="631" imgH="631" progId="TCLayout.ActiveDocument.1">
                  <p:embed/>
                </p:oleObj>
              </mc:Choice>
              <mc:Fallback>
                <p:oleObj name="think-cell Slide" r:id="rId5" imgW="631" imgH="631" progId="TCLayout.ActiveDocument.1">
                  <p:embed/>
                  <p:pic>
                    <p:nvPicPr>
                      <p:cNvPr id="7" name="Object 6" hidden="1">
                        <a:extLst>
                          <a:ext uri="{FF2B5EF4-FFF2-40B4-BE49-F238E27FC236}">
                            <a16:creationId xmlns:a16="http://schemas.microsoft.com/office/drawing/2014/main" id="{ACBD487B-196D-4D1E-AA0A-7703BEC0E2F9}"/>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D7FC5C2-5989-4101-B4D3-57A2504E05E5}"/>
              </a:ext>
            </a:extLst>
          </p:cNvPr>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Overview of Organization: Stakeholders, </a:t>
            </a:r>
            <a:br>
              <a:rPr lang="en-US" dirty="0"/>
            </a:br>
            <a:r>
              <a:rPr lang="en-US" dirty="0"/>
              <a:t>Sponsors, &amp; Working Team</a:t>
            </a:r>
          </a:p>
        </p:txBody>
      </p:sp>
      <p:grpSp>
        <p:nvGrpSpPr>
          <p:cNvPr id="3" name="Group 2">
            <a:extLst>
              <a:ext uri="{FF2B5EF4-FFF2-40B4-BE49-F238E27FC236}">
                <a16:creationId xmlns:a16="http://schemas.microsoft.com/office/drawing/2014/main" id="{09BE8FD3-1885-4A9E-9EFA-2B4A64C0522C}"/>
              </a:ext>
            </a:extLst>
          </p:cNvPr>
          <p:cNvGrpSpPr/>
          <p:nvPr/>
        </p:nvGrpSpPr>
        <p:grpSpPr>
          <a:xfrm>
            <a:off x="6516907" y="302629"/>
            <a:ext cx="1383509" cy="461665"/>
            <a:chOff x="7050532" y="51288"/>
            <a:chExt cx="1688144" cy="461665"/>
          </a:xfrm>
        </p:grpSpPr>
        <p:sp>
          <p:nvSpPr>
            <p:cNvPr id="20" name="TextBox 19">
              <a:extLst>
                <a:ext uri="{FF2B5EF4-FFF2-40B4-BE49-F238E27FC236}">
                  <a16:creationId xmlns:a16="http://schemas.microsoft.com/office/drawing/2014/main" id="{40CA852B-14E9-436F-84D0-C8976C1211FC}"/>
                </a:ext>
              </a:extLst>
            </p:cNvPr>
            <p:cNvSpPr txBox="1">
              <a:spLocks/>
            </p:cNvSpPr>
            <p:nvPr/>
          </p:nvSpPr>
          <p:spPr>
            <a:xfrm>
              <a:off x="7866477" y="51288"/>
              <a:ext cx="872199" cy="307777"/>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000" b="0" i="0" u="none" strike="noStrike" kern="1200" cap="none" spc="0" normalizeH="0" baseline="0" noProof="0" dirty="0">
                  <a:ln>
                    <a:noFill/>
                  </a:ln>
                  <a:solidFill>
                    <a:srgbClr val="ED7D31"/>
                  </a:solidFill>
                  <a:effectLst/>
                  <a:uLnTx/>
                  <a:uFillTx/>
                  <a:latin typeface="Century Gothic"/>
                  <a:ea typeface="+mn-ea"/>
                  <a:cs typeface="+mn-cs"/>
                </a:rPr>
                <a:t>Consortia</a:t>
              </a:r>
            </a:p>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000" b="0" i="0" u="none" strike="noStrike" kern="1200" cap="none" spc="0" normalizeH="0" baseline="0" noProof="0" dirty="0">
                  <a:ln>
                    <a:noFill/>
                  </a:ln>
                  <a:solidFill>
                    <a:srgbClr val="5B9BC8"/>
                  </a:solidFill>
                  <a:effectLst/>
                  <a:uLnTx/>
                  <a:uFillTx/>
                  <a:latin typeface="Century Gothic"/>
                  <a:ea typeface="+mn-ea"/>
                  <a:cs typeface="+mn-cs"/>
                </a:rPr>
                <a:t>Vendor</a:t>
              </a:r>
            </a:p>
          </p:txBody>
        </p:sp>
        <p:sp>
          <p:nvSpPr>
            <p:cNvPr id="25" name="TextBox 24">
              <a:extLst>
                <a:ext uri="{FF2B5EF4-FFF2-40B4-BE49-F238E27FC236}">
                  <a16:creationId xmlns:a16="http://schemas.microsoft.com/office/drawing/2014/main" id="{F9C70AB3-5BA7-4034-A2D1-546B7A68E018}"/>
                </a:ext>
              </a:extLst>
            </p:cNvPr>
            <p:cNvSpPr txBox="1">
              <a:spLocks/>
            </p:cNvSpPr>
            <p:nvPr/>
          </p:nvSpPr>
          <p:spPr>
            <a:xfrm>
              <a:off x="7050532" y="51288"/>
              <a:ext cx="872199" cy="461665"/>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000" b="0" i="0" u="none" strike="noStrike" kern="1200" cap="none" spc="0" normalizeH="0" baseline="0" noProof="0" dirty="0">
                  <a:ln>
                    <a:noFill/>
                  </a:ln>
                  <a:solidFill>
                    <a:srgbClr val="7030A0"/>
                  </a:solidFill>
                  <a:effectLst/>
                  <a:uLnTx/>
                  <a:uFillTx/>
                  <a:latin typeface="Century Gothic"/>
                  <a:ea typeface="+mn-ea"/>
                  <a:cs typeface="+mn-cs"/>
                </a:rPr>
                <a:t>Federal</a:t>
              </a:r>
            </a:p>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000" b="0" i="0" u="none" strike="noStrike" kern="1200" cap="none" spc="0" normalizeH="0" baseline="0" noProof="0" dirty="0">
                  <a:ln>
                    <a:noFill/>
                  </a:ln>
                  <a:solidFill>
                    <a:srgbClr val="A2CA87">
                      <a:lumMod val="50000"/>
                    </a:srgbClr>
                  </a:solidFill>
                  <a:effectLst/>
                  <a:uLnTx/>
                  <a:uFillTx/>
                  <a:latin typeface="Century Gothic"/>
                  <a:ea typeface="+mn-ea"/>
                  <a:cs typeface="+mn-cs"/>
                </a:rPr>
                <a:t>State</a:t>
              </a:r>
            </a:p>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000" b="0" i="0" u="none" strike="noStrike" kern="1200" cap="none" spc="0" normalizeH="0" baseline="0" noProof="0" dirty="0">
                  <a:ln>
                    <a:noFill/>
                  </a:ln>
                  <a:solidFill>
                    <a:srgbClr val="FFFFFF">
                      <a:lumMod val="50000"/>
                    </a:srgbClr>
                  </a:solidFill>
                  <a:effectLst/>
                  <a:uLnTx/>
                  <a:uFillTx/>
                  <a:latin typeface="Century Gothic"/>
                  <a:ea typeface="+mn-ea"/>
                  <a:cs typeface="+mn-cs"/>
                </a:rPr>
                <a:t>County</a:t>
              </a:r>
            </a:p>
          </p:txBody>
        </p:sp>
      </p:grpSp>
      <p:sp>
        <p:nvSpPr>
          <p:cNvPr id="70" name="TextBox 69">
            <a:extLst>
              <a:ext uri="{FF2B5EF4-FFF2-40B4-BE49-F238E27FC236}">
                <a16:creationId xmlns:a16="http://schemas.microsoft.com/office/drawing/2014/main" id="{2D771B0A-37A2-4534-837A-D0EAFF66949D}"/>
              </a:ext>
            </a:extLst>
          </p:cNvPr>
          <p:cNvSpPr txBox="1">
            <a:spLocks/>
          </p:cNvSpPr>
          <p:nvPr/>
        </p:nvSpPr>
        <p:spPr>
          <a:xfrm>
            <a:off x="1034154" y="44597"/>
            <a:ext cx="7936109" cy="21544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Century Gothic"/>
                <a:ea typeface="+mn-ea"/>
                <a:cs typeface="+mn-cs"/>
              </a:rPr>
              <a:t>PROJECT ORGANIZATION</a:t>
            </a:r>
          </a:p>
        </p:txBody>
      </p:sp>
      <p:sp>
        <p:nvSpPr>
          <p:cNvPr id="11" name="Rectangle 10">
            <a:extLst>
              <a:ext uri="{FF2B5EF4-FFF2-40B4-BE49-F238E27FC236}">
                <a16:creationId xmlns:a16="http://schemas.microsoft.com/office/drawing/2014/main" id="{4257A2C6-32AB-4684-9543-BC0A55EC4BF7}"/>
              </a:ext>
            </a:extLst>
          </p:cNvPr>
          <p:cNvSpPr>
            <a:spLocks/>
          </p:cNvSpPr>
          <p:nvPr/>
        </p:nvSpPr>
        <p:spPr>
          <a:xfrm>
            <a:off x="921545" y="870357"/>
            <a:ext cx="8018406" cy="953316"/>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CB097F22-74E5-4820-8CAA-47A13653845F}"/>
              </a:ext>
            </a:extLst>
          </p:cNvPr>
          <p:cNvSpPr txBox="1">
            <a:spLocks/>
          </p:cNvSpPr>
          <p:nvPr/>
        </p:nvSpPr>
        <p:spPr>
          <a:xfrm>
            <a:off x="204049" y="849724"/>
            <a:ext cx="634742" cy="338554"/>
          </a:xfrm>
          <a:prstGeom prst="rect">
            <a:avLst/>
          </a:prstGeom>
          <a:noFill/>
        </p:spPr>
        <p:txBody>
          <a:bodyPr wrap="squar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04762"/>
                </a:solidFill>
                <a:effectLst/>
                <a:uLnTx/>
                <a:uFillTx/>
                <a:latin typeface="Century Gothic"/>
                <a:ea typeface="+mn-ea"/>
                <a:cs typeface="+mn-cs"/>
              </a:rPr>
              <a:t>Stake-</a:t>
            </a:r>
            <a:br>
              <a:rPr kumimoji="0" lang="en-US" sz="1100" b="1" i="0" u="none" strike="noStrike" kern="1200" cap="none" spc="0" normalizeH="0" baseline="0" noProof="0" dirty="0">
                <a:ln>
                  <a:noFill/>
                </a:ln>
                <a:solidFill>
                  <a:srgbClr val="204762"/>
                </a:solidFill>
                <a:effectLst/>
                <a:uLnTx/>
                <a:uFillTx/>
                <a:latin typeface="Century Gothic"/>
                <a:ea typeface="+mn-ea"/>
                <a:cs typeface="+mn-cs"/>
              </a:rPr>
            </a:br>
            <a:r>
              <a:rPr kumimoji="0" lang="en-US" sz="1100" b="1" i="0" u="none" strike="noStrike" kern="1200" cap="none" spc="0" normalizeH="0" baseline="0" noProof="0" dirty="0">
                <a:ln>
                  <a:noFill/>
                </a:ln>
                <a:solidFill>
                  <a:srgbClr val="204762"/>
                </a:solidFill>
                <a:effectLst/>
                <a:uLnTx/>
                <a:uFillTx/>
                <a:latin typeface="Century Gothic"/>
                <a:ea typeface="+mn-ea"/>
                <a:cs typeface="+mn-cs"/>
              </a:rPr>
              <a:t>holders</a:t>
            </a:r>
          </a:p>
        </p:txBody>
      </p:sp>
      <p:sp>
        <p:nvSpPr>
          <p:cNvPr id="42" name="TextBox 41">
            <a:extLst>
              <a:ext uri="{FF2B5EF4-FFF2-40B4-BE49-F238E27FC236}">
                <a16:creationId xmlns:a16="http://schemas.microsoft.com/office/drawing/2014/main" id="{CAC13C3C-B3F2-49BA-8197-46749851E192}"/>
              </a:ext>
            </a:extLst>
          </p:cNvPr>
          <p:cNvSpPr txBox="1">
            <a:spLocks/>
          </p:cNvSpPr>
          <p:nvPr/>
        </p:nvSpPr>
        <p:spPr>
          <a:xfrm>
            <a:off x="204049" y="2322318"/>
            <a:ext cx="634742" cy="338554"/>
          </a:xfrm>
          <a:prstGeom prst="rect">
            <a:avLst/>
          </a:prstGeom>
          <a:noFill/>
        </p:spPr>
        <p:txBody>
          <a:bodyPr wrap="squar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04762"/>
                </a:solidFill>
                <a:effectLst/>
                <a:uLnTx/>
                <a:uFillTx/>
                <a:latin typeface="Century Gothic"/>
                <a:ea typeface="+mn-ea"/>
                <a:cs typeface="+mn-cs"/>
              </a:rPr>
              <a:t>Working</a:t>
            </a:r>
            <a:br>
              <a:rPr kumimoji="0" lang="en-US" sz="1100" b="1" i="0" u="none" strike="noStrike" kern="1200" cap="none" spc="0" normalizeH="0" baseline="0" noProof="0" dirty="0">
                <a:ln>
                  <a:noFill/>
                </a:ln>
                <a:solidFill>
                  <a:srgbClr val="204762"/>
                </a:solidFill>
                <a:effectLst/>
                <a:uLnTx/>
                <a:uFillTx/>
                <a:latin typeface="Century Gothic"/>
                <a:ea typeface="+mn-ea"/>
                <a:cs typeface="+mn-cs"/>
              </a:rPr>
            </a:br>
            <a:r>
              <a:rPr kumimoji="0" lang="en-US" sz="1100" b="1" i="0" u="none" strike="noStrike" kern="1200" cap="none" spc="0" normalizeH="0" baseline="0" noProof="0" dirty="0">
                <a:ln>
                  <a:noFill/>
                </a:ln>
                <a:solidFill>
                  <a:srgbClr val="204762"/>
                </a:solidFill>
                <a:effectLst/>
                <a:uLnTx/>
                <a:uFillTx/>
                <a:latin typeface="Century Gothic"/>
                <a:ea typeface="+mn-ea"/>
                <a:cs typeface="+mn-cs"/>
              </a:rPr>
              <a:t>Team</a:t>
            </a:r>
          </a:p>
        </p:txBody>
      </p:sp>
      <p:cxnSp>
        <p:nvCxnSpPr>
          <p:cNvPr id="8" name="Straight Connector 7">
            <a:extLst>
              <a:ext uri="{FF2B5EF4-FFF2-40B4-BE49-F238E27FC236}">
                <a16:creationId xmlns:a16="http://schemas.microsoft.com/office/drawing/2014/main" id="{79BB0FF8-59A7-4DA1-A448-09E6B7844981}"/>
              </a:ext>
            </a:extLst>
          </p:cNvPr>
          <p:cNvCxnSpPr>
            <a:cxnSpLocks/>
          </p:cNvCxnSpPr>
          <p:nvPr/>
        </p:nvCxnSpPr>
        <p:spPr>
          <a:xfrm>
            <a:off x="862236" y="849724"/>
            <a:ext cx="0" cy="9533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5399867-71ED-42B4-BD2A-274921F76DD3}"/>
              </a:ext>
            </a:extLst>
          </p:cNvPr>
          <p:cNvCxnSpPr>
            <a:cxnSpLocks/>
          </p:cNvCxnSpPr>
          <p:nvPr/>
        </p:nvCxnSpPr>
        <p:spPr>
          <a:xfrm>
            <a:off x="862236" y="2322318"/>
            <a:ext cx="0" cy="41059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D6CF1BB-57A8-41CE-B602-968330794121}"/>
              </a:ext>
            </a:extLst>
          </p:cNvPr>
          <p:cNvCxnSpPr>
            <a:cxnSpLocks/>
          </p:cNvCxnSpPr>
          <p:nvPr/>
        </p:nvCxnSpPr>
        <p:spPr>
          <a:xfrm>
            <a:off x="4930748" y="4326624"/>
            <a:ext cx="0" cy="126943"/>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3EB7239-2BDA-4111-883D-5D33B5FDE54D}"/>
              </a:ext>
            </a:extLst>
          </p:cNvPr>
          <p:cNvCxnSpPr>
            <a:cxnSpLocks/>
          </p:cNvCxnSpPr>
          <p:nvPr/>
        </p:nvCxnSpPr>
        <p:spPr>
          <a:xfrm>
            <a:off x="5287411" y="2205341"/>
            <a:ext cx="0" cy="126943"/>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DC6D5811-FC2A-4675-812E-C12D37E99873}"/>
              </a:ext>
            </a:extLst>
          </p:cNvPr>
          <p:cNvSpPr>
            <a:spLocks/>
          </p:cNvSpPr>
          <p:nvPr/>
        </p:nvSpPr>
        <p:spPr>
          <a:xfrm>
            <a:off x="1000542" y="897822"/>
            <a:ext cx="1724002" cy="875826"/>
          </a:xfrm>
          <a:prstGeom prst="rect">
            <a:avLst/>
          </a:prstGeom>
          <a:noFill/>
          <a:ln w="9525">
            <a:solidFill>
              <a:srgbClr val="35729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51" name="Rectangle 50">
            <a:extLst>
              <a:ext uri="{FF2B5EF4-FFF2-40B4-BE49-F238E27FC236}">
                <a16:creationId xmlns:a16="http://schemas.microsoft.com/office/drawing/2014/main" id="{0F3DBE39-11CE-4062-BECA-8EEFADCB3901}"/>
              </a:ext>
            </a:extLst>
          </p:cNvPr>
          <p:cNvSpPr>
            <a:spLocks/>
          </p:cNvSpPr>
          <p:nvPr/>
        </p:nvSpPr>
        <p:spPr>
          <a:xfrm>
            <a:off x="2808763" y="897822"/>
            <a:ext cx="3291834" cy="875826"/>
          </a:xfrm>
          <a:prstGeom prst="rect">
            <a:avLst/>
          </a:prstGeom>
          <a:noFill/>
          <a:ln w="9525">
            <a:solidFill>
              <a:srgbClr val="35729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52" name="Rectangle 51">
            <a:extLst>
              <a:ext uri="{FF2B5EF4-FFF2-40B4-BE49-F238E27FC236}">
                <a16:creationId xmlns:a16="http://schemas.microsoft.com/office/drawing/2014/main" id="{94A95462-195B-4089-B00B-3741236C33B3}"/>
              </a:ext>
            </a:extLst>
          </p:cNvPr>
          <p:cNvSpPr>
            <a:spLocks/>
          </p:cNvSpPr>
          <p:nvPr/>
        </p:nvSpPr>
        <p:spPr>
          <a:xfrm>
            <a:off x="6184816" y="897822"/>
            <a:ext cx="2676138" cy="875826"/>
          </a:xfrm>
          <a:prstGeom prst="rect">
            <a:avLst/>
          </a:prstGeom>
          <a:noFill/>
          <a:ln w="9525">
            <a:solidFill>
              <a:srgbClr val="35729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204762"/>
              </a:solidFill>
              <a:effectLst/>
              <a:uLnTx/>
              <a:uFillTx/>
              <a:latin typeface="Century Gothic"/>
              <a:ea typeface="+mn-ea"/>
              <a:cs typeface="+mn-cs"/>
            </a:endParaRPr>
          </a:p>
        </p:txBody>
      </p:sp>
      <p:cxnSp>
        <p:nvCxnSpPr>
          <p:cNvPr id="61" name="Straight Connector 60">
            <a:extLst>
              <a:ext uri="{FF2B5EF4-FFF2-40B4-BE49-F238E27FC236}">
                <a16:creationId xmlns:a16="http://schemas.microsoft.com/office/drawing/2014/main" id="{1D93143C-9D2D-4CB4-AFA0-C6165E0E8D68}"/>
              </a:ext>
            </a:extLst>
          </p:cNvPr>
          <p:cNvCxnSpPr>
            <a:cxnSpLocks/>
          </p:cNvCxnSpPr>
          <p:nvPr/>
        </p:nvCxnSpPr>
        <p:spPr>
          <a:xfrm>
            <a:off x="4930748" y="1823673"/>
            <a:ext cx="0" cy="126943"/>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4A415AC-A35F-4B0D-B3EE-43BB0A5EC0E7}"/>
              </a:ext>
            </a:extLst>
          </p:cNvPr>
          <p:cNvSpPr>
            <a:spLocks/>
          </p:cNvSpPr>
          <p:nvPr/>
        </p:nvSpPr>
        <p:spPr>
          <a:xfrm>
            <a:off x="1080036" y="936439"/>
            <a:ext cx="1565014" cy="338554"/>
          </a:xfrm>
          <a:prstGeom prst="rect">
            <a:avLst/>
          </a:prstGeom>
        </p:spPr>
        <p:txBody>
          <a:bodyPr wrap="square" lIns="0" tIns="0" rIns="0" bIns="0">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7030A0"/>
                </a:solidFill>
                <a:effectLst/>
                <a:uLnTx/>
                <a:uFillTx/>
                <a:latin typeface="Century Gothic"/>
                <a:ea typeface="+mn-ea"/>
                <a:cs typeface="+mn-cs"/>
              </a:rPr>
              <a:t>Nicolas </a:t>
            </a:r>
            <a:r>
              <a:rPr kumimoji="0" lang="en-US" sz="1100" b="0" i="0" u="none" strike="noStrike" kern="1200" cap="none" spc="0" normalizeH="0" baseline="0" noProof="0" dirty="0" err="1">
                <a:ln>
                  <a:noFill/>
                </a:ln>
                <a:solidFill>
                  <a:srgbClr val="7030A0"/>
                </a:solidFill>
                <a:effectLst/>
                <a:uLnTx/>
                <a:uFillTx/>
                <a:latin typeface="Century Gothic"/>
                <a:ea typeface="+mn-ea"/>
                <a:cs typeface="+mn-cs"/>
              </a:rPr>
              <a:t>Aretakis</a:t>
            </a:r>
            <a:r>
              <a:rPr kumimoji="0" lang="en-US" sz="1100" b="0" i="0" u="none" strike="noStrike" kern="1200" cap="none" spc="0" normalizeH="0" baseline="0" noProof="0" dirty="0">
                <a:ln>
                  <a:noFill/>
                </a:ln>
                <a:solidFill>
                  <a:srgbClr val="7030A0"/>
                </a:solidFill>
                <a:effectLst/>
                <a:uLnTx/>
                <a:uFillTx/>
                <a:latin typeface="Century Gothic"/>
                <a:ea typeface="+mn-ea"/>
                <a:cs typeface="+mn-cs"/>
              </a:rPr>
              <a:t> (CMS)</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7030A0"/>
                </a:solidFill>
                <a:effectLst/>
                <a:uLnTx/>
                <a:uFillTx/>
                <a:latin typeface="Century Gothic"/>
                <a:ea typeface="+mn-ea"/>
                <a:cs typeface="+mn-cs"/>
              </a:rPr>
              <a:t>Gregg Saxton (FNS)</a:t>
            </a:r>
          </a:p>
        </p:txBody>
      </p:sp>
      <p:sp>
        <p:nvSpPr>
          <p:cNvPr id="30" name="Rectangle 29">
            <a:extLst>
              <a:ext uri="{FF2B5EF4-FFF2-40B4-BE49-F238E27FC236}">
                <a16:creationId xmlns:a16="http://schemas.microsoft.com/office/drawing/2014/main" id="{566A4898-863A-4DF5-9B66-D2CB97AB7E26}"/>
              </a:ext>
            </a:extLst>
          </p:cNvPr>
          <p:cNvSpPr/>
          <p:nvPr/>
        </p:nvSpPr>
        <p:spPr>
          <a:xfrm>
            <a:off x="7615231" y="936439"/>
            <a:ext cx="1173472" cy="677108"/>
          </a:xfrm>
          <a:prstGeom prst="rect">
            <a:avLst/>
          </a:prstGeom>
        </p:spPr>
        <p:txBody>
          <a:bodyPr wrap="square" lIns="0" tIns="0" rIns="0" bIns="0">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Century Gothic"/>
                <a:ea typeface="+mn-ea"/>
                <a:cs typeface="+mn-cs"/>
              </a:rPr>
              <a:t>Scott </a:t>
            </a:r>
            <a:r>
              <a:rPr kumimoji="0" lang="en-US" sz="1100" b="0" i="0" u="none" strike="noStrike" kern="1200" cap="none" spc="0" normalizeH="0" baseline="0" noProof="0" dirty="0" err="1">
                <a:ln>
                  <a:noFill/>
                </a:ln>
                <a:solidFill>
                  <a:srgbClr val="FFFFFF">
                    <a:lumMod val="50000"/>
                  </a:srgbClr>
                </a:solidFill>
                <a:effectLst/>
                <a:uLnTx/>
                <a:uFillTx/>
                <a:latin typeface="Century Gothic"/>
                <a:ea typeface="+mn-ea"/>
                <a:cs typeface="+mn-cs"/>
              </a:rPr>
              <a:t>Pettygrove</a:t>
            </a:r>
            <a:endParaRPr kumimoji="0" lang="en-US" sz="1100" b="0" i="0" u="none" strike="noStrike" kern="1200" cap="none" spc="0" normalizeH="0" baseline="0" noProof="0" dirty="0">
              <a:ln>
                <a:noFill/>
              </a:ln>
              <a:solidFill>
                <a:srgbClr val="FFFFFF">
                  <a:lumMod val="50000"/>
                </a:srgbClr>
              </a:solidFill>
              <a:effectLst/>
              <a:uLnTx/>
              <a:uFillTx/>
              <a:latin typeface="Century Gothic"/>
              <a:ea typeface="+mn-ea"/>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Century Gothic"/>
                <a:ea typeface="+mn-ea"/>
                <a:cs typeface="+mn-cs"/>
              </a:rPr>
              <a:t>Antonia Jimenez</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Century Gothic"/>
                <a:ea typeface="+mn-ea"/>
                <a:cs typeface="+mn-cs"/>
              </a:rPr>
              <a:t>Chevon Kothari</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Century Gothic"/>
                <a:ea typeface="+mn-ea"/>
                <a:cs typeface="+mn-cs"/>
              </a:rPr>
              <a:t>Kathy Gallagher</a:t>
            </a:r>
          </a:p>
        </p:txBody>
      </p:sp>
      <p:sp>
        <p:nvSpPr>
          <p:cNvPr id="31" name="TextBox 30">
            <a:extLst>
              <a:ext uri="{FF2B5EF4-FFF2-40B4-BE49-F238E27FC236}">
                <a16:creationId xmlns:a16="http://schemas.microsoft.com/office/drawing/2014/main" id="{7032E2EB-1F96-4802-A7AA-ABEB6B09EB70}"/>
              </a:ext>
            </a:extLst>
          </p:cNvPr>
          <p:cNvSpPr txBox="1">
            <a:spLocks/>
          </p:cNvSpPr>
          <p:nvPr/>
        </p:nvSpPr>
        <p:spPr>
          <a:xfrm>
            <a:off x="2909914" y="936439"/>
            <a:ext cx="1450992" cy="677108"/>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Rene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Mollow</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DHCS</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Todd Bland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CDSS</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Kim McCoy Wade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CDSS</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t>
            </a:r>
          </a:p>
        </p:txBody>
      </p:sp>
      <p:sp>
        <p:nvSpPr>
          <p:cNvPr id="34" name="TextBox 33">
            <a:extLst>
              <a:ext uri="{FF2B5EF4-FFF2-40B4-BE49-F238E27FC236}">
                <a16:creationId xmlns:a16="http://schemas.microsoft.com/office/drawing/2014/main" id="{E84B6395-CC3B-4846-92D4-75CE48FD4654}"/>
              </a:ext>
            </a:extLst>
          </p:cNvPr>
          <p:cNvSpPr txBox="1">
            <a:spLocks/>
          </p:cNvSpPr>
          <p:nvPr/>
        </p:nvSpPr>
        <p:spPr>
          <a:xfrm>
            <a:off x="4413461" y="936439"/>
            <a:ext cx="1607548" cy="507831"/>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Sandra Williams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DHCS</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Fei Collier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DHCS</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Adam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Dondro</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CHHS</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t>
            </a:r>
          </a:p>
        </p:txBody>
      </p:sp>
      <p:sp>
        <p:nvSpPr>
          <p:cNvPr id="65" name="Rectangle 64">
            <a:extLst>
              <a:ext uri="{FF2B5EF4-FFF2-40B4-BE49-F238E27FC236}">
                <a16:creationId xmlns:a16="http://schemas.microsoft.com/office/drawing/2014/main" id="{49ACBD60-74AE-42F9-80D6-0271FED37630}"/>
              </a:ext>
            </a:extLst>
          </p:cNvPr>
          <p:cNvSpPr/>
          <p:nvPr/>
        </p:nvSpPr>
        <p:spPr>
          <a:xfrm>
            <a:off x="6283168" y="936439"/>
            <a:ext cx="1262889" cy="677108"/>
          </a:xfrm>
          <a:prstGeom prst="rect">
            <a:avLst/>
          </a:prstGeom>
        </p:spPr>
        <p:txBody>
          <a:bodyPr wrap="square" lIns="0" tIns="0" rIns="0" bIns="0">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Century Gothic"/>
                <a:ea typeface="+mn-ea"/>
                <a:cs typeface="+mn-cs"/>
              </a:rPr>
              <a:t>Barry Zimmerman</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Century Gothic"/>
                <a:ea typeface="+mn-ea"/>
                <a:cs typeface="+mn-cs"/>
              </a:rPr>
              <a:t>Umesh Pol</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Century Gothic"/>
                <a:ea typeface="+mn-ea"/>
                <a:cs typeface="+mn-cs"/>
              </a:rPr>
              <a:t>Ann Edwards</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Century Gothic"/>
                <a:ea typeface="+mn-ea"/>
                <a:cs typeface="+mn-cs"/>
              </a:rPr>
              <a:t>Susan Von </a:t>
            </a:r>
            <a:r>
              <a:rPr kumimoji="0" lang="en-US" sz="1100" b="0" i="0" u="none" strike="noStrike" kern="1200" cap="none" spc="0" normalizeH="0" baseline="0" noProof="0" dirty="0" err="1">
                <a:ln>
                  <a:noFill/>
                </a:ln>
                <a:solidFill>
                  <a:srgbClr val="FFFFFF">
                    <a:lumMod val="50000"/>
                  </a:srgbClr>
                </a:solidFill>
                <a:effectLst/>
                <a:uLnTx/>
                <a:uFillTx/>
                <a:latin typeface="Century Gothic"/>
                <a:ea typeface="+mn-ea"/>
                <a:cs typeface="+mn-cs"/>
              </a:rPr>
              <a:t>Zabern</a:t>
            </a:r>
            <a:endParaRPr kumimoji="0" lang="en-US" sz="1100" b="0" i="0" u="none" strike="noStrike" kern="1200" cap="none" spc="0" normalizeH="0" baseline="0" noProof="0" dirty="0">
              <a:ln>
                <a:noFill/>
              </a:ln>
              <a:solidFill>
                <a:srgbClr val="FFFFFF">
                  <a:lumMod val="50000"/>
                </a:srgbClr>
              </a:solidFill>
              <a:effectLst/>
              <a:uLnTx/>
              <a:uFillTx/>
              <a:latin typeface="Century Gothic"/>
              <a:ea typeface="+mn-ea"/>
              <a:cs typeface="+mn-cs"/>
            </a:endParaRPr>
          </a:p>
        </p:txBody>
      </p:sp>
      <p:sp>
        <p:nvSpPr>
          <p:cNvPr id="4" name="Rectangle 3">
            <a:extLst>
              <a:ext uri="{FF2B5EF4-FFF2-40B4-BE49-F238E27FC236}">
                <a16:creationId xmlns:a16="http://schemas.microsoft.com/office/drawing/2014/main" id="{189BC251-90D2-417F-9E63-97F1C538D31E}"/>
              </a:ext>
            </a:extLst>
          </p:cNvPr>
          <p:cNvSpPr>
            <a:spLocks/>
          </p:cNvSpPr>
          <p:nvPr/>
        </p:nvSpPr>
        <p:spPr>
          <a:xfrm>
            <a:off x="2130487" y="1596086"/>
            <a:ext cx="514563" cy="169277"/>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04762"/>
                </a:solidFill>
                <a:effectLst/>
                <a:uLnTx/>
                <a:uFillTx/>
                <a:latin typeface="Century Gothic"/>
                <a:ea typeface="+mn-ea"/>
                <a:cs typeface="+mn-cs"/>
              </a:rPr>
              <a:t>Federal</a:t>
            </a:r>
          </a:p>
        </p:txBody>
      </p:sp>
      <p:sp>
        <p:nvSpPr>
          <p:cNvPr id="9" name="Rectangle 8">
            <a:extLst>
              <a:ext uri="{FF2B5EF4-FFF2-40B4-BE49-F238E27FC236}">
                <a16:creationId xmlns:a16="http://schemas.microsoft.com/office/drawing/2014/main" id="{51544519-B339-46E9-B51B-52E1808E1101}"/>
              </a:ext>
            </a:extLst>
          </p:cNvPr>
          <p:cNvSpPr/>
          <p:nvPr/>
        </p:nvSpPr>
        <p:spPr>
          <a:xfrm>
            <a:off x="5666746" y="1596086"/>
            <a:ext cx="354263" cy="169277"/>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04762"/>
                </a:solidFill>
                <a:effectLst/>
                <a:uLnTx/>
                <a:uFillTx/>
                <a:latin typeface="Century Gothic"/>
                <a:ea typeface="+mn-ea"/>
                <a:cs typeface="+mn-cs"/>
              </a:rPr>
              <a:t>State</a:t>
            </a:r>
          </a:p>
        </p:txBody>
      </p:sp>
      <p:sp>
        <p:nvSpPr>
          <p:cNvPr id="10" name="Rectangle 9">
            <a:extLst>
              <a:ext uri="{FF2B5EF4-FFF2-40B4-BE49-F238E27FC236}">
                <a16:creationId xmlns:a16="http://schemas.microsoft.com/office/drawing/2014/main" id="{91D93413-279B-4EA0-8B86-96FCE22595B4}"/>
              </a:ext>
            </a:extLst>
          </p:cNvPr>
          <p:cNvSpPr/>
          <p:nvPr/>
        </p:nvSpPr>
        <p:spPr>
          <a:xfrm>
            <a:off x="8285360" y="1596086"/>
            <a:ext cx="503343" cy="169277"/>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04762"/>
                </a:solidFill>
                <a:effectLst/>
                <a:uLnTx/>
                <a:uFillTx/>
                <a:latin typeface="Century Gothic"/>
                <a:ea typeface="+mn-ea"/>
                <a:cs typeface="+mn-cs"/>
              </a:rPr>
              <a:t>County</a:t>
            </a:r>
          </a:p>
        </p:txBody>
      </p:sp>
      <p:sp>
        <p:nvSpPr>
          <p:cNvPr id="41" name="TextBox 40">
            <a:extLst>
              <a:ext uri="{FF2B5EF4-FFF2-40B4-BE49-F238E27FC236}">
                <a16:creationId xmlns:a16="http://schemas.microsoft.com/office/drawing/2014/main" id="{CD6F12EA-8FD7-4723-916C-CDB9C0712F4F}"/>
              </a:ext>
            </a:extLst>
          </p:cNvPr>
          <p:cNvSpPr txBox="1">
            <a:spLocks/>
          </p:cNvSpPr>
          <p:nvPr/>
        </p:nvSpPr>
        <p:spPr>
          <a:xfrm>
            <a:off x="204049" y="1943532"/>
            <a:ext cx="634742" cy="169277"/>
          </a:xfrm>
          <a:prstGeom prst="rect">
            <a:avLst/>
          </a:prstGeom>
          <a:noFill/>
        </p:spPr>
        <p:txBody>
          <a:bodyPr wrap="squar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04762"/>
                </a:solidFill>
                <a:effectLst/>
                <a:uLnTx/>
                <a:uFillTx/>
                <a:latin typeface="Century Gothic"/>
                <a:ea typeface="+mn-ea"/>
                <a:cs typeface="+mn-cs"/>
              </a:rPr>
              <a:t>Sponsors</a:t>
            </a:r>
          </a:p>
        </p:txBody>
      </p:sp>
      <p:cxnSp>
        <p:nvCxnSpPr>
          <p:cNvPr id="43" name="Straight Connector 42">
            <a:extLst>
              <a:ext uri="{FF2B5EF4-FFF2-40B4-BE49-F238E27FC236}">
                <a16:creationId xmlns:a16="http://schemas.microsoft.com/office/drawing/2014/main" id="{7101B990-D8FD-42FF-B6EE-A3B2330FA23E}"/>
              </a:ext>
            </a:extLst>
          </p:cNvPr>
          <p:cNvCxnSpPr>
            <a:cxnSpLocks/>
          </p:cNvCxnSpPr>
          <p:nvPr/>
        </p:nvCxnSpPr>
        <p:spPr>
          <a:xfrm>
            <a:off x="862236" y="1943532"/>
            <a:ext cx="0" cy="25892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99D45413-5147-4E74-A42B-260590469083}"/>
              </a:ext>
            </a:extLst>
          </p:cNvPr>
          <p:cNvSpPr>
            <a:spLocks/>
          </p:cNvSpPr>
          <p:nvPr/>
        </p:nvSpPr>
        <p:spPr>
          <a:xfrm>
            <a:off x="921545" y="1943532"/>
            <a:ext cx="8018406" cy="258927"/>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13" name="Rectangle 12">
            <a:extLst>
              <a:ext uri="{FF2B5EF4-FFF2-40B4-BE49-F238E27FC236}">
                <a16:creationId xmlns:a16="http://schemas.microsoft.com/office/drawing/2014/main" id="{2469300E-F389-4020-B8FF-75EEA9BA203A}"/>
              </a:ext>
            </a:extLst>
          </p:cNvPr>
          <p:cNvSpPr/>
          <p:nvPr/>
        </p:nvSpPr>
        <p:spPr>
          <a:xfrm>
            <a:off x="3266863" y="1988357"/>
            <a:ext cx="1846659" cy="169277"/>
          </a:xfrm>
          <a:prstGeom prst="rect">
            <a:avLst/>
          </a:prstGeom>
        </p:spPr>
        <p:txBody>
          <a:bodyPr wrap="none" lIns="0" tIns="0" rIns="0" bIns="0">
            <a:spAutoFit/>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John Boule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CalACES</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	</a:t>
            </a:r>
          </a:p>
        </p:txBody>
      </p:sp>
      <p:sp>
        <p:nvSpPr>
          <p:cNvPr id="14" name="Rectangle 13">
            <a:extLst>
              <a:ext uri="{FF2B5EF4-FFF2-40B4-BE49-F238E27FC236}">
                <a16:creationId xmlns:a16="http://schemas.microsoft.com/office/drawing/2014/main" id="{67990501-A5BB-4223-92C6-2A20B7F58AA8}"/>
              </a:ext>
            </a:extLst>
          </p:cNvPr>
          <p:cNvSpPr/>
          <p:nvPr/>
        </p:nvSpPr>
        <p:spPr>
          <a:xfrm>
            <a:off x="5231351" y="1988357"/>
            <a:ext cx="1801775" cy="169277"/>
          </a:xfrm>
          <a:prstGeom prst="rect">
            <a:avLst/>
          </a:prstGeom>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Diane Alexander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CalWIN</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endParaRPr kumimoji="0" lang="en-US" sz="11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5" name="Rectangle 14">
            <a:extLst>
              <a:ext uri="{FF2B5EF4-FFF2-40B4-BE49-F238E27FC236}">
                <a16:creationId xmlns:a16="http://schemas.microsoft.com/office/drawing/2014/main" id="{F8D6F42A-FCB9-438D-B858-A48FD7BC4CAF}"/>
              </a:ext>
            </a:extLst>
          </p:cNvPr>
          <p:cNvSpPr/>
          <p:nvPr/>
        </p:nvSpPr>
        <p:spPr>
          <a:xfrm>
            <a:off x="7808920" y="1988357"/>
            <a:ext cx="1106072" cy="169277"/>
          </a:xfrm>
          <a:prstGeom prst="rect">
            <a:avLst/>
          </a:prstGeom>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04762"/>
                </a:solidFill>
                <a:effectLst/>
                <a:uLnTx/>
                <a:uFillTx/>
                <a:latin typeface="Century Gothic"/>
                <a:ea typeface="+mn-ea"/>
                <a:cs typeface="+mn-cs"/>
              </a:rPr>
              <a:t>Project Sponsors</a:t>
            </a:r>
          </a:p>
        </p:txBody>
      </p:sp>
      <p:sp>
        <p:nvSpPr>
          <p:cNvPr id="46" name="Rectangle 45">
            <a:extLst>
              <a:ext uri="{FF2B5EF4-FFF2-40B4-BE49-F238E27FC236}">
                <a16:creationId xmlns:a16="http://schemas.microsoft.com/office/drawing/2014/main" id="{0ADB92B0-83B2-4367-A209-19621188A069}"/>
              </a:ext>
            </a:extLst>
          </p:cNvPr>
          <p:cNvSpPr>
            <a:spLocks/>
          </p:cNvSpPr>
          <p:nvPr/>
        </p:nvSpPr>
        <p:spPr>
          <a:xfrm>
            <a:off x="921546" y="2322318"/>
            <a:ext cx="2107218" cy="2001425"/>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48" name="Rectangle 47">
            <a:extLst>
              <a:ext uri="{FF2B5EF4-FFF2-40B4-BE49-F238E27FC236}">
                <a16:creationId xmlns:a16="http://schemas.microsoft.com/office/drawing/2014/main" id="{E2796152-88CF-40E0-A854-F0B3312EFF65}"/>
              </a:ext>
            </a:extLst>
          </p:cNvPr>
          <p:cNvSpPr>
            <a:spLocks/>
          </p:cNvSpPr>
          <p:nvPr/>
        </p:nvSpPr>
        <p:spPr>
          <a:xfrm>
            <a:off x="3264257" y="2322318"/>
            <a:ext cx="3921353" cy="2001425"/>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49" name="Rectangle 48">
            <a:extLst>
              <a:ext uri="{FF2B5EF4-FFF2-40B4-BE49-F238E27FC236}">
                <a16:creationId xmlns:a16="http://schemas.microsoft.com/office/drawing/2014/main" id="{0A61BED3-5B9E-47CE-8A88-38EF3C8DF155}"/>
              </a:ext>
            </a:extLst>
          </p:cNvPr>
          <p:cNvSpPr>
            <a:spLocks/>
          </p:cNvSpPr>
          <p:nvPr/>
        </p:nvSpPr>
        <p:spPr>
          <a:xfrm>
            <a:off x="7546057" y="2322318"/>
            <a:ext cx="1393894" cy="2001425"/>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40" name="Rectangle 39">
            <a:extLst>
              <a:ext uri="{FF2B5EF4-FFF2-40B4-BE49-F238E27FC236}">
                <a16:creationId xmlns:a16="http://schemas.microsoft.com/office/drawing/2014/main" id="{69AB8A97-C9D2-4C50-8023-00D1AC7573BB}"/>
              </a:ext>
            </a:extLst>
          </p:cNvPr>
          <p:cNvSpPr/>
          <p:nvPr/>
        </p:nvSpPr>
        <p:spPr>
          <a:xfrm>
            <a:off x="980667" y="2365199"/>
            <a:ext cx="1988976" cy="1692771"/>
          </a:xfrm>
          <a:prstGeom prst="rect">
            <a:avLst/>
          </a:prstGeom>
        </p:spPr>
        <p:txBody>
          <a:bodyPr wrap="square" lIns="0" tIns="0" rIns="0" bIns="0">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Kris Dudley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OSI</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Dan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Kalamaras</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OSI</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 </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Frank Mecca (CWDA)</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Christiana Smith (CWDA)</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Hayward Gee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CalACES</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Dorothy Avila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CalACES</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Vat Om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CalACES</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Karen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Rapponotti</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CalACES</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Lynn Bridwell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CalWIN</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Jo Anne Osborn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CalWIN</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p:txBody>
      </p:sp>
      <p:sp>
        <p:nvSpPr>
          <p:cNvPr id="19" name="Rectangle 18">
            <a:extLst>
              <a:ext uri="{FF2B5EF4-FFF2-40B4-BE49-F238E27FC236}">
                <a16:creationId xmlns:a16="http://schemas.microsoft.com/office/drawing/2014/main" id="{4D06F241-AC44-4AA5-B2C7-EF2C32F4A369}"/>
              </a:ext>
            </a:extLst>
          </p:cNvPr>
          <p:cNvSpPr/>
          <p:nvPr/>
        </p:nvSpPr>
        <p:spPr>
          <a:xfrm>
            <a:off x="5437530" y="2365199"/>
            <a:ext cx="1773244" cy="846386"/>
          </a:xfrm>
          <a:prstGeom prst="rect">
            <a:avLst/>
          </a:prstGeom>
        </p:spPr>
        <p:txBody>
          <a:bodyPr wrap="square" lIns="0" tIns="0" rIns="0" bIns="0">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Suman Biswas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OSI</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Dan Brown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OSI</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Tammy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Parkison</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OSI</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Farzad</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Ghazizadeh</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OSI</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Jessie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Buan</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OSI</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t>
            </a:r>
          </a:p>
        </p:txBody>
      </p:sp>
      <p:sp>
        <p:nvSpPr>
          <p:cNvPr id="53" name="Rectangle 52">
            <a:extLst>
              <a:ext uri="{FF2B5EF4-FFF2-40B4-BE49-F238E27FC236}">
                <a16:creationId xmlns:a16="http://schemas.microsoft.com/office/drawing/2014/main" id="{710F1D23-43CA-4984-A8C7-A8811570EEC9}"/>
              </a:ext>
            </a:extLst>
          </p:cNvPr>
          <p:cNvSpPr/>
          <p:nvPr/>
        </p:nvSpPr>
        <p:spPr>
          <a:xfrm>
            <a:off x="3364048" y="2365199"/>
            <a:ext cx="1859824" cy="1015663"/>
          </a:xfrm>
          <a:prstGeom prst="rect">
            <a:avLst/>
          </a:prstGeom>
        </p:spPr>
        <p:txBody>
          <a:bodyPr wrap="square" lIns="0" tIns="0" rIns="0" bIns="0">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Tom Hartman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CalACES</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June Hutchison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CalACES</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Laura Chavez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CalACES</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Henry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Arcangel</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CalWIN</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Paul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Trisler</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CalWIN</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Betty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Uzupis</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CalACES</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endPar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endParaRPr>
          </a:p>
        </p:txBody>
      </p:sp>
      <p:sp>
        <p:nvSpPr>
          <p:cNvPr id="56" name="Rectangle 55">
            <a:extLst>
              <a:ext uri="{FF2B5EF4-FFF2-40B4-BE49-F238E27FC236}">
                <a16:creationId xmlns:a16="http://schemas.microsoft.com/office/drawing/2014/main" id="{0BC9A924-B532-4ACD-96BE-A71CE89ABBB9}"/>
              </a:ext>
            </a:extLst>
          </p:cNvPr>
          <p:cNvSpPr/>
          <p:nvPr/>
        </p:nvSpPr>
        <p:spPr>
          <a:xfrm>
            <a:off x="7624073" y="2365199"/>
            <a:ext cx="1237863" cy="846386"/>
          </a:xfrm>
          <a:prstGeom prst="rect">
            <a:avLst/>
          </a:prstGeom>
        </p:spPr>
        <p:txBody>
          <a:bodyPr wrap="square" lIns="0" tIns="0" rIns="0" bIns="0">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err="1">
                <a:ln>
                  <a:noFill/>
                </a:ln>
                <a:solidFill>
                  <a:srgbClr val="ED7D31"/>
                </a:solidFill>
                <a:effectLst/>
                <a:uLnTx/>
                <a:uFillTx/>
                <a:latin typeface="Century Gothic"/>
                <a:ea typeface="+mn-ea"/>
                <a:cs typeface="+mn-cs"/>
              </a:rPr>
              <a:t>RMs</a:t>
            </a:r>
            <a:r>
              <a:rPr kumimoji="0" lang="en-US" sz="1100" b="1" i="0" u="none" strike="noStrike" kern="1200" cap="none" spc="0" normalizeH="0" baseline="0" noProof="0" dirty="0">
                <a:ln>
                  <a:noFill/>
                </a:ln>
                <a:solidFill>
                  <a:srgbClr val="ED7D31"/>
                </a:solidFill>
                <a:effectLst/>
                <a:uLnTx/>
                <a:uFillTx/>
                <a:latin typeface="Century Gothic"/>
                <a:ea typeface="+mn-ea"/>
                <a:cs typeface="+mn-cs"/>
              </a:rPr>
              <a:t> </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CalWIN</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err="1">
                <a:ln>
                  <a:noFill/>
                </a:ln>
                <a:solidFill>
                  <a:srgbClr val="ED7D31"/>
                </a:solidFill>
                <a:effectLst/>
                <a:uLnTx/>
                <a:uFillTx/>
                <a:latin typeface="Century Gothic"/>
                <a:ea typeface="+mn-ea"/>
                <a:cs typeface="+mn-cs"/>
              </a:rPr>
              <a:t>RPMs</a:t>
            </a:r>
            <a:r>
              <a:rPr kumimoji="0" lang="en-US" sz="1100" b="1" i="0" u="none" strike="noStrike" kern="1200" cap="none" spc="0" normalizeH="0" baseline="0" noProof="0" dirty="0">
                <a:ln>
                  <a:noFill/>
                </a:ln>
                <a:solidFill>
                  <a:srgbClr val="ED7D31"/>
                </a:solidFill>
                <a:effectLst/>
                <a:uLnTx/>
                <a:uFillTx/>
                <a:latin typeface="Century Gothic"/>
                <a:ea typeface="+mn-ea"/>
                <a:cs typeface="+mn-cs"/>
              </a:rPr>
              <a:t> </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CalACES</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ED7D31"/>
                </a:solidFill>
                <a:effectLst/>
                <a:uLnTx/>
                <a:uFillTx/>
                <a:latin typeface="Century Gothic"/>
                <a:ea typeface="+mn-ea"/>
                <a:cs typeface="+mn-cs"/>
              </a:rPr>
              <a:t>Project Staff</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CalACES</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 and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CalWIN</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p:txBody>
      </p:sp>
      <p:cxnSp>
        <p:nvCxnSpPr>
          <p:cNvPr id="62" name="Straight Connector 61">
            <a:extLst>
              <a:ext uri="{FF2B5EF4-FFF2-40B4-BE49-F238E27FC236}">
                <a16:creationId xmlns:a16="http://schemas.microsoft.com/office/drawing/2014/main" id="{869D30FD-8CCD-44E7-830D-E9CA77EC30EA}"/>
              </a:ext>
            </a:extLst>
          </p:cNvPr>
          <p:cNvCxnSpPr>
            <a:cxnSpLocks/>
            <a:stCxn id="48" idx="3"/>
            <a:endCxn id="49" idx="1"/>
          </p:cNvCxnSpPr>
          <p:nvPr/>
        </p:nvCxnSpPr>
        <p:spPr>
          <a:xfrm>
            <a:off x="7185610" y="3323031"/>
            <a:ext cx="360447"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4A47933-9DD8-4843-98B9-F4C69F838E28}"/>
              </a:ext>
            </a:extLst>
          </p:cNvPr>
          <p:cNvCxnSpPr>
            <a:cxnSpLocks/>
            <a:stCxn id="46" idx="3"/>
            <a:endCxn id="48" idx="1"/>
          </p:cNvCxnSpPr>
          <p:nvPr/>
        </p:nvCxnSpPr>
        <p:spPr>
          <a:xfrm>
            <a:off x="3028764" y="3323031"/>
            <a:ext cx="235493"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3120739-ADDE-4FF7-A304-3FAF415B6FC0}"/>
              </a:ext>
            </a:extLst>
          </p:cNvPr>
          <p:cNvSpPr/>
          <p:nvPr/>
        </p:nvSpPr>
        <p:spPr>
          <a:xfrm>
            <a:off x="1462820" y="4087163"/>
            <a:ext cx="1506823" cy="169277"/>
          </a:xfrm>
          <a:prstGeom prst="rect">
            <a:avLst/>
          </a:prstGeom>
        </p:spPr>
        <p:txBody>
          <a:bodyPr wrap="square" lIns="0" tIns="0" rIns="0" bIns="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04762"/>
                </a:solidFill>
                <a:effectLst/>
                <a:uLnTx/>
                <a:uFillTx/>
                <a:latin typeface="Century Gothic"/>
                <a:ea typeface="+mn-ea"/>
                <a:cs typeface="+mn-cs"/>
              </a:rPr>
              <a:t>Project Advisory Team</a:t>
            </a:r>
          </a:p>
        </p:txBody>
      </p:sp>
      <p:sp>
        <p:nvSpPr>
          <p:cNvPr id="17" name="Rectangle 16">
            <a:extLst>
              <a:ext uri="{FF2B5EF4-FFF2-40B4-BE49-F238E27FC236}">
                <a16:creationId xmlns:a16="http://schemas.microsoft.com/office/drawing/2014/main" id="{74B63312-5758-4CF8-8026-5DDC76FA3D5C}"/>
              </a:ext>
            </a:extLst>
          </p:cNvPr>
          <p:cNvSpPr/>
          <p:nvPr/>
        </p:nvSpPr>
        <p:spPr>
          <a:xfrm>
            <a:off x="6006919" y="4087163"/>
            <a:ext cx="1203855" cy="169277"/>
          </a:xfrm>
          <a:prstGeom prst="rect">
            <a:avLst/>
          </a:prstGeom>
        </p:spPr>
        <p:txBody>
          <a:bodyPr wrap="square" lIns="0" tIns="0" rIns="0" bIns="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04762"/>
                </a:solidFill>
                <a:effectLst/>
                <a:uLnTx/>
                <a:uFillTx/>
                <a:latin typeface="Century Gothic"/>
                <a:ea typeface="+mn-ea"/>
                <a:cs typeface="+mn-cs"/>
              </a:rPr>
              <a:t>Core Team</a:t>
            </a:r>
          </a:p>
        </p:txBody>
      </p:sp>
      <p:sp>
        <p:nvSpPr>
          <p:cNvPr id="18" name="Rectangle 17">
            <a:extLst>
              <a:ext uri="{FF2B5EF4-FFF2-40B4-BE49-F238E27FC236}">
                <a16:creationId xmlns:a16="http://schemas.microsoft.com/office/drawing/2014/main" id="{35B1FF9E-E193-4CCA-AF07-314224310BBE}"/>
              </a:ext>
            </a:extLst>
          </p:cNvPr>
          <p:cNvSpPr/>
          <p:nvPr/>
        </p:nvSpPr>
        <p:spPr>
          <a:xfrm>
            <a:off x="8373979" y="4087163"/>
            <a:ext cx="487957" cy="169277"/>
          </a:xfrm>
          <a:prstGeom prst="rect">
            <a:avLst/>
          </a:prstGeom>
        </p:spPr>
        <p:txBody>
          <a:bodyPr wrap="square" lIns="0" tIns="0" rIns="0" bIns="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04762"/>
                </a:solidFill>
                <a:effectLst/>
                <a:uLnTx/>
                <a:uFillTx/>
                <a:latin typeface="Century Gothic"/>
                <a:ea typeface="+mn-ea"/>
                <a:cs typeface="+mn-cs"/>
              </a:rPr>
              <a:t>SMEs</a:t>
            </a:r>
          </a:p>
        </p:txBody>
      </p:sp>
      <p:sp>
        <p:nvSpPr>
          <p:cNvPr id="47" name="Rectangle 46">
            <a:extLst>
              <a:ext uri="{FF2B5EF4-FFF2-40B4-BE49-F238E27FC236}">
                <a16:creationId xmlns:a16="http://schemas.microsoft.com/office/drawing/2014/main" id="{3A00CF05-188D-452F-AF33-4A29A10F525A}"/>
              </a:ext>
            </a:extLst>
          </p:cNvPr>
          <p:cNvSpPr>
            <a:spLocks/>
          </p:cNvSpPr>
          <p:nvPr/>
        </p:nvSpPr>
        <p:spPr>
          <a:xfrm>
            <a:off x="1034153" y="4456447"/>
            <a:ext cx="7905797" cy="1732223"/>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72" name="Rectangle 71">
            <a:extLst>
              <a:ext uri="{FF2B5EF4-FFF2-40B4-BE49-F238E27FC236}">
                <a16:creationId xmlns:a16="http://schemas.microsoft.com/office/drawing/2014/main" id="{E81C4A56-1A21-40FC-9E5A-8A55EF23D539}"/>
              </a:ext>
            </a:extLst>
          </p:cNvPr>
          <p:cNvSpPr>
            <a:spLocks/>
          </p:cNvSpPr>
          <p:nvPr/>
        </p:nvSpPr>
        <p:spPr>
          <a:xfrm>
            <a:off x="3800622" y="4521376"/>
            <a:ext cx="5062179" cy="1611637"/>
          </a:xfrm>
          <a:prstGeom prst="rect">
            <a:avLst/>
          </a:prstGeom>
          <a:noFill/>
          <a:ln w="9525">
            <a:solidFill>
              <a:srgbClr val="35729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D1403D97-595B-470F-BC1D-5F0912FE94A7}"/>
              </a:ext>
            </a:extLst>
          </p:cNvPr>
          <p:cNvSpPr/>
          <p:nvPr/>
        </p:nvSpPr>
        <p:spPr>
          <a:xfrm>
            <a:off x="8221512" y="6188670"/>
            <a:ext cx="562654" cy="169277"/>
          </a:xfrm>
          <a:prstGeom prst="rect">
            <a:avLst/>
          </a:prstGeom>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04762"/>
                </a:solidFill>
                <a:effectLst/>
                <a:uLnTx/>
                <a:uFillTx/>
                <a:latin typeface="Century Gothic"/>
                <a:ea typeface="+mn-ea"/>
                <a:cs typeface="+mn-cs"/>
              </a:rPr>
              <a:t>Vendors</a:t>
            </a:r>
          </a:p>
        </p:txBody>
      </p:sp>
      <p:sp>
        <p:nvSpPr>
          <p:cNvPr id="83" name="TextBox 82">
            <a:extLst>
              <a:ext uri="{FF2B5EF4-FFF2-40B4-BE49-F238E27FC236}">
                <a16:creationId xmlns:a16="http://schemas.microsoft.com/office/drawing/2014/main" id="{EEDFB4CB-B971-45DF-B4A0-0D79EBC7C89A}"/>
              </a:ext>
            </a:extLst>
          </p:cNvPr>
          <p:cNvSpPr txBox="1">
            <a:spLocks/>
          </p:cNvSpPr>
          <p:nvPr/>
        </p:nvSpPr>
        <p:spPr>
          <a:xfrm>
            <a:off x="1327005" y="4586271"/>
            <a:ext cx="2068157" cy="1354217"/>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5B9BC8"/>
                </a:solidFill>
                <a:effectLst/>
                <a:uLnTx/>
                <a:uFillTx/>
                <a:latin typeface="Century Gothic"/>
                <a:ea typeface="+mn-ea"/>
                <a:cs typeface="+mn-cs"/>
              </a:rPr>
              <a:t>Stacey Savidge (First Data)</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5B9BC8"/>
                </a:solidFill>
                <a:effectLst/>
                <a:uLnTx/>
                <a:uFillTx/>
                <a:latin typeface="Century Gothic"/>
                <a:ea typeface="+mn-ea"/>
                <a:cs typeface="+mn-cs"/>
              </a:rPr>
              <a:t>Swati  </a:t>
            </a:r>
            <a:r>
              <a:rPr kumimoji="0" lang="en-US" sz="1100" b="0" i="0" u="none" strike="noStrike" kern="1200" cap="none" spc="0" normalizeH="0" baseline="0" noProof="0" dirty="0" err="1">
                <a:ln>
                  <a:noFill/>
                </a:ln>
                <a:solidFill>
                  <a:srgbClr val="5B9BC8"/>
                </a:solidFill>
                <a:effectLst/>
                <a:uLnTx/>
                <a:uFillTx/>
                <a:latin typeface="Century Gothic"/>
                <a:ea typeface="+mn-ea"/>
                <a:cs typeface="+mn-cs"/>
              </a:rPr>
              <a:t>Lohia</a:t>
            </a:r>
            <a:r>
              <a:rPr kumimoji="0" lang="en-US" sz="1100" b="0" i="0" u="none" strike="noStrike" kern="1200" cap="none" spc="0" normalizeH="0" baseline="0" noProof="0" dirty="0">
                <a:ln>
                  <a:noFill/>
                </a:ln>
                <a:solidFill>
                  <a:srgbClr val="5B9BC8"/>
                </a:solidFill>
                <a:effectLst/>
                <a:uLnTx/>
                <a:uFillTx/>
                <a:latin typeface="Century Gothic"/>
                <a:ea typeface="+mn-ea"/>
                <a:cs typeface="+mn-cs"/>
              </a:rPr>
              <a:t> (First Data)</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err="1">
                <a:ln>
                  <a:noFill/>
                </a:ln>
                <a:solidFill>
                  <a:srgbClr val="5B9BC8"/>
                </a:solidFill>
                <a:effectLst/>
                <a:uLnTx/>
                <a:uFillTx/>
                <a:latin typeface="Century Gothic"/>
                <a:ea typeface="+mn-ea"/>
                <a:cs typeface="+mn-cs"/>
              </a:rPr>
              <a:t>Kalleen</a:t>
            </a:r>
            <a:r>
              <a:rPr kumimoji="0" lang="en-US" sz="1100" b="0" i="0" u="none" strike="noStrike" kern="1200" cap="none" spc="0" normalizeH="0" baseline="0" noProof="0" dirty="0">
                <a:ln>
                  <a:noFill/>
                </a:ln>
                <a:solidFill>
                  <a:srgbClr val="5B9BC8"/>
                </a:solidFill>
                <a:effectLst/>
                <a:uLnTx/>
                <a:uFillTx/>
                <a:latin typeface="Century Gothic"/>
                <a:ea typeface="+mn-ea"/>
                <a:cs typeface="+mn-cs"/>
              </a:rPr>
              <a:t> Lyman (First Data)</a:t>
            </a:r>
            <a:br>
              <a:rPr kumimoji="0" lang="en-US" sz="1100" b="0" i="0" u="none" strike="noStrike" kern="1200" cap="none" spc="0" normalizeH="0" baseline="0" noProof="0" dirty="0">
                <a:ln>
                  <a:noFill/>
                </a:ln>
                <a:solidFill>
                  <a:srgbClr val="5B9BC8"/>
                </a:solidFill>
                <a:effectLst/>
                <a:uLnTx/>
                <a:uFillTx/>
                <a:latin typeface="Century Gothic"/>
                <a:ea typeface="+mn-ea"/>
                <a:cs typeface="+mn-cs"/>
              </a:rPr>
            </a:br>
            <a:r>
              <a:rPr kumimoji="0" lang="en-US" sz="1100" b="0" i="0" u="none" strike="noStrike" kern="1200" cap="none" spc="0" normalizeH="0" baseline="0" noProof="0" dirty="0">
                <a:ln>
                  <a:noFill/>
                </a:ln>
                <a:solidFill>
                  <a:srgbClr val="5B9BC8"/>
                </a:solidFill>
                <a:effectLst/>
                <a:uLnTx/>
                <a:uFillTx/>
                <a:latin typeface="Century Gothic"/>
                <a:ea typeface="+mn-ea"/>
                <a:cs typeface="+mn-cs"/>
              </a:rPr>
              <a:t>Britt Carlson (First Data)</a:t>
            </a:r>
            <a:br>
              <a:rPr kumimoji="0" lang="en-US" sz="1100" b="0" i="0" u="none" strike="noStrike" kern="1200" cap="none" spc="0" normalizeH="0" baseline="0" noProof="0" dirty="0">
                <a:ln>
                  <a:noFill/>
                </a:ln>
                <a:solidFill>
                  <a:srgbClr val="5B9BC8"/>
                </a:solidFill>
                <a:effectLst/>
                <a:uLnTx/>
                <a:uFillTx/>
                <a:latin typeface="Century Gothic"/>
                <a:ea typeface="+mn-ea"/>
                <a:cs typeface="+mn-cs"/>
              </a:rPr>
            </a:br>
            <a:r>
              <a:rPr kumimoji="0" lang="en-US" sz="1100" b="0" i="0" u="none" strike="noStrike" kern="1200" cap="none" spc="0" normalizeH="0" baseline="0" noProof="0" dirty="0">
                <a:ln>
                  <a:noFill/>
                </a:ln>
                <a:solidFill>
                  <a:srgbClr val="5B9BC8"/>
                </a:solidFill>
                <a:effectLst/>
                <a:uLnTx/>
                <a:uFillTx/>
                <a:latin typeface="Century Gothic"/>
                <a:ea typeface="+mn-ea"/>
                <a:cs typeface="+mn-cs"/>
              </a:rPr>
              <a:t>Corinna Martinez (First Data) </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5B9BC8"/>
                </a:solidFill>
                <a:effectLst/>
                <a:uLnTx/>
                <a:uFillTx/>
                <a:latin typeface="Century Gothic"/>
                <a:ea typeface="+mn-ea"/>
                <a:cs typeface="+mn-cs"/>
              </a:rPr>
              <a:t>BK Sinha (</a:t>
            </a:r>
            <a:r>
              <a:rPr kumimoji="0" lang="en-US" sz="1100" b="0" i="0" u="none" strike="noStrike" kern="1200" cap="none" spc="0" normalizeH="0" baseline="0" noProof="0" dirty="0" err="1">
                <a:ln>
                  <a:noFill/>
                </a:ln>
                <a:solidFill>
                  <a:srgbClr val="5B9BC8"/>
                </a:solidFill>
                <a:effectLst/>
                <a:uLnTx/>
                <a:uFillTx/>
                <a:latin typeface="Century Gothic"/>
                <a:ea typeface="+mn-ea"/>
                <a:cs typeface="+mn-cs"/>
              </a:rPr>
              <a:t>iFish</a:t>
            </a:r>
            <a:r>
              <a:rPr kumimoji="0" lang="en-US" sz="1100" b="0" i="0" u="none" strike="noStrike" kern="1200" cap="none" spc="0" normalizeH="0" baseline="0" noProof="0" dirty="0">
                <a:ln>
                  <a:noFill/>
                </a:ln>
                <a:solidFill>
                  <a:srgbClr val="5B9BC8"/>
                </a:solidFill>
                <a:effectLst/>
                <a:uLnTx/>
                <a:uFillTx/>
                <a:latin typeface="Century Gothic"/>
                <a:ea typeface="+mn-ea"/>
                <a:cs typeface="+mn-cs"/>
              </a:rPr>
              <a:t>)</a:t>
            </a:r>
            <a:br>
              <a:rPr kumimoji="0" lang="en-US" sz="1100" b="0" i="0" u="none" strike="noStrike" kern="1200" cap="none" spc="0" normalizeH="0" baseline="0" noProof="0" dirty="0">
                <a:ln>
                  <a:noFill/>
                </a:ln>
                <a:solidFill>
                  <a:srgbClr val="5B9BC8"/>
                </a:solidFill>
                <a:effectLst/>
                <a:uLnTx/>
                <a:uFillTx/>
                <a:latin typeface="Century Gothic"/>
                <a:ea typeface="+mn-ea"/>
                <a:cs typeface="+mn-cs"/>
              </a:rPr>
            </a:br>
            <a:r>
              <a:rPr kumimoji="0" lang="en-US" sz="1100" b="0" i="0" u="none" strike="noStrike" kern="1200" cap="none" spc="0" normalizeH="0" baseline="0" noProof="0" dirty="0">
                <a:ln>
                  <a:noFill/>
                </a:ln>
                <a:solidFill>
                  <a:srgbClr val="5B9BC8"/>
                </a:solidFill>
                <a:effectLst/>
                <a:uLnTx/>
                <a:uFillTx/>
                <a:latin typeface="Century Gothic"/>
                <a:ea typeface="+mn-ea"/>
                <a:cs typeface="+mn-cs"/>
              </a:rPr>
              <a:t>Joe Hogan (First Data)</a:t>
            </a:r>
            <a:br>
              <a:rPr kumimoji="0" lang="en-US" sz="1100" b="0" i="0" u="none" strike="noStrike" kern="1200" cap="none" spc="0" normalizeH="0" baseline="0" noProof="0" dirty="0">
                <a:ln>
                  <a:noFill/>
                </a:ln>
                <a:solidFill>
                  <a:srgbClr val="5B9BC8"/>
                </a:solidFill>
                <a:effectLst/>
                <a:uLnTx/>
                <a:uFillTx/>
                <a:latin typeface="Century Gothic"/>
                <a:ea typeface="+mn-ea"/>
                <a:cs typeface="+mn-cs"/>
              </a:rPr>
            </a:br>
            <a:r>
              <a:rPr kumimoji="0" lang="en-US" sz="1100" b="0" i="0" u="none" strike="noStrike" kern="1200" cap="none" spc="0" normalizeH="0" baseline="0" noProof="0" dirty="0">
                <a:ln>
                  <a:noFill/>
                </a:ln>
                <a:solidFill>
                  <a:srgbClr val="5B9BC8"/>
                </a:solidFill>
                <a:effectLst/>
                <a:uLnTx/>
                <a:uFillTx/>
                <a:latin typeface="Century Gothic"/>
                <a:ea typeface="+mn-ea"/>
                <a:cs typeface="+mn-cs"/>
              </a:rPr>
              <a:t>Frank Ono (</a:t>
            </a:r>
            <a:r>
              <a:rPr kumimoji="0" lang="en-US" sz="1100" b="0" i="0" u="none" strike="noStrike" kern="1200" cap="none" spc="0" normalizeH="0" baseline="0" noProof="0" dirty="0" err="1">
                <a:ln>
                  <a:noFill/>
                </a:ln>
                <a:solidFill>
                  <a:srgbClr val="5B9BC8"/>
                </a:solidFill>
                <a:effectLst/>
                <a:uLnTx/>
                <a:uFillTx/>
                <a:latin typeface="Century Gothic"/>
                <a:ea typeface="+mn-ea"/>
                <a:cs typeface="+mn-cs"/>
              </a:rPr>
              <a:t>iFish</a:t>
            </a:r>
            <a:r>
              <a:rPr kumimoji="0" lang="en-US" sz="1100" b="0" i="0" u="none" strike="noStrike" kern="1200" cap="none" spc="0" normalizeH="0" baseline="0" noProof="0" dirty="0">
                <a:ln>
                  <a:noFill/>
                </a:ln>
                <a:solidFill>
                  <a:srgbClr val="5B9BC8"/>
                </a:solidFill>
                <a:effectLst/>
                <a:uLnTx/>
                <a:uFillTx/>
                <a:latin typeface="Century Gothic"/>
                <a:ea typeface="+mn-ea"/>
                <a:cs typeface="+mn-cs"/>
              </a:rPr>
              <a:t>)</a:t>
            </a:r>
          </a:p>
        </p:txBody>
      </p:sp>
      <p:sp>
        <p:nvSpPr>
          <p:cNvPr id="84" name="Rectangle 83">
            <a:extLst>
              <a:ext uri="{FF2B5EF4-FFF2-40B4-BE49-F238E27FC236}">
                <a16:creationId xmlns:a16="http://schemas.microsoft.com/office/drawing/2014/main" id="{C9C84FFA-2E31-4141-AF23-E85916A6BB57}"/>
              </a:ext>
            </a:extLst>
          </p:cNvPr>
          <p:cNvSpPr>
            <a:spLocks/>
          </p:cNvSpPr>
          <p:nvPr/>
        </p:nvSpPr>
        <p:spPr>
          <a:xfrm>
            <a:off x="1000957" y="4521376"/>
            <a:ext cx="2720253" cy="1611637"/>
          </a:xfrm>
          <a:prstGeom prst="rect">
            <a:avLst/>
          </a:prstGeom>
          <a:noFill/>
          <a:ln w="9525">
            <a:solidFill>
              <a:srgbClr val="35729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79" name="TextBox 78">
            <a:extLst>
              <a:ext uri="{FF2B5EF4-FFF2-40B4-BE49-F238E27FC236}">
                <a16:creationId xmlns:a16="http://schemas.microsoft.com/office/drawing/2014/main" id="{052FB7C8-AC42-4540-A52E-E91608215FA3}"/>
              </a:ext>
            </a:extLst>
          </p:cNvPr>
          <p:cNvSpPr txBox="1">
            <a:spLocks/>
          </p:cNvSpPr>
          <p:nvPr/>
        </p:nvSpPr>
        <p:spPr>
          <a:xfrm>
            <a:off x="4183156" y="4586271"/>
            <a:ext cx="2068157" cy="152349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Tim Ward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        </a:t>
            </a:r>
            <a:br>
              <a:rPr kumimoji="0" lang="en-US" sz="1100" b="0" i="0" u="none" strike="noStrike" kern="1200" cap="none" spc="0" normalizeH="0" baseline="0" noProof="0" dirty="0">
                <a:ln>
                  <a:noFill/>
                </a:ln>
                <a:solidFill>
                  <a:srgbClr val="6AA4CD"/>
                </a:solidFill>
                <a:effectLst/>
                <a:uLnTx/>
                <a:uFillTx/>
                <a:latin typeface="Century Gothic"/>
                <a:ea typeface="+mn-ea"/>
                <a:cs typeface="+mn-cs"/>
              </a:rPr>
            </a:br>
            <a:r>
              <a:rPr kumimoji="0" lang="en-US" sz="1100" b="0" i="0" u="none" strike="noStrike" kern="1200" cap="none" spc="0" normalizeH="0" baseline="0" noProof="0" dirty="0">
                <a:ln>
                  <a:noFill/>
                </a:ln>
                <a:solidFill>
                  <a:srgbClr val="6AA4CD"/>
                </a:solidFill>
                <a:effectLst/>
                <a:uLnTx/>
                <a:uFillTx/>
                <a:latin typeface="Century Gothic"/>
                <a:ea typeface="+mn-ea"/>
                <a:cs typeface="+mn-cs"/>
              </a:rPr>
              <a:t>Ankur Ghia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br>
              <a:rPr kumimoji="0" lang="en-US" sz="1100" b="0" i="0" u="none" strike="noStrike" kern="1200" cap="none" spc="0" normalizeH="0" baseline="0" noProof="0" dirty="0">
                <a:ln>
                  <a:noFill/>
                </a:ln>
                <a:solidFill>
                  <a:srgbClr val="6AA4CD"/>
                </a:solidFill>
                <a:effectLst/>
                <a:uLnTx/>
                <a:uFillTx/>
                <a:latin typeface="Century Gothic"/>
                <a:ea typeface="+mn-ea"/>
                <a:cs typeface="+mn-cs"/>
              </a:rPr>
            </a:br>
            <a:r>
              <a:rPr kumimoji="0" lang="en-US" sz="1100" b="0" i="0" u="none" strike="noStrike" kern="1200" cap="none" spc="0" normalizeH="0" baseline="0" noProof="0" dirty="0">
                <a:ln>
                  <a:noFill/>
                </a:ln>
                <a:solidFill>
                  <a:srgbClr val="6AA4CD"/>
                </a:solidFill>
                <a:effectLst/>
                <a:uLnTx/>
                <a:uFillTx/>
                <a:latin typeface="Century Gothic"/>
                <a:ea typeface="+mn-ea"/>
                <a:cs typeface="+mn-cs"/>
              </a:rPr>
              <a:t>Hrishika Vuppala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endParaRPr kumimoji="0" lang="en-US" sz="1100" b="0" i="0" u="none" strike="noStrike" kern="1200" cap="none" spc="0" normalizeH="0" baseline="0" noProof="0" dirty="0">
              <a:ln>
                <a:noFill/>
              </a:ln>
              <a:solidFill>
                <a:srgbClr val="5B9BC8"/>
              </a:solidFill>
              <a:effectLst/>
              <a:uLnTx/>
              <a:uFillTx/>
              <a:latin typeface="Century Gothic"/>
              <a:ea typeface="+mn-ea"/>
              <a:cs typeface="+mn-cs"/>
            </a:endParaRP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Himanshu Agarwal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 Jessica Kahn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Glenn Kenton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Rikki Singh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Yash Agrawal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Jim Watkins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p>
        </p:txBody>
      </p:sp>
      <p:sp>
        <p:nvSpPr>
          <p:cNvPr id="80" name="TextBox 79">
            <a:extLst>
              <a:ext uri="{FF2B5EF4-FFF2-40B4-BE49-F238E27FC236}">
                <a16:creationId xmlns:a16="http://schemas.microsoft.com/office/drawing/2014/main" id="{8EBFE181-88F1-4770-B72E-61BE037E8B8C}"/>
              </a:ext>
            </a:extLst>
          </p:cNvPr>
          <p:cNvSpPr txBox="1">
            <a:spLocks/>
          </p:cNvSpPr>
          <p:nvPr/>
        </p:nvSpPr>
        <p:spPr>
          <a:xfrm>
            <a:off x="6503500" y="4586271"/>
            <a:ext cx="2068157" cy="1692771"/>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Ryan Ko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Simon Nazarian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Donatela Bellone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Neal Donnelly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Harvey Yang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 </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AndiyAllison</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Tolian Apostol Gjika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Aaron Konigsberg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Laura Forte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br>
              <a:rPr kumimoji="0" lang="en-US" sz="1100" b="0" i="0" u="none" strike="noStrike" kern="1200" cap="none" spc="0" normalizeH="0" baseline="0" noProof="0" dirty="0">
                <a:ln>
                  <a:noFill/>
                </a:ln>
                <a:solidFill>
                  <a:srgbClr val="6AA4CD"/>
                </a:solidFill>
                <a:effectLst/>
                <a:uLnTx/>
                <a:uFillTx/>
                <a:latin typeface="Century Gothic"/>
                <a:ea typeface="+mn-ea"/>
                <a:cs typeface="+mn-cs"/>
              </a:rPr>
            </a:br>
            <a:endParaRPr kumimoji="0" lang="en-US" sz="1100" b="0" i="0" u="none" strike="noStrike" kern="1200" cap="none" spc="0" normalizeH="0" baseline="0" noProof="0" dirty="0">
              <a:ln>
                <a:noFill/>
              </a:ln>
              <a:solidFill>
                <a:srgbClr val="6AA4CD"/>
              </a:solidFill>
              <a:effectLst/>
              <a:uLnTx/>
              <a:uFillTx/>
              <a:latin typeface="Century Gothic"/>
              <a:ea typeface="+mn-ea"/>
              <a:cs typeface="+mn-cs"/>
            </a:endParaRPr>
          </a:p>
        </p:txBody>
      </p:sp>
    </p:spTree>
    <p:extLst>
      <p:ext uri="{BB962C8B-B14F-4D97-AF65-F5344CB8AC3E}">
        <p14:creationId xmlns:p14="http://schemas.microsoft.com/office/powerpoint/2010/main" val="149494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84275" y="914400"/>
            <a:ext cx="8775451" cy="5943600"/>
          </a:xfrm>
        </p:spPr>
        <p:txBody>
          <a:bodyPr/>
          <a:lstStyle/>
          <a:p>
            <a:pPr>
              <a:lnSpc>
                <a:spcPct val="100000"/>
              </a:lnSpc>
              <a:spcBef>
                <a:spcPts val="0"/>
              </a:spcBef>
              <a:buFont typeface="+mj-lt"/>
              <a:buAutoNum type="arabicParenR" startAt="3"/>
            </a:pPr>
            <a:r>
              <a:rPr lang="en-US" sz="2000" dirty="0"/>
              <a:t>Approve the Minutes of the April 26, 2018, CalACES Board of Directors Meeting and update of Action Items</a:t>
            </a:r>
          </a:p>
          <a:p>
            <a:pPr>
              <a:lnSpc>
                <a:spcPct val="100000"/>
              </a:lnSpc>
              <a:spcBef>
                <a:spcPts val="0"/>
              </a:spcBef>
              <a:buFont typeface="+mj-lt"/>
              <a:buAutoNum type="arabicParenR" startAt="3"/>
            </a:pPr>
            <a:endParaRPr lang="en-US" sz="2000" dirty="0"/>
          </a:p>
          <a:p>
            <a:pPr lvl="0">
              <a:lnSpc>
                <a:spcPct val="100000"/>
              </a:lnSpc>
              <a:spcBef>
                <a:spcPts val="0"/>
              </a:spcBef>
              <a:buFont typeface="+mj-lt"/>
              <a:buAutoNum type="arabicParenR" startAt="4"/>
            </a:pPr>
            <a:r>
              <a:rPr lang="en-US" sz="2000" dirty="0">
                <a:solidFill>
                  <a:srgbClr val="F0F0F0">
                    <a:lumMod val="10000"/>
                  </a:srgbClr>
                </a:solidFill>
              </a:rPr>
              <a:t> </a:t>
            </a:r>
            <a:r>
              <a:rPr lang="en-US" sz="2000" b="1" dirty="0">
                <a:solidFill>
                  <a:srgbClr val="F0F0F0">
                    <a:lumMod val="10000"/>
                  </a:srgbClr>
                </a:solidFill>
              </a:rPr>
              <a:t>(A)</a:t>
            </a:r>
            <a:r>
              <a:rPr lang="en-US" sz="2000" dirty="0">
                <a:solidFill>
                  <a:srgbClr val="F0F0F0">
                    <a:lumMod val="10000"/>
                  </a:srgbClr>
                </a:solidFill>
              </a:rPr>
              <a:t> Approve Accenture C-IV Change Order </a:t>
            </a:r>
          </a:p>
          <a:p>
            <a:pPr marL="0" lvl="0" indent="569913">
              <a:lnSpc>
                <a:spcPct val="100000"/>
              </a:lnSpc>
              <a:spcBef>
                <a:spcPts val="0"/>
              </a:spcBef>
              <a:buNone/>
            </a:pPr>
            <a:r>
              <a:rPr lang="en-US" sz="2000" dirty="0">
                <a:solidFill>
                  <a:srgbClr val="F0F0F0">
                    <a:lumMod val="10000"/>
                  </a:srgbClr>
                </a:solidFill>
              </a:rPr>
              <a:t>CO-102 – Diaper Assistance</a:t>
            </a:r>
          </a:p>
          <a:p>
            <a:pPr marL="0" lvl="0" indent="0">
              <a:lnSpc>
                <a:spcPct val="100000"/>
              </a:lnSpc>
              <a:spcBef>
                <a:spcPts val="0"/>
              </a:spcBef>
              <a:buNone/>
            </a:pPr>
            <a:endParaRPr lang="en-US" sz="1400" dirty="0">
              <a:solidFill>
                <a:srgbClr val="F0F0F0">
                  <a:lumMod val="10000"/>
                </a:srgbClr>
              </a:solidFill>
            </a:endParaRPr>
          </a:p>
          <a:p>
            <a:pPr lvl="0">
              <a:lnSpc>
                <a:spcPct val="100000"/>
              </a:lnSpc>
              <a:spcBef>
                <a:spcPts val="0"/>
              </a:spcBef>
              <a:buFont typeface="+mj-lt"/>
              <a:buAutoNum type="arabicParenR" startAt="4"/>
            </a:pPr>
            <a:r>
              <a:rPr lang="en-US" sz="2000" dirty="0">
                <a:solidFill>
                  <a:srgbClr val="F0F0F0">
                    <a:lumMod val="10000"/>
                  </a:srgbClr>
                </a:solidFill>
              </a:rPr>
              <a:t> </a:t>
            </a:r>
            <a:r>
              <a:rPr lang="en-US" sz="2000" b="1" dirty="0">
                <a:solidFill>
                  <a:srgbClr val="F0F0F0">
                    <a:lumMod val="10000"/>
                  </a:srgbClr>
                </a:solidFill>
              </a:rPr>
              <a:t>(B) </a:t>
            </a:r>
            <a:r>
              <a:rPr lang="en-US" sz="2000" dirty="0">
                <a:solidFill>
                  <a:srgbClr val="F0F0F0">
                    <a:lumMod val="10000"/>
                  </a:srgbClr>
                </a:solidFill>
              </a:rPr>
              <a:t>Approve Accenture C-IV Change Order </a:t>
            </a:r>
          </a:p>
          <a:p>
            <a:pPr marL="0" lvl="0" indent="569913">
              <a:lnSpc>
                <a:spcPct val="100000"/>
              </a:lnSpc>
              <a:spcBef>
                <a:spcPts val="0"/>
              </a:spcBef>
              <a:buNone/>
            </a:pPr>
            <a:r>
              <a:rPr lang="en-US" sz="2000" dirty="0">
                <a:solidFill>
                  <a:srgbClr val="F0F0F0">
                    <a:lumMod val="10000"/>
                  </a:srgbClr>
                </a:solidFill>
              </a:rPr>
              <a:t>CO-103 – CalHEERS</a:t>
            </a:r>
          </a:p>
          <a:p>
            <a:pPr marL="0" lvl="0" indent="0">
              <a:lnSpc>
                <a:spcPct val="100000"/>
              </a:lnSpc>
              <a:spcBef>
                <a:spcPts val="0"/>
              </a:spcBef>
              <a:buNone/>
            </a:pPr>
            <a:endParaRPr lang="en-US" sz="1400" dirty="0">
              <a:solidFill>
                <a:srgbClr val="F0F0F0">
                  <a:lumMod val="10000"/>
                </a:srgbClr>
              </a:solidFill>
            </a:endParaRPr>
          </a:p>
          <a:p>
            <a:pPr lvl="0">
              <a:buFont typeface="+mj-lt"/>
              <a:buAutoNum type="arabicParenR" startAt="4"/>
            </a:pPr>
            <a:r>
              <a:rPr lang="en-US" sz="2000" dirty="0">
                <a:solidFill>
                  <a:srgbClr val="F0F0F0">
                    <a:lumMod val="10000"/>
                  </a:srgbClr>
                </a:solidFill>
              </a:rPr>
              <a:t> </a:t>
            </a:r>
            <a:r>
              <a:rPr lang="en-US" sz="2000" b="1" dirty="0">
                <a:solidFill>
                  <a:srgbClr val="F0F0F0">
                    <a:lumMod val="10000"/>
                  </a:srgbClr>
                </a:solidFill>
              </a:rPr>
              <a:t>(C) </a:t>
            </a:r>
            <a:r>
              <a:rPr lang="en-US" sz="2000" dirty="0">
                <a:solidFill>
                  <a:srgbClr val="F0F0F0">
                    <a:lumMod val="10000"/>
                  </a:srgbClr>
                </a:solidFill>
              </a:rPr>
              <a:t>Approve Accenture C-IV Change Order </a:t>
            </a:r>
          </a:p>
          <a:p>
            <a:pPr marL="0" lvl="0" indent="569913">
              <a:buNone/>
            </a:pPr>
            <a:r>
              <a:rPr lang="en-US" sz="2000" dirty="0">
                <a:solidFill>
                  <a:srgbClr val="F0F0F0">
                    <a:lumMod val="10000"/>
                  </a:srgbClr>
                </a:solidFill>
              </a:rPr>
              <a:t>CO-104 – SB 1341</a:t>
            </a:r>
          </a:p>
          <a:p>
            <a:pPr marL="0" lvl="0" indent="0">
              <a:buNone/>
            </a:pPr>
            <a:endParaRPr lang="en-US" sz="1400" dirty="0">
              <a:solidFill>
                <a:srgbClr val="F0F0F0">
                  <a:lumMod val="10000"/>
                </a:srgbClr>
              </a:solidFill>
            </a:endParaRPr>
          </a:p>
          <a:p>
            <a:pPr lvl="0">
              <a:buFont typeface="+mj-lt"/>
              <a:buAutoNum type="arabicParenR" startAt="4"/>
            </a:pPr>
            <a:r>
              <a:rPr lang="en-US" sz="2000" dirty="0">
                <a:solidFill>
                  <a:srgbClr val="F0F0F0">
                    <a:lumMod val="10000"/>
                  </a:srgbClr>
                </a:solidFill>
              </a:rPr>
              <a:t> </a:t>
            </a:r>
            <a:r>
              <a:rPr lang="en-US" sz="2000" b="1" dirty="0">
                <a:solidFill>
                  <a:srgbClr val="F0F0F0">
                    <a:lumMod val="10000"/>
                  </a:srgbClr>
                </a:solidFill>
              </a:rPr>
              <a:t>(D) </a:t>
            </a:r>
            <a:r>
              <a:rPr lang="en-US" sz="2000" dirty="0">
                <a:solidFill>
                  <a:srgbClr val="F0F0F0">
                    <a:lumMod val="10000"/>
                  </a:srgbClr>
                </a:solidFill>
              </a:rPr>
              <a:t>Approve Accenture C-IV County Purchases and authorize the addition of funding to the FY 18/19 CalACES Project Budget</a:t>
            </a:r>
          </a:p>
          <a:p>
            <a:pPr marL="0" indent="0">
              <a:buNone/>
            </a:pPr>
            <a:endParaRPr lang="en-US" sz="1400" dirty="0"/>
          </a:p>
          <a:p>
            <a:pPr>
              <a:buFont typeface="+mj-lt"/>
              <a:buAutoNum type="arabicParenR" startAt="4"/>
            </a:pPr>
            <a:r>
              <a:rPr lang="en-US" sz="2000" dirty="0"/>
              <a:t> </a:t>
            </a:r>
            <a:r>
              <a:rPr lang="en-US" sz="2000" b="1" dirty="0"/>
              <a:t>(E) </a:t>
            </a:r>
            <a:r>
              <a:rPr lang="en-US" sz="2000" dirty="0"/>
              <a:t>Approve Accenture C-IV Contract Amendment No. Ninety-Eight </a:t>
            </a:r>
          </a:p>
          <a:p>
            <a:pPr>
              <a:lnSpc>
                <a:spcPct val="100000"/>
              </a:lnSpc>
              <a:spcBef>
                <a:spcPts val="0"/>
              </a:spcBef>
              <a:buFont typeface="+mj-lt"/>
              <a:buAutoNum type="arabicParenR" startAt="3"/>
            </a:pPr>
            <a:endParaRPr lang="en-US" sz="2000" dirty="0"/>
          </a:p>
          <a:p>
            <a:pPr marL="0" indent="0">
              <a:lnSpc>
                <a:spcPct val="100000"/>
              </a:lnSpc>
              <a:spcBef>
                <a:spcPts val="0"/>
              </a:spcBef>
              <a:buNone/>
            </a:pPr>
            <a:endParaRPr lang="en-US" sz="2000" dirty="0"/>
          </a:p>
        </p:txBody>
      </p:sp>
      <p:sp>
        <p:nvSpPr>
          <p:cNvPr id="3" name="Content Placeholder 2"/>
          <p:cNvSpPr>
            <a:spLocks noGrp="1"/>
          </p:cNvSpPr>
          <p:nvPr>
            <p:ph sz="quarter" idx="10"/>
          </p:nvPr>
        </p:nvSpPr>
        <p:spPr/>
        <p:txBody>
          <a:bodyPr/>
          <a:lstStyle/>
          <a:p>
            <a:r>
              <a:rPr lang="en-US" dirty="0"/>
              <a:t>Board Action Items</a:t>
            </a:r>
          </a:p>
        </p:txBody>
      </p:sp>
    </p:spTree>
    <p:extLst>
      <p:ext uri="{BB962C8B-B14F-4D97-AF65-F5344CB8AC3E}">
        <p14:creationId xmlns:p14="http://schemas.microsoft.com/office/powerpoint/2010/main" val="410258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0AE345FD-A61F-434D-BDA9-90916A990A4C}"/>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7" name="think-cell Slide" r:id="rId5" imgW="347" imgH="346" progId="TCLayout.ActiveDocument.1">
                  <p:embed/>
                </p:oleObj>
              </mc:Choice>
              <mc:Fallback>
                <p:oleObj name="think-cell Slide" r:id="rId5" imgW="347" imgH="346" progId="TCLayout.ActiveDocument.1">
                  <p:embed/>
                  <p:pic>
                    <p:nvPicPr>
                      <p:cNvPr id="10" name="Object 9" hidden="1">
                        <a:extLst>
                          <a:ext uri="{FF2B5EF4-FFF2-40B4-BE49-F238E27FC236}">
                            <a16:creationId xmlns:a16="http://schemas.microsoft.com/office/drawing/2014/main" id="{0AE345FD-A61F-434D-BDA9-90916A990A4C}"/>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Overview of Milestones that Got Us Here</a:t>
            </a:r>
          </a:p>
        </p:txBody>
      </p:sp>
      <p:sp>
        <p:nvSpPr>
          <p:cNvPr id="3" name="Content Placeholder 2">
            <a:extLst>
              <a:ext uri="{FF2B5EF4-FFF2-40B4-BE49-F238E27FC236}">
                <a16:creationId xmlns:a16="http://schemas.microsoft.com/office/drawing/2014/main" id="{B6F387AF-3B1A-4972-BFCE-2EB24624B9F7}"/>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65E1BB3F-80D6-4C42-9F99-378B88C0818B}"/>
              </a:ext>
            </a:extLst>
          </p:cNvPr>
          <p:cNvPicPr>
            <a:picLocks noChangeAspect="1"/>
          </p:cNvPicPr>
          <p:nvPr/>
        </p:nvPicPr>
        <p:blipFill rotWithShape="1">
          <a:blip r:embed="rId7"/>
          <a:srcRect t="9602"/>
          <a:stretch/>
        </p:blipFill>
        <p:spPr>
          <a:xfrm>
            <a:off x="349835" y="1085849"/>
            <a:ext cx="8444330" cy="5094067"/>
          </a:xfrm>
          <a:prstGeom prst="rect">
            <a:avLst/>
          </a:prstGeom>
        </p:spPr>
      </p:pic>
      <p:sp>
        <p:nvSpPr>
          <p:cNvPr id="12" name="Freeform 5">
            <a:extLst>
              <a:ext uri="{FF2B5EF4-FFF2-40B4-BE49-F238E27FC236}">
                <a16:creationId xmlns:a16="http://schemas.microsoft.com/office/drawing/2014/main" id="{1F813B60-218F-443D-AFCA-B316EEF977AC}"/>
              </a:ext>
            </a:extLst>
          </p:cNvPr>
          <p:cNvSpPr/>
          <p:nvPr/>
        </p:nvSpPr>
        <p:spPr>
          <a:xfrm>
            <a:off x="109538" y="2696243"/>
            <a:ext cx="6629822" cy="2048811"/>
          </a:xfrm>
          <a:custGeom>
            <a:avLst/>
            <a:gdLst>
              <a:gd name="connsiteX0" fmla="*/ 524 w 6130824"/>
              <a:gd name="connsiteY0" fmla="*/ 4572 h 1901448"/>
              <a:gd name="connsiteX1" fmla="*/ 857774 w 6130824"/>
              <a:gd name="connsiteY1" fmla="*/ 55372 h 1901448"/>
              <a:gd name="connsiteX2" fmla="*/ 1518174 w 6130824"/>
              <a:gd name="connsiteY2" fmla="*/ 80772 h 1901448"/>
              <a:gd name="connsiteX3" fmla="*/ 2203974 w 6130824"/>
              <a:gd name="connsiteY3" fmla="*/ 118872 h 1901448"/>
              <a:gd name="connsiteX4" fmla="*/ 2819924 w 6130824"/>
              <a:gd name="connsiteY4" fmla="*/ 176022 h 1901448"/>
              <a:gd name="connsiteX5" fmla="*/ 3270774 w 6130824"/>
              <a:gd name="connsiteY5" fmla="*/ 233172 h 1901448"/>
              <a:gd name="connsiteX6" fmla="*/ 3429524 w 6130824"/>
              <a:gd name="connsiteY6" fmla="*/ 258572 h 1901448"/>
              <a:gd name="connsiteX7" fmla="*/ 3442224 w 6130824"/>
              <a:gd name="connsiteY7" fmla="*/ 347472 h 1901448"/>
              <a:gd name="connsiteX8" fmla="*/ 2908824 w 6130824"/>
              <a:gd name="connsiteY8" fmla="*/ 518922 h 1901448"/>
              <a:gd name="connsiteX9" fmla="*/ 2464324 w 6130824"/>
              <a:gd name="connsiteY9" fmla="*/ 658622 h 1901448"/>
              <a:gd name="connsiteX10" fmla="*/ 2324624 w 6130824"/>
              <a:gd name="connsiteY10" fmla="*/ 747522 h 1901448"/>
              <a:gd name="connsiteX11" fmla="*/ 2438924 w 6130824"/>
              <a:gd name="connsiteY11" fmla="*/ 817372 h 1901448"/>
              <a:gd name="connsiteX12" fmla="*/ 3023124 w 6130824"/>
              <a:gd name="connsiteY12" fmla="*/ 880872 h 1901448"/>
              <a:gd name="connsiteX13" fmla="*/ 3747024 w 6130824"/>
              <a:gd name="connsiteY13" fmla="*/ 931672 h 1901448"/>
              <a:gd name="connsiteX14" fmla="*/ 4420124 w 6130824"/>
              <a:gd name="connsiteY14" fmla="*/ 982472 h 1901448"/>
              <a:gd name="connsiteX15" fmla="*/ 5023374 w 6130824"/>
              <a:gd name="connsiteY15" fmla="*/ 1039622 h 1901448"/>
              <a:gd name="connsiteX16" fmla="*/ 5442474 w 6130824"/>
              <a:gd name="connsiteY16" fmla="*/ 1134872 h 1901448"/>
              <a:gd name="connsiteX17" fmla="*/ 5823474 w 6130824"/>
              <a:gd name="connsiteY17" fmla="*/ 1274572 h 1901448"/>
              <a:gd name="connsiteX18" fmla="*/ 5994924 w 6130824"/>
              <a:gd name="connsiteY18" fmla="*/ 1509522 h 1901448"/>
              <a:gd name="connsiteX19" fmla="*/ 5874274 w 6130824"/>
              <a:gd name="connsiteY19" fmla="*/ 1896872 h 1901448"/>
              <a:gd name="connsiteX20" fmla="*/ 6058424 w 6130824"/>
              <a:gd name="connsiteY20" fmla="*/ 1700022 h 1901448"/>
              <a:gd name="connsiteX21" fmla="*/ 6102874 w 6130824"/>
              <a:gd name="connsiteY21" fmla="*/ 1369822 h 1901448"/>
              <a:gd name="connsiteX22" fmla="*/ 5645674 w 6130824"/>
              <a:gd name="connsiteY22" fmla="*/ 1065022 h 1901448"/>
              <a:gd name="connsiteX23" fmla="*/ 4578874 w 6130824"/>
              <a:gd name="connsiteY23" fmla="*/ 861822 h 1901448"/>
              <a:gd name="connsiteX24" fmla="*/ 3512074 w 6130824"/>
              <a:gd name="connsiteY24" fmla="*/ 804672 h 1901448"/>
              <a:gd name="connsiteX25" fmla="*/ 3086624 w 6130824"/>
              <a:gd name="connsiteY25" fmla="*/ 760222 h 1901448"/>
              <a:gd name="connsiteX26" fmla="*/ 2908824 w 6130824"/>
              <a:gd name="connsiteY26" fmla="*/ 703072 h 1901448"/>
              <a:gd name="connsiteX27" fmla="*/ 3016774 w 6130824"/>
              <a:gd name="connsiteY27" fmla="*/ 582422 h 1901448"/>
              <a:gd name="connsiteX28" fmla="*/ 3531124 w 6130824"/>
              <a:gd name="connsiteY28" fmla="*/ 391922 h 1901448"/>
              <a:gd name="connsiteX29" fmla="*/ 3702574 w 6130824"/>
              <a:gd name="connsiteY29" fmla="*/ 277622 h 1901448"/>
              <a:gd name="connsiteX30" fmla="*/ 3372374 w 6130824"/>
              <a:gd name="connsiteY30" fmla="*/ 150622 h 1901448"/>
              <a:gd name="connsiteX31" fmla="*/ 2610374 w 6130824"/>
              <a:gd name="connsiteY31" fmla="*/ 74422 h 1901448"/>
              <a:gd name="connsiteX32" fmla="*/ 1835674 w 6130824"/>
              <a:gd name="connsiteY32" fmla="*/ 23622 h 1901448"/>
              <a:gd name="connsiteX33" fmla="*/ 984774 w 6130824"/>
              <a:gd name="connsiteY33" fmla="*/ 4572 h 1901448"/>
              <a:gd name="connsiteX34" fmla="*/ 524 w 6130824"/>
              <a:gd name="connsiteY34" fmla="*/ 4572 h 1901448"/>
              <a:gd name="connsiteX0" fmla="*/ 524 w 6130824"/>
              <a:gd name="connsiteY0" fmla="*/ 4572 h 1901448"/>
              <a:gd name="connsiteX1" fmla="*/ 857774 w 6130824"/>
              <a:gd name="connsiteY1" fmla="*/ 55372 h 1901448"/>
              <a:gd name="connsiteX2" fmla="*/ 1518174 w 6130824"/>
              <a:gd name="connsiteY2" fmla="*/ 80772 h 1901448"/>
              <a:gd name="connsiteX3" fmla="*/ 2203974 w 6130824"/>
              <a:gd name="connsiteY3" fmla="*/ 118872 h 1901448"/>
              <a:gd name="connsiteX4" fmla="*/ 2819924 w 6130824"/>
              <a:gd name="connsiteY4" fmla="*/ 176022 h 1901448"/>
              <a:gd name="connsiteX5" fmla="*/ 3270774 w 6130824"/>
              <a:gd name="connsiteY5" fmla="*/ 233172 h 1901448"/>
              <a:gd name="connsiteX6" fmla="*/ 3429524 w 6130824"/>
              <a:gd name="connsiteY6" fmla="*/ 258572 h 1901448"/>
              <a:gd name="connsiteX7" fmla="*/ 3442224 w 6130824"/>
              <a:gd name="connsiteY7" fmla="*/ 347472 h 1901448"/>
              <a:gd name="connsiteX8" fmla="*/ 2908824 w 6130824"/>
              <a:gd name="connsiteY8" fmla="*/ 518922 h 1901448"/>
              <a:gd name="connsiteX9" fmla="*/ 2464324 w 6130824"/>
              <a:gd name="connsiteY9" fmla="*/ 658622 h 1901448"/>
              <a:gd name="connsiteX10" fmla="*/ 2324624 w 6130824"/>
              <a:gd name="connsiteY10" fmla="*/ 747522 h 1901448"/>
              <a:gd name="connsiteX11" fmla="*/ 2438924 w 6130824"/>
              <a:gd name="connsiteY11" fmla="*/ 817372 h 1901448"/>
              <a:gd name="connsiteX12" fmla="*/ 3023124 w 6130824"/>
              <a:gd name="connsiteY12" fmla="*/ 880872 h 1901448"/>
              <a:gd name="connsiteX13" fmla="*/ 3747024 w 6130824"/>
              <a:gd name="connsiteY13" fmla="*/ 931672 h 1901448"/>
              <a:gd name="connsiteX14" fmla="*/ 4420124 w 6130824"/>
              <a:gd name="connsiteY14" fmla="*/ 982472 h 1901448"/>
              <a:gd name="connsiteX15" fmla="*/ 5023374 w 6130824"/>
              <a:gd name="connsiteY15" fmla="*/ 1039622 h 1901448"/>
              <a:gd name="connsiteX16" fmla="*/ 5442474 w 6130824"/>
              <a:gd name="connsiteY16" fmla="*/ 1134872 h 1901448"/>
              <a:gd name="connsiteX17" fmla="*/ 5823474 w 6130824"/>
              <a:gd name="connsiteY17" fmla="*/ 1274572 h 1901448"/>
              <a:gd name="connsiteX18" fmla="*/ 5994924 w 6130824"/>
              <a:gd name="connsiteY18" fmla="*/ 1509522 h 1901448"/>
              <a:gd name="connsiteX19" fmla="*/ 5874274 w 6130824"/>
              <a:gd name="connsiteY19" fmla="*/ 1896872 h 1901448"/>
              <a:gd name="connsiteX20" fmla="*/ 6058424 w 6130824"/>
              <a:gd name="connsiteY20" fmla="*/ 1700022 h 1901448"/>
              <a:gd name="connsiteX21" fmla="*/ 6102874 w 6130824"/>
              <a:gd name="connsiteY21" fmla="*/ 1369822 h 1901448"/>
              <a:gd name="connsiteX22" fmla="*/ 5645674 w 6130824"/>
              <a:gd name="connsiteY22" fmla="*/ 1065022 h 1901448"/>
              <a:gd name="connsiteX23" fmla="*/ 4578874 w 6130824"/>
              <a:gd name="connsiteY23" fmla="*/ 861822 h 1901448"/>
              <a:gd name="connsiteX24" fmla="*/ 3512074 w 6130824"/>
              <a:gd name="connsiteY24" fmla="*/ 804672 h 1901448"/>
              <a:gd name="connsiteX25" fmla="*/ 3086624 w 6130824"/>
              <a:gd name="connsiteY25" fmla="*/ 760222 h 1901448"/>
              <a:gd name="connsiteX26" fmla="*/ 2908824 w 6130824"/>
              <a:gd name="connsiteY26" fmla="*/ 703072 h 1901448"/>
              <a:gd name="connsiteX27" fmla="*/ 3016774 w 6130824"/>
              <a:gd name="connsiteY27" fmla="*/ 582422 h 1901448"/>
              <a:gd name="connsiteX28" fmla="*/ 3531124 w 6130824"/>
              <a:gd name="connsiteY28" fmla="*/ 391922 h 1901448"/>
              <a:gd name="connsiteX29" fmla="*/ 3702574 w 6130824"/>
              <a:gd name="connsiteY29" fmla="*/ 277622 h 1901448"/>
              <a:gd name="connsiteX30" fmla="*/ 3372374 w 6130824"/>
              <a:gd name="connsiteY30" fmla="*/ 150622 h 1901448"/>
              <a:gd name="connsiteX31" fmla="*/ 2610374 w 6130824"/>
              <a:gd name="connsiteY31" fmla="*/ 74422 h 1901448"/>
              <a:gd name="connsiteX32" fmla="*/ 1835674 w 6130824"/>
              <a:gd name="connsiteY32" fmla="*/ 23622 h 1901448"/>
              <a:gd name="connsiteX33" fmla="*/ 984774 w 6130824"/>
              <a:gd name="connsiteY33" fmla="*/ 4572 h 1901448"/>
              <a:gd name="connsiteX34" fmla="*/ 524 w 6130824"/>
              <a:gd name="connsiteY34" fmla="*/ 4572 h 1901448"/>
              <a:gd name="connsiteX0" fmla="*/ 524 w 6130824"/>
              <a:gd name="connsiteY0" fmla="*/ 4572 h 1901448"/>
              <a:gd name="connsiteX1" fmla="*/ 857774 w 6130824"/>
              <a:gd name="connsiteY1" fmla="*/ 55372 h 1901448"/>
              <a:gd name="connsiteX2" fmla="*/ 1518174 w 6130824"/>
              <a:gd name="connsiteY2" fmla="*/ 80772 h 1901448"/>
              <a:gd name="connsiteX3" fmla="*/ 2203974 w 6130824"/>
              <a:gd name="connsiteY3" fmla="*/ 118872 h 1901448"/>
              <a:gd name="connsiteX4" fmla="*/ 2819924 w 6130824"/>
              <a:gd name="connsiteY4" fmla="*/ 176022 h 1901448"/>
              <a:gd name="connsiteX5" fmla="*/ 3270774 w 6130824"/>
              <a:gd name="connsiteY5" fmla="*/ 233172 h 1901448"/>
              <a:gd name="connsiteX6" fmla="*/ 3429524 w 6130824"/>
              <a:gd name="connsiteY6" fmla="*/ 258572 h 1901448"/>
              <a:gd name="connsiteX7" fmla="*/ 3442224 w 6130824"/>
              <a:gd name="connsiteY7" fmla="*/ 347472 h 1901448"/>
              <a:gd name="connsiteX8" fmla="*/ 2908824 w 6130824"/>
              <a:gd name="connsiteY8" fmla="*/ 518922 h 1901448"/>
              <a:gd name="connsiteX9" fmla="*/ 2464324 w 6130824"/>
              <a:gd name="connsiteY9" fmla="*/ 658622 h 1901448"/>
              <a:gd name="connsiteX10" fmla="*/ 2324624 w 6130824"/>
              <a:gd name="connsiteY10" fmla="*/ 747522 h 1901448"/>
              <a:gd name="connsiteX11" fmla="*/ 2438924 w 6130824"/>
              <a:gd name="connsiteY11" fmla="*/ 817372 h 1901448"/>
              <a:gd name="connsiteX12" fmla="*/ 3023124 w 6130824"/>
              <a:gd name="connsiteY12" fmla="*/ 880872 h 1901448"/>
              <a:gd name="connsiteX13" fmla="*/ 3747024 w 6130824"/>
              <a:gd name="connsiteY13" fmla="*/ 931672 h 1901448"/>
              <a:gd name="connsiteX14" fmla="*/ 4420124 w 6130824"/>
              <a:gd name="connsiteY14" fmla="*/ 982472 h 1901448"/>
              <a:gd name="connsiteX15" fmla="*/ 5023374 w 6130824"/>
              <a:gd name="connsiteY15" fmla="*/ 1039622 h 1901448"/>
              <a:gd name="connsiteX16" fmla="*/ 5442474 w 6130824"/>
              <a:gd name="connsiteY16" fmla="*/ 1134872 h 1901448"/>
              <a:gd name="connsiteX17" fmla="*/ 5823474 w 6130824"/>
              <a:gd name="connsiteY17" fmla="*/ 1274572 h 1901448"/>
              <a:gd name="connsiteX18" fmla="*/ 5994924 w 6130824"/>
              <a:gd name="connsiteY18" fmla="*/ 1509522 h 1901448"/>
              <a:gd name="connsiteX19" fmla="*/ 5874274 w 6130824"/>
              <a:gd name="connsiteY19" fmla="*/ 1896872 h 1901448"/>
              <a:gd name="connsiteX20" fmla="*/ 6058424 w 6130824"/>
              <a:gd name="connsiteY20" fmla="*/ 1700022 h 1901448"/>
              <a:gd name="connsiteX21" fmla="*/ 6102874 w 6130824"/>
              <a:gd name="connsiteY21" fmla="*/ 1369822 h 1901448"/>
              <a:gd name="connsiteX22" fmla="*/ 5645674 w 6130824"/>
              <a:gd name="connsiteY22" fmla="*/ 1065022 h 1901448"/>
              <a:gd name="connsiteX23" fmla="*/ 4578874 w 6130824"/>
              <a:gd name="connsiteY23" fmla="*/ 861822 h 1901448"/>
              <a:gd name="connsiteX24" fmla="*/ 3512074 w 6130824"/>
              <a:gd name="connsiteY24" fmla="*/ 804672 h 1901448"/>
              <a:gd name="connsiteX25" fmla="*/ 3086624 w 6130824"/>
              <a:gd name="connsiteY25" fmla="*/ 760222 h 1901448"/>
              <a:gd name="connsiteX26" fmla="*/ 2908824 w 6130824"/>
              <a:gd name="connsiteY26" fmla="*/ 703072 h 1901448"/>
              <a:gd name="connsiteX27" fmla="*/ 3016774 w 6130824"/>
              <a:gd name="connsiteY27" fmla="*/ 582422 h 1901448"/>
              <a:gd name="connsiteX28" fmla="*/ 3531124 w 6130824"/>
              <a:gd name="connsiteY28" fmla="*/ 391922 h 1901448"/>
              <a:gd name="connsiteX29" fmla="*/ 3702574 w 6130824"/>
              <a:gd name="connsiteY29" fmla="*/ 277622 h 1901448"/>
              <a:gd name="connsiteX30" fmla="*/ 3372374 w 6130824"/>
              <a:gd name="connsiteY30" fmla="*/ 150622 h 1901448"/>
              <a:gd name="connsiteX31" fmla="*/ 2610374 w 6130824"/>
              <a:gd name="connsiteY31" fmla="*/ 74422 h 1901448"/>
              <a:gd name="connsiteX32" fmla="*/ 1835674 w 6130824"/>
              <a:gd name="connsiteY32" fmla="*/ 23622 h 1901448"/>
              <a:gd name="connsiteX33" fmla="*/ 984774 w 6130824"/>
              <a:gd name="connsiteY33" fmla="*/ 4572 h 1901448"/>
              <a:gd name="connsiteX34" fmla="*/ 524 w 6130824"/>
              <a:gd name="connsiteY34" fmla="*/ 4572 h 1901448"/>
              <a:gd name="connsiteX0" fmla="*/ 524 w 6131611"/>
              <a:gd name="connsiteY0" fmla="*/ 4572 h 1932573"/>
              <a:gd name="connsiteX1" fmla="*/ 857774 w 6131611"/>
              <a:gd name="connsiteY1" fmla="*/ 55372 h 1932573"/>
              <a:gd name="connsiteX2" fmla="*/ 1518174 w 6131611"/>
              <a:gd name="connsiteY2" fmla="*/ 80772 h 1932573"/>
              <a:gd name="connsiteX3" fmla="*/ 2203974 w 6131611"/>
              <a:gd name="connsiteY3" fmla="*/ 118872 h 1932573"/>
              <a:gd name="connsiteX4" fmla="*/ 2819924 w 6131611"/>
              <a:gd name="connsiteY4" fmla="*/ 176022 h 1932573"/>
              <a:gd name="connsiteX5" fmla="*/ 3270774 w 6131611"/>
              <a:gd name="connsiteY5" fmla="*/ 233172 h 1932573"/>
              <a:gd name="connsiteX6" fmla="*/ 3429524 w 6131611"/>
              <a:gd name="connsiteY6" fmla="*/ 258572 h 1932573"/>
              <a:gd name="connsiteX7" fmla="*/ 3442224 w 6131611"/>
              <a:gd name="connsiteY7" fmla="*/ 347472 h 1932573"/>
              <a:gd name="connsiteX8" fmla="*/ 2908824 w 6131611"/>
              <a:gd name="connsiteY8" fmla="*/ 518922 h 1932573"/>
              <a:gd name="connsiteX9" fmla="*/ 2464324 w 6131611"/>
              <a:gd name="connsiteY9" fmla="*/ 658622 h 1932573"/>
              <a:gd name="connsiteX10" fmla="*/ 2324624 w 6131611"/>
              <a:gd name="connsiteY10" fmla="*/ 747522 h 1932573"/>
              <a:gd name="connsiteX11" fmla="*/ 2438924 w 6131611"/>
              <a:gd name="connsiteY11" fmla="*/ 817372 h 1932573"/>
              <a:gd name="connsiteX12" fmla="*/ 3023124 w 6131611"/>
              <a:gd name="connsiteY12" fmla="*/ 880872 h 1932573"/>
              <a:gd name="connsiteX13" fmla="*/ 3747024 w 6131611"/>
              <a:gd name="connsiteY13" fmla="*/ 931672 h 1932573"/>
              <a:gd name="connsiteX14" fmla="*/ 4420124 w 6131611"/>
              <a:gd name="connsiteY14" fmla="*/ 982472 h 1932573"/>
              <a:gd name="connsiteX15" fmla="*/ 5023374 w 6131611"/>
              <a:gd name="connsiteY15" fmla="*/ 1039622 h 1932573"/>
              <a:gd name="connsiteX16" fmla="*/ 5442474 w 6131611"/>
              <a:gd name="connsiteY16" fmla="*/ 1134872 h 1932573"/>
              <a:gd name="connsiteX17" fmla="*/ 5823474 w 6131611"/>
              <a:gd name="connsiteY17" fmla="*/ 1274572 h 1932573"/>
              <a:gd name="connsiteX18" fmla="*/ 5994924 w 6131611"/>
              <a:gd name="connsiteY18" fmla="*/ 1509522 h 1932573"/>
              <a:gd name="connsiteX19" fmla="*/ 5848874 w 6131611"/>
              <a:gd name="connsiteY19" fmla="*/ 1928622 h 1932573"/>
              <a:gd name="connsiteX20" fmla="*/ 6058424 w 6131611"/>
              <a:gd name="connsiteY20" fmla="*/ 1700022 h 1932573"/>
              <a:gd name="connsiteX21" fmla="*/ 6102874 w 6131611"/>
              <a:gd name="connsiteY21" fmla="*/ 1369822 h 1932573"/>
              <a:gd name="connsiteX22" fmla="*/ 5645674 w 6131611"/>
              <a:gd name="connsiteY22" fmla="*/ 1065022 h 1932573"/>
              <a:gd name="connsiteX23" fmla="*/ 4578874 w 6131611"/>
              <a:gd name="connsiteY23" fmla="*/ 861822 h 1932573"/>
              <a:gd name="connsiteX24" fmla="*/ 3512074 w 6131611"/>
              <a:gd name="connsiteY24" fmla="*/ 804672 h 1932573"/>
              <a:gd name="connsiteX25" fmla="*/ 3086624 w 6131611"/>
              <a:gd name="connsiteY25" fmla="*/ 760222 h 1932573"/>
              <a:gd name="connsiteX26" fmla="*/ 2908824 w 6131611"/>
              <a:gd name="connsiteY26" fmla="*/ 703072 h 1932573"/>
              <a:gd name="connsiteX27" fmla="*/ 3016774 w 6131611"/>
              <a:gd name="connsiteY27" fmla="*/ 582422 h 1932573"/>
              <a:gd name="connsiteX28" fmla="*/ 3531124 w 6131611"/>
              <a:gd name="connsiteY28" fmla="*/ 391922 h 1932573"/>
              <a:gd name="connsiteX29" fmla="*/ 3702574 w 6131611"/>
              <a:gd name="connsiteY29" fmla="*/ 277622 h 1932573"/>
              <a:gd name="connsiteX30" fmla="*/ 3372374 w 6131611"/>
              <a:gd name="connsiteY30" fmla="*/ 150622 h 1932573"/>
              <a:gd name="connsiteX31" fmla="*/ 2610374 w 6131611"/>
              <a:gd name="connsiteY31" fmla="*/ 74422 h 1932573"/>
              <a:gd name="connsiteX32" fmla="*/ 1835674 w 6131611"/>
              <a:gd name="connsiteY32" fmla="*/ 23622 h 1932573"/>
              <a:gd name="connsiteX33" fmla="*/ 984774 w 6131611"/>
              <a:gd name="connsiteY33" fmla="*/ 4572 h 1932573"/>
              <a:gd name="connsiteX34" fmla="*/ 524 w 6131611"/>
              <a:gd name="connsiteY34" fmla="*/ 4572 h 1932573"/>
              <a:gd name="connsiteX0" fmla="*/ 524 w 6140105"/>
              <a:gd name="connsiteY0" fmla="*/ 4572 h 1932940"/>
              <a:gd name="connsiteX1" fmla="*/ 857774 w 6140105"/>
              <a:gd name="connsiteY1" fmla="*/ 55372 h 1932940"/>
              <a:gd name="connsiteX2" fmla="*/ 1518174 w 6140105"/>
              <a:gd name="connsiteY2" fmla="*/ 80772 h 1932940"/>
              <a:gd name="connsiteX3" fmla="*/ 2203974 w 6140105"/>
              <a:gd name="connsiteY3" fmla="*/ 118872 h 1932940"/>
              <a:gd name="connsiteX4" fmla="*/ 2819924 w 6140105"/>
              <a:gd name="connsiteY4" fmla="*/ 176022 h 1932940"/>
              <a:gd name="connsiteX5" fmla="*/ 3270774 w 6140105"/>
              <a:gd name="connsiteY5" fmla="*/ 233172 h 1932940"/>
              <a:gd name="connsiteX6" fmla="*/ 3429524 w 6140105"/>
              <a:gd name="connsiteY6" fmla="*/ 258572 h 1932940"/>
              <a:gd name="connsiteX7" fmla="*/ 3442224 w 6140105"/>
              <a:gd name="connsiteY7" fmla="*/ 347472 h 1932940"/>
              <a:gd name="connsiteX8" fmla="*/ 2908824 w 6140105"/>
              <a:gd name="connsiteY8" fmla="*/ 518922 h 1932940"/>
              <a:gd name="connsiteX9" fmla="*/ 2464324 w 6140105"/>
              <a:gd name="connsiteY9" fmla="*/ 658622 h 1932940"/>
              <a:gd name="connsiteX10" fmla="*/ 2324624 w 6140105"/>
              <a:gd name="connsiteY10" fmla="*/ 747522 h 1932940"/>
              <a:gd name="connsiteX11" fmla="*/ 2438924 w 6140105"/>
              <a:gd name="connsiteY11" fmla="*/ 817372 h 1932940"/>
              <a:gd name="connsiteX12" fmla="*/ 3023124 w 6140105"/>
              <a:gd name="connsiteY12" fmla="*/ 880872 h 1932940"/>
              <a:gd name="connsiteX13" fmla="*/ 3747024 w 6140105"/>
              <a:gd name="connsiteY13" fmla="*/ 931672 h 1932940"/>
              <a:gd name="connsiteX14" fmla="*/ 4420124 w 6140105"/>
              <a:gd name="connsiteY14" fmla="*/ 982472 h 1932940"/>
              <a:gd name="connsiteX15" fmla="*/ 5023374 w 6140105"/>
              <a:gd name="connsiteY15" fmla="*/ 1039622 h 1932940"/>
              <a:gd name="connsiteX16" fmla="*/ 5442474 w 6140105"/>
              <a:gd name="connsiteY16" fmla="*/ 1134872 h 1932940"/>
              <a:gd name="connsiteX17" fmla="*/ 5823474 w 6140105"/>
              <a:gd name="connsiteY17" fmla="*/ 1274572 h 1932940"/>
              <a:gd name="connsiteX18" fmla="*/ 5994924 w 6140105"/>
              <a:gd name="connsiteY18" fmla="*/ 1509522 h 1932940"/>
              <a:gd name="connsiteX19" fmla="*/ 5848874 w 6140105"/>
              <a:gd name="connsiteY19" fmla="*/ 1928622 h 1932940"/>
              <a:gd name="connsiteX20" fmla="*/ 6083824 w 6140105"/>
              <a:gd name="connsiteY20" fmla="*/ 1706372 h 1932940"/>
              <a:gd name="connsiteX21" fmla="*/ 6102874 w 6140105"/>
              <a:gd name="connsiteY21" fmla="*/ 1369822 h 1932940"/>
              <a:gd name="connsiteX22" fmla="*/ 5645674 w 6140105"/>
              <a:gd name="connsiteY22" fmla="*/ 1065022 h 1932940"/>
              <a:gd name="connsiteX23" fmla="*/ 4578874 w 6140105"/>
              <a:gd name="connsiteY23" fmla="*/ 861822 h 1932940"/>
              <a:gd name="connsiteX24" fmla="*/ 3512074 w 6140105"/>
              <a:gd name="connsiteY24" fmla="*/ 804672 h 1932940"/>
              <a:gd name="connsiteX25" fmla="*/ 3086624 w 6140105"/>
              <a:gd name="connsiteY25" fmla="*/ 760222 h 1932940"/>
              <a:gd name="connsiteX26" fmla="*/ 2908824 w 6140105"/>
              <a:gd name="connsiteY26" fmla="*/ 703072 h 1932940"/>
              <a:gd name="connsiteX27" fmla="*/ 3016774 w 6140105"/>
              <a:gd name="connsiteY27" fmla="*/ 582422 h 1932940"/>
              <a:gd name="connsiteX28" fmla="*/ 3531124 w 6140105"/>
              <a:gd name="connsiteY28" fmla="*/ 391922 h 1932940"/>
              <a:gd name="connsiteX29" fmla="*/ 3702574 w 6140105"/>
              <a:gd name="connsiteY29" fmla="*/ 277622 h 1932940"/>
              <a:gd name="connsiteX30" fmla="*/ 3372374 w 6140105"/>
              <a:gd name="connsiteY30" fmla="*/ 150622 h 1932940"/>
              <a:gd name="connsiteX31" fmla="*/ 2610374 w 6140105"/>
              <a:gd name="connsiteY31" fmla="*/ 74422 h 1932940"/>
              <a:gd name="connsiteX32" fmla="*/ 1835674 w 6140105"/>
              <a:gd name="connsiteY32" fmla="*/ 23622 h 1932940"/>
              <a:gd name="connsiteX33" fmla="*/ 984774 w 6140105"/>
              <a:gd name="connsiteY33" fmla="*/ 4572 h 1932940"/>
              <a:gd name="connsiteX34" fmla="*/ 524 w 6140105"/>
              <a:gd name="connsiteY34" fmla="*/ 4572 h 1932940"/>
              <a:gd name="connsiteX0" fmla="*/ 524 w 6137992"/>
              <a:gd name="connsiteY0" fmla="*/ 4572 h 1864994"/>
              <a:gd name="connsiteX1" fmla="*/ 857774 w 6137992"/>
              <a:gd name="connsiteY1" fmla="*/ 55372 h 1864994"/>
              <a:gd name="connsiteX2" fmla="*/ 1518174 w 6137992"/>
              <a:gd name="connsiteY2" fmla="*/ 80772 h 1864994"/>
              <a:gd name="connsiteX3" fmla="*/ 2203974 w 6137992"/>
              <a:gd name="connsiteY3" fmla="*/ 118872 h 1864994"/>
              <a:gd name="connsiteX4" fmla="*/ 2819924 w 6137992"/>
              <a:gd name="connsiteY4" fmla="*/ 176022 h 1864994"/>
              <a:gd name="connsiteX5" fmla="*/ 3270774 w 6137992"/>
              <a:gd name="connsiteY5" fmla="*/ 233172 h 1864994"/>
              <a:gd name="connsiteX6" fmla="*/ 3429524 w 6137992"/>
              <a:gd name="connsiteY6" fmla="*/ 258572 h 1864994"/>
              <a:gd name="connsiteX7" fmla="*/ 3442224 w 6137992"/>
              <a:gd name="connsiteY7" fmla="*/ 347472 h 1864994"/>
              <a:gd name="connsiteX8" fmla="*/ 2908824 w 6137992"/>
              <a:gd name="connsiteY8" fmla="*/ 518922 h 1864994"/>
              <a:gd name="connsiteX9" fmla="*/ 2464324 w 6137992"/>
              <a:gd name="connsiteY9" fmla="*/ 658622 h 1864994"/>
              <a:gd name="connsiteX10" fmla="*/ 2324624 w 6137992"/>
              <a:gd name="connsiteY10" fmla="*/ 747522 h 1864994"/>
              <a:gd name="connsiteX11" fmla="*/ 2438924 w 6137992"/>
              <a:gd name="connsiteY11" fmla="*/ 817372 h 1864994"/>
              <a:gd name="connsiteX12" fmla="*/ 3023124 w 6137992"/>
              <a:gd name="connsiteY12" fmla="*/ 880872 h 1864994"/>
              <a:gd name="connsiteX13" fmla="*/ 3747024 w 6137992"/>
              <a:gd name="connsiteY13" fmla="*/ 931672 h 1864994"/>
              <a:gd name="connsiteX14" fmla="*/ 4420124 w 6137992"/>
              <a:gd name="connsiteY14" fmla="*/ 982472 h 1864994"/>
              <a:gd name="connsiteX15" fmla="*/ 5023374 w 6137992"/>
              <a:gd name="connsiteY15" fmla="*/ 1039622 h 1864994"/>
              <a:gd name="connsiteX16" fmla="*/ 5442474 w 6137992"/>
              <a:gd name="connsiteY16" fmla="*/ 1134872 h 1864994"/>
              <a:gd name="connsiteX17" fmla="*/ 5823474 w 6137992"/>
              <a:gd name="connsiteY17" fmla="*/ 1274572 h 1864994"/>
              <a:gd name="connsiteX18" fmla="*/ 5994924 w 6137992"/>
              <a:gd name="connsiteY18" fmla="*/ 1509522 h 1864994"/>
              <a:gd name="connsiteX19" fmla="*/ 5899674 w 6137992"/>
              <a:gd name="connsiteY19" fmla="*/ 1858772 h 1864994"/>
              <a:gd name="connsiteX20" fmla="*/ 6083824 w 6137992"/>
              <a:gd name="connsiteY20" fmla="*/ 1706372 h 1864994"/>
              <a:gd name="connsiteX21" fmla="*/ 6102874 w 6137992"/>
              <a:gd name="connsiteY21" fmla="*/ 1369822 h 1864994"/>
              <a:gd name="connsiteX22" fmla="*/ 5645674 w 6137992"/>
              <a:gd name="connsiteY22" fmla="*/ 1065022 h 1864994"/>
              <a:gd name="connsiteX23" fmla="*/ 4578874 w 6137992"/>
              <a:gd name="connsiteY23" fmla="*/ 861822 h 1864994"/>
              <a:gd name="connsiteX24" fmla="*/ 3512074 w 6137992"/>
              <a:gd name="connsiteY24" fmla="*/ 804672 h 1864994"/>
              <a:gd name="connsiteX25" fmla="*/ 3086624 w 6137992"/>
              <a:gd name="connsiteY25" fmla="*/ 760222 h 1864994"/>
              <a:gd name="connsiteX26" fmla="*/ 2908824 w 6137992"/>
              <a:gd name="connsiteY26" fmla="*/ 703072 h 1864994"/>
              <a:gd name="connsiteX27" fmla="*/ 3016774 w 6137992"/>
              <a:gd name="connsiteY27" fmla="*/ 582422 h 1864994"/>
              <a:gd name="connsiteX28" fmla="*/ 3531124 w 6137992"/>
              <a:gd name="connsiteY28" fmla="*/ 391922 h 1864994"/>
              <a:gd name="connsiteX29" fmla="*/ 3702574 w 6137992"/>
              <a:gd name="connsiteY29" fmla="*/ 277622 h 1864994"/>
              <a:gd name="connsiteX30" fmla="*/ 3372374 w 6137992"/>
              <a:gd name="connsiteY30" fmla="*/ 150622 h 1864994"/>
              <a:gd name="connsiteX31" fmla="*/ 2610374 w 6137992"/>
              <a:gd name="connsiteY31" fmla="*/ 74422 h 1864994"/>
              <a:gd name="connsiteX32" fmla="*/ 1835674 w 6137992"/>
              <a:gd name="connsiteY32" fmla="*/ 23622 h 1864994"/>
              <a:gd name="connsiteX33" fmla="*/ 984774 w 6137992"/>
              <a:gd name="connsiteY33" fmla="*/ 4572 h 1864994"/>
              <a:gd name="connsiteX34" fmla="*/ 524 w 6137992"/>
              <a:gd name="connsiteY34" fmla="*/ 4572 h 1864994"/>
              <a:gd name="connsiteX0" fmla="*/ 524 w 6139029"/>
              <a:gd name="connsiteY0" fmla="*/ 4572 h 1883379"/>
              <a:gd name="connsiteX1" fmla="*/ 857774 w 6139029"/>
              <a:gd name="connsiteY1" fmla="*/ 55372 h 1883379"/>
              <a:gd name="connsiteX2" fmla="*/ 1518174 w 6139029"/>
              <a:gd name="connsiteY2" fmla="*/ 80772 h 1883379"/>
              <a:gd name="connsiteX3" fmla="*/ 2203974 w 6139029"/>
              <a:gd name="connsiteY3" fmla="*/ 118872 h 1883379"/>
              <a:gd name="connsiteX4" fmla="*/ 2819924 w 6139029"/>
              <a:gd name="connsiteY4" fmla="*/ 176022 h 1883379"/>
              <a:gd name="connsiteX5" fmla="*/ 3270774 w 6139029"/>
              <a:gd name="connsiteY5" fmla="*/ 233172 h 1883379"/>
              <a:gd name="connsiteX6" fmla="*/ 3429524 w 6139029"/>
              <a:gd name="connsiteY6" fmla="*/ 258572 h 1883379"/>
              <a:gd name="connsiteX7" fmla="*/ 3442224 w 6139029"/>
              <a:gd name="connsiteY7" fmla="*/ 347472 h 1883379"/>
              <a:gd name="connsiteX8" fmla="*/ 2908824 w 6139029"/>
              <a:gd name="connsiteY8" fmla="*/ 518922 h 1883379"/>
              <a:gd name="connsiteX9" fmla="*/ 2464324 w 6139029"/>
              <a:gd name="connsiteY9" fmla="*/ 658622 h 1883379"/>
              <a:gd name="connsiteX10" fmla="*/ 2324624 w 6139029"/>
              <a:gd name="connsiteY10" fmla="*/ 747522 h 1883379"/>
              <a:gd name="connsiteX11" fmla="*/ 2438924 w 6139029"/>
              <a:gd name="connsiteY11" fmla="*/ 817372 h 1883379"/>
              <a:gd name="connsiteX12" fmla="*/ 3023124 w 6139029"/>
              <a:gd name="connsiteY12" fmla="*/ 880872 h 1883379"/>
              <a:gd name="connsiteX13" fmla="*/ 3747024 w 6139029"/>
              <a:gd name="connsiteY13" fmla="*/ 931672 h 1883379"/>
              <a:gd name="connsiteX14" fmla="*/ 4420124 w 6139029"/>
              <a:gd name="connsiteY14" fmla="*/ 982472 h 1883379"/>
              <a:gd name="connsiteX15" fmla="*/ 5023374 w 6139029"/>
              <a:gd name="connsiteY15" fmla="*/ 1039622 h 1883379"/>
              <a:gd name="connsiteX16" fmla="*/ 5442474 w 6139029"/>
              <a:gd name="connsiteY16" fmla="*/ 1134872 h 1883379"/>
              <a:gd name="connsiteX17" fmla="*/ 5823474 w 6139029"/>
              <a:gd name="connsiteY17" fmla="*/ 1274572 h 1883379"/>
              <a:gd name="connsiteX18" fmla="*/ 5994924 w 6139029"/>
              <a:gd name="connsiteY18" fmla="*/ 1509522 h 1883379"/>
              <a:gd name="connsiteX19" fmla="*/ 5874274 w 6139029"/>
              <a:gd name="connsiteY19" fmla="*/ 1877822 h 1883379"/>
              <a:gd name="connsiteX20" fmla="*/ 6083824 w 6139029"/>
              <a:gd name="connsiteY20" fmla="*/ 1706372 h 1883379"/>
              <a:gd name="connsiteX21" fmla="*/ 6102874 w 6139029"/>
              <a:gd name="connsiteY21" fmla="*/ 1369822 h 1883379"/>
              <a:gd name="connsiteX22" fmla="*/ 5645674 w 6139029"/>
              <a:gd name="connsiteY22" fmla="*/ 1065022 h 1883379"/>
              <a:gd name="connsiteX23" fmla="*/ 4578874 w 6139029"/>
              <a:gd name="connsiteY23" fmla="*/ 861822 h 1883379"/>
              <a:gd name="connsiteX24" fmla="*/ 3512074 w 6139029"/>
              <a:gd name="connsiteY24" fmla="*/ 804672 h 1883379"/>
              <a:gd name="connsiteX25" fmla="*/ 3086624 w 6139029"/>
              <a:gd name="connsiteY25" fmla="*/ 760222 h 1883379"/>
              <a:gd name="connsiteX26" fmla="*/ 2908824 w 6139029"/>
              <a:gd name="connsiteY26" fmla="*/ 703072 h 1883379"/>
              <a:gd name="connsiteX27" fmla="*/ 3016774 w 6139029"/>
              <a:gd name="connsiteY27" fmla="*/ 582422 h 1883379"/>
              <a:gd name="connsiteX28" fmla="*/ 3531124 w 6139029"/>
              <a:gd name="connsiteY28" fmla="*/ 391922 h 1883379"/>
              <a:gd name="connsiteX29" fmla="*/ 3702574 w 6139029"/>
              <a:gd name="connsiteY29" fmla="*/ 277622 h 1883379"/>
              <a:gd name="connsiteX30" fmla="*/ 3372374 w 6139029"/>
              <a:gd name="connsiteY30" fmla="*/ 150622 h 1883379"/>
              <a:gd name="connsiteX31" fmla="*/ 2610374 w 6139029"/>
              <a:gd name="connsiteY31" fmla="*/ 74422 h 1883379"/>
              <a:gd name="connsiteX32" fmla="*/ 1835674 w 6139029"/>
              <a:gd name="connsiteY32" fmla="*/ 23622 h 1883379"/>
              <a:gd name="connsiteX33" fmla="*/ 984774 w 6139029"/>
              <a:gd name="connsiteY33" fmla="*/ 4572 h 1883379"/>
              <a:gd name="connsiteX34" fmla="*/ 524 w 6139029"/>
              <a:gd name="connsiteY34" fmla="*/ 4572 h 1883379"/>
              <a:gd name="connsiteX0" fmla="*/ 524 w 6137488"/>
              <a:gd name="connsiteY0" fmla="*/ 4572 h 1883379"/>
              <a:gd name="connsiteX1" fmla="*/ 857774 w 6137488"/>
              <a:gd name="connsiteY1" fmla="*/ 55372 h 1883379"/>
              <a:gd name="connsiteX2" fmla="*/ 1518174 w 6137488"/>
              <a:gd name="connsiteY2" fmla="*/ 80772 h 1883379"/>
              <a:gd name="connsiteX3" fmla="*/ 2203974 w 6137488"/>
              <a:gd name="connsiteY3" fmla="*/ 118872 h 1883379"/>
              <a:gd name="connsiteX4" fmla="*/ 2819924 w 6137488"/>
              <a:gd name="connsiteY4" fmla="*/ 176022 h 1883379"/>
              <a:gd name="connsiteX5" fmla="*/ 3270774 w 6137488"/>
              <a:gd name="connsiteY5" fmla="*/ 233172 h 1883379"/>
              <a:gd name="connsiteX6" fmla="*/ 3429524 w 6137488"/>
              <a:gd name="connsiteY6" fmla="*/ 258572 h 1883379"/>
              <a:gd name="connsiteX7" fmla="*/ 3442224 w 6137488"/>
              <a:gd name="connsiteY7" fmla="*/ 347472 h 1883379"/>
              <a:gd name="connsiteX8" fmla="*/ 2908824 w 6137488"/>
              <a:gd name="connsiteY8" fmla="*/ 518922 h 1883379"/>
              <a:gd name="connsiteX9" fmla="*/ 2464324 w 6137488"/>
              <a:gd name="connsiteY9" fmla="*/ 658622 h 1883379"/>
              <a:gd name="connsiteX10" fmla="*/ 2324624 w 6137488"/>
              <a:gd name="connsiteY10" fmla="*/ 747522 h 1883379"/>
              <a:gd name="connsiteX11" fmla="*/ 2438924 w 6137488"/>
              <a:gd name="connsiteY11" fmla="*/ 817372 h 1883379"/>
              <a:gd name="connsiteX12" fmla="*/ 3023124 w 6137488"/>
              <a:gd name="connsiteY12" fmla="*/ 880872 h 1883379"/>
              <a:gd name="connsiteX13" fmla="*/ 3747024 w 6137488"/>
              <a:gd name="connsiteY13" fmla="*/ 931672 h 1883379"/>
              <a:gd name="connsiteX14" fmla="*/ 4420124 w 6137488"/>
              <a:gd name="connsiteY14" fmla="*/ 982472 h 1883379"/>
              <a:gd name="connsiteX15" fmla="*/ 5023374 w 6137488"/>
              <a:gd name="connsiteY15" fmla="*/ 1039622 h 1883379"/>
              <a:gd name="connsiteX16" fmla="*/ 5442474 w 6137488"/>
              <a:gd name="connsiteY16" fmla="*/ 1134872 h 1883379"/>
              <a:gd name="connsiteX17" fmla="*/ 5823474 w 6137488"/>
              <a:gd name="connsiteY17" fmla="*/ 1274572 h 1883379"/>
              <a:gd name="connsiteX18" fmla="*/ 5994924 w 6137488"/>
              <a:gd name="connsiteY18" fmla="*/ 1509522 h 1883379"/>
              <a:gd name="connsiteX19" fmla="*/ 5912374 w 6137488"/>
              <a:gd name="connsiteY19" fmla="*/ 1877822 h 1883379"/>
              <a:gd name="connsiteX20" fmla="*/ 6083824 w 6137488"/>
              <a:gd name="connsiteY20" fmla="*/ 1706372 h 1883379"/>
              <a:gd name="connsiteX21" fmla="*/ 6102874 w 6137488"/>
              <a:gd name="connsiteY21" fmla="*/ 1369822 h 1883379"/>
              <a:gd name="connsiteX22" fmla="*/ 5645674 w 6137488"/>
              <a:gd name="connsiteY22" fmla="*/ 1065022 h 1883379"/>
              <a:gd name="connsiteX23" fmla="*/ 4578874 w 6137488"/>
              <a:gd name="connsiteY23" fmla="*/ 861822 h 1883379"/>
              <a:gd name="connsiteX24" fmla="*/ 3512074 w 6137488"/>
              <a:gd name="connsiteY24" fmla="*/ 804672 h 1883379"/>
              <a:gd name="connsiteX25" fmla="*/ 3086624 w 6137488"/>
              <a:gd name="connsiteY25" fmla="*/ 760222 h 1883379"/>
              <a:gd name="connsiteX26" fmla="*/ 2908824 w 6137488"/>
              <a:gd name="connsiteY26" fmla="*/ 703072 h 1883379"/>
              <a:gd name="connsiteX27" fmla="*/ 3016774 w 6137488"/>
              <a:gd name="connsiteY27" fmla="*/ 582422 h 1883379"/>
              <a:gd name="connsiteX28" fmla="*/ 3531124 w 6137488"/>
              <a:gd name="connsiteY28" fmla="*/ 391922 h 1883379"/>
              <a:gd name="connsiteX29" fmla="*/ 3702574 w 6137488"/>
              <a:gd name="connsiteY29" fmla="*/ 277622 h 1883379"/>
              <a:gd name="connsiteX30" fmla="*/ 3372374 w 6137488"/>
              <a:gd name="connsiteY30" fmla="*/ 150622 h 1883379"/>
              <a:gd name="connsiteX31" fmla="*/ 2610374 w 6137488"/>
              <a:gd name="connsiteY31" fmla="*/ 74422 h 1883379"/>
              <a:gd name="connsiteX32" fmla="*/ 1835674 w 6137488"/>
              <a:gd name="connsiteY32" fmla="*/ 23622 h 1883379"/>
              <a:gd name="connsiteX33" fmla="*/ 984774 w 6137488"/>
              <a:gd name="connsiteY33" fmla="*/ 4572 h 1883379"/>
              <a:gd name="connsiteX34" fmla="*/ 524 w 6137488"/>
              <a:gd name="connsiteY34" fmla="*/ 4572 h 1883379"/>
              <a:gd name="connsiteX0" fmla="*/ 524 w 6137488"/>
              <a:gd name="connsiteY0" fmla="*/ 4572 h 1883379"/>
              <a:gd name="connsiteX1" fmla="*/ 857774 w 6137488"/>
              <a:gd name="connsiteY1" fmla="*/ 55372 h 1883379"/>
              <a:gd name="connsiteX2" fmla="*/ 1518174 w 6137488"/>
              <a:gd name="connsiteY2" fmla="*/ 80772 h 1883379"/>
              <a:gd name="connsiteX3" fmla="*/ 2203974 w 6137488"/>
              <a:gd name="connsiteY3" fmla="*/ 118872 h 1883379"/>
              <a:gd name="connsiteX4" fmla="*/ 2819924 w 6137488"/>
              <a:gd name="connsiteY4" fmla="*/ 176022 h 1883379"/>
              <a:gd name="connsiteX5" fmla="*/ 3270774 w 6137488"/>
              <a:gd name="connsiteY5" fmla="*/ 233172 h 1883379"/>
              <a:gd name="connsiteX6" fmla="*/ 3429524 w 6137488"/>
              <a:gd name="connsiteY6" fmla="*/ 258572 h 1883379"/>
              <a:gd name="connsiteX7" fmla="*/ 3442224 w 6137488"/>
              <a:gd name="connsiteY7" fmla="*/ 347472 h 1883379"/>
              <a:gd name="connsiteX8" fmla="*/ 2908824 w 6137488"/>
              <a:gd name="connsiteY8" fmla="*/ 518922 h 1883379"/>
              <a:gd name="connsiteX9" fmla="*/ 2464324 w 6137488"/>
              <a:gd name="connsiteY9" fmla="*/ 658622 h 1883379"/>
              <a:gd name="connsiteX10" fmla="*/ 2324624 w 6137488"/>
              <a:gd name="connsiteY10" fmla="*/ 747522 h 1883379"/>
              <a:gd name="connsiteX11" fmla="*/ 2438924 w 6137488"/>
              <a:gd name="connsiteY11" fmla="*/ 817372 h 1883379"/>
              <a:gd name="connsiteX12" fmla="*/ 3023124 w 6137488"/>
              <a:gd name="connsiteY12" fmla="*/ 880872 h 1883379"/>
              <a:gd name="connsiteX13" fmla="*/ 3747024 w 6137488"/>
              <a:gd name="connsiteY13" fmla="*/ 931672 h 1883379"/>
              <a:gd name="connsiteX14" fmla="*/ 4420124 w 6137488"/>
              <a:gd name="connsiteY14" fmla="*/ 982472 h 1883379"/>
              <a:gd name="connsiteX15" fmla="*/ 5023374 w 6137488"/>
              <a:gd name="connsiteY15" fmla="*/ 1039622 h 1883379"/>
              <a:gd name="connsiteX16" fmla="*/ 5442474 w 6137488"/>
              <a:gd name="connsiteY16" fmla="*/ 1134872 h 1883379"/>
              <a:gd name="connsiteX17" fmla="*/ 5823474 w 6137488"/>
              <a:gd name="connsiteY17" fmla="*/ 1274572 h 1883379"/>
              <a:gd name="connsiteX18" fmla="*/ 5994924 w 6137488"/>
              <a:gd name="connsiteY18" fmla="*/ 1509522 h 1883379"/>
              <a:gd name="connsiteX19" fmla="*/ 5912374 w 6137488"/>
              <a:gd name="connsiteY19" fmla="*/ 1877822 h 1883379"/>
              <a:gd name="connsiteX20" fmla="*/ 6083824 w 6137488"/>
              <a:gd name="connsiteY20" fmla="*/ 1706372 h 1883379"/>
              <a:gd name="connsiteX21" fmla="*/ 6102874 w 6137488"/>
              <a:gd name="connsiteY21" fmla="*/ 1369822 h 1883379"/>
              <a:gd name="connsiteX22" fmla="*/ 5645674 w 6137488"/>
              <a:gd name="connsiteY22" fmla="*/ 1065022 h 1883379"/>
              <a:gd name="connsiteX23" fmla="*/ 4578874 w 6137488"/>
              <a:gd name="connsiteY23" fmla="*/ 861822 h 1883379"/>
              <a:gd name="connsiteX24" fmla="*/ 3512074 w 6137488"/>
              <a:gd name="connsiteY24" fmla="*/ 804672 h 1883379"/>
              <a:gd name="connsiteX25" fmla="*/ 3086624 w 6137488"/>
              <a:gd name="connsiteY25" fmla="*/ 760222 h 1883379"/>
              <a:gd name="connsiteX26" fmla="*/ 2908824 w 6137488"/>
              <a:gd name="connsiteY26" fmla="*/ 703072 h 1883379"/>
              <a:gd name="connsiteX27" fmla="*/ 3016774 w 6137488"/>
              <a:gd name="connsiteY27" fmla="*/ 582422 h 1883379"/>
              <a:gd name="connsiteX28" fmla="*/ 3531124 w 6137488"/>
              <a:gd name="connsiteY28" fmla="*/ 391922 h 1883379"/>
              <a:gd name="connsiteX29" fmla="*/ 3702574 w 6137488"/>
              <a:gd name="connsiteY29" fmla="*/ 277622 h 1883379"/>
              <a:gd name="connsiteX30" fmla="*/ 3372374 w 6137488"/>
              <a:gd name="connsiteY30" fmla="*/ 150622 h 1883379"/>
              <a:gd name="connsiteX31" fmla="*/ 2610374 w 6137488"/>
              <a:gd name="connsiteY31" fmla="*/ 74422 h 1883379"/>
              <a:gd name="connsiteX32" fmla="*/ 1835674 w 6137488"/>
              <a:gd name="connsiteY32" fmla="*/ 23622 h 1883379"/>
              <a:gd name="connsiteX33" fmla="*/ 984774 w 6137488"/>
              <a:gd name="connsiteY33" fmla="*/ 4572 h 1883379"/>
              <a:gd name="connsiteX34" fmla="*/ 524 w 6137488"/>
              <a:gd name="connsiteY34" fmla="*/ 4572 h 1883379"/>
              <a:gd name="connsiteX0" fmla="*/ 524 w 6146061"/>
              <a:gd name="connsiteY0" fmla="*/ 4572 h 1883379"/>
              <a:gd name="connsiteX1" fmla="*/ 857774 w 6146061"/>
              <a:gd name="connsiteY1" fmla="*/ 55372 h 1883379"/>
              <a:gd name="connsiteX2" fmla="*/ 1518174 w 6146061"/>
              <a:gd name="connsiteY2" fmla="*/ 80772 h 1883379"/>
              <a:gd name="connsiteX3" fmla="*/ 2203974 w 6146061"/>
              <a:gd name="connsiteY3" fmla="*/ 118872 h 1883379"/>
              <a:gd name="connsiteX4" fmla="*/ 2819924 w 6146061"/>
              <a:gd name="connsiteY4" fmla="*/ 176022 h 1883379"/>
              <a:gd name="connsiteX5" fmla="*/ 3270774 w 6146061"/>
              <a:gd name="connsiteY5" fmla="*/ 233172 h 1883379"/>
              <a:gd name="connsiteX6" fmla="*/ 3429524 w 6146061"/>
              <a:gd name="connsiteY6" fmla="*/ 258572 h 1883379"/>
              <a:gd name="connsiteX7" fmla="*/ 3442224 w 6146061"/>
              <a:gd name="connsiteY7" fmla="*/ 347472 h 1883379"/>
              <a:gd name="connsiteX8" fmla="*/ 2908824 w 6146061"/>
              <a:gd name="connsiteY8" fmla="*/ 518922 h 1883379"/>
              <a:gd name="connsiteX9" fmla="*/ 2464324 w 6146061"/>
              <a:gd name="connsiteY9" fmla="*/ 658622 h 1883379"/>
              <a:gd name="connsiteX10" fmla="*/ 2324624 w 6146061"/>
              <a:gd name="connsiteY10" fmla="*/ 747522 h 1883379"/>
              <a:gd name="connsiteX11" fmla="*/ 2438924 w 6146061"/>
              <a:gd name="connsiteY11" fmla="*/ 817372 h 1883379"/>
              <a:gd name="connsiteX12" fmla="*/ 3023124 w 6146061"/>
              <a:gd name="connsiteY12" fmla="*/ 880872 h 1883379"/>
              <a:gd name="connsiteX13" fmla="*/ 3747024 w 6146061"/>
              <a:gd name="connsiteY13" fmla="*/ 931672 h 1883379"/>
              <a:gd name="connsiteX14" fmla="*/ 4420124 w 6146061"/>
              <a:gd name="connsiteY14" fmla="*/ 982472 h 1883379"/>
              <a:gd name="connsiteX15" fmla="*/ 5023374 w 6146061"/>
              <a:gd name="connsiteY15" fmla="*/ 1039622 h 1883379"/>
              <a:gd name="connsiteX16" fmla="*/ 5442474 w 6146061"/>
              <a:gd name="connsiteY16" fmla="*/ 1134872 h 1883379"/>
              <a:gd name="connsiteX17" fmla="*/ 5823474 w 6146061"/>
              <a:gd name="connsiteY17" fmla="*/ 1274572 h 1883379"/>
              <a:gd name="connsiteX18" fmla="*/ 5994924 w 6146061"/>
              <a:gd name="connsiteY18" fmla="*/ 1509522 h 1883379"/>
              <a:gd name="connsiteX19" fmla="*/ 5912374 w 6146061"/>
              <a:gd name="connsiteY19" fmla="*/ 1877822 h 1883379"/>
              <a:gd name="connsiteX20" fmla="*/ 6083824 w 6146061"/>
              <a:gd name="connsiteY20" fmla="*/ 1706372 h 1883379"/>
              <a:gd name="connsiteX21" fmla="*/ 6102874 w 6146061"/>
              <a:gd name="connsiteY21" fmla="*/ 1369822 h 1883379"/>
              <a:gd name="connsiteX22" fmla="*/ 5645674 w 6146061"/>
              <a:gd name="connsiteY22" fmla="*/ 1065022 h 1883379"/>
              <a:gd name="connsiteX23" fmla="*/ 4578874 w 6146061"/>
              <a:gd name="connsiteY23" fmla="*/ 861822 h 1883379"/>
              <a:gd name="connsiteX24" fmla="*/ 3512074 w 6146061"/>
              <a:gd name="connsiteY24" fmla="*/ 804672 h 1883379"/>
              <a:gd name="connsiteX25" fmla="*/ 3086624 w 6146061"/>
              <a:gd name="connsiteY25" fmla="*/ 760222 h 1883379"/>
              <a:gd name="connsiteX26" fmla="*/ 2908824 w 6146061"/>
              <a:gd name="connsiteY26" fmla="*/ 703072 h 1883379"/>
              <a:gd name="connsiteX27" fmla="*/ 3016774 w 6146061"/>
              <a:gd name="connsiteY27" fmla="*/ 582422 h 1883379"/>
              <a:gd name="connsiteX28" fmla="*/ 3531124 w 6146061"/>
              <a:gd name="connsiteY28" fmla="*/ 391922 h 1883379"/>
              <a:gd name="connsiteX29" fmla="*/ 3702574 w 6146061"/>
              <a:gd name="connsiteY29" fmla="*/ 277622 h 1883379"/>
              <a:gd name="connsiteX30" fmla="*/ 3372374 w 6146061"/>
              <a:gd name="connsiteY30" fmla="*/ 150622 h 1883379"/>
              <a:gd name="connsiteX31" fmla="*/ 2610374 w 6146061"/>
              <a:gd name="connsiteY31" fmla="*/ 74422 h 1883379"/>
              <a:gd name="connsiteX32" fmla="*/ 1835674 w 6146061"/>
              <a:gd name="connsiteY32" fmla="*/ 23622 h 1883379"/>
              <a:gd name="connsiteX33" fmla="*/ 984774 w 6146061"/>
              <a:gd name="connsiteY33" fmla="*/ 4572 h 1883379"/>
              <a:gd name="connsiteX34" fmla="*/ 524 w 6146061"/>
              <a:gd name="connsiteY34" fmla="*/ 4572 h 1883379"/>
              <a:gd name="connsiteX0" fmla="*/ 524 w 6146061"/>
              <a:gd name="connsiteY0" fmla="*/ 4572 h 1883379"/>
              <a:gd name="connsiteX1" fmla="*/ 857774 w 6146061"/>
              <a:gd name="connsiteY1" fmla="*/ 55372 h 1883379"/>
              <a:gd name="connsiteX2" fmla="*/ 1518174 w 6146061"/>
              <a:gd name="connsiteY2" fmla="*/ 80772 h 1883379"/>
              <a:gd name="connsiteX3" fmla="*/ 2203974 w 6146061"/>
              <a:gd name="connsiteY3" fmla="*/ 118872 h 1883379"/>
              <a:gd name="connsiteX4" fmla="*/ 2819924 w 6146061"/>
              <a:gd name="connsiteY4" fmla="*/ 176022 h 1883379"/>
              <a:gd name="connsiteX5" fmla="*/ 3270774 w 6146061"/>
              <a:gd name="connsiteY5" fmla="*/ 233172 h 1883379"/>
              <a:gd name="connsiteX6" fmla="*/ 3429524 w 6146061"/>
              <a:gd name="connsiteY6" fmla="*/ 258572 h 1883379"/>
              <a:gd name="connsiteX7" fmla="*/ 3442224 w 6146061"/>
              <a:gd name="connsiteY7" fmla="*/ 347472 h 1883379"/>
              <a:gd name="connsiteX8" fmla="*/ 2908824 w 6146061"/>
              <a:gd name="connsiteY8" fmla="*/ 518922 h 1883379"/>
              <a:gd name="connsiteX9" fmla="*/ 2464324 w 6146061"/>
              <a:gd name="connsiteY9" fmla="*/ 658622 h 1883379"/>
              <a:gd name="connsiteX10" fmla="*/ 2324624 w 6146061"/>
              <a:gd name="connsiteY10" fmla="*/ 747522 h 1883379"/>
              <a:gd name="connsiteX11" fmla="*/ 2438924 w 6146061"/>
              <a:gd name="connsiteY11" fmla="*/ 817372 h 1883379"/>
              <a:gd name="connsiteX12" fmla="*/ 3023124 w 6146061"/>
              <a:gd name="connsiteY12" fmla="*/ 880872 h 1883379"/>
              <a:gd name="connsiteX13" fmla="*/ 3747024 w 6146061"/>
              <a:gd name="connsiteY13" fmla="*/ 931672 h 1883379"/>
              <a:gd name="connsiteX14" fmla="*/ 4420124 w 6146061"/>
              <a:gd name="connsiteY14" fmla="*/ 982472 h 1883379"/>
              <a:gd name="connsiteX15" fmla="*/ 5023374 w 6146061"/>
              <a:gd name="connsiteY15" fmla="*/ 1039622 h 1883379"/>
              <a:gd name="connsiteX16" fmla="*/ 5442474 w 6146061"/>
              <a:gd name="connsiteY16" fmla="*/ 1134872 h 1883379"/>
              <a:gd name="connsiteX17" fmla="*/ 5823474 w 6146061"/>
              <a:gd name="connsiteY17" fmla="*/ 1274572 h 1883379"/>
              <a:gd name="connsiteX18" fmla="*/ 5994924 w 6146061"/>
              <a:gd name="connsiteY18" fmla="*/ 1509522 h 1883379"/>
              <a:gd name="connsiteX19" fmla="*/ 5912374 w 6146061"/>
              <a:gd name="connsiteY19" fmla="*/ 1877822 h 1883379"/>
              <a:gd name="connsiteX20" fmla="*/ 6083824 w 6146061"/>
              <a:gd name="connsiteY20" fmla="*/ 1706372 h 1883379"/>
              <a:gd name="connsiteX21" fmla="*/ 6102874 w 6146061"/>
              <a:gd name="connsiteY21" fmla="*/ 1369822 h 1883379"/>
              <a:gd name="connsiteX22" fmla="*/ 5645674 w 6146061"/>
              <a:gd name="connsiteY22" fmla="*/ 1065022 h 1883379"/>
              <a:gd name="connsiteX23" fmla="*/ 4578874 w 6146061"/>
              <a:gd name="connsiteY23" fmla="*/ 861822 h 1883379"/>
              <a:gd name="connsiteX24" fmla="*/ 3512074 w 6146061"/>
              <a:gd name="connsiteY24" fmla="*/ 804672 h 1883379"/>
              <a:gd name="connsiteX25" fmla="*/ 3086624 w 6146061"/>
              <a:gd name="connsiteY25" fmla="*/ 760222 h 1883379"/>
              <a:gd name="connsiteX26" fmla="*/ 2908824 w 6146061"/>
              <a:gd name="connsiteY26" fmla="*/ 703072 h 1883379"/>
              <a:gd name="connsiteX27" fmla="*/ 3016774 w 6146061"/>
              <a:gd name="connsiteY27" fmla="*/ 582422 h 1883379"/>
              <a:gd name="connsiteX28" fmla="*/ 3531124 w 6146061"/>
              <a:gd name="connsiteY28" fmla="*/ 391922 h 1883379"/>
              <a:gd name="connsiteX29" fmla="*/ 3702574 w 6146061"/>
              <a:gd name="connsiteY29" fmla="*/ 277622 h 1883379"/>
              <a:gd name="connsiteX30" fmla="*/ 3372374 w 6146061"/>
              <a:gd name="connsiteY30" fmla="*/ 150622 h 1883379"/>
              <a:gd name="connsiteX31" fmla="*/ 2610374 w 6146061"/>
              <a:gd name="connsiteY31" fmla="*/ 74422 h 1883379"/>
              <a:gd name="connsiteX32" fmla="*/ 1835674 w 6146061"/>
              <a:gd name="connsiteY32" fmla="*/ 23622 h 1883379"/>
              <a:gd name="connsiteX33" fmla="*/ 984774 w 6146061"/>
              <a:gd name="connsiteY33" fmla="*/ 4572 h 1883379"/>
              <a:gd name="connsiteX34" fmla="*/ 524 w 6146061"/>
              <a:gd name="connsiteY34" fmla="*/ 4572 h 1883379"/>
              <a:gd name="connsiteX0" fmla="*/ 524 w 6146061"/>
              <a:gd name="connsiteY0" fmla="*/ 4572 h 1883379"/>
              <a:gd name="connsiteX1" fmla="*/ 857774 w 6146061"/>
              <a:gd name="connsiteY1" fmla="*/ 55372 h 1883379"/>
              <a:gd name="connsiteX2" fmla="*/ 1518174 w 6146061"/>
              <a:gd name="connsiteY2" fmla="*/ 80772 h 1883379"/>
              <a:gd name="connsiteX3" fmla="*/ 2203974 w 6146061"/>
              <a:gd name="connsiteY3" fmla="*/ 118872 h 1883379"/>
              <a:gd name="connsiteX4" fmla="*/ 2819924 w 6146061"/>
              <a:gd name="connsiteY4" fmla="*/ 176022 h 1883379"/>
              <a:gd name="connsiteX5" fmla="*/ 3270774 w 6146061"/>
              <a:gd name="connsiteY5" fmla="*/ 233172 h 1883379"/>
              <a:gd name="connsiteX6" fmla="*/ 3422380 w 6146061"/>
              <a:gd name="connsiteY6" fmla="*/ 268097 h 1883379"/>
              <a:gd name="connsiteX7" fmla="*/ 3442224 w 6146061"/>
              <a:gd name="connsiteY7" fmla="*/ 347472 h 1883379"/>
              <a:gd name="connsiteX8" fmla="*/ 2908824 w 6146061"/>
              <a:gd name="connsiteY8" fmla="*/ 518922 h 1883379"/>
              <a:gd name="connsiteX9" fmla="*/ 2464324 w 6146061"/>
              <a:gd name="connsiteY9" fmla="*/ 658622 h 1883379"/>
              <a:gd name="connsiteX10" fmla="*/ 2324624 w 6146061"/>
              <a:gd name="connsiteY10" fmla="*/ 747522 h 1883379"/>
              <a:gd name="connsiteX11" fmla="*/ 2438924 w 6146061"/>
              <a:gd name="connsiteY11" fmla="*/ 817372 h 1883379"/>
              <a:gd name="connsiteX12" fmla="*/ 3023124 w 6146061"/>
              <a:gd name="connsiteY12" fmla="*/ 880872 h 1883379"/>
              <a:gd name="connsiteX13" fmla="*/ 3747024 w 6146061"/>
              <a:gd name="connsiteY13" fmla="*/ 931672 h 1883379"/>
              <a:gd name="connsiteX14" fmla="*/ 4420124 w 6146061"/>
              <a:gd name="connsiteY14" fmla="*/ 982472 h 1883379"/>
              <a:gd name="connsiteX15" fmla="*/ 5023374 w 6146061"/>
              <a:gd name="connsiteY15" fmla="*/ 1039622 h 1883379"/>
              <a:gd name="connsiteX16" fmla="*/ 5442474 w 6146061"/>
              <a:gd name="connsiteY16" fmla="*/ 1134872 h 1883379"/>
              <a:gd name="connsiteX17" fmla="*/ 5823474 w 6146061"/>
              <a:gd name="connsiteY17" fmla="*/ 1274572 h 1883379"/>
              <a:gd name="connsiteX18" fmla="*/ 5994924 w 6146061"/>
              <a:gd name="connsiteY18" fmla="*/ 1509522 h 1883379"/>
              <a:gd name="connsiteX19" fmla="*/ 5912374 w 6146061"/>
              <a:gd name="connsiteY19" fmla="*/ 1877822 h 1883379"/>
              <a:gd name="connsiteX20" fmla="*/ 6083824 w 6146061"/>
              <a:gd name="connsiteY20" fmla="*/ 1706372 h 1883379"/>
              <a:gd name="connsiteX21" fmla="*/ 6102874 w 6146061"/>
              <a:gd name="connsiteY21" fmla="*/ 1369822 h 1883379"/>
              <a:gd name="connsiteX22" fmla="*/ 5645674 w 6146061"/>
              <a:gd name="connsiteY22" fmla="*/ 1065022 h 1883379"/>
              <a:gd name="connsiteX23" fmla="*/ 4578874 w 6146061"/>
              <a:gd name="connsiteY23" fmla="*/ 861822 h 1883379"/>
              <a:gd name="connsiteX24" fmla="*/ 3512074 w 6146061"/>
              <a:gd name="connsiteY24" fmla="*/ 804672 h 1883379"/>
              <a:gd name="connsiteX25" fmla="*/ 3086624 w 6146061"/>
              <a:gd name="connsiteY25" fmla="*/ 760222 h 1883379"/>
              <a:gd name="connsiteX26" fmla="*/ 2908824 w 6146061"/>
              <a:gd name="connsiteY26" fmla="*/ 703072 h 1883379"/>
              <a:gd name="connsiteX27" fmla="*/ 3016774 w 6146061"/>
              <a:gd name="connsiteY27" fmla="*/ 582422 h 1883379"/>
              <a:gd name="connsiteX28" fmla="*/ 3531124 w 6146061"/>
              <a:gd name="connsiteY28" fmla="*/ 391922 h 1883379"/>
              <a:gd name="connsiteX29" fmla="*/ 3702574 w 6146061"/>
              <a:gd name="connsiteY29" fmla="*/ 277622 h 1883379"/>
              <a:gd name="connsiteX30" fmla="*/ 3372374 w 6146061"/>
              <a:gd name="connsiteY30" fmla="*/ 150622 h 1883379"/>
              <a:gd name="connsiteX31" fmla="*/ 2610374 w 6146061"/>
              <a:gd name="connsiteY31" fmla="*/ 74422 h 1883379"/>
              <a:gd name="connsiteX32" fmla="*/ 1835674 w 6146061"/>
              <a:gd name="connsiteY32" fmla="*/ 23622 h 1883379"/>
              <a:gd name="connsiteX33" fmla="*/ 984774 w 6146061"/>
              <a:gd name="connsiteY33" fmla="*/ 4572 h 1883379"/>
              <a:gd name="connsiteX34" fmla="*/ 524 w 6146061"/>
              <a:gd name="connsiteY34" fmla="*/ 4572 h 1883379"/>
              <a:gd name="connsiteX0" fmla="*/ 524 w 6146061"/>
              <a:gd name="connsiteY0" fmla="*/ 4572 h 1883379"/>
              <a:gd name="connsiteX1" fmla="*/ 857774 w 6146061"/>
              <a:gd name="connsiteY1" fmla="*/ 55372 h 1883379"/>
              <a:gd name="connsiteX2" fmla="*/ 1518174 w 6146061"/>
              <a:gd name="connsiteY2" fmla="*/ 80772 h 1883379"/>
              <a:gd name="connsiteX3" fmla="*/ 2203974 w 6146061"/>
              <a:gd name="connsiteY3" fmla="*/ 118872 h 1883379"/>
              <a:gd name="connsiteX4" fmla="*/ 2819924 w 6146061"/>
              <a:gd name="connsiteY4" fmla="*/ 176022 h 1883379"/>
              <a:gd name="connsiteX5" fmla="*/ 3270774 w 6146061"/>
              <a:gd name="connsiteY5" fmla="*/ 233172 h 1883379"/>
              <a:gd name="connsiteX6" fmla="*/ 3422380 w 6146061"/>
              <a:gd name="connsiteY6" fmla="*/ 268097 h 1883379"/>
              <a:gd name="connsiteX7" fmla="*/ 3427937 w 6146061"/>
              <a:gd name="connsiteY7" fmla="*/ 340328 h 1883379"/>
              <a:gd name="connsiteX8" fmla="*/ 2908824 w 6146061"/>
              <a:gd name="connsiteY8" fmla="*/ 518922 h 1883379"/>
              <a:gd name="connsiteX9" fmla="*/ 2464324 w 6146061"/>
              <a:gd name="connsiteY9" fmla="*/ 658622 h 1883379"/>
              <a:gd name="connsiteX10" fmla="*/ 2324624 w 6146061"/>
              <a:gd name="connsiteY10" fmla="*/ 747522 h 1883379"/>
              <a:gd name="connsiteX11" fmla="*/ 2438924 w 6146061"/>
              <a:gd name="connsiteY11" fmla="*/ 817372 h 1883379"/>
              <a:gd name="connsiteX12" fmla="*/ 3023124 w 6146061"/>
              <a:gd name="connsiteY12" fmla="*/ 880872 h 1883379"/>
              <a:gd name="connsiteX13" fmla="*/ 3747024 w 6146061"/>
              <a:gd name="connsiteY13" fmla="*/ 931672 h 1883379"/>
              <a:gd name="connsiteX14" fmla="*/ 4420124 w 6146061"/>
              <a:gd name="connsiteY14" fmla="*/ 982472 h 1883379"/>
              <a:gd name="connsiteX15" fmla="*/ 5023374 w 6146061"/>
              <a:gd name="connsiteY15" fmla="*/ 1039622 h 1883379"/>
              <a:gd name="connsiteX16" fmla="*/ 5442474 w 6146061"/>
              <a:gd name="connsiteY16" fmla="*/ 1134872 h 1883379"/>
              <a:gd name="connsiteX17" fmla="*/ 5823474 w 6146061"/>
              <a:gd name="connsiteY17" fmla="*/ 1274572 h 1883379"/>
              <a:gd name="connsiteX18" fmla="*/ 5994924 w 6146061"/>
              <a:gd name="connsiteY18" fmla="*/ 1509522 h 1883379"/>
              <a:gd name="connsiteX19" fmla="*/ 5912374 w 6146061"/>
              <a:gd name="connsiteY19" fmla="*/ 1877822 h 1883379"/>
              <a:gd name="connsiteX20" fmla="*/ 6083824 w 6146061"/>
              <a:gd name="connsiteY20" fmla="*/ 1706372 h 1883379"/>
              <a:gd name="connsiteX21" fmla="*/ 6102874 w 6146061"/>
              <a:gd name="connsiteY21" fmla="*/ 1369822 h 1883379"/>
              <a:gd name="connsiteX22" fmla="*/ 5645674 w 6146061"/>
              <a:gd name="connsiteY22" fmla="*/ 1065022 h 1883379"/>
              <a:gd name="connsiteX23" fmla="*/ 4578874 w 6146061"/>
              <a:gd name="connsiteY23" fmla="*/ 861822 h 1883379"/>
              <a:gd name="connsiteX24" fmla="*/ 3512074 w 6146061"/>
              <a:gd name="connsiteY24" fmla="*/ 804672 h 1883379"/>
              <a:gd name="connsiteX25" fmla="*/ 3086624 w 6146061"/>
              <a:gd name="connsiteY25" fmla="*/ 760222 h 1883379"/>
              <a:gd name="connsiteX26" fmla="*/ 2908824 w 6146061"/>
              <a:gd name="connsiteY26" fmla="*/ 703072 h 1883379"/>
              <a:gd name="connsiteX27" fmla="*/ 3016774 w 6146061"/>
              <a:gd name="connsiteY27" fmla="*/ 582422 h 1883379"/>
              <a:gd name="connsiteX28" fmla="*/ 3531124 w 6146061"/>
              <a:gd name="connsiteY28" fmla="*/ 391922 h 1883379"/>
              <a:gd name="connsiteX29" fmla="*/ 3702574 w 6146061"/>
              <a:gd name="connsiteY29" fmla="*/ 277622 h 1883379"/>
              <a:gd name="connsiteX30" fmla="*/ 3372374 w 6146061"/>
              <a:gd name="connsiteY30" fmla="*/ 150622 h 1883379"/>
              <a:gd name="connsiteX31" fmla="*/ 2610374 w 6146061"/>
              <a:gd name="connsiteY31" fmla="*/ 74422 h 1883379"/>
              <a:gd name="connsiteX32" fmla="*/ 1835674 w 6146061"/>
              <a:gd name="connsiteY32" fmla="*/ 23622 h 1883379"/>
              <a:gd name="connsiteX33" fmla="*/ 984774 w 6146061"/>
              <a:gd name="connsiteY33" fmla="*/ 4572 h 1883379"/>
              <a:gd name="connsiteX34" fmla="*/ 524 w 6146061"/>
              <a:gd name="connsiteY34" fmla="*/ 4572 h 1883379"/>
              <a:gd name="connsiteX0" fmla="*/ 524 w 6146061"/>
              <a:gd name="connsiteY0" fmla="*/ 4572 h 1883379"/>
              <a:gd name="connsiteX1" fmla="*/ 857774 w 6146061"/>
              <a:gd name="connsiteY1" fmla="*/ 55372 h 1883379"/>
              <a:gd name="connsiteX2" fmla="*/ 1518174 w 6146061"/>
              <a:gd name="connsiteY2" fmla="*/ 80772 h 1883379"/>
              <a:gd name="connsiteX3" fmla="*/ 2203974 w 6146061"/>
              <a:gd name="connsiteY3" fmla="*/ 118872 h 1883379"/>
              <a:gd name="connsiteX4" fmla="*/ 2819924 w 6146061"/>
              <a:gd name="connsiteY4" fmla="*/ 176022 h 1883379"/>
              <a:gd name="connsiteX5" fmla="*/ 3270774 w 6146061"/>
              <a:gd name="connsiteY5" fmla="*/ 233172 h 1883379"/>
              <a:gd name="connsiteX6" fmla="*/ 3422380 w 6146061"/>
              <a:gd name="connsiteY6" fmla="*/ 268097 h 1883379"/>
              <a:gd name="connsiteX7" fmla="*/ 3427937 w 6146061"/>
              <a:gd name="connsiteY7" fmla="*/ 340328 h 1883379"/>
              <a:gd name="connsiteX8" fmla="*/ 2908824 w 6146061"/>
              <a:gd name="connsiteY8" fmla="*/ 518922 h 1883379"/>
              <a:gd name="connsiteX9" fmla="*/ 2464324 w 6146061"/>
              <a:gd name="connsiteY9" fmla="*/ 658622 h 1883379"/>
              <a:gd name="connsiteX10" fmla="*/ 2324624 w 6146061"/>
              <a:gd name="connsiteY10" fmla="*/ 747522 h 1883379"/>
              <a:gd name="connsiteX11" fmla="*/ 2438924 w 6146061"/>
              <a:gd name="connsiteY11" fmla="*/ 817372 h 1883379"/>
              <a:gd name="connsiteX12" fmla="*/ 3023124 w 6146061"/>
              <a:gd name="connsiteY12" fmla="*/ 880872 h 1883379"/>
              <a:gd name="connsiteX13" fmla="*/ 3747024 w 6146061"/>
              <a:gd name="connsiteY13" fmla="*/ 931672 h 1883379"/>
              <a:gd name="connsiteX14" fmla="*/ 4420124 w 6146061"/>
              <a:gd name="connsiteY14" fmla="*/ 982472 h 1883379"/>
              <a:gd name="connsiteX15" fmla="*/ 5023374 w 6146061"/>
              <a:gd name="connsiteY15" fmla="*/ 1039622 h 1883379"/>
              <a:gd name="connsiteX16" fmla="*/ 5442474 w 6146061"/>
              <a:gd name="connsiteY16" fmla="*/ 1134872 h 1883379"/>
              <a:gd name="connsiteX17" fmla="*/ 5823474 w 6146061"/>
              <a:gd name="connsiteY17" fmla="*/ 1274572 h 1883379"/>
              <a:gd name="connsiteX18" fmla="*/ 5994924 w 6146061"/>
              <a:gd name="connsiteY18" fmla="*/ 1509522 h 1883379"/>
              <a:gd name="connsiteX19" fmla="*/ 5912374 w 6146061"/>
              <a:gd name="connsiteY19" fmla="*/ 1877822 h 1883379"/>
              <a:gd name="connsiteX20" fmla="*/ 6083824 w 6146061"/>
              <a:gd name="connsiteY20" fmla="*/ 1706372 h 1883379"/>
              <a:gd name="connsiteX21" fmla="*/ 6102874 w 6146061"/>
              <a:gd name="connsiteY21" fmla="*/ 1369822 h 1883379"/>
              <a:gd name="connsiteX22" fmla="*/ 5645674 w 6146061"/>
              <a:gd name="connsiteY22" fmla="*/ 1065022 h 1883379"/>
              <a:gd name="connsiteX23" fmla="*/ 4578874 w 6146061"/>
              <a:gd name="connsiteY23" fmla="*/ 861822 h 1883379"/>
              <a:gd name="connsiteX24" fmla="*/ 3512074 w 6146061"/>
              <a:gd name="connsiteY24" fmla="*/ 804672 h 1883379"/>
              <a:gd name="connsiteX25" fmla="*/ 3086624 w 6146061"/>
              <a:gd name="connsiteY25" fmla="*/ 760222 h 1883379"/>
              <a:gd name="connsiteX26" fmla="*/ 2908824 w 6146061"/>
              <a:gd name="connsiteY26" fmla="*/ 703072 h 1883379"/>
              <a:gd name="connsiteX27" fmla="*/ 3016774 w 6146061"/>
              <a:gd name="connsiteY27" fmla="*/ 582422 h 1883379"/>
              <a:gd name="connsiteX28" fmla="*/ 3531124 w 6146061"/>
              <a:gd name="connsiteY28" fmla="*/ 391922 h 1883379"/>
              <a:gd name="connsiteX29" fmla="*/ 3702574 w 6146061"/>
              <a:gd name="connsiteY29" fmla="*/ 277622 h 1883379"/>
              <a:gd name="connsiteX30" fmla="*/ 3372374 w 6146061"/>
              <a:gd name="connsiteY30" fmla="*/ 150622 h 1883379"/>
              <a:gd name="connsiteX31" fmla="*/ 2610374 w 6146061"/>
              <a:gd name="connsiteY31" fmla="*/ 74422 h 1883379"/>
              <a:gd name="connsiteX32" fmla="*/ 1835674 w 6146061"/>
              <a:gd name="connsiteY32" fmla="*/ 23622 h 1883379"/>
              <a:gd name="connsiteX33" fmla="*/ 984774 w 6146061"/>
              <a:gd name="connsiteY33" fmla="*/ 4572 h 1883379"/>
              <a:gd name="connsiteX34" fmla="*/ 524 w 6146061"/>
              <a:gd name="connsiteY34" fmla="*/ 4572 h 1883379"/>
              <a:gd name="connsiteX0" fmla="*/ 524 w 6138506"/>
              <a:gd name="connsiteY0" fmla="*/ 4572 h 1901890"/>
              <a:gd name="connsiteX1" fmla="*/ 857774 w 6138506"/>
              <a:gd name="connsiteY1" fmla="*/ 55372 h 1901890"/>
              <a:gd name="connsiteX2" fmla="*/ 1518174 w 6138506"/>
              <a:gd name="connsiteY2" fmla="*/ 80772 h 1901890"/>
              <a:gd name="connsiteX3" fmla="*/ 2203974 w 6138506"/>
              <a:gd name="connsiteY3" fmla="*/ 118872 h 1901890"/>
              <a:gd name="connsiteX4" fmla="*/ 2819924 w 6138506"/>
              <a:gd name="connsiteY4" fmla="*/ 176022 h 1901890"/>
              <a:gd name="connsiteX5" fmla="*/ 3270774 w 6138506"/>
              <a:gd name="connsiteY5" fmla="*/ 233172 h 1901890"/>
              <a:gd name="connsiteX6" fmla="*/ 3422380 w 6138506"/>
              <a:gd name="connsiteY6" fmla="*/ 268097 h 1901890"/>
              <a:gd name="connsiteX7" fmla="*/ 3427937 w 6138506"/>
              <a:gd name="connsiteY7" fmla="*/ 340328 h 1901890"/>
              <a:gd name="connsiteX8" fmla="*/ 2908824 w 6138506"/>
              <a:gd name="connsiteY8" fmla="*/ 518922 h 1901890"/>
              <a:gd name="connsiteX9" fmla="*/ 2464324 w 6138506"/>
              <a:gd name="connsiteY9" fmla="*/ 658622 h 1901890"/>
              <a:gd name="connsiteX10" fmla="*/ 2324624 w 6138506"/>
              <a:gd name="connsiteY10" fmla="*/ 747522 h 1901890"/>
              <a:gd name="connsiteX11" fmla="*/ 2438924 w 6138506"/>
              <a:gd name="connsiteY11" fmla="*/ 817372 h 1901890"/>
              <a:gd name="connsiteX12" fmla="*/ 3023124 w 6138506"/>
              <a:gd name="connsiteY12" fmla="*/ 880872 h 1901890"/>
              <a:gd name="connsiteX13" fmla="*/ 3747024 w 6138506"/>
              <a:gd name="connsiteY13" fmla="*/ 931672 h 1901890"/>
              <a:gd name="connsiteX14" fmla="*/ 4420124 w 6138506"/>
              <a:gd name="connsiteY14" fmla="*/ 982472 h 1901890"/>
              <a:gd name="connsiteX15" fmla="*/ 5023374 w 6138506"/>
              <a:gd name="connsiteY15" fmla="*/ 1039622 h 1901890"/>
              <a:gd name="connsiteX16" fmla="*/ 5442474 w 6138506"/>
              <a:gd name="connsiteY16" fmla="*/ 1134872 h 1901890"/>
              <a:gd name="connsiteX17" fmla="*/ 5823474 w 6138506"/>
              <a:gd name="connsiteY17" fmla="*/ 1274572 h 1901890"/>
              <a:gd name="connsiteX18" fmla="*/ 5994924 w 6138506"/>
              <a:gd name="connsiteY18" fmla="*/ 1509522 h 1901890"/>
              <a:gd name="connsiteX19" fmla="*/ 5886974 w 6138506"/>
              <a:gd name="connsiteY19" fmla="*/ 1896872 h 1901890"/>
              <a:gd name="connsiteX20" fmla="*/ 6083824 w 6138506"/>
              <a:gd name="connsiteY20" fmla="*/ 1706372 h 1901890"/>
              <a:gd name="connsiteX21" fmla="*/ 6102874 w 6138506"/>
              <a:gd name="connsiteY21" fmla="*/ 1369822 h 1901890"/>
              <a:gd name="connsiteX22" fmla="*/ 5645674 w 6138506"/>
              <a:gd name="connsiteY22" fmla="*/ 1065022 h 1901890"/>
              <a:gd name="connsiteX23" fmla="*/ 4578874 w 6138506"/>
              <a:gd name="connsiteY23" fmla="*/ 861822 h 1901890"/>
              <a:gd name="connsiteX24" fmla="*/ 3512074 w 6138506"/>
              <a:gd name="connsiteY24" fmla="*/ 804672 h 1901890"/>
              <a:gd name="connsiteX25" fmla="*/ 3086624 w 6138506"/>
              <a:gd name="connsiteY25" fmla="*/ 760222 h 1901890"/>
              <a:gd name="connsiteX26" fmla="*/ 2908824 w 6138506"/>
              <a:gd name="connsiteY26" fmla="*/ 703072 h 1901890"/>
              <a:gd name="connsiteX27" fmla="*/ 3016774 w 6138506"/>
              <a:gd name="connsiteY27" fmla="*/ 582422 h 1901890"/>
              <a:gd name="connsiteX28" fmla="*/ 3531124 w 6138506"/>
              <a:gd name="connsiteY28" fmla="*/ 391922 h 1901890"/>
              <a:gd name="connsiteX29" fmla="*/ 3702574 w 6138506"/>
              <a:gd name="connsiteY29" fmla="*/ 277622 h 1901890"/>
              <a:gd name="connsiteX30" fmla="*/ 3372374 w 6138506"/>
              <a:gd name="connsiteY30" fmla="*/ 150622 h 1901890"/>
              <a:gd name="connsiteX31" fmla="*/ 2610374 w 6138506"/>
              <a:gd name="connsiteY31" fmla="*/ 74422 h 1901890"/>
              <a:gd name="connsiteX32" fmla="*/ 1835674 w 6138506"/>
              <a:gd name="connsiteY32" fmla="*/ 23622 h 1901890"/>
              <a:gd name="connsiteX33" fmla="*/ 984774 w 6138506"/>
              <a:gd name="connsiteY33" fmla="*/ 4572 h 1901890"/>
              <a:gd name="connsiteX34" fmla="*/ 524 w 6138506"/>
              <a:gd name="connsiteY34" fmla="*/ 4572 h 1901890"/>
              <a:gd name="connsiteX0" fmla="*/ 524 w 6138506"/>
              <a:gd name="connsiteY0" fmla="*/ 4572 h 1901890"/>
              <a:gd name="connsiteX1" fmla="*/ 857774 w 6138506"/>
              <a:gd name="connsiteY1" fmla="*/ 55372 h 1901890"/>
              <a:gd name="connsiteX2" fmla="*/ 1518174 w 6138506"/>
              <a:gd name="connsiteY2" fmla="*/ 80772 h 1901890"/>
              <a:gd name="connsiteX3" fmla="*/ 2203974 w 6138506"/>
              <a:gd name="connsiteY3" fmla="*/ 118872 h 1901890"/>
              <a:gd name="connsiteX4" fmla="*/ 2819924 w 6138506"/>
              <a:gd name="connsiteY4" fmla="*/ 176022 h 1901890"/>
              <a:gd name="connsiteX5" fmla="*/ 3270774 w 6138506"/>
              <a:gd name="connsiteY5" fmla="*/ 233172 h 1901890"/>
              <a:gd name="connsiteX6" fmla="*/ 3422380 w 6138506"/>
              <a:gd name="connsiteY6" fmla="*/ 268097 h 1901890"/>
              <a:gd name="connsiteX7" fmla="*/ 3427937 w 6138506"/>
              <a:gd name="connsiteY7" fmla="*/ 340328 h 1901890"/>
              <a:gd name="connsiteX8" fmla="*/ 2908824 w 6138506"/>
              <a:gd name="connsiteY8" fmla="*/ 518922 h 1901890"/>
              <a:gd name="connsiteX9" fmla="*/ 2464324 w 6138506"/>
              <a:gd name="connsiteY9" fmla="*/ 658622 h 1901890"/>
              <a:gd name="connsiteX10" fmla="*/ 2324624 w 6138506"/>
              <a:gd name="connsiteY10" fmla="*/ 747522 h 1901890"/>
              <a:gd name="connsiteX11" fmla="*/ 2438924 w 6138506"/>
              <a:gd name="connsiteY11" fmla="*/ 817372 h 1901890"/>
              <a:gd name="connsiteX12" fmla="*/ 3023124 w 6138506"/>
              <a:gd name="connsiteY12" fmla="*/ 880872 h 1901890"/>
              <a:gd name="connsiteX13" fmla="*/ 3747024 w 6138506"/>
              <a:gd name="connsiteY13" fmla="*/ 931672 h 1901890"/>
              <a:gd name="connsiteX14" fmla="*/ 4420124 w 6138506"/>
              <a:gd name="connsiteY14" fmla="*/ 982472 h 1901890"/>
              <a:gd name="connsiteX15" fmla="*/ 5023374 w 6138506"/>
              <a:gd name="connsiteY15" fmla="*/ 1039622 h 1901890"/>
              <a:gd name="connsiteX16" fmla="*/ 5442474 w 6138506"/>
              <a:gd name="connsiteY16" fmla="*/ 1134872 h 1901890"/>
              <a:gd name="connsiteX17" fmla="*/ 5823474 w 6138506"/>
              <a:gd name="connsiteY17" fmla="*/ 1274572 h 1901890"/>
              <a:gd name="connsiteX18" fmla="*/ 5994924 w 6138506"/>
              <a:gd name="connsiteY18" fmla="*/ 1509522 h 1901890"/>
              <a:gd name="connsiteX19" fmla="*/ 5886974 w 6138506"/>
              <a:gd name="connsiteY19" fmla="*/ 1896872 h 1901890"/>
              <a:gd name="connsiteX20" fmla="*/ 6083824 w 6138506"/>
              <a:gd name="connsiteY20" fmla="*/ 1706372 h 1901890"/>
              <a:gd name="connsiteX21" fmla="*/ 6102874 w 6138506"/>
              <a:gd name="connsiteY21" fmla="*/ 1369822 h 1901890"/>
              <a:gd name="connsiteX22" fmla="*/ 5645674 w 6138506"/>
              <a:gd name="connsiteY22" fmla="*/ 1065022 h 1901890"/>
              <a:gd name="connsiteX23" fmla="*/ 4578874 w 6138506"/>
              <a:gd name="connsiteY23" fmla="*/ 861822 h 1901890"/>
              <a:gd name="connsiteX24" fmla="*/ 3512074 w 6138506"/>
              <a:gd name="connsiteY24" fmla="*/ 804672 h 1901890"/>
              <a:gd name="connsiteX25" fmla="*/ 3086624 w 6138506"/>
              <a:gd name="connsiteY25" fmla="*/ 760222 h 1901890"/>
              <a:gd name="connsiteX26" fmla="*/ 2908824 w 6138506"/>
              <a:gd name="connsiteY26" fmla="*/ 703072 h 1901890"/>
              <a:gd name="connsiteX27" fmla="*/ 3016774 w 6138506"/>
              <a:gd name="connsiteY27" fmla="*/ 582422 h 1901890"/>
              <a:gd name="connsiteX28" fmla="*/ 3531124 w 6138506"/>
              <a:gd name="connsiteY28" fmla="*/ 391922 h 1901890"/>
              <a:gd name="connsiteX29" fmla="*/ 3702574 w 6138506"/>
              <a:gd name="connsiteY29" fmla="*/ 277622 h 1901890"/>
              <a:gd name="connsiteX30" fmla="*/ 3372374 w 6138506"/>
              <a:gd name="connsiteY30" fmla="*/ 150622 h 1901890"/>
              <a:gd name="connsiteX31" fmla="*/ 2610374 w 6138506"/>
              <a:gd name="connsiteY31" fmla="*/ 74422 h 1901890"/>
              <a:gd name="connsiteX32" fmla="*/ 1835674 w 6138506"/>
              <a:gd name="connsiteY32" fmla="*/ 23622 h 1901890"/>
              <a:gd name="connsiteX33" fmla="*/ 984774 w 6138506"/>
              <a:gd name="connsiteY33" fmla="*/ 4572 h 1901890"/>
              <a:gd name="connsiteX34" fmla="*/ 524 w 6138506"/>
              <a:gd name="connsiteY34" fmla="*/ 4572 h 1901890"/>
              <a:gd name="connsiteX0" fmla="*/ 524 w 6138506"/>
              <a:gd name="connsiteY0" fmla="*/ 4572 h 1901890"/>
              <a:gd name="connsiteX1" fmla="*/ 857774 w 6138506"/>
              <a:gd name="connsiteY1" fmla="*/ 55372 h 1901890"/>
              <a:gd name="connsiteX2" fmla="*/ 1518174 w 6138506"/>
              <a:gd name="connsiteY2" fmla="*/ 80772 h 1901890"/>
              <a:gd name="connsiteX3" fmla="*/ 2203974 w 6138506"/>
              <a:gd name="connsiteY3" fmla="*/ 118872 h 1901890"/>
              <a:gd name="connsiteX4" fmla="*/ 2819924 w 6138506"/>
              <a:gd name="connsiteY4" fmla="*/ 176022 h 1901890"/>
              <a:gd name="connsiteX5" fmla="*/ 3270774 w 6138506"/>
              <a:gd name="connsiteY5" fmla="*/ 233172 h 1901890"/>
              <a:gd name="connsiteX6" fmla="*/ 3422380 w 6138506"/>
              <a:gd name="connsiteY6" fmla="*/ 268097 h 1901890"/>
              <a:gd name="connsiteX7" fmla="*/ 3427937 w 6138506"/>
              <a:gd name="connsiteY7" fmla="*/ 340328 h 1901890"/>
              <a:gd name="connsiteX8" fmla="*/ 2908824 w 6138506"/>
              <a:gd name="connsiteY8" fmla="*/ 518922 h 1901890"/>
              <a:gd name="connsiteX9" fmla="*/ 2464324 w 6138506"/>
              <a:gd name="connsiteY9" fmla="*/ 658622 h 1901890"/>
              <a:gd name="connsiteX10" fmla="*/ 2324624 w 6138506"/>
              <a:gd name="connsiteY10" fmla="*/ 747522 h 1901890"/>
              <a:gd name="connsiteX11" fmla="*/ 2438924 w 6138506"/>
              <a:gd name="connsiteY11" fmla="*/ 817372 h 1901890"/>
              <a:gd name="connsiteX12" fmla="*/ 3023124 w 6138506"/>
              <a:gd name="connsiteY12" fmla="*/ 880872 h 1901890"/>
              <a:gd name="connsiteX13" fmla="*/ 3747024 w 6138506"/>
              <a:gd name="connsiteY13" fmla="*/ 931672 h 1901890"/>
              <a:gd name="connsiteX14" fmla="*/ 4420124 w 6138506"/>
              <a:gd name="connsiteY14" fmla="*/ 982472 h 1901890"/>
              <a:gd name="connsiteX15" fmla="*/ 5023374 w 6138506"/>
              <a:gd name="connsiteY15" fmla="*/ 1039622 h 1901890"/>
              <a:gd name="connsiteX16" fmla="*/ 5442474 w 6138506"/>
              <a:gd name="connsiteY16" fmla="*/ 1134872 h 1901890"/>
              <a:gd name="connsiteX17" fmla="*/ 5823474 w 6138506"/>
              <a:gd name="connsiteY17" fmla="*/ 1274572 h 1901890"/>
              <a:gd name="connsiteX18" fmla="*/ 5994924 w 6138506"/>
              <a:gd name="connsiteY18" fmla="*/ 1509522 h 1901890"/>
              <a:gd name="connsiteX19" fmla="*/ 5886974 w 6138506"/>
              <a:gd name="connsiteY19" fmla="*/ 1896872 h 1901890"/>
              <a:gd name="connsiteX20" fmla="*/ 6083824 w 6138506"/>
              <a:gd name="connsiteY20" fmla="*/ 1706372 h 1901890"/>
              <a:gd name="connsiteX21" fmla="*/ 6102874 w 6138506"/>
              <a:gd name="connsiteY21" fmla="*/ 1369822 h 1901890"/>
              <a:gd name="connsiteX22" fmla="*/ 5645674 w 6138506"/>
              <a:gd name="connsiteY22" fmla="*/ 1065022 h 1901890"/>
              <a:gd name="connsiteX23" fmla="*/ 4578874 w 6138506"/>
              <a:gd name="connsiteY23" fmla="*/ 861822 h 1901890"/>
              <a:gd name="connsiteX24" fmla="*/ 3512074 w 6138506"/>
              <a:gd name="connsiteY24" fmla="*/ 804672 h 1901890"/>
              <a:gd name="connsiteX25" fmla="*/ 3086624 w 6138506"/>
              <a:gd name="connsiteY25" fmla="*/ 760222 h 1901890"/>
              <a:gd name="connsiteX26" fmla="*/ 2908824 w 6138506"/>
              <a:gd name="connsiteY26" fmla="*/ 703072 h 1901890"/>
              <a:gd name="connsiteX27" fmla="*/ 3016774 w 6138506"/>
              <a:gd name="connsiteY27" fmla="*/ 582422 h 1901890"/>
              <a:gd name="connsiteX28" fmla="*/ 3531124 w 6138506"/>
              <a:gd name="connsiteY28" fmla="*/ 391922 h 1901890"/>
              <a:gd name="connsiteX29" fmla="*/ 3702574 w 6138506"/>
              <a:gd name="connsiteY29" fmla="*/ 277622 h 1901890"/>
              <a:gd name="connsiteX30" fmla="*/ 3372374 w 6138506"/>
              <a:gd name="connsiteY30" fmla="*/ 150622 h 1901890"/>
              <a:gd name="connsiteX31" fmla="*/ 2610374 w 6138506"/>
              <a:gd name="connsiteY31" fmla="*/ 74422 h 1901890"/>
              <a:gd name="connsiteX32" fmla="*/ 1835674 w 6138506"/>
              <a:gd name="connsiteY32" fmla="*/ 23622 h 1901890"/>
              <a:gd name="connsiteX33" fmla="*/ 984774 w 6138506"/>
              <a:gd name="connsiteY33" fmla="*/ 4572 h 1901890"/>
              <a:gd name="connsiteX34" fmla="*/ 524 w 6138506"/>
              <a:gd name="connsiteY34" fmla="*/ 4572 h 1901890"/>
              <a:gd name="connsiteX0" fmla="*/ 524 w 6138506"/>
              <a:gd name="connsiteY0" fmla="*/ 4572 h 1901890"/>
              <a:gd name="connsiteX1" fmla="*/ 857774 w 6138506"/>
              <a:gd name="connsiteY1" fmla="*/ 55372 h 1901890"/>
              <a:gd name="connsiteX2" fmla="*/ 1518174 w 6138506"/>
              <a:gd name="connsiteY2" fmla="*/ 80772 h 1901890"/>
              <a:gd name="connsiteX3" fmla="*/ 2203974 w 6138506"/>
              <a:gd name="connsiteY3" fmla="*/ 118872 h 1901890"/>
              <a:gd name="connsiteX4" fmla="*/ 2819924 w 6138506"/>
              <a:gd name="connsiteY4" fmla="*/ 176022 h 1901890"/>
              <a:gd name="connsiteX5" fmla="*/ 3270774 w 6138506"/>
              <a:gd name="connsiteY5" fmla="*/ 233172 h 1901890"/>
              <a:gd name="connsiteX6" fmla="*/ 3422380 w 6138506"/>
              <a:gd name="connsiteY6" fmla="*/ 268097 h 1901890"/>
              <a:gd name="connsiteX7" fmla="*/ 3427937 w 6138506"/>
              <a:gd name="connsiteY7" fmla="*/ 340328 h 1901890"/>
              <a:gd name="connsiteX8" fmla="*/ 2908824 w 6138506"/>
              <a:gd name="connsiteY8" fmla="*/ 518922 h 1901890"/>
              <a:gd name="connsiteX9" fmla="*/ 2464324 w 6138506"/>
              <a:gd name="connsiteY9" fmla="*/ 658622 h 1901890"/>
              <a:gd name="connsiteX10" fmla="*/ 2324624 w 6138506"/>
              <a:gd name="connsiteY10" fmla="*/ 747522 h 1901890"/>
              <a:gd name="connsiteX11" fmla="*/ 2438924 w 6138506"/>
              <a:gd name="connsiteY11" fmla="*/ 817372 h 1901890"/>
              <a:gd name="connsiteX12" fmla="*/ 3023124 w 6138506"/>
              <a:gd name="connsiteY12" fmla="*/ 880872 h 1901890"/>
              <a:gd name="connsiteX13" fmla="*/ 3747024 w 6138506"/>
              <a:gd name="connsiteY13" fmla="*/ 931672 h 1901890"/>
              <a:gd name="connsiteX14" fmla="*/ 4420124 w 6138506"/>
              <a:gd name="connsiteY14" fmla="*/ 982472 h 1901890"/>
              <a:gd name="connsiteX15" fmla="*/ 5023374 w 6138506"/>
              <a:gd name="connsiteY15" fmla="*/ 1039622 h 1901890"/>
              <a:gd name="connsiteX16" fmla="*/ 5442474 w 6138506"/>
              <a:gd name="connsiteY16" fmla="*/ 1134872 h 1901890"/>
              <a:gd name="connsiteX17" fmla="*/ 5823474 w 6138506"/>
              <a:gd name="connsiteY17" fmla="*/ 1274572 h 1901890"/>
              <a:gd name="connsiteX18" fmla="*/ 5994924 w 6138506"/>
              <a:gd name="connsiteY18" fmla="*/ 1509522 h 1901890"/>
              <a:gd name="connsiteX19" fmla="*/ 5886974 w 6138506"/>
              <a:gd name="connsiteY19" fmla="*/ 1896872 h 1901890"/>
              <a:gd name="connsiteX20" fmla="*/ 6083824 w 6138506"/>
              <a:gd name="connsiteY20" fmla="*/ 1706372 h 1901890"/>
              <a:gd name="connsiteX21" fmla="*/ 6102874 w 6138506"/>
              <a:gd name="connsiteY21" fmla="*/ 1369822 h 1901890"/>
              <a:gd name="connsiteX22" fmla="*/ 5645674 w 6138506"/>
              <a:gd name="connsiteY22" fmla="*/ 1065022 h 1901890"/>
              <a:gd name="connsiteX23" fmla="*/ 4578874 w 6138506"/>
              <a:gd name="connsiteY23" fmla="*/ 861822 h 1901890"/>
              <a:gd name="connsiteX24" fmla="*/ 3512074 w 6138506"/>
              <a:gd name="connsiteY24" fmla="*/ 804672 h 1901890"/>
              <a:gd name="connsiteX25" fmla="*/ 3086624 w 6138506"/>
              <a:gd name="connsiteY25" fmla="*/ 760222 h 1901890"/>
              <a:gd name="connsiteX26" fmla="*/ 2908824 w 6138506"/>
              <a:gd name="connsiteY26" fmla="*/ 703072 h 1901890"/>
              <a:gd name="connsiteX27" fmla="*/ 3016774 w 6138506"/>
              <a:gd name="connsiteY27" fmla="*/ 582422 h 1901890"/>
              <a:gd name="connsiteX28" fmla="*/ 3531124 w 6138506"/>
              <a:gd name="connsiteY28" fmla="*/ 391922 h 1901890"/>
              <a:gd name="connsiteX29" fmla="*/ 3702574 w 6138506"/>
              <a:gd name="connsiteY29" fmla="*/ 277622 h 1901890"/>
              <a:gd name="connsiteX30" fmla="*/ 3372374 w 6138506"/>
              <a:gd name="connsiteY30" fmla="*/ 150622 h 1901890"/>
              <a:gd name="connsiteX31" fmla="*/ 2610374 w 6138506"/>
              <a:gd name="connsiteY31" fmla="*/ 74422 h 1901890"/>
              <a:gd name="connsiteX32" fmla="*/ 1835674 w 6138506"/>
              <a:gd name="connsiteY32" fmla="*/ 23622 h 1901890"/>
              <a:gd name="connsiteX33" fmla="*/ 984774 w 6138506"/>
              <a:gd name="connsiteY33" fmla="*/ 4572 h 1901890"/>
              <a:gd name="connsiteX34" fmla="*/ 524 w 6138506"/>
              <a:gd name="connsiteY34" fmla="*/ 4572 h 1901890"/>
              <a:gd name="connsiteX0" fmla="*/ 524 w 6138506"/>
              <a:gd name="connsiteY0" fmla="*/ 4572 h 1900378"/>
              <a:gd name="connsiteX1" fmla="*/ 857774 w 6138506"/>
              <a:gd name="connsiteY1" fmla="*/ 55372 h 1900378"/>
              <a:gd name="connsiteX2" fmla="*/ 1518174 w 6138506"/>
              <a:gd name="connsiteY2" fmla="*/ 80772 h 1900378"/>
              <a:gd name="connsiteX3" fmla="*/ 2203974 w 6138506"/>
              <a:gd name="connsiteY3" fmla="*/ 118872 h 1900378"/>
              <a:gd name="connsiteX4" fmla="*/ 2819924 w 6138506"/>
              <a:gd name="connsiteY4" fmla="*/ 176022 h 1900378"/>
              <a:gd name="connsiteX5" fmla="*/ 3270774 w 6138506"/>
              <a:gd name="connsiteY5" fmla="*/ 233172 h 1900378"/>
              <a:gd name="connsiteX6" fmla="*/ 3422380 w 6138506"/>
              <a:gd name="connsiteY6" fmla="*/ 268097 h 1900378"/>
              <a:gd name="connsiteX7" fmla="*/ 3427937 w 6138506"/>
              <a:gd name="connsiteY7" fmla="*/ 340328 h 1900378"/>
              <a:gd name="connsiteX8" fmla="*/ 2908824 w 6138506"/>
              <a:gd name="connsiteY8" fmla="*/ 518922 h 1900378"/>
              <a:gd name="connsiteX9" fmla="*/ 2464324 w 6138506"/>
              <a:gd name="connsiteY9" fmla="*/ 658622 h 1900378"/>
              <a:gd name="connsiteX10" fmla="*/ 2324624 w 6138506"/>
              <a:gd name="connsiteY10" fmla="*/ 747522 h 1900378"/>
              <a:gd name="connsiteX11" fmla="*/ 2438924 w 6138506"/>
              <a:gd name="connsiteY11" fmla="*/ 817372 h 1900378"/>
              <a:gd name="connsiteX12" fmla="*/ 3023124 w 6138506"/>
              <a:gd name="connsiteY12" fmla="*/ 880872 h 1900378"/>
              <a:gd name="connsiteX13" fmla="*/ 3747024 w 6138506"/>
              <a:gd name="connsiteY13" fmla="*/ 931672 h 1900378"/>
              <a:gd name="connsiteX14" fmla="*/ 4420124 w 6138506"/>
              <a:gd name="connsiteY14" fmla="*/ 982472 h 1900378"/>
              <a:gd name="connsiteX15" fmla="*/ 5023374 w 6138506"/>
              <a:gd name="connsiteY15" fmla="*/ 1039622 h 1900378"/>
              <a:gd name="connsiteX16" fmla="*/ 5442474 w 6138506"/>
              <a:gd name="connsiteY16" fmla="*/ 1134872 h 1900378"/>
              <a:gd name="connsiteX17" fmla="*/ 5823474 w 6138506"/>
              <a:gd name="connsiteY17" fmla="*/ 1274572 h 1900378"/>
              <a:gd name="connsiteX18" fmla="*/ 5994924 w 6138506"/>
              <a:gd name="connsiteY18" fmla="*/ 1509522 h 1900378"/>
              <a:gd name="connsiteX19" fmla="*/ 5886974 w 6138506"/>
              <a:gd name="connsiteY19" fmla="*/ 1896872 h 1900378"/>
              <a:gd name="connsiteX20" fmla="*/ 6083824 w 6138506"/>
              <a:gd name="connsiteY20" fmla="*/ 1706372 h 1900378"/>
              <a:gd name="connsiteX21" fmla="*/ 6102874 w 6138506"/>
              <a:gd name="connsiteY21" fmla="*/ 1369822 h 1900378"/>
              <a:gd name="connsiteX22" fmla="*/ 5645674 w 6138506"/>
              <a:gd name="connsiteY22" fmla="*/ 1065022 h 1900378"/>
              <a:gd name="connsiteX23" fmla="*/ 4578874 w 6138506"/>
              <a:gd name="connsiteY23" fmla="*/ 861822 h 1900378"/>
              <a:gd name="connsiteX24" fmla="*/ 3512074 w 6138506"/>
              <a:gd name="connsiteY24" fmla="*/ 804672 h 1900378"/>
              <a:gd name="connsiteX25" fmla="*/ 3086624 w 6138506"/>
              <a:gd name="connsiteY25" fmla="*/ 760222 h 1900378"/>
              <a:gd name="connsiteX26" fmla="*/ 2908824 w 6138506"/>
              <a:gd name="connsiteY26" fmla="*/ 703072 h 1900378"/>
              <a:gd name="connsiteX27" fmla="*/ 3016774 w 6138506"/>
              <a:gd name="connsiteY27" fmla="*/ 582422 h 1900378"/>
              <a:gd name="connsiteX28" fmla="*/ 3531124 w 6138506"/>
              <a:gd name="connsiteY28" fmla="*/ 391922 h 1900378"/>
              <a:gd name="connsiteX29" fmla="*/ 3702574 w 6138506"/>
              <a:gd name="connsiteY29" fmla="*/ 277622 h 1900378"/>
              <a:gd name="connsiteX30" fmla="*/ 3372374 w 6138506"/>
              <a:gd name="connsiteY30" fmla="*/ 150622 h 1900378"/>
              <a:gd name="connsiteX31" fmla="*/ 2610374 w 6138506"/>
              <a:gd name="connsiteY31" fmla="*/ 74422 h 1900378"/>
              <a:gd name="connsiteX32" fmla="*/ 1835674 w 6138506"/>
              <a:gd name="connsiteY32" fmla="*/ 23622 h 1900378"/>
              <a:gd name="connsiteX33" fmla="*/ 984774 w 6138506"/>
              <a:gd name="connsiteY33" fmla="*/ 4572 h 1900378"/>
              <a:gd name="connsiteX34" fmla="*/ 524 w 6138506"/>
              <a:gd name="connsiteY34" fmla="*/ 4572 h 1900378"/>
              <a:gd name="connsiteX0" fmla="*/ 524 w 6142668"/>
              <a:gd name="connsiteY0" fmla="*/ 4572 h 1900242"/>
              <a:gd name="connsiteX1" fmla="*/ 857774 w 6142668"/>
              <a:gd name="connsiteY1" fmla="*/ 55372 h 1900242"/>
              <a:gd name="connsiteX2" fmla="*/ 1518174 w 6142668"/>
              <a:gd name="connsiteY2" fmla="*/ 80772 h 1900242"/>
              <a:gd name="connsiteX3" fmla="*/ 2203974 w 6142668"/>
              <a:gd name="connsiteY3" fmla="*/ 118872 h 1900242"/>
              <a:gd name="connsiteX4" fmla="*/ 2819924 w 6142668"/>
              <a:gd name="connsiteY4" fmla="*/ 176022 h 1900242"/>
              <a:gd name="connsiteX5" fmla="*/ 3270774 w 6142668"/>
              <a:gd name="connsiteY5" fmla="*/ 233172 h 1900242"/>
              <a:gd name="connsiteX6" fmla="*/ 3422380 w 6142668"/>
              <a:gd name="connsiteY6" fmla="*/ 268097 h 1900242"/>
              <a:gd name="connsiteX7" fmla="*/ 3427937 w 6142668"/>
              <a:gd name="connsiteY7" fmla="*/ 340328 h 1900242"/>
              <a:gd name="connsiteX8" fmla="*/ 2908824 w 6142668"/>
              <a:gd name="connsiteY8" fmla="*/ 518922 h 1900242"/>
              <a:gd name="connsiteX9" fmla="*/ 2464324 w 6142668"/>
              <a:gd name="connsiteY9" fmla="*/ 658622 h 1900242"/>
              <a:gd name="connsiteX10" fmla="*/ 2324624 w 6142668"/>
              <a:gd name="connsiteY10" fmla="*/ 747522 h 1900242"/>
              <a:gd name="connsiteX11" fmla="*/ 2438924 w 6142668"/>
              <a:gd name="connsiteY11" fmla="*/ 817372 h 1900242"/>
              <a:gd name="connsiteX12" fmla="*/ 3023124 w 6142668"/>
              <a:gd name="connsiteY12" fmla="*/ 880872 h 1900242"/>
              <a:gd name="connsiteX13" fmla="*/ 3747024 w 6142668"/>
              <a:gd name="connsiteY13" fmla="*/ 931672 h 1900242"/>
              <a:gd name="connsiteX14" fmla="*/ 4420124 w 6142668"/>
              <a:gd name="connsiteY14" fmla="*/ 982472 h 1900242"/>
              <a:gd name="connsiteX15" fmla="*/ 5023374 w 6142668"/>
              <a:gd name="connsiteY15" fmla="*/ 1039622 h 1900242"/>
              <a:gd name="connsiteX16" fmla="*/ 5442474 w 6142668"/>
              <a:gd name="connsiteY16" fmla="*/ 1134872 h 1900242"/>
              <a:gd name="connsiteX17" fmla="*/ 5823474 w 6142668"/>
              <a:gd name="connsiteY17" fmla="*/ 1274572 h 1900242"/>
              <a:gd name="connsiteX18" fmla="*/ 5994924 w 6142668"/>
              <a:gd name="connsiteY18" fmla="*/ 1509522 h 1900242"/>
              <a:gd name="connsiteX19" fmla="*/ 5886974 w 6142668"/>
              <a:gd name="connsiteY19" fmla="*/ 1896872 h 1900242"/>
              <a:gd name="connsiteX20" fmla="*/ 6083824 w 6142668"/>
              <a:gd name="connsiteY20" fmla="*/ 1706372 h 1900242"/>
              <a:gd name="connsiteX21" fmla="*/ 6102874 w 6142668"/>
              <a:gd name="connsiteY21" fmla="*/ 1369822 h 1900242"/>
              <a:gd name="connsiteX22" fmla="*/ 5645674 w 6142668"/>
              <a:gd name="connsiteY22" fmla="*/ 1065022 h 1900242"/>
              <a:gd name="connsiteX23" fmla="*/ 4578874 w 6142668"/>
              <a:gd name="connsiteY23" fmla="*/ 861822 h 1900242"/>
              <a:gd name="connsiteX24" fmla="*/ 3512074 w 6142668"/>
              <a:gd name="connsiteY24" fmla="*/ 804672 h 1900242"/>
              <a:gd name="connsiteX25" fmla="*/ 3086624 w 6142668"/>
              <a:gd name="connsiteY25" fmla="*/ 760222 h 1900242"/>
              <a:gd name="connsiteX26" fmla="*/ 2908824 w 6142668"/>
              <a:gd name="connsiteY26" fmla="*/ 703072 h 1900242"/>
              <a:gd name="connsiteX27" fmla="*/ 3016774 w 6142668"/>
              <a:gd name="connsiteY27" fmla="*/ 582422 h 1900242"/>
              <a:gd name="connsiteX28" fmla="*/ 3531124 w 6142668"/>
              <a:gd name="connsiteY28" fmla="*/ 391922 h 1900242"/>
              <a:gd name="connsiteX29" fmla="*/ 3702574 w 6142668"/>
              <a:gd name="connsiteY29" fmla="*/ 277622 h 1900242"/>
              <a:gd name="connsiteX30" fmla="*/ 3372374 w 6142668"/>
              <a:gd name="connsiteY30" fmla="*/ 150622 h 1900242"/>
              <a:gd name="connsiteX31" fmla="*/ 2610374 w 6142668"/>
              <a:gd name="connsiteY31" fmla="*/ 74422 h 1900242"/>
              <a:gd name="connsiteX32" fmla="*/ 1835674 w 6142668"/>
              <a:gd name="connsiteY32" fmla="*/ 23622 h 1900242"/>
              <a:gd name="connsiteX33" fmla="*/ 984774 w 6142668"/>
              <a:gd name="connsiteY33" fmla="*/ 4572 h 1900242"/>
              <a:gd name="connsiteX34" fmla="*/ 524 w 6142668"/>
              <a:gd name="connsiteY34" fmla="*/ 4572 h 1900242"/>
              <a:gd name="connsiteX0" fmla="*/ 524 w 6146383"/>
              <a:gd name="connsiteY0" fmla="*/ 4572 h 1900116"/>
              <a:gd name="connsiteX1" fmla="*/ 857774 w 6146383"/>
              <a:gd name="connsiteY1" fmla="*/ 55372 h 1900116"/>
              <a:gd name="connsiteX2" fmla="*/ 1518174 w 6146383"/>
              <a:gd name="connsiteY2" fmla="*/ 80772 h 1900116"/>
              <a:gd name="connsiteX3" fmla="*/ 2203974 w 6146383"/>
              <a:gd name="connsiteY3" fmla="*/ 118872 h 1900116"/>
              <a:gd name="connsiteX4" fmla="*/ 2819924 w 6146383"/>
              <a:gd name="connsiteY4" fmla="*/ 176022 h 1900116"/>
              <a:gd name="connsiteX5" fmla="*/ 3270774 w 6146383"/>
              <a:gd name="connsiteY5" fmla="*/ 233172 h 1900116"/>
              <a:gd name="connsiteX6" fmla="*/ 3422380 w 6146383"/>
              <a:gd name="connsiteY6" fmla="*/ 268097 h 1900116"/>
              <a:gd name="connsiteX7" fmla="*/ 3427937 w 6146383"/>
              <a:gd name="connsiteY7" fmla="*/ 340328 h 1900116"/>
              <a:gd name="connsiteX8" fmla="*/ 2908824 w 6146383"/>
              <a:gd name="connsiteY8" fmla="*/ 518922 h 1900116"/>
              <a:gd name="connsiteX9" fmla="*/ 2464324 w 6146383"/>
              <a:gd name="connsiteY9" fmla="*/ 658622 h 1900116"/>
              <a:gd name="connsiteX10" fmla="*/ 2324624 w 6146383"/>
              <a:gd name="connsiteY10" fmla="*/ 747522 h 1900116"/>
              <a:gd name="connsiteX11" fmla="*/ 2438924 w 6146383"/>
              <a:gd name="connsiteY11" fmla="*/ 817372 h 1900116"/>
              <a:gd name="connsiteX12" fmla="*/ 3023124 w 6146383"/>
              <a:gd name="connsiteY12" fmla="*/ 880872 h 1900116"/>
              <a:gd name="connsiteX13" fmla="*/ 3747024 w 6146383"/>
              <a:gd name="connsiteY13" fmla="*/ 931672 h 1900116"/>
              <a:gd name="connsiteX14" fmla="*/ 4420124 w 6146383"/>
              <a:gd name="connsiteY14" fmla="*/ 982472 h 1900116"/>
              <a:gd name="connsiteX15" fmla="*/ 5023374 w 6146383"/>
              <a:gd name="connsiteY15" fmla="*/ 1039622 h 1900116"/>
              <a:gd name="connsiteX16" fmla="*/ 5442474 w 6146383"/>
              <a:gd name="connsiteY16" fmla="*/ 1134872 h 1900116"/>
              <a:gd name="connsiteX17" fmla="*/ 5823474 w 6146383"/>
              <a:gd name="connsiteY17" fmla="*/ 1274572 h 1900116"/>
              <a:gd name="connsiteX18" fmla="*/ 5994924 w 6146383"/>
              <a:gd name="connsiteY18" fmla="*/ 1509522 h 1900116"/>
              <a:gd name="connsiteX19" fmla="*/ 5886974 w 6146383"/>
              <a:gd name="connsiteY19" fmla="*/ 1896872 h 1900116"/>
              <a:gd name="connsiteX20" fmla="*/ 6083824 w 6146383"/>
              <a:gd name="connsiteY20" fmla="*/ 1706372 h 1900116"/>
              <a:gd name="connsiteX21" fmla="*/ 6102874 w 6146383"/>
              <a:gd name="connsiteY21" fmla="*/ 1369822 h 1900116"/>
              <a:gd name="connsiteX22" fmla="*/ 5645674 w 6146383"/>
              <a:gd name="connsiteY22" fmla="*/ 1065022 h 1900116"/>
              <a:gd name="connsiteX23" fmla="*/ 4578874 w 6146383"/>
              <a:gd name="connsiteY23" fmla="*/ 861822 h 1900116"/>
              <a:gd name="connsiteX24" fmla="*/ 3512074 w 6146383"/>
              <a:gd name="connsiteY24" fmla="*/ 804672 h 1900116"/>
              <a:gd name="connsiteX25" fmla="*/ 3086624 w 6146383"/>
              <a:gd name="connsiteY25" fmla="*/ 760222 h 1900116"/>
              <a:gd name="connsiteX26" fmla="*/ 2908824 w 6146383"/>
              <a:gd name="connsiteY26" fmla="*/ 703072 h 1900116"/>
              <a:gd name="connsiteX27" fmla="*/ 3016774 w 6146383"/>
              <a:gd name="connsiteY27" fmla="*/ 582422 h 1900116"/>
              <a:gd name="connsiteX28" fmla="*/ 3531124 w 6146383"/>
              <a:gd name="connsiteY28" fmla="*/ 391922 h 1900116"/>
              <a:gd name="connsiteX29" fmla="*/ 3702574 w 6146383"/>
              <a:gd name="connsiteY29" fmla="*/ 277622 h 1900116"/>
              <a:gd name="connsiteX30" fmla="*/ 3372374 w 6146383"/>
              <a:gd name="connsiteY30" fmla="*/ 150622 h 1900116"/>
              <a:gd name="connsiteX31" fmla="*/ 2610374 w 6146383"/>
              <a:gd name="connsiteY31" fmla="*/ 74422 h 1900116"/>
              <a:gd name="connsiteX32" fmla="*/ 1835674 w 6146383"/>
              <a:gd name="connsiteY32" fmla="*/ 23622 h 1900116"/>
              <a:gd name="connsiteX33" fmla="*/ 984774 w 6146383"/>
              <a:gd name="connsiteY33" fmla="*/ 4572 h 1900116"/>
              <a:gd name="connsiteX34" fmla="*/ 524 w 6146383"/>
              <a:gd name="connsiteY34" fmla="*/ 4572 h 1900116"/>
              <a:gd name="connsiteX0" fmla="*/ 524 w 6134506"/>
              <a:gd name="connsiteY0" fmla="*/ 4572 h 1900116"/>
              <a:gd name="connsiteX1" fmla="*/ 857774 w 6134506"/>
              <a:gd name="connsiteY1" fmla="*/ 55372 h 1900116"/>
              <a:gd name="connsiteX2" fmla="*/ 1518174 w 6134506"/>
              <a:gd name="connsiteY2" fmla="*/ 80772 h 1900116"/>
              <a:gd name="connsiteX3" fmla="*/ 2203974 w 6134506"/>
              <a:gd name="connsiteY3" fmla="*/ 118872 h 1900116"/>
              <a:gd name="connsiteX4" fmla="*/ 2819924 w 6134506"/>
              <a:gd name="connsiteY4" fmla="*/ 176022 h 1900116"/>
              <a:gd name="connsiteX5" fmla="*/ 3270774 w 6134506"/>
              <a:gd name="connsiteY5" fmla="*/ 233172 h 1900116"/>
              <a:gd name="connsiteX6" fmla="*/ 3422380 w 6134506"/>
              <a:gd name="connsiteY6" fmla="*/ 268097 h 1900116"/>
              <a:gd name="connsiteX7" fmla="*/ 3427937 w 6134506"/>
              <a:gd name="connsiteY7" fmla="*/ 340328 h 1900116"/>
              <a:gd name="connsiteX8" fmla="*/ 2908824 w 6134506"/>
              <a:gd name="connsiteY8" fmla="*/ 518922 h 1900116"/>
              <a:gd name="connsiteX9" fmla="*/ 2464324 w 6134506"/>
              <a:gd name="connsiteY9" fmla="*/ 658622 h 1900116"/>
              <a:gd name="connsiteX10" fmla="*/ 2324624 w 6134506"/>
              <a:gd name="connsiteY10" fmla="*/ 747522 h 1900116"/>
              <a:gd name="connsiteX11" fmla="*/ 2438924 w 6134506"/>
              <a:gd name="connsiteY11" fmla="*/ 817372 h 1900116"/>
              <a:gd name="connsiteX12" fmla="*/ 3023124 w 6134506"/>
              <a:gd name="connsiteY12" fmla="*/ 880872 h 1900116"/>
              <a:gd name="connsiteX13" fmla="*/ 3747024 w 6134506"/>
              <a:gd name="connsiteY13" fmla="*/ 931672 h 1900116"/>
              <a:gd name="connsiteX14" fmla="*/ 4420124 w 6134506"/>
              <a:gd name="connsiteY14" fmla="*/ 982472 h 1900116"/>
              <a:gd name="connsiteX15" fmla="*/ 5023374 w 6134506"/>
              <a:gd name="connsiteY15" fmla="*/ 1039622 h 1900116"/>
              <a:gd name="connsiteX16" fmla="*/ 5442474 w 6134506"/>
              <a:gd name="connsiteY16" fmla="*/ 1134872 h 1900116"/>
              <a:gd name="connsiteX17" fmla="*/ 5823474 w 6134506"/>
              <a:gd name="connsiteY17" fmla="*/ 1274572 h 1900116"/>
              <a:gd name="connsiteX18" fmla="*/ 5994924 w 6134506"/>
              <a:gd name="connsiteY18" fmla="*/ 1509522 h 1900116"/>
              <a:gd name="connsiteX19" fmla="*/ 5886974 w 6134506"/>
              <a:gd name="connsiteY19" fmla="*/ 1896872 h 1900116"/>
              <a:gd name="connsiteX20" fmla="*/ 6083824 w 6134506"/>
              <a:gd name="connsiteY20" fmla="*/ 1706372 h 1900116"/>
              <a:gd name="connsiteX21" fmla="*/ 6102874 w 6134506"/>
              <a:gd name="connsiteY21" fmla="*/ 1369822 h 1900116"/>
              <a:gd name="connsiteX22" fmla="*/ 5645674 w 6134506"/>
              <a:gd name="connsiteY22" fmla="*/ 1065022 h 1900116"/>
              <a:gd name="connsiteX23" fmla="*/ 4578874 w 6134506"/>
              <a:gd name="connsiteY23" fmla="*/ 861822 h 1900116"/>
              <a:gd name="connsiteX24" fmla="*/ 3512074 w 6134506"/>
              <a:gd name="connsiteY24" fmla="*/ 804672 h 1900116"/>
              <a:gd name="connsiteX25" fmla="*/ 3086624 w 6134506"/>
              <a:gd name="connsiteY25" fmla="*/ 760222 h 1900116"/>
              <a:gd name="connsiteX26" fmla="*/ 2908824 w 6134506"/>
              <a:gd name="connsiteY26" fmla="*/ 703072 h 1900116"/>
              <a:gd name="connsiteX27" fmla="*/ 3016774 w 6134506"/>
              <a:gd name="connsiteY27" fmla="*/ 582422 h 1900116"/>
              <a:gd name="connsiteX28" fmla="*/ 3531124 w 6134506"/>
              <a:gd name="connsiteY28" fmla="*/ 391922 h 1900116"/>
              <a:gd name="connsiteX29" fmla="*/ 3702574 w 6134506"/>
              <a:gd name="connsiteY29" fmla="*/ 277622 h 1900116"/>
              <a:gd name="connsiteX30" fmla="*/ 3372374 w 6134506"/>
              <a:gd name="connsiteY30" fmla="*/ 150622 h 1900116"/>
              <a:gd name="connsiteX31" fmla="*/ 2610374 w 6134506"/>
              <a:gd name="connsiteY31" fmla="*/ 74422 h 1900116"/>
              <a:gd name="connsiteX32" fmla="*/ 1835674 w 6134506"/>
              <a:gd name="connsiteY32" fmla="*/ 23622 h 1900116"/>
              <a:gd name="connsiteX33" fmla="*/ 984774 w 6134506"/>
              <a:gd name="connsiteY33" fmla="*/ 4572 h 1900116"/>
              <a:gd name="connsiteX34" fmla="*/ 524 w 6134506"/>
              <a:gd name="connsiteY34" fmla="*/ 4572 h 1900116"/>
              <a:gd name="connsiteX0" fmla="*/ 524 w 6131970"/>
              <a:gd name="connsiteY0" fmla="*/ 4572 h 1900116"/>
              <a:gd name="connsiteX1" fmla="*/ 857774 w 6131970"/>
              <a:gd name="connsiteY1" fmla="*/ 55372 h 1900116"/>
              <a:gd name="connsiteX2" fmla="*/ 1518174 w 6131970"/>
              <a:gd name="connsiteY2" fmla="*/ 80772 h 1900116"/>
              <a:gd name="connsiteX3" fmla="*/ 2203974 w 6131970"/>
              <a:gd name="connsiteY3" fmla="*/ 118872 h 1900116"/>
              <a:gd name="connsiteX4" fmla="*/ 2819924 w 6131970"/>
              <a:gd name="connsiteY4" fmla="*/ 176022 h 1900116"/>
              <a:gd name="connsiteX5" fmla="*/ 3270774 w 6131970"/>
              <a:gd name="connsiteY5" fmla="*/ 233172 h 1900116"/>
              <a:gd name="connsiteX6" fmla="*/ 3422380 w 6131970"/>
              <a:gd name="connsiteY6" fmla="*/ 268097 h 1900116"/>
              <a:gd name="connsiteX7" fmla="*/ 3427937 w 6131970"/>
              <a:gd name="connsiteY7" fmla="*/ 340328 h 1900116"/>
              <a:gd name="connsiteX8" fmla="*/ 2908824 w 6131970"/>
              <a:gd name="connsiteY8" fmla="*/ 518922 h 1900116"/>
              <a:gd name="connsiteX9" fmla="*/ 2464324 w 6131970"/>
              <a:gd name="connsiteY9" fmla="*/ 658622 h 1900116"/>
              <a:gd name="connsiteX10" fmla="*/ 2324624 w 6131970"/>
              <a:gd name="connsiteY10" fmla="*/ 747522 h 1900116"/>
              <a:gd name="connsiteX11" fmla="*/ 2438924 w 6131970"/>
              <a:gd name="connsiteY11" fmla="*/ 817372 h 1900116"/>
              <a:gd name="connsiteX12" fmla="*/ 3023124 w 6131970"/>
              <a:gd name="connsiteY12" fmla="*/ 880872 h 1900116"/>
              <a:gd name="connsiteX13" fmla="*/ 3747024 w 6131970"/>
              <a:gd name="connsiteY13" fmla="*/ 931672 h 1900116"/>
              <a:gd name="connsiteX14" fmla="*/ 4420124 w 6131970"/>
              <a:gd name="connsiteY14" fmla="*/ 982472 h 1900116"/>
              <a:gd name="connsiteX15" fmla="*/ 5023374 w 6131970"/>
              <a:gd name="connsiteY15" fmla="*/ 1039622 h 1900116"/>
              <a:gd name="connsiteX16" fmla="*/ 5442474 w 6131970"/>
              <a:gd name="connsiteY16" fmla="*/ 1134872 h 1900116"/>
              <a:gd name="connsiteX17" fmla="*/ 5823474 w 6131970"/>
              <a:gd name="connsiteY17" fmla="*/ 1274572 h 1900116"/>
              <a:gd name="connsiteX18" fmla="*/ 5994924 w 6131970"/>
              <a:gd name="connsiteY18" fmla="*/ 1509522 h 1900116"/>
              <a:gd name="connsiteX19" fmla="*/ 5886974 w 6131970"/>
              <a:gd name="connsiteY19" fmla="*/ 1896872 h 1900116"/>
              <a:gd name="connsiteX20" fmla="*/ 6083824 w 6131970"/>
              <a:gd name="connsiteY20" fmla="*/ 1706372 h 1900116"/>
              <a:gd name="connsiteX21" fmla="*/ 6102874 w 6131970"/>
              <a:gd name="connsiteY21" fmla="*/ 1369822 h 1900116"/>
              <a:gd name="connsiteX22" fmla="*/ 5645674 w 6131970"/>
              <a:gd name="connsiteY22" fmla="*/ 1065022 h 1900116"/>
              <a:gd name="connsiteX23" fmla="*/ 4578874 w 6131970"/>
              <a:gd name="connsiteY23" fmla="*/ 861822 h 1900116"/>
              <a:gd name="connsiteX24" fmla="*/ 3512074 w 6131970"/>
              <a:gd name="connsiteY24" fmla="*/ 804672 h 1900116"/>
              <a:gd name="connsiteX25" fmla="*/ 3086624 w 6131970"/>
              <a:gd name="connsiteY25" fmla="*/ 760222 h 1900116"/>
              <a:gd name="connsiteX26" fmla="*/ 2908824 w 6131970"/>
              <a:gd name="connsiteY26" fmla="*/ 703072 h 1900116"/>
              <a:gd name="connsiteX27" fmla="*/ 3016774 w 6131970"/>
              <a:gd name="connsiteY27" fmla="*/ 582422 h 1900116"/>
              <a:gd name="connsiteX28" fmla="*/ 3531124 w 6131970"/>
              <a:gd name="connsiteY28" fmla="*/ 391922 h 1900116"/>
              <a:gd name="connsiteX29" fmla="*/ 3702574 w 6131970"/>
              <a:gd name="connsiteY29" fmla="*/ 277622 h 1900116"/>
              <a:gd name="connsiteX30" fmla="*/ 3372374 w 6131970"/>
              <a:gd name="connsiteY30" fmla="*/ 150622 h 1900116"/>
              <a:gd name="connsiteX31" fmla="*/ 2610374 w 6131970"/>
              <a:gd name="connsiteY31" fmla="*/ 74422 h 1900116"/>
              <a:gd name="connsiteX32" fmla="*/ 1835674 w 6131970"/>
              <a:gd name="connsiteY32" fmla="*/ 23622 h 1900116"/>
              <a:gd name="connsiteX33" fmla="*/ 984774 w 6131970"/>
              <a:gd name="connsiteY33" fmla="*/ 4572 h 1900116"/>
              <a:gd name="connsiteX34" fmla="*/ 524 w 6131970"/>
              <a:gd name="connsiteY34" fmla="*/ 4572 h 1900116"/>
              <a:gd name="connsiteX0" fmla="*/ 524 w 6124820"/>
              <a:gd name="connsiteY0" fmla="*/ 4572 h 1900378"/>
              <a:gd name="connsiteX1" fmla="*/ 857774 w 6124820"/>
              <a:gd name="connsiteY1" fmla="*/ 55372 h 1900378"/>
              <a:gd name="connsiteX2" fmla="*/ 1518174 w 6124820"/>
              <a:gd name="connsiteY2" fmla="*/ 80772 h 1900378"/>
              <a:gd name="connsiteX3" fmla="*/ 2203974 w 6124820"/>
              <a:gd name="connsiteY3" fmla="*/ 118872 h 1900378"/>
              <a:gd name="connsiteX4" fmla="*/ 2819924 w 6124820"/>
              <a:gd name="connsiteY4" fmla="*/ 176022 h 1900378"/>
              <a:gd name="connsiteX5" fmla="*/ 3270774 w 6124820"/>
              <a:gd name="connsiteY5" fmla="*/ 233172 h 1900378"/>
              <a:gd name="connsiteX6" fmla="*/ 3422380 w 6124820"/>
              <a:gd name="connsiteY6" fmla="*/ 268097 h 1900378"/>
              <a:gd name="connsiteX7" fmla="*/ 3427937 w 6124820"/>
              <a:gd name="connsiteY7" fmla="*/ 340328 h 1900378"/>
              <a:gd name="connsiteX8" fmla="*/ 2908824 w 6124820"/>
              <a:gd name="connsiteY8" fmla="*/ 518922 h 1900378"/>
              <a:gd name="connsiteX9" fmla="*/ 2464324 w 6124820"/>
              <a:gd name="connsiteY9" fmla="*/ 658622 h 1900378"/>
              <a:gd name="connsiteX10" fmla="*/ 2324624 w 6124820"/>
              <a:gd name="connsiteY10" fmla="*/ 747522 h 1900378"/>
              <a:gd name="connsiteX11" fmla="*/ 2438924 w 6124820"/>
              <a:gd name="connsiteY11" fmla="*/ 817372 h 1900378"/>
              <a:gd name="connsiteX12" fmla="*/ 3023124 w 6124820"/>
              <a:gd name="connsiteY12" fmla="*/ 880872 h 1900378"/>
              <a:gd name="connsiteX13" fmla="*/ 3747024 w 6124820"/>
              <a:gd name="connsiteY13" fmla="*/ 931672 h 1900378"/>
              <a:gd name="connsiteX14" fmla="*/ 4420124 w 6124820"/>
              <a:gd name="connsiteY14" fmla="*/ 982472 h 1900378"/>
              <a:gd name="connsiteX15" fmla="*/ 5023374 w 6124820"/>
              <a:gd name="connsiteY15" fmla="*/ 1039622 h 1900378"/>
              <a:gd name="connsiteX16" fmla="*/ 5442474 w 6124820"/>
              <a:gd name="connsiteY16" fmla="*/ 1134872 h 1900378"/>
              <a:gd name="connsiteX17" fmla="*/ 5823474 w 6124820"/>
              <a:gd name="connsiteY17" fmla="*/ 1274572 h 1900378"/>
              <a:gd name="connsiteX18" fmla="*/ 5994924 w 6124820"/>
              <a:gd name="connsiteY18" fmla="*/ 1509522 h 1900378"/>
              <a:gd name="connsiteX19" fmla="*/ 5886974 w 6124820"/>
              <a:gd name="connsiteY19" fmla="*/ 1896872 h 1900378"/>
              <a:gd name="connsiteX20" fmla="*/ 6083824 w 6124820"/>
              <a:gd name="connsiteY20" fmla="*/ 1706372 h 1900378"/>
              <a:gd name="connsiteX21" fmla="*/ 6102874 w 6124820"/>
              <a:gd name="connsiteY21" fmla="*/ 1369822 h 1900378"/>
              <a:gd name="connsiteX22" fmla="*/ 5645674 w 6124820"/>
              <a:gd name="connsiteY22" fmla="*/ 1065022 h 1900378"/>
              <a:gd name="connsiteX23" fmla="*/ 4578874 w 6124820"/>
              <a:gd name="connsiteY23" fmla="*/ 861822 h 1900378"/>
              <a:gd name="connsiteX24" fmla="*/ 3512074 w 6124820"/>
              <a:gd name="connsiteY24" fmla="*/ 804672 h 1900378"/>
              <a:gd name="connsiteX25" fmla="*/ 3086624 w 6124820"/>
              <a:gd name="connsiteY25" fmla="*/ 760222 h 1900378"/>
              <a:gd name="connsiteX26" fmla="*/ 2908824 w 6124820"/>
              <a:gd name="connsiteY26" fmla="*/ 703072 h 1900378"/>
              <a:gd name="connsiteX27" fmla="*/ 3016774 w 6124820"/>
              <a:gd name="connsiteY27" fmla="*/ 582422 h 1900378"/>
              <a:gd name="connsiteX28" fmla="*/ 3531124 w 6124820"/>
              <a:gd name="connsiteY28" fmla="*/ 391922 h 1900378"/>
              <a:gd name="connsiteX29" fmla="*/ 3702574 w 6124820"/>
              <a:gd name="connsiteY29" fmla="*/ 277622 h 1900378"/>
              <a:gd name="connsiteX30" fmla="*/ 3372374 w 6124820"/>
              <a:gd name="connsiteY30" fmla="*/ 150622 h 1900378"/>
              <a:gd name="connsiteX31" fmla="*/ 2610374 w 6124820"/>
              <a:gd name="connsiteY31" fmla="*/ 74422 h 1900378"/>
              <a:gd name="connsiteX32" fmla="*/ 1835674 w 6124820"/>
              <a:gd name="connsiteY32" fmla="*/ 23622 h 1900378"/>
              <a:gd name="connsiteX33" fmla="*/ 984774 w 6124820"/>
              <a:gd name="connsiteY33" fmla="*/ 4572 h 1900378"/>
              <a:gd name="connsiteX34" fmla="*/ 524 w 6124820"/>
              <a:gd name="connsiteY34" fmla="*/ 4572 h 1900378"/>
              <a:gd name="connsiteX0" fmla="*/ 524 w 6118762"/>
              <a:gd name="connsiteY0" fmla="*/ 4572 h 1900602"/>
              <a:gd name="connsiteX1" fmla="*/ 857774 w 6118762"/>
              <a:gd name="connsiteY1" fmla="*/ 55372 h 1900602"/>
              <a:gd name="connsiteX2" fmla="*/ 1518174 w 6118762"/>
              <a:gd name="connsiteY2" fmla="*/ 80772 h 1900602"/>
              <a:gd name="connsiteX3" fmla="*/ 2203974 w 6118762"/>
              <a:gd name="connsiteY3" fmla="*/ 118872 h 1900602"/>
              <a:gd name="connsiteX4" fmla="*/ 2819924 w 6118762"/>
              <a:gd name="connsiteY4" fmla="*/ 176022 h 1900602"/>
              <a:gd name="connsiteX5" fmla="*/ 3270774 w 6118762"/>
              <a:gd name="connsiteY5" fmla="*/ 233172 h 1900602"/>
              <a:gd name="connsiteX6" fmla="*/ 3422380 w 6118762"/>
              <a:gd name="connsiteY6" fmla="*/ 268097 h 1900602"/>
              <a:gd name="connsiteX7" fmla="*/ 3427937 w 6118762"/>
              <a:gd name="connsiteY7" fmla="*/ 340328 h 1900602"/>
              <a:gd name="connsiteX8" fmla="*/ 2908824 w 6118762"/>
              <a:gd name="connsiteY8" fmla="*/ 518922 h 1900602"/>
              <a:gd name="connsiteX9" fmla="*/ 2464324 w 6118762"/>
              <a:gd name="connsiteY9" fmla="*/ 658622 h 1900602"/>
              <a:gd name="connsiteX10" fmla="*/ 2324624 w 6118762"/>
              <a:gd name="connsiteY10" fmla="*/ 747522 h 1900602"/>
              <a:gd name="connsiteX11" fmla="*/ 2438924 w 6118762"/>
              <a:gd name="connsiteY11" fmla="*/ 817372 h 1900602"/>
              <a:gd name="connsiteX12" fmla="*/ 3023124 w 6118762"/>
              <a:gd name="connsiteY12" fmla="*/ 880872 h 1900602"/>
              <a:gd name="connsiteX13" fmla="*/ 3747024 w 6118762"/>
              <a:gd name="connsiteY13" fmla="*/ 931672 h 1900602"/>
              <a:gd name="connsiteX14" fmla="*/ 4420124 w 6118762"/>
              <a:gd name="connsiteY14" fmla="*/ 982472 h 1900602"/>
              <a:gd name="connsiteX15" fmla="*/ 5023374 w 6118762"/>
              <a:gd name="connsiteY15" fmla="*/ 1039622 h 1900602"/>
              <a:gd name="connsiteX16" fmla="*/ 5442474 w 6118762"/>
              <a:gd name="connsiteY16" fmla="*/ 1134872 h 1900602"/>
              <a:gd name="connsiteX17" fmla="*/ 5823474 w 6118762"/>
              <a:gd name="connsiteY17" fmla="*/ 1274572 h 1900602"/>
              <a:gd name="connsiteX18" fmla="*/ 5994924 w 6118762"/>
              <a:gd name="connsiteY18" fmla="*/ 1509522 h 1900602"/>
              <a:gd name="connsiteX19" fmla="*/ 5886974 w 6118762"/>
              <a:gd name="connsiteY19" fmla="*/ 1896872 h 1900602"/>
              <a:gd name="connsiteX20" fmla="*/ 6083824 w 6118762"/>
              <a:gd name="connsiteY20" fmla="*/ 1706372 h 1900602"/>
              <a:gd name="connsiteX21" fmla="*/ 6102874 w 6118762"/>
              <a:gd name="connsiteY21" fmla="*/ 1369822 h 1900602"/>
              <a:gd name="connsiteX22" fmla="*/ 5645674 w 6118762"/>
              <a:gd name="connsiteY22" fmla="*/ 1065022 h 1900602"/>
              <a:gd name="connsiteX23" fmla="*/ 4578874 w 6118762"/>
              <a:gd name="connsiteY23" fmla="*/ 861822 h 1900602"/>
              <a:gd name="connsiteX24" fmla="*/ 3512074 w 6118762"/>
              <a:gd name="connsiteY24" fmla="*/ 804672 h 1900602"/>
              <a:gd name="connsiteX25" fmla="*/ 3086624 w 6118762"/>
              <a:gd name="connsiteY25" fmla="*/ 760222 h 1900602"/>
              <a:gd name="connsiteX26" fmla="*/ 2908824 w 6118762"/>
              <a:gd name="connsiteY26" fmla="*/ 703072 h 1900602"/>
              <a:gd name="connsiteX27" fmla="*/ 3016774 w 6118762"/>
              <a:gd name="connsiteY27" fmla="*/ 582422 h 1900602"/>
              <a:gd name="connsiteX28" fmla="*/ 3531124 w 6118762"/>
              <a:gd name="connsiteY28" fmla="*/ 391922 h 1900602"/>
              <a:gd name="connsiteX29" fmla="*/ 3702574 w 6118762"/>
              <a:gd name="connsiteY29" fmla="*/ 277622 h 1900602"/>
              <a:gd name="connsiteX30" fmla="*/ 3372374 w 6118762"/>
              <a:gd name="connsiteY30" fmla="*/ 150622 h 1900602"/>
              <a:gd name="connsiteX31" fmla="*/ 2610374 w 6118762"/>
              <a:gd name="connsiteY31" fmla="*/ 74422 h 1900602"/>
              <a:gd name="connsiteX32" fmla="*/ 1835674 w 6118762"/>
              <a:gd name="connsiteY32" fmla="*/ 23622 h 1900602"/>
              <a:gd name="connsiteX33" fmla="*/ 984774 w 6118762"/>
              <a:gd name="connsiteY33" fmla="*/ 4572 h 1900602"/>
              <a:gd name="connsiteX34" fmla="*/ 524 w 6118762"/>
              <a:gd name="connsiteY34" fmla="*/ 4572 h 1900602"/>
              <a:gd name="connsiteX0" fmla="*/ 524 w 6127701"/>
              <a:gd name="connsiteY0" fmla="*/ 4572 h 1900178"/>
              <a:gd name="connsiteX1" fmla="*/ 857774 w 6127701"/>
              <a:gd name="connsiteY1" fmla="*/ 55372 h 1900178"/>
              <a:gd name="connsiteX2" fmla="*/ 1518174 w 6127701"/>
              <a:gd name="connsiteY2" fmla="*/ 80772 h 1900178"/>
              <a:gd name="connsiteX3" fmla="*/ 2203974 w 6127701"/>
              <a:gd name="connsiteY3" fmla="*/ 118872 h 1900178"/>
              <a:gd name="connsiteX4" fmla="*/ 2819924 w 6127701"/>
              <a:gd name="connsiteY4" fmla="*/ 176022 h 1900178"/>
              <a:gd name="connsiteX5" fmla="*/ 3270774 w 6127701"/>
              <a:gd name="connsiteY5" fmla="*/ 233172 h 1900178"/>
              <a:gd name="connsiteX6" fmla="*/ 3422380 w 6127701"/>
              <a:gd name="connsiteY6" fmla="*/ 268097 h 1900178"/>
              <a:gd name="connsiteX7" fmla="*/ 3427937 w 6127701"/>
              <a:gd name="connsiteY7" fmla="*/ 340328 h 1900178"/>
              <a:gd name="connsiteX8" fmla="*/ 2908824 w 6127701"/>
              <a:gd name="connsiteY8" fmla="*/ 518922 h 1900178"/>
              <a:gd name="connsiteX9" fmla="*/ 2464324 w 6127701"/>
              <a:gd name="connsiteY9" fmla="*/ 658622 h 1900178"/>
              <a:gd name="connsiteX10" fmla="*/ 2324624 w 6127701"/>
              <a:gd name="connsiteY10" fmla="*/ 747522 h 1900178"/>
              <a:gd name="connsiteX11" fmla="*/ 2438924 w 6127701"/>
              <a:gd name="connsiteY11" fmla="*/ 817372 h 1900178"/>
              <a:gd name="connsiteX12" fmla="*/ 3023124 w 6127701"/>
              <a:gd name="connsiteY12" fmla="*/ 880872 h 1900178"/>
              <a:gd name="connsiteX13" fmla="*/ 3747024 w 6127701"/>
              <a:gd name="connsiteY13" fmla="*/ 931672 h 1900178"/>
              <a:gd name="connsiteX14" fmla="*/ 4420124 w 6127701"/>
              <a:gd name="connsiteY14" fmla="*/ 982472 h 1900178"/>
              <a:gd name="connsiteX15" fmla="*/ 5023374 w 6127701"/>
              <a:gd name="connsiteY15" fmla="*/ 1039622 h 1900178"/>
              <a:gd name="connsiteX16" fmla="*/ 5442474 w 6127701"/>
              <a:gd name="connsiteY16" fmla="*/ 1134872 h 1900178"/>
              <a:gd name="connsiteX17" fmla="*/ 5823474 w 6127701"/>
              <a:gd name="connsiteY17" fmla="*/ 1274572 h 1900178"/>
              <a:gd name="connsiteX18" fmla="*/ 5994924 w 6127701"/>
              <a:gd name="connsiteY18" fmla="*/ 1509522 h 1900178"/>
              <a:gd name="connsiteX19" fmla="*/ 5886974 w 6127701"/>
              <a:gd name="connsiteY19" fmla="*/ 1896872 h 1900178"/>
              <a:gd name="connsiteX20" fmla="*/ 6083824 w 6127701"/>
              <a:gd name="connsiteY20" fmla="*/ 1706372 h 1900178"/>
              <a:gd name="connsiteX21" fmla="*/ 6102874 w 6127701"/>
              <a:gd name="connsiteY21" fmla="*/ 1369822 h 1900178"/>
              <a:gd name="connsiteX22" fmla="*/ 5645674 w 6127701"/>
              <a:gd name="connsiteY22" fmla="*/ 1065022 h 1900178"/>
              <a:gd name="connsiteX23" fmla="*/ 4578874 w 6127701"/>
              <a:gd name="connsiteY23" fmla="*/ 861822 h 1900178"/>
              <a:gd name="connsiteX24" fmla="*/ 3512074 w 6127701"/>
              <a:gd name="connsiteY24" fmla="*/ 804672 h 1900178"/>
              <a:gd name="connsiteX25" fmla="*/ 3086624 w 6127701"/>
              <a:gd name="connsiteY25" fmla="*/ 760222 h 1900178"/>
              <a:gd name="connsiteX26" fmla="*/ 2908824 w 6127701"/>
              <a:gd name="connsiteY26" fmla="*/ 703072 h 1900178"/>
              <a:gd name="connsiteX27" fmla="*/ 3016774 w 6127701"/>
              <a:gd name="connsiteY27" fmla="*/ 582422 h 1900178"/>
              <a:gd name="connsiteX28" fmla="*/ 3531124 w 6127701"/>
              <a:gd name="connsiteY28" fmla="*/ 391922 h 1900178"/>
              <a:gd name="connsiteX29" fmla="*/ 3702574 w 6127701"/>
              <a:gd name="connsiteY29" fmla="*/ 277622 h 1900178"/>
              <a:gd name="connsiteX30" fmla="*/ 3372374 w 6127701"/>
              <a:gd name="connsiteY30" fmla="*/ 150622 h 1900178"/>
              <a:gd name="connsiteX31" fmla="*/ 2610374 w 6127701"/>
              <a:gd name="connsiteY31" fmla="*/ 74422 h 1900178"/>
              <a:gd name="connsiteX32" fmla="*/ 1835674 w 6127701"/>
              <a:gd name="connsiteY32" fmla="*/ 23622 h 1900178"/>
              <a:gd name="connsiteX33" fmla="*/ 984774 w 6127701"/>
              <a:gd name="connsiteY33" fmla="*/ 4572 h 1900178"/>
              <a:gd name="connsiteX34" fmla="*/ 524 w 6127701"/>
              <a:gd name="connsiteY34" fmla="*/ 4572 h 1900178"/>
              <a:gd name="connsiteX0" fmla="*/ 524 w 6121113"/>
              <a:gd name="connsiteY0" fmla="*/ 4572 h 1900086"/>
              <a:gd name="connsiteX1" fmla="*/ 857774 w 6121113"/>
              <a:gd name="connsiteY1" fmla="*/ 55372 h 1900086"/>
              <a:gd name="connsiteX2" fmla="*/ 1518174 w 6121113"/>
              <a:gd name="connsiteY2" fmla="*/ 80772 h 1900086"/>
              <a:gd name="connsiteX3" fmla="*/ 2203974 w 6121113"/>
              <a:gd name="connsiteY3" fmla="*/ 118872 h 1900086"/>
              <a:gd name="connsiteX4" fmla="*/ 2819924 w 6121113"/>
              <a:gd name="connsiteY4" fmla="*/ 176022 h 1900086"/>
              <a:gd name="connsiteX5" fmla="*/ 3270774 w 6121113"/>
              <a:gd name="connsiteY5" fmla="*/ 233172 h 1900086"/>
              <a:gd name="connsiteX6" fmla="*/ 3422380 w 6121113"/>
              <a:gd name="connsiteY6" fmla="*/ 268097 h 1900086"/>
              <a:gd name="connsiteX7" fmla="*/ 3427937 w 6121113"/>
              <a:gd name="connsiteY7" fmla="*/ 340328 h 1900086"/>
              <a:gd name="connsiteX8" fmla="*/ 2908824 w 6121113"/>
              <a:gd name="connsiteY8" fmla="*/ 518922 h 1900086"/>
              <a:gd name="connsiteX9" fmla="*/ 2464324 w 6121113"/>
              <a:gd name="connsiteY9" fmla="*/ 658622 h 1900086"/>
              <a:gd name="connsiteX10" fmla="*/ 2324624 w 6121113"/>
              <a:gd name="connsiteY10" fmla="*/ 747522 h 1900086"/>
              <a:gd name="connsiteX11" fmla="*/ 2438924 w 6121113"/>
              <a:gd name="connsiteY11" fmla="*/ 817372 h 1900086"/>
              <a:gd name="connsiteX12" fmla="*/ 3023124 w 6121113"/>
              <a:gd name="connsiteY12" fmla="*/ 880872 h 1900086"/>
              <a:gd name="connsiteX13" fmla="*/ 3747024 w 6121113"/>
              <a:gd name="connsiteY13" fmla="*/ 931672 h 1900086"/>
              <a:gd name="connsiteX14" fmla="*/ 4420124 w 6121113"/>
              <a:gd name="connsiteY14" fmla="*/ 982472 h 1900086"/>
              <a:gd name="connsiteX15" fmla="*/ 5023374 w 6121113"/>
              <a:gd name="connsiteY15" fmla="*/ 1039622 h 1900086"/>
              <a:gd name="connsiteX16" fmla="*/ 5442474 w 6121113"/>
              <a:gd name="connsiteY16" fmla="*/ 1134872 h 1900086"/>
              <a:gd name="connsiteX17" fmla="*/ 5823474 w 6121113"/>
              <a:gd name="connsiteY17" fmla="*/ 1274572 h 1900086"/>
              <a:gd name="connsiteX18" fmla="*/ 5994924 w 6121113"/>
              <a:gd name="connsiteY18" fmla="*/ 1509522 h 1900086"/>
              <a:gd name="connsiteX19" fmla="*/ 5886974 w 6121113"/>
              <a:gd name="connsiteY19" fmla="*/ 1896872 h 1900086"/>
              <a:gd name="connsiteX20" fmla="*/ 6083824 w 6121113"/>
              <a:gd name="connsiteY20" fmla="*/ 1706372 h 1900086"/>
              <a:gd name="connsiteX21" fmla="*/ 6102874 w 6121113"/>
              <a:gd name="connsiteY21" fmla="*/ 1369822 h 1900086"/>
              <a:gd name="connsiteX22" fmla="*/ 5645674 w 6121113"/>
              <a:gd name="connsiteY22" fmla="*/ 1065022 h 1900086"/>
              <a:gd name="connsiteX23" fmla="*/ 4578874 w 6121113"/>
              <a:gd name="connsiteY23" fmla="*/ 861822 h 1900086"/>
              <a:gd name="connsiteX24" fmla="*/ 3512074 w 6121113"/>
              <a:gd name="connsiteY24" fmla="*/ 804672 h 1900086"/>
              <a:gd name="connsiteX25" fmla="*/ 3086624 w 6121113"/>
              <a:gd name="connsiteY25" fmla="*/ 760222 h 1900086"/>
              <a:gd name="connsiteX26" fmla="*/ 2908824 w 6121113"/>
              <a:gd name="connsiteY26" fmla="*/ 703072 h 1900086"/>
              <a:gd name="connsiteX27" fmla="*/ 3016774 w 6121113"/>
              <a:gd name="connsiteY27" fmla="*/ 582422 h 1900086"/>
              <a:gd name="connsiteX28" fmla="*/ 3531124 w 6121113"/>
              <a:gd name="connsiteY28" fmla="*/ 391922 h 1900086"/>
              <a:gd name="connsiteX29" fmla="*/ 3702574 w 6121113"/>
              <a:gd name="connsiteY29" fmla="*/ 277622 h 1900086"/>
              <a:gd name="connsiteX30" fmla="*/ 3372374 w 6121113"/>
              <a:gd name="connsiteY30" fmla="*/ 150622 h 1900086"/>
              <a:gd name="connsiteX31" fmla="*/ 2610374 w 6121113"/>
              <a:gd name="connsiteY31" fmla="*/ 74422 h 1900086"/>
              <a:gd name="connsiteX32" fmla="*/ 1835674 w 6121113"/>
              <a:gd name="connsiteY32" fmla="*/ 23622 h 1900086"/>
              <a:gd name="connsiteX33" fmla="*/ 984774 w 6121113"/>
              <a:gd name="connsiteY33" fmla="*/ 4572 h 1900086"/>
              <a:gd name="connsiteX34" fmla="*/ 524 w 6121113"/>
              <a:gd name="connsiteY34" fmla="*/ 4572 h 1900086"/>
              <a:gd name="connsiteX0" fmla="*/ 524 w 6133550"/>
              <a:gd name="connsiteY0" fmla="*/ 4572 h 1899996"/>
              <a:gd name="connsiteX1" fmla="*/ 857774 w 6133550"/>
              <a:gd name="connsiteY1" fmla="*/ 55372 h 1899996"/>
              <a:gd name="connsiteX2" fmla="*/ 1518174 w 6133550"/>
              <a:gd name="connsiteY2" fmla="*/ 80772 h 1899996"/>
              <a:gd name="connsiteX3" fmla="*/ 2203974 w 6133550"/>
              <a:gd name="connsiteY3" fmla="*/ 118872 h 1899996"/>
              <a:gd name="connsiteX4" fmla="*/ 2819924 w 6133550"/>
              <a:gd name="connsiteY4" fmla="*/ 176022 h 1899996"/>
              <a:gd name="connsiteX5" fmla="*/ 3270774 w 6133550"/>
              <a:gd name="connsiteY5" fmla="*/ 233172 h 1899996"/>
              <a:gd name="connsiteX6" fmla="*/ 3422380 w 6133550"/>
              <a:gd name="connsiteY6" fmla="*/ 268097 h 1899996"/>
              <a:gd name="connsiteX7" fmla="*/ 3427937 w 6133550"/>
              <a:gd name="connsiteY7" fmla="*/ 340328 h 1899996"/>
              <a:gd name="connsiteX8" fmla="*/ 2908824 w 6133550"/>
              <a:gd name="connsiteY8" fmla="*/ 518922 h 1899996"/>
              <a:gd name="connsiteX9" fmla="*/ 2464324 w 6133550"/>
              <a:gd name="connsiteY9" fmla="*/ 658622 h 1899996"/>
              <a:gd name="connsiteX10" fmla="*/ 2324624 w 6133550"/>
              <a:gd name="connsiteY10" fmla="*/ 747522 h 1899996"/>
              <a:gd name="connsiteX11" fmla="*/ 2438924 w 6133550"/>
              <a:gd name="connsiteY11" fmla="*/ 817372 h 1899996"/>
              <a:gd name="connsiteX12" fmla="*/ 3023124 w 6133550"/>
              <a:gd name="connsiteY12" fmla="*/ 880872 h 1899996"/>
              <a:gd name="connsiteX13" fmla="*/ 3747024 w 6133550"/>
              <a:gd name="connsiteY13" fmla="*/ 931672 h 1899996"/>
              <a:gd name="connsiteX14" fmla="*/ 4420124 w 6133550"/>
              <a:gd name="connsiteY14" fmla="*/ 982472 h 1899996"/>
              <a:gd name="connsiteX15" fmla="*/ 5023374 w 6133550"/>
              <a:gd name="connsiteY15" fmla="*/ 1039622 h 1899996"/>
              <a:gd name="connsiteX16" fmla="*/ 5442474 w 6133550"/>
              <a:gd name="connsiteY16" fmla="*/ 1134872 h 1899996"/>
              <a:gd name="connsiteX17" fmla="*/ 5823474 w 6133550"/>
              <a:gd name="connsiteY17" fmla="*/ 1274572 h 1899996"/>
              <a:gd name="connsiteX18" fmla="*/ 5994924 w 6133550"/>
              <a:gd name="connsiteY18" fmla="*/ 1509522 h 1899996"/>
              <a:gd name="connsiteX19" fmla="*/ 5886974 w 6133550"/>
              <a:gd name="connsiteY19" fmla="*/ 1896872 h 1899996"/>
              <a:gd name="connsiteX20" fmla="*/ 6074299 w 6133550"/>
              <a:gd name="connsiteY20" fmla="*/ 1701610 h 1899996"/>
              <a:gd name="connsiteX21" fmla="*/ 6102874 w 6133550"/>
              <a:gd name="connsiteY21" fmla="*/ 1369822 h 1899996"/>
              <a:gd name="connsiteX22" fmla="*/ 5645674 w 6133550"/>
              <a:gd name="connsiteY22" fmla="*/ 1065022 h 1899996"/>
              <a:gd name="connsiteX23" fmla="*/ 4578874 w 6133550"/>
              <a:gd name="connsiteY23" fmla="*/ 861822 h 1899996"/>
              <a:gd name="connsiteX24" fmla="*/ 3512074 w 6133550"/>
              <a:gd name="connsiteY24" fmla="*/ 804672 h 1899996"/>
              <a:gd name="connsiteX25" fmla="*/ 3086624 w 6133550"/>
              <a:gd name="connsiteY25" fmla="*/ 760222 h 1899996"/>
              <a:gd name="connsiteX26" fmla="*/ 2908824 w 6133550"/>
              <a:gd name="connsiteY26" fmla="*/ 703072 h 1899996"/>
              <a:gd name="connsiteX27" fmla="*/ 3016774 w 6133550"/>
              <a:gd name="connsiteY27" fmla="*/ 582422 h 1899996"/>
              <a:gd name="connsiteX28" fmla="*/ 3531124 w 6133550"/>
              <a:gd name="connsiteY28" fmla="*/ 391922 h 1899996"/>
              <a:gd name="connsiteX29" fmla="*/ 3702574 w 6133550"/>
              <a:gd name="connsiteY29" fmla="*/ 277622 h 1899996"/>
              <a:gd name="connsiteX30" fmla="*/ 3372374 w 6133550"/>
              <a:gd name="connsiteY30" fmla="*/ 150622 h 1899996"/>
              <a:gd name="connsiteX31" fmla="*/ 2610374 w 6133550"/>
              <a:gd name="connsiteY31" fmla="*/ 74422 h 1899996"/>
              <a:gd name="connsiteX32" fmla="*/ 1835674 w 6133550"/>
              <a:gd name="connsiteY32" fmla="*/ 23622 h 1899996"/>
              <a:gd name="connsiteX33" fmla="*/ 984774 w 6133550"/>
              <a:gd name="connsiteY33" fmla="*/ 4572 h 1899996"/>
              <a:gd name="connsiteX34" fmla="*/ 524 w 6133550"/>
              <a:gd name="connsiteY34" fmla="*/ 4572 h 1899996"/>
              <a:gd name="connsiteX0" fmla="*/ 524 w 6133550"/>
              <a:gd name="connsiteY0" fmla="*/ 4572 h 1899996"/>
              <a:gd name="connsiteX1" fmla="*/ 857774 w 6133550"/>
              <a:gd name="connsiteY1" fmla="*/ 55372 h 1899996"/>
              <a:gd name="connsiteX2" fmla="*/ 1518174 w 6133550"/>
              <a:gd name="connsiteY2" fmla="*/ 80772 h 1899996"/>
              <a:gd name="connsiteX3" fmla="*/ 2203974 w 6133550"/>
              <a:gd name="connsiteY3" fmla="*/ 118872 h 1899996"/>
              <a:gd name="connsiteX4" fmla="*/ 2819924 w 6133550"/>
              <a:gd name="connsiteY4" fmla="*/ 176022 h 1899996"/>
              <a:gd name="connsiteX5" fmla="*/ 3270774 w 6133550"/>
              <a:gd name="connsiteY5" fmla="*/ 233172 h 1899996"/>
              <a:gd name="connsiteX6" fmla="*/ 3422380 w 6133550"/>
              <a:gd name="connsiteY6" fmla="*/ 268097 h 1899996"/>
              <a:gd name="connsiteX7" fmla="*/ 3427937 w 6133550"/>
              <a:gd name="connsiteY7" fmla="*/ 340328 h 1899996"/>
              <a:gd name="connsiteX8" fmla="*/ 2908824 w 6133550"/>
              <a:gd name="connsiteY8" fmla="*/ 518922 h 1899996"/>
              <a:gd name="connsiteX9" fmla="*/ 2464324 w 6133550"/>
              <a:gd name="connsiteY9" fmla="*/ 658622 h 1899996"/>
              <a:gd name="connsiteX10" fmla="*/ 2324624 w 6133550"/>
              <a:gd name="connsiteY10" fmla="*/ 747522 h 1899996"/>
              <a:gd name="connsiteX11" fmla="*/ 2438924 w 6133550"/>
              <a:gd name="connsiteY11" fmla="*/ 817372 h 1899996"/>
              <a:gd name="connsiteX12" fmla="*/ 3023124 w 6133550"/>
              <a:gd name="connsiteY12" fmla="*/ 880872 h 1899996"/>
              <a:gd name="connsiteX13" fmla="*/ 3747024 w 6133550"/>
              <a:gd name="connsiteY13" fmla="*/ 931672 h 1899996"/>
              <a:gd name="connsiteX14" fmla="*/ 4420124 w 6133550"/>
              <a:gd name="connsiteY14" fmla="*/ 982472 h 1899996"/>
              <a:gd name="connsiteX15" fmla="*/ 5023374 w 6133550"/>
              <a:gd name="connsiteY15" fmla="*/ 1039622 h 1899996"/>
              <a:gd name="connsiteX16" fmla="*/ 5442474 w 6133550"/>
              <a:gd name="connsiteY16" fmla="*/ 1134872 h 1899996"/>
              <a:gd name="connsiteX17" fmla="*/ 5823474 w 6133550"/>
              <a:gd name="connsiteY17" fmla="*/ 1274572 h 1899996"/>
              <a:gd name="connsiteX18" fmla="*/ 5994924 w 6133550"/>
              <a:gd name="connsiteY18" fmla="*/ 1509522 h 1899996"/>
              <a:gd name="connsiteX19" fmla="*/ 5886974 w 6133550"/>
              <a:gd name="connsiteY19" fmla="*/ 1896872 h 1899996"/>
              <a:gd name="connsiteX20" fmla="*/ 6074299 w 6133550"/>
              <a:gd name="connsiteY20" fmla="*/ 1701610 h 1899996"/>
              <a:gd name="connsiteX21" fmla="*/ 6102874 w 6133550"/>
              <a:gd name="connsiteY21" fmla="*/ 1369822 h 1899996"/>
              <a:gd name="connsiteX22" fmla="*/ 5645674 w 6133550"/>
              <a:gd name="connsiteY22" fmla="*/ 1065022 h 1899996"/>
              <a:gd name="connsiteX23" fmla="*/ 4578874 w 6133550"/>
              <a:gd name="connsiteY23" fmla="*/ 861822 h 1899996"/>
              <a:gd name="connsiteX24" fmla="*/ 3512074 w 6133550"/>
              <a:gd name="connsiteY24" fmla="*/ 804672 h 1899996"/>
              <a:gd name="connsiteX25" fmla="*/ 3086624 w 6133550"/>
              <a:gd name="connsiteY25" fmla="*/ 760222 h 1899996"/>
              <a:gd name="connsiteX26" fmla="*/ 2908824 w 6133550"/>
              <a:gd name="connsiteY26" fmla="*/ 703072 h 1899996"/>
              <a:gd name="connsiteX27" fmla="*/ 3016774 w 6133550"/>
              <a:gd name="connsiteY27" fmla="*/ 582422 h 1899996"/>
              <a:gd name="connsiteX28" fmla="*/ 3531124 w 6133550"/>
              <a:gd name="connsiteY28" fmla="*/ 391922 h 1899996"/>
              <a:gd name="connsiteX29" fmla="*/ 3702574 w 6133550"/>
              <a:gd name="connsiteY29" fmla="*/ 277622 h 1899996"/>
              <a:gd name="connsiteX30" fmla="*/ 3372374 w 6133550"/>
              <a:gd name="connsiteY30" fmla="*/ 150622 h 1899996"/>
              <a:gd name="connsiteX31" fmla="*/ 2610374 w 6133550"/>
              <a:gd name="connsiteY31" fmla="*/ 74422 h 1899996"/>
              <a:gd name="connsiteX32" fmla="*/ 1835674 w 6133550"/>
              <a:gd name="connsiteY32" fmla="*/ 23622 h 1899996"/>
              <a:gd name="connsiteX33" fmla="*/ 984774 w 6133550"/>
              <a:gd name="connsiteY33" fmla="*/ 4572 h 1899996"/>
              <a:gd name="connsiteX34" fmla="*/ 524 w 6133550"/>
              <a:gd name="connsiteY34" fmla="*/ 4572 h 1899996"/>
              <a:gd name="connsiteX0" fmla="*/ 524 w 6136641"/>
              <a:gd name="connsiteY0" fmla="*/ 4572 h 1899760"/>
              <a:gd name="connsiteX1" fmla="*/ 857774 w 6136641"/>
              <a:gd name="connsiteY1" fmla="*/ 55372 h 1899760"/>
              <a:gd name="connsiteX2" fmla="*/ 1518174 w 6136641"/>
              <a:gd name="connsiteY2" fmla="*/ 80772 h 1899760"/>
              <a:gd name="connsiteX3" fmla="*/ 2203974 w 6136641"/>
              <a:gd name="connsiteY3" fmla="*/ 118872 h 1899760"/>
              <a:gd name="connsiteX4" fmla="*/ 2819924 w 6136641"/>
              <a:gd name="connsiteY4" fmla="*/ 176022 h 1899760"/>
              <a:gd name="connsiteX5" fmla="*/ 3270774 w 6136641"/>
              <a:gd name="connsiteY5" fmla="*/ 233172 h 1899760"/>
              <a:gd name="connsiteX6" fmla="*/ 3422380 w 6136641"/>
              <a:gd name="connsiteY6" fmla="*/ 268097 h 1899760"/>
              <a:gd name="connsiteX7" fmla="*/ 3427937 w 6136641"/>
              <a:gd name="connsiteY7" fmla="*/ 340328 h 1899760"/>
              <a:gd name="connsiteX8" fmla="*/ 2908824 w 6136641"/>
              <a:gd name="connsiteY8" fmla="*/ 518922 h 1899760"/>
              <a:gd name="connsiteX9" fmla="*/ 2464324 w 6136641"/>
              <a:gd name="connsiteY9" fmla="*/ 658622 h 1899760"/>
              <a:gd name="connsiteX10" fmla="*/ 2324624 w 6136641"/>
              <a:gd name="connsiteY10" fmla="*/ 747522 h 1899760"/>
              <a:gd name="connsiteX11" fmla="*/ 2438924 w 6136641"/>
              <a:gd name="connsiteY11" fmla="*/ 817372 h 1899760"/>
              <a:gd name="connsiteX12" fmla="*/ 3023124 w 6136641"/>
              <a:gd name="connsiteY12" fmla="*/ 880872 h 1899760"/>
              <a:gd name="connsiteX13" fmla="*/ 3747024 w 6136641"/>
              <a:gd name="connsiteY13" fmla="*/ 931672 h 1899760"/>
              <a:gd name="connsiteX14" fmla="*/ 4420124 w 6136641"/>
              <a:gd name="connsiteY14" fmla="*/ 982472 h 1899760"/>
              <a:gd name="connsiteX15" fmla="*/ 5023374 w 6136641"/>
              <a:gd name="connsiteY15" fmla="*/ 1039622 h 1899760"/>
              <a:gd name="connsiteX16" fmla="*/ 5442474 w 6136641"/>
              <a:gd name="connsiteY16" fmla="*/ 1134872 h 1899760"/>
              <a:gd name="connsiteX17" fmla="*/ 5823474 w 6136641"/>
              <a:gd name="connsiteY17" fmla="*/ 1274572 h 1899760"/>
              <a:gd name="connsiteX18" fmla="*/ 5994924 w 6136641"/>
              <a:gd name="connsiteY18" fmla="*/ 1509522 h 1899760"/>
              <a:gd name="connsiteX19" fmla="*/ 5886974 w 6136641"/>
              <a:gd name="connsiteY19" fmla="*/ 1896872 h 1899760"/>
              <a:gd name="connsiteX20" fmla="*/ 6074299 w 6136641"/>
              <a:gd name="connsiteY20" fmla="*/ 1701610 h 1899760"/>
              <a:gd name="connsiteX21" fmla="*/ 6102874 w 6136641"/>
              <a:gd name="connsiteY21" fmla="*/ 1369822 h 1899760"/>
              <a:gd name="connsiteX22" fmla="*/ 5645674 w 6136641"/>
              <a:gd name="connsiteY22" fmla="*/ 1065022 h 1899760"/>
              <a:gd name="connsiteX23" fmla="*/ 4578874 w 6136641"/>
              <a:gd name="connsiteY23" fmla="*/ 861822 h 1899760"/>
              <a:gd name="connsiteX24" fmla="*/ 3512074 w 6136641"/>
              <a:gd name="connsiteY24" fmla="*/ 804672 h 1899760"/>
              <a:gd name="connsiteX25" fmla="*/ 3086624 w 6136641"/>
              <a:gd name="connsiteY25" fmla="*/ 760222 h 1899760"/>
              <a:gd name="connsiteX26" fmla="*/ 2908824 w 6136641"/>
              <a:gd name="connsiteY26" fmla="*/ 703072 h 1899760"/>
              <a:gd name="connsiteX27" fmla="*/ 3016774 w 6136641"/>
              <a:gd name="connsiteY27" fmla="*/ 582422 h 1899760"/>
              <a:gd name="connsiteX28" fmla="*/ 3531124 w 6136641"/>
              <a:gd name="connsiteY28" fmla="*/ 391922 h 1899760"/>
              <a:gd name="connsiteX29" fmla="*/ 3702574 w 6136641"/>
              <a:gd name="connsiteY29" fmla="*/ 277622 h 1899760"/>
              <a:gd name="connsiteX30" fmla="*/ 3372374 w 6136641"/>
              <a:gd name="connsiteY30" fmla="*/ 150622 h 1899760"/>
              <a:gd name="connsiteX31" fmla="*/ 2610374 w 6136641"/>
              <a:gd name="connsiteY31" fmla="*/ 74422 h 1899760"/>
              <a:gd name="connsiteX32" fmla="*/ 1835674 w 6136641"/>
              <a:gd name="connsiteY32" fmla="*/ 23622 h 1899760"/>
              <a:gd name="connsiteX33" fmla="*/ 984774 w 6136641"/>
              <a:gd name="connsiteY33" fmla="*/ 4572 h 1899760"/>
              <a:gd name="connsiteX34" fmla="*/ 524 w 6136641"/>
              <a:gd name="connsiteY34" fmla="*/ 4572 h 1899760"/>
              <a:gd name="connsiteX0" fmla="*/ 524 w 6137197"/>
              <a:gd name="connsiteY0" fmla="*/ 4572 h 1863034"/>
              <a:gd name="connsiteX1" fmla="*/ 857774 w 6137197"/>
              <a:gd name="connsiteY1" fmla="*/ 55372 h 1863034"/>
              <a:gd name="connsiteX2" fmla="*/ 1518174 w 6137197"/>
              <a:gd name="connsiteY2" fmla="*/ 80772 h 1863034"/>
              <a:gd name="connsiteX3" fmla="*/ 2203974 w 6137197"/>
              <a:gd name="connsiteY3" fmla="*/ 118872 h 1863034"/>
              <a:gd name="connsiteX4" fmla="*/ 2819924 w 6137197"/>
              <a:gd name="connsiteY4" fmla="*/ 176022 h 1863034"/>
              <a:gd name="connsiteX5" fmla="*/ 3270774 w 6137197"/>
              <a:gd name="connsiteY5" fmla="*/ 233172 h 1863034"/>
              <a:gd name="connsiteX6" fmla="*/ 3422380 w 6137197"/>
              <a:gd name="connsiteY6" fmla="*/ 268097 h 1863034"/>
              <a:gd name="connsiteX7" fmla="*/ 3427937 w 6137197"/>
              <a:gd name="connsiteY7" fmla="*/ 340328 h 1863034"/>
              <a:gd name="connsiteX8" fmla="*/ 2908824 w 6137197"/>
              <a:gd name="connsiteY8" fmla="*/ 518922 h 1863034"/>
              <a:gd name="connsiteX9" fmla="*/ 2464324 w 6137197"/>
              <a:gd name="connsiteY9" fmla="*/ 658622 h 1863034"/>
              <a:gd name="connsiteX10" fmla="*/ 2324624 w 6137197"/>
              <a:gd name="connsiteY10" fmla="*/ 747522 h 1863034"/>
              <a:gd name="connsiteX11" fmla="*/ 2438924 w 6137197"/>
              <a:gd name="connsiteY11" fmla="*/ 817372 h 1863034"/>
              <a:gd name="connsiteX12" fmla="*/ 3023124 w 6137197"/>
              <a:gd name="connsiteY12" fmla="*/ 880872 h 1863034"/>
              <a:gd name="connsiteX13" fmla="*/ 3747024 w 6137197"/>
              <a:gd name="connsiteY13" fmla="*/ 931672 h 1863034"/>
              <a:gd name="connsiteX14" fmla="*/ 4420124 w 6137197"/>
              <a:gd name="connsiteY14" fmla="*/ 982472 h 1863034"/>
              <a:gd name="connsiteX15" fmla="*/ 5023374 w 6137197"/>
              <a:gd name="connsiteY15" fmla="*/ 1039622 h 1863034"/>
              <a:gd name="connsiteX16" fmla="*/ 5442474 w 6137197"/>
              <a:gd name="connsiteY16" fmla="*/ 1134872 h 1863034"/>
              <a:gd name="connsiteX17" fmla="*/ 5823474 w 6137197"/>
              <a:gd name="connsiteY17" fmla="*/ 1274572 h 1863034"/>
              <a:gd name="connsiteX18" fmla="*/ 5994924 w 6137197"/>
              <a:gd name="connsiteY18" fmla="*/ 1509522 h 1863034"/>
              <a:gd name="connsiteX19" fmla="*/ 5834587 w 6137197"/>
              <a:gd name="connsiteY19" fmla="*/ 1858772 h 1863034"/>
              <a:gd name="connsiteX20" fmla="*/ 6074299 w 6137197"/>
              <a:gd name="connsiteY20" fmla="*/ 1701610 h 1863034"/>
              <a:gd name="connsiteX21" fmla="*/ 6102874 w 6137197"/>
              <a:gd name="connsiteY21" fmla="*/ 1369822 h 1863034"/>
              <a:gd name="connsiteX22" fmla="*/ 5645674 w 6137197"/>
              <a:gd name="connsiteY22" fmla="*/ 1065022 h 1863034"/>
              <a:gd name="connsiteX23" fmla="*/ 4578874 w 6137197"/>
              <a:gd name="connsiteY23" fmla="*/ 861822 h 1863034"/>
              <a:gd name="connsiteX24" fmla="*/ 3512074 w 6137197"/>
              <a:gd name="connsiteY24" fmla="*/ 804672 h 1863034"/>
              <a:gd name="connsiteX25" fmla="*/ 3086624 w 6137197"/>
              <a:gd name="connsiteY25" fmla="*/ 760222 h 1863034"/>
              <a:gd name="connsiteX26" fmla="*/ 2908824 w 6137197"/>
              <a:gd name="connsiteY26" fmla="*/ 703072 h 1863034"/>
              <a:gd name="connsiteX27" fmla="*/ 3016774 w 6137197"/>
              <a:gd name="connsiteY27" fmla="*/ 582422 h 1863034"/>
              <a:gd name="connsiteX28" fmla="*/ 3531124 w 6137197"/>
              <a:gd name="connsiteY28" fmla="*/ 391922 h 1863034"/>
              <a:gd name="connsiteX29" fmla="*/ 3702574 w 6137197"/>
              <a:gd name="connsiteY29" fmla="*/ 277622 h 1863034"/>
              <a:gd name="connsiteX30" fmla="*/ 3372374 w 6137197"/>
              <a:gd name="connsiteY30" fmla="*/ 150622 h 1863034"/>
              <a:gd name="connsiteX31" fmla="*/ 2610374 w 6137197"/>
              <a:gd name="connsiteY31" fmla="*/ 74422 h 1863034"/>
              <a:gd name="connsiteX32" fmla="*/ 1835674 w 6137197"/>
              <a:gd name="connsiteY32" fmla="*/ 23622 h 1863034"/>
              <a:gd name="connsiteX33" fmla="*/ 984774 w 6137197"/>
              <a:gd name="connsiteY33" fmla="*/ 4572 h 1863034"/>
              <a:gd name="connsiteX34" fmla="*/ 524 w 6137197"/>
              <a:gd name="connsiteY34" fmla="*/ 4572 h 1863034"/>
              <a:gd name="connsiteX0" fmla="*/ 524 w 6143413"/>
              <a:gd name="connsiteY0" fmla="*/ 4572 h 1862267"/>
              <a:gd name="connsiteX1" fmla="*/ 857774 w 6143413"/>
              <a:gd name="connsiteY1" fmla="*/ 55372 h 1862267"/>
              <a:gd name="connsiteX2" fmla="*/ 1518174 w 6143413"/>
              <a:gd name="connsiteY2" fmla="*/ 80772 h 1862267"/>
              <a:gd name="connsiteX3" fmla="*/ 2203974 w 6143413"/>
              <a:gd name="connsiteY3" fmla="*/ 118872 h 1862267"/>
              <a:gd name="connsiteX4" fmla="*/ 2819924 w 6143413"/>
              <a:gd name="connsiteY4" fmla="*/ 176022 h 1862267"/>
              <a:gd name="connsiteX5" fmla="*/ 3270774 w 6143413"/>
              <a:gd name="connsiteY5" fmla="*/ 233172 h 1862267"/>
              <a:gd name="connsiteX6" fmla="*/ 3422380 w 6143413"/>
              <a:gd name="connsiteY6" fmla="*/ 268097 h 1862267"/>
              <a:gd name="connsiteX7" fmla="*/ 3427937 w 6143413"/>
              <a:gd name="connsiteY7" fmla="*/ 340328 h 1862267"/>
              <a:gd name="connsiteX8" fmla="*/ 2908824 w 6143413"/>
              <a:gd name="connsiteY8" fmla="*/ 518922 h 1862267"/>
              <a:gd name="connsiteX9" fmla="*/ 2464324 w 6143413"/>
              <a:gd name="connsiteY9" fmla="*/ 658622 h 1862267"/>
              <a:gd name="connsiteX10" fmla="*/ 2324624 w 6143413"/>
              <a:gd name="connsiteY10" fmla="*/ 747522 h 1862267"/>
              <a:gd name="connsiteX11" fmla="*/ 2438924 w 6143413"/>
              <a:gd name="connsiteY11" fmla="*/ 817372 h 1862267"/>
              <a:gd name="connsiteX12" fmla="*/ 3023124 w 6143413"/>
              <a:gd name="connsiteY12" fmla="*/ 880872 h 1862267"/>
              <a:gd name="connsiteX13" fmla="*/ 3747024 w 6143413"/>
              <a:gd name="connsiteY13" fmla="*/ 931672 h 1862267"/>
              <a:gd name="connsiteX14" fmla="*/ 4420124 w 6143413"/>
              <a:gd name="connsiteY14" fmla="*/ 982472 h 1862267"/>
              <a:gd name="connsiteX15" fmla="*/ 5023374 w 6143413"/>
              <a:gd name="connsiteY15" fmla="*/ 1039622 h 1862267"/>
              <a:gd name="connsiteX16" fmla="*/ 5442474 w 6143413"/>
              <a:gd name="connsiteY16" fmla="*/ 1134872 h 1862267"/>
              <a:gd name="connsiteX17" fmla="*/ 5823474 w 6143413"/>
              <a:gd name="connsiteY17" fmla="*/ 1274572 h 1862267"/>
              <a:gd name="connsiteX18" fmla="*/ 5994924 w 6143413"/>
              <a:gd name="connsiteY18" fmla="*/ 1509522 h 1862267"/>
              <a:gd name="connsiteX19" fmla="*/ 5834587 w 6143413"/>
              <a:gd name="connsiteY19" fmla="*/ 1858772 h 1862267"/>
              <a:gd name="connsiteX20" fmla="*/ 6074299 w 6143413"/>
              <a:gd name="connsiteY20" fmla="*/ 1701610 h 1862267"/>
              <a:gd name="connsiteX21" fmla="*/ 6102874 w 6143413"/>
              <a:gd name="connsiteY21" fmla="*/ 1369822 h 1862267"/>
              <a:gd name="connsiteX22" fmla="*/ 5645674 w 6143413"/>
              <a:gd name="connsiteY22" fmla="*/ 1065022 h 1862267"/>
              <a:gd name="connsiteX23" fmla="*/ 4578874 w 6143413"/>
              <a:gd name="connsiteY23" fmla="*/ 861822 h 1862267"/>
              <a:gd name="connsiteX24" fmla="*/ 3512074 w 6143413"/>
              <a:gd name="connsiteY24" fmla="*/ 804672 h 1862267"/>
              <a:gd name="connsiteX25" fmla="*/ 3086624 w 6143413"/>
              <a:gd name="connsiteY25" fmla="*/ 760222 h 1862267"/>
              <a:gd name="connsiteX26" fmla="*/ 2908824 w 6143413"/>
              <a:gd name="connsiteY26" fmla="*/ 703072 h 1862267"/>
              <a:gd name="connsiteX27" fmla="*/ 3016774 w 6143413"/>
              <a:gd name="connsiteY27" fmla="*/ 582422 h 1862267"/>
              <a:gd name="connsiteX28" fmla="*/ 3531124 w 6143413"/>
              <a:gd name="connsiteY28" fmla="*/ 391922 h 1862267"/>
              <a:gd name="connsiteX29" fmla="*/ 3702574 w 6143413"/>
              <a:gd name="connsiteY29" fmla="*/ 277622 h 1862267"/>
              <a:gd name="connsiteX30" fmla="*/ 3372374 w 6143413"/>
              <a:gd name="connsiteY30" fmla="*/ 150622 h 1862267"/>
              <a:gd name="connsiteX31" fmla="*/ 2610374 w 6143413"/>
              <a:gd name="connsiteY31" fmla="*/ 74422 h 1862267"/>
              <a:gd name="connsiteX32" fmla="*/ 1835674 w 6143413"/>
              <a:gd name="connsiteY32" fmla="*/ 23622 h 1862267"/>
              <a:gd name="connsiteX33" fmla="*/ 984774 w 6143413"/>
              <a:gd name="connsiteY33" fmla="*/ 4572 h 1862267"/>
              <a:gd name="connsiteX34" fmla="*/ 524 w 6143413"/>
              <a:gd name="connsiteY34" fmla="*/ 4572 h 1862267"/>
              <a:gd name="connsiteX0" fmla="*/ 524 w 6134508"/>
              <a:gd name="connsiteY0" fmla="*/ 4572 h 1862061"/>
              <a:gd name="connsiteX1" fmla="*/ 857774 w 6134508"/>
              <a:gd name="connsiteY1" fmla="*/ 55372 h 1862061"/>
              <a:gd name="connsiteX2" fmla="*/ 1518174 w 6134508"/>
              <a:gd name="connsiteY2" fmla="*/ 80772 h 1862061"/>
              <a:gd name="connsiteX3" fmla="*/ 2203974 w 6134508"/>
              <a:gd name="connsiteY3" fmla="*/ 118872 h 1862061"/>
              <a:gd name="connsiteX4" fmla="*/ 2819924 w 6134508"/>
              <a:gd name="connsiteY4" fmla="*/ 176022 h 1862061"/>
              <a:gd name="connsiteX5" fmla="*/ 3270774 w 6134508"/>
              <a:gd name="connsiteY5" fmla="*/ 233172 h 1862061"/>
              <a:gd name="connsiteX6" fmla="*/ 3422380 w 6134508"/>
              <a:gd name="connsiteY6" fmla="*/ 268097 h 1862061"/>
              <a:gd name="connsiteX7" fmla="*/ 3427937 w 6134508"/>
              <a:gd name="connsiteY7" fmla="*/ 340328 h 1862061"/>
              <a:gd name="connsiteX8" fmla="*/ 2908824 w 6134508"/>
              <a:gd name="connsiteY8" fmla="*/ 518922 h 1862061"/>
              <a:gd name="connsiteX9" fmla="*/ 2464324 w 6134508"/>
              <a:gd name="connsiteY9" fmla="*/ 658622 h 1862061"/>
              <a:gd name="connsiteX10" fmla="*/ 2324624 w 6134508"/>
              <a:gd name="connsiteY10" fmla="*/ 747522 h 1862061"/>
              <a:gd name="connsiteX11" fmla="*/ 2438924 w 6134508"/>
              <a:gd name="connsiteY11" fmla="*/ 817372 h 1862061"/>
              <a:gd name="connsiteX12" fmla="*/ 3023124 w 6134508"/>
              <a:gd name="connsiteY12" fmla="*/ 880872 h 1862061"/>
              <a:gd name="connsiteX13" fmla="*/ 3747024 w 6134508"/>
              <a:gd name="connsiteY13" fmla="*/ 931672 h 1862061"/>
              <a:gd name="connsiteX14" fmla="*/ 4420124 w 6134508"/>
              <a:gd name="connsiteY14" fmla="*/ 982472 h 1862061"/>
              <a:gd name="connsiteX15" fmla="*/ 5023374 w 6134508"/>
              <a:gd name="connsiteY15" fmla="*/ 1039622 h 1862061"/>
              <a:gd name="connsiteX16" fmla="*/ 5442474 w 6134508"/>
              <a:gd name="connsiteY16" fmla="*/ 1134872 h 1862061"/>
              <a:gd name="connsiteX17" fmla="*/ 5823474 w 6134508"/>
              <a:gd name="connsiteY17" fmla="*/ 1274572 h 1862061"/>
              <a:gd name="connsiteX18" fmla="*/ 5994924 w 6134508"/>
              <a:gd name="connsiteY18" fmla="*/ 1509522 h 1862061"/>
              <a:gd name="connsiteX19" fmla="*/ 5834587 w 6134508"/>
              <a:gd name="connsiteY19" fmla="*/ 1858772 h 1862061"/>
              <a:gd name="connsiteX20" fmla="*/ 6050486 w 6134508"/>
              <a:gd name="connsiteY20" fmla="*/ 1692085 h 1862061"/>
              <a:gd name="connsiteX21" fmla="*/ 6102874 w 6134508"/>
              <a:gd name="connsiteY21" fmla="*/ 1369822 h 1862061"/>
              <a:gd name="connsiteX22" fmla="*/ 5645674 w 6134508"/>
              <a:gd name="connsiteY22" fmla="*/ 1065022 h 1862061"/>
              <a:gd name="connsiteX23" fmla="*/ 4578874 w 6134508"/>
              <a:gd name="connsiteY23" fmla="*/ 861822 h 1862061"/>
              <a:gd name="connsiteX24" fmla="*/ 3512074 w 6134508"/>
              <a:gd name="connsiteY24" fmla="*/ 804672 h 1862061"/>
              <a:gd name="connsiteX25" fmla="*/ 3086624 w 6134508"/>
              <a:gd name="connsiteY25" fmla="*/ 760222 h 1862061"/>
              <a:gd name="connsiteX26" fmla="*/ 2908824 w 6134508"/>
              <a:gd name="connsiteY26" fmla="*/ 703072 h 1862061"/>
              <a:gd name="connsiteX27" fmla="*/ 3016774 w 6134508"/>
              <a:gd name="connsiteY27" fmla="*/ 582422 h 1862061"/>
              <a:gd name="connsiteX28" fmla="*/ 3531124 w 6134508"/>
              <a:gd name="connsiteY28" fmla="*/ 391922 h 1862061"/>
              <a:gd name="connsiteX29" fmla="*/ 3702574 w 6134508"/>
              <a:gd name="connsiteY29" fmla="*/ 277622 h 1862061"/>
              <a:gd name="connsiteX30" fmla="*/ 3372374 w 6134508"/>
              <a:gd name="connsiteY30" fmla="*/ 150622 h 1862061"/>
              <a:gd name="connsiteX31" fmla="*/ 2610374 w 6134508"/>
              <a:gd name="connsiteY31" fmla="*/ 74422 h 1862061"/>
              <a:gd name="connsiteX32" fmla="*/ 1835674 w 6134508"/>
              <a:gd name="connsiteY32" fmla="*/ 23622 h 1862061"/>
              <a:gd name="connsiteX33" fmla="*/ 984774 w 6134508"/>
              <a:gd name="connsiteY33" fmla="*/ 4572 h 1862061"/>
              <a:gd name="connsiteX34" fmla="*/ 524 w 6134508"/>
              <a:gd name="connsiteY34" fmla="*/ 4572 h 1862061"/>
              <a:gd name="connsiteX0" fmla="*/ 524 w 6117576"/>
              <a:gd name="connsiteY0" fmla="*/ 4572 h 1862061"/>
              <a:gd name="connsiteX1" fmla="*/ 857774 w 6117576"/>
              <a:gd name="connsiteY1" fmla="*/ 55372 h 1862061"/>
              <a:gd name="connsiteX2" fmla="*/ 1518174 w 6117576"/>
              <a:gd name="connsiteY2" fmla="*/ 80772 h 1862061"/>
              <a:gd name="connsiteX3" fmla="*/ 2203974 w 6117576"/>
              <a:gd name="connsiteY3" fmla="*/ 118872 h 1862061"/>
              <a:gd name="connsiteX4" fmla="*/ 2819924 w 6117576"/>
              <a:gd name="connsiteY4" fmla="*/ 176022 h 1862061"/>
              <a:gd name="connsiteX5" fmla="*/ 3270774 w 6117576"/>
              <a:gd name="connsiteY5" fmla="*/ 233172 h 1862061"/>
              <a:gd name="connsiteX6" fmla="*/ 3422380 w 6117576"/>
              <a:gd name="connsiteY6" fmla="*/ 268097 h 1862061"/>
              <a:gd name="connsiteX7" fmla="*/ 3427937 w 6117576"/>
              <a:gd name="connsiteY7" fmla="*/ 340328 h 1862061"/>
              <a:gd name="connsiteX8" fmla="*/ 2908824 w 6117576"/>
              <a:gd name="connsiteY8" fmla="*/ 518922 h 1862061"/>
              <a:gd name="connsiteX9" fmla="*/ 2464324 w 6117576"/>
              <a:gd name="connsiteY9" fmla="*/ 658622 h 1862061"/>
              <a:gd name="connsiteX10" fmla="*/ 2324624 w 6117576"/>
              <a:gd name="connsiteY10" fmla="*/ 747522 h 1862061"/>
              <a:gd name="connsiteX11" fmla="*/ 2438924 w 6117576"/>
              <a:gd name="connsiteY11" fmla="*/ 817372 h 1862061"/>
              <a:gd name="connsiteX12" fmla="*/ 3023124 w 6117576"/>
              <a:gd name="connsiteY12" fmla="*/ 880872 h 1862061"/>
              <a:gd name="connsiteX13" fmla="*/ 3747024 w 6117576"/>
              <a:gd name="connsiteY13" fmla="*/ 931672 h 1862061"/>
              <a:gd name="connsiteX14" fmla="*/ 4420124 w 6117576"/>
              <a:gd name="connsiteY14" fmla="*/ 982472 h 1862061"/>
              <a:gd name="connsiteX15" fmla="*/ 5023374 w 6117576"/>
              <a:gd name="connsiteY15" fmla="*/ 1039622 h 1862061"/>
              <a:gd name="connsiteX16" fmla="*/ 5442474 w 6117576"/>
              <a:gd name="connsiteY16" fmla="*/ 1134872 h 1862061"/>
              <a:gd name="connsiteX17" fmla="*/ 5823474 w 6117576"/>
              <a:gd name="connsiteY17" fmla="*/ 1274572 h 1862061"/>
              <a:gd name="connsiteX18" fmla="*/ 5994924 w 6117576"/>
              <a:gd name="connsiteY18" fmla="*/ 1509522 h 1862061"/>
              <a:gd name="connsiteX19" fmla="*/ 5834587 w 6117576"/>
              <a:gd name="connsiteY19" fmla="*/ 1858772 h 1862061"/>
              <a:gd name="connsiteX20" fmla="*/ 6050486 w 6117576"/>
              <a:gd name="connsiteY20" fmla="*/ 1692085 h 1862061"/>
              <a:gd name="connsiteX21" fmla="*/ 6102874 w 6117576"/>
              <a:gd name="connsiteY21" fmla="*/ 1369822 h 1862061"/>
              <a:gd name="connsiteX22" fmla="*/ 5645674 w 6117576"/>
              <a:gd name="connsiteY22" fmla="*/ 1065022 h 1862061"/>
              <a:gd name="connsiteX23" fmla="*/ 4578874 w 6117576"/>
              <a:gd name="connsiteY23" fmla="*/ 861822 h 1862061"/>
              <a:gd name="connsiteX24" fmla="*/ 3512074 w 6117576"/>
              <a:gd name="connsiteY24" fmla="*/ 804672 h 1862061"/>
              <a:gd name="connsiteX25" fmla="*/ 3086624 w 6117576"/>
              <a:gd name="connsiteY25" fmla="*/ 760222 h 1862061"/>
              <a:gd name="connsiteX26" fmla="*/ 2908824 w 6117576"/>
              <a:gd name="connsiteY26" fmla="*/ 703072 h 1862061"/>
              <a:gd name="connsiteX27" fmla="*/ 3016774 w 6117576"/>
              <a:gd name="connsiteY27" fmla="*/ 582422 h 1862061"/>
              <a:gd name="connsiteX28" fmla="*/ 3531124 w 6117576"/>
              <a:gd name="connsiteY28" fmla="*/ 391922 h 1862061"/>
              <a:gd name="connsiteX29" fmla="*/ 3702574 w 6117576"/>
              <a:gd name="connsiteY29" fmla="*/ 277622 h 1862061"/>
              <a:gd name="connsiteX30" fmla="*/ 3372374 w 6117576"/>
              <a:gd name="connsiteY30" fmla="*/ 150622 h 1862061"/>
              <a:gd name="connsiteX31" fmla="*/ 2610374 w 6117576"/>
              <a:gd name="connsiteY31" fmla="*/ 74422 h 1862061"/>
              <a:gd name="connsiteX32" fmla="*/ 1835674 w 6117576"/>
              <a:gd name="connsiteY32" fmla="*/ 23622 h 1862061"/>
              <a:gd name="connsiteX33" fmla="*/ 984774 w 6117576"/>
              <a:gd name="connsiteY33" fmla="*/ 4572 h 1862061"/>
              <a:gd name="connsiteX34" fmla="*/ 524 w 6117576"/>
              <a:gd name="connsiteY34" fmla="*/ 4572 h 1862061"/>
              <a:gd name="connsiteX0" fmla="*/ 524 w 6130132"/>
              <a:gd name="connsiteY0" fmla="*/ 4572 h 1861794"/>
              <a:gd name="connsiteX1" fmla="*/ 857774 w 6130132"/>
              <a:gd name="connsiteY1" fmla="*/ 55372 h 1861794"/>
              <a:gd name="connsiteX2" fmla="*/ 1518174 w 6130132"/>
              <a:gd name="connsiteY2" fmla="*/ 80772 h 1861794"/>
              <a:gd name="connsiteX3" fmla="*/ 2203974 w 6130132"/>
              <a:gd name="connsiteY3" fmla="*/ 118872 h 1861794"/>
              <a:gd name="connsiteX4" fmla="*/ 2819924 w 6130132"/>
              <a:gd name="connsiteY4" fmla="*/ 176022 h 1861794"/>
              <a:gd name="connsiteX5" fmla="*/ 3270774 w 6130132"/>
              <a:gd name="connsiteY5" fmla="*/ 233172 h 1861794"/>
              <a:gd name="connsiteX6" fmla="*/ 3422380 w 6130132"/>
              <a:gd name="connsiteY6" fmla="*/ 268097 h 1861794"/>
              <a:gd name="connsiteX7" fmla="*/ 3427937 w 6130132"/>
              <a:gd name="connsiteY7" fmla="*/ 340328 h 1861794"/>
              <a:gd name="connsiteX8" fmla="*/ 2908824 w 6130132"/>
              <a:gd name="connsiteY8" fmla="*/ 518922 h 1861794"/>
              <a:gd name="connsiteX9" fmla="*/ 2464324 w 6130132"/>
              <a:gd name="connsiteY9" fmla="*/ 658622 h 1861794"/>
              <a:gd name="connsiteX10" fmla="*/ 2324624 w 6130132"/>
              <a:gd name="connsiteY10" fmla="*/ 747522 h 1861794"/>
              <a:gd name="connsiteX11" fmla="*/ 2438924 w 6130132"/>
              <a:gd name="connsiteY11" fmla="*/ 817372 h 1861794"/>
              <a:gd name="connsiteX12" fmla="*/ 3023124 w 6130132"/>
              <a:gd name="connsiteY12" fmla="*/ 880872 h 1861794"/>
              <a:gd name="connsiteX13" fmla="*/ 3747024 w 6130132"/>
              <a:gd name="connsiteY13" fmla="*/ 931672 h 1861794"/>
              <a:gd name="connsiteX14" fmla="*/ 4420124 w 6130132"/>
              <a:gd name="connsiteY14" fmla="*/ 982472 h 1861794"/>
              <a:gd name="connsiteX15" fmla="*/ 5023374 w 6130132"/>
              <a:gd name="connsiteY15" fmla="*/ 1039622 h 1861794"/>
              <a:gd name="connsiteX16" fmla="*/ 5442474 w 6130132"/>
              <a:gd name="connsiteY16" fmla="*/ 1134872 h 1861794"/>
              <a:gd name="connsiteX17" fmla="*/ 5823474 w 6130132"/>
              <a:gd name="connsiteY17" fmla="*/ 1274572 h 1861794"/>
              <a:gd name="connsiteX18" fmla="*/ 5994924 w 6130132"/>
              <a:gd name="connsiteY18" fmla="*/ 1509522 h 1861794"/>
              <a:gd name="connsiteX19" fmla="*/ 5834587 w 6130132"/>
              <a:gd name="connsiteY19" fmla="*/ 1858772 h 1861794"/>
              <a:gd name="connsiteX20" fmla="*/ 6036198 w 6130132"/>
              <a:gd name="connsiteY20" fmla="*/ 1677798 h 1861794"/>
              <a:gd name="connsiteX21" fmla="*/ 6102874 w 6130132"/>
              <a:gd name="connsiteY21" fmla="*/ 1369822 h 1861794"/>
              <a:gd name="connsiteX22" fmla="*/ 5645674 w 6130132"/>
              <a:gd name="connsiteY22" fmla="*/ 1065022 h 1861794"/>
              <a:gd name="connsiteX23" fmla="*/ 4578874 w 6130132"/>
              <a:gd name="connsiteY23" fmla="*/ 861822 h 1861794"/>
              <a:gd name="connsiteX24" fmla="*/ 3512074 w 6130132"/>
              <a:gd name="connsiteY24" fmla="*/ 804672 h 1861794"/>
              <a:gd name="connsiteX25" fmla="*/ 3086624 w 6130132"/>
              <a:gd name="connsiteY25" fmla="*/ 760222 h 1861794"/>
              <a:gd name="connsiteX26" fmla="*/ 2908824 w 6130132"/>
              <a:gd name="connsiteY26" fmla="*/ 703072 h 1861794"/>
              <a:gd name="connsiteX27" fmla="*/ 3016774 w 6130132"/>
              <a:gd name="connsiteY27" fmla="*/ 582422 h 1861794"/>
              <a:gd name="connsiteX28" fmla="*/ 3531124 w 6130132"/>
              <a:gd name="connsiteY28" fmla="*/ 391922 h 1861794"/>
              <a:gd name="connsiteX29" fmla="*/ 3702574 w 6130132"/>
              <a:gd name="connsiteY29" fmla="*/ 277622 h 1861794"/>
              <a:gd name="connsiteX30" fmla="*/ 3372374 w 6130132"/>
              <a:gd name="connsiteY30" fmla="*/ 150622 h 1861794"/>
              <a:gd name="connsiteX31" fmla="*/ 2610374 w 6130132"/>
              <a:gd name="connsiteY31" fmla="*/ 74422 h 1861794"/>
              <a:gd name="connsiteX32" fmla="*/ 1835674 w 6130132"/>
              <a:gd name="connsiteY32" fmla="*/ 23622 h 1861794"/>
              <a:gd name="connsiteX33" fmla="*/ 984774 w 6130132"/>
              <a:gd name="connsiteY33" fmla="*/ 4572 h 1861794"/>
              <a:gd name="connsiteX34" fmla="*/ 524 w 6130132"/>
              <a:gd name="connsiteY34" fmla="*/ 4572 h 1861794"/>
              <a:gd name="connsiteX0" fmla="*/ 524 w 6130132"/>
              <a:gd name="connsiteY0" fmla="*/ 4572 h 1861794"/>
              <a:gd name="connsiteX1" fmla="*/ 857774 w 6130132"/>
              <a:gd name="connsiteY1" fmla="*/ 55372 h 1861794"/>
              <a:gd name="connsiteX2" fmla="*/ 1518174 w 6130132"/>
              <a:gd name="connsiteY2" fmla="*/ 80772 h 1861794"/>
              <a:gd name="connsiteX3" fmla="*/ 2203974 w 6130132"/>
              <a:gd name="connsiteY3" fmla="*/ 118872 h 1861794"/>
              <a:gd name="connsiteX4" fmla="*/ 2819924 w 6130132"/>
              <a:gd name="connsiteY4" fmla="*/ 176022 h 1861794"/>
              <a:gd name="connsiteX5" fmla="*/ 3270774 w 6130132"/>
              <a:gd name="connsiteY5" fmla="*/ 233172 h 1861794"/>
              <a:gd name="connsiteX6" fmla="*/ 3422380 w 6130132"/>
              <a:gd name="connsiteY6" fmla="*/ 268097 h 1861794"/>
              <a:gd name="connsiteX7" fmla="*/ 3427937 w 6130132"/>
              <a:gd name="connsiteY7" fmla="*/ 340328 h 1861794"/>
              <a:gd name="connsiteX8" fmla="*/ 2908824 w 6130132"/>
              <a:gd name="connsiteY8" fmla="*/ 518922 h 1861794"/>
              <a:gd name="connsiteX9" fmla="*/ 2464324 w 6130132"/>
              <a:gd name="connsiteY9" fmla="*/ 658622 h 1861794"/>
              <a:gd name="connsiteX10" fmla="*/ 2324624 w 6130132"/>
              <a:gd name="connsiteY10" fmla="*/ 747522 h 1861794"/>
              <a:gd name="connsiteX11" fmla="*/ 2438924 w 6130132"/>
              <a:gd name="connsiteY11" fmla="*/ 817372 h 1861794"/>
              <a:gd name="connsiteX12" fmla="*/ 3023124 w 6130132"/>
              <a:gd name="connsiteY12" fmla="*/ 880872 h 1861794"/>
              <a:gd name="connsiteX13" fmla="*/ 3747024 w 6130132"/>
              <a:gd name="connsiteY13" fmla="*/ 931672 h 1861794"/>
              <a:gd name="connsiteX14" fmla="*/ 4420124 w 6130132"/>
              <a:gd name="connsiteY14" fmla="*/ 982472 h 1861794"/>
              <a:gd name="connsiteX15" fmla="*/ 5023374 w 6130132"/>
              <a:gd name="connsiteY15" fmla="*/ 1039622 h 1861794"/>
              <a:gd name="connsiteX16" fmla="*/ 5442474 w 6130132"/>
              <a:gd name="connsiteY16" fmla="*/ 1134872 h 1861794"/>
              <a:gd name="connsiteX17" fmla="*/ 5823474 w 6130132"/>
              <a:gd name="connsiteY17" fmla="*/ 1274572 h 1861794"/>
              <a:gd name="connsiteX18" fmla="*/ 5994924 w 6130132"/>
              <a:gd name="connsiteY18" fmla="*/ 1509522 h 1861794"/>
              <a:gd name="connsiteX19" fmla="*/ 5834587 w 6130132"/>
              <a:gd name="connsiteY19" fmla="*/ 1858772 h 1861794"/>
              <a:gd name="connsiteX20" fmla="*/ 6036198 w 6130132"/>
              <a:gd name="connsiteY20" fmla="*/ 1677798 h 1861794"/>
              <a:gd name="connsiteX21" fmla="*/ 6102874 w 6130132"/>
              <a:gd name="connsiteY21" fmla="*/ 1369822 h 1861794"/>
              <a:gd name="connsiteX22" fmla="*/ 5645674 w 6130132"/>
              <a:gd name="connsiteY22" fmla="*/ 1065022 h 1861794"/>
              <a:gd name="connsiteX23" fmla="*/ 4578874 w 6130132"/>
              <a:gd name="connsiteY23" fmla="*/ 861822 h 1861794"/>
              <a:gd name="connsiteX24" fmla="*/ 3512074 w 6130132"/>
              <a:gd name="connsiteY24" fmla="*/ 804672 h 1861794"/>
              <a:gd name="connsiteX25" fmla="*/ 3086624 w 6130132"/>
              <a:gd name="connsiteY25" fmla="*/ 760222 h 1861794"/>
              <a:gd name="connsiteX26" fmla="*/ 2908824 w 6130132"/>
              <a:gd name="connsiteY26" fmla="*/ 703072 h 1861794"/>
              <a:gd name="connsiteX27" fmla="*/ 3016774 w 6130132"/>
              <a:gd name="connsiteY27" fmla="*/ 582422 h 1861794"/>
              <a:gd name="connsiteX28" fmla="*/ 3531124 w 6130132"/>
              <a:gd name="connsiteY28" fmla="*/ 391922 h 1861794"/>
              <a:gd name="connsiteX29" fmla="*/ 3702574 w 6130132"/>
              <a:gd name="connsiteY29" fmla="*/ 277622 h 1861794"/>
              <a:gd name="connsiteX30" fmla="*/ 3372374 w 6130132"/>
              <a:gd name="connsiteY30" fmla="*/ 150622 h 1861794"/>
              <a:gd name="connsiteX31" fmla="*/ 2610374 w 6130132"/>
              <a:gd name="connsiteY31" fmla="*/ 74422 h 1861794"/>
              <a:gd name="connsiteX32" fmla="*/ 1835674 w 6130132"/>
              <a:gd name="connsiteY32" fmla="*/ 23622 h 1861794"/>
              <a:gd name="connsiteX33" fmla="*/ 984774 w 6130132"/>
              <a:gd name="connsiteY33" fmla="*/ 4572 h 1861794"/>
              <a:gd name="connsiteX34" fmla="*/ 524 w 6130132"/>
              <a:gd name="connsiteY34" fmla="*/ 4572 h 1861794"/>
              <a:gd name="connsiteX0" fmla="*/ 524 w 6130132"/>
              <a:gd name="connsiteY0" fmla="*/ 4572 h 1862053"/>
              <a:gd name="connsiteX1" fmla="*/ 857774 w 6130132"/>
              <a:gd name="connsiteY1" fmla="*/ 55372 h 1862053"/>
              <a:gd name="connsiteX2" fmla="*/ 1518174 w 6130132"/>
              <a:gd name="connsiteY2" fmla="*/ 80772 h 1862053"/>
              <a:gd name="connsiteX3" fmla="*/ 2203974 w 6130132"/>
              <a:gd name="connsiteY3" fmla="*/ 118872 h 1862053"/>
              <a:gd name="connsiteX4" fmla="*/ 2819924 w 6130132"/>
              <a:gd name="connsiteY4" fmla="*/ 176022 h 1862053"/>
              <a:gd name="connsiteX5" fmla="*/ 3270774 w 6130132"/>
              <a:gd name="connsiteY5" fmla="*/ 233172 h 1862053"/>
              <a:gd name="connsiteX6" fmla="*/ 3422380 w 6130132"/>
              <a:gd name="connsiteY6" fmla="*/ 268097 h 1862053"/>
              <a:gd name="connsiteX7" fmla="*/ 3427937 w 6130132"/>
              <a:gd name="connsiteY7" fmla="*/ 340328 h 1862053"/>
              <a:gd name="connsiteX8" fmla="*/ 2908824 w 6130132"/>
              <a:gd name="connsiteY8" fmla="*/ 518922 h 1862053"/>
              <a:gd name="connsiteX9" fmla="*/ 2464324 w 6130132"/>
              <a:gd name="connsiteY9" fmla="*/ 658622 h 1862053"/>
              <a:gd name="connsiteX10" fmla="*/ 2324624 w 6130132"/>
              <a:gd name="connsiteY10" fmla="*/ 747522 h 1862053"/>
              <a:gd name="connsiteX11" fmla="*/ 2438924 w 6130132"/>
              <a:gd name="connsiteY11" fmla="*/ 817372 h 1862053"/>
              <a:gd name="connsiteX12" fmla="*/ 3023124 w 6130132"/>
              <a:gd name="connsiteY12" fmla="*/ 880872 h 1862053"/>
              <a:gd name="connsiteX13" fmla="*/ 3747024 w 6130132"/>
              <a:gd name="connsiteY13" fmla="*/ 931672 h 1862053"/>
              <a:gd name="connsiteX14" fmla="*/ 4420124 w 6130132"/>
              <a:gd name="connsiteY14" fmla="*/ 982472 h 1862053"/>
              <a:gd name="connsiteX15" fmla="*/ 5023374 w 6130132"/>
              <a:gd name="connsiteY15" fmla="*/ 1039622 h 1862053"/>
              <a:gd name="connsiteX16" fmla="*/ 5442474 w 6130132"/>
              <a:gd name="connsiteY16" fmla="*/ 1134872 h 1862053"/>
              <a:gd name="connsiteX17" fmla="*/ 5823474 w 6130132"/>
              <a:gd name="connsiteY17" fmla="*/ 1274572 h 1862053"/>
              <a:gd name="connsiteX18" fmla="*/ 5994924 w 6130132"/>
              <a:gd name="connsiteY18" fmla="*/ 1509522 h 1862053"/>
              <a:gd name="connsiteX19" fmla="*/ 5834587 w 6130132"/>
              <a:gd name="connsiteY19" fmla="*/ 1858772 h 1862053"/>
              <a:gd name="connsiteX20" fmla="*/ 6036198 w 6130132"/>
              <a:gd name="connsiteY20" fmla="*/ 1677798 h 1862053"/>
              <a:gd name="connsiteX21" fmla="*/ 6102874 w 6130132"/>
              <a:gd name="connsiteY21" fmla="*/ 1369822 h 1862053"/>
              <a:gd name="connsiteX22" fmla="*/ 5645674 w 6130132"/>
              <a:gd name="connsiteY22" fmla="*/ 1065022 h 1862053"/>
              <a:gd name="connsiteX23" fmla="*/ 4578874 w 6130132"/>
              <a:gd name="connsiteY23" fmla="*/ 861822 h 1862053"/>
              <a:gd name="connsiteX24" fmla="*/ 3512074 w 6130132"/>
              <a:gd name="connsiteY24" fmla="*/ 804672 h 1862053"/>
              <a:gd name="connsiteX25" fmla="*/ 3086624 w 6130132"/>
              <a:gd name="connsiteY25" fmla="*/ 760222 h 1862053"/>
              <a:gd name="connsiteX26" fmla="*/ 2908824 w 6130132"/>
              <a:gd name="connsiteY26" fmla="*/ 703072 h 1862053"/>
              <a:gd name="connsiteX27" fmla="*/ 3016774 w 6130132"/>
              <a:gd name="connsiteY27" fmla="*/ 582422 h 1862053"/>
              <a:gd name="connsiteX28" fmla="*/ 3531124 w 6130132"/>
              <a:gd name="connsiteY28" fmla="*/ 391922 h 1862053"/>
              <a:gd name="connsiteX29" fmla="*/ 3702574 w 6130132"/>
              <a:gd name="connsiteY29" fmla="*/ 277622 h 1862053"/>
              <a:gd name="connsiteX30" fmla="*/ 3372374 w 6130132"/>
              <a:gd name="connsiteY30" fmla="*/ 150622 h 1862053"/>
              <a:gd name="connsiteX31" fmla="*/ 2610374 w 6130132"/>
              <a:gd name="connsiteY31" fmla="*/ 74422 h 1862053"/>
              <a:gd name="connsiteX32" fmla="*/ 1835674 w 6130132"/>
              <a:gd name="connsiteY32" fmla="*/ 23622 h 1862053"/>
              <a:gd name="connsiteX33" fmla="*/ 984774 w 6130132"/>
              <a:gd name="connsiteY33" fmla="*/ 4572 h 1862053"/>
              <a:gd name="connsiteX34" fmla="*/ 524 w 6130132"/>
              <a:gd name="connsiteY34" fmla="*/ 4572 h 1862053"/>
              <a:gd name="connsiteX0" fmla="*/ 524 w 6130132"/>
              <a:gd name="connsiteY0" fmla="*/ 4572 h 1862053"/>
              <a:gd name="connsiteX1" fmla="*/ 857774 w 6130132"/>
              <a:gd name="connsiteY1" fmla="*/ 55372 h 1862053"/>
              <a:gd name="connsiteX2" fmla="*/ 1518174 w 6130132"/>
              <a:gd name="connsiteY2" fmla="*/ 80772 h 1862053"/>
              <a:gd name="connsiteX3" fmla="*/ 2203974 w 6130132"/>
              <a:gd name="connsiteY3" fmla="*/ 118872 h 1862053"/>
              <a:gd name="connsiteX4" fmla="*/ 2819924 w 6130132"/>
              <a:gd name="connsiteY4" fmla="*/ 176022 h 1862053"/>
              <a:gd name="connsiteX5" fmla="*/ 3270774 w 6130132"/>
              <a:gd name="connsiteY5" fmla="*/ 233172 h 1862053"/>
              <a:gd name="connsiteX6" fmla="*/ 3422380 w 6130132"/>
              <a:gd name="connsiteY6" fmla="*/ 268097 h 1862053"/>
              <a:gd name="connsiteX7" fmla="*/ 3427937 w 6130132"/>
              <a:gd name="connsiteY7" fmla="*/ 340328 h 1862053"/>
              <a:gd name="connsiteX8" fmla="*/ 2908824 w 6130132"/>
              <a:gd name="connsiteY8" fmla="*/ 518922 h 1862053"/>
              <a:gd name="connsiteX9" fmla="*/ 2464324 w 6130132"/>
              <a:gd name="connsiteY9" fmla="*/ 658622 h 1862053"/>
              <a:gd name="connsiteX10" fmla="*/ 2324624 w 6130132"/>
              <a:gd name="connsiteY10" fmla="*/ 747522 h 1862053"/>
              <a:gd name="connsiteX11" fmla="*/ 2438924 w 6130132"/>
              <a:gd name="connsiteY11" fmla="*/ 817372 h 1862053"/>
              <a:gd name="connsiteX12" fmla="*/ 3023124 w 6130132"/>
              <a:gd name="connsiteY12" fmla="*/ 880872 h 1862053"/>
              <a:gd name="connsiteX13" fmla="*/ 3747024 w 6130132"/>
              <a:gd name="connsiteY13" fmla="*/ 931672 h 1862053"/>
              <a:gd name="connsiteX14" fmla="*/ 4420124 w 6130132"/>
              <a:gd name="connsiteY14" fmla="*/ 982472 h 1862053"/>
              <a:gd name="connsiteX15" fmla="*/ 5023374 w 6130132"/>
              <a:gd name="connsiteY15" fmla="*/ 1039622 h 1862053"/>
              <a:gd name="connsiteX16" fmla="*/ 5442474 w 6130132"/>
              <a:gd name="connsiteY16" fmla="*/ 1134872 h 1862053"/>
              <a:gd name="connsiteX17" fmla="*/ 5823474 w 6130132"/>
              <a:gd name="connsiteY17" fmla="*/ 1274572 h 1862053"/>
              <a:gd name="connsiteX18" fmla="*/ 5994924 w 6130132"/>
              <a:gd name="connsiteY18" fmla="*/ 1509522 h 1862053"/>
              <a:gd name="connsiteX19" fmla="*/ 5834587 w 6130132"/>
              <a:gd name="connsiteY19" fmla="*/ 1858772 h 1862053"/>
              <a:gd name="connsiteX20" fmla="*/ 6036198 w 6130132"/>
              <a:gd name="connsiteY20" fmla="*/ 1677798 h 1862053"/>
              <a:gd name="connsiteX21" fmla="*/ 6102874 w 6130132"/>
              <a:gd name="connsiteY21" fmla="*/ 1369822 h 1862053"/>
              <a:gd name="connsiteX22" fmla="*/ 5645674 w 6130132"/>
              <a:gd name="connsiteY22" fmla="*/ 1065022 h 1862053"/>
              <a:gd name="connsiteX23" fmla="*/ 4578874 w 6130132"/>
              <a:gd name="connsiteY23" fmla="*/ 861822 h 1862053"/>
              <a:gd name="connsiteX24" fmla="*/ 3512074 w 6130132"/>
              <a:gd name="connsiteY24" fmla="*/ 804672 h 1862053"/>
              <a:gd name="connsiteX25" fmla="*/ 3086624 w 6130132"/>
              <a:gd name="connsiteY25" fmla="*/ 760222 h 1862053"/>
              <a:gd name="connsiteX26" fmla="*/ 2908824 w 6130132"/>
              <a:gd name="connsiteY26" fmla="*/ 703072 h 1862053"/>
              <a:gd name="connsiteX27" fmla="*/ 3016774 w 6130132"/>
              <a:gd name="connsiteY27" fmla="*/ 582422 h 1862053"/>
              <a:gd name="connsiteX28" fmla="*/ 3531124 w 6130132"/>
              <a:gd name="connsiteY28" fmla="*/ 391922 h 1862053"/>
              <a:gd name="connsiteX29" fmla="*/ 3702574 w 6130132"/>
              <a:gd name="connsiteY29" fmla="*/ 277622 h 1862053"/>
              <a:gd name="connsiteX30" fmla="*/ 3372374 w 6130132"/>
              <a:gd name="connsiteY30" fmla="*/ 150622 h 1862053"/>
              <a:gd name="connsiteX31" fmla="*/ 2610374 w 6130132"/>
              <a:gd name="connsiteY31" fmla="*/ 74422 h 1862053"/>
              <a:gd name="connsiteX32" fmla="*/ 1835674 w 6130132"/>
              <a:gd name="connsiteY32" fmla="*/ 23622 h 1862053"/>
              <a:gd name="connsiteX33" fmla="*/ 984774 w 6130132"/>
              <a:gd name="connsiteY33" fmla="*/ 4572 h 1862053"/>
              <a:gd name="connsiteX34" fmla="*/ 524 w 6130132"/>
              <a:gd name="connsiteY34" fmla="*/ 4572 h 1862053"/>
              <a:gd name="connsiteX0" fmla="*/ 524 w 6130132"/>
              <a:gd name="connsiteY0" fmla="*/ 4572 h 1862053"/>
              <a:gd name="connsiteX1" fmla="*/ 857774 w 6130132"/>
              <a:gd name="connsiteY1" fmla="*/ 55372 h 1862053"/>
              <a:gd name="connsiteX2" fmla="*/ 1518174 w 6130132"/>
              <a:gd name="connsiteY2" fmla="*/ 80772 h 1862053"/>
              <a:gd name="connsiteX3" fmla="*/ 2203974 w 6130132"/>
              <a:gd name="connsiteY3" fmla="*/ 118872 h 1862053"/>
              <a:gd name="connsiteX4" fmla="*/ 2819924 w 6130132"/>
              <a:gd name="connsiteY4" fmla="*/ 176022 h 1862053"/>
              <a:gd name="connsiteX5" fmla="*/ 3270774 w 6130132"/>
              <a:gd name="connsiteY5" fmla="*/ 233172 h 1862053"/>
              <a:gd name="connsiteX6" fmla="*/ 3422380 w 6130132"/>
              <a:gd name="connsiteY6" fmla="*/ 268097 h 1862053"/>
              <a:gd name="connsiteX7" fmla="*/ 3427937 w 6130132"/>
              <a:gd name="connsiteY7" fmla="*/ 340328 h 1862053"/>
              <a:gd name="connsiteX8" fmla="*/ 2908824 w 6130132"/>
              <a:gd name="connsiteY8" fmla="*/ 518922 h 1862053"/>
              <a:gd name="connsiteX9" fmla="*/ 2464324 w 6130132"/>
              <a:gd name="connsiteY9" fmla="*/ 658622 h 1862053"/>
              <a:gd name="connsiteX10" fmla="*/ 2324624 w 6130132"/>
              <a:gd name="connsiteY10" fmla="*/ 747522 h 1862053"/>
              <a:gd name="connsiteX11" fmla="*/ 2438924 w 6130132"/>
              <a:gd name="connsiteY11" fmla="*/ 817372 h 1862053"/>
              <a:gd name="connsiteX12" fmla="*/ 3023124 w 6130132"/>
              <a:gd name="connsiteY12" fmla="*/ 880872 h 1862053"/>
              <a:gd name="connsiteX13" fmla="*/ 3747024 w 6130132"/>
              <a:gd name="connsiteY13" fmla="*/ 931672 h 1862053"/>
              <a:gd name="connsiteX14" fmla="*/ 4420124 w 6130132"/>
              <a:gd name="connsiteY14" fmla="*/ 982472 h 1862053"/>
              <a:gd name="connsiteX15" fmla="*/ 5023374 w 6130132"/>
              <a:gd name="connsiteY15" fmla="*/ 1039622 h 1862053"/>
              <a:gd name="connsiteX16" fmla="*/ 5442474 w 6130132"/>
              <a:gd name="connsiteY16" fmla="*/ 1134872 h 1862053"/>
              <a:gd name="connsiteX17" fmla="*/ 5823474 w 6130132"/>
              <a:gd name="connsiteY17" fmla="*/ 1274572 h 1862053"/>
              <a:gd name="connsiteX18" fmla="*/ 5994924 w 6130132"/>
              <a:gd name="connsiteY18" fmla="*/ 1509522 h 1862053"/>
              <a:gd name="connsiteX19" fmla="*/ 5834587 w 6130132"/>
              <a:gd name="connsiteY19" fmla="*/ 1858772 h 1862053"/>
              <a:gd name="connsiteX20" fmla="*/ 6036198 w 6130132"/>
              <a:gd name="connsiteY20" fmla="*/ 1677798 h 1862053"/>
              <a:gd name="connsiteX21" fmla="*/ 6102874 w 6130132"/>
              <a:gd name="connsiteY21" fmla="*/ 1369822 h 1862053"/>
              <a:gd name="connsiteX22" fmla="*/ 5645674 w 6130132"/>
              <a:gd name="connsiteY22" fmla="*/ 1065022 h 1862053"/>
              <a:gd name="connsiteX23" fmla="*/ 4578874 w 6130132"/>
              <a:gd name="connsiteY23" fmla="*/ 861822 h 1862053"/>
              <a:gd name="connsiteX24" fmla="*/ 3512074 w 6130132"/>
              <a:gd name="connsiteY24" fmla="*/ 804672 h 1862053"/>
              <a:gd name="connsiteX25" fmla="*/ 3086624 w 6130132"/>
              <a:gd name="connsiteY25" fmla="*/ 760222 h 1862053"/>
              <a:gd name="connsiteX26" fmla="*/ 2908824 w 6130132"/>
              <a:gd name="connsiteY26" fmla="*/ 703072 h 1862053"/>
              <a:gd name="connsiteX27" fmla="*/ 3016774 w 6130132"/>
              <a:gd name="connsiteY27" fmla="*/ 582422 h 1862053"/>
              <a:gd name="connsiteX28" fmla="*/ 3531124 w 6130132"/>
              <a:gd name="connsiteY28" fmla="*/ 391922 h 1862053"/>
              <a:gd name="connsiteX29" fmla="*/ 3702574 w 6130132"/>
              <a:gd name="connsiteY29" fmla="*/ 277622 h 1862053"/>
              <a:gd name="connsiteX30" fmla="*/ 3372374 w 6130132"/>
              <a:gd name="connsiteY30" fmla="*/ 150622 h 1862053"/>
              <a:gd name="connsiteX31" fmla="*/ 2610374 w 6130132"/>
              <a:gd name="connsiteY31" fmla="*/ 74422 h 1862053"/>
              <a:gd name="connsiteX32" fmla="*/ 1835674 w 6130132"/>
              <a:gd name="connsiteY32" fmla="*/ 23622 h 1862053"/>
              <a:gd name="connsiteX33" fmla="*/ 984774 w 6130132"/>
              <a:gd name="connsiteY33" fmla="*/ 4572 h 1862053"/>
              <a:gd name="connsiteX34" fmla="*/ 524 w 6130132"/>
              <a:gd name="connsiteY34" fmla="*/ 4572 h 1862053"/>
              <a:gd name="connsiteX0" fmla="*/ 524 w 6130132"/>
              <a:gd name="connsiteY0" fmla="*/ 4572 h 1862053"/>
              <a:gd name="connsiteX1" fmla="*/ 857774 w 6130132"/>
              <a:gd name="connsiteY1" fmla="*/ 55372 h 1862053"/>
              <a:gd name="connsiteX2" fmla="*/ 1518174 w 6130132"/>
              <a:gd name="connsiteY2" fmla="*/ 80772 h 1862053"/>
              <a:gd name="connsiteX3" fmla="*/ 2203974 w 6130132"/>
              <a:gd name="connsiteY3" fmla="*/ 118872 h 1862053"/>
              <a:gd name="connsiteX4" fmla="*/ 2819924 w 6130132"/>
              <a:gd name="connsiteY4" fmla="*/ 176022 h 1862053"/>
              <a:gd name="connsiteX5" fmla="*/ 3270774 w 6130132"/>
              <a:gd name="connsiteY5" fmla="*/ 233172 h 1862053"/>
              <a:gd name="connsiteX6" fmla="*/ 3422380 w 6130132"/>
              <a:gd name="connsiteY6" fmla="*/ 268097 h 1862053"/>
              <a:gd name="connsiteX7" fmla="*/ 3427937 w 6130132"/>
              <a:gd name="connsiteY7" fmla="*/ 340328 h 1862053"/>
              <a:gd name="connsiteX8" fmla="*/ 2908824 w 6130132"/>
              <a:gd name="connsiteY8" fmla="*/ 518922 h 1862053"/>
              <a:gd name="connsiteX9" fmla="*/ 2464324 w 6130132"/>
              <a:gd name="connsiteY9" fmla="*/ 658622 h 1862053"/>
              <a:gd name="connsiteX10" fmla="*/ 2324624 w 6130132"/>
              <a:gd name="connsiteY10" fmla="*/ 747522 h 1862053"/>
              <a:gd name="connsiteX11" fmla="*/ 2438924 w 6130132"/>
              <a:gd name="connsiteY11" fmla="*/ 817372 h 1862053"/>
              <a:gd name="connsiteX12" fmla="*/ 3023124 w 6130132"/>
              <a:gd name="connsiteY12" fmla="*/ 880872 h 1862053"/>
              <a:gd name="connsiteX13" fmla="*/ 3747024 w 6130132"/>
              <a:gd name="connsiteY13" fmla="*/ 931672 h 1862053"/>
              <a:gd name="connsiteX14" fmla="*/ 4420124 w 6130132"/>
              <a:gd name="connsiteY14" fmla="*/ 982472 h 1862053"/>
              <a:gd name="connsiteX15" fmla="*/ 5023374 w 6130132"/>
              <a:gd name="connsiteY15" fmla="*/ 1039622 h 1862053"/>
              <a:gd name="connsiteX16" fmla="*/ 5442474 w 6130132"/>
              <a:gd name="connsiteY16" fmla="*/ 1134872 h 1862053"/>
              <a:gd name="connsiteX17" fmla="*/ 5823474 w 6130132"/>
              <a:gd name="connsiteY17" fmla="*/ 1274572 h 1862053"/>
              <a:gd name="connsiteX18" fmla="*/ 5994924 w 6130132"/>
              <a:gd name="connsiteY18" fmla="*/ 1509522 h 1862053"/>
              <a:gd name="connsiteX19" fmla="*/ 5834587 w 6130132"/>
              <a:gd name="connsiteY19" fmla="*/ 1858772 h 1862053"/>
              <a:gd name="connsiteX20" fmla="*/ 6036198 w 6130132"/>
              <a:gd name="connsiteY20" fmla="*/ 1677798 h 1862053"/>
              <a:gd name="connsiteX21" fmla="*/ 6102874 w 6130132"/>
              <a:gd name="connsiteY21" fmla="*/ 1369822 h 1862053"/>
              <a:gd name="connsiteX22" fmla="*/ 5645674 w 6130132"/>
              <a:gd name="connsiteY22" fmla="*/ 1065022 h 1862053"/>
              <a:gd name="connsiteX23" fmla="*/ 4574111 w 6130132"/>
              <a:gd name="connsiteY23" fmla="*/ 876110 h 1862053"/>
              <a:gd name="connsiteX24" fmla="*/ 3512074 w 6130132"/>
              <a:gd name="connsiteY24" fmla="*/ 804672 h 1862053"/>
              <a:gd name="connsiteX25" fmla="*/ 3086624 w 6130132"/>
              <a:gd name="connsiteY25" fmla="*/ 760222 h 1862053"/>
              <a:gd name="connsiteX26" fmla="*/ 2908824 w 6130132"/>
              <a:gd name="connsiteY26" fmla="*/ 703072 h 1862053"/>
              <a:gd name="connsiteX27" fmla="*/ 3016774 w 6130132"/>
              <a:gd name="connsiteY27" fmla="*/ 582422 h 1862053"/>
              <a:gd name="connsiteX28" fmla="*/ 3531124 w 6130132"/>
              <a:gd name="connsiteY28" fmla="*/ 391922 h 1862053"/>
              <a:gd name="connsiteX29" fmla="*/ 3702574 w 6130132"/>
              <a:gd name="connsiteY29" fmla="*/ 277622 h 1862053"/>
              <a:gd name="connsiteX30" fmla="*/ 3372374 w 6130132"/>
              <a:gd name="connsiteY30" fmla="*/ 150622 h 1862053"/>
              <a:gd name="connsiteX31" fmla="*/ 2610374 w 6130132"/>
              <a:gd name="connsiteY31" fmla="*/ 74422 h 1862053"/>
              <a:gd name="connsiteX32" fmla="*/ 1835674 w 6130132"/>
              <a:gd name="connsiteY32" fmla="*/ 23622 h 1862053"/>
              <a:gd name="connsiteX33" fmla="*/ 984774 w 6130132"/>
              <a:gd name="connsiteY33" fmla="*/ 4572 h 1862053"/>
              <a:gd name="connsiteX34" fmla="*/ 524 w 6130132"/>
              <a:gd name="connsiteY34" fmla="*/ 4572 h 1862053"/>
              <a:gd name="connsiteX0" fmla="*/ 524 w 6130132"/>
              <a:gd name="connsiteY0" fmla="*/ 4572 h 1862053"/>
              <a:gd name="connsiteX1" fmla="*/ 857774 w 6130132"/>
              <a:gd name="connsiteY1" fmla="*/ 55372 h 1862053"/>
              <a:gd name="connsiteX2" fmla="*/ 1518174 w 6130132"/>
              <a:gd name="connsiteY2" fmla="*/ 80772 h 1862053"/>
              <a:gd name="connsiteX3" fmla="*/ 2203974 w 6130132"/>
              <a:gd name="connsiteY3" fmla="*/ 118872 h 1862053"/>
              <a:gd name="connsiteX4" fmla="*/ 2819924 w 6130132"/>
              <a:gd name="connsiteY4" fmla="*/ 176022 h 1862053"/>
              <a:gd name="connsiteX5" fmla="*/ 3270774 w 6130132"/>
              <a:gd name="connsiteY5" fmla="*/ 233172 h 1862053"/>
              <a:gd name="connsiteX6" fmla="*/ 3422380 w 6130132"/>
              <a:gd name="connsiteY6" fmla="*/ 268097 h 1862053"/>
              <a:gd name="connsiteX7" fmla="*/ 3427937 w 6130132"/>
              <a:gd name="connsiteY7" fmla="*/ 340328 h 1862053"/>
              <a:gd name="connsiteX8" fmla="*/ 2908824 w 6130132"/>
              <a:gd name="connsiteY8" fmla="*/ 518922 h 1862053"/>
              <a:gd name="connsiteX9" fmla="*/ 2464324 w 6130132"/>
              <a:gd name="connsiteY9" fmla="*/ 658622 h 1862053"/>
              <a:gd name="connsiteX10" fmla="*/ 2324624 w 6130132"/>
              <a:gd name="connsiteY10" fmla="*/ 747522 h 1862053"/>
              <a:gd name="connsiteX11" fmla="*/ 2438924 w 6130132"/>
              <a:gd name="connsiteY11" fmla="*/ 817372 h 1862053"/>
              <a:gd name="connsiteX12" fmla="*/ 3023124 w 6130132"/>
              <a:gd name="connsiteY12" fmla="*/ 880872 h 1862053"/>
              <a:gd name="connsiteX13" fmla="*/ 3747024 w 6130132"/>
              <a:gd name="connsiteY13" fmla="*/ 931672 h 1862053"/>
              <a:gd name="connsiteX14" fmla="*/ 4420124 w 6130132"/>
              <a:gd name="connsiteY14" fmla="*/ 982472 h 1862053"/>
              <a:gd name="connsiteX15" fmla="*/ 5023374 w 6130132"/>
              <a:gd name="connsiteY15" fmla="*/ 1039622 h 1862053"/>
              <a:gd name="connsiteX16" fmla="*/ 5442474 w 6130132"/>
              <a:gd name="connsiteY16" fmla="*/ 1134872 h 1862053"/>
              <a:gd name="connsiteX17" fmla="*/ 5823474 w 6130132"/>
              <a:gd name="connsiteY17" fmla="*/ 1274572 h 1862053"/>
              <a:gd name="connsiteX18" fmla="*/ 6010077 w 6130132"/>
              <a:gd name="connsiteY18" fmla="*/ 1537664 h 1862053"/>
              <a:gd name="connsiteX19" fmla="*/ 5834587 w 6130132"/>
              <a:gd name="connsiteY19" fmla="*/ 1858772 h 1862053"/>
              <a:gd name="connsiteX20" fmla="*/ 6036198 w 6130132"/>
              <a:gd name="connsiteY20" fmla="*/ 1677798 h 1862053"/>
              <a:gd name="connsiteX21" fmla="*/ 6102874 w 6130132"/>
              <a:gd name="connsiteY21" fmla="*/ 1369822 h 1862053"/>
              <a:gd name="connsiteX22" fmla="*/ 5645674 w 6130132"/>
              <a:gd name="connsiteY22" fmla="*/ 1065022 h 1862053"/>
              <a:gd name="connsiteX23" fmla="*/ 4574111 w 6130132"/>
              <a:gd name="connsiteY23" fmla="*/ 876110 h 1862053"/>
              <a:gd name="connsiteX24" fmla="*/ 3512074 w 6130132"/>
              <a:gd name="connsiteY24" fmla="*/ 804672 h 1862053"/>
              <a:gd name="connsiteX25" fmla="*/ 3086624 w 6130132"/>
              <a:gd name="connsiteY25" fmla="*/ 760222 h 1862053"/>
              <a:gd name="connsiteX26" fmla="*/ 2908824 w 6130132"/>
              <a:gd name="connsiteY26" fmla="*/ 703072 h 1862053"/>
              <a:gd name="connsiteX27" fmla="*/ 3016774 w 6130132"/>
              <a:gd name="connsiteY27" fmla="*/ 582422 h 1862053"/>
              <a:gd name="connsiteX28" fmla="*/ 3531124 w 6130132"/>
              <a:gd name="connsiteY28" fmla="*/ 391922 h 1862053"/>
              <a:gd name="connsiteX29" fmla="*/ 3702574 w 6130132"/>
              <a:gd name="connsiteY29" fmla="*/ 277622 h 1862053"/>
              <a:gd name="connsiteX30" fmla="*/ 3372374 w 6130132"/>
              <a:gd name="connsiteY30" fmla="*/ 150622 h 1862053"/>
              <a:gd name="connsiteX31" fmla="*/ 2610374 w 6130132"/>
              <a:gd name="connsiteY31" fmla="*/ 74422 h 1862053"/>
              <a:gd name="connsiteX32" fmla="*/ 1835674 w 6130132"/>
              <a:gd name="connsiteY32" fmla="*/ 23622 h 1862053"/>
              <a:gd name="connsiteX33" fmla="*/ 984774 w 6130132"/>
              <a:gd name="connsiteY33" fmla="*/ 4572 h 1862053"/>
              <a:gd name="connsiteX34" fmla="*/ 524 w 6130132"/>
              <a:gd name="connsiteY34" fmla="*/ 4572 h 1862053"/>
              <a:gd name="connsiteX0" fmla="*/ 524 w 6130132"/>
              <a:gd name="connsiteY0" fmla="*/ 4572 h 1862053"/>
              <a:gd name="connsiteX1" fmla="*/ 857774 w 6130132"/>
              <a:gd name="connsiteY1" fmla="*/ 55372 h 1862053"/>
              <a:gd name="connsiteX2" fmla="*/ 1518174 w 6130132"/>
              <a:gd name="connsiteY2" fmla="*/ 80772 h 1862053"/>
              <a:gd name="connsiteX3" fmla="*/ 2203974 w 6130132"/>
              <a:gd name="connsiteY3" fmla="*/ 118872 h 1862053"/>
              <a:gd name="connsiteX4" fmla="*/ 2819924 w 6130132"/>
              <a:gd name="connsiteY4" fmla="*/ 176022 h 1862053"/>
              <a:gd name="connsiteX5" fmla="*/ 3270774 w 6130132"/>
              <a:gd name="connsiteY5" fmla="*/ 233172 h 1862053"/>
              <a:gd name="connsiteX6" fmla="*/ 3422380 w 6130132"/>
              <a:gd name="connsiteY6" fmla="*/ 268097 h 1862053"/>
              <a:gd name="connsiteX7" fmla="*/ 3427937 w 6130132"/>
              <a:gd name="connsiteY7" fmla="*/ 340328 h 1862053"/>
              <a:gd name="connsiteX8" fmla="*/ 2908824 w 6130132"/>
              <a:gd name="connsiteY8" fmla="*/ 518922 h 1862053"/>
              <a:gd name="connsiteX9" fmla="*/ 2464324 w 6130132"/>
              <a:gd name="connsiteY9" fmla="*/ 658622 h 1862053"/>
              <a:gd name="connsiteX10" fmla="*/ 2324624 w 6130132"/>
              <a:gd name="connsiteY10" fmla="*/ 747522 h 1862053"/>
              <a:gd name="connsiteX11" fmla="*/ 2438924 w 6130132"/>
              <a:gd name="connsiteY11" fmla="*/ 817372 h 1862053"/>
              <a:gd name="connsiteX12" fmla="*/ 3023124 w 6130132"/>
              <a:gd name="connsiteY12" fmla="*/ 880872 h 1862053"/>
              <a:gd name="connsiteX13" fmla="*/ 3747024 w 6130132"/>
              <a:gd name="connsiteY13" fmla="*/ 931672 h 1862053"/>
              <a:gd name="connsiteX14" fmla="*/ 4420124 w 6130132"/>
              <a:gd name="connsiteY14" fmla="*/ 982472 h 1862053"/>
              <a:gd name="connsiteX15" fmla="*/ 5023374 w 6130132"/>
              <a:gd name="connsiteY15" fmla="*/ 1039622 h 1862053"/>
              <a:gd name="connsiteX16" fmla="*/ 5442474 w 6130132"/>
              <a:gd name="connsiteY16" fmla="*/ 1134872 h 1862053"/>
              <a:gd name="connsiteX17" fmla="*/ 5823474 w 6130132"/>
              <a:gd name="connsiteY17" fmla="*/ 1274572 h 1862053"/>
              <a:gd name="connsiteX18" fmla="*/ 6010077 w 6130132"/>
              <a:gd name="connsiteY18" fmla="*/ 1537664 h 1862053"/>
              <a:gd name="connsiteX19" fmla="*/ 5834587 w 6130132"/>
              <a:gd name="connsiteY19" fmla="*/ 1858772 h 1862053"/>
              <a:gd name="connsiteX20" fmla="*/ 6036198 w 6130132"/>
              <a:gd name="connsiteY20" fmla="*/ 1677798 h 1862053"/>
              <a:gd name="connsiteX21" fmla="*/ 6102874 w 6130132"/>
              <a:gd name="connsiteY21" fmla="*/ 1369822 h 1862053"/>
              <a:gd name="connsiteX22" fmla="*/ 5645674 w 6130132"/>
              <a:gd name="connsiteY22" fmla="*/ 1065022 h 1862053"/>
              <a:gd name="connsiteX23" fmla="*/ 4574111 w 6130132"/>
              <a:gd name="connsiteY23" fmla="*/ 876110 h 1862053"/>
              <a:gd name="connsiteX24" fmla="*/ 3512074 w 6130132"/>
              <a:gd name="connsiteY24" fmla="*/ 804672 h 1862053"/>
              <a:gd name="connsiteX25" fmla="*/ 3086624 w 6130132"/>
              <a:gd name="connsiteY25" fmla="*/ 760222 h 1862053"/>
              <a:gd name="connsiteX26" fmla="*/ 2908824 w 6130132"/>
              <a:gd name="connsiteY26" fmla="*/ 703072 h 1862053"/>
              <a:gd name="connsiteX27" fmla="*/ 3016774 w 6130132"/>
              <a:gd name="connsiteY27" fmla="*/ 582422 h 1862053"/>
              <a:gd name="connsiteX28" fmla="*/ 3531124 w 6130132"/>
              <a:gd name="connsiteY28" fmla="*/ 391922 h 1862053"/>
              <a:gd name="connsiteX29" fmla="*/ 3702574 w 6130132"/>
              <a:gd name="connsiteY29" fmla="*/ 277622 h 1862053"/>
              <a:gd name="connsiteX30" fmla="*/ 3372374 w 6130132"/>
              <a:gd name="connsiteY30" fmla="*/ 150622 h 1862053"/>
              <a:gd name="connsiteX31" fmla="*/ 2610374 w 6130132"/>
              <a:gd name="connsiteY31" fmla="*/ 74422 h 1862053"/>
              <a:gd name="connsiteX32" fmla="*/ 1835674 w 6130132"/>
              <a:gd name="connsiteY32" fmla="*/ 23622 h 1862053"/>
              <a:gd name="connsiteX33" fmla="*/ 984774 w 6130132"/>
              <a:gd name="connsiteY33" fmla="*/ 4572 h 1862053"/>
              <a:gd name="connsiteX34" fmla="*/ 524 w 6130132"/>
              <a:gd name="connsiteY34" fmla="*/ 4572 h 1862053"/>
              <a:gd name="connsiteX0" fmla="*/ 524 w 6126691"/>
              <a:gd name="connsiteY0" fmla="*/ 4572 h 1862556"/>
              <a:gd name="connsiteX1" fmla="*/ 857774 w 6126691"/>
              <a:gd name="connsiteY1" fmla="*/ 55372 h 1862556"/>
              <a:gd name="connsiteX2" fmla="*/ 1518174 w 6126691"/>
              <a:gd name="connsiteY2" fmla="*/ 80772 h 1862556"/>
              <a:gd name="connsiteX3" fmla="*/ 2203974 w 6126691"/>
              <a:gd name="connsiteY3" fmla="*/ 118872 h 1862556"/>
              <a:gd name="connsiteX4" fmla="*/ 2819924 w 6126691"/>
              <a:gd name="connsiteY4" fmla="*/ 176022 h 1862556"/>
              <a:gd name="connsiteX5" fmla="*/ 3270774 w 6126691"/>
              <a:gd name="connsiteY5" fmla="*/ 233172 h 1862556"/>
              <a:gd name="connsiteX6" fmla="*/ 3422380 w 6126691"/>
              <a:gd name="connsiteY6" fmla="*/ 268097 h 1862556"/>
              <a:gd name="connsiteX7" fmla="*/ 3427937 w 6126691"/>
              <a:gd name="connsiteY7" fmla="*/ 340328 h 1862556"/>
              <a:gd name="connsiteX8" fmla="*/ 2908824 w 6126691"/>
              <a:gd name="connsiteY8" fmla="*/ 518922 h 1862556"/>
              <a:gd name="connsiteX9" fmla="*/ 2464324 w 6126691"/>
              <a:gd name="connsiteY9" fmla="*/ 658622 h 1862556"/>
              <a:gd name="connsiteX10" fmla="*/ 2324624 w 6126691"/>
              <a:gd name="connsiteY10" fmla="*/ 747522 h 1862556"/>
              <a:gd name="connsiteX11" fmla="*/ 2438924 w 6126691"/>
              <a:gd name="connsiteY11" fmla="*/ 817372 h 1862556"/>
              <a:gd name="connsiteX12" fmla="*/ 3023124 w 6126691"/>
              <a:gd name="connsiteY12" fmla="*/ 880872 h 1862556"/>
              <a:gd name="connsiteX13" fmla="*/ 3747024 w 6126691"/>
              <a:gd name="connsiteY13" fmla="*/ 931672 h 1862556"/>
              <a:gd name="connsiteX14" fmla="*/ 4420124 w 6126691"/>
              <a:gd name="connsiteY14" fmla="*/ 982472 h 1862556"/>
              <a:gd name="connsiteX15" fmla="*/ 5023374 w 6126691"/>
              <a:gd name="connsiteY15" fmla="*/ 1039622 h 1862556"/>
              <a:gd name="connsiteX16" fmla="*/ 5442474 w 6126691"/>
              <a:gd name="connsiteY16" fmla="*/ 1134872 h 1862556"/>
              <a:gd name="connsiteX17" fmla="*/ 5823474 w 6126691"/>
              <a:gd name="connsiteY17" fmla="*/ 1274572 h 1862556"/>
              <a:gd name="connsiteX18" fmla="*/ 6010077 w 6126691"/>
              <a:gd name="connsiteY18" fmla="*/ 1537664 h 1862556"/>
              <a:gd name="connsiteX19" fmla="*/ 5834587 w 6126691"/>
              <a:gd name="connsiteY19" fmla="*/ 1858772 h 1862556"/>
              <a:gd name="connsiteX20" fmla="*/ 6023210 w 6126691"/>
              <a:gd name="connsiteY20" fmla="*/ 1699447 h 1862556"/>
              <a:gd name="connsiteX21" fmla="*/ 6102874 w 6126691"/>
              <a:gd name="connsiteY21" fmla="*/ 1369822 h 1862556"/>
              <a:gd name="connsiteX22" fmla="*/ 5645674 w 6126691"/>
              <a:gd name="connsiteY22" fmla="*/ 1065022 h 1862556"/>
              <a:gd name="connsiteX23" fmla="*/ 4574111 w 6126691"/>
              <a:gd name="connsiteY23" fmla="*/ 876110 h 1862556"/>
              <a:gd name="connsiteX24" fmla="*/ 3512074 w 6126691"/>
              <a:gd name="connsiteY24" fmla="*/ 804672 h 1862556"/>
              <a:gd name="connsiteX25" fmla="*/ 3086624 w 6126691"/>
              <a:gd name="connsiteY25" fmla="*/ 760222 h 1862556"/>
              <a:gd name="connsiteX26" fmla="*/ 2908824 w 6126691"/>
              <a:gd name="connsiteY26" fmla="*/ 703072 h 1862556"/>
              <a:gd name="connsiteX27" fmla="*/ 3016774 w 6126691"/>
              <a:gd name="connsiteY27" fmla="*/ 582422 h 1862556"/>
              <a:gd name="connsiteX28" fmla="*/ 3531124 w 6126691"/>
              <a:gd name="connsiteY28" fmla="*/ 391922 h 1862556"/>
              <a:gd name="connsiteX29" fmla="*/ 3702574 w 6126691"/>
              <a:gd name="connsiteY29" fmla="*/ 277622 h 1862556"/>
              <a:gd name="connsiteX30" fmla="*/ 3372374 w 6126691"/>
              <a:gd name="connsiteY30" fmla="*/ 150622 h 1862556"/>
              <a:gd name="connsiteX31" fmla="*/ 2610374 w 6126691"/>
              <a:gd name="connsiteY31" fmla="*/ 74422 h 1862556"/>
              <a:gd name="connsiteX32" fmla="*/ 1835674 w 6126691"/>
              <a:gd name="connsiteY32" fmla="*/ 23622 h 1862556"/>
              <a:gd name="connsiteX33" fmla="*/ 984774 w 6126691"/>
              <a:gd name="connsiteY33" fmla="*/ 4572 h 1862556"/>
              <a:gd name="connsiteX34" fmla="*/ 524 w 6126691"/>
              <a:gd name="connsiteY34" fmla="*/ 4572 h 186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26691" h="1862556">
                <a:moveTo>
                  <a:pt x="524" y="4572"/>
                </a:moveTo>
                <a:cubicBezTo>
                  <a:pt x="-20643" y="13039"/>
                  <a:pt x="604833" y="42672"/>
                  <a:pt x="857774" y="55372"/>
                </a:cubicBezTo>
                <a:cubicBezTo>
                  <a:pt x="1110715" y="68072"/>
                  <a:pt x="1518174" y="80772"/>
                  <a:pt x="1518174" y="80772"/>
                </a:cubicBezTo>
                <a:lnTo>
                  <a:pt x="2203974" y="118872"/>
                </a:lnTo>
                <a:cubicBezTo>
                  <a:pt x="2420932" y="134747"/>
                  <a:pt x="2642124" y="156972"/>
                  <a:pt x="2819924" y="176022"/>
                </a:cubicBezTo>
                <a:cubicBezTo>
                  <a:pt x="2997724" y="195072"/>
                  <a:pt x="3170365" y="217826"/>
                  <a:pt x="3270774" y="233172"/>
                </a:cubicBezTo>
                <a:cubicBezTo>
                  <a:pt x="3371183" y="248518"/>
                  <a:pt x="3391423" y="255001"/>
                  <a:pt x="3422380" y="268097"/>
                </a:cubicBezTo>
                <a:cubicBezTo>
                  <a:pt x="3453337" y="281193"/>
                  <a:pt x="3513530" y="298524"/>
                  <a:pt x="3427937" y="340328"/>
                </a:cubicBezTo>
                <a:cubicBezTo>
                  <a:pt x="3342344" y="382132"/>
                  <a:pt x="3069426" y="465873"/>
                  <a:pt x="2908824" y="518922"/>
                </a:cubicBezTo>
                <a:cubicBezTo>
                  <a:pt x="2748222" y="571971"/>
                  <a:pt x="2561691" y="620522"/>
                  <a:pt x="2464324" y="658622"/>
                </a:cubicBezTo>
                <a:cubicBezTo>
                  <a:pt x="2366957" y="696722"/>
                  <a:pt x="2328857" y="721064"/>
                  <a:pt x="2324624" y="747522"/>
                </a:cubicBezTo>
                <a:cubicBezTo>
                  <a:pt x="2320391" y="773980"/>
                  <a:pt x="2322507" y="795147"/>
                  <a:pt x="2438924" y="817372"/>
                </a:cubicBezTo>
                <a:cubicBezTo>
                  <a:pt x="2555341" y="839597"/>
                  <a:pt x="2805107" y="861822"/>
                  <a:pt x="3023124" y="880872"/>
                </a:cubicBezTo>
                <a:cubicBezTo>
                  <a:pt x="3241141" y="899922"/>
                  <a:pt x="3747024" y="931672"/>
                  <a:pt x="3747024" y="931672"/>
                </a:cubicBezTo>
                <a:lnTo>
                  <a:pt x="4420124" y="982472"/>
                </a:lnTo>
                <a:cubicBezTo>
                  <a:pt x="4632849" y="1000464"/>
                  <a:pt x="4852982" y="1014222"/>
                  <a:pt x="5023374" y="1039622"/>
                </a:cubicBezTo>
                <a:cubicBezTo>
                  <a:pt x="5193766" y="1065022"/>
                  <a:pt x="5309124" y="1095714"/>
                  <a:pt x="5442474" y="1134872"/>
                </a:cubicBezTo>
                <a:cubicBezTo>
                  <a:pt x="5575824" y="1174030"/>
                  <a:pt x="5728874" y="1207440"/>
                  <a:pt x="5823474" y="1274572"/>
                </a:cubicBezTo>
                <a:cubicBezTo>
                  <a:pt x="5918075" y="1341704"/>
                  <a:pt x="6012556" y="1379684"/>
                  <a:pt x="6010077" y="1537664"/>
                </a:cubicBezTo>
                <a:cubicBezTo>
                  <a:pt x="6007598" y="1695644"/>
                  <a:pt x="5829295" y="1854539"/>
                  <a:pt x="5834587" y="1858772"/>
                </a:cubicBezTo>
                <a:cubicBezTo>
                  <a:pt x="5820829" y="1885230"/>
                  <a:pt x="5954683" y="1766651"/>
                  <a:pt x="6023210" y="1699447"/>
                </a:cubicBezTo>
                <a:cubicBezTo>
                  <a:pt x="6091737" y="1632243"/>
                  <a:pt x="6165797" y="1475559"/>
                  <a:pt x="6102874" y="1369822"/>
                </a:cubicBezTo>
                <a:cubicBezTo>
                  <a:pt x="6039951" y="1264085"/>
                  <a:pt x="5900468" y="1147307"/>
                  <a:pt x="5645674" y="1065022"/>
                </a:cubicBezTo>
                <a:cubicBezTo>
                  <a:pt x="5390880" y="982737"/>
                  <a:pt x="4920186" y="900452"/>
                  <a:pt x="4574111" y="876110"/>
                </a:cubicBezTo>
                <a:lnTo>
                  <a:pt x="3512074" y="804672"/>
                </a:lnTo>
                <a:cubicBezTo>
                  <a:pt x="3264160" y="785357"/>
                  <a:pt x="3187166" y="777155"/>
                  <a:pt x="3086624" y="760222"/>
                </a:cubicBezTo>
                <a:cubicBezTo>
                  <a:pt x="2986082" y="743289"/>
                  <a:pt x="2920466" y="732705"/>
                  <a:pt x="2908824" y="703072"/>
                </a:cubicBezTo>
                <a:cubicBezTo>
                  <a:pt x="2897182" y="673439"/>
                  <a:pt x="2913057" y="634280"/>
                  <a:pt x="3016774" y="582422"/>
                </a:cubicBezTo>
                <a:cubicBezTo>
                  <a:pt x="3120491" y="530564"/>
                  <a:pt x="3416824" y="442722"/>
                  <a:pt x="3531124" y="391922"/>
                </a:cubicBezTo>
                <a:cubicBezTo>
                  <a:pt x="3645424" y="341122"/>
                  <a:pt x="3729032" y="317839"/>
                  <a:pt x="3702574" y="277622"/>
                </a:cubicBezTo>
                <a:cubicBezTo>
                  <a:pt x="3676116" y="237405"/>
                  <a:pt x="3554407" y="184489"/>
                  <a:pt x="3372374" y="150622"/>
                </a:cubicBezTo>
                <a:cubicBezTo>
                  <a:pt x="3190341" y="116755"/>
                  <a:pt x="2866491" y="95589"/>
                  <a:pt x="2610374" y="74422"/>
                </a:cubicBezTo>
                <a:cubicBezTo>
                  <a:pt x="2354257" y="53255"/>
                  <a:pt x="2106607" y="35264"/>
                  <a:pt x="1835674" y="23622"/>
                </a:cubicBezTo>
                <a:cubicBezTo>
                  <a:pt x="1564741" y="11980"/>
                  <a:pt x="1290632" y="7747"/>
                  <a:pt x="984774" y="4572"/>
                </a:cubicBezTo>
                <a:cubicBezTo>
                  <a:pt x="678916" y="1397"/>
                  <a:pt x="21691" y="-3895"/>
                  <a:pt x="524" y="4572"/>
                </a:cubicBezTo>
                <a:close/>
              </a:path>
            </a:pathLst>
          </a:custGeom>
          <a:solidFill>
            <a:srgbClr val="BFBFB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3" name="Freeform 9">
            <a:extLst>
              <a:ext uri="{FF2B5EF4-FFF2-40B4-BE49-F238E27FC236}">
                <a16:creationId xmlns:a16="http://schemas.microsoft.com/office/drawing/2014/main" id="{44F6FDB2-7D27-45AA-BE5E-471580FDD996}"/>
              </a:ext>
            </a:extLst>
          </p:cNvPr>
          <p:cNvSpPr/>
          <p:nvPr/>
        </p:nvSpPr>
        <p:spPr>
          <a:xfrm>
            <a:off x="3270306" y="3341220"/>
            <a:ext cx="5764157" cy="1717449"/>
          </a:xfrm>
          <a:custGeom>
            <a:avLst/>
            <a:gdLst>
              <a:gd name="connsiteX0" fmla="*/ 898904 w 5082935"/>
              <a:gd name="connsiteY0" fmla="*/ 2166 h 1561289"/>
              <a:gd name="connsiteX1" fmla="*/ 365504 w 5082935"/>
              <a:gd name="connsiteY1" fmla="*/ 164091 h 1561289"/>
              <a:gd name="connsiteX2" fmla="*/ 151191 w 5082935"/>
              <a:gd name="connsiteY2" fmla="*/ 240291 h 1561289"/>
              <a:gd name="connsiteX3" fmla="*/ 27366 w 5082935"/>
              <a:gd name="connsiteY3" fmla="*/ 354591 h 1561289"/>
              <a:gd name="connsiteX4" fmla="*/ 32129 w 5082935"/>
              <a:gd name="connsiteY4" fmla="*/ 440316 h 1561289"/>
              <a:gd name="connsiteX5" fmla="*/ 370266 w 5082935"/>
              <a:gd name="connsiteY5" fmla="*/ 526041 h 1561289"/>
              <a:gd name="connsiteX6" fmla="*/ 894141 w 5082935"/>
              <a:gd name="connsiteY6" fmla="*/ 573666 h 1561289"/>
              <a:gd name="connsiteX7" fmla="*/ 1322766 w 5082935"/>
              <a:gd name="connsiteY7" fmla="*/ 602241 h 1561289"/>
              <a:gd name="connsiteX8" fmla="*/ 1718054 w 5082935"/>
              <a:gd name="connsiteY8" fmla="*/ 635579 h 1561289"/>
              <a:gd name="connsiteX9" fmla="*/ 2075241 w 5082935"/>
              <a:gd name="connsiteY9" fmla="*/ 687966 h 1561289"/>
              <a:gd name="connsiteX10" fmla="*/ 2318129 w 5082935"/>
              <a:gd name="connsiteY10" fmla="*/ 749879 h 1561289"/>
              <a:gd name="connsiteX11" fmla="*/ 2527679 w 5082935"/>
              <a:gd name="connsiteY11" fmla="*/ 864179 h 1561289"/>
              <a:gd name="connsiteX12" fmla="*/ 2570541 w 5082935"/>
              <a:gd name="connsiteY12" fmla="*/ 1002291 h 1561289"/>
              <a:gd name="connsiteX13" fmla="*/ 2432429 w 5082935"/>
              <a:gd name="connsiteY13" fmla="*/ 1178504 h 1561289"/>
              <a:gd name="connsiteX14" fmla="*/ 2303841 w 5082935"/>
              <a:gd name="connsiteY14" fmla="*/ 1278516 h 1561289"/>
              <a:gd name="connsiteX15" fmla="*/ 2265741 w 5082935"/>
              <a:gd name="connsiteY15" fmla="*/ 1369004 h 1561289"/>
              <a:gd name="connsiteX16" fmla="*/ 2332416 w 5082935"/>
              <a:gd name="connsiteY16" fmla="*/ 1445204 h 1561289"/>
              <a:gd name="connsiteX17" fmla="*/ 2613404 w 5082935"/>
              <a:gd name="connsiteY17" fmla="*/ 1497591 h 1561289"/>
              <a:gd name="connsiteX18" fmla="*/ 3332541 w 5082935"/>
              <a:gd name="connsiteY18" fmla="*/ 1554741 h 1561289"/>
              <a:gd name="connsiteX19" fmla="*/ 3942141 w 5082935"/>
              <a:gd name="connsiteY19" fmla="*/ 1559504 h 1561289"/>
              <a:gd name="connsiteX20" fmla="*/ 4523166 w 5082935"/>
              <a:gd name="connsiteY20" fmla="*/ 1549979 h 1561289"/>
              <a:gd name="connsiteX21" fmla="*/ 5075616 w 5082935"/>
              <a:gd name="connsiteY21" fmla="*/ 1540454 h 1561289"/>
              <a:gd name="connsiteX22" fmla="*/ 4775579 w 5082935"/>
              <a:gd name="connsiteY22" fmla="*/ 1511879 h 1561289"/>
              <a:gd name="connsiteX23" fmla="*/ 3889754 w 5082935"/>
              <a:gd name="connsiteY23" fmla="*/ 1492829 h 1561289"/>
              <a:gd name="connsiteX24" fmla="*/ 3223004 w 5082935"/>
              <a:gd name="connsiteY24" fmla="*/ 1464254 h 1561289"/>
              <a:gd name="connsiteX25" fmla="*/ 2846766 w 5082935"/>
              <a:gd name="connsiteY25" fmla="*/ 1416629 h 1561289"/>
              <a:gd name="connsiteX26" fmla="*/ 2613404 w 5082935"/>
              <a:gd name="connsiteY26" fmla="*/ 1349954 h 1561289"/>
              <a:gd name="connsiteX27" fmla="*/ 2575304 w 5082935"/>
              <a:gd name="connsiteY27" fmla="*/ 1268991 h 1561289"/>
              <a:gd name="connsiteX28" fmla="*/ 2713416 w 5082935"/>
              <a:gd name="connsiteY28" fmla="*/ 1073729 h 1561289"/>
              <a:gd name="connsiteX29" fmla="*/ 2770566 w 5082935"/>
              <a:gd name="connsiteY29" fmla="*/ 892754 h 1561289"/>
              <a:gd name="connsiteX30" fmla="*/ 2575304 w 5082935"/>
              <a:gd name="connsiteY30" fmla="*/ 711779 h 1561289"/>
              <a:gd name="connsiteX31" fmla="*/ 2180016 w 5082935"/>
              <a:gd name="connsiteY31" fmla="*/ 592716 h 1561289"/>
              <a:gd name="connsiteX32" fmla="*/ 1475166 w 5082935"/>
              <a:gd name="connsiteY32" fmla="*/ 511754 h 1561289"/>
              <a:gd name="connsiteX33" fmla="*/ 503616 w 5082935"/>
              <a:gd name="connsiteY33" fmla="*/ 445079 h 1561289"/>
              <a:gd name="connsiteX34" fmla="*/ 236916 w 5082935"/>
              <a:gd name="connsiteY34" fmla="*/ 387929 h 1561289"/>
              <a:gd name="connsiteX35" fmla="*/ 222629 w 5082935"/>
              <a:gd name="connsiteY35" fmla="*/ 292679 h 1561289"/>
              <a:gd name="connsiteX36" fmla="*/ 898904 w 5082935"/>
              <a:gd name="connsiteY36" fmla="*/ 2166 h 1561289"/>
              <a:gd name="connsiteX0" fmla="*/ 898904 w 5082935"/>
              <a:gd name="connsiteY0" fmla="*/ 2166 h 1561289"/>
              <a:gd name="connsiteX1" fmla="*/ 365504 w 5082935"/>
              <a:gd name="connsiteY1" fmla="*/ 164091 h 1561289"/>
              <a:gd name="connsiteX2" fmla="*/ 151191 w 5082935"/>
              <a:gd name="connsiteY2" fmla="*/ 240291 h 1561289"/>
              <a:gd name="connsiteX3" fmla="*/ 27366 w 5082935"/>
              <a:gd name="connsiteY3" fmla="*/ 354591 h 1561289"/>
              <a:gd name="connsiteX4" fmla="*/ 32129 w 5082935"/>
              <a:gd name="connsiteY4" fmla="*/ 440316 h 1561289"/>
              <a:gd name="connsiteX5" fmla="*/ 370266 w 5082935"/>
              <a:gd name="connsiteY5" fmla="*/ 526041 h 1561289"/>
              <a:gd name="connsiteX6" fmla="*/ 894141 w 5082935"/>
              <a:gd name="connsiteY6" fmla="*/ 573666 h 1561289"/>
              <a:gd name="connsiteX7" fmla="*/ 1322766 w 5082935"/>
              <a:gd name="connsiteY7" fmla="*/ 602241 h 1561289"/>
              <a:gd name="connsiteX8" fmla="*/ 1718054 w 5082935"/>
              <a:gd name="connsiteY8" fmla="*/ 635579 h 1561289"/>
              <a:gd name="connsiteX9" fmla="*/ 2075241 w 5082935"/>
              <a:gd name="connsiteY9" fmla="*/ 687966 h 1561289"/>
              <a:gd name="connsiteX10" fmla="*/ 2318129 w 5082935"/>
              <a:gd name="connsiteY10" fmla="*/ 749879 h 1561289"/>
              <a:gd name="connsiteX11" fmla="*/ 2527679 w 5082935"/>
              <a:gd name="connsiteY11" fmla="*/ 864179 h 1561289"/>
              <a:gd name="connsiteX12" fmla="*/ 2570541 w 5082935"/>
              <a:gd name="connsiteY12" fmla="*/ 1002291 h 1561289"/>
              <a:gd name="connsiteX13" fmla="*/ 2432429 w 5082935"/>
              <a:gd name="connsiteY13" fmla="*/ 1178504 h 1561289"/>
              <a:gd name="connsiteX14" fmla="*/ 2303841 w 5082935"/>
              <a:gd name="connsiteY14" fmla="*/ 1278516 h 1561289"/>
              <a:gd name="connsiteX15" fmla="*/ 2265741 w 5082935"/>
              <a:gd name="connsiteY15" fmla="*/ 1369004 h 1561289"/>
              <a:gd name="connsiteX16" fmla="*/ 2332416 w 5082935"/>
              <a:gd name="connsiteY16" fmla="*/ 1445204 h 1561289"/>
              <a:gd name="connsiteX17" fmla="*/ 2613404 w 5082935"/>
              <a:gd name="connsiteY17" fmla="*/ 1497591 h 1561289"/>
              <a:gd name="connsiteX18" fmla="*/ 3332541 w 5082935"/>
              <a:gd name="connsiteY18" fmla="*/ 1554741 h 1561289"/>
              <a:gd name="connsiteX19" fmla="*/ 3942141 w 5082935"/>
              <a:gd name="connsiteY19" fmla="*/ 1559504 h 1561289"/>
              <a:gd name="connsiteX20" fmla="*/ 4523166 w 5082935"/>
              <a:gd name="connsiteY20" fmla="*/ 1549979 h 1561289"/>
              <a:gd name="connsiteX21" fmla="*/ 5075616 w 5082935"/>
              <a:gd name="connsiteY21" fmla="*/ 1540454 h 1561289"/>
              <a:gd name="connsiteX22" fmla="*/ 4775579 w 5082935"/>
              <a:gd name="connsiteY22" fmla="*/ 1511879 h 1561289"/>
              <a:gd name="connsiteX23" fmla="*/ 3889754 w 5082935"/>
              <a:gd name="connsiteY23" fmla="*/ 1492829 h 1561289"/>
              <a:gd name="connsiteX24" fmla="*/ 3223004 w 5082935"/>
              <a:gd name="connsiteY24" fmla="*/ 1464254 h 1561289"/>
              <a:gd name="connsiteX25" fmla="*/ 2846766 w 5082935"/>
              <a:gd name="connsiteY25" fmla="*/ 1416629 h 1561289"/>
              <a:gd name="connsiteX26" fmla="*/ 2613404 w 5082935"/>
              <a:gd name="connsiteY26" fmla="*/ 1349954 h 1561289"/>
              <a:gd name="connsiteX27" fmla="*/ 2575304 w 5082935"/>
              <a:gd name="connsiteY27" fmla="*/ 1268991 h 1561289"/>
              <a:gd name="connsiteX28" fmla="*/ 2713416 w 5082935"/>
              <a:gd name="connsiteY28" fmla="*/ 1073729 h 1561289"/>
              <a:gd name="connsiteX29" fmla="*/ 2770566 w 5082935"/>
              <a:gd name="connsiteY29" fmla="*/ 892754 h 1561289"/>
              <a:gd name="connsiteX30" fmla="*/ 2575304 w 5082935"/>
              <a:gd name="connsiteY30" fmla="*/ 711779 h 1561289"/>
              <a:gd name="connsiteX31" fmla="*/ 2180016 w 5082935"/>
              <a:gd name="connsiteY31" fmla="*/ 592716 h 1561289"/>
              <a:gd name="connsiteX32" fmla="*/ 1475166 w 5082935"/>
              <a:gd name="connsiteY32" fmla="*/ 511754 h 1561289"/>
              <a:gd name="connsiteX33" fmla="*/ 503616 w 5082935"/>
              <a:gd name="connsiteY33" fmla="*/ 445079 h 1561289"/>
              <a:gd name="connsiteX34" fmla="*/ 236916 w 5082935"/>
              <a:gd name="connsiteY34" fmla="*/ 387929 h 1561289"/>
              <a:gd name="connsiteX35" fmla="*/ 222629 w 5082935"/>
              <a:gd name="connsiteY35" fmla="*/ 292679 h 1561289"/>
              <a:gd name="connsiteX36" fmla="*/ 898904 w 5082935"/>
              <a:gd name="connsiteY36" fmla="*/ 2166 h 1561289"/>
              <a:gd name="connsiteX0" fmla="*/ 898904 w 5082935"/>
              <a:gd name="connsiteY0" fmla="*/ 2166 h 1561289"/>
              <a:gd name="connsiteX1" fmla="*/ 365504 w 5082935"/>
              <a:gd name="connsiteY1" fmla="*/ 164091 h 1561289"/>
              <a:gd name="connsiteX2" fmla="*/ 151191 w 5082935"/>
              <a:gd name="connsiteY2" fmla="*/ 240291 h 1561289"/>
              <a:gd name="connsiteX3" fmla="*/ 27366 w 5082935"/>
              <a:gd name="connsiteY3" fmla="*/ 354591 h 1561289"/>
              <a:gd name="connsiteX4" fmla="*/ 32129 w 5082935"/>
              <a:gd name="connsiteY4" fmla="*/ 440316 h 1561289"/>
              <a:gd name="connsiteX5" fmla="*/ 370266 w 5082935"/>
              <a:gd name="connsiteY5" fmla="*/ 526041 h 1561289"/>
              <a:gd name="connsiteX6" fmla="*/ 894141 w 5082935"/>
              <a:gd name="connsiteY6" fmla="*/ 573666 h 1561289"/>
              <a:gd name="connsiteX7" fmla="*/ 1322766 w 5082935"/>
              <a:gd name="connsiteY7" fmla="*/ 602241 h 1561289"/>
              <a:gd name="connsiteX8" fmla="*/ 1718054 w 5082935"/>
              <a:gd name="connsiteY8" fmla="*/ 635579 h 1561289"/>
              <a:gd name="connsiteX9" fmla="*/ 2075241 w 5082935"/>
              <a:gd name="connsiteY9" fmla="*/ 687966 h 1561289"/>
              <a:gd name="connsiteX10" fmla="*/ 2318129 w 5082935"/>
              <a:gd name="connsiteY10" fmla="*/ 749879 h 1561289"/>
              <a:gd name="connsiteX11" fmla="*/ 2527679 w 5082935"/>
              <a:gd name="connsiteY11" fmla="*/ 864179 h 1561289"/>
              <a:gd name="connsiteX12" fmla="*/ 2570541 w 5082935"/>
              <a:gd name="connsiteY12" fmla="*/ 1002291 h 1561289"/>
              <a:gd name="connsiteX13" fmla="*/ 2432429 w 5082935"/>
              <a:gd name="connsiteY13" fmla="*/ 1178504 h 1561289"/>
              <a:gd name="connsiteX14" fmla="*/ 2303841 w 5082935"/>
              <a:gd name="connsiteY14" fmla="*/ 1278516 h 1561289"/>
              <a:gd name="connsiteX15" fmla="*/ 2265741 w 5082935"/>
              <a:gd name="connsiteY15" fmla="*/ 1369004 h 1561289"/>
              <a:gd name="connsiteX16" fmla="*/ 2332416 w 5082935"/>
              <a:gd name="connsiteY16" fmla="*/ 1445204 h 1561289"/>
              <a:gd name="connsiteX17" fmla="*/ 2613404 w 5082935"/>
              <a:gd name="connsiteY17" fmla="*/ 1497591 h 1561289"/>
              <a:gd name="connsiteX18" fmla="*/ 3332541 w 5082935"/>
              <a:gd name="connsiteY18" fmla="*/ 1554741 h 1561289"/>
              <a:gd name="connsiteX19" fmla="*/ 3942141 w 5082935"/>
              <a:gd name="connsiteY19" fmla="*/ 1559504 h 1561289"/>
              <a:gd name="connsiteX20" fmla="*/ 4523166 w 5082935"/>
              <a:gd name="connsiteY20" fmla="*/ 1549979 h 1561289"/>
              <a:gd name="connsiteX21" fmla="*/ 5075616 w 5082935"/>
              <a:gd name="connsiteY21" fmla="*/ 1540454 h 1561289"/>
              <a:gd name="connsiteX22" fmla="*/ 4775579 w 5082935"/>
              <a:gd name="connsiteY22" fmla="*/ 1511879 h 1561289"/>
              <a:gd name="connsiteX23" fmla="*/ 3889754 w 5082935"/>
              <a:gd name="connsiteY23" fmla="*/ 1492829 h 1561289"/>
              <a:gd name="connsiteX24" fmla="*/ 3223004 w 5082935"/>
              <a:gd name="connsiteY24" fmla="*/ 1464254 h 1561289"/>
              <a:gd name="connsiteX25" fmla="*/ 2846766 w 5082935"/>
              <a:gd name="connsiteY25" fmla="*/ 1416629 h 1561289"/>
              <a:gd name="connsiteX26" fmla="*/ 2613404 w 5082935"/>
              <a:gd name="connsiteY26" fmla="*/ 1349954 h 1561289"/>
              <a:gd name="connsiteX27" fmla="*/ 2575304 w 5082935"/>
              <a:gd name="connsiteY27" fmla="*/ 1268991 h 1561289"/>
              <a:gd name="connsiteX28" fmla="*/ 2713416 w 5082935"/>
              <a:gd name="connsiteY28" fmla="*/ 1073729 h 1561289"/>
              <a:gd name="connsiteX29" fmla="*/ 2770566 w 5082935"/>
              <a:gd name="connsiteY29" fmla="*/ 892754 h 1561289"/>
              <a:gd name="connsiteX30" fmla="*/ 2575304 w 5082935"/>
              <a:gd name="connsiteY30" fmla="*/ 711779 h 1561289"/>
              <a:gd name="connsiteX31" fmla="*/ 2180016 w 5082935"/>
              <a:gd name="connsiteY31" fmla="*/ 592716 h 1561289"/>
              <a:gd name="connsiteX32" fmla="*/ 1475166 w 5082935"/>
              <a:gd name="connsiteY32" fmla="*/ 511754 h 1561289"/>
              <a:gd name="connsiteX33" fmla="*/ 503616 w 5082935"/>
              <a:gd name="connsiteY33" fmla="*/ 445079 h 1561289"/>
              <a:gd name="connsiteX34" fmla="*/ 236916 w 5082935"/>
              <a:gd name="connsiteY34" fmla="*/ 387929 h 1561289"/>
              <a:gd name="connsiteX35" fmla="*/ 222629 w 5082935"/>
              <a:gd name="connsiteY35" fmla="*/ 292679 h 1561289"/>
              <a:gd name="connsiteX36" fmla="*/ 898904 w 5082935"/>
              <a:gd name="connsiteY36" fmla="*/ 2166 h 1561289"/>
              <a:gd name="connsiteX0" fmla="*/ 898904 w 5082935"/>
              <a:gd name="connsiteY0" fmla="*/ 2166 h 1561289"/>
              <a:gd name="connsiteX1" fmla="*/ 365504 w 5082935"/>
              <a:gd name="connsiteY1" fmla="*/ 164091 h 1561289"/>
              <a:gd name="connsiteX2" fmla="*/ 151191 w 5082935"/>
              <a:gd name="connsiteY2" fmla="*/ 240291 h 1561289"/>
              <a:gd name="connsiteX3" fmla="*/ 27366 w 5082935"/>
              <a:gd name="connsiteY3" fmla="*/ 354591 h 1561289"/>
              <a:gd name="connsiteX4" fmla="*/ 32129 w 5082935"/>
              <a:gd name="connsiteY4" fmla="*/ 440316 h 1561289"/>
              <a:gd name="connsiteX5" fmla="*/ 370266 w 5082935"/>
              <a:gd name="connsiteY5" fmla="*/ 526041 h 1561289"/>
              <a:gd name="connsiteX6" fmla="*/ 894141 w 5082935"/>
              <a:gd name="connsiteY6" fmla="*/ 573666 h 1561289"/>
              <a:gd name="connsiteX7" fmla="*/ 1322766 w 5082935"/>
              <a:gd name="connsiteY7" fmla="*/ 602241 h 1561289"/>
              <a:gd name="connsiteX8" fmla="*/ 1718054 w 5082935"/>
              <a:gd name="connsiteY8" fmla="*/ 635579 h 1561289"/>
              <a:gd name="connsiteX9" fmla="*/ 2075241 w 5082935"/>
              <a:gd name="connsiteY9" fmla="*/ 687966 h 1561289"/>
              <a:gd name="connsiteX10" fmla="*/ 2318129 w 5082935"/>
              <a:gd name="connsiteY10" fmla="*/ 749879 h 1561289"/>
              <a:gd name="connsiteX11" fmla="*/ 2527679 w 5082935"/>
              <a:gd name="connsiteY11" fmla="*/ 864179 h 1561289"/>
              <a:gd name="connsiteX12" fmla="*/ 2570541 w 5082935"/>
              <a:gd name="connsiteY12" fmla="*/ 1002291 h 1561289"/>
              <a:gd name="connsiteX13" fmla="*/ 2432429 w 5082935"/>
              <a:gd name="connsiteY13" fmla="*/ 1178504 h 1561289"/>
              <a:gd name="connsiteX14" fmla="*/ 2303841 w 5082935"/>
              <a:gd name="connsiteY14" fmla="*/ 1278516 h 1561289"/>
              <a:gd name="connsiteX15" fmla="*/ 2265741 w 5082935"/>
              <a:gd name="connsiteY15" fmla="*/ 1369004 h 1561289"/>
              <a:gd name="connsiteX16" fmla="*/ 2332416 w 5082935"/>
              <a:gd name="connsiteY16" fmla="*/ 1445204 h 1561289"/>
              <a:gd name="connsiteX17" fmla="*/ 2613404 w 5082935"/>
              <a:gd name="connsiteY17" fmla="*/ 1497591 h 1561289"/>
              <a:gd name="connsiteX18" fmla="*/ 3332541 w 5082935"/>
              <a:gd name="connsiteY18" fmla="*/ 1554741 h 1561289"/>
              <a:gd name="connsiteX19" fmla="*/ 3942141 w 5082935"/>
              <a:gd name="connsiteY19" fmla="*/ 1559504 h 1561289"/>
              <a:gd name="connsiteX20" fmla="*/ 4523166 w 5082935"/>
              <a:gd name="connsiteY20" fmla="*/ 1549979 h 1561289"/>
              <a:gd name="connsiteX21" fmla="*/ 5075616 w 5082935"/>
              <a:gd name="connsiteY21" fmla="*/ 1540454 h 1561289"/>
              <a:gd name="connsiteX22" fmla="*/ 4775579 w 5082935"/>
              <a:gd name="connsiteY22" fmla="*/ 1511879 h 1561289"/>
              <a:gd name="connsiteX23" fmla="*/ 3889754 w 5082935"/>
              <a:gd name="connsiteY23" fmla="*/ 1492829 h 1561289"/>
              <a:gd name="connsiteX24" fmla="*/ 3223004 w 5082935"/>
              <a:gd name="connsiteY24" fmla="*/ 1464254 h 1561289"/>
              <a:gd name="connsiteX25" fmla="*/ 2846766 w 5082935"/>
              <a:gd name="connsiteY25" fmla="*/ 1416629 h 1561289"/>
              <a:gd name="connsiteX26" fmla="*/ 2613404 w 5082935"/>
              <a:gd name="connsiteY26" fmla="*/ 1349954 h 1561289"/>
              <a:gd name="connsiteX27" fmla="*/ 2575304 w 5082935"/>
              <a:gd name="connsiteY27" fmla="*/ 1268991 h 1561289"/>
              <a:gd name="connsiteX28" fmla="*/ 2713416 w 5082935"/>
              <a:gd name="connsiteY28" fmla="*/ 1073729 h 1561289"/>
              <a:gd name="connsiteX29" fmla="*/ 2770566 w 5082935"/>
              <a:gd name="connsiteY29" fmla="*/ 892754 h 1561289"/>
              <a:gd name="connsiteX30" fmla="*/ 2575304 w 5082935"/>
              <a:gd name="connsiteY30" fmla="*/ 711779 h 1561289"/>
              <a:gd name="connsiteX31" fmla="*/ 2180016 w 5082935"/>
              <a:gd name="connsiteY31" fmla="*/ 592716 h 1561289"/>
              <a:gd name="connsiteX32" fmla="*/ 1475166 w 5082935"/>
              <a:gd name="connsiteY32" fmla="*/ 511754 h 1561289"/>
              <a:gd name="connsiteX33" fmla="*/ 503616 w 5082935"/>
              <a:gd name="connsiteY33" fmla="*/ 445079 h 1561289"/>
              <a:gd name="connsiteX34" fmla="*/ 236916 w 5082935"/>
              <a:gd name="connsiteY34" fmla="*/ 387929 h 1561289"/>
              <a:gd name="connsiteX35" fmla="*/ 222629 w 5082935"/>
              <a:gd name="connsiteY35" fmla="*/ 292679 h 1561289"/>
              <a:gd name="connsiteX36" fmla="*/ 898904 w 5082935"/>
              <a:gd name="connsiteY36" fmla="*/ 2166 h 1561289"/>
              <a:gd name="connsiteX0" fmla="*/ 899393 w 5083424"/>
              <a:gd name="connsiteY0" fmla="*/ 2194 h 1561317"/>
              <a:gd name="connsiteX1" fmla="*/ 365993 w 5083424"/>
              <a:gd name="connsiteY1" fmla="*/ 164119 h 1561317"/>
              <a:gd name="connsiteX2" fmla="*/ 161205 w 5083424"/>
              <a:gd name="connsiteY2" fmla="*/ 253019 h 1561317"/>
              <a:gd name="connsiteX3" fmla="*/ 27855 w 5083424"/>
              <a:gd name="connsiteY3" fmla="*/ 354619 h 1561317"/>
              <a:gd name="connsiteX4" fmla="*/ 32618 w 5083424"/>
              <a:gd name="connsiteY4" fmla="*/ 440344 h 1561317"/>
              <a:gd name="connsiteX5" fmla="*/ 370755 w 5083424"/>
              <a:gd name="connsiteY5" fmla="*/ 526069 h 1561317"/>
              <a:gd name="connsiteX6" fmla="*/ 894630 w 5083424"/>
              <a:gd name="connsiteY6" fmla="*/ 573694 h 1561317"/>
              <a:gd name="connsiteX7" fmla="*/ 1323255 w 5083424"/>
              <a:gd name="connsiteY7" fmla="*/ 602269 h 1561317"/>
              <a:gd name="connsiteX8" fmla="*/ 1718543 w 5083424"/>
              <a:gd name="connsiteY8" fmla="*/ 635607 h 1561317"/>
              <a:gd name="connsiteX9" fmla="*/ 2075730 w 5083424"/>
              <a:gd name="connsiteY9" fmla="*/ 687994 h 1561317"/>
              <a:gd name="connsiteX10" fmla="*/ 2318618 w 5083424"/>
              <a:gd name="connsiteY10" fmla="*/ 749907 h 1561317"/>
              <a:gd name="connsiteX11" fmla="*/ 2528168 w 5083424"/>
              <a:gd name="connsiteY11" fmla="*/ 864207 h 1561317"/>
              <a:gd name="connsiteX12" fmla="*/ 2571030 w 5083424"/>
              <a:gd name="connsiteY12" fmla="*/ 1002319 h 1561317"/>
              <a:gd name="connsiteX13" fmla="*/ 2432918 w 5083424"/>
              <a:gd name="connsiteY13" fmla="*/ 1178532 h 1561317"/>
              <a:gd name="connsiteX14" fmla="*/ 2304330 w 5083424"/>
              <a:gd name="connsiteY14" fmla="*/ 1278544 h 1561317"/>
              <a:gd name="connsiteX15" fmla="*/ 2266230 w 5083424"/>
              <a:gd name="connsiteY15" fmla="*/ 1369032 h 1561317"/>
              <a:gd name="connsiteX16" fmla="*/ 2332905 w 5083424"/>
              <a:gd name="connsiteY16" fmla="*/ 1445232 h 1561317"/>
              <a:gd name="connsiteX17" fmla="*/ 2613893 w 5083424"/>
              <a:gd name="connsiteY17" fmla="*/ 1497619 h 1561317"/>
              <a:gd name="connsiteX18" fmla="*/ 3333030 w 5083424"/>
              <a:gd name="connsiteY18" fmla="*/ 1554769 h 1561317"/>
              <a:gd name="connsiteX19" fmla="*/ 3942630 w 5083424"/>
              <a:gd name="connsiteY19" fmla="*/ 1559532 h 1561317"/>
              <a:gd name="connsiteX20" fmla="*/ 4523655 w 5083424"/>
              <a:gd name="connsiteY20" fmla="*/ 1550007 h 1561317"/>
              <a:gd name="connsiteX21" fmla="*/ 5076105 w 5083424"/>
              <a:gd name="connsiteY21" fmla="*/ 1540482 h 1561317"/>
              <a:gd name="connsiteX22" fmla="*/ 4776068 w 5083424"/>
              <a:gd name="connsiteY22" fmla="*/ 1511907 h 1561317"/>
              <a:gd name="connsiteX23" fmla="*/ 3890243 w 5083424"/>
              <a:gd name="connsiteY23" fmla="*/ 1492857 h 1561317"/>
              <a:gd name="connsiteX24" fmla="*/ 3223493 w 5083424"/>
              <a:gd name="connsiteY24" fmla="*/ 1464282 h 1561317"/>
              <a:gd name="connsiteX25" fmla="*/ 2847255 w 5083424"/>
              <a:gd name="connsiteY25" fmla="*/ 1416657 h 1561317"/>
              <a:gd name="connsiteX26" fmla="*/ 2613893 w 5083424"/>
              <a:gd name="connsiteY26" fmla="*/ 1349982 h 1561317"/>
              <a:gd name="connsiteX27" fmla="*/ 2575793 w 5083424"/>
              <a:gd name="connsiteY27" fmla="*/ 1269019 h 1561317"/>
              <a:gd name="connsiteX28" fmla="*/ 2713905 w 5083424"/>
              <a:gd name="connsiteY28" fmla="*/ 1073757 h 1561317"/>
              <a:gd name="connsiteX29" fmla="*/ 2771055 w 5083424"/>
              <a:gd name="connsiteY29" fmla="*/ 892782 h 1561317"/>
              <a:gd name="connsiteX30" fmla="*/ 2575793 w 5083424"/>
              <a:gd name="connsiteY30" fmla="*/ 711807 h 1561317"/>
              <a:gd name="connsiteX31" fmla="*/ 2180505 w 5083424"/>
              <a:gd name="connsiteY31" fmla="*/ 592744 h 1561317"/>
              <a:gd name="connsiteX32" fmla="*/ 1475655 w 5083424"/>
              <a:gd name="connsiteY32" fmla="*/ 511782 h 1561317"/>
              <a:gd name="connsiteX33" fmla="*/ 504105 w 5083424"/>
              <a:gd name="connsiteY33" fmla="*/ 445107 h 1561317"/>
              <a:gd name="connsiteX34" fmla="*/ 237405 w 5083424"/>
              <a:gd name="connsiteY34" fmla="*/ 387957 h 1561317"/>
              <a:gd name="connsiteX35" fmla="*/ 223118 w 5083424"/>
              <a:gd name="connsiteY35" fmla="*/ 292707 h 1561317"/>
              <a:gd name="connsiteX36" fmla="*/ 899393 w 5083424"/>
              <a:gd name="connsiteY36" fmla="*/ 2194 h 1561317"/>
              <a:gd name="connsiteX0" fmla="*/ 899393 w 5083424"/>
              <a:gd name="connsiteY0" fmla="*/ 2194 h 1561317"/>
              <a:gd name="connsiteX1" fmla="*/ 365993 w 5083424"/>
              <a:gd name="connsiteY1" fmla="*/ 164119 h 1561317"/>
              <a:gd name="connsiteX2" fmla="*/ 161205 w 5083424"/>
              <a:gd name="connsiteY2" fmla="*/ 253019 h 1561317"/>
              <a:gd name="connsiteX3" fmla="*/ 27855 w 5083424"/>
              <a:gd name="connsiteY3" fmla="*/ 354619 h 1561317"/>
              <a:gd name="connsiteX4" fmla="*/ 32618 w 5083424"/>
              <a:gd name="connsiteY4" fmla="*/ 440344 h 1561317"/>
              <a:gd name="connsiteX5" fmla="*/ 370755 w 5083424"/>
              <a:gd name="connsiteY5" fmla="*/ 526069 h 1561317"/>
              <a:gd name="connsiteX6" fmla="*/ 894630 w 5083424"/>
              <a:gd name="connsiteY6" fmla="*/ 573694 h 1561317"/>
              <a:gd name="connsiteX7" fmla="*/ 1323255 w 5083424"/>
              <a:gd name="connsiteY7" fmla="*/ 602269 h 1561317"/>
              <a:gd name="connsiteX8" fmla="*/ 1718543 w 5083424"/>
              <a:gd name="connsiteY8" fmla="*/ 635607 h 1561317"/>
              <a:gd name="connsiteX9" fmla="*/ 2075730 w 5083424"/>
              <a:gd name="connsiteY9" fmla="*/ 687994 h 1561317"/>
              <a:gd name="connsiteX10" fmla="*/ 2318618 w 5083424"/>
              <a:gd name="connsiteY10" fmla="*/ 749907 h 1561317"/>
              <a:gd name="connsiteX11" fmla="*/ 2528168 w 5083424"/>
              <a:gd name="connsiteY11" fmla="*/ 864207 h 1561317"/>
              <a:gd name="connsiteX12" fmla="*/ 2571030 w 5083424"/>
              <a:gd name="connsiteY12" fmla="*/ 1002319 h 1561317"/>
              <a:gd name="connsiteX13" fmla="*/ 2432918 w 5083424"/>
              <a:gd name="connsiteY13" fmla="*/ 1178532 h 1561317"/>
              <a:gd name="connsiteX14" fmla="*/ 2304330 w 5083424"/>
              <a:gd name="connsiteY14" fmla="*/ 1278544 h 1561317"/>
              <a:gd name="connsiteX15" fmla="*/ 2266230 w 5083424"/>
              <a:gd name="connsiteY15" fmla="*/ 1369032 h 1561317"/>
              <a:gd name="connsiteX16" fmla="*/ 2332905 w 5083424"/>
              <a:gd name="connsiteY16" fmla="*/ 1445232 h 1561317"/>
              <a:gd name="connsiteX17" fmla="*/ 2613893 w 5083424"/>
              <a:gd name="connsiteY17" fmla="*/ 1497619 h 1561317"/>
              <a:gd name="connsiteX18" fmla="*/ 3333030 w 5083424"/>
              <a:gd name="connsiteY18" fmla="*/ 1554769 h 1561317"/>
              <a:gd name="connsiteX19" fmla="*/ 3942630 w 5083424"/>
              <a:gd name="connsiteY19" fmla="*/ 1559532 h 1561317"/>
              <a:gd name="connsiteX20" fmla="*/ 4523655 w 5083424"/>
              <a:gd name="connsiteY20" fmla="*/ 1550007 h 1561317"/>
              <a:gd name="connsiteX21" fmla="*/ 5076105 w 5083424"/>
              <a:gd name="connsiteY21" fmla="*/ 1540482 h 1561317"/>
              <a:gd name="connsiteX22" fmla="*/ 4776068 w 5083424"/>
              <a:gd name="connsiteY22" fmla="*/ 1511907 h 1561317"/>
              <a:gd name="connsiteX23" fmla="*/ 3890243 w 5083424"/>
              <a:gd name="connsiteY23" fmla="*/ 1492857 h 1561317"/>
              <a:gd name="connsiteX24" fmla="*/ 3223493 w 5083424"/>
              <a:gd name="connsiteY24" fmla="*/ 1464282 h 1561317"/>
              <a:gd name="connsiteX25" fmla="*/ 2847255 w 5083424"/>
              <a:gd name="connsiteY25" fmla="*/ 1416657 h 1561317"/>
              <a:gd name="connsiteX26" fmla="*/ 2613893 w 5083424"/>
              <a:gd name="connsiteY26" fmla="*/ 1349982 h 1561317"/>
              <a:gd name="connsiteX27" fmla="*/ 2575793 w 5083424"/>
              <a:gd name="connsiteY27" fmla="*/ 1269019 h 1561317"/>
              <a:gd name="connsiteX28" fmla="*/ 2713905 w 5083424"/>
              <a:gd name="connsiteY28" fmla="*/ 1073757 h 1561317"/>
              <a:gd name="connsiteX29" fmla="*/ 2771055 w 5083424"/>
              <a:gd name="connsiteY29" fmla="*/ 892782 h 1561317"/>
              <a:gd name="connsiteX30" fmla="*/ 2575793 w 5083424"/>
              <a:gd name="connsiteY30" fmla="*/ 711807 h 1561317"/>
              <a:gd name="connsiteX31" fmla="*/ 2180505 w 5083424"/>
              <a:gd name="connsiteY31" fmla="*/ 592744 h 1561317"/>
              <a:gd name="connsiteX32" fmla="*/ 1475655 w 5083424"/>
              <a:gd name="connsiteY32" fmla="*/ 511782 h 1561317"/>
              <a:gd name="connsiteX33" fmla="*/ 504105 w 5083424"/>
              <a:gd name="connsiteY33" fmla="*/ 445107 h 1561317"/>
              <a:gd name="connsiteX34" fmla="*/ 237405 w 5083424"/>
              <a:gd name="connsiteY34" fmla="*/ 407007 h 1561317"/>
              <a:gd name="connsiteX35" fmla="*/ 223118 w 5083424"/>
              <a:gd name="connsiteY35" fmla="*/ 292707 h 1561317"/>
              <a:gd name="connsiteX36" fmla="*/ 899393 w 5083424"/>
              <a:gd name="connsiteY36" fmla="*/ 2194 h 1561317"/>
              <a:gd name="connsiteX0" fmla="*/ 893358 w 5077389"/>
              <a:gd name="connsiteY0" fmla="*/ 2194 h 1561317"/>
              <a:gd name="connsiteX1" fmla="*/ 359958 w 5077389"/>
              <a:gd name="connsiteY1" fmla="*/ 164119 h 1561317"/>
              <a:gd name="connsiteX2" fmla="*/ 155170 w 5077389"/>
              <a:gd name="connsiteY2" fmla="*/ 253019 h 1561317"/>
              <a:gd name="connsiteX3" fmla="*/ 21820 w 5077389"/>
              <a:gd name="connsiteY3" fmla="*/ 354619 h 1561317"/>
              <a:gd name="connsiteX4" fmla="*/ 36108 w 5077389"/>
              <a:gd name="connsiteY4" fmla="*/ 465744 h 1561317"/>
              <a:gd name="connsiteX5" fmla="*/ 364720 w 5077389"/>
              <a:gd name="connsiteY5" fmla="*/ 526069 h 1561317"/>
              <a:gd name="connsiteX6" fmla="*/ 888595 w 5077389"/>
              <a:gd name="connsiteY6" fmla="*/ 573694 h 1561317"/>
              <a:gd name="connsiteX7" fmla="*/ 1317220 w 5077389"/>
              <a:gd name="connsiteY7" fmla="*/ 602269 h 1561317"/>
              <a:gd name="connsiteX8" fmla="*/ 1712508 w 5077389"/>
              <a:gd name="connsiteY8" fmla="*/ 635607 h 1561317"/>
              <a:gd name="connsiteX9" fmla="*/ 2069695 w 5077389"/>
              <a:gd name="connsiteY9" fmla="*/ 687994 h 1561317"/>
              <a:gd name="connsiteX10" fmla="*/ 2312583 w 5077389"/>
              <a:gd name="connsiteY10" fmla="*/ 749907 h 1561317"/>
              <a:gd name="connsiteX11" fmla="*/ 2522133 w 5077389"/>
              <a:gd name="connsiteY11" fmla="*/ 864207 h 1561317"/>
              <a:gd name="connsiteX12" fmla="*/ 2564995 w 5077389"/>
              <a:gd name="connsiteY12" fmla="*/ 1002319 h 1561317"/>
              <a:gd name="connsiteX13" fmla="*/ 2426883 w 5077389"/>
              <a:gd name="connsiteY13" fmla="*/ 1178532 h 1561317"/>
              <a:gd name="connsiteX14" fmla="*/ 2298295 w 5077389"/>
              <a:gd name="connsiteY14" fmla="*/ 1278544 h 1561317"/>
              <a:gd name="connsiteX15" fmla="*/ 2260195 w 5077389"/>
              <a:gd name="connsiteY15" fmla="*/ 1369032 h 1561317"/>
              <a:gd name="connsiteX16" fmla="*/ 2326870 w 5077389"/>
              <a:gd name="connsiteY16" fmla="*/ 1445232 h 1561317"/>
              <a:gd name="connsiteX17" fmla="*/ 2607858 w 5077389"/>
              <a:gd name="connsiteY17" fmla="*/ 1497619 h 1561317"/>
              <a:gd name="connsiteX18" fmla="*/ 3326995 w 5077389"/>
              <a:gd name="connsiteY18" fmla="*/ 1554769 h 1561317"/>
              <a:gd name="connsiteX19" fmla="*/ 3936595 w 5077389"/>
              <a:gd name="connsiteY19" fmla="*/ 1559532 h 1561317"/>
              <a:gd name="connsiteX20" fmla="*/ 4517620 w 5077389"/>
              <a:gd name="connsiteY20" fmla="*/ 1550007 h 1561317"/>
              <a:gd name="connsiteX21" fmla="*/ 5070070 w 5077389"/>
              <a:gd name="connsiteY21" fmla="*/ 1540482 h 1561317"/>
              <a:gd name="connsiteX22" fmla="*/ 4770033 w 5077389"/>
              <a:gd name="connsiteY22" fmla="*/ 1511907 h 1561317"/>
              <a:gd name="connsiteX23" fmla="*/ 3884208 w 5077389"/>
              <a:gd name="connsiteY23" fmla="*/ 1492857 h 1561317"/>
              <a:gd name="connsiteX24" fmla="*/ 3217458 w 5077389"/>
              <a:gd name="connsiteY24" fmla="*/ 1464282 h 1561317"/>
              <a:gd name="connsiteX25" fmla="*/ 2841220 w 5077389"/>
              <a:gd name="connsiteY25" fmla="*/ 1416657 h 1561317"/>
              <a:gd name="connsiteX26" fmla="*/ 2607858 w 5077389"/>
              <a:gd name="connsiteY26" fmla="*/ 1349982 h 1561317"/>
              <a:gd name="connsiteX27" fmla="*/ 2569758 w 5077389"/>
              <a:gd name="connsiteY27" fmla="*/ 1269019 h 1561317"/>
              <a:gd name="connsiteX28" fmla="*/ 2707870 w 5077389"/>
              <a:gd name="connsiteY28" fmla="*/ 1073757 h 1561317"/>
              <a:gd name="connsiteX29" fmla="*/ 2765020 w 5077389"/>
              <a:gd name="connsiteY29" fmla="*/ 892782 h 1561317"/>
              <a:gd name="connsiteX30" fmla="*/ 2569758 w 5077389"/>
              <a:gd name="connsiteY30" fmla="*/ 711807 h 1561317"/>
              <a:gd name="connsiteX31" fmla="*/ 2174470 w 5077389"/>
              <a:gd name="connsiteY31" fmla="*/ 592744 h 1561317"/>
              <a:gd name="connsiteX32" fmla="*/ 1469620 w 5077389"/>
              <a:gd name="connsiteY32" fmla="*/ 511782 h 1561317"/>
              <a:gd name="connsiteX33" fmla="*/ 498070 w 5077389"/>
              <a:gd name="connsiteY33" fmla="*/ 445107 h 1561317"/>
              <a:gd name="connsiteX34" fmla="*/ 231370 w 5077389"/>
              <a:gd name="connsiteY34" fmla="*/ 407007 h 1561317"/>
              <a:gd name="connsiteX35" fmla="*/ 217083 w 5077389"/>
              <a:gd name="connsiteY35" fmla="*/ 292707 h 1561317"/>
              <a:gd name="connsiteX36" fmla="*/ 893358 w 5077389"/>
              <a:gd name="connsiteY36" fmla="*/ 2194 h 1561317"/>
              <a:gd name="connsiteX0" fmla="*/ 886396 w 5070427"/>
              <a:gd name="connsiteY0" fmla="*/ 2194 h 1561317"/>
              <a:gd name="connsiteX1" fmla="*/ 352996 w 5070427"/>
              <a:gd name="connsiteY1" fmla="*/ 164119 h 1561317"/>
              <a:gd name="connsiteX2" fmla="*/ 148208 w 5070427"/>
              <a:gd name="connsiteY2" fmla="*/ 253019 h 1561317"/>
              <a:gd name="connsiteX3" fmla="*/ 14858 w 5070427"/>
              <a:gd name="connsiteY3" fmla="*/ 354619 h 1561317"/>
              <a:gd name="connsiteX4" fmla="*/ 41846 w 5070427"/>
              <a:gd name="connsiteY4" fmla="*/ 446694 h 1561317"/>
              <a:gd name="connsiteX5" fmla="*/ 357758 w 5070427"/>
              <a:gd name="connsiteY5" fmla="*/ 526069 h 1561317"/>
              <a:gd name="connsiteX6" fmla="*/ 881633 w 5070427"/>
              <a:gd name="connsiteY6" fmla="*/ 573694 h 1561317"/>
              <a:gd name="connsiteX7" fmla="*/ 1310258 w 5070427"/>
              <a:gd name="connsiteY7" fmla="*/ 602269 h 1561317"/>
              <a:gd name="connsiteX8" fmla="*/ 1705546 w 5070427"/>
              <a:gd name="connsiteY8" fmla="*/ 635607 h 1561317"/>
              <a:gd name="connsiteX9" fmla="*/ 2062733 w 5070427"/>
              <a:gd name="connsiteY9" fmla="*/ 687994 h 1561317"/>
              <a:gd name="connsiteX10" fmla="*/ 2305621 w 5070427"/>
              <a:gd name="connsiteY10" fmla="*/ 749907 h 1561317"/>
              <a:gd name="connsiteX11" fmla="*/ 2515171 w 5070427"/>
              <a:gd name="connsiteY11" fmla="*/ 864207 h 1561317"/>
              <a:gd name="connsiteX12" fmla="*/ 2558033 w 5070427"/>
              <a:gd name="connsiteY12" fmla="*/ 1002319 h 1561317"/>
              <a:gd name="connsiteX13" fmla="*/ 2419921 w 5070427"/>
              <a:gd name="connsiteY13" fmla="*/ 1178532 h 1561317"/>
              <a:gd name="connsiteX14" fmla="*/ 2291333 w 5070427"/>
              <a:gd name="connsiteY14" fmla="*/ 1278544 h 1561317"/>
              <a:gd name="connsiteX15" fmla="*/ 2253233 w 5070427"/>
              <a:gd name="connsiteY15" fmla="*/ 1369032 h 1561317"/>
              <a:gd name="connsiteX16" fmla="*/ 2319908 w 5070427"/>
              <a:gd name="connsiteY16" fmla="*/ 1445232 h 1561317"/>
              <a:gd name="connsiteX17" fmla="*/ 2600896 w 5070427"/>
              <a:gd name="connsiteY17" fmla="*/ 1497619 h 1561317"/>
              <a:gd name="connsiteX18" fmla="*/ 3320033 w 5070427"/>
              <a:gd name="connsiteY18" fmla="*/ 1554769 h 1561317"/>
              <a:gd name="connsiteX19" fmla="*/ 3929633 w 5070427"/>
              <a:gd name="connsiteY19" fmla="*/ 1559532 h 1561317"/>
              <a:gd name="connsiteX20" fmla="*/ 4510658 w 5070427"/>
              <a:gd name="connsiteY20" fmla="*/ 1550007 h 1561317"/>
              <a:gd name="connsiteX21" fmla="*/ 5063108 w 5070427"/>
              <a:gd name="connsiteY21" fmla="*/ 1540482 h 1561317"/>
              <a:gd name="connsiteX22" fmla="*/ 4763071 w 5070427"/>
              <a:gd name="connsiteY22" fmla="*/ 1511907 h 1561317"/>
              <a:gd name="connsiteX23" fmla="*/ 3877246 w 5070427"/>
              <a:gd name="connsiteY23" fmla="*/ 1492857 h 1561317"/>
              <a:gd name="connsiteX24" fmla="*/ 3210496 w 5070427"/>
              <a:gd name="connsiteY24" fmla="*/ 1464282 h 1561317"/>
              <a:gd name="connsiteX25" fmla="*/ 2834258 w 5070427"/>
              <a:gd name="connsiteY25" fmla="*/ 1416657 h 1561317"/>
              <a:gd name="connsiteX26" fmla="*/ 2600896 w 5070427"/>
              <a:gd name="connsiteY26" fmla="*/ 1349982 h 1561317"/>
              <a:gd name="connsiteX27" fmla="*/ 2562796 w 5070427"/>
              <a:gd name="connsiteY27" fmla="*/ 1269019 h 1561317"/>
              <a:gd name="connsiteX28" fmla="*/ 2700908 w 5070427"/>
              <a:gd name="connsiteY28" fmla="*/ 1073757 h 1561317"/>
              <a:gd name="connsiteX29" fmla="*/ 2758058 w 5070427"/>
              <a:gd name="connsiteY29" fmla="*/ 892782 h 1561317"/>
              <a:gd name="connsiteX30" fmla="*/ 2562796 w 5070427"/>
              <a:gd name="connsiteY30" fmla="*/ 711807 h 1561317"/>
              <a:gd name="connsiteX31" fmla="*/ 2167508 w 5070427"/>
              <a:gd name="connsiteY31" fmla="*/ 592744 h 1561317"/>
              <a:gd name="connsiteX32" fmla="*/ 1462658 w 5070427"/>
              <a:gd name="connsiteY32" fmla="*/ 511782 h 1561317"/>
              <a:gd name="connsiteX33" fmla="*/ 491108 w 5070427"/>
              <a:gd name="connsiteY33" fmla="*/ 445107 h 1561317"/>
              <a:gd name="connsiteX34" fmla="*/ 224408 w 5070427"/>
              <a:gd name="connsiteY34" fmla="*/ 407007 h 1561317"/>
              <a:gd name="connsiteX35" fmla="*/ 210121 w 5070427"/>
              <a:gd name="connsiteY35" fmla="*/ 292707 h 1561317"/>
              <a:gd name="connsiteX36" fmla="*/ 886396 w 5070427"/>
              <a:gd name="connsiteY36" fmla="*/ 2194 h 1561317"/>
              <a:gd name="connsiteX0" fmla="*/ 882562 w 5066593"/>
              <a:gd name="connsiteY0" fmla="*/ 2194 h 1561317"/>
              <a:gd name="connsiteX1" fmla="*/ 349162 w 5066593"/>
              <a:gd name="connsiteY1" fmla="*/ 164119 h 1561317"/>
              <a:gd name="connsiteX2" fmla="*/ 144374 w 5066593"/>
              <a:gd name="connsiteY2" fmla="*/ 253019 h 1561317"/>
              <a:gd name="connsiteX3" fmla="*/ 17374 w 5066593"/>
              <a:gd name="connsiteY3" fmla="*/ 329219 h 1561317"/>
              <a:gd name="connsiteX4" fmla="*/ 38012 w 5066593"/>
              <a:gd name="connsiteY4" fmla="*/ 446694 h 1561317"/>
              <a:gd name="connsiteX5" fmla="*/ 353924 w 5066593"/>
              <a:gd name="connsiteY5" fmla="*/ 526069 h 1561317"/>
              <a:gd name="connsiteX6" fmla="*/ 877799 w 5066593"/>
              <a:gd name="connsiteY6" fmla="*/ 573694 h 1561317"/>
              <a:gd name="connsiteX7" fmla="*/ 1306424 w 5066593"/>
              <a:gd name="connsiteY7" fmla="*/ 602269 h 1561317"/>
              <a:gd name="connsiteX8" fmla="*/ 1701712 w 5066593"/>
              <a:gd name="connsiteY8" fmla="*/ 635607 h 1561317"/>
              <a:gd name="connsiteX9" fmla="*/ 2058899 w 5066593"/>
              <a:gd name="connsiteY9" fmla="*/ 687994 h 1561317"/>
              <a:gd name="connsiteX10" fmla="*/ 2301787 w 5066593"/>
              <a:gd name="connsiteY10" fmla="*/ 749907 h 1561317"/>
              <a:gd name="connsiteX11" fmla="*/ 2511337 w 5066593"/>
              <a:gd name="connsiteY11" fmla="*/ 864207 h 1561317"/>
              <a:gd name="connsiteX12" fmla="*/ 2554199 w 5066593"/>
              <a:gd name="connsiteY12" fmla="*/ 1002319 h 1561317"/>
              <a:gd name="connsiteX13" fmla="*/ 2416087 w 5066593"/>
              <a:gd name="connsiteY13" fmla="*/ 1178532 h 1561317"/>
              <a:gd name="connsiteX14" fmla="*/ 2287499 w 5066593"/>
              <a:gd name="connsiteY14" fmla="*/ 1278544 h 1561317"/>
              <a:gd name="connsiteX15" fmla="*/ 2249399 w 5066593"/>
              <a:gd name="connsiteY15" fmla="*/ 1369032 h 1561317"/>
              <a:gd name="connsiteX16" fmla="*/ 2316074 w 5066593"/>
              <a:gd name="connsiteY16" fmla="*/ 1445232 h 1561317"/>
              <a:gd name="connsiteX17" fmla="*/ 2597062 w 5066593"/>
              <a:gd name="connsiteY17" fmla="*/ 1497619 h 1561317"/>
              <a:gd name="connsiteX18" fmla="*/ 3316199 w 5066593"/>
              <a:gd name="connsiteY18" fmla="*/ 1554769 h 1561317"/>
              <a:gd name="connsiteX19" fmla="*/ 3925799 w 5066593"/>
              <a:gd name="connsiteY19" fmla="*/ 1559532 h 1561317"/>
              <a:gd name="connsiteX20" fmla="*/ 4506824 w 5066593"/>
              <a:gd name="connsiteY20" fmla="*/ 1550007 h 1561317"/>
              <a:gd name="connsiteX21" fmla="*/ 5059274 w 5066593"/>
              <a:gd name="connsiteY21" fmla="*/ 1540482 h 1561317"/>
              <a:gd name="connsiteX22" fmla="*/ 4759237 w 5066593"/>
              <a:gd name="connsiteY22" fmla="*/ 1511907 h 1561317"/>
              <a:gd name="connsiteX23" fmla="*/ 3873412 w 5066593"/>
              <a:gd name="connsiteY23" fmla="*/ 1492857 h 1561317"/>
              <a:gd name="connsiteX24" fmla="*/ 3206662 w 5066593"/>
              <a:gd name="connsiteY24" fmla="*/ 1464282 h 1561317"/>
              <a:gd name="connsiteX25" fmla="*/ 2830424 w 5066593"/>
              <a:gd name="connsiteY25" fmla="*/ 1416657 h 1561317"/>
              <a:gd name="connsiteX26" fmla="*/ 2597062 w 5066593"/>
              <a:gd name="connsiteY26" fmla="*/ 1349982 h 1561317"/>
              <a:gd name="connsiteX27" fmla="*/ 2558962 w 5066593"/>
              <a:gd name="connsiteY27" fmla="*/ 1269019 h 1561317"/>
              <a:gd name="connsiteX28" fmla="*/ 2697074 w 5066593"/>
              <a:gd name="connsiteY28" fmla="*/ 1073757 h 1561317"/>
              <a:gd name="connsiteX29" fmla="*/ 2754224 w 5066593"/>
              <a:gd name="connsiteY29" fmla="*/ 892782 h 1561317"/>
              <a:gd name="connsiteX30" fmla="*/ 2558962 w 5066593"/>
              <a:gd name="connsiteY30" fmla="*/ 711807 h 1561317"/>
              <a:gd name="connsiteX31" fmla="*/ 2163674 w 5066593"/>
              <a:gd name="connsiteY31" fmla="*/ 592744 h 1561317"/>
              <a:gd name="connsiteX32" fmla="*/ 1458824 w 5066593"/>
              <a:gd name="connsiteY32" fmla="*/ 511782 h 1561317"/>
              <a:gd name="connsiteX33" fmla="*/ 487274 w 5066593"/>
              <a:gd name="connsiteY33" fmla="*/ 445107 h 1561317"/>
              <a:gd name="connsiteX34" fmla="*/ 220574 w 5066593"/>
              <a:gd name="connsiteY34" fmla="*/ 407007 h 1561317"/>
              <a:gd name="connsiteX35" fmla="*/ 206287 w 5066593"/>
              <a:gd name="connsiteY35" fmla="*/ 292707 h 1561317"/>
              <a:gd name="connsiteX36" fmla="*/ 882562 w 5066593"/>
              <a:gd name="connsiteY36" fmla="*/ 2194 h 1561317"/>
              <a:gd name="connsiteX0" fmla="*/ 887259 w 5071290"/>
              <a:gd name="connsiteY0" fmla="*/ 2194 h 1561317"/>
              <a:gd name="connsiteX1" fmla="*/ 353859 w 5071290"/>
              <a:gd name="connsiteY1" fmla="*/ 164119 h 1561317"/>
              <a:gd name="connsiteX2" fmla="*/ 149071 w 5071290"/>
              <a:gd name="connsiteY2" fmla="*/ 253019 h 1561317"/>
              <a:gd name="connsiteX3" fmla="*/ 22071 w 5071290"/>
              <a:gd name="connsiteY3" fmla="*/ 329219 h 1561317"/>
              <a:gd name="connsiteX4" fmla="*/ 42709 w 5071290"/>
              <a:gd name="connsiteY4" fmla="*/ 446694 h 1561317"/>
              <a:gd name="connsiteX5" fmla="*/ 358621 w 5071290"/>
              <a:gd name="connsiteY5" fmla="*/ 526069 h 1561317"/>
              <a:gd name="connsiteX6" fmla="*/ 882496 w 5071290"/>
              <a:gd name="connsiteY6" fmla="*/ 573694 h 1561317"/>
              <a:gd name="connsiteX7" fmla="*/ 1311121 w 5071290"/>
              <a:gd name="connsiteY7" fmla="*/ 602269 h 1561317"/>
              <a:gd name="connsiteX8" fmla="*/ 1706409 w 5071290"/>
              <a:gd name="connsiteY8" fmla="*/ 635607 h 1561317"/>
              <a:gd name="connsiteX9" fmla="*/ 2063596 w 5071290"/>
              <a:gd name="connsiteY9" fmla="*/ 687994 h 1561317"/>
              <a:gd name="connsiteX10" fmla="*/ 2306484 w 5071290"/>
              <a:gd name="connsiteY10" fmla="*/ 749907 h 1561317"/>
              <a:gd name="connsiteX11" fmla="*/ 2516034 w 5071290"/>
              <a:gd name="connsiteY11" fmla="*/ 864207 h 1561317"/>
              <a:gd name="connsiteX12" fmla="*/ 2558896 w 5071290"/>
              <a:gd name="connsiteY12" fmla="*/ 1002319 h 1561317"/>
              <a:gd name="connsiteX13" fmla="*/ 2420784 w 5071290"/>
              <a:gd name="connsiteY13" fmla="*/ 1178532 h 1561317"/>
              <a:gd name="connsiteX14" fmla="*/ 2292196 w 5071290"/>
              <a:gd name="connsiteY14" fmla="*/ 1278544 h 1561317"/>
              <a:gd name="connsiteX15" fmla="*/ 2254096 w 5071290"/>
              <a:gd name="connsiteY15" fmla="*/ 1369032 h 1561317"/>
              <a:gd name="connsiteX16" fmla="*/ 2320771 w 5071290"/>
              <a:gd name="connsiteY16" fmla="*/ 1445232 h 1561317"/>
              <a:gd name="connsiteX17" fmla="*/ 2601759 w 5071290"/>
              <a:gd name="connsiteY17" fmla="*/ 1497619 h 1561317"/>
              <a:gd name="connsiteX18" fmla="*/ 3320896 w 5071290"/>
              <a:gd name="connsiteY18" fmla="*/ 1554769 h 1561317"/>
              <a:gd name="connsiteX19" fmla="*/ 3930496 w 5071290"/>
              <a:gd name="connsiteY19" fmla="*/ 1559532 h 1561317"/>
              <a:gd name="connsiteX20" fmla="*/ 4511521 w 5071290"/>
              <a:gd name="connsiteY20" fmla="*/ 1550007 h 1561317"/>
              <a:gd name="connsiteX21" fmla="*/ 5063971 w 5071290"/>
              <a:gd name="connsiteY21" fmla="*/ 1540482 h 1561317"/>
              <a:gd name="connsiteX22" fmla="*/ 4763934 w 5071290"/>
              <a:gd name="connsiteY22" fmla="*/ 1511907 h 1561317"/>
              <a:gd name="connsiteX23" fmla="*/ 3878109 w 5071290"/>
              <a:gd name="connsiteY23" fmla="*/ 1492857 h 1561317"/>
              <a:gd name="connsiteX24" fmla="*/ 3211359 w 5071290"/>
              <a:gd name="connsiteY24" fmla="*/ 1464282 h 1561317"/>
              <a:gd name="connsiteX25" fmla="*/ 2835121 w 5071290"/>
              <a:gd name="connsiteY25" fmla="*/ 1416657 h 1561317"/>
              <a:gd name="connsiteX26" fmla="*/ 2601759 w 5071290"/>
              <a:gd name="connsiteY26" fmla="*/ 1349982 h 1561317"/>
              <a:gd name="connsiteX27" fmla="*/ 2563659 w 5071290"/>
              <a:gd name="connsiteY27" fmla="*/ 1269019 h 1561317"/>
              <a:gd name="connsiteX28" fmla="*/ 2701771 w 5071290"/>
              <a:gd name="connsiteY28" fmla="*/ 1073757 h 1561317"/>
              <a:gd name="connsiteX29" fmla="*/ 2758921 w 5071290"/>
              <a:gd name="connsiteY29" fmla="*/ 892782 h 1561317"/>
              <a:gd name="connsiteX30" fmla="*/ 2563659 w 5071290"/>
              <a:gd name="connsiteY30" fmla="*/ 711807 h 1561317"/>
              <a:gd name="connsiteX31" fmla="*/ 2168371 w 5071290"/>
              <a:gd name="connsiteY31" fmla="*/ 592744 h 1561317"/>
              <a:gd name="connsiteX32" fmla="*/ 1463521 w 5071290"/>
              <a:gd name="connsiteY32" fmla="*/ 511782 h 1561317"/>
              <a:gd name="connsiteX33" fmla="*/ 491971 w 5071290"/>
              <a:gd name="connsiteY33" fmla="*/ 445107 h 1561317"/>
              <a:gd name="connsiteX34" fmla="*/ 225271 w 5071290"/>
              <a:gd name="connsiteY34" fmla="*/ 407007 h 1561317"/>
              <a:gd name="connsiteX35" fmla="*/ 210984 w 5071290"/>
              <a:gd name="connsiteY35" fmla="*/ 292707 h 1561317"/>
              <a:gd name="connsiteX36" fmla="*/ 887259 w 5071290"/>
              <a:gd name="connsiteY36" fmla="*/ 2194 h 1561317"/>
              <a:gd name="connsiteX0" fmla="*/ 887259 w 5071290"/>
              <a:gd name="connsiteY0" fmla="*/ 2194 h 1561317"/>
              <a:gd name="connsiteX1" fmla="*/ 353859 w 5071290"/>
              <a:gd name="connsiteY1" fmla="*/ 164119 h 1561317"/>
              <a:gd name="connsiteX2" fmla="*/ 149071 w 5071290"/>
              <a:gd name="connsiteY2" fmla="*/ 253019 h 1561317"/>
              <a:gd name="connsiteX3" fmla="*/ 22071 w 5071290"/>
              <a:gd name="connsiteY3" fmla="*/ 329219 h 1561317"/>
              <a:gd name="connsiteX4" fmla="*/ 42709 w 5071290"/>
              <a:gd name="connsiteY4" fmla="*/ 446694 h 1561317"/>
              <a:gd name="connsiteX5" fmla="*/ 358621 w 5071290"/>
              <a:gd name="connsiteY5" fmla="*/ 526069 h 1561317"/>
              <a:gd name="connsiteX6" fmla="*/ 882496 w 5071290"/>
              <a:gd name="connsiteY6" fmla="*/ 573694 h 1561317"/>
              <a:gd name="connsiteX7" fmla="*/ 1311121 w 5071290"/>
              <a:gd name="connsiteY7" fmla="*/ 602269 h 1561317"/>
              <a:gd name="connsiteX8" fmla="*/ 1706409 w 5071290"/>
              <a:gd name="connsiteY8" fmla="*/ 635607 h 1561317"/>
              <a:gd name="connsiteX9" fmla="*/ 2063596 w 5071290"/>
              <a:gd name="connsiteY9" fmla="*/ 687994 h 1561317"/>
              <a:gd name="connsiteX10" fmla="*/ 2306484 w 5071290"/>
              <a:gd name="connsiteY10" fmla="*/ 749907 h 1561317"/>
              <a:gd name="connsiteX11" fmla="*/ 2516034 w 5071290"/>
              <a:gd name="connsiteY11" fmla="*/ 864207 h 1561317"/>
              <a:gd name="connsiteX12" fmla="*/ 2558896 w 5071290"/>
              <a:gd name="connsiteY12" fmla="*/ 1002319 h 1561317"/>
              <a:gd name="connsiteX13" fmla="*/ 2420784 w 5071290"/>
              <a:gd name="connsiteY13" fmla="*/ 1178532 h 1561317"/>
              <a:gd name="connsiteX14" fmla="*/ 2292196 w 5071290"/>
              <a:gd name="connsiteY14" fmla="*/ 1278544 h 1561317"/>
              <a:gd name="connsiteX15" fmla="*/ 2254096 w 5071290"/>
              <a:gd name="connsiteY15" fmla="*/ 1369032 h 1561317"/>
              <a:gd name="connsiteX16" fmla="*/ 2320771 w 5071290"/>
              <a:gd name="connsiteY16" fmla="*/ 1445232 h 1561317"/>
              <a:gd name="connsiteX17" fmla="*/ 2601759 w 5071290"/>
              <a:gd name="connsiteY17" fmla="*/ 1497619 h 1561317"/>
              <a:gd name="connsiteX18" fmla="*/ 3320896 w 5071290"/>
              <a:gd name="connsiteY18" fmla="*/ 1554769 h 1561317"/>
              <a:gd name="connsiteX19" fmla="*/ 3930496 w 5071290"/>
              <a:gd name="connsiteY19" fmla="*/ 1559532 h 1561317"/>
              <a:gd name="connsiteX20" fmla="*/ 4511521 w 5071290"/>
              <a:gd name="connsiteY20" fmla="*/ 1550007 h 1561317"/>
              <a:gd name="connsiteX21" fmla="*/ 5063971 w 5071290"/>
              <a:gd name="connsiteY21" fmla="*/ 1540482 h 1561317"/>
              <a:gd name="connsiteX22" fmla="*/ 4763934 w 5071290"/>
              <a:gd name="connsiteY22" fmla="*/ 1511907 h 1561317"/>
              <a:gd name="connsiteX23" fmla="*/ 3878109 w 5071290"/>
              <a:gd name="connsiteY23" fmla="*/ 1492857 h 1561317"/>
              <a:gd name="connsiteX24" fmla="*/ 3211359 w 5071290"/>
              <a:gd name="connsiteY24" fmla="*/ 1464282 h 1561317"/>
              <a:gd name="connsiteX25" fmla="*/ 2835121 w 5071290"/>
              <a:gd name="connsiteY25" fmla="*/ 1416657 h 1561317"/>
              <a:gd name="connsiteX26" fmla="*/ 2601759 w 5071290"/>
              <a:gd name="connsiteY26" fmla="*/ 1349982 h 1561317"/>
              <a:gd name="connsiteX27" fmla="*/ 2563659 w 5071290"/>
              <a:gd name="connsiteY27" fmla="*/ 1269019 h 1561317"/>
              <a:gd name="connsiteX28" fmla="*/ 2701771 w 5071290"/>
              <a:gd name="connsiteY28" fmla="*/ 1073757 h 1561317"/>
              <a:gd name="connsiteX29" fmla="*/ 2758921 w 5071290"/>
              <a:gd name="connsiteY29" fmla="*/ 892782 h 1561317"/>
              <a:gd name="connsiteX30" fmla="*/ 2563659 w 5071290"/>
              <a:gd name="connsiteY30" fmla="*/ 711807 h 1561317"/>
              <a:gd name="connsiteX31" fmla="*/ 2168371 w 5071290"/>
              <a:gd name="connsiteY31" fmla="*/ 592744 h 1561317"/>
              <a:gd name="connsiteX32" fmla="*/ 1463521 w 5071290"/>
              <a:gd name="connsiteY32" fmla="*/ 511782 h 1561317"/>
              <a:gd name="connsiteX33" fmla="*/ 491971 w 5071290"/>
              <a:gd name="connsiteY33" fmla="*/ 445107 h 1561317"/>
              <a:gd name="connsiteX34" fmla="*/ 225271 w 5071290"/>
              <a:gd name="connsiteY34" fmla="*/ 407007 h 1561317"/>
              <a:gd name="connsiteX35" fmla="*/ 220509 w 5071290"/>
              <a:gd name="connsiteY35" fmla="*/ 292707 h 1561317"/>
              <a:gd name="connsiteX36" fmla="*/ 887259 w 5071290"/>
              <a:gd name="connsiteY36" fmla="*/ 2194 h 1561317"/>
              <a:gd name="connsiteX0" fmla="*/ 887259 w 5071290"/>
              <a:gd name="connsiteY0" fmla="*/ 2194 h 1561317"/>
              <a:gd name="connsiteX1" fmla="*/ 353859 w 5071290"/>
              <a:gd name="connsiteY1" fmla="*/ 164119 h 1561317"/>
              <a:gd name="connsiteX2" fmla="*/ 149071 w 5071290"/>
              <a:gd name="connsiteY2" fmla="*/ 253019 h 1561317"/>
              <a:gd name="connsiteX3" fmla="*/ 22071 w 5071290"/>
              <a:gd name="connsiteY3" fmla="*/ 329219 h 1561317"/>
              <a:gd name="connsiteX4" fmla="*/ 42709 w 5071290"/>
              <a:gd name="connsiteY4" fmla="*/ 446694 h 1561317"/>
              <a:gd name="connsiteX5" fmla="*/ 358621 w 5071290"/>
              <a:gd name="connsiteY5" fmla="*/ 526069 h 1561317"/>
              <a:gd name="connsiteX6" fmla="*/ 882496 w 5071290"/>
              <a:gd name="connsiteY6" fmla="*/ 573694 h 1561317"/>
              <a:gd name="connsiteX7" fmla="*/ 1311121 w 5071290"/>
              <a:gd name="connsiteY7" fmla="*/ 602269 h 1561317"/>
              <a:gd name="connsiteX8" fmla="*/ 1706409 w 5071290"/>
              <a:gd name="connsiteY8" fmla="*/ 635607 h 1561317"/>
              <a:gd name="connsiteX9" fmla="*/ 2063596 w 5071290"/>
              <a:gd name="connsiteY9" fmla="*/ 687994 h 1561317"/>
              <a:gd name="connsiteX10" fmla="*/ 2306484 w 5071290"/>
              <a:gd name="connsiteY10" fmla="*/ 749907 h 1561317"/>
              <a:gd name="connsiteX11" fmla="*/ 2516034 w 5071290"/>
              <a:gd name="connsiteY11" fmla="*/ 864207 h 1561317"/>
              <a:gd name="connsiteX12" fmla="*/ 2558896 w 5071290"/>
              <a:gd name="connsiteY12" fmla="*/ 1002319 h 1561317"/>
              <a:gd name="connsiteX13" fmla="*/ 2420784 w 5071290"/>
              <a:gd name="connsiteY13" fmla="*/ 1178532 h 1561317"/>
              <a:gd name="connsiteX14" fmla="*/ 2292196 w 5071290"/>
              <a:gd name="connsiteY14" fmla="*/ 1278544 h 1561317"/>
              <a:gd name="connsiteX15" fmla="*/ 2254096 w 5071290"/>
              <a:gd name="connsiteY15" fmla="*/ 1369032 h 1561317"/>
              <a:gd name="connsiteX16" fmla="*/ 2320771 w 5071290"/>
              <a:gd name="connsiteY16" fmla="*/ 1445232 h 1561317"/>
              <a:gd name="connsiteX17" fmla="*/ 2601759 w 5071290"/>
              <a:gd name="connsiteY17" fmla="*/ 1497619 h 1561317"/>
              <a:gd name="connsiteX18" fmla="*/ 3320896 w 5071290"/>
              <a:gd name="connsiteY18" fmla="*/ 1554769 h 1561317"/>
              <a:gd name="connsiteX19" fmla="*/ 3930496 w 5071290"/>
              <a:gd name="connsiteY19" fmla="*/ 1559532 h 1561317"/>
              <a:gd name="connsiteX20" fmla="*/ 4511521 w 5071290"/>
              <a:gd name="connsiteY20" fmla="*/ 1550007 h 1561317"/>
              <a:gd name="connsiteX21" fmla="*/ 5063971 w 5071290"/>
              <a:gd name="connsiteY21" fmla="*/ 1540482 h 1561317"/>
              <a:gd name="connsiteX22" fmla="*/ 4763934 w 5071290"/>
              <a:gd name="connsiteY22" fmla="*/ 1511907 h 1561317"/>
              <a:gd name="connsiteX23" fmla="*/ 3878109 w 5071290"/>
              <a:gd name="connsiteY23" fmla="*/ 1492857 h 1561317"/>
              <a:gd name="connsiteX24" fmla="*/ 3211359 w 5071290"/>
              <a:gd name="connsiteY24" fmla="*/ 1464282 h 1561317"/>
              <a:gd name="connsiteX25" fmla="*/ 2835121 w 5071290"/>
              <a:gd name="connsiteY25" fmla="*/ 1416657 h 1561317"/>
              <a:gd name="connsiteX26" fmla="*/ 2601759 w 5071290"/>
              <a:gd name="connsiteY26" fmla="*/ 1349982 h 1561317"/>
              <a:gd name="connsiteX27" fmla="*/ 2563659 w 5071290"/>
              <a:gd name="connsiteY27" fmla="*/ 1269019 h 1561317"/>
              <a:gd name="connsiteX28" fmla="*/ 2701771 w 5071290"/>
              <a:gd name="connsiteY28" fmla="*/ 1073757 h 1561317"/>
              <a:gd name="connsiteX29" fmla="*/ 2758921 w 5071290"/>
              <a:gd name="connsiteY29" fmla="*/ 892782 h 1561317"/>
              <a:gd name="connsiteX30" fmla="*/ 2563659 w 5071290"/>
              <a:gd name="connsiteY30" fmla="*/ 711807 h 1561317"/>
              <a:gd name="connsiteX31" fmla="*/ 2168371 w 5071290"/>
              <a:gd name="connsiteY31" fmla="*/ 592744 h 1561317"/>
              <a:gd name="connsiteX32" fmla="*/ 1463521 w 5071290"/>
              <a:gd name="connsiteY32" fmla="*/ 511782 h 1561317"/>
              <a:gd name="connsiteX33" fmla="*/ 491971 w 5071290"/>
              <a:gd name="connsiteY33" fmla="*/ 445107 h 1561317"/>
              <a:gd name="connsiteX34" fmla="*/ 227653 w 5071290"/>
              <a:gd name="connsiteY34" fmla="*/ 395100 h 1561317"/>
              <a:gd name="connsiteX35" fmla="*/ 220509 w 5071290"/>
              <a:gd name="connsiteY35" fmla="*/ 292707 h 1561317"/>
              <a:gd name="connsiteX36" fmla="*/ 887259 w 5071290"/>
              <a:gd name="connsiteY36" fmla="*/ 2194 h 1561317"/>
              <a:gd name="connsiteX0" fmla="*/ 887259 w 5071290"/>
              <a:gd name="connsiteY0" fmla="*/ 2194 h 1561317"/>
              <a:gd name="connsiteX1" fmla="*/ 353859 w 5071290"/>
              <a:gd name="connsiteY1" fmla="*/ 164119 h 1561317"/>
              <a:gd name="connsiteX2" fmla="*/ 149071 w 5071290"/>
              <a:gd name="connsiteY2" fmla="*/ 253019 h 1561317"/>
              <a:gd name="connsiteX3" fmla="*/ 22071 w 5071290"/>
              <a:gd name="connsiteY3" fmla="*/ 329219 h 1561317"/>
              <a:gd name="connsiteX4" fmla="*/ 42709 w 5071290"/>
              <a:gd name="connsiteY4" fmla="*/ 446694 h 1561317"/>
              <a:gd name="connsiteX5" fmla="*/ 358621 w 5071290"/>
              <a:gd name="connsiteY5" fmla="*/ 526069 h 1561317"/>
              <a:gd name="connsiteX6" fmla="*/ 882496 w 5071290"/>
              <a:gd name="connsiteY6" fmla="*/ 573694 h 1561317"/>
              <a:gd name="connsiteX7" fmla="*/ 1311121 w 5071290"/>
              <a:gd name="connsiteY7" fmla="*/ 602269 h 1561317"/>
              <a:gd name="connsiteX8" fmla="*/ 1706409 w 5071290"/>
              <a:gd name="connsiteY8" fmla="*/ 635607 h 1561317"/>
              <a:gd name="connsiteX9" fmla="*/ 2063596 w 5071290"/>
              <a:gd name="connsiteY9" fmla="*/ 687994 h 1561317"/>
              <a:gd name="connsiteX10" fmla="*/ 2306484 w 5071290"/>
              <a:gd name="connsiteY10" fmla="*/ 749907 h 1561317"/>
              <a:gd name="connsiteX11" fmla="*/ 2516034 w 5071290"/>
              <a:gd name="connsiteY11" fmla="*/ 864207 h 1561317"/>
              <a:gd name="connsiteX12" fmla="*/ 2558896 w 5071290"/>
              <a:gd name="connsiteY12" fmla="*/ 1002319 h 1561317"/>
              <a:gd name="connsiteX13" fmla="*/ 2420784 w 5071290"/>
              <a:gd name="connsiteY13" fmla="*/ 1178532 h 1561317"/>
              <a:gd name="connsiteX14" fmla="*/ 2292196 w 5071290"/>
              <a:gd name="connsiteY14" fmla="*/ 1278544 h 1561317"/>
              <a:gd name="connsiteX15" fmla="*/ 2254096 w 5071290"/>
              <a:gd name="connsiteY15" fmla="*/ 1369032 h 1561317"/>
              <a:gd name="connsiteX16" fmla="*/ 2320771 w 5071290"/>
              <a:gd name="connsiteY16" fmla="*/ 1445232 h 1561317"/>
              <a:gd name="connsiteX17" fmla="*/ 2601759 w 5071290"/>
              <a:gd name="connsiteY17" fmla="*/ 1497619 h 1561317"/>
              <a:gd name="connsiteX18" fmla="*/ 3320896 w 5071290"/>
              <a:gd name="connsiteY18" fmla="*/ 1554769 h 1561317"/>
              <a:gd name="connsiteX19" fmla="*/ 3930496 w 5071290"/>
              <a:gd name="connsiteY19" fmla="*/ 1559532 h 1561317"/>
              <a:gd name="connsiteX20" fmla="*/ 4511521 w 5071290"/>
              <a:gd name="connsiteY20" fmla="*/ 1550007 h 1561317"/>
              <a:gd name="connsiteX21" fmla="*/ 5063971 w 5071290"/>
              <a:gd name="connsiteY21" fmla="*/ 1540482 h 1561317"/>
              <a:gd name="connsiteX22" fmla="*/ 4763934 w 5071290"/>
              <a:gd name="connsiteY22" fmla="*/ 1511907 h 1561317"/>
              <a:gd name="connsiteX23" fmla="*/ 3878109 w 5071290"/>
              <a:gd name="connsiteY23" fmla="*/ 1492857 h 1561317"/>
              <a:gd name="connsiteX24" fmla="*/ 3211359 w 5071290"/>
              <a:gd name="connsiteY24" fmla="*/ 1464282 h 1561317"/>
              <a:gd name="connsiteX25" fmla="*/ 2835121 w 5071290"/>
              <a:gd name="connsiteY25" fmla="*/ 1416657 h 1561317"/>
              <a:gd name="connsiteX26" fmla="*/ 2601759 w 5071290"/>
              <a:gd name="connsiteY26" fmla="*/ 1349982 h 1561317"/>
              <a:gd name="connsiteX27" fmla="*/ 2563659 w 5071290"/>
              <a:gd name="connsiteY27" fmla="*/ 1269019 h 1561317"/>
              <a:gd name="connsiteX28" fmla="*/ 2701771 w 5071290"/>
              <a:gd name="connsiteY28" fmla="*/ 1073757 h 1561317"/>
              <a:gd name="connsiteX29" fmla="*/ 2758921 w 5071290"/>
              <a:gd name="connsiteY29" fmla="*/ 892782 h 1561317"/>
              <a:gd name="connsiteX30" fmla="*/ 2563659 w 5071290"/>
              <a:gd name="connsiteY30" fmla="*/ 711807 h 1561317"/>
              <a:gd name="connsiteX31" fmla="*/ 2168371 w 5071290"/>
              <a:gd name="connsiteY31" fmla="*/ 592744 h 1561317"/>
              <a:gd name="connsiteX32" fmla="*/ 1463521 w 5071290"/>
              <a:gd name="connsiteY32" fmla="*/ 511782 h 1561317"/>
              <a:gd name="connsiteX33" fmla="*/ 496734 w 5071290"/>
              <a:gd name="connsiteY33" fmla="*/ 437964 h 1561317"/>
              <a:gd name="connsiteX34" fmla="*/ 227653 w 5071290"/>
              <a:gd name="connsiteY34" fmla="*/ 395100 h 1561317"/>
              <a:gd name="connsiteX35" fmla="*/ 220509 w 5071290"/>
              <a:gd name="connsiteY35" fmla="*/ 292707 h 1561317"/>
              <a:gd name="connsiteX36" fmla="*/ 887259 w 5071290"/>
              <a:gd name="connsiteY36" fmla="*/ 2194 h 156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71290" h="1561317">
                <a:moveTo>
                  <a:pt x="887259" y="2194"/>
                </a:moveTo>
                <a:cubicBezTo>
                  <a:pt x="909484" y="-19237"/>
                  <a:pt x="476890" y="122315"/>
                  <a:pt x="353859" y="164119"/>
                </a:cubicBezTo>
                <a:cubicBezTo>
                  <a:pt x="230828" y="205923"/>
                  <a:pt x="204369" y="225502"/>
                  <a:pt x="149071" y="253019"/>
                </a:cubicBezTo>
                <a:cubicBezTo>
                  <a:pt x="93773" y="280536"/>
                  <a:pt x="51704" y="301702"/>
                  <a:pt x="22071" y="329219"/>
                </a:cubicBezTo>
                <a:cubicBezTo>
                  <a:pt x="-7562" y="356736"/>
                  <a:pt x="-13383" y="413886"/>
                  <a:pt x="42709" y="446694"/>
                </a:cubicBezTo>
                <a:cubicBezTo>
                  <a:pt x="98801" y="479502"/>
                  <a:pt x="218657" y="504902"/>
                  <a:pt x="358621" y="526069"/>
                </a:cubicBezTo>
                <a:cubicBezTo>
                  <a:pt x="498585" y="547236"/>
                  <a:pt x="723746" y="560994"/>
                  <a:pt x="882496" y="573694"/>
                </a:cubicBezTo>
                <a:cubicBezTo>
                  <a:pt x="1041246" y="586394"/>
                  <a:pt x="1311121" y="602269"/>
                  <a:pt x="1311121" y="602269"/>
                </a:cubicBezTo>
                <a:cubicBezTo>
                  <a:pt x="1448440" y="612588"/>
                  <a:pt x="1580997" y="621320"/>
                  <a:pt x="1706409" y="635607"/>
                </a:cubicBezTo>
                <a:cubicBezTo>
                  <a:pt x="1831821" y="649894"/>
                  <a:pt x="1963584" y="668944"/>
                  <a:pt x="2063596" y="687994"/>
                </a:cubicBezTo>
                <a:cubicBezTo>
                  <a:pt x="2163609" y="707044"/>
                  <a:pt x="2231078" y="720538"/>
                  <a:pt x="2306484" y="749907"/>
                </a:cubicBezTo>
                <a:cubicBezTo>
                  <a:pt x="2381890" y="779276"/>
                  <a:pt x="2473965" y="822138"/>
                  <a:pt x="2516034" y="864207"/>
                </a:cubicBezTo>
                <a:cubicBezTo>
                  <a:pt x="2558103" y="906276"/>
                  <a:pt x="2574771" y="949932"/>
                  <a:pt x="2558896" y="1002319"/>
                </a:cubicBezTo>
                <a:cubicBezTo>
                  <a:pt x="2543021" y="1054706"/>
                  <a:pt x="2465234" y="1132495"/>
                  <a:pt x="2420784" y="1178532"/>
                </a:cubicBezTo>
                <a:cubicBezTo>
                  <a:pt x="2376334" y="1224569"/>
                  <a:pt x="2319977" y="1246794"/>
                  <a:pt x="2292196" y="1278544"/>
                </a:cubicBezTo>
                <a:cubicBezTo>
                  <a:pt x="2264415" y="1310294"/>
                  <a:pt x="2249334" y="1341251"/>
                  <a:pt x="2254096" y="1369032"/>
                </a:cubicBezTo>
                <a:cubicBezTo>
                  <a:pt x="2258859" y="1396813"/>
                  <a:pt x="2262827" y="1423801"/>
                  <a:pt x="2320771" y="1445232"/>
                </a:cubicBezTo>
                <a:cubicBezTo>
                  <a:pt x="2378715" y="1466663"/>
                  <a:pt x="2435072" y="1479363"/>
                  <a:pt x="2601759" y="1497619"/>
                </a:cubicBezTo>
                <a:cubicBezTo>
                  <a:pt x="2768447" y="1515875"/>
                  <a:pt x="3099440" y="1544450"/>
                  <a:pt x="3320896" y="1554769"/>
                </a:cubicBezTo>
                <a:cubicBezTo>
                  <a:pt x="3542352" y="1565088"/>
                  <a:pt x="3732059" y="1560326"/>
                  <a:pt x="3930496" y="1559532"/>
                </a:cubicBezTo>
                <a:cubicBezTo>
                  <a:pt x="4128933" y="1558738"/>
                  <a:pt x="4511521" y="1550007"/>
                  <a:pt x="4511521" y="1550007"/>
                </a:cubicBezTo>
                <a:cubicBezTo>
                  <a:pt x="4700433" y="1546832"/>
                  <a:pt x="5021902" y="1546832"/>
                  <a:pt x="5063971" y="1540482"/>
                </a:cubicBezTo>
                <a:cubicBezTo>
                  <a:pt x="5106040" y="1534132"/>
                  <a:pt x="4961578" y="1519844"/>
                  <a:pt x="4763934" y="1511907"/>
                </a:cubicBezTo>
                <a:cubicBezTo>
                  <a:pt x="4566290" y="1503970"/>
                  <a:pt x="4136871" y="1500794"/>
                  <a:pt x="3878109" y="1492857"/>
                </a:cubicBezTo>
                <a:cubicBezTo>
                  <a:pt x="3619347" y="1484920"/>
                  <a:pt x="3385190" y="1476982"/>
                  <a:pt x="3211359" y="1464282"/>
                </a:cubicBezTo>
                <a:cubicBezTo>
                  <a:pt x="3037528" y="1451582"/>
                  <a:pt x="2936721" y="1435707"/>
                  <a:pt x="2835121" y="1416657"/>
                </a:cubicBezTo>
                <a:cubicBezTo>
                  <a:pt x="2733521" y="1397607"/>
                  <a:pt x="2647003" y="1374588"/>
                  <a:pt x="2601759" y="1349982"/>
                </a:cubicBezTo>
                <a:cubicBezTo>
                  <a:pt x="2556515" y="1325376"/>
                  <a:pt x="2546990" y="1315057"/>
                  <a:pt x="2563659" y="1269019"/>
                </a:cubicBezTo>
                <a:cubicBezTo>
                  <a:pt x="2580328" y="1222982"/>
                  <a:pt x="2669227" y="1136463"/>
                  <a:pt x="2701771" y="1073757"/>
                </a:cubicBezTo>
                <a:cubicBezTo>
                  <a:pt x="2734315" y="1011051"/>
                  <a:pt x="2781940" y="953107"/>
                  <a:pt x="2758921" y="892782"/>
                </a:cubicBezTo>
                <a:cubicBezTo>
                  <a:pt x="2735902" y="832457"/>
                  <a:pt x="2662084" y="761813"/>
                  <a:pt x="2563659" y="711807"/>
                </a:cubicBezTo>
                <a:cubicBezTo>
                  <a:pt x="2465234" y="661801"/>
                  <a:pt x="2351727" y="626082"/>
                  <a:pt x="2168371" y="592744"/>
                </a:cubicBezTo>
                <a:cubicBezTo>
                  <a:pt x="1985015" y="559407"/>
                  <a:pt x="1742127" y="537579"/>
                  <a:pt x="1463521" y="511782"/>
                </a:cubicBezTo>
                <a:cubicBezTo>
                  <a:pt x="1184915" y="485985"/>
                  <a:pt x="702712" y="457411"/>
                  <a:pt x="496734" y="437964"/>
                </a:cubicBezTo>
                <a:cubicBezTo>
                  <a:pt x="290756" y="418517"/>
                  <a:pt x="293534" y="407800"/>
                  <a:pt x="227653" y="395100"/>
                </a:cubicBezTo>
                <a:cubicBezTo>
                  <a:pt x="218922" y="383987"/>
                  <a:pt x="110575" y="358191"/>
                  <a:pt x="220509" y="292707"/>
                </a:cubicBezTo>
                <a:cubicBezTo>
                  <a:pt x="330443" y="227223"/>
                  <a:pt x="865034" y="23625"/>
                  <a:pt x="887259" y="2194"/>
                </a:cubicBez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4" name="Freeform 12">
            <a:extLst>
              <a:ext uri="{FF2B5EF4-FFF2-40B4-BE49-F238E27FC236}">
                <a16:creationId xmlns:a16="http://schemas.microsoft.com/office/drawing/2014/main" id="{0F6F47B4-BE83-49CF-9E7F-B55415931116}"/>
              </a:ext>
            </a:extLst>
          </p:cNvPr>
          <p:cNvSpPr/>
          <p:nvPr/>
        </p:nvSpPr>
        <p:spPr>
          <a:xfrm rot="8100000">
            <a:off x="577011" y="2168777"/>
            <a:ext cx="444016" cy="444016"/>
          </a:xfrm>
          <a:custGeom>
            <a:avLst/>
            <a:gdLst>
              <a:gd name="connsiteX0" fmla="*/ 100483 w 370242"/>
              <a:gd name="connsiteY0" fmla="*/ 269757 h 370242"/>
              <a:gd name="connsiteX1" fmla="*/ 190796 w 370242"/>
              <a:gd name="connsiteY1" fmla="*/ 269757 h 370242"/>
              <a:gd name="connsiteX2" fmla="*/ 190796 w 370242"/>
              <a:gd name="connsiteY2" fmla="*/ 179444 h 370242"/>
              <a:gd name="connsiteX3" fmla="*/ 100483 w 370242"/>
              <a:gd name="connsiteY3" fmla="*/ 179444 h 370242"/>
              <a:gd name="connsiteX4" fmla="*/ 100483 w 370242"/>
              <a:gd name="connsiteY4" fmla="*/ 269757 h 370242"/>
              <a:gd name="connsiteX5" fmla="*/ 44877 w 370242"/>
              <a:gd name="connsiteY5" fmla="*/ 325365 h 370242"/>
              <a:gd name="connsiteX6" fmla="*/ 0 w 370242"/>
              <a:gd name="connsiteY6" fmla="*/ 217022 h 370242"/>
              <a:gd name="connsiteX7" fmla="*/ 153220 w 370242"/>
              <a:gd name="connsiteY7" fmla="*/ 63802 h 370242"/>
              <a:gd name="connsiteX8" fmla="*/ 370242 w 370242"/>
              <a:gd name="connsiteY8" fmla="*/ 0 h 370242"/>
              <a:gd name="connsiteX9" fmla="*/ 306440 w 370242"/>
              <a:gd name="connsiteY9" fmla="*/ 217022 h 370242"/>
              <a:gd name="connsiteX10" fmla="*/ 153220 w 370242"/>
              <a:gd name="connsiteY10" fmla="*/ 370242 h 370242"/>
              <a:gd name="connsiteX11" fmla="*/ 44877 w 370242"/>
              <a:gd name="connsiteY11" fmla="*/ 325365 h 37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242" h="370242">
                <a:moveTo>
                  <a:pt x="100483" y="269757"/>
                </a:moveTo>
                <a:cubicBezTo>
                  <a:pt x="125422" y="294696"/>
                  <a:pt x="165857" y="294696"/>
                  <a:pt x="190796" y="269757"/>
                </a:cubicBezTo>
                <a:cubicBezTo>
                  <a:pt x="215735" y="244818"/>
                  <a:pt x="215735" y="204383"/>
                  <a:pt x="190796" y="179444"/>
                </a:cubicBezTo>
                <a:cubicBezTo>
                  <a:pt x="165857" y="154505"/>
                  <a:pt x="125422" y="154505"/>
                  <a:pt x="100483" y="179444"/>
                </a:cubicBezTo>
                <a:cubicBezTo>
                  <a:pt x="75544" y="204383"/>
                  <a:pt x="75544" y="244818"/>
                  <a:pt x="100483" y="269757"/>
                </a:cubicBezTo>
                <a:close/>
                <a:moveTo>
                  <a:pt x="44877" y="325365"/>
                </a:moveTo>
                <a:cubicBezTo>
                  <a:pt x="17150" y="297637"/>
                  <a:pt x="0" y="259333"/>
                  <a:pt x="0" y="217022"/>
                </a:cubicBezTo>
                <a:cubicBezTo>
                  <a:pt x="0" y="132401"/>
                  <a:pt x="68599" y="63802"/>
                  <a:pt x="153220" y="63802"/>
                </a:cubicBezTo>
                <a:cubicBezTo>
                  <a:pt x="225561" y="63802"/>
                  <a:pt x="297901" y="42535"/>
                  <a:pt x="370242" y="0"/>
                </a:cubicBezTo>
                <a:cubicBezTo>
                  <a:pt x="327707" y="72341"/>
                  <a:pt x="306440" y="144681"/>
                  <a:pt x="306440" y="217022"/>
                </a:cubicBezTo>
                <a:cubicBezTo>
                  <a:pt x="306440" y="301643"/>
                  <a:pt x="237841" y="370242"/>
                  <a:pt x="153220" y="370242"/>
                </a:cubicBezTo>
                <a:cubicBezTo>
                  <a:pt x="110909" y="370242"/>
                  <a:pt x="72604" y="353092"/>
                  <a:pt x="44877" y="325365"/>
                </a:cubicBezTo>
                <a:close/>
              </a:path>
            </a:pathLst>
          </a:custGeom>
          <a:solidFill>
            <a:srgbClr val="166B9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5" name="Freeform 26">
            <a:extLst>
              <a:ext uri="{FF2B5EF4-FFF2-40B4-BE49-F238E27FC236}">
                <a16:creationId xmlns:a16="http://schemas.microsoft.com/office/drawing/2014/main" id="{F583772C-756E-4975-96D8-E825C83BFA65}"/>
              </a:ext>
            </a:extLst>
          </p:cNvPr>
          <p:cNvSpPr>
            <a:spLocks/>
          </p:cNvSpPr>
          <p:nvPr/>
        </p:nvSpPr>
        <p:spPr>
          <a:xfrm>
            <a:off x="796628" y="1218972"/>
            <a:ext cx="197360" cy="859859"/>
          </a:xfrm>
          <a:custGeom>
            <a:avLst/>
            <a:gdLst>
              <a:gd name="connsiteX0" fmla="*/ 267419 w 267419"/>
              <a:gd name="connsiteY0" fmla="*/ 0 h 1052423"/>
              <a:gd name="connsiteX1" fmla="*/ 0 w 267419"/>
              <a:gd name="connsiteY1" fmla="*/ 0 h 1052423"/>
              <a:gd name="connsiteX2" fmla="*/ 0 w 267419"/>
              <a:gd name="connsiteY2" fmla="*/ 1052423 h 1052423"/>
            </a:gdLst>
            <a:ahLst/>
            <a:cxnLst>
              <a:cxn ang="0">
                <a:pos x="connsiteX0" y="connsiteY0"/>
              </a:cxn>
              <a:cxn ang="0">
                <a:pos x="connsiteX1" y="connsiteY1"/>
              </a:cxn>
              <a:cxn ang="0">
                <a:pos x="connsiteX2" y="connsiteY2"/>
              </a:cxn>
            </a:cxnLst>
            <a:rect l="l" t="t" r="r" b="b"/>
            <a:pathLst>
              <a:path w="267419" h="1052423">
                <a:moveTo>
                  <a:pt x="267419" y="0"/>
                </a:moveTo>
                <a:lnTo>
                  <a:pt x="0" y="0"/>
                </a:lnTo>
                <a:lnTo>
                  <a:pt x="0" y="1052423"/>
                </a:lnTo>
              </a:path>
            </a:pathLst>
          </a:custGeom>
          <a:noFill/>
          <a:ln w="19050">
            <a:solidFill>
              <a:schemeClr val="accent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61F23080-E2D4-4A64-BEF3-5A1371CC7EC8}"/>
              </a:ext>
            </a:extLst>
          </p:cNvPr>
          <p:cNvSpPr txBox="1"/>
          <p:nvPr/>
        </p:nvSpPr>
        <p:spPr>
          <a:xfrm>
            <a:off x="1048636" y="1115696"/>
            <a:ext cx="2118366" cy="1292662"/>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Century Gothic"/>
                <a:ea typeface="+mn-ea"/>
                <a:cs typeface="+mn-cs"/>
              </a:rPr>
              <a:t>In 2011, </a:t>
            </a:r>
            <a:r>
              <a:rPr kumimoji="0" lang="en-US" sz="1400" b="1" i="0" u="none" strike="noStrike" kern="1200" cap="none" spc="0" normalizeH="0" baseline="0" noProof="0" dirty="0">
                <a:ln>
                  <a:noFill/>
                </a:ln>
                <a:solidFill>
                  <a:srgbClr val="35729B"/>
                </a:solidFill>
                <a:effectLst/>
                <a:uLnTx/>
                <a:uFillTx/>
                <a:latin typeface="Century Gothic"/>
                <a:ea typeface="+mn-ea"/>
                <a:cs typeface="+mn-cs"/>
              </a:rPr>
              <a:t>ABX 16 codified the migration of the 39 C-IV counties to the LRS to result in a combined 40-county system known as the CalACES</a:t>
            </a:r>
          </a:p>
        </p:txBody>
      </p:sp>
      <p:sp>
        <p:nvSpPr>
          <p:cNvPr id="16" name="TextBox 15">
            <a:extLst>
              <a:ext uri="{FF2B5EF4-FFF2-40B4-BE49-F238E27FC236}">
                <a16:creationId xmlns:a16="http://schemas.microsoft.com/office/drawing/2014/main" id="{16FBBA52-FF4E-4849-9979-7B037C7BEB0A}"/>
              </a:ext>
            </a:extLst>
          </p:cNvPr>
          <p:cNvSpPr txBox="1"/>
          <p:nvPr/>
        </p:nvSpPr>
        <p:spPr>
          <a:xfrm>
            <a:off x="3780895" y="1115696"/>
            <a:ext cx="3369206" cy="1077218"/>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Century Gothic"/>
                <a:ea typeface="+mn-ea"/>
                <a:cs typeface="+mn-cs"/>
              </a:rPr>
              <a:t>The initial focus was on </a:t>
            </a:r>
            <a:r>
              <a:rPr kumimoji="0" lang="en-US" sz="1400" b="1" i="0" u="none" strike="noStrike" kern="1200" cap="none" spc="0" normalizeH="0" baseline="0" noProof="0" dirty="0">
                <a:ln>
                  <a:noFill/>
                </a:ln>
                <a:solidFill>
                  <a:srgbClr val="35729B"/>
                </a:solidFill>
                <a:effectLst/>
                <a:uLnTx/>
                <a:uFillTx/>
                <a:latin typeface="Century Gothic"/>
                <a:ea typeface="+mn-ea"/>
                <a:cs typeface="+mn-cs"/>
              </a:rPr>
              <a:t>consolidation of both systems’ software:</a:t>
            </a:r>
          </a:p>
          <a:p>
            <a:pPr marL="192024" marR="0" lvl="1" indent="-195987" algn="l" defTabSz="913526"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0" i="0" u="none" strike="noStrike" kern="1200" cap="none" spc="0" normalizeH="0" baseline="0" noProof="0" dirty="0">
                <a:ln>
                  <a:noFill/>
                </a:ln>
                <a:solidFill>
                  <a:srgbClr val="000000"/>
                </a:solidFill>
                <a:effectLst/>
                <a:uLnTx/>
                <a:uFillTx/>
                <a:latin typeface="Century Gothic"/>
                <a:ea typeface="+mn-ea"/>
                <a:cs typeface="+mn-cs"/>
              </a:rPr>
              <a:t>Due to terms of existing contracts </a:t>
            </a:r>
          </a:p>
          <a:p>
            <a:pPr marL="192024" marR="0" lvl="1" indent="-195987" algn="l" defTabSz="913526"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0" i="0" u="none" strike="noStrike" kern="1200" cap="none" spc="0" normalizeH="0" baseline="0" noProof="0" dirty="0">
                <a:ln>
                  <a:noFill/>
                </a:ln>
                <a:solidFill>
                  <a:srgbClr val="000000"/>
                </a:solidFill>
                <a:effectLst/>
                <a:uLnTx/>
                <a:uFillTx/>
                <a:latin typeface="Century Gothic"/>
                <a:ea typeface="+mn-ea"/>
                <a:cs typeface="+mn-cs"/>
              </a:rPr>
              <a:t>To minimize additional sole source &amp; maximize competition</a:t>
            </a:r>
          </a:p>
        </p:txBody>
      </p:sp>
      <p:sp>
        <p:nvSpPr>
          <p:cNvPr id="17" name="Freeform 12">
            <a:extLst>
              <a:ext uri="{FF2B5EF4-FFF2-40B4-BE49-F238E27FC236}">
                <a16:creationId xmlns:a16="http://schemas.microsoft.com/office/drawing/2014/main" id="{D3BFBB27-4746-47D7-92CF-33A191324057}"/>
              </a:ext>
            </a:extLst>
          </p:cNvPr>
          <p:cNvSpPr/>
          <p:nvPr/>
        </p:nvSpPr>
        <p:spPr>
          <a:xfrm rot="8100000">
            <a:off x="3308925" y="2321189"/>
            <a:ext cx="444016" cy="444016"/>
          </a:xfrm>
          <a:custGeom>
            <a:avLst/>
            <a:gdLst>
              <a:gd name="connsiteX0" fmla="*/ 100483 w 370242"/>
              <a:gd name="connsiteY0" fmla="*/ 269757 h 370242"/>
              <a:gd name="connsiteX1" fmla="*/ 190796 w 370242"/>
              <a:gd name="connsiteY1" fmla="*/ 269757 h 370242"/>
              <a:gd name="connsiteX2" fmla="*/ 190796 w 370242"/>
              <a:gd name="connsiteY2" fmla="*/ 179444 h 370242"/>
              <a:gd name="connsiteX3" fmla="*/ 100483 w 370242"/>
              <a:gd name="connsiteY3" fmla="*/ 179444 h 370242"/>
              <a:gd name="connsiteX4" fmla="*/ 100483 w 370242"/>
              <a:gd name="connsiteY4" fmla="*/ 269757 h 370242"/>
              <a:gd name="connsiteX5" fmla="*/ 44877 w 370242"/>
              <a:gd name="connsiteY5" fmla="*/ 325365 h 370242"/>
              <a:gd name="connsiteX6" fmla="*/ 0 w 370242"/>
              <a:gd name="connsiteY6" fmla="*/ 217022 h 370242"/>
              <a:gd name="connsiteX7" fmla="*/ 153220 w 370242"/>
              <a:gd name="connsiteY7" fmla="*/ 63802 h 370242"/>
              <a:gd name="connsiteX8" fmla="*/ 370242 w 370242"/>
              <a:gd name="connsiteY8" fmla="*/ 0 h 370242"/>
              <a:gd name="connsiteX9" fmla="*/ 306440 w 370242"/>
              <a:gd name="connsiteY9" fmla="*/ 217022 h 370242"/>
              <a:gd name="connsiteX10" fmla="*/ 153220 w 370242"/>
              <a:gd name="connsiteY10" fmla="*/ 370242 h 370242"/>
              <a:gd name="connsiteX11" fmla="*/ 44877 w 370242"/>
              <a:gd name="connsiteY11" fmla="*/ 325365 h 37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242" h="370242">
                <a:moveTo>
                  <a:pt x="100483" y="269757"/>
                </a:moveTo>
                <a:cubicBezTo>
                  <a:pt x="125422" y="294696"/>
                  <a:pt x="165857" y="294696"/>
                  <a:pt x="190796" y="269757"/>
                </a:cubicBezTo>
                <a:cubicBezTo>
                  <a:pt x="215735" y="244818"/>
                  <a:pt x="215735" y="204383"/>
                  <a:pt x="190796" y="179444"/>
                </a:cubicBezTo>
                <a:cubicBezTo>
                  <a:pt x="165857" y="154505"/>
                  <a:pt x="125422" y="154505"/>
                  <a:pt x="100483" y="179444"/>
                </a:cubicBezTo>
                <a:cubicBezTo>
                  <a:pt x="75544" y="204383"/>
                  <a:pt x="75544" y="244818"/>
                  <a:pt x="100483" y="269757"/>
                </a:cubicBezTo>
                <a:close/>
                <a:moveTo>
                  <a:pt x="44877" y="325365"/>
                </a:moveTo>
                <a:cubicBezTo>
                  <a:pt x="17150" y="297637"/>
                  <a:pt x="0" y="259333"/>
                  <a:pt x="0" y="217022"/>
                </a:cubicBezTo>
                <a:cubicBezTo>
                  <a:pt x="0" y="132401"/>
                  <a:pt x="68599" y="63802"/>
                  <a:pt x="153220" y="63802"/>
                </a:cubicBezTo>
                <a:cubicBezTo>
                  <a:pt x="225561" y="63802"/>
                  <a:pt x="297901" y="42535"/>
                  <a:pt x="370242" y="0"/>
                </a:cubicBezTo>
                <a:cubicBezTo>
                  <a:pt x="327707" y="72341"/>
                  <a:pt x="306440" y="144681"/>
                  <a:pt x="306440" y="217022"/>
                </a:cubicBezTo>
                <a:cubicBezTo>
                  <a:pt x="306440" y="301643"/>
                  <a:pt x="237841" y="370242"/>
                  <a:pt x="153220" y="370242"/>
                </a:cubicBezTo>
                <a:cubicBezTo>
                  <a:pt x="110909" y="370242"/>
                  <a:pt x="72604" y="353092"/>
                  <a:pt x="44877" y="325365"/>
                </a:cubicBezTo>
                <a:close/>
              </a:path>
            </a:pathLst>
          </a:custGeom>
          <a:solidFill>
            <a:srgbClr val="166B9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8" name="Freeform 26">
            <a:extLst>
              <a:ext uri="{FF2B5EF4-FFF2-40B4-BE49-F238E27FC236}">
                <a16:creationId xmlns:a16="http://schemas.microsoft.com/office/drawing/2014/main" id="{4E28213D-EF26-4E63-A93D-24E9ED060C56}"/>
              </a:ext>
            </a:extLst>
          </p:cNvPr>
          <p:cNvSpPr>
            <a:spLocks/>
          </p:cNvSpPr>
          <p:nvPr/>
        </p:nvSpPr>
        <p:spPr>
          <a:xfrm>
            <a:off x="3533226" y="1218972"/>
            <a:ext cx="197360" cy="991207"/>
          </a:xfrm>
          <a:custGeom>
            <a:avLst/>
            <a:gdLst>
              <a:gd name="connsiteX0" fmla="*/ 267419 w 267419"/>
              <a:gd name="connsiteY0" fmla="*/ 0 h 1052423"/>
              <a:gd name="connsiteX1" fmla="*/ 0 w 267419"/>
              <a:gd name="connsiteY1" fmla="*/ 0 h 1052423"/>
              <a:gd name="connsiteX2" fmla="*/ 0 w 267419"/>
              <a:gd name="connsiteY2" fmla="*/ 1052423 h 1052423"/>
            </a:gdLst>
            <a:ahLst/>
            <a:cxnLst>
              <a:cxn ang="0">
                <a:pos x="connsiteX0" y="connsiteY0"/>
              </a:cxn>
              <a:cxn ang="0">
                <a:pos x="connsiteX1" y="connsiteY1"/>
              </a:cxn>
              <a:cxn ang="0">
                <a:pos x="connsiteX2" y="connsiteY2"/>
              </a:cxn>
            </a:cxnLst>
            <a:rect l="l" t="t" r="r" b="b"/>
            <a:pathLst>
              <a:path w="267419" h="1052423">
                <a:moveTo>
                  <a:pt x="267419" y="0"/>
                </a:moveTo>
                <a:lnTo>
                  <a:pt x="0" y="0"/>
                </a:lnTo>
                <a:lnTo>
                  <a:pt x="0" y="1052423"/>
                </a:lnTo>
              </a:path>
            </a:pathLst>
          </a:custGeom>
          <a:noFill/>
          <a:ln w="19050">
            <a:solidFill>
              <a:schemeClr val="accent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9" name="TextBox 18">
            <a:extLst>
              <a:ext uri="{FF2B5EF4-FFF2-40B4-BE49-F238E27FC236}">
                <a16:creationId xmlns:a16="http://schemas.microsoft.com/office/drawing/2014/main" id="{CE9C1562-F449-4C25-83CA-6D059CADFCB4}"/>
              </a:ext>
            </a:extLst>
          </p:cNvPr>
          <p:cNvSpPr txBox="1"/>
          <p:nvPr/>
        </p:nvSpPr>
        <p:spPr>
          <a:xfrm>
            <a:off x="5119066" y="2275856"/>
            <a:ext cx="3795248" cy="1077218"/>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This approach did not yet address merging of the data (databases or data centers)</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 but cloud hosting for C-IV was added during contract negotiations; Migration </a:t>
            </a:r>
            <a:r>
              <a:rPr kumimoji="0" lang="en-US" sz="1400" b="0" i="0" u="none" strike="noStrike" kern="1200" cap="none" spc="0" normalizeH="0" baseline="0" noProof="0" dirty="0" err="1">
                <a:ln>
                  <a:noFill/>
                </a:ln>
                <a:solidFill>
                  <a:srgbClr val="000000"/>
                </a:solidFill>
                <a:effectLst/>
                <a:uLnTx/>
                <a:uFillTx/>
                <a:latin typeface="Century Gothic"/>
                <a:ea typeface="+mn-ea"/>
                <a:cs typeface="+mn-cs"/>
              </a:rPr>
              <a:t>D&amp;I</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 not approved by Federal Partners</a:t>
            </a:r>
          </a:p>
        </p:txBody>
      </p:sp>
      <p:sp>
        <p:nvSpPr>
          <p:cNvPr id="20" name="Freeform 12">
            <a:extLst>
              <a:ext uri="{FF2B5EF4-FFF2-40B4-BE49-F238E27FC236}">
                <a16:creationId xmlns:a16="http://schemas.microsoft.com/office/drawing/2014/main" id="{57206078-BB64-400E-A007-FB60647C76FD}"/>
              </a:ext>
            </a:extLst>
          </p:cNvPr>
          <p:cNvSpPr/>
          <p:nvPr/>
        </p:nvSpPr>
        <p:spPr>
          <a:xfrm rot="8100000">
            <a:off x="5294286" y="3458973"/>
            <a:ext cx="444016" cy="444016"/>
          </a:xfrm>
          <a:custGeom>
            <a:avLst/>
            <a:gdLst>
              <a:gd name="connsiteX0" fmla="*/ 100483 w 370242"/>
              <a:gd name="connsiteY0" fmla="*/ 269757 h 370242"/>
              <a:gd name="connsiteX1" fmla="*/ 190796 w 370242"/>
              <a:gd name="connsiteY1" fmla="*/ 269757 h 370242"/>
              <a:gd name="connsiteX2" fmla="*/ 190796 w 370242"/>
              <a:gd name="connsiteY2" fmla="*/ 179444 h 370242"/>
              <a:gd name="connsiteX3" fmla="*/ 100483 w 370242"/>
              <a:gd name="connsiteY3" fmla="*/ 179444 h 370242"/>
              <a:gd name="connsiteX4" fmla="*/ 100483 w 370242"/>
              <a:gd name="connsiteY4" fmla="*/ 269757 h 370242"/>
              <a:gd name="connsiteX5" fmla="*/ 44877 w 370242"/>
              <a:gd name="connsiteY5" fmla="*/ 325365 h 370242"/>
              <a:gd name="connsiteX6" fmla="*/ 0 w 370242"/>
              <a:gd name="connsiteY6" fmla="*/ 217022 h 370242"/>
              <a:gd name="connsiteX7" fmla="*/ 153220 w 370242"/>
              <a:gd name="connsiteY7" fmla="*/ 63802 h 370242"/>
              <a:gd name="connsiteX8" fmla="*/ 370242 w 370242"/>
              <a:gd name="connsiteY8" fmla="*/ 0 h 370242"/>
              <a:gd name="connsiteX9" fmla="*/ 306440 w 370242"/>
              <a:gd name="connsiteY9" fmla="*/ 217022 h 370242"/>
              <a:gd name="connsiteX10" fmla="*/ 153220 w 370242"/>
              <a:gd name="connsiteY10" fmla="*/ 370242 h 370242"/>
              <a:gd name="connsiteX11" fmla="*/ 44877 w 370242"/>
              <a:gd name="connsiteY11" fmla="*/ 325365 h 37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242" h="370242">
                <a:moveTo>
                  <a:pt x="100483" y="269757"/>
                </a:moveTo>
                <a:cubicBezTo>
                  <a:pt x="125422" y="294696"/>
                  <a:pt x="165857" y="294696"/>
                  <a:pt x="190796" y="269757"/>
                </a:cubicBezTo>
                <a:cubicBezTo>
                  <a:pt x="215735" y="244818"/>
                  <a:pt x="215735" y="204383"/>
                  <a:pt x="190796" y="179444"/>
                </a:cubicBezTo>
                <a:cubicBezTo>
                  <a:pt x="165857" y="154505"/>
                  <a:pt x="125422" y="154505"/>
                  <a:pt x="100483" y="179444"/>
                </a:cubicBezTo>
                <a:cubicBezTo>
                  <a:pt x="75544" y="204383"/>
                  <a:pt x="75544" y="244818"/>
                  <a:pt x="100483" y="269757"/>
                </a:cubicBezTo>
                <a:close/>
                <a:moveTo>
                  <a:pt x="44877" y="325365"/>
                </a:moveTo>
                <a:cubicBezTo>
                  <a:pt x="17150" y="297637"/>
                  <a:pt x="0" y="259333"/>
                  <a:pt x="0" y="217022"/>
                </a:cubicBezTo>
                <a:cubicBezTo>
                  <a:pt x="0" y="132401"/>
                  <a:pt x="68599" y="63802"/>
                  <a:pt x="153220" y="63802"/>
                </a:cubicBezTo>
                <a:cubicBezTo>
                  <a:pt x="225561" y="63802"/>
                  <a:pt x="297901" y="42535"/>
                  <a:pt x="370242" y="0"/>
                </a:cubicBezTo>
                <a:cubicBezTo>
                  <a:pt x="327707" y="72341"/>
                  <a:pt x="306440" y="144681"/>
                  <a:pt x="306440" y="217022"/>
                </a:cubicBezTo>
                <a:cubicBezTo>
                  <a:pt x="306440" y="301643"/>
                  <a:pt x="237841" y="370242"/>
                  <a:pt x="153220" y="370242"/>
                </a:cubicBezTo>
                <a:cubicBezTo>
                  <a:pt x="110909" y="370242"/>
                  <a:pt x="72604" y="353092"/>
                  <a:pt x="44877" y="325365"/>
                </a:cubicBezTo>
                <a:close/>
              </a:path>
            </a:pathLst>
          </a:custGeom>
          <a:solidFill>
            <a:srgbClr val="166B9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21" name="Freeform 26">
            <a:extLst>
              <a:ext uri="{FF2B5EF4-FFF2-40B4-BE49-F238E27FC236}">
                <a16:creationId xmlns:a16="http://schemas.microsoft.com/office/drawing/2014/main" id="{8318C341-A535-4B81-BF5A-FC291A2C9CC2}"/>
              </a:ext>
            </a:extLst>
          </p:cNvPr>
          <p:cNvSpPr/>
          <p:nvPr/>
        </p:nvSpPr>
        <p:spPr>
          <a:xfrm>
            <a:off x="4768265" y="2492942"/>
            <a:ext cx="286335" cy="602116"/>
          </a:xfrm>
          <a:custGeom>
            <a:avLst/>
            <a:gdLst>
              <a:gd name="connsiteX0" fmla="*/ 267419 w 267419"/>
              <a:gd name="connsiteY0" fmla="*/ 0 h 1052423"/>
              <a:gd name="connsiteX1" fmla="*/ 0 w 267419"/>
              <a:gd name="connsiteY1" fmla="*/ 0 h 1052423"/>
              <a:gd name="connsiteX2" fmla="*/ 0 w 267419"/>
              <a:gd name="connsiteY2" fmla="*/ 1052423 h 1052423"/>
            </a:gdLst>
            <a:ahLst/>
            <a:cxnLst>
              <a:cxn ang="0">
                <a:pos x="connsiteX0" y="connsiteY0"/>
              </a:cxn>
              <a:cxn ang="0">
                <a:pos x="connsiteX1" y="connsiteY1"/>
              </a:cxn>
              <a:cxn ang="0">
                <a:pos x="connsiteX2" y="connsiteY2"/>
              </a:cxn>
            </a:cxnLst>
            <a:rect l="l" t="t" r="r" b="b"/>
            <a:pathLst>
              <a:path w="267419" h="1052423">
                <a:moveTo>
                  <a:pt x="267419" y="0"/>
                </a:moveTo>
                <a:lnTo>
                  <a:pt x="0" y="0"/>
                </a:lnTo>
                <a:lnTo>
                  <a:pt x="0" y="1052423"/>
                </a:lnTo>
              </a:path>
            </a:pathLst>
          </a:custGeom>
          <a:noFill/>
          <a:ln w="19050">
            <a:solidFill>
              <a:schemeClr val="accent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22" name="Freeform 12">
            <a:extLst>
              <a:ext uri="{FF2B5EF4-FFF2-40B4-BE49-F238E27FC236}">
                <a16:creationId xmlns:a16="http://schemas.microsoft.com/office/drawing/2014/main" id="{8B83608D-EB9F-4068-9B0F-49A3629062AC}"/>
              </a:ext>
            </a:extLst>
          </p:cNvPr>
          <p:cNvSpPr/>
          <p:nvPr/>
        </p:nvSpPr>
        <p:spPr>
          <a:xfrm rot="8100000">
            <a:off x="4542848" y="3202647"/>
            <a:ext cx="444016" cy="444016"/>
          </a:xfrm>
          <a:custGeom>
            <a:avLst/>
            <a:gdLst>
              <a:gd name="connsiteX0" fmla="*/ 100483 w 370242"/>
              <a:gd name="connsiteY0" fmla="*/ 269757 h 370242"/>
              <a:gd name="connsiteX1" fmla="*/ 190796 w 370242"/>
              <a:gd name="connsiteY1" fmla="*/ 269757 h 370242"/>
              <a:gd name="connsiteX2" fmla="*/ 190796 w 370242"/>
              <a:gd name="connsiteY2" fmla="*/ 179444 h 370242"/>
              <a:gd name="connsiteX3" fmla="*/ 100483 w 370242"/>
              <a:gd name="connsiteY3" fmla="*/ 179444 h 370242"/>
              <a:gd name="connsiteX4" fmla="*/ 100483 w 370242"/>
              <a:gd name="connsiteY4" fmla="*/ 269757 h 370242"/>
              <a:gd name="connsiteX5" fmla="*/ 44877 w 370242"/>
              <a:gd name="connsiteY5" fmla="*/ 325365 h 370242"/>
              <a:gd name="connsiteX6" fmla="*/ 0 w 370242"/>
              <a:gd name="connsiteY6" fmla="*/ 217022 h 370242"/>
              <a:gd name="connsiteX7" fmla="*/ 153220 w 370242"/>
              <a:gd name="connsiteY7" fmla="*/ 63802 h 370242"/>
              <a:gd name="connsiteX8" fmla="*/ 370242 w 370242"/>
              <a:gd name="connsiteY8" fmla="*/ 0 h 370242"/>
              <a:gd name="connsiteX9" fmla="*/ 306440 w 370242"/>
              <a:gd name="connsiteY9" fmla="*/ 217022 h 370242"/>
              <a:gd name="connsiteX10" fmla="*/ 153220 w 370242"/>
              <a:gd name="connsiteY10" fmla="*/ 370242 h 370242"/>
              <a:gd name="connsiteX11" fmla="*/ 44877 w 370242"/>
              <a:gd name="connsiteY11" fmla="*/ 325365 h 37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242" h="370242">
                <a:moveTo>
                  <a:pt x="100483" y="269757"/>
                </a:moveTo>
                <a:cubicBezTo>
                  <a:pt x="125422" y="294696"/>
                  <a:pt x="165857" y="294696"/>
                  <a:pt x="190796" y="269757"/>
                </a:cubicBezTo>
                <a:cubicBezTo>
                  <a:pt x="215735" y="244818"/>
                  <a:pt x="215735" y="204383"/>
                  <a:pt x="190796" y="179444"/>
                </a:cubicBezTo>
                <a:cubicBezTo>
                  <a:pt x="165857" y="154505"/>
                  <a:pt x="125422" y="154505"/>
                  <a:pt x="100483" y="179444"/>
                </a:cubicBezTo>
                <a:cubicBezTo>
                  <a:pt x="75544" y="204383"/>
                  <a:pt x="75544" y="244818"/>
                  <a:pt x="100483" y="269757"/>
                </a:cubicBezTo>
                <a:close/>
                <a:moveTo>
                  <a:pt x="44877" y="325365"/>
                </a:moveTo>
                <a:cubicBezTo>
                  <a:pt x="17150" y="297637"/>
                  <a:pt x="0" y="259333"/>
                  <a:pt x="0" y="217022"/>
                </a:cubicBezTo>
                <a:cubicBezTo>
                  <a:pt x="0" y="132401"/>
                  <a:pt x="68599" y="63802"/>
                  <a:pt x="153220" y="63802"/>
                </a:cubicBezTo>
                <a:cubicBezTo>
                  <a:pt x="225561" y="63802"/>
                  <a:pt x="297901" y="42535"/>
                  <a:pt x="370242" y="0"/>
                </a:cubicBezTo>
                <a:cubicBezTo>
                  <a:pt x="327707" y="72341"/>
                  <a:pt x="306440" y="144681"/>
                  <a:pt x="306440" y="217022"/>
                </a:cubicBezTo>
                <a:cubicBezTo>
                  <a:pt x="306440" y="301643"/>
                  <a:pt x="237841" y="370242"/>
                  <a:pt x="153220" y="370242"/>
                </a:cubicBezTo>
                <a:cubicBezTo>
                  <a:pt x="110909" y="370242"/>
                  <a:pt x="72604" y="353092"/>
                  <a:pt x="44877" y="325365"/>
                </a:cubicBezTo>
                <a:close/>
              </a:path>
            </a:pathLst>
          </a:custGeom>
          <a:solidFill>
            <a:srgbClr val="166B9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26" name="TextBox 25">
            <a:extLst>
              <a:ext uri="{FF2B5EF4-FFF2-40B4-BE49-F238E27FC236}">
                <a16:creationId xmlns:a16="http://schemas.microsoft.com/office/drawing/2014/main" id="{BB24A5B4-9931-45D4-A19D-3A9FA202E230}"/>
              </a:ext>
            </a:extLst>
          </p:cNvPr>
          <p:cNvSpPr txBox="1">
            <a:spLocks/>
          </p:cNvSpPr>
          <p:nvPr/>
        </p:nvSpPr>
        <p:spPr>
          <a:xfrm>
            <a:off x="179755" y="4348518"/>
            <a:ext cx="4899068" cy="646331"/>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651" marR="0" lvl="0" indent="-192088" algn="r" defTabSz="895350" rtl="0" eaLnBrk="1" fontAlgn="base" latinLnBrk="0" hangingPunct="1">
              <a:lnSpc>
                <a:spcPct val="100000"/>
              </a:lnSpc>
              <a:spcBef>
                <a:spcPts val="500"/>
              </a:spcBef>
              <a:spcAft>
                <a:spcPct val="0"/>
              </a:spcAft>
              <a:buClr>
                <a:srgbClr val="204762"/>
              </a:buClr>
              <a:buSzPct val="100000"/>
              <a:buFontTx/>
              <a:buNone/>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Dynamics have changed</a:t>
            </a:r>
            <a:r>
              <a:rPr kumimoji="0" lang="en-US" sz="1400" b="1" i="0" u="none" strike="noStrike" kern="1200" cap="none" spc="0" normalizeH="0" baseline="0" noProof="0" dirty="0">
                <a:ln>
                  <a:noFill/>
                </a:ln>
                <a:solidFill>
                  <a:srgbClr val="204762"/>
                </a:solidFill>
                <a:effectLst/>
                <a:uLnTx/>
                <a:uFillTx/>
                <a:latin typeface="Century Gothic"/>
                <a:ea typeface="+mn-ea"/>
                <a:cs typeface="+mn-cs"/>
              </a:rPr>
              <a:t> </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and there is now </a:t>
            </a:r>
            <a:r>
              <a:rPr kumimoji="0" lang="en-US" sz="1400" b="1" i="0" u="none" strike="noStrike" kern="1200" cap="none" spc="0" normalizeH="0" baseline="0" noProof="0" dirty="0">
                <a:ln>
                  <a:noFill/>
                </a:ln>
                <a:solidFill>
                  <a:srgbClr val="35729B"/>
                </a:solidFill>
                <a:effectLst/>
                <a:uLnTx/>
                <a:uFillTx/>
                <a:latin typeface="Century Gothic"/>
                <a:ea typeface="+mn-ea"/>
                <a:cs typeface="+mn-cs"/>
              </a:rPr>
              <a:t>consensus to have a single eligibility system for all of California</a:t>
            </a:r>
            <a:r>
              <a:rPr kumimoji="0" lang="en-US" sz="1400" b="0" i="0" u="none" strike="noStrike" kern="1200" cap="none" spc="0" normalizeH="0" baseline="0" noProof="0" dirty="0">
                <a:ln>
                  <a:noFill/>
                </a:ln>
                <a:solidFill>
                  <a:srgbClr val="35729B"/>
                </a:solidFill>
                <a:effectLst/>
                <a:uLnTx/>
                <a:uFillTx/>
                <a:latin typeface="Century Gothic"/>
                <a:ea typeface="+mn-ea"/>
                <a:cs typeface="+mn-cs"/>
              </a:rPr>
              <a:t>, </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starting with the merger of CIV and </a:t>
            </a:r>
            <a:r>
              <a:rPr kumimoji="0" lang="en-US" sz="1400" b="0" i="0" u="none" strike="noStrike" kern="1200" cap="none" spc="0" normalizeH="0" baseline="0" noProof="0" dirty="0" err="1">
                <a:ln>
                  <a:noFill/>
                </a:ln>
                <a:solidFill>
                  <a:srgbClr val="000000"/>
                </a:solidFill>
                <a:effectLst/>
                <a:uLnTx/>
                <a:uFillTx/>
                <a:latin typeface="Century Gothic"/>
                <a:ea typeface="+mn-ea"/>
                <a:cs typeface="+mn-cs"/>
              </a:rPr>
              <a:t>LRS</a:t>
            </a: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27" name="Freeform 12">
            <a:extLst>
              <a:ext uri="{FF2B5EF4-FFF2-40B4-BE49-F238E27FC236}">
                <a16:creationId xmlns:a16="http://schemas.microsoft.com/office/drawing/2014/main" id="{21D7945D-D8B0-420F-988B-085AF44B36E1}"/>
              </a:ext>
            </a:extLst>
          </p:cNvPr>
          <p:cNvSpPr/>
          <p:nvPr/>
        </p:nvSpPr>
        <p:spPr>
          <a:xfrm rot="8100000">
            <a:off x="7370021" y="4471136"/>
            <a:ext cx="444016" cy="444016"/>
          </a:xfrm>
          <a:custGeom>
            <a:avLst/>
            <a:gdLst>
              <a:gd name="connsiteX0" fmla="*/ 100483 w 370242"/>
              <a:gd name="connsiteY0" fmla="*/ 269757 h 370242"/>
              <a:gd name="connsiteX1" fmla="*/ 190796 w 370242"/>
              <a:gd name="connsiteY1" fmla="*/ 269757 h 370242"/>
              <a:gd name="connsiteX2" fmla="*/ 190796 w 370242"/>
              <a:gd name="connsiteY2" fmla="*/ 179444 h 370242"/>
              <a:gd name="connsiteX3" fmla="*/ 100483 w 370242"/>
              <a:gd name="connsiteY3" fmla="*/ 179444 h 370242"/>
              <a:gd name="connsiteX4" fmla="*/ 100483 w 370242"/>
              <a:gd name="connsiteY4" fmla="*/ 269757 h 370242"/>
              <a:gd name="connsiteX5" fmla="*/ 44877 w 370242"/>
              <a:gd name="connsiteY5" fmla="*/ 325365 h 370242"/>
              <a:gd name="connsiteX6" fmla="*/ 0 w 370242"/>
              <a:gd name="connsiteY6" fmla="*/ 217022 h 370242"/>
              <a:gd name="connsiteX7" fmla="*/ 153220 w 370242"/>
              <a:gd name="connsiteY7" fmla="*/ 63802 h 370242"/>
              <a:gd name="connsiteX8" fmla="*/ 370242 w 370242"/>
              <a:gd name="connsiteY8" fmla="*/ 0 h 370242"/>
              <a:gd name="connsiteX9" fmla="*/ 306440 w 370242"/>
              <a:gd name="connsiteY9" fmla="*/ 217022 h 370242"/>
              <a:gd name="connsiteX10" fmla="*/ 153220 w 370242"/>
              <a:gd name="connsiteY10" fmla="*/ 370242 h 370242"/>
              <a:gd name="connsiteX11" fmla="*/ 44877 w 370242"/>
              <a:gd name="connsiteY11" fmla="*/ 325365 h 37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242" h="370242">
                <a:moveTo>
                  <a:pt x="100483" y="269757"/>
                </a:moveTo>
                <a:cubicBezTo>
                  <a:pt x="125422" y="294696"/>
                  <a:pt x="165857" y="294696"/>
                  <a:pt x="190796" y="269757"/>
                </a:cubicBezTo>
                <a:cubicBezTo>
                  <a:pt x="215735" y="244818"/>
                  <a:pt x="215735" y="204383"/>
                  <a:pt x="190796" y="179444"/>
                </a:cubicBezTo>
                <a:cubicBezTo>
                  <a:pt x="165857" y="154505"/>
                  <a:pt x="125422" y="154505"/>
                  <a:pt x="100483" y="179444"/>
                </a:cubicBezTo>
                <a:cubicBezTo>
                  <a:pt x="75544" y="204383"/>
                  <a:pt x="75544" y="244818"/>
                  <a:pt x="100483" y="269757"/>
                </a:cubicBezTo>
                <a:close/>
                <a:moveTo>
                  <a:pt x="44877" y="325365"/>
                </a:moveTo>
                <a:cubicBezTo>
                  <a:pt x="17150" y="297637"/>
                  <a:pt x="0" y="259333"/>
                  <a:pt x="0" y="217022"/>
                </a:cubicBezTo>
                <a:cubicBezTo>
                  <a:pt x="0" y="132401"/>
                  <a:pt x="68599" y="63802"/>
                  <a:pt x="153220" y="63802"/>
                </a:cubicBezTo>
                <a:cubicBezTo>
                  <a:pt x="225561" y="63802"/>
                  <a:pt x="297901" y="42535"/>
                  <a:pt x="370242" y="0"/>
                </a:cubicBezTo>
                <a:cubicBezTo>
                  <a:pt x="327707" y="72341"/>
                  <a:pt x="306440" y="144681"/>
                  <a:pt x="306440" y="217022"/>
                </a:cubicBezTo>
                <a:cubicBezTo>
                  <a:pt x="306440" y="301643"/>
                  <a:pt x="237841" y="370242"/>
                  <a:pt x="153220" y="370242"/>
                </a:cubicBezTo>
                <a:cubicBezTo>
                  <a:pt x="110909" y="370242"/>
                  <a:pt x="72604" y="353092"/>
                  <a:pt x="44877" y="325365"/>
                </a:cubicBezTo>
                <a:close/>
              </a:path>
            </a:pathLst>
          </a:custGeom>
          <a:solidFill>
            <a:srgbClr val="166B9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28" name="Freeform 26">
            <a:extLst>
              <a:ext uri="{FF2B5EF4-FFF2-40B4-BE49-F238E27FC236}">
                <a16:creationId xmlns:a16="http://schemas.microsoft.com/office/drawing/2014/main" id="{BF6D051E-D0C7-45E3-B4FD-C8869547FCC4}"/>
              </a:ext>
            </a:extLst>
          </p:cNvPr>
          <p:cNvSpPr>
            <a:spLocks/>
          </p:cNvSpPr>
          <p:nvPr/>
        </p:nvSpPr>
        <p:spPr>
          <a:xfrm flipH="1" flipV="1">
            <a:off x="5177607" y="4158494"/>
            <a:ext cx="315834" cy="320509"/>
          </a:xfrm>
          <a:custGeom>
            <a:avLst/>
            <a:gdLst>
              <a:gd name="connsiteX0" fmla="*/ 267419 w 267419"/>
              <a:gd name="connsiteY0" fmla="*/ 0 h 1052423"/>
              <a:gd name="connsiteX1" fmla="*/ 0 w 267419"/>
              <a:gd name="connsiteY1" fmla="*/ 0 h 1052423"/>
              <a:gd name="connsiteX2" fmla="*/ 0 w 267419"/>
              <a:gd name="connsiteY2" fmla="*/ 1052423 h 1052423"/>
            </a:gdLst>
            <a:ahLst/>
            <a:cxnLst>
              <a:cxn ang="0">
                <a:pos x="connsiteX0" y="connsiteY0"/>
              </a:cxn>
              <a:cxn ang="0">
                <a:pos x="connsiteX1" y="connsiteY1"/>
              </a:cxn>
              <a:cxn ang="0">
                <a:pos x="connsiteX2" y="connsiteY2"/>
              </a:cxn>
            </a:cxnLst>
            <a:rect l="l" t="t" r="r" b="b"/>
            <a:pathLst>
              <a:path w="267419" h="1052423">
                <a:moveTo>
                  <a:pt x="267419" y="0"/>
                </a:moveTo>
                <a:lnTo>
                  <a:pt x="0" y="0"/>
                </a:lnTo>
                <a:lnTo>
                  <a:pt x="0" y="1052423"/>
                </a:lnTo>
              </a:path>
            </a:pathLst>
          </a:custGeom>
          <a:noFill/>
          <a:ln w="19050">
            <a:solidFill>
              <a:schemeClr val="accent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29" name="TextBox 28">
            <a:extLst>
              <a:ext uri="{FF2B5EF4-FFF2-40B4-BE49-F238E27FC236}">
                <a16:creationId xmlns:a16="http://schemas.microsoft.com/office/drawing/2014/main" id="{829088F8-C769-4DD3-AAC9-2D01954D577B}"/>
              </a:ext>
            </a:extLst>
          </p:cNvPr>
          <p:cNvSpPr txBox="1">
            <a:spLocks/>
          </p:cNvSpPr>
          <p:nvPr/>
        </p:nvSpPr>
        <p:spPr>
          <a:xfrm>
            <a:off x="2778256" y="5466091"/>
            <a:ext cx="4815640" cy="646331"/>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651" marR="0" lvl="0" indent="-192088" algn="r" defTabSz="895350" rtl="0" eaLnBrk="1" fontAlgn="base" latinLnBrk="0" hangingPunct="1">
              <a:lnSpc>
                <a:spcPct val="100000"/>
              </a:lnSpc>
              <a:spcBef>
                <a:spcPts val="500"/>
              </a:spcBef>
              <a:spcAft>
                <a:spcPct val="0"/>
              </a:spcAft>
              <a:buClr>
                <a:srgbClr val="204762"/>
              </a:buClr>
              <a:buSzPct val="100000"/>
              <a:buFontTx/>
              <a:buNone/>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Current effort is an opportunity to build on previous work: establish the technical infrastructure to serve 40 CalACES counties first then all 58 counties (CalSAWS)…</a:t>
            </a:r>
          </a:p>
        </p:txBody>
      </p:sp>
      <p:sp>
        <p:nvSpPr>
          <p:cNvPr id="30" name="Freeform 26">
            <a:extLst>
              <a:ext uri="{FF2B5EF4-FFF2-40B4-BE49-F238E27FC236}">
                <a16:creationId xmlns:a16="http://schemas.microsoft.com/office/drawing/2014/main" id="{70ED0B61-B781-4E37-A22B-ED830C8F5A10}"/>
              </a:ext>
            </a:extLst>
          </p:cNvPr>
          <p:cNvSpPr>
            <a:spLocks/>
          </p:cNvSpPr>
          <p:nvPr/>
        </p:nvSpPr>
        <p:spPr>
          <a:xfrm flipH="1" flipV="1">
            <a:off x="2660650" y="5130736"/>
            <a:ext cx="4933246" cy="320509"/>
          </a:xfrm>
          <a:custGeom>
            <a:avLst/>
            <a:gdLst>
              <a:gd name="connsiteX0" fmla="*/ 267419 w 267419"/>
              <a:gd name="connsiteY0" fmla="*/ 0 h 1052423"/>
              <a:gd name="connsiteX1" fmla="*/ 0 w 267419"/>
              <a:gd name="connsiteY1" fmla="*/ 0 h 1052423"/>
              <a:gd name="connsiteX2" fmla="*/ 0 w 267419"/>
              <a:gd name="connsiteY2" fmla="*/ 1052423 h 1052423"/>
            </a:gdLst>
            <a:ahLst/>
            <a:cxnLst>
              <a:cxn ang="0">
                <a:pos x="connsiteX0" y="connsiteY0"/>
              </a:cxn>
              <a:cxn ang="0">
                <a:pos x="connsiteX1" y="connsiteY1"/>
              </a:cxn>
              <a:cxn ang="0">
                <a:pos x="connsiteX2" y="connsiteY2"/>
              </a:cxn>
            </a:cxnLst>
            <a:rect l="l" t="t" r="r" b="b"/>
            <a:pathLst>
              <a:path w="267419" h="1052423">
                <a:moveTo>
                  <a:pt x="267419" y="0"/>
                </a:moveTo>
                <a:lnTo>
                  <a:pt x="0" y="0"/>
                </a:lnTo>
                <a:lnTo>
                  <a:pt x="0" y="1052423"/>
                </a:lnTo>
              </a:path>
            </a:pathLst>
          </a:custGeom>
          <a:noFill/>
          <a:ln w="19050">
            <a:solidFill>
              <a:schemeClr val="accent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44" name="Freeform 12">
            <a:extLst>
              <a:ext uri="{FF2B5EF4-FFF2-40B4-BE49-F238E27FC236}">
                <a16:creationId xmlns:a16="http://schemas.microsoft.com/office/drawing/2014/main" id="{EE84BABA-C508-496B-BDD5-6F1ADAD19EEC}"/>
              </a:ext>
            </a:extLst>
          </p:cNvPr>
          <p:cNvSpPr/>
          <p:nvPr/>
        </p:nvSpPr>
        <p:spPr>
          <a:xfrm rot="8100000">
            <a:off x="8530255" y="4471136"/>
            <a:ext cx="444016" cy="444016"/>
          </a:xfrm>
          <a:custGeom>
            <a:avLst/>
            <a:gdLst>
              <a:gd name="connsiteX0" fmla="*/ 100483 w 370242"/>
              <a:gd name="connsiteY0" fmla="*/ 269757 h 370242"/>
              <a:gd name="connsiteX1" fmla="*/ 190796 w 370242"/>
              <a:gd name="connsiteY1" fmla="*/ 269757 h 370242"/>
              <a:gd name="connsiteX2" fmla="*/ 190796 w 370242"/>
              <a:gd name="connsiteY2" fmla="*/ 179444 h 370242"/>
              <a:gd name="connsiteX3" fmla="*/ 100483 w 370242"/>
              <a:gd name="connsiteY3" fmla="*/ 179444 h 370242"/>
              <a:gd name="connsiteX4" fmla="*/ 100483 w 370242"/>
              <a:gd name="connsiteY4" fmla="*/ 269757 h 370242"/>
              <a:gd name="connsiteX5" fmla="*/ 44877 w 370242"/>
              <a:gd name="connsiteY5" fmla="*/ 325365 h 370242"/>
              <a:gd name="connsiteX6" fmla="*/ 0 w 370242"/>
              <a:gd name="connsiteY6" fmla="*/ 217022 h 370242"/>
              <a:gd name="connsiteX7" fmla="*/ 153220 w 370242"/>
              <a:gd name="connsiteY7" fmla="*/ 63802 h 370242"/>
              <a:gd name="connsiteX8" fmla="*/ 370242 w 370242"/>
              <a:gd name="connsiteY8" fmla="*/ 0 h 370242"/>
              <a:gd name="connsiteX9" fmla="*/ 306440 w 370242"/>
              <a:gd name="connsiteY9" fmla="*/ 217022 h 370242"/>
              <a:gd name="connsiteX10" fmla="*/ 153220 w 370242"/>
              <a:gd name="connsiteY10" fmla="*/ 370242 h 370242"/>
              <a:gd name="connsiteX11" fmla="*/ 44877 w 370242"/>
              <a:gd name="connsiteY11" fmla="*/ 325365 h 37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242" h="370242">
                <a:moveTo>
                  <a:pt x="100483" y="269757"/>
                </a:moveTo>
                <a:cubicBezTo>
                  <a:pt x="125422" y="294696"/>
                  <a:pt x="165857" y="294696"/>
                  <a:pt x="190796" y="269757"/>
                </a:cubicBezTo>
                <a:cubicBezTo>
                  <a:pt x="215735" y="244818"/>
                  <a:pt x="215735" y="204383"/>
                  <a:pt x="190796" y="179444"/>
                </a:cubicBezTo>
                <a:cubicBezTo>
                  <a:pt x="165857" y="154505"/>
                  <a:pt x="125422" y="154505"/>
                  <a:pt x="100483" y="179444"/>
                </a:cubicBezTo>
                <a:cubicBezTo>
                  <a:pt x="75544" y="204383"/>
                  <a:pt x="75544" y="244818"/>
                  <a:pt x="100483" y="269757"/>
                </a:cubicBezTo>
                <a:close/>
                <a:moveTo>
                  <a:pt x="44877" y="325365"/>
                </a:moveTo>
                <a:cubicBezTo>
                  <a:pt x="17150" y="297637"/>
                  <a:pt x="0" y="259333"/>
                  <a:pt x="0" y="217022"/>
                </a:cubicBezTo>
                <a:cubicBezTo>
                  <a:pt x="0" y="132401"/>
                  <a:pt x="68599" y="63802"/>
                  <a:pt x="153220" y="63802"/>
                </a:cubicBezTo>
                <a:cubicBezTo>
                  <a:pt x="225561" y="63802"/>
                  <a:pt x="297901" y="42535"/>
                  <a:pt x="370242" y="0"/>
                </a:cubicBezTo>
                <a:cubicBezTo>
                  <a:pt x="327707" y="72341"/>
                  <a:pt x="306440" y="144681"/>
                  <a:pt x="306440" y="217022"/>
                </a:cubicBezTo>
                <a:cubicBezTo>
                  <a:pt x="306440" y="301643"/>
                  <a:pt x="237841" y="370242"/>
                  <a:pt x="153220" y="370242"/>
                </a:cubicBezTo>
                <a:cubicBezTo>
                  <a:pt x="110909" y="370242"/>
                  <a:pt x="72604" y="353092"/>
                  <a:pt x="44877" y="325365"/>
                </a:cubicBezTo>
                <a:close/>
              </a:path>
            </a:pathLst>
          </a:custGeom>
          <a:solidFill>
            <a:srgbClr val="166B9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46" name="TextBox 45">
            <a:extLst>
              <a:ext uri="{FF2B5EF4-FFF2-40B4-BE49-F238E27FC236}">
                <a16:creationId xmlns:a16="http://schemas.microsoft.com/office/drawing/2014/main" id="{9F85C45F-E4E4-45B6-ABAB-113EAC4A1351}"/>
              </a:ext>
            </a:extLst>
          </p:cNvPr>
          <p:cNvSpPr txBox="1">
            <a:spLocks/>
          </p:cNvSpPr>
          <p:nvPr/>
        </p:nvSpPr>
        <p:spPr>
          <a:xfrm>
            <a:off x="6833126" y="3493202"/>
            <a:ext cx="1548085" cy="646331"/>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651" marR="0" lvl="0" indent="-192088" algn="l" defTabSz="895350" rtl="0" eaLnBrk="1" fontAlgn="base" latinLnBrk="0" hangingPunct="1">
              <a:lnSpc>
                <a:spcPct val="100000"/>
              </a:lnSpc>
              <a:spcBef>
                <a:spcPts val="500"/>
              </a:spcBef>
              <a:spcAft>
                <a:spcPct val="0"/>
              </a:spcAft>
              <a:buClr>
                <a:srgbClr val="204762"/>
              </a:buClr>
              <a:buSzPct val="100000"/>
              <a:buFontTx/>
              <a:buNone/>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 and functional analysis to develop CalSAWS</a:t>
            </a:r>
          </a:p>
        </p:txBody>
      </p:sp>
      <p:sp>
        <p:nvSpPr>
          <p:cNvPr id="48" name="Freeform 26">
            <a:extLst>
              <a:ext uri="{FF2B5EF4-FFF2-40B4-BE49-F238E27FC236}">
                <a16:creationId xmlns:a16="http://schemas.microsoft.com/office/drawing/2014/main" id="{32324CFD-708D-4125-9D22-938401135EA9}"/>
              </a:ext>
            </a:extLst>
          </p:cNvPr>
          <p:cNvSpPr/>
          <p:nvPr/>
        </p:nvSpPr>
        <p:spPr>
          <a:xfrm flipH="1">
            <a:off x="8474976" y="3761610"/>
            <a:ext cx="286335" cy="602116"/>
          </a:xfrm>
          <a:custGeom>
            <a:avLst/>
            <a:gdLst>
              <a:gd name="connsiteX0" fmla="*/ 267419 w 267419"/>
              <a:gd name="connsiteY0" fmla="*/ 0 h 1052423"/>
              <a:gd name="connsiteX1" fmla="*/ 0 w 267419"/>
              <a:gd name="connsiteY1" fmla="*/ 0 h 1052423"/>
              <a:gd name="connsiteX2" fmla="*/ 0 w 267419"/>
              <a:gd name="connsiteY2" fmla="*/ 1052423 h 1052423"/>
            </a:gdLst>
            <a:ahLst/>
            <a:cxnLst>
              <a:cxn ang="0">
                <a:pos x="connsiteX0" y="connsiteY0"/>
              </a:cxn>
              <a:cxn ang="0">
                <a:pos x="connsiteX1" y="connsiteY1"/>
              </a:cxn>
              <a:cxn ang="0">
                <a:pos x="connsiteX2" y="connsiteY2"/>
              </a:cxn>
            </a:cxnLst>
            <a:rect l="l" t="t" r="r" b="b"/>
            <a:pathLst>
              <a:path w="267419" h="1052423">
                <a:moveTo>
                  <a:pt x="267419" y="0"/>
                </a:moveTo>
                <a:lnTo>
                  <a:pt x="0" y="0"/>
                </a:lnTo>
                <a:lnTo>
                  <a:pt x="0" y="1052423"/>
                </a:lnTo>
              </a:path>
            </a:pathLst>
          </a:custGeom>
          <a:noFill/>
          <a:ln w="19050">
            <a:solidFill>
              <a:schemeClr val="accent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37" name="TextBox 36">
            <a:extLst>
              <a:ext uri="{FF2B5EF4-FFF2-40B4-BE49-F238E27FC236}">
                <a16:creationId xmlns:a16="http://schemas.microsoft.com/office/drawing/2014/main" id="{BA32087B-3EDA-4A3E-A714-0B90C8053BDC}"/>
              </a:ext>
            </a:extLst>
          </p:cNvPr>
          <p:cNvSpPr txBox="1"/>
          <p:nvPr/>
        </p:nvSpPr>
        <p:spPr>
          <a:xfrm>
            <a:off x="1034154" y="28695"/>
            <a:ext cx="2586870" cy="21544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Century Gothic"/>
                <a:ea typeface="+mn-ea"/>
                <a:cs typeface="+mn-cs"/>
              </a:rPr>
              <a:t>BACKGROUND &amp; CONTEXT</a:t>
            </a:r>
          </a:p>
        </p:txBody>
      </p:sp>
      <p:cxnSp>
        <p:nvCxnSpPr>
          <p:cNvPr id="31" name="Straight Connector 30">
            <a:extLst>
              <a:ext uri="{FF2B5EF4-FFF2-40B4-BE49-F238E27FC236}">
                <a16:creationId xmlns:a16="http://schemas.microsoft.com/office/drawing/2014/main" id="{3E07DB3C-3AB6-4497-AF33-7FA20186F69F}"/>
              </a:ext>
            </a:extLst>
          </p:cNvPr>
          <p:cNvCxnSpPr>
            <a:cxnSpLocks/>
          </p:cNvCxnSpPr>
          <p:nvPr/>
        </p:nvCxnSpPr>
        <p:spPr>
          <a:xfrm>
            <a:off x="142875" y="1011381"/>
            <a:ext cx="8858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B7A9C1C-C142-40DA-A0E4-B15E011EEC29}"/>
              </a:ext>
            </a:extLst>
          </p:cNvPr>
          <p:cNvCxnSpPr>
            <a:cxnSpLocks/>
          </p:cNvCxnSpPr>
          <p:nvPr/>
        </p:nvCxnSpPr>
        <p:spPr>
          <a:xfrm>
            <a:off x="142875" y="6208487"/>
            <a:ext cx="8858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29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7A31C67-657A-4EDD-A495-4ADED0048898}"/>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21" name="think-cell Slide" r:id="rId6" imgW="353" imgH="353" progId="TCLayout.ActiveDocument.1">
                  <p:embed/>
                </p:oleObj>
              </mc:Choice>
              <mc:Fallback>
                <p:oleObj name="think-cell Slide" r:id="rId6" imgW="353" imgH="353" progId="TCLayout.ActiveDocument.1">
                  <p:embed/>
                  <p:pic>
                    <p:nvPicPr>
                      <p:cNvPr id="9" name="Object 8" hidden="1">
                        <a:extLst>
                          <a:ext uri="{FF2B5EF4-FFF2-40B4-BE49-F238E27FC236}">
                            <a16:creationId xmlns:a16="http://schemas.microsoft.com/office/drawing/2014/main" id="{F7A31C67-657A-4EDD-A495-4ADED0048898}"/>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cxnSp>
        <p:nvCxnSpPr>
          <p:cNvPr id="18" name="Straight Arrow Connector 17">
            <a:extLst>
              <a:ext uri="{FF2B5EF4-FFF2-40B4-BE49-F238E27FC236}">
                <a16:creationId xmlns:a16="http://schemas.microsoft.com/office/drawing/2014/main" id="{F34ABF06-A6A9-4AB5-821E-73038542CA42}"/>
              </a:ext>
            </a:extLst>
          </p:cNvPr>
          <p:cNvCxnSpPr/>
          <p:nvPr/>
        </p:nvCxnSpPr>
        <p:spPr>
          <a:xfrm>
            <a:off x="5385267" y="1586502"/>
            <a:ext cx="1463040" cy="0"/>
          </a:xfrm>
          <a:prstGeom prst="straightConnector1">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B63C0D1C-383B-49EB-8D37-EFF178C97924}"/>
              </a:ext>
            </a:extLst>
          </p:cNvPr>
          <p:cNvCxnSpPr/>
          <p:nvPr/>
        </p:nvCxnSpPr>
        <p:spPr>
          <a:xfrm>
            <a:off x="6602896" y="4793532"/>
            <a:ext cx="245411" cy="0"/>
          </a:xfrm>
          <a:prstGeom prst="straightConnector1">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9075A374-55E3-4F37-A20A-2BCBE30C5CEB}"/>
              </a:ext>
            </a:extLst>
          </p:cNvPr>
          <p:cNvCxnSpPr/>
          <p:nvPr/>
        </p:nvCxnSpPr>
        <p:spPr>
          <a:xfrm>
            <a:off x="6602896" y="5922618"/>
            <a:ext cx="245411" cy="0"/>
          </a:xfrm>
          <a:prstGeom prst="straightConnector1">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D7FC5C2-5989-4101-B4D3-57A2504E05E5}"/>
              </a:ext>
            </a:extLst>
          </p:cNvPr>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Where </a:t>
            </a:r>
            <a:r>
              <a:rPr lang="en-US" dirty="0" err="1"/>
              <a:t>CalACES</a:t>
            </a:r>
            <a:r>
              <a:rPr lang="en-US" dirty="0"/>
              <a:t> Technical Assessment Fits into the Overall </a:t>
            </a:r>
            <a:r>
              <a:rPr lang="en-US" dirty="0" err="1"/>
              <a:t>CalSAWS</a:t>
            </a:r>
            <a:r>
              <a:rPr lang="en-US" dirty="0"/>
              <a:t> Program</a:t>
            </a:r>
          </a:p>
        </p:txBody>
      </p:sp>
      <p:cxnSp>
        <p:nvCxnSpPr>
          <p:cNvPr id="43" name="Straight Connector 42">
            <a:extLst>
              <a:ext uri="{FF2B5EF4-FFF2-40B4-BE49-F238E27FC236}">
                <a16:creationId xmlns:a16="http://schemas.microsoft.com/office/drawing/2014/main" id="{F0BEE4AF-E844-4E32-BA9F-58FC33489B75}"/>
              </a:ext>
            </a:extLst>
          </p:cNvPr>
          <p:cNvCxnSpPr>
            <a:cxnSpLocks/>
          </p:cNvCxnSpPr>
          <p:nvPr/>
        </p:nvCxnSpPr>
        <p:spPr>
          <a:xfrm>
            <a:off x="0" y="897260"/>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258F29-73D5-46F8-B1D0-7F94D3B9F8D6}"/>
              </a:ext>
            </a:extLst>
          </p:cNvPr>
          <p:cNvCxnSpPr/>
          <p:nvPr/>
        </p:nvCxnSpPr>
        <p:spPr>
          <a:xfrm>
            <a:off x="0" y="6372014"/>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5181F2E3-2B99-453E-B250-35F0B3B4DE91}"/>
              </a:ext>
            </a:extLst>
          </p:cNvPr>
          <p:cNvSpPr txBox="1">
            <a:spLocks/>
          </p:cNvSpPr>
          <p:nvPr/>
        </p:nvSpPr>
        <p:spPr>
          <a:xfrm>
            <a:off x="7062374" y="1009499"/>
            <a:ext cx="1828800" cy="218521"/>
          </a:xfrm>
          <a:prstGeom prst="rect">
            <a:avLst/>
          </a:prstGeom>
        </p:spPr>
        <p:txBody>
          <a:bodyPr vert="horz" wrap="square" lIns="0" tIns="0" rIns="0" bIns="18288" rtlCol="0" anchor="b"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Key Outputs</a:t>
            </a:r>
          </a:p>
        </p:txBody>
      </p:sp>
      <p:sp>
        <p:nvSpPr>
          <p:cNvPr id="51" name="Rectangle 50">
            <a:extLst>
              <a:ext uri="{FF2B5EF4-FFF2-40B4-BE49-F238E27FC236}">
                <a16:creationId xmlns:a16="http://schemas.microsoft.com/office/drawing/2014/main" id="{290C4F10-8328-4B73-AA8C-554203FC99CB}"/>
              </a:ext>
            </a:extLst>
          </p:cNvPr>
          <p:cNvSpPr>
            <a:spLocks/>
          </p:cNvSpPr>
          <p:nvPr/>
        </p:nvSpPr>
        <p:spPr>
          <a:xfrm>
            <a:off x="112734" y="1336577"/>
            <a:ext cx="1857551" cy="1147678"/>
          </a:xfrm>
          <a:prstGeom prst="rect">
            <a:avLst/>
          </a:prstGeom>
          <a:solidFill>
            <a:srgbClr val="5B9BC8"/>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FFFFFF"/>
                </a:solidFill>
                <a:effectLst/>
                <a:uLnTx/>
                <a:uFillTx/>
                <a:latin typeface="Century Gothic"/>
                <a:ea typeface="+mn-ea"/>
                <a:cs typeface="+mn-cs"/>
              </a:rPr>
              <a:t>Technical and Functional Assessments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Century Gothic"/>
                <a:ea typeface="+mn-ea"/>
                <a:cs typeface="+mn-cs"/>
              </a:rPr>
              <a:t>(e.g., requirements analysis)</a:t>
            </a:r>
          </a:p>
        </p:txBody>
      </p:sp>
      <p:cxnSp>
        <p:nvCxnSpPr>
          <p:cNvPr id="52" name="Straight Connector 51">
            <a:extLst>
              <a:ext uri="{FF2B5EF4-FFF2-40B4-BE49-F238E27FC236}">
                <a16:creationId xmlns:a16="http://schemas.microsoft.com/office/drawing/2014/main" id="{3CB977EE-1DBA-4717-8DCE-40F2E5BA0D0F}"/>
              </a:ext>
            </a:extLst>
          </p:cNvPr>
          <p:cNvCxnSpPr>
            <a:cxnSpLocks/>
          </p:cNvCxnSpPr>
          <p:nvPr/>
        </p:nvCxnSpPr>
        <p:spPr>
          <a:xfrm>
            <a:off x="6671850" y="1336577"/>
            <a:ext cx="0" cy="493776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1FE95830-D6EB-45BC-AF67-3A9A26D4F752}"/>
              </a:ext>
            </a:extLst>
          </p:cNvPr>
          <p:cNvSpPr>
            <a:spLocks/>
          </p:cNvSpPr>
          <p:nvPr/>
        </p:nvSpPr>
        <p:spPr>
          <a:xfrm>
            <a:off x="112734" y="4617898"/>
            <a:ext cx="1857551" cy="689287"/>
          </a:xfrm>
          <a:prstGeom prst="rect">
            <a:avLst/>
          </a:prstGeom>
          <a:solidFill>
            <a:srgbClr val="5B9BC8"/>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FFFFFF"/>
                </a:solidFill>
                <a:effectLst/>
                <a:uLnTx/>
                <a:uFillTx/>
                <a:latin typeface="Century Gothic"/>
                <a:ea typeface="+mn-ea"/>
                <a:cs typeface="+mn-cs"/>
              </a:rPr>
              <a:t>Migration planning</a:t>
            </a:r>
            <a:r>
              <a:rPr kumimoji="0" lang="en-US" sz="1300" b="0" i="0" u="none" strike="noStrike" kern="1200" cap="none" spc="0" normalizeH="0" baseline="0" noProof="0" dirty="0">
                <a:ln>
                  <a:noFill/>
                </a:ln>
                <a:solidFill>
                  <a:srgbClr val="FFFFFF"/>
                </a:solidFill>
                <a:effectLst/>
                <a:uLnTx/>
                <a:uFillTx/>
                <a:latin typeface="Century Gothic"/>
                <a:ea typeface="+mn-ea"/>
                <a:cs typeface="+mn-cs"/>
              </a:rPr>
              <a:t> (e.g., sequencing of activities)</a:t>
            </a:r>
            <a:endParaRPr kumimoji="0" lang="en-US" sz="13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57" name="TextBox 56">
            <a:extLst>
              <a:ext uri="{FF2B5EF4-FFF2-40B4-BE49-F238E27FC236}">
                <a16:creationId xmlns:a16="http://schemas.microsoft.com/office/drawing/2014/main" id="{B5DEBB02-324C-42F1-B483-1A8F4CF55115}"/>
              </a:ext>
            </a:extLst>
          </p:cNvPr>
          <p:cNvSpPr txBox="1">
            <a:spLocks/>
          </p:cNvSpPr>
          <p:nvPr/>
        </p:nvSpPr>
        <p:spPr>
          <a:xfrm>
            <a:off x="2112263" y="1009499"/>
            <a:ext cx="3192885" cy="218521"/>
          </a:xfrm>
          <a:prstGeom prst="rect">
            <a:avLst/>
          </a:prstGeom>
        </p:spPr>
        <p:txBody>
          <a:bodyPr vert="horz" wrap="square" lIns="0" tIns="0" rIns="0" bIns="18288" rtlCol="0" anchor="b"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Current assessments (through July)</a:t>
            </a:r>
          </a:p>
        </p:txBody>
      </p:sp>
      <p:sp>
        <p:nvSpPr>
          <p:cNvPr id="59" name="TextBox 58">
            <a:extLst>
              <a:ext uri="{FF2B5EF4-FFF2-40B4-BE49-F238E27FC236}">
                <a16:creationId xmlns:a16="http://schemas.microsoft.com/office/drawing/2014/main" id="{2D42732A-C902-42B1-A488-EE7B463852D9}"/>
              </a:ext>
            </a:extLst>
          </p:cNvPr>
          <p:cNvSpPr txBox="1">
            <a:spLocks/>
          </p:cNvSpPr>
          <p:nvPr/>
        </p:nvSpPr>
        <p:spPr>
          <a:xfrm>
            <a:off x="5101259" y="1009499"/>
            <a:ext cx="1363257" cy="218521"/>
          </a:xfrm>
          <a:prstGeom prst="rect">
            <a:avLst/>
          </a:prstGeom>
        </p:spPr>
        <p:txBody>
          <a:bodyPr vert="horz" wrap="square" lIns="0" tIns="0" rIns="0" bIns="18288" rtlCol="0" anchor="b"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Post-July Efforts</a:t>
            </a:r>
          </a:p>
        </p:txBody>
      </p:sp>
      <p:cxnSp>
        <p:nvCxnSpPr>
          <p:cNvPr id="61" name="Straight Connector 60">
            <a:extLst>
              <a:ext uri="{FF2B5EF4-FFF2-40B4-BE49-F238E27FC236}">
                <a16:creationId xmlns:a16="http://schemas.microsoft.com/office/drawing/2014/main" id="{62A493E1-5951-45B5-9AA4-C1017C16AD3D}"/>
              </a:ext>
            </a:extLst>
          </p:cNvPr>
          <p:cNvCxnSpPr>
            <a:cxnSpLocks/>
          </p:cNvCxnSpPr>
          <p:nvPr/>
        </p:nvCxnSpPr>
        <p:spPr>
          <a:xfrm>
            <a:off x="1" y="2601266"/>
            <a:ext cx="6520067"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F71CDBD-8714-4FD5-82EC-5039FD8A6878}"/>
              </a:ext>
            </a:extLst>
          </p:cNvPr>
          <p:cNvCxnSpPr>
            <a:cxnSpLocks/>
          </p:cNvCxnSpPr>
          <p:nvPr/>
        </p:nvCxnSpPr>
        <p:spPr>
          <a:xfrm>
            <a:off x="1" y="3539515"/>
            <a:ext cx="6520067"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1EC051D-0B0C-42EF-B7B8-236313E6F36D}"/>
              </a:ext>
            </a:extLst>
          </p:cNvPr>
          <p:cNvCxnSpPr>
            <a:cxnSpLocks/>
          </p:cNvCxnSpPr>
          <p:nvPr/>
        </p:nvCxnSpPr>
        <p:spPr>
          <a:xfrm>
            <a:off x="1" y="4481477"/>
            <a:ext cx="6520067"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5583CA7-0093-4ECF-BAC5-027439160768}"/>
              </a:ext>
            </a:extLst>
          </p:cNvPr>
          <p:cNvCxnSpPr>
            <a:cxnSpLocks/>
          </p:cNvCxnSpPr>
          <p:nvPr/>
        </p:nvCxnSpPr>
        <p:spPr>
          <a:xfrm>
            <a:off x="1" y="5419025"/>
            <a:ext cx="6520067"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2E3D28DE-89A0-4DD3-9B14-848EBE1979EF}"/>
              </a:ext>
            </a:extLst>
          </p:cNvPr>
          <p:cNvSpPr>
            <a:spLocks/>
          </p:cNvSpPr>
          <p:nvPr/>
        </p:nvSpPr>
        <p:spPr>
          <a:xfrm>
            <a:off x="112734" y="5550594"/>
            <a:ext cx="1857551" cy="689287"/>
          </a:xfrm>
          <a:prstGeom prst="rect">
            <a:avLst/>
          </a:prstGeom>
          <a:solidFill>
            <a:srgbClr val="5B9BC8"/>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FFFFFF"/>
                </a:solidFill>
                <a:effectLst/>
                <a:uLnTx/>
                <a:uFillTx/>
                <a:latin typeface="Century Gothic"/>
                <a:ea typeface="+mn-ea"/>
                <a:cs typeface="+mn-cs"/>
              </a:rPr>
              <a:t>Implementation</a:t>
            </a:r>
          </a:p>
        </p:txBody>
      </p:sp>
      <p:grpSp>
        <p:nvGrpSpPr>
          <p:cNvPr id="120" name="Group 119">
            <a:extLst>
              <a:ext uri="{FF2B5EF4-FFF2-40B4-BE49-F238E27FC236}">
                <a16:creationId xmlns:a16="http://schemas.microsoft.com/office/drawing/2014/main" id="{1E20A102-F735-4793-9F4C-EA3B973AFF1D}"/>
              </a:ext>
            </a:extLst>
          </p:cNvPr>
          <p:cNvGrpSpPr/>
          <p:nvPr/>
        </p:nvGrpSpPr>
        <p:grpSpPr>
          <a:xfrm>
            <a:off x="7174339" y="568658"/>
            <a:ext cx="430984" cy="207580"/>
            <a:chOff x="2112262" y="1392233"/>
            <a:chExt cx="1737360" cy="450527"/>
          </a:xfrm>
          <a:solidFill>
            <a:schemeClr val="accent4"/>
          </a:solidFill>
        </p:grpSpPr>
        <p:sp>
          <p:nvSpPr>
            <p:cNvPr id="121" name="Freeform 16">
              <a:extLst>
                <a:ext uri="{FF2B5EF4-FFF2-40B4-BE49-F238E27FC236}">
                  <a16:creationId xmlns:a16="http://schemas.microsoft.com/office/drawing/2014/main" id="{EDE32D92-2C2B-478E-A86C-639D66A61184}"/>
                </a:ext>
              </a:extLst>
            </p:cNvPr>
            <p:cNvSpPr/>
            <p:nvPr>
              <p:custDataLst>
                <p:tags r:id="rId3"/>
              </p:custDataLst>
            </p:nvPr>
          </p:nvSpPr>
          <p:spPr>
            <a:xfrm>
              <a:off x="2112262" y="1392233"/>
              <a:ext cx="1737360" cy="45052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grp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FFFFFF"/>
                </a:solidFill>
                <a:effectLst/>
                <a:uLnTx/>
                <a:uFillTx/>
                <a:latin typeface="Century Gothic"/>
                <a:ea typeface="+mn-ea"/>
                <a:cs typeface="+mn-cs"/>
              </a:endParaRPr>
            </a:p>
          </p:txBody>
        </p:sp>
        <p:sp>
          <p:nvSpPr>
            <p:cNvPr id="122" name="TextBox 121">
              <a:extLst>
                <a:ext uri="{FF2B5EF4-FFF2-40B4-BE49-F238E27FC236}">
                  <a16:creationId xmlns:a16="http://schemas.microsoft.com/office/drawing/2014/main" id="{66D36522-EB41-43E5-AA50-516D9ADF7B2A}"/>
                </a:ext>
              </a:extLst>
            </p:cNvPr>
            <p:cNvSpPr txBox="1"/>
            <p:nvPr>
              <p:custDataLst>
                <p:tags r:id="rId4"/>
              </p:custDataLst>
            </p:nvPr>
          </p:nvSpPr>
          <p:spPr>
            <a:xfrm>
              <a:off x="2172587" y="1423520"/>
              <a:ext cx="1447800" cy="387954"/>
            </a:xfrm>
            <a:prstGeom prst="rect">
              <a:avLst/>
            </a:prstGeom>
            <a:grpFill/>
            <a:ln>
              <a:solidFill>
                <a:schemeClr val="accent4"/>
              </a:solidFill>
            </a:ln>
          </p:spPr>
          <p:txBody>
            <a:bodyPr vert="horz" lIns="0" tIns="0" rIns="0" bIns="0"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endParaRPr kumimoji="0" lang="en-US" sz="1300" b="1" i="0" u="none" strike="noStrike" kern="1200" cap="none" spc="0" normalizeH="0" baseline="0" noProof="0" dirty="0">
                <a:ln>
                  <a:noFill/>
                </a:ln>
                <a:solidFill>
                  <a:srgbClr val="FFFFFF"/>
                </a:solidFill>
                <a:effectLst/>
                <a:uLnTx/>
                <a:uFillTx/>
                <a:latin typeface="Century Gothic"/>
                <a:ea typeface="+mn-ea"/>
                <a:cs typeface="+mn-cs"/>
              </a:endParaRPr>
            </a:p>
          </p:txBody>
        </p:sp>
      </p:grpSp>
      <p:sp>
        <p:nvSpPr>
          <p:cNvPr id="123" name="Content Placeholder 1">
            <a:extLst>
              <a:ext uri="{FF2B5EF4-FFF2-40B4-BE49-F238E27FC236}">
                <a16:creationId xmlns:a16="http://schemas.microsoft.com/office/drawing/2014/main" id="{3A21BF04-BB1D-48D4-A045-59BAA2E0B68D}"/>
              </a:ext>
            </a:extLst>
          </p:cNvPr>
          <p:cNvSpPr txBox="1">
            <a:spLocks/>
          </p:cNvSpPr>
          <p:nvPr/>
        </p:nvSpPr>
        <p:spPr>
          <a:xfrm>
            <a:off x="7682294" y="573439"/>
            <a:ext cx="1285038" cy="169277"/>
          </a:xfrm>
          <a:prstGeom prst="rect">
            <a:avLst/>
          </a:prstGeom>
        </p:spPr>
        <p:txBody>
          <a:bodyPr wrap="square" lIns="0" tIns="0" rIns="0" bIns="0" anchor="t" anchorCtr="0">
            <a:sp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ts val="720"/>
              </a:spcBef>
              <a:spcAft>
                <a:spcPct val="0"/>
              </a:spcAft>
              <a:buClr>
                <a:srgbClr val="204762"/>
              </a:buClr>
              <a:buSzPct val="100000"/>
              <a:buFontTx/>
              <a:buNone/>
              <a:tabLst/>
              <a:defRPr/>
            </a:pPr>
            <a:r>
              <a:rPr kumimoji="0" lang="en-US" sz="1100" b="0" i="0" u="none" strike="noStrike" kern="1200" cap="none" spc="0" normalizeH="0" baseline="0" noProof="0" dirty="0">
                <a:ln>
                  <a:noFill/>
                </a:ln>
                <a:solidFill>
                  <a:srgbClr val="000000"/>
                </a:solidFill>
                <a:effectLst/>
                <a:uLnTx/>
                <a:uFillTx/>
                <a:latin typeface="Century Gothic"/>
                <a:ea typeface="+mn-ea"/>
                <a:cs typeface="+mn-cs"/>
              </a:rPr>
              <a:t>Today’s discussion</a:t>
            </a:r>
          </a:p>
        </p:txBody>
      </p:sp>
      <p:sp>
        <p:nvSpPr>
          <p:cNvPr id="109" name="Content Placeholder 1">
            <a:extLst>
              <a:ext uri="{FF2B5EF4-FFF2-40B4-BE49-F238E27FC236}">
                <a16:creationId xmlns:a16="http://schemas.microsoft.com/office/drawing/2014/main" id="{EA34E92A-7BF3-41CD-8C38-A334CF79524B}"/>
              </a:ext>
            </a:extLst>
          </p:cNvPr>
          <p:cNvSpPr txBox="1">
            <a:spLocks/>
          </p:cNvSpPr>
          <p:nvPr/>
        </p:nvSpPr>
        <p:spPr>
          <a:xfrm>
            <a:off x="7338796" y="5719035"/>
            <a:ext cx="1805203" cy="400110"/>
          </a:xfrm>
          <a:prstGeom prst="rect">
            <a:avLst/>
          </a:prstGeom>
        </p:spPr>
        <p:txBody>
          <a:bodyPr wrap="square" lIns="0" tIns="0" rIns="0" bIns="0" anchor="t" anchorCtr="0">
            <a:sp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ts val="720"/>
              </a:spcBef>
              <a:spcAft>
                <a:spcPct val="0"/>
              </a:spcAft>
              <a:buClr>
                <a:srgbClr val="204762"/>
              </a:buClr>
              <a:buSzPct val="100000"/>
              <a:buFontTx/>
              <a:buNone/>
              <a:tabLst/>
              <a:defRPr/>
            </a:pPr>
            <a:r>
              <a:rPr kumimoji="0" lang="en-US" sz="1300" b="0" i="0" u="none" strike="noStrike" kern="1200" cap="none" spc="0" normalizeH="0" baseline="0" noProof="0" dirty="0" err="1">
                <a:ln>
                  <a:noFill/>
                </a:ln>
                <a:solidFill>
                  <a:srgbClr val="000000"/>
                </a:solidFill>
                <a:effectLst/>
                <a:uLnTx/>
                <a:uFillTx/>
                <a:latin typeface="Century Gothic"/>
                <a:ea typeface="+mn-ea"/>
                <a:cs typeface="+mn-cs"/>
              </a:rPr>
              <a:t>CalACES</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 /</a:t>
            </a:r>
            <a:r>
              <a:rPr kumimoji="0" lang="en-US" sz="1300" b="0" i="0" u="none" strike="noStrike" kern="1200" cap="none" spc="0" normalizeH="0" baseline="0" noProof="0" dirty="0" err="1">
                <a:ln>
                  <a:noFill/>
                </a:ln>
                <a:solidFill>
                  <a:srgbClr val="000000"/>
                </a:solidFill>
                <a:effectLst/>
                <a:uLnTx/>
                <a:uFillTx/>
                <a:latin typeface="Century Gothic"/>
                <a:ea typeface="+mn-ea"/>
                <a:cs typeface="+mn-cs"/>
              </a:rPr>
              <a:t>CalSAWS</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 system in cloud</a:t>
            </a:r>
          </a:p>
        </p:txBody>
      </p:sp>
      <p:grpSp>
        <p:nvGrpSpPr>
          <p:cNvPr id="80" name="Group 79">
            <a:extLst>
              <a:ext uri="{FF2B5EF4-FFF2-40B4-BE49-F238E27FC236}">
                <a16:creationId xmlns:a16="http://schemas.microsoft.com/office/drawing/2014/main" id="{072126FA-7946-4CAD-9448-9AE5ACB9D3E9}"/>
              </a:ext>
            </a:extLst>
          </p:cNvPr>
          <p:cNvGrpSpPr/>
          <p:nvPr/>
        </p:nvGrpSpPr>
        <p:grpSpPr>
          <a:xfrm>
            <a:off x="6912470" y="5762395"/>
            <a:ext cx="314029" cy="313391"/>
            <a:chOff x="415925" y="4924425"/>
            <a:chExt cx="539750" cy="539750"/>
          </a:xfrm>
          <a:solidFill>
            <a:schemeClr val="accent3"/>
          </a:solidFill>
        </p:grpSpPr>
        <p:sp>
          <p:nvSpPr>
            <p:cNvPr id="81" name="Freeform 350">
              <a:extLst>
                <a:ext uri="{FF2B5EF4-FFF2-40B4-BE49-F238E27FC236}">
                  <a16:creationId xmlns:a16="http://schemas.microsoft.com/office/drawing/2014/main" id="{D318E174-07A8-4F57-9B38-5BE44E598EE2}"/>
                </a:ext>
              </a:extLst>
            </p:cNvPr>
            <p:cNvSpPr>
              <a:spLocks noEditPoints="1"/>
            </p:cNvSpPr>
            <p:nvPr/>
          </p:nvSpPr>
          <p:spPr bwMode="auto">
            <a:xfrm>
              <a:off x="415925" y="5311775"/>
              <a:ext cx="539750" cy="152400"/>
            </a:xfrm>
            <a:custGeom>
              <a:avLst/>
              <a:gdLst>
                <a:gd name="T0" fmla="*/ 125 w 141"/>
                <a:gd name="T1" fmla="*/ 0 h 40"/>
                <a:gd name="T2" fmla="*/ 15 w 141"/>
                <a:gd name="T3" fmla="*/ 0 h 40"/>
                <a:gd name="T4" fmla="*/ 0 w 141"/>
                <a:gd name="T5" fmla="*/ 16 h 40"/>
                <a:gd name="T6" fmla="*/ 0 w 141"/>
                <a:gd name="T7" fmla="*/ 24 h 40"/>
                <a:gd name="T8" fmla="*/ 15 w 141"/>
                <a:gd name="T9" fmla="*/ 40 h 40"/>
                <a:gd name="T10" fmla="*/ 125 w 141"/>
                <a:gd name="T11" fmla="*/ 40 h 40"/>
                <a:gd name="T12" fmla="*/ 141 w 141"/>
                <a:gd name="T13" fmla="*/ 24 h 40"/>
                <a:gd name="T14" fmla="*/ 141 w 141"/>
                <a:gd name="T15" fmla="*/ 16 h 40"/>
                <a:gd name="T16" fmla="*/ 125 w 141"/>
                <a:gd name="T17" fmla="*/ 0 h 40"/>
                <a:gd name="T18" fmla="*/ 22 w 141"/>
                <a:gd name="T19" fmla="*/ 30 h 40"/>
                <a:gd name="T20" fmla="*/ 12 w 141"/>
                <a:gd name="T21" fmla="*/ 20 h 40"/>
                <a:gd name="T22" fmla="*/ 22 w 141"/>
                <a:gd name="T23" fmla="*/ 10 h 40"/>
                <a:gd name="T24" fmla="*/ 32 w 141"/>
                <a:gd name="T25" fmla="*/ 20 h 40"/>
                <a:gd name="T26" fmla="*/ 22 w 141"/>
                <a:gd name="T27"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40">
                  <a:moveTo>
                    <a:pt x="125" y="0"/>
                  </a:moveTo>
                  <a:cubicBezTo>
                    <a:pt x="15" y="0"/>
                    <a:pt x="15" y="0"/>
                    <a:pt x="15" y="0"/>
                  </a:cubicBezTo>
                  <a:cubicBezTo>
                    <a:pt x="7" y="0"/>
                    <a:pt x="0" y="7"/>
                    <a:pt x="0" y="16"/>
                  </a:cubicBezTo>
                  <a:cubicBezTo>
                    <a:pt x="0" y="24"/>
                    <a:pt x="0" y="24"/>
                    <a:pt x="0" y="24"/>
                  </a:cubicBezTo>
                  <a:cubicBezTo>
                    <a:pt x="0" y="33"/>
                    <a:pt x="7" y="40"/>
                    <a:pt x="15" y="40"/>
                  </a:cubicBezTo>
                  <a:cubicBezTo>
                    <a:pt x="125" y="40"/>
                    <a:pt x="125" y="40"/>
                    <a:pt x="125" y="40"/>
                  </a:cubicBezTo>
                  <a:cubicBezTo>
                    <a:pt x="134" y="40"/>
                    <a:pt x="141" y="33"/>
                    <a:pt x="141" y="24"/>
                  </a:cubicBezTo>
                  <a:cubicBezTo>
                    <a:pt x="141" y="16"/>
                    <a:pt x="141" y="16"/>
                    <a:pt x="141" y="16"/>
                  </a:cubicBezTo>
                  <a:cubicBezTo>
                    <a:pt x="141" y="7"/>
                    <a:pt x="134" y="0"/>
                    <a:pt x="125" y="0"/>
                  </a:cubicBezTo>
                  <a:close/>
                  <a:moveTo>
                    <a:pt x="22" y="30"/>
                  </a:moveTo>
                  <a:cubicBezTo>
                    <a:pt x="16" y="30"/>
                    <a:pt x="12" y="25"/>
                    <a:pt x="12" y="20"/>
                  </a:cubicBezTo>
                  <a:cubicBezTo>
                    <a:pt x="12" y="14"/>
                    <a:pt x="16" y="10"/>
                    <a:pt x="22" y="10"/>
                  </a:cubicBezTo>
                  <a:cubicBezTo>
                    <a:pt x="27" y="10"/>
                    <a:pt x="32" y="14"/>
                    <a:pt x="32" y="20"/>
                  </a:cubicBezTo>
                  <a:cubicBezTo>
                    <a:pt x="32" y="25"/>
                    <a:pt x="27" y="30"/>
                    <a:pt x="2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82" name="Freeform 351">
              <a:extLst>
                <a:ext uri="{FF2B5EF4-FFF2-40B4-BE49-F238E27FC236}">
                  <a16:creationId xmlns:a16="http://schemas.microsoft.com/office/drawing/2014/main" id="{DB466447-12EB-4E1D-97BB-0B45F4CBA3DF}"/>
                </a:ext>
              </a:extLst>
            </p:cNvPr>
            <p:cNvSpPr>
              <a:spLocks noEditPoints="1"/>
            </p:cNvSpPr>
            <p:nvPr/>
          </p:nvSpPr>
          <p:spPr bwMode="auto">
            <a:xfrm>
              <a:off x="415925" y="4924425"/>
              <a:ext cx="539750" cy="349250"/>
            </a:xfrm>
            <a:custGeom>
              <a:avLst/>
              <a:gdLst>
                <a:gd name="T0" fmla="*/ 125 w 141"/>
                <a:gd name="T1" fmla="*/ 51 h 91"/>
                <a:gd name="T2" fmla="*/ 15 w 141"/>
                <a:gd name="T3" fmla="*/ 51 h 91"/>
                <a:gd name="T4" fmla="*/ 0 w 141"/>
                <a:gd name="T5" fmla="*/ 67 h 91"/>
                <a:gd name="T6" fmla="*/ 0 w 141"/>
                <a:gd name="T7" fmla="*/ 75 h 91"/>
                <a:gd name="T8" fmla="*/ 15 w 141"/>
                <a:gd name="T9" fmla="*/ 91 h 91"/>
                <a:gd name="T10" fmla="*/ 125 w 141"/>
                <a:gd name="T11" fmla="*/ 91 h 91"/>
                <a:gd name="T12" fmla="*/ 141 w 141"/>
                <a:gd name="T13" fmla="*/ 75 h 91"/>
                <a:gd name="T14" fmla="*/ 141 w 141"/>
                <a:gd name="T15" fmla="*/ 67 h 91"/>
                <a:gd name="T16" fmla="*/ 125 w 141"/>
                <a:gd name="T17" fmla="*/ 51 h 91"/>
                <a:gd name="T18" fmla="*/ 22 w 141"/>
                <a:gd name="T19" fmla="*/ 81 h 91"/>
                <a:gd name="T20" fmla="*/ 12 w 141"/>
                <a:gd name="T21" fmla="*/ 71 h 91"/>
                <a:gd name="T22" fmla="*/ 22 w 141"/>
                <a:gd name="T23" fmla="*/ 61 h 91"/>
                <a:gd name="T24" fmla="*/ 32 w 141"/>
                <a:gd name="T25" fmla="*/ 71 h 91"/>
                <a:gd name="T26" fmla="*/ 22 w 141"/>
                <a:gd name="T27" fmla="*/ 81 h 91"/>
                <a:gd name="T28" fmla="*/ 125 w 141"/>
                <a:gd name="T29" fmla="*/ 0 h 91"/>
                <a:gd name="T30" fmla="*/ 15 w 141"/>
                <a:gd name="T31" fmla="*/ 0 h 91"/>
                <a:gd name="T32" fmla="*/ 0 w 141"/>
                <a:gd name="T33" fmla="*/ 16 h 91"/>
                <a:gd name="T34" fmla="*/ 0 w 141"/>
                <a:gd name="T35" fmla="*/ 24 h 91"/>
                <a:gd name="T36" fmla="*/ 15 w 141"/>
                <a:gd name="T37" fmla="*/ 40 h 91"/>
                <a:gd name="T38" fmla="*/ 125 w 141"/>
                <a:gd name="T39" fmla="*/ 40 h 91"/>
                <a:gd name="T40" fmla="*/ 141 w 141"/>
                <a:gd name="T41" fmla="*/ 24 h 91"/>
                <a:gd name="T42" fmla="*/ 141 w 141"/>
                <a:gd name="T43" fmla="*/ 16 h 91"/>
                <a:gd name="T44" fmla="*/ 125 w 141"/>
                <a:gd name="T45" fmla="*/ 0 h 91"/>
                <a:gd name="T46" fmla="*/ 22 w 141"/>
                <a:gd name="T47" fmla="*/ 30 h 91"/>
                <a:gd name="T48" fmla="*/ 12 w 141"/>
                <a:gd name="T49" fmla="*/ 20 h 91"/>
                <a:gd name="T50" fmla="*/ 22 w 141"/>
                <a:gd name="T51" fmla="*/ 10 h 91"/>
                <a:gd name="T52" fmla="*/ 32 w 141"/>
                <a:gd name="T53" fmla="*/ 20 h 91"/>
                <a:gd name="T54" fmla="*/ 22 w 141"/>
                <a:gd name="T55"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1" h="91">
                  <a:moveTo>
                    <a:pt x="125" y="51"/>
                  </a:moveTo>
                  <a:cubicBezTo>
                    <a:pt x="15" y="51"/>
                    <a:pt x="15" y="51"/>
                    <a:pt x="15" y="51"/>
                  </a:cubicBezTo>
                  <a:cubicBezTo>
                    <a:pt x="7" y="51"/>
                    <a:pt x="0" y="58"/>
                    <a:pt x="0" y="67"/>
                  </a:cubicBezTo>
                  <a:cubicBezTo>
                    <a:pt x="0" y="75"/>
                    <a:pt x="0" y="75"/>
                    <a:pt x="0" y="75"/>
                  </a:cubicBezTo>
                  <a:cubicBezTo>
                    <a:pt x="0" y="84"/>
                    <a:pt x="7" y="91"/>
                    <a:pt x="15" y="91"/>
                  </a:cubicBezTo>
                  <a:cubicBezTo>
                    <a:pt x="125" y="91"/>
                    <a:pt x="125" y="91"/>
                    <a:pt x="125" y="91"/>
                  </a:cubicBezTo>
                  <a:cubicBezTo>
                    <a:pt x="134" y="91"/>
                    <a:pt x="141" y="84"/>
                    <a:pt x="141" y="75"/>
                  </a:cubicBezTo>
                  <a:cubicBezTo>
                    <a:pt x="141" y="67"/>
                    <a:pt x="141" y="67"/>
                    <a:pt x="141" y="67"/>
                  </a:cubicBezTo>
                  <a:cubicBezTo>
                    <a:pt x="141" y="58"/>
                    <a:pt x="134" y="51"/>
                    <a:pt x="125" y="51"/>
                  </a:cubicBezTo>
                  <a:close/>
                  <a:moveTo>
                    <a:pt x="22" y="81"/>
                  </a:moveTo>
                  <a:cubicBezTo>
                    <a:pt x="16" y="81"/>
                    <a:pt x="12" y="76"/>
                    <a:pt x="12" y="71"/>
                  </a:cubicBezTo>
                  <a:cubicBezTo>
                    <a:pt x="12" y="65"/>
                    <a:pt x="16" y="61"/>
                    <a:pt x="22" y="61"/>
                  </a:cubicBezTo>
                  <a:cubicBezTo>
                    <a:pt x="27" y="61"/>
                    <a:pt x="32" y="65"/>
                    <a:pt x="32" y="71"/>
                  </a:cubicBezTo>
                  <a:cubicBezTo>
                    <a:pt x="32" y="76"/>
                    <a:pt x="27" y="81"/>
                    <a:pt x="22" y="81"/>
                  </a:cubicBezTo>
                  <a:close/>
                  <a:moveTo>
                    <a:pt x="125" y="0"/>
                  </a:moveTo>
                  <a:cubicBezTo>
                    <a:pt x="15" y="0"/>
                    <a:pt x="15" y="0"/>
                    <a:pt x="15" y="0"/>
                  </a:cubicBezTo>
                  <a:cubicBezTo>
                    <a:pt x="7" y="0"/>
                    <a:pt x="0" y="7"/>
                    <a:pt x="0" y="16"/>
                  </a:cubicBezTo>
                  <a:cubicBezTo>
                    <a:pt x="0" y="24"/>
                    <a:pt x="0" y="24"/>
                    <a:pt x="0" y="24"/>
                  </a:cubicBezTo>
                  <a:cubicBezTo>
                    <a:pt x="0" y="33"/>
                    <a:pt x="7" y="40"/>
                    <a:pt x="15" y="40"/>
                  </a:cubicBezTo>
                  <a:cubicBezTo>
                    <a:pt x="125" y="40"/>
                    <a:pt x="125" y="40"/>
                    <a:pt x="125" y="40"/>
                  </a:cubicBezTo>
                  <a:cubicBezTo>
                    <a:pt x="134" y="40"/>
                    <a:pt x="141" y="33"/>
                    <a:pt x="141" y="24"/>
                  </a:cubicBezTo>
                  <a:cubicBezTo>
                    <a:pt x="141" y="16"/>
                    <a:pt x="141" y="16"/>
                    <a:pt x="141" y="16"/>
                  </a:cubicBezTo>
                  <a:cubicBezTo>
                    <a:pt x="141" y="7"/>
                    <a:pt x="134" y="0"/>
                    <a:pt x="125" y="0"/>
                  </a:cubicBezTo>
                  <a:close/>
                  <a:moveTo>
                    <a:pt x="22" y="30"/>
                  </a:moveTo>
                  <a:cubicBezTo>
                    <a:pt x="16" y="30"/>
                    <a:pt x="12" y="26"/>
                    <a:pt x="12" y="20"/>
                  </a:cubicBezTo>
                  <a:cubicBezTo>
                    <a:pt x="12" y="15"/>
                    <a:pt x="16" y="10"/>
                    <a:pt x="22" y="10"/>
                  </a:cubicBezTo>
                  <a:cubicBezTo>
                    <a:pt x="27" y="10"/>
                    <a:pt x="32" y="15"/>
                    <a:pt x="32" y="20"/>
                  </a:cubicBezTo>
                  <a:cubicBezTo>
                    <a:pt x="32" y="26"/>
                    <a:pt x="27" y="30"/>
                    <a:pt x="2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grpSp>
      <p:sp>
        <p:nvSpPr>
          <p:cNvPr id="113" name="Content Placeholder 1">
            <a:extLst>
              <a:ext uri="{FF2B5EF4-FFF2-40B4-BE49-F238E27FC236}">
                <a16:creationId xmlns:a16="http://schemas.microsoft.com/office/drawing/2014/main" id="{5A747D77-1365-40E0-9805-8C17805B9E0D}"/>
              </a:ext>
            </a:extLst>
          </p:cNvPr>
          <p:cNvSpPr txBox="1">
            <a:spLocks/>
          </p:cNvSpPr>
          <p:nvPr/>
        </p:nvSpPr>
        <p:spPr>
          <a:xfrm>
            <a:off x="7338796" y="2171036"/>
            <a:ext cx="1805203" cy="200055"/>
          </a:xfrm>
          <a:prstGeom prst="rect">
            <a:avLst/>
          </a:prstGeom>
        </p:spPr>
        <p:txBody>
          <a:bodyPr wrap="square" lIns="0" tIns="0" rIns="0" bIns="0" anchor="t" anchorCtr="0">
            <a:sp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ts val="720"/>
              </a:spcBef>
              <a:spcAft>
                <a:spcPct val="0"/>
              </a:spcAft>
              <a:buClr>
                <a:srgbClr val="204762"/>
              </a:buClr>
              <a:buSzPct val="100000"/>
              <a:buFontTx/>
              <a:buNone/>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Requirements</a:t>
            </a:r>
          </a:p>
        </p:txBody>
      </p:sp>
      <p:grpSp>
        <p:nvGrpSpPr>
          <p:cNvPr id="133" name="Group 132">
            <a:extLst>
              <a:ext uri="{FF2B5EF4-FFF2-40B4-BE49-F238E27FC236}">
                <a16:creationId xmlns:a16="http://schemas.microsoft.com/office/drawing/2014/main" id="{AF8A3833-BFDE-4A75-9890-CAB97FC15155}"/>
              </a:ext>
            </a:extLst>
          </p:cNvPr>
          <p:cNvGrpSpPr/>
          <p:nvPr/>
        </p:nvGrpSpPr>
        <p:grpSpPr>
          <a:xfrm>
            <a:off x="6913010" y="2152496"/>
            <a:ext cx="312948" cy="237135"/>
            <a:chOff x="6399213" y="4354513"/>
            <a:chExt cx="307975" cy="250825"/>
          </a:xfrm>
          <a:solidFill>
            <a:schemeClr val="accent3"/>
          </a:solidFill>
        </p:grpSpPr>
        <p:sp>
          <p:nvSpPr>
            <p:cNvPr id="134" name="Freeform 140">
              <a:extLst>
                <a:ext uri="{FF2B5EF4-FFF2-40B4-BE49-F238E27FC236}">
                  <a16:creationId xmlns:a16="http://schemas.microsoft.com/office/drawing/2014/main" id="{6E564E46-E036-40AA-BFB0-A0C658E41D62}"/>
                </a:ext>
              </a:extLst>
            </p:cNvPr>
            <p:cNvSpPr>
              <a:spLocks noEditPoints="1"/>
            </p:cNvSpPr>
            <p:nvPr/>
          </p:nvSpPr>
          <p:spPr bwMode="auto">
            <a:xfrm>
              <a:off x="6399213" y="4354513"/>
              <a:ext cx="307975" cy="250825"/>
            </a:xfrm>
            <a:custGeom>
              <a:avLst/>
              <a:gdLst>
                <a:gd name="T0" fmla="*/ 331 w 332"/>
                <a:gd name="T1" fmla="*/ 109 h 272"/>
                <a:gd name="T2" fmla="*/ 331 w 332"/>
                <a:gd name="T3" fmla="*/ 109 h 272"/>
                <a:gd name="T4" fmla="*/ 292 w 332"/>
                <a:gd name="T5" fmla="*/ 45 h 272"/>
                <a:gd name="T6" fmla="*/ 292 w 332"/>
                <a:gd name="T7" fmla="*/ 45 h 272"/>
                <a:gd name="T8" fmla="*/ 290 w 332"/>
                <a:gd name="T9" fmla="*/ 42 h 272"/>
                <a:gd name="T10" fmla="*/ 181 w 332"/>
                <a:gd name="T11" fmla="*/ 19 h 272"/>
                <a:gd name="T12" fmla="*/ 174 w 332"/>
                <a:gd name="T13" fmla="*/ 47 h 272"/>
                <a:gd name="T14" fmla="*/ 150 w 332"/>
                <a:gd name="T15" fmla="*/ 15 h 272"/>
                <a:gd name="T16" fmla="*/ 87 w 332"/>
                <a:gd name="T17" fmla="*/ 0 h 272"/>
                <a:gd name="T18" fmla="*/ 24 w 332"/>
                <a:gd name="T19" fmla="*/ 15 h 272"/>
                <a:gd name="T20" fmla="*/ 0 w 332"/>
                <a:gd name="T21" fmla="*/ 48 h 272"/>
                <a:gd name="T22" fmla="*/ 25 w 332"/>
                <a:gd name="T23" fmla="*/ 82 h 272"/>
                <a:gd name="T24" fmla="*/ 87 w 332"/>
                <a:gd name="T25" fmla="*/ 97 h 272"/>
                <a:gd name="T26" fmla="*/ 150 w 332"/>
                <a:gd name="T27" fmla="*/ 82 h 272"/>
                <a:gd name="T28" fmla="*/ 172 w 332"/>
                <a:gd name="T29" fmla="*/ 60 h 272"/>
                <a:gd name="T30" fmla="*/ 167 w 332"/>
                <a:gd name="T31" fmla="*/ 83 h 272"/>
                <a:gd name="T32" fmla="*/ 156 w 332"/>
                <a:gd name="T33" fmla="*/ 91 h 272"/>
                <a:gd name="T34" fmla="*/ 87 w 332"/>
                <a:gd name="T35" fmla="*/ 107 h 272"/>
                <a:gd name="T36" fmla="*/ 19 w 332"/>
                <a:gd name="T37" fmla="*/ 91 h 272"/>
                <a:gd name="T38" fmla="*/ 0 w 332"/>
                <a:gd name="T39" fmla="*/ 75 h 272"/>
                <a:gd name="T40" fmla="*/ 0 w 332"/>
                <a:gd name="T41" fmla="*/ 94 h 272"/>
                <a:gd name="T42" fmla="*/ 24 w 332"/>
                <a:gd name="T43" fmla="*/ 128 h 272"/>
                <a:gd name="T44" fmla="*/ 87 w 332"/>
                <a:gd name="T45" fmla="*/ 143 h 272"/>
                <a:gd name="T46" fmla="*/ 150 w 332"/>
                <a:gd name="T47" fmla="*/ 128 h 272"/>
                <a:gd name="T48" fmla="*/ 159 w 332"/>
                <a:gd name="T49" fmla="*/ 122 h 272"/>
                <a:gd name="T50" fmla="*/ 155 w 332"/>
                <a:gd name="T51" fmla="*/ 137 h 272"/>
                <a:gd name="T52" fmla="*/ 87 w 332"/>
                <a:gd name="T53" fmla="*/ 153 h 272"/>
                <a:gd name="T54" fmla="*/ 19 w 332"/>
                <a:gd name="T55" fmla="*/ 137 h 272"/>
                <a:gd name="T56" fmla="*/ 0 w 332"/>
                <a:gd name="T57" fmla="*/ 121 h 272"/>
                <a:gd name="T58" fmla="*/ 0 w 332"/>
                <a:gd name="T59" fmla="*/ 140 h 272"/>
                <a:gd name="T60" fmla="*/ 24 w 332"/>
                <a:gd name="T61" fmla="*/ 173 h 272"/>
                <a:gd name="T62" fmla="*/ 87 w 332"/>
                <a:gd name="T63" fmla="*/ 188 h 272"/>
                <a:gd name="T64" fmla="*/ 147 w 332"/>
                <a:gd name="T65" fmla="*/ 175 h 272"/>
                <a:gd name="T66" fmla="*/ 144 w 332"/>
                <a:gd name="T67" fmla="*/ 188 h 272"/>
                <a:gd name="T68" fmla="*/ 87 w 332"/>
                <a:gd name="T69" fmla="*/ 199 h 272"/>
                <a:gd name="T70" fmla="*/ 19 w 332"/>
                <a:gd name="T71" fmla="*/ 182 h 272"/>
                <a:gd name="T72" fmla="*/ 0 w 332"/>
                <a:gd name="T73" fmla="*/ 167 h 272"/>
                <a:gd name="T74" fmla="*/ 0 w 332"/>
                <a:gd name="T75" fmla="*/ 186 h 272"/>
                <a:gd name="T76" fmla="*/ 24 w 332"/>
                <a:gd name="T77" fmla="*/ 219 h 272"/>
                <a:gd name="T78" fmla="*/ 87 w 332"/>
                <a:gd name="T79" fmla="*/ 234 h 272"/>
                <a:gd name="T80" fmla="*/ 136 w 332"/>
                <a:gd name="T81" fmla="*/ 226 h 272"/>
                <a:gd name="T82" fmla="*/ 134 w 332"/>
                <a:gd name="T83" fmla="*/ 237 h 272"/>
                <a:gd name="T84" fmla="*/ 298 w 332"/>
                <a:gd name="T85" fmla="*/ 272 h 272"/>
                <a:gd name="T86" fmla="*/ 332 w 332"/>
                <a:gd name="T87" fmla="*/ 112 h 272"/>
                <a:gd name="T88" fmla="*/ 331 w 332"/>
                <a:gd name="T89" fmla="*/ 109 h 272"/>
                <a:gd name="T90" fmla="*/ 289 w 332"/>
                <a:gd name="T91" fmla="*/ 69 h 272"/>
                <a:gd name="T92" fmla="*/ 309 w 332"/>
                <a:gd name="T93" fmla="*/ 102 h 272"/>
                <a:gd name="T94" fmla="*/ 283 w 332"/>
                <a:gd name="T95" fmla="*/ 97 h 272"/>
                <a:gd name="T96" fmla="*/ 289 w 332"/>
                <a:gd name="T97" fmla="*/ 69 h 272"/>
                <a:gd name="T98" fmla="*/ 287 w 332"/>
                <a:gd name="T99" fmla="*/ 254 h 272"/>
                <a:gd name="T100" fmla="*/ 152 w 332"/>
                <a:gd name="T101" fmla="*/ 225 h 272"/>
                <a:gd name="T102" fmla="*/ 192 w 332"/>
                <a:gd name="T103" fmla="*/ 37 h 272"/>
                <a:gd name="T104" fmla="*/ 276 w 332"/>
                <a:gd name="T105" fmla="*/ 55 h 272"/>
                <a:gd name="T106" fmla="*/ 271 w 332"/>
                <a:gd name="T107" fmla="*/ 81 h 272"/>
                <a:gd name="T108" fmla="*/ 202 w 332"/>
                <a:gd name="T109" fmla="*/ 66 h 272"/>
                <a:gd name="T110" fmla="*/ 199 w 332"/>
                <a:gd name="T111" fmla="*/ 81 h 272"/>
                <a:gd name="T112" fmla="*/ 268 w 332"/>
                <a:gd name="T113" fmla="*/ 95 h 272"/>
                <a:gd name="T114" fmla="*/ 267 w 332"/>
                <a:gd name="T115" fmla="*/ 101 h 272"/>
                <a:gd name="T116" fmla="*/ 272 w 332"/>
                <a:gd name="T117" fmla="*/ 110 h 272"/>
                <a:gd name="T118" fmla="*/ 316 w 332"/>
                <a:gd name="T119" fmla="*/ 119 h 272"/>
                <a:gd name="T120" fmla="*/ 287 w 332"/>
                <a:gd name="T121" fmla="*/ 25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2" h="272">
                  <a:moveTo>
                    <a:pt x="331" y="109"/>
                  </a:moveTo>
                  <a:cubicBezTo>
                    <a:pt x="331" y="109"/>
                    <a:pt x="331" y="109"/>
                    <a:pt x="331" y="109"/>
                  </a:cubicBezTo>
                  <a:cubicBezTo>
                    <a:pt x="292" y="45"/>
                    <a:pt x="292" y="45"/>
                    <a:pt x="292" y="45"/>
                  </a:cubicBezTo>
                  <a:cubicBezTo>
                    <a:pt x="292" y="45"/>
                    <a:pt x="292" y="45"/>
                    <a:pt x="292" y="45"/>
                  </a:cubicBezTo>
                  <a:cubicBezTo>
                    <a:pt x="290" y="42"/>
                    <a:pt x="290" y="42"/>
                    <a:pt x="290" y="42"/>
                  </a:cubicBezTo>
                  <a:cubicBezTo>
                    <a:pt x="181" y="19"/>
                    <a:pt x="181" y="19"/>
                    <a:pt x="181" y="19"/>
                  </a:cubicBezTo>
                  <a:cubicBezTo>
                    <a:pt x="174" y="47"/>
                    <a:pt x="174" y="47"/>
                    <a:pt x="174" y="47"/>
                  </a:cubicBezTo>
                  <a:cubicBezTo>
                    <a:pt x="174" y="35"/>
                    <a:pt x="165" y="24"/>
                    <a:pt x="150" y="15"/>
                  </a:cubicBezTo>
                  <a:cubicBezTo>
                    <a:pt x="133" y="5"/>
                    <a:pt x="111" y="0"/>
                    <a:pt x="87" y="0"/>
                  </a:cubicBezTo>
                  <a:cubicBezTo>
                    <a:pt x="63" y="0"/>
                    <a:pt x="41" y="5"/>
                    <a:pt x="24" y="15"/>
                  </a:cubicBezTo>
                  <a:cubicBezTo>
                    <a:pt x="8" y="24"/>
                    <a:pt x="0" y="36"/>
                    <a:pt x="0" y="48"/>
                  </a:cubicBezTo>
                  <a:cubicBezTo>
                    <a:pt x="0" y="60"/>
                    <a:pt x="9" y="72"/>
                    <a:pt x="25" y="82"/>
                  </a:cubicBezTo>
                  <a:cubicBezTo>
                    <a:pt x="41" y="91"/>
                    <a:pt x="64" y="97"/>
                    <a:pt x="87" y="97"/>
                  </a:cubicBezTo>
                  <a:cubicBezTo>
                    <a:pt x="111" y="97"/>
                    <a:pt x="134" y="91"/>
                    <a:pt x="150" y="82"/>
                  </a:cubicBezTo>
                  <a:cubicBezTo>
                    <a:pt x="161" y="75"/>
                    <a:pt x="168" y="68"/>
                    <a:pt x="172" y="60"/>
                  </a:cubicBezTo>
                  <a:cubicBezTo>
                    <a:pt x="167" y="83"/>
                    <a:pt x="167" y="83"/>
                    <a:pt x="167" y="83"/>
                  </a:cubicBezTo>
                  <a:cubicBezTo>
                    <a:pt x="164" y="86"/>
                    <a:pt x="160" y="88"/>
                    <a:pt x="156" y="91"/>
                  </a:cubicBezTo>
                  <a:cubicBezTo>
                    <a:pt x="137" y="101"/>
                    <a:pt x="113" y="107"/>
                    <a:pt x="87" y="107"/>
                  </a:cubicBezTo>
                  <a:cubicBezTo>
                    <a:pt x="62" y="107"/>
                    <a:pt x="38" y="101"/>
                    <a:pt x="19" y="91"/>
                  </a:cubicBezTo>
                  <a:cubicBezTo>
                    <a:pt x="11" y="86"/>
                    <a:pt x="5" y="81"/>
                    <a:pt x="0" y="75"/>
                  </a:cubicBezTo>
                  <a:cubicBezTo>
                    <a:pt x="0" y="94"/>
                    <a:pt x="0" y="94"/>
                    <a:pt x="0" y="94"/>
                  </a:cubicBezTo>
                  <a:cubicBezTo>
                    <a:pt x="0" y="106"/>
                    <a:pt x="8" y="118"/>
                    <a:pt x="24" y="128"/>
                  </a:cubicBezTo>
                  <a:cubicBezTo>
                    <a:pt x="41" y="137"/>
                    <a:pt x="64" y="143"/>
                    <a:pt x="87" y="143"/>
                  </a:cubicBezTo>
                  <a:cubicBezTo>
                    <a:pt x="111" y="143"/>
                    <a:pt x="133" y="137"/>
                    <a:pt x="150" y="128"/>
                  </a:cubicBezTo>
                  <a:cubicBezTo>
                    <a:pt x="153" y="126"/>
                    <a:pt x="156" y="124"/>
                    <a:pt x="159" y="122"/>
                  </a:cubicBezTo>
                  <a:cubicBezTo>
                    <a:pt x="155" y="137"/>
                    <a:pt x="155" y="137"/>
                    <a:pt x="155" y="137"/>
                  </a:cubicBezTo>
                  <a:cubicBezTo>
                    <a:pt x="137" y="147"/>
                    <a:pt x="113" y="153"/>
                    <a:pt x="87" y="153"/>
                  </a:cubicBezTo>
                  <a:cubicBezTo>
                    <a:pt x="62" y="153"/>
                    <a:pt x="38" y="147"/>
                    <a:pt x="19" y="137"/>
                  </a:cubicBezTo>
                  <a:cubicBezTo>
                    <a:pt x="11" y="132"/>
                    <a:pt x="5" y="127"/>
                    <a:pt x="0" y="121"/>
                  </a:cubicBezTo>
                  <a:cubicBezTo>
                    <a:pt x="0" y="140"/>
                    <a:pt x="0" y="140"/>
                    <a:pt x="0" y="140"/>
                  </a:cubicBezTo>
                  <a:cubicBezTo>
                    <a:pt x="0" y="152"/>
                    <a:pt x="8" y="164"/>
                    <a:pt x="24" y="173"/>
                  </a:cubicBezTo>
                  <a:cubicBezTo>
                    <a:pt x="41" y="183"/>
                    <a:pt x="64" y="188"/>
                    <a:pt x="87" y="188"/>
                  </a:cubicBezTo>
                  <a:cubicBezTo>
                    <a:pt x="110" y="188"/>
                    <a:pt x="131" y="184"/>
                    <a:pt x="147" y="175"/>
                  </a:cubicBezTo>
                  <a:cubicBezTo>
                    <a:pt x="144" y="188"/>
                    <a:pt x="144" y="188"/>
                    <a:pt x="144" y="188"/>
                  </a:cubicBezTo>
                  <a:cubicBezTo>
                    <a:pt x="128" y="195"/>
                    <a:pt x="108" y="199"/>
                    <a:pt x="87" y="199"/>
                  </a:cubicBezTo>
                  <a:cubicBezTo>
                    <a:pt x="62" y="199"/>
                    <a:pt x="38" y="193"/>
                    <a:pt x="19" y="182"/>
                  </a:cubicBezTo>
                  <a:cubicBezTo>
                    <a:pt x="11" y="178"/>
                    <a:pt x="5" y="173"/>
                    <a:pt x="0" y="167"/>
                  </a:cubicBezTo>
                  <a:cubicBezTo>
                    <a:pt x="0" y="186"/>
                    <a:pt x="0" y="186"/>
                    <a:pt x="0" y="186"/>
                  </a:cubicBezTo>
                  <a:cubicBezTo>
                    <a:pt x="0" y="198"/>
                    <a:pt x="8" y="210"/>
                    <a:pt x="24" y="219"/>
                  </a:cubicBezTo>
                  <a:cubicBezTo>
                    <a:pt x="41" y="229"/>
                    <a:pt x="64" y="234"/>
                    <a:pt x="87" y="234"/>
                  </a:cubicBezTo>
                  <a:cubicBezTo>
                    <a:pt x="105" y="234"/>
                    <a:pt x="122" y="231"/>
                    <a:pt x="136" y="226"/>
                  </a:cubicBezTo>
                  <a:cubicBezTo>
                    <a:pt x="134" y="237"/>
                    <a:pt x="134" y="237"/>
                    <a:pt x="134" y="237"/>
                  </a:cubicBezTo>
                  <a:cubicBezTo>
                    <a:pt x="298" y="272"/>
                    <a:pt x="298" y="272"/>
                    <a:pt x="298" y="272"/>
                  </a:cubicBezTo>
                  <a:cubicBezTo>
                    <a:pt x="332" y="112"/>
                    <a:pt x="332" y="112"/>
                    <a:pt x="332" y="112"/>
                  </a:cubicBezTo>
                  <a:lnTo>
                    <a:pt x="331" y="109"/>
                  </a:lnTo>
                  <a:close/>
                  <a:moveTo>
                    <a:pt x="289" y="69"/>
                  </a:moveTo>
                  <a:cubicBezTo>
                    <a:pt x="309" y="102"/>
                    <a:pt x="309" y="102"/>
                    <a:pt x="309" y="102"/>
                  </a:cubicBezTo>
                  <a:cubicBezTo>
                    <a:pt x="283" y="97"/>
                    <a:pt x="283" y="97"/>
                    <a:pt x="283" y="97"/>
                  </a:cubicBezTo>
                  <a:lnTo>
                    <a:pt x="289" y="69"/>
                  </a:lnTo>
                  <a:close/>
                  <a:moveTo>
                    <a:pt x="287" y="254"/>
                  </a:moveTo>
                  <a:cubicBezTo>
                    <a:pt x="152" y="225"/>
                    <a:pt x="152" y="225"/>
                    <a:pt x="152" y="225"/>
                  </a:cubicBezTo>
                  <a:cubicBezTo>
                    <a:pt x="192" y="37"/>
                    <a:pt x="192" y="37"/>
                    <a:pt x="192" y="37"/>
                  </a:cubicBezTo>
                  <a:cubicBezTo>
                    <a:pt x="276" y="55"/>
                    <a:pt x="276" y="55"/>
                    <a:pt x="276" y="55"/>
                  </a:cubicBezTo>
                  <a:cubicBezTo>
                    <a:pt x="271" y="81"/>
                    <a:pt x="271" y="81"/>
                    <a:pt x="271" y="81"/>
                  </a:cubicBezTo>
                  <a:cubicBezTo>
                    <a:pt x="202" y="66"/>
                    <a:pt x="202" y="66"/>
                    <a:pt x="202" y="66"/>
                  </a:cubicBezTo>
                  <a:cubicBezTo>
                    <a:pt x="199" y="81"/>
                    <a:pt x="199" y="81"/>
                    <a:pt x="199" y="81"/>
                  </a:cubicBezTo>
                  <a:cubicBezTo>
                    <a:pt x="268" y="95"/>
                    <a:pt x="268" y="95"/>
                    <a:pt x="268" y="95"/>
                  </a:cubicBezTo>
                  <a:cubicBezTo>
                    <a:pt x="267" y="101"/>
                    <a:pt x="267" y="101"/>
                    <a:pt x="267" y="101"/>
                  </a:cubicBezTo>
                  <a:cubicBezTo>
                    <a:pt x="266" y="105"/>
                    <a:pt x="268" y="109"/>
                    <a:pt x="272" y="110"/>
                  </a:cubicBezTo>
                  <a:cubicBezTo>
                    <a:pt x="316" y="119"/>
                    <a:pt x="316" y="119"/>
                    <a:pt x="316" y="119"/>
                  </a:cubicBezTo>
                  <a:lnTo>
                    <a:pt x="287"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35" name="Freeform 141">
              <a:extLst>
                <a:ext uri="{FF2B5EF4-FFF2-40B4-BE49-F238E27FC236}">
                  <a16:creationId xmlns:a16="http://schemas.microsoft.com/office/drawing/2014/main" id="{6325A2F7-9117-4F46-8D50-E1DEB1B59781}"/>
                </a:ext>
              </a:extLst>
            </p:cNvPr>
            <p:cNvSpPr>
              <a:spLocks/>
            </p:cNvSpPr>
            <p:nvPr/>
          </p:nvSpPr>
          <p:spPr bwMode="auto">
            <a:xfrm>
              <a:off x="6577013" y="4445000"/>
              <a:ext cx="98425" cy="33338"/>
            </a:xfrm>
            <a:custGeom>
              <a:avLst/>
              <a:gdLst>
                <a:gd name="T0" fmla="*/ 0 w 62"/>
                <a:gd name="T1" fmla="*/ 9 h 21"/>
                <a:gd name="T2" fmla="*/ 60 w 62"/>
                <a:gd name="T3" fmla="*/ 21 h 21"/>
                <a:gd name="T4" fmla="*/ 62 w 62"/>
                <a:gd name="T5" fmla="*/ 13 h 21"/>
                <a:gd name="T6" fmla="*/ 3 w 62"/>
                <a:gd name="T7" fmla="*/ 0 h 21"/>
                <a:gd name="T8" fmla="*/ 0 w 62"/>
                <a:gd name="T9" fmla="*/ 9 h 21"/>
              </a:gdLst>
              <a:ahLst/>
              <a:cxnLst>
                <a:cxn ang="0">
                  <a:pos x="T0" y="T1"/>
                </a:cxn>
                <a:cxn ang="0">
                  <a:pos x="T2" y="T3"/>
                </a:cxn>
                <a:cxn ang="0">
                  <a:pos x="T4" y="T5"/>
                </a:cxn>
                <a:cxn ang="0">
                  <a:pos x="T6" y="T7"/>
                </a:cxn>
                <a:cxn ang="0">
                  <a:pos x="T8" y="T9"/>
                </a:cxn>
              </a:cxnLst>
              <a:rect l="0" t="0" r="r" b="b"/>
              <a:pathLst>
                <a:path w="62" h="21">
                  <a:moveTo>
                    <a:pt x="0" y="9"/>
                  </a:moveTo>
                  <a:lnTo>
                    <a:pt x="60" y="21"/>
                  </a:lnTo>
                  <a:lnTo>
                    <a:pt x="62" y="13"/>
                  </a:lnTo>
                  <a:lnTo>
                    <a:pt x="3"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36" name="Freeform 142">
              <a:extLst>
                <a:ext uri="{FF2B5EF4-FFF2-40B4-BE49-F238E27FC236}">
                  <a16:creationId xmlns:a16="http://schemas.microsoft.com/office/drawing/2014/main" id="{B8BF0109-CE90-4305-B30A-F0F2F8941B84}"/>
                </a:ext>
              </a:extLst>
            </p:cNvPr>
            <p:cNvSpPr>
              <a:spLocks/>
            </p:cNvSpPr>
            <p:nvPr/>
          </p:nvSpPr>
          <p:spPr bwMode="auto">
            <a:xfrm>
              <a:off x="6565901" y="4500563"/>
              <a:ext cx="96838" cy="33338"/>
            </a:xfrm>
            <a:custGeom>
              <a:avLst/>
              <a:gdLst>
                <a:gd name="T0" fmla="*/ 0 w 61"/>
                <a:gd name="T1" fmla="*/ 9 h 21"/>
                <a:gd name="T2" fmla="*/ 59 w 61"/>
                <a:gd name="T3" fmla="*/ 21 h 21"/>
                <a:gd name="T4" fmla="*/ 61 w 61"/>
                <a:gd name="T5" fmla="*/ 13 h 21"/>
                <a:gd name="T6" fmla="*/ 2 w 61"/>
                <a:gd name="T7" fmla="*/ 0 h 21"/>
                <a:gd name="T8" fmla="*/ 0 w 61"/>
                <a:gd name="T9" fmla="*/ 9 h 21"/>
              </a:gdLst>
              <a:ahLst/>
              <a:cxnLst>
                <a:cxn ang="0">
                  <a:pos x="T0" y="T1"/>
                </a:cxn>
                <a:cxn ang="0">
                  <a:pos x="T2" y="T3"/>
                </a:cxn>
                <a:cxn ang="0">
                  <a:pos x="T4" y="T5"/>
                </a:cxn>
                <a:cxn ang="0">
                  <a:pos x="T6" y="T7"/>
                </a:cxn>
                <a:cxn ang="0">
                  <a:pos x="T8" y="T9"/>
                </a:cxn>
              </a:cxnLst>
              <a:rect l="0" t="0" r="r" b="b"/>
              <a:pathLst>
                <a:path w="61" h="21">
                  <a:moveTo>
                    <a:pt x="0" y="9"/>
                  </a:moveTo>
                  <a:lnTo>
                    <a:pt x="59" y="21"/>
                  </a:lnTo>
                  <a:lnTo>
                    <a:pt x="61" y="13"/>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37" name="Freeform 143">
              <a:extLst>
                <a:ext uri="{FF2B5EF4-FFF2-40B4-BE49-F238E27FC236}">
                  <a16:creationId xmlns:a16="http://schemas.microsoft.com/office/drawing/2014/main" id="{03DD0122-011B-4412-9470-05FA55340224}"/>
                </a:ext>
              </a:extLst>
            </p:cNvPr>
            <p:cNvSpPr>
              <a:spLocks/>
            </p:cNvSpPr>
            <p:nvPr/>
          </p:nvSpPr>
          <p:spPr bwMode="auto">
            <a:xfrm>
              <a:off x="6559551" y="4529138"/>
              <a:ext cx="96838" cy="34925"/>
            </a:xfrm>
            <a:custGeom>
              <a:avLst/>
              <a:gdLst>
                <a:gd name="T0" fmla="*/ 0 w 61"/>
                <a:gd name="T1" fmla="*/ 9 h 22"/>
                <a:gd name="T2" fmla="*/ 60 w 61"/>
                <a:gd name="T3" fmla="*/ 22 h 22"/>
                <a:gd name="T4" fmla="*/ 61 w 61"/>
                <a:gd name="T5" fmla="*/ 13 h 22"/>
                <a:gd name="T6" fmla="*/ 2 w 61"/>
                <a:gd name="T7" fmla="*/ 0 h 22"/>
                <a:gd name="T8" fmla="*/ 0 w 61"/>
                <a:gd name="T9" fmla="*/ 9 h 22"/>
              </a:gdLst>
              <a:ahLst/>
              <a:cxnLst>
                <a:cxn ang="0">
                  <a:pos x="T0" y="T1"/>
                </a:cxn>
                <a:cxn ang="0">
                  <a:pos x="T2" y="T3"/>
                </a:cxn>
                <a:cxn ang="0">
                  <a:pos x="T4" y="T5"/>
                </a:cxn>
                <a:cxn ang="0">
                  <a:pos x="T6" y="T7"/>
                </a:cxn>
                <a:cxn ang="0">
                  <a:pos x="T8" y="T9"/>
                </a:cxn>
              </a:cxnLst>
              <a:rect l="0" t="0" r="r" b="b"/>
              <a:pathLst>
                <a:path w="61" h="22">
                  <a:moveTo>
                    <a:pt x="0" y="9"/>
                  </a:moveTo>
                  <a:lnTo>
                    <a:pt x="60" y="22"/>
                  </a:lnTo>
                  <a:lnTo>
                    <a:pt x="61" y="13"/>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38" name="Freeform 144">
              <a:extLst>
                <a:ext uri="{FF2B5EF4-FFF2-40B4-BE49-F238E27FC236}">
                  <a16:creationId xmlns:a16="http://schemas.microsoft.com/office/drawing/2014/main" id="{27C95719-85C8-4A00-9162-2409D8D7EB1C}"/>
                </a:ext>
              </a:extLst>
            </p:cNvPr>
            <p:cNvSpPr>
              <a:spLocks/>
            </p:cNvSpPr>
            <p:nvPr/>
          </p:nvSpPr>
          <p:spPr bwMode="auto">
            <a:xfrm>
              <a:off x="6572251" y="4473575"/>
              <a:ext cx="96838" cy="33338"/>
            </a:xfrm>
            <a:custGeom>
              <a:avLst/>
              <a:gdLst>
                <a:gd name="T0" fmla="*/ 0 w 61"/>
                <a:gd name="T1" fmla="*/ 8 h 21"/>
                <a:gd name="T2" fmla="*/ 59 w 61"/>
                <a:gd name="T3" fmla="*/ 21 h 21"/>
                <a:gd name="T4" fmla="*/ 61 w 61"/>
                <a:gd name="T5" fmla="*/ 12 h 21"/>
                <a:gd name="T6" fmla="*/ 1 w 61"/>
                <a:gd name="T7" fmla="*/ 0 h 21"/>
                <a:gd name="T8" fmla="*/ 0 w 61"/>
                <a:gd name="T9" fmla="*/ 8 h 21"/>
              </a:gdLst>
              <a:ahLst/>
              <a:cxnLst>
                <a:cxn ang="0">
                  <a:pos x="T0" y="T1"/>
                </a:cxn>
                <a:cxn ang="0">
                  <a:pos x="T2" y="T3"/>
                </a:cxn>
                <a:cxn ang="0">
                  <a:pos x="T4" y="T5"/>
                </a:cxn>
                <a:cxn ang="0">
                  <a:pos x="T6" y="T7"/>
                </a:cxn>
                <a:cxn ang="0">
                  <a:pos x="T8" y="T9"/>
                </a:cxn>
              </a:cxnLst>
              <a:rect l="0" t="0" r="r" b="b"/>
              <a:pathLst>
                <a:path w="61" h="21">
                  <a:moveTo>
                    <a:pt x="0" y="8"/>
                  </a:moveTo>
                  <a:lnTo>
                    <a:pt x="59" y="21"/>
                  </a:lnTo>
                  <a:lnTo>
                    <a:pt x="61" y="12"/>
                  </a:lnTo>
                  <a:lnTo>
                    <a:pt x="1"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grpSp>
      <p:sp>
        <p:nvSpPr>
          <p:cNvPr id="111" name="TextBox 110">
            <a:extLst>
              <a:ext uri="{FF2B5EF4-FFF2-40B4-BE49-F238E27FC236}">
                <a16:creationId xmlns:a16="http://schemas.microsoft.com/office/drawing/2014/main" id="{B31B012F-84CD-48E1-A8E3-E07C6F6BDB31}"/>
              </a:ext>
            </a:extLst>
          </p:cNvPr>
          <p:cNvSpPr txBox="1"/>
          <p:nvPr/>
        </p:nvSpPr>
        <p:spPr>
          <a:xfrm>
            <a:off x="1034154" y="28695"/>
            <a:ext cx="2586870" cy="21544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Century Gothic"/>
                <a:ea typeface="+mn-ea"/>
                <a:cs typeface="+mn-cs"/>
              </a:rPr>
              <a:t>BACKGROUND &amp; CONTEXT</a:t>
            </a:r>
          </a:p>
        </p:txBody>
      </p:sp>
      <p:sp>
        <p:nvSpPr>
          <p:cNvPr id="110" name="Content Placeholder 1">
            <a:extLst>
              <a:ext uri="{FF2B5EF4-FFF2-40B4-BE49-F238E27FC236}">
                <a16:creationId xmlns:a16="http://schemas.microsoft.com/office/drawing/2014/main" id="{AF057E44-DD7D-46A9-ABFA-15DB4C751991}"/>
              </a:ext>
            </a:extLst>
          </p:cNvPr>
          <p:cNvSpPr txBox="1">
            <a:spLocks/>
          </p:cNvSpPr>
          <p:nvPr/>
        </p:nvSpPr>
        <p:spPr>
          <a:xfrm>
            <a:off x="7338796" y="4590380"/>
            <a:ext cx="1652803" cy="400110"/>
          </a:xfrm>
          <a:prstGeom prst="rect">
            <a:avLst/>
          </a:prstGeom>
        </p:spPr>
        <p:txBody>
          <a:bodyPr wrap="square" lIns="0" tIns="0" rIns="0" bIns="0" anchor="t" anchorCtr="0">
            <a:sp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ts val="720"/>
              </a:spcBef>
              <a:spcAft>
                <a:spcPct val="0"/>
              </a:spcAft>
              <a:buClr>
                <a:srgbClr val="204762"/>
              </a:buClr>
              <a:buSzPct val="100000"/>
              <a:buFontTx/>
              <a:buNone/>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Implementation plan and roadmap</a:t>
            </a:r>
          </a:p>
        </p:txBody>
      </p:sp>
      <p:sp>
        <p:nvSpPr>
          <p:cNvPr id="144" name="Freeform 17">
            <a:extLst>
              <a:ext uri="{FF2B5EF4-FFF2-40B4-BE49-F238E27FC236}">
                <a16:creationId xmlns:a16="http://schemas.microsoft.com/office/drawing/2014/main" id="{F0171894-5304-48F8-9489-7DA03FCE244D}"/>
              </a:ext>
            </a:extLst>
          </p:cNvPr>
          <p:cNvSpPr>
            <a:spLocks noEditPoints="1"/>
          </p:cNvSpPr>
          <p:nvPr/>
        </p:nvSpPr>
        <p:spPr bwMode="auto">
          <a:xfrm>
            <a:off x="6904736" y="4663605"/>
            <a:ext cx="329497" cy="253660"/>
          </a:xfrm>
          <a:custGeom>
            <a:avLst/>
            <a:gdLst>
              <a:gd name="T0" fmla="*/ 6606 w 8807"/>
              <a:gd name="T1" fmla="*/ 7550 h 8100"/>
              <a:gd name="T2" fmla="*/ 5517 w 8807"/>
              <a:gd name="T3" fmla="*/ 7544 h 8100"/>
              <a:gd name="T4" fmla="*/ 4399 w 8807"/>
              <a:gd name="T5" fmla="*/ 7705 h 8100"/>
              <a:gd name="T6" fmla="*/ 2627 w 8807"/>
              <a:gd name="T7" fmla="*/ 7366 h 8100"/>
              <a:gd name="T8" fmla="*/ 693 w 8807"/>
              <a:gd name="T9" fmla="*/ 7284 h 8100"/>
              <a:gd name="T10" fmla="*/ 8 w 8807"/>
              <a:gd name="T11" fmla="*/ 5564 h 8100"/>
              <a:gd name="T12" fmla="*/ 728 w 8807"/>
              <a:gd name="T13" fmla="*/ 3750 h 8100"/>
              <a:gd name="T14" fmla="*/ 2923 w 8807"/>
              <a:gd name="T15" fmla="*/ 3655 h 8100"/>
              <a:gd name="T16" fmla="*/ 2973 w 8807"/>
              <a:gd name="T17" fmla="*/ 2958 h 8100"/>
              <a:gd name="T18" fmla="*/ 5138 w 8807"/>
              <a:gd name="T19" fmla="*/ 3484 h 8100"/>
              <a:gd name="T20" fmla="*/ 6243 w 8807"/>
              <a:gd name="T21" fmla="*/ 3498 h 8100"/>
              <a:gd name="T22" fmla="*/ 7346 w 8807"/>
              <a:gd name="T23" fmla="*/ 3345 h 8100"/>
              <a:gd name="T24" fmla="*/ 7596 w 8807"/>
              <a:gd name="T25" fmla="*/ 3663 h 8100"/>
              <a:gd name="T26" fmla="*/ 8074 w 8807"/>
              <a:gd name="T27" fmla="*/ 2567 h 8100"/>
              <a:gd name="T28" fmla="*/ 4979 w 8807"/>
              <a:gd name="T29" fmla="*/ 1475 h 8100"/>
              <a:gd name="T30" fmla="*/ 2203 w 8807"/>
              <a:gd name="T31" fmla="*/ 1835 h 8100"/>
              <a:gd name="T32" fmla="*/ 1096 w 8807"/>
              <a:gd name="T33" fmla="*/ 2195 h 8100"/>
              <a:gd name="T34" fmla="*/ 2 w 8807"/>
              <a:gd name="T35" fmla="*/ 1101 h 8100"/>
              <a:gd name="T36" fmla="*/ 1102 w 8807"/>
              <a:gd name="T37" fmla="*/ 0 h 8100"/>
              <a:gd name="T38" fmla="*/ 2210 w 8807"/>
              <a:gd name="T39" fmla="*/ 360 h 8100"/>
              <a:gd name="T40" fmla="*/ 5082 w 8807"/>
              <a:gd name="T41" fmla="*/ 734 h 8100"/>
              <a:gd name="T42" fmla="*/ 8116 w 8807"/>
              <a:gd name="T43" fmla="*/ 816 h 8100"/>
              <a:gd name="T44" fmla="*/ 8793 w 8807"/>
              <a:gd name="T45" fmla="*/ 2584 h 8100"/>
              <a:gd name="T46" fmla="*/ 8687 w 8807"/>
              <a:gd name="T47" fmla="*/ 3789 h 8100"/>
              <a:gd name="T48" fmla="*/ 7354 w 8807"/>
              <a:gd name="T49" fmla="*/ 4447 h 8100"/>
              <a:gd name="T50" fmla="*/ 7296 w 8807"/>
              <a:gd name="T51" fmla="*/ 5109 h 8100"/>
              <a:gd name="T52" fmla="*/ 5156 w 8807"/>
              <a:gd name="T53" fmla="*/ 4085 h 8100"/>
              <a:gd name="T54" fmla="*/ 5105 w 8807"/>
              <a:gd name="T55" fmla="*/ 5131 h 8100"/>
              <a:gd name="T56" fmla="*/ 2931 w 8807"/>
              <a:gd name="T57" fmla="*/ 4768 h 8100"/>
              <a:gd name="T58" fmla="*/ 1945 w 8807"/>
              <a:gd name="T59" fmla="*/ 4438 h 8100"/>
              <a:gd name="T60" fmla="*/ 883 w 8807"/>
              <a:gd name="T61" fmla="*/ 4501 h 8100"/>
              <a:gd name="T62" fmla="*/ 750 w 8807"/>
              <a:gd name="T63" fmla="*/ 6402 h 8100"/>
              <a:gd name="T64" fmla="*/ 2694 w 8807"/>
              <a:gd name="T65" fmla="*/ 6633 h 8100"/>
              <a:gd name="T66" fmla="*/ 4405 w 8807"/>
              <a:gd name="T67" fmla="*/ 6263 h 8100"/>
              <a:gd name="T68" fmla="*/ 5513 w 8807"/>
              <a:gd name="T69" fmla="*/ 6442 h 8100"/>
              <a:gd name="T70" fmla="*/ 6606 w 8807"/>
              <a:gd name="T71" fmla="*/ 6435 h 8100"/>
              <a:gd name="T72" fmla="*/ 7714 w 8807"/>
              <a:gd name="T73" fmla="*/ 5906 h 8100"/>
              <a:gd name="T74" fmla="*/ 8807 w 8807"/>
              <a:gd name="T75" fmla="*/ 6999 h 8100"/>
              <a:gd name="T76" fmla="*/ 7725 w 8807"/>
              <a:gd name="T77" fmla="*/ 8100 h 8100"/>
              <a:gd name="T78" fmla="*/ 8039 w 8807"/>
              <a:gd name="T79" fmla="*/ 7343 h 8100"/>
              <a:gd name="T80" fmla="*/ 8059 w 8807"/>
              <a:gd name="T81" fmla="*/ 6647 h 8100"/>
              <a:gd name="T82" fmla="*/ 7354 w 8807"/>
              <a:gd name="T83" fmla="*/ 6647 h 8100"/>
              <a:gd name="T84" fmla="*/ 7374 w 8807"/>
              <a:gd name="T85" fmla="*/ 7343 h 8100"/>
              <a:gd name="T86" fmla="*/ 8039 w 8807"/>
              <a:gd name="T87" fmla="*/ 7343 h 8100"/>
              <a:gd name="T88" fmla="*/ 4374 w 8807"/>
              <a:gd name="T89" fmla="*/ 3709 h 8100"/>
              <a:gd name="T90" fmla="*/ 3691 w 8807"/>
              <a:gd name="T91" fmla="*/ 4385 h 8100"/>
              <a:gd name="T92" fmla="*/ 4391 w 8807"/>
              <a:gd name="T93" fmla="*/ 4389 h 8100"/>
              <a:gd name="T94" fmla="*/ 1455 w 8807"/>
              <a:gd name="T95" fmla="*/ 1101 h 8100"/>
              <a:gd name="T96" fmla="*/ 1103 w 8807"/>
              <a:gd name="T97" fmla="*/ 748 h 8100"/>
              <a:gd name="T98" fmla="*/ 742 w 8807"/>
              <a:gd name="T99" fmla="*/ 1071 h 8100"/>
              <a:gd name="T100" fmla="*/ 1109 w 8807"/>
              <a:gd name="T101" fmla="*/ 1462 h 8100"/>
              <a:gd name="T102" fmla="*/ 1455 w 8807"/>
              <a:gd name="T103" fmla="*/ 1101 h 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07" h="8100">
                <a:moveTo>
                  <a:pt x="6625" y="8081"/>
                </a:moveTo>
                <a:cubicBezTo>
                  <a:pt x="6614" y="8071"/>
                  <a:pt x="6606" y="7832"/>
                  <a:pt x="6606" y="7550"/>
                </a:cubicBezTo>
                <a:cubicBezTo>
                  <a:pt x="6606" y="7268"/>
                  <a:pt x="6600" y="7031"/>
                  <a:pt x="6593" y="7024"/>
                </a:cubicBezTo>
                <a:cubicBezTo>
                  <a:pt x="6586" y="7017"/>
                  <a:pt x="6102" y="7251"/>
                  <a:pt x="5517" y="7544"/>
                </a:cubicBezTo>
                <a:cubicBezTo>
                  <a:pt x="4932" y="7837"/>
                  <a:pt x="4443" y="8066"/>
                  <a:pt x="4430" y="8053"/>
                </a:cubicBezTo>
                <a:cubicBezTo>
                  <a:pt x="4417" y="8040"/>
                  <a:pt x="4403" y="7883"/>
                  <a:pt x="4399" y="7705"/>
                </a:cubicBezTo>
                <a:lnTo>
                  <a:pt x="4391" y="7381"/>
                </a:lnTo>
                <a:lnTo>
                  <a:pt x="2627" y="7366"/>
                </a:lnTo>
                <a:lnTo>
                  <a:pt x="863" y="7352"/>
                </a:lnTo>
                <a:lnTo>
                  <a:pt x="693" y="7284"/>
                </a:lnTo>
                <a:cubicBezTo>
                  <a:pt x="459" y="7190"/>
                  <a:pt x="178" y="6909"/>
                  <a:pt x="84" y="6675"/>
                </a:cubicBezTo>
                <a:cubicBezTo>
                  <a:pt x="18" y="6510"/>
                  <a:pt x="16" y="6484"/>
                  <a:pt x="8" y="5564"/>
                </a:cubicBezTo>
                <a:cubicBezTo>
                  <a:pt x="0" y="4678"/>
                  <a:pt x="3" y="4611"/>
                  <a:pt x="57" y="4449"/>
                </a:cubicBezTo>
                <a:cubicBezTo>
                  <a:pt x="163" y="4134"/>
                  <a:pt x="409" y="3877"/>
                  <a:pt x="728" y="3750"/>
                </a:cubicBezTo>
                <a:cubicBezTo>
                  <a:pt x="885" y="3688"/>
                  <a:pt x="930" y="3685"/>
                  <a:pt x="1907" y="3670"/>
                </a:cubicBezTo>
                <a:lnTo>
                  <a:pt x="2923" y="3655"/>
                </a:lnTo>
                <a:lnTo>
                  <a:pt x="2931" y="3318"/>
                </a:lnTo>
                <a:cubicBezTo>
                  <a:pt x="2936" y="3091"/>
                  <a:pt x="2950" y="2973"/>
                  <a:pt x="2973" y="2958"/>
                </a:cubicBezTo>
                <a:cubicBezTo>
                  <a:pt x="3014" y="2933"/>
                  <a:pt x="5028" y="2927"/>
                  <a:pt x="5094" y="2953"/>
                </a:cubicBezTo>
                <a:cubicBezTo>
                  <a:pt x="5132" y="2967"/>
                  <a:pt x="5138" y="3041"/>
                  <a:pt x="5138" y="3484"/>
                </a:cubicBezTo>
                <a:cubicBezTo>
                  <a:pt x="5138" y="3767"/>
                  <a:pt x="5146" y="4006"/>
                  <a:pt x="5156" y="4016"/>
                </a:cubicBezTo>
                <a:cubicBezTo>
                  <a:pt x="5165" y="4025"/>
                  <a:pt x="5655" y="3792"/>
                  <a:pt x="6243" y="3498"/>
                </a:cubicBezTo>
                <a:cubicBezTo>
                  <a:pt x="6964" y="3137"/>
                  <a:pt x="7317" y="2975"/>
                  <a:pt x="7326" y="2999"/>
                </a:cubicBezTo>
                <a:cubicBezTo>
                  <a:pt x="7333" y="3018"/>
                  <a:pt x="7342" y="3174"/>
                  <a:pt x="7346" y="3345"/>
                </a:cubicBezTo>
                <a:lnTo>
                  <a:pt x="7354" y="3655"/>
                </a:lnTo>
                <a:lnTo>
                  <a:pt x="7596" y="3663"/>
                </a:lnTo>
                <a:cubicBezTo>
                  <a:pt x="7809" y="3670"/>
                  <a:pt x="7847" y="3664"/>
                  <a:pt x="7917" y="3609"/>
                </a:cubicBezTo>
                <a:cubicBezTo>
                  <a:pt x="8064" y="3493"/>
                  <a:pt x="8074" y="3431"/>
                  <a:pt x="8074" y="2567"/>
                </a:cubicBezTo>
                <a:cubicBezTo>
                  <a:pt x="8074" y="1650"/>
                  <a:pt x="8066" y="1612"/>
                  <a:pt x="7860" y="1520"/>
                </a:cubicBezTo>
                <a:cubicBezTo>
                  <a:pt x="7745" y="1470"/>
                  <a:pt x="7624" y="1468"/>
                  <a:pt x="4979" y="1475"/>
                </a:cubicBezTo>
                <a:lnTo>
                  <a:pt x="2217" y="1482"/>
                </a:lnTo>
                <a:lnTo>
                  <a:pt x="2203" y="1835"/>
                </a:lnTo>
                <a:lnTo>
                  <a:pt x="2189" y="2188"/>
                </a:lnTo>
                <a:lnTo>
                  <a:pt x="1096" y="2195"/>
                </a:lnTo>
                <a:lnTo>
                  <a:pt x="2" y="2202"/>
                </a:lnTo>
                <a:lnTo>
                  <a:pt x="2" y="1101"/>
                </a:lnTo>
                <a:lnTo>
                  <a:pt x="2" y="0"/>
                </a:lnTo>
                <a:lnTo>
                  <a:pt x="1102" y="0"/>
                </a:lnTo>
                <a:lnTo>
                  <a:pt x="2202" y="0"/>
                </a:lnTo>
                <a:lnTo>
                  <a:pt x="2210" y="360"/>
                </a:lnTo>
                <a:lnTo>
                  <a:pt x="2217" y="720"/>
                </a:lnTo>
                <a:lnTo>
                  <a:pt x="5082" y="734"/>
                </a:lnTo>
                <a:lnTo>
                  <a:pt x="7947" y="748"/>
                </a:lnTo>
                <a:lnTo>
                  <a:pt x="8116" y="816"/>
                </a:lnTo>
                <a:cubicBezTo>
                  <a:pt x="8350" y="910"/>
                  <a:pt x="8631" y="1192"/>
                  <a:pt x="8725" y="1426"/>
                </a:cubicBezTo>
                <a:cubicBezTo>
                  <a:pt x="8793" y="1593"/>
                  <a:pt x="8793" y="1605"/>
                  <a:pt x="8793" y="2584"/>
                </a:cubicBezTo>
                <a:lnTo>
                  <a:pt x="8793" y="3573"/>
                </a:lnTo>
                <a:lnTo>
                  <a:pt x="8687" y="3789"/>
                </a:lnTo>
                <a:cubicBezTo>
                  <a:pt x="8487" y="4193"/>
                  <a:pt x="8216" y="4361"/>
                  <a:pt x="7683" y="4414"/>
                </a:cubicBezTo>
                <a:lnTo>
                  <a:pt x="7354" y="4447"/>
                </a:lnTo>
                <a:lnTo>
                  <a:pt x="7346" y="4778"/>
                </a:lnTo>
                <a:cubicBezTo>
                  <a:pt x="7339" y="5047"/>
                  <a:pt x="7330" y="5109"/>
                  <a:pt x="7296" y="5109"/>
                </a:cubicBezTo>
                <a:cubicBezTo>
                  <a:pt x="7274" y="5109"/>
                  <a:pt x="6786" y="4874"/>
                  <a:pt x="6214" y="4588"/>
                </a:cubicBezTo>
                <a:cubicBezTo>
                  <a:pt x="5641" y="4302"/>
                  <a:pt x="5165" y="4075"/>
                  <a:pt x="5156" y="4085"/>
                </a:cubicBezTo>
                <a:cubicBezTo>
                  <a:pt x="5146" y="4094"/>
                  <a:pt x="5138" y="4326"/>
                  <a:pt x="5138" y="4600"/>
                </a:cubicBezTo>
                <a:cubicBezTo>
                  <a:pt x="5138" y="4949"/>
                  <a:pt x="5128" y="5107"/>
                  <a:pt x="5105" y="5131"/>
                </a:cubicBezTo>
                <a:cubicBezTo>
                  <a:pt x="5053" y="5183"/>
                  <a:pt x="3012" y="5180"/>
                  <a:pt x="2970" y="5128"/>
                </a:cubicBezTo>
                <a:cubicBezTo>
                  <a:pt x="2953" y="5108"/>
                  <a:pt x="2935" y="4947"/>
                  <a:pt x="2931" y="4768"/>
                </a:cubicBezTo>
                <a:lnTo>
                  <a:pt x="2923" y="4445"/>
                </a:lnTo>
                <a:lnTo>
                  <a:pt x="1945" y="4438"/>
                </a:lnTo>
                <a:lnTo>
                  <a:pt x="967" y="4431"/>
                </a:lnTo>
                <a:lnTo>
                  <a:pt x="883" y="4501"/>
                </a:lnTo>
                <a:cubicBezTo>
                  <a:pt x="738" y="4623"/>
                  <a:pt x="733" y="4661"/>
                  <a:pt x="742" y="5567"/>
                </a:cubicBezTo>
                <a:lnTo>
                  <a:pt x="750" y="6402"/>
                </a:lnTo>
                <a:lnTo>
                  <a:pt x="820" y="6479"/>
                </a:lnTo>
                <a:cubicBezTo>
                  <a:pt x="964" y="6635"/>
                  <a:pt x="939" y="6633"/>
                  <a:pt x="2694" y="6633"/>
                </a:cubicBezTo>
                <a:cubicBezTo>
                  <a:pt x="3586" y="6633"/>
                  <a:pt x="4335" y="6625"/>
                  <a:pt x="4360" y="6616"/>
                </a:cubicBezTo>
                <a:cubicBezTo>
                  <a:pt x="4397" y="6601"/>
                  <a:pt x="4405" y="6543"/>
                  <a:pt x="4405" y="6263"/>
                </a:cubicBezTo>
                <a:cubicBezTo>
                  <a:pt x="4405" y="5981"/>
                  <a:pt x="4412" y="5927"/>
                  <a:pt x="4448" y="5927"/>
                </a:cubicBezTo>
                <a:cubicBezTo>
                  <a:pt x="4471" y="5927"/>
                  <a:pt x="4951" y="6159"/>
                  <a:pt x="5513" y="6442"/>
                </a:cubicBezTo>
                <a:cubicBezTo>
                  <a:pt x="6075" y="6725"/>
                  <a:pt x="6548" y="6957"/>
                  <a:pt x="6564" y="6957"/>
                </a:cubicBezTo>
                <a:cubicBezTo>
                  <a:pt x="6581" y="6957"/>
                  <a:pt x="6597" y="6755"/>
                  <a:pt x="6606" y="6435"/>
                </a:cubicBezTo>
                <a:lnTo>
                  <a:pt x="6620" y="5913"/>
                </a:lnTo>
                <a:lnTo>
                  <a:pt x="7714" y="5906"/>
                </a:lnTo>
                <a:lnTo>
                  <a:pt x="8807" y="5898"/>
                </a:lnTo>
                <a:lnTo>
                  <a:pt x="8807" y="6999"/>
                </a:lnTo>
                <a:lnTo>
                  <a:pt x="8807" y="8100"/>
                </a:lnTo>
                <a:lnTo>
                  <a:pt x="7725" y="8100"/>
                </a:lnTo>
                <a:cubicBezTo>
                  <a:pt x="7130" y="8100"/>
                  <a:pt x="6635" y="8092"/>
                  <a:pt x="6625" y="8081"/>
                </a:cubicBezTo>
                <a:close/>
                <a:moveTo>
                  <a:pt x="8039" y="7343"/>
                </a:moveTo>
                <a:cubicBezTo>
                  <a:pt x="8066" y="7326"/>
                  <a:pt x="8073" y="7233"/>
                  <a:pt x="8067" y="6983"/>
                </a:cubicBezTo>
                <a:lnTo>
                  <a:pt x="8059" y="6647"/>
                </a:lnTo>
                <a:lnTo>
                  <a:pt x="7707" y="6647"/>
                </a:lnTo>
                <a:lnTo>
                  <a:pt x="7354" y="6647"/>
                </a:lnTo>
                <a:lnTo>
                  <a:pt x="7346" y="6983"/>
                </a:lnTo>
                <a:cubicBezTo>
                  <a:pt x="7340" y="7233"/>
                  <a:pt x="7347" y="7326"/>
                  <a:pt x="7374" y="7343"/>
                </a:cubicBezTo>
                <a:cubicBezTo>
                  <a:pt x="7394" y="7355"/>
                  <a:pt x="7544" y="7366"/>
                  <a:pt x="7707" y="7366"/>
                </a:cubicBezTo>
                <a:cubicBezTo>
                  <a:pt x="7870" y="7366"/>
                  <a:pt x="8019" y="7355"/>
                  <a:pt x="8039" y="7343"/>
                </a:cubicBezTo>
                <a:close/>
                <a:moveTo>
                  <a:pt x="4399" y="4068"/>
                </a:moveTo>
                <a:cubicBezTo>
                  <a:pt x="4404" y="3856"/>
                  <a:pt x="4396" y="3735"/>
                  <a:pt x="4374" y="3709"/>
                </a:cubicBezTo>
                <a:cubicBezTo>
                  <a:pt x="4331" y="3657"/>
                  <a:pt x="3756" y="3652"/>
                  <a:pt x="3705" y="3703"/>
                </a:cubicBezTo>
                <a:cubicBezTo>
                  <a:pt x="3668" y="3740"/>
                  <a:pt x="3655" y="4350"/>
                  <a:pt x="3691" y="4385"/>
                </a:cubicBezTo>
                <a:cubicBezTo>
                  <a:pt x="3701" y="4396"/>
                  <a:pt x="3863" y="4401"/>
                  <a:pt x="4050" y="4397"/>
                </a:cubicBezTo>
                <a:lnTo>
                  <a:pt x="4391" y="4389"/>
                </a:lnTo>
                <a:lnTo>
                  <a:pt x="4399" y="4068"/>
                </a:lnTo>
                <a:close/>
                <a:moveTo>
                  <a:pt x="1455" y="1101"/>
                </a:moveTo>
                <a:lnTo>
                  <a:pt x="1455" y="748"/>
                </a:lnTo>
                <a:lnTo>
                  <a:pt x="1103" y="748"/>
                </a:lnTo>
                <a:lnTo>
                  <a:pt x="750" y="748"/>
                </a:lnTo>
                <a:lnTo>
                  <a:pt x="742" y="1071"/>
                </a:lnTo>
                <a:cubicBezTo>
                  <a:pt x="737" y="1249"/>
                  <a:pt x="740" y="1411"/>
                  <a:pt x="748" y="1432"/>
                </a:cubicBezTo>
                <a:cubicBezTo>
                  <a:pt x="760" y="1461"/>
                  <a:pt x="840" y="1468"/>
                  <a:pt x="1109" y="1462"/>
                </a:cubicBezTo>
                <a:lnTo>
                  <a:pt x="1455" y="1454"/>
                </a:lnTo>
                <a:lnTo>
                  <a:pt x="1455" y="1101"/>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58" name="Group 57">
            <a:extLst>
              <a:ext uri="{FF2B5EF4-FFF2-40B4-BE49-F238E27FC236}">
                <a16:creationId xmlns:a16="http://schemas.microsoft.com/office/drawing/2014/main" id="{18D665A8-5946-4E37-9B50-C183D10B6D12}"/>
              </a:ext>
            </a:extLst>
          </p:cNvPr>
          <p:cNvGrpSpPr/>
          <p:nvPr/>
        </p:nvGrpSpPr>
        <p:grpSpPr>
          <a:xfrm>
            <a:off x="6907608" y="5058773"/>
            <a:ext cx="323752" cy="248348"/>
            <a:chOff x="3382963" y="3779838"/>
            <a:chExt cx="898525" cy="722313"/>
          </a:xfrm>
          <a:solidFill>
            <a:schemeClr val="accent3"/>
          </a:solidFill>
        </p:grpSpPr>
        <p:sp>
          <p:nvSpPr>
            <p:cNvPr id="60" name="Freeform 22">
              <a:extLst>
                <a:ext uri="{FF2B5EF4-FFF2-40B4-BE49-F238E27FC236}">
                  <a16:creationId xmlns:a16="http://schemas.microsoft.com/office/drawing/2014/main" id="{2E345F3C-71B1-4A67-B494-4DAC87E91B73}"/>
                </a:ext>
              </a:extLst>
            </p:cNvPr>
            <p:cNvSpPr>
              <a:spLocks/>
            </p:cNvSpPr>
            <p:nvPr/>
          </p:nvSpPr>
          <p:spPr bwMode="auto">
            <a:xfrm>
              <a:off x="3382963" y="3898900"/>
              <a:ext cx="195263" cy="65088"/>
            </a:xfrm>
            <a:custGeom>
              <a:avLst/>
              <a:gdLst>
                <a:gd name="T0" fmla="*/ 12 w 69"/>
                <a:gd name="T1" fmla="*/ 23 h 23"/>
                <a:gd name="T2" fmla="*/ 58 w 69"/>
                <a:gd name="T3" fmla="*/ 23 h 23"/>
                <a:gd name="T4" fmla="*/ 69 w 69"/>
                <a:gd name="T5" fmla="*/ 11 h 23"/>
                <a:gd name="T6" fmla="*/ 58 w 69"/>
                <a:gd name="T7" fmla="*/ 0 h 23"/>
                <a:gd name="T8" fmla="*/ 12 w 69"/>
                <a:gd name="T9" fmla="*/ 0 h 23"/>
                <a:gd name="T10" fmla="*/ 0 w 69"/>
                <a:gd name="T11" fmla="*/ 11 h 23"/>
                <a:gd name="T12" fmla="*/ 12 w 6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69" h="23">
                  <a:moveTo>
                    <a:pt x="12" y="23"/>
                  </a:moveTo>
                  <a:cubicBezTo>
                    <a:pt x="58" y="23"/>
                    <a:pt x="58" y="23"/>
                    <a:pt x="58" y="23"/>
                  </a:cubicBezTo>
                  <a:cubicBezTo>
                    <a:pt x="64" y="23"/>
                    <a:pt x="69" y="18"/>
                    <a:pt x="69" y="11"/>
                  </a:cubicBezTo>
                  <a:cubicBezTo>
                    <a:pt x="69" y="5"/>
                    <a:pt x="64" y="0"/>
                    <a:pt x="58" y="0"/>
                  </a:cubicBezTo>
                  <a:cubicBezTo>
                    <a:pt x="12" y="0"/>
                    <a:pt x="12" y="0"/>
                    <a:pt x="12" y="0"/>
                  </a:cubicBezTo>
                  <a:cubicBezTo>
                    <a:pt x="5" y="0"/>
                    <a:pt x="0" y="5"/>
                    <a:pt x="0" y="11"/>
                  </a:cubicBezTo>
                  <a:cubicBezTo>
                    <a:pt x="0" y="18"/>
                    <a:pt x="5" y="23"/>
                    <a:pt x="1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2" name="Freeform 23">
              <a:extLst>
                <a:ext uri="{FF2B5EF4-FFF2-40B4-BE49-F238E27FC236}">
                  <a16:creationId xmlns:a16="http://schemas.microsoft.com/office/drawing/2014/main" id="{870CB5AD-1A72-449D-936A-B5D9D1EC0ECA}"/>
                </a:ext>
              </a:extLst>
            </p:cNvPr>
            <p:cNvSpPr>
              <a:spLocks/>
            </p:cNvSpPr>
            <p:nvPr/>
          </p:nvSpPr>
          <p:spPr bwMode="auto">
            <a:xfrm>
              <a:off x="3382963" y="4067175"/>
              <a:ext cx="195263" cy="65088"/>
            </a:xfrm>
            <a:custGeom>
              <a:avLst/>
              <a:gdLst>
                <a:gd name="T0" fmla="*/ 12 w 69"/>
                <a:gd name="T1" fmla="*/ 23 h 23"/>
                <a:gd name="T2" fmla="*/ 58 w 69"/>
                <a:gd name="T3" fmla="*/ 23 h 23"/>
                <a:gd name="T4" fmla="*/ 69 w 69"/>
                <a:gd name="T5" fmla="*/ 11 h 23"/>
                <a:gd name="T6" fmla="*/ 58 w 69"/>
                <a:gd name="T7" fmla="*/ 0 h 23"/>
                <a:gd name="T8" fmla="*/ 12 w 69"/>
                <a:gd name="T9" fmla="*/ 0 h 23"/>
                <a:gd name="T10" fmla="*/ 0 w 69"/>
                <a:gd name="T11" fmla="*/ 11 h 23"/>
                <a:gd name="T12" fmla="*/ 12 w 6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69" h="23">
                  <a:moveTo>
                    <a:pt x="12" y="23"/>
                  </a:moveTo>
                  <a:cubicBezTo>
                    <a:pt x="58" y="23"/>
                    <a:pt x="58" y="23"/>
                    <a:pt x="58" y="23"/>
                  </a:cubicBezTo>
                  <a:cubicBezTo>
                    <a:pt x="64" y="23"/>
                    <a:pt x="69" y="18"/>
                    <a:pt x="69" y="11"/>
                  </a:cubicBezTo>
                  <a:cubicBezTo>
                    <a:pt x="69" y="5"/>
                    <a:pt x="64" y="0"/>
                    <a:pt x="58" y="0"/>
                  </a:cubicBezTo>
                  <a:cubicBezTo>
                    <a:pt x="12" y="0"/>
                    <a:pt x="12" y="0"/>
                    <a:pt x="12" y="0"/>
                  </a:cubicBezTo>
                  <a:cubicBezTo>
                    <a:pt x="5" y="0"/>
                    <a:pt x="0" y="5"/>
                    <a:pt x="0" y="11"/>
                  </a:cubicBezTo>
                  <a:cubicBezTo>
                    <a:pt x="0" y="18"/>
                    <a:pt x="5" y="23"/>
                    <a:pt x="1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3" name="Rectangle 24">
              <a:extLst>
                <a:ext uri="{FF2B5EF4-FFF2-40B4-BE49-F238E27FC236}">
                  <a16:creationId xmlns:a16="http://schemas.microsoft.com/office/drawing/2014/main" id="{E2DD1623-3BAB-4FC9-90B6-301B1128A08C}"/>
                </a:ext>
              </a:extLst>
            </p:cNvPr>
            <p:cNvSpPr>
              <a:spLocks noChangeArrowheads="1"/>
            </p:cNvSpPr>
            <p:nvPr/>
          </p:nvSpPr>
          <p:spPr bwMode="auto">
            <a:xfrm>
              <a:off x="3448051" y="3984625"/>
              <a:ext cx="65088"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4" name="Rectangle 25">
              <a:extLst>
                <a:ext uri="{FF2B5EF4-FFF2-40B4-BE49-F238E27FC236}">
                  <a16:creationId xmlns:a16="http://schemas.microsoft.com/office/drawing/2014/main" id="{0F328EC6-5A13-4DEA-A652-18DC4C36989B}"/>
                </a:ext>
              </a:extLst>
            </p:cNvPr>
            <p:cNvSpPr>
              <a:spLocks noChangeArrowheads="1"/>
            </p:cNvSpPr>
            <p:nvPr/>
          </p:nvSpPr>
          <p:spPr bwMode="auto">
            <a:xfrm>
              <a:off x="3448051" y="4151313"/>
              <a:ext cx="650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6" name="Freeform 26">
              <a:extLst>
                <a:ext uri="{FF2B5EF4-FFF2-40B4-BE49-F238E27FC236}">
                  <a16:creationId xmlns:a16="http://schemas.microsoft.com/office/drawing/2014/main" id="{A196231E-78A6-4E71-A6C7-0ED9A70D7381}"/>
                </a:ext>
              </a:extLst>
            </p:cNvPr>
            <p:cNvSpPr>
              <a:spLocks/>
            </p:cNvSpPr>
            <p:nvPr/>
          </p:nvSpPr>
          <p:spPr bwMode="auto">
            <a:xfrm>
              <a:off x="3382963" y="4233863"/>
              <a:ext cx="195263" cy="66675"/>
            </a:xfrm>
            <a:custGeom>
              <a:avLst/>
              <a:gdLst>
                <a:gd name="T0" fmla="*/ 69 w 69"/>
                <a:gd name="T1" fmla="*/ 12 h 23"/>
                <a:gd name="T2" fmla="*/ 58 w 69"/>
                <a:gd name="T3" fmla="*/ 0 h 23"/>
                <a:gd name="T4" fmla="*/ 12 w 69"/>
                <a:gd name="T5" fmla="*/ 0 h 23"/>
                <a:gd name="T6" fmla="*/ 0 w 69"/>
                <a:gd name="T7" fmla="*/ 12 h 23"/>
                <a:gd name="T8" fmla="*/ 12 w 69"/>
                <a:gd name="T9" fmla="*/ 23 h 23"/>
                <a:gd name="T10" fmla="*/ 58 w 69"/>
                <a:gd name="T11" fmla="*/ 23 h 23"/>
                <a:gd name="T12" fmla="*/ 69 w 69"/>
                <a:gd name="T13" fmla="*/ 12 h 23"/>
              </a:gdLst>
              <a:ahLst/>
              <a:cxnLst>
                <a:cxn ang="0">
                  <a:pos x="T0" y="T1"/>
                </a:cxn>
                <a:cxn ang="0">
                  <a:pos x="T2" y="T3"/>
                </a:cxn>
                <a:cxn ang="0">
                  <a:pos x="T4" y="T5"/>
                </a:cxn>
                <a:cxn ang="0">
                  <a:pos x="T6" y="T7"/>
                </a:cxn>
                <a:cxn ang="0">
                  <a:pos x="T8" y="T9"/>
                </a:cxn>
                <a:cxn ang="0">
                  <a:pos x="T10" y="T11"/>
                </a:cxn>
                <a:cxn ang="0">
                  <a:pos x="T12" y="T13"/>
                </a:cxn>
              </a:cxnLst>
              <a:rect l="0" t="0" r="r" b="b"/>
              <a:pathLst>
                <a:path w="69" h="23">
                  <a:moveTo>
                    <a:pt x="69" y="12"/>
                  </a:moveTo>
                  <a:cubicBezTo>
                    <a:pt x="69" y="5"/>
                    <a:pt x="64" y="0"/>
                    <a:pt x="58" y="0"/>
                  </a:cubicBezTo>
                  <a:cubicBezTo>
                    <a:pt x="12" y="0"/>
                    <a:pt x="12" y="0"/>
                    <a:pt x="12" y="0"/>
                  </a:cubicBezTo>
                  <a:cubicBezTo>
                    <a:pt x="5" y="0"/>
                    <a:pt x="0" y="5"/>
                    <a:pt x="0" y="12"/>
                  </a:cubicBezTo>
                  <a:cubicBezTo>
                    <a:pt x="0" y="18"/>
                    <a:pt x="5" y="23"/>
                    <a:pt x="12" y="23"/>
                  </a:cubicBezTo>
                  <a:cubicBezTo>
                    <a:pt x="58" y="23"/>
                    <a:pt x="58" y="23"/>
                    <a:pt x="58" y="23"/>
                  </a:cubicBezTo>
                  <a:cubicBezTo>
                    <a:pt x="64" y="23"/>
                    <a:pt x="69" y="18"/>
                    <a:pt x="6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8" name="Freeform 27">
              <a:extLst>
                <a:ext uri="{FF2B5EF4-FFF2-40B4-BE49-F238E27FC236}">
                  <a16:creationId xmlns:a16="http://schemas.microsoft.com/office/drawing/2014/main" id="{EF0D30EC-DC37-416D-89FA-1A14CD369620}"/>
                </a:ext>
              </a:extLst>
            </p:cNvPr>
            <p:cNvSpPr>
              <a:spLocks/>
            </p:cNvSpPr>
            <p:nvPr/>
          </p:nvSpPr>
          <p:spPr bwMode="auto">
            <a:xfrm>
              <a:off x="3448051" y="3779838"/>
              <a:ext cx="630238" cy="150813"/>
            </a:xfrm>
            <a:custGeom>
              <a:avLst/>
              <a:gdLst>
                <a:gd name="T0" fmla="*/ 23 w 222"/>
                <a:gd name="T1" fmla="*/ 25 h 53"/>
                <a:gd name="T2" fmla="*/ 25 w 222"/>
                <a:gd name="T3" fmla="*/ 24 h 53"/>
                <a:gd name="T4" fmla="*/ 197 w 222"/>
                <a:gd name="T5" fmla="*/ 24 h 53"/>
                <a:gd name="T6" fmla="*/ 199 w 222"/>
                <a:gd name="T7" fmla="*/ 25 h 53"/>
                <a:gd name="T8" fmla="*/ 199 w 222"/>
                <a:gd name="T9" fmla="*/ 53 h 53"/>
                <a:gd name="T10" fmla="*/ 222 w 222"/>
                <a:gd name="T11" fmla="*/ 24 h 53"/>
                <a:gd name="T12" fmla="*/ 197 w 222"/>
                <a:gd name="T13" fmla="*/ 0 h 53"/>
                <a:gd name="T14" fmla="*/ 25 w 222"/>
                <a:gd name="T15" fmla="*/ 0 h 53"/>
                <a:gd name="T16" fmla="*/ 0 w 222"/>
                <a:gd name="T17" fmla="*/ 25 h 53"/>
                <a:gd name="T18" fmla="*/ 0 w 222"/>
                <a:gd name="T19" fmla="*/ 35 h 53"/>
                <a:gd name="T20" fmla="*/ 23 w 222"/>
                <a:gd name="T21" fmla="*/ 35 h 53"/>
                <a:gd name="T22" fmla="*/ 23 w 222"/>
                <a:gd name="T23" fmla="*/ 2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53">
                  <a:moveTo>
                    <a:pt x="23" y="25"/>
                  </a:moveTo>
                  <a:cubicBezTo>
                    <a:pt x="23" y="24"/>
                    <a:pt x="24" y="24"/>
                    <a:pt x="25" y="24"/>
                  </a:cubicBezTo>
                  <a:cubicBezTo>
                    <a:pt x="197" y="24"/>
                    <a:pt x="197" y="24"/>
                    <a:pt x="197" y="24"/>
                  </a:cubicBezTo>
                  <a:cubicBezTo>
                    <a:pt x="198" y="24"/>
                    <a:pt x="199" y="24"/>
                    <a:pt x="199" y="25"/>
                  </a:cubicBezTo>
                  <a:cubicBezTo>
                    <a:pt x="199" y="53"/>
                    <a:pt x="199" y="53"/>
                    <a:pt x="199" y="53"/>
                  </a:cubicBezTo>
                  <a:cubicBezTo>
                    <a:pt x="222" y="24"/>
                    <a:pt x="222" y="24"/>
                    <a:pt x="222" y="24"/>
                  </a:cubicBezTo>
                  <a:cubicBezTo>
                    <a:pt x="222" y="11"/>
                    <a:pt x="211" y="0"/>
                    <a:pt x="197" y="0"/>
                  </a:cubicBezTo>
                  <a:cubicBezTo>
                    <a:pt x="25" y="0"/>
                    <a:pt x="25" y="0"/>
                    <a:pt x="25" y="0"/>
                  </a:cubicBezTo>
                  <a:cubicBezTo>
                    <a:pt x="11" y="0"/>
                    <a:pt x="0" y="12"/>
                    <a:pt x="0" y="25"/>
                  </a:cubicBezTo>
                  <a:cubicBezTo>
                    <a:pt x="0" y="35"/>
                    <a:pt x="0" y="35"/>
                    <a:pt x="0" y="35"/>
                  </a:cubicBezTo>
                  <a:cubicBezTo>
                    <a:pt x="23" y="35"/>
                    <a:pt x="23" y="35"/>
                    <a:pt x="23" y="35"/>
                  </a:cubicBezTo>
                  <a:lnTo>
                    <a:pt x="2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9" name="Freeform 28">
              <a:extLst>
                <a:ext uri="{FF2B5EF4-FFF2-40B4-BE49-F238E27FC236}">
                  <a16:creationId xmlns:a16="http://schemas.microsoft.com/office/drawing/2014/main" id="{B218A073-2A1C-476E-A160-ADDFE46B22E6}"/>
                </a:ext>
              </a:extLst>
            </p:cNvPr>
            <p:cNvSpPr>
              <a:spLocks/>
            </p:cNvSpPr>
            <p:nvPr/>
          </p:nvSpPr>
          <p:spPr bwMode="auto">
            <a:xfrm>
              <a:off x="3448051" y="4297363"/>
              <a:ext cx="630238" cy="204788"/>
            </a:xfrm>
            <a:custGeom>
              <a:avLst/>
              <a:gdLst>
                <a:gd name="T0" fmla="*/ 199 w 222"/>
                <a:gd name="T1" fmla="*/ 47 h 72"/>
                <a:gd name="T2" fmla="*/ 197 w 222"/>
                <a:gd name="T3" fmla="*/ 49 h 72"/>
                <a:gd name="T4" fmla="*/ 25 w 222"/>
                <a:gd name="T5" fmla="*/ 49 h 72"/>
                <a:gd name="T6" fmla="*/ 23 w 222"/>
                <a:gd name="T7" fmla="*/ 47 h 72"/>
                <a:gd name="T8" fmla="*/ 23 w 222"/>
                <a:gd name="T9" fmla="*/ 8 h 72"/>
                <a:gd name="T10" fmla="*/ 0 w 222"/>
                <a:gd name="T11" fmla="*/ 8 h 72"/>
                <a:gd name="T12" fmla="*/ 0 w 222"/>
                <a:gd name="T13" fmla="*/ 47 h 72"/>
                <a:gd name="T14" fmla="*/ 25 w 222"/>
                <a:gd name="T15" fmla="*/ 72 h 72"/>
                <a:gd name="T16" fmla="*/ 197 w 222"/>
                <a:gd name="T17" fmla="*/ 72 h 72"/>
                <a:gd name="T18" fmla="*/ 222 w 222"/>
                <a:gd name="T19" fmla="*/ 47 h 72"/>
                <a:gd name="T20" fmla="*/ 222 w 222"/>
                <a:gd name="T21" fmla="*/ 0 h 72"/>
                <a:gd name="T22" fmla="*/ 199 w 222"/>
                <a:gd name="T23" fmla="*/ 9 h 72"/>
                <a:gd name="T24" fmla="*/ 199 w 222"/>
                <a:gd name="T25"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 h="72">
                  <a:moveTo>
                    <a:pt x="199" y="47"/>
                  </a:moveTo>
                  <a:cubicBezTo>
                    <a:pt x="199" y="48"/>
                    <a:pt x="198" y="49"/>
                    <a:pt x="197" y="49"/>
                  </a:cubicBezTo>
                  <a:cubicBezTo>
                    <a:pt x="25" y="49"/>
                    <a:pt x="25" y="49"/>
                    <a:pt x="25" y="49"/>
                  </a:cubicBezTo>
                  <a:cubicBezTo>
                    <a:pt x="24" y="49"/>
                    <a:pt x="23" y="48"/>
                    <a:pt x="23" y="47"/>
                  </a:cubicBezTo>
                  <a:cubicBezTo>
                    <a:pt x="23" y="8"/>
                    <a:pt x="23" y="8"/>
                    <a:pt x="23" y="8"/>
                  </a:cubicBezTo>
                  <a:cubicBezTo>
                    <a:pt x="0" y="8"/>
                    <a:pt x="0" y="8"/>
                    <a:pt x="0" y="8"/>
                  </a:cubicBezTo>
                  <a:cubicBezTo>
                    <a:pt x="0" y="47"/>
                    <a:pt x="0" y="47"/>
                    <a:pt x="0" y="47"/>
                  </a:cubicBezTo>
                  <a:cubicBezTo>
                    <a:pt x="0" y="61"/>
                    <a:pt x="11" y="72"/>
                    <a:pt x="25" y="72"/>
                  </a:cubicBezTo>
                  <a:cubicBezTo>
                    <a:pt x="197" y="72"/>
                    <a:pt x="197" y="72"/>
                    <a:pt x="197" y="72"/>
                  </a:cubicBezTo>
                  <a:cubicBezTo>
                    <a:pt x="211" y="72"/>
                    <a:pt x="222" y="61"/>
                    <a:pt x="222" y="47"/>
                  </a:cubicBezTo>
                  <a:cubicBezTo>
                    <a:pt x="222" y="0"/>
                    <a:pt x="222" y="0"/>
                    <a:pt x="222" y="0"/>
                  </a:cubicBezTo>
                  <a:cubicBezTo>
                    <a:pt x="199" y="9"/>
                    <a:pt x="199" y="9"/>
                    <a:pt x="199" y="9"/>
                  </a:cubicBezTo>
                  <a:lnTo>
                    <a:pt x="199"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sp>
          <p:nvSpPr>
            <p:cNvPr id="70" name="Freeform 29">
              <a:extLst>
                <a:ext uri="{FF2B5EF4-FFF2-40B4-BE49-F238E27FC236}">
                  <a16:creationId xmlns:a16="http://schemas.microsoft.com/office/drawing/2014/main" id="{251D43B9-0BAD-4A93-B9A1-150CD56C86F6}"/>
                </a:ext>
              </a:extLst>
            </p:cNvPr>
            <p:cNvSpPr>
              <a:spLocks/>
            </p:cNvSpPr>
            <p:nvPr/>
          </p:nvSpPr>
          <p:spPr bwMode="auto">
            <a:xfrm>
              <a:off x="3983038" y="3862388"/>
              <a:ext cx="298450" cy="301625"/>
            </a:xfrm>
            <a:custGeom>
              <a:avLst/>
              <a:gdLst>
                <a:gd name="T0" fmla="*/ 101 w 105"/>
                <a:gd name="T1" fmla="*/ 38 h 106"/>
                <a:gd name="T2" fmla="*/ 67 w 105"/>
                <a:gd name="T3" fmla="*/ 4 h 106"/>
                <a:gd name="T4" fmla="*/ 50 w 105"/>
                <a:gd name="T5" fmla="*/ 9 h 106"/>
                <a:gd name="T6" fmla="*/ 0 w 105"/>
                <a:gd name="T7" fmla="*/ 70 h 106"/>
                <a:gd name="T8" fmla="*/ 35 w 105"/>
                <a:gd name="T9" fmla="*/ 106 h 106"/>
                <a:gd name="T10" fmla="*/ 97 w 105"/>
                <a:gd name="T11" fmla="*/ 55 h 106"/>
                <a:gd name="T12" fmla="*/ 101 w 105"/>
                <a:gd name="T13" fmla="*/ 38 h 106"/>
              </a:gdLst>
              <a:ahLst/>
              <a:cxnLst>
                <a:cxn ang="0">
                  <a:pos x="T0" y="T1"/>
                </a:cxn>
                <a:cxn ang="0">
                  <a:pos x="T2" y="T3"/>
                </a:cxn>
                <a:cxn ang="0">
                  <a:pos x="T4" y="T5"/>
                </a:cxn>
                <a:cxn ang="0">
                  <a:pos x="T6" y="T7"/>
                </a:cxn>
                <a:cxn ang="0">
                  <a:pos x="T8" y="T9"/>
                </a:cxn>
                <a:cxn ang="0">
                  <a:pos x="T10" y="T11"/>
                </a:cxn>
                <a:cxn ang="0">
                  <a:pos x="T12" y="T13"/>
                </a:cxn>
              </a:cxnLst>
              <a:rect l="0" t="0" r="r" b="b"/>
              <a:pathLst>
                <a:path w="105" h="106">
                  <a:moveTo>
                    <a:pt x="101" y="38"/>
                  </a:moveTo>
                  <a:cubicBezTo>
                    <a:pt x="67" y="4"/>
                    <a:pt x="67" y="4"/>
                    <a:pt x="67" y="4"/>
                  </a:cubicBezTo>
                  <a:cubicBezTo>
                    <a:pt x="63" y="0"/>
                    <a:pt x="55" y="2"/>
                    <a:pt x="50" y="9"/>
                  </a:cubicBezTo>
                  <a:cubicBezTo>
                    <a:pt x="0" y="70"/>
                    <a:pt x="0" y="70"/>
                    <a:pt x="0" y="70"/>
                  </a:cubicBezTo>
                  <a:cubicBezTo>
                    <a:pt x="35" y="106"/>
                    <a:pt x="35" y="106"/>
                    <a:pt x="35" y="106"/>
                  </a:cubicBezTo>
                  <a:cubicBezTo>
                    <a:pt x="97" y="55"/>
                    <a:pt x="97" y="55"/>
                    <a:pt x="97" y="55"/>
                  </a:cubicBezTo>
                  <a:cubicBezTo>
                    <a:pt x="103" y="50"/>
                    <a:pt x="105" y="42"/>
                    <a:pt x="101"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sp>
          <p:nvSpPr>
            <p:cNvPr id="71" name="Freeform 30">
              <a:extLst>
                <a:ext uri="{FF2B5EF4-FFF2-40B4-BE49-F238E27FC236}">
                  <a16:creationId xmlns:a16="http://schemas.microsoft.com/office/drawing/2014/main" id="{CFA09B2D-F92F-41AB-86FE-66185FC4238E}"/>
                </a:ext>
              </a:extLst>
            </p:cNvPr>
            <p:cNvSpPr>
              <a:spLocks/>
            </p:cNvSpPr>
            <p:nvPr/>
          </p:nvSpPr>
          <p:spPr bwMode="auto">
            <a:xfrm>
              <a:off x="3797301" y="4075113"/>
              <a:ext cx="269875" cy="269875"/>
            </a:xfrm>
            <a:custGeom>
              <a:avLst/>
              <a:gdLst>
                <a:gd name="T0" fmla="*/ 54 w 95"/>
                <a:gd name="T1" fmla="*/ 45 h 95"/>
                <a:gd name="T2" fmla="*/ 4 w 95"/>
                <a:gd name="T3" fmla="*/ 92 h 95"/>
                <a:gd name="T4" fmla="*/ 16 w 95"/>
                <a:gd name="T5" fmla="*/ 92 h 95"/>
                <a:gd name="T6" fmla="*/ 19 w 95"/>
                <a:gd name="T7" fmla="*/ 87 h 95"/>
                <a:gd name="T8" fmla="*/ 80 w 95"/>
                <a:gd name="T9" fmla="*/ 63 h 95"/>
                <a:gd name="T10" fmla="*/ 83 w 95"/>
                <a:gd name="T11" fmla="*/ 40 h 95"/>
                <a:gd name="T12" fmla="*/ 91 w 95"/>
                <a:gd name="T13" fmla="*/ 38 h 95"/>
                <a:gd name="T14" fmla="*/ 95 w 95"/>
                <a:gd name="T15" fmla="*/ 35 h 95"/>
                <a:gd name="T16" fmla="*/ 61 w 95"/>
                <a:gd name="T17" fmla="*/ 0 h 95"/>
                <a:gd name="T18" fmla="*/ 57 w 95"/>
                <a:gd name="T19" fmla="*/ 4 h 95"/>
                <a:gd name="T20" fmla="*/ 56 w 95"/>
                <a:gd name="T21" fmla="*/ 12 h 95"/>
                <a:gd name="T22" fmla="*/ 33 w 95"/>
                <a:gd name="T23" fmla="*/ 16 h 95"/>
                <a:gd name="T24" fmla="*/ 8 w 95"/>
                <a:gd name="T25" fmla="*/ 77 h 95"/>
                <a:gd name="T26" fmla="*/ 4 w 95"/>
                <a:gd name="T27" fmla="*/ 79 h 95"/>
                <a:gd name="T28" fmla="*/ 3 w 95"/>
                <a:gd name="T29" fmla="*/ 92 h 95"/>
                <a:gd name="T30" fmla="*/ 51 w 95"/>
                <a:gd name="T31" fmla="*/ 42 h 95"/>
                <a:gd name="T32" fmla="*/ 52 w 95"/>
                <a:gd name="T33" fmla="*/ 34 h 95"/>
                <a:gd name="T34" fmla="*/ 61 w 95"/>
                <a:gd name="T35" fmla="*/ 34 h 95"/>
                <a:gd name="T36" fmla="*/ 61 w 95"/>
                <a:gd name="T37" fmla="*/ 44 h 95"/>
                <a:gd name="T38" fmla="*/ 54 w 95"/>
                <a:gd name="T39"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95">
                  <a:moveTo>
                    <a:pt x="54" y="45"/>
                  </a:moveTo>
                  <a:cubicBezTo>
                    <a:pt x="4" y="92"/>
                    <a:pt x="4" y="92"/>
                    <a:pt x="4" y="92"/>
                  </a:cubicBezTo>
                  <a:cubicBezTo>
                    <a:pt x="7" y="95"/>
                    <a:pt x="13" y="95"/>
                    <a:pt x="16" y="92"/>
                  </a:cubicBezTo>
                  <a:cubicBezTo>
                    <a:pt x="18" y="91"/>
                    <a:pt x="18" y="89"/>
                    <a:pt x="19" y="87"/>
                  </a:cubicBezTo>
                  <a:cubicBezTo>
                    <a:pt x="80" y="63"/>
                    <a:pt x="80" y="63"/>
                    <a:pt x="80" y="63"/>
                  </a:cubicBezTo>
                  <a:cubicBezTo>
                    <a:pt x="83" y="40"/>
                    <a:pt x="83" y="40"/>
                    <a:pt x="83" y="40"/>
                  </a:cubicBezTo>
                  <a:cubicBezTo>
                    <a:pt x="86" y="41"/>
                    <a:pt x="89" y="40"/>
                    <a:pt x="91" y="38"/>
                  </a:cubicBezTo>
                  <a:cubicBezTo>
                    <a:pt x="95" y="35"/>
                    <a:pt x="95" y="35"/>
                    <a:pt x="95" y="35"/>
                  </a:cubicBezTo>
                  <a:cubicBezTo>
                    <a:pt x="61" y="0"/>
                    <a:pt x="61" y="0"/>
                    <a:pt x="61" y="0"/>
                  </a:cubicBezTo>
                  <a:cubicBezTo>
                    <a:pt x="57" y="4"/>
                    <a:pt x="57" y="4"/>
                    <a:pt x="57" y="4"/>
                  </a:cubicBezTo>
                  <a:cubicBezTo>
                    <a:pt x="55" y="7"/>
                    <a:pt x="55" y="9"/>
                    <a:pt x="56" y="12"/>
                  </a:cubicBezTo>
                  <a:cubicBezTo>
                    <a:pt x="33" y="16"/>
                    <a:pt x="33" y="16"/>
                    <a:pt x="33" y="16"/>
                  </a:cubicBezTo>
                  <a:cubicBezTo>
                    <a:pt x="8" y="77"/>
                    <a:pt x="8" y="77"/>
                    <a:pt x="8" y="77"/>
                  </a:cubicBezTo>
                  <a:cubicBezTo>
                    <a:pt x="7" y="77"/>
                    <a:pt x="5" y="78"/>
                    <a:pt x="4" y="79"/>
                  </a:cubicBezTo>
                  <a:cubicBezTo>
                    <a:pt x="0" y="83"/>
                    <a:pt x="0" y="88"/>
                    <a:pt x="3" y="92"/>
                  </a:cubicBezTo>
                  <a:cubicBezTo>
                    <a:pt x="51" y="42"/>
                    <a:pt x="51" y="42"/>
                    <a:pt x="51" y="42"/>
                  </a:cubicBezTo>
                  <a:cubicBezTo>
                    <a:pt x="50" y="39"/>
                    <a:pt x="50" y="36"/>
                    <a:pt x="52" y="34"/>
                  </a:cubicBezTo>
                  <a:cubicBezTo>
                    <a:pt x="55" y="32"/>
                    <a:pt x="59" y="32"/>
                    <a:pt x="61" y="34"/>
                  </a:cubicBezTo>
                  <a:cubicBezTo>
                    <a:pt x="64" y="37"/>
                    <a:pt x="64" y="41"/>
                    <a:pt x="61" y="44"/>
                  </a:cubicBezTo>
                  <a:cubicBezTo>
                    <a:pt x="59" y="46"/>
                    <a:pt x="56" y="46"/>
                    <a:pt x="5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sp>
          <p:nvSpPr>
            <p:cNvPr id="74" name="Rectangle 31">
              <a:extLst>
                <a:ext uri="{FF2B5EF4-FFF2-40B4-BE49-F238E27FC236}">
                  <a16:creationId xmlns:a16="http://schemas.microsoft.com/office/drawing/2014/main" id="{CBF8B741-2433-4B33-8C1D-78EDF541A119}"/>
                </a:ext>
              </a:extLst>
            </p:cNvPr>
            <p:cNvSpPr>
              <a:spLocks noChangeArrowheads="1"/>
            </p:cNvSpPr>
            <p:nvPr/>
          </p:nvSpPr>
          <p:spPr bwMode="auto">
            <a:xfrm>
              <a:off x="3649663" y="3924300"/>
              <a:ext cx="230188" cy="92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sp>
          <p:nvSpPr>
            <p:cNvPr id="75" name="Rectangle 32">
              <a:extLst>
                <a:ext uri="{FF2B5EF4-FFF2-40B4-BE49-F238E27FC236}">
                  <a16:creationId xmlns:a16="http://schemas.microsoft.com/office/drawing/2014/main" id="{3980D079-17CD-4498-B519-ECA35EB66EBE}"/>
                </a:ext>
              </a:extLst>
            </p:cNvPr>
            <p:cNvSpPr>
              <a:spLocks noChangeArrowheads="1"/>
            </p:cNvSpPr>
            <p:nvPr/>
          </p:nvSpPr>
          <p:spPr bwMode="auto">
            <a:xfrm>
              <a:off x="3649663" y="4095750"/>
              <a:ext cx="139700"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sp>
          <p:nvSpPr>
            <p:cNvPr id="76" name="Rectangle 33">
              <a:extLst>
                <a:ext uri="{FF2B5EF4-FFF2-40B4-BE49-F238E27FC236}">
                  <a16:creationId xmlns:a16="http://schemas.microsoft.com/office/drawing/2014/main" id="{C44ABBC8-6E4B-49A2-94EF-01E6897BF3E1}"/>
                </a:ext>
              </a:extLst>
            </p:cNvPr>
            <p:cNvSpPr>
              <a:spLocks noChangeArrowheads="1"/>
            </p:cNvSpPr>
            <p:nvPr/>
          </p:nvSpPr>
          <p:spPr bwMode="auto">
            <a:xfrm>
              <a:off x="3649663" y="4262438"/>
              <a:ext cx="90488" cy="92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grpSp>
      <p:sp>
        <p:nvSpPr>
          <p:cNvPr id="147" name="Content Placeholder 1">
            <a:extLst>
              <a:ext uri="{FF2B5EF4-FFF2-40B4-BE49-F238E27FC236}">
                <a16:creationId xmlns:a16="http://schemas.microsoft.com/office/drawing/2014/main" id="{71FA7B31-0CFC-45E0-9436-098EFC1B2AE1}"/>
              </a:ext>
            </a:extLst>
          </p:cNvPr>
          <p:cNvSpPr txBox="1">
            <a:spLocks/>
          </p:cNvSpPr>
          <p:nvPr/>
        </p:nvSpPr>
        <p:spPr>
          <a:xfrm>
            <a:off x="7338796" y="5082920"/>
            <a:ext cx="1805203" cy="200055"/>
          </a:xfrm>
          <a:prstGeom prst="rect">
            <a:avLst/>
          </a:prstGeom>
        </p:spPr>
        <p:txBody>
          <a:bodyPr wrap="square" lIns="0" tIns="0" rIns="0" bIns="0" anchor="t" anchorCtr="0">
            <a:sp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ts val="720"/>
              </a:spcBef>
              <a:spcAft>
                <a:spcPct val="0"/>
              </a:spcAft>
              <a:buClr>
                <a:srgbClr val="204762"/>
              </a:buClr>
              <a:buSzPct val="100000"/>
              <a:buFontTx/>
              <a:buNone/>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Procurement strategy</a:t>
            </a:r>
          </a:p>
        </p:txBody>
      </p:sp>
      <p:sp>
        <p:nvSpPr>
          <p:cNvPr id="148" name="Freeform 315">
            <a:extLst>
              <a:ext uri="{FF2B5EF4-FFF2-40B4-BE49-F238E27FC236}">
                <a16:creationId xmlns:a16="http://schemas.microsoft.com/office/drawing/2014/main" id="{0BC0C7D1-59CB-4BEE-A232-62982A7330E1}"/>
              </a:ext>
            </a:extLst>
          </p:cNvPr>
          <p:cNvSpPr>
            <a:spLocks noChangeAspect="1"/>
          </p:cNvSpPr>
          <p:nvPr/>
        </p:nvSpPr>
        <p:spPr bwMode="auto">
          <a:xfrm>
            <a:off x="6991760" y="1851176"/>
            <a:ext cx="155448" cy="247100"/>
          </a:xfrm>
          <a:custGeom>
            <a:avLst/>
            <a:gdLst>
              <a:gd name="T0" fmla="*/ 53 w 60"/>
              <a:gd name="T1" fmla="*/ 92 h 114"/>
              <a:gd name="T2" fmla="*/ 37 w 60"/>
              <a:gd name="T3" fmla="*/ 112 h 114"/>
              <a:gd name="T4" fmla="*/ 35 w 60"/>
              <a:gd name="T5" fmla="*/ 114 h 114"/>
              <a:gd name="T6" fmla="*/ 25 w 60"/>
              <a:gd name="T7" fmla="*/ 113 h 114"/>
              <a:gd name="T8" fmla="*/ 24 w 60"/>
              <a:gd name="T9" fmla="*/ 100 h 114"/>
              <a:gd name="T10" fmla="*/ 10 w 60"/>
              <a:gd name="T11" fmla="*/ 96 h 114"/>
              <a:gd name="T12" fmla="*/ 2 w 60"/>
              <a:gd name="T13" fmla="*/ 90 h 114"/>
              <a:gd name="T14" fmla="*/ 1 w 60"/>
              <a:gd name="T15" fmla="*/ 87 h 114"/>
              <a:gd name="T16" fmla="*/ 9 w 60"/>
              <a:gd name="T17" fmla="*/ 77 h 114"/>
              <a:gd name="T18" fmla="*/ 11 w 60"/>
              <a:gd name="T19" fmla="*/ 78 h 114"/>
              <a:gd name="T20" fmla="*/ 31 w 60"/>
              <a:gd name="T21" fmla="*/ 86 h 114"/>
              <a:gd name="T22" fmla="*/ 44 w 60"/>
              <a:gd name="T23" fmla="*/ 76 h 114"/>
              <a:gd name="T24" fmla="*/ 41 w 60"/>
              <a:gd name="T25" fmla="*/ 70 h 114"/>
              <a:gd name="T26" fmla="*/ 33 w 60"/>
              <a:gd name="T27" fmla="*/ 66 h 114"/>
              <a:gd name="T28" fmla="*/ 24 w 60"/>
              <a:gd name="T29" fmla="*/ 62 h 114"/>
              <a:gd name="T30" fmla="*/ 16 w 60"/>
              <a:gd name="T31" fmla="*/ 58 h 114"/>
              <a:gd name="T32" fmla="*/ 9 w 60"/>
              <a:gd name="T33" fmla="*/ 53 h 114"/>
              <a:gd name="T34" fmla="*/ 4 w 60"/>
              <a:gd name="T35" fmla="*/ 47 h 114"/>
              <a:gd name="T36" fmla="*/ 2 w 60"/>
              <a:gd name="T37" fmla="*/ 37 h 114"/>
              <a:gd name="T38" fmla="*/ 24 w 60"/>
              <a:gd name="T39" fmla="*/ 14 h 114"/>
              <a:gd name="T40" fmla="*/ 25 w 60"/>
              <a:gd name="T41" fmla="*/ 1 h 114"/>
              <a:gd name="T42" fmla="*/ 35 w 60"/>
              <a:gd name="T43" fmla="*/ 0 h 114"/>
              <a:gd name="T44" fmla="*/ 37 w 60"/>
              <a:gd name="T45" fmla="*/ 2 h 114"/>
              <a:gd name="T46" fmla="*/ 44 w 60"/>
              <a:gd name="T47" fmla="*/ 15 h 114"/>
              <a:gd name="T48" fmla="*/ 54 w 60"/>
              <a:gd name="T49" fmla="*/ 19 h 114"/>
              <a:gd name="T50" fmla="*/ 57 w 60"/>
              <a:gd name="T51" fmla="*/ 22 h 114"/>
              <a:gd name="T52" fmla="*/ 52 w 60"/>
              <a:gd name="T53" fmla="*/ 34 h 114"/>
              <a:gd name="T54" fmla="*/ 49 w 60"/>
              <a:gd name="T55" fmla="*/ 34 h 114"/>
              <a:gd name="T56" fmla="*/ 46 w 60"/>
              <a:gd name="T57" fmla="*/ 32 h 114"/>
              <a:gd name="T58" fmla="*/ 37 w 60"/>
              <a:gd name="T59" fmla="*/ 28 h 114"/>
              <a:gd name="T60" fmla="*/ 22 w 60"/>
              <a:gd name="T61" fmla="*/ 30 h 114"/>
              <a:gd name="T62" fmla="*/ 19 w 60"/>
              <a:gd name="T63" fmla="*/ 40 h 114"/>
              <a:gd name="T64" fmla="*/ 23 w 60"/>
              <a:gd name="T65" fmla="*/ 45 h 114"/>
              <a:gd name="T66" fmla="*/ 30 w 60"/>
              <a:gd name="T67" fmla="*/ 49 h 114"/>
              <a:gd name="T68" fmla="*/ 40 w 60"/>
              <a:gd name="T69" fmla="*/ 52 h 114"/>
              <a:gd name="T70" fmla="*/ 50 w 60"/>
              <a:gd name="T71" fmla="*/ 57 h 114"/>
              <a:gd name="T72" fmla="*/ 57 w 60"/>
              <a:gd name="T73" fmla="*/ 64 h 114"/>
              <a:gd name="T74" fmla="*/ 60 w 60"/>
              <a:gd name="T75" fmla="*/ 7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114">
                <a:moveTo>
                  <a:pt x="60" y="75"/>
                </a:moveTo>
                <a:cubicBezTo>
                  <a:pt x="60" y="82"/>
                  <a:pt x="58" y="87"/>
                  <a:pt x="53" y="92"/>
                </a:cubicBezTo>
                <a:cubicBezTo>
                  <a:pt x="49" y="97"/>
                  <a:pt x="44" y="99"/>
                  <a:pt x="37" y="100"/>
                </a:cubicBezTo>
                <a:cubicBezTo>
                  <a:pt x="37" y="112"/>
                  <a:pt x="37" y="112"/>
                  <a:pt x="37" y="112"/>
                </a:cubicBezTo>
                <a:cubicBezTo>
                  <a:pt x="37" y="112"/>
                  <a:pt x="37" y="113"/>
                  <a:pt x="36" y="113"/>
                </a:cubicBezTo>
                <a:cubicBezTo>
                  <a:pt x="36" y="113"/>
                  <a:pt x="36" y="114"/>
                  <a:pt x="35" y="114"/>
                </a:cubicBezTo>
                <a:cubicBezTo>
                  <a:pt x="26" y="114"/>
                  <a:pt x="26" y="114"/>
                  <a:pt x="26" y="114"/>
                </a:cubicBezTo>
                <a:cubicBezTo>
                  <a:pt x="26" y="114"/>
                  <a:pt x="25" y="113"/>
                  <a:pt x="25" y="113"/>
                </a:cubicBezTo>
                <a:cubicBezTo>
                  <a:pt x="25" y="113"/>
                  <a:pt x="24" y="112"/>
                  <a:pt x="24" y="112"/>
                </a:cubicBezTo>
                <a:cubicBezTo>
                  <a:pt x="24" y="100"/>
                  <a:pt x="24" y="100"/>
                  <a:pt x="24" y="100"/>
                </a:cubicBezTo>
                <a:cubicBezTo>
                  <a:pt x="22" y="100"/>
                  <a:pt x="19" y="99"/>
                  <a:pt x="16" y="99"/>
                </a:cubicBezTo>
                <a:cubicBezTo>
                  <a:pt x="14" y="98"/>
                  <a:pt x="12" y="97"/>
                  <a:pt x="10" y="96"/>
                </a:cubicBezTo>
                <a:cubicBezTo>
                  <a:pt x="8" y="95"/>
                  <a:pt x="7" y="94"/>
                  <a:pt x="5" y="93"/>
                </a:cubicBezTo>
                <a:cubicBezTo>
                  <a:pt x="4" y="92"/>
                  <a:pt x="3" y="91"/>
                  <a:pt x="2" y="90"/>
                </a:cubicBezTo>
                <a:cubicBezTo>
                  <a:pt x="2" y="90"/>
                  <a:pt x="1" y="89"/>
                  <a:pt x="1" y="89"/>
                </a:cubicBezTo>
                <a:cubicBezTo>
                  <a:pt x="1" y="88"/>
                  <a:pt x="0" y="87"/>
                  <a:pt x="1" y="87"/>
                </a:cubicBezTo>
                <a:cubicBezTo>
                  <a:pt x="8" y="78"/>
                  <a:pt x="8" y="78"/>
                  <a:pt x="8" y="78"/>
                </a:cubicBezTo>
                <a:cubicBezTo>
                  <a:pt x="8" y="78"/>
                  <a:pt x="8" y="77"/>
                  <a:pt x="9" y="77"/>
                </a:cubicBezTo>
                <a:cubicBezTo>
                  <a:pt x="10" y="77"/>
                  <a:pt x="10" y="77"/>
                  <a:pt x="11" y="78"/>
                </a:cubicBezTo>
                <a:cubicBezTo>
                  <a:pt x="11" y="78"/>
                  <a:pt x="11" y="78"/>
                  <a:pt x="11" y="78"/>
                </a:cubicBezTo>
                <a:cubicBezTo>
                  <a:pt x="15" y="82"/>
                  <a:pt x="21" y="85"/>
                  <a:pt x="26" y="86"/>
                </a:cubicBezTo>
                <a:cubicBezTo>
                  <a:pt x="28" y="86"/>
                  <a:pt x="29" y="86"/>
                  <a:pt x="31" y="86"/>
                </a:cubicBezTo>
                <a:cubicBezTo>
                  <a:pt x="34" y="86"/>
                  <a:pt x="37" y="85"/>
                  <a:pt x="40" y="84"/>
                </a:cubicBezTo>
                <a:cubicBezTo>
                  <a:pt x="42" y="82"/>
                  <a:pt x="44" y="79"/>
                  <a:pt x="44" y="76"/>
                </a:cubicBezTo>
                <a:cubicBezTo>
                  <a:pt x="44" y="75"/>
                  <a:pt x="43" y="74"/>
                  <a:pt x="43" y="73"/>
                </a:cubicBezTo>
                <a:cubicBezTo>
                  <a:pt x="42" y="72"/>
                  <a:pt x="41" y="71"/>
                  <a:pt x="41" y="70"/>
                </a:cubicBezTo>
                <a:cubicBezTo>
                  <a:pt x="40" y="69"/>
                  <a:pt x="39" y="68"/>
                  <a:pt x="37" y="68"/>
                </a:cubicBezTo>
                <a:cubicBezTo>
                  <a:pt x="35" y="67"/>
                  <a:pt x="34" y="66"/>
                  <a:pt x="33" y="66"/>
                </a:cubicBezTo>
                <a:cubicBezTo>
                  <a:pt x="32" y="65"/>
                  <a:pt x="30" y="64"/>
                  <a:pt x="28" y="63"/>
                </a:cubicBezTo>
                <a:cubicBezTo>
                  <a:pt x="26" y="63"/>
                  <a:pt x="25" y="62"/>
                  <a:pt x="24" y="62"/>
                </a:cubicBezTo>
                <a:cubicBezTo>
                  <a:pt x="23" y="62"/>
                  <a:pt x="22" y="61"/>
                  <a:pt x="20" y="60"/>
                </a:cubicBezTo>
                <a:cubicBezTo>
                  <a:pt x="18" y="59"/>
                  <a:pt x="17" y="59"/>
                  <a:pt x="16" y="58"/>
                </a:cubicBezTo>
                <a:cubicBezTo>
                  <a:pt x="15" y="58"/>
                  <a:pt x="14" y="57"/>
                  <a:pt x="12" y="56"/>
                </a:cubicBezTo>
                <a:cubicBezTo>
                  <a:pt x="11" y="55"/>
                  <a:pt x="10" y="54"/>
                  <a:pt x="9" y="53"/>
                </a:cubicBezTo>
                <a:cubicBezTo>
                  <a:pt x="8" y="52"/>
                  <a:pt x="7" y="51"/>
                  <a:pt x="6" y="50"/>
                </a:cubicBezTo>
                <a:cubicBezTo>
                  <a:pt x="5" y="49"/>
                  <a:pt x="5" y="48"/>
                  <a:pt x="4" y="47"/>
                </a:cubicBezTo>
                <a:cubicBezTo>
                  <a:pt x="3" y="45"/>
                  <a:pt x="3" y="44"/>
                  <a:pt x="3" y="42"/>
                </a:cubicBezTo>
                <a:cubicBezTo>
                  <a:pt x="2" y="41"/>
                  <a:pt x="2" y="39"/>
                  <a:pt x="2" y="37"/>
                </a:cubicBezTo>
                <a:cubicBezTo>
                  <a:pt x="2" y="32"/>
                  <a:pt x="4" y="27"/>
                  <a:pt x="8" y="22"/>
                </a:cubicBezTo>
                <a:cubicBezTo>
                  <a:pt x="12" y="18"/>
                  <a:pt x="18" y="15"/>
                  <a:pt x="24" y="14"/>
                </a:cubicBezTo>
                <a:cubicBezTo>
                  <a:pt x="24" y="2"/>
                  <a:pt x="24" y="2"/>
                  <a:pt x="24" y="2"/>
                </a:cubicBezTo>
                <a:cubicBezTo>
                  <a:pt x="24" y="2"/>
                  <a:pt x="25" y="1"/>
                  <a:pt x="25" y="1"/>
                </a:cubicBezTo>
                <a:cubicBezTo>
                  <a:pt x="25" y="0"/>
                  <a:pt x="26" y="0"/>
                  <a:pt x="26" y="0"/>
                </a:cubicBezTo>
                <a:cubicBezTo>
                  <a:pt x="35" y="0"/>
                  <a:pt x="35" y="0"/>
                  <a:pt x="35" y="0"/>
                </a:cubicBezTo>
                <a:cubicBezTo>
                  <a:pt x="36" y="0"/>
                  <a:pt x="36" y="0"/>
                  <a:pt x="36" y="1"/>
                </a:cubicBezTo>
                <a:cubicBezTo>
                  <a:pt x="37" y="1"/>
                  <a:pt x="37" y="2"/>
                  <a:pt x="37" y="2"/>
                </a:cubicBezTo>
                <a:cubicBezTo>
                  <a:pt x="37" y="13"/>
                  <a:pt x="37" y="13"/>
                  <a:pt x="37" y="13"/>
                </a:cubicBezTo>
                <a:cubicBezTo>
                  <a:pt x="39" y="14"/>
                  <a:pt x="42" y="14"/>
                  <a:pt x="44" y="15"/>
                </a:cubicBezTo>
                <a:cubicBezTo>
                  <a:pt x="46" y="16"/>
                  <a:pt x="48" y="16"/>
                  <a:pt x="50" y="17"/>
                </a:cubicBezTo>
                <a:cubicBezTo>
                  <a:pt x="51" y="18"/>
                  <a:pt x="52" y="18"/>
                  <a:pt x="54" y="19"/>
                </a:cubicBezTo>
                <a:cubicBezTo>
                  <a:pt x="55" y="20"/>
                  <a:pt x="56" y="21"/>
                  <a:pt x="56" y="21"/>
                </a:cubicBezTo>
                <a:cubicBezTo>
                  <a:pt x="56" y="22"/>
                  <a:pt x="57" y="22"/>
                  <a:pt x="57" y="22"/>
                </a:cubicBezTo>
                <a:cubicBezTo>
                  <a:pt x="58" y="23"/>
                  <a:pt x="58" y="24"/>
                  <a:pt x="57" y="24"/>
                </a:cubicBezTo>
                <a:cubicBezTo>
                  <a:pt x="52" y="34"/>
                  <a:pt x="52" y="34"/>
                  <a:pt x="52" y="34"/>
                </a:cubicBezTo>
                <a:cubicBezTo>
                  <a:pt x="52" y="34"/>
                  <a:pt x="51" y="35"/>
                  <a:pt x="51" y="35"/>
                </a:cubicBezTo>
                <a:cubicBezTo>
                  <a:pt x="50" y="35"/>
                  <a:pt x="50" y="35"/>
                  <a:pt x="49" y="34"/>
                </a:cubicBezTo>
                <a:cubicBezTo>
                  <a:pt x="49" y="34"/>
                  <a:pt x="49" y="34"/>
                  <a:pt x="48" y="34"/>
                </a:cubicBezTo>
                <a:cubicBezTo>
                  <a:pt x="48" y="33"/>
                  <a:pt x="47" y="33"/>
                  <a:pt x="46" y="32"/>
                </a:cubicBezTo>
                <a:cubicBezTo>
                  <a:pt x="44" y="31"/>
                  <a:pt x="43" y="30"/>
                  <a:pt x="42" y="30"/>
                </a:cubicBezTo>
                <a:cubicBezTo>
                  <a:pt x="41" y="29"/>
                  <a:pt x="39" y="29"/>
                  <a:pt x="37" y="28"/>
                </a:cubicBezTo>
                <a:cubicBezTo>
                  <a:pt x="35" y="28"/>
                  <a:pt x="34" y="27"/>
                  <a:pt x="32" y="27"/>
                </a:cubicBezTo>
                <a:cubicBezTo>
                  <a:pt x="28" y="27"/>
                  <a:pt x="25" y="28"/>
                  <a:pt x="22" y="30"/>
                </a:cubicBezTo>
                <a:cubicBezTo>
                  <a:pt x="19" y="32"/>
                  <a:pt x="18" y="34"/>
                  <a:pt x="18" y="37"/>
                </a:cubicBezTo>
                <a:cubicBezTo>
                  <a:pt x="18" y="38"/>
                  <a:pt x="18" y="39"/>
                  <a:pt x="19" y="40"/>
                </a:cubicBezTo>
                <a:cubicBezTo>
                  <a:pt x="19" y="41"/>
                  <a:pt x="20" y="42"/>
                  <a:pt x="21" y="43"/>
                </a:cubicBezTo>
                <a:cubicBezTo>
                  <a:pt x="21" y="44"/>
                  <a:pt x="22" y="44"/>
                  <a:pt x="23" y="45"/>
                </a:cubicBezTo>
                <a:cubicBezTo>
                  <a:pt x="24" y="45"/>
                  <a:pt x="25" y="46"/>
                  <a:pt x="27" y="47"/>
                </a:cubicBezTo>
                <a:cubicBezTo>
                  <a:pt x="28" y="48"/>
                  <a:pt x="29" y="48"/>
                  <a:pt x="30" y="49"/>
                </a:cubicBezTo>
                <a:cubicBezTo>
                  <a:pt x="31" y="49"/>
                  <a:pt x="33" y="50"/>
                  <a:pt x="35" y="50"/>
                </a:cubicBezTo>
                <a:cubicBezTo>
                  <a:pt x="37" y="51"/>
                  <a:pt x="39" y="52"/>
                  <a:pt x="40" y="52"/>
                </a:cubicBezTo>
                <a:cubicBezTo>
                  <a:pt x="41" y="53"/>
                  <a:pt x="43" y="54"/>
                  <a:pt x="45" y="55"/>
                </a:cubicBezTo>
                <a:cubicBezTo>
                  <a:pt x="47" y="56"/>
                  <a:pt x="48" y="56"/>
                  <a:pt x="50" y="57"/>
                </a:cubicBezTo>
                <a:cubicBezTo>
                  <a:pt x="51" y="58"/>
                  <a:pt x="52" y="59"/>
                  <a:pt x="54" y="60"/>
                </a:cubicBezTo>
                <a:cubicBezTo>
                  <a:pt x="55" y="62"/>
                  <a:pt x="56" y="63"/>
                  <a:pt x="57" y="64"/>
                </a:cubicBezTo>
                <a:cubicBezTo>
                  <a:pt x="58" y="66"/>
                  <a:pt x="58" y="67"/>
                  <a:pt x="59" y="69"/>
                </a:cubicBezTo>
                <a:cubicBezTo>
                  <a:pt x="59" y="71"/>
                  <a:pt x="60" y="73"/>
                  <a:pt x="60" y="75"/>
                </a:cubicBezTo>
                <a:close/>
              </a:path>
            </a:pathLst>
          </a:custGeom>
          <a:solidFill>
            <a:schemeClr val="accent3"/>
          </a:solidFill>
          <a:ln>
            <a:noFill/>
          </a:ln>
        </p:spPr>
        <p:txBody>
          <a:bodyPr vert="horz" wrap="square" lIns="85347" tIns="42674" rIns="85347" bIns="4267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entury Gothic"/>
              <a:ea typeface="+mn-ea"/>
              <a:cs typeface="+mn-cs"/>
              <a:sym typeface="+mn-lt"/>
            </a:endParaRPr>
          </a:p>
        </p:txBody>
      </p:sp>
      <p:sp>
        <p:nvSpPr>
          <p:cNvPr id="149" name="Content Placeholder 1">
            <a:extLst>
              <a:ext uri="{FF2B5EF4-FFF2-40B4-BE49-F238E27FC236}">
                <a16:creationId xmlns:a16="http://schemas.microsoft.com/office/drawing/2014/main" id="{57811C0B-DE23-40B4-95C3-86A46421A0A0}"/>
              </a:ext>
            </a:extLst>
          </p:cNvPr>
          <p:cNvSpPr txBox="1">
            <a:spLocks/>
          </p:cNvSpPr>
          <p:nvPr/>
        </p:nvSpPr>
        <p:spPr>
          <a:xfrm>
            <a:off x="7338796" y="1874699"/>
            <a:ext cx="1805203" cy="200055"/>
          </a:xfrm>
          <a:prstGeom prst="rect">
            <a:avLst/>
          </a:prstGeom>
        </p:spPr>
        <p:txBody>
          <a:bodyPr wrap="square" lIns="0" tIns="0" rIns="0" bIns="0" anchor="t" anchorCtr="0">
            <a:sp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ts val="720"/>
              </a:spcBef>
              <a:spcAft>
                <a:spcPct val="0"/>
              </a:spcAft>
              <a:buClr>
                <a:srgbClr val="204762"/>
              </a:buClr>
              <a:buSzPct val="100000"/>
              <a:buFontTx/>
              <a:buNone/>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Cost assessment</a:t>
            </a:r>
          </a:p>
        </p:txBody>
      </p:sp>
      <p:cxnSp>
        <p:nvCxnSpPr>
          <p:cNvPr id="151" name="Straight Arrow Connector 150">
            <a:extLst>
              <a:ext uri="{FF2B5EF4-FFF2-40B4-BE49-F238E27FC236}">
                <a16:creationId xmlns:a16="http://schemas.microsoft.com/office/drawing/2014/main" id="{49B4BBAE-300D-4C09-8255-F0570A7D9593}"/>
              </a:ext>
            </a:extLst>
          </p:cNvPr>
          <p:cNvCxnSpPr/>
          <p:nvPr/>
        </p:nvCxnSpPr>
        <p:spPr>
          <a:xfrm>
            <a:off x="6602896" y="5176522"/>
            <a:ext cx="245411" cy="0"/>
          </a:xfrm>
          <a:prstGeom prst="straightConnector1">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D1A38DB6-4983-4053-859B-C5D5307FF584}"/>
              </a:ext>
            </a:extLst>
          </p:cNvPr>
          <p:cNvCxnSpPr/>
          <p:nvPr/>
        </p:nvCxnSpPr>
        <p:spPr>
          <a:xfrm>
            <a:off x="5385267" y="2287545"/>
            <a:ext cx="1463040" cy="0"/>
          </a:xfrm>
          <a:prstGeom prst="straightConnector1">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53" name="Group 152">
            <a:extLst>
              <a:ext uri="{FF2B5EF4-FFF2-40B4-BE49-F238E27FC236}">
                <a16:creationId xmlns:a16="http://schemas.microsoft.com/office/drawing/2014/main" id="{C6459434-1A7E-49A6-90BF-B2A75AC57350}"/>
              </a:ext>
            </a:extLst>
          </p:cNvPr>
          <p:cNvGrpSpPr/>
          <p:nvPr/>
        </p:nvGrpSpPr>
        <p:grpSpPr>
          <a:xfrm>
            <a:off x="6934329" y="1476062"/>
            <a:ext cx="270311" cy="224985"/>
            <a:chOff x="2079328" y="1699575"/>
            <a:chExt cx="4834552" cy="4023900"/>
          </a:xfrm>
          <a:solidFill>
            <a:schemeClr val="accent3"/>
          </a:solidFill>
        </p:grpSpPr>
        <p:sp>
          <p:nvSpPr>
            <p:cNvPr id="154" name="Oval 10">
              <a:extLst>
                <a:ext uri="{FF2B5EF4-FFF2-40B4-BE49-F238E27FC236}">
                  <a16:creationId xmlns:a16="http://schemas.microsoft.com/office/drawing/2014/main" id="{5B4B553D-ACBA-4ECC-841D-7A9676448056}"/>
                </a:ext>
              </a:extLst>
            </p:cNvPr>
            <p:cNvSpPr/>
            <p:nvPr/>
          </p:nvSpPr>
          <p:spPr bwMode="auto">
            <a:xfrm>
              <a:off x="2079328" y="1699575"/>
              <a:ext cx="4834552" cy="3152457"/>
            </a:xfrm>
            <a:custGeom>
              <a:avLst/>
              <a:gdLst/>
              <a:ahLst/>
              <a:cxnLst/>
              <a:rect l="l" t="t" r="r" b="b"/>
              <a:pathLst>
                <a:path w="4834552" h="3152457">
                  <a:moveTo>
                    <a:pt x="2499762" y="0"/>
                  </a:moveTo>
                  <a:cubicBezTo>
                    <a:pt x="3228787" y="0"/>
                    <a:pt x="3835178" y="472713"/>
                    <a:pt x="3960171" y="1096503"/>
                  </a:cubicBezTo>
                  <a:cubicBezTo>
                    <a:pt x="4465207" y="1222238"/>
                    <a:pt x="4834552" y="1628208"/>
                    <a:pt x="4834552" y="2109458"/>
                  </a:cubicBezTo>
                  <a:cubicBezTo>
                    <a:pt x="4834552" y="2641337"/>
                    <a:pt x="4383407" y="3081264"/>
                    <a:pt x="3796681" y="3152457"/>
                  </a:cubicBezTo>
                  <a:lnTo>
                    <a:pt x="3796681" y="2870696"/>
                  </a:lnTo>
                  <a:lnTo>
                    <a:pt x="4296695" y="2870696"/>
                  </a:lnTo>
                  <a:lnTo>
                    <a:pt x="3296666" y="1834200"/>
                  </a:lnTo>
                  <a:lnTo>
                    <a:pt x="2296637" y="2870696"/>
                  </a:lnTo>
                  <a:lnTo>
                    <a:pt x="2796652" y="2870696"/>
                  </a:lnTo>
                  <a:lnTo>
                    <a:pt x="2796652" y="3009926"/>
                  </a:lnTo>
                  <a:cubicBezTo>
                    <a:pt x="2675714" y="3026456"/>
                    <a:pt x="2548450" y="3033515"/>
                    <a:pt x="2417276" y="3033515"/>
                  </a:cubicBezTo>
                  <a:cubicBezTo>
                    <a:pt x="2286103" y="3033515"/>
                    <a:pt x="2158839" y="3026456"/>
                    <a:pt x="2037901" y="3009929"/>
                  </a:cubicBezTo>
                  <a:lnTo>
                    <a:pt x="2037901" y="2253300"/>
                  </a:lnTo>
                  <a:lnTo>
                    <a:pt x="1037872" y="2253300"/>
                  </a:lnTo>
                  <a:lnTo>
                    <a:pt x="1037872" y="3152457"/>
                  </a:lnTo>
                  <a:cubicBezTo>
                    <a:pt x="451146" y="3081264"/>
                    <a:pt x="0" y="2641338"/>
                    <a:pt x="0" y="2109458"/>
                  </a:cubicBezTo>
                  <a:cubicBezTo>
                    <a:pt x="0" y="1575451"/>
                    <a:pt x="454761" y="1134135"/>
                    <a:pt x="1044900" y="1065523"/>
                  </a:cubicBezTo>
                  <a:cubicBezTo>
                    <a:pt x="1184405" y="457231"/>
                    <a:pt x="1782775" y="0"/>
                    <a:pt x="2499762" y="0"/>
                  </a:cubicBezTo>
                  <a:close/>
                </a:path>
              </a:pathLst>
            </a:custGeom>
            <a:grpFill/>
            <a:ln>
              <a:noFill/>
            </a:ln>
            <a:effectLst/>
            <a:extLst/>
          </p:spPr>
          <p:txBody>
            <a:bodyPr rot="0" spcFirstLastPara="0" vertOverflow="overflow" horzOverflow="overflow" vert="horz" wrap="square" lIns="0" tIns="0" rIns="0" bIns="18288"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ADEF"/>
                </a:solidFill>
                <a:effectLst/>
                <a:uLnTx/>
                <a:uFillTx/>
                <a:latin typeface="Century Gothic"/>
                <a:ea typeface="+mn-ea"/>
                <a:cs typeface="+mn-cs"/>
              </a:endParaRPr>
            </a:p>
          </p:txBody>
        </p:sp>
        <p:sp>
          <p:nvSpPr>
            <p:cNvPr id="155" name="Down Arrow 185">
              <a:extLst>
                <a:ext uri="{FF2B5EF4-FFF2-40B4-BE49-F238E27FC236}">
                  <a16:creationId xmlns:a16="http://schemas.microsoft.com/office/drawing/2014/main" id="{FAD4574E-03E4-4823-8563-0F749F59AD58}"/>
                </a:ext>
              </a:extLst>
            </p:cNvPr>
            <p:cNvSpPr/>
            <p:nvPr/>
          </p:nvSpPr>
          <p:spPr bwMode="auto">
            <a:xfrm>
              <a:off x="2911041" y="4156592"/>
              <a:ext cx="1412344" cy="1566883"/>
            </a:xfrm>
            <a:prstGeom prst="downArrow">
              <a:avLst/>
            </a:prstGeom>
            <a:grpFill/>
            <a:ln>
              <a:noFill/>
            </a:ln>
            <a:effectLst/>
            <a:extLst/>
          </p:spPr>
          <p:txBody>
            <a:bodyPr rot="0" spcFirstLastPara="0" vertOverflow="overflow" horzOverflow="overflow" vert="horz" wrap="square" lIns="0" tIns="0" rIns="0" bIns="18288"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ADEF"/>
                </a:solidFill>
                <a:effectLst/>
                <a:uLnTx/>
                <a:uFillTx/>
                <a:latin typeface="Century Gothic"/>
                <a:ea typeface="+mn-ea"/>
                <a:cs typeface="+mn-cs"/>
              </a:endParaRPr>
            </a:p>
          </p:txBody>
        </p:sp>
        <p:sp>
          <p:nvSpPr>
            <p:cNvPr id="156" name="Down Arrow 186">
              <a:extLst>
                <a:ext uri="{FF2B5EF4-FFF2-40B4-BE49-F238E27FC236}">
                  <a16:creationId xmlns:a16="http://schemas.microsoft.com/office/drawing/2014/main" id="{D6BFAEC3-1D3B-4DEA-AB62-8E397D95714C}"/>
                </a:ext>
              </a:extLst>
            </p:cNvPr>
            <p:cNvSpPr/>
            <p:nvPr/>
          </p:nvSpPr>
          <p:spPr bwMode="auto">
            <a:xfrm flipV="1">
              <a:off x="4669821" y="3737491"/>
              <a:ext cx="1412344" cy="1566883"/>
            </a:xfrm>
            <a:prstGeom prst="downArrow">
              <a:avLst/>
            </a:prstGeom>
            <a:grpFill/>
            <a:ln>
              <a:noFill/>
            </a:ln>
            <a:effectLst/>
            <a:extLst/>
          </p:spPr>
          <p:txBody>
            <a:bodyPr rot="0" spcFirstLastPara="0" vertOverflow="overflow" horzOverflow="overflow" vert="horz" wrap="square" lIns="0" tIns="0" rIns="0" bIns="18288"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ADEF"/>
                </a:solidFill>
                <a:effectLst/>
                <a:uLnTx/>
                <a:uFillTx/>
                <a:latin typeface="Century Gothic"/>
                <a:ea typeface="+mn-ea"/>
                <a:cs typeface="+mn-cs"/>
              </a:endParaRPr>
            </a:p>
          </p:txBody>
        </p:sp>
      </p:grpSp>
      <p:sp>
        <p:nvSpPr>
          <p:cNvPr id="157" name="Content Placeholder 1">
            <a:extLst>
              <a:ext uri="{FF2B5EF4-FFF2-40B4-BE49-F238E27FC236}">
                <a16:creationId xmlns:a16="http://schemas.microsoft.com/office/drawing/2014/main" id="{8357CC0A-CC05-4D59-83C7-305E400B61E5}"/>
              </a:ext>
            </a:extLst>
          </p:cNvPr>
          <p:cNvSpPr txBox="1">
            <a:spLocks/>
          </p:cNvSpPr>
          <p:nvPr/>
        </p:nvSpPr>
        <p:spPr>
          <a:xfrm>
            <a:off x="7338797" y="1388499"/>
            <a:ext cx="1652802" cy="400110"/>
          </a:xfrm>
          <a:prstGeom prst="rect">
            <a:avLst/>
          </a:prstGeom>
        </p:spPr>
        <p:txBody>
          <a:bodyPr wrap="square" lIns="0" tIns="0" rIns="0" bIns="0" anchor="t" anchorCtr="0">
            <a:sp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ts val="720"/>
              </a:spcBef>
              <a:spcAft>
                <a:spcPct val="0"/>
              </a:spcAft>
              <a:buClr>
                <a:srgbClr val="204762"/>
              </a:buClr>
              <a:buSzPct val="100000"/>
              <a:buFontTx/>
              <a:buNone/>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Emerging end state technology options</a:t>
            </a:r>
          </a:p>
        </p:txBody>
      </p:sp>
      <p:cxnSp>
        <p:nvCxnSpPr>
          <p:cNvPr id="158" name="Straight Arrow Connector 157">
            <a:extLst>
              <a:ext uri="{FF2B5EF4-FFF2-40B4-BE49-F238E27FC236}">
                <a16:creationId xmlns:a16="http://schemas.microsoft.com/office/drawing/2014/main" id="{37270408-1550-4E99-9577-EA2B84C1DF2F}"/>
              </a:ext>
            </a:extLst>
          </p:cNvPr>
          <p:cNvCxnSpPr/>
          <p:nvPr/>
        </p:nvCxnSpPr>
        <p:spPr>
          <a:xfrm>
            <a:off x="5385267" y="1953587"/>
            <a:ext cx="1463040" cy="0"/>
          </a:xfrm>
          <a:prstGeom prst="straightConnector1">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0" name="Arrow: Pentagon 149">
            <a:extLst>
              <a:ext uri="{FF2B5EF4-FFF2-40B4-BE49-F238E27FC236}">
                <a16:creationId xmlns:a16="http://schemas.microsoft.com/office/drawing/2014/main" id="{4424A769-C01A-4FF6-94FD-D006A20EE61D}"/>
              </a:ext>
            </a:extLst>
          </p:cNvPr>
          <p:cNvSpPr>
            <a:spLocks/>
          </p:cNvSpPr>
          <p:nvPr/>
        </p:nvSpPr>
        <p:spPr>
          <a:xfrm>
            <a:off x="2112263" y="2038692"/>
            <a:ext cx="2914623" cy="445563"/>
          </a:xfrm>
          <a:prstGeom prst="homePlate">
            <a:avLst>
              <a:gd name="adj" fmla="val 28181"/>
            </a:avLst>
          </a:prstGeom>
          <a:solidFill>
            <a:schemeClr val="tx2"/>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err="1">
                <a:ln>
                  <a:noFill/>
                </a:ln>
                <a:solidFill>
                  <a:srgbClr val="FFFFFF"/>
                </a:solidFill>
                <a:effectLst/>
                <a:uLnTx/>
                <a:uFillTx/>
                <a:latin typeface="Century Gothic"/>
                <a:ea typeface="+mn-ea"/>
                <a:cs typeface="+mn-cs"/>
              </a:rPr>
              <a:t>CalSAWS</a:t>
            </a:r>
            <a:r>
              <a:rPr kumimoji="0" lang="en-US" sz="1300" b="1" i="0" u="none" strike="noStrike" kern="1200" cap="none" spc="0" normalizeH="0" baseline="0" noProof="0" dirty="0">
                <a:ln>
                  <a:noFill/>
                </a:ln>
                <a:solidFill>
                  <a:srgbClr val="FFFFFF"/>
                </a:solidFill>
                <a:effectLst/>
                <a:uLnTx/>
                <a:uFillTx/>
                <a:latin typeface="Century Gothic"/>
                <a:ea typeface="+mn-ea"/>
                <a:cs typeface="+mn-cs"/>
              </a:rPr>
              <a:t> Analysis with </a:t>
            </a:r>
            <a:r>
              <a:rPr kumimoji="0" lang="en-US" sz="1300" b="1" i="0" u="none" strike="noStrike" kern="1200" cap="none" spc="0" normalizeH="0" baseline="0" noProof="0" dirty="0" err="1">
                <a:ln>
                  <a:noFill/>
                </a:ln>
                <a:solidFill>
                  <a:srgbClr val="FFFFFF"/>
                </a:solidFill>
                <a:effectLst/>
                <a:uLnTx/>
                <a:uFillTx/>
                <a:latin typeface="Century Gothic"/>
                <a:ea typeface="+mn-ea"/>
                <a:cs typeface="+mn-cs"/>
              </a:rPr>
              <a:t>CalWIN</a:t>
            </a:r>
            <a:r>
              <a:rPr kumimoji="0" lang="en-US" sz="1300" b="1" i="0" u="none" strike="noStrike" kern="1200" cap="none" spc="0" normalizeH="0" baseline="0" noProof="0" dirty="0">
                <a:ln>
                  <a:noFill/>
                </a:ln>
                <a:solidFill>
                  <a:srgbClr val="FFFFFF"/>
                </a:solidFill>
                <a:effectLst/>
                <a:uLnTx/>
                <a:uFillTx/>
                <a:latin typeface="Century Gothic"/>
                <a:ea typeface="+mn-ea"/>
                <a:cs typeface="+mn-cs"/>
              </a:rPr>
              <a:t> </a:t>
            </a:r>
            <a:r>
              <a:rPr kumimoji="0" lang="en-US" sz="1300" b="0" i="0" u="none" strike="noStrike" kern="1200" cap="none" spc="0" normalizeH="0" baseline="0" noProof="0" dirty="0">
                <a:ln>
                  <a:noFill/>
                </a:ln>
                <a:solidFill>
                  <a:srgbClr val="FFFFFF"/>
                </a:solidFill>
                <a:effectLst/>
                <a:uLnTx/>
                <a:uFillTx/>
                <a:latin typeface="Century Gothic"/>
                <a:ea typeface="+mn-ea"/>
                <a:cs typeface="+mn-cs"/>
              </a:rPr>
              <a:t>(e.g., requirements gathering)</a:t>
            </a:r>
          </a:p>
        </p:txBody>
      </p:sp>
      <p:sp>
        <p:nvSpPr>
          <p:cNvPr id="146" name="Arrow: Pentagon 145">
            <a:extLst>
              <a:ext uri="{FF2B5EF4-FFF2-40B4-BE49-F238E27FC236}">
                <a16:creationId xmlns:a16="http://schemas.microsoft.com/office/drawing/2014/main" id="{5809A69A-F0EF-4630-91EC-550FA3836477}"/>
              </a:ext>
            </a:extLst>
          </p:cNvPr>
          <p:cNvSpPr>
            <a:spLocks/>
          </p:cNvSpPr>
          <p:nvPr/>
        </p:nvSpPr>
        <p:spPr>
          <a:xfrm>
            <a:off x="2112261" y="1751409"/>
            <a:ext cx="2914625" cy="310345"/>
          </a:xfrm>
          <a:prstGeom prst="homePlate">
            <a:avLst>
              <a:gd name="adj" fmla="val 28181"/>
            </a:avLst>
          </a:prstGeom>
          <a:solidFill>
            <a:schemeClr val="bg1"/>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err="1">
                <a:ln>
                  <a:noFill/>
                </a:ln>
                <a:solidFill>
                  <a:srgbClr val="35729B"/>
                </a:solidFill>
                <a:effectLst/>
                <a:uLnTx/>
                <a:uFillTx/>
                <a:latin typeface="Century Gothic"/>
                <a:ea typeface="+mn-ea"/>
                <a:cs typeface="+mn-cs"/>
              </a:rPr>
              <a:t>CalSAWS</a:t>
            </a:r>
            <a:r>
              <a:rPr kumimoji="0" lang="en-US" sz="1300" b="1" i="0" u="none" strike="noStrike" kern="1200" cap="none" spc="0" normalizeH="0" baseline="0" noProof="0" dirty="0">
                <a:ln>
                  <a:noFill/>
                </a:ln>
                <a:solidFill>
                  <a:srgbClr val="35729B"/>
                </a:solidFill>
                <a:effectLst/>
                <a:uLnTx/>
                <a:uFillTx/>
                <a:latin typeface="Century Gothic"/>
                <a:ea typeface="+mn-ea"/>
                <a:cs typeface="+mn-cs"/>
              </a:rPr>
              <a:t> Technical Analysis</a:t>
            </a:r>
          </a:p>
        </p:txBody>
      </p:sp>
      <p:sp>
        <p:nvSpPr>
          <p:cNvPr id="6" name="Arrow: Pentagon 5">
            <a:extLst>
              <a:ext uri="{FF2B5EF4-FFF2-40B4-BE49-F238E27FC236}">
                <a16:creationId xmlns:a16="http://schemas.microsoft.com/office/drawing/2014/main" id="{44DDAFAE-1D16-4487-ACB3-05874665D1D8}"/>
              </a:ext>
            </a:extLst>
          </p:cNvPr>
          <p:cNvSpPr>
            <a:spLocks/>
          </p:cNvSpPr>
          <p:nvPr/>
        </p:nvSpPr>
        <p:spPr>
          <a:xfrm>
            <a:off x="2112261" y="1336576"/>
            <a:ext cx="1386313" cy="439037"/>
          </a:xfrm>
          <a:prstGeom prst="homePlate">
            <a:avLst>
              <a:gd name="adj" fmla="val 28181"/>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err="1">
                <a:ln>
                  <a:noFill/>
                </a:ln>
                <a:solidFill>
                  <a:srgbClr val="FFFFFF"/>
                </a:solidFill>
                <a:effectLst/>
                <a:uLnTx/>
                <a:uFillTx/>
                <a:latin typeface="Century Gothic"/>
                <a:ea typeface="+mn-ea"/>
                <a:cs typeface="+mn-cs"/>
              </a:rPr>
              <a:t>CalACES</a:t>
            </a:r>
            <a:r>
              <a:rPr kumimoji="0" lang="en-US" sz="1300" b="1" i="0" u="none" strike="noStrike" kern="1200" cap="none" spc="0" normalizeH="0" baseline="0" noProof="0" dirty="0">
                <a:ln>
                  <a:noFill/>
                </a:ln>
                <a:solidFill>
                  <a:srgbClr val="FFFFFF"/>
                </a:solidFill>
                <a:effectLst/>
                <a:uLnTx/>
                <a:uFillTx/>
                <a:latin typeface="Century Gothic"/>
                <a:ea typeface="+mn-ea"/>
                <a:cs typeface="+mn-cs"/>
              </a:rPr>
              <a:t> Tech. Analysis</a:t>
            </a:r>
          </a:p>
        </p:txBody>
      </p:sp>
      <p:grpSp>
        <p:nvGrpSpPr>
          <p:cNvPr id="5" name="Group 4">
            <a:extLst>
              <a:ext uri="{FF2B5EF4-FFF2-40B4-BE49-F238E27FC236}">
                <a16:creationId xmlns:a16="http://schemas.microsoft.com/office/drawing/2014/main" id="{35B1E710-39C8-4FC7-96C8-5B24C47C48DD}"/>
              </a:ext>
            </a:extLst>
          </p:cNvPr>
          <p:cNvGrpSpPr/>
          <p:nvPr/>
        </p:nvGrpSpPr>
        <p:grpSpPr>
          <a:xfrm>
            <a:off x="112734" y="3673590"/>
            <a:ext cx="8878865" cy="689288"/>
            <a:chOff x="0" y="2730437"/>
            <a:chExt cx="8991599" cy="689288"/>
          </a:xfrm>
        </p:grpSpPr>
        <p:cxnSp>
          <p:nvCxnSpPr>
            <p:cNvPr id="139" name="Straight Arrow Connector 138">
              <a:extLst>
                <a:ext uri="{FF2B5EF4-FFF2-40B4-BE49-F238E27FC236}">
                  <a16:creationId xmlns:a16="http://schemas.microsoft.com/office/drawing/2014/main" id="{27A7C837-C04A-4C90-927D-1E44EDB0260E}"/>
                </a:ext>
              </a:extLst>
            </p:cNvPr>
            <p:cNvCxnSpPr/>
            <p:nvPr/>
          </p:nvCxnSpPr>
          <p:spPr>
            <a:xfrm>
              <a:off x="6602896" y="3074936"/>
              <a:ext cx="245411" cy="0"/>
            </a:xfrm>
            <a:prstGeom prst="straightConnector1">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E0173E37-5936-4712-B3AE-D16DF08BE644}"/>
                </a:ext>
              </a:extLst>
            </p:cNvPr>
            <p:cNvSpPr>
              <a:spLocks/>
            </p:cNvSpPr>
            <p:nvPr/>
          </p:nvSpPr>
          <p:spPr>
            <a:xfrm>
              <a:off x="0" y="2730437"/>
              <a:ext cx="1970285" cy="689287"/>
            </a:xfrm>
            <a:prstGeom prst="rect">
              <a:avLst/>
            </a:prstGeom>
            <a:solidFill>
              <a:srgbClr val="5B9BC8"/>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FFFFFF"/>
                  </a:solidFill>
                  <a:effectLst/>
                  <a:uLnTx/>
                  <a:uFillTx/>
                  <a:latin typeface="Century Gothic"/>
                  <a:ea typeface="+mn-ea"/>
                  <a:cs typeface="+mn-cs"/>
                </a:rPr>
                <a:t>Operating model </a:t>
              </a:r>
              <a:r>
                <a:rPr kumimoji="0" lang="en-US" sz="1300" b="0" i="0" u="none" strike="noStrike" kern="1200" cap="none" spc="0" normalizeH="0" baseline="0" noProof="0" dirty="0">
                  <a:ln>
                    <a:noFill/>
                  </a:ln>
                  <a:solidFill>
                    <a:srgbClr val="FFFFFF"/>
                  </a:solidFill>
                  <a:effectLst/>
                  <a:uLnTx/>
                  <a:uFillTx/>
                  <a:latin typeface="Century Gothic"/>
                  <a:ea typeface="+mn-ea"/>
                  <a:cs typeface="+mn-cs"/>
                </a:rPr>
                <a:t>(e.g., system changes, county-specific needs)</a:t>
              </a:r>
            </a:p>
          </p:txBody>
        </p:sp>
        <p:sp>
          <p:nvSpPr>
            <p:cNvPr id="112" name="Content Placeholder 1">
              <a:extLst>
                <a:ext uri="{FF2B5EF4-FFF2-40B4-BE49-F238E27FC236}">
                  <a16:creationId xmlns:a16="http://schemas.microsoft.com/office/drawing/2014/main" id="{22AF7067-9495-40F5-A4F1-E12D0DD0936D}"/>
                </a:ext>
              </a:extLst>
            </p:cNvPr>
            <p:cNvSpPr txBox="1">
              <a:spLocks/>
            </p:cNvSpPr>
            <p:nvPr/>
          </p:nvSpPr>
          <p:spPr>
            <a:xfrm>
              <a:off x="7338796" y="2774998"/>
              <a:ext cx="1652803" cy="600164"/>
            </a:xfrm>
            <a:prstGeom prst="rect">
              <a:avLst/>
            </a:prstGeom>
          </p:spPr>
          <p:txBody>
            <a:bodyPr wrap="square" lIns="0" tIns="0" rIns="0" bIns="0" anchor="t" anchorCtr="0">
              <a:sp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ts val="720"/>
                </a:spcBef>
                <a:spcAft>
                  <a:spcPct val="0"/>
                </a:spcAft>
                <a:buClr>
                  <a:srgbClr val="204762"/>
                </a:buClr>
                <a:buSzPct val="100000"/>
                <a:buFontTx/>
                <a:buNone/>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Operating model to enable county-specific needs</a:t>
              </a:r>
            </a:p>
          </p:txBody>
        </p:sp>
        <p:grpSp>
          <p:nvGrpSpPr>
            <p:cNvPr id="130" name="Group 129">
              <a:extLst>
                <a:ext uri="{FF2B5EF4-FFF2-40B4-BE49-F238E27FC236}">
                  <a16:creationId xmlns:a16="http://schemas.microsoft.com/office/drawing/2014/main" id="{E3308DE1-BE73-436E-B5EC-AE00E88487B0}"/>
                </a:ext>
              </a:extLst>
            </p:cNvPr>
            <p:cNvGrpSpPr/>
            <p:nvPr/>
          </p:nvGrpSpPr>
          <p:grpSpPr>
            <a:xfrm>
              <a:off x="6924100" y="2948190"/>
              <a:ext cx="290768" cy="253780"/>
              <a:chOff x="5586811" y="3222951"/>
              <a:chExt cx="375211" cy="362438"/>
            </a:xfrm>
            <a:solidFill>
              <a:schemeClr val="accent3"/>
            </a:solidFill>
          </p:grpSpPr>
          <p:sp>
            <p:nvSpPr>
              <p:cNvPr id="131" name="Freeform 195">
                <a:extLst>
                  <a:ext uri="{FF2B5EF4-FFF2-40B4-BE49-F238E27FC236}">
                    <a16:creationId xmlns:a16="http://schemas.microsoft.com/office/drawing/2014/main" id="{C29AD06A-682F-47BD-8EEF-E83A89C1F4D8}"/>
                  </a:ext>
                </a:extLst>
              </p:cNvPr>
              <p:cNvSpPr>
                <a:spLocks noEditPoints="1"/>
              </p:cNvSpPr>
              <p:nvPr/>
            </p:nvSpPr>
            <p:spPr bwMode="auto">
              <a:xfrm>
                <a:off x="5586811" y="3460741"/>
                <a:ext cx="129041" cy="124648"/>
              </a:xfrm>
              <a:custGeom>
                <a:avLst/>
                <a:gdLst>
                  <a:gd name="T0" fmla="*/ 7 w 54"/>
                  <a:gd name="T1" fmla="*/ 28 h 54"/>
                  <a:gd name="T2" fmla="*/ 10 w 54"/>
                  <a:gd name="T3" fmla="*/ 37 h 54"/>
                  <a:gd name="T4" fmla="*/ 4 w 54"/>
                  <a:gd name="T5" fmla="*/ 42 h 54"/>
                  <a:gd name="T6" fmla="*/ 13 w 54"/>
                  <a:gd name="T7" fmla="*/ 50 h 54"/>
                  <a:gd name="T8" fmla="*/ 18 w 54"/>
                  <a:gd name="T9" fmla="*/ 45 h 54"/>
                  <a:gd name="T10" fmla="*/ 26 w 54"/>
                  <a:gd name="T11" fmla="*/ 47 h 54"/>
                  <a:gd name="T12" fmla="*/ 28 w 54"/>
                  <a:gd name="T13" fmla="*/ 54 h 54"/>
                  <a:gd name="T14" fmla="*/ 40 w 54"/>
                  <a:gd name="T15" fmla="*/ 51 h 54"/>
                  <a:gd name="T16" fmla="*/ 38 w 54"/>
                  <a:gd name="T17" fmla="*/ 44 h 54"/>
                  <a:gd name="T18" fmla="*/ 41 w 54"/>
                  <a:gd name="T19" fmla="*/ 41 h 54"/>
                  <a:gd name="T20" fmla="*/ 44 w 54"/>
                  <a:gd name="T21" fmla="*/ 38 h 54"/>
                  <a:gd name="T22" fmla="*/ 51 w 54"/>
                  <a:gd name="T23" fmla="*/ 40 h 54"/>
                  <a:gd name="T24" fmla="*/ 54 w 54"/>
                  <a:gd name="T25" fmla="*/ 29 h 54"/>
                  <a:gd name="T26" fmla="*/ 47 w 54"/>
                  <a:gd name="T27" fmla="*/ 27 h 54"/>
                  <a:gd name="T28" fmla="*/ 45 w 54"/>
                  <a:gd name="T29" fmla="*/ 18 h 54"/>
                  <a:gd name="T30" fmla="*/ 50 w 54"/>
                  <a:gd name="T31" fmla="*/ 13 h 54"/>
                  <a:gd name="T32" fmla="*/ 42 w 54"/>
                  <a:gd name="T33" fmla="*/ 5 h 54"/>
                  <a:gd name="T34" fmla="*/ 36 w 54"/>
                  <a:gd name="T35" fmla="*/ 10 h 54"/>
                  <a:gd name="T36" fmla="*/ 28 w 54"/>
                  <a:gd name="T37" fmla="*/ 8 h 54"/>
                  <a:gd name="T38" fmla="*/ 26 w 54"/>
                  <a:gd name="T39" fmla="*/ 0 h 54"/>
                  <a:gd name="T40" fmla="*/ 15 w 54"/>
                  <a:gd name="T41" fmla="*/ 3 h 54"/>
                  <a:gd name="T42" fmla="*/ 17 w 54"/>
                  <a:gd name="T43" fmla="*/ 11 h 54"/>
                  <a:gd name="T44" fmla="*/ 13 w 54"/>
                  <a:gd name="T45" fmla="*/ 13 h 54"/>
                  <a:gd name="T46" fmla="*/ 10 w 54"/>
                  <a:gd name="T47" fmla="*/ 17 h 54"/>
                  <a:gd name="T48" fmla="*/ 3 w 54"/>
                  <a:gd name="T49" fmla="*/ 15 h 54"/>
                  <a:gd name="T50" fmla="*/ 0 w 54"/>
                  <a:gd name="T51" fmla="*/ 26 h 54"/>
                  <a:gd name="T52" fmla="*/ 7 w 54"/>
                  <a:gd name="T53" fmla="*/ 28 h 54"/>
                  <a:gd name="T54" fmla="*/ 20 w 54"/>
                  <a:gd name="T55" fmla="*/ 35 h 54"/>
                  <a:gd name="T56" fmla="*/ 20 w 54"/>
                  <a:gd name="T57" fmla="*/ 20 h 54"/>
                  <a:gd name="T58" fmla="*/ 34 w 54"/>
                  <a:gd name="T59" fmla="*/ 20 h 54"/>
                  <a:gd name="T60" fmla="*/ 34 w 54"/>
                  <a:gd name="T61" fmla="*/ 35 h 54"/>
                  <a:gd name="T62" fmla="*/ 20 w 54"/>
                  <a:gd name="T63"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54">
                    <a:moveTo>
                      <a:pt x="7" y="28"/>
                    </a:moveTo>
                    <a:cubicBezTo>
                      <a:pt x="8" y="31"/>
                      <a:pt x="8" y="34"/>
                      <a:pt x="10" y="37"/>
                    </a:cubicBezTo>
                    <a:cubicBezTo>
                      <a:pt x="4" y="42"/>
                      <a:pt x="4" y="42"/>
                      <a:pt x="4" y="42"/>
                    </a:cubicBezTo>
                    <a:cubicBezTo>
                      <a:pt x="13" y="50"/>
                      <a:pt x="13" y="50"/>
                      <a:pt x="13" y="50"/>
                    </a:cubicBezTo>
                    <a:cubicBezTo>
                      <a:pt x="18" y="45"/>
                      <a:pt x="18" y="45"/>
                      <a:pt x="18" y="45"/>
                    </a:cubicBezTo>
                    <a:cubicBezTo>
                      <a:pt x="21" y="46"/>
                      <a:pt x="24" y="47"/>
                      <a:pt x="26" y="47"/>
                    </a:cubicBezTo>
                    <a:cubicBezTo>
                      <a:pt x="28" y="54"/>
                      <a:pt x="28" y="54"/>
                      <a:pt x="28" y="54"/>
                    </a:cubicBezTo>
                    <a:cubicBezTo>
                      <a:pt x="40" y="51"/>
                      <a:pt x="40" y="51"/>
                      <a:pt x="40" y="51"/>
                    </a:cubicBezTo>
                    <a:cubicBezTo>
                      <a:pt x="38" y="44"/>
                      <a:pt x="38" y="44"/>
                      <a:pt x="38" y="44"/>
                    </a:cubicBezTo>
                    <a:cubicBezTo>
                      <a:pt x="39" y="43"/>
                      <a:pt x="40" y="43"/>
                      <a:pt x="41" y="41"/>
                    </a:cubicBezTo>
                    <a:cubicBezTo>
                      <a:pt x="42" y="40"/>
                      <a:pt x="43" y="39"/>
                      <a:pt x="44" y="38"/>
                    </a:cubicBezTo>
                    <a:cubicBezTo>
                      <a:pt x="51" y="40"/>
                      <a:pt x="51" y="40"/>
                      <a:pt x="51" y="40"/>
                    </a:cubicBezTo>
                    <a:cubicBezTo>
                      <a:pt x="54" y="29"/>
                      <a:pt x="54" y="29"/>
                      <a:pt x="54" y="29"/>
                    </a:cubicBezTo>
                    <a:cubicBezTo>
                      <a:pt x="47" y="27"/>
                      <a:pt x="47" y="27"/>
                      <a:pt x="47" y="27"/>
                    </a:cubicBezTo>
                    <a:cubicBezTo>
                      <a:pt x="47" y="24"/>
                      <a:pt x="46" y="21"/>
                      <a:pt x="45" y="18"/>
                    </a:cubicBezTo>
                    <a:cubicBezTo>
                      <a:pt x="50" y="13"/>
                      <a:pt x="50" y="13"/>
                      <a:pt x="50" y="13"/>
                    </a:cubicBezTo>
                    <a:cubicBezTo>
                      <a:pt x="42" y="5"/>
                      <a:pt x="42" y="5"/>
                      <a:pt x="42" y="5"/>
                    </a:cubicBezTo>
                    <a:cubicBezTo>
                      <a:pt x="36" y="10"/>
                      <a:pt x="36" y="10"/>
                      <a:pt x="36" y="10"/>
                    </a:cubicBezTo>
                    <a:cubicBezTo>
                      <a:pt x="34" y="9"/>
                      <a:pt x="31" y="8"/>
                      <a:pt x="28" y="8"/>
                    </a:cubicBezTo>
                    <a:cubicBezTo>
                      <a:pt x="26" y="0"/>
                      <a:pt x="26" y="0"/>
                      <a:pt x="26" y="0"/>
                    </a:cubicBezTo>
                    <a:cubicBezTo>
                      <a:pt x="15" y="3"/>
                      <a:pt x="15" y="3"/>
                      <a:pt x="15" y="3"/>
                    </a:cubicBezTo>
                    <a:cubicBezTo>
                      <a:pt x="17" y="11"/>
                      <a:pt x="17" y="11"/>
                      <a:pt x="17" y="11"/>
                    </a:cubicBezTo>
                    <a:cubicBezTo>
                      <a:pt x="15" y="11"/>
                      <a:pt x="14" y="12"/>
                      <a:pt x="13" y="13"/>
                    </a:cubicBezTo>
                    <a:cubicBezTo>
                      <a:pt x="12" y="15"/>
                      <a:pt x="11" y="16"/>
                      <a:pt x="10" y="17"/>
                    </a:cubicBezTo>
                    <a:cubicBezTo>
                      <a:pt x="3" y="15"/>
                      <a:pt x="3" y="15"/>
                      <a:pt x="3" y="15"/>
                    </a:cubicBezTo>
                    <a:cubicBezTo>
                      <a:pt x="0" y="26"/>
                      <a:pt x="0" y="26"/>
                      <a:pt x="0" y="26"/>
                    </a:cubicBezTo>
                    <a:lnTo>
                      <a:pt x="7" y="28"/>
                    </a:lnTo>
                    <a:close/>
                    <a:moveTo>
                      <a:pt x="20" y="35"/>
                    </a:moveTo>
                    <a:cubicBezTo>
                      <a:pt x="16" y="31"/>
                      <a:pt x="16" y="24"/>
                      <a:pt x="20" y="20"/>
                    </a:cubicBezTo>
                    <a:cubicBezTo>
                      <a:pt x="24" y="16"/>
                      <a:pt x="30" y="16"/>
                      <a:pt x="34" y="20"/>
                    </a:cubicBezTo>
                    <a:cubicBezTo>
                      <a:pt x="39" y="24"/>
                      <a:pt x="39" y="31"/>
                      <a:pt x="34" y="35"/>
                    </a:cubicBezTo>
                    <a:cubicBezTo>
                      <a:pt x="30" y="39"/>
                      <a:pt x="24" y="39"/>
                      <a:pt x="2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FFFFFF">
                      <a:lumMod val="85000"/>
                    </a:srgbClr>
                  </a:solidFill>
                  <a:effectLst/>
                  <a:uLnTx/>
                  <a:uFillTx/>
                  <a:latin typeface="Century Gothic"/>
                  <a:ea typeface="+mn-ea"/>
                  <a:cs typeface="+mn-cs"/>
                </a:endParaRPr>
              </a:p>
            </p:txBody>
          </p:sp>
          <p:sp>
            <p:nvSpPr>
              <p:cNvPr id="132" name="Freeform 196">
                <a:extLst>
                  <a:ext uri="{FF2B5EF4-FFF2-40B4-BE49-F238E27FC236}">
                    <a16:creationId xmlns:a16="http://schemas.microsoft.com/office/drawing/2014/main" id="{0883B061-CF45-40CD-A707-A912C0789463}"/>
                  </a:ext>
                </a:extLst>
              </p:cNvPr>
              <p:cNvSpPr>
                <a:spLocks/>
              </p:cNvSpPr>
              <p:nvPr/>
            </p:nvSpPr>
            <p:spPr bwMode="auto">
              <a:xfrm>
                <a:off x="5658280" y="3222951"/>
                <a:ext cx="303742" cy="295320"/>
              </a:xfrm>
              <a:custGeom>
                <a:avLst/>
                <a:gdLst>
                  <a:gd name="T0" fmla="*/ 119 w 127"/>
                  <a:gd name="T1" fmla="*/ 65 h 128"/>
                  <a:gd name="T2" fmla="*/ 113 w 127"/>
                  <a:gd name="T3" fmla="*/ 57 h 128"/>
                  <a:gd name="T4" fmla="*/ 117 w 127"/>
                  <a:gd name="T5" fmla="*/ 48 h 128"/>
                  <a:gd name="T6" fmla="*/ 124 w 127"/>
                  <a:gd name="T7" fmla="*/ 45 h 128"/>
                  <a:gd name="T8" fmla="*/ 116 w 127"/>
                  <a:gd name="T9" fmla="*/ 29 h 128"/>
                  <a:gd name="T10" fmla="*/ 109 w 127"/>
                  <a:gd name="T11" fmla="*/ 32 h 128"/>
                  <a:gd name="T12" fmla="*/ 99 w 127"/>
                  <a:gd name="T13" fmla="*/ 30 h 128"/>
                  <a:gd name="T14" fmla="*/ 97 w 127"/>
                  <a:gd name="T15" fmla="*/ 20 h 128"/>
                  <a:gd name="T16" fmla="*/ 101 w 127"/>
                  <a:gd name="T17" fmla="*/ 13 h 128"/>
                  <a:gd name="T18" fmla="*/ 85 w 127"/>
                  <a:gd name="T19" fmla="*/ 4 h 128"/>
                  <a:gd name="T20" fmla="*/ 81 w 127"/>
                  <a:gd name="T21" fmla="*/ 11 h 128"/>
                  <a:gd name="T22" fmla="*/ 72 w 127"/>
                  <a:gd name="T23" fmla="*/ 16 h 128"/>
                  <a:gd name="T24" fmla="*/ 65 w 127"/>
                  <a:gd name="T25" fmla="*/ 8 h 128"/>
                  <a:gd name="T26" fmla="*/ 64 w 127"/>
                  <a:gd name="T27" fmla="*/ 0 h 128"/>
                  <a:gd name="T28" fmla="*/ 46 w 127"/>
                  <a:gd name="T29" fmla="*/ 3 h 128"/>
                  <a:gd name="T30" fmla="*/ 47 w 127"/>
                  <a:gd name="T31" fmla="*/ 11 h 128"/>
                  <a:gd name="T32" fmla="*/ 42 w 127"/>
                  <a:gd name="T33" fmla="*/ 20 h 128"/>
                  <a:gd name="T34" fmla="*/ 31 w 127"/>
                  <a:gd name="T35" fmla="*/ 18 h 128"/>
                  <a:gd name="T36" fmla="*/ 26 w 127"/>
                  <a:gd name="T37" fmla="*/ 13 h 128"/>
                  <a:gd name="T38" fmla="*/ 13 w 127"/>
                  <a:gd name="T39" fmla="*/ 25 h 128"/>
                  <a:gd name="T40" fmla="*/ 18 w 127"/>
                  <a:gd name="T41" fmla="*/ 31 h 128"/>
                  <a:gd name="T42" fmla="*/ 20 w 127"/>
                  <a:gd name="T43" fmla="*/ 41 h 128"/>
                  <a:gd name="T44" fmla="*/ 11 w 127"/>
                  <a:gd name="T45" fmla="*/ 46 h 128"/>
                  <a:gd name="T46" fmla="*/ 3 w 127"/>
                  <a:gd name="T47" fmla="*/ 44 h 128"/>
                  <a:gd name="T48" fmla="*/ 0 w 127"/>
                  <a:gd name="T49" fmla="*/ 62 h 128"/>
                  <a:gd name="T50" fmla="*/ 7 w 127"/>
                  <a:gd name="T51" fmla="*/ 63 h 128"/>
                  <a:gd name="T52" fmla="*/ 14 w 127"/>
                  <a:gd name="T53" fmla="*/ 71 h 128"/>
                  <a:gd name="T54" fmla="*/ 10 w 127"/>
                  <a:gd name="T55" fmla="*/ 80 h 128"/>
                  <a:gd name="T56" fmla="*/ 3 w 127"/>
                  <a:gd name="T57" fmla="*/ 84 h 128"/>
                  <a:gd name="T58" fmla="*/ 11 w 127"/>
                  <a:gd name="T59" fmla="*/ 100 h 128"/>
                  <a:gd name="T60" fmla="*/ 18 w 127"/>
                  <a:gd name="T61" fmla="*/ 96 h 128"/>
                  <a:gd name="T62" fmla="*/ 28 w 127"/>
                  <a:gd name="T63" fmla="*/ 98 h 128"/>
                  <a:gd name="T64" fmla="*/ 30 w 127"/>
                  <a:gd name="T65" fmla="*/ 109 h 128"/>
                  <a:gd name="T66" fmla="*/ 26 w 127"/>
                  <a:gd name="T67" fmla="*/ 116 h 128"/>
                  <a:gd name="T68" fmla="*/ 42 w 127"/>
                  <a:gd name="T69" fmla="*/ 124 h 128"/>
                  <a:gd name="T70" fmla="*/ 46 w 127"/>
                  <a:gd name="T71" fmla="*/ 117 h 128"/>
                  <a:gd name="T72" fmla="*/ 55 w 127"/>
                  <a:gd name="T73" fmla="*/ 113 h 128"/>
                  <a:gd name="T74" fmla="*/ 62 w 127"/>
                  <a:gd name="T75" fmla="*/ 120 h 128"/>
                  <a:gd name="T76" fmla="*/ 63 w 127"/>
                  <a:gd name="T77" fmla="*/ 128 h 128"/>
                  <a:gd name="T78" fmla="*/ 81 w 127"/>
                  <a:gd name="T79" fmla="*/ 125 h 128"/>
                  <a:gd name="T80" fmla="*/ 80 w 127"/>
                  <a:gd name="T81" fmla="*/ 118 h 128"/>
                  <a:gd name="T82" fmla="*/ 85 w 127"/>
                  <a:gd name="T83" fmla="*/ 109 h 128"/>
                  <a:gd name="T84" fmla="*/ 95 w 127"/>
                  <a:gd name="T85" fmla="*/ 110 h 128"/>
                  <a:gd name="T86" fmla="*/ 101 w 127"/>
                  <a:gd name="T87" fmla="*/ 116 h 128"/>
                  <a:gd name="T88" fmla="*/ 114 w 127"/>
                  <a:gd name="T89" fmla="*/ 103 h 128"/>
                  <a:gd name="T90" fmla="*/ 108 w 127"/>
                  <a:gd name="T91" fmla="*/ 98 h 128"/>
                  <a:gd name="T92" fmla="*/ 107 w 127"/>
                  <a:gd name="T93" fmla="*/ 87 h 128"/>
                  <a:gd name="T94" fmla="*/ 116 w 127"/>
                  <a:gd name="T95" fmla="*/ 83 h 128"/>
                  <a:gd name="T96" fmla="*/ 124 w 127"/>
                  <a:gd name="T97" fmla="*/ 84 h 128"/>
                  <a:gd name="T98" fmla="*/ 127 w 127"/>
                  <a:gd name="T99" fmla="*/ 66 h 128"/>
                  <a:gd name="T100" fmla="*/ 119 w 127"/>
                  <a:gd name="T101"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 h="128">
                    <a:moveTo>
                      <a:pt x="119" y="65"/>
                    </a:moveTo>
                    <a:cubicBezTo>
                      <a:pt x="116" y="64"/>
                      <a:pt x="113" y="61"/>
                      <a:pt x="113" y="57"/>
                    </a:cubicBezTo>
                    <a:cubicBezTo>
                      <a:pt x="112" y="54"/>
                      <a:pt x="114" y="50"/>
                      <a:pt x="117" y="48"/>
                    </a:cubicBezTo>
                    <a:cubicBezTo>
                      <a:pt x="124" y="45"/>
                      <a:pt x="124" y="45"/>
                      <a:pt x="124" y="45"/>
                    </a:cubicBezTo>
                    <a:cubicBezTo>
                      <a:pt x="116" y="29"/>
                      <a:pt x="116" y="29"/>
                      <a:pt x="116" y="29"/>
                    </a:cubicBezTo>
                    <a:cubicBezTo>
                      <a:pt x="109" y="32"/>
                      <a:pt x="109" y="32"/>
                      <a:pt x="109" y="32"/>
                    </a:cubicBezTo>
                    <a:cubicBezTo>
                      <a:pt x="106" y="34"/>
                      <a:pt x="102" y="33"/>
                      <a:pt x="99" y="30"/>
                    </a:cubicBezTo>
                    <a:cubicBezTo>
                      <a:pt x="96" y="27"/>
                      <a:pt x="96" y="23"/>
                      <a:pt x="97" y="20"/>
                    </a:cubicBezTo>
                    <a:cubicBezTo>
                      <a:pt x="101" y="13"/>
                      <a:pt x="101" y="13"/>
                      <a:pt x="101" y="13"/>
                    </a:cubicBezTo>
                    <a:cubicBezTo>
                      <a:pt x="85" y="4"/>
                      <a:pt x="85" y="4"/>
                      <a:pt x="85" y="4"/>
                    </a:cubicBezTo>
                    <a:cubicBezTo>
                      <a:pt x="81" y="11"/>
                      <a:pt x="81" y="11"/>
                      <a:pt x="81" y="11"/>
                    </a:cubicBezTo>
                    <a:cubicBezTo>
                      <a:pt x="80" y="15"/>
                      <a:pt x="76" y="16"/>
                      <a:pt x="72" y="16"/>
                    </a:cubicBezTo>
                    <a:cubicBezTo>
                      <a:pt x="68" y="15"/>
                      <a:pt x="65" y="12"/>
                      <a:pt x="65" y="8"/>
                    </a:cubicBezTo>
                    <a:cubicBezTo>
                      <a:pt x="64" y="0"/>
                      <a:pt x="64" y="0"/>
                      <a:pt x="64" y="0"/>
                    </a:cubicBezTo>
                    <a:cubicBezTo>
                      <a:pt x="46" y="3"/>
                      <a:pt x="46" y="3"/>
                      <a:pt x="46" y="3"/>
                    </a:cubicBezTo>
                    <a:cubicBezTo>
                      <a:pt x="47" y="11"/>
                      <a:pt x="47" y="11"/>
                      <a:pt x="47" y="11"/>
                    </a:cubicBezTo>
                    <a:cubicBezTo>
                      <a:pt x="47" y="15"/>
                      <a:pt x="45" y="18"/>
                      <a:pt x="42" y="20"/>
                    </a:cubicBezTo>
                    <a:cubicBezTo>
                      <a:pt x="38" y="21"/>
                      <a:pt x="34" y="21"/>
                      <a:pt x="31" y="18"/>
                    </a:cubicBezTo>
                    <a:cubicBezTo>
                      <a:pt x="26" y="13"/>
                      <a:pt x="26" y="13"/>
                      <a:pt x="26" y="13"/>
                    </a:cubicBezTo>
                    <a:cubicBezTo>
                      <a:pt x="13" y="25"/>
                      <a:pt x="13" y="25"/>
                      <a:pt x="13" y="25"/>
                    </a:cubicBezTo>
                    <a:cubicBezTo>
                      <a:pt x="18" y="31"/>
                      <a:pt x="18" y="31"/>
                      <a:pt x="18" y="31"/>
                    </a:cubicBezTo>
                    <a:cubicBezTo>
                      <a:pt x="21" y="34"/>
                      <a:pt x="21" y="38"/>
                      <a:pt x="20" y="41"/>
                    </a:cubicBezTo>
                    <a:cubicBezTo>
                      <a:pt x="18" y="44"/>
                      <a:pt x="14" y="46"/>
                      <a:pt x="11" y="46"/>
                    </a:cubicBezTo>
                    <a:cubicBezTo>
                      <a:pt x="3" y="44"/>
                      <a:pt x="3" y="44"/>
                      <a:pt x="3" y="44"/>
                    </a:cubicBezTo>
                    <a:cubicBezTo>
                      <a:pt x="0" y="62"/>
                      <a:pt x="0" y="62"/>
                      <a:pt x="0" y="62"/>
                    </a:cubicBezTo>
                    <a:cubicBezTo>
                      <a:pt x="7" y="63"/>
                      <a:pt x="7" y="63"/>
                      <a:pt x="7" y="63"/>
                    </a:cubicBezTo>
                    <a:cubicBezTo>
                      <a:pt x="11" y="64"/>
                      <a:pt x="14" y="67"/>
                      <a:pt x="14" y="71"/>
                    </a:cubicBezTo>
                    <a:cubicBezTo>
                      <a:pt x="15" y="75"/>
                      <a:pt x="13" y="79"/>
                      <a:pt x="10" y="80"/>
                    </a:cubicBezTo>
                    <a:cubicBezTo>
                      <a:pt x="3" y="84"/>
                      <a:pt x="3" y="84"/>
                      <a:pt x="3" y="84"/>
                    </a:cubicBezTo>
                    <a:cubicBezTo>
                      <a:pt x="11" y="100"/>
                      <a:pt x="11" y="100"/>
                      <a:pt x="11" y="100"/>
                    </a:cubicBezTo>
                    <a:cubicBezTo>
                      <a:pt x="18" y="96"/>
                      <a:pt x="18" y="96"/>
                      <a:pt x="18" y="96"/>
                    </a:cubicBezTo>
                    <a:cubicBezTo>
                      <a:pt x="21" y="95"/>
                      <a:pt x="25" y="96"/>
                      <a:pt x="28" y="98"/>
                    </a:cubicBezTo>
                    <a:cubicBezTo>
                      <a:pt x="30" y="101"/>
                      <a:pt x="31" y="105"/>
                      <a:pt x="30" y="109"/>
                    </a:cubicBezTo>
                    <a:cubicBezTo>
                      <a:pt x="26" y="116"/>
                      <a:pt x="26" y="116"/>
                      <a:pt x="26" y="116"/>
                    </a:cubicBezTo>
                    <a:cubicBezTo>
                      <a:pt x="42" y="124"/>
                      <a:pt x="42" y="124"/>
                      <a:pt x="42" y="124"/>
                    </a:cubicBezTo>
                    <a:cubicBezTo>
                      <a:pt x="46" y="117"/>
                      <a:pt x="46" y="117"/>
                      <a:pt x="46" y="117"/>
                    </a:cubicBezTo>
                    <a:cubicBezTo>
                      <a:pt x="47" y="114"/>
                      <a:pt x="51" y="112"/>
                      <a:pt x="55" y="113"/>
                    </a:cubicBezTo>
                    <a:cubicBezTo>
                      <a:pt x="58" y="113"/>
                      <a:pt x="62" y="116"/>
                      <a:pt x="62" y="120"/>
                    </a:cubicBezTo>
                    <a:cubicBezTo>
                      <a:pt x="63" y="128"/>
                      <a:pt x="63" y="128"/>
                      <a:pt x="63" y="128"/>
                    </a:cubicBezTo>
                    <a:cubicBezTo>
                      <a:pt x="81" y="125"/>
                      <a:pt x="81" y="125"/>
                      <a:pt x="81" y="125"/>
                    </a:cubicBezTo>
                    <a:cubicBezTo>
                      <a:pt x="80" y="118"/>
                      <a:pt x="80" y="118"/>
                      <a:pt x="80" y="118"/>
                    </a:cubicBezTo>
                    <a:cubicBezTo>
                      <a:pt x="79" y="114"/>
                      <a:pt x="82" y="110"/>
                      <a:pt x="85" y="109"/>
                    </a:cubicBezTo>
                    <a:cubicBezTo>
                      <a:pt x="89" y="107"/>
                      <a:pt x="93" y="107"/>
                      <a:pt x="95" y="110"/>
                    </a:cubicBezTo>
                    <a:cubicBezTo>
                      <a:pt x="101" y="116"/>
                      <a:pt x="101" y="116"/>
                      <a:pt x="101" y="116"/>
                    </a:cubicBezTo>
                    <a:cubicBezTo>
                      <a:pt x="114" y="103"/>
                      <a:pt x="114" y="103"/>
                      <a:pt x="114" y="103"/>
                    </a:cubicBezTo>
                    <a:cubicBezTo>
                      <a:pt x="108" y="98"/>
                      <a:pt x="108" y="98"/>
                      <a:pt x="108" y="98"/>
                    </a:cubicBezTo>
                    <a:cubicBezTo>
                      <a:pt x="106" y="95"/>
                      <a:pt x="105" y="91"/>
                      <a:pt x="107" y="87"/>
                    </a:cubicBezTo>
                    <a:cubicBezTo>
                      <a:pt x="109" y="84"/>
                      <a:pt x="113" y="82"/>
                      <a:pt x="116" y="83"/>
                    </a:cubicBezTo>
                    <a:cubicBezTo>
                      <a:pt x="124" y="84"/>
                      <a:pt x="124" y="84"/>
                      <a:pt x="124" y="84"/>
                    </a:cubicBezTo>
                    <a:cubicBezTo>
                      <a:pt x="127" y="66"/>
                      <a:pt x="127" y="66"/>
                      <a:pt x="127" y="66"/>
                    </a:cubicBezTo>
                    <a:lnTo>
                      <a:pt x="119"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FFFFFF">
                      <a:lumMod val="85000"/>
                    </a:srgbClr>
                  </a:solidFill>
                  <a:effectLst/>
                  <a:uLnTx/>
                  <a:uFillTx/>
                  <a:latin typeface="Century Gothic"/>
                  <a:ea typeface="+mn-ea"/>
                  <a:cs typeface="+mn-cs"/>
                </a:endParaRPr>
              </a:p>
            </p:txBody>
          </p:sp>
        </p:grpSp>
        <p:sp>
          <p:nvSpPr>
            <p:cNvPr id="160" name="Arrow: Pentagon 159">
              <a:extLst>
                <a:ext uri="{FF2B5EF4-FFF2-40B4-BE49-F238E27FC236}">
                  <a16:creationId xmlns:a16="http://schemas.microsoft.com/office/drawing/2014/main" id="{99EAD898-0762-4D8F-A40C-32D0E30825E8}"/>
                </a:ext>
              </a:extLst>
            </p:cNvPr>
            <p:cNvSpPr>
              <a:spLocks/>
            </p:cNvSpPr>
            <p:nvPr/>
          </p:nvSpPr>
          <p:spPr>
            <a:xfrm>
              <a:off x="5101259" y="2730438"/>
              <a:ext cx="1418809" cy="689287"/>
            </a:xfrm>
            <a:prstGeom prst="homePlate">
              <a:avLst>
                <a:gd name="adj" fmla="val 28181"/>
              </a:avLst>
            </a:prstGeom>
            <a:solidFill>
              <a:schemeClr val="bg1"/>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Operating Model Design</a:t>
              </a:r>
            </a:p>
          </p:txBody>
        </p:sp>
      </p:grpSp>
      <p:cxnSp>
        <p:nvCxnSpPr>
          <p:cNvPr id="140" name="Straight Arrow Connector 139">
            <a:extLst>
              <a:ext uri="{FF2B5EF4-FFF2-40B4-BE49-F238E27FC236}">
                <a16:creationId xmlns:a16="http://schemas.microsoft.com/office/drawing/2014/main" id="{DBF3D5F2-C410-4C40-85BC-94A25513524D}"/>
              </a:ext>
            </a:extLst>
          </p:cNvPr>
          <p:cNvCxnSpPr/>
          <p:nvPr/>
        </p:nvCxnSpPr>
        <p:spPr>
          <a:xfrm>
            <a:off x="6602896" y="3071449"/>
            <a:ext cx="245411" cy="0"/>
          </a:xfrm>
          <a:prstGeom prst="straightConnector1">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AC2AABC-33BD-448C-ACAA-1D0BA7CDE8A9}"/>
              </a:ext>
            </a:extLst>
          </p:cNvPr>
          <p:cNvSpPr>
            <a:spLocks/>
          </p:cNvSpPr>
          <p:nvPr/>
        </p:nvSpPr>
        <p:spPr>
          <a:xfrm>
            <a:off x="112734" y="2730437"/>
            <a:ext cx="1857551" cy="689287"/>
          </a:xfrm>
          <a:prstGeom prst="rect">
            <a:avLst/>
          </a:prstGeom>
          <a:solidFill>
            <a:srgbClr val="5B9BC8"/>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FFFFFF"/>
                </a:solidFill>
                <a:effectLst/>
                <a:uLnTx/>
                <a:uFillTx/>
                <a:latin typeface="Century Gothic"/>
                <a:ea typeface="+mn-ea"/>
                <a:cs typeface="+mn-cs"/>
              </a:rPr>
              <a:t>Governance</a:t>
            </a:r>
            <a:r>
              <a:rPr kumimoji="0" lang="en-US" sz="1300" b="0" i="0" u="none" strike="noStrike" kern="1200" cap="none" spc="0" normalizeH="0" baseline="0" noProof="0" dirty="0">
                <a:ln>
                  <a:noFill/>
                </a:ln>
                <a:solidFill>
                  <a:srgbClr val="FFFFFF"/>
                </a:solidFill>
                <a:effectLst/>
                <a:uLnTx/>
                <a:uFillTx/>
                <a:latin typeface="Century Gothic"/>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Century Gothic"/>
                <a:ea typeface="+mn-ea"/>
                <a:cs typeface="+mn-cs"/>
              </a:rPr>
              <a:t>(e.g., overall decision making)</a:t>
            </a:r>
            <a:endParaRPr kumimoji="0" lang="en-US" sz="13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77" name="Content Placeholder 1">
            <a:extLst>
              <a:ext uri="{FF2B5EF4-FFF2-40B4-BE49-F238E27FC236}">
                <a16:creationId xmlns:a16="http://schemas.microsoft.com/office/drawing/2014/main" id="{C6E9668A-47DE-41B5-A08D-DBA812DE8E50}"/>
              </a:ext>
            </a:extLst>
          </p:cNvPr>
          <p:cNvSpPr txBox="1">
            <a:spLocks/>
          </p:cNvSpPr>
          <p:nvPr/>
        </p:nvSpPr>
        <p:spPr>
          <a:xfrm>
            <a:off x="7338797" y="2871394"/>
            <a:ext cx="1098622" cy="400110"/>
          </a:xfrm>
          <a:prstGeom prst="rect">
            <a:avLst/>
          </a:prstGeom>
        </p:spPr>
        <p:txBody>
          <a:bodyPr wrap="square" lIns="0" tIns="0" rIns="0" bIns="0" anchor="t" anchorCtr="0">
            <a:sp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ts val="720"/>
              </a:spcBef>
              <a:spcAft>
                <a:spcPct val="0"/>
              </a:spcAft>
              <a:buClr>
                <a:srgbClr val="204762"/>
              </a:buClr>
              <a:buSzPct val="100000"/>
              <a:buFontTx/>
              <a:buNone/>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Governance model</a:t>
            </a:r>
          </a:p>
        </p:txBody>
      </p:sp>
      <p:grpSp>
        <p:nvGrpSpPr>
          <p:cNvPr id="84" name="Group 83">
            <a:extLst>
              <a:ext uri="{FF2B5EF4-FFF2-40B4-BE49-F238E27FC236}">
                <a16:creationId xmlns:a16="http://schemas.microsoft.com/office/drawing/2014/main" id="{E07D2566-F467-45BF-B7BE-08431CC869E1}"/>
              </a:ext>
            </a:extLst>
          </p:cNvPr>
          <p:cNvGrpSpPr/>
          <p:nvPr/>
        </p:nvGrpSpPr>
        <p:grpSpPr>
          <a:xfrm>
            <a:off x="6907608" y="2926310"/>
            <a:ext cx="323752" cy="290278"/>
            <a:chOff x="7158038" y="814388"/>
            <a:chExt cx="417513" cy="292100"/>
          </a:xfrm>
          <a:solidFill>
            <a:schemeClr val="accent3"/>
          </a:solidFill>
        </p:grpSpPr>
        <p:sp>
          <p:nvSpPr>
            <p:cNvPr id="87" name="Freeform 29">
              <a:extLst>
                <a:ext uri="{FF2B5EF4-FFF2-40B4-BE49-F238E27FC236}">
                  <a16:creationId xmlns:a16="http://schemas.microsoft.com/office/drawing/2014/main" id="{4D1CA2F6-2FD6-439C-8BC3-0B215E1E607F}"/>
                </a:ext>
              </a:extLst>
            </p:cNvPr>
            <p:cNvSpPr>
              <a:spLocks/>
            </p:cNvSpPr>
            <p:nvPr/>
          </p:nvSpPr>
          <p:spPr bwMode="auto">
            <a:xfrm>
              <a:off x="7197725" y="857250"/>
              <a:ext cx="131763" cy="125413"/>
            </a:xfrm>
            <a:custGeom>
              <a:avLst/>
              <a:gdLst>
                <a:gd name="T0" fmla="*/ 12 w 223"/>
                <a:gd name="T1" fmla="*/ 161 h 213"/>
                <a:gd name="T2" fmla="*/ 157 w 223"/>
                <a:gd name="T3" fmla="*/ 210 h 213"/>
                <a:gd name="T4" fmla="*/ 176 w 223"/>
                <a:gd name="T5" fmla="*/ 201 h 213"/>
                <a:gd name="T6" fmla="*/ 220 w 223"/>
                <a:gd name="T7" fmla="*/ 70 h 213"/>
                <a:gd name="T8" fmla="*/ 211 w 223"/>
                <a:gd name="T9" fmla="*/ 52 h 213"/>
                <a:gd name="T10" fmla="*/ 66 w 223"/>
                <a:gd name="T11" fmla="*/ 3 h 213"/>
                <a:gd name="T12" fmla="*/ 47 w 223"/>
                <a:gd name="T13" fmla="*/ 12 h 213"/>
                <a:gd name="T14" fmla="*/ 3 w 223"/>
                <a:gd name="T15" fmla="*/ 143 h 213"/>
                <a:gd name="T16" fmla="*/ 12 w 223"/>
                <a:gd name="T17" fmla="*/ 16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213">
                  <a:moveTo>
                    <a:pt x="12" y="161"/>
                  </a:moveTo>
                  <a:cubicBezTo>
                    <a:pt x="157" y="210"/>
                    <a:pt x="157" y="210"/>
                    <a:pt x="157" y="210"/>
                  </a:cubicBezTo>
                  <a:cubicBezTo>
                    <a:pt x="165" y="213"/>
                    <a:pt x="173" y="209"/>
                    <a:pt x="176" y="201"/>
                  </a:cubicBezTo>
                  <a:cubicBezTo>
                    <a:pt x="220" y="70"/>
                    <a:pt x="220" y="70"/>
                    <a:pt x="220" y="70"/>
                  </a:cubicBezTo>
                  <a:cubicBezTo>
                    <a:pt x="223" y="63"/>
                    <a:pt x="218" y="54"/>
                    <a:pt x="211" y="52"/>
                  </a:cubicBezTo>
                  <a:cubicBezTo>
                    <a:pt x="66" y="3"/>
                    <a:pt x="66" y="3"/>
                    <a:pt x="66" y="3"/>
                  </a:cubicBezTo>
                  <a:cubicBezTo>
                    <a:pt x="58" y="0"/>
                    <a:pt x="50" y="4"/>
                    <a:pt x="47" y="12"/>
                  </a:cubicBezTo>
                  <a:cubicBezTo>
                    <a:pt x="3" y="143"/>
                    <a:pt x="3" y="143"/>
                    <a:pt x="3" y="143"/>
                  </a:cubicBezTo>
                  <a:cubicBezTo>
                    <a:pt x="0" y="150"/>
                    <a:pt x="4" y="159"/>
                    <a:pt x="12"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08" name="Freeform 30">
              <a:extLst>
                <a:ext uri="{FF2B5EF4-FFF2-40B4-BE49-F238E27FC236}">
                  <a16:creationId xmlns:a16="http://schemas.microsoft.com/office/drawing/2014/main" id="{1E9AFB68-7169-419E-B0E8-8B260E89ADB8}"/>
                </a:ext>
              </a:extLst>
            </p:cNvPr>
            <p:cNvSpPr>
              <a:spLocks/>
            </p:cNvSpPr>
            <p:nvPr/>
          </p:nvSpPr>
          <p:spPr bwMode="auto">
            <a:xfrm>
              <a:off x="7318375" y="920750"/>
              <a:ext cx="25400" cy="44450"/>
            </a:xfrm>
            <a:custGeom>
              <a:avLst/>
              <a:gdLst>
                <a:gd name="T0" fmla="*/ 0 w 16"/>
                <a:gd name="T1" fmla="*/ 26 h 28"/>
                <a:gd name="T2" fmla="*/ 7 w 16"/>
                <a:gd name="T3" fmla="*/ 28 h 28"/>
                <a:gd name="T4" fmla="*/ 16 w 16"/>
                <a:gd name="T5" fmla="*/ 2 h 28"/>
                <a:gd name="T6" fmla="*/ 9 w 16"/>
                <a:gd name="T7" fmla="*/ 0 h 28"/>
                <a:gd name="T8" fmla="*/ 0 w 16"/>
                <a:gd name="T9" fmla="*/ 26 h 28"/>
              </a:gdLst>
              <a:ahLst/>
              <a:cxnLst>
                <a:cxn ang="0">
                  <a:pos x="T0" y="T1"/>
                </a:cxn>
                <a:cxn ang="0">
                  <a:pos x="T2" y="T3"/>
                </a:cxn>
                <a:cxn ang="0">
                  <a:pos x="T4" y="T5"/>
                </a:cxn>
                <a:cxn ang="0">
                  <a:pos x="T6" y="T7"/>
                </a:cxn>
                <a:cxn ang="0">
                  <a:pos x="T8" y="T9"/>
                </a:cxn>
              </a:cxnLst>
              <a:rect l="0" t="0" r="r" b="b"/>
              <a:pathLst>
                <a:path w="16" h="28">
                  <a:moveTo>
                    <a:pt x="0" y="26"/>
                  </a:moveTo>
                  <a:lnTo>
                    <a:pt x="7" y="28"/>
                  </a:lnTo>
                  <a:lnTo>
                    <a:pt x="16" y="2"/>
                  </a:lnTo>
                  <a:lnTo>
                    <a:pt x="9" y="0"/>
                  </a:lnTo>
                  <a:lnTo>
                    <a:pt x="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14" name="Freeform 31">
              <a:extLst>
                <a:ext uri="{FF2B5EF4-FFF2-40B4-BE49-F238E27FC236}">
                  <a16:creationId xmlns:a16="http://schemas.microsoft.com/office/drawing/2014/main" id="{D3E1E854-F77F-41B1-8FB2-A9957BE03D56}"/>
                </a:ext>
              </a:extLst>
            </p:cNvPr>
            <p:cNvSpPr>
              <a:spLocks/>
            </p:cNvSpPr>
            <p:nvPr/>
          </p:nvSpPr>
          <p:spPr bwMode="auto">
            <a:xfrm>
              <a:off x="7342188" y="936625"/>
              <a:ext cx="233363" cy="101600"/>
            </a:xfrm>
            <a:custGeom>
              <a:avLst/>
              <a:gdLst>
                <a:gd name="T0" fmla="*/ 369 w 395"/>
                <a:gd name="T1" fmla="*/ 110 h 174"/>
                <a:gd name="T2" fmla="*/ 14 w 395"/>
                <a:gd name="T3" fmla="*/ 0 h 174"/>
                <a:gd name="T4" fmla="*/ 0 w 395"/>
                <a:gd name="T5" fmla="*/ 41 h 174"/>
                <a:gd name="T6" fmla="*/ 350 w 395"/>
                <a:gd name="T7" fmla="*/ 168 h 174"/>
                <a:gd name="T8" fmla="*/ 351 w 395"/>
                <a:gd name="T9" fmla="*/ 169 h 174"/>
                <a:gd name="T10" fmla="*/ 390 w 395"/>
                <a:gd name="T11" fmla="*/ 149 h 174"/>
                <a:gd name="T12" fmla="*/ 369 w 395"/>
                <a:gd name="T13" fmla="*/ 110 h 174"/>
              </a:gdLst>
              <a:ahLst/>
              <a:cxnLst>
                <a:cxn ang="0">
                  <a:pos x="T0" y="T1"/>
                </a:cxn>
                <a:cxn ang="0">
                  <a:pos x="T2" y="T3"/>
                </a:cxn>
                <a:cxn ang="0">
                  <a:pos x="T4" y="T5"/>
                </a:cxn>
                <a:cxn ang="0">
                  <a:pos x="T6" y="T7"/>
                </a:cxn>
                <a:cxn ang="0">
                  <a:pos x="T8" y="T9"/>
                </a:cxn>
                <a:cxn ang="0">
                  <a:pos x="T10" y="T11"/>
                </a:cxn>
                <a:cxn ang="0">
                  <a:pos x="T12" y="T13"/>
                </a:cxn>
              </a:cxnLst>
              <a:rect l="0" t="0" r="r" b="b"/>
              <a:pathLst>
                <a:path w="395" h="174">
                  <a:moveTo>
                    <a:pt x="369" y="110"/>
                  </a:moveTo>
                  <a:cubicBezTo>
                    <a:pt x="14" y="0"/>
                    <a:pt x="14" y="0"/>
                    <a:pt x="14" y="0"/>
                  </a:cubicBezTo>
                  <a:cubicBezTo>
                    <a:pt x="0" y="41"/>
                    <a:pt x="0" y="41"/>
                    <a:pt x="0" y="41"/>
                  </a:cubicBezTo>
                  <a:cubicBezTo>
                    <a:pt x="350" y="168"/>
                    <a:pt x="350" y="168"/>
                    <a:pt x="350" y="168"/>
                  </a:cubicBezTo>
                  <a:cubicBezTo>
                    <a:pt x="350" y="169"/>
                    <a:pt x="350" y="169"/>
                    <a:pt x="351" y="169"/>
                  </a:cubicBezTo>
                  <a:cubicBezTo>
                    <a:pt x="367" y="174"/>
                    <a:pt x="384" y="165"/>
                    <a:pt x="390" y="149"/>
                  </a:cubicBezTo>
                  <a:cubicBezTo>
                    <a:pt x="395" y="132"/>
                    <a:pt x="385" y="115"/>
                    <a:pt x="369"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15" name="Freeform 32">
              <a:extLst>
                <a:ext uri="{FF2B5EF4-FFF2-40B4-BE49-F238E27FC236}">
                  <a16:creationId xmlns:a16="http://schemas.microsoft.com/office/drawing/2014/main" id="{6FB9D661-5E81-4C3E-B9DB-9484F9BF6F52}"/>
                </a:ext>
              </a:extLst>
            </p:cNvPr>
            <p:cNvSpPr>
              <a:spLocks/>
            </p:cNvSpPr>
            <p:nvPr/>
          </p:nvSpPr>
          <p:spPr bwMode="auto">
            <a:xfrm>
              <a:off x="7183438" y="974725"/>
              <a:ext cx="106363" cy="50800"/>
            </a:xfrm>
            <a:custGeom>
              <a:avLst/>
              <a:gdLst>
                <a:gd name="T0" fmla="*/ 12 w 180"/>
                <a:gd name="T1" fmla="*/ 35 h 87"/>
                <a:gd name="T2" fmla="*/ 157 w 180"/>
                <a:gd name="T3" fmla="*/ 84 h 87"/>
                <a:gd name="T4" fmla="*/ 176 w 180"/>
                <a:gd name="T5" fmla="*/ 75 h 87"/>
                <a:gd name="T6" fmla="*/ 178 w 180"/>
                <a:gd name="T7" fmla="*/ 70 h 87"/>
                <a:gd name="T8" fmla="*/ 168 w 180"/>
                <a:gd name="T9" fmla="*/ 52 h 87"/>
                <a:gd name="T10" fmla="*/ 23 w 180"/>
                <a:gd name="T11" fmla="*/ 3 h 87"/>
                <a:gd name="T12" fmla="*/ 5 w 180"/>
                <a:gd name="T13" fmla="*/ 12 h 87"/>
                <a:gd name="T14" fmla="*/ 3 w 180"/>
                <a:gd name="T15" fmla="*/ 17 h 87"/>
                <a:gd name="T16" fmla="*/ 12 w 180"/>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87">
                  <a:moveTo>
                    <a:pt x="12" y="35"/>
                  </a:moveTo>
                  <a:cubicBezTo>
                    <a:pt x="157" y="84"/>
                    <a:pt x="157" y="84"/>
                    <a:pt x="157" y="84"/>
                  </a:cubicBezTo>
                  <a:cubicBezTo>
                    <a:pt x="165" y="87"/>
                    <a:pt x="173" y="83"/>
                    <a:pt x="176" y="75"/>
                  </a:cubicBezTo>
                  <a:cubicBezTo>
                    <a:pt x="178" y="70"/>
                    <a:pt x="178" y="70"/>
                    <a:pt x="178" y="70"/>
                  </a:cubicBezTo>
                  <a:cubicBezTo>
                    <a:pt x="180" y="63"/>
                    <a:pt x="176" y="54"/>
                    <a:pt x="168" y="52"/>
                  </a:cubicBezTo>
                  <a:cubicBezTo>
                    <a:pt x="23" y="3"/>
                    <a:pt x="23" y="3"/>
                    <a:pt x="23" y="3"/>
                  </a:cubicBezTo>
                  <a:cubicBezTo>
                    <a:pt x="16" y="0"/>
                    <a:pt x="7" y="4"/>
                    <a:pt x="5" y="12"/>
                  </a:cubicBezTo>
                  <a:cubicBezTo>
                    <a:pt x="3" y="17"/>
                    <a:pt x="3" y="17"/>
                    <a:pt x="3" y="17"/>
                  </a:cubicBezTo>
                  <a:cubicBezTo>
                    <a:pt x="0" y="24"/>
                    <a:pt x="5" y="33"/>
                    <a:pt x="1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19" name="Freeform 33">
              <a:extLst>
                <a:ext uri="{FF2B5EF4-FFF2-40B4-BE49-F238E27FC236}">
                  <a16:creationId xmlns:a16="http://schemas.microsoft.com/office/drawing/2014/main" id="{F88AB466-EF28-4CC4-B07E-80BFDF9F9774}"/>
                </a:ext>
              </a:extLst>
            </p:cNvPr>
            <p:cNvSpPr>
              <a:spLocks/>
            </p:cNvSpPr>
            <p:nvPr/>
          </p:nvSpPr>
          <p:spPr bwMode="auto">
            <a:xfrm>
              <a:off x="7199313" y="960438"/>
              <a:ext cx="90488" cy="36513"/>
            </a:xfrm>
            <a:custGeom>
              <a:avLst/>
              <a:gdLst>
                <a:gd name="T0" fmla="*/ 147 w 154"/>
                <a:gd name="T1" fmla="*/ 63 h 64"/>
                <a:gd name="T2" fmla="*/ 147 w 154"/>
                <a:gd name="T3" fmla="*/ 63 h 64"/>
                <a:gd name="T4" fmla="*/ 150 w 154"/>
                <a:gd name="T5" fmla="*/ 64 h 64"/>
                <a:gd name="T6" fmla="*/ 154 w 154"/>
                <a:gd name="T7" fmla="*/ 51 h 64"/>
                <a:gd name="T8" fmla="*/ 151 w 154"/>
                <a:gd name="T9" fmla="*/ 50 h 64"/>
                <a:gd name="T10" fmla="*/ 6 w 154"/>
                <a:gd name="T11" fmla="*/ 1 h 64"/>
                <a:gd name="T12" fmla="*/ 4 w 154"/>
                <a:gd name="T13" fmla="*/ 0 h 64"/>
                <a:gd name="T14" fmla="*/ 0 w 154"/>
                <a:gd name="T15" fmla="*/ 13 h 64"/>
                <a:gd name="T16" fmla="*/ 2 w 154"/>
                <a:gd name="T17" fmla="*/ 14 h 64"/>
                <a:gd name="T18" fmla="*/ 147 w 154"/>
                <a:gd name="T19"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64">
                  <a:moveTo>
                    <a:pt x="147" y="63"/>
                  </a:moveTo>
                  <a:cubicBezTo>
                    <a:pt x="147" y="63"/>
                    <a:pt x="147" y="63"/>
                    <a:pt x="147" y="63"/>
                  </a:cubicBezTo>
                  <a:cubicBezTo>
                    <a:pt x="148" y="63"/>
                    <a:pt x="149" y="63"/>
                    <a:pt x="150" y="64"/>
                  </a:cubicBezTo>
                  <a:cubicBezTo>
                    <a:pt x="154" y="51"/>
                    <a:pt x="154" y="51"/>
                    <a:pt x="154" y="51"/>
                  </a:cubicBezTo>
                  <a:cubicBezTo>
                    <a:pt x="153" y="51"/>
                    <a:pt x="152" y="51"/>
                    <a:pt x="151" y="50"/>
                  </a:cubicBezTo>
                  <a:cubicBezTo>
                    <a:pt x="6" y="1"/>
                    <a:pt x="6" y="1"/>
                    <a:pt x="6" y="1"/>
                  </a:cubicBezTo>
                  <a:cubicBezTo>
                    <a:pt x="6" y="1"/>
                    <a:pt x="5" y="1"/>
                    <a:pt x="4" y="0"/>
                  </a:cubicBezTo>
                  <a:cubicBezTo>
                    <a:pt x="0" y="13"/>
                    <a:pt x="0" y="13"/>
                    <a:pt x="0" y="13"/>
                  </a:cubicBezTo>
                  <a:cubicBezTo>
                    <a:pt x="1" y="13"/>
                    <a:pt x="1" y="13"/>
                    <a:pt x="2" y="14"/>
                  </a:cubicBezTo>
                  <a:lnTo>
                    <a:pt x="147"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24" name="Freeform 34">
              <a:extLst>
                <a:ext uri="{FF2B5EF4-FFF2-40B4-BE49-F238E27FC236}">
                  <a16:creationId xmlns:a16="http://schemas.microsoft.com/office/drawing/2014/main" id="{AFB85515-8DDD-45CC-B513-15704D987A36}"/>
                </a:ext>
              </a:extLst>
            </p:cNvPr>
            <p:cNvSpPr>
              <a:spLocks/>
            </p:cNvSpPr>
            <p:nvPr/>
          </p:nvSpPr>
          <p:spPr bwMode="auto">
            <a:xfrm>
              <a:off x="7239000" y="814388"/>
              <a:ext cx="104775" cy="50800"/>
            </a:xfrm>
            <a:custGeom>
              <a:avLst/>
              <a:gdLst>
                <a:gd name="T0" fmla="*/ 12 w 180"/>
                <a:gd name="T1" fmla="*/ 35 h 87"/>
                <a:gd name="T2" fmla="*/ 157 w 180"/>
                <a:gd name="T3" fmla="*/ 84 h 87"/>
                <a:gd name="T4" fmla="*/ 175 w 180"/>
                <a:gd name="T5" fmla="*/ 75 h 87"/>
                <a:gd name="T6" fmla="*/ 177 w 180"/>
                <a:gd name="T7" fmla="*/ 70 h 87"/>
                <a:gd name="T8" fmla="*/ 168 w 180"/>
                <a:gd name="T9" fmla="*/ 51 h 87"/>
                <a:gd name="T10" fmla="*/ 23 w 180"/>
                <a:gd name="T11" fmla="*/ 2 h 87"/>
                <a:gd name="T12" fmla="*/ 4 w 180"/>
                <a:gd name="T13" fmla="*/ 12 h 87"/>
                <a:gd name="T14" fmla="*/ 2 w 180"/>
                <a:gd name="T15" fmla="*/ 16 h 87"/>
                <a:gd name="T16" fmla="*/ 12 w 180"/>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87">
                  <a:moveTo>
                    <a:pt x="12" y="35"/>
                  </a:moveTo>
                  <a:cubicBezTo>
                    <a:pt x="157" y="84"/>
                    <a:pt x="157" y="84"/>
                    <a:pt x="157" y="84"/>
                  </a:cubicBezTo>
                  <a:cubicBezTo>
                    <a:pt x="164" y="87"/>
                    <a:pt x="173" y="82"/>
                    <a:pt x="175" y="75"/>
                  </a:cubicBezTo>
                  <a:cubicBezTo>
                    <a:pt x="177" y="70"/>
                    <a:pt x="177" y="70"/>
                    <a:pt x="177" y="70"/>
                  </a:cubicBezTo>
                  <a:cubicBezTo>
                    <a:pt x="180" y="62"/>
                    <a:pt x="175" y="54"/>
                    <a:pt x="168" y="51"/>
                  </a:cubicBezTo>
                  <a:cubicBezTo>
                    <a:pt x="23" y="2"/>
                    <a:pt x="23" y="2"/>
                    <a:pt x="23" y="2"/>
                  </a:cubicBezTo>
                  <a:cubicBezTo>
                    <a:pt x="15" y="0"/>
                    <a:pt x="7" y="4"/>
                    <a:pt x="4" y="12"/>
                  </a:cubicBezTo>
                  <a:cubicBezTo>
                    <a:pt x="2" y="16"/>
                    <a:pt x="2" y="16"/>
                    <a:pt x="2" y="16"/>
                  </a:cubicBezTo>
                  <a:cubicBezTo>
                    <a:pt x="0" y="24"/>
                    <a:pt x="4" y="32"/>
                    <a:pt x="1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25" name="Freeform 35">
              <a:extLst>
                <a:ext uri="{FF2B5EF4-FFF2-40B4-BE49-F238E27FC236}">
                  <a16:creationId xmlns:a16="http://schemas.microsoft.com/office/drawing/2014/main" id="{478D4F89-CA08-4215-854B-8C48C01D747C}"/>
                </a:ext>
              </a:extLst>
            </p:cNvPr>
            <p:cNvSpPr>
              <a:spLocks/>
            </p:cNvSpPr>
            <p:nvPr/>
          </p:nvSpPr>
          <p:spPr bwMode="auto">
            <a:xfrm>
              <a:off x="7239000" y="842963"/>
              <a:ext cx="90488" cy="38100"/>
            </a:xfrm>
            <a:custGeom>
              <a:avLst/>
              <a:gdLst>
                <a:gd name="T0" fmla="*/ 148 w 154"/>
                <a:gd name="T1" fmla="*/ 63 h 64"/>
                <a:gd name="T2" fmla="*/ 148 w 154"/>
                <a:gd name="T3" fmla="*/ 63 h 64"/>
                <a:gd name="T4" fmla="*/ 150 w 154"/>
                <a:gd name="T5" fmla="*/ 64 h 64"/>
                <a:gd name="T6" fmla="*/ 154 w 154"/>
                <a:gd name="T7" fmla="*/ 51 h 64"/>
                <a:gd name="T8" fmla="*/ 152 w 154"/>
                <a:gd name="T9" fmla="*/ 50 h 64"/>
                <a:gd name="T10" fmla="*/ 7 w 154"/>
                <a:gd name="T11" fmla="*/ 1 h 64"/>
                <a:gd name="T12" fmla="*/ 4 w 154"/>
                <a:gd name="T13" fmla="*/ 0 h 64"/>
                <a:gd name="T14" fmla="*/ 0 w 154"/>
                <a:gd name="T15" fmla="*/ 13 h 64"/>
                <a:gd name="T16" fmla="*/ 2 w 154"/>
                <a:gd name="T17" fmla="*/ 14 h 64"/>
                <a:gd name="T18" fmla="*/ 148 w 154"/>
                <a:gd name="T19"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64">
                  <a:moveTo>
                    <a:pt x="148" y="63"/>
                  </a:moveTo>
                  <a:cubicBezTo>
                    <a:pt x="148" y="63"/>
                    <a:pt x="148" y="63"/>
                    <a:pt x="148" y="63"/>
                  </a:cubicBezTo>
                  <a:cubicBezTo>
                    <a:pt x="148" y="63"/>
                    <a:pt x="149" y="63"/>
                    <a:pt x="150" y="64"/>
                  </a:cubicBezTo>
                  <a:cubicBezTo>
                    <a:pt x="154" y="51"/>
                    <a:pt x="154" y="51"/>
                    <a:pt x="154" y="51"/>
                  </a:cubicBezTo>
                  <a:cubicBezTo>
                    <a:pt x="154" y="50"/>
                    <a:pt x="153" y="50"/>
                    <a:pt x="152" y="50"/>
                  </a:cubicBezTo>
                  <a:cubicBezTo>
                    <a:pt x="7" y="1"/>
                    <a:pt x="7" y="1"/>
                    <a:pt x="7" y="1"/>
                  </a:cubicBezTo>
                  <a:cubicBezTo>
                    <a:pt x="6" y="1"/>
                    <a:pt x="5" y="0"/>
                    <a:pt x="4" y="0"/>
                  </a:cubicBezTo>
                  <a:cubicBezTo>
                    <a:pt x="0" y="13"/>
                    <a:pt x="0" y="13"/>
                    <a:pt x="0" y="13"/>
                  </a:cubicBezTo>
                  <a:cubicBezTo>
                    <a:pt x="1" y="13"/>
                    <a:pt x="2" y="13"/>
                    <a:pt x="2" y="14"/>
                  </a:cubicBezTo>
                  <a:lnTo>
                    <a:pt x="148"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26" name="Freeform 36">
              <a:extLst>
                <a:ext uri="{FF2B5EF4-FFF2-40B4-BE49-F238E27FC236}">
                  <a16:creationId xmlns:a16="http://schemas.microsoft.com/office/drawing/2014/main" id="{445DBBC8-7383-40A8-B4D9-A5DA033343FA}"/>
                </a:ext>
              </a:extLst>
            </p:cNvPr>
            <p:cNvSpPr>
              <a:spLocks/>
            </p:cNvSpPr>
            <p:nvPr/>
          </p:nvSpPr>
          <p:spPr bwMode="auto">
            <a:xfrm>
              <a:off x="7158038" y="1068388"/>
              <a:ext cx="176213" cy="38100"/>
            </a:xfrm>
            <a:custGeom>
              <a:avLst/>
              <a:gdLst>
                <a:gd name="T0" fmla="*/ 104 w 111"/>
                <a:gd name="T1" fmla="*/ 0 h 24"/>
                <a:gd name="T2" fmla="*/ 6 w 111"/>
                <a:gd name="T3" fmla="*/ 0 h 24"/>
                <a:gd name="T4" fmla="*/ 6 w 111"/>
                <a:gd name="T5" fmla="*/ 6 h 24"/>
                <a:gd name="T6" fmla="*/ 0 w 111"/>
                <a:gd name="T7" fmla="*/ 6 h 24"/>
                <a:gd name="T8" fmla="*/ 0 w 111"/>
                <a:gd name="T9" fmla="*/ 24 h 24"/>
                <a:gd name="T10" fmla="*/ 111 w 111"/>
                <a:gd name="T11" fmla="*/ 24 h 24"/>
                <a:gd name="T12" fmla="*/ 111 w 111"/>
                <a:gd name="T13" fmla="*/ 6 h 24"/>
                <a:gd name="T14" fmla="*/ 104 w 111"/>
                <a:gd name="T15" fmla="*/ 6 h 24"/>
                <a:gd name="T16" fmla="*/ 104 w 111"/>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4">
                  <a:moveTo>
                    <a:pt x="104" y="0"/>
                  </a:moveTo>
                  <a:lnTo>
                    <a:pt x="6" y="0"/>
                  </a:lnTo>
                  <a:lnTo>
                    <a:pt x="6" y="6"/>
                  </a:lnTo>
                  <a:lnTo>
                    <a:pt x="0" y="6"/>
                  </a:lnTo>
                  <a:lnTo>
                    <a:pt x="0" y="24"/>
                  </a:lnTo>
                  <a:lnTo>
                    <a:pt x="111" y="24"/>
                  </a:lnTo>
                  <a:lnTo>
                    <a:pt x="111" y="6"/>
                  </a:lnTo>
                  <a:lnTo>
                    <a:pt x="104" y="6"/>
                  </a:ln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grpSp>
      <p:sp>
        <p:nvSpPr>
          <p:cNvPr id="162" name="Arrow: Pentagon 161">
            <a:extLst>
              <a:ext uri="{FF2B5EF4-FFF2-40B4-BE49-F238E27FC236}">
                <a16:creationId xmlns:a16="http://schemas.microsoft.com/office/drawing/2014/main" id="{DA6A4A38-771D-48E3-A338-76E5198171BE}"/>
              </a:ext>
            </a:extLst>
          </p:cNvPr>
          <p:cNvSpPr>
            <a:spLocks/>
          </p:cNvSpPr>
          <p:nvPr/>
        </p:nvSpPr>
        <p:spPr>
          <a:xfrm>
            <a:off x="2112261" y="2730438"/>
            <a:ext cx="4407807" cy="689287"/>
          </a:xfrm>
          <a:prstGeom prst="homePlate">
            <a:avLst>
              <a:gd name="adj" fmla="val 28181"/>
            </a:avLst>
          </a:prstGeom>
          <a:solidFill>
            <a:schemeClr val="bg1"/>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System Governance Design</a:t>
            </a:r>
          </a:p>
        </p:txBody>
      </p:sp>
      <p:sp>
        <p:nvSpPr>
          <p:cNvPr id="163" name="Arrow: Pentagon 162">
            <a:extLst>
              <a:ext uri="{FF2B5EF4-FFF2-40B4-BE49-F238E27FC236}">
                <a16:creationId xmlns:a16="http://schemas.microsoft.com/office/drawing/2014/main" id="{A7912120-8823-4AB4-B2F2-79BC2222F350}"/>
              </a:ext>
            </a:extLst>
          </p:cNvPr>
          <p:cNvSpPr>
            <a:spLocks/>
          </p:cNvSpPr>
          <p:nvPr/>
        </p:nvSpPr>
        <p:spPr>
          <a:xfrm>
            <a:off x="2112262" y="4617899"/>
            <a:ext cx="2918051" cy="689287"/>
          </a:xfrm>
          <a:prstGeom prst="homePlate">
            <a:avLst>
              <a:gd name="adj" fmla="val 28181"/>
            </a:avLst>
          </a:prstGeom>
          <a:solidFill>
            <a:schemeClr val="bg1"/>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High Level Migration Planning</a:t>
            </a:r>
          </a:p>
        </p:txBody>
      </p:sp>
      <p:sp>
        <p:nvSpPr>
          <p:cNvPr id="164" name="Arrow: Pentagon 163">
            <a:extLst>
              <a:ext uri="{FF2B5EF4-FFF2-40B4-BE49-F238E27FC236}">
                <a16:creationId xmlns:a16="http://schemas.microsoft.com/office/drawing/2014/main" id="{EEBD9B62-A0ED-4A4E-BCBC-30206DEFE3D7}"/>
              </a:ext>
            </a:extLst>
          </p:cNvPr>
          <p:cNvSpPr>
            <a:spLocks/>
          </p:cNvSpPr>
          <p:nvPr/>
        </p:nvSpPr>
        <p:spPr>
          <a:xfrm>
            <a:off x="5101259" y="4617899"/>
            <a:ext cx="1418809" cy="689287"/>
          </a:xfrm>
          <a:prstGeom prst="homePlate">
            <a:avLst>
              <a:gd name="adj" fmla="val 28181"/>
            </a:avLst>
          </a:prstGeom>
          <a:solidFill>
            <a:schemeClr val="bg1"/>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Detailed planning and sequencing</a:t>
            </a:r>
          </a:p>
        </p:txBody>
      </p:sp>
      <p:sp>
        <p:nvSpPr>
          <p:cNvPr id="165" name="Arrow: Pentagon 164">
            <a:extLst>
              <a:ext uri="{FF2B5EF4-FFF2-40B4-BE49-F238E27FC236}">
                <a16:creationId xmlns:a16="http://schemas.microsoft.com/office/drawing/2014/main" id="{23623374-6A6B-4B87-9FB7-3B31857E8AEF}"/>
              </a:ext>
            </a:extLst>
          </p:cNvPr>
          <p:cNvSpPr>
            <a:spLocks/>
          </p:cNvSpPr>
          <p:nvPr/>
        </p:nvSpPr>
        <p:spPr>
          <a:xfrm>
            <a:off x="5101259" y="5550594"/>
            <a:ext cx="1418809" cy="357469"/>
          </a:xfrm>
          <a:prstGeom prst="homePlate">
            <a:avLst>
              <a:gd name="adj" fmla="val 28181"/>
            </a:avLst>
          </a:prstGeom>
          <a:solidFill>
            <a:schemeClr val="bg1"/>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err="1">
                <a:ln>
                  <a:noFill/>
                </a:ln>
                <a:solidFill>
                  <a:srgbClr val="35729B"/>
                </a:solidFill>
                <a:effectLst/>
                <a:uLnTx/>
                <a:uFillTx/>
                <a:latin typeface="Century Gothic"/>
                <a:ea typeface="+mn-ea"/>
                <a:cs typeface="+mn-cs"/>
              </a:rPr>
              <a:t>LRS</a:t>
            </a:r>
            <a:r>
              <a:rPr kumimoji="0" lang="en-US" sz="1300" b="1" i="0" u="none" strike="noStrike" kern="1200" cap="none" spc="0" normalizeH="0" baseline="0" noProof="0" dirty="0">
                <a:ln>
                  <a:noFill/>
                </a:ln>
                <a:solidFill>
                  <a:srgbClr val="35729B"/>
                </a:solidFill>
                <a:effectLst/>
                <a:uLnTx/>
                <a:uFillTx/>
                <a:latin typeface="Century Gothic"/>
                <a:ea typeface="+mn-ea"/>
                <a:cs typeface="+mn-cs"/>
              </a:rPr>
              <a:t> copy to cloud</a:t>
            </a:r>
          </a:p>
        </p:txBody>
      </p:sp>
      <p:sp>
        <p:nvSpPr>
          <p:cNvPr id="166" name="Arrow: Pentagon 165">
            <a:extLst>
              <a:ext uri="{FF2B5EF4-FFF2-40B4-BE49-F238E27FC236}">
                <a16:creationId xmlns:a16="http://schemas.microsoft.com/office/drawing/2014/main" id="{4408A773-D2AE-4259-860D-0C521724D118}"/>
              </a:ext>
            </a:extLst>
          </p:cNvPr>
          <p:cNvSpPr>
            <a:spLocks/>
          </p:cNvSpPr>
          <p:nvPr/>
        </p:nvSpPr>
        <p:spPr>
          <a:xfrm>
            <a:off x="5514108" y="5937143"/>
            <a:ext cx="1005959" cy="330103"/>
          </a:xfrm>
          <a:prstGeom prst="homePlate">
            <a:avLst>
              <a:gd name="adj" fmla="val 28181"/>
            </a:avLst>
          </a:prstGeom>
          <a:solidFill>
            <a:schemeClr val="bg1"/>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err="1">
                <a:ln>
                  <a:noFill/>
                </a:ln>
                <a:solidFill>
                  <a:srgbClr val="35729B"/>
                </a:solidFill>
                <a:effectLst/>
                <a:uLnTx/>
                <a:uFillTx/>
                <a:latin typeface="Century Gothic"/>
                <a:ea typeface="+mn-ea"/>
                <a:cs typeface="+mn-cs"/>
              </a:rPr>
              <a:t>CalACES</a:t>
            </a:r>
            <a:r>
              <a:rPr kumimoji="0" lang="en-US" sz="1300" b="1" i="0" u="none" strike="noStrike" kern="1200" cap="none" spc="0" normalizeH="0" baseline="0" noProof="0" dirty="0">
                <a:ln>
                  <a:noFill/>
                </a:ln>
                <a:solidFill>
                  <a:srgbClr val="35729B"/>
                </a:solidFill>
                <a:effectLst/>
                <a:uLnTx/>
                <a:uFillTx/>
                <a:latin typeface="Century Gothic"/>
                <a:ea typeface="+mn-ea"/>
                <a:cs typeface="+mn-cs"/>
              </a:rPr>
              <a:t>/ </a:t>
            </a:r>
            <a:r>
              <a:rPr kumimoji="0" lang="en-US" sz="1300" b="1" i="0" u="none" strike="noStrike" kern="1200" cap="none" spc="0" normalizeH="0" baseline="0" noProof="0" dirty="0" err="1">
                <a:ln>
                  <a:noFill/>
                </a:ln>
                <a:solidFill>
                  <a:srgbClr val="35729B"/>
                </a:solidFill>
                <a:effectLst/>
                <a:uLnTx/>
                <a:uFillTx/>
                <a:latin typeface="Century Gothic"/>
                <a:ea typeface="+mn-ea"/>
                <a:cs typeface="+mn-cs"/>
              </a:rPr>
              <a:t>CalSAWS</a:t>
            </a:r>
            <a:endParaRPr kumimoji="0" lang="en-US" sz="1300" b="1" i="0" u="none" strike="noStrike" kern="1200" cap="none" spc="0" normalizeH="0" baseline="0" noProof="0" dirty="0">
              <a:ln>
                <a:noFill/>
              </a:ln>
              <a:solidFill>
                <a:srgbClr val="35729B"/>
              </a:solidFill>
              <a:effectLst/>
              <a:uLnTx/>
              <a:uFillTx/>
              <a:latin typeface="Century Gothic"/>
              <a:ea typeface="+mn-ea"/>
              <a:cs typeface="+mn-cs"/>
            </a:endParaRPr>
          </a:p>
        </p:txBody>
      </p:sp>
    </p:spTree>
    <p:extLst>
      <p:ext uri="{BB962C8B-B14F-4D97-AF65-F5344CB8AC3E}">
        <p14:creationId xmlns:p14="http://schemas.microsoft.com/office/powerpoint/2010/main" val="382341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CA3E6C6-9267-4141-973A-1BE91E5B04B2}"/>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45" name="think-cell Slide" r:id="rId6" imgW="470" imgH="469" progId="TCLayout.ActiveDocument.1">
                  <p:embed/>
                </p:oleObj>
              </mc:Choice>
              <mc:Fallback>
                <p:oleObj name="think-cell Slide" r:id="rId6" imgW="470" imgH="469" progId="TCLayout.ActiveDocument.1">
                  <p:embed/>
                  <p:pic>
                    <p:nvPicPr>
                      <p:cNvPr id="6" name="Object 5" hidden="1">
                        <a:extLst>
                          <a:ext uri="{FF2B5EF4-FFF2-40B4-BE49-F238E27FC236}">
                            <a16:creationId xmlns:a16="http://schemas.microsoft.com/office/drawing/2014/main" id="{8CA3E6C6-9267-4141-973A-1BE91E5B04B2}"/>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FAE2120-5B8E-4698-8095-757582C828C3}"/>
              </a:ext>
            </a:extLst>
          </p:cNvPr>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Assessment Summary: Client Impacting Capabilities</a:t>
            </a:r>
          </a:p>
        </p:txBody>
      </p:sp>
      <p:cxnSp>
        <p:nvCxnSpPr>
          <p:cNvPr id="41" name="Straight Connector 40">
            <a:extLst>
              <a:ext uri="{FF2B5EF4-FFF2-40B4-BE49-F238E27FC236}">
                <a16:creationId xmlns:a16="http://schemas.microsoft.com/office/drawing/2014/main" id="{2AB02FE9-CA16-4674-99B3-8D26F690D356}"/>
              </a:ext>
            </a:extLst>
          </p:cNvPr>
          <p:cNvCxnSpPr>
            <a:cxnSpLocks/>
          </p:cNvCxnSpPr>
          <p:nvPr/>
        </p:nvCxnSpPr>
        <p:spPr>
          <a:xfrm>
            <a:off x="142875" y="865521"/>
            <a:ext cx="8858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737C5EE-856A-4A0C-B1DC-A783FFA981FD}"/>
              </a:ext>
            </a:extLst>
          </p:cNvPr>
          <p:cNvCxnSpPr/>
          <p:nvPr/>
        </p:nvCxnSpPr>
        <p:spPr>
          <a:xfrm>
            <a:off x="142875" y="6297387"/>
            <a:ext cx="8858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A7DE56B-79A6-4191-A5E5-6941B3254BA6}"/>
              </a:ext>
            </a:extLst>
          </p:cNvPr>
          <p:cNvCxnSpPr>
            <a:cxnSpLocks/>
          </p:cNvCxnSpPr>
          <p:nvPr/>
        </p:nvCxnSpPr>
        <p:spPr>
          <a:xfrm>
            <a:off x="2206117" y="2934924"/>
            <a:ext cx="6795007"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7A510C6-E4C8-4D52-BD6D-E2394A68AED4}"/>
              </a:ext>
            </a:extLst>
          </p:cNvPr>
          <p:cNvCxnSpPr>
            <a:cxnSpLocks/>
          </p:cNvCxnSpPr>
          <p:nvPr/>
        </p:nvCxnSpPr>
        <p:spPr>
          <a:xfrm>
            <a:off x="2206117" y="4782766"/>
            <a:ext cx="6795007"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71A1B32-D9D4-404E-A793-DF73081A8C9B}"/>
              </a:ext>
            </a:extLst>
          </p:cNvPr>
          <p:cNvSpPr txBox="1">
            <a:spLocks/>
          </p:cNvSpPr>
          <p:nvPr/>
        </p:nvSpPr>
        <p:spPr>
          <a:xfrm>
            <a:off x="228560" y="1504015"/>
            <a:ext cx="1852652" cy="184666"/>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35729B"/>
                </a:solidFill>
                <a:effectLst/>
                <a:uLnTx/>
                <a:uFillTx/>
                <a:latin typeface="Century Gothic"/>
                <a:ea typeface="+mn-ea"/>
                <a:cs typeface="+mn-cs"/>
              </a:rPr>
              <a:t>Capability</a:t>
            </a:r>
          </a:p>
        </p:txBody>
      </p:sp>
      <p:sp>
        <p:nvSpPr>
          <p:cNvPr id="44" name="TextBox 43">
            <a:extLst>
              <a:ext uri="{FF2B5EF4-FFF2-40B4-BE49-F238E27FC236}">
                <a16:creationId xmlns:a16="http://schemas.microsoft.com/office/drawing/2014/main" id="{EB7D4F3A-1277-475B-813E-05D03551C05C}"/>
              </a:ext>
            </a:extLst>
          </p:cNvPr>
          <p:cNvSpPr txBox="1">
            <a:spLocks/>
          </p:cNvSpPr>
          <p:nvPr/>
        </p:nvSpPr>
        <p:spPr>
          <a:xfrm>
            <a:off x="6755135" y="1504015"/>
            <a:ext cx="2160305" cy="176972"/>
          </a:xfrm>
          <a:prstGeom prst="rect">
            <a:avLst/>
          </a:prstGeom>
        </p:spPr>
        <p:txBody>
          <a:bodyPr vert="horz" wrap="square" lIns="0" tIns="0" rIns="0" bIns="0" rtlCol="0" anchor="t"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35729B"/>
                </a:solidFill>
                <a:effectLst/>
                <a:uLnTx/>
                <a:uFillTx/>
                <a:latin typeface="Century Gothic"/>
                <a:ea typeface="+mn-ea"/>
                <a:cs typeface="+mn-cs"/>
              </a:rPr>
              <a:t>Rationale</a:t>
            </a:r>
          </a:p>
        </p:txBody>
      </p:sp>
      <p:sp>
        <p:nvSpPr>
          <p:cNvPr id="47" name="TextBox 46">
            <a:extLst>
              <a:ext uri="{FF2B5EF4-FFF2-40B4-BE49-F238E27FC236}">
                <a16:creationId xmlns:a16="http://schemas.microsoft.com/office/drawing/2014/main" id="{1B39ED58-5EC3-4E73-92BE-A60C520DD67A}"/>
              </a:ext>
            </a:extLst>
          </p:cNvPr>
          <p:cNvSpPr txBox="1">
            <a:spLocks/>
          </p:cNvSpPr>
          <p:nvPr/>
        </p:nvSpPr>
        <p:spPr>
          <a:xfrm>
            <a:off x="2206118" y="1504015"/>
            <a:ext cx="1967036" cy="176972"/>
          </a:xfrm>
          <a:prstGeom prst="rect">
            <a:avLst/>
          </a:prstGeom>
        </p:spPr>
        <p:txBody>
          <a:bodyPr vert="horz" wrap="square" lIns="0" tIns="0" rIns="0" bIns="0" rtlCol="0" anchor="t"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35729B"/>
                </a:solidFill>
                <a:effectLst/>
                <a:uLnTx/>
                <a:uFillTx/>
                <a:latin typeface="Century Gothic"/>
                <a:ea typeface="+mn-ea"/>
                <a:cs typeface="+mn-cs"/>
              </a:rPr>
              <a:t>Current State</a:t>
            </a:r>
          </a:p>
        </p:txBody>
      </p:sp>
      <p:sp>
        <p:nvSpPr>
          <p:cNvPr id="46" name="TextBox 45">
            <a:extLst>
              <a:ext uri="{FF2B5EF4-FFF2-40B4-BE49-F238E27FC236}">
                <a16:creationId xmlns:a16="http://schemas.microsoft.com/office/drawing/2014/main" id="{4159EE7A-7A61-4334-8BA2-D7F55D04F2C7}"/>
              </a:ext>
            </a:extLst>
          </p:cNvPr>
          <p:cNvSpPr txBox="1">
            <a:spLocks/>
          </p:cNvSpPr>
          <p:nvPr/>
        </p:nvSpPr>
        <p:spPr>
          <a:xfrm>
            <a:off x="4350471" y="1504015"/>
            <a:ext cx="2157046" cy="176972"/>
          </a:xfrm>
          <a:prstGeom prst="rect">
            <a:avLst/>
          </a:prstGeom>
        </p:spPr>
        <p:txBody>
          <a:bodyPr vert="horz" wrap="square" lIns="0" tIns="0" rIns="0" bIns="0" rtlCol="0" anchor="t"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35729B"/>
                </a:solidFill>
                <a:effectLst/>
                <a:uLnTx/>
                <a:uFillTx/>
                <a:latin typeface="Century Gothic"/>
                <a:ea typeface="+mn-ea"/>
                <a:cs typeface="+mn-cs"/>
              </a:rPr>
              <a:t>Emerging Technology Result</a:t>
            </a:r>
          </a:p>
        </p:txBody>
      </p:sp>
      <p:grpSp>
        <p:nvGrpSpPr>
          <p:cNvPr id="9" name="Group 8">
            <a:extLst>
              <a:ext uri="{FF2B5EF4-FFF2-40B4-BE49-F238E27FC236}">
                <a16:creationId xmlns:a16="http://schemas.microsoft.com/office/drawing/2014/main" id="{A3A4E8B6-8D74-49F1-BBB9-29E2898A426F}"/>
              </a:ext>
            </a:extLst>
          </p:cNvPr>
          <p:cNvGrpSpPr/>
          <p:nvPr/>
        </p:nvGrpSpPr>
        <p:grpSpPr>
          <a:xfrm>
            <a:off x="228560" y="4910316"/>
            <a:ext cx="8686880" cy="1184941"/>
            <a:chOff x="228560" y="1745545"/>
            <a:chExt cx="8686880" cy="1184941"/>
          </a:xfrm>
        </p:grpSpPr>
        <p:sp>
          <p:nvSpPr>
            <p:cNvPr id="55" name="TextBox 54">
              <a:extLst>
                <a:ext uri="{FF2B5EF4-FFF2-40B4-BE49-F238E27FC236}">
                  <a16:creationId xmlns:a16="http://schemas.microsoft.com/office/drawing/2014/main" id="{8FAC65BA-E315-4610-81E9-7619C5E7E57B}"/>
                </a:ext>
              </a:extLst>
            </p:cNvPr>
            <p:cNvSpPr txBox="1">
              <a:spLocks/>
            </p:cNvSpPr>
            <p:nvPr/>
          </p:nvSpPr>
          <p:spPr>
            <a:xfrm>
              <a:off x="228560" y="1745545"/>
              <a:ext cx="1852652" cy="1061830"/>
            </a:xfrm>
            <a:prstGeom prst="rect">
              <a:avLst/>
            </a:prstGeom>
            <a:solidFill>
              <a:schemeClr val="accent2"/>
            </a:solidFill>
            <a:ln>
              <a:solidFill>
                <a:srgbClr val="FFFFFF"/>
              </a:solidFill>
            </a:ln>
          </p:spPr>
          <p:txBody>
            <a:bodyPr vert="horz" wrap="square" lIns="72009" tIns="72009" rIns="72009" bIns="72009" rtlCol="0" anchor="ctr"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IVR</a:t>
              </a:r>
            </a:p>
          </p:txBody>
        </p:sp>
        <p:sp>
          <p:nvSpPr>
            <p:cNvPr id="154" name="TextBox 153">
              <a:extLst>
                <a:ext uri="{FF2B5EF4-FFF2-40B4-BE49-F238E27FC236}">
                  <a16:creationId xmlns:a16="http://schemas.microsoft.com/office/drawing/2014/main" id="{B20B4177-3EC1-4649-84D3-AA1CD1A9F538}"/>
                </a:ext>
              </a:extLst>
            </p:cNvPr>
            <p:cNvSpPr txBox="1">
              <a:spLocks/>
            </p:cNvSpPr>
            <p:nvPr/>
          </p:nvSpPr>
          <p:spPr>
            <a:xfrm>
              <a:off x="6755135" y="1745546"/>
              <a:ext cx="2160305" cy="1184940"/>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Ease of maintenance</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in having one system vs two</a:t>
              </a:r>
            </a:p>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Preserved performance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as the core moves to cloud</a:t>
              </a:r>
            </a:p>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Improved availability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due to cloud hosting</a:t>
              </a:r>
            </a:p>
          </p:txBody>
        </p:sp>
        <p:sp>
          <p:nvSpPr>
            <p:cNvPr id="8" name="TextBox 7">
              <a:extLst>
                <a:ext uri="{FF2B5EF4-FFF2-40B4-BE49-F238E27FC236}">
                  <a16:creationId xmlns:a16="http://schemas.microsoft.com/office/drawing/2014/main" id="{57EFAEB5-417F-438E-9C46-9662AA83081E}"/>
                </a:ext>
              </a:extLst>
            </p:cNvPr>
            <p:cNvSpPr txBox="1">
              <a:spLocks/>
            </p:cNvSpPr>
            <p:nvPr/>
          </p:nvSpPr>
          <p:spPr>
            <a:xfrm>
              <a:off x="2206118" y="1745546"/>
              <a:ext cx="2052125" cy="553998"/>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Similar applications for both C-IV and </a:t>
              </a:r>
              <a:r>
                <a:rPr kumimoji="0" lang="en-US" sz="1200" b="1" i="0" u="none" strike="noStrike" kern="1200" cap="none" spc="0" normalizeH="0" baseline="0" noProof="0" dirty="0" err="1">
                  <a:ln>
                    <a:noFill/>
                  </a:ln>
                  <a:solidFill>
                    <a:srgbClr val="000000"/>
                  </a:solidFill>
                  <a:effectLst/>
                  <a:uLnTx/>
                  <a:uFillTx/>
                  <a:latin typeface="Century Gothic"/>
                  <a:ea typeface="+mn-ea"/>
                  <a:cs typeface="+mn-cs"/>
                </a:rPr>
                <a:t>LRS</a:t>
              </a:r>
              <a:r>
                <a:rPr kumimoji="0" lang="en-US" sz="1200" b="1" i="0" u="none" strike="noStrike" kern="1200" cap="none" spc="0" normalizeH="0" baseline="0" noProof="0" dirty="0">
                  <a:ln>
                    <a:noFill/>
                  </a:ln>
                  <a:solidFill>
                    <a:srgbClr val="000000"/>
                  </a:solidFill>
                  <a:effectLst/>
                  <a:uLnTx/>
                  <a:uFillTx/>
                  <a:latin typeface="Century Gothic"/>
                  <a:ea typeface="+mn-ea"/>
                  <a:cs typeface="+mn-cs"/>
                </a:rPr>
                <a:t>:</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Both systems use Cisco </a:t>
              </a:r>
              <a:r>
                <a:rPr kumimoji="0" lang="en-US" sz="1200" b="0" i="0" u="none" strike="noStrike" kern="1200" cap="none" spc="0" normalizeH="0" baseline="0" noProof="0" dirty="0" err="1">
                  <a:ln>
                    <a:noFill/>
                  </a:ln>
                  <a:solidFill>
                    <a:srgbClr val="000000"/>
                  </a:solidFill>
                  <a:effectLst/>
                  <a:uLnTx/>
                  <a:uFillTx/>
                  <a:latin typeface="Century Gothic"/>
                  <a:ea typeface="+mn-ea"/>
                  <a:cs typeface="+mn-cs"/>
                </a:rPr>
                <a:t>CVP</a:t>
              </a: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57B68F4D-21A7-4348-A1D8-3D61F694D750}"/>
                </a:ext>
              </a:extLst>
            </p:cNvPr>
            <p:cNvSpPr txBox="1">
              <a:spLocks/>
            </p:cNvSpPr>
            <p:nvPr/>
          </p:nvSpPr>
          <p:spPr>
            <a:xfrm>
              <a:off x="4350471" y="1745546"/>
              <a:ext cx="2250354" cy="961802"/>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Single </a:t>
              </a:r>
              <a:r>
                <a:rPr kumimoji="0" lang="en-US" sz="1200" b="1" i="0" u="none" strike="noStrike" kern="1200" cap="none" spc="0" normalizeH="0" baseline="0" noProof="0" dirty="0" err="1">
                  <a:ln>
                    <a:noFill/>
                  </a:ln>
                  <a:solidFill>
                    <a:srgbClr val="000000"/>
                  </a:solidFill>
                  <a:effectLst/>
                  <a:uLnTx/>
                  <a:uFillTx/>
                  <a:latin typeface="Century Gothic"/>
                  <a:ea typeface="+mn-ea"/>
                  <a:cs typeface="+mn-cs"/>
                </a:rPr>
                <a:t>IVR</a:t>
              </a:r>
              <a:r>
                <a:rPr kumimoji="0" lang="en-US" sz="1200" b="1" i="0" u="none" strike="noStrike" kern="1200" cap="none" spc="0" normalizeH="0" baseline="0" noProof="0" dirty="0">
                  <a:ln>
                    <a:noFill/>
                  </a:ln>
                  <a:solidFill>
                    <a:srgbClr val="000000"/>
                  </a:solidFill>
                  <a:effectLst/>
                  <a:uLnTx/>
                  <a:uFillTx/>
                  <a:latin typeface="Century Gothic"/>
                  <a:ea typeface="+mn-ea"/>
                  <a:cs typeface="+mn-cs"/>
                </a:rPr>
                <a:t> hosted in cloud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while</a:t>
              </a:r>
              <a:r>
                <a:rPr kumimoji="0" lang="en-US" sz="1200" b="1" i="0" u="none" strike="noStrike" kern="1200" cap="none" spc="0" normalizeH="0" baseline="0" noProof="0" dirty="0">
                  <a:ln>
                    <a:noFill/>
                  </a:ln>
                  <a:solidFill>
                    <a:srgbClr val="000000"/>
                  </a:solidFill>
                  <a:effectLst/>
                  <a:uLnTx/>
                  <a:uFillTx/>
                  <a:latin typeface="Century Gothic"/>
                  <a:ea typeface="+mn-ea"/>
                  <a:cs typeface="+mn-cs"/>
                </a:rPr>
                <a:t>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maintaining counties’ own routing structure</a:t>
              </a:r>
            </a:p>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Multi-tenant environment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with shared admin rights</a:t>
              </a:r>
            </a:p>
          </p:txBody>
        </p:sp>
      </p:grpSp>
      <p:sp>
        <p:nvSpPr>
          <p:cNvPr id="53" name="TextBox 52">
            <a:extLst>
              <a:ext uri="{FF2B5EF4-FFF2-40B4-BE49-F238E27FC236}">
                <a16:creationId xmlns:a16="http://schemas.microsoft.com/office/drawing/2014/main" id="{442E8FD1-3EB1-4229-BAC2-036CA425DDF0}"/>
              </a:ext>
            </a:extLst>
          </p:cNvPr>
          <p:cNvSpPr txBox="1">
            <a:spLocks/>
          </p:cNvSpPr>
          <p:nvPr/>
        </p:nvSpPr>
        <p:spPr>
          <a:xfrm>
            <a:off x="228560" y="3062473"/>
            <a:ext cx="1852652" cy="1608663"/>
          </a:xfrm>
          <a:prstGeom prst="rect">
            <a:avLst/>
          </a:prstGeom>
          <a:solidFill>
            <a:schemeClr val="accent2"/>
          </a:solidFill>
          <a:ln>
            <a:solidFill>
              <a:srgbClr val="FFFFFF"/>
            </a:solidFill>
          </a:ln>
        </p:spPr>
        <p:txBody>
          <a:bodyPr vert="horz" wrap="square" lIns="72009" tIns="72009" rIns="72009" bIns="72009" rtlCol="0" anchor="ctr"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Notifications</a:t>
            </a:r>
          </a:p>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(Email, </a:t>
            </a:r>
            <a:r>
              <a:rPr kumimoji="0" lang="en-US" sz="1200" b="1" i="0" u="none" strike="noStrike" kern="1200" cap="none" spc="0" normalizeH="0" baseline="0" noProof="0" dirty="0" err="1">
                <a:ln>
                  <a:noFill/>
                </a:ln>
                <a:solidFill>
                  <a:srgbClr val="FFFFFF"/>
                </a:solidFill>
                <a:effectLst/>
                <a:uLnTx/>
                <a:uFillTx/>
                <a:latin typeface="Century Gothic"/>
                <a:ea typeface="+mn-ea"/>
                <a:cs typeface="+mn-cs"/>
              </a:rPr>
              <a:t>Robo</a:t>
            </a:r>
            <a:r>
              <a:rPr kumimoji="0" lang="en-US" sz="1200" b="1" i="0" u="none" strike="noStrike" kern="1200" cap="none" spc="0" normalizeH="0" baseline="0" noProof="0" dirty="0">
                <a:ln>
                  <a:noFill/>
                </a:ln>
                <a:solidFill>
                  <a:srgbClr val="FFFFFF"/>
                </a:solidFill>
                <a:effectLst/>
                <a:uLnTx/>
                <a:uFillTx/>
                <a:latin typeface="Century Gothic"/>
                <a:ea typeface="+mn-ea"/>
                <a:cs typeface="+mn-cs"/>
              </a:rPr>
              <a:t>-</a:t>
            </a:r>
          </a:p>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Calls, &amp; Text</a:t>
            </a:r>
          </a:p>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Messaging)</a:t>
            </a:r>
          </a:p>
        </p:txBody>
      </p:sp>
      <p:sp>
        <p:nvSpPr>
          <p:cNvPr id="155" name="TextBox 154">
            <a:extLst>
              <a:ext uri="{FF2B5EF4-FFF2-40B4-BE49-F238E27FC236}">
                <a16:creationId xmlns:a16="http://schemas.microsoft.com/office/drawing/2014/main" id="{20DEC5DB-CBF9-4757-8C1E-C37C2C9F6E42}"/>
              </a:ext>
            </a:extLst>
          </p:cNvPr>
          <p:cNvSpPr txBox="1">
            <a:spLocks/>
          </p:cNvSpPr>
          <p:nvPr/>
        </p:nvSpPr>
        <p:spPr>
          <a:xfrm>
            <a:off x="6755135" y="3062473"/>
            <a:ext cx="2160305" cy="1146468"/>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Ease of maintenance</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in having one system vs two</a:t>
            </a:r>
          </a:p>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Additional features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to record customer receipt and display text message status in the core</a:t>
            </a:r>
          </a:p>
        </p:txBody>
      </p:sp>
      <p:sp>
        <p:nvSpPr>
          <p:cNvPr id="3" name="TextBox 2">
            <a:extLst>
              <a:ext uri="{FF2B5EF4-FFF2-40B4-BE49-F238E27FC236}">
                <a16:creationId xmlns:a16="http://schemas.microsoft.com/office/drawing/2014/main" id="{1FD039F0-EB71-4B5C-AED0-C074A66897E3}"/>
              </a:ext>
            </a:extLst>
          </p:cNvPr>
          <p:cNvSpPr txBox="1">
            <a:spLocks/>
          </p:cNvSpPr>
          <p:nvPr/>
        </p:nvSpPr>
        <p:spPr>
          <a:xfrm>
            <a:off x="2206118" y="3062473"/>
            <a:ext cx="1967036" cy="1146468"/>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Similar current state for Email and </a:t>
            </a:r>
            <a:r>
              <a:rPr kumimoji="0" lang="en-US" sz="1200" b="1" i="0" u="none" strike="noStrike" kern="1200" cap="none" spc="0" normalizeH="0" baseline="0" noProof="0" dirty="0" err="1">
                <a:ln>
                  <a:noFill/>
                </a:ln>
                <a:solidFill>
                  <a:srgbClr val="000000"/>
                </a:solidFill>
                <a:effectLst/>
                <a:uLnTx/>
                <a:uFillTx/>
                <a:latin typeface="Century Gothic"/>
                <a:ea typeface="+mn-ea"/>
                <a:cs typeface="+mn-cs"/>
              </a:rPr>
              <a:t>Robo</a:t>
            </a:r>
            <a:r>
              <a:rPr kumimoji="0" lang="en-US" sz="1200" b="1" i="0" u="none" strike="noStrike" kern="1200" cap="none" spc="0" normalizeH="0" baseline="0" noProof="0" dirty="0">
                <a:ln>
                  <a:noFill/>
                </a:ln>
                <a:solidFill>
                  <a:srgbClr val="000000"/>
                </a:solidFill>
                <a:effectLst/>
                <a:uLnTx/>
                <a:uFillTx/>
                <a:latin typeface="Century Gothic"/>
                <a:ea typeface="+mn-ea"/>
                <a:cs typeface="+mn-cs"/>
              </a:rPr>
              <a:t>-calls</a:t>
            </a:r>
          </a:p>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Separate solutions for Text messaging: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C-IV uses </a:t>
            </a:r>
            <a:r>
              <a:rPr kumimoji="0" lang="en-US" sz="1200" b="0" i="0" u="none" strike="noStrike" kern="1200" cap="none" spc="0" normalizeH="0" baseline="0" noProof="0" dirty="0" err="1">
                <a:ln>
                  <a:noFill/>
                </a:ln>
                <a:solidFill>
                  <a:srgbClr val="000000"/>
                </a:solidFill>
                <a:effectLst/>
                <a:uLnTx/>
                <a:uFillTx/>
                <a:latin typeface="Century Gothic"/>
                <a:ea typeface="+mn-ea"/>
                <a:cs typeface="+mn-cs"/>
              </a:rPr>
              <a:t>OpenMarket</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a:t>
            </a:r>
            <a:r>
              <a:rPr kumimoji="0" lang="en-US" sz="1200" b="0" i="0" u="none" strike="noStrike" kern="1200" cap="none" spc="0" normalizeH="0" baseline="0" noProof="0" dirty="0" err="1">
                <a:ln>
                  <a:noFill/>
                </a:ln>
                <a:solidFill>
                  <a:srgbClr val="000000"/>
                </a:solidFill>
                <a:effectLst/>
                <a:uLnTx/>
                <a:uFillTx/>
                <a:latin typeface="Century Gothic"/>
                <a:ea typeface="+mn-ea"/>
                <a:cs typeface="+mn-cs"/>
              </a:rPr>
              <a:t>LRS</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uses </a:t>
            </a:r>
            <a:r>
              <a:rPr kumimoji="0" lang="en-US" sz="1200" b="0" i="0" u="none" strike="noStrike" kern="1200" cap="none" spc="0" normalizeH="0" baseline="0" noProof="0" dirty="0" err="1">
                <a:ln>
                  <a:noFill/>
                </a:ln>
                <a:solidFill>
                  <a:srgbClr val="000000"/>
                </a:solidFill>
                <a:effectLst/>
                <a:uLnTx/>
                <a:uFillTx/>
                <a:latin typeface="Century Gothic"/>
                <a:ea typeface="+mn-ea"/>
                <a:cs typeface="+mn-cs"/>
              </a:rPr>
              <a:t>Acqueon</a:t>
            </a: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2AD53512-673F-43AF-A1A7-5A491B21D9DE}"/>
              </a:ext>
            </a:extLst>
          </p:cNvPr>
          <p:cNvSpPr txBox="1">
            <a:spLocks/>
          </p:cNvSpPr>
          <p:nvPr/>
        </p:nvSpPr>
        <p:spPr>
          <a:xfrm>
            <a:off x="4350471" y="3062473"/>
            <a:ext cx="2250354" cy="1554272"/>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Email: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Initiated and sent by Core</a:t>
            </a:r>
          </a:p>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err="1">
                <a:ln>
                  <a:noFill/>
                </a:ln>
                <a:solidFill>
                  <a:srgbClr val="000000"/>
                </a:solidFill>
                <a:effectLst/>
                <a:uLnTx/>
                <a:uFillTx/>
                <a:latin typeface="Century Gothic"/>
                <a:ea typeface="+mn-ea"/>
                <a:cs typeface="+mn-cs"/>
              </a:rPr>
              <a:t>Robo</a:t>
            </a:r>
            <a:r>
              <a:rPr kumimoji="0" lang="en-US" sz="1200" b="1" i="0" u="none" strike="noStrike" kern="1200" cap="none" spc="0" normalizeH="0" baseline="0" noProof="0" dirty="0">
                <a:ln>
                  <a:noFill/>
                </a:ln>
                <a:solidFill>
                  <a:srgbClr val="000000"/>
                </a:solidFill>
                <a:effectLst/>
                <a:uLnTx/>
                <a:uFillTx/>
                <a:latin typeface="Century Gothic"/>
                <a:ea typeface="+mn-ea"/>
                <a:cs typeface="+mn-cs"/>
              </a:rPr>
              <a:t>-calls: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Initiated by Core, sent by Contact Center</a:t>
            </a:r>
          </a:p>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Text messaging per C-IV model</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Initiated and sent by Core via </a:t>
            </a:r>
            <a:r>
              <a:rPr kumimoji="0" lang="en-US" sz="1200" b="0" i="0" u="none" strike="noStrike" kern="1200" cap="none" spc="0" normalizeH="0" baseline="0" noProof="0" dirty="0" err="1">
                <a:ln>
                  <a:noFill/>
                </a:ln>
                <a:solidFill>
                  <a:srgbClr val="000000"/>
                </a:solidFill>
                <a:effectLst/>
                <a:uLnTx/>
                <a:uFillTx/>
                <a:latin typeface="Century Gothic"/>
                <a:ea typeface="+mn-ea"/>
                <a:cs typeface="+mn-cs"/>
              </a:rPr>
              <a:t>OpenMarket</a:t>
            </a: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grpSp>
        <p:nvGrpSpPr>
          <p:cNvPr id="10" name="Group 9">
            <a:extLst>
              <a:ext uri="{FF2B5EF4-FFF2-40B4-BE49-F238E27FC236}">
                <a16:creationId xmlns:a16="http://schemas.microsoft.com/office/drawing/2014/main" id="{D16E763C-4F67-43D7-AAB5-CC345274D618}"/>
              </a:ext>
            </a:extLst>
          </p:cNvPr>
          <p:cNvGrpSpPr/>
          <p:nvPr/>
        </p:nvGrpSpPr>
        <p:grpSpPr>
          <a:xfrm>
            <a:off x="228560" y="1745545"/>
            <a:ext cx="8686880" cy="1042860"/>
            <a:chOff x="228560" y="4910316"/>
            <a:chExt cx="8686880" cy="1042860"/>
          </a:xfrm>
        </p:grpSpPr>
        <p:sp>
          <p:nvSpPr>
            <p:cNvPr id="54" name="TextBox 53">
              <a:extLst>
                <a:ext uri="{FF2B5EF4-FFF2-40B4-BE49-F238E27FC236}">
                  <a16:creationId xmlns:a16="http://schemas.microsoft.com/office/drawing/2014/main" id="{CDDC9F01-CE90-4B08-822F-D5EBBB727975}"/>
                </a:ext>
              </a:extLst>
            </p:cNvPr>
            <p:cNvSpPr txBox="1">
              <a:spLocks/>
            </p:cNvSpPr>
            <p:nvPr/>
          </p:nvSpPr>
          <p:spPr>
            <a:xfrm>
              <a:off x="228560" y="4910316"/>
              <a:ext cx="1852652" cy="1042860"/>
            </a:xfrm>
            <a:prstGeom prst="rect">
              <a:avLst/>
            </a:prstGeom>
            <a:solidFill>
              <a:schemeClr val="accent2"/>
            </a:solidFill>
            <a:ln>
              <a:solidFill>
                <a:srgbClr val="FFFFFF"/>
              </a:solidFill>
            </a:ln>
          </p:spPr>
          <p:txBody>
            <a:bodyPr vert="horz" wrap="square" lIns="72009" tIns="72009" rIns="72009" bIns="72009" rtlCol="0" anchor="ctr"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Lobby </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a:ln>
                    <a:noFill/>
                  </a:ln>
                  <a:solidFill>
                    <a:srgbClr val="FFFFFF"/>
                  </a:solidFill>
                  <a:effectLst/>
                  <a:uLnTx/>
                  <a:uFillTx/>
                  <a:latin typeface="Century Gothic"/>
                  <a:ea typeface="+mn-ea"/>
                  <a:cs typeface="+mn-cs"/>
                </a:rPr>
                <a:t>Manage-</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err="1">
                  <a:ln>
                    <a:noFill/>
                  </a:ln>
                  <a:solidFill>
                    <a:srgbClr val="FFFFFF"/>
                  </a:solidFill>
                  <a:effectLst/>
                  <a:uLnTx/>
                  <a:uFillTx/>
                  <a:latin typeface="Century Gothic"/>
                  <a:ea typeface="+mn-ea"/>
                  <a:cs typeface="+mn-cs"/>
                </a:rPr>
                <a:t>ment</a:t>
              </a:r>
              <a:endParaRPr kumimoji="0" lang="en-US" sz="12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80" name="TextBox 79">
              <a:extLst>
                <a:ext uri="{FF2B5EF4-FFF2-40B4-BE49-F238E27FC236}">
                  <a16:creationId xmlns:a16="http://schemas.microsoft.com/office/drawing/2014/main" id="{37908774-9466-4B35-B08F-224567AE8E83}"/>
                </a:ext>
              </a:extLst>
            </p:cNvPr>
            <p:cNvSpPr txBox="1">
              <a:spLocks/>
            </p:cNvSpPr>
            <p:nvPr/>
          </p:nvSpPr>
          <p:spPr>
            <a:xfrm>
              <a:off x="6755135" y="4910316"/>
              <a:ext cx="2160305" cy="553998"/>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Varied hardware and business needs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across LRS and C-IV </a:t>
              </a:r>
            </a:p>
          </p:txBody>
        </p:sp>
        <p:sp>
          <p:nvSpPr>
            <p:cNvPr id="81" name="TextBox 80">
              <a:extLst>
                <a:ext uri="{FF2B5EF4-FFF2-40B4-BE49-F238E27FC236}">
                  <a16:creationId xmlns:a16="http://schemas.microsoft.com/office/drawing/2014/main" id="{B6FAE853-79C5-4E57-A0B9-81F87637CE18}"/>
                </a:ext>
              </a:extLst>
            </p:cNvPr>
            <p:cNvSpPr txBox="1">
              <a:spLocks/>
            </p:cNvSpPr>
            <p:nvPr/>
          </p:nvSpPr>
          <p:spPr>
            <a:xfrm>
              <a:off x="2206118" y="4910316"/>
              <a:ext cx="1967036" cy="923330"/>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Similar applications with different features: </a:t>
              </a:r>
              <a:r>
                <a:rPr kumimoji="0" lang="en-US" sz="1200" b="0" i="0" u="none" strike="noStrike" kern="1200" cap="none" spc="0" normalizeH="0" baseline="0" noProof="0" dirty="0" err="1">
                  <a:ln>
                    <a:noFill/>
                  </a:ln>
                  <a:solidFill>
                    <a:srgbClr val="000000"/>
                  </a:solidFill>
                  <a:effectLst/>
                  <a:uLnTx/>
                  <a:uFillTx/>
                  <a:latin typeface="Century Gothic"/>
                  <a:ea typeface="+mn-ea"/>
                  <a:cs typeface="+mn-cs"/>
                </a:rPr>
                <a:t>LRS</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offers status lookup and barcode search, C-IV has kiosk configurability</a:t>
              </a:r>
            </a:p>
          </p:txBody>
        </p:sp>
        <p:sp>
          <p:nvSpPr>
            <p:cNvPr id="82" name="TextBox 81">
              <a:extLst>
                <a:ext uri="{FF2B5EF4-FFF2-40B4-BE49-F238E27FC236}">
                  <a16:creationId xmlns:a16="http://schemas.microsoft.com/office/drawing/2014/main" id="{7DEC0C69-F03E-4F39-9775-0070BC46976B}"/>
                </a:ext>
              </a:extLst>
            </p:cNvPr>
            <p:cNvSpPr txBox="1">
              <a:spLocks/>
            </p:cNvSpPr>
            <p:nvPr/>
          </p:nvSpPr>
          <p:spPr>
            <a:xfrm>
              <a:off x="4350471" y="4910316"/>
              <a:ext cx="2250354" cy="777136"/>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As-Is software: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Both C-IV and </a:t>
              </a:r>
              <a:r>
                <a:rPr kumimoji="0" lang="en-US" sz="1200" b="0" i="0" u="none" strike="noStrike" kern="1200" cap="none" spc="0" normalizeH="0" baseline="0" noProof="0" dirty="0" err="1">
                  <a:ln>
                    <a:noFill/>
                  </a:ln>
                  <a:solidFill>
                    <a:srgbClr val="000000"/>
                  </a:solidFill>
                  <a:effectLst/>
                  <a:uLnTx/>
                  <a:uFillTx/>
                  <a:latin typeface="Century Gothic"/>
                  <a:ea typeface="+mn-ea"/>
                  <a:cs typeface="+mn-cs"/>
                </a:rPr>
                <a:t>LRS</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retain their lobby management applications</a:t>
              </a:r>
            </a:p>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Hosted in the cloud</a:t>
              </a:r>
            </a:p>
          </p:txBody>
        </p:sp>
      </p:grpSp>
      <p:sp>
        <p:nvSpPr>
          <p:cNvPr id="90" name="CustomIcon">
            <a:extLst>
              <a:ext uri="{FF2B5EF4-FFF2-40B4-BE49-F238E27FC236}">
                <a16:creationId xmlns:a16="http://schemas.microsoft.com/office/drawing/2014/main" id="{0C485814-56A7-43C2-98B1-9DC6327C50A4}"/>
              </a:ext>
            </a:extLst>
          </p:cNvPr>
          <p:cNvSpPr>
            <a:spLocks noChangeAspect="1" noEditPoints="1"/>
          </p:cNvSpPr>
          <p:nvPr>
            <p:custDataLst>
              <p:tags r:id="rId3"/>
            </p:custDataLst>
          </p:nvPr>
        </p:nvSpPr>
        <p:spPr bwMode="auto">
          <a:xfrm>
            <a:off x="1572298" y="2089756"/>
            <a:ext cx="381950" cy="373408"/>
          </a:xfrm>
          <a:custGeom>
            <a:avLst/>
            <a:gdLst>
              <a:gd name="T0" fmla="*/ 3195 w 3195"/>
              <a:gd name="T1" fmla="*/ 1730 h 3120"/>
              <a:gd name="T2" fmla="*/ 2742 w 3195"/>
              <a:gd name="T3" fmla="*/ 1093 h 3120"/>
              <a:gd name="T4" fmla="*/ 2413 w 3195"/>
              <a:gd name="T5" fmla="*/ 330 h 3120"/>
              <a:gd name="T6" fmla="*/ 1616 w 3195"/>
              <a:gd name="T7" fmla="*/ 0 h 3120"/>
              <a:gd name="T8" fmla="*/ 820 w 3195"/>
              <a:gd name="T9" fmla="*/ 330 h 3120"/>
              <a:gd name="T10" fmla="*/ 491 w 3195"/>
              <a:gd name="T11" fmla="*/ 1081 h 3120"/>
              <a:gd name="T12" fmla="*/ 0 w 3195"/>
              <a:gd name="T13" fmla="*/ 1730 h 3120"/>
              <a:gd name="T14" fmla="*/ 674 w 3195"/>
              <a:gd name="T15" fmla="*/ 2404 h 3120"/>
              <a:gd name="T16" fmla="*/ 745 w 3195"/>
              <a:gd name="T17" fmla="*/ 2333 h 3120"/>
              <a:gd name="T18" fmla="*/ 745 w 3195"/>
              <a:gd name="T19" fmla="*/ 1126 h 3120"/>
              <a:gd name="T20" fmla="*/ 674 w 3195"/>
              <a:gd name="T21" fmla="*/ 1056 h 3120"/>
              <a:gd name="T22" fmla="*/ 634 w 3195"/>
              <a:gd name="T23" fmla="*/ 1057 h 3120"/>
              <a:gd name="T24" fmla="*/ 1616 w 3195"/>
              <a:gd name="T25" fmla="*/ 142 h 3120"/>
              <a:gd name="T26" fmla="*/ 2599 w 3195"/>
              <a:gd name="T27" fmla="*/ 1060 h 3120"/>
              <a:gd name="T28" fmla="*/ 2521 w 3195"/>
              <a:gd name="T29" fmla="*/ 1056 h 3120"/>
              <a:gd name="T30" fmla="*/ 2450 w 3195"/>
              <a:gd name="T31" fmla="*/ 1126 h 3120"/>
              <a:gd name="T32" fmla="*/ 2450 w 3195"/>
              <a:gd name="T33" fmla="*/ 2333 h 3120"/>
              <a:gd name="T34" fmla="*/ 2521 w 3195"/>
              <a:gd name="T35" fmla="*/ 2404 h 3120"/>
              <a:gd name="T36" fmla="*/ 2600 w 3195"/>
              <a:gd name="T37" fmla="*/ 2399 h 3120"/>
              <a:gd name="T38" fmla="*/ 2420 w 3195"/>
              <a:gd name="T39" fmla="*/ 2687 h 3120"/>
              <a:gd name="T40" fmla="*/ 2015 w 3195"/>
              <a:gd name="T41" fmla="*/ 2825 h 3120"/>
              <a:gd name="T42" fmla="*/ 1810 w 3195"/>
              <a:gd name="T43" fmla="*/ 2677 h 3120"/>
              <a:gd name="T44" fmla="*/ 1498 w 3195"/>
              <a:gd name="T45" fmla="*/ 2677 h 3120"/>
              <a:gd name="T46" fmla="*/ 1281 w 3195"/>
              <a:gd name="T47" fmla="*/ 2893 h 3120"/>
              <a:gd name="T48" fmla="*/ 1281 w 3195"/>
              <a:gd name="T49" fmla="*/ 2903 h 3120"/>
              <a:gd name="T50" fmla="*/ 1498 w 3195"/>
              <a:gd name="T51" fmla="*/ 3120 h 3120"/>
              <a:gd name="T52" fmla="*/ 1810 w 3195"/>
              <a:gd name="T53" fmla="*/ 3120 h 3120"/>
              <a:gd name="T54" fmla="*/ 2017 w 3195"/>
              <a:gd name="T55" fmla="*/ 2967 h 3120"/>
              <a:gd name="T56" fmla="*/ 2504 w 3195"/>
              <a:gd name="T57" fmla="*/ 2801 h 3120"/>
              <a:gd name="T58" fmla="*/ 2743 w 3195"/>
              <a:gd name="T59" fmla="*/ 2371 h 3120"/>
              <a:gd name="T60" fmla="*/ 2742 w 3195"/>
              <a:gd name="T61" fmla="*/ 2366 h 3120"/>
              <a:gd name="T62" fmla="*/ 3195 w 3195"/>
              <a:gd name="T63" fmla="*/ 1730 h 3120"/>
              <a:gd name="T64" fmla="*/ 603 w 3195"/>
              <a:gd name="T65" fmla="*/ 2257 h 3120"/>
              <a:gd name="T66" fmla="*/ 141 w 3195"/>
              <a:gd name="T67" fmla="*/ 1730 h 3120"/>
              <a:gd name="T68" fmla="*/ 603 w 3195"/>
              <a:gd name="T69" fmla="*/ 1202 h 3120"/>
              <a:gd name="T70" fmla="*/ 603 w 3195"/>
              <a:gd name="T71" fmla="*/ 2257 h 3120"/>
              <a:gd name="T72" fmla="*/ 1885 w 3195"/>
              <a:gd name="T73" fmla="*/ 2903 h 3120"/>
              <a:gd name="T74" fmla="*/ 1810 w 3195"/>
              <a:gd name="T75" fmla="*/ 2978 h 3120"/>
              <a:gd name="T76" fmla="*/ 1498 w 3195"/>
              <a:gd name="T77" fmla="*/ 2978 h 3120"/>
              <a:gd name="T78" fmla="*/ 1423 w 3195"/>
              <a:gd name="T79" fmla="*/ 2903 h 3120"/>
              <a:gd name="T80" fmla="*/ 1423 w 3195"/>
              <a:gd name="T81" fmla="*/ 2893 h 3120"/>
              <a:gd name="T82" fmla="*/ 1498 w 3195"/>
              <a:gd name="T83" fmla="*/ 2818 h 3120"/>
              <a:gd name="T84" fmla="*/ 1810 w 3195"/>
              <a:gd name="T85" fmla="*/ 2818 h 3120"/>
              <a:gd name="T86" fmla="*/ 1885 w 3195"/>
              <a:gd name="T87" fmla="*/ 2893 h 3120"/>
              <a:gd name="T88" fmla="*/ 1885 w 3195"/>
              <a:gd name="T89" fmla="*/ 2903 h 3120"/>
              <a:gd name="T90" fmla="*/ 2592 w 3195"/>
              <a:gd name="T91" fmla="*/ 2257 h 3120"/>
              <a:gd name="T92" fmla="*/ 2592 w 3195"/>
              <a:gd name="T93" fmla="*/ 1202 h 3120"/>
              <a:gd name="T94" fmla="*/ 3053 w 3195"/>
              <a:gd name="T95" fmla="*/ 1730 h 3120"/>
              <a:gd name="T96" fmla="*/ 2592 w 3195"/>
              <a:gd name="T97" fmla="*/ 2257 h 3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95" h="3120">
                <a:moveTo>
                  <a:pt x="3195" y="1730"/>
                </a:moveTo>
                <a:cubicBezTo>
                  <a:pt x="3195" y="1435"/>
                  <a:pt x="3005" y="1185"/>
                  <a:pt x="2742" y="1093"/>
                </a:cubicBezTo>
                <a:cubicBezTo>
                  <a:pt x="2734" y="805"/>
                  <a:pt x="2618" y="535"/>
                  <a:pt x="2413" y="330"/>
                </a:cubicBezTo>
                <a:cubicBezTo>
                  <a:pt x="2200" y="117"/>
                  <a:pt x="1917" y="0"/>
                  <a:pt x="1616" y="0"/>
                </a:cubicBezTo>
                <a:cubicBezTo>
                  <a:pt x="1315" y="0"/>
                  <a:pt x="1032" y="117"/>
                  <a:pt x="820" y="330"/>
                </a:cubicBezTo>
                <a:cubicBezTo>
                  <a:pt x="618" y="532"/>
                  <a:pt x="502" y="797"/>
                  <a:pt x="491" y="1081"/>
                </a:cubicBezTo>
                <a:cubicBezTo>
                  <a:pt x="208" y="1161"/>
                  <a:pt x="0" y="1421"/>
                  <a:pt x="0" y="1730"/>
                </a:cubicBezTo>
                <a:cubicBezTo>
                  <a:pt x="0" y="2101"/>
                  <a:pt x="302" y="2404"/>
                  <a:pt x="674" y="2404"/>
                </a:cubicBezTo>
                <a:cubicBezTo>
                  <a:pt x="713" y="2404"/>
                  <a:pt x="745" y="2372"/>
                  <a:pt x="745" y="2333"/>
                </a:cubicBezTo>
                <a:cubicBezTo>
                  <a:pt x="745" y="1126"/>
                  <a:pt x="745" y="1126"/>
                  <a:pt x="745" y="1126"/>
                </a:cubicBezTo>
                <a:cubicBezTo>
                  <a:pt x="745" y="1087"/>
                  <a:pt x="713" y="1056"/>
                  <a:pt x="674" y="1056"/>
                </a:cubicBezTo>
                <a:cubicBezTo>
                  <a:pt x="660" y="1056"/>
                  <a:pt x="647" y="1056"/>
                  <a:pt x="634" y="1057"/>
                </a:cubicBezTo>
                <a:cubicBezTo>
                  <a:pt x="670" y="546"/>
                  <a:pt x="1097" y="142"/>
                  <a:pt x="1616" y="142"/>
                </a:cubicBezTo>
                <a:cubicBezTo>
                  <a:pt x="2137" y="142"/>
                  <a:pt x="2564" y="548"/>
                  <a:pt x="2599" y="1060"/>
                </a:cubicBezTo>
                <a:cubicBezTo>
                  <a:pt x="2573" y="1057"/>
                  <a:pt x="2547" y="1056"/>
                  <a:pt x="2521" y="1056"/>
                </a:cubicBezTo>
                <a:cubicBezTo>
                  <a:pt x="2482" y="1056"/>
                  <a:pt x="2450" y="1087"/>
                  <a:pt x="2450" y="1126"/>
                </a:cubicBezTo>
                <a:cubicBezTo>
                  <a:pt x="2450" y="2333"/>
                  <a:pt x="2450" y="2333"/>
                  <a:pt x="2450" y="2333"/>
                </a:cubicBezTo>
                <a:cubicBezTo>
                  <a:pt x="2450" y="2372"/>
                  <a:pt x="2482" y="2404"/>
                  <a:pt x="2521" y="2404"/>
                </a:cubicBezTo>
                <a:cubicBezTo>
                  <a:pt x="2548" y="2404"/>
                  <a:pt x="2574" y="2402"/>
                  <a:pt x="2600" y="2399"/>
                </a:cubicBezTo>
                <a:cubicBezTo>
                  <a:pt x="2590" y="2506"/>
                  <a:pt x="2527" y="2608"/>
                  <a:pt x="2420" y="2687"/>
                </a:cubicBezTo>
                <a:cubicBezTo>
                  <a:pt x="2311" y="2767"/>
                  <a:pt x="2169" y="2815"/>
                  <a:pt x="2015" y="2825"/>
                </a:cubicBezTo>
                <a:cubicBezTo>
                  <a:pt x="1987" y="2739"/>
                  <a:pt x="1905" y="2677"/>
                  <a:pt x="1810" y="2677"/>
                </a:cubicBezTo>
                <a:cubicBezTo>
                  <a:pt x="1498" y="2677"/>
                  <a:pt x="1498" y="2677"/>
                  <a:pt x="1498" y="2677"/>
                </a:cubicBezTo>
                <a:cubicBezTo>
                  <a:pt x="1379" y="2677"/>
                  <a:pt x="1281" y="2774"/>
                  <a:pt x="1281" y="2893"/>
                </a:cubicBezTo>
                <a:cubicBezTo>
                  <a:pt x="1281" y="2903"/>
                  <a:pt x="1281" y="2903"/>
                  <a:pt x="1281" y="2903"/>
                </a:cubicBezTo>
                <a:cubicBezTo>
                  <a:pt x="1281" y="3023"/>
                  <a:pt x="1379" y="3120"/>
                  <a:pt x="1498" y="3120"/>
                </a:cubicBezTo>
                <a:cubicBezTo>
                  <a:pt x="1810" y="3120"/>
                  <a:pt x="1810" y="3120"/>
                  <a:pt x="1810" y="3120"/>
                </a:cubicBezTo>
                <a:cubicBezTo>
                  <a:pt x="1907" y="3120"/>
                  <a:pt x="1989" y="3056"/>
                  <a:pt x="2017" y="2967"/>
                </a:cubicBezTo>
                <a:cubicBezTo>
                  <a:pt x="2200" y="2957"/>
                  <a:pt x="2371" y="2899"/>
                  <a:pt x="2504" y="2801"/>
                </a:cubicBezTo>
                <a:cubicBezTo>
                  <a:pt x="2658" y="2687"/>
                  <a:pt x="2743" y="2535"/>
                  <a:pt x="2743" y="2371"/>
                </a:cubicBezTo>
                <a:cubicBezTo>
                  <a:pt x="2743" y="2369"/>
                  <a:pt x="2742" y="2368"/>
                  <a:pt x="2742" y="2366"/>
                </a:cubicBezTo>
                <a:cubicBezTo>
                  <a:pt x="3006" y="2274"/>
                  <a:pt x="3195" y="2024"/>
                  <a:pt x="3195" y="1730"/>
                </a:cubicBezTo>
                <a:close/>
                <a:moveTo>
                  <a:pt x="603" y="2257"/>
                </a:moveTo>
                <a:cubicBezTo>
                  <a:pt x="343" y="2222"/>
                  <a:pt x="141" y="1999"/>
                  <a:pt x="141" y="1730"/>
                </a:cubicBezTo>
                <a:cubicBezTo>
                  <a:pt x="141" y="1460"/>
                  <a:pt x="343" y="1237"/>
                  <a:pt x="603" y="1202"/>
                </a:cubicBezTo>
                <a:lnTo>
                  <a:pt x="603" y="2257"/>
                </a:lnTo>
                <a:close/>
                <a:moveTo>
                  <a:pt x="1885" y="2903"/>
                </a:moveTo>
                <a:cubicBezTo>
                  <a:pt x="1885" y="2945"/>
                  <a:pt x="1851" y="2978"/>
                  <a:pt x="1810" y="2978"/>
                </a:cubicBezTo>
                <a:cubicBezTo>
                  <a:pt x="1498" y="2978"/>
                  <a:pt x="1498" y="2978"/>
                  <a:pt x="1498" y="2978"/>
                </a:cubicBezTo>
                <a:cubicBezTo>
                  <a:pt x="1457" y="2978"/>
                  <a:pt x="1423" y="2945"/>
                  <a:pt x="1423" y="2903"/>
                </a:cubicBezTo>
                <a:cubicBezTo>
                  <a:pt x="1423" y="2893"/>
                  <a:pt x="1423" y="2893"/>
                  <a:pt x="1423" y="2893"/>
                </a:cubicBezTo>
                <a:cubicBezTo>
                  <a:pt x="1423" y="2852"/>
                  <a:pt x="1457" y="2818"/>
                  <a:pt x="1498" y="2818"/>
                </a:cubicBezTo>
                <a:cubicBezTo>
                  <a:pt x="1810" y="2818"/>
                  <a:pt x="1810" y="2818"/>
                  <a:pt x="1810" y="2818"/>
                </a:cubicBezTo>
                <a:cubicBezTo>
                  <a:pt x="1851" y="2818"/>
                  <a:pt x="1885" y="2852"/>
                  <a:pt x="1885" y="2893"/>
                </a:cubicBezTo>
                <a:lnTo>
                  <a:pt x="1885" y="2903"/>
                </a:lnTo>
                <a:close/>
                <a:moveTo>
                  <a:pt x="2592" y="2257"/>
                </a:moveTo>
                <a:cubicBezTo>
                  <a:pt x="2592" y="1202"/>
                  <a:pt x="2592" y="1202"/>
                  <a:pt x="2592" y="1202"/>
                </a:cubicBezTo>
                <a:cubicBezTo>
                  <a:pt x="2852" y="1237"/>
                  <a:pt x="3053" y="1460"/>
                  <a:pt x="3053" y="1730"/>
                </a:cubicBezTo>
                <a:cubicBezTo>
                  <a:pt x="3053" y="1999"/>
                  <a:pt x="2852" y="2222"/>
                  <a:pt x="2592" y="2257"/>
                </a:cubicBezTo>
                <a:close/>
              </a:path>
            </a:pathLst>
          </a:custGeom>
          <a:solidFill>
            <a:schemeClr val="bg1"/>
          </a:solidFill>
          <a:ln w="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94" name="CustomIcon">
            <a:extLst>
              <a:ext uri="{FF2B5EF4-FFF2-40B4-BE49-F238E27FC236}">
                <a16:creationId xmlns:a16="http://schemas.microsoft.com/office/drawing/2014/main" id="{0DA95C63-0EEF-4808-879E-2EA3FF172368}"/>
              </a:ext>
            </a:extLst>
          </p:cNvPr>
          <p:cNvGrpSpPr>
            <a:grpSpLocks noChangeAspect="1"/>
          </p:cNvGrpSpPr>
          <p:nvPr>
            <p:custDataLst>
              <p:tags r:id="rId4"/>
            </p:custDataLst>
          </p:nvPr>
        </p:nvGrpSpPr>
        <p:grpSpPr>
          <a:xfrm>
            <a:off x="1588697" y="3652842"/>
            <a:ext cx="349152" cy="427924"/>
            <a:chOff x="-1588" y="0"/>
            <a:chExt cx="4995863" cy="6122988"/>
          </a:xfrm>
          <a:solidFill>
            <a:schemeClr val="bg1"/>
          </a:solidFill>
        </p:grpSpPr>
        <p:sp>
          <p:nvSpPr>
            <p:cNvPr id="95" name="Oval 73">
              <a:extLst>
                <a:ext uri="{FF2B5EF4-FFF2-40B4-BE49-F238E27FC236}">
                  <a16:creationId xmlns:a16="http://schemas.microsoft.com/office/drawing/2014/main" id="{032D2A63-BC00-48F9-9935-911D841F700C}"/>
                </a:ext>
              </a:extLst>
            </p:cNvPr>
            <p:cNvSpPr>
              <a:spLocks noChangeArrowheads="1"/>
            </p:cNvSpPr>
            <p:nvPr/>
          </p:nvSpPr>
          <p:spPr bwMode="auto">
            <a:xfrm>
              <a:off x="1511300" y="5172075"/>
              <a:ext cx="514350" cy="515938"/>
            </a:xfrm>
            <a:prstGeom prst="ellipse">
              <a:avLst/>
            </a:prstGeom>
            <a:grpFill/>
            <a:ln w="0" cap="flat" cmpd="sng" algn="ctr">
              <a:solidFill>
                <a:srgbClr val="FFFFFF">
                  <a:alpha val="0"/>
                </a:srgbClr>
              </a:solidFill>
              <a:prstDash val="solid"/>
              <a:round/>
              <a:headEnd type="none" w="med" len="med"/>
              <a:tailEnd type="none" w="med" len="me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 name="Freeform 74">
              <a:extLst>
                <a:ext uri="{FF2B5EF4-FFF2-40B4-BE49-F238E27FC236}">
                  <a16:creationId xmlns:a16="http://schemas.microsoft.com/office/drawing/2014/main" id="{2D1B5800-B869-4756-A347-A90AA35C86E7}"/>
                </a:ext>
              </a:extLst>
            </p:cNvPr>
            <p:cNvSpPr>
              <a:spLocks noEditPoints="1"/>
            </p:cNvSpPr>
            <p:nvPr/>
          </p:nvSpPr>
          <p:spPr bwMode="auto">
            <a:xfrm>
              <a:off x="-1588" y="0"/>
              <a:ext cx="4995863" cy="6122988"/>
            </a:xfrm>
            <a:custGeom>
              <a:avLst/>
              <a:gdLst>
                <a:gd name="T0" fmla="*/ 1868 w 2584"/>
                <a:gd name="T1" fmla="*/ 766 h 3164"/>
                <a:gd name="T2" fmla="*/ 1798 w 2584"/>
                <a:gd name="T3" fmla="*/ 0 h 3164"/>
                <a:gd name="T4" fmla="*/ 0 w 2584"/>
                <a:gd name="T5" fmla="*/ 70 h 3164"/>
                <a:gd name="T6" fmla="*/ 70 w 2584"/>
                <a:gd name="T7" fmla="*/ 3164 h 3164"/>
                <a:gd name="T8" fmla="*/ 1868 w 2584"/>
                <a:gd name="T9" fmla="*/ 3094 h 3164"/>
                <a:gd name="T10" fmla="*/ 2514 w 2584"/>
                <a:gd name="T11" fmla="*/ 1770 h 3164"/>
                <a:gd name="T12" fmla="*/ 2584 w 2584"/>
                <a:gd name="T13" fmla="*/ 836 h 3164"/>
                <a:gd name="T14" fmla="*/ 1728 w 2584"/>
                <a:gd name="T15" fmla="*/ 140 h 3164"/>
                <a:gd name="T16" fmla="*/ 140 w 2584"/>
                <a:gd name="T17" fmla="*/ 432 h 3164"/>
                <a:gd name="T18" fmla="*/ 1728 w 2584"/>
                <a:gd name="T19" fmla="*/ 140 h 3164"/>
                <a:gd name="T20" fmla="*/ 140 w 2584"/>
                <a:gd name="T21" fmla="*/ 2588 h 3164"/>
                <a:gd name="T22" fmla="*/ 1728 w 2584"/>
                <a:gd name="T23" fmla="*/ 3024 h 3164"/>
                <a:gd name="T24" fmla="*/ 1728 w 2584"/>
                <a:gd name="T25" fmla="*/ 2448 h 3164"/>
                <a:gd name="T26" fmla="*/ 140 w 2584"/>
                <a:gd name="T27" fmla="*/ 572 h 3164"/>
                <a:gd name="T28" fmla="*/ 1728 w 2584"/>
                <a:gd name="T29" fmla="*/ 766 h 3164"/>
                <a:gd name="T30" fmla="*/ 716 w 2584"/>
                <a:gd name="T31" fmla="*/ 836 h 3164"/>
                <a:gd name="T32" fmla="*/ 786 w 2584"/>
                <a:gd name="T33" fmla="*/ 1770 h 3164"/>
                <a:gd name="T34" fmla="*/ 1004 w 2584"/>
                <a:gd name="T35" fmla="*/ 2060 h 3164"/>
                <a:gd name="T36" fmla="*/ 1051 w 2584"/>
                <a:gd name="T37" fmla="*/ 2126 h 3164"/>
                <a:gd name="T38" fmla="*/ 1059 w 2584"/>
                <a:gd name="T39" fmla="*/ 2128 h 3164"/>
                <a:gd name="T40" fmla="*/ 1066 w 2584"/>
                <a:gd name="T41" fmla="*/ 2129 h 3164"/>
                <a:gd name="T42" fmla="*/ 1074 w 2584"/>
                <a:gd name="T43" fmla="*/ 2130 h 3164"/>
                <a:gd name="T44" fmla="*/ 1075 w 2584"/>
                <a:gd name="T45" fmla="*/ 2130 h 3164"/>
                <a:gd name="T46" fmla="*/ 1081 w 2584"/>
                <a:gd name="T47" fmla="*/ 2129 h 3164"/>
                <a:gd name="T48" fmla="*/ 1087 w 2584"/>
                <a:gd name="T49" fmla="*/ 2128 h 3164"/>
                <a:gd name="T50" fmla="*/ 1092 w 2584"/>
                <a:gd name="T51" fmla="*/ 2127 h 3164"/>
                <a:gd name="T52" fmla="*/ 1099 w 2584"/>
                <a:gd name="T53" fmla="*/ 2125 h 3164"/>
                <a:gd name="T54" fmla="*/ 1105 w 2584"/>
                <a:gd name="T55" fmla="*/ 2123 h 3164"/>
                <a:gd name="T56" fmla="*/ 1110 w 2584"/>
                <a:gd name="T57" fmla="*/ 2120 h 3164"/>
                <a:gd name="T58" fmla="*/ 1114 w 2584"/>
                <a:gd name="T59" fmla="*/ 2117 h 3164"/>
                <a:gd name="T60" fmla="*/ 1532 w 2584"/>
                <a:gd name="T61" fmla="*/ 1770 h 3164"/>
                <a:gd name="T62" fmla="*/ 1728 w 2584"/>
                <a:gd name="T63" fmla="*/ 2448 h 3164"/>
                <a:gd name="T64" fmla="*/ 1798 w 2584"/>
                <a:gd name="T65" fmla="*/ 1630 h 3164"/>
                <a:gd name="T66" fmla="*/ 1461 w 2584"/>
                <a:gd name="T67" fmla="*/ 1646 h 3164"/>
                <a:gd name="T68" fmla="*/ 1144 w 2584"/>
                <a:gd name="T69" fmla="*/ 1700 h 3164"/>
                <a:gd name="T70" fmla="*/ 856 w 2584"/>
                <a:gd name="T71" fmla="*/ 1630 h 3164"/>
                <a:gd name="T72" fmla="*/ 1798 w 2584"/>
                <a:gd name="T73" fmla="*/ 906 h 3164"/>
                <a:gd name="T74" fmla="*/ 2444 w 2584"/>
                <a:gd name="T75" fmla="*/ 1630 h 3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84" h="3164">
                  <a:moveTo>
                    <a:pt x="2514" y="766"/>
                  </a:moveTo>
                  <a:cubicBezTo>
                    <a:pt x="1868" y="766"/>
                    <a:pt x="1868" y="766"/>
                    <a:pt x="1868" y="766"/>
                  </a:cubicBezTo>
                  <a:cubicBezTo>
                    <a:pt x="1868" y="70"/>
                    <a:pt x="1868" y="70"/>
                    <a:pt x="1868" y="70"/>
                  </a:cubicBezTo>
                  <a:cubicBezTo>
                    <a:pt x="1868" y="31"/>
                    <a:pt x="1836" y="0"/>
                    <a:pt x="1798" y="0"/>
                  </a:cubicBezTo>
                  <a:cubicBezTo>
                    <a:pt x="70" y="0"/>
                    <a:pt x="70" y="0"/>
                    <a:pt x="70" y="0"/>
                  </a:cubicBezTo>
                  <a:cubicBezTo>
                    <a:pt x="31" y="0"/>
                    <a:pt x="0" y="31"/>
                    <a:pt x="0" y="70"/>
                  </a:cubicBezTo>
                  <a:cubicBezTo>
                    <a:pt x="0" y="3094"/>
                    <a:pt x="0" y="3094"/>
                    <a:pt x="0" y="3094"/>
                  </a:cubicBezTo>
                  <a:cubicBezTo>
                    <a:pt x="0" y="3133"/>
                    <a:pt x="31" y="3164"/>
                    <a:pt x="70" y="3164"/>
                  </a:cubicBezTo>
                  <a:cubicBezTo>
                    <a:pt x="1798" y="3164"/>
                    <a:pt x="1798" y="3164"/>
                    <a:pt x="1798" y="3164"/>
                  </a:cubicBezTo>
                  <a:cubicBezTo>
                    <a:pt x="1836" y="3164"/>
                    <a:pt x="1868" y="3133"/>
                    <a:pt x="1868" y="3094"/>
                  </a:cubicBezTo>
                  <a:cubicBezTo>
                    <a:pt x="1868" y="1770"/>
                    <a:pt x="1868" y="1770"/>
                    <a:pt x="1868" y="1770"/>
                  </a:cubicBezTo>
                  <a:cubicBezTo>
                    <a:pt x="2514" y="1770"/>
                    <a:pt x="2514" y="1770"/>
                    <a:pt x="2514" y="1770"/>
                  </a:cubicBezTo>
                  <a:cubicBezTo>
                    <a:pt x="2553" y="1770"/>
                    <a:pt x="2584" y="1738"/>
                    <a:pt x="2584" y="1700"/>
                  </a:cubicBezTo>
                  <a:cubicBezTo>
                    <a:pt x="2584" y="836"/>
                    <a:pt x="2584" y="836"/>
                    <a:pt x="2584" y="836"/>
                  </a:cubicBezTo>
                  <a:cubicBezTo>
                    <a:pt x="2584" y="797"/>
                    <a:pt x="2553" y="766"/>
                    <a:pt x="2514" y="766"/>
                  </a:cubicBezTo>
                  <a:close/>
                  <a:moveTo>
                    <a:pt x="1728" y="140"/>
                  </a:moveTo>
                  <a:cubicBezTo>
                    <a:pt x="1728" y="432"/>
                    <a:pt x="1728" y="432"/>
                    <a:pt x="1728" y="432"/>
                  </a:cubicBezTo>
                  <a:cubicBezTo>
                    <a:pt x="140" y="432"/>
                    <a:pt x="140" y="432"/>
                    <a:pt x="140" y="432"/>
                  </a:cubicBezTo>
                  <a:cubicBezTo>
                    <a:pt x="140" y="140"/>
                    <a:pt x="140" y="140"/>
                    <a:pt x="140" y="140"/>
                  </a:cubicBezTo>
                  <a:lnTo>
                    <a:pt x="1728" y="140"/>
                  </a:lnTo>
                  <a:close/>
                  <a:moveTo>
                    <a:pt x="140" y="3024"/>
                  </a:moveTo>
                  <a:cubicBezTo>
                    <a:pt x="140" y="2588"/>
                    <a:pt x="140" y="2588"/>
                    <a:pt x="140" y="2588"/>
                  </a:cubicBezTo>
                  <a:cubicBezTo>
                    <a:pt x="1728" y="2588"/>
                    <a:pt x="1728" y="2588"/>
                    <a:pt x="1728" y="2588"/>
                  </a:cubicBezTo>
                  <a:cubicBezTo>
                    <a:pt x="1728" y="3024"/>
                    <a:pt x="1728" y="3024"/>
                    <a:pt x="1728" y="3024"/>
                  </a:cubicBezTo>
                  <a:lnTo>
                    <a:pt x="140" y="3024"/>
                  </a:lnTo>
                  <a:close/>
                  <a:moveTo>
                    <a:pt x="1728" y="2448"/>
                  </a:moveTo>
                  <a:cubicBezTo>
                    <a:pt x="140" y="2448"/>
                    <a:pt x="140" y="2448"/>
                    <a:pt x="140" y="2448"/>
                  </a:cubicBezTo>
                  <a:cubicBezTo>
                    <a:pt x="140" y="572"/>
                    <a:pt x="140" y="572"/>
                    <a:pt x="140" y="572"/>
                  </a:cubicBezTo>
                  <a:cubicBezTo>
                    <a:pt x="1728" y="572"/>
                    <a:pt x="1728" y="572"/>
                    <a:pt x="1728" y="572"/>
                  </a:cubicBezTo>
                  <a:cubicBezTo>
                    <a:pt x="1728" y="766"/>
                    <a:pt x="1728" y="766"/>
                    <a:pt x="1728" y="766"/>
                  </a:cubicBezTo>
                  <a:cubicBezTo>
                    <a:pt x="786" y="766"/>
                    <a:pt x="786" y="766"/>
                    <a:pt x="786" y="766"/>
                  </a:cubicBezTo>
                  <a:cubicBezTo>
                    <a:pt x="748" y="766"/>
                    <a:pt x="716" y="797"/>
                    <a:pt x="716" y="836"/>
                  </a:cubicBezTo>
                  <a:cubicBezTo>
                    <a:pt x="716" y="1700"/>
                    <a:pt x="716" y="1700"/>
                    <a:pt x="716" y="1700"/>
                  </a:cubicBezTo>
                  <a:cubicBezTo>
                    <a:pt x="716" y="1738"/>
                    <a:pt x="748" y="1770"/>
                    <a:pt x="786" y="1770"/>
                  </a:cubicBezTo>
                  <a:cubicBezTo>
                    <a:pt x="1004" y="1770"/>
                    <a:pt x="1004" y="1770"/>
                    <a:pt x="1004" y="1770"/>
                  </a:cubicBezTo>
                  <a:cubicBezTo>
                    <a:pt x="1004" y="2060"/>
                    <a:pt x="1004" y="2060"/>
                    <a:pt x="1004" y="2060"/>
                  </a:cubicBezTo>
                  <a:cubicBezTo>
                    <a:pt x="1004" y="2087"/>
                    <a:pt x="1020" y="2112"/>
                    <a:pt x="1045" y="2123"/>
                  </a:cubicBezTo>
                  <a:cubicBezTo>
                    <a:pt x="1047" y="2124"/>
                    <a:pt x="1049" y="2125"/>
                    <a:pt x="1051" y="2126"/>
                  </a:cubicBezTo>
                  <a:cubicBezTo>
                    <a:pt x="1051" y="2126"/>
                    <a:pt x="1052" y="2126"/>
                    <a:pt x="1052" y="2126"/>
                  </a:cubicBezTo>
                  <a:cubicBezTo>
                    <a:pt x="1055" y="2127"/>
                    <a:pt x="1057" y="2127"/>
                    <a:pt x="1059" y="2128"/>
                  </a:cubicBezTo>
                  <a:cubicBezTo>
                    <a:pt x="1059" y="2128"/>
                    <a:pt x="1059" y="2128"/>
                    <a:pt x="1060" y="2128"/>
                  </a:cubicBezTo>
                  <a:cubicBezTo>
                    <a:pt x="1062" y="2129"/>
                    <a:pt x="1064" y="2129"/>
                    <a:pt x="1066" y="2129"/>
                  </a:cubicBezTo>
                  <a:cubicBezTo>
                    <a:pt x="1066" y="2129"/>
                    <a:pt x="1067" y="2129"/>
                    <a:pt x="1067" y="2129"/>
                  </a:cubicBezTo>
                  <a:cubicBezTo>
                    <a:pt x="1070" y="2129"/>
                    <a:pt x="1072" y="2130"/>
                    <a:pt x="1074" y="2130"/>
                  </a:cubicBezTo>
                  <a:cubicBezTo>
                    <a:pt x="1074" y="2130"/>
                    <a:pt x="1074" y="2130"/>
                    <a:pt x="1074" y="2130"/>
                  </a:cubicBezTo>
                  <a:cubicBezTo>
                    <a:pt x="1075" y="2130"/>
                    <a:pt x="1075" y="2130"/>
                    <a:pt x="1075" y="2130"/>
                  </a:cubicBezTo>
                  <a:cubicBezTo>
                    <a:pt x="1077" y="2130"/>
                    <a:pt x="1078" y="2130"/>
                    <a:pt x="1079" y="2129"/>
                  </a:cubicBezTo>
                  <a:cubicBezTo>
                    <a:pt x="1080" y="2129"/>
                    <a:pt x="1081" y="2129"/>
                    <a:pt x="1081" y="2129"/>
                  </a:cubicBezTo>
                  <a:cubicBezTo>
                    <a:pt x="1083" y="2129"/>
                    <a:pt x="1084" y="2129"/>
                    <a:pt x="1085" y="2129"/>
                  </a:cubicBezTo>
                  <a:cubicBezTo>
                    <a:pt x="1086" y="2129"/>
                    <a:pt x="1086" y="2129"/>
                    <a:pt x="1087" y="2128"/>
                  </a:cubicBezTo>
                  <a:cubicBezTo>
                    <a:pt x="1088" y="2128"/>
                    <a:pt x="1090" y="2128"/>
                    <a:pt x="1091" y="2128"/>
                  </a:cubicBezTo>
                  <a:cubicBezTo>
                    <a:pt x="1091" y="2127"/>
                    <a:pt x="1092" y="2127"/>
                    <a:pt x="1092" y="2127"/>
                  </a:cubicBezTo>
                  <a:cubicBezTo>
                    <a:pt x="1094" y="2127"/>
                    <a:pt x="1096" y="2126"/>
                    <a:pt x="1098" y="2126"/>
                  </a:cubicBezTo>
                  <a:cubicBezTo>
                    <a:pt x="1098" y="2125"/>
                    <a:pt x="1098" y="2125"/>
                    <a:pt x="1099" y="2125"/>
                  </a:cubicBezTo>
                  <a:cubicBezTo>
                    <a:pt x="1100" y="2125"/>
                    <a:pt x="1101" y="2124"/>
                    <a:pt x="1103" y="2124"/>
                  </a:cubicBezTo>
                  <a:cubicBezTo>
                    <a:pt x="1103" y="2123"/>
                    <a:pt x="1104" y="2123"/>
                    <a:pt x="1105" y="2123"/>
                  </a:cubicBezTo>
                  <a:cubicBezTo>
                    <a:pt x="1106" y="2122"/>
                    <a:pt x="1107" y="2122"/>
                    <a:pt x="1108" y="2121"/>
                  </a:cubicBezTo>
                  <a:cubicBezTo>
                    <a:pt x="1109" y="2121"/>
                    <a:pt x="1109" y="2120"/>
                    <a:pt x="1110" y="2120"/>
                  </a:cubicBezTo>
                  <a:cubicBezTo>
                    <a:pt x="1111" y="2119"/>
                    <a:pt x="1112" y="2119"/>
                    <a:pt x="1113" y="2118"/>
                  </a:cubicBezTo>
                  <a:cubicBezTo>
                    <a:pt x="1113" y="2118"/>
                    <a:pt x="1114" y="2117"/>
                    <a:pt x="1114" y="2117"/>
                  </a:cubicBezTo>
                  <a:cubicBezTo>
                    <a:pt x="1116" y="2116"/>
                    <a:pt x="1118" y="2115"/>
                    <a:pt x="1119" y="2113"/>
                  </a:cubicBezTo>
                  <a:cubicBezTo>
                    <a:pt x="1532" y="1770"/>
                    <a:pt x="1532" y="1770"/>
                    <a:pt x="1532" y="1770"/>
                  </a:cubicBezTo>
                  <a:cubicBezTo>
                    <a:pt x="1728" y="1770"/>
                    <a:pt x="1728" y="1770"/>
                    <a:pt x="1728" y="1770"/>
                  </a:cubicBezTo>
                  <a:lnTo>
                    <a:pt x="1728" y="2448"/>
                  </a:lnTo>
                  <a:close/>
                  <a:moveTo>
                    <a:pt x="2444" y="1630"/>
                  </a:moveTo>
                  <a:cubicBezTo>
                    <a:pt x="1798" y="1630"/>
                    <a:pt x="1798" y="1630"/>
                    <a:pt x="1798" y="1630"/>
                  </a:cubicBezTo>
                  <a:cubicBezTo>
                    <a:pt x="1506" y="1630"/>
                    <a:pt x="1506" y="1630"/>
                    <a:pt x="1506" y="1630"/>
                  </a:cubicBezTo>
                  <a:cubicBezTo>
                    <a:pt x="1490" y="1630"/>
                    <a:pt x="1474" y="1635"/>
                    <a:pt x="1461" y="1646"/>
                  </a:cubicBezTo>
                  <a:cubicBezTo>
                    <a:pt x="1144" y="1910"/>
                    <a:pt x="1144" y="1910"/>
                    <a:pt x="1144" y="1910"/>
                  </a:cubicBezTo>
                  <a:cubicBezTo>
                    <a:pt x="1144" y="1700"/>
                    <a:pt x="1144" y="1700"/>
                    <a:pt x="1144" y="1700"/>
                  </a:cubicBezTo>
                  <a:cubicBezTo>
                    <a:pt x="1144" y="1661"/>
                    <a:pt x="1113" y="1630"/>
                    <a:pt x="1074" y="1630"/>
                  </a:cubicBezTo>
                  <a:cubicBezTo>
                    <a:pt x="856" y="1630"/>
                    <a:pt x="856" y="1630"/>
                    <a:pt x="856" y="1630"/>
                  </a:cubicBezTo>
                  <a:cubicBezTo>
                    <a:pt x="856" y="906"/>
                    <a:pt x="856" y="906"/>
                    <a:pt x="856" y="906"/>
                  </a:cubicBezTo>
                  <a:cubicBezTo>
                    <a:pt x="1798" y="906"/>
                    <a:pt x="1798" y="906"/>
                    <a:pt x="1798" y="906"/>
                  </a:cubicBezTo>
                  <a:cubicBezTo>
                    <a:pt x="2444" y="906"/>
                    <a:pt x="2444" y="906"/>
                    <a:pt x="2444" y="906"/>
                  </a:cubicBezTo>
                  <a:lnTo>
                    <a:pt x="2444" y="1630"/>
                  </a:lnTo>
                  <a:close/>
                </a:path>
              </a:pathLst>
            </a:custGeom>
            <a:grpFill/>
            <a:ln w="0" cap="flat" cmpd="sng" algn="ctr">
              <a:solidFill>
                <a:schemeClr val="tx2">
                  <a:alpha val="0"/>
                </a:schemeClr>
              </a:solidFill>
              <a:prstDash val="solid"/>
              <a:round/>
              <a:headEnd type="none" w="med" len="med"/>
              <a:tailEnd type="none" w="med" len="me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grpSp>
      <p:pic>
        <p:nvPicPr>
          <p:cNvPr id="18" name="Picture 17">
            <a:extLst>
              <a:ext uri="{FF2B5EF4-FFF2-40B4-BE49-F238E27FC236}">
                <a16:creationId xmlns:a16="http://schemas.microsoft.com/office/drawing/2014/main" id="{5D72A6F9-8961-4449-9864-27A9D5473A30}"/>
              </a:ext>
            </a:extLst>
          </p:cNvPr>
          <p:cNvPicPr>
            <a:picLocks noChangeAspect="1"/>
          </p:cNvPicPr>
          <p:nvPr/>
        </p:nvPicPr>
        <p:blipFill>
          <a:blip r:embed="rId8" cstate="email">
            <a:lum bright="70000" contrast="-70000"/>
            <a:extLst>
              <a:ext uri="{28A0092B-C50C-407E-A947-70E740481C1C}">
                <a14:useLocalDpi xmlns:a14="http://schemas.microsoft.com/office/drawing/2010/main"/>
              </a:ext>
            </a:extLst>
          </a:blip>
          <a:stretch>
            <a:fillRect/>
          </a:stretch>
        </p:blipFill>
        <p:spPr>
          <a:xfrm>
            <a:off x="1470640" y="5139113"/>
            <a:ext cx="585267" cy="585267"/>
          </a:xfrm>
          <a:prstGeom prst="rect">
            <a:avLst/>
          </a:prstGeom>
        </p:spPr>
      </p:pic>
      <p:sp>
        <p:nvSpPr>
          <p:cNvPr id="32" name="TextBox 31">
            <a:extLst>
              <a:ext uri="{FF2B5EF4-FFF2-40B4-BE49-F238E27FC236}">
                <a16:creationId xmlns:a16="http://schemas.microsoft.com/office/drawing/2014/main" id="{A8E27DFC-809A-4CE1-9BF9-F3232C338300}"/>
              </a:ext>
            </a:extLst>
          </p:cNvPr>
          <p:cNvSpPr txBox="1">
            <a:spLocks/>
          </p:cNvSpPr>
          <p:nvPr/>
        </p:nvSpPr>
        <p:spPr>
          <a:xfrm>
            <a:off x="228560" y="1006025"/>
            <a:ext cx="8686880" cy="369332"/>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ts val="200"/>
              </a:spcAft>
              <a:buClr>
                <a:srgbClr val="204762"/>
              </a:buClr>
              <a:buSzPct val="100000"/>
              <a:buFontTx/>
              <a:buNone/>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All client impacting capabilities have no change to the way clients interact with the supplementary capability, however, the hosting for some of these capabilities will move to the cloud</a:t>
            </a: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31" name="TextBox 30">
            <a:extLst>
              <a:ext uri="{FF2B5EF4-FFF2-40B4-BE49-F238E27FC236}">
                <a16:creationId xmlns:a16="http://schemas.microsoft.com/office/drawing/2014/main" id="{57520FFE-58A7-4E99-89B4-671879015798}"/>
              </a:ext>
            </a:extLst>
          </p:cNvPr>
          <p:cNvSpPr txBox="1"/>
          <p:nvPr/>
        </p:nvSpPr>
        <p:spPr>
          <a:xfrm>
            <a:off x="1034154" y="28695"/>
            <a:ext cx="5088350" cy="21544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all" spc="0" normalizeH="0" baseline="0" noProof="0" dirty="0" err="1">
                <a:ln>
                  <a:noFill/>
                </a:ln>
                <a:solidFill>
                  <a:srgbClr val="808080"/>
                </a:solidFill>
                <a:effectLst/>
                <a:uLnTx/>
                <a:uFillTx/>
                <a:latin typeface="Century Gothic"/>
                <a:ea typeface="+mn-ea"/>
                <a:cs typeface="+mn-cs"/>
              </a:rPr>
              <a:t>CALACES</a:t>
            </a:r>
            <a:r>
              <a:rPr kumimoji="0" lang="en-US" sz="1400" b="0" i="0" u="none" strike="noStrike" kern="1200" cap="all" spc="0" normalizeH="0" baseline="0" noProof="0" dirty="0">
                <a:ln>
                  <a:noFill/>
                </a:ln>
                <a:solidFill>
                  <a:srgbClr val="808080"/>
                </a:solidFill>
                <a:effectLst/>
                <a:uLnTx/>
                <a:uFillTx/>
                <a:latin typeface="Century Gothic"/>
                <a:ea typeface="+mn-ea"/>
                <a:cs typeface="+mn-cs"/>
              </a:rPr>
              <a:t> SUPPLEMENTARY CAPABILITIES ASSESSMENT</a:t>
            </a:r>
          </a:p>
        </p:txBody>
      </p:sp>
    </p:spTree>
    <p:extLst>
      <p:ext uri="{BB962C8B-B14F-4D97-AF65-F5344CB8AC3E}">
        <p14:creationId xmlns:p14="http://schemas.microsoft.com/office/powerpoint/2010/main" val="36953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CA3E6C6-9267-4141-973A-1BE91E5B04B2}"/>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9" name="think-cell Slide" r:id="rId7" imgW="470" imgH="469" progId="TCLayout.ActiveDocument.1">
                  <p:embed/>
                </p:oleObj>
              </mc:Choice>
              <mc:Fallback>
                <p:oleObj name="think-cell Slide" r:id="rId7" imgW="470" imgH="469" progId="TCLayout.ActiveDocument.1">
                  <p:embed/>
                  <p:pic>
                    <p:nvPicPr>
                      <p:cNvPr id="6" name="Object 5" hidden="1">
                        <a:extLst>
                          <a:ext uri="{FF2B5EF4-FFF2-40B4-BE49-F238E27FC236}">
                            <a16:creationId xmlns:a16="http://schemas.microsoft.com/office/drawing/2014/main" id="{8CA3E6C6-9267-4141-973A-1BE91E5B04B2}"/>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FAE2120-5B8E-4698-8095-757582C828C3}"/>
              </a:ext>
            </a:extLst>
          </p:cNvPr>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Assessment Summary: County Staff Impacting Capabilities</a:t>
            </a:r>
          </a:p>
        </p:txBody>
      </p:sp>
      <p:cxnSp>
        <p:nvCxnSpPr>
          <p:cNvPr id="61" name="Straight Connector 60">
            <a:extLst>
              <a:ext uri="{FF2B5EF4-FFF2-40B4-BE49-F238E27FC236}">
                <a16:creationId xmlns:a16="http://schemas.microsoft.com/office/drawing/2014/main" id="{77A510C6-E4C8-4D52-BD6D-E2394A68AED4}"/>
              </a:ext>
            </a:extLst>
          </p:cNvPr>
          <p:cNvCxnSpPr>
            <a:cxnSpLocks/>
          </p:cNvCxnSpPr>
          <p:nvPr/>
        </p:nvCxnSpPr>
        <p:spPr>
          <a:xfrm>
            <a:off x="2206119" y="3004955"/>
            <a:ext cx="6795007"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F4758D2-47EC-4628-8AC1-9AB0613C87FA}"/>
              </a:ext>
            </a:extLst>
          </p:cNvPr>
          <p:cNvCxnSpPr>
            <a:cxnSpLocks/>
          </p:cNvCxnSpPr>
          <p:nvPr/>
        </p:nvCxnSpPr>
        <p:spPr>
          <a:xfrm>
            <a:off x="2206119" y="4053358"/>
            <a:ext cx="6795007"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3747AEC-4251-4F2A-BCFE-0101ED14F618}"/>
              </a:ext>
            </a:extLst>
          </p:cNvPr>
          <p:cNvCxnSpPr>
            <a:cxnSpLocks/>
          </p:cNvCxnSpPr>
          <p:nvPr/>
        </p:nvCxnSpPr>
        <p:spPr>
          <a:xfrm>
            <a:off x="2206119" y="5052114"/>
            <a:ext cx="6795007"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37908774-9466-4B35-B08F-224567AE8E83}"/>
              </a:ext>
            </a:extLst>
          </p:cNvPr>
          <p:cNvSpPr txBox="1">
            <a:spLocks/>
          </p:cNvSpPr>
          <p:nvPr/>
        </p:nvSpPr>
        <p:spPr>
          <a:xfrm>
            <a:off x="6755135" y="4112251"/>
            <a:ext cx="2160305" cy="923330"/>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Balance standardization with operational flexibility</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at county level including for changes in reporting needs</a:t>
            </a:r>
          </a:p>
        </p:txBody>
      </p:sp>
      <p:sp>
        <p:nvSpPr>
          <p:cNvPr id="81" name="TextBox 80">
            <a:extLst>
              <a:ext uri="{FF2B5EF4-FFF2-40B4-BE49-F238E27FC236}">
                <a16:creationId xmlns:a16="http://schemas.microsoft.com/office/drawing/2014/main" id="{B6FAE853-79C5-4E57-A0B9-81F87637CE18}"/>
              </a:ext>
            </a:extLst>
          </p:cNvPr>
          <p:cNvSpPr txBox="1">
            <a:spLocks/>
          </p:cNvSpPr>
          <p:nvPr/>
        </p:nvSpPr>
        <p:spPr>
          <a:xfrm>
            <a:off x="2206118" y="4112251"/>
            <a:ext cx="2106017" cy="777136"/>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Common reporting technologies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a:t>
            </a:r>
            <a:r>
              <a:rPr kumimoji="0" lang="en-US" sz="1200" b="0" i="0" u="none" strike="noStrike" kern="1200" cap="none" spc="0" normalizeH="0" baseline="0" noProof="0" dirty="0" err="1">
                <a:ln>
                  <a:noFill/>
                </a:ln>
                <a:solidFill>
                  <a:srgbClr val="000000"/>
                </a:solidFill>
                <a:effectLst/>
                <a:uLnTx/>
                <a:uFillTx/>
                <a:latin typeface="Century Gothic"/>
                <a:ea typeface="+mn-ea"/>
                <a:cs typeface="+mn-cs"/>
              </a:rPr>
              <a:t>OBIEE</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a:t>
            </a:r>
          </a:p>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Additional county-specific reporting</a:t>
            </a:r>
          </a:p>
        </p:txBody>
      </p:sp>
      <p:sp>
        <p:nvSpPr>
          <p:cNvPr id="82" name="TextBox 81">
            <a:extLst>
              <a:ext uri="{FF2B5EF4-FFF2-40B4-BE49-F238E27FC236}">
                <a16:creationId xmlns:a16="http://schemas.microsoft.com/office/drawing/2014/main" id="{7DEC0C69-F03E-4F39-9775-0070BC46976B}"/>
              </a:ext>
            </a:extLst>
          </p:cNvPr>
          <p:cNvSpPr txBox="1">
            <a:spLocks/>
          </p:cNvSpPr>
          <p:nvPr/>
        </p:nvSpPr>
        <p:spPr>
          <a:xfrm>
            <a:off x="4350471" y="4112251"/>
            <a:ext cx="2326554" cy="553998"/>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As-is: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Continued standard reporting in core, additional county-specific reporting</a:t>
            </a:r>
          </a:p>
        </p:txBody>
      </p:sp>
      <p:sp>
        <p:nvSpPr>
          <p:cNvPr id="77" name="TextBox 76">
            <a:extLst>
              <a:ext uri="{FF2B5EF4-FFF2-40B4-BE49-F238E27FC236}">
                <a16:creationId xmlns:a16="http://schemas.microsoft.com/office/drawing/2014/main" id="{D6C97102-F378-4E76-ABBA-C256F5D02815}"/>
              </a:ext>
            </a:extLst>
          </p:cNvPr>
          <p:cNvSpPr txBox="1">
            <a:spLocks/>
          </p:cNvSpPr>
          <p:nvPr/>
        </p:nvSpPr>
        <p:spPr>
          <a:xfrm>
            <a:off x="228560" y="4112252"/>
            <a:ext cx="1852652" cy="780811"/>
          </a:xfrm>
          <a:prstGeom prst="rect">
            <a:avLst/>
          </a:prstGeom>
          <a:solidFill>
            <a:schemeClr val="accent2"/>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rgbClr val="204762"/>
              </a:buClr>
              <a:buSzPct val="100000"/>
              <a:defRPr sz="1150" b="1" baseline="0">
                <a:solidFill>
                  <a:schemeClr val="bg1"/>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Management </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a:ln>
                  <a:noFill/>
                </a:ln>
                <a:solidFill>
                  <a:srgbClr val="FFFFFF"/>
                </a:solidFill>
                <a:effectLst/>
                <a:uLnTx/>
                <a:uFillTx/>
                <a:latin typeface="Century Gothic"/>
                <a:ea typeface="+mn-ea"/>
                <a:cs typeface="+mn-cs"/>
              </a:rPr>
              <a:t>&amp; Reporting Tools</a:t>
            </a:r>
          </a:p>
        </p:txBody>
      </p:sp>
      <p:sp>
        <p:nvSpPr>
          <p:cNvPr id="65" name="TextBox 64">
            <a:extLst>
              <a:ext uri="{FF2B5EF4-FFF2-40B4-BE49-F238E27FC236}">
                <a16:creationId xmlns:a16="http://schemas.microsoft.com/office/drawing/2014/main" id="{2B9108D4-BEC2-422E-84F1-A71B05828563}"/>
              </a:ext>
            </a:extLst>
          </p:cNvPr>
          <p:cNvSpPr txBox="1">
            <a:spLocks/>
          </p:cNvSpPr>
          <p:nvPr/>
        </p:nvSpPr>
        <p:spPr>
          <a:xfrm>
            <a:off x="6755135" y="1745545"/>
            <a:ext cx="2050663" cy="777136"/>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Ease of maintenance</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in reducing to one system </a:t>
            </a:r>
          </a:p>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Reduced software cost and vendor lock-in risk</a:t>
            </a:r>
          </a:p>
        </p:txBody>
      </p:sp>
      <p:sp>
        <p:nvSpPr>
          <p:cNvPr id="66" name="TextBox 65">
            <a:extLst>
              <a:ext uri="{FF2B5EF4-FFF2-40B4-BE49-F238E27FC236}">
                <a16:creationId xmlns:a16="http://schemas.microsoft.com/office/drawing/2014/main" id="{12E7C292-CB1F-4399-8F23-3A393D5FD307}"/>
              </a:ext>
            </a:extLst>
          </p:cNvPr>
          <p:cNvSpPr txBox="1">
            <a:spLocks/>
          </p:cNvSpPr>
          <p:nvPr/>
        </p:nvSpPr>
        <p:spPr>
          <a:xfrm>
            <a:off x="2206118" y="1745545"/>
            <a:ext cx="2106017" cy="923330"/>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Similar applications with additional automation in </a:t>
            </a:r>
            <a:r>
              <a:rPr kumimoji="0" lang="en-US" sz="1200" b="1" i="0" u="none" strike="noStrike" kern="1200" cap="none" spc="0" normalizeH="0" baseline="0" noProof="0" dirty="0" err="1">
                <a:ln>
                  <a:noFill/>
                </a:ln>
                <a:solidFill>
                  <a:srgbClr val="000000"/>
                </a:solidFill>
                <a:effectLst/>
                <a:uLnTx/>
                <a:uFillTx/>
                <a:latin typeface="Century Gothic"/>
                <a:ea typeface="+mn-ea"/>
                <a:cs typeface="+mn-cs"/>
              </a:rPr>
              <a:t>LRS</a:t>
            </a:r>
            <a:r>
              <a:rPr kumimoji="0" lang="en-US" sz="1200" b="1" i="0" u="none" strike="noStrike" kern="1200" cap="none" spc="0" normalizeH="0" baseline="0" noProof="0" dirty="0">
                <a:ln>
                  <a:noFill/>
                </a:ln>
                <a:solidFill>
                  <a:srgbClr val="000000"/>
                </a:solidFill>
                <a:effectLst/>
                <a:uLnTx/>
                <a:uFillTx/>
                <a:latin typeface="Century Gothic"/>
                <a:ea typeface="+mn-ea"/>
                <a:cs typeface="+mn-cs"/>
              </a:rPr>
              <a:t>:</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a:t>
            </a:r>
            <a:r>
              <a:rPr kumimoji="0" lang="en-US" sz="1200" b="0" i="0" u="none" strike="noStrike" kern="1200" cap="none" spc="0" normalizeH="0" baseline="0" noProof="0" dirty="0" err="1">
                <a:ln>
                  <a:noFill/>
                </a:ln>
                <a:solidFill>
                  <a:srgbClr val="000000"/>
                </a:solidFill>
                <a:effectLst/>
                <a:uLnTx/>
                <a:uFillTx/>
                <a:latin typeface="Century Gothic"/>
                <a:ea typeface="+mn-ea"/>
                <a:cs typeface="+mn-cs"/>
              </a:rPr>
              <a:t>LRS</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Lagan software automates contact center task management</a:t>
            </a:r>
          </a:p>
        </p:txBody>
      </p:sp>
      <p:sp>
        <p:nvSpPr>
          <p:cNvPr id="67" name="TextBox 66">
            <a:extLst>
              <a:ext uri="{FF2B5EF4-FFF2-40B4-BE49-F238E27FC236}">
                <a16:creationId xmlns:a16="http://schemas.microsoft.com/office/drawing/2014/main" id="{F9CB5BB9-C294-441C-880F-CF017C07C788}"/>
              </a:ext>
            </a:extLst>
          </p:cNvPr>
          <p:cNvSpPr txBox="1">
            <a:spLocks/>
          </p:cNvSpPr>
          <p:nvPr/>
        </p:nvSpPr>
        <p:spPr>
          <a:xfrm>
            <a:off x="4350471" y="1745545"/>
            <a:ext cx="2326554" cy="961802"/>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Enhanced </a:t>
            </a:r>
            <a:r>
              <a:rPr kumimoji="0" lang="en-US" sz="1200" b="1" i="0" u="none" strike="noStrike" kern="1200" cap="none" spc="0" normalizeH="0" baseline="0" noProof="0" dirty="0" err="1">
                <a:ln>
                  <a:noFill/>
                </a:ln>
                <a:solidFill>
                  <a:srgbClr val="000000"/>
                </a:solidFill>
                <a:effectLst/>
                <a:uLnTx/>
                <a:uFillTx/>
                <a:latin typeface="Century Gothic"/>
                <a:ea typeface="+mn-ea"/>
                <a:cs typeface="+mn-cs"/>
              </a:rPr>
              <a:t>CalACES</a:t>
            </a:r>
            <a:r>
              <a:rPr kumimoji="0" lang="en-US" sz="1200" b="1" i="0" u="none" strike="noStrike" kern="1200" cap="none" spc="0" normalizeH="0" baseline="0" noProof="0" dirty="0">
                <a:ln>
                  <a:noFill/>
                </a:ln>
                <a:solidFill>
                  <a:srgbClr val="000000"/>
                </a:solidFill>
                <a:effectLst/>
                <a:uLnTx/>
                <a:uFillTx/>
                <a:latin typeface="Century Gothic"/>
                <a:ea typeface="+mn-ea"/>
                <a:cs typeface="+mn-cs"/>
              </a:rPr>
              <a:t> core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with automated contact center task creation</a:t>
            </a:r>
          </a:p>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Multi-tenant environment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with shared admin rights</a:t>
            </a:r>
          </a:p>
        </p:txBody>
      </p:sp>
      <p:sp>
        <p:nvSpPr>
          <p:cNvPr id="79" name="TextBox 78">
            <a:extLst>
              <a:ext uri="{FF2B5EF4-FFF2-40B4-BE49-F238E27FC236}">
                <a16:creationId xmlns:a16="http://schemas.microsoft.com/office/drawing/2014/main" id="{55E95AB3-8EFE-43CD-8338-D16110FD0951}"/>
              </a:ext>
            </a:extLst>
          </p:cNvPr>
          <p:cNvSpPr txBox="1">
            <a:spLocks/>
          </p:cNvSpPr>
          <p:nvPr/>
        </p:nvSpPr>
        <p:spPr>
          <a:xfrm>
            <a:off x="228560" y="1745545"/>
            <a:ext cx="1852652" cy="1135579"/>
          </a:xfrm>
          <a:prstGeom prst="rect">
            <a:avLst/>
          </a:prstGeom>
          <a:solidFill>
            <a:schemeClr val="accent2"/>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rgbClr val="204762"/>
              </a:buClr>
              <a:buSzPct val="100000"/>
              <a:defRPr sz="1150" b="1" baseline="0">
                <a:solidFill>
                  <a:schemeClr val="bg1"/>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Contact </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a:ln>
                  <a:noFill/>
                </a:ln>
                <a:solidFill>
                  <a:srgbClr val="FFFFFF"/>
                </a:solidFill>
                <a:effectLst/>
                <a:uLnTx/>
                <a:uFillTx/>
                <a:latin typeface="Century Gothic"/>
                <a:ea typeface="+mn-ea"/>
                <a:cs typeface="+mn-cs"/>
              </a:rPr>
              <a:t>Center (Call</a:t>
            </a:r>
          </a:p>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Mgmt., Task</a:t>
            </a:r>
          </a:p>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mgmt., Reporting, Workforce mgmt.)</a:t>
            </a:r>
          </a:p>
        </p:txBody>
      </p:sp>
      <p:grpSp>
        <p:nvGrpSpPr>
          <p:cNvPr id="7" name="Group 6">
            <a:extLst>
              <a:ext uri="{FF2B5EF4-FFF2-40B4-BE49-F238E27FC236}">
                <a16:creationId xmlns:a16="http://schemas.microsoft.com/office/drawing/2014/main" id="{936116B2-38FC-4D44-A963-59557D069D96}"/>
              </a:ext>
            </a:extLst>
          </p:cNvPr>
          <p:cNvGrpSpPr/>
          <p:nvPr/>
        </p:nvGrpSpPr>
        <p:grpSpPr>
          <a:xfrm>
            <a:off x="228560" y="5111006"/>
            <a:ext cx="8686880" cy="801111"/>
            <a:chOff x="228560" y="3092201"/>
            <a:chExt cx="8686880" cy="801111"/>
          </a:xfrm>
        </p:grpSpPr>
        <p:sp>
          <p:nvSpPr>
            <p:cNvPr id="58" name="TextBox 57">
              <a:extLst>
                <a:ext uri="{FF2B5EF4-FFF2-40B4-BE49-F238E27FC236}">
                  <a16:creationId xmlns:a16="http://schemas.microsoft.com/office/drawing/2014/main" id="{577B1B38-6DBC-4914-A697-C97FB9A60FB2}"/>
                </a:ext>
              </a:extLst>
            </p:cNvPr>
            <p:cNvSpPr txBox="1">
              <a:spLocks/>
            </p:cNvSpPr>
            <p:nvPr/>
          </p:nvSpPr>
          <p:spPr>
            <a:xfrm>
              <a:off x="6755135" y="3092201"/>
              <a:ext cx="2160305" cy="777136"/>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Ease of maintenance</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in having one system vs two</a:t>
              </a:r>
            </a:p>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Lower cost</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through software consolidation</a:t>
              </a:r>
              <a:endParaRPr kumimoji="0" lang="en-US" sz="12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59" name="TextBox 58">
              <a:extLst>
                <a:ext uri="{FF2B5EF4-FFF2-40B4-BE49-F238E27FC236}">
                  <a16:creationId xmlns:a16="http://schemas.microsoft.com/office/drawing/2014/main" id="{432B421C-C747-4B7D-B49F-A8B26E8E0688}"/>
                </a:ext>
              </a:extLst>
            </p:cNvPr>
            <p:cNvSpPr txBox="1">
              <a:spLocks/>
            </p:cNvSpPr>
            <p:nvPr/>
          </p:nvSpPr>
          <p:spPr>
            <a:xfrm>
              <a:off x="2206118" y="3092201"/>
              <a:ext cx="2106017" cy="73866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Similar imaging systems: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Both systems enable scanning documents and uploading to core app.</a:t>
              </a:r>
            </a:p>
          </p:txBody>
        </p:sp>
        <p:sp>
          <p:nvSpPr>
            <p:cNvPr id="62" name="TextBox 61">
              <a:extLst>
                <a:ext uri="{FF2B5EF4-FFF2-40B4-BE49-F238E27FC236}">
                  <a16:creationId xmlns:a16="http://schemas.microsoft.com/office/drawing/2014/main" id="{0FDDD66D-69E8-4C11-A6C4-E0C32220A744}"/>
                </a:ext>
              </a:extLst>
            </p:cNvPr>
            <p:cNvSpPr txBox="1">
              <a:spLocks/>
            </p:cNvSpPr>
            <p:nvPr/>
          </p:nvSpPr>
          <p:spPr>
            <a:xfrm>
              <a:off x="4350471" y="3092201"/>
              <a:ext cx="2326554" cy="553998"/>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Common scanning software per </a:t>
              </a:r>
              <a:r>
                <a:rPr kumimoji="0" lang="en-US" sz="1200" b="1" i="0" u="none" strike="noStrike" kern="1200" cap="none" spc="0" normalizeH="0" baseline="0" noProof="0" dirty="0" err="1">
                  <a:ln>
                    <a:noFill/>
                  </a:ln>
                  <a:solidFill>
                    <a:srgbClr val="000000"/>
                  </a:solidFill>
                  <a:effectLst/>
                  <a:uLnTx/>
                  <a:uFillTx/>
                  <a:latin typeface="Century Gothic"/>
                  <a:ea typeface="+mn-ea"/>
                  <a:cs typeface="+mn-cs"/>
                </a:rPr>
                <a:t>LRS</a:t>
              </a:r>
              <a:r>
                <a:rPr kumimoji="0" lang="en-US" sz="1200" b="1" i="0" u="none" strike="noStrike" kern="1200" cap="none" spc="0" normalizeH="0" baseline="0" noProof="0" dirty="0">
                  <a:ln>
                    <a:noFill/>
                  </a:ln>
                  <a:solidFill>
                    <a:srgbClr val="000000"/>
                  </a:solidFill>
                  <a:effectLst/>
                  <a:uLnTx/>
                  <a:uFillTx/>
                  <a:latin typeface="Century Gothic"/>
                  <a:ea typeface="+mn-ea"/>
                  <a:cs typeface="+mn-cs"/>
                </a:rPr>
                <a:t> model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(Kofax software)</a:t>
              </a:r>
            </a:p>
          </p:txBody>
        </p:sp>
        <p:sp>
          <p:nvSpPr>
            <p:cNvPr id="72" name="TextBox 71">
              <a:extLst>
                <a:ext uri="{FF2B5EF4-FFF2-40B4-BE49-F238E27FC236}">
                  <a16:creationId xmlns:a16="http://schemas.microsoft.com/office/drawing/2014/main" id="{45C48E75-E0FB-4D4C-BE5E-142989CA6108}"/>
                </a:ext>
              </a:extLst>
            </p:cNvPr>
            <p:cNvSpPr txBox="1">
              <a:spLocks/>
            </p:cNvSpPr>
            <p:nvPr/>
          </p:nvSpPr>
          <p:spPr>
            <a:xfrm>
              <a:off x="228560" y="3092201"/>
              <a:ext cx="1852652" cy="801111"/>
            </a:xfrm>
            <a:prstGeom prst="rect">
              <a:avLst/>
            </a:prstGeom>
            <a:solidFill>
              <a:schemeClr val="accent2"/>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rgbClr val="204762"/>
                </a:buClr>
                <a:buSzPct val="100000"/>
                <a:defRPr sz="1150" b="1" baseline="0">
                  <a:solidFill>
                    <a:schemeClr val="bg1"/>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Imaging </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a:ln>
                    <a:noFill/>
                  </a:ln>
                  <a:solidFill>
                    <a:srgbClr val="FFFFFF"/>
                  </a:solidFill>
                  <a:effectLst/>
                  <a:uLnTx/>
                  <a:uFillTx/>
                  <a:latin typeface="Century Gothic"/>
                  <a:ea typeface="+mn-ea"/>
                  <a:cs typeface="+mn-cs"/>
                </a:rPr>
                <a:t>(Scanning </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a:ln>
                    <a:noFill/>
                  </a:ln>
                  <a:solidFill>
                    <a:srgbClr val="FFFFFF"/>
                  </a:solidFill>
                  <a:effectLst/>
                  <a:uLnTx/>
                  <a:uFillTx/>
                  <a:latin typeface="Century Gothic"/>
                  <a:ea typeface="+mn-ea"/>
                  <a:cs typeface="+mn-cs"/>
                </a:rPr>
                <a:t>Software)</a:t>
              </a:r>
            </a:p>
          </p:txBody>
        </p:sp>
        <p:grpSp>
          <p:nvGrpSpPr>
            <p:cNvPr id="128" name="CustomIcon">
              <a:extLst>
                <a:ext uri="{FF2B5EF4-FFF2-40B4-BE49-F238E27FC236}">
                  <a16:creationId xmlns:a16="http://schemas.microsoft.com/office/drawing/2014/main" id="{6D408CE0-0632-4496-9C72-45F9B6517463}"/>
                </a:ext>
              </a:extLst>
            </p:cNvPr>
            <p:cNvGrpSpPr>
              <a:grpSpLocks noChangeAspect="1"/>
            </p:cNvGrpSpPr>
            <p:nvPr>
              <p:custDataLst>
                <p:tags r:id="rId5"/>
              </p:custDataLst>
            </p:nvPr>
          </p:nvGrpSpPr>
          <p:grpSpPr>
            <a:xfrm>
              <a:off x="1636586" y="3375316"/>
              <a:ext cx="253374" cy="234880"/>
              <a:chOff x="1" y="1583"/>
              <a:chExt cx="6116637" cy="6153156"/>
            </a:xfrm>
            <a:solidFill>
              <a:schemeClr val="bg1"/>
            </a:solidFill>
          </p:grpSpPr>
          <p:sp>
            <p:nvSpPr>
              <p:cNvPr id="132" name="Freeform 11">
                <a:extLst>
                  <a:ext uri="{FF2B5EF4-FFF2-40B4-BE49-F238E27FC236}">
                    <a16:creationId xmlns:a16="http://schemas.microsoft.com/office/drawing/2014/main" id="{3C3DC323-C0F6-474C-99D2-6073CAB1EA15}"/>
                  </a:ext>
                </a:extLst>
              </p:cNvPr>
              <p:cNvSpPr>
                <a:spLocks noEditPoints="1"/>
              </p:cNvSpPr>
              <p:nvPr/>
            </p:nvSpPr>
            <p:spPr bwMode="auto">
              <a:xfrm>
                <a:off x="1" y="1583"/>
                <a:ext cx="6116637" cy="6153156"/>
              </a:xfrm>
              <a:custGeom>
                <a:avLst/>
                <a:gdLst>
                  <a:gd name="T0" fmla="*/ 3094 w 3164"/>
                  <a:gd name="T1" fmla="*/ 772 h 3180"/>
                  <a:gd name="T2" fmla="*/ 2516 w 3164"/>
                  <a:gd name="T3" fmla="*/ 772 h 3180"/>
                  <a:gd name="T4" fmla="*/ 2516 w 3164"/>
                  <a:gd name="T5" fmla="*/ 70 h 3180"/>
                  <a:gd name="T6" fmla="*/ 2446 w 3164"/>
                  <a:gd name="T7" fmla="*/ 0 h 3180"/>
                  <a:gd name="T8" fmla="*/ 718 w 3164"/>
                  <a:gd name="T9" fmla="*/ 0 h 3180"/>
                  <a:gd name="T10" fmla="*/ 648 w 3164"/>
                  <a:gd name="T11" fmla="*/ 70 h 3180"/>
                  <a:gd name="T12" fmla="*/ 648 w 3164"/>
                  <a:gd name="T13" fmla="*/ 772 h 3180"/>
                  <a:gd name="T14" fmla="*/ 70 w 3164"/>
                  <a:gd name="T15" fmla="*/ 772 h 3180"/>
                  <a:gd name="T16" fmla="*/ 0 w 3164"/>
                  <a:gd name="T17" fmla="*/ 842 h 3180"/>
                  <a:gd name="T18" fmla="*/ 0 w 3164"/>
                  <a:gd name="T19" fmla="*/ 2442 h 3180"/>
                  <a:gd name="T20" fmla="*/ 70 w 3164"/>
                  <a:gd name="T21" fmla="*/ 2512 h 3180"/>
                  <a:gd name="T22" fmla="*/ 648 w 3164"/>
                  <a:gd name="T23" fmla="*/ 2512 h 3180"/>
                  <a:gd name="T24" fmla="*/ 648 w 3164"/>
                  <a:gd name="T25" fmla="*/ 3110 h 3180"/>
                  <a:gd name="T26" fmla="*/ 718 w 3164"/>
                  <a:gd name="T27" fmla="*/ 3180 h 3180"/>
                  <a:gd name="T28" fmla="*/ 2446 w 3164"/>
                  <a:gd name="T29" fmla="*/ 3180 h 3180"/>
                  <a:gd name="T30" fmla="*/ 2516 w 3164"/>
                  <a:gd name="T31" fmla="*/ 3110 h 3180"/>
                  <a:gd name="T32" fmla="*/ 2516 w 3164"/>
                  <a:gd name="T33" fmla="*/ 2512 h 3180"/>
                  <a:gd name="T34" fmla="*/ 3094 w 3164"/>
                  <a:gd name="T35" fmla="*/ 2512 h 3180"/>
                  <a:gd name="T36" fmla="*/ 3164 w 3164"/>
                  <a:gd name="T37" fmla="*/ 2442 h 3180"/>
                  <a:gd name="T38" fmla="*/ 3164 w 3164"/>
                  <a:gd name="T39" fmla="*/ 842 h 3180"/>
                  <a:gd name="T40" fmla="*/ 3094 w 3164"/>
                  <a:gd name="T41" fmla="*/ 772 h 3180"/>
                  <a:gd name="T42" fmla="*/ 788 w 3164"/>
                  <a:gd name="T43" fmla="*/ 140 h 3180"/>
                  <a:gd name="T44" fmla="*/ 2376 w 3164"/>
                  <a:gd name="T45" fmla="*/ 140 h 3180"/>
                  <a:gd name="T46" fmla="*/ 2376 w 3164"/>
                  <a:gd name="T47" fmla="*/ 772 h 3180"/>
                  <a:gd name="T48" fmla="*/ 788 w 3164"/>
                  <a:gd name="T49" fmla="*/ 772 h 3180"/>
                  <a:gd name="T50" fmla="*/ 788 w 3164"/>
                  <a:gd name="T51" fmla="*/ 140 h 3180"/>
                  <a:gd name="T52" fmla="*/ 2376 w 3164"/>
                  <a:gd name="T53" fmla="*/ 3040 h 3180"/>
                  <a:gd name="T54" fmla="*/ 788 w 3164"/>
                  <a:gd name="T55" fmla="*/ 3040 h 3180"/>
                  <a:gd name="T56" fmla="*/ 788 w 3164"/>
                  <a:gd name="T57" fmla="*/ 2442 h 3180"/>
                  <a:gd name="T58" fmla="*/ 788 w 3164"/>
                  <a:gd name="T59" fmla="*/ 1580 h 3180"/>
                  <a:gd name="T60" fmla="*/ 2376 w 3164"/>
                  <a:gd name="T61" fmla="*/ 1580 h 3180"/>
                  <a:gd name="T62" fmla="*/ 2376 w 3164"/>
                  <a:gd name="T63" fmla="*/ 2442 h 3180"/>
                  <a:gd name="T64" fmla="*/ 2376 w 3164"/>
                  <a:gd name="T65" fmla="*/ 3040 h 3180"/>
                  <a:gd name="T66" fmla="*/ 3024 w 3164"/>
                  <a:gd name="T67" fmla="*/ 2372 h 3180"/>
                  <a:gd name="T68" fmla="*/ 2516 w 3164"/>
                  <a:gd name="T69" fmla="*/ 2372 h 3180"/>
                  <a:gd name="T70" fmla="*/ 2516 w 3164"/>
                  <a:gd name="T71" fmla="*/ 1580 h 3180"/>
                  <a:gd name="T72" fmla="*/ 2590 w 3164"/>
                  <a:gd name="T73" fmla="*/ 1580 h 3180"/>
                  <a:gd name="T74" fmla="*/ 2660 w 3164"/>
                  <a:gd name="T75" fmla="*/ 1510 h 3180"/>
                  <a:gd name="T76" fmla="*/ 2590 w 3164"/>
                  <a:gd name="T77" fmla="*/ 1440 h 3180"/>
                  <a:gd name="T78" fmla="*/ 2446 w 3164"/>
                  <a:gd name="T79" fmla="*/ 1440 h 3180"/>
                  <a:gd name="T80" fmla="*/ 718 w 3164"/>
                  <a:gd name="T81" fmla="*/ 1440 h 3180"/>
                  <a:gd name="T82" fmla="*/ 574 w 3164"/>
                  <a:gd name="T83" fmla="*/ 1440 h 3180"/>
                  <a:gd name="T84" fmla="*/ 504 w 3164"/>
                  <a:gd name="T85" fmla="*/ 1510 h 3180"/>
                  <a:gd name="T86" fmla="*/ 574 w 3164"/>
                  <a:gd name="T87" fmla="*/ 1580 h 3180"/>
                  <a:gd name="T88" fmla="*/ 648 w 3164"/>
                  <a:gd name="T89" fmla="*/ 1580 h 3180"/>
                  <a:gd name="T90" fmla="*/ 648 w 3164"/>
                  <a:gd name="T91" fmla="*/ 2372 h 3180"/>
                  <a:gd name="T92" fmla="*/ 140 w 3164"/>
                  <a:gd name="T93" fmla="*/ 2372 h 3180"/>
                  <a:gd name="T94" fmla="*/ 140 w 3164"/>
                  <a:gd name="T95" fmla="*/ 912 h 3180"/>
                  <a:gd name="T96" fmla="*/ 718 w 3164"/>
                  <a:gd name="T97" fmla="*/ 912 h 3180"/>
                  <a:gd name="T98" fmla="*/ 2446 w 3164"/>
                  <a:gd name="T99" fmla="*/ 912 h 3180"/>
                  <a:gd name="T100" fmla="*/ 3024 w 3164"/>
                  <a:gd name="T101" fmla="*/ 912 h 3180"/>
                  <a:gd name="T102" fmla="*/ 3024 w 3164"/>
                  <a:gd name="T103" fmla="*/ 2372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4" h="3180">
                    <a:moveTo>
                      <a:pt x="3094" y="772"/>
                    </a:moveTo>
                    <a:cubicBezTo>
                      <a:pt x="2516" y="772"/>
                      <a:pt x="2516" y="772"/>
                      <a:pt x="2516" y="772"/>
                    </a:cubicBezTo>
                    <a:cubicBezTo>
                      <a:pt x="2516" y="70"/>
                      <a:pt x="2516" y="70"/>
                      <a:pt x="2516" y="70"/>
                    </a:cubicBezTo>
                    <a:cubicBezTo>
                      <a:pt x="2516" y="31"/>
                      <a:pt x="2485" y="0"/>
                      <a:pt x="2446" y="0"/>
                    </a:cubicBezTo>
                    <a:cubicBezTo>
                      <a:pt x="718" y="0"/>
                      <a:pt x="718" y="0"/>
                      <a:pt x="718" y="0"/>
                    </a:cubicBezTo>
                    <a:cubicBezTo>
                      <a:pt x="679" y="0"/>
                      <a:pt x="648" y="31"/>
                      <a:pt x="648" y="70"/>
                    </a:cubicBezTo>
                    <a:cubicBezTo>
                      <a:pt x="648" y="772"/>
                      <a:pt x="648" y="772"/>
                      <a:pt x="648" y="772"/>
                    </a:cubicBezTo>
                    <a:cubicBezTo>
                      <a:pt x="70" y="772"/>
                      <a:pt x="70" y="772"/>
                      <a:pt x="70" y="772"/>
                    </a:cubicBezTo>
                    <a:cubicBezTo>
                      <a:pt x="31" y="772"/>
                      <a:pt x="0" y="803"/>
                      <a:pt x="0" y="842"/>
                    </a:cubicBezTo>
                    <a:cubicBezTo>
                      <a:pt x="0" y="2442"/>
                      <a:pt x="0" y="2442"/>
                      <a:pt x="0" y="2442"/>
                    </a:cubicBezTo>
                    <a:cubicBezTo>
                      <a:pt x="0" y="2481"/>
                      <a:pt x="31" y="2512"/>
                      <a:pt x="70" y="2512"/>
                    </a:cubicBezTo>
                    <a:cubicBezTo>
                      <a:pt x="648" y="2512"/>
                      <a:pt x="648" y="2512"/>
                      <a:pt x="648" y="2512"/>
                    </a:cubicBezTo>
                    <a:cubicBezTo>
                      <a:pt x="648" y="3110"/>
                      <a:pt x="648" y="3110"/>
                      <a:pt x="648" y="3110"/>
                    </a:cubicBezTo>
                    <a:cubicBezTo>
                      <a:pt x="648" y="3149"/>
                      <a:pt x="679" y="3180"/>
                      <a:pt x="718" y="3180"/>
                    </a:cubicBezTo>
                    <a:cubicBezTo>
                      <a:pt x="2446" y="3180"/>
                      <a:pt x="2446" y="3180"/>
                      <a:pt x="2446" y="3180"/>
                    </a:cubicBezTo>
                    <a:cubicBezTo>
                      <a:pt x="2485" y="3180"/>
                      <a:pt x="2516" y="3149"/>
                      <a:pt x="2516" y="3110"/>
                    </a:cubicBezTo>
                    <a:cubicBezTo>
                      <a:pt x="2516" y="2512"/>
                      <a:pt x="2516" y="2512"/>
                      <a:pt x="2516" y="2512"/>
                    </a:cubicBezTo>
                    <a:cubicBezTo>
                      <a:pt x="3094" y="2512"/>
                      <a:pt x="3094" y="2512"/>
                      <a:pt x="3094" y="2512"/>
                    </a:cubicBezTo>
                    <a:cubicBezTo>
                      <a:pt x="3133" y="2512"/>
                      <a:pt x="3164" y="2481"/>
                      <a:pt x="3164" y="2442"/>
                    </a:cubicBezTo>
                    <a:cubicBezTo>
                      <a:pt x="3164" y="842"/>
                      <a:pt x="3164" y="842"/>
                      <a:pt x="3164" y="842"/>
                    </a:cubicBezTo>
                    <a:cubicBezTo>
                      <a:pt x="3164" y="803"/>
                      <a:pt x="3133" y="772"/>
                      <a:pt x="3094" y="772"/>
                    </a:cubicBezTo>
                    <a:close/>
                    <a:moveTo>
                      <a:pt x="788" y="140"/>
                    </a:moveTo>
                    <a:cubicBezTo>
                      <a:pt x="2376" y="140"/>
                      <a:pt x="2376" y="140"/>
                      <a:pt x="2376" y="140"/>
                    </a:cubicBezTo>
                    <a:cubicBezTo>
                      <a:pt x="2376" y="772"/>
                      <a:pt x="2376" y="772"/>
                      <a:pt x="2376" y="772"/>
                    </a:cubicBezTo>
                    <a:cubicBezTo>
                      <a:pt x="788" y="772"/>
                      <a:pt x="788" y="772"/>
                      <a:pt x="788" y="772"/>
                    </a:cubicBezTo>
                    <a:lnTo>
                      <a:pt x="788" y="140"/>
                    </a:lnTo>
                    <a:close/>
                    <a:moveTo>
                      <a:pt x="2376" y="3040"/>
                    </a:moveTo>
                    <a:cubicBezTo>
                      <a:pt x="788" y="3040"/>
                      <a:pt x="788" y="3040"/>
                      <a:pt x="788" y="3040"/>
                    </a:cubicBezTo>
                    <a:cubicBezTo>
                      <a:pt x="788" y="2442"/>
                      <a:pt x="788" y="2442"/>
                      <a:pt x="788" y="2442"/>
                    </a:cubicBezTo>
                    <a:cubicBezTo>
                      <a:pt x="788" y="1580"/>
                      <a:pt x="788" y="1580"/>
                      <a:pt x="788" y="1580"/>
                    </a:cubicBezTo>
                    <a:cubicBezTo>
                      <a:pt x="2376" y="1580"/>
                      <a:pt x="2376" y="1580"/>
                      <a:pt x="2376" y="1580"/>
                    </a:cubicBezTo>
                    <a:cubicBezTo>
                      <a:pt x="2376" y="2442"/>
                      <a:pt x="2376" y="2442"/>
                      <a:pt x="2376" y="2442"/>
                    </a:cubicBezTo>
                    <a:lnTo>
                      <a:pt x="2376" y="3040"/>
                    </a:lnTo>
                    <a:close/>
                    <a:moveTo>
                      <a:pt x="3024" y="2372"/>
                    </a:moveTo>
                    <a:cubicBezTo>
                      <a:pt x="2516" y="2372"/>
                      <a:pt x="2516" y="2372"/>
                      <a:pt x="2516" y="2372"/>
                    </a:cubicBezTo>
                    <a:cubicBezTo>
                      <a:pt x="2516" y="1580"/>
                      <a:pt x="2516" y="1580"/>
                      <a:pt x="2516" y="1580"/>
                    </a:cubicBezTo>
                    <a:cubicBezTo>
                      <a:pt x="2590" y="1580"/>
                      <a:pt x="2590" y="1580"/>
                      <a:pt x="2590" y="1580"/>
                    </a:cubicBezTo>
                    <a:cubicBezTo>
                      <a:pt x="2629" y="1580"/>
                      <a:pt x="2660" y="1549"/>
                      <a:pt x="2660" y="1510"/>
                    </a:cubicBezTo>
                    <a:cubicBezTo>
                      <a:pt x="2660" y="1471"/>
                      <a:pt x="2629" y="1440"/>
                      <a:pt x="2590" y="1440"/>
                    </a:cubicBezTo>
                    <a:cubicBezTo>
                      <a:pt x="2446" y="1440"/>
                      <a:pt x="2446" y="1440"/>
                      <a:pt x="2446" y="1440"/>
                    </a:cubicBezTo>
                    <a:cubicBezTo>
                      <a:pt x="718" y="1440"/>
                      <a:pt x="718" y="1440"/>
                      <a:pt x="718" y="1440"/>
                    </a:cubicBezTo>
                    <a:cubicBezTo>
                      <a:pt x="574" y="1440"/>
                      <a:pt x="574" y="1440"/>
                      <a:pt x="574" y="1440"/>
                    </a:cubicBezTo>
                    <a:cubicBezTo>
                      <a:pt x="535" y="1440"/>
                      <a:pt x="504" y="1471"/>
                      <a:pt x="504" y="1510"/>
                    </a:cubicBezTo>
                    <a:cubicBezTo>
                      <a:pt x="504" y="1549"/>
                      <a:pt x="535" y="1580"/>
                      <a:pt x="574" y="1580"/>
                    </a:cubicBezTo>
                    <a:cubicBezTo>
                      <a:pt x="648" y="1580"/>
                      <a:pt x="648" y="1580"/>
                      <a:pt x="648" y="1580"/>
                    </a:cubicBezTo>
                    <a:cubicBezTo>
                      <a:pt x="648" y="2372"/>
                      <a:pt x="648" y="2372"/>
                      <a:pt x="648" y="2372"/>
                    </a:cubicBezTo>
                    <a:cubicBezTo>
                      <a:pt x="140" y="2372"/>
                      <a:pt x="140" y="2372"/>
                      <a:pt x="140" y="2372"/>
                    </a:cubicBezTo>
                    <a:cubicBezTo>
                      <a:pt x="140" y="912"/>
                      <a:pt x="140" y="912"/>
                      <a:pt x="140" y="912"/>
                    </a:cubicBezTo>
                    <a:cubicBezTo>
                      <a:pt x="718" y="912"/>
                      <a:pt x="718" y="912"/>
                      <a:pt x="718" y="912"/>
                    </a:cubicBezTo>
                    <a:cubicBezTo>
                      <a:pt x="2446" y="912"/>
                      <a:pt x="2446" y="912"/>
                      <a:pt x="2446" y="912"/>
                    </a:cubicBezTo>
                    <a:cubicBezTo>
                      <a:pt x="3024" y="912"/>
                      <a:pt x="3024" y="912"/>
                      <a:pt x="3024" y="912"/>
                    </a:cubicBezTo>
                    <a:lnTo>
                      <a:pt x="3024" y="2372"/>
                    </a:ln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 name="Freeform 12">
                <a:extLst>
                  <a:ext uri="{FF2B5EF4-FFF2-40B4-BE49-F238E27FC236}">
                    <a16:creationId xmlns:a16="http://schemas.microsoft.com/office/drawing/2014/main" id="{78681819-1EFF-4769-907F-7F11C32F1193}"/>
                  </a:ext>
                </a:extLst>
              </p:cNvPr>
              <p:cNvSpPr>
                <a:spLocks/>
              </p:cNvSpPr>
              <p:nvPr/>
            </p:nvSpPr>
            <p:spPr bwMode="auto">
              <a:xfrm>
                <a:off x="1809739" y="3360739"/>
                <a:ext cx="2497131" cy="271454"/>
              </a:xfrm>
              <a:custGeom>
                <a:avLst/>
                <a:gdLst>
                  <a:gd name="T0" fmla="*/ 1222 w 1292"/>
                  <a:gd name="T1" fmla="*/ 0 h 140"/>
                  <a:gd name="T2" fmla="*/ 70 w 1292"/>
                  <a:gd name="T3" fmla="*/ 0 h 140"/>
                  <a:gd name="T4" fmla="*/ 0 w 1292"/>
                  <a:gd name="T5" fmla="*/ 70 h 140"/>
                  <a:gd name="T6" fmla="*/ 70 w 1292"/>
                  <a:gd name="T7" fmla="*/ 140 h 140"/>
                  <a:gd name="T8" fmla="*/ 1222 w 1292"/>
                  <a:gd name="T9" fmla="*/ 140 h 140"/>
                  <a:gd name="T10" fmla="*/ 1292 w 1292"/>
                  <a:gd name="T11" fmla="*/ 70 h 140"/>
                  <a:gd name="T12" fmla="*/ 1222 w 1292"/>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292" h="140">
                    <a:moveTo>
                      <a:pt x="1222" y="0"/>
                    </a:moveTo>
                    <a:cubicBezTo>
                      <a:pt x="70" y="0"/>
                      <a:pt x="70" y="0"/>
                      <a:pt x="70" y="0"/>
                    </a:cubicBezTo>
                    <a:cubicBezTo>
                      <a:pt x="31" y="0"/>
                      <a:pt x="0" y="31"/>
                      <a:pt x="0" y="70"/>
                    </a:cubicBezTo>
                    <a:cubicBezTo>
                      <a:pt x="0" y="109"/>
                      <a:pt x="31" y="140"/>
                      <a:pt x="70" y="140"/>
                    </a:cubicBezTo>
                    <a:cubicBezTo>
                      <a:pt x="1222" y="140"/>
                      <a:pt x="1222" y="140"/>
                      <a:pt x="1222" y="140"/>
                    </a:cubicBezTo>
                    <a:cubicBezTo>
                      <a:pt x="1261" y="140"/>
                      <a:pt x="1292" y="109"/>
                      <a:pt x="1292" y="70"/>
                    </a:cubicBezTo>
                    <a:cubicBezTo>
                      <a:pt x="1292" y="31"/>
                      <a:pt x="1261" y="0"/>
                      <a:pt x="1222" y="0"/>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 name="Freeform 13">
                <a:extLst>
                  <a:ext uri="{FF2B5EF4-FFF2-40B4-BE49-F238E27FC236}">
                    <a16:creationId xmlns:a16="http://schemas.microsoft.com/office/drawing/2014/main" id="{3B2473DA-EC85-4D10-9139-C77BC5C774D3}"/>
                  </a:ext>
                </a:extLst>
              </p:cNvPr>
              <p:cNvSpPr>
                <a:spLocks/>
              </p:cNvSpPr>
              <p:nvPr/>
            </p:nvSpPr>
            <p:spPr bwMode="auto">
              <a:xfrm>
                <a:off x="1809739" y="4335453"/>
                <a:ext cx="2497131" cy="271454"/>
              </a:xfrm>
              <a:custGeom>
                <a:avLst/>
                <a:gdLst>
                  <a:gd name="T0" fmla="*/ 1222 w 1292"/>
                  <a:gd name="T1" fmla="*/ 0 h 140"/>
                  <a:gd name="T2" fmla="*/ 70 w 1292"/>
                  <a:gd name="T3" fmla="*/ 0 h 140"/>
                  <a:gd name="T4" fmla="*/ 0 w 1292"/>
                  <a:gd name="T5" fmla="*/ 70 h 140"/>
                  <a:gd name="T6" fmla="*/ 70 w 1292"/>
                  <a:gd name="T7" fmla="*/ 140 h 140"/>
                  <a:gd name="T8" fmla="*/ 1222 w 1292"/>
                  <a:gd name="T9" fmla="*/ 140 h 140"/>
                  <a:gd name="T10" fmla="*/ 1292 w 1292"/>
                  <a:gd name="T11" fmla="*/ 70 h 140"/>
                  <a:gd name="T12" fmla="*/ 1222 w 1292"/>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292" h="140">
                    <a:moveTo>
                      <a:pt x="1222" y="0"/>
                    </a:moveTo>
                    <a:cubicBezTo>
                      <a:pt x="70" y="0"/>
                      <a:pt x="70" y="0"/>
                      <a:pt x="70" y="0"/>
                    </a:cubicBezTo>
                    <a:cubicBezTo>
                      <a:pt x="31" y="0"/>
                      <a:pt x="0" y="31"/>
                      <a:pt x="0" y="70"/>
                    </a:cubicBezTo>
                    <a:cubicBezTo>
                      <a:pt x="0" y="109"/>
                      <a:pt x="31" y="140"/>
                      <a:pt x="70" y="140"/>
                    </a:cubicBezTo>
                    <a:cubicBezTo>
                      <a:pt x="1222" y="140"/>
                      <a:pt x="1222" y="140"/>
                      <a:pt x="1222" y="140"/>
                    </a:cubicBezTo>
                    <a:cubicBezTo>
                      <a:pt x="1261" y="140"/>
                      <a:pt x="1292" y="109"/>
                      <a:pt x="1292" y="70"/>
                    </a:cubicBezTo>
                    <a:cubicBezTo>
                      <a:pt x="1292" y="31"/>
                      <a:pt x="1261" y="0"/>
                      <a:pt x="1222" y="0"/>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6" name="Freeform 14">
                <a:extLst>
                  <a:ext uri="{FF2B5EF4-FFF2-40B4-BE49-F238E27FC236}">
                    <a16:creationId xmlns:a16="http://schemas.microsoft.com/office/drawing/2014/main" id="{1A6084F6-F440-411B-A51D-361EDAC6FDA2}"/>
                  </a:ext>
                </a:extLst>
              </p:cNvPr>
              <p:cNvSpPr>
                <a:spLocks/>
              </p:cNvSpPr>
              <p:nvPr/>
            </p:nvSpPr>
            <p:spPr bwMode="auto">
              <a:xfrm>
                <a:off x="1809739" y="5311771"/>
                <a:ext cx="2497131" cy="269879"/>
              </a:xfrm>
              <a:custGeom>
                <a:avLst/>
                <a:gdLst>
                  <a:gd name="T0" fmla="*/ 1222 w 1292"/>
                  <a:gd name="T1" fmla="*/ 0 h 140"/>
                  <a:gd name="T2" fmla="*/ 70 w 1292"/>
                  <a:gd name="T3" fmla="*/ 0 h 140"/>
                  <a:gd name="T4" fmla="*/ 0 w 1292"/>
                  <a:gd name="T5" fmla="*/ 70 h 140"/>
                  <a:gd name="T6" fmla="*/ 70 w 1292"/>
                  <a:gd name="T7" fmla="*/ 140 h 140"/>
                  <a:gd name="T8" fmla="*/ 1222 w 1292"/>
                  <a:gd name="T9" fmla="*/ 140 h 140"/>
                  <a:gd name="T10" fmla="*/ 1292 w 1292"/>
                  <a:gd name="T11" fmla="*/ 70 h 140"/>
                  <a:gd name="T12" fmla="*/ 1222 w 1292"/>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292" h="140">
                    <a:moveTo>
                      <a:pt x="1222" y="0"/>
                    </a:moveTo>
                    <a:cubicBezTo>
                      <a:pt x="70" y="0"/>
                      <a:pt x="70" y="0"/>
                      <a:pt x="70" y="0"/>
                    </a:cubicBezTo>
                    <a:cubicBezTo>
                      <a:pt x="31" y="0"/>
                      <a:pt x="0" y="31"/>
                      <a:pt x="0" y="70"/>
                    </a:cubicBezTo>
                    <a:cubicBezTo>
                      <a:pt x="0" y="109"/>
                      <a:pt x="31" y="140"/>
                      <a:pt x="70" y="140"/>
                    </a:cubicBezTo>
                    <a:cubicBezTo>
                      <a:pt x="1222" y="140"/>
                      <a:pt x="1222" y="140"/>
                      <a:pt x="1222" y="140"/>
                    </a:cubicBezTo>
                    <a:cubicBezTo>
                      <a:pt x="1261" y="140"/>
                      <a:pt x="1292" y="109"/>
                      <a:pt x="1292" y="70"/>
                    </a:cubicBezTo>
                    <a:cubicBezTo>
                      <a:pt x="1292" y="31"/>
                      <a:pt x="1261" y="0"/>
                      <a:pt x="1222" y="0"/>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8" name="Group 7">
            <a:extLst>
              <a:ext uri="{FF2B5EF4-FFF2-40B4-BE49-F238E27FC236}">
                <a16:creationId xmlns:a16="http://schemas.microsoft.com/office/drawing/2014/main" id="{ED116FF1-C454-4947-B7B3-CA56999B01B2}"/>
              </a:ext>
            </a:extLst>
          </p:cNvPr>
          <p:cNvGrpSpPr/>
          <p:nvPr/>
        </p:nvGrpSpPr>
        <p:grpSpPr>
          <a:xfrm>
            <a:off x="228560" y="3092201"/>
            <a:ext cx="8577238" cy="779954"/>
            <a:chOff x="228560" y="5111006"/>
            <a:chExt cx="8577238" cy="779954"/>
          </a:xfrm>
        </p:grpSpPr>
        <p:sp>
          <p:nvSpPr>
            <p:cNvPr id="155" name="TextBox 154">
              <a:extLst>
                <a:ext uri="{FF2B5EF4-FFF2-40B4-BE49-F238E27FC236}">
                  <a16:creationId xmlns:a16="http://schemas.microsoft.com/office/drawing/2014/main" id="{20DEC5DB-CBF9-4757-8C1E-C37C2C9F6E42}"/>
                </a:ext>
              </a:extLst>
            </p:cNvPr>
            <p:cNvSpPr txBox="1">
              <a:spLocks/>
            </p:cNvSpPr>
            <p:nvPr/>
          </p:nvSpPr>
          <p:spPr>
            <a:xfrm>
              <a:off x="6755136" y="5111006"/>
              <a:ext cx="2050662" cy="553998"/>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Balance standardization with operational flexibility</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at county level</a:t>
              </a:r>
            </a:p>
          </p:txBody>
        </p:sp>
        <p:sp>
          <p:nvSpPr>
            <p:cNvPr id="3" name="TextBox 2">
              <a:extLst>
                <a:ext uri="{FF2B5EF4-FFF2-40B4-BE49-F238E27FC236}">
                  <a16:creationId xmlns:a16="http://schemas.microsoft.com/office/drawing/2014/main" id="{1FD039F0-EB71-4B5C-AED0-C074A66897E3}"/>
                </a:ext>
              </a:extLst>
            </p:cNvPr>
            <p:cNvSpPr txBox="1">
              <a:spLocks/>
            </p:cNvSpPr>
            <p:nvPr/>
          </p:nvSpPr>
          <p:spPr>
            <a:xfrm>
              <a:off x="2206118" y="5111006"/>
              <a:ext cx="2106017" cy="73866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err="1">
                  <a:ln>
                    <a:noFill/>
                  </a:ln>
                  <a:solidFill>
                    <a:srgbClr val="000000"/>
                  </a:solidFill>
                  <a:effectLst/>
                  <a:uLnTx/>
                  <a:uFillTx/>
                  <a:latin typeface="Century Gothic"/>
                  <a:ea typeface="+mn-ea"/>
                  <a:cs typeface="+mn-cs"/>
                </a:rPr>
                <a:t>LRS</a:t>
              </a:r>
              <a:r>
                <a:rPr kumimoji="0" lang="en-US" sz="1200" b="1" i="0" u="none" strike="noStrike" kern="1200" cap="none" spc="0" normalizeH="0" baseline="0" noProof="0" dirty="0">
                  <a:ln>
                    <a:noFill/>
                  </a:ln>
                  <a:solidFill>
                    <a:srgbClr val="000000"/>
                  </a:solidFill>
                  <a:effectLst/>
                  <a:uLnTx/>
                  <a:uFillTx/>
                  <a:latin typeface="Century Gothic"/>
                  <a:ea typeface="+mn-ea"/>
                  <a:cs typeface="+mn-cs"/>
                </a:rPr>
                <a:t> has its own</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L1, L2 ticketing software</a:t>
              </a:r>
              <a:r>
                <a:rPr kumimoji="0" lang="en-US" sz="1200" b="1" i="0" u="none" strike="noStrike" kern="1200" cap="none" spc="0" normalizeH="0" baseline="0" noProof="0" dirty="0">
                  <a:ln>
                    <a:noFill/>
                  </a:ln>
                  <a:solidFill>
                    <a:srgbClr val="000000"/>
                  </a:solidFill>
                  <a:effectLst/>
                  <a:uLnTx/>
                  <a:uFillTx/>
                  <a:latin typeface="Century Gothic"/>
                  <a:ea typeface="+mn-ea"/>
                  <a:cs typeface="+mn-cs"/>
                </a:rPr>
                <a:t>; C-IV has a mix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of centralized while 21 counties use own </a:t>
              </a:r>
            </a:p>
          </p:txBody>
        </p:sp>
        <p:sp>
          <p:nvSpPr>
            <p:cNvPr id="5" name="TextBox 4">
              <a:extLst>
                <a:ext uri="{FF2B5EF4-FFF2-40B4-BE49-F238E27FC236}">
                  <a16:creationId xmlns:a16="http://schemas.microsoft.com/office/drawing/2014/main" id="{2AD53512-673F-43AF-A1A7-5A491B21D9DE}"/>
                </a:ext>
              </a:extLst>
            </p:cNvPr>
            <p:cNvSpPr txBox="1">
              <a:spLocks/>
            </p:cNvSpPr>
            <p:nvPr/>
          </p:nvSpPr>
          <p:spPr>
            <a:xfrm>
              <a:off x="4350471" y="5111006"/>
              <a:ext cx="2326554" cy="73866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Provide option to counties: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to opt into using </a:t>
              </a:r>
              <a:r>
                <a:rPr kumimoji="0" lang="en-US" sz="1200" b="0" i="0" u="none" strike="noStrike" kern="1200" cap="none" spc="0" normalizeH="0" baseline="0" noProof="0" dirty="0" err="1">
                  <a:ln>
                    <a:noFill/>
                  </a:ln>
                  <a:solidFill>
                    <a:srgbClr val="000000"/>
                  </a:solidFill>
                  <a:effectLst/>
                  <a:uLnTx/>
                  <a:uFillTx/>
                  <a:latin typeface="Century Gothic"/>
                  <a:ea typeface="+mn-ea"/>
                  <a:cs typeface="+mn-cs"/>
                </a:rPr>
                <a:t>CalACES</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offered L1/L2 ticketing software or use own</a:t>
              </a:r>
            </a:p>
          </p:txBody>
        </p:sp>
        <p:sp>
          <p:nvSpPr>
            <p:cNvPr id="83" name="TextBox 82">
              <a:extLst>
                <a:ext uri="{FF2B5EF4-FFF2-40B4-BE49-F238E27FC236}">
                  <a16:creationId xmlns:a16="http://schemas.microsoft.com/office/drawing/2014/main" id="{92273D07-5945-48C6-B37A-399E663404F5}"/>
                </a:ext>
              </a:extLst>
            </p:cNvPr>
            <p:cNvSpPr txBox="1">
              <a:spLocks/>
            </p:cNvSpPr>
            <p:nvPr/>
          </p:nvSpPr>
          <p:spPr>
            <a:xfrm>
              <a:off x="228560" y="5111006"/>
              <a:ext cx="1852652" cy="779954"/>
            </a:xfrm>
            <a:prstGeom prst="rect">
              <a:avLst/>
            </a:prstGeom>
            <a:solidFill>
              <a:schemeClr val="accent2"/>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rgbClr val="204762"/>
                </a:buClr>
                <a:buSzPct val="100000"/>
                <a:defRPr sz="1150" b="1" baseline="0">
                  <a:solidFill>
                    <a:schemeClr val="bg1"/>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IT Helpdesk </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a:ln>
                    <a:noFill/>
                  </a:ln>
                  <a:solidFill>
                    <a:srgbClr val="FFFFFF"/>
                  </a:solidFill>
                  <a:effectLst/>
                  <a:uLnTx/>
                  <a:uFillTx/>
                  <a:latin typeface="Century Gothic"/>
                  <a:ea typeface="+mn-ea"/>
                  <a:cs typeface="+mn-cs"/>
                </a:rPr>
                <a:t>Services L1, L2</a:t>
              </a:r>
            </a:p>
          </p:txBody>
        </p:sp>
        <p:sp>
          <p:nvSpPr>
            <p:cNvPr id="117" name="CustomIcon">
              <a:extLst>
                <a:ext uri="{FF2B5EF4-FFF2-40B4-BE49-F238E27FC236}">
                  <a16:creationId xmlns:a16="http://schemas.microsoft.com/office/drawing/2014/main" id="{B6FF2991-BC26-42BA-B204-F58F7F94BC30}"/>
                </a:ext>
              </a:extLst>
            </p:cNvPr>
            <p:cNvSpPr>
              <a:spLocks noChangeAspect="1" noEditPoints="1"/>
            </p:cNvSpPr>
            <p:nvPr>
              <p:custDataLst>
                <p:tags r:id="rId4"/>
              </p:custDataLst>
            </p:nvPr>
          </p:nvSpPr>
          <p:spPr bwMode="auto">
            <a:xfrm>
              <a:off x="1632441" y="5380420"/>
              <a:ext cx="261665" cy="241126"/>
            </a:xfrm>
            <a:custGeom>
              <a:avLst/>
              <a:gdLst>
                <a:gd name="T0" fmla="*/ 316 w 427"/>
                <a:gd name="T1" fmla="*/ 426 h 426"/>
                <a:gd name="T2" fmla="*/ 246 w 427"/>
                <a:gd name="T3" fmla="*/ 410 h 426"/>
                <a:gd name="T4" fmla="*/ 112 w 427"/>
                <a:gd name="T5" fmla="*/ 315 h 426"/>
                <a:gd name="T6" fmla="*/ 112 w 427"/>
                <a:gd name="T7" fmla="*/ 314 h 426"/>
                <a:gd name="T8" fmla="*/ 17 w 427"/>
                <a:gd name="T9" fmla="*/ 181 h 426"/>
                <a:gd name="T10" fmla="*/ 1 w 427"/>
                <a:gd name="T11" fmla="*/ 106 h 426"/>
                <a:gd name="T12" fmla="*/ 29 w 427"/>
                <a:gd name="T13" fmla="*/ 40 h 426"/>
                <a:gd name="T14" fmla="*/ 100 w 427"/>
                <a:gd name="T15" fmla="*/ 2 h 426"/>
                <a:gd name="T16" fmla="*/ 150 w 427"/>
                <a:gd name="T17" fmla="*/ 49 h 426"/>
                <a:gd name="T18" fmla="*/ 154 w 427"/>
                <a:gd name="T19" fmla="*/ 55 h 426"/>
                <a:gd name="T20" fmla="*/ 154 w 427"/>
                <a:gd name="T21" fmla="*/ 55 h 426"/>
                <a:gd name="T22" fmla="*/ 177 w 427"/>
                <a:gd name="T23" fmla="*/ 128 h 426"/>
                <a:gd name="T24" fmla="*/ 149 w 427"/>
                <a:gd name="T25" fmla="*/ 151 h 426"/>
                <a:gd name="T26" fmla="*/ 117 w 427"/>
                <a:gd name="T27" fmla="*/ 169 h 426"/>
                <a:gd name="T28" fmla="*/ 114 w 427"/>
                <a:gd name="T29" fmla="*/ 184 h 426"/>
                <a:gd name="T30" fmla="*/ 129 w 427"/>
                <a:gd name="T31" fmla="*/ 215 h 426"/>
                <a:gd name="T32" fmla="*/ 166 w 427"/>
                <a:gd name="T33" fmla="*/ 261 h 426"/>
                <a:gd name="T34" fmla="*/ 166 w 427"/>
                <a:gd name="T35" fmla="*/ 261 h 426"/>
                <a:gd name="T36" fmla="*/ 211 w 427"/>
                <a:gd name="T37" fmla="*/ 297 h 426"/>
                <a:gd name="T38" fmla="*/ 243 w 427"/>
                <a:gd name="T39" fmla="*/ 313 h 426"/>
                <a:gd name="T40" fmla="*/ 243 w 427"/>
                <a:gd name="T41" fmla="*/ 313 h 426"/>
                <a:gd name="T42" fmla="*/ 243 w 427"/>
                <a:gd name="T43" fmla="*/ 313 h 426"/>
                <a:gd name="T44" fmla="*/ 258 w 427"/>
                <a:gd name="T45" fmla="*/ 310 h 426"/>
                <a:gd name="T46" fmla="*/ 276 w 427"/>
                <a:gd name="T47" fmla="*/ 278 h 426"/>
                <a:gd name="T48" fmla="*/ 299 w 427"/>
                <a:gd name="T49" fmla="*/ 250 h 426"/>
                <a:gd name="T50" fmla="*/ 372 w 427"/>
                <a:gd name="T51" fmla="*/ 273 h 426"/>
                <a:gd name="T52" fmla="*/ 379 w 427"/>
                <a:gd name="T53" fmla="*/ 277 h 426"/>
                <a:gd name="T54" fmla="*/ 425 w 427"/>
                <a:gd name="T55" fmla="*/ 326 h 426"/>
                <a:gd name="T56" fmla="*/ 387 w 427"/>
                <a:gd name="T57" fmla="*/ 398 h 426"/>
                <a:gd name="T58" fmla="*/ 321 w 427"/>
                <a:gd name="T59" fmla="*/ 426 h 426"/>
                <a:gd name="T60" fmla="*/ 316 w 427"/>
                <a:gd name="T61" fmla="*/ 426 h 426"/>
                <a:gd name="T62" fmla="*/ 125 w 427"/>
                <a:gd name="T63" fmla="*/ 302 h 426"/>
                <a:gd name="T64" fmla="*/ 253 w 427"/>
                <a:gd name="T65" fmla="*/ 394 h 426"/>
                <a:gd name="T66" fmla="*/ 375 w 427"/>
                <a:gd name="T67" fmla="*/ 385 h 426"/>
                <a:gd name="T68" fmla="*/ 407 w 427"/>
                <a:gd name="T69" fmla="*/ 329 h 426"/>
                <a:gd name="T70" fmla="*/ 370 w 427"/>
                <a:gd name="T71" fmla="*/ 292 h 426"/>
                <a:gd name="T72" fmla="*/ 363 w 427"/>
                <a:gd name="T73" fmla="*/ 288 h 426"/>
                <a:gd name="T74" fmla="*/ 305 w 427"/>
                <a:gd name="T75" fmla="*/ 267 h 426"/>
                <a:gd name="T76" fmla="*/ 293 w 427"/>
                <a:gd name="T77" fmla="*/ 284 h 426"/>
                <a:gd name="T78" fmla="*/ 269 w 427"/>
                <a:gd name="T79" fmla="*/ 324 h 426"/>
                <a:gd name="T80" fmla="*/ 243 w 427"/>
                <a:gd name="T81" fmla="*/ 331 h 426"/>
                <a:gd name="T82" fmla="*/ 243 w 427"/>
                <a:gd name="T83" fmla="*/ 331 h 426"/>
                <a:gd name="T84" fmla="*/ 243 w 427"/>
                <a:gd name="T85" fmla="*/ 331 h 426"/>
                <a:gd name="T86" fmla="*/ 202 w 427"/>
                <a:gd name="T87" fmla="*/ 312 h 426"/>
                <a:gd name="T88" fmla="*/ 154 w 427"/>
                <a:gd name="T89" fmla="*/ 273 h 426"/>
                <a:gd name="T90" fmla="*/ 154 w 427"/>
                <a:gd name="T91" fmla="*/ 273 h 426"/>
                <a:gd name="T92" fmla="*/ 154 w 427"/>
                <a:gd name="T93" fmla="*/ 273 h 426"/>
                <a:gd name="T94" fmla="*/ 154 w 427"/>
                <a:gd name="T95" fmla="*/ 273 h 426"/>
                <a:gd name="T96" fmla="*/ 115 w 427"/>
                <a:gd name="T97" fmla="*/ 225 h 426"/>
                <a:gd name="T98" fmla="*/ 96 w 427"/>
                <a:gd name="T99" fmla="*/ 184 h 426"/>
                <a:gd name="T100" fmla="*/ 103 w 427"/>
                <a:gd name="T101" fmla="*/ 158 h 426"/>
                <a:gd name="T102" fmla="*/ 143 w 427"/>
                <a:gd name="T103" fmla="*/ 134 h 426"/>
                <a:gd name="T104" fmla="*/ 160 w 427"/>
                <a:gd name="T105" fmla="*/ 122 h 426"/>
                <a:gd name="T106" fmla="*/ 139 w 427"/>
                <a:gd name="T107" fmla="*/ 64 h 426"/>
                <a:gd name="T108" fmla="*/ 138 w 427"/>
                <a:gd name="T109" fmla="*/ 64 h 426"/>
                <a:gd name="T110" fmla="*/ 134 w 427"/>
                <a:gd name="T111" fmla="*/ 57 h 426"/>
                <a:gd name="T112" fmla="*/ 98 w 427"/>
                <a:gd name="T113" fmla="*/ 20 h 426"/>
                <a:gd name="T114" fmla="*/ 42 w 427"/>
                <a:gd name="T115" fmla="*/ 52 h 426"/>
                <a:gd name="T116" fmla="*/ 33 w 427"/>
                <a:gd name="T117" fmla="*/ 174 h 426"/>
                <a:gd name="T118" fmla="*/ 125 w 427"/>
                <a:gd name="T119" fmla="*/ 302 h 426"/>
                <a:gd name="T120" fmla="*/ 125 w 427"/>
                <a:gd name="T121" fmla="*/ 30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7" h="426">
                  <a:moveTo>
                    <a:pt x="316" y="426"/>
                  </a:moveTo>
                  <a:cubicBezTo>
                    <a:pt x="295" y="426"/>
                    <a:pt x="272" y="421"/>
                    <a:pt x="246" y="410"/>
                  </a:cubicBezTo>
                  <a:cubicBezTo>
                    <a:pt x="185" y="384"/>
                    <a:pt x="132" y="334"/>
                    <a:pt x="112" y="315"/>
                  </a:cubicBezTo>
                  <a:cubicBezTo>
                    <a:pt x="112" y="315"/>
                    <a:pt x="112" y="315"/>
                    <a:pt x="112" y="314"/>
                  </a:cubicBezTo>
                  <a:cubicBezTo>
                    <a:pt x="92" y="294"/>
                    <a:pt x="43" y="242"/>
                    <a:pt x="17" y="181"/>
                  </a:cubicBezTo>
                  <a:cubicBezTo>
                    <a:pt x="5" y="154"/>
                    <a:pt x="0" y="128"/>
                    <a:pt x="1" y="106"/>
                  </a:cubicBezTo>
                  <a:cubicBezTo>
                    <a:pt x="2" y="80"/>
                    <a:pt x="11" y="58"/>
                    <a:pt x="29" y="40"/>
                  </a:cubicBezTo>
                  <a:cubicBezTo>
                    <a:pt x="57" y="12"/>
                    <a:pt x="80" y="0"/>
                    <a:pt x="100" y="2"/>
                  </a:cubicBezTo>
                  <a:cubicBezTo>
                    <a:pt x="125" y="5"/>
                    <a:pt x="138" y="28"/>
                    <a:pt x="150" y="49"/>
                  </a:cubicBezTo>
                  <a:cubicBezTo>
                    <a:pt x="151" y="51"/>
                    <a:pt x="152" y="53"/>
                    <a:pt x="154" y="55"/>
                  </a:cubicBezTo>
                  <a:cubicBezTo>
                    <a:pt x="154" y="55"/>
                    <a:pt x="154" y="55"/>
                    <a:pt x="154" y="55"/>
                  </a:cubicBezTo>
                  <a:cubicBezTo>
                    <a:pt x="169" y="81"/>
                    <a:pt x="185" y="107"/>
                    <a:pt x="177" y="128"/>
                  </a:cubicBezTo>
                  <a:cubicBezTo>
                    <a:pt x="173" y="138"/>
                    <a:pt x="164" y="146"/>
                    <a:pt x="149" y="151"/>
                  </a:cubicBezTo>
                  <a:cubicBezTo>
                    <a:pt x="132" y="157"/>
                    <a:pt x="122" y="163"/>
                    <a:pt x="117" y="169"/>
                  </a:cubicBezTo>
                  <a:cubicBezTo>
                    <a:pt x="114" y="173"/>
                    <a:pt x="114" y="177"/>
                    <a:pt x="114" y="184"/>
                  </a:cubicBezTo>
                  <a:cubicBezTo>
                    <a:pt x="114" y="187"/>
                    <a:pt x="117" y="197"/>
                    <a:pt x="129" y="215"/>
                  </a:cubicBezTo>
                  <a:cubicBezTo>
                    <a:pt x="140" y="231"/>
                    <a:pt x="153" y="248"/>
                    <a:pt x="166" y="261"/>
                  </a:cubicBezTo>
                  <a:cubicBezTo>
                    <a:pt x="166" y="261"/>
                    <a:pt x="166" y="261"/>
                    <a:pt x="166" y="261"/>
                  </a:cubicBezTo>
                  <a:cubicBezTo>
                    <a:pt x="179" y="273"/>
                    <a:pt x="196" y="287"/>
                    <a:pt x="211" y="297"/>
                  </a:cubicBezTo>
                  <a:cubicBezTo>
                    <a:pt x="230" y="310"/>
                    <a:pt x="240" y="313"/>
                    <a:pt x="243" y="313"/>
                  </a:cubicBezTo>
                  <a:cubicBezTo>
                    <a:pt x="243" y="313"/>
                    <a:pt x="243" y="313"/>
                    <a:pt x="243" y="313"/>
                  </a:cubicBezTo>
                  <a:cubicBezTo>
                    <a:pt x="243" y="313"/>
                    <a:pt x="243" y="313"/>
                    <a:pt x="243" y="313"/>
                  </a:cubicBezTo>
                  <a:cubicBezTo>
                    <a:pt x="250" y="313"/>
                    <a:pt x="254" y="313"/>
                    <a:pt x="258" y="310"/>
                  </a:cubicBezTo>
                  <a:cubicBezTo>
                    <a:pt x="264" y="305"/>
                    <a:pt x="270" y="294"/>
                    <a:pt x="276" y="278"/>
                  </a:cubicBezTo>
                  <a:cubicBezTo>
                    <a:pt x="281" y="263"/>
                    <a:pt x="289" y="254"/>
                    <a:pt x="299" y="250"/>
                  </a:cubicBezTo>
                  <a:cubicBezTo>
                    <a:pt x="320" y="242"/>
                    <a:pt x="346" y="258"/>
                    <a:pt x="372" y="273"/>
                  </a:cubicBezTo>
                  <a:cubicBezTo>
                    <a:pt x="374" y="274"/>
                    <a:pt x="376" y="276"/>
                    <a:pt x="379" y="277"/>
                  </a:cubicBezTo>
                  <a:cubicBezTo>
                    <a:pt x="399" y="289"/>
                    <a:pt x="422" y="302"/>
                    <a:pt x="425" y="326"/>
                  </a:cubicBezTo>
                  <a:cubicBezTo>
                    <a:pt x="427" y="347"/>
                    <a:pt x="415" y="370"/>
                    <a:pt x="387" y="398"/>
                  </a:cubicBezTo>
                  <a:cubicBezTo>
                    <a:pt x="369" y="416"/>
                    <a:pt x="347" y="425"/>
                    <a:pt x="321" y="426"/>
                  </a:cubicBezTo>
                  <a:cubicBezTo>
                    <a:pt x="319" y="426"/>
                    <a:pt x="318" y="426"/>
                    <a:pt x="316" y="426"/>
                  </a:cubicBezTo>
                  <a:close/>
                  <a:moveTo>
                    <a:pt x="125" y="302"/>
                  </a:moveTo>
                  <a:cubicBezTo>
                    <a:pt x="144" y="322"/>
                    <a:pt x="195" y="369"/>
                    <a:pt x="253" y="394"/>
                  </a:cubicBezTo>
                  <a:cubicBezTo>
                    <a:pt x="306" y="416"/>
                    <a:pt x="347" y="413"/>
                    <a:pt x="375" y="385"/>
                  </a:cubicBezTo>
                  <a:cubicBezTo>
                    <a:pt x="398" y="362"/>
                    <a:pt x="409" y="343"/>
                    <a:pt x="407" y="329"/>
                  </a:cubicBezTo>
                  <a:cubicBezTo>
                    <a:pt x="405" y="313"/>
                    <a:pt x="387" y="303"/>
                    <a:pt x="370" y="292"/>
                  </a:cubicBezTo>
                  <a:cubicBezTo>
                    <a:pt x="367" y="291"/>
                    <a:pt x="365" y="290"/>
                    <a:pt x="363" y="288"/>
                  </a:cubicBezTo>
                  <a:cubicBezTo>
                    <a:pt x="342" y="276"/>
                    <a:pt x="318" y="262"/>
                    <a:pt x="305" y="267"/>
                  </a:cubicBezTo>
                  <a:cubicBezTo>
                    <a:pt x="300" y="269"/>
                    <a:pt x="296" y="274"/>
                    <a:pt x="293" y="284"/>
                  </a:cubicBezTo>
                  <a:cubicBezTo>
                    <a:pt x="286" y="304"/>
                    <a:pt x="278" y="317"/>
                    <a:pt x="269" y="324"/>
                  </a:cubicBezTo>
                  <a:cubicBezTo>
                    <a:pt x="260" y="331"/>
                    <a:pt x="250" y="331"/>
                    <a:pt x="243" y="331"/>
                  </a:cubicBezTo>
                  <a:cubicBezTo>
                    <a:pt x="243" y="331"/>
                    <a:pt x="243" y="331"/>
                    <a:pt x="243" y="331"/>
                  </a:cubicBezTo>
                  <a:cubicBezTo>
                    <a:pt x="243" y="331"/>
                    <a:pt x="243" y="331"/>
                    <a:pt x="243" y="331"/>
                  </a:cubicBezTo>
                  <a:cubicBezTo>
                    <a:pt x="234" y="331"/>
                    <a:pt x="220" y="325"/>
                    <a:pt x="202" y="312"/>
                  </a:cubicBezTo>
                  <a:cubicBezTo>
                    <a:pt x="185" y="301"/>
                    <a:pt x="167" y="287"/>
                    <a:pt x="154" y="273"/>
                  </a:cubicBezTo>
                  <a:cubicBezTo>
                    <a:pt x="154" y="273"/>
                    <a:pt x="154" y="273"/>
                    <a:pt x="154" y="273"/>
                  </a:cubicBezTo>
                  <a:cubicBezTo>
                    <a:pt x="154" y="273"/>
                    <a:pt x="154" y="273"/>
                    <a:pt x="154" y="273"/>
                  </a:cubicBezTo>
                  <a:cubicBezTo>
                    <a:pt x="154" y="273"/>
                    <a:pt x="154" y="273"/>
                    <a:pt x="154" y="273"/>
                  </a:cubicBezTo>
                  <a:cubicBezTo>
                    <a:pt x="140" y="260"/>
                    <a:pt x="126" y="242"/>
                    <a:pt x="115" y="225"/>
                  </a:cubicBezTo>
                  <a:cubicBezTo>
                    <a:pt x="102" y="207"/>
                    <a:pt x="96" y="193"/>
                    <a:pt x="96" y="184"/>
                  </a:cubicBezTo>
                  <a:cubicBezTo>
                    <a:pt x="96" y="177"/>
                    <a:pt x="96" y="167"/>
                    <a:pt x="103" y="158"/>
                  </a:cubicBezTo>
                  <a:cubicBezTo>
                    <a:pt x="110" y="149"/>
                    <a:pt x="123" y="141"/>
                    <a:pt x="143" y="134"/>
                  </a:cubicBezTo>
                  <a:cubicBezTo>
                    <a:pt x="153" y="131"/>
                    <a:pt x="158" y="127"/>
                    <a:pt x="160" y="122"/>
                  </a:cubicBezTo>
                  <a:cubicBezTo>
                    <a:pt x="165" y="109"/>
                    <a:pt x="151" y="85"/>
                    <a:pt x="139" y="64"/>
                  </a:cubicBezTo>
                  <a:cubicBezTo>
                    <a:pt x="138" y="64"/>
                    <a:pt x="138" y="64"/>
                    <a:pt x="138" y="64"/>
                  </a:cubicBezTo>
                  <a:cubicBezTo>
                    <a:pt x="137" y="62"/>
                    <a:pt x="136" y="60"/>
                    <a:pt x="134" y="57"/>
                  </a:cubicBezTo>
                  <a:cubicBezTo>
                    <a:pt x="124" y="40"/>
                    <a:pt x="114" y="22"/>
                    <a:pt x="98" y="20"/>
                  </a:cubicBezTo>
                  <a:cubicBezTo>
                    <a:pt x="84" y="18"/>
                    <a:pt x="65" y="29"/>
                    <a:pt x="42" y="52"/>
                  </a:cubicBezTo>
                  <a:cubicBezTo>
                    <a:pt x="14" y="80"/>
                    <a:pt x="11" y="121"/>
                    <a:pt x="33" y="174"/>
                  </a:cubicBezTo>
                  <a:cubicBezTo>
                    <a:pt x="58" y="232"/>
                    <a:pt x="106" y="283"/>
                    <a:pt x="125" y="302"/>
                  </a:cubicBezTo>
                  <a:cubicBezTo>
                    <a:pt x="125" y="302"/>
                    <a:pt x="125" y="302"/>
                    <a:pt x="125" y="30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11" name="Group 110">
            <a:extLst>
              <a:ext uri="{FF2B5EF4-FFF2-40B4-BE49-F238E27FC236}">
                <a16:creationId xmlns:a16="http://schemas.microsoft.com/office/drawing/2014/main" id="{1993CB9C-3208-45A5-A5E4-FF39376064A6}"/>
              </a:ext>
            </a:extLst>
          </p:cNvPr>
          <p:cNvGrpSpPr/>
          <p:nvPr/>
        </p:nvGrpSpPr>
        <p:grpSpPr>
          <a:xfrm>
            <a:off x="1611395" y="4387120"/>
            <a:ext cx="303756" cy="231074"/>
            <a:chOff x="65716" y="3967730"/>
            <a:chExt cx="885043" cy="786966"/>
          </a:xfrm>
          <a:solidFill>
            <a:schemeClr val="bg1"/>
          </a:solidFill>
        </p:grpSpPr>
        <p:sp>
          <p:nvSpPr>
            <p:cNvPr id="112" name="Rounded Rectangle 16">
              <a:hlinkClick r:id="rId9"/>
              <a:extLst>
                <a:ext uri="{FF2B5EF4-FFF2-40B4-BE49-F238E27FC236}">
                  <a16:creationId xmlns:a16="http://schemas.microsoft.com/office/drawing/2014/main" id="{6AD5E7F0-E3C1-46F6-84FF-2CFAE54227D5}"/>
                </a:ext>
              </a:extLst>
            </p:cNvPr>
            <p:cNvSpPr/>
            <p:nvPr/>
          </p:nvSpPr>
          <p:spPr bwMode="gray">
            <a:xfrm>
              <a:off x="65716" y="3967730"/>
              <a:ext cx="885043" cy="786966"/>
            </a:xfrm>
            <a:custGeom>
              <a:avLst/>
              <a:gdLst/>
              <a:ahLst/>
              <a:cxnLst/>
              <a:rect l="l" t="t" r="r" b="b"/>
              <a:pathLst>
                <a:path w="3314700" h="2947395">
                  <a:moveTo>
                    <a:pt x="545626" y="306691"/>
                  </a:moveTo>
                  <a:cubicBezTo>
                    <a:pt x="423142" y="306691"/>
                    <a:pt x="323850" y="405983"/>
                    <a:pt x="323850" y="528467"/>
                  </a:cubicBezTo>
                  <a:lnTo>
                    <a:pt x="323850" y="1930282"/>
                  </a:lnTo>
                  <a:cubicBezTo>
                    <a:pt x="323850" y="2052766"/>
                    <a:pt x="423142" y="2152058"/>
                    <a:pt x="545626" y="2152058"/>
                  </a:cubicBezTo>
                  <a:lnTo>
                    <a:pt x="2769074" y="2152058"/>
                  </a:lnTo>
                  <a:cubicBezTo>
                    <a:pt x="2891558" y="2152058"/>
                    <a:pt x="2990850" y="2052766"/>
                    <a:pt x="2990850" y="1930282"/>
                  </a:cubicBezTo>
                  <a:lnTo>
                    <a:pt x="2990850" y="528467"/>
                  </a:lnTo>
                  <a:cubicBezTo>
                    <a:pt x="2990850" y="405983"/>
                    <a:pt x="2891558" y="306691"/>
                    <a:pt x="2769074" y="306691"/>
                  </a:cubicBezTo>
                  <a:close/>
                  <a:moveTo>
                    <a:pt x="295492" y="0"/>
                  </a:moveTo>
                  <a:lnTo>
                    <a:pt x="3019208" y="0"/>
                  </a:lnTo>
                  <a:cubicBezTo>
                    <a:pt x="3182404" y="0"/>
                    <a:pt x="3314700" y="132296"/>
                    <a:pt x="3314700" y="295492"/>
                  </a:cubicBezTo>
                  <a:lnTo>
                    <a:pt x="3314700" y="2163257"/>
                  </a:lnTo>
                  <a:cubicBezTo>
                    <a:pt x="3314700" y="2326453"/>
                    <a:pt x="3182404" y="2458749"/>
                    <a:pt x="3019208" y="2458749"/>
                  </a:cubicBezTo>
                  <a:lnTo>
                    <a:pt x="2109788" y="2458749"/>
                  </a:lnTo>
                  <a:lnTo>
                    <a:pt x="2109788" y="2692111"/>
                  </a:lnTo>
                  <a:lnTo>
                    <a:pt x="2420297" y="2692111"/>
                  </a:lnTo>
                  <a:cubicBezTo>
                    <a:pt x="2490792" y="2692111"/>
                    <a:pt x="2547939" y="2749258"/>
                    <a:pt x="2547939" y="2819753"/>
                  </a:cubicBezTo>
                  <a:lnTo>
                    <a:pt x="2547938" y="2819753"/>
                  </a:lnTo>
                  <a:cubicBezTo>
                    <a:pt x="2547938" y="2890248"/>
                    <a:pt x="2490791" y="2947395"/>
                    <a:pt x="2420296" y="2947395"/>
                  </a:cubicBezTo>
                  <a:lnTo>
                    <a:pt x="894404" y="2947394"/>
                  </a:lnTo>
                  <a:cubicBezTo>
                    <a:pt x="823909" y="2947394"/>
                    <a:pt x="766762" y="2890247"/>
                    <a:pt x="766762" y="2819753"/>
                  </a:cubicBezTo>
                  <a:cubicBezTo>
                    <a:pt x="766762" y="2749258"/>
                    <a:pt x="823909" y="2692111"/>
                    <a:pt x="894404" y="2692111"/>
                  </a:cubicBezTo>
                  <a:lnTo>
                    <a:pt x="1204912" y="2692111"/>
                  </a:lnTo>
                  <a:lnTo>
                    <a:pt x="1204912" y="2458749"/>
                  </a:lnTo>
                  <a:lnTo>
                    <a:pt x="295492" y="2458749"/>
                  </a:lnTo>
                  <a:cubicBezTo>
                    <a:pt x="132296" y="2458749"/>
                    <a:pt x="0" y="2326453"/>
                    <a:pt x="0" y="2163257"/>
                  </a:cubicBezTo>
                  <a:lnTo>
                    <a:pt x="0" y="295492"/>
                  </a:lnTo>
                  <a:cubicBezTo>
                    <a:pt x="0" y="132296"/>
                    <a:pt x="132296" y="0"/>
                    <a:pt x="295492"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13" name="Oval 130">
              <a:extLst>
                <a:ext uri="{FF2B5EF4-FFF2-40B4-BE49-F238E27FC236}">
                  <a16:creationId xmlns:a16="http://schemas.microsoft.com/office/drawing/2014/main" id="{87B98A74-8B68-4CF0-A271-5A51CC7DF4F2}"/>
                </a:ext>
              </a:extLst>
            </p:cNvPr>
            <p:cNvSpPr/>
            <p:nvPr/>
          </p:nvSpPr>
          <p:spPr bwMode="gray">
            <a:xfrm flipH="1">
              <a:off x="310298" y="4139043"/>
              <a:ext cx="395882" cy="305910"/>
            </a:xfrm>
            <a:custGeom>
              <a:avLst/>
              <a:gdLst/>
              <a:ahLst/>
              <a:cxnLst/>
              <a:rect l="l" t="t" r="r" b="b"/>
              <a:pathLst>
                <a:path w="331527" h="256180">
                  <a:moveTo>
                    <a:pt x="331527" y="234396"/>
                  </a:moveTo>
                  <a:lnTo>
                    <a:pt x="214662" y="234396"/>
                  </a:lnTo>
                  <a:lnTo>
                    <a:pt x="214662" y="256180"/>
                  </a:lnTo>
                  <a:lnTo>
                    <a:pt x="331527" y="256180"/>
                  </a:lnTo>
                  <a:close/>
                  <a:moveTo>
                    <a:pt x="331527" y="187517"/>
                  </a:moveTo>
                  <a:lnTo>
                    <a:pt x="214662" y="187517"/>
                  </a:lnTo>
                  <a:lnTo>
                    <a:pt x="214662" y="209301"/>
                  </a:lnTo>
                  <a:lnTo>
                    <a:pt x="331527" y="209301"/>
                  </a:lnTo>
                  <a:close/>
                  <a:moveTo>
                    <a:pt x="331527" y="140637"/>
                  </a:moveTo>
                  <a:lnTo>
                    <a:pt x="214662" y="140637"/>
                  </a:lnTo>
                  <a:lnTo>
                    <a:pt x="214662" y="162422"/>
                  </a:lnTo>
                  <a:lnTo>
                    <a:pt x="331527" y="162422"/>
                  </a:lnTo>
                  <a:close/>
                  <a:moveTo>
                    <a:pt x="181746" y="101217"/>
                  </a:moveTo>
                  <a:lnTo>
                    <a:pt x="102320" y="101217"/>
                  </a:lnTo>
                  <a:lnTo>
                    <a:pt x="102320" y="180562"/>
                  </a:lnTo>
                  <a:cubicBezTo>
                    <a:pt x="144058" y="175978"/>
                    <a:pt x="177122" y="142948"/>
                    <a:pt x="181746" y="101217"/>
                  </a:cubicBezTo>
                  <a:close/>
                  <a:moveTo>
                    <a:pt x="331527" y="93758"/>
                  </a:moveTo>
                  <a:lnTo>
                    <a:pt x="214662" y="93758"/>
                  </a:lnTo>
                  <a:lnTo>
                    <a:pt x="214662" y="115542"/>
                  </a:lnTo>
                  <a:lnTo>
                    <a:pt x="331527" y="115542"/>
                  </a:lnTo>
                  <a:close/>
                  <a:moveTo>
                    <a:pt x="331527" y="46879"/>
                  </a:moveTo>
                  <a:lnTo>
                    <a:pt x="214662" y="46879"/>
                  </a:lnTo>
                  <a:lnTo>
                    <a:pt x="214662" y="68663"/>
                  </a:lnTo>
                  <a:lnTo>
                    <a:pt x="331527" y="68663"/>
                  </a:lnTo>
                  <a:close/>
                  <a:moveTo>
                    <a:pt x="80447" y="0"/>
                  </a:moveTo>
                  <a:cubicBezTo>
                    <a:pt x="35105" y="4980"/>
                    <a:pt x="0" y="43531"/>
                    <a:pt x="0" y="90281"/>
                  </a:cubicBezTo>
                  <a:cubicBezTo>
                    <a:pt x="0" y="137031"/>
                    <a:pt x="35105" y="175582"/>
                    <a:pt x="80447" y="180562"/>
                  </a:cubicBezTo>
                  <a:close/>
                  <a:moveTo>
                    <a:pt x="102320" y="0"/>
                  </a:moveTo>
                  <a:lnTo>
                    <a:pt x="102320" y="79344"/>
                  </a:lnTo>
                  <a:lnTo>
                    <a:pt x="181746" y="79344"/>
                  </a:lnTo>
                  <a:cubicBezTo>
                    <a:pt x="177122" y="37613"/>
                    <a:pt x="144058" y="4584"/>
                    <a:pt x="102320" y="0"/>
                  </a:cubicBezTo>
                  <a:close/>
                  <a:moveTo>
                    <a:pt x="331527" y="0"/>
                  </a:moveTo>
                  <a:lnTo>
                    <a:pt x="214662" y="0"/>
                  </a:lnTo>
                  <a:lnTo>
                    <a:pt x="214662" y="21784"/>
                  </a:lnTo>
                  <a:lnTo>
                    <a:pt x="331527" y="2178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grpSp>
      <p:sp>
        <p:nvSpPr>
          <p:cNvPr id="53" name="CustomIcon">
            <a:extLst>
              <a:ext uri="{FF2B5EF4-FFF2-40B4-BE49-F238E27FC236}">
                <a16:creationId xmlns:a16="http://schemas.microsoft.com/office/drawing/2014/main" id="{40719E22-C6B2-4247-9629-BFDC8748A47E}"/>
              </a:ext>
            </a:extLst>
          </p:cNvPr>
          <p:cNvSpPr>
            <a:spLocks noChangeAspect="1" noEditPoints="1"/>
          </p:cNvSpPr>
          <p:nvPr>
            <p:custDataLst>
              <p:tags r:id="rId3"/>
            </p:custDataLst>
          </p:nvPr>
        </p:nvSpPr>
        <p:spPr bwMode="auto">
          <a:xfrm>
            <a:off x="1572298" y="2141285"/>
            <a:ext cx="381950" cy="344099"/>
          </a:xfrm>
          <a:custGeom>
            <a:avLst/>
            <a:gdLst>
              <a:gd name="T0" fmla="*/ 3195 w 3195"/>
              <a:gd name="T1" fmla="*/ 1730 h 3120"/>
              <a:gd name="T2" fmla="*/ 2742 w 3195"/>
              <a:gd name="T3" fmla="*/ 1093 h 3120"/>
              <a:gd name="T4" fmla="*/ 2413 w 3195"/>
              <a:gd name="T5" fmla="*/ 330 h 3120"/>
              <a:gd name="T6" fmla="*/ 1616 w 3195"/>
              <a:gd name="T7" fmla="*/ 0 h 3120"/>
              <a:gd name="T8" fmla="*/ 820 w 3195"/>
              <a:gd name="T9" fmla="*/ 330 h 3120"/>
              <a:gd name="T10" fmla="*/ 491 w 3195"/>
              <a:gd name="T11" fmla="*/ 1081 h 3120"/>
              <a:gd name="T12" fmla="*/ 0 w 3195"/>
              <a:gd name="T13" fmla="*/ 1730 h 3120"/>
              <a:gd name="T14" fmla="*/ 674 w 3195"/>
              <a:gd name="T15" fmla="*/ 2404 h 3120"/>
              <a:gd name="T16" fmla="*/ 745 w 3195"/>
              <a:gd name="T17" fmla="*/ 2333 h 3120"/>
              <a:gd name="T18" fmla="*/ 745 w 3195"/>
              <a:gd name="T19" fmla="*/ 1126 h 3120"/>
              <a:gd name="T20" fmla="*/ 674 w 3195"/>
              <a:gd name="T21" fmla="*/ 1056 h 3120"/>
              <a:gd name="T22" fmla="*/ 634 w 3195"/>
              <a:gd name="T23" fmla="*/ 1057 h 3120"/>
              <a:gd name="T24" fmla="*/ 1616 w 3195"/>
              <a:gd name="T25" fmla="*/ 142 h 3120"/>
              <a:gd name="T26" fmla="*/ 2599 w 3195"/>
              <a:gd name="T27" fmla="*/ 1060 h 3120"/>
              <a:gd name="T28" fmla="*/ 2521 w 3195"/>
              <a:gd name="T29" fmla="*/ 1056 h 3120"/>
              <a:gd name="T30" fmla="*/ 2450 w 3195"/>
              <a:gd name="T31" fmla="*/ 1126 h 3120"/>
              <a:gd name="T32" fmla="*/ 2450 w 3195"/>
              <a:gd name="T33" fmla="*/ 2333 h 3120"/>
              <a:gd name="T34" fmla="*/ 2521 w 3195"/>
              <a:gd name="T35" fmla="*/ 2404 h 3120"/>
              <a:gd name="T36" fmla="*/ 2600 w 3195"/>
              <a:gd name="T37" fmla="*/ 2399 h 3120"/>
              <a:gd name="T38" fmla="*/ 2420 w 3195"/>
              <a:gd name="T39" fmla="*/ 2687 h 3120"/>
              <a:gd name="T40" fmla="*/ 2015 w 3195"/>
              <a:gd name="T41" fmla="*/ 2825 h 3120"/>
              <a:gd name="T42" fmla="*/ 1810 w 3195"/>
              <a:gd name="T43" fmla="*/ 2677 h 3120"/>
              <a:gd name="T44" fmla="*/ 1498 w 3195"/>
              <a:gd name="T45" fmla="*/ 2677 h 3120"/>
              <a:gd name="T46" fmla="*/ 1281 w 3195"/>
              <a:gd name="T47" fmla="*/ 2893 h 3120"/>
              <a:gd name="T48" fmla="*/ 1281 w 3195"/>
              <a:gd name="T49" fmla="*/ 2903 h 3120"/>
              <a:gd name="T50" fmla="*/ 1498 w 3195"/>
              <a:gd name="T51" fmla="*/ 3120 h 3120"/>
              <a:gd name="T52" fmla="*/ 1810 w 3195"/>
              <a:gd name="T53" fmla="*/ 3120 h 3120"/>
              <a:gd name="T54" fmla="*/ 2017 w 3195"/>
              <a:gd name="T55" fmla="*/ 2967 h 3120"/>
              <a:gd name="T56" fmla="*/ 2504 w 3195"/>
              <a:gd name="T57" fmla="*/ 2801 h 3120"/>
              <a:gd name="T58" fmla="*/ 2743 w 3195"/>
              <a:gd name="T59" fmla="*/ 2371 h 3120"/>
              <a:gd name="T60" fmla="*/ 2742 w 3195"/>
              <a:gd name="T61" fmla="*/ 2366 h 3120"/>
              <a:gd name="T62" fmla="*/ 3195 w 3195"/>
              <a:gd name="T63" fmla="*/ 1730 h 3120"/>
              <a:gd name="T64" fmla="*/ 603 w 3195"/>
              <a:gd name="T65" fmla="*/ 2257 h 3120"/>
              <a:gd name="T66" fmla="*/ 141 w 3195"/>
              <a:gd name="T67" fmla="*/ 1730 h 3120"/>
              <a:gd name="T68" fmla="*/ 603 w 3195"/>
              <a:gd name="T69" fmla="*/ 1202 h 3120"/>
              <a:gd name="T70" fmla="*/ 603 w 3195"/>
              <a:gd name="T71" fmla="*/ 2257 h 3120"/>
              <a:gd name="T72" fmla="*/ 1885 w 3195"/>
              <a:gd name="T73" fmla="*/ 2903 h 3120"/>
              <a:gd name="T74" fmla="*/ 1810 w 3195"/>
              <a:gd name="T75" fmla="*/ 2978 h 3120"/>
              <a:gd name="T76" fmla="*/ 1498 w 3195"/>
              <a:gd name="T77" fmla="*/ 2978 h 3120"/>
              <a:gd name="T78" fmla="*/ 1423 w 3195"/>
              <a:gd name="T79" fmla="*/ 2903 h 3120"/>
              <a:gd name="T80" fmla="*/ 1423 w 3195"/>
              <a:gd name="T81" fmla="*/ 2893 h 3120"/>
              <a:gd name="T82" fmla="*/ 1498 w 3195"/>
              <a:gd name="T83" fmla="*/ 2818 h 3120"/>
              <a:gd name="T84" fmla="*/ 1810 w 3195"/>
              <a:gd name="T85" fmla="*/ 2818 h 3120"/>
              <a:gd name="T86" fmla="*/ 1885 w 3195"/>
              <a:gd name="T87" fmla="*/ 2893 h 3120"/>
              <a:gd name="T88" fmla="*/ 1885 w 3195"/>
              <a:gd name="T89" fmla="*/ 2903 h 3120"/>
              <a:gd name="T90" fmla="*/ 2592 w 3195"/>
              <a:gd name="T91" fmla="*/ 2257 h 3120"/>
              <a:gd name="T92" fmla="*/ 2592 w 3195"/>
              <a:gd name="T93" fmla="*/ 1202 h 3120"/>
              <a:gd name="T94" fmla="*/ 3053 w 3195"/>
              <a:gd name="T95" fmla="*/ 1730 h 3120"/>
              <a:gd name="T96" fmla="*/ 2592 w 3195"/>
              <a:gd name="T97" fmla="*/ 2257 h 3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95" h="3120">
                <a:moveTo>
                  <a:pt x="3195" y="1730"/>
                </a:moveTo>
                <a:cubicBezTo>
                  <a:pt x="3195" y="1435"/>
                  <a:pt x="3005" y="1185"/>
                  <a:pt x="2742" y="1093"/>
                </a:cubicBezTo>
                <a:cubicBezTo>
                  <a:pt x="2734" y="805"/>
                  <a:pt x="2618" y="535"/>
                  <a:pt x="2413" y="330"/>
                </a:cubicBezTo>
                <a:cubicBezTo>
                  <a:pt x="2200" y="117"/>
                  <a:pt x="1917" y="0"/>
                  <a:pt x="1616" y="0"/>
                </a:cubicBezTo>
                <a:cubicBezTo>
                  <a:pt x="1315" y="0"/>
                  <a:pt x="1032" y="117"/>
                  <a:pt x="820" y="330"/>
                </a:cubicBezTo>
                <a:cubicBezTo>
                  <a:pt x="618" y="532"/>
                  <a:pt x="502" y="797"/>
                  <a:pt x="491" y="1081"/>
                </a:cubicBezTo>
                <a:cubicBezTo>
                  <a:pt x="208" y="1161"/>
                  <a:pt x="0" y="1421"/>
                  <a:pt x="0" y="1730"/>
                </a:cubicBezTo>
                <a:cubicBezTo>
                  <a:pt x="0" y="2101"/>
                  <a:pt x="302" y="2404"/>
                  <a:pt x="674" y="2404"/>
                </a:cubicBezTo>
                <a:cubicBezTo>
                  <a:pt x="713" y="2404"/>
                  <a:pt x="745" y="2372"/>
                  <a:pt x="745" y="2333"/>
                </a:cubicBezTo>
                <a:cubicBezTo>
                  <a:pt x="745" y="1126"/>
                  <a:pt x="745" y="1126"/>
                  <a:pt x="745" y="1126"/>
                </a:cubicBezTo>
                <a:cubicBezTo>
                  <a:pt x="745" y="1087"/>
                  <a:pt x="713" y="1056"/>
                  <a:pt x="674" y="1056"/>
                </a:cubicBezTo>
                <a:cubicBezTo>
                  <a:pt x="660" y="1056"/>
                  <a:pt x="647" y="1056"/>
                  <a:pt x="634" y="1057"/>
                </a:cubicBezTo>
                <a:cubicBezTo>
                  <a:pt x="670" y="546"/>
                  <a:pt x="1097" y="142"/>
                  <a:pt x="1616" y="142"/>
                </a:cubicBezTo>
                <a:cubicBezTo>
                  <a:pt x="2137" y="142"/>
                  <a:pt x="2564" y="548"/>
                  <a:pt x="2599" y="1060"/>
                </a:cubicBezTo>
                <a:cubicBezTo>
                  <a:pt x="2573" y="1057"/>
                  <a:pt x="2547" y="1056"/>
                  <a:pt x="2521" y="1056"/>
                </a:cubicBezTo>
                <a:cubicBezTo>
                  <a:pt x="2482" y="1056"/>
                  <a:pt x="2450" y="1087"/>
                  <a:pt x="2450" y="1126"/>
                </a:cubicBezTo>
                <a:cubicBezTo>
                  <a:pt x="2450" y="2333"/>
                  <a:pt x="2450" y="2333"/>
                  <a:pt x="2450" y="2333"/>
                </a:cubicBezTo>
                <a:cubicBezTo>
                  <a:pt x="2450" y="2372"/>
                  <a:pt x="2482" y="2404"/>
                  <a:pt x="2521" y="2404"/>
                </a:cubicBezTo>
                <a:cubicBezTo>
                  <a:pt x="2548" y="2404"/>
                  <a:pt x="2574" y="2402"/>
                  <a:pt x="2600" y="2399"/>
                </a:cubicBezTo>
                <a:cubicBezTo>
                  <a:pt x="2590" y="2506"/>
                  <a:pt x="2527" y="2608"/>
                  <a:pt x="2420" y="2687"/>
                </a:cubicBezTo>
                <a:cubicBezTo>
                  <a:pt x="2311" y="2767"/>
                  <a:pt x="2169" y="2815"/>
                  <a:pt x="2015" y="2825"/>
                </a:cubicBezTo>
                <a:cubicBezTo>
                  <a:pt x="1987" y="2739"/>
                  <a:pt x="1905" y="2677"/>
                  <a:pt x="1810" y="2677"/>
                </a:cubicBezTo>
                <a:cubicBezTo>
                  <a:pt x="1498" y="2677"/>
                  <a:pt x="1498" y="2677"/>
                  <a:pt x="1498" y="2677"/>
                </a:cubicBezTo>
                <a:cubicBezTo>
                  <a:pt x="1379" y="2677"/>
                  <a:pt x="1281" y="2774"/>
                  <a:pt x="1281" y="2893"/>
                </a:cubicBezTo>
                <a:cubicBezTo>
                  <a:pt x="1281" y="2903"/>
                  <a:pt x="1281" y="2903"/>
                  <a:pt x="1281" y="2903"/>
                </a:cubicBezTo>
                <a:cubicBezTo>
                  <a:pt x="1281" y="3023"/>
                  <a:pt x="1379" y="3120"/>
                  <a:pt x="1498" y="3120"/>
                </a:cubicBezTo>
                <a:cubicBezTo>
                  <a:pt x="1810" y="3120"/>
                  <a:pt x="1810" y="3120"/>
                  <a:pt x="1810" y="3120"/>
                </a:cubicBezTo>
                <a:cubicBezTo>
                  <a:pt x="1907" y="3120"/>
                  <a:pt x="1989" y="3056"/>
                  <a:pt x="2017" y="2967"/>
                </a:cubicBezTo>
                <a:cubicBezTo>
                  <a:pt x="2200" y="2957"/>
                  <a:pt x="2371" y="2899"/>
                  <a:pt x="2504" y="2801"/>
                </a:cubicBezTo>
                <a:cubicBezTo>
                  <a:pt x="2658" y="2687"/>
                  <a:pt x="2743" y="2535"/>
                  <a:pt x="2743" y="2371"/>
                </a:cubicBezTo>
                <a:cubicBezTo>
                  <a:pt x="2743" y="2369"/>
                  <a:pt x="2742" y="2368"/>
                  <a:pt x="2742" y="2366"/>
                </a:cubicBezTo>
                <a:cubicBezTo>
                  <a:pt x="3006" y="2274"/>
                  <a:pt x="3195" y="2024"/>
                  <a:pt x="3195" y="1730"/>
                </a:cubicBezTo>
                <a:close/>
                <a:moveTo>
                  <a:pt x="603" y="2257"/>
                </a:moveTo>
                <a:cubicBezTo>
                  <a:pt x="343" y="2222"/>
                  <a:pt x="141" y="1999"/>
                  <a:pt x="141" y="1730"/>
                </a:cubicBezTo>
                <a:cubicBezTo>
                  <a:pt x="141" y="1460"/>
                  <a:pt x="343" y="1237"/>
                  <a:pt x="603" y="1202"/>
                </a:cubicBezTo>
                <a:lnTo>
                  <a:pt x="603" y="2257"/>
                </a:lnTo>
                <a:close/>
                <a:moveTo>
                  <a:pt x="1885" y="2903"/>
                </a:moveTo>
                <a:cubicBezTo>
                  <a:pt x="1885" y="2945"/>
                  <a:pt x="1851" y="2978"/>
                  <a:pt x="1810" y="2978"/>
                </a:cubicBezTo>
                <a:cubicBezTo>
                  <a:pt x="1498" y="2978"/>
                  <a:pt x="1498" y="2978"/>
                  <a:pt x="1498" y="2978"/>
                </a:cubicBezTo>
                <a:cubicBezTo>
                  <a:pt x="1457" y="2978"/>
                  <a:pt x="1423" y="2945"/>
                  <a:pt x="1423" y="2903"/>
                </a:cubicBezTo>
                <a:cubicBezTo>
                  <a:pt x="1423" y="2893"/>
                  <a:pt x="1423" y="2893"/>
                  <a:pt x="1423" y="2893"/>
                </a:cubicBezTo>
                <a:cubicBezTo>
                  <a:pt x="1423" y="2852"/>
                  <a:pt x="1457" y="2818"/>
                  <a:pt x="1498" y="2818"/>
                </a:cubicBezTo>
                <a:cubicBezTo>
                  <a:pt x="1810" y="2818"/>
                  <a:pt x="1810" y="2818"/>
                  <a:pt x="1810" y="2818"/>
                </a:cubicBezTo>
                <a:cubicBezTo>
                  <a:pt x="1851" y="2818"/>
                  <a:pt x="1885" y="2852"/>
                  <a:pt x="1885" y="2893"/>
                </a:cubicBezTo>
                <a:lnTo>
                  <a:pt x="1885" y="2903"/>
                </a:lnTo>
                <a:close/>
                <a:moveTo>
                  <a:pt x="2592" y="2257"/>
                </a:moveTo>
                <a:cubicBezTo>
                  <a:pt x="2592" y="1202"/>
                  <a:pt x="2592" y="1202"/>
                  <a:pt x="2592" y="1202"/>
                </a:cubicBezTo>
                <a:cubicBezTo>
                  <a:pt x="2852" y="1237"/>
                  <a:pt x="3053" y="1460"/>
                  <a:pt x="3053" y="1730"/>
                </a:cubicBezTo>
                <a:cubicBezTo>
                  <a:pt x="3053" y="1999"/>
                  <a:pt x="2852" y="2222"/>
                  <a:pt x="2592" y="2257"/>
                </a:cubicBezTo>
                <a:close/>
              </a:path>
            </a:pathLst>
          </a:custGeom>
          <a:solidFill>
            <a:schemeClr val="bg1"/>
          </a:solidFill>
          <a:ln w="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168" name="Straight Connector 167">
            <a:extLst>
              <a:ext uri="{FF2B5EF4-FFF2-40B4-BE49-F238E27FC236}">
                <a16:creationId xmlns:a16="http://schemas.microsoft.com/office/drawing/2014/main" id="{89DE3340-D8A9-4F94-B41A-2160B268435C}"/>
              </a:ext>
            </a:extLst>
          </p:cNvPr>
          <p:cNvCxnSpPr>
            <a:cxnSpLocks/>
          </p:cNvCxnSpPr>
          <p:nvPr/>
        </p:nvCxnSpPr>
        <p:spPr>
          <a:xfrm>
            <a:off x="142875" y="865521"/>
            <a:ext cx="8858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16774A1-4DF0-418F-BCEE-B6FA57A335A0}"/>
              </a:ext>
            </a:extLst>
          </p:cNvPr>
          <p:cNvCxnSpPr/>
          <p:nvPr/>
        </p:nvCxnSpPr>
        <p:spPr>
          <a:xfrm>
            <a:off x="142875" y="6116793"/>
            <a:ext cx="8858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1580BF0F-6E0F-42F1-B56B-7A4B604A3685}"/>
              </a:ext>
            </a:extLst>
          </p:cNvPr>
          <p:cNvSpPr txBox="1">
            <a:spLocks/>
          </p:cNvSpPr>
          <p:nvPr/>
        </p:nvSpPr>
        <p:spPr>
          <a:xfrm>
            <a:off x="228560" y="1504015"/>
            <a:ext cx="1852652" cy="184666"/>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35729B"/>
                </a:solidFill>
                <a:effectLst/>
                <a:uLnTx/>
                <a:uFillTx/>
                <a:latin typeface="Century Gothic"/>
                <a:ea typeface="+mn-ea"/>
                <a:cs typeface="+mn-cs"/>
              </a:rPr>
              <a:t>Capability</a:t>
            </a:r>
          </a:p>
        </p:txBody>
      </p:sp>
      <p:sp>
        <p:nvSpPr>
          <p:cNvPr id="201" name="TextBox 200">
            <a:extLst>
              <a:ext uri="{FF2B5EF4-FFF2-40B4-BE49-F238E27FC236}">
                <a16:creationId xmlns:a16="http://schemas.microsoft.com/office/drawing/2014/main" id="{236BEC0B-C32F-4753-9B4D-2CD9083D8208}"/>
              </a:ext>
            </a:extLst>
          </p:cNvPr>
          <p:cNvSpPr txBox="1">
            <a:spLocks/>
          </p:cNvSpPr>
          <p:nvPr/>
        </p:nvSpPr>
        <p:spPr>
          <a:xfrm>
            <a:off x="6755135" y="1504015"/>
            <a:ext cx="2160305" cy="176972"/>
          </a:xfrm>
          <a:prstGeom prst="rect">
            <a:avLst/>
          </a:prstGeom>
        </p:spPr>
        <p:txBody>
          <a:bodyPr vert="horz" wrap="square" lIns="0" tIns="0" rIns="0" bIns="0" rtlCol="0" anchor="t"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35729B"/>
                </a:solidFill>
                <a:effectLst/>
                <a:uLnTx/>
                <a:uFillTx/>
                <a:latin typeface="Century Gothic"/>
                <a:ea typeface="+mn-ea"/>
                <a:cs typeface="+mn-cs"/>
              </a:rPr>
              <a:t>Rationale</a:t>
            </a:r>
          </a:p>
        </p:txBody>
      </p:sp>
      <p:sp>
        <p:nvSpPr>
          <p:cNvPr id="202" name="TextBox 201">
            <a:extLst>
              <a:ext uri="{FF2B5EF4-FFF2-40B4-BE49-F238E27FC236}">
                <a16:creationId xmlns:a16="http://schemas.microsoft.com/office/drawing/2014/main" id="{463F1F80-B900-4EB3-B7AD-DA2D3722C9B1}"/>
              </a:ext>
            </a:extLst>
          </p:cNvPr>
          <p:cNvSpPr txBox="1">
            <a:spLocks/>
          </p:cNvSpPr>
          <p:nvPr/>
        </p:nvSpPr>
        <p:spPr>
          <a:xfrm>
            <a:off x="2206118" y="1504015"/>
            <a:ext cx="2018693" cy="176972"/>
          </a:xfrm>
          <a:prstGeom prst="rect">
            <a:avLst/>
          </a:prstGeom>
        </p:spPr>
        <p:txBody>
          <a:bodyPr vert="horz" wrap="square" lIns="0" tIns="0" rIns="0" bIns="0" rtlCol="0" anchor="t"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35729B"/>
                </a:solidFill>
                <a:effectLst/>
                <a:uLnTx/>
                <a:uFillTx/>
                <a:latin typeface="Century Gothic"/>
                <a:ea typeface="+mn-ea"/>
                <a:cs typeface="+mn-cs"/>
              </a:rPr>
              <a:t>Current State</a:t>
            </a:r>
          </a:p>
        </p:txBody>
      </p:sp>
      <p:sp>
        <p:nvSpPr>
          <p:cNvPr id="203" name="TextBox 202">
            <a:extLst>
              <a:ext uri="{FF2B5EF4-FFF2-40B4-BE49-F238E27FC236}">
                <a16:creationId xmlns:a16="http://schemas.microsoft.com/office/drawing/2014/main" id="{FCA8E0E7-3312-4BE1-8582-3A92469552D0}"/>
              </a:ext>
            </a:extLst>
          </p:cNvPr>
          <p:cNvSpPr txBox="1">
            <a:spLocks/>
          </p:cNvSpPr>
          <p:nvPr/>
        </p:nvSpPr>
        <p:spPr>
          <a:xfrm>
            <a:off x="4350471" y="1504015"/>
            <a:ext cx="2157046" cy="176972"/>
          </a:xfrm>
          <a:prstGeom prst="rect">
            <a:avLst/>
          </a:prstGeom>
        </p:spPr>
        <p:txBody>
          <a:bodyPr vert="horz" wrap="square" lIns="0" tIns="0" rIns="0" bIns="0" rtlCol="0" anchor="t"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35729B"/>
                </a:solidFill>
                <a:effectLst/>
                <a:uLnTx/>
                <a:uFillTx/>
                <a:latin typeface="Century Gothic"/>
                <a:ea typeface="+mn-ea"/>
                <a:cs typeface="+mn-cs"/>
              </a:rPr>
              <a:t>Emerging Technology Result</a:t>
            </a:r>
          </a:p>
        </p:txBody>
      </p:sp>
      <p:sp>
        <p:nvSpPr>
          <p:cNvPr id="43" name="TextBox 42">
            <a:extLst>
              <a:ext uri="{FF2B5EF4-FFF2-40B4-BE49-F238E27FC236}">
                <a16:creationId xmlns:a16="http://schemas.microsoft.com/office/drawing/2014/main" id="{5022C82B-57D2-45EA-AAFB-23AA36E5C101}"/>
              </a:ext>
            </a:extLst>
          </p:cNvPr>
          <p:cNvSpPr txBox="1">
            <a:spLocks/>
          </p:cNvSpPr>
          <p:nvPr/>
        </p:nvSpPr>
        <p:spPr>
          <a:xfrm>
            <a:off x="228560" y="982244"/>
            <a:ext cx="8686880" cy="369332"/>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ts val="200"/>
              </a:spcAft>
              <a:buClr>
                <a:srgbClr val="204762"/>
              </a:buClr>
              <a:buSzPct val="100000"/>
              <a:buFontTx/>
              <a:buNone/>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Capabilities are centralized to provide ease of maintenance and cost efficiencies with the exception of IT Helpdesk Services L1, L2 where counties have a choice to opt in</a:t>
            </a:r>
          </a:p>
        </p:txBody>
      </p:sp>
      <p:sp>
        <p:nvSpPr>
          <p:cNvPr id="44" name="TextBox 43">
            <a:extLst>
              <a:ext uri="{FF2B5EF4-FFF2-40B4-BE49-F238E27FC236}">
                <a16:creationId xmlns:a16="http://schemas.microsoft.com/office/drawing/2014/main" id="{5D72FB5B-A6F3-4FE2-BBD3-88683B0EFEF7}"/>
              </a:ext>
            </a:extLst>
          </p:cNvPr>
          <p:cNvSpPr txBox="1"/>
          <p:nvPr/>
        </p:nvSpPr>
        <p:spPr>
          <a:xfrm>
            <a:off x="1034154" y="28695"/>
            <a:ext cx="5088350" cy="21544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all" spc="0" normalizeH="0" baseline="0" noProof="0" dirty="0" err="1">
                <a:ln>
                  <a:noFill/>
                </a:ln>
                <a:solidFill>
                  <a:srgbClr val="808080"/>
                </a:solidFill>
                <a:effectLst/>
                <a:uLnTx/>
                <a:uFillTx/>
                <a:latin typeface="Century Gothic"/>
                <a:ea typeface="+mn-ea"/>
                <a:cs typeface="+mn-cs"/>
              </a:rPr>
              <a:t>CALACES</a:t>
            </a:r>
            <a:r>
              <a:rPr kumimoji="0" lang="en-US" sz="1400" b="0" i="0" u="none" strike="noStrike" kern="1200" cap="all" spc="0" normalizeH="0" baseline="0" noProof="0" dirty="0">
                <a:ln>
                  <a:noFill/>
                </a:ln>
                <a:solidFill>
                  <a:srgbClr val="808080"/>
                </a:solidFill>
                <a:effectLst/>
                <a:uLnTx/>
                <a:uFillTx/>
                <a:latin typeface="Century Gothic"/>
                <a:ea typeface="+mn-ea"/>
                <a:cs typeface="+mn-cs"/>
              </a:rPr>
              <a:t> SUPPLEMENTARY CAPABILITIES ASSESSMENT</a:t>
            </a:r>
          </a:p>
        </p:txBody>
      </p:sp>
    </p:spTree>
    <p:extLst>
      <p:ext uri="{BB962C8B-B14F-4D97-AF65-F5344CB8AC3E}">
        <p14:creationId xmlns:p14="http://schemas.microsoft.com/office/powerpoint/2010/main" val="277299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CA3E6C6-9267-4141-973A-1BE91E5B04B2}"/>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93" name="think-cell Slide" r:id="rId6" imgW="470" imgH="469" progId="TCLayout.ActiveDocument.1">
                  <p:embed/>
                </p:oleObj>
              </mc:Choice>
              <mc:Fallback>
                <p:oleObj name="think-cell Slide" r:id="rId6" imgW="470" imgH="469" progId="TCLayout.ActiveDocument.1">
                  <p:embed/>
                  <p:pic>
                    <p:nvPicPr>
                      <p:cNvPr id="6" name="Object 5" hidden="1">
                        <a:extLst>
                          <a:ext uri="{FF2B5EF4-FFF2-40B4-BE49-F238E27FC236}">
                            <a16:creationId xmlns:a16="http://schemas.microsoft.com/office/drawing/2014/main" id="{8CA3E6C6-9267-4141-973A-1BE91E5B04B2}"/>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FAE2120-5B8E-4698-8095-757582C828C3}"/>
              </a:ext>
            </a:extLst>
          </p:cNvPr>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Assessment Summary: Support Capabilities</a:t>
            </a:r>
          </a:p>
        </p:txBody>
      </p:sp>
      <p:cxnSp>
        <p:nvCxnSpPr>
          <p:cNvPr id="139" name="Straight Connector 138">
            <a:extLst>
              <a:ext uri="{FF2B5EF4-FFF2-40B4-BE49-F238E27FC236}">
                <a16:creationId xmlns:a16="http://schemas.microsoft.com/office/drawing/2014/main" id="{2A7DE56B-79A6-4191-A5E5-6941B3254BA6}"/>
              </a:ext>
            </a:extLst>
          </p:cNvPr>
          <p:cNvCxnSpPr>
            <a:cxnSpLocks/>
          </p:cNvCxnSpPr>
          <p:nvPr/>
        </p:nvCxnSpPr>
        <p:spPr>
          <a:xfrm>
            <a:off x="2057276" y="4170814"/>
            <a:ext cx="6986954"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7A510C6-E4C8-4D52-BD6D-E2394A68AED4}"/>
              </a:ext>
            </a:extLst>
          </p:cNvPr>
          <p:cNvCxnSpPr>
            <a:cxnSpLocks/>
          </p:cNvCxnSpPr>
          <p:nvPr/>
        </p:nvCxnSpPr>
        <p:spPr>
          <a:xfrm>
            <a:off x="2057276" y="5170089"/>
            <a:ext cx="6986954"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CAFFFEC-F82B-4144-B195-41AC00F6FB19}"/>
              </a:ext>
            </a:extLst>
          </p:cNvPr>
          <p:cNvCxnSpPr>
            <a:cxnSpLocks/>
          </p:cNvCxnSpPr>
          <p:nvPr/>
        </p:nvCxnSpPr>
        <p:spPr>
          <a:xfrm>
            <a:off x="2057276" y="2789360"/>
            <a:ext cx="6986954"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37908774-9466-4B35-B08F-224567AE8E83}"/>
              </a:ext>
            </a:extLst>
          </p:cNvPr>
          <p:cNvSpPr txBox="1">
            <a:spLocks/>
          </p:cNvSpPr>
          <p:nvPr/>
        </p:nvSpPr>
        <p:spPr>
          <a:xfrm>
            <a:off x="6755135" y="1547078"/>
            <a:ext cx="2160305" cy="1184940"/>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Ease of maintenance</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in having one system vs two</a:t>
            </a:r>
          </a:p>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Preserved performance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as the core moves to cloud</a:t>
            </a:r>
          </a:p>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Lower cost</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through cloud storage and less software</a:t>
            </a:r>
            <a:endParaRPr kumimoji="0" lang="en-US" sz="12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82" name="TextBox 81">
            <a:extLst>
              <a:ext uri="{FF2B5EF4-FFF2-40B4-BE49-F238E27FC236}">
                <a16:creationId xmlns:a16="http://schemas.microsoft.com/office/drawing/2014/main" id="{7DEC0C69-F03E-4F39-9775-0070BC46976B}"/>
              </a:ext>
            </a:extLst>
          </p:cNvPr>
          <p:cNvSpPr txBox="1">
            <a:spLocks/>
          </p:cNvSpPr>
          <p:nvPr/>
        </p:nvSpPr>
        <p:spPr>
          <a:xfrm>
            <a:off x="4350471" y="1547078"/>
            <a:ext cx="2326554" cy="592470"/>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Single imaging system per </a:t>
            </a:r>
            <a:r>
              <a:rPr kumimoji="0" lang="en-US" sz="1200" b="1" i="0" u="none" strike="noStrike" kern="1200" cap="none" spc="0" normalizeH="0" baseline="0" noProof="0" dirty="0" err="1">
                <a:ln>
                  <a:noFill/>
                </a:ln>
                <a:solidFill>
                  <a:srgbClr val="000000"/>
                </a:solidFill>
                <a:effectLst/>
                <a:uLnTx/>
                <a:uFillTx/>
                <a:latin typeface="Century Gothic"/>
                <a:ea typeface="+mn-ea"/>
                <a:cs typeface="+mn-cs"/>
              </a:rPr>
              <a:t>LRS</a:t>
            </a:r>
            <a:r>
              <a:rPr kumimoji="0" lang="en-US" sz="1200" b="1" i="0" u="none" strike="noStrike" kern="1200" cap="none" spc="0" normalizeH="0" baseline="0" noProof="0" dirty="0">
                <a:ln>
                  <a:noFill/>
                </a:ln>
                <a:solidFill>
                  <a:srgbClr val="000000"/>
                </a:solidFill>
                <a:effectLst/>
                <a:uLnTx/>
                <a:uFillTx/>
                <a:latin typeface="Century Gothic"/>
                <a:ea typeface="+mn-ea"/>
                <a:cs typeface="+mn-cs"/>
              </a:rPr>
              <a:t> model: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(Documentum)</a:t>
            </a:r>
          </a:p>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Documents hosted in cloud</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a:t>
            </a:r>
          </a:p>
        </p:txBody>
      </p:sp>
      <p:sp>
        <p:nvSpPr>
          <p:cNvPr id="81" name="TextBox 80">
            <a:extLst>
              <a:ext uri="{FF2B5EF4-FFF2-40B4-BE49-F238E27FC236}">
                <a16:creationId xmlns:a16="http://schemas.microsoft.com/office/drawing/2014/main" id="{B6FAE853-79C5-4E57-A0B9-81F87637CE18}"/>
              </a:ext>
            </a:extLst>
          </p:cNvPr>
          <p:cNvSpPr txBox="1">
            <a:spLocks/>
          </p:cNvSpPr>
          <p:nvPr/>
        </p:nvSpPr>
        <p:spPr>
          <a:xfrm>
            <a:off x="2206118" y="1547078"/>
            <a:ext cx="2106017" cy="73866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Similar imaging systems: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Both systems enable scanning documents and uploading to core app.</a:t>
            </a:r>
          </a:p>
        </p:txBody>
      </p:sp>
      <p:sp>
        <p:nvSpPr>
          <p:cNvPr id="154" name="TextBox 153">
            <a:extLst>
              <a:ext uri="{FF2B5EF4-FFF2-40B4-BE49-F238E27FC236}">
                <a16:creationId xmlns:a16="http://schemas.microsoft.com/office/drawing/2014/main" id="{B20B4177-3EC1-4649-84D3-AA1CD1A9F538}"/>
              </a:ext>
            </a:extLst>
          </p:cNvPr>
          <p:cNvSpPr txBox="1">
            <a:spLocks/>
          </p:cNvSpPr>
          <p:nvPr/>
        </p:nvSpPr>
        <p:spPr>
          <a:xfrm>
            <a:off x="6755135" y="2904923"/>
            <a:ext cx="2160305" cy="1146468"/>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Ease of maintenance</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in having one print solution</a:t>
            </a:r>
          </a:p>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Load balancing, rapid print backup, and faster mail delivery</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relative to single print facility</a:t>
            </a:r>
          </a:p>
        </p:txBody>
      </p:sp>
      <p:sp>
        <p:nvSpPr>
          <p:cNvPr id="7" name="TextBox 6">
            <a:extLst>
              <a:ext uri="{FF2B5EF4-FFF2-40B4-BE49-F238E27FC236}">
                <a16:creationId xmlns:a16="http://schemas.microsoft.com/office/drawing/2014/main" id="{57B68F4D-21A7-4348-A1D8-3D61F694D750}"/>
              </a:ext>
            </a:extLst>
          </p:cNvPr>
          <p:cNvSpPr txBox="1">
            <a:spLocks/>
          </p:cNvSpPr>
          <p:nvPr/>
        </p:nvSpPr>
        <p:spPr>
          <a:xfrm>
            <a:off x="4350471" y="2904923"/>
            <a:ext cx="2326554" cy="777136"/>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Single Managed Print Services (MPS) vendor </a:t>
            </a:r>
          </a:p>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Multiple primary printing facilities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(e.g., North/South)</a:t>
            </a:r>
          </a:p>
        </p:txBody>
      </p:sp>
      <p:sp>
        <p:nvSpPr>
          <p:cNvPr id="8" name="TextBox 7">
            <a:extLst>
              <a:ext uri="{FF2B5EF4-FFF2-40B4-BE49-F238E27FC236}">
                <a16:creationId xmlns:a16="http://schemas.microsoft.com/office/drawing/2014/main" id="{57EFAEB5-417F-438E-9C46-9662AA83081E}"/>
              </a:ext>
            </a:extLst>
          </p:cNvPr>
          <p:cNvSpPr txBox="1">
            <a:spLocks/>
          </p:cNvSpPr>
          <p:nvPr/>
        </p:nvSpPr>
        <p:spPr>
          <a:xfrm>
            <a:off x="2206118" y="2904923"/>
            <a:ext cx="2106017" cy="1146468"/>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Separate Managed Services vendors: </a:t>
            </a:r>
            <a:r>
              <a:rPr kumimoji="0" lang="en-US" sz="1200" b="0" i="0" u="none" strike="noStrike" kern="1200" cap="none" spc="0" normalizeH="0" baseline="0" noProof="0" dirty="0" err="1">
                <a:ln>
                  <a:noFill/>
                </a:ln>
                <a:solidFill>
                  <a:srgbClr val="000000"/>
                </a:solidFill>
                <a:effectLst/>
                <a:uLnTx/>
                <a:uFillTx/>
                <a:latin typeface="Century Gothic"/>
                <a:ea typeface="+mn-ea"/>
                <a:cs typeface="+mn-cs"/>
              </a:rPr>
              <a:t>LRS</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uses Xerox, C-IV uses DXC, subcontracted through SI </a:t>
            </a:r>
          </a:p>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Primary and backup facilities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in both cases</a:t>
            </a:r>
          </a:p>
        </p:txBody>
      </p:sp>
      <p:sp>
        <p:nvSpPr>
          <p:cNvPr id="120" name="TextBox 119">
            <a:extLst>
              <a:ext uri="{FF2B5EF4-FFF2-40B4-BE49-F238E27FC236}">
                <a16:creationId xmlns:a16="http://schemas.microsoft.com/office/drawing/2014/main" id="{8F6D3A3A-7BE7-4F69-9E4E-2D6749A597AF}"/>
              </a:ext>
            </a:extLst>
          </p:cNvPr>
          <p:cNvSpPr txBox="1">
            <a:spLocks/>
          </p:cNvSpPr>
          <p:nvPr/>
        </p:nvSpPr>
        <p:spPr>
          <a:xfrm>
            <a:off x="228560" y="2904923"/>
            <a:ext cx="1852652" cy="1184940"/>
          </a:xfrm>
          <a:prstGeom prst="rect">
            <a:avLst/>
          </a:prstGeom>
          <a:solidFill>
            <a:schemeClr val="accent2"/>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rgbClr val="204762"/>
              </a:buClr>
              <a:buSzPct val="100000"/>
              <a:defRPr sz="1050" b="1" baseline="0">
                <a:solidFill>
                  <a:schemeClr val="bg1"/>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Central </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a:ln>
                  <a:noFill/>
                </a:ln>
                <a:solidFill>
                  <a:srgbClr val="FFFFFF"/>
                </a:solidFill>
                <a:effectLst/>
                <a:uLnTx/>
                <a:uFillTx/>
                <a:latin typeface="Century Gothic"/>
                <a:ea typeface="+mn-ea"/>
                <a:cs typeface="+mn-cs"/>
              </a:rPr>
              <a:t>Print</a:t>
            </a:r>
          </a:p>
        </p:txBody>
      </p:sp>
      <p:grpSp>
        <p:nvGrpSpPr>
          <p:cNvPr id="44" name="Group 43">
            <a:extLst>
              <a:ext uri="{FF2B5EF4-FFF2-40B4-BE49-F238E27FC236}">
                <a16:creationId xmlns:a16="http://schemas.microsoft.com/office/drawing/2014/main" id="{7E60DA92-EF4B-473E-8477-1685F4570631}"/>
              </a:ext>
            </a:extLst>
          </p:cNvPr>
          <p:cNvGrpSpPr/>
          <p:nvPr/>
        </p:nvGrpSpPr>
        <p:grpSpPr>
          <a:xfrm>
            <a:off x="1623086" y="3355383"/>
            <a:ext cx="280374" cy="284020"/>
            <a:chOff x="3333750" y="5165726"/>
            <a:chExt cx="846137" cy="830263"/>
          </a:xfrm>
          <a:solidFill>
            <a:schemeClr val="bg1"/>
          </a:solidFill>
        </p:grpSpPr>
        <p:sp>
          <p:nvSpPr>
            <p:cNvPr id="45" name="Freeform 52">
              <a:extLst>
                <a:ext uri="{FF2B5EF4-FFF2-40B4-BE49-F238E27FC236}">
                  <a16:creationId xmlns:a16="http://schemas.microsoft.com/office/drawing/2014/main" id="{789C3D1A-4795-4A8A-BC77-FA0B6AD7588B}"/>
                </a:ext>
              </a:extLst>
            </p:cNvPr>
            <p:cNvSpPr>
              <a:spLocks/>
            </p:cNvSpPr>
            <p:nvPr/>
          </p:nvSpPr>
          <p:spPr bwMode="auto">
            <a:xfrm>
              <a:off x="3541713" y="5165726"/>
              <a:ext cx="574675" cy="274638"/>
            </a:xfrm>
            <a:custGeom>
              <a:avLst/>
              <a:gdLst>
                <a:gd name="T0" fmla="*/ 362 w 362"/>
                <a:gd name="T1" fmla="*/ 173 h 173"/>
                <a:gd name="T2" fmla="*/ 362 w 362"/>
                <a:gd name="T3" fmla="*/ 133 h 173"/>
                <a:gd name="T4" fmla="*/ 149 w 362"/>
                <a:gd name="T5" fmla="*/ 0 h 173"/>
                <a:gd name="T6" fmla="*/ 0 w 362"/>
                <a:gd name="T7" fmla="*/ 95 h 173"/>
                <a:gd name="T8" fmla="*/ 0 w 362"/>
                <a:gd name="T9" fmla="*/ 142 h 173"/>
                <a:gd name="T10" fmla="*/ 149 w 362"/>
                <a:gd name="T11" fmla="*/ 57 h 173"/>
                <a:gd name="T12" fmla="*/ 362 w 362"/>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362" h="173">
                  <a:moveTo>
                    <a:pt x="362" y="173"/>
                  </a:moveTo>
                  <a:lnTo>
                    <a:pt x="362" y="133"/>
                  </a:lnTo>
                  <a:lnTo>
                    <a:pt x="149" y="0"/>
                  </a:lnTo>
                  <a:lnTo>
                    <a:pt x="0" y="95"/>
                  </a:lnTo>
                  <a:lnTo>
                    <a:pt x="0" y="142"/>
                  </a:lnTo>
                  <a:lnTo>
                    <a:pt x="149" y="57"/>
                  </a:lnTo>
                  <a:lnTo>
                    <a:pt x="362"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sp>
          <p:nvSpPr>
            <p:cNvPr id="46" name="Freeform 53">
              <a:extLst>
                <a:ext uri="{FF2B5EF4-FFF2-40B4-BE49-F238E27FC236}">
                  <a16:creationId xmlns:a16="http://schemas.microsoft.com/office/drawing/2014/main" id="{AD85C8F2-CFFD-4E61-8DE1-02279757A4CB}"/>
                </a:ext>
              </a:extLst>
            </p:cNvPr>
            <p:cNvSpPr>
              <a:spLocks noEditPoints="1"/>
            </p:cNvSpPr>
            <p:nvPr/>
          </p:nvSpPr>
          <p:spPr bwMode="auto">
            <a:xfrm>
              <a:off x="3333750" y="5302251"/>
              <a:ext cx="846137" cy="693738"/>
            </a:xfrm>
            <a:custGeom>
              <a:avLst/>
              <a:gdLst>
                <a:gd name="T0" fmla="*/ 208 w 225"/>
                <a:gd name="T1" fmla="*/ 129 h 185"/>
                <a:gd name="T2" fmla="*/ 208 w 225"/>
                <a:gd name="T3" fmla="*/ 122 h 185"/>
                <a:gd name="T4" fmla="*/ 118 w 225"/>
                <a:gd name="T5" fmla="*/ 98 h 185"/>
                <a:gd name="T6" fmla="*/ 56 w 225"/>
                <a:gd name="T7" fmla="*/ 115 h 185"/>
                <a:gd name="T8" fmla="*/ 56 w 225"/>
                <a:gd name="T9" fmla="*/ 106 h 185"/>
                <a:gd name="T10" fmla="*/ 118 w 225"/>
                <a:gd name="T11" fmla="*/ 87 h 185"/>
                <a:gd name="T12" fmla="*/ 208 w 225"/>
                <a:gd name="T13" fmla="*/ 113 h 185"/>
                <a:gd name="T14" fmla="*/ 208 w 225"/>
                <a:gd name="T15" fmla="*/ 96 h 185"/>
                <a:gd name="T16" fmla="*/ 118 w 225"/>
                <a:gd name="T17" fmla="*/ 65 h 185"/>
                <a:gd name="T18" fmla="*/ 56 w 225"/>
                <a:gd name="T19" fmla="*/ 87 h 185"/>
                <a:gd name="T20" fmla="*/ 56 w 225"/>
                <a:gd name="T21" fmla="*/ 78 h 185"/>
                <a:gd name="T22" fmla="*/ 118 w 225"/>
                <a:gd name="T23" fmla="*/ 54 h 185"/>
                <a:gd name="T24" fmla="*/ 208 w 225"/>
                <a:gd name="T25" fmla="*/ 88 h 185"/>
                <a:gd name="T26" fmla="*/ 208 w 225"/>
                <a:gd name="T27" fmla="*/ 71 h 185"/>
                <a:gd name="T28" fmla="*/ 118 w 225"/>
                <a:gd name="T29" fmla="*/ 32 h 185"/>
                <a:gd name="T30" fmla="*/ 56 w 225"/>
                <a:gd name="T31" fmla="*/ 59 h 185"/>
                <a:gd name="T32" fmla="*/ 56 w 225"/>
                <a:gd name="T33" fmla="*/ 51 h 185"/>
                <a:gd name="T34" fmla="*/ 118 w 225"/>
                <a:gd name="T35" fmla="*/ 21 h 185"/>
                <a:gd name="T36" fmla="*/ 208 w 225"/>
                <a:gd name="T37" fmla="*/ 63 h 185"/>
                <a:gd name="T38" fmla="*/ 208 w 225"/>
                <a:gd name="T39" fmla="*/ 46 h 185"/>
                <a:gd name="T40" fmla="*/ 118 w 225"/>
                <a:gd name="T41" fmla="*/ 0 h 185"/>
                <a:gd name="T42" fmla="*/ 55 w 225"/>
                <a:gd name="T43" fmla="*/ 32 h 185"/>
                <a:gd name="T44" fmla="*/ 55 w 225"/>
                <a:gd name="T45" fmla="*/ 49 h 185"/>
                <a:gd name="T46" fmla="*/ 39 w 225"/>
                <a:gd name="T47" fmla="*/ 43 h 185"/>
                <a:gd name="T48" fmla="*/ 15 w 225"/>
                <a:gd name="T49" fmla="*/ 56 h 185"/>
                <a:gd name="T50" fmla="*/ 15 w 225"/>
                <a:gd name="T51" fmla="*/ 139 h 185"/>
                <a:gd name="T52" fmla="*/ 0 w 225"/>
                <a:gd name="T53" fmla="*/ 141 h 185"/>
                <a:gd name="T54" fmla="*/ 0 w 225"/>
                <a:gd name="T55" fmla="*/ 185 h 185"/>
                <a:gd name="T56" fmla="*/ 156 w 225"/>
                <a:gd name="T57" fmla="*/ 185 h 185"/>
                <a:gd name="T58" fmla="*/ 156 w 225"/>
                <a:gd name="T59" fmla="*/ 149 h 185"/>
                <a:gd name="T60" fmla="*/ 202 w 225"/>
                <a:gd name="T61" fmla="*/ 157 h 185"/>
                <a:gd name="T62" fmla="*/ 202 w 225"/>
                <a:gd name="T63" fmla="*/ 185 h 185"/>
                <a:gd name="T64" fmla="*/ 225 w 225"/>
                <a:gd name="T65" fmla="*/ 185 h 185"/>
                <a:gd name="T66" fmla="*/ 225 w 225"/>
                <a:gd name="T67" fmla="*/ 132 h 185"/>
                <a:gd name="T68" fmla="*/ 208 w 225"/>
                <a:gd name="T69" fmla="*/ 129 h 185"/>
                <a:gd name="T70" fmla="*/ 24 w 225"/>
                <a:gd name="T71" fmla="*/ 64 h 185"/>
                <a:gd name="T72" fmla="*/ 32 w 225"/>
                <a:gd name="T73" fmla="*/ 60 h 185"/>
                <a:gd name="T74" fmla="*/ 32 w 225"/>
                <a:gd name="T75" fmla="*/ 136 h 185"/>
                <a:gd name="T76" fmla="*/ 24 w 225"/>
                <a:gd name="T77" fmla="*/ 137 h 185"/>
                <a:gd name="T78" fmla="*/ 24 w 225"/>
                <a:gd name="T79" fmla="*/ 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5" h="185">
                  <a:moveTo>
                    <a:pt x="208" y="129"/>
                  </a:moveTo>
                  <a:cubicBezTo>
                    <a:pt x="208" y="122"/>
                    <a:pt x="208" y="122"/>
                    <a:pt x="208" y="122"/>
                  </a:cubicBezTo>
                  <a:cubicBezTo>
                    <a:pt x="118" y="98"/>
                    <a:pt x="118" y="98"/>
                    <a:pt x="118" y="98"/>
                  </a:cubicBezTo>
                  <a:cubicBezTo>
                    <a:pt x="56" y="115"/>
                    <a:pt x="56" y="115"/>
                    <a:pt x="56" y="115"/>
                  </a:cubicBezTo>
                  <a:cubicBezTo>
                    <a:pt x="56" y="106"/>
                    <a:pt x="56" y="106"/>
                    <a:pt x="56" y="106"/>
                  </a:cubicBezTo>
                  <a:cubicBezTo>
                    <a:pt x="63" y="104"/>
                    <a:pt x="118" y="87"/>
                    <a:pt x="118" y="87"/>
                  </a:cubicBezTo>
                  <a:cubicBezTo>
                    <a:pt x="208" y="113"/>
                    <a:pt x="208" y="113"/>
                    <a:pt x="208" y="113"/>
                  </a:cubicBezTo>
                  <a:cubicBezTo>
                    <a:pt x="208" y="96"/>
                    <a:pt x="208" y="96"/>
                    <a:pt x="208" y="96"/>
                  </a:cubicBezTo>
                  <a:cubicBezTo>
                    <a:pt x="118" y="65"/>
                    <a:pt x="118" y="65"/>
                    <a:pt x="118" y="65"/>
                  </a:cubicBezTo>
                  <a:cubicBezTo>
                    <a:pt x="56" y="87"/>
                    <a:pt x="56" y="87"/>
                    <a:pt x="56" y="87"/>
                  </a:cubicBezTo>
                  <a:cubicBezTo>
                    <a:pt x="56" y="78"/>
                    <a:pt x="56" y="78"/>
                    <a:pt x="56" y="78"/>
                  </a:cubicBezTo>
                  <a:cubicBezTo>
                    <a:pt x="63" y="76"/>
                    <a:pt x="118" y="54"/>
                    <a:pt x="118" y="54"/>
                  </a:cubicBezTo>
                  <a:cubicBezTo>
                    <a:pt x="208" y="88"/>
                    <a:pt x="208" y="88"/>
                    <a:pt x="208" y="88"/>
                  </a:cubicBezTo>
                  <a:cubicBezTo>
                    <a:pt x="208" y="71"/>
                    <a:pt x="208" y="71"/>
                    <a:pt x="208" y="71"/>
                  </a:cubicBezTo>
                  <a:cubicBezTo>
                    <a:pt x="118" y="32"/>
                    <a:pt x="118" y="32"/>
                    <a:pt x="118" y="32"/>
                  </a:cubicBezTo>
                  <a:cubicBezTo>
                    <a:pt x="56" y="59"/>
                    <a:pt x="56" y="59"/>
                    <a:pt x="56" y="59"/>
                  </a:cubicBezTo>
                  <a:cubicBezTo>
                    <a:pt x="56" y="51"/>
                    <a:pt x="56" y="51"/>
                    <a:pt x="56" y="51"/>
                  </a:cubicBezTo>
                  <a:cubicBezTo>
                    <a:pt x="63" y="47"/>
                    <a:pt x="118" y="21"/>
                    <a:pt x="118" y="21"/>
                  </a:cubicBezTo>
                  <a:cubicBezTo>
                    <a:pt x="118" y="21"/>
                    <a:pt x="208" y="63"/>
                    <a:pt x="208" y="63"/>
                  </a:cubicBezTo>
                  <a:cubicBezTo>
                    <a:pt x="208" y="46"/>
                    <a:pt x="208" y="46"/>
                    <a:pt x="208" y="46"/>
                  </a:cubicBezTo>
                  <a:cubicBezTo>
                    <a:pt x="118" y="0"/>
                    <a:pt x="118" y="0"/>
                    <a:pt x="118" y="0"/>
                  </a:cubicBezTo>
                  <a:cubicBezTo>
                    <a:pt x="55" y="32"/>
                    <a:pt x="55" y="32"/>
                    <a:pt x="55" y="32"/>
                  </a:cubicBezTo>
                  <a:cubicBezTo>
                    <a:pt x="55" y="49"/>
                    <a:pt x="55" y="49"/>
                    <a:pt x="55" y="49"/>
                  </a:cubicBezTo>
                  <a:cubicBezTo>
                    <a:pt x="39" y="43"/>
                    <a:pt x="39" y="43"/>
                    <a:pt x="39" y="43"/>
                  </a:cubicBezTo>
                  <a:cubicBezTo>
                    <a:pt x="15" y="56"/>
                    <a:pt x="15" y="56"/>
                    <a:pt x="15" y="56"/>
                  </a:cubicBezTo>
                  <a:cubicBezTo>
                    <a:pt x="15" y="139"/>
                    <a:pt x="15" y="139"/>
                    <a:pt x="15" y="139"/>
                  </a:cubicBezTo>
                  <a:cubicBezTo>
                    <a:pt x="0" y="141"/>
                    <a:pt x="0" y="141"/>
                    <a:pt x="0" y="141"/>
                  </a:cubicBezTo>
                  <a:cubicBezTo>
                    <a:pt x="0" y="185"/>
                    <a:pt x="0" y="185"/>
                    <a:pt x="0" y="185"/>
                  </a:cubicBezTo>
                  <a:cubicBezTo>
                    <a:pt x="156" y="185"/>
                    <a:pt x="156" y="185"/>
                    <a:pt x="156" y="185"/>
                  </a:cubicBezTo>
                  <a:cubicBezTo>
                    <a:pt x="156" y="149"/>
                    <a:pt x="156" y="149"/>
                    <a:pt x="156" y="149"/>
                  </a:cubicBezTo>
                  <a:cubicBezTo>
                    <a:pt x="202" y="157"/>
                    <a:pt x="202" y="157"/>
                    <a:pt x="202" y="157"/>
                  </a:cubicBezTo>
                  <a:cubicBezTo>
                    <a:pt x="202" y="185"/>
                    <a:pt x="202" y="185"/>
                    <a:pt x="202" y="185"/>
                  </a:cubicBezTo>
                  <a:cubicBezTo>
                    <a:pt x="225" y="185"/>
                    <a:pt x="225" y="185"/>
                    <a:pt x="225" y="185"/>
                  </a:cubicBezTo>
                  <a:cubicBezTo>
                    <a:pt x="225" y="132"/>
                    <a:pt x="225" y="132"/>
                    <a:pt x="225" y="132"/>
                  </a:cubicBezTo>
                  <a:lnTo>
                    <a:pt x="208" y="129"/>
                  </a:lnTo>
                  <a:close/>
                  <a:moveTo>
                    <a:pt x="24" y="64"/>
                  </a:moveTo>
                  <a:cubicBezTo>
                    <a:pt x="32" y="60"/>
                    <a:pt x="32" y="60"/>
                    <a:pt x="32" y="60"/>
                  </a:cubicBezTo>
                  <a:cubicBezTo>
                    <a:pt x="32" y="136"/>
                    <a:pt x="32" y="136"/>
                    <a:pt x="32" y="136"/>
                  </a:cubicBezTo>
                  <a:cubicBezTo>
                    <a:pt x="24" y="137"/>
                    <a:pt x="24" y="137"/>
                    <a:pt x="24" y="137"/>
                  </a:cubicBezTo>
                  <a:lnTo>
                    <a:pt x="2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grpSp>
      <p:sp>
        <p:nvSpPr>
          <p:cNvPr id="155" name="TextBox 154">
            <a:extLst>
              <a:ext uri="{FF2B5EF4-FFF2-40B4-BE49-F238E27FC236}">
                <a16:creationId xmlns:a16="http://schemas.microsoft.com/office/drawing/2014/main" id="{20DEC5DB-CBF9-4757-8C1E-C37C2C9F6E42}"/>
              </a:ext>
            </a:extLst>
          </p:cNvPr>
          <p:cNvSpPr txBox="1">
            <a:spLocks/>
          </p:cNvSpPr>
          <p:nvPr/>
        </p:nvSpPr>
        <p:spPr>
          <a:xfrm>
            <a:off x="6755136" y="4259035"/>
            <a:ext cx="2063188" cy="738664"/>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Tickets related to the future core application should be managed by a single helpdesk</a:t>
            </a:r>
          </a:p>
        </p:txBody>
      </p:sp>
      <p:sp>
        <p:nvSpPr>
          <p:cNvPr id="5" name="TextBox 4">
            <a:extLst>
              <a:ext uri="{FF2B5EF4-FFF2-40B4-BE49-F238E27FC236}">
                <a16:creationId xmlns:a16="http://schemas.microsoft.com/office/drawing/2014/main" id="{2AD53512-673F-43AF-A1A7-5A491B21D9DE}"/>
              </a:ext>
            </a:extLst>
          </p:cNvPr>
          <p:cNvSpPr txBox="1">
            <a:spLocks/>
          </p:cNvSpPr>
          <p:nvPr/>
        </p:nvSpPr>
        <p:spPr>
          <a:xfrm>
            <a:off x="4350471" y="4259035"/>
            <a:ext cx="2326554" cy="369332"/>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Single </a:t>
            </a:r>
            <a:r>
              <a:rPr kumimoji="0" lang="en-US" sz="1200" b="1" i="0" u="none" strike="noStrike" kern="1200" cap="none" spc="0" normalizeH="0" baseline="0" noProof="0" dirty="0" err="1">
                <a:ln>
                  <a:noFill/>
                </a:ln>
                <a:solidFill>
                  <a:srgbClr val="000000"/>
                </a:solidFill>
                <a:effectLst/>
                <a:uLnTx/>
                <a:uFillTx/>
                <a:latin typeface="Century Gothic"/>
                <a:ea typeface="+mn-ea"/>
                <a:cs typeface="+mn-cs"/>
              </a:rPr>
              <a:t>CalACES</a:t>
            </a:r>
            <a:r>
              <a:rPr kumimoji="0" lang="en-US" sz="1200" b="1" i="0" u="none" strike="noStrike" kern="1200" cap="none" spc="0" normalizeH="0" baseline="0" noProof="0" dirty="0">
                <a:ln>
                  <a:noFill/>
                </a:ln>
                <a:solidFill>
                  <a:srgbClr val="000000"/>
                </a:solidFill>
                <a:effectLst/>
                <a:uLnTx/>
                <a:uFillTx/>
                <a:latin typeface="Century Gothic"/>
                <a:ea typeface="+mn-ea"/>
                <a:cs typeface="+mn-cs"/>
              </a:rPr>
              <a:t> managed services for IT Helpdesk L3</a:t>
            </a:r>
          </a:p>
        </p:txBody>
      </p:sp>
      <p:sp>
        <p:nvSpPr>
          <p:cNvPr id="3" name="TextBox 2">
            <a:extLst>
              <a:ext uri="{FF2B5EF4-FFF2-40B4-BE49-F238E27FC236}">
                <a16:creationId xmlns:a16="http://schemas.microsoft.com/office/drawing/2014/main" id="{1FD039F0-EB71-4B5C-AED0-C074A66897E3}"/>
              </a:ext>
            </a:extLst>
          </p:cNvPr>
          <p:cNvSpPr txBox="1">
            <a:spLocks/>
          </p:cNvSpPr>
          <p:nvPr/>
        </p:nvSpPr>
        <p:spPr>
          <a:xfrm>
            <a:off x="2206118" y="4259035"/>
            <a:ext cx="2106017" cy="73866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Separate Managed Services: </a:t>
            </a:r>
            <a:r>
              <a:rPr kumimoji="0" lang="en-US" sz="1200" b="0" i="0" u="none" strike="noStrike" kern="1200" cap="none" spc="0" normalizeH="0" baseline="0" noProof="0" dirty="0" err="1">
                <a:ln>
                  <a:noFill/>
                </a:ln>
                <a:solidFill>
                  <a:srgbClr val="000000"/>
                </a:solidFill>
                <a:effectLst/>
                <a:uLnTx/>
                <a:uFillTx/>
                <a:latin typeface="Century Gothic"/>
                <a:ea typeface="+mn-ea"/>
                <a:cs typeface="+mn-cs"/>
              </a:rPr>
              <a:t>LRS</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and C-IV have their own separate L3 managed services</a:t>
            </a:r>
          </a:p>
        </p:txBody>
      </p:sp>
      <p:sp>
        <p:nvSpPr>
          <p:cNvPr id="123" name="TextBox 122">
            <a:extLst>
              <a:ext uri="{FF2B5EF4-FFF2-40B4-BE49-F238E27FC236}">
                <a16:creationId xmlns:a16="http://schemas.microsoft.com/office/drawing/2014/main" id="{3628CF45-97EB-4A54-AAA0-CAEDD76FFA1F}"/>
              </a:ext>
            </a:extLst>
          </p:cNvPr>
          <p:cNvSpPr txBox="1">
            <a:spLocks/>
          </p:cNvSpPr>
          <p:nvPr/>
        </p:nvSpPr>
        <p:spPr>
          <a:xfrm>
            <a:off x="228560" y="4259035"/>
            <a:ext cx="1852652" cy="846386"/>
          </a:xfrm>
          <a:prstGeom prst="rect">
            <a:avLst/>
          </a:prstGeom>
          <a:solidFill>
            <a:schemeClr val="accent2"/>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rgbClr val="204762"/>
              </a:buClr>
              <a:buSzPct val="100000"/>
              <a:defRPr sz="1050" b="1" baseline="0">
                <a:solidFill>
                  <a:schemeClr val="bg1"/>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IT Helpdesk </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a:ln>
                  <a:noFill/>
                </a:ln>
                <a:solidFill>
                  <a:srgbClr val="FFFFFF"/>
                </a:solidFill>
                <a:effectLst/>
                <a:uLnTx/>
                <a:uFillTx/>
                <a:latin typeface="Century Gothic"/>
                <a:ea typeface="+mn-ea"/>
                <a:cs typeface="+mn-cs"/>
              </a:rPr>
              <a:t>Services L3</a:t>
            </a:r>
          </a:p>
        </p:txBody>
      </p:sp>
      <p:grpSp>
        <p:nvGrpSpPr>
          <p:cNvPr id="49" name="Group 48">
            <a:extLst>
              <a:ext uri="{FF2B5EF4-FFF2-40B4-BE49-F238E27FC236}">
                <a16:creationId xmlns:a16="http://schemas.microsoft.com/office/drawing/2014/main" id="{3A8C55EE-0DC5-4F96-B767-CF74441F4B82}"/>
              </a:ext>
            </a:extLst>
          </p:cNvPr>
          <p:cNvGrpSpPr/>
          <p:nvPr/>
        </p:nvGrpSpPr>
        <p:grpSpPr>
          <a:xfrm>
            <a:off x="1619600" y="4557702"/>
            <a:ext cx="287347" cy="249053"/>
            <a:chOff x="6356350" y="5638800"/>
            <a:chExt cx="625475" cy="522288"/>
          </a:xfrm>
          <a:solidFill>
            <a:schemeClr val="bg1"/>
          </a:solidFill>
        </p:grpSpPr>
        <p:sp>
          <p:nvSpPr>
            <p:cNvPr id="50" name="Freeform 92">
              <a:extLst>
                <a:ext uri="{FF2B5EF4-FFF2-40B4-BE49-F238E27FC236}">
                  <a16:creationId xmlns:a16="http://schemas.microsoft.com/office/drawing/2014/main" id="{B8400D39-0BAA-46EE-8E37-DB1547E4BA39}"/>
                </a:ext>
              </a:extLst>
            </p:cNvPr>
            <p:cNvSpPr>
              <a:spLocks/>
            </p:cNvSpPr>
            <p:nvPr/>
          </p:nvSpPr>
          <p:spPr bwMode="auto">
            <a:xfrm>
              <a:off x="6356350" y="5942013"/>
              <a:ext cx="625475" cy="219075"/>
            </a:xfrm>
            <a:custGeom>
              <a:avLst/>
              <a:gdLst>
                <a:gd name="T0" fmla="*/ 150 w 164"/>
                <a:gd name="T1" fmla="*/ 0 h 57"/>
                <a:gd name="T2" fmla="*/ 150 w 164"/>
                <a:gd name="T3" fmla="*/ 9 h 57"/>
                <a:gd name="T4" fmla="*/ 157 w 164"/>
                <a:gd name="T5" fmla="*/ 21 h 57"/>
                <a:gd name="T6" fmla="*/ 82 w 164"/>
                <a:gd name="T7" fmla="*/ 50 h 57"/>
                <a:gd name="T8" fmla="*/ 7 w 164"/>
                <a:gd name="T9" fmla="*/ 21 h 57"/>
                <a:gd name="T10" fmla="*/ 14 w 164"/>
                <a:gd name="T11" fmla="*/ 9 h 57"/>
                <a:gd name="T12" fmla="*/ 14 w 164"/>
                <a:gd name="T13" fmla="*/ 0 h 57"/>
                <a:gd name="T14" fmla="*/ 0 w 164"/>
                <a:gd name="T15" fmla="*/ 21 h 57"/>
                <a:gd name="T16" fmla="*/ 82 w 164"/>
                <a:gd name="T17" fmla="*/ 57 h 57"/>
                <a:gd name="T18" fmla="*/ 164 w 164"/>
                <a:gd name="T19" fmla="*/ 21 h 57"/>
                <a:gd name="T20" fmla="*/ 150 w 164"/>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57">
                  <a:moveTo>
                    <a:pt x="150" y="0"/>
                  </a:moveTo>
                  <a:cubicBezTo>
                    <a:pt x="150" y="9"/>
                    <a:pt x="150" y="9"/>
                    <a:pt x="150" y="9"/>
                  </a:cubicBezTo>
                  <a:cubicBezTo>
                    <a:pt x="154" y="13"/>
                    <a:pt x="157" y="17"/>
                    <a:pt x="157" y="21"/>
                  </a:cubicBezTo>
                  <a:cubicBezTo>
                    <a:pt x="157" y="38"/>
                    <a:pt x="117" y="50"/>
                    <a:pt x="82" y="50"/>
                  </a:cubicBezTo>
                  <a:cubicBezTo>
                    <a:pt x="47" y="50"/>
                    <a:pt x="7" y="38"/>
                    <a:pt x="7" y="21"/>
                  </a:cubicBezTo>
                  <a:cubicBezTo>
                    <a:pt x="7" y="17"/>
                    <a:pt x="10" y="13"/>
                    <a:pt x="14" y="9"/>
                  </a:cubicBezTo>
                  <a:cubicBezTo>
                    <a:pt x="14" y="0"/>
                    <a:pt x="14" y="0"/>
                    <a:pt x="14" y="0"/>
                  </a:cubicBezTo>
                  <a:cubicBezTo>
                    <a:pt x="5" y="6"/>
                    <a:pt x="0" y="13"/>
                    <a:pt x="0" y="21"/>
                  </a:cubicBezTo>
                  <a:cubicBezTo>
                    <a:pt x="0" y="41"/>
                    <a:pt x="36" y="57"/>
                    <a:pt x="82" y="57"/>
                  </a:cubicBezTo>
                  <a:cubicBezTo>
                    <a:pt x="128" y="57"/>
                    <a:pt x="164" y="41"/>
                    <a:pt x="164" y="21"/>
                  </a:cubicBezTo>
                  <a:cubicBezTo>
                    <a:pt x="164" y="13"/>
                    <a:pt x="159" y="6"/>
                    <a:pt x="1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51" name="Freeform 93">
              <a:extLst>
                <a:ext uri="{FF2B5EF4-FFF2-40B4-BE49-F238E27FC236}">
                  <a16:creationId xmlns:a16="http://schemas.microsoft.com/office/drawing/2014/main" id="{A1A8C924-FA01-4356-8B69-D63696EBFF78}"/>
                </a:ext>
              </a:extLst>
            </p:cNvPr>
            <p:cNvSpPr>
              <a:spLocks/>
            </p:cNvSpPr>
            <p:nvPr/>
          </p:nvSpPr>
          <p:spPr bwMode="auto">
            <a:xfrm>
              <a:off x="6584950" y="5743575"/>
              <a:ext cx="168275" cy="333375"/>
            </a:xfrm>
            <a:custGeom>
              <a:avLst/>
              <a:gdLst>
                <a:gd name="T0" fmla="*/ 7 w 44"/>
                <a:gd name="T1" fmla="*/ 46 h 87"/>
                <a:gd name="T2" fmla="*/ 7 w 44"/>
                <a:gd name="T3" fmla="*/ 80 h 87"/>
                <a:gd name="T4" fmla="*/ 15 w 44"/>
                <a:gd name="T5" fmla="*/ 87 h 87"/>
                <a:gd name="T6" fmla="*/ 22 w 44"/>
                <a:gd name="T7" fmla="*/ 80 h 87"/>
                <a:gd name="T8" fmla="*/ 29 w 44"/>
                <a:gd name="T9" fmla="*/ 87 h 87"/>
                <a:gd name="T10" fmla="*/ 36 w 44"/>
                <a:gd name="T11" fmla="*/ 80 h 87"/>
                <a:gd name="T12" fmla="*/ 36 w 44"/>
                <a:gd name="T13" fmla="*/ 46 h 87"/>
                <a:gd name="T14" fmla="*/ 44 w 44"/>
                <a:gd name="T15" fmla="*/ 39 h 87"/>
                <a:gd name="T16" fmla="*/ 44 w 44"/>
                <a:gd name="T17" fmla="*/ 17 h 87"/>
                <a:gd name="T18" fmla="*/ 27 w 44"/>
                <a:gd name="T19" fmla="*/ 0 h 87"/>
                <a:gd name="T20" fmla="*/ 17 w 44"/>
                <a:gd name="T21" fmla="*/ 0 h 87"/>
                <a:gd name="T22" fmla="*/ 0 w 44"/>
                <a:gd name="T23" fmla="*/ 17 h 87"/>
                <a:gd name="T24" fmla="*/ 0 w 44"/>
                <a:gd name="T25" fmla="*/ 39 h 87"/>
                <a:gd name="T26" fmla="*/ 7 w 44"/>
                <a:gd name="T27" fmla="*/ 4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87">
                  <a:moveTo>
                    <a:pt x="7" y="46"/>
                  </a:moveTo>
                  <a:cubicBezTo>
                    <a:pt x="7" y="80"/>
                    <a:pt x="7" y="80"/>
                    <a:pt x="7" y="80"/>
                  </a:cubicBezTo>
                  <a:cubicBezTo>
                    <a:pt x="7" y="84"/>
                    <a:pt x="11" y="87"/>
                    <a:pt x="15" y="87"/>
                  </a:cubicBezTo>
                  <a:cubicBezTo>
                    <a:pt x="19" y="87"/>
                    <a:pt x="22" y="84"/>
                    <a:pt x="22" y="80"/>
                  </a:cubicBezTo>
                  <a:cubicBezTo>
                    <a:pt x="22" y="84"/>
                    <a:pt x="25" y="87"/>
                    <a:pt x="29" y="87"/>
                  </a:cubicBezTo>
                  <a:cubicBezTo>
                    <a:pt x="33" y="87"/>
                    <a:pt x="36" y="84"/>
                    <a:pt x="36" y="80"/>
                  </a:cubicBezTo>
                  <a:cubicBezTo>
                    <a:pt x="36" y="46"/>
                    <a:pt x="36" y="46"/>
                    <a:pt x="36" y="46"/>
                  </a:cubicBezTo>
                  <a:cubicBezTo>
                    <a:pt x="41" y="46"/>
                    <a:pt x="44" y="43"/>
                    <a:pt x="44" y="39"/>
                  </a:cubicBezTo>
                  <a:cubicBezTo>
                    <a:pt x="44" y="17"/>
                    <a:pt x="44" y="17"/>
                    <a:pt x="44" y="17"/>
                  </a:cubicBezTo>
                  <a:cubicBezTo>
                    <a:pt x="44" y="5"/>
                    <a:pt x="38" y="0"/>
                    <a:pt x="27" y="0"/>
                  </a:cubicBezTo>
                  <a:cubicBezTo>
                    <a:pt x="17" y="0"/>
                    <a:pt x="17" y="0"/>
                    <a:pt x="17" y="0"/>
                  </a:cubicBezTo>
                  <a:cubicBezTo>
                    <a:pt x="6" y="0"/>
                    <a:pt x="0" y="5"/>
                    <a:pt x="0" y="17"/>
                  </a:cubicBezTo>
                  <a:cubicBezTo>
                    <a:pt x="0" y="39"/>
                    <a:pt x="0" y="39"/>
                    <a:pt x="0" y="39"/>
                  </a:cubicBezTo>
                  <a:cubicBezTo>
                    <a:pt x="0" y="43"/>
                    <a:pt x="3" y="46"/>
                    <a:pt x="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52" name="Freeform 94">
              <a:extLst>
                <a:ext uri="{FF2B5EF4-FFF2-40B4-BE49-F238E27FC236}">
                  <a16:creationId xmlns:a16="http://schemas.microsoft.com/office/drawing/2014/main" id="{8FFB9F7C-1821-4A51-923D-AB1A62ECCFF2}"/>
                </a:ext>
              </a:extLst>
            </p:cNvPr>
            <p:cNvSpPr>
              <a:spLocks/>
            </p:cNvSpPr>
            <p:nvPr/>
          </p:nvSpPr>
          <p:spPr bwMode="auto">
            <a:xfrm>
              <a:off x="6413500" y="5773738"/>
              <a:ext cx="141288" cy="279400"/>
            </a:xfrm>
            <a:custGeom>
              <a:avLst/>
              <a:gdLst>
                <a:gd name="T0" fmla="*/ 6 w 37"/>
                <a:gd name="T1" fmla="*/ 38 h 73"/>
                <a:gd name="T2" fmla="*/ 6 w 37"/>
                <a:gd name="T3" fmla="*/ 67 h 73"/>
                <a:gd name="T4" fmla="*/ 12 w 37"/>
                <a:gd name="T5" fmla="*/ 73 h 73"/>
                <a:gd name="T6" fmla="*/ 18 w 37"/>
                <a:gd name="T7" fmla="*/ 67 h 73"/>
                <a:gd name="T8" fmla="*/ 24 w 37"/>
                <a:gd name="T9" fmla="*/ 73 h 73"/>
                <a:gd name="T10" fmla="*/ 30 w 37"/>
                <a:gd name="T11" fmla="*/ 67 h 73"/>
                <a:gd name="T12" fmla="*/ 30 w 37"/>
                <a:gd name="T13" fmla="*/ 38 h 73"/>
                <a:gd name="T14" fmla="*/ 31 w 37"/>
                <a:gd name="T15" fmla="*/ 38 h 73"/>
                <a:gd name="T16" fmla="*/ 37 w 37"/>
                <a:gd name="T17" fmla="*/ 33 h 73"/>
                <a:gd name="T18" fmla="*/ 37 w 37"/>
                <a:gd name="T19" fmla="*/ 14 h 73"/>
                <a:gd name="T20" fmla="*/ 23 w 37"/>
                <a:gd name="T21" fmla="*/ 0 h 73"/>
                <a:gd name="T22" fmla="*/ 14 w 37"/>
                <a:gd name="T23" fmla="*/ 0 h 73"/>
                <a:gd name="T24" fmla="*/ 0 w 37"/>
                <a:gd name="T25" fmla="*/ 14 h 73"/>
                <a:gd name="T26" fmla="*/ 0 w 37"/>
                <a:gd name="T27" fmla="*/ 33 h 73"/>
                <a:gd name="T28" fmla="*/ 6 w 37"/>
                <a:gd name="T29" fmla="*/ 3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73">
                  <a:moveTo>
                    <a:pt x="6" y="38"/>
                  </a:moveTo>
                  <a:cubicBezTo>
                    <a:pt x="6" y="67"/>
                    <a:pt x="6" y="67"/>
                    <a:pt x="6" y="67"/>
                  </a:cubicBezTo>
                  <a:cubicBezTo>
                    <a:pt x="6" y="70"/>
                    <a:pt x="9" y="73"/>
                    <a:pt x="12" y="73"/>
                  </a:cubicBezTo>
                  <a:cubicBezTo>
                    <a:pt x="16" y="73"/>
                    <a:pt x="18" y="70"/>
                    <a:pt x="18" y="67"/>
                  </a:cubicBezTo>
                  <a:cubicBezTo>
                    <a:pt x="18" y="70"/>
                    <a:pt x="21" y="73"/>
                    <a:pt x="24" y="73"/>
                  </a:cubicBezTo>
                  <a:cubicBezTo>
                    <a:pt x="28" y="73"/>
                    <a:pt x="30" y="70"/>
                    <a:pt x="30" y="67"/>
                  </a:cubicBezTo>
                  <a:cubicBezTo>
                    <a:pt x="30" y="38"/>
                    <a:pt x="30" y="38"/>
                    <a:pt x="30" y="38"/>
                  </a:cubicBezTo>
                  <a:cubicBezTo>
                    <a:pt x="31" y="38"/>
                    <a:pt x="30" y="38"/>
                    <a:pt x="31" y="38"/>
                  </a:cubicBezTo>
                  <a:cubicBezTo>
                    <a:pt x="34" y="38"/>
                    <a:pt x="37" y="36"/>
                    <a:pt x="37" y="33"/>
                  </a:cubicBezTo>
                  <a:cubicBezTo>
                    <a:pt x="37" y="14"/>
                    <a:pt x="37" y="14"/>
                    <a:pt x="37" y="14"/>
                  </a:cubicBezTo>
                  <a:cubicBezTo>
                    <a:pt x="37" y="4"/>
                    <a:pt x="32" y="0"/>
                    <a:pt x="23" y="0"/>
                  </a:cubicBezTo>
                  <a:cubicBezTo>
                    <a:pt x="14" y="0"/>
                    <a:pt x="14" y="0"/>
                    <a:pt x="14" y="0"/>
                  </a:cubicBezTo>
                  <a:cubicBezTo>
                    <a:pt x="5" y="0"/>
                    <a:pt x="0" y="4"/>
                    <a:pt x="0" y="14"/>
                  </a:cubicBezTo>
                  <a:cubicBezTo>
                    <a:pt x="0" y="33"/>
                    <a:pt x="0" y="33"/>
                    <a:pt x="0" y="33"/>
                  </a:cubicBezTo>
                  <a:cubicBezTo>
                    <a:pt x="0" y="36"/>
                    <a:pt x="2" y="38"/>
                    <a:pt x="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53" name="Freeform 95">
              <a:extLst>
                <a:ext uri="{FF2B5EF4-FFF2-40B4-BE49-F238E27FC236}">
                  <a16:creationId xmlns:a16="http://schemas.microsoft.com/office/drawing/2014/main" id="{B27DFCFA-E2A7-439C-B9A1-00F33CF53F31}"/>
                </a:ext>
              </a:extLst>
            </p:cNvPr>
            <p:cNvSpPr>
              <a:spLocks/>
            </p:cNvSpPr>
            <p:nvPr/>
          </p:nvSpPr>
          <p:spPr bwMode="auto">
            <a:xfrm>
              <a:off x="6783388" y="5773738"/>
              <a:ext cx="141288" cy="279400"/>
            </a:xfrm>
            <a:custGeom>
              <a:avLst/>
              <a:gdLst>
                <a:gd name="T0" fmla="*/ 7 w 37"/>
                <a:gd name="T1" fmla="*/ 38 h 73"/>
                <a:gd name="T2" fmla="*/ 7 w 37"/>
                <a:gd name="T3" fmla="*/ 67 h 73"/>
                <a:gd name="T4" fmla="*/ 13 w 37"/>
                <a:gd name="T5" fmla="*/ 73 h 73"/>
                <a:gd name="T6" fmla="*/ 19 w 37"/>
                <a:gd name="T7" fmla="*/ 67 h 73"/>
                <a:gd name="T8" fmla="*/ 25 w 37"/>
                <a:gd name="T9" fmla="*/ 73 h 73"/>
                <a:gd name="T10" fmla="*/ 31 w 37"/>
                <a:gd name="T11" fmla="*/ 67 h 73"/>
                <a:gd name="T12" fmla="*/ 31 w 37"/>
                <a:gd name="T13" fmla="*/ 38 h 73"/>
                <a:gd name="T14" fmla="*/ 37 w 37"/>
                <a:gd name="T15" fmla="*/ 33 h 73"/>
                <a:gd name="T16" fmla="*/ 37 w 37"/>
                <a:gd name="T17" fmla="*/ 14 h 73"/>
                <a:gd name="T18" fmla="*/ 23 w 37"/>
                <a:gd name="T19" fmla="*/ 0 h 73"/>
                <a:gd name="T20" fmla="*/ 14 w 37"/>
                <a:gd name="T21" fmla="*/ 0 h 73"/>
                <a:gd name="T22" fmla="*/ 0 w 37"/>
                <a:gd name="T23" fmla="*/ 14 h 73"/>
                <a:gd name="T24" fmla="*/ 0 w 37"/>
                <a:gd name="T25" fmla="*/ 33 h 73"/>
                <a:gd name="T26" fmla="*/ 7 w 37"/>
                <a:gd name="T27" fmla="*/ 3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73">
                  <a:moveTo>
                    <a:pt x="7" y="38"/>
                  </a:moveTo>
                  <a:cubicBezTo>
                    <a:pt x="7" y="38"/>
                    <a:pt x="7" y="67"/>
                    <a:pt x="7" y="67"/>
                  </a:cubicBezTo>
                  <a:cubicBezTo>
                    <a:pt x="7" y="70"/>
                    <a:pt x="9" y="73"/>
                    <a:pt x="13" y="73"/>
                  </a:cubicBezTo>
                  <a:cubicBezTo>
                    <a:pt x="16" y="73"/>
                    <a:pt x="19" y="70"/>
                    <a:pt x="19" y="67"/>
                  </a:cubicBezTo>
                  <a:cubicBezTo>
                    <a:pt x="19" y="70"/>
                    <a:pt x="21" y="73"/>
                    <a:pt x="25" y="73"/>
                  </a:cubicBezTo>
                  <a:cubicBezTo>
                    <a:pt x="28" y="73"/>
                    <a:pt x="31" y="70"/>
                    <a:pt x="31" y="67"/>
                  </a:cubicBezTo>
                  <a:cubicBezTo>
                    <a:pt x="31" y="38"/>
                    <a:pt x="31" y="38"/>
                    <a:pt x="31" y="38"/>
                  </a:cubicBezTo>
                  <a:cubicBezTo>
                    <a:pt x="35" y="38"/>
                    <a:pt x="37" y="36"/>
                    <a:pt x="37" y="33"/>
                  </a:cubicBezTo>
                  <a:cubicBezTo>
                    <a:pt x="37" y="14"/>
                    <a:pt x="37" y="14"/>
                    <a:pt x="37" y="14"/>
                  </a:cubicBezTo>
                  <a:cubicBezTo>
                    <a:pt x="37" y="4"/>
                    <a:pt x="32" y="0"/>
                    <a:pt x="23" y="0"/>
                  </a:cubicBezTo>
                  <a:cubicBezTo>
                    <a:pt x="14" y="0"/>
                    <a:pt x="14" y="0"/>
                    <a:pt x="14" y="0"/>
                  </a:cubicBezTo>
                  <a:cubicBezTo>
                    <a:pt x="5" y="0"/>
                    <a:pt x="0" y="4"/>
                    <a:pt x="0" y="14"/>
                  </a:cubicBezTo>
                  <a:cubicBezTo>
                    <a:pt x="0" y="33"/>
                    <a:pt x="0" y="33"/>
                    <a:pt x="0" y="33"/>
                  </a:cubicBezTo>
                  <a:cubicBezTo>
                    <a:pt x="0" y="36"/>
                    <a:pt x="3" y="38"/>
                    <a:pt x="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54" name="Oval 96">
              <a:extLst>
                <a:ext uri="{FF2B5EF4-FFF2-40B4-BE49-F238E27FC236}">
                  <a16:creationId xmlns:a16="http://schemas.microsoft.com/office/drawing/2014/main" id="{C3B0D1E2-BF00-4F05-94EE-C9DC195FDE09}"/>
                </a:ext>
              </a:extLst>
            </p:cNvPr>
            <p:cNvSpPr>
              <a:spLocks noChangeArrowheads="1"/>
            </p:cNvSpPr>
            <p:nvPr/>
          </p:nvSpPr>
          <p:spPr bwMode="auto">
            <a:xfrm>
              <a:off x="6445250" y="568483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55" name="Oval 97">
              <a:extLst>
                <a:ext uri="{FF2B5EF4-FFF2-40B4-BE49-F238E27FC236}">
                  <a16:creationId xmlns:a16="http://schemas.microsoft.com/office/drawing/2014/main" id="{9D56397D-DCB9-4AB1-BB66-023FFC989654}"/>
                </a:ext>
              </a:extLst>
            </p:cNvPr>
            <p:cNvSpPr>
              <a:spLocks noChangeArrowheads="1"/>
            </p:cNvSpPr>
            <p:nvPr/>
          </p:nvSpPr>
          <p:spPr bwMode="auto">
            <a:xfrm>
              <a:off x="6623050" y="5638800"/>
              <a:ext cx="92075" cy="920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56" name="Oval 98">
              <a:extLst>
                <a:ext uri="{FF2B5EF4-FFF2-40B4-BE49-F238E27FC236}">
                  <a16:creationId xmlns:a16="http://schemas.microsoft.com/office/drawing/2014/main" id="{860EADEF-E0CD-4799-99F1-C27FE5B03254}"/>
                </a:ext>
              </a:extLst>
            </p:cNvPr>
            <p:cNvSpPr>
              <a:spLocks noChangeArrowheads="1"/>
            </p:cNvSpPr>
            <p:nvPr/>
          </p:nvSpPr>
          <p:spPr bwMode="auto">
            <a:xfrm>
              <a:off x="6813550" y="5684838"/>
              <a:ext cx="80963"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grpSp>
      <p:sp>
        <p:nvSpPr>
          <p:cNvPr id="64" name="TextBox 63">
            <a:extLst>
              <a:ext uri="{FF2B5EF4-FFF2-40B4-BE49-F238E27FC236}">
                <a16:creationId xmlns:a16="http://schemas.microsoft.com/office/drawing/2014/main" id="{98B1C6B4-8DDD-4F89-BFB6-6CD2C18AD70C}"/>
              </a:ext>
            </a:extLst>
          </p:cNvPr>
          <p:cNvSpPr txBox="1">
            <a:spLocks/>
          </p:cNvSpPr>
          <p:nvPr/>
        </p:nvSpPr>
        <p:spPr>
          <a:xfrm>
            <a:off x="228560" y="1547078"/>
            <a:ext cx="1852652" cy="1167774"/>
          </a:xfrm>
          <a:prstGeom prst="rect">
            <a:avLst/>
          </a:prstGeom>
          <a:solidFill>
            <a:schemeClr val="accent2"/>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rgbClr val="204762"/>
              </a:buClr>
              <a:buSzPct val="100000"/>
              <a:defRPr sz="1050" b="1" baseline="0">
                <a:solidFill>
                  <a:schemeClr val="bg1"/>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Imaging </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a:ln>
                  <a:noFill/>
                </a:ln>
                <a:solidFill>
                  <a:srgbClr val="FFFFFF"/>
                </a:solidFill>
                <a:effectLst/>
                <a:uLnTx/>
                <a:uFillTx/>
                <a:latin typeface="Century Gothic"/>
                <a:ea typeface="+mn-ea"/>
                <a:cs typeface="+mn-cs"/>
              </a:rPr>
              <a:t>(Document </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a:ln>
                  <a:noFill/>
                </a:ln>
                <a:solidFill>
                  <a:srgbClr val="FFFFFF"/>
                </a:solidFill>
                <a:effectLst/>
                <a:uLnTx/>
                <a:uFillTx/>
                <a:latin typeface="Century Gothic"/>
                <a:ea typeface="+mn-ea"/>
                <a:cs typeface="+mn-cs"/>
              </a:rPr>
              <a:t>Management </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a:ln>
                  <a:noFill/>
                </a:ln>
                <a:solidFill>
                  <a:srgbClr val="FFFFFF"/>
                </a:solidFill>
                <a:effectLst/>
                <a:uLnTx/>
                <a:uFillTx/>
                <a:latin typeface="Century Gothic"/>
                <a:ea typeface="+mn-ea"/>
                <a:cs typeface="+mn-cs"/>
              </a:rPr>
              <a:t>Software &amp; Storage)</a:t>
            </a:r>
          </a:p>
        </p:txBody>
      </p:sp>
      <p:grpSp>
        <p:nvGrpSpPr>
          <p:cNvPr id="59" name="CustomIcon">
            <a:extLst>
              <a:ext uri="{FF2B5EF4-FFF2-40B4-BE49-F238E27FC236}">
                <a16:creationId xmlns:a16="http://schemas.microsoft.com/office/drawing/2014/main" id="{FEAB1990-E357-4ED6-B84F-41507C30285C}"/>
              </a:ext>
            </a:extLst>
          </p:cNvPr>
          <p:cNvGrpSpPr>
            <a:grpSpLocks noChangeAspect="1"/>
          </p:cNvGrpSpPr>
          <p:nvPr>
            <p:custDataLst>
              <p:tags r:id="rId3"/>
            </p:custDataLst>
          </p:nvPr>
        </p:nvGrpSpPr>
        <p:grpSpPr>
          <a:xfrm>
            <a:off x="1630896" y="1942522"/>
            <a:ext cx="264755" cy="266336"/>
            <a:chOff x="0" y="1588"/>
            <a:chExt cx="6116638" cy="6153150"/>
          </a:xfrm>
          <a:solidFill>
            <a:schemeClr val="bg1"/>
          </a:solidFill>
        </p:grpSpPr>
        <p:sp>
          <p:nvSpPr>
            <p:cNvPr id="62" name="Freeform 11">
              <a:extLst>
                <a:ext uri="{FF2B5EF4-FFF2-40B4-BE49-F238E27FC236}">
                  <a16:creationId xmlns:a16="http://schemas.microsoft.com/office/drawing/2014/main" id="{A28F672D-FEA9-4BB1-BC91-CC5FD396D9B5}"/>
                </a:ext>
              </a:extLst>
            </p:cNvPr>
            <p:cNvSpPr>
              <a:spLocks noEditPoints="1"/>
            </p:cNvSpPr>
            <p:nvPr/>
          </p:nvSpPr>
          <p:spPr bwMode="auto">
            <a:xfrm>
              <a:off x="0" y="1588"/>
              <a:ext cx="6116638" cy="6153150"/>
            </a:xfrm>
            <a:custGeom>
              <a:avLst/>
              <a:gdLst>
                <a:gd name="T0" fmla="*/ 3094 w 3164"/>
                <a:gd name="T1" fmla="*/ 772 h 3180"/>
                <a:gd name="T2" fmla="*/ 2516 w 3164"/>
                <a:gd name="T3" fmla="*/ 772 h 3180"/>
                <a:gd name="T4" fmla="*/ 2516 w 3164"/>
                <a:gd name="T5" fmla="*/ 70 h 3180"/>
                <a:gd name="T6" fmla="*/ 2446 w 3164"/>
                <a:gd name="T7" fmla="*/ 0 h 3180"/>
                <a:gd name="T8" fmla="*/ 718 w 3164"/>
                <a:gd name="T9" fmla="*/ 0 h 3180"/>
                <a:gd name="T10" fmla="*/ 648 w 3164"/>
                <a:gd name="T11" fmla="*/ 70 h 3180"/>
                <a:gd name="T12" fmla="*/ 648 w 3164"/>
                <a:gd name="T13" fmla="*/ 772 h 3180"/>
                <a:gd name="T14" fmla="*/ 70 w 3164"/>
                <a:gd name="T15" fmla="*/ 772 h 3180"/>
                <a:gd name="T16" fmla="*/ 0 w 3164"/>
                <a:gd name="T17" fmla="*/ 842 h 3180"/>
                <a:gd name="T18" fmla="*/ 0 w 3164"/>
                <a:gd name="T19" fmla="*/ 2442 h 3180"/>
                <a:gd name="T20" fmla="*/ 70 w 3164"/>
                <a:gd name="T21" fmla="*/ 2512 h 3180"/>
                <a:gd name="T22" fmla="*/ 648 w 3164"/>
                <a:gd name="T23" fmla="*/ 2512 h 3180"/>
                <a:gd name="T24" fmla="*/ 648 w 3164"/>
                <a:gd name="T25" fmla="*/ 3110 h 3180"/>
                <a:gd name="T26" fmla="*/ 718 w 3164"/>
                <a:gd name="T27" fmla="*/ 3180 h 3180"/>
                <a:gd name="T28" fmla="*/ 2446 w 3164"/>
                <a:gd name="T29" fmla="*/ 3180 h 3180"/>
                <a:gd name="T30" fmla="*/ 2516 w 3164"/>
                <a:gd name="T31" fmla="*/ 3110 h 3180"/>
                <a:gd name="T32" fmla="*/ 2516 w 3164"/>
                <a:gd name="T33" fmla="*/ 2512 h 3180"/>
                <a:gd name="T34" fmla="*/ 3094 w 3164"/>
                <a:gd name="T35" fmla="*/ 2512 h 3180"/>
                <a:gd name="T36" fmla="*/ 3164 w 3164"/>
                <a:gd name="T37" fmla="*/ 2442 h 3180"/>
                <a:gd name="T38" fmla="*/ 3164 w 3164"/>
                <a:gd name="T39" fmla="*/ 842 h 3180"/>
                <a:gd name="T40" fmla="*/ 3094 w 3164"/>
                <a:gd name="T41" fmla="*/ 772 h 3180"/>
                <a:gd name="T42" fmla="*/ 788 w 3164"/>
                <a:gd name="T43" fmla="*/ 140 h 3180"/>
                <a:gd name="T44" fmla="*/ 2376 w 3164"/>
                <a:gd name="T45" fmla="*/ 140 h 3180"/>
                <a:gd name="T46" fmla="*/ 2376 w 3164"/>
                <a:gd name="T47" fmla="*/ 772 h 3180"/>
                <a:gd name="T48" fmla="*/ 788 w 3164"/>
                <a:gd name="T49" fmla="*/ 772 h 3180"/>
                <a:gd name="T50" fmla="*/ 788 w 3164"/>
                <a:gd name="T51" fmla="*/ 140 h 3180"/>
                <a:gd name="T52" fmla="*/ 2376 w 3164"/>
                <a:gd name="T53" fmla="*/ 3040 h 3180"/>
                <a:gd name="T54" fmla="*/ 788 w 3164"/>
                <a:gd name="T55" fmla="*/ 3040 h 3180"/>
                <a:gd name="T56" fmla="*/ 788 w 3164"/>
                <a:gd name="T57" fmla="*/ 2442 h 3180"/>
                <a:gd name="T58" fmla="*/ 788 w 3164"/>
                <a:gd name="T59" fmla="*/ 1580 h 3180"/>
                <a:gd name="T60" fmla="*/ 2376 w 3164"/>
                <a:gd name="T61" fmla="*/ 1580 h 3180"/>
                <a:gd name="T62" fmla="*/ 2376 w 3164"/>
                <a:gd name="T63" fmla="*/ 2442 h 3180"/>
                <a:gd name="T64" fmla="*/ 2376 w 3164"/>
                <a:gd name="T65" fmla="*/ 3040 h 3180"/>
                <a:gd name="T66" fmla="*/ 3024 w 3164"/>
                <a:gd name="T67" fmla="*/ 2372 h 3180"/>
                <a:gd name="T68" fmla="*/ 2516 w 3164"/>
                <a:gd name="T69" fmla="*/ 2372 h 3180"/>
                <a:gd name="T70" fmla="*/ 2516 w 3164"/>
                <a:gd name="T71" fmla="*/ 1580 h 3180"/>
                <a:gd name="T72" fmla="*/ 2590 w 3164"/>
                <a:gd name="T73" fmla="*/ 1580 h 3180"/>
                <a:gd name="T74" fmla="*/ 2660 w 3164"/>
                <a:gd name="T75" fmla="*/ 1510 h 3180"/>
                <a:gd name="T76" fmla="*/ 2590 w 3164"/>
                <a:gd name="T77" fmla="*/ 1440 h 3180"/>
                <a:gd name="T78" fmla="*/ 2446 w 3164"/>
                <a:gd name="T79" fmla="*/ 1440 h 3180"/>
                <a:gd name="T80" fmla="*/ 718 w 3164"/>
                <a:gd name="T81" fmla="*/ 1440 h 3180"/>
                <a:gd name="T82" fmla="*/ 574 w 3164"/>
                <a:gd name="T83" fmla="*/ 1440 h 3180"/>
                <a:gd name="T84" fmla="*/ 504 w 3164"/>
                <a:gd name="T85" fmla="*/ 1510 h 3180"/>
                <a:gd name="T86" fmla="*/ 574 w 3164"/>
                <a:gd name="T87" fmla="*/ 1580 h 3180"/>
                <a:gd name="T88" fmla="*/ 648 w 3164"/>
                <a:gd name="T89" fmla="*/ 1580 h 3180"/>
                <a:gd name="T90" fmla="*/ 648 w 3164"/>
                <a:gd name="T91" fmla="*/ 2372 h 3180"/>
                <a:gd name="T92" fmla="*/ 140 w 3164"/>
                <a:gd name="T93" fmla="*/ 2372 h 3180"/>
                <a:gd name="T94" fmla="*/ 140 w 3164"/>
                <a:gd name="T95" fmla="*/ 912 h 3180"/>
                <a:gd name="T96" fmla="*/ 718 w 3164"/>
                <a:gd name="T97" fmla="*/ 912 h 3180"/>
                <a:gd name="T98" fmla="*/ 2446 w 3164"/>
                <a:gd name="T99" fmla="*/ 912 h 3180"/>
                <a:gd name="T100" fmla="*/ 3024 w 3164"/>
                <a:gd name="T101" fmla="*/ 912 h 3180"/>
                <a:gd name="T102" fmla="*/ 3024 w 3164"/>
                <a:gd name="T103" fmla="*/ 2372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4" h="3180">
                  <a:moveTo>
                    <a:pt x="3094" y="772"/>
                  </a:moveTo>
                  <a:cubicBezTo>
                    <a:pt x="2516" y="772"/>
                    <a:pt x="2516" y="772"/>
                    <a:pt x="2516" y="772"/>
                  </a:cubicBezTo>
                  <a:cubicBezTo>
                    <a:pt x="2516" y="70"/>
                    <a:pt x="2516" y="70"/>
                    <a:pt x="2516" y="70"/>
                  </a:cubicBezTo>
                  <a:cubicBezTo>
                    <a:pt x="2516" y="31"/>
                    <a:pt x="2485" y="0"/>
                    <a:pt x="2446" y="0"/>
                  </a:cubicBezTo>
                  <a:cubicBezTo>
                    <a:pt x="718" y="0"/>
                    <a:pt x="718" y="0"/>
                    <a:pt x="718" y="0"/>
                  </a:cubicBezTo>
                  <a:cubicBezTo>
                    <a:pt x="679" y="0"/>
                    <a:pt x="648" y="31"/>
                    <a:pt x="648" y="70"/>
                  </a:cubicBezTo>
                  <a:cubicBezTo>
                    <a:pt x="648" y="772"/>
                    <a:pt x="648" y="772"/>
                    <a:pt x="648" y="772"/>
                  </a:cubicBezTo>
                  <a:cubicBezTo>
                    <a:pt x="70" y="772"/>
                    <a:pt x="70" y="772"/>
                    <a:pt x="70" y="772"/>
                  </a:cubicBezTo>
                  <a:cubicBezTo>
                    <a:pt x="31" y="772"/>
                    <a:pt x="0" y="803"/>
                    <a:pt x="0" y="842"/>
                  </a:cubicBezTo>
                  <a:cubicBezTo>
                    <a:pt x="0" y="2442"/>
                    <a:pt x="0" y="2442"/>
                    <a:pt x="0" y="2442"/>
                  </a:cubicBezTo>
                  <a:cubicBezTo>
                    <a:pt x="0" y="2481"/>
                    <a:pt x="31" y="2512"/>
                    <a:pt x="70" y="2512"/>
                  </a:cubicBezTo>
                  <a:cubicBezTo>
                    <a:pt x="648" y="2512"/>
                    <a:pt x="648" y="2512"/>
                    <a:pt x="648" y="2512"/>
                  </a:cubicBezTo>
                  <a:cubicBezTo>
                    <a:pt x="648" y="3110"/>
                    <a:pt x="648" y="3110"/>
                    <a:pt x="648" y="3110"/>
                  </a:cubicBezTo>
                  <a:cubicBezTo>
                    <a:pt x="648" y="3149"/>
                    <a:pt x="679" y="3180"/>
                    <a:pt x="718" y="3180"/>
                  </a:cubicBezTo>
                  <a:cubicBezTo>
                    <a:pt x="2446" y="3180"/>
                    <a:pt x="2446" y="3180"/>
                    <a:pt x="2446" y="3180"/>
                  </a:cubicBezTo>
                  <a:cubicBezTo>
                    <a:pt x="2485" y="3180"/>
                    <a:pt x="2516" y="3149"/>
                    <a:pt x="2516" y="3110"/>
                  </a:cubicBezTo>
                  <a:cubicBezTo>
                    <a:pt x="2516" y="2512"/>
                    <a:pt x="2516" y="2512"/>
                    <a:pt x="2516" y="2512"/>
                  </a:cubicBezTo>
                  <a:cubicBezTo>
                    <a:pt x="3094" y="2512"/>
                    <a:pt x="3094" y="2512"/>
                    <a:pt x="3094" y="2512"/>
                  </a:cubicBezTo>
                  <a:cubicBezTo>
                    <a:pt x="3133" y="2512"/>
                    <a:pt x="3164" y="2481"/>
                    <a:pt x="3164" y="2442"/>
                  </a:cubicBezTo>
                  <a:cubicBezTo>
                    <a:pt x="3164" y="842"/>
                    <a:pt x="3164" y="842"/>
                    <a:pt x="3164" y="842"/>
                  </a:cubicBezTo>
                  <a:cubicBezTo>
                    <a:pt x="3164" y="803"/>
                    <a:pt x="3133" y="772"/>
                    <a:pt x="3094" y="772"/>
                  </a:cubicBezTo>
                  <a:close/>
                  <a:moveTo>
                    <a:pt x="788" y="140"/>
                  </a:moveTo>
                  <a:cubicBezTo>
                    <a:pt x="2376" y="140"/>
                    <a:pt x="2376" y="140"/>
                    <a:pt x="2376" y="140"/>
                  </a:cubicBezTo>
                  <a:cubicBezTo>
                    <a:pt x="2376" y="772"/>
                    <a:pt x="2376" y="772"/>
                    <a:pt x="2376" y="772"/>
                  </a:cubicBezTo>
                  <a:cubicBezTo>
                    <a:pt x="788" y="772"/>
                    <a:pt x="788" y="772"/>
                    <a:pt x="788" y="772"/>
                  </a:cubicBezTo>
                  <a:lnTo>
                    <a:pt x="788" y="140"/>
                  </a:lnTo>
                  <a:close/>
                  <a:moveTo>
                    <a:pt x="2376" y="3040"/>
                  </a:moveTo>
                  <a:cubicBezTo>
                    <a:pt x="788" y="3040"/>
                    <a:pt x="788" y="3040"/>
                    <a:pt x="788" y="3040"/>
                  </a:cubicBezTo>
                  <a:cubicBezTo>
                    <a:pt x="788" y="2442"/>
                    <a:pt x="788" y="2442"/>
                    <a:pt x="788" y="2442"/>
                  </a:cubicBezTo>
                  <a:cubicBezTo>
                    <a:pt x="788" y="1580"/>
                    <a:pt x="788" y="1580"/>
                    <a:pt x="788" y="1580"/>
                  </a:cubicBezTo>
                  <a:cubicBezTo>
                    <a:pt x="2376" y="1580"/>
                    <a:pt x="2376" y="1580"/>
                    <a:pt x="2376" y="1580"/>
                  </a:cubicBezTo>
                  <a:cubicBezTo>
                    <a:pt x="2376" y="2442"/>
                    <a:pt x="2376" y="2442"/>
                    <a:pt x="2376" y="2442"/>
                  </a:cubicBezTo>
                  <a:lnTo>
                    <a:pt x="2376" y="3040"/>
                  </a:lnTo>
                  <a:close/>
                  <a:moveTo>
                    <a:pt x="3024" y="2372"/>
                  </a:moveTo>
                  <a:cubicBezTo>
                    <a:pt x="2516" y="2372"/>
                    <a:pt x="2516" y="2372"/>
                    <a:pt x="2516" y="2372"/>
                  </a:cubicBezTo>
                  <a:cubicBezTo>
                    <a:pt x="2516" y="1580"/>
                    <a:pt x="2516" y="1580"/>
                    <a:pt x="2516" y="1580"/>
                  </a:cubicBezTo>
                  <a:cubicBezTo>
                    <a:pt x="2590" y="1580"/>
                    <a:pt x="2590" y="1580"/>
                    <a:pt x="2590" y="1580"/>
                  </a:cubicBezTo>
                  <a:cubicBezTo>
                    <a:pt x="2629" y="1580"/>
                    <a:pt x="2660" y="1549"/>
                    <a:pt x="2660" y="1510"/>
                  </a:cubicBezTo>
                  <a:cubicBezTo>
                    <a:pt x="2660" y="1471"/>
                    <a:pt x="2629" y="1440"/>
                    <a:pt x="2590" y="1440"/>
                  </a:cubicBezTo>
                  <a:cubicBezTo>
                    <a:pt x="2446" y="1440"/>
                    <a:pt x="2446" y="1440"/>
                    <a:pt x="2446" y="1440"/>
                  </a:cubicBezTo>
                  <a:cubicBezTo>
                    <a:pt x="718" y="1440"/>
                    <a:pt x="718" y="1440"/>
                    <a:pt x="718" y="1440"/>
                  </a:cubicBezTo>
                  <a:cubicBezTo>
                    <a:pt x="574" y="1440"/>
                    <a:pt x="574" y="1440"/>
                    <a:pt x="574" y="1440"/>
                  </a:cubicBezTo>
                  <a:cubicBezTo>
                    <a:pt x="535" y="1440"/>
                    <a:pt x="504" y="1471"/>
                    <a:pt x="504" y="1510"/>
                  </a:cubicBezTo>
                  <a:cubicBezTo>
                    <a:pt x="504" y="1549"/>
                    <a:pt x="535" y="1580"/>
                    <a:pt x="574" y="1580"/>
                  </a:cubicBezTo>
                  <a:cubicBezTo>
                    <a:pt x="648" y="1580"/>
                    <a:pt x="648" y="1580"/>
                    <a:pt x="648" y="1580"/>
                  </a:cubicBezTo>
                  <a:cubicBezTo>
                    <a:pt x="648" y="2372"/>
                    <a:pt x="648" y="2372"/>
                    <a:pt x="648" y="2372"/>
                  </a:cubicBezTo>
                  <a:cubicBezTo>
                    <a:pt x="140" y="2372"/>
                    <a:pt x="140" y="2372"/>
                    <a:pt x="140" y="2372"/>
                  </a:cubicBezTo>
                  <a:cubicBezTo>
                    <a:pt x="140" y="912"/>
                    <a:pt x="140" y="912"/>
                    <a:pt x="140" y="912"/>
                  </a:cubicBezTo>
                  <a:cubicBezTo>
                    <a:pt x="718" y="912"/>
                    <a:pt x="718" y="912"/>
                    <a:pt x="718" y="912"/>
                  </a:cubicBezTo>
                  <a:cubicBezTo>
                    <a:pt x="2446" y="912"/>
                    <a:pt x="2446" y="912"/>
                    <a:pt x="2446" y="912"/>
                  </a:cubicBezTo>
                  <a:cubicBezTo>
                    <a:pt x="3024" y="912"/>
                    <a:pt x="3024" y="912"/>
                    <a:pt x="3024" y="912"/>
                  </a:cubicBezTo>
                  <a:lnTo>
                    <a:pt x="3024" y="2372"/>
                  </a:ln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3" name="Freeform 12">
              <a:extLst>
                <a:ext uri="{FF2B5EF4-FFF2-40B4-BE49-F238E27FC236}">
                  <a16:creationId xmlns:a16="http://schemas.microsoft.com/office/drawing/2014/main" id="{3367418D-8426-4683-8507-3AD3C15EB9B9}"/>
                </a:ext>
              </a:extLst>
            </p:cNvPr>
            <p:cNvSpPr>
              <a:spLocks/>
            </p:cNvSpPr>
            <p:nvPr/>
          </p:nvSpPr>
          <p:spPr bwMode="auto">
            <a:xfrm>
              <a:off x="1809750" y="3360738"/>
              <a:ext cx="2497138" cy="271463"/>
            </a:xfrm>
            <a:custGeom>
              <a:avLst/>
              <a:gdLst>
                <a:gd name="T0" fmla="*/ 1222 w 1292"/>
                <a:gd name="T1" fmla="*/ 0 h 140"/>
                <a:gd name="T2" fmla="*/ 70 w 1292"/>
                <a:gd name="T3" fmla="*/ 0 h 140"/>
                <a:gd name="T4" fmla="*/ 0 w 1292"/>
                <a:gd name="T5" fmla="*/ 70 h 140"/>
                <a:gd name="T6" fmla="*/ 70 w 1292"/>
                <a:gd name="T7" fmla="*/ 140 h 140"/>
                <a:gd name="T8" fmla="*/ 1222 w 1292"/>
                <a:gd name="T9" fmla="*/ 140 h 140"/>
                <a:gd name="T10" fmla="*/ 1292 w 1292"/>
                <a:gd name="T11" fmla="*/ 70 h 140"/>
                <a:gd name="T12" fmla="*/ 1222 w 1292"/>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292" h="140">
                  <a:moveTo>
                    <a:pt x="1222" y="0"/>
                  </a:moveTo>
                  <a:cubicBezTo>
                    <a:pt x="70" y="0"/>
                    <a:pt x="70" y="0"/>
                    <a:pt x="70" y="0"/>
                  </a:cubicBezTo>
                  <a:cubicBezTo>
                    <a:pt x="31" y="0"/>
                    <a:pt x="0" y="31"/>
                    <a:pt x="0" y="70"/>
                  </a:cubicBezTo>
                  <a:cubicBezTo>
                    <a:pt x="0" y="109"/>
                    <a:pt x="31" y="140"/>
                    <a:pt x="70" y="140"/>
                  </a:cubicBezTo>
                  <a:cubicBezTo>
                    <a:pt x="1222" y="140"/>
                    <a:pt x="1222" y="140"/>
                    <a:pt x="1222" y="140"/>
                  </a:cubicBezTo>
                  <a:cubicBezTo>
                    <a:pt x="1261" y="140"/>
                    <a:pt x="1292" y="109"/>
                    <a:pt x="1292" y="70"/>
                  </a:cubicBezTo>
                  <a:cubicBezTo>
                    <a:pt x="1292" y="31"/>
                    <a:pt x="1261" y="0"/>
                    <a:pt x="1222" y="0"/>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5" name="Freeform 13">
              <a:extLst>
                <a:ext uri="{FF2B5EF4-FFF2-40B4-BE49-F238E27FC236}">
                  <a16:creationId xmlns:a16="http://schemas.microsoft.com/office/drawing/2014/main" id="{C43C69E5-C603-4F8E-A862-EEC57D108910}"/>
                </a:ext>
              </a:extLst>
            </p:cNvPr>
            <p:cNvSpPr>
              <a:spLocks/>
            </p:cNvSpPr>
            <p:nvPr/>
          </p:nvSpPr>
          <p:spPr bwMode="auto">
            <a:xfrm>
              <a:off x="1809750" y="4335463"/>
              <a:ext cx="2497138" cy="271463"/>
            </a:xfrm>
            <a:custGeom>
              <a:avLst/>
              <a:gdLst>
                <a:gd name="T0" fmla="*/ 1222 w 1292"/>
                <a:gd name="T1" fmla="*/ 0 h 140"/>
                <a:gd name="T2" fmla="*/ 70 w 1292"/>
                <a:gd name="T3" fmla="*/ 0 h 140"/>
                <a:gd name="T4" fmla="*/ 0 w 1292"/>
                <a:gd name="T5" fmla="*/ 70 h 140"/>
                <a:gd name="T6" fmla="*/ 70 w 1292"/>
                <a:gd name="T7" fmla="*/ 140 h 140"/>
                <a:gd name="T8" fmla="*/ 1222 w 1292"/>
                <a:gd name="T9" fmla="*/ 140 h 140"/>
                <a:gd name="T10" fmla="*/ 1292 w 1292"/>
                <a:gd name="T11" fmla="*/ 70 h 140"/>
                <a:gd name="T12" fmla="*/ 1222 w 1292"/>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292" h="140">
                  <a:moveTo>
                    <a:pt x="1222" y="0"/>
                  </a:moveTo>
                  <a:cubicBezTo>
                    <a:pt x="70" y="0"/>
                    <a:pt x="70" y="0"/>
                    <a:pt x="70" y="0"/>
                  </a:cubicBezTo>
                  <a:cubicBezTo>
                    <a:pt x="31" y="0"/>
                    <a:pt x="0" y="31"/>
                    <a:pt x="0" y="70"/>
                  </a:cubicBezTo>
                  <a:cubicBezTo>
                    <a:pt x="0" y="109"/>
                    <a:pt x="31" y="140"/>
                    <a:pt x="70" y="140"/>
                  </a:cubicBezTo>
                  <a:cubicBezTo>
                    <a:pt x="1222" y="140"/>
                    <a:pt x="1222" y="140"/>
                    <a:pt x="1222" y="140"/>
                  </a:cubicBezTo>
                  <a:cubicBezTo>
                    <a:pt x="1261" y="140"/>
                    <a:pt x="1292" y="109"/>
                    <a:pt x="1292" y="70"/>
                  </a:cubicBezTo>
                  <a:cubicBezTo>
                    <a:pt x="1292" y="31"/>
                    <a:pt x="1261" y="0"/>
                    <a:pt x="1222" y="0"/>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6" name="Freeform 14">
              <a:extLst>
                <a:ext uri="{FF2B5EF4-FFF2-40B4-BE49-F238E27FC236}">
                  <a16:creationId xmlns:a16="http://schemas.microsoft.com/office/drawing/2014/main" id="{197978F5-86A9-4BAD-B01A-3D9AB4ABE270}"/>
                </a:ext>
              </a:extLst>
            </p:cNvPr>
            <p:cNvSpPr>
              <a:spLocks/>
            </p:cNvSpPr>
            <p:nvPr/>
          </p:nvSpPr>
          <p:spPr bwMode="auto">
            <a:xfrm>
              <a:off x="1809750" y="5311775"/>
              <a:ext cx="2497138" cy="269875"/>
            </a:xfrm>
            <a:custGeom>
              <a:avLst/>
              <a:gdLst>
                <a:gd name="T0" fmla="*/ 1222 w 1292"/>
                <a:gd name="T1" fmla="*/ 0 h 140"/>
                <a:gd name="T2" fmla="*/ 70 w 1292"/>
                <a:gd name="T3" fmla="*/ 0 h 140"/>
                <a:gd name="T4" fmla="*/ 0 w 1292"/>
                <a:gd name="T5" fmla="*/ 70 h 140"/>
                <a:gd name="T6" fmla="*/ 70 w 1292"/>
                <a:gd name="T7" fmla="*/ 140 h 140"/>
                <a:gd name="T8" fmla="*/ 1222 w 1292"/>
                <a:gd name="T9" fmla="*/ 140 h 140"/>
                <a:gd name="T10" fmla="*/ 1292 w 1292"/>
                <a:gd name="T11" fmla="*/ 70 h 140"/>
                <a:gd name="T12" fmla="*/ 1222 w 1292"/>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292" h="140">
                  <a:moveTo>
                    <a:pt x="1222" y="0"/>
                  </a:moveTo>
                  <a:cubicBezTo>
                    <a:pt x="70" y="0"/>
                    <a:pt x="70" y="0"/>
                    <a:pt x="70" y="0"/>
                  </a:cubicBezTo>
                  <a:cubicBezTo>
                    <a:pt x="31" y="0"/>
                    <a:pt x="0" y="31"/>
                    <a:pt x="0" y="70"/>
                  </a:cubicBezTo>
                  <a:cubicBezTo>
                    <a:pt x="0" y="109"/>
                    <a:pt x="31" y="140"/>
                    <a:pt x="70" y="140"/>
                  </a:cubicBezTo>
                  <a:cubicBezTo>
                    <a:pt x="1222" y="140"/>
                    <a:pt x="1222" y="140"/>
                    <a:pt x="1222" y="140"/>
                  </a:cubicBezTo>
                  <a:cubicBezTo>
                    <a:pt x="1261" y="140"/>
                    <a:pt x="1292" y="109"/>
                    <a:pt x="1292" y="70"/>
                  </a:cubicBezTo>
                  <a:cubicBezTo>
                    <a:pt x="1292" y="31"/>
                    <a:pt x="1261" y="0"/>
                    <a:pt x="1222" y="0"/>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grpSp>
      <p:sp>
        <p:nvSpPr>
          <p:cNvPr id="70" name="TextBox 69">
            <a:extLst>
              <a:ext uri="{FF2B5EF4-FFF2-40B4-BE49-F238E27FC236}">
                <a16:creationId xmlns:a16="http://schemas.microsoft.com/office/drawing/2014/main" id="{4A126247-E157-4B85-B415-CB9BD616F9E5}"/>
              </a:ext>
            </a:extLst>
          </p:cNvPr>
          <p:cNvSpPr txBox="1">
            <a:spLocks/>
          </p:cNvSpPr>
          <p:nvPr/>
        </p:nvSpPr>
        <p:spPr>
          <a:xfrm>
            <a:off x="6755135" y="5258310"/>
            <a:ext cx="2160305" cy="961802"/>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Balance standardization with operational flexibility</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at county level</a:t>
            </a:r>
          </a:p>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Cyber-security</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best practices</a:t>
            </a:r>
          </a:p>
        </p:txBody>
      </p:sp>
      <p:sp>
        <p:nvSpPr>
          <p:cNvPr id="71" name="TextBox 70">
            <a:extLst>
              <a:ext uri="{FF2B5EF4-FFF2-40B4-BE49-F238E27FC236}">
                <a16:creationId xmlns:a16="http://schemas.microsoft.com/office/drawing/2014/main" id="{A6E8BCBF-DC38-4B29-97A0-D892C570E30E}"/>
              </a:ext>
            </a:extLst>
          </p:cNvPr>
          <p:cNvSpPr txBox="1">
            <a:spLocks/>
          </p:cNvSpPr>
          <p:nvPr/>
        </p:nvSpPr>
        <p:spPr>
          <a:xfrm>
            <a:off x="4350471" y="5258310"/>
            <a:ext cx="2326554" cy="73866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As-is with enhanced security: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continued access to copy of database, with additional data security measures</a:t>
            </a:r>
          </a:p>
        </p:txBody>
      </p:sp>
      <p:sp>
        <p:nvSpPr>
          <p:cNvPr id="72" name="TextBox 71">
            <a:extLst>
              <a:ext uri="{FF2B5EF4-FFF2-40B4-BE49-F238E27FC236}">
                <a16:creationId xmlns:a16="http://schemas.microsoft.com/office/drawing/2014/main" id="{928C09CE-AE30-484A-BE15-6211BA7EE184}"/>
              </a:ext>
            </a:extLst>
          </p:cNvPr>
          <p:cNvSpPr txBox="1">
            <a:spLocks/>
          </p:cNvSpPr>
          <p:nvPr/>
        </p:nvSpPr>
        <p:spPr>
          <a:xfrm>
            <a:off x="2206118" y="5258310"/>
            <a:ext cx="2106017" cy="553998"/>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Some counties also access data through a copy of the database</a:t>
            </a:r>
          </a:p>
        </p:txBody>
      </p:sp>
      <p:sp>
        <p:nvSpPr>
          <p:cNvPr id="73" name="TextBox 72">
            <a:extLst>
              <a:ext uri="{FF2B5EF4-FFF2-40B4-BE49-F238E27FC236}">
                <a16:creationId xmlns:a16="http://schemas.microsoft.com/office/drawing/2014/main" id="{B05EB8C4-A644-4390-AE8E-D293303CAF79}"/>
              </a:ext>
            </a:extLst>
          </p:cNvPr>
          <p:cNvSpPr txBox="1">
            <a:spLocks/>
          </p:cNvSpPr>
          <p:nvPr/>
        </p:nvSpPr>
        <p:spPr>
          <a:xfrm>
            <a:off x="228560" y="5258310"/>
            <a:ext cx="1852652" cy="980327"/>
          </a:xfrm>
          <a:prstGeom prst="rect">
            <a:avLst/>
          </a:prstGeom>
          <a:solidFill>
            <a:schemeClr val="accent2"/>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rgbClr val="204762"/>
              </a:buClr>
              <a:buSzPct val="100000"/>
              <a:defRPr sz="1050" b="1" baseline="0">
                <a:solidFill>
                  <a:schemeClr val="bg1"/>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County </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a:ln>
                  <a:noFill/>
                </a:ln>
                <a:solidFill>
                  <a:srgbClr val="FFFFFF"/>
                </a:solidFill>
                <a:effectLst/>
                <a:uLnTx/>
                <a:uFillTx/>
                <a:latin typeface="Century Gothic"/>
                <a:ea typeface="+mn-ea"/>
                <a:cs typeface="+mn-cs"/>
              </a:rPr>
              <a:t>Data Extract</a:t>
            </a:r>
          </a:p>
        </p:txBody>
      </p:sp>
      <p:sp>
        <p:nvSpPr>
          <p:cNvPr id="76" name="CustomIcon">
            <a:extLst>
              <a:ext uri="{FF2B5EF4-FFF2-40B4-BE49-F238E27FC236}">
                <a16:creationId xmlns:a16="http://schemas.microsoft.com/office/drawing/2014/main" id="{7C3E9914-5819-4C72-8A57-57CCDD13AC0C}"/>
              </a:ext>
            </a:extLst>
          </p:cNvPr>
          <p:cNvSpPr>
            <a:spLocks noChangeAspect="1" noEditPoints="1"/>
          </p:cNvSpPr>
          <p:nvPr>
            <p:custDataLst>
              <p:tags r:id="rId4"/>
            </p:custDataLst>
          </p:nvPr>
        </p:nvSpPr>
        <p:spPr bwMode="auto">
          <a:xfrm>
            <a:off x="1617820" y="5601628"/>
            <a:ext cx="290906" cy="293691"/>
          </a:xfrm>
          <a:custGeom>
            <a:avLst/>
            <a:gdLst>
              <a:gd name="T0" fmla="*/ 361 w 426"/>
              <a:gd name="T1" fmla="*/ 22 h 430"/>
              <a:gd name="T2" fmla="*/ 66 w 426"/>
              <a:gd name="T3" fmla="*/ 22 h 430"/>
              <a:gd name="T4" fmla="*/ 0 w 426"/>
              <a:gd name="T5" fmla="*/ 84 h 430"/>
              <a:gd name="T6" fmla="*/ 19 w 426"/>
              <a:gd name="T7" fmla="*/ 382 h 430"/>
              <a:gd name="T8" fmla="*/ 213 w 426"/>
              <a:gd name="T9" fmla="*/ 430 h 430"/>
              <a:gd name="T10" fmla="*/ 407 w 426"/>
              <a:gd name="T11" fmla="*/ 382 h 430"/>
              <a:gd name="T12" fmla="*/ 426 w 426"/>
              <a:gd name="T13" fmla="*/ 84 h 430"/>
              <a:gd name="T14" fmla="*/ 408 w 426"/>
              <a:gd name="T15" fmla="*/ 259 h 430"/>
              <a:gd name="T16" fmla="*/ 354 w 426"/>
              <a:gd name="T17" fmla="*/ 304 h 430"/>
              <a:gd name="T18" fmla="*/ 72 w 426"/>
              <a:gd name="T19" fmla="*/ 304 h 430"/>
              <a:gd name="T20" fmla="*/ 17 w 426"/>
              <a:gd name="T21" fmla="*/ 259 h 430"/>
              <a:gd name="T22" fmla="*/ 19 w 426"/>
              <a:gd name="T23" fmla="*/ 208 h 430"/>
              <a:gd name="T24" fmla="*/ 213 w 426"/>
              <a:gd name="T25" fmla="*/ 256 h 430"/>
              <a:gd name="T26" fmla="*/ 407 w 426"/>
              <a:gd name="T27" fmla="*/ 208 h 430"/>
              <a:gd name="T28" fmla="*/ 408 w 426"/>
              <a:gd name="T29" fmla="*/ 259 h 430"/>
              <a:gd name="T30" fmla="*/ 408 w 426"/>
              <a:gd name="T31" fmla="*/ 172 h 430"/>
              <a:gd name="T32" fmla="*/ 354 w 426"/>
              <a:gd name="T33" fmla="*/ 217 h 430"/>
              <a:gd name="T34" fmla="*/ 72 w 426"/>
              <a:gd name="T35" fmla="*/ 217 h 430"/>
              <a:gd name="T36" fmla="*/ 17 w 426"/>
              <a:gd name="T37" fmla="*/ 172 h 430"/>
              <a:gd name="T38" fmla="*/ 19 w 426"/>
              <a:gd name="T39" fmla="*/ 120 h 430"/>
              <a:gd name="T40" fmla="*/ 213 w 426"/>
              <a:gd name="T41" fmla="*/ 169 h 430"/>
              <a:gd name="T42" fmla="*/ 407 w 426"/>
              <a:gd name="T43" fmla="*/ 120 h 430"/>
              <a:gd name="T44" fmla="*/ 408 w 426"/>
              <a:gd name="T45" fmla="*/ 172 h 430"/>
              <a:gd name="T46" fmla="*/ 31 w 426"/>
              <a:gd name="T47" fmla="*/ 61 h 430"/>
              <a:gd name="T48" fmla="*/ 213 w 426"/>
              <a:gd name="T49" fmla="*/ 18 h 430"/>
              <a:gd name="T50" fmla="*/ 395 w 426"/>
              <a:gd name="T51" fmla="*/ 61 h 430"/>
              <a:gd name="T52" fmla="*/ 395 w 426"/>
              <a:gd name="T53" fmla="*/ 107 h 430"/>
              <a:gd name="T54" fmla="*/ 213 w 426"/>
              <a:gd name="T55" fmla="*/ 151 h 430"/>
              <a:gd name="T56" fmla="*/ 31 w 426"/>
              <a:gd name="T57" fmla="*/ 107 h 430"/>
              <a:gd name="T58" fmla="*/ 31 w 426"/>
              <a:gd name="T59" fmla="*/ 61 h 430"/>
              <a:gd name="T60" fmla="*/ 354 w 426"/>
              <a:gd name="T61" fmla="*/ 391 h 430"/>
              <a:gd name="T62" fmla="*/ 72 w 426"/>
              <a:gd name="T63" fmla="*/ 391 h 430"/>
              <a:gd name="T64" fmla="*/ 17 w 426"/>
              <a:gd name="T65" fmla="*/ 346 h 430"/>
              <a:gd name="T66" fmla="*/ 19 w 426"/>
              <a:gd name="T67" fmla="*/ 295 h 430"/>
              <a:gd name="T68" fmla="*/ 213 w 426"/>
              <a:gd name="T69" fmla="*/ 343 h 430"/>
              <a:gd name="T70" fmla="*/ 407 w 426"/>
              <a:gd name="T71" fmla="*/ 295 h 430"/>
              <a:gd name="T72" fmla="*/ 408 w 426"/>
              <a:gd name="T73" fmla="*/ 34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6" h="430">
                <a:moveTo>
                  <a:pt x="407" y="48"/>
                </a:moveTo>
                <a:cubicBezTo>
                  <a:pt x="396" y="38"/>
                  <a:pt x="380" y="30"/>
                  <a:pt x="361" y="22"/>
                </a:cubicBezTo>
                <a:cubicBezTo>
                  <a:pt x="321" y="8"/>
                  <a:pt x="269" y="0"/>
                  <a:pt x="213" y="0"/>
                </a:cubicBezTo>
                <a:cubicBezTo>
                  <a:pt x="158" y="0"/>
                  <a:pt x="105" y="8"/>
                  <a:pt x="66" y="22"/>
                </a:cubicBezTo>
                <a:cubicBezTo>
                  <a:pt x="46" y="30"/>
                  <a:pt x="30" y="38"/>
                  <a:pt x="19" y="48"/>
                </a:cubicBezTo>
                <a:cubicBezTo>
                  <a:pt x="6" y="59"/>
                  <a:pt x="0" y="71"/>
                  <a:pt x="0" y="84"/>
                </a:cubicBezTo>
                <a:cubicBezTo>
                  <a:pt x="0" y="346"/>
                  <a:pt x="0" y="346"/>
                  <a:pt x="0" y="346"/>
                </a:cubicBezTo>
                <a:cubicBezTo>
                  <a:pt x="0" y="359"/>
                  <a:pt x="6" y="371"/>
                  <a:pt x="19" y="382"/>
                </a:cubicBezTo>
                <a:cubicBezTo>
                  <a:pt x="30" y="392"/>
                  <a:pt x="46" y="400"/>
                  <a:pt x="66" y="408"/>
                </a:cubicBezTo>
                <a:cubicBezTo>
                  <a:pt x="105" y="422"/>
                  <a:pt x="158" y="430"/>
                  <a:pt x="213" y="430"/>
                </a:cubicBezTo>
                <a:cubicBezTo>
                  <a:pt x="269" y="430"/>
                  <a:pt x="321" y="422"/>
                  <a:pt x="361" y="408"/>
                </a:cubicBezTo>
                <a:cubicBezTo>
                  <a:pt x="380" y="400"/>
                  <a:pt x="396" y="392"/>
                  <a:pt x="407" y="382"/>
                </a:cubicBezTo>
                <a:cubicBezTo>
                  <a:pt x="420" y="371"/>
                  <a:pt x="426" y="359"/>
                  <a:pt x="426" y="346"/>
                </a:cubicBezTo>
                <a:cubicBezTo>
                  <a:pt x="426" y="84"/>
                  <a:pt x="426" y="84"/>
                  <a:pt x="426" y="84"/>
                </a:cubicBezTo>
                <a:cubicBezTo>
                  <a:pt x="426" y="71"/>
                  <a:pt x="420" y="59"/>
                  <a:pt x="407" y="48"/>
                </a:cubicBezTo>
                <a:close/>
                <a:moveTo>
                  <a:pt x="408" y="259"/>
                </a:moveTo>
                <a:cubicBezTo>
                  <a:pt x="408" y="266"/>
                  <a:pt x="404" y="274"/>
                  <a:pt x="395" y="281"/>
                </a:cubicBezTo>
                <a:cubicBezTo>
                  <a:pt x="386" y="289"/>
                  <a:pt x="372" y="297"/>
                  <a:pt x="354" y="304"/>
                </a:cubicBezTo>
                <a:cubicBezTo>
                  <a:pt x="317" y="318"/>
                  <a:pt x="267" y="325"/>
                  <a:pt x="213" y="325"/>
                </a:cubicBezTo>
                <a:cubicBezTo>
                  <a:pt x="160" y="325"/>
                  <a:pt x="109" y="318"/>
                  <a:pt x="72" y="304"/>
                </a:cubicBezTo>
                <a:cubicBezTo>
                  <a:pt x="54" y="297"/>
                  <a:pt x="40" y="289"/>
                  <a:pt x="31" y="281"/>
                </a:cubicBezTo>
                <a:cubicBezTo>
                  <a:pt x="22" y="274"/>
                  <a:pt x="17" y="266"/>
                  <a:pt x="17" y="259"/>
                </a:cubicBezTo>
                <a:cubicBezTo>
                  <a:pt x="17" y="207"/>
                  <a:pt x="17" y="207"/>
                  <a:pt x="17" y="207"/>
                </a:cubicBezTo>
                <a:cubicBezTo>
                  <a:pt x="18" y="207"/>
                  <a:pt x="18" y="207"/>
                  <a:pt x="19" y="208"/>
                </a:cubicBezTo>
                <a:cubicBezTo>
                  <a:pt x="30" y="218"/>
                  <a:pt x="46" y="226"/>
                  <a:pt x="66" y="233"/>
                </a:cubicBezTo>
                <a:cubicBezTo>
                  <a:pt x="105" y="248"/>
                  <a:pt x="158" y="256"/>
                  <a:pt x="213" y="256"/>
                </a:cubicBezTo>
                <a:cubicBezTo>
                  <a:pt x="269" y="256"/>
                  <a:pt x="321" y="248"/>
                  <a:pt x="361" y="233"/>
                </a:cubicBezTo>
                <a:cubicBezTo>
                  <a:pt x="380" y="226"/>
                  <a:pt x="396" y="218"/>
                  <a:pt x="407" y="208"/>
                </a:cubicBezTo>
                <a:cubicBezTo>
                  <a:pt x="407" y="207"/>
                  <a:pt x="408" y="207"/>
                  <a:pt x="408" y="207"/>
                </a:cubicBezTo>
                <a:cubicBezTo>
                  <a:pt x="408" y="259"/>
                  <a:pt x="408" y="259"/>
                  <a:pt x="408" y="259"/>
                </a:cubicBezTo>
                <a:cubicBezTo>
                  <a:pt x="408" y="259"/>
                  <a:pt x="408" y="259"/>
                  <a:pt x="408" y="259"/>
                </a:cubicBezTo>
                <a:close/>
                <a:moveTo>
                  <a:pt x="408" y="172"/>
                </a:moveTo>
                <a:cubicBezTo>
                  <a:pt x="408" y="179"/>
                  <a:pt x="404" y="187"/>
                  <a:pt x="395" y="194"/>
                </a:cubicBezTo>
                <a:cubicBezTo>
                  <a:pt x="386" y="203"/>
                  <a:pt x="372" y="210"/>
                  <a:pt x="354" y="217"/>
                </a:cubicBezTo>
                <a:cubicBezTo>
                  <a:pt x="317" y="231"/>
                  <a:pt x="267" y="238"/>
                  <a:pt x="213" y="238"/>
                </a:cubicBezTo>
                <a:cubicBezTo>
                  <a:pt x="160" y="238"/>
                  <a:pt x="109" y="231"/>
                  <a:pt x="72" y="217"/>
                </a:cubicBezTo>
                <a:cubicBezTo>
                  <a:pt x="54" y="210"/>
                  <a:pt x="40" y="203"/>
                  <a:pt x="31" y="194"/>
                </a:cubicBezTo>
                <a:cubicBezTo>
                  <a:pt x="22" y="187"/>
                  <a:pt x="17" y="179"/>
                  <a:pt x="17" y="172"/>
                </a:cubicBezTo>
                <a:cubicBezTo>
                  <a:pt x="17" y="119"/>
                  <a:pt x="17" y="119"/>
                  <a:pt x="17" y="119"/>
                </a:cubicBezTo>
                <a:cubicBezTo>
                  <a:pt x="18" y="119"/>
                  <a:pt x="18" y="120"/>
                  <a:pt x="19" y="120"/>
                </a:cubicBezTo>
                <a:cubicBezTo>
                  <a:pt x="30" y="130"/>
                  <a:pt x="46" y="139"/>
                  <a:pt x="66" y="146"/>
                </a:cubicBezTo>
                <a:cubicBezTo>
                  <a:pt x="105" y="161"/>
                  <a:pt x="158" y="169"/>
                  <a:pt x="213" y="169"/>
                </a:cubicBezTo>
                <a:cubicBezTo>
                  <a:pt x="269" y="169"/>
                  <a:pt x="321" y="161"/>
                  <a:pt x="361" y="146"/>
                </a:cubicBezTo>
                <a:cubicBezTo>
                  <a:pt x="380" y="139"/>
                  <a:pt x="396" y="130"/>
                  <a:pt x="407" y="120"/>
                </a:cubicBezTo>
                <a:cubicBezTo>
                  <a:pt x="407" y="120"/>
                  <a:pt x="408" y="119"/>
                  <a:pt x="408" y="119"/>
                </a:cubicBezTo>
                <a:cubicBezTo>
                  <a:pt x="408" y="172"/>
                  <a:pt x="408" y="172"/>
                  <a:pt x="408" y="172"/>
                </a:cubicBezTo>
                <a:cubicBezTo>
                  <a:pt x="408" y="172"/>
                  <a:pt x="408" y="172"/>
                  <a:pt x="408" y="172"/>
                </a:cubicBezTo>
                <a:close/>
                <a:moveTo>
                  <a:pt x="31" y="61"/>
                </a:moveTo>
                <a:cubicBezTo>
                  <a:pt x="40" y="53"/>
                  <a:pt x="54" y="46"/>
                  <a:pt x="72" y="39"/>
                </a:cubicBezTo>
                <a:cubicBezTo>
                  <a:pt x="109" y="25"/>
                  <a:pt x="160" y="18"/>
                  <a:pt x="213" y="18"/>
                </a:cubicBezTo>
                <a:cubicBezTo>
                  <a:pt x="267" y="18"/>
                  <a:pt x="317" y="25"/>
                  <a:pt x="354" y="39"/>
                </a:cubicBezTo>
                <a:cubicBezTo>
                  <a:pt x="372" y="46"/>
                  <a:pt x="386" y="53"/>
                  <a:pt x="395" y="61"/>
                </a:cubicBezTo>
                <a:cubicBezTo>
                  <a:pt x="404" y="69"/>
                  <a:pt x="408" y="77"/>
                  <a:pt x="408" y="84"/>
                </a:cubicBezTo>
                <a:cubicBezTo>
                  <a:pt x="408" y="92"/>
                  <a:pt x="404" y="99"/>
                  <a:pt x="395" y="107"/>
                </a:cubicBezTo>
                <a:cubicBezTo>
                  <a:pt x="386" y="115"/>
                  <a:pt x="372" y="123"/>
                  <a:pt x="354" y="129"/>
                </a:cubicBezTo>
                <a:cubicBezTo>
                  <a:pt x="317" y="143"/>
                  <a:pt x="267" y="151"/>
                  <a:pt x="213" y="151"/>
                </a:cubicBezTo>
                <a:cubicBezTo>
                  <a:pt x="160" y="151"/>
                  <a:pt x="109" y="143"/>
                  <a:pt x="72" y="129"/>
                </a:cubicBezTo>
                <a:cubicBezTo>
                  <a:pt x="54" y="123"/>
                  <a:pt x="40" y="115"/>
                  <a:pt x="31" y="107"/>
                </a:cubicBezTo>
                <a:cubicBezTo>
                  <a:pt x="22" y="99"/>
                  <a:pt x="18" y="92"/>
                  <a:pt x="18" y="84"/>
                </a:cubicBezTo>
                <a:cubicBezTo>
                  <a:pt x="18" y="77"/>
                  <a:pt x="22" y="69"/>
                  <a:pt x="31" y="61"/>
                </a:cubicBezTo>
                <a:close/>
                <a:moveTo>
                  <a:pt x="395" y="369"/>
                </a:moveTo>
                <a:cubicBezTo>
                  <a:pt x="386" y="377"/>
                  <a:pt x="372" y="385"/>
                  <a:pt x="354" y="391"/>
                </a:cubicBezTo>
                <a:cubicBezTo>
                  <a:pt x="317" y="405"/>
                  <a:pt x="267" y="413"/>
                  <a:pt x="213" y="413"/>
                </a:cubicBezTo>
                <a:cubicBezTo>
                  <a:pt x="160" y="413"/>
                  <a:pt x="109" y="405"/>
                  <a:pt x="72" y="391"/>
                </a:cubicBezTo>
                <a:cubicBezTo>
                  <a:pt x="54" y="385"/>
                  <a:pt x="40" y="377"/>
                  <a:pt x="31" y="369"/>
                </a:cubicBezTo>
                <a:cubicBezTo>
                  <a:pt x="22" y="361"/>
                  <a:pt x="17" y="353"/>
                  <a:pt x="17" y="346"/>
                </a:cubicBezTo>
                <a:cubicBezTo>
                  <a:pt x="17" y="294"/>
                  <a:pt x="17" y="294"/>
                  <a:pt x="17" y="294"/>
                </a:cubicBezTo>
                <a:cubicBezTo>
                  <a:pt x="18" y="294"/>
                  <a:pt x="18" y="294"/>
                  <a:pt x="19" y="295"/>
                </a:cubicBezTo>
                <a:cubicBezTo>
                  <a:pt x="30" y="304"/>
                  <a:pt x="46" y="313"/>
                  <a:pt x="66" y="320"/>
                </a:cubicBezTo>
                <a:cubicBezTo>
                  <a:pt x="105" y="335"/>
                  <a:pt x="158" y="343"/>
                  <a:pt x="213" y="343"/>
                </a:cubicBezTo>
                <a:cubicBezTo>
                  <a:pt x="269" y="343"/>
                  <a:pt x="321" y="335"/>
                  <a:pt x="361" y="320"/>
                </a:cubicBezTo>
                <a:cubicBezTo>
                  <a:pt x="380" y="313"/>
                  <a:pt x="396" y="304"/>
                  <a:pt x="407" y="295"/>
                </a:cubicBezTo>
                <a:cubicBezTo>
                  <a:pt x="407" y="294"/>
                  <a:pt x="408" y="294"/>
                  <a:pt x="408" y="294"/>
                </a:cubicBezTo>
                <a:cubicBezTo>
                  <a:pt x="408" y="346"/>
                  <a:pt x="408" y="346"/>
                  <a:pt x="408" y="346"/>
                </a:cubicBezTo>
                <a:cubicBezTo>
                  <a:pt x="408" y="353"/>
                  <a:pt x="404" y="361"/>
                  <a:pt x="395" y="36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cxnSp>
        <p:nvCxnSpPr>
          <p:cNvPr id="119" name="Straight Connector 118">
            <a:extLst>
              <a:ext uri="{FF2B5EF4-FFF2-40B4-BE49-F238E27FC236}">
                <a16:creationId xmlns:a16="http://schemas.microsoft.com/office/drawing/2014/main" id="{BF1838C7-3FD0-46F8-9AD2-CA3C63F47DC6}"/>
              </a:ext>
            </a:extLst>
          </p:cNvPr>
          <p:cNvCxnSpPr>
            <a:cxnSpLocks/>
          </p:cNvCxnSpPr>
          <p:nvPr/>
        </p:nvCxnSpPr>
        <p:spPr>
          <a:xfrm>
            <a:off x="142875" y="865521"/>
            <a:ext cx="8858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F8FA622-843C-4F0B-B00A-D3FAA6F35582}"/>
              </a:ext>
            </a:extLst>
          </p:cNvPr>
          <p:cNvCxnSpPr/>
          <p:nvPr/>
        </p:nvCxnSpPr>
        <p:spPr>
          <a:xfrm>
            <a:off x="142875" y="6354537"/>
            <a:ext cx="8858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C0A33B96-0A89-47BE-B38E-1FF8C76C930B}"/>
              </a:ext>
            </a:extLst>
          </p:cNvPr>
          <p:cNvSpPr txBox="1">
            <a:spLocks/>
          </p:cNvSpPr>
          <p:nvPr/>
        </p:nvSpPr>
        <p:spPr>
          <a:xfrm>
            <a:off x="228560" y="1305548"/>
            <a:ext cx="1852652" cy="184666"/>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35729B"/>
                </a:solidFill>
                <a:effectLst/>
                <a:uLnTx/>
                <a:uFillTx/>
                <a:latin typeface="Century Gothic"/>
                <a:ea typeface="+mn-ea"/>
                <a:cs typeface="+mn-cs"/>
              </a:rPr>
              <a:t>Capability</a:t>
            </a:r>
          </a:p>
        </p:txBody>
      </p:sp>
      <p:sp>
        <p:nvSpPr>
          <p:cNvPr id="124" name="TextBox 123">
            <a:extLst>
              <a:ext uri="{FF2B5EF4-FFF2-40B4-BE49-F238E27FC236}">
                <a16:creationId xmlns:a16="http://schemas.microsoft.com/office/drawing/2014/main" id="{247B269A-7DD8-48FA-9C35-FFCC1B580CBD}"/>
              </a:ext>
            </a:extLst>
          </p:cNvPr>
          <p:cNvSpPr txBox="1">
            <a:spLocks/>
          </p:cNvSpPr>
          <p:nvPr/>
        </p:nvSpPr>
        <p:spPr>
          <a:xfrm>
            <a:off x="6755135" y="1305548"/>
            <a:ext cx="2289095" cy="176972"/>
          </a:xfrm>
          <a:prstGeom prst="rect">
            <a:avLst/>
          </a:prstGeom>
        </p:spPr>
        <p:txBody>
          <a:bodyPr vert="horz" wrap="square" lIns="0" tIns="0" rIns="0" bIns="0" rtlCol="0" anchor="t"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35729B"/>
                </a:solidFill>
                <a:effectLst/>
                <a:uLnTx/>
                <a:uFillTx/>
                <a:latin typeface="Century Gothic"/>
                <a:ea typeface="+mn-ea"/>
                <a:cs typeface="+mn-cs"/>
              </a:rPr>
              <a:t>Rationale</a:t>
            </a:r>
          </a:p>
        </p:txBody>
      </p:sp>
      <p:sp>
        <p:nvSpPr>
          <p:cNvPr id="125" name="TextBox 124">
            <a:extLst>
              <a:ext uri="{FF2B5EF4-FFF2-40B4-BE49-F238E27FC236}">
                <a16:creationId xmlns:a16="http://schemas.microsoft.com/office/drawing/2014/main" id="{6E23ACD5-1130-48D8-90D1-52CD91264429}"/>
              </a:ext>
            </a:extLst>
          </p:cNvPr>
          <p:cNvSpPr txBox="1">
            <a:spLocks/>
          </p:cNvSpPr>
          <p:nvPr/>
        </p:nvSpPr>
        <p:spPr>
          <a:xfrm>
            <a:off x="2206118" y="1305548"/>
            <a:ext cx="2106017" cy="176972"/>
          </a:xfrm>
          <a:prstGeom prst="rect">
            <a:avLst/>
          </a:prstGeom>
        </p:spPr>
        <p:txBody>
          <a:bodyPr vert="horz" wrap="square" lIns="0" tIns="0" rIns="0" bIns="0" rtlCol="0" anchor="t"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35729B"/>
                </a:solidFill>
                <a:effectLst/>
                <a:uLnTx/>
                <a:uFillTx/>
                <a:latin typeface="Century Gothic"/>
                <a:ea typeface="+mn-ea"/>
                <a:cs typeface="+mn-cs"/>
              </a:rPr>
              <a:t>Current State</a:t>
            </a:r>
          </a:p>
        </p:txBody>
      </p:sp>
      <p:sp>
        <p:nvSpPr>
          <p:cNvPr id="126" name="TextBox 125">
            <a:extLst>
              <a:ext uri="{FF2B5EF4-FFF2-40B4-BE49-F238E27FC236}">
                <a16:creationId xmlns:a16="http://schemas.microsoft.com/office/drawing/2014/main" id="{5D5224C4-42EC-42A9-8A8C-741F1F824454}"/>
              </a:ext>
            </a:extLst>
          </p:cNvPr>
          <p:cNvSpPr txBox="1">
            <a:spLocks/>
          </p:cNvSpPr>
          <p:nvPr/>
        </p:nvSpPr>
        <p:spPr>
          <a:xfrm>
            <a:off x="4350471" y="1305548"/>
            <a:ext cx="2326554" cy="176972"/>
          </a:xfrm>
          <a:prstGeom prst="rect">
            <a:avLst/>
          </a:prstGeom>
        </p:spPr>
        <p:txBody>
          <a:bodyPr vert="horz" wrap="square" lIns="0" tIns="0" rIns="0" bIns="0" rtlCol="0" anchor="t"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35729B"/>
                </a:solidFill>
                <a:effectLst/>
                <a:uLnTx/>
                <a:uFillTx/>
                <a:latin typeface="Century Gothic"/>
                <a:ea typeface="+mn-ea"/>
                <a:cs typeface="+mn-cs"/>
              </a:rPr>
              <a:t>Emerging Technology Result</a:t>
            </a:r>
          </a:p>
        </p:txBody>
      </p:sp>
      <p:sp>
        <p:nvSpPr>
          <p:cNvPr id="48" name="TextBox 47">
            <a:extLst>
              <a:ext uri="{FF2B5EF4-FFF2-40B4-BE49-F238E27FC236}">
                <a16:creationId xmlns:a16="http://schemas.microsoft.com/office/drawing/2014/main" id="{31C6A232-F1D3-47EA-8C35-A02A30AE0E83}"/>
              </a:ext>
            </a:extLst>
          </p:cNvPr>
          <p:cNvSpPr txBox="1">
            <a:spLocks/>
          </p:cNvSpPr>
          <p:nvPr/>
        </p:nvSpPr>
        <p:spPr>
          <a:xfrm>
            <a:off x="228560" y="1007836"/>
            <a:ext cx="8686880" cy="184666"/>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ts val="200"/>
              </a:spcAft>
              <a:buClr>
                <a:srgbClr val="204762"/>
              </a:buClr>
              <a:buSzPct val="100000"/>
              <a:buFontTx/>
              <a:buNone/>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All support capabilities are centralized to a single system to generate efficiencies without impacting client experience</a:t>
            </a:r>
          </a:p>
        </p:txBody>
      </p:sp>
      <p:sp>
        <p:nvSpPr>
          <p:cNvPr id="58" name="TextBox 57">
            <a:extLst>
              <a:ext uri="{FF2B5EF4-FFF2-40B4-BE49-F238E27FC236}">
                <a16:creationId xmlns:a16="http://schemas.microsoft.com/office/drawing/2014/main" id="{F68D1342-5F3A-4270-8235-1CB78B108317}"/>
              </a:ext>
            </a:extLst>
          </p:cNvPr>
          <p:cNvSpPr txBox="1"/>
          <p:nvPr/>
        </p:nvSpPr>
        <p:spPr>
          <a:xfrm>
            <a:off x="1034154" y="28695"/>
            <a:ext cx="5088350" cy="21544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all" spc="0" normalizeH="0" baseline="0" noProof="0" dirty="0" err="1">
                <a:ln>
                  <a:noFill/>
                </a:ln>
                <a:solidFill>
                  <a:srgbClr val="808080"/>
                </a:solidFill>
                <a:effectLst/>
                <a:uLnTx/>
                <a:uFillTx/>
                <a:latin typeface="Century Gothic"/>
                <a:ea typeface="+mn-ea"/>
                <a:cs typeface="+mn-cs"/>
              </a:rPr>
              <a:t>CALACES</a:t>
            </a:r>
            <a:r>
              <a:rPr kumimoji="0" lang="en-US" sz="1400" b="0" i="0" u="none" strike="noStrike" kern="1200" cap="all" spc="0" normalizeH="0" baseline="0" noProof="0" dirty="0">
                <a:ln>
                  <a:noFill/>
                </a:ln>
                <a:solidFill>
                  <a:srgbClr val="808080"/>
                </a:solidFill>
                <a:effectLst/>
                <a:uLnTx/>
                <a:uFillTx/>
                <a:latin typeface="Century Gothic"/>
                <a:ea typeface="+mn-ea"/>
                <a:cs typeface="+mn-cs"/>
              </a:rPr>
              <a:t> SUPPLEMENTARY CAPABILITIES ASSESSMENT</a:t>
            </a:r>
          </a:p>
        </p:txBody>
      </p:sp>
    </p:spTree>
    <p:extLst>
      <p:ext uri="{BB962C8B-B14F-4D97-AF65-F5344CB8AC3E}">
        <p14:creationId xmlns:p14="http://schemas.microsoft.com/office/powerpoint/2010/main" val="183304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F489C5-3BDC-463C-90B1-823C2683033C}"/>
              </a:ext>
            </a:extLst>
          </p:cNvPr>
          <p:cNvSpPr/>
          <p:nvPr/>
        </p:nvSpPr>
        <p:spPr>
          <a:xfrm>
            <a:off x="141769" y="1017255"/>
            <a:ext cx="9002231" cy="5211585"/>
          </a:xfrm>
          <a:prstGeom prst="rect">
            <a:avLst/>
          </a:prstGeom>
          <a:gradFill flip="none" rotWithShape="1">
            <a:gsLst>
              <a:gs pos="0">
                <a:schemeClr val="accent1">
                  <a:lumMod val="5000"/>
                  <a:lumOff val="95000"/>
                </a:schemeClr>
              </a:gs>
              <a:gs pos="74000">
                <a:schemeClr val="accent4">
                  <a:lumMod val="60000"/>
                  <a:lumOff val="40000"/>
                </a:schemeClr>
              </a:gs>
              <a:gs pos="100000">
                <a:schemeClr val="accent4">
                  <a:lumMod val="75000"/>
                </a:schemeClr>
              </a:gs>
              <a:gs pos="100000">
                <a:schemeClr val="accent4"/>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204762"/>
              </a:solidFill>
              <a:effectLst/>
              <a:uLnTx/>
              <a:uFillTx/>
              <a:latin typeface="Century Gothic"/>
              <a:ea typeface="+mn-ea"/>
              <a:cs typeface="+mn-cs"/>
            </a:endParaRPr>
          </a:p>
        </p:txBody>
      </p:sp>
      <p:graphicFrame>
        <p:nvGraphicFramePr>
          <p:cNvPr id="17" name="Object 16" hidden="1">
            <a:extLst>
              <a:ext uri="{FF2B5EF4-FFF2-40B4-BE49-F238E27FC236}">
                <a16:creationId xmlns:a16="http://schemas.microsoft.com/office/drawing/2014/main" id="{6B93D6EE-4689-4C52-ABD9-DD4156CDACDB}"/>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7" name="think-cell Slide" r:id="rId4" imgW="524" imgH="526" progId="TCLayout.ActiveDocument.1">
                  <p:embed/>
                </p:oleObj>
              </mc:Choice>
              <mc:Fallback>
                <p:oleObj name="think-cell Slide" r:id="rId4" imgW="524" imgH="526" progId="TCLayout.ActiveDocument.1">
                  <p:embed/>
                  <p:pic>
                    <p:nvPicPr>
                      <p:cNvPr id="17" name="Object 16" hidden="1">
                        <a:extLst>
                          <a:ext uri="{FF2B5EF4-FFF2-40B4-BE49-F238E27FC236}">
                            <a16:creationId xmlns:a16="http://schemas.microsoft.com/office/drawing/2014/main" id="{6B93D6EE-4689-4C52-ABD9-DD4156CDACD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34" name="Group 33">
            <a:extLst>
              <a:ext uri="{FF2B5EF4-FFF2-40B4-BE49-F238E27FC236}">
                <a16:creationId xmlns:a16="http://schemas.microsoft.com/office/drawing/2014/main" id="{1A9429B2-317E-42BF-A14E-AB3DE69A7FCB}"/>
              </a:ext>
            </a:extLst>
          </p:cNvPr>
          <p:cNvGrpSpPr/>
          <p:nvPr/>
        </p:nvGrpSpPr>
        <p:grpSpPr>
          <a:xfrm>
            <a:off x="0" y="1016245"/>
            <a:ext cx="9144000" cy="618248"/>
            <a:chOff x="0" y="921171"/>
            <a:chExt cx="9144000" cy="618248"/>
          </a:xfrm>
        </p:grpSpPr>
        <p:sp>
          <p:nvSpPr>
            <p:cNvPr id="35" name="Rectangle 34">
              <a:extLst>
                <a:ext uri="{FF2B5EF4-FFF2-40B4-BE49-F238E27FC236}">
                  <a16:creationId xmlns:a16="http://schemas.microsoft.com/office/drawing/2014/main" id="{10D90053-A7DD-43F6-A6CF-5BCEB23A8ADB}"/>
                </a:ext>
              </a:extLst>
            </p:cNvPr>
            <p:cNvSpPr>
              <a:spLocks/>
            </p:cNvSpPr>
            <p:nvPr/>
          </p:nvSpPr>
          <p:spPr>
            <a:xfrm>
              <a:off x="0" y="921171"/>
              <a:ext cx="9144000" cy="3110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40" name="Rectangle 39">
              <a:extLst>
                <a:ext uri="{FF2B5EF4-FFF2-40B4-BE49-F238E27FC236}">
                  <a16:creationId xmlns:a16="http://schemas.microsoft.com/office/drawing/2014/main" id="{7D977000-EB9C-4062-A451-CC0ACD19AD45}"/>
                </a:ext>
              </a:extLst>
            </p:cNvPr>
            <p:cNvSpPr>
              <a:spLocks/>
            </p:cNvSpPr>
            <p:nvPr/>
          </p:nvSpPr>
          <p:spPr>
            <a:xfrm>
              <a:off x="0" y="945114"/>
              <a:ext cx="9144000" cy="594305"/>
            </a:xfrm>
            <a:prstGeom prst="rect">
              <a:avLst/>
            </a:prstGeom>
            <a:gradFill flip="none" rotWithShape="1">
              <a:gsLst>
                <a:gs pos="0">
                  <a:schemeClr val="bg1">
                    <a:lumMod val="85000"/>
                  </a:schemeClr>
                </a:gs>
                <a:gs pos="100000">
                  <a:schemeClr val="bg1">
                    <a:lumMod val="95000"/>
                    <a:alpha val="6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204762"/>
                </a:solidFill>
                <a:effectLst/>
                <a:uLnTx/>
                <a:uFillTx/>
                <a:latin typeface="Century Gothic"/>
                <a:ea typeface="+mn-ea"/>
                <a:cs typeface="+mn-cs"/>
              </a:endParaRPr>
            </a:p>
          </p:txBody>
        </p:sp>
      </p:grpSp>
      <p:sp>
        <p:nvSpPr>
          <p:cNvPr id="42" name="Isosceles Triangle 41">
            <a:extLst>
              <a:ext uri="{FF2B5EF4-FFF2-40B4-BE49-F238E27FC236}">
                <a16:creationId xmlns:a16="http://schemas.microsoft.com/office/drawing/2014/main" id="{5FB3ACD2-2E95-4975-B175-57565A20DEED}"/>
              </a:ext>
            </a:extLst>
          </p:cNvPr>
          <p:cNvSpPr/>
          <p:nvPr/>
        </p:nvSpPr>
        <p:spPr>
          <a:xfrm rot="5400000">
            <a:off x="946148" y="1551037"/>
            <a:ext cx="753568" cy="183778"/>
          </a:xfrm>
          <a:prstGeom prst="triangle">
            <a:avLst/>
          </a:prstGeom>
          <a:solidFill>
            <a:srgbClr val="18354A">
              <a:alpha val="50000"/>
            </a:srgb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3" name="Rectangle 2">
            <a:extLst>
              <a:ext uri="{FF2B5EF4-FFF2-40B4-BE49-F238E27FC236}">
                <a16:creationId xmlns:a16="http://schemas.microsoft.com/office/drawing/2014/main" id="{75252B54-7C93-4D36-9D15-2D40E2DEA175}"/>
              </a:ext>
            </a:extLst>
          </p:cNvPr>
          <p:cNvSpPr/>
          <p:nvPr/>
        </p:nvSpPr>
        <p:spPr>
          <a:xfrm>
            <a:off x="7549849" y="3087865"/>
            <a:ext cx="1494011" cy="62656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16" name="Flowchart: Magnetic Disk 15">
            <a:extLst>
              <a:ext uri="{FF2B5EF4-FFF2-40B4-BE49-F238E27FC236}">
                <a16:creationId xmlns:a16="http://schemas.microsoft.com/office/drawing/2014/main" id="{FEF6164D-2FD2-40D7-8770-0A9E22750562}"/>
              </a:ext>
            </a:extLst>
          </p:cNvPr>
          <p:cNvSpPr/>
          <p:nvPr/>
        </p:nvSpPr>
        <p:spPr>
          <a:xfrm>
            <a:off x="5322248" y="1507145"/>
            <a:ext cx="1852901" cy="3759560"/>
          </a:xfrm>
          <a:prstGeom prst="flowChartMagneticDisk">
            <a:avLst/>
          </a:prstGeom>
          <a:solidFill>
            <a:schemeClr val="accent3">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            CalSAWS </a:t>
            </a:r>
            <a:br>
              <a:rPr kumimoji="0" lang="en-US" sz="1400" b="1" i="0" u="none" strike="noStrike" kern="1200" cap="none" spc="0" normalizeH="0" baseline="0" noProof="0" dirty="0">
                <a:ln>
                  <a:noFill/>
                </a:ln>
                <a:solidFill>
                  <a:srgbClr val="FFFFFF"/>
                </a:solidFill>
                <a:effectLst/>
                <a:uLnTx/>
                <a:uFillTx/>
                <a:latin typeface="Century Gothic"/>
                <a:ea typeface="+mn-ea"/>
                <a:cs typeface="+mn-cs"/>
              </a:rPr>
            </a:br>
            <a:r>
              <a:rPr kumimoji="0" lang="en-US" sz="1400" b="1" i="0" u="none" strike="noStrike" kern="1200" cap="none" spc="0" normalizeH="0" baseline="0" noProof="0" dirty="0">
                <a:ln>
                  <a:noFill/>
                </a:ln>
                <a:solidFill>
                  <a:srgbClr val="FFFFFF"/>
                </a:solidFill>
                <a:effectLst/>
                <a:uLnTx/>
                <a:uFillTx/>
                <a:latin typeface="Century Gothic"/>
                <a:ea typeface="+mn-ea"/>
                <a:cs typeface="+mn-cs"/>
              </a:rPr>
              <a:t>            Cost</a:t>
            </a:r>
          </a:p>
        </p:txBody>
      </p:sp>
      <p:sp>
        <p:nvSpPr>
          <p:cNvPr id="2" name="Title 1">
            <a:extLst>
              <a:ext uri="{FF2B5EF4-FFF2-40B4-BE49-F238E27FC236}">
                <a16:creationId xmlns:a16="http://schemas.microsoft.com/office/drawing/2014/main" id="{25646E16-A5C2-419D-9F4F-C94925ED1B2D}"/>
              </a:ext>
            </a:extLst>
          </p:cNvPr>
          <p:cNvSpPr>
            <a:spLocks noGrp="1"/>
          </p:cNvSpPr>
          <p:nvPr>
            <p:ph type="title"/>
          </p:nvPr>
        </p:nvSpPr>
        <p:spPr/>
        <p:txBody>
          <a:bodyPr/>
          <a:lstStyle/>
          <a:p>
            <a:r>
              <a:rPr lang="en-US" dirty="0"/>
              <a:t>Overall Approach to CalWIN Business Process &amp; </a:t>
            </a:r>
            <a:br>
              <a:rPr lang="en-US" dirty="0"/>
            </a:br>
            <a:r>
              <a:rPr lang="en-US" dirty="0"/>
              <a:t>Ancillary Systems / Tools Analysis </a:t>
            </a:r>
          </a:p>
        </p:txBody>
      </p:sp>
      <p:sp>
        <p:nvSpPr>
          <p:cNvPr id="15" name="Flowchart: Magnetic Disk 14">
            <a:extLst>
              <a:ext uri="{FF2B5EF4-FFF2-40B4-BE49-F238E27FC236}">
                <a16:creationId xmlns:a16="http://schemas.microsoft.com/office/drawing/2014/main" id="{0792B381-F8A4-4333-B0E1-A80B56DA449D}"/>
              </a:ext>
            </a:extLst>
          </p:cNvPr>
          <p:cNvSpPr/>
          <p:nvPr/>
        </p:nvSpPr>
        <p:spPr>
          <a:xfrm>
            <a:off x="3945439" y="1266140"/>
            <a:ext cx="1852901" cy="3759560"/>
          </a:xfrm>
          <a:prstGeom prst="flowChartMagneticDisk">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Consolidated Requirements for CalSAWS</a:t>
            </a:r>
          </a:p>
        </p:txBody>
      </p:sp>
      <p:sp>
        <p:nvSpPr>
          <p:cNvPr id="19" name="Rectangle 18">
            <a:extLst>
              <a:ext uri="{FF2B5EF4-FFF2-40B4-BE49-F238E27FC236}">
                <a16:creationId xmlns:a16="http://schemas.microsoft.com/office/drawing/2014/main" id="{1490D3E6-1514-4341-AB4E-C771334FFD4C}"/>
              </a:ext>
            </a:extLst>
          </p:cNvPr>
          <p:cNvSpPr/>
          <p:nvPr/>
        </p:nvSpPr>
        <p:spPr>
          <a:xfrm>
            <a:off x="7490121" y="3139538"/>
            <a:ext cx="1602459" cy="52322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mn-ea"/>
                <a:cs typeface="+mn-cs"/>
              </a:rPr>
              <a:t>Implementation</a:t>
            </a:r>
            <a:br>
              <a:rPr kumimoji="0" lang="en-US" sz="1400" b="1" i="0" u="none" strike="noStrike" kern="1200" cap="none" spc="0" normalizeH="0" baseline="0" noProof="0" dirty="0">
                <a:ln>
                  <a:noFill/>
                </a:ln>
                <a:solidFill>
                  <a:srgbClr val="FFFFFF"/>
                </a:solidFill>
                <a:effectLst/>
                <a:uLnTx/>
                <a:uFillTx/>
                <a:latin typeface="Arial" charset="0"/>
                <a:ea typeface="+mn-ea"/>
                <a:cs typeface="+mn-cs"/>
              </a:rPr>
            </a:br>
            <a:r>
              <a:rPr kumimoji="0" lang="en-US" sz="1400" b="1" i="0" u="none" strike="noStrike" kern="1200" cap="none" spc="0" normalizeH="0" baseline="0" noProof="0" dirty="0">
                <a:ln>
                  <a:noFill/>
                </a:ln>
                <a:solidFill>
                  <a:srgbClr val="FFFFFF"/>
                </a:solidFill>
                <a:effectLst/>
                <a:uLnTx/>
                <a:uFillTx/>
                <a:latin typeface="Arial" charset="0"/>
                <a:ea typeface="+mn-ea"/>
                <a:cs typeface="+mn-cs"/>
              </a:rPr>
              <a:t>Planning</a:t>
            </a:r>
          </a:p>
        </p:txBody>
      </p:sp>
      <p:sp>
        <p:nvSpPr>
          <p:cNvPr id="20" name="Isosceles Triangle 19">
            <a:extLst>
              <a:ext uri="{FF2B5EF4-FFF2-40B4-BE49-F238E27FC236}">
                <a16:creationId xmlns:a16="http://schemas.microsoft.com/office/drawing/2014/main" id="{FF89A721-D0D3-46D8-89BC-AD1644E0D8F9}"/>
              </a:ext>
            </a:extLst>
          </p:cNvPr>
          <p:cNvSpPr/>
          <p:nvPr/>
        </p:nvSpPr>
        <p:spPr>
          <a:xfrm rot="5400000">
            <a:off x="7100777" y="3310212"/>
            <a:ext cx="561769" cy="181873"/>
          </a:xfrm>
          <a:prstGeom prst="triangle">
            <a:avLst/>
          </a:prstGeom>
          <a:solidFill>
            <a:schemeClr val="accent3">
              <a:alpha val="50000"/>
            </a:schemeClr>
          </a:solid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7" name="Rectangle 6">
            <a:extLst>
              <a:ext uri="{FF2B5EF4-FFF2-40B4-BE49-F238E27FC236}">
                <a16:creationId xmlns:a16="http://schemas.microsoft.com/office/drawing/2014/main" id="{2D999D1B-9B80-42D1-8194-F1CDBBC344EF}"/>
              </a:ext>
            </a:extLst>
          </p:cNvPr>
          <p:cNvSpPr>
            <a:spLocks/>
          </p:cNvSpPr>
          <p:nvPr/>
        </p:nvSpPr>
        <p:spPr>
          <a:xfrm>
            <a:off x="141769" y="3008044"/>
            <a:ext cx="3349072" cy="520782"/>
          </a:xfrm>
          <a:prstGeom prst="rect">
            <a:avLst/>
          </a:prstGeom>
          <a:solidFill>
            <a:schemeClr val="accent4"/>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CalWIN Ancillary Systems Analysis</a:t>
            </a:r>
          </a:p>
        </p:txBody>
      </p:sp>
      <p:sp>
        <p:nvSpPr>
          <p:cNvPr id="8" name="Rectangle 7">
            <a:extLst>
              <a:ext uri="{FF2B5EF4-FFF2-40B4-BE49-F238E27FC236}">
                <a16:creationId xmlns:a16="http://schemas.microsoft.com/office/drawing/2014/main" id="{EA51075C-B234-4721-99C1-EB39B4AD4C0B}"/>
              </a:ext>
            </a:extLst>
          </p:cNvPr>
          <p:cNvSpPr>
            <a:spLocks/>
          </p:cNvSpPr>
          <p:nvPr/>
        </p:nvSpPr>
        <p:spPr>
          <a:xfrm>
            <a:off x="141769" y="2213303"/>
            <a:ext cx="3349072" cy="520782"/>
          </a:xfrm>
          <a:prstGeom prst="rect">
            <a:avLst/>
          </a:prstGeom>
          <a:solidFill>
            <a:schemeClr val="accent4"/>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CalWIN/CalSAWS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Business Process Gap Analysis</a:t>
            </a:r>
          </a:p>
        </p:txBody>
      </p:sp>
      <p:sp>
        <p:nvSpPr>
          <p:cNvPr id="9" name="Rectangle 8">
            <a:extLst>
              <a:ext uri="{FF2B5EF4-FFF2-40B4-BE49-F238E27FC236}">
                <a16:creationId xmlns:a16="http://schemas.microsoft.com/office/drawing/2014/main" id="{E03EE5BC-BB9B-4BA2-830E-3E8813044B6E}"/>
              </a:ext>
            </a:extLst>
          </p:cNvPr>
          <p:cNvSpPr>
            <a:spLocks/>
          </p:cNvSpPr>
          <p:nvPr/>
        </p:nvSpPr>
        <p:spPr>
          <a:xfrm>
            <a:off x="1410734" y="1418562"/>
            <a:ext cx="2080105" cy="520782"/>
          </a:xfrm>
          <a:prstGeom prst="rect">
            <a:avLst/>
          </a:prstGeom>
          <a:solidFill>
            <a:srgbClr val="18354A">
              <a:alpha val="50000"/>
            </a:srgb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CalSAWS Requirements Gathering Sessions</a:t>
            </a:r>
          </a:p>
        </p:txBody>
      </p:sp>
      <p:sp>
        <p:nvSpPr>
          <p:cNvPr id="10" name="Rectangle 9">
            <a:extLst>
              <a:ext uri="{FF2B5EF4-FFF2-40B4-BE49-F238E27FC236}">
                <a16:creationId xmlns:a16="http://schemas.microsoft.com/office/drawing/2014/main" id="{E4F06641-28B2-4C82-A8EE-6F8D42540D68}"/>
              </a:ext>
            </a:extLst>
          </p:cNvPr>
          <p:cNvSpPr>
            <a:spLocks/>
          </p:cNvSpPr>
          <p:nvPr/>
        </p:nvSpPr>
        <p:spPr>
          <a:xfrm>
            <a:off x="141769" y="4629530"/>
            <a:ext cx="3349072" cy="520782"/>
          </a:xfrm>
          <a:prstGeom prst="rect">
            <a:avLst/>
          </a:prstGeom>
          <a:solidFill>
            <a:schemeClr val="accent3">
              <a:alpha val="50000"/>
            </a:scheme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CalWIN/CalSAWS Data Conversion Strategy</a:t>
            </a:r>
          </a:p>
        </p:txBody>
      </p:sp>
      <p:sp>
        <p:nvSpPr>
          <p:cNvPr id="5" name="Isosceles Triangle 4">
            <a:extLst>
              <a:ext uri="{FF2B5EF4-FFF2-40B4-BE49-F238E27FC236}">
                <a16:creationId xmlns:a16="http://schemas.microsoft.com/office/drawing/2014/main" id="{3EAB27B1-91C6-4DD1-B317-7ED9ED3E17A5}"/>
              </a:ext>
            </a:extLst>
          </p:cNvPr>
          <p:cNvSpPr/>
          <p:nvPr/>
        </p:nvSpPr>
        <p:spPr>
          <a:xfrm rot="5400000">
            <a:off x="3279341" y="1441565"/>
            <a:ext cx="753568" cy="354419"/>
          </a:xfrm>
          <a:prstGeom prst="triangle">
            <a:avLst/>
          </a:prstGeom>
          <a:solidFill>
            <a:srgbClr val="18354A">
              <a:alpha val="50000"/>
            </a:srgb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1" name="Isosceles Triangle 10">
            <a:extLst>
              <a:ext uri="{FF2B5EF4-FFF2-40B4-BE49-F238E27FC236}">
                <a16:creationId xmlns:a16="http://schemas.microsoft.com/office/drawing/2014/main" id="{A97F24B4-E7A0-4362-9FBB-354C86C7FED8}"/>
              </a:ext>
            </a:extLst>
          </p:cNvPr>
          <p:cNvSpPr/>
          <p:nvPr/>
        </p:nvSpPr>
        <p:spPr>
          <a:xfrm rot="5400000">
            <a:off x="3291265" y="2272464"/>
            <a:ext cx="753568" cy="354419"/>
          </a:xfrm>
          <a:prstGeom prst="triangle">
            <a:avLst/>
          </a:prstGeom>
          <a:solidFill>
            <a:schemeClr val="accent4"/>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2" name="Isosceles Triangle 11">
            <a:extLst>
              <a:ext uri="{FF2B5EF4-FFF2-40B4-BE49-F238E27FC236}">
                <a16:creationId xmlns:a16="http://schemas.microsoft.com/office/drawing/2014/main" id="{E9E93BC3-5D5D-462F-AEE3-C5359C781B1C}"/>
              </a:ext>
            </a:extLst>
          </p:cNvPr>
          <p:cNvSpPr/>
          <p:nvPr/>
        </p:nvSpPr>
        <p:spPr>
          <a:xfrm rot="5400000">
            <a:off x="3291265" y="3885965"/>
            <a:ext cx="753568" cy="354419"/>
          </a:xfrm>
          <a:prstGeom prst="triangle">
            <a:avLst/>
          </a:prstGeom>
          <a:solidFill>
            <a:schemeClr val="accent3">
              <a:alpha val="50000"/>
            </a:scheme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3" name="Isosceles Triangle 12">
            <a:extLst>
              <a:ext uri="{FF2B5EF4-FFF2-40B4-BE49-F238E27FC236}">
                <a16:creationId xmlns:a16="http://schemas.microsoft.com/office/drawing/2014/main" id="{1DBBF4B1-D7A8-4F6A-8BBC-FD460813F5D4}"/>
              </a:ext>
            </a:extLst>
          </p:cNvPr>
          <p:cNvSpPr/>
          <p:nvPr/>
        </p:nvSpPr>
        <p:spPr>
          <a:xfrm rot="5400000">
            <a:off x="3291265" y="3079214"/>
            <a:ext cx="753568" cy="354419"/>
          </a:xfrm>
          <a:prstGeom prst="triangle">
            <a:avLst/>
          </a:prstGeom>
          <a:solidFill>
            <a:schemeClr val="accent4"/>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32" name="Rectangle 31">
            <a:extLst>
              <a:ext uri="{FF2B5EF4-FFF2-40B4-BE49-F238E27FC236}">
                <a16:creationId xmlns:a16="http://schemas.microsoft.com/office/drawing/2014/main" id="{A398C8C1-D393-4D90-A593-FA2D3ECE5ACD}"/>
              </a:ext>
            </a:extLst>
          </p:cNvPr>
          <p:cNvSpPr>
            <a:spLocks/>
          </p:cNvSpPr>
          <p:nvPr/>
        </p:nvSpPr>
        <p:spPr>
          <a:xfrm>
            <a:off x="141769" y="3802785"/>
            <a:ext cx="3349072" cy="520782"/>
          </a:xfrm>
          <a:prstGeom prst="rect">
            <a:avLst/>
          </a:prstGeom>
          <a:solidFill>
            <a:schemeClr val="accent3">
              <a:alpha val="50000"/>
            </a:scheme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Validation &amp; Review of CalACES Requirements</a:t>
            </a:r>
          </a:p>
        </p:txBody>
      </p:sp>
      <p:sp>
        <p:nvSpPr>
          <p:cNvPr id="33" name="Isosceles Triangle 32">
            <a:extLst>
              <a:ext uri="{FF2B5EF4-FFF2-40B4-BE49-F238E27FC236}">
                <a16:creationId xmlns:a16="http://schemas.microsoft.com/office/drawing/2014/main" id="{33737012-6594-41C2-87E5-97781BAC7CB2}"/>
              </a:ext>
            </a:extLst>
          </p:cNvPr>
          <p:cNvSpPr/>
          <p:nvPr/>
        </p:nvSpPr>
        <p:spPr>
          <a:xfrm rot="5400000">
            <a:off x="3279342" y="4712711"/>
            <a:ext cx="753568" cy="354419"/>
          </a:xfrm>
          <a:prstGeom prst="triangle">
            <a:avLst/>
          </a:prstGeom>
          <a:solidFill>
            <a:schemeClr val="accent3">
              <a:alpha val="50000"/>
            </a:scheme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grpSp>
        <p:nvGrpSpPr>
          <p:cNvPr id="36" name="sticker">
            <a:extLst>
              <a:ext uri="{FF2B5EF4-FFF2-40B4-BE49-F238E27FC236}">
                <a16:creationId xmlns:a16="http://schemas.microsoft.com/office/drawing/2014/main" id="{E05C37CC-6928-4F4F-8E83-B9601EC45B56}"/>
              </a:ext>
            </a:extLst>
          </p:cNvPr>
          <p:cNvGrpSpPr/>
          <p:nvPr/>
        </p:nvGrpSpPr>
        <p:grpSpPr>
          <a:xfrm>
            <a:off x="7982365" y="287598"/>
            <a:ext cx="987898" cy="212366"/>
            <a:chOff x="7982365" y="287598"/>
            <a:chExt cx="987898" cy="212366"/>
          </a:xfrm>
        </p:grpSpPr>
        <p:sp>
          <p:nvSpPr>
            <p:cNvPr id="37" name="StickerRectangle">
              <a:extLst>
                <a:ext uri="{FF2B5EF4-FFF2-40B4-BE49-F238E27FC236}">
                  <a16:creationId xmlns:a16="http://schemas.microsoft.com/office/drawing/2014/main" id="{B1901BB6-99E9-4639-A6B7-91271B9876D6}"/>
                </a:ext>
              </a:extLst>
            </p:cNvPr>
            <p:cNvSpPr>
              <a:spLocks noChangeArrowheads="1"/>
            </p:cNvSpPr>
            <p:nvPr/>
          </p:nvSpPr>
          <p:spPr bwMode="auto">
            <a:xfrm>
              <a:off x="7982365" y="287598"/>
              <a:ext cx="987898"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marL="0" marR="0" lvl="0" indent="0" algn="r" defTabSz="895350" rtl="0" eaLnBrk="1" fontAlgn="base" latinLnBrk="0" hangingPunct="1">
                <a:lnSpc>
                  <a:spcPct val="100000"/>
                </a:lnSpc>
                <a:spcBef>
                  <a:spcPct val="0"/>
                </a:spcBef>
                <a:spcAft>
                  <a:spcPct val="0"/>
                </a:spcAft>
                <a:buClr>
                  <a:srgbClr val="204762"/>
                </a:buClr>
                <a:buSzTx/>
                <a:buFontTx/>
                <a:buNone/>
                <a:tabLst/>
                <a:defRPr/>
              </a:pPr>
              <a:r>
                <a:rPr kumimoji="0" lang="en-US" sz="1200" b="0" i="0" u="none" strike="noStrike" kern="1200" cap="none" spc="0" normalizeH="0" baseline="0" noProof="0" dirty="0">
                  <a:ln>
                    <a:noFill/>
                  </a:ln>
                  <a:solidFill>
                    <a:srgbClr val="808080"/>
                  </a:solidFill>
                  <a:effectLst/>
                  <a:uLnTx/>
                  <a:uFillTx/>
                  <a:latin typeface="Century Gothic"/>
                  <a:ea typeface="+mn-ea"/>
                  <a:cs typeface="+mn-cs"/>
                </a:rPr>
                <a:t>PRELIMINARY</a:t>
              </a:r>
            </a:p>
          </p:txBody>
        </p:sp>
        <p:cxnSp>
          <p:nvCxnSpPr>
            <p:cNvPr id="38" name="AutoShape 31">
              <a:extLst>
                <a:ext uri="{FF2B5EF4-FFF2-40B4-BE49-F238E27FC236}">
                  <a16:creationId xmlns:a16="http://schemas.microsoft.com/office/drawing/2014/main" id="{F4164278-AF3E-4428-84AB-071186F687B7}"/>
                </a:ext>
              </a:extLst>
            </p:cNvPr>
            <p:cNvCxnSpPr>
              <a:cxnSpLocks noChangeShapeType="1"/>
              <a:stCxn id="37" idx="2"/>
              <a:endCxn id="37" idx="4"/>
            </p:cNvCxnSpPr>
            <p:nvPr/>
          </p:nvCxnSpPr>
          <p:spPr bwMode="auto">
            <a:xfrm>
              <a:off x="7982365" y="287598"/>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39" name="AutoShape 32">
              <a:extLst>
                <a:ext uri="{FF2B5EF4-FFF2-40B4-BE49-F238E27FC236}">
                  <a16:creationId xmlns:a16="http://schemas.microsoft.com/office/drawing/2014/main" id="{35BCA067-229C-41F2-8E9A-7C79E8699F57}"/>
                </a:ext>
              </a:extLst>
            </p:cNvPr>
            <p:cNvCxnSpPr>
              <a:cxnSpLocks noChangeShapeType="1"/>
              <a:stCxn id="37" idx="4"/>
              <a:endCxn id="37" idx="6"/>
            </p:cNvCxnSpPr>
            <p:nvPr/>
          </p:nvCxnSpPr>
          <p:spPr bwMode="auto">
            <a:xfrm>
              <a:off x="7982365" y="499964"/>
              <a:ext cx="98789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41" name="Rectangle 40">
            <a:extLst>
              <a:ext uri="{FF2B5EF4-FFF2-40B4-BE49-F238E27FC236}">
                <a16:creationId xmlns:a16="http://schemas.microsoft.com/office/drawing/2014/main" id="{8C7C775C-2058-498B-83BA-94C99121A02A}"/>
              </a:ext>
            </a:extLst>
          </p:cNvPr>
          <p:cNvSpPr>
            <a:spLocks/>
          </p:cNvSpPr>
          <p:nvPr/>
        </p:nvSpPr>
        <p:spPr>
          <a:xfrm>
            <a:off x="141769" y="1418562"/>
            <a:ext cx="1089274" cy="520782"/>
          </a:xfrm>
          <a:prstGeom prst="rect">
            <a:avLst/>
          </a:prstGeom>
          <a:solidFill>
            <a:srgbClr val="18354A">
              <a:alpha val="50000"/>
            </a:srgb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CalSAWS User Labs</a:t>
            </a:r>
          </a:p>
        </p:txBody>
      </p:sp>
      <p:sp>
        <p:nvSpPr>
          <p:cNvPr id="44" name="Rectangle 43">
            <a:extLst>
              <a:ext uri="{FF2B5EF4-FFF2-40B4-BE49-F238E27FC236}">
                <a16:creationId xmlns:a16="http://schemas.microsoft.com/office/drawing/2014/main" id="{EE858A4D-22C9-444D-BE77-5636FB5E3DF5}"/>
              </a:ext>
            </a:extLst>
          </p:cNvPr>
          <p:cNvSpPr>
            <a:spLocks/>
          </p:cNvSpPr>
          <p:nvPr/>
        </p:nvSpPr>
        <p:spPr>
          <a:xfrm>
            <a:off x="141768" y="5383099"/>
            <a:ext cx="8828495" cy="520782"/>
          </a:xfrm>
          <a:prstGeom prst="rect">
            <a:avLst/>
          </a:prstGeom>
          <a:solidFill>
            <a:schemeClr val="accent3">
              <a:alpha val="50000"/>
            </a:scheme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CalWIN Initial</a:t>
            </a:r>
            <a:br>
              <a:rPr kumimoji="0" lang="en-US" sz="1400" b="1" i="0" u="none" strike="noStrike" kern="1200" cap="none" spc="0" normalizeH="0" baseline="0" noProof="0" dirty="0">
                <a:ln>
                  <a:noFill/>
                </a:ln>
                <a:solidFill>
                  <a:srgbClr val="FFFFFF"/>
                </a:solidFill>
                <a:effectLst/>
                <a:uLnTx/>
                <a:uFillTx/>
                <a:latin typeface="Century Gothic"/>
                <a:ea typeface="+mn-ea"/>
                <a:cs typeface="+mn-cs"/>
              </a:rPr>
            </a:br>
            <a:r>
              <a:rPr kumimoji="0" lang="en-US" sz="1400" b="1" i="0" u="none" strike="noStrike" kern="1200" cap="none" spc="0" normalizeH="0" baseline="0" noProof="0" dirty="0">
                <a:ln>
                  <a:noFill/>
                </a:ln>
                <a:solidFill>
                  <a:srgbClr val="FFFFFF"/>
                </a:solidFill>
                <a:effectLst/>
                <a:uLnTx/>
                <a:uFillTx/>
                <a:latin typeface="Century Gothic"/>
                <a:ea typeface="+mn-ea"/>
                <a:cs typeface="+mn-cs"/>
              </a:rPr>
              <a:t>Data Mapping</a:t>
            </a:r>
          </a:p>
        </p:txBody>
      </p:sp>
      <p:sp>
        <p:nvSpPr>
          <p:cNvPr id="14" name="Arc 13">
            <a:extLst>
              <a:ext uri="{FF2B5EF4-FFF2-40B4-BE49-F238E27FC236}">
                <a16:creationId xmlns:a16="http://schemas.microsoft.com/office/drawing/2014/main" id="{733301FB-5227-4EB4-969D-27C9A86BD081}"/>
              </a:ext>
            </a:extLst>
          </p:cNvPr>
          <p:cNvSpPr/>
          <p:nvPr/>
        </p:nvSpPr>
        <p:spPr>
          <a:xfrm>
            <a:off x="3284696" y="5024189"/>
            <a:ext cx="548640" cy="548640"/>
          </a:xfrm>
          <a:prstGeom prst="arc">
            <a:avLst/>
          </a:prstGeom>
          <a:ln w="1905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46" name="Arc 45">
            <a:extLst>
              <a:ext uri="{FF2B5EF4-FFF2-40B4-BE49-F238E27FC236}">
                <a16:creationId xmlns:a16="http://schemas.microsoft.com/office/drawing/2014/main" id="{8CFE7CC1-B925-4AAF-9668-7F5517740ED5}"/>
              </a:ext>
            </a:extLst>
          </p:cNvPr>
          <p:cNvSpPr/>
          <p:nvPr/>
        </p:nvSpPr>
        <p:spPr>
          <a:xfrm rot="10800000">
            <a:off x="1498376" y="4922370"/>
            <a:ext cx="548640" cy="548640"/>
          </a:xfrm>
          <a:prstGeom prst="arc">
            <a:avLst/>
          </a:prstGeom>
          <a:ln w="1905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43" name="TextBox 42">
            <a:extLst>
              <a:ext uri="{FF2B5EF4-FFF2-40B4-BE49-F238E27FC236}">
                <a16:creationId xmlns:a16="http://schemas.microsoft.com/office/drawing/2014/main" id="{9AA52784-C944-44B4-BD12-F4F3458A9AD2}"/>
              </a:ext>
            </a:extLst>
          </p:cNvPr>
          <p:cNvSpPr txBox="1"/>
          <p:nvPr/>
        </p:nvSpPr>
        <p:spPr>
          <a:xfrm>
            <a:off x="1034154" y="28695"/>
            <a:ext cx="5088350" cy="21544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all" spc="0" normalizeH="0" baseline="0" noProof="0" dirty="0" err="1">
                <a:ln>
                  <a:noFill/>
                </a:ln>
                <a:solidFill>
                  <a:srgbClr val="808080"/>
                </a:solidFill>
                <a:effectLst/>
                <a:uLnTx/>
                <a:uFillTx/>
                <a:latin typeface="Century Gothic"/>
                <a:ea typeface="+mn-ea"/>
                <a:cs typeface="+mn-cs"/>
              </a:rPr>
              <a:t>CALWIN</a:t>
            </a:r>
            <a:r>
              <a:rPr kumimoji="0" lang="en-US" sz="1400" b="0" i="0" u="none" strike="noStrike" kern="1200" cap="all" spc="0" normalizeH="0" baseline="0" noProof="0" dirty="0">
                <a:ln>
                  <a:noFill/>
                </a:ln>
                <a:solidFill>
                  <a:srgbClr val="808080"/>
                </a:solidFill>
                <a:effectLst/>
                <a:uLnTx/>
                <a:uFillTx/>
                <a:latin typeface="Century Gothic"/>
                <a:ea typeface="+mn-ea"/>
                <a:cs typeface="+mn-cs"/>
              </a:rPr>
              <a:t>: CONTEXT and overall approach</a:t>
            </a:r>
          </a:p>
        </p:txBody>
      </p:sp>
    </p:spTree>
    <p:extLst>
      <p:ext uri="{BB962C8B-B14F-4D97-AF65-F5344CB8AC3E}">
        <p14:creationId xmlns:p14="http://schemas.microsoft.com/office/powerpoint/2010/main" val="93429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 name="Object 105" hidden="1">
            <a:extLst>
              <a:ext uri="{FF2B5EF4-FFF2-40B4-BE49-F238E27FC236}">
                <a16:creationId xmlns:a16="http://schemas.microsoft.com/office/drawing/2014/main" id="{E78C679A-91A7-4D10-A866-21E63A38FA88}"/>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41" name="think-cell Slide" r:id="rId18" imgW="631" imgH="631" progId="TCLayout.ActiveDocument.1">
                  <p:embed/>
                </p:oleObj>
              </mc:Choice>
              <mc:Fallback>
                <p:oleObj name="think-cell Slide" r:id="rId18" imgW="631" imgH="631" progId="TCLayout.ActiveDocument.1">
                  <p:embed/>
                  <p:pic>
                    <p:nvPicPr>
                      <p:cNvPr id="106" name="Object 105" hidden="1">
                        <a:extLst>
                          <a:ext uri="{FF2B5EF4-FFF2-40B4-BE49-F238E27FC236}">
                            <a16:creationId xmlns:a16="http://schemas.microsoft.com/office/drawing/2014/main" id="{E78C679A-91A7-4D10-A866-21E63A38FA88}"/>
                          </a:ext>
                        </a:extLst>
                      </p:cNvPr>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105" name="Rectangle 104" hidden="1">
            <a:extLst>
              <a:ext uri="{FF2B5EF4-FFF2-40B4-BE49-F238E27FC236}">
                <a16:creationId xmlns:a16="http://schemas.microsoft.com/office/drawing/2014/main" id="{DB55619E-B03F-4488-9285-C9D5158F9BDA}"/>
              </a:ext>
            </a:extLst>
          </p:cNvPr>
          <p:cNvSpPr/>
          <p:nvPr>
            <p:custDataLst>
              <p:tags r:id="rId3"/>
            </p:custDataLst>
          </p:nvPr>
        </p:nvSpPr>
        <p:spPr bwMode="auto">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1" u="none" strike="noStrike" kern="1200" cap="none" spc="0" normalizeH="0" baseline="0" noProof="0" dirty="0" err="1">
              <a:ln>
                <a:noFill/>
              </a:ln>
              <a:solidFill>
                <a:srgbClr val="204762"/>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 name="Title 1">
            <a:extLst>
              <a:ext uri="{FF2B5EF4-FFF2-40B4-BE49-F238E27FC236}">
                <a16:creationId xmlns:a16="http://schemas.microsoft.com/office/drawing/2014/main" id="{8EEC9297-6835-4A5B-AE0D-582CC2818674}"/>
              </a:ext>
            </a:extLst>
          </p:cNvPr>
          <p:cNvSpPr>
            <a:spLocks noGrp="1"/>
          </p:cNvSpPr>
          <p:nvPr>
            <p:ph type="title"/>
          </p:nvPr>
        </p:nvSpPr>
        <p:spPr/>
        <p:txBody>
          <a:bodyPr/>
          <a:lstStyle/>
          <a:p>
            <a:r>
              <a:rPr lang="en-US" dirty="0"/>
              <a:t>Timeline of </a:t>
            </a:r>
            <a:r>
              <a:rPr lang="en-US" dirty="0" err="1"/>
              <a:t>CalWIN</a:t>
            </a:r>
            <a:r>
              <a:rPr lang="en-US" dirty="0"/>
              <a:t> Requirements Gathering Sessions</a:t>
            </a:r>
          </a:p>
        </p:txBody>
      </p:sp>
      <p:cxnSp>
        <p:nvCxnSpPr>
          <p:cNvPr id="87" name="Straight Connector 86">
            <a:extLst>
              <a:ext uri="{FF2B5EF4-FFF2-40B4-BE49-F238E27FC236}">
                <a16:creationId xmlns:a16="http://schemas.microsoft.com/office/drawing/2014/main" id="{A98517BD-433C-446E-8C30-2E975392A92F}"/>
              </a:ext>
            </a:extLst>
          </p:cNvPr>
          <p:cNvCxnSpPr>
            <a:cxnSpLocks/>
          </p:cNvCxnSpPr>
          <p:nvPr/>
        </p:nvCxnSpPr>
        <p:spPr>
          <a:xfrm>
            <a:off x="2974976" y="26106439"/>
            <a:ext cx="6103938" cy="49863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6" name="Flow 50">
            <a:extLst>
              <a:ext uri="{FF2B5EF4-FFF2-40B4-BE49-F238E27FC236}">
                <a16:creationId xmlns:a16="http://schemas.microsoft.com/office/drawing/2014/main" id="{4DFB21D4-7684-4CB8-91CD-227826333F02}"/>
              </a:ext>
            </a:extLst>
          </p:cNvPr>
          <p:cNvGrpSpPr/>
          <p:nvPr>
            <p:custDataLst>
              <p:tags r:id="rId4"/>
            </p:custDataLst>
          </p:nvPr>
        </p:nvGrpSpPr>
        <p:grpSpPr>
          <a:xfrm>
            <a:off x="3182211" y="1401225"/>
            <a:ext cx="2672675" cy="932974"/>
            <a:chOff x="3171005" y="883132"/>
            <a:chExt cx="2619469" cy="914401"/>
          </a:xfrm>
          <a:solidFill>
            <a:schemeClr val="accent4"/>
          </a:solidFill>
        </p:grpSpPr>
        <p:sp>
          <p:nvSpPr>
            <p:cNvPr id="117" name="Freeform 26">
              <a:extLst>
                <a:ext uri="{FF2B5EF4-FFF2-40B4-BE49-F238E27FC236}">
                  <a16:creationId xmlns:a16="http://schemas.microsoft.com/office/drawing/2014/main" id="{510D074D-C486-4779-9536-3C516623A273}"/>
                </a:ext>
              </a:extLst>
            </p:cNvPr>
            <p:cNvSpPr/>
            <p:nvPr>
              <p:custDataLst>
                <p:tags r:id="rId15"/>
              </p:custDataLst>
            </p:nvPr>
          </p:nvSpPr>
          <p:spPr bwMode="auto">
            <a:xfrm>
              <a:off x="3171005" y="883132"/>
              <a:ext cx="2619469" cy="91440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389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13890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90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114911 w 1828800"/>
                <a:gd name="connsiteY5" fmla="*/ 457200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13889" y="0"/>
                  </a:lnTo>
                  <a:lnTo>
                    <a:pt x="1828800" y="457200"/>
                  </a:lnTo>
                  <a:lnTo>
                    <a:pt x="1713889" y="914401"/>
                  </a:lnTo>
                  <a:lnTo>
                    <a:pt x="0" y="914400"/>
                  </a:lnTo>
                  <a:lnTo>
                    <a:pt x="114911" y="457200"/>
                  </a:lnTo>
                  <a:close/>
                </a:path>
              </a:pathLst>
            </a:custGeom>
            <a:grpFill/>
            <a:ln w="9525">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18" name="TextBox 9">
              <a:extLst>
                <a:ext uri="{FF2B5EF4-FFF2-40B4-BE49-F238E27FC236}">
                  <a16:creationId xmlns:a16="http://schemas.microsoft.com/office/drawing/2014/main" id="{2EF764C4-F427-4ADE-92DA-83AE7C887B17}"/>
                </a:ext>
              </a:extLst>
            </p:cNvPr>
            <p:cNvSpPr txBox="1">
              <a:spLocks noChangeArrowheads="1"/>
            </p:cNvSpPr>
            <p:nvPr>
              <p:custDataLst>
                <p:tags r:id="rId16"/>
              </p:custDataLst>
            </p:nvPr>
          </p:nvSpPr>
          <p:spPr bwMode="auto">
            <a:xfrm>
              <a:off x="3386397" y="1116476"/>
              <a:ext cx="2239485" cy="422309"/>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Requirements Gathering </a:t>
              </a:r>
            </a:p>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400" b="0" i="1" u="none" strike="noStrike" kern="1200" cap="none" spc="0" normalizeH="0" baseline="0" noProof="0" dirty="0">
                  <a:ln>
                    <a:noFill/>
                  </a:ln>
                  <a:solidFill>
                    <a:srgbClr val="FFFFFF"/>
                  </a:solidFill>
                  <a:effectLst/>
                  <a:uLnTx/>
                  <a:uFillTx/>
                  <a:latin typeface="Century Gothic"/>
                  <a:ea typeface="+mn-ea"/>
                  <a:cs typeface="+mn-cs"/>
                </a:rPr>
                <a:t>May 14 – Jun 29</a:t>
              </a:r>
            </a:p>
          </p:txBody>
        </p:sp>
      </p:grpSp>
      <p:sp>
        <p:nvSpPr>
          <p:cNvPr id="119" name="Rectangle 286">
            <a:extLst>
              <a:ext uri="{FF2B5EF4-FFF2-40B4-BE49-F238E27FC236}">
                <a16:creationId xmlns:a16="http://schemas.microsoft.com/office/drawing/2014/main" id="{CEA8026B-FE7C-4489-B929-F15A29F3DF78}"/>
              </a:ext>
            </a:extLst>
          </p:cNvPr>
          <p:cNvSpPr txBox="1">
            <a:spLocks noChangeArrowheads="1"/>
          </p:cNvSpPr>
          <p:nvPr>
            <p:custDataLst>
              <p:tags r:id="rId5"/>
            </p:custDataLst>
          </p:nvPr>
        </p:nvSpPr>
        <p:spPr bwMode="auto">
          <a:xfrm>
            <a:off x="3182211" y="2458427"/>
            <a:ext cx="250474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Gather requirements for key functionality areas</a:t>
            </a:r>
            <a:r>
              <a:rPr kumimoji="0" lang="en-US" sz="1400" b="0" i="0" u="none" strike="noStrike" kern="1200" cap="none" spc="0" normalizeH="0" baseline="0" noProof="0" dirty="0">
                <a:ln>
                  <a:noFill/>
                </a:ln>
                <a:solidFill>
                  <a:srgbClr val="204762"/>
                </a:solidFill>
                <a:effectLst/>
                <a:uLnTx/>
                <a:uFillTx/>
                <a:latin typeface="Century Gothic"/>
                <a:ea typeface="+mn-ea"/>
                <a:cs typeface="+mn-cs"/>
              </a:rPr>
              <a:t> (e.g., </a:t>
            </a:r>
            <a:r>
              <a:rPr kumimoji="0" lang="en-US" sz="1400" b="0" i="0" u="none" strike="noStrike" kern="1200" cap="none" spc="0" normalizeH="0" baseline="0" noProof="0" dirty="0" err="1">
                <a:ln>
                  <a:noFill/>
                </a:ln>
                <a:solidFill>
                  <a:srgbClr val="204762"/>
                </a:solidFill>
                <a:effectLst/>
                <a:uLnTx/>
                <a:uFillTx/>
                <a:latin typeface="Century Gothic"/>
                <a:ea typeface="+mn-ea"/>
                <a:cs typeface="+mn-cs"/>
              </a:rPr>
              <a:t>CalWIN</a:t>
            </a:r>
            <a:r>
              <a:rPr kumimoji="0" lang="en-US" sz="1400" b="0" i="0" u="none" strike="noStrike" kern="1200" cap="none" spc="0" normalizeH="0" baseline="0" noProof="0" dirty="0">
                <a:ln>
                  <a:noFill/>
                </a:ln>
                <a:solidFill>
                  <a:srgbClr val="204762"/>
                </a:solidFill>
                <a:effectLst/>
                <a:uLnTx/>
                <a:uFillTx/>
                <a:latin typeface="Century Gothic"/>
                <a:ea typeface="+mn-ea"/>
                <a:cs typeface="+mn-cs"/>
              </a:rPr>
              <a:t> current state, comparison with </a:t>
            </a:r>
            <a:r>
              <a:rPr kumimoji="0" lang="en-US" sz="1400" b="0" i="0" u="none" strike="noStrike" kern="1200" cap="none" spc="0" normalizeH="0" baseline="0" noProof="0" dirty="0" err="1">
                <a:ln>
                  <a:noFill/>
                </a:ln>
                <a:solidFill>
                  <a:srgbClr val="204762"/>
                </a:solidFill>
                <a:effectLst/>
                <a:uLnTx/>
                <a:uFillTx/>
                <a:latin typeface="Century Gothic"/>
                <a:ea typeface="+mn-ea"/>
                <a:cs typeface="+mn-cs"/>
              </a:rPr>
              <a:t>CalACES</a:t>
            </a:r>
            <a:r>
              <a:rPr kumimoji="0" lang="en-US" sz="1400" b="0" i="0" u="none" strike="noStrike" kern="1200" cap="none" spc="0" normalizeH="0" baseline="0" noProof="0" dirty="0">
                <a:ln>
                  <a:noFill/>
                </a:ln>
                <a:solidFill>
                  <a:srgbClr val="204762"/>
                </a:solidFill>
                <a:effectLst/>
                <a:uLnTx/>
                <a:uFillTx/>
                <a:latin typeface="Century Gothic"/>
                <a:ea typeface="+mn-ea"/>
                <a:cs typeface="+mn-cs"/>
              </a:rPr>
              <a:t> suite, identification of gaps)</a:t>
            </a: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endParaRPr kumimoji="0" lang="en-US" sz="1400" b="1" i="0" u="none" strike="noStrike" kern="1200" cap="none" spc="0" normalizeH="0" baseline="0" noProof="0" dirty="0">
              <a:ln>
                <a:noFill/>
              </a:ln>
              <a:solidFill>
                <a:srgbClr val="35729B"/>
              </a:solidFill>
              <a:effectLst/>
              <a:uLnTx/>
              <a:uFillTx/>
              <a:latin typeface="Century Gothic"/>
              <a:ea typeface="+mn-ea"/>
              <a:cs typeface="+mn-cs"/>
            </a:endParaRP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Build standardized list of </a:t>
            </a:r>
            <a:r>
              <a:rPr kumimoji="0" lang="en-US" sz="1400" b="1" i="0" u="none" strike="noStrike" kern="1200" cap="none" spc="0" normalizeH="0" baseline="0" noProof="0" dirty="0" err="1">
                <a:ln>
                  <a:noFill/>
                </a:ln>
                <a:solidFill>
                  <a:srgbClr val="35729B"/>
                </a:solidFill>
                <a:effectLst/>
                <a:uLnTx/>
                <a:uFillTx/>
                <a:latin typeface="Century Gothic"/>
                <a:ea typeface="+mn-ea"/>
                <a:cs typeface="+mn-cs"/>
              </a:rPr>
              <a:t>CalWIN</a:t>
            </a:r>
            <a:r>
              <a:rPr kumimoji="0" lang="en-US" sz="1400" b="1" i="0" u="none" strike="noStrike" kern="1200" cap="none" spc="0" normalizeH="0" baseline="0" noProof="0" dirty="0">
                <a:ln>
                  <a:noFill/>
                </a:ln>
                <a:solidFill>
                  <a:srgbClr val="35729B"/>
                </a:solidFill>
                <a:effectLst/>
                <a:uLnTx/>
                <a:uFillTx/>
                <a:latin typeface="Century Gothic"/>
                <a:ea typeface="+mn-ea"/>
                <a:cs typeface="+mn-cs"/>
              </a:rPr>
              <a:t> requirements </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true for all 18, including variations and remaining gaps</a:t>
            </a:r>
          </a:p>
        </p:txBody>
      </p:sp>
      <p:grpSp>
        <p:nvGrpSpPr>
          <p:cNvPr id="120" name="Flow 90">
            <a:extLst>
              <a:ext uri="{FF2B5EF4-FFF2-40B4-BE49-F238E27FC236}">
                <a16:creationId xmlns:a16="http://schemas.microsoft.com/office/drawing/2014/main" id="{B6888473-CF85-4D41-917B-6F9A0CBA67C0}"/>
              </a:ext>
            </a:extLst>
          </p:cNvPr>
          <p:cNvGrpSpPr/>
          <p:nvPr>
            <p:custDataLst>
              <p:tags r:id="rId6"/>
            </p:custDataLst>
          </p:nvPr>
        </p:nvGrpSpPr>
        <p:grpSpPr>
          <a:xfrm>
            <a:off x="5904168" y="1401225"/>
            <a:ext cx="2672675" cy="932974"/>
            <a:chOff x="5838774" y="883132"/>
            <a:chExt cx="2619469" cy="914401"/>
          </a:xfrm>
          <a:solidFill>
            <a:schemeClr val="accent4"/>
          </a:solidFill>
        </p:grpSpPr>
        <p:sp>
          <p:nvSpPr>
            <p:cNvPr id="121" name="Freeform 29">
              <a:extLst>
                <a:ext uri="{FF2B5EF4-FFF2-40B4-BE49-F238E27FC236}">
                  <a16:creationId xmlns:a16="http://schemas.microsoft.com/office/drawing/2014/main" id="{5F497120-B00E-4CE1-8CA2-C280E729E828}"/>
                </a:ext>
              </a:extLst>
            </p:cNvPr>
            <p:cNvSpPr/>
            <p:nvPr>
              <p:custDataLst>
                <p:tags r:id="rId13"/>
              </p:custDataLst>
            </p:nvPr>
          </p:nvSpPr>
          <p:spPr bwMode="auto">
            <a:xfrm>
              <a:off x="5838774" y="883132"/>
              <a:ext cx="2619469" cy="91440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389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13890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90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114911 w 1828800"/>
                <a:gd name="connsiteY5" fmla="*/ 457200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13888" y="0"/>
                  </a:lnTo>
                  <a:lnTo>
                    <a:pt x="1828800" y="457200"/>
                  </a:lnTo>
                  <a:lnTo>
                    <a:pt x="1713888" y="914401"/>
                  </a:lnTo>
                  <a:lnTo>
                    <a:pt x="0" y="914400"/>
                  </a:lnTo>
                  <a:lnTo>
                    <a:pt x="114911" y="457200"/>
                  </a:lnTo>
                  <a:close/>
                </a:path>
              </a:pathLst>
            </a:custGeom>
            <a:grpFill/>
            <a:ln w="9525">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22" name="TextBox 9">
              <a:extLst>
                <a:ext uri="{FF2B5EF4-FFF2-40B4-BE49-F238E27FC236}">
                  <a16:creationId xmlns:a16="http://schemas.microsoft.com/office/drawing/2014/main" id="{28279A16-B199-4491-A3F1-5CBDE6C87AE4}"/>
                </a:ext>
              </a:extLst>
            </p:cNvPr>
            <p:cNvSpPr txBox="1">
              <a:spLocks noChangeArrowheads="1"/>
            </p:cNvSpPr>
            <p:nvPr>
              <p:custDataLst>
                <p:tags r:id="rId14"/>
              </p:custDataLst>
            </p:nvPr>
          </p:nvSpPr>
          <p:spPr bwMode="auto">
            <a:xfrm>
              <a:off x="6054166" y="1116476"/>
              <a:ext cx="2239485" cy="422309"/>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Post-Work</a:t>
              </a:r>
            </a:p>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400" b="0" i="1" u="none" strike="noStrike" kern="1200" cap="none" spc="0" normalizeH="0" baseline="0" noProof="0" dirty="0">
                  <a:ln>
                    <a:noFill/>
                  </a:ln>
                  <a:solidFill>
                    <a:srgbClr val="FFFFFF"/>
                  </a:solidFill>
                  <a:effectLst/>
                  <a:uLnTx/>
                  <a:uFillTx/>
                  <a:latin typeface="Century Gothic"/>
                  <a:ea typeface="+mn-ea"/>
                  <a:cs typeface="+mn-cs"/>
                </a:rPr>
                <a:t>Jul 02 – Jul 31</a:t>
              </a:r>
            </a:p>
          </p:txBody>
        </p:sp>
      </p:grpSp>
      <p:sp>
        <p:nvSpPr>
          <p:cNvPr id="123" name="Rectangle 286">
            <a:extLst>
              <a:ext uri="{FF2B5EF4-FFF2-40B4-BE49-F238E27FC236}">
                <a16:creationId xmlns:a16="http://schemas.microsoft.com/office/drawing/2014/main" id="{E5D028BD-55E8-4B36-8CF4-63B06B14FCF3}"/>
              </a:ext>
            </a:extLst>
          </p:cNvPr>
          <p:cNvSpPr txBox="1">
            <a:spLocks noChangeArrowheads="1"/>
          </p:cNvSpPr>
          <p:nvPr>
            <p:custDataLst>
              <p:tags r:id="rId7"/>
            </p:custDataLst>
          </p:nvPr>
        </p:nvSpPr>
        <p:spPr bwMode="auto">
          <a:xfrm>
            <a:off x="6123934" y="2458427"/>
            <a:ext cx="2286641"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18-county workshop (proposed, TBD) </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for 18 counties together to pressure-test findings, verify and confirm facts</a:t>
            </a: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Consolidate to create a single prioritized view </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of gaps with aggregated data from all streams – County visits and Requirements Gathering Sessions to create consolidated requirements</a:t>
            </a: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Develop high-level cost estimates  </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(one-time and steady state)</a:t>
            </a: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p:txBody>
      </p:sp>
      <p:grpSp>
        <p:nvGrpSpPr>
          <p:cNvPr id="124" name="Flow 66">
            <a:extLst>
              <a:ext uri="{FF2B5EF4-FFF2-40B4-BE49-F238E27FC236}">
                <a16:creationId xmlns:a16="http://schemas.microsoft.com/office/drawing/2014/main" id="{4DE8CD35-7609-42FF-9D38-FAF988E85B45}"/>
              </a:ext>
            </a:extLst>
          </p:cNvPr>
          <p:cNvGrpSpPr/>
          <p:nvPr>
            <p:custDataLst>
              <p:tags r:id="rId8"/>
            </p:custDataLst>
          </p:nvPr>
        </p:nvGrpSpPr>
        <p:grpSpPr>
          <a:xfrm>
            <a:off x="460255" y="1401225"/>
            <a:ext cx="2672675" cy="932974"/>
            <a:chOff x="503236" y="883132"/>
            <a:chExt cx="2619469" cy="914401"/>
          </a:xfrm>
          <a:solidFill>
            <a:schemeClr val="accent4"/>
          </a:solidFill>
        </p:grpSpPr>
        <p:sp>
          <p:nvSpPr>
            <p:cNvPr id="125" name="Freeform 1">
              <a:extLst>
                <a:ext uri="{FF2B5EF4-FFF2-40B4-BE49-F238E27FC236}">
                  <a16:creationId xmlns:a16="http://schemas.microsoft.com/office/drawing/2014/main" id="{799823F0-B606-4614-A57C-FE9A079CDD74}"/>
                </a:ext>
              </a:extLst>
            </p:cNvPr>
            <p:cNvSpPr/>
            <p:nvPr>
              <p:custDataLst>
                <p:tags r:id="rId11"/>
              </p:custDataLst>
            </p:nvPr>
          </p:nvSpPr>
          <p:spPr bwMode="auto">
            <a:xfrm>
              <a:off x="503236" y="883132"/>
              <a:ext cx="2619469" cy="91440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389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13890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90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0 w 1828800"/>
                <a:gd name="connsiteY5" fmla="*/ 457200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13889" y="0"/>
                  </a:lnTo>
                  <a:lnTo>
                    <a:pt x="1828800" y="457200"/>
                  </a:lnTo>
                  <a:lnTo>
                    <a:pt x="1713889" y="914401"/>
                  </a:lnTo>
                  <a:lnTo>
                    <a:pt x="0" y="914400"/>
                  </a:lnTo>
                  <a:lnTo>
                    <a:pt x="0" y="457200"/>
                  </a:lnTo>
                  <a:close/>
                </a:path>
              </a:pathLst>
            </a:custGeom>
            <a:grpFill/>
            <a:ln w="9525">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26" name="TextBox 9">
              <a:extLst>
                <a:ext uri="{FF2B5EF4-FFF2-40B4-BE49-F238E27FC236}">
                  <a16:creationId xmlns:a16="http://schemas.microsoft.com/office/drawing/2014/main" id="{CC6A8240-5EDC-4704-9895-3B7424072701}"/>
                </a:ext>
              </a:extLst>
            </p:cNvPr>
            <p:cNvSpPr txBox="1">
              <a:spLocks noChangeArrowheads="1"/>
            </p:cNvSpPr>
            <p:nvPr>
              <p:custDataLst>
                <p:tags r:id="rId12"/>
              </p:custDataLst>
            </p:nvPr>
          </p:nvSpPr>
          <p:spPr bwMode="auto">
            <a:xfrm>
              <a:off x="554036" y="1116476"/>
              <a:ext cx="2404077" cy="422309"/>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Pre-Work</a:t>
              </a:r>
            </a:p>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400" b="0" i="1" u="none" strike="noStrike" kern="1200" cap="none" spc="0" normalizeH="0" baseline="0" noProof="0" dirty="0">
                  <a:ln>
                    <a:noFill/>
                  </a:ln>
                  <a:solidFill>
                    <a:srgbClr val="FFFFFF"/>
                  </a:solidFill>
                  <a:effectLst/>
                  <a:uLnTx/>
                  <a:uFillTx/>
                  <a:latin typeface="Century Gothic"/>
                  <a:ea typeface="+mn-ea"/>
                  <a:cs typeface="+mn-cs"/>
                </a:rPr>
                <a:t>Apr 13 – May 11</a:t>
              </a:r>
            </a:p>
          </p:txBody>
        </p:sp>
      </p:grpSp>
      <p:sp>
        <p:nvSpPr>
          <p:cNvPr id="127" name="Rectangle 286">
            <a:extLst>
              <a:ext uri="{FF2B5EF4-FFF2-40B4-BE49-F238E27FC236}">
                <a16:creationId xmlns:a16="http://schemas.microsoft.com/office/drawing/2014/main" id="{B29FC9A0-4A7A-4F0F-953D-8828F8BE9FE3}"/>
              </a:ext>
            </a:extLst>
          </p:cNvPr>
          <p:cNvSpPr txBox="1">
            <a:spLocks noChangeArrowheads="1"/>
          </p:cNvSpPr>
          <p:nvPr>
            <p:custDataLst>
              <p:tags r:id="rId9"/>
            </p:custDataLst>
          </p:nvPr>
        </p:nvSpPr>
        <p:spPr bwMode="auto">
          <a:xfrm>
            <a:off x="512088" y="2458427"/>
            <a:ext cx="2462888"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Understand, document sources of input </a:t>
            </a:r>
            <a:r>
              <a:rPr kumimoji="0" lang="en-US" sz="1400" b="0" i="0" u="none" strike="noStrike" kern="1200" cap="none" spc="0" normalizeH="0" baseline="0" noProof="0" dirty="0">
                <a:ln>
                  <a:noFill/>
                </a:ln>
                <a:solidFill>
                  <a:srgbClr val="204762"/>
                </a:solidFill>
                <a:effectLst/>
                <a:uLnTx/>
                <a:uFillTx/>
                <a:latin typeface="Century Gothic"/>
                <a:ea typeface="+mn-ea"/>
                <a:cs typeface="+mn-cs"/>
              </a:rPr>
              <a:t>(e.g., </a:t>
            </a:r>
            <a:r>
              <a:rPr kumimoji="0" lang="en-US" sz="1400" b="0" i="0" u="none" strike="noStrike" kern="1200" cap="none" spc="0" normalizeH="0" baseline="0" noProof="0" dirty="0" err="1">
                <a:ln>
                  <a:noFill/>
                </a:ln>
                <a:solidFill>
                  <a:srgbClr val="204762"/>
                </a:solidFill>
                <a:effectLst/>
                <a:uLnTx/>
                <a:uFillTx/>
                <a:latin typeface="Century Gothic"/>
                <a:ea typeface="+mn-ea"/>
                <a:cs typeface="+mn-cs"/>
              </a:rPr>
              <a:t>CalACES</a:t>
            </a:r>
            <a:r>
              <a:rPr kumimoji="0" lang="en-US" sz="1400" b="0" i="0" u="none" strike="noStrike" kern="1200" cap="none" spc="0" normalizeH="0" baseline="0" noProof="0" dirty="0">
                <a:ln>
                  <a:noFill/>
                </a:ln>
                <a:solidFill>
                  <a:srgbClr val="204762"/>
                </a:solidFill>
                <a:effectLst/>
                <a:uLnTx/>
                <a:uFillTx/>
                <a:latin typeface="Century Gothic"/>
                <a:ea typeface="+mn-ea"/>
                <a:cs typeface="+mn-cs"/>
              </a:rPr>
              <a:t> base system, user labs output, </a:t>
            </a:r>
            <a:r>
              <a:rPr kumimoji="0" lang="en-US" sz="1400" b="0" i="0" u="none" strike="noStrike" kern="1200" cap="none" spc="0" normalizeH="0" baseline="0" noProof="0" dirty="0" err="1">
                <a:ln>
                  <a:noFill/>
                </a:ln>
                <a:solidFill>
                  <a:srgbClr val="204762"/>
                </a:solidFill>
                <a:effectLst/>
                <a:uLnTx/>
                <a:uFillTx/>
                <a:latin typeface="Century Gothic"/>
                <a:ea typeface="+mn-ea"/>
                <a:cs typeface="+mn-cs"/>
              </a:rPr>
              <a:t>CalWIN</a:t>
            </a:r>
            <a:r>
              <a:rPr kumimoji="0" lang="en-US" sz="1400" b="0" i="0" u="none" strike="noStrike" kern="1200" cap="none" spc="0" normalizeH="0" baseline="0" noProof="0" dirty="0">
                <a:ln>
                  <a:noFill/>
                </a:ln>
                <a:solidFill>
                  <a:srgbClr val="204762"/>
                </a:solidFill>
                <a:effectLst/>
                <a:uLnTx/>
                <a:uFillTx/>
                <a:latin typeface="Century Gothic"/>
                <a:ea typeface="+mn-ea"/>
                <a:cs typeface="+mn-cs"/>
              </a:rPr>
              <a:t> county data templates).</a:t>
            </a:r>
            <a:endParaRPr kumimoji="0" lang="en-US" sz="1400" b="1" i="0" u="none" strike="noStrike" kern="1200" cap="none" spc="0" normalizeH="0" baseline="0" noProof="0" dirty="0">
              <a:ln>
                <a:noFill/>
              </a:ln>
              <a:solidFill>
                <a:srgbClr val="35729B"/>
              </a:solidFill>
              <a:effectLst/>
              <a:uLnTx/>
              <a:uFillTx/>
              <a:latin typeface="Century Gothic"/>
              <a:ea typeface="+mn-ea"/>
              <a:cs typeface="+mn-cs"/>
            </a:endParaRPr>
          </a:p>
          <a:p>
            <a:pPr marL="195262" marR="0" lvl="2" indent="0" algn="l" defTabSz="895350" rtl="0" eaLnBrk="1" fontAlgn="base" latinLnBrk="0" hangingPunct="1">
              <a:lnSpc>
                <a:spcPct val="100000"/>
              </a:lnSpc>
              <a:spcBef>
                <a:spcPct val="0"/>
              </a:spcBef>
              <a:spcAft>
                <a:spcPct val="0"/>
              </a:spcAft>
              <a:buClr>
                <a:srgbClr val="204762"/>
              </a:buClr>
              <a:buSzPct val="120000"/>
              <a:buFont typeface="Arial" charset="0"/>
              <a:buNone/>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Develop approach </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(e.g., gap classification framework, evaluation criteria for prioritization, scheduling for sessions)</a:t>
            </a:r>
            <a:endParaRPr kumimoji="0" lang="en-US" sz="14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28" name="Legend2">
            <a:extLst>
              <a:ext uri="{FF2B5EF4-FFF2-40B4-BE49-F238E27FC236}">
                <a16:creationId xmlns:a16="http://schemas.microsoft.com/office/drawing/2014/main" id="{AD87A836-4E40-486B-B218-3D40117D3EF9}"/>
              </a:ext>
            </a:extLst>
          </p:cNvPr>
          <p:cNvSpPr>
            <a:spLocks noChangeArrowheads="1"/>
          </p:cNvSpPr>
          <p:nvPr>
            <p:custDataLst>
              <p:tags r:id="rId10"/>
            </p:custDataLst>
          </p:nvPr>
        </p:nvSpPr>
        <p:spPr bwMode="auto">
          <a:xfrm>
            <a:off x="7274476" y="952121"/>
            <a:ext cx="1249486"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100" b="0" i="0" u="none" strike="noStrike" kern="1200" cap="none" spc="0" normalizeH="0" baseline="0" noProof="0" dirty="0">
                <a:ln>
                  <a:noFill/>
                </a:ln>
                <a:solidFill>
                  <a:srgbClr val="000000"/>
                </a:solidFill>
                <a:effectLst/>
                <a:uLnTx/>
                <a:uFillTx/>
                <a:latin typeface="Century Gothic"/>
                <a:ea typeface="+mn-ea"/>
                <a:cs typeface="+mn-cs"/>
              </a:rPr>
              <a:t>Current Focus</a:t>
            </a:r>
          </a:p>
        </p:txBody>
      </p:sp>
      <p:sp>
        <p:nvSpPr>
          <p:cNvPr id="129" name="RectangleLegend2">
            <a:extLst>
              <a:ext uri="{FF2B5EF4-FFF2-40B4-BE49-F238E27FC236}">
                <a16:creationId xmlns:a16="http://schemas.microsoft.com/office/drawing/2014/main" id="{A9BD8C89-0240-4F11-B0E5-7B5DC8D8FC9E}"/>
              </a:ext>
            </a:extLst>
          </p:cNvPr>
          <p:cNvSpPr>
            <a:spLocks noChangeArrowheads="1"/>
          </p:cNvSpPr>
          <p:nvPr/>
        </p:nvSpPr>
        <p:spPr bwMode="auto">
          <a:xfrm>
            <a:off x="7020475" y="957100"/>
            <a:ext cx="165100" cy="160338"/>
          </a:xfrm>
          <a:prstGeom prst="rect">
            <a:avLst/>
          </a:prstGeom>
          <a:noFill/>
          <a:ln w="9525">
            <a:solidFill>
              <a:schemeClr val="accent3"/>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31" name="RectangleLegend2">
            <a:extLst>
              <a:ext uri="{FF2B5EF4-FFF2-40B4-BE49-F238E27FC236}">
                <a16:creationId xmlns:a16="http://schemas.microsoft.com/office/drawing/2014/main" id="{56FC3A1C-DEB9-439E-85D5-4414E0642733}"/>
              </a:ext>
            </a:extLst>
          </p:cNvPr>
          <p:cNvSpPr>
            <a:spLocks noChangeArrowheads="1"/>
          </p:cNvSpPr>
          <p:nvPr/>
        </p:nvSpPr>
        <p:spPr bwMode="auto">
          <a:xfrm>
            <a:off x="3132931" y="2452945"/>
            <a:ext cx="2648437" cy="3332279"/>
          </a:xfrm>
          <a:prstGeom prst="rect">
            <a:avLst/>
          </a:prstGeom>
          <a:noFill/>
          <a:ln w="9525">
            <a:solidFill>
              <a:schemeClr val="accent3"/>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3" name="TextBox 22">
            <a:extLst>
              <a:ext uri="{FF2B5EF4-FFF2-40B4-BE49-F238E27FC236}">
                <a16:creationId xmlns:a16="http://schemas.microsoft.com/office/drawing/2014/main" id="{B0E6A138-933C-45FE-8DDE-924E1AD1ECBE}"/>
              </a:ext>
            </a:extLst>
          </p:cNvPr>
          <p:cNvSpPr txBox="1"/>
          <p:nvPr/>
        </p:nvSpPr>
        <p:spPr>
          <a:xfrm>
            <a:off x="1034154" y="28695"/>
            <a:ext cx="5088350" cy="21544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all" spc="0" normalizeH="0" baseline="0" noProof="0" dirty="0" err="1">
                <a:ln>
                  <a:noFill/>
                </a:ln>
                <a:solidFill>
                  <a:srgbClr val="808080"/>
                </a:solidFill>
                <a:effectLst/>
                <a:uLnTx/>
                <a:uFillTx/>
                <a:latin typeface="Century Gothic"/>
                <a:ea typeface="+mn-ea"/>
                <a:cs typeface="+mn-cs"/>
              </a:rPr>
              <a:t>CALWIN</a:t>
            </a:r>
            <a:r>
              <a:rPr kumimoji="0" lang="en-US" sz="1400" b="0" i="0" u="none" strike="noStrike" kern="1200" cap="all" spc="0" normalizeH="0" baseline="0" noProof="0" dirty="0">
                <a:ln>
                  <a:noFill/>
                </a:ln>
                <a:solidFill>
                  <a:srgbClr val="808080"/>
                </a:solidFill>
                <a:effectLst/>
                <a:uLnTx/>
                <a:uFillTx/>
                <a:latin typeface="Century Gothic"/>
                <a:ea typeface="+mn-ea"/>
                <a:cs typeface="+mn-cs"/>
              </a:rPr>
              <a:t>: CONTEXT and overall approach</a:t>
            </a:r>
          </a:p>
        </p:txBody>
      </p:sp>
    </p:spTree>
    <p:extLst>
      <p:ext uri="{BB962C8B-B14F-4D97-AF65-F5344CB8AC3E}">
        <p14:creationId xmlns:p14="http://schemas.microsoft.com/office/powerpoint/2010/main" val="57467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 name="Object 105" hidden="1">
            <a:extLst>
              <a:ext uri="{FF2B5EF4-FFF2-40B4-BE49-F238E27FC236}">
                <a16:creationId xmlns:a16="http://schemas.microsoft.com/office/drawing/2014/main" id="{E78C679A-91A7-4D10-A866-21E63A38FA88}"/>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65" name="think-cell Slide" r:id="rId18" imgW="631" imgH="631" progId="TCLayout.ActiveDocument.1">
                  <p:embed/>
                </p:oleObj>
              </mc:Choice>
              <mc:Fallback>
                <p:oleObj name="think-cell Slide" r:id="rId18" imgW="631" imgH="631" progId="TCLayout.ActiveDocument.1">
                  <p:embed/>
                  <p:pic>
                    <p:nvPicPr>
                      <p:cNvPr id="106" name="Object 105" hidden="1">
                        <a:extLst>
                          <a:ext uri="{FF2B5EF4-FFF2-40B4-BE49-F238E27FC236}">
                            <a16:creationId xmlns:a16="http://schemas.microsoft.com/office/drawing/2014/main" id="{E78C679A-91A7-4D10-A866-21E63A38FA88}"/>
                          </a:ext>
                        </a:extLst>
                      </p:cNvPr>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105" name="Rectangle 104" hidden="1">
            <a:extLst>
              <a:ext uri="{FF2B5EF4-FFF2-40B4-BE49-F238E27FC236}">
                <a16:creationId xmlns:a16="http://schemas.microsoft.com/office/drawing/2014/main" id="{DB55619E-B03F-4488-9285-C9D5158F9BDA}"/>
              </a:ext>
            </a:extLst>
          </p:cNvPr>
          <p:cNvSpPr/>
          <p:nvPr>
            <p:custDataLst>
              <p:tags r:id="rId3"/>
            </p:custDataLst>
          </p:nvPr>
        </p:nvSpPr>
        <p:spPr bwMode="auto">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1" u="none" strike="noStrike" kern="1200" cap="none" spc="0" normalizeH="0" baseline="0" noProof="0" dirty="0" err="1">
              <a:ln>
                <a:noFill/>
              </a:ln>
              <a:solidFill>
                <a:srgbClr val="204762"/>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 name="Title 1">
            <a:extLst>
              <a:ext uri="{FF2B5EF4-FFF2-40B4-BE49-F238E27FC236}">
                <a16:creationId xmlns:a16="http://schemas.microsoft.com/office/drawing/2014/main" id="{8EEC9297-6835-4A5B-AE0D-582CC2818674}"/>
              </a:ext>
            </a:extLst>
          </p:cNvPr>
          <p:cNvSpPr>
            <a:spLocks noGrp="1"/>
          </p:cNvSpPr>
          <p:nvPr>
            <p:ph type="title"/>
          </p:nvPr>
        </p:nvSpPr>
        <p:spPr/>
        <p:txBody>
          <a:bodyPr/>
          <a:lstStyle/>
          <a:p>
            <a:r>
              <a:rPr lang="en-US" dirty="0"/>
              <a:t>Timeline of </a:t>
            </a:r>
            <a:r>
              <a:rPr lang="en-US" dirty="0" err="1"/>
              <a:t>CalWIN</a:t>
            </a:r>
            <a:r>
              <a:rPr lang="en-US" dirty="0"/>
              <a:t> County Visit Workstreams </a:t>
            </a:r>
          </a:p>
        </p:txBody>
      </p:sp>
      <p:cxnSp>
        <p:nvCxnSpPr>
          <p:cNvPr id="87" name="Straight Connector 86">
            <a:extLst>
              <a:ext uri="{FF2B5EF4-FFF2-40B4-BE49-F238E27FC236}">
                <a16:creationId xmlns:a16="http://schemas.microsoft.com/office/drawing/2014/main" id="{A98517BD-433C-446E-8C30-2E975392A92F}"/>
              </a:ext>
            </a:extLst>
          </p:cNvPr>
          <p:cNvCxnSpPr>
            <a:cxnSpLocks/>
          </p:cNvCxnSpPr>
          <p:nvPr/>
        </p:nvCxnSpPr>
        <p:spPr>
          <a:xfrm>
            <a:off x="2974976" y="26106439"/>
            <a:ext cx="6103938" cy="49863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6" name="Flow 50">
            <a:extLst>
              <a:ext uri="{FF2B5EF4-FFF2-40B4-BE49-F238E27FC236}">
                <a16:creationId xmlns:a16="http://schemas.microsoft.com/office/drawing/2014/main" id="{4DFB21D4-7684-4CB8-91CD-227826333F02}"/>
              </a:ext>
            </a:extLst>
          </p:cNvPr>
          <p:cNvGrpSpPr/>
          <p:nvPr>
            <p:custDataLst>
              <p:tags r:id="rId4"/>
            </p:custDataLst>
          </p:nvPr>
        </p:nvGrpSpPr>
        <p:grpSpPr>
          <a:xfrm>
            <a:off x="3182211" y="1401225"/>
            <a:ext cx="2672675" cy="932974"/>
            <a:chOff x="3171005" y="883132"/>
            <a:chExt cx="2619469" cy="914401"/>
          </a:xfrm>
          <a:solidFill>
            <a:schemeClr val="accent4"/>
          </a:solidFill>
        </p:grpSpPr>
        <p:sp>
          <p:nvSpPr>
            <p:cNvPr id="117" name="Freeform 26">
              <a:extLst>
                <a:ext uri="{FF2B5EF4-FFF2-40B4-BE49-F238E27FC236}">
                  <a16:creationId xmlns:a16="http://schemas.microsoft.com/office/drawing/2014/main" id="{510D074D-C486-4779-9536-3C516623A273}"/>
                </a:ext>
              </a:extLst>
            </p:cNvPr>
            <p:cNvSpPr/>
            <p:nvPr>
              <p:custDataLst>
                <p:tags r:id="rId15"/>
              </p:custDataLst>
            </p:nvPr>
          </p:nvSpPr>
          <p:spPr bwMode="auto">
            <a:xfrm>
              <a:off x="3171005" y="883132"/>
              <a:ext cx="2619469" cy="91440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389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13890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90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114911 w 1828800"/>
                <a:gd name="connsiteY5" fmla="*/ 457200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13889" y="0"/>
                  </a:lnTo>
                  <a:lnTo>
                    <a:pt x="1828800" y="457200"/>
                  </a:lnTo>
                  <a:lnTo>
                    <a:pt x="1713889" y="914401"/>
                  </a:lnTo>
                  <a:lnTo>
                    <a:pt x="0" y="914400"/>
                  </a:lnTo>
                  <a:lnTo>
                    <a:pt x="114911" y="457200"/>
                  </a:lnTo>
                  <a:close/>
                </a:path>
              </a:pathLst>
            </a:custGeom>
            <a:grpFill/>
            <a:ln w="9525">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18" name="TextBox 9">
              <a:extLst>
                <a:ext uri="{FF2B5EF4-FFF2-40B4-BE49-F238E27FC236}">
                  <a16:creationId xmlns:a16="http://schemas.microsoft.com/office/drawing/2014/main" id="{2EF764C4-F427-4ADE-92DA-83AE7C887B17}"/>
                </a:ext>
              </a:extLst>
            </p:cNvPr>
            <p:cNvSpPr txBox="1">
              <a:spLocks noChangeArrowheads="1"/>
            </p:cNvSpPr>
            <p:nvPr>
              <p:custDataLst>
                <p:tags r:id="rId16"/>
              </p:custDataLst>
            </p:nvPr>
          </p:nvSpPr>
          <p:spPr bwMode="auto">
            <a:xfrm>
              <a:off x="3386397" y="1116476"/>
              <a:ext cx="2239485" cy="422309"/>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County Visits</a:t>
              </a:r>
            </a:p>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400" b="0" i="1" u="none" strike="noStrike" kern="1200" cap="none" spc="0" normalizeH="0" baseline="0" noProof="0" dirty="0">
                  <a:ln>
                    <a:noFill/>
                  </a:ln>
                  <a:solidFill>
                    <a:srgbClr val="FFFFFF"/>
                  </a:solidFill>
                  <a:effectLst/>
                  <a:uLnTx/>
                  <a:uFillTx/>
                  <a:latin typeface="Century Gothic"/>
                  <a:ea typeface="+mn-ea"/>
                  <a:cs typeface="+mn-cs"/>
                </a:rPr>
                <a:t>Apr 23 – Jun 15</a:t>
              </a:r>
            </a:p>
          </p:txBody>
        </p:sp>
      </p:grpSp>
      <p:sp>
        <p:nvSpPr>
          <p:cNvPr id="119" name="Rectangle 286">
            <a:extLst>
              <a:ext uri="{FF2B5EF4-FFF2-40B4-BE49-F238E27FC236}">
                <a16:creationId xmlns:a16="http://schemas.microsoft.com/office/drawing/2014/main" id="{CEA8026B-FE7C-4489-B929-F15A29F3DF78}"/>
              </a:ext>
            </a:extLst>
          </p:cNvPr>
          <p:cNvSpPr txBox="1">
            <a:spLocks noChangeArrowheads="1"/>
          </p:cNvSpPr>
          <p:nvPr>
            <p:custDataLst>
              <p:tags r:id="rId5"/>
            </p:custDataLst>
          </p:nvPr>
        </p:nvSpPr>
        <p:spPr bwMode="auto">
          <a:xfrm>
            <a:off x="3182211" y="2458427"/>
            <a:ext cx="250474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Gather </a:t>
            </a:r>
            <a:r>
              <a:rPr kumimoji="0" lang="en-US" sz="1400" b="1" i="0" u="none" strike="noStrike" kern="1200" cap="none" spc="0" normalizeH="0" baseline="0" noProof="0" dirty="0" err="1">
                <a:ln>
                  <a:noFill/>
                </a:ln>
                <a:solidFill>
                  <a:srgbClr val="35729B"/>
                </a:solidFill>
                <a:effectLst/>
                <a:uLnTx/>
                <a:uFillTx/>
                <a:latin typeface="Century Gothic"/>
                <a:ea typeface="+mn-ea"/>
                <a:cs typeface="+mn-cs"/>
              </a:rPr>
              <a:t>factbase</a:t>
            </a:r>
            <a:r>
              <a:rPr kumimoji="0" lang="en-US" sz="1400" b="0" i="0" u="none" strike="noStrike" kern="1200" cap="none" spc="0" normalizeH="0" baseline="0" noProof="0" dirty="0">
                <a:ln>
                  <a:noFill/>
                </a:ln>
                <a:solidFill>
                  <a:srgbClr val="204762"/>
                </a:solidFill>
                <a:effectLst/>
                <a:uLnTx/>
                <a:uFillTx/>
                <a:latin typeface="Century Gothic"/>
                <a:ea typeface="+mn-ea"/>
                <a:cs typeface="+mn-cs"/>
              </a:rPr>
              <a:t> (e.g., </a:t>
            </a:r>
            <a:r>
              <a:rPr kumimoji="0" lang="en-US" sz="1400" b="0" i="0" u="none" strike="noStrike" kern="1200" cap="none" spc="0" normalizeH="0" baseline="0" noProof="0" dirty="0" err="1">
                <a:ln>
                  <a:noFill/>
                </a:ln>
                <a:solidFill>
                  <a:srgbClr val="204762"/>
                </a:solidFill>
                <a:effectLst/>
                <a:uLnTx/>
                <a:uFillTx/>
                <a:latin typeface="Century Gothic"/>
                <a:ea typeface="+mn-ea"/>
                <a:cs typeface="+mn-cs"/>
              </a:rPr>
              <a:t>CalWIN</a:t>
            </a:r>
            <a:r>
              <a:rPr kumimoji="0" lang="en-US" sz="1400" b="0" i="0" u="none" strike="noStrike" kern="1200" cap="none" spc="0" normalizeH="0" baseline="0" noProof="0" dirty="0">
                <a:ln>
                  <a:noFill/>
                </a:ln>
                <a:solidFill>
                  <a:srgbClr val="204762"/>
                </a:solidFill>
                <a:effectLst/>
                <a:uLnTx/>
                <a:uFillTx/>
                <a:latin typeface="Century Gothic"/>
                <a:ea typeface="+mn-ea"/>
                <a:cs typeface="+mn-cs"/>
              </a:rPr>
              <a:t> current state, comparison with </a:t>
            </a:r>
            <a:r>
              <a:rPr kumimoji="0" lang="en-US" sz="1400" b="0" i="0" u="none" strike="noStrike" kern="1200" cap="none" spc="0" normalizeH="0" baseline="0" noProof="0" dirty="0" err="1">
                <a:ln>
                  <a:noFill/>
                </a:ln>
                <a:solidFill>
                  <a:srgbClr val="204762"/>
                </a:solidFill>
                <a:effectLst/>
                <a:uLnTx/>
                <a:uFillTx/>
                <a:latin typeface="Century Gothic"/>
                <a:ea typeface="+mn-ea"/>
                <a:cs typeface="+mn-cs"/>
              </a:rPr>
              <a:t>CalACES</a:t>
            </a:r>
            <a:r>
              <a:rPr kumimoji="0" lang="en-US" sz="1400" b="0" i="0" u="none" strike="noStrike" kern="1200" cap="none" spc="0" normalizeH="0" baseline="0" noProof="0" dirty="0">
                <a:ln>
                  <a:noFill/>
                </a:ln>
                <a:solidFill>
                  <a:srgbClr val="204762"/>
                </a:solidFill>
                <a:effectLst/>
                <a:uLnTx/>
                <a:uFillTx/>
                <a:latin typeface="Century Gothic"/>
                <a:ea typeface="+mn-ea"/>
                <a:cs typeface="+mn-cs"/>
              </a:rPr>
              <a:t> suite, identification of gaps) </a:t>
            </a:r>
            <a:r>
              <a:rPr kumimoji="0" lang="en-US" sz="1400" b="1" i="0" u="none" strike="noStrike" kern="1200" cap="none" spc="0" normalizeH="0" baseline="0" noProof="0" dirty="0">
                <a:ln>
                  <a:noFill/>
                </a:ln>
                <a:solidFill>
                  <a:srgbClr val="35729B"/>
                </a:solidFill>
                <a:effectLst/>
                <a:uLnTx/>
                <a:uFillTx/>
                <a:latin typeface="Century Gothic"/>
                <a:ea typeface="+mn-ea"/>
                <a:cs typeface="+mn-cs"/>
              </a:rPr>
              <a:t>across 18 counties (12 counties to be directly covered by McKinsey, 6 to be covered by </a:t>
            </a:r>
            <a:r>
              <a:rPr kumimoji="0" lang="en-US" sz="1400" b="1" i="0" u="none" strike="noStrike" kern="1200" cap="none" spc="0" normalizeH="0" baseline="0" noProof="0" dirty="0" err="1">
                <a:ln>
                  <a:noFill/>
                </a:ln>
                <a:solidFill>
                  <a:srgbClr val="35729B"/>
                </a:solidFill>
                <a:effectLst/>
                <a:uLnTx/>
                <a:uFillTx/>
                <a:latin typeface="Century Gothic"/>
                <a:ea typeface="+mn-ea"/>
                <a:cs typeface="+mn-cs"/>
              </a:rPr>
              <a:t>RMs</a:t>
            </a:r>
            <a:r>
              <a:rPr kumimoji="0" lang="en-US" sz="1400" b="1" i="0" u="none" strike="noStrike" kern="1200" cap="none" spc="0" normalizeH="0" baseline="0" noProof="0" dirty="0">
                <a:ln>
                  <a:noFill/>
                </a:ln>
                <a:solidFill>
                  <a:srgbClr val="35729B"/>
                </a:solidFill>
                <a:effectLst/>
                <a:uLnTx/>
                <a:uFillTx/>
                <a:latin typeface="Century Gothic"/>
                <a:ea typeface="+mn-ea"/>
                <a:cs typeface="+mn-cs"/>
              </a:rPr>
              <a:t>)</a:t>
            </a: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endParaRPr kumimoji="0" lang="en-US" sz="1400" b="1" i="0" u="none" strike="noStrike" kern="1200" cap="none" spc="0" normalizeH="0" baseline="0" noProof="0" dirty="0">
              <a:ln>
                <a:noFill/>
              </a:ln>
              <a:solidFill>
                <a:srgbClr val="35729B"/>
              </a:solidFill>
              <a:effectLst/>
              <a:uLnTx/>
              <a:uFillTx/>
              <a:latin typeface="Century Gothic"/>
              <a:ea typeface="+mn-ea"/>
              <a:cs typeface="+mn-cs"/>
            </a:endParaRP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Build standardized list of </a:t>
            </a:r>
            <a:r>
              <a:rPr kumimoji="0" lang="en-US" sz="1400" b="1" i="0" u="none" strike="noStrike" kern="1200" cap="none" spc="0" normalizeH="0" baseline="0" noProof="0" dirty="0" err="1">
                <a:ln>
                  <a:noFill/>
                </a:ln>
                <a:solidFill>
                  <a:srgbClr val="35729B"/>
                </a:solidFill>
                <a:effectLst/>
                <a:uLnTx/>
                <a:uFillTx/>
                <a:latin typeface="Century Gothic"/>
                <a:ea typeface="+mn-ea"/>
                <a:cs typeface="+mn-cs"/>
              </a:rPr>
              <a:t>CalWIN</a:t>
            </a:r>
            <a:r>
              <a:rPr kumimoji="0" lang="en-US" sz="1400" b="1" i="0" u="none" strike="noStrike" kern="1200" cap="none" spc="0" normalizeH="0" baseline="0" noProof="0" dirty="0">
                <a:ln>
                  <a:noFill/>
                </a:ln>
                <a:solidFill>
                  <a:srgbClr val="35729B"/>
                </a:solidFill>
                <a:effectLst/>
                <a:uLnTx/>
                <a:uFillTx/>
                <a:latin typeface="Century Gothic"/>
                <a:ea typeface="+mn-ea"/>
                <a:cs typeface="+mn-cs"/>
              </a:rPr>
              <a:t> county gaps, and requirements </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true for all 18, including variations as input to Requirements Gathering Sessions</a:t>
            </a:r>
          </a:p>
        </p:txBody>
      </p:sp>
      <p:grpSp>
        <p:nvGrpSpPr>
          <p:cNvPr id="120" name="Flow 90">
            <a:extLst>
              <a:ext uri="{FF2B5EF4-FFF2-40B4-BE49-F238E27FC236}">
                <a16:creationId xmlns:a16="http://schemas.microsoft.com/office/drawing/2014/main" id="{B6888473-CF85-4D41-917B-6F9A0CBA67C0}"/>
              </a:ext>
            </a:extLst>
          </p:cNvPr>
          <p:cNvGrpSpPr/>
          <p:nvPr>
            <p:custDataLst>
              <p:tags r:id="rId6"/>
            </p:custDataLst>
          </p:nvPr>
        </p:nvGrpSpPr>
        <p:grpSpPr>
          <a:xfrm>
            <a:off x="5904168" y="1401225"/>
            <a:ext cx="2672675" cy="932974"/>
            <a:chOff x="5838774" y="883132"/>
            <a:chExt cx="2619469" cy="914401"/>
          </a:xfrm>
          <a:solidFill>
            <a:schemeClr val="accent4"/>
          </a:solidFill>
        </p:grpSpPr>
        <p:sp>
          <p:nvSpPr>
            <p:cNvPr id="121" name="Freeform 29">
              <a:extLst>
                <a:ext uri="{FF2B5EF4-FFF2-40B4-BE49-F238E27FC236}">
                  <a16:creationId xmlns:a16="http://schemas.microsoft.com/office/drawing/2014/main" id="{5F497120-B00E-4CE1-8CA2-C280E729E828}"/>
                </a:ext>
              </a:extLst>
            </p:cNvPr>
            <p:cNvSpPr/>
            <p:nvPr>
              <p:custDataLst>
                <p:tags r:id="rId13"/>
              </p:custDataLst>
            </p:nvPr>
          </p:nvSpPr>
          <p:spPr bwMode="auto">
            <a:xfrm>
              <a:off x="5838774" y="883132"/>
              <a:ext cx="2619469" cy="91440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389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13890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90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114911 w 1828800"/>
                <a:gd name="connsiteY5" fmla="*/ 457200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13888" y="0"/>
                  </a:lnTo>
                  <a:lnTo>
                    <a:pt x="1828800" y="457200"/>
                  </a:lnTo>
                  <a:lnTo>
                    <a:pt x="1713888" y="914401"/>
                  </a:lnTo>
                  <a:lnTo>
                    <a:pt x="0" y="914400"/>
                  </a:lnTo>
                  <a:lnTo>
                    <a:pt x="114911" y="457200"/>
                  </a:lnTo>
                  <a:close/>
                </a:path>
              </a:pathLst>
            </a:custGeom>
            <a:grpFill/>
            <a:ln w="9525">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22" name="TextBox 9">
              <a:extLst>
                <a:ext uri="{FF2B5EF4-FFF2-40B4-BE49-F238E27FC236}">
                  <a16:creationId xmlns:a16="http://schemas.microsoft.com/office/drawing/2014/main" id="{28279A16-B199-4491-A3F1-5CBDE6C87AE4}"/>
                </a:ext>
              </a:extLst>
            </p:cNvPr>
            <p:cNvSpPr txBox="1">
              <a:spLocks noChangeArrowheads="1"/>
            </p:cNvSpPr>
            <p:nvPr>
              <p:custDataLst>
                <p:tags r:id="rId14"/>
              </p:custDataLst>
            </p:nvPr>
          </p:nvSpPr>
          <p:spPr bwMode="auto">
            <a:xfrm>
              <a:off x="6054166" y="1116476"/>
              <a:ext cx="2239485" cy="422309"/>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Post-Work</a:t>
              </a:r>
            </a:p>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400" b="0" i="1" u="none" strike="noStrike" kern="1200" cap="none" spc="0" normalizeH="0" baseline="0" noProof="0" dirty="0">
                  <a:ln>
                    <a:noFill/>
                  </a:ln>
                  <a:solidFill>
                    <a:srgbClr val="FFFFFF"/>
                  </a:solidFill>
                  <a:effectLst/>
                  <a:uLnTx/>
                  <a:uFillTx/>
                  <a:latin typeface="Century Gothic"/>
                  <a:ea typeface="+mn-ea"/>
                  <a:cs typeface="+mn-cs"/>
                </a:rPr>
                <a:t>Jun 15 – Jun 29</a:t>
              </a:r>
            </a:p>
          </p:txBody>
        </p:sp>
      </p:grpSp>
      <p:sp>
        <p:nvSpPr>
          <p:cNvPr id="123" name="Rectangle 286">
            <a:extLst>
              <a:ext uri="{FF2B5EF4-FFF2-40B4-BE49-F238E27FC236}">
                <a16:creationId xmlns:a16="http://schemas.microsoft.com/office/drawing/2014/main" id="{E5D028BD-55E8-4B36-8CF4-63B06B14FCF3}"/>
              </a:ext>
            </a:extLst>
          </p:cNvPr>
          <p:cNvSpPr txBox="1">
            <a:spLocks noChangeArrowheads="1"/>
          </p:cNvSpPr>
          <p:nvPr>
            <p:custDataLst>
              <p:tags r:id="rId7"/>
            </p:custDataLst>
          </p:nvPr>
        </p:nvSpPr>
        <p:spPr bwMode="auto">
          <a:xfrm>
            <a:off x="6123934" y="2458427"/>
            <a:ext cx="2286641"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18-county workshop (proposed, TBD) </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for 18 counties together to pressure-test findings, verify and confirm facts</a:t>
            </a: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Consolidate to create a single prioritized view </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of gaps and respective translation into requirements</a:t>
            </a: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Develop high-level cost estimates </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(one-time and steady state)</a:t>
            </a: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p:txBody>
      </p:sp>
      <p:grpSp>
        <p:nvGrpSpPr>
          <p:cNvPr id="124" name="Flow 66">
            <a:extLst>
              <a:ext uri="{FF2B5EF4-FFF2-40B4-BE49-F238E27FC236}">
                <a16:creationId xmlns:a16="http://schemas.microsoft.com/office/drawing/2014/main" id="{4DE8CD35-7609-42FF-9D38-FAF988E85B45}"/>
              </a:ext>
            </a:extLst>
          </p:cNvPr>
          <p:cNvGrpSpPr/>
          <p:nvPr>
            <p:custDataLst>
              <p:tags r:id="rId8"/>
            </p:custDataLst>
          </p:nvPr>
        </p:nvGrpSpPr>
        <p:grpSpPr>
          <a:xfrm>
            <a:off x="460255" y="1401225"/>
            <a:ext cx="2672675" cy="932974"/>
            <a:chOff x="503236" y="883132"/>
            <a:chExt cx="2619469" cy="914401"/>
          </a:xfrm>
          <a:solidFill>
            <a:schemeClr val="accent4"/>
          </a:solidFill>
        </p:grpSpPr>
        <p:sp>
          <p:nvSpPr>
            <p:cNvPr id="125" name="Freeform 1">
              <a:extLst>
                <a:ext uri="{FF2B5EF4-FFF2-40B4-BE49-F238E27FC236}">
                  <a16:creationId xmlns:a16="http://schemas.microsoft.com/office/drawing/2014/main" id="{799823F0-B606-4614-A57C-FE9A079CDD74}"/>
                </a:ext>
              </a:extLst>
            </p:cNvPr>
            <p:cNvSpPr/>
            <p:nvPr>
              <p:custDataLst>
                <p:tags r:id="rId11"/>
              </p:custDataLst>
            </p:nvPr>
          </p:nvSpPr>
          <p:spPr bwMode="auto">
            <a:xfrm>
              <a:off x="503236" y="883132"/>
              <a:ext cx="2619469" cy="91440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389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13890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90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0 w 1828800"/>
                <a:gd name="connsiteY5" fmla="*/ 457200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13889" y="0"/>
                  </a:lnTo>
                  <a:lnTo>
                    <a:pt x="1828800" y="457200"/>
                  </a:lnTo>
                  <a:lnTo>
                    <a:pt x="1713889" y="914401"/>
                  </a:lnTo>
                  <a:lnTo>
                    <a:pt x="0" y="914400"/>
                  </a:lnTo>
                  <a:lnTo>
                    <a:pt x="0" y="457200"/>
                  </a:lnTo>
                  <a:close/>
                </a:path>
              </a:pathLst>
            </a:custGeom>
            <a:grpFill/>
            <a:ln w="9525">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26" name="TextBox 9">
              <a:extLst>
                <a:ext uri="{FF2B5EF4-FFF2-40B4-BE49-F238E27FC236}">
                  <a16:creationId xmlns:a16="http://schemas.microsoft.com/office/drawing/2014/main" id="{CC6A8240-5EDC-4704-9895-3B7424072701}"/>
                </a:ext>
              </a:extLst>
            </p:cNvPr>
            <p:cNvSpPr txBox="1">
              <a:spLocks noChangeArrowheads="1"/>
            </p:cNvSpPr>
            <p:nvPr>
              <p:custDataLst>
                <p:tags r:id="rId12"/>
              </p:custDataLst>
            </p:nvPr>
          </p:nvSpPr>
          <p:spPr bwMode="auto">
            <a:xfrm>
              <a:off x="554036" y="1116476"/>
              <a:ext cx="2404077" cy="422309"/>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Pre-Work</a:t>
              </a:r>
            </a:p>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400" b="0" i="1" u="none" strike="noStrike" kern="1200" cap="none" spc="0" normalizeH="0" baseline="0" noProof="0" dirty="0">
                  <a:ln>
                    <a:noFill/>
                  </a:ln>
                  <a:solidFill>
                    <a:srgbClr val="FFFFFF"/>
                  </a:solidFill>
                  <a:effectLst/>
                  <a:uLnTx/>
                  <a:uFillTx/>
                  <a:latin typeface="Century Gothic"/>
                  <a:ea typeface="+mn-ea"/>
                  <a:cs typeface="+mn-cs"/>
                </a:rPr>
                <a:t>Mar 26 – Apr 20</a:t>
              </a:r>
            </a:p>
          </p:txBody>
        </p:sp>
      </p:grpSp>
      <p:sp>
        <p:nvSpPr>
          <p:cNvPr id="127" name="Rectangle 286">
            <a:extLst>
              <a:ext uri="{FF2B5EF4-FFF2-40B4-BE49-F238E27FC236}">
                <a16:creationId xmlns:a16="http://schemas.microsoft.com/office/drawing/2014/main" id="{B29FC9A0-4A7A-4F0F-953D-8828F8BE9FE3}"/>
              </a:ext>
            </a:extLst>
          </p:cNvPr>
          <p:cNvSpPr txBox="1">
            <a:spLocks noChangeArrowheads="1"/>
          </p:cNvSpPr>
          <p:nvPr>
            <p:custDataLst>
              <p:tags r:id="rId9"/>
            </p:custDataLst>
          </p:nvPr>
        </p:nvSpPr>
        <p:spPr bwMode="auto">
          <a:xfrm>
            <a:off x="512088" y="2458427"/>
            <a:ext cx="2462888"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Understand, document sources of input </a:t>
            </a:r>
            <a:r>
              <a:rPr kumimoji="0" lang="en-US" sz="1400" b="0" i="0" u="none" strike="noStrike" kern="1200" cap="none" spc="0" normalizeH="0" baseline="0" noProof="0" dirty="0">
                <a:ln>
                  <a:noFill/>
                </a:ln>
                <a:solidFill>
                  <a:srgbClr val="204762"/>
                </a:solidFill>
                <a:effectLst/>
                <a:uLnTx/>
                <a:uFillTx/>
                <a:latin typeface="Century Gothic"/>
                <a:ea typeface="+mn-ea"/>
                <a:cs typeface="+mn-cs"/>
              </a:rPr>
              <a:t>(e.g., </a:t>
            </a:r>
            <a:r>
              <a:rPr kumimoji="0" lang="en-US" sz="1400" b="0" i="0" u="none" strike="noStrike" kern="1200" cap="none" spc="0" normalizeH="0" baseline="0" noProof="0" dirty="0" err="1">
                <a:ln>
                  <a:noFill/>
                </a:ln>
                <a:solidFill>
                  <a:srgbClr val="204762"/>
                </a:solidFill>
                <a:effectLst/>
                <a:uLnTx/>
                <a:uFillTx/>
                <a:latin typeface="Century Gothic"/>
                <a:ea typeface="+mn-ea"/>
                <a:cs typeface="+mn-cs"/>
              </a:rPr>
              <a:t>CalACES</a:t>
            </a:r>
            <a:r>
              <a:rPr kumimoji="0" lang="en-US" sz="1400" b="0" i="0" u="none" strike="noStrike" kern="1200" cap="none" spc="0" normalizeH="0" baseline="0" noProof="0" dirty="0">
                <a:ln>
                  <a:noFill/>
                </a:ln>
                <a:solidFill>
                  <a:srgbClr val="204762"/>
                </a:solidFill>
                <a:effectLst/>
                <a:uLnTx/>
                <a:uFillTx/>
                <a:latin typeface="Century Gothic"/>
                <a:ea typeface="+mn-ea"/>
                <a:cs typeface="+mn-cs"/>
              </a:rPr>
              <a:t> base system, user labs output, </a:t>
            </a:r>
            <a:r>
              <a:rPr kumimoji="0" lang="en-US" sz="1400" b="0" i="0" u="none" strike="noStrike" kern="1200" cap="none" spc="0" normalizeH="0" baseline="0" noProof="0" dirty="0" err="1">
                <a:ln>
                  <a:noFill/>
                </a:ln>
                <a:solidFill>
                  <a:srgbClr val="204762"/>
                </a:solidFill>
                <a:effectLst/>
                <a:uLnTx/>
                <a:uFillTx/>
                <a:latin typeface="Century Gothic"/>
                <a:ea typeface="+mn-ea"/>
                <a:cs typeface="+mn-cs"/>
              </a:rPr>
              <a:t>CalWIN</a:t>
            </a:r>
            <a:r>
              <a:rPr kumimoji="0" lang="en-US" sz="1400" b="0" i="0" u="none" strike="noStrike" kern="1200" cap="none" spc="0" normalizeH="0" baseline="0" noProof="0" dirty="0">
                <a:ln>
                  <a:noFill/>
                </a:ln>
                <a:solidFill>
                  <a:srgbClr val="204762"/>
                </a:solidFill>
                <a:effectLst/>
                <a:uLnTx/>
                <a:uFillTx/>
                <a:latin typeface="Century Gothic"/>
                <a:ea typeface="+mn-ea"/>
                <a:cs typeface="+mn-cs"/>
              </a:rPr>
              <a:t> county data templates) </a:t>
            </a:r>
            <a:r>
              <a:rPr kumimoji="0" lang="en-US" sz="1400" b="1" i="0" u="none" strike="noStrike" kern="1200" cap="none" spc="0" normalizeH="0" baseline="0" noProof="0" dirty="0">
                <a:ln>
                  <a:noFill/>
                </a:ln>
                <a:solidFill>
                  <a:srgbClr val="35729B"/>
                </a:solidFill>
                <a:effectLst/>
                <a:uLnTx/>
                <a:uFillTx/>
                <a:latin typeface="Century Gothic"/>
                <a:ea typeface="+mn-ea"/>
                <a:cs typeface="+mn-cs"/>
              </a:rPr>
              <a:t>in preparation for County Visits</a:t>
            </a:r>
          </a:p>
          <a:p>
            <a:pPr marL="195262" marR="0" lvl="2" indent="0" algn="l" defTabSz="895350" rtl="0" eaLnBrk="1" fontAlgn="base" latinLnBrk="0" hangingPunct="1">
              <a:lnSpc>
                <a:spcPct val="100000"/>
              </a:lnSpc>
              <a:spcBef>
                <a:spcPct val="0"/>
              </a:spcBef>
              <a:spcAft>
                <a:spcPct val="0"/>
              </a:spcAft>
              <a:buClr>
                <a:srgbClr val="204762"/>
              </a:buClr>
              <a:buSzPct val="120000"/>
              <a:buFont typeface="Arial" charset="0"/>
              <a:buNone/>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Develop approach </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(e.g., gap classification framework, evaluation criteria for prioritization)</a:t>
            </a:r>
            <a:endParaRPr kumimoji="0" lang="en-US" sz="14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28" name="Legend2">
            <a:extLst>
              <a:ext uri="{FF2B5EF4-FFF2-40B4-BE49-F238E27FC236}">
                <a16:creationId xmlns:a16="http://schemas.microsoft.com/office/drawing/2014/main" id="{AD87A836-4E40-486B-B218-3D40117D3EF9}"/>
              </a:ext>
            </a:extLst>
          </p:cNvPr>
          <p:cNvSpPr>
            <a:spLocks noChangeArrowheads="1"/>
          </p:cNvSpPr>
          <p:nvPr>
            <p:custDataLst>
              <p:tags r:id="rId10"/>
            </p:custDataLst>
          </p:nvPr>
        </p:nvSpPr>
        <p:spPr bwMode="auto">
          <a:xfrm>
            <a:off x="7274476" y="952121"/>
            <a:ext cx="1249486"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100" b="0" i="0" u="none" strike="noStrike" kern="1200" cap="none" spc="0" normalizeH="0" baseline="0" noProof="0" dirty="0">
                <a:ln>
                  <a:noFill/>
                </a:ln>
                <a:solidFill>
                  <a:srgbClr val="000000"/>
                </a:solidFill>
                <a:effectLst/>
                <a:uLnTx/>
                <a:uFillTx/>
                <a:latin typeface="Century Gothic"/>
                <a:ea typeface="+mn-ea"/>
                <a:cs typeface="+mn-cs"/>
              </a:rPr>
              <a:t>Current Focus</a:t>
            </a:r>
          </a:p>
        </p:txBody>
      </p:sp>
      <p:sp>
        <p:nvSpPr>
          <p:cNvPr id="129" name="RectangleLegend2">
            <a:extLst>
              <a:ext uri="{FF2B5EF4-FFF2-40B4-BE49-F238E27FC236}">
                <a16:creationId xmlns:a16="http://schemas.microsoft.com/office/drawing/2014/main" id="{A9BD8C89-0240-4F11-B0E5-7B5DC8D8FC9E}"/>
              </a:ext>
            </a:extLst>
          </p:cNvPr>
          <p:cNvSpPr>
            <a:spLocks noChangeArrowheads="1"/>
          </p:cNvSpPr>
          <p:nvPr/>
        </p:nvSpPr>
        <p:spPr bwMode="auto">
          <a:xfrm>
            <a:off x="7020475" y="957100"/>
            <a:ext cx="165100" cy="160338"/>
          </a:xfrm>
          <a:prstGeom prst="rect">
            <a:avLst/>
          </a:prstGeom>
          <a:noFill/>
          <a:ln w="9525">
            <a:solidFill>
              <a:schemeClr val="accent3"/>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31" name="RectangleLegend2">
            <a:extLst>
              <a:ext uri="{FF2B5EF4-FFF2-40B4-BE49-F238E27FC236}">
                <a16:creationId xmlns:a16="http://schemas.microsoft.com/office/drawing/2014/main" id="{56FC3A1C-DEB9-439E-85D5-4414E0642733}"/>
              </a:ext>
            </a:extLst>
          </p:cNvPr>
          <p:cNvSpPr>
            <a:spLocks noChangeArrowheads="1"/>
          </p:cNvSpPr>
          <p:nvPr/>
        </p:nvSpPr>
        <p:spPr bwMode="auto">
          <a:xfrm>
            <a:off x="3132931" y="2452945"/>
            <a:ext cx="2648437" cy="3332279"/>
          </a:xfrm>
          <a:prstGeom prst="rect">
            <a:avLst/>
          </a:prstGeom>
          <a:noFill/>
          <a:ln w="9525">
            <a:solidFill>
              <a:schemeClr val="accent3"/>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3" name="TextBox 22">
            <a:extLst>
              <a:ext uri="{FF2B5EF4-FFF2-40B4-BE49-F238E27FC236}">
                <a16:creationId xmlns:a16="http://schemas.microsoft.com/office/drawing/2014/main" id="{B0E6A138-933C-45FE-8DDE-924E1AD1ECBE}"/>
              </a:ext>
            </a:extLst>
          </p:cNvPr>
          <p:cNvSpPr txBox="1"/>
          <p:nvPr/>
        </p:nvSpPr>
        <p:spPr>
          <a:xfrm>
            <a:off x="1034154" y="28695"/>
            <a:ext cx="5088350" cy="21544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all" spc="0" normalizeH="0" baseline="0" noProof="0" dirty="0" err="1">
                <a:ln>
                  <a:noFill/>
                </a:ln>
                <a:solidFill>
                  <a:srgbClr val="808080"/>
                </a:solidFill>
                <a:effectLst/>
                <a:uLnTx/>
                <a:uFillTx/>
                <a:latin typeface="Century Gothic"/>
                <a:ea typeface="+mn-ea"/>
                <a:cs typeface="+mn-cs"/>
              </a:rPr>
              <a:t>CALWIN</a:t>
            </a:r>
            <a:r>
              <a:rPr kumimoji="0" lang="en-US" sz="1400" b="0" i="0" u="none" strike="noStrike" kern="1200" cap="all" spc="0" normalizeH="0" baseline="0" noProof="0" dirty="0">
                <a:ln>
                  <a:noFill/>
                </a:ln>
                <a:solidFill>
                  <a:srgbClr val="808080"/>
                </a:solidFill>
                <a:effectLst/>
                <a:uLnTx/>
                <a:uFillTx/>
                <a:latin typeface="Century Gothic"/>
                <a:ea typeface="+mn-ea"/>
                <a:cs typeface="+mn-cs"/>
              </a:rPr>
              <a:t>: CONTEXT and overall approach</a:t>
            </a:r>
          </a:p>
        </p:txBody>
      </p:sp>
    </p:spTree>
    <p:extLst>
      <p:ext uri="{BB962C8B-B14F-4D97-AF65-F5344CB8AC3E}">
        <p14:creationId xmlns:p14="http://schemas.microsoft.com/office/powerpoint/2010/main" val="118941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3BE6A1-1283-44E9-9240-D1B381489C52}"/>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9" name="think-cell Slide" r:id="rId19" imgW="353" imgH="353" progId="TCLayout.ActiveDocument.1">
                  <p:embed/>
                </p:oleObj>
              </mc:Choice>
              <mc:Fallback>
                <p:oleObj name="think-cell Slide" r:id="rId19" imgW="353" imgH="353" progId="TCLayout.ActiveDocument.1">
                  <p:embed/>
                  <p:pic>
                    <p:nvPicPr>
                      <p:cNvPr id="4" name="Object 3" hidden="1">
                        <a:extLst>
                          <a:ext uri="{FF2B5EF4-FFF2-40B4-BE49-F238E27FC236}">
                            <a16:creationId xmlns:a16="http://schemas.microsoft.com/office/drawing/2014/main" id="{D83BE6A1-1283-44E9-9240-D1B381489C52}"/>
                          </a:ext>
                        </a:extLst>
                      </p:cNvPr>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CCF3E4FB-326B-4CD6-8E99-80F6A81697B3}"/>
              </a:ext>
            </a:extLst>
          </p:cNvPr>
          <p:cNvSpPr/>
          <p:nvPr/>
        </p:nvSpPr>
        <p:spPr>
          <a:xfrm>
            <a:off x="228599" y="838200"/>
            <a:ext cx="8534401" cy="5562600"/>
          </a:xfrm>
          <a:prstGeom prst="rect">
            <a:avLst/>
          </a:prstGeom>
          <a:solidFill>
            <a:schemeClr val="bg1"/>
          </a:solidFill>
          <a:ln w="12700">
            <a:solidFill>
              <a:srgbClr val="5B9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2" name="Title 1">
            <a:extLst>
              <a:ext uri="{FF2B5EF4-FFF2-40B4-BE49-F238E27FC236}">
                <a16:creationId xmlns:a16="http://schemas.microsoft.com/office/drawing/2014/main" id="{DC29435F-D987-4FF0-B0E7-95429E9F20BA}"/>
              </a:ext>
            </a:extLst>
          </p:cNvPr>
          <p:cNvSpPr>
            <a:spLocks noGrp="1"/>
          </p:cNvSpPr>
          <p:nvPr>
            <p:ph type="title"/>
          </p:nvPr>
        </p:nvSpPr>
        <p:spPr>
          <a:xfrm>
            <a:off x="602724" y="249992"/>
            <a:ext cx="7936109" cy="30777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03225"/>
            <a:r>
              <a:rPr lang="en-US" dirty="0"/>
              <a:t>County Visit Overview</a:t>
            </a:r>
          </a:p>
        </p:txBody>
      </p:sp>
      <p:sp>
        <p:nvSpPr>
          <p:cNvPr id="80" name="TextBox 79">
            <a:extLst>
              <a:ext uri="{FF2B5EF4-FFF2-40B4-BE49-F238E27FC236}">
                <a16:creationId xmlns:a16="http://schemas.microsoft.com/office/drawing/2014/main" id="{9BAB7B8C-87B1-4E43-B174-563CA2054552}"/>
              </a:ext>
            </a:extLst>
          </p:cNvPr>
          <p:cNvSpPr txBox="1"/>
          <p:nvPr>
            <p:custDataLst>
              <p:tags r:id="rId3"/>
            </p:custDataLst>
          </p:nvPr>
        </p:nvSpPr>
        <p:spPr>
          <a:xfrm>
            <a:off x="1605042" y="1371600"/>
            <a:ext cx="3368517" cy="952300"/>
          </a:xfrm>
          <a:prstGeom prst="rect">
            <a:avLst/>
          </a:prstGeom>
        </p:spPr>
        <p:txBody>
          <a:bodyPr vert="horz" wrap="square" lIns="0" tIns="0" rIns="0" bIns="0" rtlCol="0" anchor="t">
            <a:noAutofit/>
          </a:bodyPr>
          <a:lstStyle>
            <a:lvl1pPr lvl="0" indent="0" defTabSz="913526" fontAlgn="base">
              <a:spcBef>
                <a:spcPct val="0"/>
              </a:spcBef>
              <a:spcAft>
                <a:spcPct val="0"/>
              </a:spcAft>
              <a:buClr>
                <a:schemeClr val="tx2"/>
              </a:buClr>
              <a:buSzPct val="100000"/>
              <a:defRPr sz="1600" baseline="0"/>
            </a:lvl1pPr>
            <a:lvl2pPr marL="192024" lvl="1" indent="-195987" defTabSz="913526" fontAlgn="base">
              <a:spcBef>
                <a:spcPct val="0"/>
              </a:spcBef>
              <a:spcAft>
                <a:spcPct val="0"/>
              </a:spcAft>
              <a:buClr>
                <a:schemeClr val="tx2"/>
              </a:buClr>
              <a:buSzPct val="125000"/>
              <a:buFont typeface="Arial" charset="0"/>
              <a:buChar char="▪"/>
              <a:defRPr sz="1600" baseline="0"/>
            </a:lvl2pPr>
            <a:lvl3pPr marL="457200" lvl="2" indent="-267255" defTabSz="913526" fontAlgn="base">
              <a:spcBef>
                <a:spcPct val="0"/>
              </a:spcBef>
              <a:spcAft>
                <a:spcPct val="0"/>
              </a:spcAft>
              <a:buClr>
                <a:schemeClr val="tx2"/>
              </a:buClr>
              <a:buSzPct val="120000"/>
              <a:buFont typeface="Arial" charset="0"/>
              <a:buChar char="–"/>
              <a:defRPr sz="1600" baseline="0"/>
            </a:lvl3pPr>
            <a:lvl4pPr marL="612648" lvl="3" indent="-158733" defTabSz="913526" fontAlgn="base">
              <a:spcBef>
                <a:spcPct val="0"/>
              </a:spcBef>
              <a:spcAft>
                <a:spcPct val="0"/>
              </a:spcAft>
              <a:buClr>
                <a:schemeClr val="tx2"/>
              </a:buClr>
              <a:buSzPct val="120000"/>
              <a:buFont typeface="Arial" charset="0"/>
              <a:buChar char="▫"/>
              <a:defRPr sz="1600" baseline="0"/>
            </a:lvl4pPr>
            <a:lvl5pPr marL="749808" lvl="4" indent="-128016"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Visit kick-off </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with County Director, stakeholders and working team</a:t>
            </a:r>
          </a:p>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Webcast for participants who cannot make it in person</a:t>
            </a:r>
          </a:p>
        </p:txBody>
      </p:sp>
      <p:grpSp>
        <p:nvGrpSpPr>
          <p:cNvPr id="11" name="Group 10">
            <a:extLst>
              <a:ext uri="{FF2B5EF4-FFF2-40B4-BE49-F238E27FC236}">
                <a16:creationId xmlns:a16="http://schemas.microsoft.com/office/drawing/2014/main" id="{89FECB59-F7AA-4845-84F4-EECEF9D05EBD}"/>
              </a:ext>
            </a:extLst>
          </p:cNvPr>
          <p:cNvGrpSpPr/>
          <p:nvPr/>
        </p:nvGrpSpPr>
        <p:grpSpPr>
          <a:xfrm>
            <a:off x="1605042" y="1021377"/>
            <a:ext cx="3424158" cy="293170"/>
            <a:chOff x="1264212" y="1140499"/>
            <a:chExt cx="3091413" cy="236038"/>
          </a:xfrm>
        </p:grpSpPr>
        <p:sp>
          <p:nvSpPr>
            <p:cNvPr id="12" name="TextBox 11">
              <a:extLst>
                <a:ext uri="{FF2B5EF4-FFF2-40B4-BE49-F238E27FC236}">
                  <a16:creationId xmlns:a16="http://schemas.microsoft.com/office/drawing/2014/main" id="{39DD7597-553E-4964-8850-AE7AF1ED5BE8}"/>
                </a:ext>
              </a:extLst>
            </p:cNvPr>
            <p:cNvSpPr txBox="1"/>
            <p:nvPr>
              <p:custDataLst>
                <p:tags r:id="rId16"/>
              </p:custDataLst>
            </p:nvPr>
          </p:nvSpPr>
          <p:spPr>
            <a:xfrm>
              <a:off x="1264212" y="1140499"/>
              <a:ext cx="3091413" cy="161069"/>
            </a:xfrm>
            <a:prstGeom prst="rect">
              <a:avLst/>
            </a:prstGeom>
          </p:spPr>
          <p:txBody>
            <a:bodyPr vert="horz" wrap="square" lIns="0" tIns="0" rIns="0" bIns="0" rtlCol="0" anchor="b">
              <a:spAutoFit/>
            </a:bodyPr>
            <a:lstStyle>
              <a:lvl1pPr lvl="0" indent="0" defTabSz="913526" fontAlgn="base">
                <a:spcBef>
                  <a:spcPct val="0"/>
                </a:spcBef>
                <a:spcAft>
                  <a:spcPct val="0"/>
                </a:spcAft>
                <a:buClr>
                  <a:schemeClr val="tx2"/>
                </a:buClr>
                <a:buSzPct val="100000"/>
                <a:defRPr sz="1600" baseline="0"/>
              </a:lvl1pPr>
              <a:lvl2pPr marL="192024" lvl="1" indent="-195987" defTabSz="913526" fontAlgn="base">
                <a:spcBef>
                  <a:spcPct val="0"/>
                </a:spcBef>
                <a:spcAft>
                  <a:spcPct val="0"/>
                </a:spcAft>
                <a:buClr>
                  <a:schemeClr val="tx2"/>
                </a:buClr>
                <a:buSzPct val="125000"/>
                <a:buFont typeface="Arial" charset="0"/>
                <a:buChar char="▪"/>
                <a:defRPr sz="1600" baseline="0"/>
              </a:lvl2pPr>
              <a:lvl3pPr marL="457200" lvl="2" indent="-267255" defTabSz="913526" fontAlgn="base">
                <a:spcBef>
                  <a:spcPct val="0"/>
                </a:spcBef>
                <a:spcAft>
                  <a:spcPct val="0"/>
                </a:spcAft>
                <a:buClr>
                  <a:schemeClr val="tx2"/>
                </a:buClr>
                <a:buSzPct val="120000"/>
                <a:buFont typeface="Arial" charset="0"/>
                <a:buChar char="–"/>
                <a:defRPr sz="1600" baseline="0"/>
              </a:lvl3pPr>
              <a:lvl4pPr marL="612648" lvl="3" indent="-158733" defTabSz="913526" fontAlgn="base">
                <a:spcBef>
                  <a:spcPct val="0"/>
                </a:spcBef>
                <a:spcAft>
                  <a:spcPct val="0"/>
                </a:spcAft>
                <a:buClr>
                  <a:schemeClr val="tx2"/>
                </a:buClr>
                <a:buSzPct val="120000"/>
                <a:buFont typeface="Arial" charset="0"/>
                <a:buChar char="▫"/>
                <a:defRPr sz="1600" baseline="0"/>
              </a:lvl4pPr>
              <a:lvl5pPr marL="749808" lvl="4" indent="-128016"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What our visit will look like</a:t>
              </a:r>
            </a:p>
          </p:txBody>
        </p:sp>
        <p:cxnSp>
          <p:nvCxnSpPr>
            <p:cNvPr id="13" name="Straight Connector 12">
              <a:extLst>
                <a:ext uri="{FF2B5EF4-FFF2-40B4-BE49-F238E27FC236}">
                  <a16:creationId xmlns:a16="http://schemas.microsoft.com/office/drawing/2014/main" id="{D792A2D9-BF13-4477-AF8B-BFA32ECCCD39}"/>
                </a:ext>
              </a:extLst>
            </p:cNvPr>
            <p:cNvCxnSpPr>
              <a:cxnSpLocks/>
            </p:cNvCxnSpPr>
            <p:nvPr>
              <p:custDataLst>
                <p:tags r:id="rId17"/>
              </p:custDataLst>
            </p:nvPr>
          </p:nvCxnSpPr>
          <p:spPr>
            <a:xfrm>
              <a:off x="1264212" y="1376537"/>
              <a:ext cx="290933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960C597B-0828-4AD4-9178-FB85FD50CB9F}"/>
              </a:ext>
            </a:extLst>
          </p:cNvPr>
          <p:cNvGrpSpPr/>
          <p:nvPr/>
        </p:nvGrpSpPr>
        <p:grpSpPr>
          <a:xfrm>
            <a:off x="5257801" y="1022311"/>
            <a:ext cx="3228554" cy="292236"/>
            <a:chOff x="228599" y="1142198"/>
            <a:chExt cx="4307761" cy="234337"/>
          </a:xfrm>
        </p:grpSpPr>
        <p:sp>
          <p:nvSpPr>
            <p:cNvPr id="23" name="TextBox 22">
              <a:extLst>
                <a:ext uri="{FF2B5EF4-FFF2-40B4-BE49-F238E27FC236}">
                  <a16:creationId xmlns:a16="http://schemas.microsoft.com/office/drawing/2014/main" id="{58672C4A-0D7B-4627-8465-7C330ECD6109}"/>
                </a:ext>
              </a:extLst>
            </p:cNvPr>
            <p:cNvSpPr txBox="1"/>
            <p:nvPr>
              <p:custDataLst>
                <p:tags r:id="rId14"/>
              </p:custDataLst>
            </p:nvPr>
          </p:nvSpPr>
          <p:spPr>
            <a:xfrm>
              <a:off x="228599" y="1142198"/>
              <a:ext cx="4307761" cy="160419"/>
            </a:xfrm>
            <a:prstGeom prst="rect">
              <a:avLst/>
            </a:prstGeom>
          </p:spPr>
          <p:txBody>
            <a:bodyPr vert="horz" wrap="square" lIns="0" tIns="0" rIns="0" bIns="0" rtlCol="0" anchor="b">
              <a:spAutoFit/>
            </a:bodyPr>
            <a:lstStyle>
              <a:lvl1pPr lvl="0" indent="0" defTabSz="913526" fontAlgn="base">
                <a:spcBef>
                  <a:spcPct val="0"/>
                </a:spcBef>
                <a:spcAft>
                  <a:spcPct val="0"/>
                </a:spcAft>
                <a:buClr>
                  <a:schemeClr val="tx2"/>
                </a:buClr>
                <a:buSzPct val="100000"/>
                <a:defRPr sz="1600" baseline="0"/>
              </a:lvl1pPr>
              <a:lvl2pPr marL="192024" lvl="1" indent="-195987" defTabSz="913526" fontAlgn="base">
                <a:spcBef>
                  <a:spcPct val="0"/>
                </a:spcBef>
                <a:spcAft>
                  <a:spcPct val="0"/>
                </a:spcAft>
                <a:buClr>
                  <a:schemeClr val="tx2"/>
                </a:buClr>
                <a:buSzPct val="125000"/>
                <a:buFont typeface="Arial" charset="0"/>
                <a:buChar char="▪"/>
                <a:defRPr sz="1600" baseline="0"/>
              </a:lvl2pPr>
              <a:lvl3pPr marL="457200" lvl="2" indent="-267255" defTabSz="913526" fontAlgn="base">
                <a:spcBef>
                  <a:spcPct val="0"/>
                </a:spcBef>
                <a:spcAft>
                  <a:spcPct val="0"/>
                </a:spcAft>
                <a:buClr>
                  <a:schemeClr val="tx2"/>
                </a:buClr>
                <a:buSzPct val="120000"/>
                <a:buFont typeface="Arial" charset="0"/>
                <a:buChar char="–"/>
                <a:defRPr sz="1600" baseline="0"/>
              </a:lvl3pPr>
              <a:lvl4pPr marL="612648" lvl="3" indent="-158733" defTabSz="913526" fontAlgn="base">
                <a:spcBef>
                  <a:spcPct val="0"/>
                </a:spcBef>
                <a:spcAft>
                  <a:spcPct val="0"/>
                </a:spcAft>
                <a:buClr>
                  <a:schemeClr val="tx2"/>
                </a:buClr>
                <a:buSzPct val="120000"/>
                <a:buFont typeface="Arial" charset="0"/>
                <a:buChar char="▫"/>
                <a:defRPr sz="1600" baseline="0"/>
              </a:lvl4pPr>
              <a:lvl5pPr marL="749808" lvl="4" indent="-128016"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What we hope to achieve</a:t>
              </a:r>
            </a:p>
          </p:txBody>
        </p:sp>
        <p:cxnSp>
          <p:nvCxnSpPr>
            <p:cNvPr id="24" name="Straight Connector 23">
              <a:extLst>
                <a:ext uri="{FF2B5EF4-FFF2-40B4-BE49-F238E27FC236}">
                  <a16:creationId xmlns:a16="http://schemas.microsoft.com/office/drawing/2014/main" id="{030C4BD7-6BA0-4DEB-946F-20011DD67775}"/>
                </a:ext>
              </a:extLst>
            </p:cNvPr>
            <p:cNvCxnSpPr/>
            <p:nvPr>
              <p:custDataLst>
                <p:tags r:id="rId15"/>
              </p:custDataLst>
            </p:nvPr>
          </p:nvCxnSpPr>
          <p:spPr>
            <a:xfrm>
              <a:off x="228599" y="1376535"/>
              <a:ext cx="430776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A2A2BC6B-3F29-4991-BA30-55C023EF43DD}"/>
              </a:ext>
            </a:extLst>
          </p:cNvPr>
          <p:cNvSpPr txBox="1"/>
          <p:nvPr>
            <p:custDataLst>
              <p:tags r:id="rId4"/>
            </p:custDataLst>
          </p:nvPr>
        </p:nvSpPr>
        <p:spPr>
          <a:xfrm>
            <a:off x="335613" y="1399061"/>
            <a:ext cx="1188387" cy="962053"/>
          </a:xfrm>
          <a:prstGeom prst="rect">
            <a:avLst/>
          </a:prstGeom>
          <a:solidFill>
            <a:schemeClr val="accent2"/>
          </a:solidFill>
        </p:spPr>
        <p:txBody>
          <a:bodyPr vert="horz" wrap="square" lIns="76200" tIns="76200" rIns="76200" bIns="76200" rtlCol="0" anchor="ctr">
            <a:noAutofit/>
          </a:bodyPr>
          <a:lstStyle>
            <a:lvl1pPr lvl="0" indent="0" defTabSz="913526" fontAlgn="base">
              <a:spcBef>
                <a:spcPct val="0"/>
              </a:spcBef>
              <a:spcAft>
                <a:spcPct val="0"/>
              </a:spcAft>
              <a:buClr>
                <a:schemeClr val="tx2"/>
              </a:buClr>
              <a:buSzPct val="100000"/>
              <a:defRPr sz="1600" baseline="0"/>
            </a:lvl1pPr>
            <a:lvl2pPr marL="192024" lvl="1" indent="-195987" defTabSz="913526" fontAlgn="base">
              <a:spcBef>
                <a:spcPct val="0"/>
              </a:spcBef>
              <a:spcAft>
                <a:spcPct val="0"/>
              </a:spcAft>
              <a:buClr>
                <a:schemeClr val="tx2"/>
              </a:buClr>
              <a:buSzPct val="125000"/>
              <a:buFont typeface="Arial" charset="0"/>
              <a:buChar char="▪"/>
              <a:defRPr sz="1600" baseline="0"/>
            </a:lvl2pPr>
            <a:lvl3pPr marL="457200" lvl="2" indent="-267255" defTabSz="913526" fontAlgn="base">
              <a:spcBef>
                <a:spcPct val="0"/>
              </a:spcBef>
              <a:spcAft>
                <a:spcPct val="0"/>
              </a:spcAft>
              <a:buClr>
                <a:schemeClr val="tx2"/>
              </a:buClr>
              <a:buSzPct val="120000"/>
              <a:buFont typeface="Arial" charset="0"/>
              <a:buChar char="–"/>
              <a:defRPr sz="1600" baseline="0"/>
            </a:lvl3pPr>
            <a:lvl4pPr marL="612648" lvl="3" indent="-158733" defTabSz="913526" fontAlgn="base">
              <a:spcBef>
                <a:spcPct val="0"/>
              </a:spcBef>
              <a:spcAft>
                <a:spcPct val="0"/>
              </a:spcAft>
              <a:buClr>
                <a:schemeClr val="tx2"/>
              </a:buClr>
              <a:buSzPct val="120000"/>
              <a:buFont typeface="Arial" charset="0"/>
              <a:buChar char="▫"/>
              <a:defRPr sz="1600" baseline="0"/>
            </a:lvl4pPr>
            <a:lvl5pPr marL="749808" lvl="4" indent="-128016"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300" b="1" i="0" u="none" strike="noStrike" kern="1200" cap="none" spc="0" normalizeH="0" baseline="0" noProof="0" dirty="0">
                <a:ln>
                  <a:noFill/>
                </a:ln>
                <a:solidFill>
                  <a:srgbClr val="FFFFFF"/>
                </a:solidFill>
                <a:effectLst/>
                <a:uLnTx/>
                <a:uFillTx/>
                <a:latin typeface="Century Gothic"/>
                <a:ea typeface="+mn-ea"/>
                <a:cs typeface="+mn-cs"/>
              </a:rPr>
              <a:t>Day 1 (first session)</a:t>
            </a:r>
          </a:p>
        </p:txBody>
      </p:sp>
      <p:sp>
        <p:nvSpPr>
          <p:cNvPr id="27" name="TextBox 26">
            <a:extLst>
              <a:ext uri="{FF2B5EF4-FFF2-40B4-BE49-F238E27FC236}">
                <a16:creationId xmlns:a16="http://schemas.microsoft.com/office/drawing/2014/main" id="{2B3314FA-867F-432D-AD98-010C13814CAD}"/>
              </a:ext>
            </a:extLst>
          </p:cNvPr>
          <p:cNvSpPr txBox="1"/>
          <p:nvPr>
            <p:custDataLst>
              <p:tags r:id="rId5"/>
            </p:custDataLst>
          </p:nvPr>
        </p:nvSpPr>
        <p:spPr>
          <a:xfrm>
            <a:off x="335613" y="2476301"/>
            <a:ext cx="1188387" cy="2321167"/>
          </a:xfrm>
          <a:prstGeom prst="rect">
            <a:avLst/>
          </a:prstGeom>
          <a:solidFill>
            <a:schemeClr val="accent2"/>
          </a:solidFill>
        </p:spPr>
        <p:txBody>
          <a:bodyPr vert="horz" wrap="square" lIns="76200" tIns="76200" rIns="45720" bIns="76200" rtlCol="0" anchor="ctr">
            <a:noAutofit/>
          </a:bodyPr>
          <a:lstStyle>
            <a:lvl1pPr lvl="0" indent="0" defTabSz="913526" fontAlgn="base">
              <a:spcBef>
                <a:spcPct val="0"/>
              </a:spcBef>
              <a:spcAft>
                <a:spcPct val="0"/>
              </a:spcAft>
              <a:buClr>
                <a:schemeClr val="tx2"/>
              </a:buClr>
              <a:buSzPct val="100000"/>
              <a:defRPr sz="1600" baseline="0"/>
            </a:lvl1pPr>
            <a:lvl2pPr marL="192024" lvl="1" indent="-195987" defTabSz="913526" fontAlgn="base">
              <a:spcBef>
                <a:spcPct val="0"/>
              </a:spcBef>
              <a:spcAft>
                <a:spcPct val="0"/>
              </a:spcAft>
              <a:buClr>
                <a:schemeClr val="tx2"/>
              </a:buClr>
              <a:buSzPct val="125000"/>
              <a:buFont typeface="Arial" charset="0"/>
              <a:buChar char="▪"/>
              <a:defRPr sz="1600" baseline="0"/>
            </a:lvl2pPr>
            <a:lvl3pPr marL="457200" lvl="2" indent="-267255" defTabSz="913526" fontAlgn="base">
              <a:spcBef>
                <a:spcPct val="0"/>
              </a:spcBef>
              <a:spcAft>
                <a:spcPct val="0"/>
              </a:spcAft>
              <a:buClr>
                <a:schemeClr val="tx2"/>
              </a:buClr>
              <a:buSzPct val="120000"/>
              <a:buFont typeface="Arial" charset="0"/>
              <a:buChar char="–"/>
              <a:defRPr sz="1600" baseline="0"/>
            </a:lvl3pPr>
            <a:lvl4pPr marL="612648" lvl="3" indent="-158733" defTabSz="913526" fontAlgn="base">
              <a:spcBef>
                <a:spcPct val="0"/>
              </a:spcBef>
              <a:spcAft>
                <a:spcPct val="0"/>
              </a:spcAft>
              <a:buClr>
                <a:schemeClr val="tx2"/>
              </a:buClr>
              <a:buSzPct val="120000"/>
              <a:buFont typeface="Arial" charset="0"/>
              <a:buChar char="▫"/>
              <a:defRPr sz="1600" baseline="0"/>
            </a:lvl4pPr>
            <a:lvl5pPr marL="749808" lvl="4" indent="-128016"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300" b="1" i="0" u="none" strike="noStrike" kern="1200" cap="none" spc="0" normalizeH="0" baseline="0" noProof="0" dirty="0">
                <a:ln>
                  <a:noFill/>
                </a:ln>
                <a:solidFill>
                  <a:srgbClr val="FFFFFF"/>
                </a:solidFill>
                <a:effectLst/>
                <a:uLnTx/>
                <a:uFillTx/>
                <a:latin typeface="Century Gothic"/>
                <a:ea typeface="+mn-ea"/>
                <a:cs typeface="+mn-cs"/>
              </a:rPr>
              <a:t>Day 1 (morning) to Day 3 (early afternoon)</a:t>
            </a:r>
          </a:p>
        </p:txBody>
      </p:sp>
      <p:sp>
        <p:nvSpPr>
          <p:cNvPr id="28" name="TextBox 27">
            <a:extLst>
              <a:ext uri="{FF2B5EF4-FFF2-40B4-BE49-F238E27FC236}">
                <a16:creationId xmlns:a16="http://schemas.microsoft.com/office/drawing/2014/main" id="{7DC442E7-91FF-4187-A38E-44548FCE7BA2}"/>
              </a:ext>
            </a:extLst>
          </p:cNvPr>
          <p:cNvSpPr txBox="1"/>
          <p:nvPr>
            <p:custDataLst>
              <p:tags r:id="rId6"/>
            </p:custDataLst>
          </p:nvPr>
        </p:nvSpPr>
        <p:spPr>
          <a:xfrm>
            <a:off x="335613" y="5143298"/>
            <a:ext cx="1188387" cy="956877"/>
          </a:xfrm>
          <a:prstGeom prst="rect">
            <a:avLst/>
          </a:prstGeom>
          <a:solidFill>
            <a:schemeClr val="accent2"/>
          </a:solidFill>
        </p:spPr>
        <p:txBody>
          <a:bodyPr vert="horz" wrap="square" lIns="76200" tIns="76200" rIns="0" bIns="76200" rtlCol="0" anchor="ctr">
            <a:noAutofit/>
          </a:bodyPr>
          <a:lstStyle>
            <a:lvl1pPr lvl="0" indent="0" defTabSz="913526" fontAlgn="base">
              <a:spcBef>
                <a:spcPct val="0"/>
              </a:spcBef>
              <a:spcAft>
                <a:spcPct val="0"/>
              </a:spcAft>
              <a:buClr>
                <a:schemeClr val="tx2"/>
              </a:buClr>
              <a:buSzPct val="100000"/>
              <a:defRPr sz="1600" baseline="0"/>
            </a:lvl1pPr>
            <a:lvl2pPr marL="192024" lvl="1" indent="-195987" defTabSz="913526" fontAlgn="base">
              <a:spcBef>
                <a:spcPct val="0"/>
              </a:spcBef>
              <a:spcAft>
                <a:spcPct val="0"/>
              </a:spcAft>
              <a:buClr>
                <a:schemeClr val="tx2"/>
              </a:buClr>
              <a:buSzPct val="125000"/>
              <a:buFont typeface="Arial" charset="0"/>
              <a:buChar char="▪"/>
              <a:defRPr sz="1600" baseline="0"/>
            </a:lvl2pPr>
            <a:lvl3pPr marL="457200" lvl="2" indent="-267255" defTabSz="913526" fontAlgn="base">
              <a:spcBef>
                <a:spcPct val="0"/>
              </a:spcBef>
              <a:spcAft>
                <a:spcPct val="0"/>
              </a:spcAft>
              <a:buClr>
                <a:schemeClr val="tx2"/>
              </a:buClr>
              <a:buSzPct val="120000"/>
              <a:buFont typeface="Arial" charset="0"/>
              <a:buChar char="–"/>
              <a:defRPr sz="1600" baseline="0"/>
            </a:lvl3pPr>
            <a:lvl4pPr marL="612648" lvl="3" indent="-158733" defTabSz="913526" fontAlgn="base">
              <a:spcBef>
                <a:spcPct val="0"/>
              </a:spcBef>
              <a:spcAft>
                <a:spcPct val="0"/>
              </a:spcAft>
              <a:buClr>
                <a:schemeClr val="tx2"/>
              </a:buClr>
              <a:buSzPct val="120000"/>
              <a:buFont typeface="Arial" charset="0"/>
              <a:buChar char="▫"/>
              <a:defRPr sz="1600" baseline="0"/>
            </a:lvl4pPr>
            <a:lvl5pPr marL="749808" lvl="4" indent="-128016"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300" b="1" i="0" u="none" strike="noStrike" kern="1200" cap="none" spc="0" normalizeH="0" baseline="0" noProof="0" dirty="0">
                <a:ln>
                  <a:noFill/>
                </a:ln>
                <a:solidFill>
                  <a:srgbClr val="FFFFFF"/>
                </a:solidFill>
                <a:effectLst/>
                <a:uLnTx/>
                <a:uFillTx/>
                <a:latin typeface="Century Gothic"/>
                <a:ea typeface="+mn-ea"/>
                <a:cs typeface="+mn-cs"/>
              </a:rPr>
              <a:t>Day 3 (closing session)</a:t>
            </a:r>
          </a:p>
        </p:txBody>
      </p:sp>
      <p:sp>
        <p:nvSpPr>
          <p:cNvPr id="29" name="TextBox 28">
            <a:extLst>
              <a:ext uri="{FF2B5EF4-FFF2-40B4-BE49-F238E27FC236}">
                <a16:creationId xmlns:a16="http://schemas.microsoft.com/office/drawing/2014/main" id="{DEE919A1-BEC9-45A3-8C6C-E2846EC13A74}"/>
              </a:ext>
            </a:extLst>
          </p:cNvPr>
          <p:cNvSpPr txBox="1"/>
          <p:nvPr>
            <p:custDataLst>
              <p:tags r:id="rId7"/>
            </p:custDataLst>
          </p:nvPr>
        </p:nvSpPr>
        <p:spPr>
          <a:xfrm>
            <a:off x="5257801" y="1371600"/>
            <a:ext cx="3424159" cy="952300"/>
          </a:xfrm>
          <a:prstGeom prst="rect">
            <a:avLst/>
          </a:prstGeom>
        </p:spPr>
        <p:txBody>
          <a:bodyPr vert="horz" wrap="square" lIns="0" tIns="0" rIns="0" bIns="0" rtlCol="0" anchor="t">
            <a:noAutofit/>
          </a:bodyPr>
          <a:lstStyle>
            <a:lvl1pPr lvl="0" indent="0" defTabSz="913526" fontAlgn="base">
              <a:spcBef>
                <a:spcPct val="0"/>
              </a:spcBef>
              <a:spcAft>
                <a:spcPct val="0"/>
              </a:spcAft>
              <a:buClr>
                <a:schemeClr val="tx2"/>
              </a:buClr>
              <a:buSzPct val="100000"/>
              <a:defRPr sz="1600" baseline="0"/>
            </a:lvl1pPr>
            <a:lvl2pPr marL="192024" lvl="1" indent="-195987" defTabSz="913526" fontAlgn="base">
              <a:spcBef>
                <a:spcPct val="0"/>
              </a:spcBef>
              <a:spcAft>
                <a:spcPct val="0"/>
              </a:spcAft>
              <a:buClr>
                <a:schemeClr val="tx2"/>
              </a:buClr>
              <a:buSzPct val="125000"/>
              <a:buFont typeface="Arial" charset="0"/>
              <a:buChar char="▪"/>
              <a:defRPr sz="1600" baseline="0"/>
            </a:lvl2pPr>
            <a:lvl3pPr marL="457200" lvl="2" indent="-267255" defTabSz="913526" fontAlgn="base">
              <a:spcBef>
                <a:spcPct val="0"/>
              </a:spcBef>
              <a:spcAft>
                <a:spcPct val="0"/>
              </a:spcAft>
              <a:buClr>
                <a:schemeClr val="tx2"/>
              </a:buClr>
              <a:buSzPct val="120000"/>
              <a:buFont typeface="Arial" charset="0"/>
              <a:buChar char="–"/>
              <a:defRPr sz="1600" baseline="0"/>
            </a:lvl3pPr>
            <a:lvl4pPr marL="612648" lvl="3" indent="-158733" defTabSz="913526" fontAlgn="base">
              <a:spcBef>
                <a:spcPct val="0"/>
              </a:spcBef>
              <a:spcAft>
                <a:spcPct val="0"/>
              </a:spcAft>
              <a:buClr>
                <a:schemeClr val="tx2"/>
              </a:buClr>
              <a:buSzPct val="120000"/>
              <a:buFont typeface="Arial" charset="0"/>
              <a:buChar char="▫"/>
              <a:defRPr sz="1600" baseline="0"/>
            </a:lvl4pPr>
            <a:lvl5pPr marL="749808" lvl="4" indent="-128016"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Provide introduction, context and background for visit</a:t>
            </a:r>
          </a:p>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Align on priorities, objectives and expectations</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 for the visit</a:t>
            </a:r>
          </a:p>
        </p:txBody>
      </p:sp>
      <p:cxnSp>
        <p:nvCxnSpPr>
          <p:cNvPr id="30" name="Straight Connector 29">
            <a:extLst>
              <a:ext uri="{FF2B5EF4-FFF2-40B4-BE49-F238E27FC236}">
                <a16:creationId xmlns:a16="http://schemas.microsoft.com/office/drawing/2014/main" id="{020B7791-524D-4979-B5F9-9287B4396B10}"/>
              </a:ext>
            </a:extLst>
          </p:cNvPr>
          <p:cNvCxnSpPr/>
          <p:nvPr>
            <p:custDataLst>
              <p:tags r:id="rId8"/>
            </p:custDataLst>
          </p:nvPr>
        </p:nvCxnSpPr>
        <p:spPr>
          <a:xfrm>
            <a:off x="354424" y="2400100"/>
            <a:ext cx="8184409"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3476943-FAA6-4E2C-B4FB-7C6C80AFBD13}"/>
              </a:ext>
            </a:extLst>
          </p:cNvPr>
          <p:cNvSpPr txBox="1"/>
          <p:nvPr>
            <p:custDataLst>
              <p:tags r:id="rId9"/>
            </p:custDataLst>
          </p:nvPr>
        </p:nvSpPr>
        <p:spPr>
          <a:xfrm>
            <a:off x="1605042" y="2492281"/>
            <a:ext cx="3368517" cy="2405395"/>
          </a:xfrm>
          <a:prstGeom prst="rect">
            <a:avLst/>
          </a:prstGeom>
        </p:spPr>
        <p:txBody>
          <a:bodyPr vert="horz" wrap="square" lIns="0" tIns="0" rIns="0" bIns="0" rtlCol="0" anchor="t">
            <a:noAutofit/>
          </a:bodyPr>
          <a:lstStyle>
            <a:lvl1pPr lvl="0" indent="0" defTabSz="913526" fontAlgn="base">
              <a:spcBef>
                <a:spcPct val="0"/>
              </a:spcBef>
              <a:spcAft>
                <a:spcPct val="0"/>
              </a:spcAft>
              <a:buClr>
                <a:schemeClr val="tx2"/>
              </a:buClr>
              <a:buSzPct val="100000"/>
              <a:defRPr sz="1600" baseline="0"/>
            </a:lvl1pPr>
            <a:lvl2pPr marL="192024" lvl="1" indent="-195987" defTabSz="913526" fontAlgn="base">
              <a:spcBef>
                <a:spcPct val="0"/>
              </a:spcBef>
              <a:spcAft>
                <a:spcPct val="0"/>
              </a:spcAft>
              <a:buClr>
                <a:schemeClr val="tx2"/>
              </a:buClr>
              <a:buSzPct val="125000"/>
              <a:buFont typeface="Arial" charset="0"/>
              <a:buChar char="▪"/>
              <a:defRPr sz="1600" baseline="0"/>
            </a:lvl2pPr>
            <a:lvl3pPr marL="457200" lvl="2" indent="-267255" defTabSz="913526" fontAlgn="base">
              <a:spcBef>
                <a:spcPct val="0"/>
              </a:spcBef>
              <a:spcAft>
                <a:spcPct val="0"/>
              </a:spcAft>
              <a:buClr>
                <a:schemeClr val="tx2"/>
              </a:buClr>
              <a:buSzPct val="120000"/>
              <a:buFont typeface="Arial" charset="0"/>
              <a:buChar char="–"/>
              <a:defRPr sz="1600" baseline="0"/>
            </a:lvl3pPr>
            <a:lvl4pPr marL="612648" lvl="3" indent="-158733" defTabSz="913526" fontAlgn="base">
              <a:spcBef>
                <a:spcPct val="0"/>
              </a:spcBef>
              <a:spcAft>
                <a:spcPct val="0"/>
              </a:spcAft>
              <a:buClr>
                <a:schemeClr val="tx2"/>
              </a:buClr>
              <a:buSzPct val="120000"/>
              <a:buFont typeface="Arial" charset="0"/>
              <a:buChar char="▫"/>
              <a:defRPr sz="1600" baseline="0"/>
            </a:lvl4pPr>
            <a:lvl5pPr marL="749808" lvl="4" indent="-128016"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Working sessions to walk through </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core business processes with </a:t>
            </a:r>
            <a:r>
              <a:rPr kumimoji="0" lang="en-US" sz="1300" b="1" i="0" u="none" strike="noStrike" kern="1200" cap="none" spc="0" normalizeH="0" baseline="0" noProof="0" dirty="0">
                <a:ln>
                  <a:noFill/>
                </a:ln>
                <a:solidFill>
                  <a:srgbClr val="35729B"/>
                </a:solidFill>
                <a:effectLst/>
                <a:uLnTx/>
                <a:uFillTx/>
                <a:latin typeface="Century Gothic"/>
                <a:ea typeface="+mn-ea"/>
                <a:cs typeface="+mn-cs"/>
              </a:rPr>
              <a:t>participants from across business and technical teams</a:t>
            </a:r>
          </a:p>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Incorporate CalACES SME input</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 on current capabilities to reconcile  any identified differences</a:t>
            </a:r>
          </a:p>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Dedicated session with technical team </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to </a:t>
            </a:r>
            <a:r>
              <a:rPr kumimoji="0" lang="en-US" sz="1300" b="1" i="0" u="none" strike="noStrike" kern="1200" cap="none" spc="0" normalizeH="0" baseline="0" noProof="0" dirty="0">
                <a:ln>
                  <a:noFill/>
                </a:ln>
                <a:solidFill>
                  <a:srgbClr val="35729B"/>
                </a:solidFill>
                <a:effectLst/>
                <a:uLnTx/>
                <a:uFillTx/>
                <a:latin typeface="Century Gothic"/>
                <a:ea typeface="+mn-ea"/>
                <a:cs typeface="+mn-cs"/>
              </a:rPr>
              <a:t>deep-dive on ancillary system </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cost break-down and impact on business processes</a:t>
            </a:r>
          </a:p>
        </p:txBody>
      </p:sp>
      <p:cxnSp>
        <p:nvCxnSpPr>
          <p:cNvPr id="32" name="Straight Connector 31">
            <a:extLst>
              <a:ext uri="{FF2B5EF4-FFF2-40B4-BE49-F238E27FC236}">
                <a16:creationId xmlns:a16="http://schemas.microsoft.com/office/drawing/2014/main" id="{4CCEAAA0-6B70-4454-8935-4F7DAA35B2DF}"/>
              </a:ext>
            </a:extLst>
          </p:cNvPr>
          <p:cNvCxnSpPr/>
          <p:nvPr>
            <p:custDataLst>
              <p:tags r:id="rId10"/>
            </p:custDataLst>
          </p:nvPr>
        </p:nvCxnSpPr>
        <p:spPr>
          <a:xfrm>
            <a:off x="301946" y="5019084"/>
            <a:ext cx="8184409"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5AAC549-946A-4F2E-86A9-83BC113740DF}"/>
              </a:ext>
            </a:extLst>
          </p:cNvPr>
          <p:cNvSpPr txBox="1"/>
          <p:nvPr>
            <p:custDataLst>
              <p:tags r:id="rId11"/>
            </p:custDataLst>
          </p:nvPr>
        </p:nvSpPr>
        <p:spPr>
          <a:xfrm>
            <a:off x="5257802" y="2492282"/>
            <a:ext cx="3281032" cy="2651016"/>
          </a:xfrm>
          <a:prstGeom prst="rect">
            <a:avLst/>
          </a:prstGeom>
        </p:spPr>
        <p:txBody>
          <a:bodyPr vert="horz" wrap="square" lIns="0" tIns="0" rIns="0" bIns="0" rtlCol="0" anchor="t">
            <a:noAutofit/>
          </a:bodyPr>
          <a:lstStyle>
            <a:lvl1pPr lvl="0" indent="0" defTabSz="913526" fontAlgn="base">
              <a:spcBef>
                <a:spcPct val="0"/>
              </a:spcBef>
              <a:spcAft>
                <a:spcPct val="0"/>
              </a:spcAft>
              <a:buClr>
                <a:schemeClr val="tx2"/>
              </a:buClr>
              <a:buSzPct val="100000"/>
              <a:defRPr sz="1600" baseline="0"/>
            </a:lvl1pPr>
            <a:lvl2pPr marL="192024" lvl="1" indent="-195987" defTabSz="913526" fontAlgn="base">
              <a:spcBef>
                <a:spcPct val="0"/>
              </a:spcBef>
              <a:spcAft>
                <a:spcPct val="0"/>
              </a:spcAft>
              <a:buClr>
                <a:schemeClr val="tx2"/>
              </a:buClr>
              <a:buSzPct val="125000"/>
              <a:buFont typeface="Arial" charset="0"/>
              <a:buChar char="▪"/>
              <a:defRPr sz="1600" baseline="0"/>
            </a:lvl2pPr>
            <a:lvl3pPr marL="457200" lvl="2" indent="-267255" defTabSz="913526" fontAlgn="base">
              <a:spcBef>
                <a:spcPct val="0"/>
              </a:spcBef>
              <a:spcAft>
                <a:spcPct val="0"/>
              </a:spcAft>
              <a:buClr>
                <a:schemeClr val="tx2"/>
              </a:buClr>
              <a:buSzPct val="120000"/>
              <a:buFont typeface="Arial" charset="0"/>
              <a:buChar char="–"/>
              <a:defRPr sz="1600" baseline="0"/>
            </a:lvl3pPr>
            <a:lvl4pPr marL="612648" lvl="3" indent="-158733" defTabSz="913526" fontAlgn="base">
              <a:spcBef>
                <a:spcPct val="0"/>
              </a:spcBef>
              <a:spcAft>
                <a:spcPct val="0"/>
              </a:spcAft>
              <a:buClr>
                <a:schemeClr val="tx2"/>
              </a:buClr>
              <a:buSzPct val="120000"/>
              <a:buFont typeface="Arial" charset="0"/>
              <a:buChar char="▫"/>
              <a:defRPr sz="1600" baseline="0"/>
            </a:lvl4pPr>
            <a:lvl5pPr marL="749808" lvl="4" indent="-128016"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Understand core business processes </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in the context of core CalWIN and your ancillary technology systems (e.g., we will focus on the tools used to conduct QA rather than QA policies themselves)</a:t>
            </a:r>
          </a:p>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Learn business processes in the context of technology </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to understand how to </a:t>
            </a:r>
            <a:r>
              <a:rPr kumimoji="0" lang="en-US" sz="1300" b="1" i="0" u="none" strike="noStrike" kern="1200" cap="none" spc="0" normalizeH="0" baseline="0" noProof="0" dirty="0">
                <a:ln>
                  <a:noFill/>
                </a:ln>
                <a:solidFill>
                  <a:srgbClr val="35729B"/>
                </a:solidFill>
                <a:effectLst/>
                <a:uLnTx/>
                <a:uFillTx/>
                <a:latin typeface="Century Gothic"/>
                <a:ea typeface="+mn-ea"/>
                <a:cs typeface="+mn-cs"/>
              </a:rPr>
              <a:t>help build a CalSAWS solution that preserves the capabilities </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required</a:t>
            </a:r>
            <a:endParaRPr kumimoji="0" lang="en-US" sz="1300" b="1"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34" name="TextBox 33">
            <a:extLst>
              <a:ext uri="{FF2B5EF4-FFF2-40B4-BE49-F238E27FC236}">
                <a16:creationId xmlns:a16="http://schemas.microsoft.com/office/drawing/2014/main" id="{3728E56B-A82E-42EA-937B-0FF74922590D}"/>
              </a:ext>
            </a:extLst>
          </p:cNvPr>
          <p:cNvSpPr txBox="1"/>
          <p:nvPr>
            <p:custDataLst>
              <p:tags r:id="rId12"/>
            </p:custDataLst>
          </p:nvPr>
        </p:nvSpPr>
        <p:spPr>
          <a:xfrm>
            <a:off x="1605042" y="5143298"/>
            <a:ext cx="3516078" cy="1143002"/>
          </a:xfrm>
          <a:prstGeom prst="rect">
            <a:avLst/>
          </a:prstGeom>
        </p:spPr>
        <p:txBody>
          <a:bodyPr vert="horz" wrap="square" lIns="0" tIns="0" rIns="0" bIns="0" rtlCol="0" anchor="t">
            <a:noAutofit/>
          </a:bodyPr>
          <a:lstStyle>
            <a:lvl1pPr lvl="0" indent="0" defTabSz="913526" fontAlgn="base">
              <a:spcBef>
                <a:spcPct val="0"/>
              </a:spcBef>
              <a:spcAft>
                <a:spcPct val="0"/>
              </a:spcAft>
              <a:buClr>
                <a:schemeClr val="tx2"/>
              </a:buClr>
              <a:buSzPct val="100000"/>
              <a:defRPr sz="1600" baseline="0"/>
            </a:lvl1pPr>
            <a:lvl2pPr marL="192024" lvl="1" indent="-195987" defTabSz="913526" fontAlgn="base">
              <a:spcBef>
                <a:spcPct val="0"/>
              </a:spcBef>
              <a:spcAft>
                <a:spcPct val="0"/>
              </a:spcAft>
              <a:buClr>
                <a:schemeClr val="tx2"/>
              </a:buClr>
              <a:buSzPct val="125000"/>
              <a:buFont typeface="Arial" charset="0"/>
              <a:buChar char="▪"/>
              <a:defRPr sz="1600" baseline="0"/>
            </a:lvl2pPr>
            <a:lvl3pPr marL="457200" lvl="2" indent="-267255" defTabSz="913526" fontAlgn="base">
              <a:spcBef>
                <a:spcPct val="0"/>
              </a:spcBef>
              <a:spcAft>
                <a:spcPct val="0"/>
              </a:spcAft>
              <a:buClr>
                <a:schemeClr val="tx2"/>
              </a:buClr>
              <a:buSzPct val="120000"/>
              <a:buFont typeface="Arial" charset="0"/>
              <a:buChar char="–"/>
              <a:defRPr sz="1600" baseline="0"/>
            </a:lvl3pPr>
            <a:lvl4pPr marL="612648" lvl="3" indent="-158733" defTabSz="913526" fontAlgn="base">
              <a:spcBef>
                <a:spcPct val="0"/>
              </a:spcBef>
              <a:spcAft>
                <a:spcPct val="0"/>
              </a:spcAft>
              <a:buClr>
                <a:schemeClr val="tx2"/>
              </a:buClr>
              <a:buSzPct val="120000"/>
              <a:buFont typeface="Arial" charset="0"/>
              <a:buChar char="▫"/>
              <a:defRPr sz="1600" baseline="0"/>
            </a:lvl4pPr>
            <a:lvl5pPr marL="749808" lvl="4" indent="-128016"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Visit debrief </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with County Directors, stakeholders and working team</a:t>
            </a:r>
          </a:p>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Webcast for participants who cannot make it in person</a:t>
            </a:r>
          </a:p>
        </p:txBody>
      </p:sp>
      <p:sp>
        <p:nvSpPr>
          <p:cNvPr id="35" name="TextBox 34">
            <a:extLst>
              <a:ext uri="{FF2B5EF4-FFF2-40B4-BE49-F238E27FC236}">
                <a16:creationId xmlns:a16="http://schemas.microsoft.com/office/drawing/2014/main" id="{A2DF710D-1D27-405E-AE94-4190F6B2B8E3}"/>
              </a:ext>
            </a:extLst>
          </p:cNvPr>
          <p:cNvSpPr txBox="1"/>
          <p:nvPr>
            <p:custDataLst>
              <p:tags r:id="rId13"/>
            </p:custDataLst>
          </p:nvPr>
        </p:nvSpPr>
        <p:spPr>
          <a:xfrm>
            <a:off x="5257802" y="5143298"/>
            <a:ext cx="3281032" cy="1138370"/>
          </a:xfrm>
          <a:prstGeom prst="rect">
            <a:avLst/>
          </a:prstGeom>
        </p:spPr>
        <p:txBody>
          <a:bodyPr vert="horz" wrap="square" lIns="0" tIns="0" rIns="0" bIns="0" rtlCol="0" anchor="t">
            <a:noAutofit/>
          </a:bodyPr>
          <a:lstStyle>
            <a:lvl1pPr lvl="0" indent="0" defTabSz="913526" fontAlgn="base">
              <a:spcBef>
                <a:spcPct val="0"/>
              </a:spcBef>
              <a:spcAft>
                <a:spcPct val="0"/>
              </a:spcAft>
              <a:buClr>
                <a:schemeClr val="tx2"/>
              </a:buClr>
              <a:buSzPct val="100000"/>
              <a:defRPr sz="1600" baseline="0"/>
            </a:lvl1pPr>
            <a:lvl2pPr marL="192024" lvl="1" indent="-195987" defTabSz="913526" fontAlgn="base">
              <a:spcBef>
                <a:spcPct val="0"/>
              </a:spcBef>
              <a:spcAft>
                <a:spcPct val="0"/>
              </a:spcAft>
              <a:buClr>
                <a:schemeClr val="tx2"/>
              </a:buClr>
              <a:buSzPct val="125000"/>
              <a:buFont typeface="Arial" charset="0"/>
              <a:buChar char="▪"/>
              <a:defRPr sz="1600" baseline="0"/>
            </a:lvl2pPr>
            <a:lvl3pPr marL="457200" lvl="2" indent="-267255" defTabSz="913526" fontAlgn="base">
              <a:spcBef>
                <a:spcPct val="0"/>
              </a:spcBef>
              <a:spcAft>
                <a:spcPct val="0"/>
              </a:spcAft>
              <a:buClr>
                <a:schemeClr val="tx2"/>
              </a:buClr>
              <a:buSzPct val="120000"/>
              <a:buFont typeface="Arial" charset="0"/>
              <a:buChar char="–"/>
              <a:defRPr sz="1600" baseline="0"/>
            </a:lvl3pPr>
            <a:lvl4pPr marL="612648" lvl="3" indent="-158733" defTabSz="913526" fontAlgn="base">
              <a:spcBef>
                <a:spcPct val="0"/>
              </a:spcBef>
              <a:spcAft>
                <a:spcPct val="0"/>
              </a:spcAft>
              <a:buClr>
                <a:schemeClr val="tx2"/>
              </a:buClr>
              <a:buSzPct val="120000"/>
              <a:buFont typeface="Arial" charset="0"/>
              <a:buChar char="▫"/>
              <a:defRPr sz="1600" baseline="0"/>
            </a:lvl4pPr>
            <a:lvl5pPr marL="749808" lvl="4" indent="-128016"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Share key findings of the visit, including identified gaps</a:t>
            </a:r>
          </a:p>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Highlight any open questions </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to follow up with county</a:t>
            </a:r>
          </a:p>
        </p:txBody>
      </p:sp>
      <p:sp>
        <p:nvSpPr>
          <p:cNvPr id="36" name="TextBox 35">
            <a:extLst>
              <a:ext uri="{FF2B5EF4-FFF2-40B4-BE49-F238E27FC236}">
                <a16:creationId xmlns:a16="http://schemas.microsoft.com/office/drawing/2014/main" id="{A23F3A51-6058-4214-8F45-0AE837AB9521}"/>
              </a:ext>
            </a:extLst>
          </p:cNvPr>
          <p:cNvSpPr txBox="1"/>
          <p:nvPr/>
        </p:nvSpPr>
        <p:spPr>
          <a:xfrm>
            <a:off x="1034154" y="28695"/>
            <a:ext cx="5088350" cy="21544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all" spc="0" normalizeH="0" baseline="0" noProof="0" dirty="0" err="1">
                <a:ln>
                  <a:noFill/>
                </a:ln>
                <a:solidFill>
                  <a:srgbClr val="808080"/>
                </a:solidFill>
                <a:effectLst/>
                <a:uLnTx/>
                <a:uFillTx/>
                <a:latin typeface="Century Gothic"/>
                <a:ea typeface="+mn-ea"/>
                <a:cs typeface="+mn-cs"/>
              </a:rPr>
              <a:t>CALWIN</a:t>
            </a:r>
            <a:r>
              <a:rPr kumimoji="0" lang="en-US" sz="1400" b="0" i="0" u="none" strike="noStrike" kern="1200" cap="all" spc="0" normalizeH="0" baseline="0" noProof="0" dirty="0">
                <a:ln>
                  <a:noFill/>
                </a:ln>
                <a:solidFill>
                  <a:srgbClr val="808080"/>
                </a:solidFill>
                <a:effectLst/>
                <a:uLnTx/>
                <a:uFillTx/>
                <a:latin typeface="Century Gothic"/>
                <a:ea typeface="+mn-ea"/>
                <a:cs typeface="+mn-cs"/>
              </a:rPr>
              <a:t>: county visit details</a:t>
            </a:r>
          </a:p>
        </p:txBody>
      </p:sp>
    </p:spTree>
    <p:extLst>
      <p:ext uri="{BB962C8B-B14F-4D97-AF65-F5344CB8AC3E}">
        <p14:creationId xmlns:p14="http://schemas.microsoft.com/office/powerpoint/2010/main" val="124147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5500E73F-6C2F-45DA-A3C4-D855C13CC24C}"/>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34" name="think-cell Slide" r:id="rId29" imgW="353" imgH="353" progId="TCLayout.ActiveDocument.1">
                  <p:embed/>
                </p:oleObj>
              </mc:Choice>
              <mc:Fallback>
                <p:oleObj name="think-cell Slide" r:id="rId29" imgW="353" imgH="353" progId="TCLayout.ActiveDocument.1">
                  <p:embed/>
                  <p:pic>
                    <p:nvPicPr>
                      <p:cNvPr id="12" name="Object 11" hidden="1">
                        <a:extLst>
                          <a:ext uri="{FF2B5EF4-FFF2-40B4-BE49-F238E27FC236}">
                            <a16:creationId xmlns:a16="http://schemas.microsoft.com/office/drawing/2014/main" id="{5500E73F-6C2F-45DA-A3C4-D855C13CC24C}"/>
                          </a:ext>
                        </a:extLst>
                      </p:cNvPr>
                      <p:cNvPicPr/>
                      <p:nvPr/>
                    </p:nvPicPr>
                    <p:blipFill>
                      <a:blip r:embed="rId30"/>
                      <a:stretch>
                        <a:fillRect/>
                      </a:stretch>
                    </p:blipFill>
                    <p:spPr>
                      <a:xfrm>
                        <a:off x="1588" y="1588"/>
                        <a:ext cx="1587" cy="1587"/>
                      </a:xfrm>
                      <a:prstGeom prst="rect">
                        <a:avLst/>
                      </a:prstGeom>
                    </p:spPr>
                  </p:pic>
                </p:oleObj>
              </mc:Fallback>
            </mc:AlternateContent>
          </a:graphicData>
        </a:graphic>
      </p:graphicFrame>
      <p:sp>
        <p:nvSpPr>
          <p:cNvPr id="38" name="Rectangle 37" hidden="1">
            <a:extLst>
              <a:ext uri="{FF2B5EF4-FFF2-40B4-BE49-F238E27FC236}">
                <a16:creationId xmlns:a16="http://schemas.microsoft.com/office/drawing/2014/main" id="{C69E84F6-89DE-4BFF-96C3-D5FD3AF7F311}"/>
              </a:ext>
            </a:extLst>
          </p:cNvPr>
          <p:cNvSpPr/>
          <p:nvPr>
            <p:custDataLst>
              <p:tags r:id="rId3"/>
            </p:custDataLst>
          </p:nvPr>
        </p:nvSpPr>
        <p:spPr bwMode="auto">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err="1">
              <a:ln>
                <a:noFill/>
              </a:ln>
              <a:solidFill>
                <a:srgbClr val="204762"/>
              </a:solidFill>
              <a:effectLst/>
              <a:uLnTx/>
              <a:uFillTx/>
              <a:latin typeface="Century Gothic"/>
              <a:ea typeface="+mn-ea"/>
              <a:cs typeface="+mn-cs"/>
              <a:sym typeface="+mn-lt"/>
            </a:endParaRPr>
          </a:p>
        </p:txBody>
      </p:sp>
      <p:sp>
        <p:nvSpPr>
          <p:cNvPr id="9" name="Rectangle 8">
            <a:extLst>
              <a:ext uri="{FF2B5EF4-FFF2-40B4-BE49-F238E27FC236}">
                <a16:creationId xmlns:a16="http://schemas.microsoft.com/office/drawing/2014/main" id="{38DFEC74-3468-4CB2-A079-FB8D9DF25D59}"/>
              </a:ext>
            </a:extLst>
          </p:cNvPr>
          <p:cNvSpPr>
            <a:spLocks/>
          </p:cNvSpPr>
          <p:nvPr/>
        </p:nvSpPr>
        <p:spPr>
          <a:xfrm>
            <a:off x="93786" y="1151082"/>
            <a:ext cx="8916864" cy="1442935"/>
          </a:xfrm>
          <a:prstGeom prst="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204762"/>
              </a:buClr>
              <a:buSzTx/>
              <a:buFontTx/>
              <a:buNone/>
              <a:tabLst/>
              <a:defRPr/>
            </a:pPr>
            <a:endParaRPr kumimoji="0" lang="en-US" sz="1400" b="0" i="0" u="none" strike="noStrike" kern="1200" cap="none" spc="0" normalizeH="0" baseline="0" noProof="0" dirty="0" err="1">
              <a:ln>
                <a:noFill/>
              </a:ln>
              <a:solidFill>
                <a:srgbClr val="000000"/>
              </a:solidFill>
              <a:effectLst/>
              <a:uLnTx/>
              <a:uFillTx/>
              <a:latin typeface="Century Gothic"/>
              <a:ea typeface="+mn-ea"/>
              <a:cs typeface="+mn-cs"/>
            </a:endParaRPr>
          </a:p>
        </p:txBody>
      </p:sp>
      <p:sp>
        <p:nvSpPr>
          <p:cNvPr id="73" name="Rectangle: Top Corners Rounded 72">
            <a:extLst>
              <a:ext uri="{FF2B5EF4-FFF2-40B4-BE49-F238E27FC236}">
                <a16:creationId xmlns:a16="http://schemas.microsoft.com/office/drawing/2014/main" id="{89DB91DB-2553-457B-A8BA-877CF2816C14}"/>
              </a:ext>
            </a:extLst>
          </p:cNvPr>
          <p:cNvSpPr>
            <a:spLocks/>
          </p:cNvSpPr>
          <p:nvPr/>
        </p:nvSpPr>
        <p:spPr>
          <a:xfrm>
            <a:off x="93786" y="865333"/>
            <a:ext cx="2914650" cy="295275"/>
          </a:xfrm>
          <a:prstGeom prst="round2Same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2" name="Title 1">
            <a:extLst>
              <a:ext uri="{FF2B5EF4-FFF2-40B4-BE49-F238E27FC236}">
                <a16:creationId xmlns:a16="http://schemas.microsoft.com/office/drawing/2014/main" id="{82B9B28F-3162-463A-9846-39C02B185EFB}"/>
              </a:ext>
            </a:extLst>
          </p:cNvPr>
          <p:cNvSpPr>
            <a:spLocks noGrp="1"/>
          </p:cNvSpPr>
          <p:nvPr>
            <p:ph type="title"/>
          </p:nvPr>
        </p:nvSpPr>
        <p:spPr/>
        <p:txBody>
          <a:bodyPr/>
          <a:lstStyle/>
          <a:p>
            <a:r>
              <a:rPr lang="en-US" dirty="0"/>
              <a:t>User Lab Intro and demographics</a:t>
            </a:r>
          </a:p>
        </p:txBody>
      </p:sp>
      <p:sp>
        <p:nvSpPr>
          <p:cNvPr id="86" name="4. Footnote">
            <a:extLst>
              <a:ext uri="{FF2B5EF4-FFF2-40B4-BE49-F238E27FC236}">
                <a16:creationId xmlns:a16="http://schemas.microsoft.com/office/drawing/2014/main" id="{DBEEF66C-931A-4FC0-B645-22C7B236EEDF}"/>
              </a:ext>
            </a:extLst>
          </p:cNvPr>
          <p:cNvSpPr txBox="1">
            <a:spLocks noChangeArrowheads="1"/>
          </p:cNvSpPr>
          <p:nvPr/>
        </p:nvSpPr>
        <p:spPr bwMode="auto">
          <a:xfrm>
            <a:off x="174944" y="6256922"/>
            <a:ext cx="569790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1 Participants could select multiple roles		2 As a percentage of responses </a:t>
            </a:r>
          </a:p>
        </p:txBody>
      </p:sp>
      <p:graphicFrame>
        <p:nvGraphicFramePr>
          <p:cNvPr id="232" name="Object 231">
            <a:extLst>
              <a:ext uri="{FF2B5EF4-FFF2-40B4-BE49-F238E27FC236}">
                <a16:creationId xmlns:a16="http://schemas.microsoft.com/office/drawing/2014/main" id="{42C461D0-C1A5-4B50-8A7B-BC71E0169D8E}"/>
              </a:ext>
            </a:extLst>
          </p:cNvPr>
          <p:cNvGraphicFramePr>
            <a:graphicFrameLocks/>
          </p:cNvGraphicFramePr>
          <p:nvPr>
            <p:custDataLst>
              <p:tags r:id="rId4"/>
            </p:custDataLst>
            <p:extLst/>
          </p:nvPr>
        </p:nvGraphicFramePr>
        <p:xfrm>
          <a:off x="2705100" y="4076701"/>
          <a:ext cx="1516543" cy="1523895"/>
        </p:xfrm>
        <a:graphic>
          <a:graphicData uri="http://schemas.openxmlformats.org/presentationml/2006/ole">
            <mc:AlternateContent xmlns:mc="http://schemas.openxmlformats.org/markup-compatibility/2006">
              <mc:Choice xmlns:v="urn:schemas-microsoft-com:vml" Requires="v">
                <p:oleObj spid="_x0000_s21535" name="Chart" r:id="rId31" imgW="1893194" imgH="1904856" progId="MSGraph.Chart.8">
                  <p:embed followColorScheme="full"/>
                </p:oleObj>
              </mc:Choice>
              <mc:Fallback>
                <p:oleObj name="Chart" r:id="rId31" imgW="1893194" imgH="1904856" progId="MSGraph.Chart.8">
                  <p:embed followColorScheme="full"/>
                  <p:pic>
                    <p:nvPicPr>
                      <p:cNvPr id="232" name="Object 231">
                        <a:extLst>
                          <a:ext uri="{FF2B5EF4-FFF2-40B4-BE49-F238E27FC236}">
                            <a16:creationId xmlns:a16="http://schemas.microsoft.com/office/drawing/2014/main" id="{42C461D0-C1A5-4B50-8A7B-BC71E0169D8E}"/>
                          </a:ext>
                        </a:extLst>
                      </p:cNvPr>
                      <p:cNvPicPr/>
                      <p:nvPr/>
                    </p:nvPicPr>
                    <p:blipFill>
                      <a:blip r:embed="rId32"/>
                      <a:stretch>
                        <a:fillRect/>
                      </a:stretch>
                    </p:blipFill>
                    <p:spPr>
                      <a:xfrm>
                        <a:off x="2705100" y="4076701"/>
                        <a:ext cx="1516543" cy="1523895"/>
                      </a:xfrm>
                      <a:prstGeom prst="rect">
                        <a:avLst/>
                      </a:prstGeom>
                    </p:spPr>
                  </p:pic>
                </p:oleObj>
              </mc:Fallback>
            </mc:AlternateContent>
          </a:graphicData>
        </a:graphic>
      </p:graphicFrame>
      <p:sp>
        <p:nvSpPr>
          <p:cNvPr id="238" name="Text Placeholder 2">
            <a:extLst>
              <a:ext uri="{FF2B5EF4-FFF2-40B4-BE49-F238E27FC236}">
                <a16:creationId xmlns:a16="http://schemas.microsoft.com/office/drawing/2014/main" id="{31C06AA9-2674-4892-8553-007406CF0E15}"/>
              </a:ext>
            </a:extLst>
          </p:cNvPr>
          <p:cNvSpPr>
            <a:spLocks noGrp="1"/>
          </p:cNvSpPr>
          <p:nvPr>
            <p:custDataLst>
              <p:tags r:id="rId5"/>
            </p:custDataLst>
          </p:nvPr>
        </p:nvSpPr>
        <p:spPr bwMode="auto">
          <a:xfrm>
            <a:off x="4133850" y="4500563"/>
            <a:ext cx="182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altLang="en-US" sz="1000" b="0" i="0" u="none" strike="noStrike" kern="1200" cap="none" spc="0" normalizeH="0" baseline="0" noProof="0" dirty="0">
                <a:ln>
                  <a:noFill/>
                </a:ln>
                <a:solidFill>
                  <a:srgbClr val="000000"/>
                </a:solidFill>
                <a:effectLst/>
                <a:uLnTx/>
                <a:uFillTx/>
                <a:latin typeface="Century Gothic"/>
                <a:ea typeface="+mn-ea"/>
                <a:cs typeface="+mn-cs"/>
                <a:sym typeface="+mn-lt"/>
              </a:rPr>
              <a:t>2-5</a:t>
            </a:r>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237" name="Text Placeholder 2">
            <a:extLst>
              <a:ext uri="{FF2B5EF4-FFF2-40B4-BE49-F238E27FC236}">
                <a16:creationId xmlns:a16="http://schemas.microsoft.com/office/drawing/2014/main" id="{3247265C-58E4-44A0-92AE-CAE5F89488DE}"/>
              </a:ext>
            </a:extLst>
          </p:cNvPr>
          <p:cNvSpPr>
            <a:spLocks noGrp="1"/>
          </p:cNvSpPr>
          <p:nvPr>
            <p:custDataLst>
              <p:tags r:id="rId6"/>
            </p:custDataLst>
          </p:nvPr>
        </p:nvSpPr>
        <p:spPr bwMode="auto">
          <a:xfrm>
            <a:off x="3571875" y="4017963"/>
            <a:ext cx="1460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altLang="en-US" sz="1000" b="0" i="0" u="none" strike="noStrike" kern="1200" cap="none" spc="0" normalizeH="0" baseline="0" noProof="0" dirty="0">
                <a:ln>
                  <a:noFill/>
                </a:ln>
                <a:solidFill>
                  <a:srgbClr val="000000"/>
                </a:solidFill>
                <a:effectLst/>
                <a:uLnTx/>
                <a:uFillTx/>
                <a:latin typeface="Century Gothic"/>
                <a:ea typeface="+mn-ea"/>
                <a:cs typeface="+mn-cs"/>
                <a:sym typeface="+mn-lt"/>
              </a:rPr>
              <a:t>&lt;2</a:t>
            </a:r>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240" name="Text Placeholder 2">
            <a:extLst>
              <a:ext uri="{FF2B5EF4-FFF2-40B4-BE49-F238E27FC236}">
                <a16:creationId xmlns:a16="http://schemas.microsoft.com/office/drawing/2014/main" id="{D609EE05-CE1C-4DF0-B3A3-7B1623EF4407}"/>
              </a:ext>
            </a:extLst>
          </p:cNvPr>
          <p:cNvSpPr>
            <a:spLocks noGrp="1"/>
          </p:cNvSpPr>
          <p:nvPr>
            <p:custDataLst>
              <p:tags r:id="rId7"/>
            </p:custDataLst>
          </p:nvPr>
        </p:nvSpPr>
        <p:spPr bwMode="auto">
          <a:xfrm>
            <a:off x="2559050" y="4565650"/>
            <a:ext cx="2159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altLang="en-US" sz="1000" b="0" i="0" u="none" strike="noStrike" kern="1200" cap="none" spc="0" normalizeH="0" baseline="0" noProof="0" dirty="0">
                <a:ln>
                  <a:noFill/>
                </a:ln>
                <a:solidFill>
                  <a:srgbClr val="000000"/>
                </a:solidFill>
                <a:effectLst/>
                <a:uLnTx/>
                <a:uFillTx/>
                <a:latin typeface="Century Gothic"/>
                <a:ea typeface="+mn-ea"/>
                <a:cs typeface="+mn-cs"/>
                <a:sym typeface="+mn-lt"/>
              </a:rPr>
              <a:t>10+</a:t>
            </a:r>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239" name="Text Placeholder 2">
            <a:extLst>
              <a:ext uri="{FF2B5EF4-FFF2-40B4-BE49-F238E27FC236}">
                <a16:creationId xmlns:a16="http://schemas.microsoft.com/office/drawing/2014/main" id="{8E19F8E4-47BF-41D0-BAF7-214A4CC7E353}"/>
              </a:ext>
            </a:extLst>
          </p:cNvPr>
          <p:cNvSpPr>
            <a:spLocks noGrp="1"/>
          </p:cNvSpPr>
          <p:nvPr>
            <p:custDataLst>
              <p:tags r:id="rId8"/>
            </p:custDataLst>
          </p:nvPr>
        </p:nvSpPr>
        <p:spPr bwMode="auto">
          <a:xfrm>
            <a:off x="3635375" y="5500688"/>
            <a:ext cx="2524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altLang="en-US" sz="1000" b="0" i="0" u="none" strike="noStrike" kern="1200" cap="none" spc="0" normalizeH="0" baseline="0" noProof="0" dirty="0">
                <a:ln>
                  <a:noFill/>
                </a:ln>
                <a:solidFill>
                  <a:srgbClr val="000000"/>
                </a:solidFill>
                <a:effectLst/>
                <a:uLnTx/>
                <a:uFillTx/>
                <a:latin typeface="Century Gothic"/>
                <a:ea typeface="+mn-ea"/>
                <a:cs typeface="+mn-cs"/>
                <a:sym typeface="+mn-lt"/>
              </a:rPr>
              <a:t>5-10</a:t>
            </a:r>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graphicFrame>
        <p:nvGraphicFramePr>
          <p:cNvPr id="242" name="Object 241">
            <a:extLst>
              <a:ext uri="{FF2B5EF4-FFF2-40B4-BE49-F238E27FC236}">
                <a16:creationId xmlns:a16="http://schemas.microsoft.com/office/drawing/2014/main" id="{9D81A4FD-A63A-4E3C-B2A0-236F5F5D7576}"/>
              </a:ext>
            </a:extLst>
          </p:cNvPr>
          <p:cNvGraphicFramePr>
            <a:graphicFrameLocks/>
          </p:cNvGraphicFramePr>
          <p:nvPr>
            <p:custDataLst>
              <p:tags r:id="rId9"/>
            </p:custDataLst>
            <p:extLst/>
          </p:nvPr>
        </p:nvGraphicFramePr>
        <p:xfrm>
          <a:off x="4610100" y="3581399"/>
          <a:ext cx="4358818" cy="2194560"/>
        </p:xfrm>
        <a:graphic>
          <a:graphicData uri="http://schemas.openxmlformats.org/presentationml/2006/ole">
            <mc:AlternateContent xmlns:mc="http://schemas.openxmlformats.org/markup-compatibility/2006">
              <mc:Choice xmlns:v="urn:schemas-microsoft-com:vml" Requires="v">
                <p:oleObj spid="_x0000_s21536" name="Chart" r:id="rId33" imgW="5452915" imgH="2738385" progId="MSGraph.Chart.8">
                  <p:embed followColorScheme="full"/>
                </p:oleObj>
              </mc:Choice>
              <mc:Fallback>
                <p:oleObj name="Chart" r:id="rId33" imgW="5452915" imgH="2738385" progId="MSGraph.Chart.8">
                  <p:embed followColorScheme="full"/>
                  <p:pic>
                    <p:nvPicPr>
                      <p:cNvPr id="242" name="Object 241">
                        <a:extLst>
                          <a:ext uri="{FF2B5EF4-FFF2-40B4-BE49-F238E27FC236}">
                            <a16:creationId xmlns:a16="http://schemas.microsoft.com/office/drawing/2014/main" id="{9D81A4FD-A63A-4E3C-B2A0-236F5F5D7576}"/>
                          </a:ext>
                        </a:extLst>
                      </p:cNvPr>
                      <p:cNvPicPr/>
                      <p:nvPr/>
                    </p:nvPicPr>
                    <p:blipFill>
                      <a:blip r:embed="rId34"/>
                      <a:stretch>
                        <a:fillRect/>
                      </a:stretch>
                    </p:blipFill>
                    <p:spPr>
                      <a:xfrm>
                        <a:off x="4610100" y="3581399"/>
                        <a:ext cx="4358818" cy="2194560"/>
                      </a:xfrm>
                      <a:prstGeom prst="rect">
                        <a:avLst/>
                      </a:prstGeom>
                    </p:spPr>
                  </p:pic>
                </p:oleObj>
              </mc:Fallback>
            </mc:AlternateContent>
          </a:graphicData>
        </a:graphic>
      </p:graphicFrame>
      <p:sp>
        <p:nvSpPr>
          <p:cNvPr id="145" name="Text Placeholder 2">
            <a:extLst>
              <a:ext uri="{FF2B5EF4-FFF2-40B4-BE49-F238E27FC236}">
                <a16:creationId xmlns:a16="http://schemas.microsoft.com/office/drawing/2014/main" id="{123AED30-7230-47D8-BF9A-DA47BEE625BD}"/>
              </a:ext>
            </a:extLst>
          </p:cNvPr>
          <p:cNvSpPr>
            <a:spLocks noGrp="1"/>
          </p:cNvSpPr>
          <p:nvPr>
            <p:custDataLst>
              <p:tags r:id="rId10"/>
            </p:custDataLst>
          </p:nvPr>
        </p:nvSpPr>
        <p:spPr bwMode="auto">
          <a:xfrm>
            <a:off x="8251825" y="5713413"/>
            <a:ext cx="593725"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fld id="{82DD4A80-13B2-4571-80AB-ADFC9E4EA910}" type="datetime'''Ca''''''''''''lH''''''EE''''''''R''''S'''''''''''''''''">
              <a:rPr kumimoji="0" lang="en-US" altLang="en-US" sz="1000" b="0" i="0" u="none" strike="noStrike" kern="1200" cap="none" spc="0" normalizeH="0" baseline="0" noProof="0">
                <a:ln>
                  <a:noFill/>
                </a:ln>
                <a:solidFill>
                  <a:srgbClr val="000000"/>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t>CalHEERS</a:t>
            </a:fld>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139" name="Text Placeholder 2">
            <a:extLst>
              <a:ext uri="{FF2B5EF4-FFF2-40B4-BE49-F238E27FC236}">
                <a16:creationId xmlns:a16="http://schemas.microsoft.com/office/drawing/2014/main" id="{44540505-C2AB-4846-88AA-7F05F791625E}"/>
              </a:ext>
            </a:extLst>
          </p:cNvPr>
          <p:cNvSpPr>
            <a:spLocks noGrp="1"/>
          </p:cNvSpPr>
          <p:nvPr>
            <p:custDataLst>
              <p:tags r:id="rId11"/>
            </p:custDataLst>
          </p:nvPr>
        </p:nvSpPr>
        <p:spPr bwMode="auto">
          <a:xfrm>
            <a:off x="5576888" y="5713413"/>
            <a:ext cx="663575"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fld id="{3128B4CA-623D-48B9-AE93-506E1516D632}" type="datetime'''''''''''''C''''''''''a''''''''''lWOR''Ks'''''''">
              <a:rPr kumimoji="0" lang="en-US" altLang="en-US" sz="1000" b="0" i="0" u="none" strike="noStrike" kern="1200" cap="none" spc="0" normalizeH="0" baseline="0" noProof="0">
                <a:ln>
                  <a:noFill/>
                </a:ln>
                <a:solidFill>
                  <a:srgbClr val="000000"/>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t>CalWORKs</a:t>
            </a:fld>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140" name="Text Placeholder 2">
            <a:extLst>
              <a:ext uri="{FF2B5EF4-FFF2-40B4-BE49-F238E27FC236}">
                <a16:creationId xmlns:a16="http://schemas.microsoft.com/office/drawing/2014/main" id="{2F65EF30-0756-4EFE-840B-9CB22959AABA}"/>
              </a:ext>
            </a:extLst>
          </p:cNvPr>
          <p:cNvSpPr>
            <a:spLocks noGrp="1"/>
          </p:cNvSpPr>
          <p:nvPr>
            <p:custDataLst>
              <p:tags r:id="rId12"/>
            </p:custDataLst>
          </p:nvPr>
        </p:nvSpPr>
        <p:spPr bwMode="auto">
          <a:xfrm>
            <a:off x="6248400" y="5713413"/>
            <a:ext cx="538163"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fld id="{D8455CB4-27A8-4D75-82A2-560E91275127}" type="datetime'''''''''''C''''''''''al''F''''''r''''e''''''s''''''h'''''">
              <a:rPr kumimoji="0" lang="en-US" altLang="en-US" sz="1000" b="0" i="0" u="none" strike="noStrike" kern="1200" cap="none" spc="0" normalizeH="0" baseline="0" noProof="0">
                <a:ln>
                  <a:noFill/>
                </a:ln>
                <a:solidFill>
                  <a:srgbClr val="000000"/>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t>CalFresh</a:t>
            </a:fld>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144" name="Text Placeholder 2">
            <a:extLst>
              <a:ext uri="{FF2B5EF4-FFF2-40B4-BE49-F238E27FC236}">
                <a16:creationId xmlns:a16="http://schemas.microsoft.com/office/drawing/2014/main" id="{589FA567-8F45-4556-B146-AC4D2DEE294E}"/>
              </a:ext>
            </a:extLst>
          </p:cNvPr>
          <p:cNvSpPr>
            <a:spLocks noGrp="1"/>
          </p:cNvSpPr>
          <p:nvPr>
            <p:custDataLst>
              <p:tags r:id="rId13"/>
            </p:custDataLst>
          </p:nvPr>
        </p:nvSpPr>
        <p:spPr bwMode="auto">
          <a:xfrm>
            <a:off x="7581900" y="5713413"/>
            <a:ext cx="369888" cy="3048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fld id="{61760FA4-DFA4-4CA1-8861-9C8BDEA13755}" type="datetime'''''Fo''''s''''''''t''''''''''''''''''''''er ''''Car''''e'''''">
              <a:rPr kumimoji="0" lang="en-US" altLang="en-US" sz="1000" b="0" i="0" u="none" strike="noStrike" kern="1200" cap="none" spc="0" normalizeH="0" baseline="0" noProof="0">
                <a:ln>
                  <a:noFill/>
                </a:ln>
                <a:solidFill>
                  <a:srgbClr val="000000"/>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t>Foster Care</a:t>
            </a:fld>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142" name="Text Placeholder 2">
            <a:extLst>
              <a:ext uri="{FF2B5EF4-FFF2-40B4-BE49-F238E27FC236}">
                <a16:creationId xmlns:a16="http://schemas.microsoft.com/office/drawing/2014/main" id="{2945C10B-CB62-410D-80A3-120179A6DBBC}"/>
              </a:ext>
            </a:extLst>
          </p:cNvPr>
          <p:cNvSpPr>
            <a:spLocks noGrp="1"/>
          </p:cNvSpPr>
          <p:nvPr>
            <p:custDataLst>
              <p:tags r:id="rId14"/>
            </p:custDataLst>
          </p:nvPr>
        </p:nvSpPr>
        <p:spPr bwMode="auto">
          <a:xfrm>
            <a:off x="6918325" y="5713413"/>
            <a:ext cx="5842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fld id="{1CDABE38-79CC-4CC1-A419-5EA5B4390F9D}" type="datetime'M''e''''''''''''d''''''''''''i''-C''a''''''''''''''l'''">
              <a:rPr kumimoji="0" lang="en-US" altLang="en-US" sz="1000" b="0" i="0" u="none" strike="noStrike" kern="1200" cap="none" spc="0" normalizeH="0" baseline="0" noProof="0">
                <a:ln>
                  <a:noFill/>
                </a:ln>
                <a:solidFill>
                  <a:srgbClr val="000000"/>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t>Medi-Cal</a:t>
            </a:fld>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138" name="Text Placeholder 2">
            <a:extLst>
              <a:ext uri="{FF2B5EF4-FFF2-40B4-BE49-F238E27FC236}">
                <a16:creationId xmlns:a16="http://schemas.microsoft.com/office/drawing/2014/main" id="{B8107FCB-84BF-4AB0-8237-A7099DBD4654}"/>
              </a:ext>
            </a:extLst>
          </p:cNvPr>
          <p:cNvSpPr>
            <a:spLocks noGrp="1"/>
          </p:cNvSpPr>
          <p:nvPr>
            <p:custDataLst>
              <p:tags r:id="rId15"/>
            </p:custDataLst>
          </p:nvPr>
        </p:nvSpPr>
        <p:spPr bwMode="auto">
          <a:xfrm>
            <a:off x="4906963" y="5713413"/>
            <a:ext cx="365125"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fld id="{E373DFE2-2B03-49DD-81E5-56BDD3372B18}" type="datetime'''O''''''t''''''''h''''''''e''''r'''''''''''''''''">
              <a:rPr kumimoji="0" lang="en-US" altLang="en-US" sz="1000" b="0" i="0" u="none" strike="noStrike" kern="1200" cap="none" spc="0" normalizeH="0" baseline="0" noProof="0">
                <a:ln>
                  <a:noFill/>
                </a:ln>
                <a:solidFill>
                  <a:srgbClr val="000000"/>
                </a:solidFill>
                <a:effectLst/>
                <a:uLnTx/>
                <a:uFillTx/>
                <a:latin typeface="Century Gothic"/>
                <a:ea typeface="+mn-ea"/>
                <a:cs typeface="+mn-cs"/>
                <a:sym typeface="+mn-lt"/>
              </a:rPr>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t>Other</a:t>
            </a:fld>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graphicFrame>
        <p:nvGraphicFramePr>
          <p:cNvPr id="32" name="Object 31">
            <a:extLst>
              <a:ext uri="{FF2B5EF4-FFF2-40B4-BE49-F238E27FC236}">
                <a16:creationId xmlns:a16="http://schemas.microsoft.com/office/drawing/2014/main" id="{9C394742-EDDA-4CC9-9748-DF76E82C3E88}"/>
              </a:ext>
            </a:extLst>
          </p:cNvPr>
          <p:cNvGraphicFramePr>
            <a:graphicFrameLocks/>
          </p:cNvGraphicFramePr>
          <p:nvPr>
            <p:custDataLst>
              <p:tags r:id="rId16"/>
            </p:custDataLst>
            <p:extLst/>
          </p:nvPr>
        </p:nvGraphicFramePr>
        <p:xfrm>
          <a:off x="1371601" y="3810000"/>
          <a:ext cx="1379235" cy="2263140"/>
        </p:xfrm>
        <a:graphic>
          <a:graphicData uri="http://schemas.openxmlformats.org/presentationml/2006/ole">
            <mc:AlternateContent xmlns:mc="http://schemas.openxmlformats.org/markup-compatibility/2006">
              <mc:Choice xmlns:v="urn:schemas-microsoft-com:vml" Requires="v">
                <p:oleObj spid="_x0000_s21537" name="Chart" r:id="rId35" imgW="1738280" imgH="2833857" progId="MSGraph.Chart.8">
                  <p:embed followColorScheme="full"/>
                </p:oleObj>
              </mc:Choice>
              <mc:Fallback>
                <p:oleObj name="Chart" r:id="rId35" imgW="1738280" imgH="2833857" progId="MSGraph.Chart.8">
                  <p:embed followColorScheme="full"/>
                  <p:pic>
                    <p:nvPicPr>
                      <p:cNvPr id="32" name="Object 31">
                        <a:extLst>
                          <a:ext uri="{FF2B5EF4-FFF2-40B4-BE49-F238E27FC236}">
                            <a16:creationId xmlns:a16="http://schemas.microsoft.com/office/drawing/2014/main" id="{9C394742-EDDA-4CC9-9748-DF76E82C3E88}"/>
                          </a:ext>
                        </a:extLst>
                      </p:cNvPr>
                      <p:cNvPicPr/>
                      <p:nvPr/>
                    </p:nvPicPr>
                    <p:blipFill>
                      <a:blip r:embed="rId36"/>
                      <a:stretch>
                        <a:fillRect/>
                      </a:stretch>
                    </p:blipFill>
                    <p:spPr>
                      <a:xfrm>
                        <a:off x="1371601" y="3810000"/>
                        <a:ext cx="1379235" cy="2263140"/>
                      </a:xfrm>
                      <a:prstGeom prst="rect">
                        <a:avLst/>
                      </a:prstGeom>
                    </p:spPr>
                  </p:pic>
                </p:oleObj>
              </mc:Fallback>
            </mc:AlternateContent>
          </a:graphicData>
        </a:graphic>
      </p:graphicFrame>
      <p:sp useBgFill="1">
        <p:nvSpPr>
          <p:cNvPr id="11" name="Freeform: Shape 10">
            <a:extLst>
              <a:ext uri="{FF2B5EF4-FFF2-40B4-BE49-F238E27FC236}">
                <a16:creationId xmlns:a16="http://schemas.microsoft.com/office/drawing/2014/main" id="{1DEDB451-B10D-45C8-BC0C-1D0DAF93F007}"/>
              </a:ext>
            </a:extLst>
          </p:cNvPr>
          <p:cNvSpPr/>
          <p:nvPr>
            <p:custDataLst>
              <p:tags r:id="rId17"/>
            </p:custDataLst>
          </p:nvPr>
        </p:nvSpPr>
        <p:spPr bwMode="auto">
          <a:xfrm>
            <a:off x="1520825" y="3951288"/>
            <a:ext cx="531814" cy="200026"/>
          </a:xfrm>
          <a:custGeom>
            <a:avLst/>
            <a:gdLst/>
            <a:ahLst/>
            <a:cxnLst/>
            <a:rect l="0" t="0" r="0" b="0"/>
            <a:pathLst>
              <a:path w="531814" h="200026">
                <a:moveTo>
                  <a:pt x="0" y="142875"/>
                </a:moveTo>
                <a:lnTo>
                  <a:pt x="531813" y="0"/>
                </a:lnTo>
                <a:lnTo>
                  <a:pt x="531813" y="57150"/>
                </a:lnTo>
                <a:lnTo>
                  <a:pt x="0" y="200025"/>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6" name="Freeform: Shape 5">
            <a:extLst>
              <a:ext uri="{FF2B5EF4-FFF2-40B4-BE49-F238E27FC236}">
                <a16:creationId xmlns:a16="http://schemas.microsoft.com/office/drawing/2014/main" id="{9333D3CB-7534-42BD-AFC7-A66560198EB1}"/>
              </a:ext>
            </a:extLst>
          </p:cNvPr>
          <p:cNvSpPr/>
          <p:nvPr>
            <p:custDataLst>
              <p:tags r:id="rId18"/>
            </p:custDataLst>
          </p:nvPr>
        </p:nvSpPr>
        <p:spPr bwMode="auto">
          <a:xfrm>
            <a:off x="1520825" y="3951288"/>
            <a:ext cx="531814" cy="142876"/>
          </a:xfrm>
          <a:custGeom>
            <a:avLst/>
            <a:gdLst/>
            <a:ahLst/>
            <a:cxnLst/>
            <a:rect l="0" t="0" r="0" b="0"/>
            <a:pathLst>
              <a:path w="531814" h="142876">
                <a:moveTo>
                  <a:pt x="0" y="142875"/>
                </a:moveTo>
                <a:lnTo>
                  <a:pt x="531813" y="0"/>
                </a:lnTo>
              </a:path>
            </a:pathLst>
          </a:cu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Century Gothic"/>
              <a:ea typeface="+mn-ea"/>
              <a:cs typeface="+mn-cs"/>
            </a:endParaRPr>
          </a:p>
        </p:txBody>
      </p:sp>
      <p:sp>
        <p:nvSpPr>
          <p:cNvPr id="7" name="Freeform: Shape 6">
            <a:extLst>
              <a:ext uri="{FF2B5EF4-FFF2-40B4-BE49-F238E27FC236}">
                <a16:creationId xmlns:a16="http://schemas.microsoft.com/office/drawing/2014/main" id="{4E40FBAD-EA25-4FE0-BD34-B12D083FFAF4}"/>
              </a:ext>
            </a:extLst>
          </p:cNvPr>
          <p:cNvSpPr/>
          <p:nvPr>
            <p:custDataLst>
              <p:tags r:id="rId19"/>
            </p:custDataLst>
          </p:nvPr>
        </p:nvSpPr>
        <p:spPr bwMode="auto">
          <a:xfrm>
            <a:off x="1520825" y="4008438"/>
            <a:ext cx="531814" cy="142876"/>
          </a:xfrm>
          <a:custGeom>
            <a:avLst/>
            <a:gdLst/>
            <a:ahLst/>
            <a:cxnLst/>
            <a:rect l="0" t="0" r="0" b="0"/>
            <a:pathLst>
              <a:path w="531814" h="142876">
                <a:moveTo>
                  <a:pt x="0" y="142875"/>
                </a:moveTo>
                <a:lnTo>
                  <a:pt x="531813" y="0"/>
                </a:lnTo>
              </a:path>
            </a:pathLst>
          </a:cu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Century Gothic"/>
              <a:ea typeface="+mn-ea"/>
              <a:cs typeface="+mn-cs"/>
            </a:endParaRPr>
          </a:p>
        </p:txBody>
      </p:sp>
      <p:sp>
        <p:nvSpPr>
          <p:cNvPr id="137" name="Text Placeholder 2">
            <a:extLst>
              <a:ext uri="{FF2B5EF4-FFF2-40B4-BE49-F238E27FC236}">
                <a16:creationId xmlns:a16="http://schemas.microsoft.com/office/drawing/2014/main" id="{FAE657D0-F19D-4B92-A5DA-C95F04B79463}"/>
              </a:ext>
            </a:extLst>
          </p:cNvPr>
          <p:cNvSpPr>
            <a:spLocks noGrp="1"/>
          </p:cNvSpPr>
          <p:nvPr>
            <p:custDataLst>
              <p:tags r:id="rId20"/>
            </p:custDataLst>
          </p:nvPr>
        </p:nvSpPr>
        <p:spPr bwMode="gray">
          <a:xfrm>
            <a:off x="1700213" y="3973513"/>
            <a:ext cx="171450" cy="152400"/>
          </a:xfrm>
          <a:prstGeom prst="rect">
            <a:avLst/>
          </a:prstGeom>
          <a:solidFill>
            <a:schemeClr val="accent1"/>
          </a:solidFill>
        </p:spPr>
        <p:txBody>
          <a:bodyPr vert="horz" wrap="none" lIns="15875" tIns="0" rIns="15875"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ctr" defTabSz="913526" rtl="0" eaLnBrk="1" fontAlgn="base" latinLnBrk="0" hangingPunct="1">
              <a:lnSpc>
                <a:spcPct val="100000"/>
              </a:lnSpc>
              <a:spcBef>
                <a:spcPct val="0"/>
              </a:spcBef>
              <a:spcAft>
                <a:spcPct val="0"/>
              </a:spcAft>
              <a:buClr>
                <a:srgbClr val="204762"/>
              </a:buClr>
              <a:buSzPct val="100000"/>
              <a:buFontTx/>
              <a:buNone/>
              <a:tabLst/>
              <a:defRPr/>
            </a:pPr>
            <a:fld id="{841F6353-2BDF-455B-AE1B-BE05970990BC}" type="datetime'''''''8''''''''''''''''''''''''''''''''''''''''''''''8'">
              <a:rPr kumimoji="0" lang="en-US" altLang="en-US" sz="1000" b="0" i="0" u="none" strike="noStrike" kern="1200" cap="none" spc="0" normalizeH="0" baseline="0" noProof="0">
                <a:ln>
                  <a:noFill/>
                </a:ln>
                <a:solidFill>
                  <a:srgbClr val="000000"/>
                </a:solidFill>
                <a:effectLst/>
                <a:uLnTx/>
                <a:uFillTx/>
                <a:latin typeface="Century Gothic"/>
                <a:ea typeface="+mn-ea"/>
                <a:cs typeface="+mn-cs"/>
              </a:rPr>
              <a:pPr marL="0" marR="0" lvl="0" indent="0" algn="ctr" defTabSz="913526" rtl="0" eaLnBrk="1" fontAlgn="base" latinLnBrk="0" hangingPunct="1">
                <a:lnSpc>
                  <a:spcPct val="100000"/>
                </a:lnSpc>
                <a:spcBef>
                  <a:spcPct val="0"/>
                </a:spcBef>
                <a:spcAft>
                  <a:spcPct val="0"/>
                </a:spcAft>
                <a:buClr>
                  <a:srgbClr val="204762"/>
                </a:buClr>
                <a:buSzPct val="100000"/>
                <a:buFontTx/>
                <a:buNone/>
                <a:tabLst/>
                <a:defRPr/>
              </a:pPr>
              <a:t>88</a:t>
            </a:fld>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89" name="Text Placeholder 2">
            <a:extLst>
              <a:ext uri="{FF2B5EF4-FFF2-40B4-BE49-F238E27FC236}">
                <a16:creationId xmlns:a16="http://schemas.microsoft.com/office/drawing/2014/main" id="{8FCCAF0C-6AF2-471A-93B4-3390DA483308}"/>
              </a:ext>
            </a:extLst>
          </p:cNvPr>
          <p:cNvSpPr>
            <a:spLocks noGrp="1"/>
          </p:cNvSpPr>
          <p:nvPr>
            <p:custDataLst>
              <p:tags r:id="rId21"/>
            </p:custDataLst>
          </p:nvPr>
        </p:nvSpPr>
        <p:spPr bwMode="auto">
          <a:xfrm>
            <a:off x="323849" y="3973513"/>
            <a:ext cx="7064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fld id="{E0ED4F83-371A-4701-8CC9-0FE730CF8E93}" type="datetime'O''''''''th''''e''''''r'' &amp;'''' ''''N''''''''''A'''">
              <a:rPr kumimoji="0" lang="en-US" altLang="en-US" sz="1000" b="0" i="0" u="none" strike="noStrike" kern="1200" cap="none" spc="0" normalizeH="0" baseline="0" noProof="0">
                <a:ln>
                  <a:noFill/>
                </a:ln>
                <a:solidFill>
                  <a:srgbClr val="000000"/>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t>Other &amp; NA</a:t>
            </a:fld>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90" name="Text Placeholder 2">
            <a:extLst>
              <a:ext uri="{FF2B5EF4-FFF2-40B4-BE49-F238E27FC236}">
                <a16:creationId xmlns:a16="http://schemas.microsoft.com/office/drawing/2014/main" id="{E90604D7-4854-46D6-A5C6-9A0B8145C99C}"/>
              </a:ext>
            </a:extLst>
          </p:cNvPr>
          <p:cNvSpPr>
            <a:spLocks noGrp="1"/>
          </p:cNvSpPr>
          <p:nvPr>
            <p:custDataLst>
              <p:tags r:id="rId22"/>
            </p:custDataLst>
          </p:nvPr>
        </p:nvSpPr>
        <p:spPr bwMode="auto">
          <a:xfrm>
            <a:off x="323850" y="4221163"/>
            <a:ext cx="963613" cy="457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fld id="{0327333B-E0CD-46FC-80E4-5959B947D9D8}" type="datetime'''B''''''''''u''si''ne''''ss ''''&#10;''A''''n''''''a''''l''yst'">
              <a:rPr kumimoji="0" lang="en-US" altLang="en-US" sz="1000" b="0" i="0" u="none" strike="noStrike" kern="1200" cap="none" spc="0" normalizeH="0" baseline="0" noProof="0">
                <a:ln>
                  <a:noFill/>
                </a:ln>
                <a:solidFill>
                  <a:srgbClr val="000000"/>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t>Business 
Analyst</a:t>
            </a:fld>
            <a:br>
              <a:rPr kumimoji="0" lang="en-US" altLang="en-US" sz="1000" b="0" i="0" u="none" strike="noStrike" kern="1200" cap="none" spc="0" normalizeH="0" baseline="0" noProof="0">
                <a:ln>
                  <a:noFill/>
                </a:ln>
                <a:solidFill>
                  <a:srgbClr val="000000"/>
                </a:solidFill>
                <a:effectLst/>
                <a:uLnTx/>
                <a:uFillTx/>
                <a:latin typeface="Century Gothic"/>
                <a:ea typeface="+mn-ea"/>
                <a:cs typeface="+mn-cs"/>
              </a:rPr>
            </a:br>
            <a:r>
              <a:rPr kumimoji="0" lang="en-US" altLang="en-US" sz="1000" b="0" i="0" u="none" strike="noStrike" kern="1200" cap="none" spc="0" normalizeH="0" baseline="0" noProof="0">
                <a:ln>
                  <a:noFill/>
                </a:ln>
                <a:solidFill>
                  <a:srgbClr val="000000"/>
                </a:solidFill>
                <a:effectLst/>
                <a:uLnTx/>
                <a:uFillTx/>
                <a:latin typeface="Century Gothic"/>
                <a:ea typeface="+mn-ea"/>
                <a:cs typeface="+mn-cs"/>
              </a:rPr>
              <a:t>Business </a:t>
            </a:r>
            <a:r>
              <a:rPr kumimoji="0" lang="en-US" altLang="en-US" sz="1000" b="0" i="0" u="none" strike="noStrike" kern="1200" cap="none" spc="0" normalizeH="0" baseline="0" noProof="0" dirty="0">
                <a:ln>
                  <a:noFill/>
                </a:ln>
                <a:solidFill>
                  <a:srgbClr val="000000"/>
                </a:solidFill>
                <a:effectLst/>
                <a:uLnTx/>
                <a:uFillTx/>
                <a:latin typeface="Century Gothic"/>
                <a:ea typeface="+mn-ea"/>
                <a:cs typeface="+mn-cs"/>
              </a:rPr>
              <a:t>Analyst</a:t>
            </a:r>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85" name="Text Placeholder 2">
            <a:extLst>
              <a:ext uri="{FF2B5EF4-FFF2-40B4-BE49-F238E27FC236}">
                <a16:creationId xmlns:a16="http://schemas.microsoft.com/office/drawing/2014/main" id="{9461DA28-A86F-4E0F-9F2D-32692312EC7F}"/>
              </a:ext>
            </a:extLst>
          </p:cNvPr>
          <p:cNvSpPr>
            <a:spLocks noGrp="1"/>
          </p:cNvSpPr>
          <p:nvPr>
            <p:custDataLst>
              <p:tags r:id="rId23"/>
            </p:custDataLst>
          </p:nvPr>
        </p:nvSpPr>
        <p:spPr bwMode="gray">
          <a:xfrm>
            <a:off x="1665288" y="3746500"/>
            <a:ext cx="2413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ctr" defTabSz="913526" rtl="0" eaLnBrk="1" fontAlgn="base" latinLnBrk="0" hangingPunct="1">
              <a:lnSpc>
                <a:spcPct val="100000"/>
              </a:lnSpc>
              <a:spcBef>
                <a:spcPct val="0"/>
              </a:spcBef>
              <a:spcAft>
                <a:spcPct val="0"/>
              </a:spcAft>
              <a:buClr>
                <a:srgbClr val="204762"/>
              </a:buClr>
              <a:buSzPct val="100000"/>
              <a:buFontTx/>
              <a:buNone/>
              <a:tabLst/>
              <a:defRPr/>
            </a:pPr>
            <a:fld id="{9420E51E-2955-426D-AB07-DFA893128D63}" type="datetime'''''''''''''''''''''''''1''''''9''''''''''''2'''''''''''">
              <a:rPr kumimoji="0" lang="en-US" altLang="en-US" sz="1000" b="0" i="0" u="none" strike="noStrike" kern="1200" cap="none" spc="0" normalizeH="0" baseline="0" noProof="0">
                <a:ln>
                  <a:noFill/>
                </a:ln>
                <a:solidFill>
                  <a:srgbClr val="000000"/>
                </a:solidFill>
                <a:effectLst/>
                <a:uLnTx/>
                <a:uFillTx/>
                <a:latin typeface="Century Gothic"/>
                <a:ea typeface="+mn-ea"/>
                <a:cs typeface="+mn-cs"/>
              </a:rPr>
              <a:pPr marL="0" marR="0" lvl="0" indent="0" algn="ctr" defTabSz="913526" rtl="0" eaLnBrk="1" fontAlgn="base" latinLnBrk="0" hangingPunct="1">
                <a:lnSpc>
                  <a:spcPct val="100000"/>
                </a:lnSpc>
                <a:spcBef>
                  <a:spcPct val="0"/>
                </a:spcBef>
                <a:spcAft>
                  <a:spcPct val="0"/>
                </a:spcAft>
                <a:buClr>
                  <a:srgbClr val="204762"/>
                </a:buClr>
                <a:buSzPct val="100000"/>
                <a:buFontTx/>
                <a:buNone/>
                <a:tabLst/>
                <a:defRPr/>
              </a:pPr>
              <a:t>192</a:t>
            </a:fld>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82" name="Text Placeholder 2">
            <a:extLst>
              <a:ext uri="{FF2B5EF4-FFF2-40B4-BE49-F238E27FC236}">
                <a16:creationId xmlns:a16="http://schemas.microsoft.com/office/drawing/2014/main" id="{62BD601C-38DA-4963-8F00-D2646BF834D0}"/>
              </a:ext>
            </a:extLst>
          </p:cNvPr>
          <p:cNvSpPr>
            <a:spLocks noGrp="1"/>
          </p:cNvSpPr>
          <p:nvPr>
            <p:custDataLst>
              <p:tags r:id="rId24"/>
            </p:custDataLst>
          </p:nvPr>
        </p:nvSpPr>
        <p:spPr bwMode="auto">
          <a:xfrm>
            <a:off x="323850" y="5111750"/>
            <a:ext cx="1136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altLang="en-US" sz="1000" b="0" i="0" u="none" strike="noStrike" kern="1200" cap="none" spc="0" normalizeH="0" baseline="0" noProof="0" dirty="0">
                <a:ln>
                  <a:noFill/>
                </a:ln>
                <a:solidFill>
                  <a:srgbClr val="000000"/>
                </a:solidFill>
                <a:effectLst/>
                <a:uLnTx/>
                <a:uFillTx/>
                <a:latin typeface="Century Gothic"/>
                <a:ea typeface="+mn-ea"/>
                <a:cs typeface="+mn-cs"/>
              </a:rPr>
              <a:t>Program Manager</a:t>
            </a:r>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83" name="Text Placeholder 2">
            <a:extLst>
              <a:ext uri="{FF2B5EF4-FFF2-40B4-BE49-F238E27FC236}">
                <a16:creationId xmlns:a16="http://schemas.microsoft.com/office/drawing/2014/main" id="{BB62F7ED-3C2D-473F-8B35-F71026FAAD7C}"/>
              </a:ext>
            </a:extLst>
          </p:cNvPr>
          <p:cNvSpPr>
            <a:spLocks noGrp="1"/>
          </p:cNvSpPr>
          <p:nvPr>
            <p:custDataLst>
              <p:tags r:id="rId25"/>
            </p:custDataLst>
          </p:nvPr>
        </p:nvSpPr>
        <p:spPr bwMode="auto">
          <a:xfrm>
            <a:off x="323850" y="5448300"/>
            <a:ext cx="6143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fld id="{2A03F6A4-E8D2-4791-ACB2-E93A1A2F046F}" type="datetime'''''''Su''''''''pe''r''''''''''v''is''''''''''''''''''o''''r'">
              <a:rPr kumimoji="0" lang="en-US" altLang="en-US" sz="1000" b="0" i="0" u="none" strike="noStrike" kern="1200" cap="none" spc="0" normalizeH="0" baseline="0" noProof="0">
                <a:ln>
                  <a:noFill/>
                </a:ln>
                <a:solidFill>
                  <a:srgbClr val="000000"/>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t>Supervisor</a:t>
            </a:fld>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84" name="Text Placeholder 2">
            <a:extLst>
              <a:ext uri="{FF2B5EF4-FFF2-40B4-BE49-F238E27FC236}">
                <a16:creationId xmlns:a16="http://schemas.microsoft.com/office/drawing/2014/main" id="{525C7681-A7A3-4B27-B7BF-667383FFE0AE}"/>
              </a:ext>
            </a:extLst>
          </p:cNvPr>
          <p:cNvSpPr>
            <a:spLocks noGrp="1"/>
          </p:cNvSpPr>
          <p:nvPr>
            <p:custDataLst>
              <p:tags r:id="rId26"/>
            </p:custDataLst>
          </p:nvPr>
        </p:nvSpPr>
        <p:spPr bwMode="auto">
          <a:xfrm>
            <a:off x="323850" y="5737225"/>
            <a:ext cx="9667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altLang="en-US" sz="1000" b="0" i="0" u="none" strike="noStrike" kern="1200" cap="none" spc="0" normalizeH="0" baseline="0" noProof="0" dirty="0">
                <a:ln>
                  <a:noFill/>
                </a:ln>
                <a:solidFill>
                  <a:srgbClr val="000000"/>
                </a:solidFill>
                <a:effectLst/>
                <a:uLnTx/>
                <a:uFillTx/>
                <a:latin typeface="Century Gothic"/>
                <a:ea typeface="+mn-ea"/>
                <a:cs typeface="+mn-cs"/>
              </a:rPr>
              <a:t>Eligibility Worker</a:t>
            </a:r>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91" name="Text Placeholder 2">
            <a:extLst>
              <a:ext uri="{FF2B5EF4-FFF2-40B4-BE49-F238E27FC236}">
                <a16:creationId xmlns:a16="http://schemas.microsoft.com/office/drawing/2014/main" id="{642FEA22-7645-40A9-A35B-1C87FDC79BBF}"/>
              </a:ext>
            </a:extLst>
          </p:cNvPr>
          <p:cNvSpPr>
            <a:spLocks noGrp="1"/>
          </p:cNvSpPr>
          <p:nvPr>
            <p:custDataLst>
              <p:tags r:id="rId27"/>
            </p:custDataLst>
          </p:nvPr>
        </p:nvSpPr>
        <p:spPr bwMode="auto">
          <a:xfrm>
            <a:off x="323850" y="4845050"/>
            <a:ext cx="10747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altLang="en-US" sz="1000" b="0" i="0" u="none" strike="noStrike" kern="1200" cap="none" spc="0" normalizeH="0" baseline="0" noProof="0" dirty="0">
                <a:ln>
                  <a:noFill/>
                </a:ln>
                <a:solidFill>
                  <a:srgbClr val="000000"/>
                </a:solidFill>
                <a:effectLst/>
                <a:uLnTx/>
                <a:uFillTx/>
                <a:latin typeface="Century Gothic"/>
                <a:ea typeface="+mn-ea"/>
                <a:cs typeface="+mn-cs"/>
              </a:rPr>
              <a:t>Technical Analyst</a:t>
            </a:r>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47" name="4. Footnote">
            <a:extLst>
              <a:ext uri="{FF2B5EF4-FFF2-40B4-BE49-F238E27FC236}">
                <a16:creationId xmlns:a16="http://schemas.microsoft.com/office/drawing/2014/main" id="{D9487759-8E81-4C9B-AB58-4A203EBD1BC1}"/>
              </a:ext>
            </a:extLst>
          </p:cNvPr>
          <p:cNvSpPr txBox="1">
            <a:spLocks noChangeArrowheads="1"/>
          </p:cNvSpPr>
          <p:nvPr/>
        </p:nvSpPr>
        <p:spPr bwMode="auto">
          <a:xfrm>
            <a:off x="193305" y="936026"/>
            <a:ext cx="270547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Week Overview </a:t>
            </a:r>
          </a:p>
        </p:txBody>
      </p:sp>
      <p:sp>
        <p:nvSpPr>
          <p:cNvPr id="21" name="TextBox 20">
            <a:extLst>
              <a:ext uri="{FF2B5EF4-FFF2-40B4-BE49-F238E27FC236}">
                <a16:creationId xmlns:a16="http://schemas.microsoft.com/office/drawing/2014/main" id="{2EBFE8D6-F13B-4466-9D87-A01FADDB5C30}"/>
              </a:ext>
            </a:extLst>
          </p:cNvPr>
          <p:cNvSpPr txBox="1"/>
          <p:nvPr/>
        </p:nvSpPr>
        <p:spPr>
          <a:xfrm>
            <a:off x="717057" y="1789258"/>
            <a:ext cx="463268" cy="153888"/>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1200" cap="none" spc="0" normalizeH="0" baseline="0" noProof="0" dirty="0">
                <a:ln>
                  <a:noFill/>
                </a:ln>
                <a:solidFill>
                  <a:srgbClr val="000000"/>
                </a:solidFill>
                <a:effectLst/>
                <a:uLnTx/>
                <a:uFillTx/>
                <a:latin typeface="Century Gothic"/>
                <a:ea typeface="+mn-ea"/>
                <a:cs typeface="+mn-cs"/>
              </a:rPr>
              <a:t>1-6</a:t>
            </a:r>
            <a:r>
              <a:rPr kumimoji="0" lang="en-US" sz="1000" b="0" i="0" u="none" strike="noStrike" kern="1200" cap="none" spc="0" normalizeH="0" baseline="0" noProof="0" dirty="0">
                <a:ln>
                  <a:noFill/>
                </a:ln>
                <a:solidFill>
                  <a:srgbClr val="000000"/>
                </a:solidFill>
                <a:effectLst/>
                <a:uLnTx/>
                <a:uFillTx/>
                <a:latin typeface="Century Gothic"/>
                <a:ea typeface="+mn-ea"/>
                <a:cs typeface="+mn-cs"/>
              </a:rPr>
              <a:t> of 6</a:t>
            </a:r>
          </a:p>
        </p:txBody>
      </p:sp>
      <p:sp>
        <p:nvSpPr>
          <p:cNvPr id="15" name="TextBox 14">
            <a:extLst>
              <a:ext uri="{FF2B5EF4-FFF2-40B4-BE49-F238E27FC236}">
                <a16:creationId xmlns:a16="http://schemas.microsoft.com/office/drawing/2014/main" id="{8999E484-DC59-4A1F-928B-D3A4640D855D}"/>
              </a:ext>
            </a:extLst>
          </p:cNvPr>
          <p:cNvSpPr txBox="1">
            <a:spLocks/>
          </p:cNvSpPr>
          <p:nvPr/>
        </p:nvSpPr>
        <p:spPr>
          <a:xfrm>
            <a:off x="630295" y="1307450"/>
            <a:ext cx="745464" cy="379568"/>
          </a:xfrm>
          <a:prstGeom prst="rect">
            <a:avLst/>
          </a:prstGeom>
          <a:solidFill>
            <a:schemeClr val="accent2">
              <a:lumMod val="20000"/>
              <a:lumOff val="80000"/>
            </a:schemeClr>
          </a:solidFill>
          <a:ln>
            <a:noFill/>
          </a:ln>
        </p:spPr>
        <p:txBody>
          <a:bodyPr vert="horz" wrap="square" lIns="72009" tIns="72009" rIns="72009" bIns="72009" rtlCol="0" anchor="ctr"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r>
              <a:rPr kumimoji="0" lang="en-US" sz="1000" b="0" i="0" u="none" strike="noStrike" kern="1200" cap="none" spc="0" normalizeH="0" baseline="0" noProof="0" dirty="0">
                <a:ln>
                  <a:noFill/>
                </a:ln>
                <a:solidFill>
                  <a:srgbClr val="000000"/>
                </a:solidFill>
                <a:effectLst/>
                <a:uLnTx/>
                <a:uFillTx/>
                <a:latin typeface="Century Gothic"/>
                <a:ea typeface="+mn-ea"/>
                <a:cs typeface="+mn-cs"/>
              </a:rPr>
              <a:t>Week</a:t>
            </a:r>
          </a:p>
        </p:txBody>
      </p:sp>
      <p:grpSp>
        <p:nvGrpSpPr>
          <p:cNvPr id="61" name="Group 60">
            <a:extLst>
              <a:ext uri="{FF2B5EF4-FFF2-40B4-BE49-F238E27FC236}">
                <a16:creationId xmlns:a16="http://schemas.microsoft.com/office/drawing/2014/main" id="{C9EAEFFE-7A83-4E81-B3BD-08525A43CCC4}"/>
              </a:ext>
            </a:extLst>
          </p:cNvPr>
          <p:cNvGrpSpPr/>
          <p:nvPr/>
        </p:nvGrpSpPr>
        <p:grpSpPr>
          <a:xfrm>
            <a:off x="261079" y="1252683"/>
            <a:ext cx="387348" cy="434651"/>
            <a:chOff x="1541463" y="0"/>
            <a:chExt cx="5992813" cy="6724650"/>
          </a:xfrm>
          <a:solidFill>
            <a:schemeClr val="accent2"/>
          </a:solidFill>
        </p:grpSpPr>
        <p:sp>
          <p:nvSpPr>
            <p:cNvPr id="62" name="Freeform 21">
              <a:extLst>
                <a:ext uri="{FF2B5EF4-FFF2-40B4-BE49-F238E27FC236}">
                  <a16:creationId xmlns:a16="http://schemas.microsoft.com/office/drawing/2014/main" id="{0A650050-A245-4DD3-B417-9EC1A1E66D01}"/>
                </a:ext>
              </a:extLst>
            </p:cNvPr>
            <p:cNvSpPr>
              <a:spLocks/>
            </p:cNvSpPr>
            <p:nvPr/>
          </p:nvSpPr>
          <p:spPr bwMode="auto">
            <a:xfrm>
              <a:off x="2138363" y="0"/>
              <a:ext cx="792163" cy="1574800"/>
            </a:xfrm>
            <a:custGeom>
              <a:avLst/>
              <a:gdLst>
                <a:gd name="T0" fmla="*/ 71 w 142"/>
                <a:gd name="T1" fmla="*/ 282 h 282"/>
                <a:gd name="T2" fmla="*/ 142 w 142"/>
                <a:gd name="T3" fmla="*/ 212 h 282"/>
                <a:gd name="T4" fmla="*/ 142 w 142"/>
                <a:gd name="T5" fmla="*/ 71 h 282"/>
                <a:gd name="T6" fmla="*/ 71 w 142"/>
                <a:gd name="T7" fmla="*/ 0 h 282"/>
                <a:gd name="T8" fmla="*/ 0 w 142"/>
                <a:gd name="T9" fmla="*/ 71 h 282"/>
                <a:gd name="T10" fmla="*/ 0 w 142"/>
                <a:gd name="T11" fmla="*/ 212 h 282"/>
                <a:gd name="T12" fmla="*/ 71 w 142"/>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142" h="282">
                  <a:moveTo>
                    <a:pt x="71" y="282"/>
                  </a:moveTo>
                  <a:cubicBezTo>
                    <a:pt x="110" y="282"/>
                    <a:pt x="142" y="251"/>
                    <a:pt x="142" y="212"/>
                  </a:cubicBezTo>
                  <a:lnTo>
                    <a:pt x="142" y="71"/>
                  </a:lnTo>
                  <a:cubicBezTo>
                    <a:pt x="142" y="32"/>
                    <a:pt x="110" y="0"/>
                    <a:pt x="71" y="0"/>
                  </a:cubicBezTo>
                  <a:cubicBezTo>
                    <a:pt x="32" y="0"/>
                    <a:pt x="0" y="32"/>
                    <a:pt x="0" y="71"/>
                  </a:cubicBezTo>
                  <a:lnTo>
                    <a:pt x="0" y="212"/>
                  </a:lnTo>
                  <a:cubicBezTo>
                    <a:pt x="0" y="251"/>
                    <a:pt x="32" y="282"/>
                    <a:pt x="71" y="2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63" name="Freeform 22">
              <a:extLst>
                <a:ext uri="{FF2B5EF4-FFF2-40B4-BE49-F238E27FC236}">
                  <a16:creationId xmlns:a16="http://schemas.microsoft.com/office/drawing/2014/main" id="{2AAE94E7-B892-4531-816D-565C93A6363D}"/>
                </a:ext>
              </a:extLst>
            </p:cNvPr>
            <p:cNvSpPr>
              <a:spLocks/>
            </p:cNvSpPr>
            <p:nvPr/>
          </p:nvSpPr>
          <p:spPr bwMode="auto">
            <a:xfrm>
              <a:off x="6078538" y="0"/>
              <a:ext cx="785813" cy="1574800"/>
            </a:xfrm>
            <a:custGeom>
              <a:avLst/>
              <a:gdLst>
                <a:gd name="T0" fmla="*/ 71 w 141"/>
                <a:gd name="T1" fmla="*/ 282 h 282"/>
                <a:gd name="T2" fmla="*/ 141 w 141"/>
                <a:gd name="T3" fmla="*/ 212 h 282"/>
                <a:gd name="T4" fmla="*/ 141 w 141"/>
                <a:gd name="T5" fmla="*/ 71 h 282"/>
                <a:gd name="T6" fmla="*/ 71 w 141"/>
                <a:gd name="T7" fmla="*/ 0 h 282"/>
                <a:gd name="T8" fmla="*/ 0 w 141"/>
                <a:gd name="T9" fmla="*/ 71 h 282"/>
                <a:gd name="T10" fmla="*/ 0 w 141"/>
                <a:gd name="T11" fmla="*/ 212 h 282"/>
                <a:gd name="T12" fmla="*/ 71 w 141"/>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141" h="282">
                  <a:moveTo>
                    <a:pt x="71" y="282"/>
                  </a:moveTo>
                  <a:cubicBezTo>
                    <a:pt x="109" y="282"/>
                    <a:pt x="141" y="251"/>
                    <a:pt x="141" y="212"/>
                  </a:cubicBezTo>
                  <a:lnTo>
                    <a:pt x="141" y="71"/>
                  </a:lnTo>
                  <a:cubicBezTo>
                    <a:pt x="141" y="32"/>
                    <a:pt x="109" y="0"/>
                    <a:pt x="71" y="0"/>
                  </a:cubicBezTo>
                  <a:cubicBezTo>
                    <a:pt x="32" y="0"/>
                    <a:pt x="0" y="32"/>
                    <a:pt x="0" y="71"/>
                  </a:cubicBezTo>
                  <a:lnTo>
                    <a:pt x="0" y="212"/>
                  </a:lnTo>
                  <a:cubicBezTo>
                    <a:pt x="0" y="251"/>
                    <a:pt x="32" y="282"/>
                    <a:pt x="71" y="2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64" name="Freeform 23">
              <a:extLst>
                <a:ext uri="{FF2B5EF4-FFF2-40B4-BE49-F238E27FC236}">
                  <a16:creationId xmlns:a16="http://schemas.microsoft.com/office/drawing/2014/main" id="{FF3C0367-7329-44DB-B2E7-F6AA4C20BDEE}"/>
                </a:ext>
              </a:extLst>
            </p:cNvPr>
            <p:cNvSpPr>
              <a:spLocks/>
            </p:cNvSpPr>
            <p:nvPr/>
          </p:nvSpPr>
          <p:spPr bwMode="auto">
            <a:xfrm>
              <a:off x="1541463" y="849313"/>
              <a:ext cx="5992813" cy="1044575"/>
            </a:xfrm>
            <a:custGeom>
              <a:avLst/>
              <a:gdLst>
                <a:gd name="T0" fmla="*/ 1020 w 1074"/>
                <a:gd name="T1" fmla="*/ 0 h 187"/>
                <a:gd name="T2" fmla="*/ 982 w 1074"/>
                <a:gd name="T3" fmla="*/ 0 h 187"/>
                <a:gd name="T4" fmla="*/ 982 w 1074"/>
                <a:gd name="T5" fmla="*/ 60 h 187"/>
                <a:gd name="T6" fmla="*/ 884 w 1074"/>
                <a:gd name="T7" fmla="*/ 158 h 187"/>
                <a:gd name="T8" fmla="*/ 785 w 1074"/>
                <a:gd name="T9" fmla="*/ 60 h 187"/>
                <a:gd name="T10" fmla="*/ 785 w 1074"/>
                <a:gd name="T11" fmla="*/ 0 h 187"/>
                <a:gd name="T12" fmla="*/ 276 w 1074"/>
                <a:gd name="T13" fmla="*/ 0 h 187"/>
                <a:gd name="T14" fmla="*/ 276 w 1074"/>
                <a:gd name="T15" fmla="*/ 60 h 187"/>
                <a:gd name="T16" fmla="*/ 178 w 1074"/>
                <a:gd name="T17" fmla="*/ 158 h 187"/>
                <a:gd name="T18" fmla="*/ 80 w 1074"/>
                <a:gd name="T19" fmla="*/ 60 h 187"/>
                <a:gd name="T20" fmla="*/ 80 w 1074"/>
                <a:gd name="T21" fmla="*/ 0 h 187"/>
                <a:gd name="T22" fmla="*/ 54 w 1074"/>
                <a:gd name="T23" fmla="*/ 0 h 187"/>
                <a:gd name="T24" fmla="*/ 0 w 1074"/>
                <a:gd name="T25" fmla="*/ 54 h 187"/>
                <a:gd name="T26" fmla="*/ 0 w 1074"/>
                <a:gd name="T27" fmla="*/ 187 h 187"/>
                <a:gd name="T28" fmla="*/ 1074 w 1074"/>
                <a:gd name="T29" fmla="*/ 187 h 187"/>
                <a:gd name="T30" fmla="*/ 1074 w 1074"/>
                <a:gd name="T31" fmla="*/ 54 h 187"/>
                <a:gd name="T32" fmla="*/ 1020 w 1074"/>
                <a:gd name="T3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4" h="187">
                  <a:moveTo>
                    <a:pt x="1020" y="0"/>
                  </a:moveTo>
                  <a:lnTo>
                    <a:pt x="982" y="0"/>
                  </a:lnTo>
                  <a:lnTo>
                    <a:pt x="982" y="60"/>
                  </a:lnTo>
                  <a:cubicBezTo>
                    <a:pt x="982" y="114"/>
                    <a:pt x="938" y="158"/>
                    <a:pt x="884" y="158"/>
                  </a:cubicBezTo>
                  <a:cubicBezTo>
                    <a:pt x="829" y="158"/>
                    <a:pt x="785" y="114"/>
                    <a:pt x="785" y="60"/>
                  </a:cubicBezTo>
                  <a:lnTo>
                    <a:pt x="785" y="0"/>
                  </a:lnTo>
                  <a:lnTo>
                    <a:pt x="276" y="0"/>
                  </a:lnTo>
                  <a:lnTo>
                    <a:pt x="276" y="60"/>
                  </a:lnTo>
                  <a:cubicBezTo>
                    <a:pt x="276" y="114"/>
                    <a:pt x="232" y="158"/>
                    <a:pt x="178" y="158"/>
                  </a:cubicBezTo>
                  <a:cubicBezTo>
                    <a:pt x="124" y="158"/>
                    <a:pt x="80" y="114"/>
                    <a:pt x="80" y="60"/>
                  </a:cubicBezTo>
                  <a:lnTo>
                    <a:pt x="80" y="0"/>
                  </a:lnTo>
                  <a:lnTo>
                    <a:pt x="54" y="0"/>
                  </a:lnTo>
                  <a:cubicBezTo>
                    <a:pt x="24" y="0"/>
                    <a:pt x="0" y="24"/>
                    <a:pt x="0" y="54"/>
                  </a:cubicBezTo>
                  <a:lnTo>
                    <a:pt x="0" y="187"/>
                  </a:lnTo>
                  <a:lnTo>
                    <a:pt x="1074" y="187"/>
                  </a:lnTo>
                  <a:lnTo>
                    <a:pt x="1074" y="54"/>
                  </a:lnTo>
                  <a:cubicBezTo>
                    <a:pt x="1074" y="24"/>
                    <a:pt x="1050" y="0"/>
                    <a:pt x="10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66" name="Freeform 24">
              <a:extLst>
                <a:ext uri="{FF2B5EF4-FFF2-40B4-BE49-F238E27FC236}">
                  <a16:creationId xmlns:a16="http://schemas.microsoft.com/office/drawing/2014/main" id="{65B371B8-2373-414B-856E-F8AFAC8DC010}"/>
                </a:ext>
              </a:extLst>
            </p:cNvPr>
            <p:cNvSpPr>
              <a:spLocks noEditPoints="1"/>
            </p:cNvSpPr>
            <p:nvPr/>
          </p:nvSpPr>
          <p:spPr bwMode="auto">
            <a:xfrm>
              <a:off x="1541463" y="2200275"/>
              <a:ext cx="5992813" cy="4524375"/>
            </a:xfrm>
            <a:custGeom>
              <a:avLst/>
              <a:gdLst>
                <a:gd name="T0" fmla="*/ 74 w 1074"/>
                <a:gd name="T1" fmla="*/ 125 h 810"/>
                <a:gd name="T2" fmla="*/ 119 w 1074"/>
                <a:gd name="T3" fmla="*/ 81 h 810"/>
                <a:gd name="T4" fmla="*/ 956 w 1074"/>
                <a:gd name="T5" fmla="*/ 81 h 810"/>
                <a:gd name="T6" fmla="*/ 1000 w 1074"/>
                <a:gd name="T7" fmla="*/ 125 h 810"/>
                <a:gd name="T8" fmla="*/ 1000 w 1074"/>
                <a:gd name="T9" fmla="*/ 673 h 810"/>
                <a:gd name="T10" fmla="*/ 956 w 1074"/>
                <a:gd name="T11" fmla="*/ 718 h 810"/>
                <a:gd name="T12" fmla="*/ 119 w 1074"/>
                <a:gd name="T13" fmla="*/ 718 h 810"/>
                <a:gd name="T14" fmla="*/ 74 w 1074"/>
                <a:gd name="T15" fmla="*/ 673 h 810"/>
                <a:gd name="T16" fmla="*/ 74 w 1074"/>
                <a:gd name="T17" fmla="*/ 125 h 810"/>
                <a:gd name="T18" fmla="*/ 0 w 1074"/>
                <a:gd name="T19" fmla="*/ 756 h 810"/>
                <a:gd name="T20" fmla="*/ 54 w 1074"/>
                <a:gd name="T21" fmla="*/ 810 h 810"/>
                <a:gd name="T22" fmla="*/ 1020 w 1074"/>
                <a:gd name="T23" fmla="*/ 810 h 810"/>
                <a:gd name="T24" fmla="*/ 1074 w 1074"/>
                <a:gd name="T25" fmla="*/ 756 h 810"/>
                <a:gd name="T26" fmla="*/ 1074 w 1074"/>
                <a:gd name="T27" fmla="*/ 0 h 810"/>
                <a:gd name="T28" fmla="*/ 0 w 1074"/>
                <a:gd name="T29" fmla="*/ 0 h 810"/>
                <a:gd name="T30" fmla="*/ 0 w 1074"/>
                <a:gd name="T31" fmla="*/ 756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4" h="810">
                  <a:moveTo>
                    <a:pt x="74" y="125"/>
                  </a:moveTo>
                  <a:cubicBezTo>
                    <a:pt x="74" y="101"/>
                    <a:pt x="94" y="81"/>
                    <a:pt x="119" y="81"/>
                  </a:cubicBezTo>
                  <a:lnTo>
                    <a:pt x="956" y="81"/>
                  </a:lnTo>
                  <a:cubicBezTo>
                    <a:pt x="980" y="81"/>
                    <a:pt x="1000" y="101"/>
                    <a:pt x="1000" y="125"/>
                  </a:cubicBezTo>
                  <a:lnTo>
                    <a:pt x="1000" y="673"/>
                  </a:lnTo>
                  <a:cubicBezTo>
                    <a:pt x="1000" y="698"/>
                    <a:pt x="980" y="718"/>
                    <a:pt x="956" y="718"/>
                  </a:cubicBezTo>
                  <a:lnTo>
                    <a:pt x="119" y="718"/>
                  </a:lnTo>
                  <a:cubicBezTo>
                    <a:pt x="94" y="718"/>
                    <a:pt x="74" y="698"/>
                    <a:pt x="74" y="673"/>
                  </a:cubicBezTo>
                  <a:lnTo>
                    <a:pt x="74" y="125"/>
                  </a:lnTo>
                  <a:close/>
                  <a:moveTo>
                    <a:pt x="0" y="756"/>
                  </a:moveTo>
                  <a:cubicBezTo>
                    <a:pt x="0" y="786"/>
                    <a:pt x="24" y="810"/>
                    <a:pt x="54" y="810"/>
                  </a:cubicBezTo>
                  <a:lnTo>
                    <a:pt x="1020" y="810"/>
                  </a:lnTo>
                  <a:cubicBezTo>
                    <a:pt x="1050" y="810"/>
                    <a:pt x="1074" y="786"/>
                    <a:pt x="1074" y="756"/>
                  </a:cubicBezTo>
                  <a:lnTo>
                    <a:pt x="1074" y="0"/>
                  </a:lnTo>
                  <a:lnTo>
                    <a:pt x="0" y="0"/>
                  </a:lnTo>
                  <a:lnTo>
                    <a:pt x="0" y="7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74" name="TextBox 73">
            <a:extLst>
              <a:ext uri="{FF2B5EF4-FFF2-40B4-BE49-F238E27FC236}">
                <a16:creationId xmlns:a16="http://schemas.microsoft.com/office/drawing/2014/main" id="{21D0B726-B0B7-4098-9EF6-92A3B7AD4855}"/>
              </a:ext>
            </a:extLst>
          </p:cNvPr>
          <p:cNvSpPr txBox="1">
            <a:spLocks/>
          </p:cNvSpPr>
          <p:nvPr/>
        </p:nvSpPr>
        <p:spPr>
          <a:xfrm>
            <a:off x="2213627" y="1310610"/>
            <a:ext cx="3237336" cy="379568"/>
          </a:xfrm>
          <a:prstGeom prst="rect">
            <a:avLst/>
          </a:prstGeom>
          <a:solidFill>
            <a:schemeClr val="accent2">
              <a:lumMod val="20000"/>
              <a:lumOff val="80000"/>
            </a:schemeClr>
          </a:solidFill>
          <a:ln>
            <a:no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bg1"/>
              </a:buClr>
              <a:buSzPct val="100000"/>
              <a:defRPr sz="10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r>
              <a:rPr kumimoji="0" lang="en-US" sz="1000" b="0" i="0" u="none" strike="noStrike" kern="1200" cap="none" spc="0" normalizeH="0" baseline="0" noProof="0" dirty="0">
                <a:ln>
                  <a:noFill/>
                </a:ln>
                <a:solidFill>
                  <a:srgbClr val="000000"/>
                </a:solidFill>
                <a:effectLst/>
                <a:uLnTx/>
                <a:uFillTx/>
                <a:latin typeface="Century Gothic"/>
                <a:ea typeface="+mn-ea"/>
                <a:cs typeface="+mn-cs"/>
              </a:rPr>
              <a:t>Focus</a:t>
            </a:r>
          </a:p>
        </p:txBody>
      </p:sp>
      <p:sp>
        <p:nvSpPr>
          <p:cNvPr id="41" name="Freeform: Shape 40">
            <a:extLst>
              <a:ext uri="{FF2B5EF4-FFF2-40B4-BE49-F238E27FC236}">
                <a16:creationId xmlns:a16="http://schemas.microsoft.com/office/drawing/2014/main" id="{3013D77E-494A-4274-BB9D-A994784D60DB}"/>
              </a:ext>
            </a:extLst>
          </p:cNvPr>
          <p:cNvSpPr/>
          <p:nvPr/>
        </p:nvSpPr>
        <p:spPr>
          <a:xfrm>
            <a:off x="1896003" y="1310628"/>
            <a:ext cx="357188" cy="378619"/>
          </a:xfrm>
          <a:custGeom>
            <a:avLst/>
            <a:gdLst>
              <a:gd name="connsiteX0" fmla="*/ 0 w 357188"/>
              <a:gd name="connsiteY0" fmla="*/ 366713 h 369094"/>
              <a:gd name="connsiteX1" fmla="*/ 78582 w 357188"/>
              <a:gd name="connsiteY1" fmla="*/ 257175 h 369094"/>
              <a:gd name="connsiteX2" fmla="*/ 123825 w 357188"/>
              <a:gd name="connsiteY2" fmla="*/ 247650 h 369094"/>
              <a:gd name="connsiteX3" fmla="*/ 214313 w 357188"/>
              <a:gd name="connsiteY3" fmla="*/ 250031 h 369094"/>
              <a:gd name="connsiteX4" fmla="*/ 304800 w 357188"/>
              <a:gd name="connsiteY4" fmla="*/ 178594 h 369094"/>
              <a:gd name="connsiteX5" fmla="*/ 285750 w 357188"/>
              <a:gd name="connsiteY5" fmla="*/ 40481 h 369094"/>
              <a:gd name="connsiteX6" fmla="*/ 185738 w 357188"/>
              <a:gd name="connsiteY6" fmla="*/ 0 h 369094"/>
              <a:gd name="connsiteX7" fmla="*/ 185738 w 357188"/>
              <a:gd name="connsiteY7" fmla="*/ 0 h 369094"/>
              <a:gd name="connsiteX8" fmla="*/ 357188 w 357188"/>
              <a:gd name="connsiteY8" fmla="*/ 0 h 369094"/>
              <a:gd name="connsiteX9" fmla="*/ 357188 w 357188"/>
              <a:gd name="connsiteY9" fmla="*/ 369094 h 369094"/>
              <a:gd name="connsiteX10" fmla="*/ 0 w 357188"/>
              <a:gd name="connsiteY10" fmla="*/ 366713 h 369094"/>
              <a:gd name="connsiteX0" fmla="*/ 0 w 357188"/>
              <a:gd name="connsiteY0" fmla="*/ 366713 h 369094"/>
              <a:gd name="connsiteX1" fmla="*/ 78582 w 357188"/>
              <a:gd name="connsiteY1" fmla="*/ 257175 h 369094"/>
              <a:gd name="connsiteX2" fmla="*/ 123825 w 357188"/>
              <a:gd name="connsiteY2" fmla="*/ 247650 h 369094"/>
              <a:gd name="connsiteX3" fmla="*/ 214313 w 357188"/>
              <a:gd name="connsiteY3" fmla="*/ 250031 h 369094"/>
              <a:gd name="connsiteX4" fmla="*/ 304800 w 357188"/>
              <a:gd name="connsiteY4" fmla="*/ 178594 h 369094"/>
              <a:gd name="connsiteX5" fmla="*/ 278606 w 357188"/>
              <a:gd name="connsiteY5" fmla="*/ 45124 h 369094"/>
              <a:gd name="connsiteX6" fmla="*/ 185738 w 357188"/>
              <a:gd name="connsiteY6" fmla="*/ 0 h 369094"/>
              <a:gd name="connsiteX7" fmla="*/ 185738 w 357188"/>
              <a:gd name="connsiteY7" fmla="*/ 0 h 369094"/>
              <a:gd name="connsiteX8" fmla="*/ 357188 w 357188"/>
              <a:gd name="connsiteY8" fmla="*/ 0 h 369094"/>
              <a:gd name="connsiteX9" fmla="*/ 357188 w 357188"/>
              <a:gd name="connsiteY9" fmla="*/ 369094 h 369094"/>
              <a:gd name="connsiteX10" fmla="*/ 0 w 357188"/>
              <a:gd name="connsiteY10" fmla="*/ 366713 h 36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188" h="369094">
                <a:moveTo>
                  <a:pt x="0" y="366713"/>
                </a:moveTo>
                <a:lnTo>
                  <a:pt x="78582" y="257175"/>
                </a:lnTo>
                <a:lnTo>
                  <a:pt x="123825" y="247650"/>
                </a:lnTo>
                <a:lnTo>
                  <a:pt x="214313" y="250031"/>
                </a:lnTo>
                <a:lnTo>
                  <a:pt x="304800" y="178594"/>
                </a:lnTo>
                <a:lnTo>
                  <a:pt x="278606" y="45124"/>
                </a:lnTo>
                <a:lnTo>
                  <a:pt x="185738" y="0"/>
                </a:lnTo>
                <a:lnTo>
                  <a:pt x="185738" y="0"/>
                </a:lnTo>
                <a:lnTo>
                  <a:pt x="357188" y="0"/>
                </a:lnTo>
                <a:lnTo>
                  <a:pt x="357188" y="369094"/>
                </a:lnTo>
                <a:lnTo>
                  <a:pt x="0" y="366713"/>
                </a:lnTo>
                <a:close/>
              </a:path>
            </a:pathLst>
          </a:custGeom>
          <a:solidFill>
            <a:schemeClr val="accent2">
              <a:lumMod val="20000"/>
              <a:lumOff val="80000"/>
            </a:schemeClr>
          </a:solidFill>
          <a:ln>
            <a:noFill/>
          </a:ln>
        </p:spPr>
        <p:txBody>
          <a:bodyPr vert="horz" wrap="square" lIns="72009" tIns="72009" rIns="72009" bIns="72009" rtlCol="0" anchor="ctr" anchorCtr="0">
            <a:noAutofit/>
          </a:body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endParaRPr kumimoji="0" lang="en-US" sz="1000" b="0" i="0" u="none" strike="noStrike" kern="1200" cap="none" spc="0" normalizeH="0" baseline="0" noProof="0" dirty="0" err="1">
              <a:ln>
                <a:noFill/>
              </a:ln>
              <a:solidFill>
                <a:srgbClr val="000000"/>
              </a:solidFill>
              <a:effectLst/>
              <a:uLnTx/>
              <a:uFillTx/>
              <a:latin typeface="Century Gothic"/>
              <a:ea typeface="+mn-ea"/>
              <a:cs typeface="+mn-cs"/>
            </a:endParaRPr>
          </a:p>
        </p:txBody>
      </p:sp>
      <p:sp>
        <p:nvSpPr>
          <p:cNvPr id="36" name="Freeform 34">
            <a:extLst>
              <a:ext uri="{FF2B5EF4-FFF2-40B4-BE49-F238E27FC236}">
                <a16:creationId xmlns:a16="http://schemas.microsoft.com/office/drawing/2014/main" id="{C7B6ED32-5417-4A32-AA34-494144545223}"/>
              </a:ext>
            </a:extLst>
          </p:cNvPr>
          <p:cNvSpPr>
            <a:spLocks noEditPoints="1"/>
          </p:cNvSpPr>
          <p:nvPr/>
        </p:nvSpPr>
        <p:spPr bwMode="auto">
          <a:xfrm>
            <a:off x="1936124" y="1308246"/>
            <a:ext cx="279218" cy="278829"/>
          </a:xfrm>
          <a:custGeom>
            <a:avLst/>
            <a:gdLst>
              <a:gd name="T0" fmla="*/ 234 w 468"/>
              <a:gd name="T1" fmla="*/ 0 h 467"/>
              <a:gd name="T2" fmla="*/ 0 w 468"/>
              <a:gd name="T3" fmla="*/ 234 h 467"/>
              <a:gd name="T4" fmla="*/ 234 w 468"/>
              <a:gd name="T5" fmla="*/ 467 h 467"/>
              <a:gd name="T6" fmla="*/ 468 w 468"/>
              <a:gd name="T7" fmla="*/ 234 h 467"/>
              <a:gd name="T8" fmla="*/ 234 w 468"/>
              <a:gd name="T9" fmla="*/ 0 h 467"/>
              <a:gd name="T10" fmla="*/ 234 w 468"/>
              <a:gd name="T11" fmla="*/ 419 h 467"/>
              <a:gd name="T12" fmla="*/ 48 w 468"/>
              <a:gd name="T13" fmla="*/ 234 h 467"/>
              <a:gd name="T14" fmla="*/ 234 w 468"/>
              <a:gd name="T15" fmla="*/ 48 h 467"/>
              <a:gd name="T16" fmla="*/ 420 w 468"/>
              <a:gd name="T17" fmla="*/ 234 h 467"/>
              <a:gd name="T18" fmla="*/ 234 w 468"/>
              <a:gd name="T19" fmla="*/ 41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467">
                <a:moveTo>
                  <a:pt x="234" y="0"/>
                </a:moveTo>
                <a:cubicBezTo>
                  <a:pt x="105" y="0"/>
                  <a:pt x="0" y="105"/>
                  <a:pt x="0" y="234"/>
                </a:cubicBezTo>
                <a:cubicBezTo>
                  <a:pt x="0" y="363"/>
                  <a:pt x="105" y="467"/>
                  <a:pt x="234" y="467"/>
                </a:cubicBezTo>
                <a:cubicBezTo>
                  <a:pt x="363" y="467"/>
                  <a:pt x="468" y="363"/>
                  <a:pt x="468" y="234"/>
                </a:cubicBezTo>
                <a:cubicBezTo>
                  <a:pt x="468" y="105"/>
                  <a:pt x="363" y="0"/>
                  <a:pt x="234" y="0"/>
                </a:cubicBezTo>
                <a:close/>
                <a:moveTo>
                  <a:pt x="234" y="419"/>
                </a:moveTo>
                <a:cubicBezTo>
                  <a:pt x="131" y="419"/>
                  <a:pt x="48" y="336"/>
                  <a:pt x="48" y="234"/>
                </a:cubicBezTo>
                <a:cubicBezTo>
                  <a:pt x="48" y="131"/>
                  <a:pt x="131" y="48"/>
                  <a:pt x="234" y="48"/>
                </a:cubicBezTo>
                <a:cubicBezTo>
                  <a:pt x="336" y="48"/>
                  <a:pt x="420" y="131"/>
                  <a:pt x="420" y="234"/>
                </a:cubicBezTo>
                <a:cubicBezTo>
                  <a:pt x="420" y="336"/>
                  <a:pt x="336" y="419"/>
                  <a:pt x="234" y="41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37" name="Freeform 35">
            <a:extLst>
              <a:ext uri="{FF2B5EF4-FFF2-40B4-BE49-F238E27FC236}">
                <a16:creationId xmlns:a16="http://schemas.microsoft.com/office/drawing/2014/main" id="{F75D3E8C-105C-4608-8E6D-6F0BB14CBFFC}"/>
              </a:ext>
            </a:extLst>
          </p:cNvPr>
          <p:cNvSpPr>
            <a:spLocks/>
          </p:cNvSpPr>
          <p:nvPr/>
        </p:nvSpPr>
        <p:spPr bwMode="auto">
          <a:xfrm>
            <a:off x="1832926" y="1530413"/>
            <a:ext cx="159859" cy="156452"/>
          </a:xfrm>
          <a:custGeom>
            <a:avLst/>
            <a:gdLst>
              <a:gd name="T0" fmla="*/ 193 w 268"/>
              <a:gd name="T1" fmla="*/ 0 h 262"/>
              <a:gd name="T2" fmla="*/ 29 w 268"/>
              <a:gd name="T3" fmla="*/ 131 h 262"/>
              <a:gd name="T4" fmla="*/ 29 w 268"/>
              <a:gd name="T5" fmla="*/ 239 h 262"/>
              <a:gd name="T6" fmla="*/ 83 w 268"/>
              <a:gd name="T7" fmla="*/ 262 h 262"/>
              <a:gd name="T8" fmla="*/ 137 w 268"/>
              <a:gd name="T9" fmla="*/ 239 h 262"/>
              <a:gd name="T10" fmla="*/ 268 w 268"/>
              <a:gd name="T11" fmla="*/ 75 h 262"/>
              <a:gd name="T12" fmla="*/ 193 w 268"/>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268" h="262">
                <a:moveTo>
                  <a:pt x="193" y="0"/>
                </a:moveTo>
                <a:cubicBezTo>
                  <a:pt x="123" y="70"/>
                  <a:pt x="86" y="75"/>
                  <a:pt x="29" y="131"/>
                </a:cubicBezTo>
                <a:cubicBezTo>
                  <a:pt x="0" y="161"/>
                  <a:pt x="0" y="210"/>
                  <a:pt x="29" y="239"/>
                </a:cubicBezTo>
                <a:cubicBezTo>
                  <a:pt x="44" y="254"/>
                  <a:pt x="64" y="262"/>
                  <a:pt x="83" y="262"/>
                </a:cubicBezTo>
                <a:cubicBezTo>
                  <a:pt x="103" y="262"/>
                  <a:pt x="122" y="254"/>
                  <a:pt x="137" y="239"/>
                </a:cubicBezTo>
                <a:cubicBezTo>
                  <a:pt x="194" y="183"/>
                  <a:pt x="198" y="145"/>
                  <a:pt x="268" y="75"/>
                </a:cubicBezTo>
                <a:cubicBezTo>
                  <a:pt x="238" y="56"/>
                  <a:pt x="213" y="30"/>
                  <a:pt x="193"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39" name="Freeform 36">
            <a:extLst>
              <a:ext uri="{FF2B5EF4-FFF2-40B4-BE49-F238E27FC236}">
                <a16:creationId xmlns:a16="http://schemas.microsoft.com/office/drawing/2014/main" id="{DF984E3F-F268-4BCA-A8B4-56387FD541FE}"/>
              </a:ext>
            </a:extLst>
          </p:cNvPr>
          <p:cNvSpPr>
            <a:spLocks/>
          </p:cNvSpPr>
          <p:nvPr/>
        </p:nvSpPr>
        <p:spPr bwMode="auto">
          <a:xfrm>
            <a:off x="2028612" y="1428286"/>
            <a:ext cx="145548" cy="136104"/>
          </a:xfrm>
          <a:custGeom>
            <a:avLst/>
            <a:gdLst>
              <a:gd name="T0" fmla="*/ 0 w 244"/>
              <a:gd name="T1" fmla="*/ 145 h 228"/>
              <a:gd name="T2" fmla="*/ 222 w 244"/>
              <a:gd name="T3" fmla="*/ 0 h 228"/>
              <a:gd name="T4" fmla="*/ 0 w 244"/>
              <a:gd name="T5" fmla="*/ 145 h 228"/>
            </a:gdLst>
            <a:ahLst/>
            <a:cxnLst>
              <a:cxn ang="0">
                <a:pos x="T0" y="T1"/>
              </a:cxn>
              <a:cxn ang="0">
                <a:pos x="T2" y="T3"/>
              </a:cxn>
              <a:cxn ang="0">
                <a:pos x="T4" y="T5"/>
              </a:cxn>
            </a:cxnLst>
            <a:rect l="0" t="0" r="r" b="b"/>
            <a:pathLst>
              <a:path w="244" h="228">
                <a:moveTo>
                  <a:pt x="0" y="145"/>
                </a:moveTo>
                <a:cubicBezTo>
                  <a:pt x="80" y="228"/>
                  <a:pt x="244" y="135"/>
                  <a:pt x="222" y="0"/>
                </a:cubicBezTo>
                <a:cubicBezTo>
                  <a:pt x="190" y="93"/>
                  <a:pt x="70" y="150"/>
                  <a:pt x="0" y="145"/>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92" name="TextBox 91">
            <a:extLst>
              <a:ext uri="{FF2B5EF4-FFF2-40B4-BE49-F238E27FC236}">
                <a16:creationId xmlns:a16="http://schemas.microsoft.com/office/drawing/2014/main" id="{77C40173-466D-484B-AA2E-D3305555541B}"/>
              </a:ext>
            </a:extLst>
          </p:cNvPr>
          <p:cNvSpPr txBox="1">
            <a:spLocks/>
          </p:cNvSpPr>
          <p:nvPr/>
        </p:nvSpPr>
        <p:spPr>
          <a:xfrm>
            <a:off x="6151938" y="1309834"/>
            <a:ext cx="158625" cy="379568"/>
          </a:xfrm>
          <a:prstGeom prst="rect">
            <a:avLst/>
          </a:prstGeom>
          <a:solidFill>
            <a:schemeClr val="accent2">
              <a:lumMod val="20000"/>
              <a:lumOff val="80000"/>
            </a:schemeClr>
          </a:solidFill>
          <a:ln>
            <a:no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bg1"/>
              </a:buClr>
              <a:buSzPct val="100000"/>
              <a:defRPr sz="10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endParaRPr kumimoji="0" lang="en-US" sz="10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87" name="TextBox 86">
            <a:extLst>
              <a:ext uri="{FF2B5EF4-FFF2-40B4-BE49-F238E27FC236}">
                <a16:creationId xmlns:a16="http://schemas.microsoft.com/office/drawing/2014/main" id="{FB90111D-C8B7-43B3-B4C1-001B00E7A759}"/>
              </a:ext>
            </a:extLst>
          </p:cNvPr>
          <p:cNvSpPr txBox="1">
            <a:spLocks/>
          </p:cNvSpPr>
          <p:nvPr/>
        </p:nvSpPr>
        <p:spPr>
          <a:xfrm>
            <a:off x="6193212" y="1309834"/>
            <a:ext cx="2630748" cy="379568"/>
          </a:xfrm>
          <a:prstGeom prst="rect">
            <a:avLst/>
          </a:prstGeom>
          <a:solidFill>
            <a:schemeClr val="accent2">
              <a:lumMod val="20000"/>
              <a:lumOff val="80000"/>
            </a:schemeClr>
          </a:solidFill>
          <a:ln>
            <a:no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bg1"/>
              </a:buClr>
              <a:buSzPct val="100000"/>
              <a:defRPr sz="10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r>
              <a:rPr kumimoji="0" lang="en-US" sz="1000" b="0" i="0" u="none" strike="noStrike" kern="1200" cap="none" spc="0" normalizeH="0" baseline="0" noProof="0" dirty="0">
                <a:ln>
                  <a:noFill/>
                </a:ln>
                <a:solidFill>
                  <a:srgbClr val="000000"/>
                </a:solidFill>
                <a:effectLst/>
                <a:uLnTx/>
                <a:uFillTx/>
                <a:latin typeface="Century Gothic"/>
                <a:ea typeface="+mn-ea"/>
                <a:cs typeface="+mn-cs"/>
              </a:rPr>
              <a:t>Participants</a:t>
            </a:r>
          </a:p>
        </p:txBody>
      </p:sp>
      <p:grpSp>
        <p:nvGrpSpPr>
          <p:cNvPr id="60" name="Group 59">
            <a:extLst>
              <a:ext uri="{FF2B5EF4-FFF2-40B4-BE49-F238E27FC236}">
                <a16:creationId xmlns:a16="http://schemas.microsoft.com/office/drawing/2014/main" id="{A1D8E9ED-7967-46D7-9AFB-67734387CA29}"/>
              </a:ext>
            </a:extLst>
          </p:cNvPr>
          <p:cNvGrpSpPr/>
          <p:nvPr/>
        </p:nvGrpSpPr>
        <p:grpSpPr>
          <a:xfrm>
            <a:off x="5908131" y="1324173"/>
            <a:ext cx="111758" cy="328579"/>
            <a:chOff x="5691187" y="1233521"/>
            <a:chExt cx="111758" cy="333747"/>
          </a:xfrm>
          <a:solidFill>
            <a:schemeClr val="accent2"/>
          </a:solidFill>
        </p:grpSpPr>
        <p:sp>
          <p:nvSpPr>
            <p:cNvPr id="51" name="Freeform 40">
              <a:extLst>
                <a:ext uri="{FF2B5EF4-FFF2-40B4-BE49-F238E27FC236}">
                  <a16:creationId xmlns:a16="http://schemas.microsoft.com/office/drawing/2014/main" id="{21A72F84-D93B-45A6-9155-82F4132B071B}"/>
                </a:ext>
              </a:extLst>
            </p:cNvPr>
            <p:cNvSpPr>
              <a:spLocks/>
            </p:cNvSpPr>
            <p:nvPr/>
          </p:nvSpPr>
          <p:spPr bwMode="auto">
            <a:xfrm>
              <a:off x="5724208" y="1233521"/>
              <a:ext cx="49088" cy="63952"/>
            </a:xfrm>
            <a:custGeom>
              <a:avLst/>
              <a:gdLst>
                <a:gd name="T0" fmla="*/ 124 w 248"/>
                <a:gd name="T1" fmla="*/ 0 h 322"/>
                <a:gd name="T2" fmla="*/ 0 w 248"/>
                <a:gd name="T3" fmla="*/ 124 h 322"/>
                <a:gd name="T4" fmla="*/ 124 w 248"/>
                <a:gd name="T5" fmla="*/ 322 h 322"/>
                <a:gd name="T6" fmla="*/ 248 w 248"/>
                <a:gd name="T7" fmla="*/ 124 h 322"/>
                <a:gd name="T8" fmla="*/ 124 w 248"/>
                <a:gd name="T9" fmla="*/ 0 h 322"/>
              </a:gdLst>
              <a:ahLst/>
              <a:cxnLst>
                <a:cxn ang="0">
                  <a:pos x="T0" y="T1"/>
                </a:cxn>
                <a:cxn ang="0">
                  <a:pos x="T2" y="T3"/>
                </a:cxn>
                <a:cxn ang="0">
                  <a:pos x="T4" y="T5"/>
                </a:cxn>
                <a:cxn ang="0">
                  <a:pos x="T6" y="T7"/>
                </a:cxn>
                <a:cxn ang="0">
                  <a:pos x="T8" y="T9"/>
                </a:cxn>
              </a:cxnLst>
              <a:rect l="0" t="0" r="r" b="b"/>
              <a:pathLst>
                <a:path w="248" h="322">
                  <a:moveTo>
                    <a:pt x="124" y="0"/>
                  </a:moveTo>
                  <a:cubicBezTo>
                    <a:pt x="56" y="0"/>
                    <a:pt x="0" y="56"/>
                    <a:pt x="0" y="124"/>
                  </a:cubicBezTo>
                  <a:cubicBezTo>
                    <a:pt x="0" y="233"/>
                    <a:pt x="56" y="322"/>
                    <a:pt x="124" y="322"/>
                  </a:cubicBezTo>
                  <a:cubicBezTo>
                    <a:pt x="192" y="322"/>
                    <a:pt x="248" y="233"/>
                    <a:pt x="248" y="124"/>
                  </a:cubicBezTo>
                  <a:cubicBezTo>
                    <a:pt x="248" y="56"/>
                    <a:pt x="192" y="0"/>
                    <a:pt x="124" y="0"/>
                  </a:cubicBezTo>
                </a:path>
              </a:pathLst>
            </a:custGeom>
            <a:grpFill/>
            <a:ln>
              <a:solidFill>
                <a:schemeClr val="bg1"/>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52" name="Freeform 41">
              <a:extLst>
                <a:ext uri="{FF2B5EF4-FFF2-40B4-BE49-F238E27FC236}">
                  <a16:creationId xmlns:a16="http://schemas.microsoft.com/office/drawing/2014/main" id="{317439BA-408B-4238-AD14-4AB072B05C8C}"/>
                </a:ext>
              </a:extLst>
            </p:cNvPr>
            <p:cNvSpPr>
              <a:spLocks/>
            </p:cNvSpPr>
            <p:nvPr/>
          </p:nvSpPr>
          <p:spPr bwMode="auto">
            <a:xfrm>
              <a:off x="5691187" y="1297830"/>
              <a:ext cx="111758" cy="269438"/>
            </a:xfrm>
            <a:custGeom>
              <a:avLst/>
              <a:gdLst>
                <a:gd name="T0" fmla="*/ 565 w 565"/>
                <a:gd name="T1" fmla="*/ 81 h 1356"/>
                <a:gd name="T2" fmla="*/ 508 w 565"/>
                <a:gd name="T3" fmla="*/ 42 h 1356"/>
                <a:gd name="T4" fmla="*/ 373 w 565"/>
                <a:gd name="T5" fmla="*/ 0 h 1356"/>
                <a:gd name="T6" fmla="*/ 290 w 565"/>
                <a:gd name="T7" fmla="*/ 173 h 1356"/>
                <a:gd name="T8" fmla="*/ 207 w 565"/>
                <a:gd name="T9" fmla="*/ 0 h 1356"/>
                <a:gd name="T10" fmla="*/ 72 w 565"/>
                <a:gd name="T11" fmla="*/ 42 h 1356"/>
                <a:gd name="T12" fmla="*/ 0 w 565"/>
                <a:gd name="T13" fmla="*/ 144 h 1356"/>
                <a:gd name="T14" fmla="*/ 0 w 565"/>
                <a:gd name="T15" fmla="*/ 625 h 1356"/>
                <a:gd name="T16" fmla="*/ 104 w 565"/>
                <a:gd name="T17" fmla="*/ 717 h 1356"/>
                <a:gd name="T18" fmla="*/ 166 w 565"/>
                <a:gd name="T19" fmla="*/ 1356 h 1356"/>
                <a:gd name="T20" fmla="*/ 414 w 565"/>
                <a:gd name="T21" fmla="*/ 1356 h 1356"/>
                <a:gd name="T22" fmla="*/ 476 w 565"/>
                <a:gd name="T23" fmla="*/ 717 h 1356"/>
                <a:gd name="T24" fmla="*/ 558 w 565"/>
                <a:gd name="T25" fmla="*/ 680 h 1356"/>
                <a:gd name="T26" fmla="*/ 558 w 565"/>
                <a:gd name="T27" fmla="*/ 142 h 1356"/>
                <a:gd name="T28" fmla="*/ 565 w 565"/>
                <a:gd name="T29" fmla="*/ 81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5" h="1356">
                  <a:moveTo>
                    <a:pt x="565" y="81"/>
                  </a:moveTo>
                  <a:cubicBezTo>
                    <a:pt x="554" y="63"/>
                    <a:pt x="536" y="51"/>
                    <a:pt x="508" y="42"/>
                  </a:cubicBezTo>
                  <a:cubicBezTo>
                    <a:pt x="463" y="28"/>
                    <a:pt x="395" y="7"/>
                    <a:pt x="373" y="0"/>
                  </a:cubicBezTo>
                  <a:lnTo>
                    <a:pt x="290" y="173"/>
                  </a:lnTo>
                  <a:lnTo>
                    <a:pt x="207" y="0"/>
                  </a:lnTo>
                  <a:cubicBezTo>
                    <a:pt x="185" y="7"/>
                    <a:pt x="117" y="28"/>
                    <a:pt x="72" y="42"/>
                  </a:cubicBezTo>
                  <a:cubicBezTo>
                    <a:pt x="17" y="59"/>
                    <a:pt x="0" y="90"/>
                    <a:pt x="0" y="144"/>
                  </a:cubicBezTo>
                  <a:lnTo>
                    <a:pt x="0" y="625"/>
                  </a:lnTo>
                  <a:cubicBezTo>
                    <a:pt x="0" y="676"/>
                    <a:pt x="46" y="716"/>
                    <a:pt x="104" y="717"/>
                  </a:cubicBezTo>
                  <a:lnTo>
                    <a:pt x="166" y="1356"/>
                  </a:lnTo>
                  <a:lnTo>
                    <a:pt x="414" y="1356"/>
                  </a:lnTo>
                  <a:lnTo>
                    <a:pt x="476" y="717"/>
                  </a:lnTo>
                  <a:cubicBezTo>
                    <a:pt x="509" y="716"/>
                    <a:pt x="539" y="702"/>
                    <a:pt x="558" y="680"/>
                  </a:cubicBezTo>
                  <a:lnTo>
                    <a:pt x="558" y="142"/>
                  </a:lnTo>
                  <a:cubicBezTo>
                    <a:pt x="558" y="119"/>
                    <a:pt x="561" y="99"/>
                    <a:pt x="565" y="81"/>
                  </a:cubicBezTo>
                </a:path>
              </a:pathLst>
            </a:custGeom>
            <a:grpFill/>
            <a:ln>
              <a:solidFill>
                <a:schemeClr val="bg1"/>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59" name="Group 58">
            <a:extLst>
              <a:ext uri="{FF2B5EF4-FFF2-40B4-BE49-F238E27FC236}">
                <a16:creationId xmlns:a16="http://schemas.microsoft.com/office/drawing/2014/main" id="{74FF320B-21F1-4BEF-87F9-B0EF4FF9C0A6}"/>
              </a:ext>
            </a:extLst>
          </p:cNvPr>
          <p:cNvGrpSpPr/>
          <p:nvPr/>
        </p:nvGrpSpPr>
        <p:grpSpPr>
          <a:xfrm>
            <a:off x="6003919" y="1324173"/>
            <a:ext cx="112113" cy="347629"/>
            <a:chOff x="5786975" y="1233521"/>
            <a:chExt cx="112113" cy="333747"/>
          </a:xfrm>
          <a:solidFill>
            <a:schemeClr val="accent2"/>
          </a:solidFill>
        </p:grpSpPr>
        <p:sp>
          <p:nvSpPr>
            <p:cNvPr id="53" name="Freeform 42">
              <a:extLst>
                <a:ext uri="{FF2B5EF4-FFF2-40B4-BE49-F238E27FC236}">
                  <a16:creationId xmlns:a16="http://schemas.microsoft.com/office/drawing/2014/main" id="{8FACA3B0-3453-4A4C-972A-D5758E1540E7}"/>
                </a:ext>
              </a:extLst>
            </p:cNvPr>
            <p:cNvSpPr>
              <a:spLocks/>
            </p:cNvSpPr>
            <p:nvPr/>
          </p:nvSpPr>
          <p:spPr bwMode="auto">
            <a:xfrm>
              <a:off x="5817422" y="1233521"/>
              <a:ext cx="49088" cy="63952"/>
            </a:xfrm>
            <a:custGeom>
              <a:avLst/>
              <a:gdLst>
                <a:gd name="T0" fmla="*/ 124 w 248"/>
                <a:gd name="T1" fmla="*/ 0 h 322"/>
                <a:gd name="T2" fmla="*/ 0 w 248"/>
                <a:gd name="T3" fmla="*/ 124 h 322"/>
                <a:gd name="T4" fmla="*/ 124 w 248"/>
                <a:gd name="T5" fmla="*/ 322 h 322"/>
                <a:gd name="T6" fmla="*/ 248 w 248"/>
                <a:gd name="T7" fmla="*/ 124 h 322"/>
                <a:gd name="T8" fmla="*/ 124 w 248"/>
                <a:gd name="T9" fmla="*/ 0 h 322"/>
              </a:gdLst>
              <a:ahLst/>
              <a:cxnLst>
                <a:cxn ang="0">
                  <a:pos x="T0" y="T1"/>
                </a:cxn>
                <a:cxn ang="0">
                  <a:pos x="T2" y="T3"/>
                </a:cxn>
                <a:cxn ang="0">
                  <a:pos x="T4" y="T5"/>
                </a:cxn>
                <a:cxn ang="0">
                  <a:pos x="T6" y="T7"/>
                </a:cxn>
                <a:cxn ang="0">
                  <a:pos x="T8" y="T9"/>
                </a:cxn>
              </a:cxnLst>
              <a:rect l="0" t="0" r="r" b="b"/>
              <a:pathLst>
                <a:path w="248" h="322">
                  <a:moveTo>
                    <a:pt x="124" y="0"/>
                  </a:moveTo>
                  <a:cubicBezTo>
                    <a:pt x="56" y="0"/>
                    <a:pt x="0" y="56"/>
                    <a:pt x="0" y="124"/>
                  </a:cubicBezTo>
                  <a:cubicBezTo>
                    <a:pt x="0" y="233"/>
                    <a:pt x="56" y="322"/>
                    <a:pt x="124" y="322"/>
                  </a:cubicBezTo>
                  <a:cubicBezTo>
                    <a:pt x="192" y="322"/>
                    <a:pt x="248" y="233"/>
                    <a:pt x="248" y="124"/>
                  </a:cubicBezTo>
                  <a:cubicBezTo>
                    <a:pt x="248" y="56"/>
                    <a:pt x="192" y="0"/>
                    <a:pt x="124" y="0"/>
                  </a:cubicBezTo>
                </a:path>
              </a:pathLst>
            </a:custGeom>
            <a:grpFill/>
            <a:ln>
              <a:solidFill>
                <a:schemeClr val="bg1"/>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54" name="Freeform 43">
              <a:extLst>
                <a:ext uri="{FF2B5EF4-FFF2-40B4-BE49-F238E27FC236}">
                  <a16:creationId xmlns:a16="http://schemas.microsoft.com/office/drawing/2014/main" id="{D2225C08-8D3F-469C-96A0-28BB819F3744}"/>
                </a:ext>
              </a:extLst>
            </p:cNvPr>
            <p:cNvSpPr>
              <a:spLocks/>
            </p:cNvSpPr>
            <p:nvPr/>
          </p:nvSpPr>
          <p:spPr bwMode="auto">
            <a:xfrm>
              <a:off x="5786975" y="1297830"/>
              <a:ext cx="112113" cy="269438"/>
            </a:xfrm>
            <a:custGeom>
              <a:avLst/>
              <a:gdLst>
                <a:gd name="T0" fmla="*/ 495 w 567"/>
                <a:gd name="T1" fmla="*/ 42 h 1356"/>
                <a:gd name="T2" fmla="*/ 360 w 567"/>
                <a:gd name="T3" fmla="*/ 0 h 1356"/>
                <a:gd name="T4" fmla="*/ 277 w 567"/>
                <a:gd name="T5" fmla="*/ 173 h 1356"/>
                <a:gd name="T6" fmla="*/ 195 w 567"/>
                <a:gd name="T7" fmla="*/ 0 h 1356"/>
                <a:gd name="T8" fmla="*/ 59 w 567"/>
                <a:gd name="T9" fmla="*/ 42 h 1356"/>
                <a:gd name="T10" fmla="*/ 0 w 567"/>
                <a:gd name="T11" fmla="*/ 84 h 1356"/>
                <a:gd name="T12" fmla="*/ 6 w 567"/>
                <a:gd name="T13" fmla="*/ 142 h 1356"/>
                <a:gd name="T14" fmla="*/ 6 w 567"/>
                <a:gd name="T15" fmla="*/ 677 h 1356"/>
                <a:gd name="T16" fmla="*/ 91 w 567"/>
                <a:gd name="T17" fmla="*/ 717 h 1356"/>
                <a:gd name="T18" fmla="*/ 153 w 567"/>
                <a:gd name="T19" fmla="*/ 1356 h 1356"/>
                <a:gd name="T20" fmla="*/ 401 w 567"/>
                <a:gd name="T21" fmla="*/ 1356 h 1356"/>
                <a:gd name="T22" fmla="*/ 463 w 567"/>
                <a:gd name="T23" fmla="*/ 717 h 1356"/>
                <a:gd name="T24" fmla="*/ 567 w 567"/>
                <a:gd name="T25" fmla="*/ 625 h 1356"/>
                <a:gd name="T26" fmla="*/ 567 w 567"/>
                <a:gd name="T27" fmla="*/ 144 h 1356"/>
                <a:gd name="T28" fmla="*/ 495 w 567"/>
                <a:gd name="T29" fmla="*/ 42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1356">
                  <a:moveTo>
                    <a:pt x="495" y="42"/>
                  </a:moveTo>
                  <a:cubicBezTo>
                    <a:pt x="450" y="28"/>
                    <a:pt x="382" y="7"/>
                    <a:pt x="360" y="0"/>
                  </a:cubicBezTo>
                  <a:lnTo>
                    <a:pt x="277" y="173"/>
                  </a:lnTo>
                  <a:lnTo>
                    <a:pt x="195" y="0"/>
                  </a:lnTo>
                  <a:cubicBezTo>
                    <a:pt x="173" y="7"/>
                    <a:pt x="104" y="28"/>
                    <a:pt x="59" y="42"/>
                  </a:cubicBezTo>
                  <a:cubicBezTo>
                    <a:pt x="29" y="51"/>
                    <a:pt x="11" y="65"/>
                    <a:pt x="0" y="84"/>
                  </a:cubicBezTo>
                  <a:cubicBezTo>
                    <a:pt x="4" y="102"/>
                    <a:pt x="6" y="121"/>
                    <a:pt x="6" y="142"/>
                  </a:cubicBezTo>
                  <a:lnTo>
                    <a:pt x="6" y="677"/>
                  </a:lnTo>
                  <a:cubicBezTo>
                    <a:pt x="25" y="701"/>
                    <a:pt x="56" y="717"/>
                    <a:pt x="91" y="717"/>
                  </a:cubicBezTo>
                  <a:lnTo>
                    <a:pt x="153" y="1356"/>
                  </a:lnTo>
                  <a:lnTo>
                    <a:pt x="401" y="1356"/>
                  </a:lnTo>
                  <a:lnTo>
                    <a:pt x="463" y="717"/>
                  </a:lnTo>
                  <a:cubicBezTo>
                    <a:pt x="521" y="716"/>
                    <a:pt x="567" y="675"/>
                    <a:pt x="567" y="625"/>
                  </a:cubicBezTo>
                  <a:lnTo>
                    <a:pt x="567" y="144"/>
                  </a:lnTo>
                  <a:cubicBezTo>
                    <a:pt x="567" y="90"/>
                    <a:pt x="550" y="59"/>
                    <a:pt x="495" y="42"/>
                  </a:cubicBezTo>
                </a:path>
              </a:pathLst>
            </a:custGeom>
            <a:grpFill/>
            <a:ln>
              <a:solidFill>
                <a:schemeClr val="bg1"/>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55" name="Freeform 44">
            <a:extLst>
              <a:ext uri="{FF2B5EF4-FFF2-40B4-BE49-F238E27FC236}">
                <a16:creationId xmlns:a16="http://schemas.microsoft.com/office/drawing/2014/main" id="{17F45E86-6822-44BA-BEB3-FB9DCDBFC0C9}"/>
              </a:ext>
            </a:extLst>
          </p:cNvPr>
          <p:cNvSpPr>
            <a:spLocks/>
          </p:cNvSpPr>
          <p:nvPr/>
        </p:nvSpPr>
        <p:spPr bwMode="auto">
          <a:xfrm>
            <a:off x="6074989" y="1378950"/>
            <a:ext cx="131553" cy="309520"/>
          </a:xfrm>
          <a:custGeom>
            <a:avLst/>
            <a:gdLst>
              <a:gd name="T0" fmla="*/ 583 w 665"/>
              <a:gd name="T1" fmla="*/ 48 h 1558"/>
              <a:gd name="T2" fmla="*/ 428 w 665"/>
              <a:gd name="T3" fmla="*/ 0 h 1558"/>
              <a:gd name="T4" fmla="*/ 333 w 665"/>
              <a:gd name="T5" fmla="*/ 199 h 1558"/>
              <a:gd name="T6" fmla="*/ 238 w 665"/>
              <a:gd name="T7" fmla="*/ 0 h 1558"/>
              <a:gd name="T8" fmla="*/ 82 w 665"/>
              <a:gd name="T9" fmla="*/ 48 h 1558"/>
              <a:gd name="T10" fmla="*/ 0 w 665"/>
              <a:gd name="T11" fmla="*/ 166 h 1558"/>
              <a:gd name="T12" fmla="*/ 0 w 665"/>
              <a:gd name="T13" fmla="*/ 718 h 1558"/>
              <a:gd name="T14" fmla="*/ 119 w 665"/>
              <a:gd name="T15" fmla="*/ 823 h 1558"/>
              <a:gd name="T16" fmla="*/ 190 w 665"/>
              <a:gd name="T17" fmla="*/ 1558 h 1558"/>
              <a:gd name="T18" fmla="*/ 476 w 665"/>
              <a:gd name="T19" fmla="*/ 1558 h 1558"/>
              <a:gd name="T20" fmla="*/ 546 w 665"/>
              <a:gd name="T21" fmla="*/ 823 h 1558"/>
              <a:gd name="T22" fmla="*/ 665 w 665"/>
              <a:gd name="T23" fmla="*/ 718 h 1558"/>
              <a:gd name="T24" fmla="*/ 665 w 665"/>
              <a:gd name="T25" fmla="*/ 166 h 1558"/>
              <a:gd name="T26" fmla="*/ 583 w 665"/>
              <a:gd name="T27" fmla="*/ 48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5" h="1558">
                <a:moveTo>
                  <a:pt x="583" y="48"/>
                </a:moveTo>
                <a:cubicBezTo>
                  <a:pt x="531" y="32"/>
                  <a:pt x="453" y="8"/>
                  <a:pt x="428" y="0"/>
                </a:cubicBezTo>
                <a:lnTo>
                  <a:pt x="333" y="199"/>
                </a:lnTo>
                <a:lnTo>
                  <a:pt x="238" y="0"/>
                </a:lnTo>
                <a:cubicBezTo>
                  <a:pt x="213" y="8"/>
                  <a:pt x="134" y="32"/>
                  <a:pt x="82" y="48"/>
                </a:cubicBezTo>
                <a:cubicBezTo>
                  <a:pt x="19" y="68"/>
                  <a:pt x="0" y="103"/>
                  <a:pt x="0" y="166"/>
                </a:cubicBezTo>
                <a:lnTo>
                  <a:pt x="0" y="718"/>
                </a:lnTo>
                <a:cubicBezTo>
                  <a:pt x="0" y="776"/>
                  <a:pt x="53" y="823"/>
                  <a:pt x="119" y="823"/>
                </a:cubicBezTo>
                <a:lnTo>
                  <a:pt x="190" y="1558"/>
                </a:lnTo>
                <a:lnTo>
                  <a:pt x="476" y="1558"/>
                </a:lnTo>
                <a:lnTo>
                  <a:pt x="546" y="823"/>
                </a:lnTo>
                <a:cubicBezTo>
                  <a:pt x="612" y="822"/>
                  <a:pt x="665" y="776"/>
                  <a:pt x="665" y="718"/>
                </a:cubicBezTo>
                <a:lnTo>
                  <a:pt x="665" y="166"/>
                </a:lnTo>
                <a:cubicBezTo>
                  <a:pt x="665" y="103"/>
                  <a:pt x="646" y="68"/>
                  <a:pt x="583" y="48"/>
                </a:cubicBezTo>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56" name="Freeform 45">
            <a:extLst>
              <a:ext uri="{FF2B5EF4-FFF2-40B4-BE49-F238E27FC236}">
                <a16:creationId xmlns:a16="http://schemas.microsoft.com/office/drawing/2014/main" id="{21963432-E456-49CD-9CB7-F8E495DF9132}"/>
              </a:ext>
            </a:extLst>
          </p:cNvPr>
          <p:cNvSpPr>
            <a:spLocks/>
          </p:cNvSpPr>
          <p:nvPr/>
        </p:nvSpPr>
        <p:spPr bwMode="auto">
          <a:xfrm>
            <a:off x="6112981" y="1309833"/>
            <a:ext cx="56190" cy="73483"/>
          </a:xfrm>
          <a:custGeom>
            <a:avLst/>
            <a:gdLst>
              <a:gd name="T0" fmla="*/ 142 w 284"/>
              <a:gd name="T1" fmla="*/ 0 h 370"/>
              <a:gd name="T2" fmla="*/ 0 w 284"/>
              <a:gd name="T3" fmla="*/ 142 h 370"/>
              <a:gd name="T4" fmla="*/ 142 w 284"/>
              <a:gd name="T5" fmla="*/ 370 h 370"/>
              <a:gd name="T6" fmla="*/ 284 w 284"/>
              <a:gd name="T7" fmla="*/ 142 h 370"/>
              <a:gd name="T8" fmla="*/ 142 w 284"/>
              <a:gd name="T9" fmla="*/ 0 h 370"/>
            </a:gdLst>
            <a:ahLst/>
            <a:cxnLst>
              <a:cxn ang="0">
                <a:pos x="T0" y="T1"/>
              </a:cxn>
              <a:cxn ang="0">
                <a:pos x="T2" y="T3"/>
              </a:cxn>
              <a:cxn ang="0">
                <a:pos x="T4" y="T5"/>
              </a:cxn>
              <a:cxn ang="0">
                <a:pos x="T6" y="T7"/>
              </a:cxn>
              <a:cxn ang="0">
                <a:pos x="T8" y="T9"/>
              </a:cxn>
            </a:cxnLst>
            <a:rect l="0" t="0" r="r" b="b"/>
            <a:pathLst>
              <a:path w="284" h="370">
                <a:moveTo>
                  <a:pt x="142" y="0"/>
                </a:moveTo>
                <a:cubicBezTo>
                  <a:pt x="63" y="0"/>
                  <a:pt x="0" y="64"/>
                  <a:pt x="0" y="142"/>
                </a:cubicBezTo>
                <a:cubicBezTo>
                  <a:pt x="0" y="268"/>
                  <a:pt x="63" y="370"/>
                  <a:pt x="142" y="370"/>
                </a:cubicBezTo>
                <a:cubicBezTo>
                  <a:pt x="220" y="370"/>
                  <a:pt x="284" y="268"/>
                  <a:pt x="284" y="142"/>
                </a:cubicBezTo>
                <a:cubicBezTo>
                  <a:pt x="284" y="64"/>
                  <a:pt x="220" y="0"/>
                  <a:pt x="142" y="0"/>
                </a:cubicBezTo>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TextBox 23">
            <a:extLst>
              <a:ext uri="{FF2B5EF4-FFF2-40B4-BE49-F238E27FC236}">
                <a16:creationId xmlns:a16="http://schemas.microsoft.com/office/drawing/2014/main" id="{62F4044B-97A0-4DDD-964C-88FDA58FE111}"/>
              </a:ext>
            </a:extLst>
          </p:cNvPr>
          <p:cNvSpPr txBox="1"/>
          <p:nvPr/>
        </p:nvSpPr>
        <p:spPr>
          <a:xfrm>
            <a:off x="6263252" y="1789258"/>
            <a:ext cx="216406" cy="153888"/>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1200" cap="none" spc="0" normalizeH="0" baseline="0" noProof="0" dirty="0">
                <a:ln>
                  <a:noFill/>
                </a:ln>
                <a:solidFill>
                  <a:srgbClr val="000000"/>
                </a:solidFill>
                <a:effectLst/>
                <a:uLnTx/>
                <a:uFillTx/>
                <a:latin typeface="Century Gothic"/>
                <a:ea typeface="+mn-ea"/>
                <a:cs typeface="+mn-cs"/>
              </a:rPr>
              <a:t>172</a:t>
            </a:r>
          </a:p>
        </p:txBody>
      </p:sp>
      <p:sp>
        <p:nvSpPr>
          <p:cNvPr id="105" name="Rectangle 104">
            <a:extLst>
              <a:ext uri="{FF2B5EF4-FFF2-40B4-BE49-F238E27FC236}">
                <a16:creationId xmlns:a16="http://schemas.microsoft.com/office/drawing/2014/main" id="{A24A0955-A38C-4D69-8AF5-B5E6B0DF1F9E}"/>
              </a:ext>
            </a:extLst>
          </p:cNvPr>
          <p:cNvSpPr>
            <a:spLocks/>
          </p:cNvSpPr>
          <p:nvPr/>
        </p:nvSpPr>
        <p:spPr>
          <a:xfrm>
            <a:off x="93786" y="3057525"/>
            <a:ext cx="8916864" cy="3136370"/>
          </a:xfrm>
          <a:prstGeom prst="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204762"/>
              </a:buClr>
              <a:buSzTx/>
              <a:buFontTx/>
              <a:buNone/>
              <a:tabLst/>
              <a:defRPr/>
            </a:pPr>
            <a:endParaRPr kumimoji="0" lang="en-US" sz="1400" b="0" i="0" u="none" strike="noStrike" kern="1200" cap="none" spc="0" normalizeH="0" baseline="0" noProof="0" dirty="0" err="1">
              <a:ln>
                <a:noFill/>
              </a:ln>
              <a:solidFill>
                <a:srgbClr val="000000"/>
              </a:solidFill>
              <a:effectLst/>
              <a:uLnTx/>
              <a:uFillTx/>
              <a:latin typeface="Century Gothic"/>
              <a:ea typeface="+mn-ea"/>
              <a:cs typeface="+mn-cs"/>
            </a:endParaRPr>
          </a:p>
        </p:txBody>
      </p:sp>
      <p:sp>
        <p:nvSpPr>
          <p:cNvPr id="106" name="Rectangle: Top Corners Rounded 105">
            <a:extLst>
              <a:ext uri="{FF2B5EF4-FFF2-40B4-BE49-F238E27FC236}">
                <a16:creationId xmlns:a16="http://schemas.microsoft.com/office/drawing/2014/main" id="{8FA77DB3-4CC8-404A-A7FC-A15A17B5A4F4}"/>
              </a:ext>
            </a:extLst>
          </p:cNvPr>
          <p:cNvSpPr>
            <a:spLocks/>
          </p:cNvSpPr>
          <p:nvPr/>
        </p:nvSpPr>
        <p:spPr>
          <a:xfrm>
            <a:off x="93786" y="2762250"/>
            <a:ext cx="2914650" cy="295275"/>
          </a:xfrm>
          <a:prstGeom prst="round2Same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107" name="4. Footnote">
            <a:extLst>
              <a:ext uri="{FF2B5EF4-FFF2-40B4-BE49-F238E27FC236}">
                <a16:creationId xmlns:a16="http://schemas.microsoft.com/office/drawing/2014/main" id="{DCFDA057-B804-4BD2-A34E-017C87BEFF42}"/>
              </a:ext>
            </a:extLst>
          </p:cNvPr>
          <p:cNvSpPr txBox="1">
            <a:spLocks noChangeArrowheads="1"/>
          </p:cNvSpPr>
          <p:nvPr/>
        </p:nvSpPr>
        <p:spPr bwMode="auto">
          <a:xfrm>
            <a:off x="193305" y="2833688"/>
            <a:ext cx="270547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Participants details</a:t>
            </a:r>
          </a:p>
        </p:txBody>
      </p:sp>
      <p:sp>
        <p:nvSpPr>
          <p:cNvPr id="181" name="TextBox 180">
            <a:extLst>
              <a:ext uri="{FF2B5EF4-FFF2-40B4-BE49-F238E27FC236}">
                <a16:creationId xmlns:a16="http://schemas.microsoft.com/office/drawing/2014/main" id="{94CFF02B-A626-4C54-A6B8-091FFBE5E846}"/>
              </a:ext>
            </a:extLst>
          </p:cNvPr>
          <p:cNvSpPr txBox="1">
            <a:spLocks/>
          </p:cNvSpPr>
          <p:nvPr/>
        </p:nvSpPr>
        <p:spPr>
          <a:xfrm>
            <a:off x="525519" y="3195638"/>
            <a:ext cx="1132557" cy="379568"/>
          </a:xfrm>
          <a:prstGeom prst="rect">
            <a:avLst/>
          </a:prstGeom>
          <a:solidFill>
            <a:schemeClr val="accent1"/>
          </a:solidFill>
          <a:ln>
            <a:noFill/>
          </a:ln>
        </p:spPr>
        <p:txBody>
          <a:bodyPr vert="horz" wrap="square" lIns="72009" tIns="72009" rIns="72009" bIns="72009" rtlCol="0" anchor="ctr"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41" name="TextBox 140">
            <a:extLst>
              <a:ext uri="{FF2B5EF4-FFF2-40B4-BE49-F238E27FC236}">
                <a16:creationId xmlns:a16="http://schemas.microsoft.com/office/drawing/2014/main" id="{AE4E2C73-8BB1-4E0B-9218-047F753D2B05}"/>
              </a:ext>
            </a:extLst>
          </p:cNvPr>
          <p:cNvSpPr txBox="1">
            <a:spLocks/>
          </p:cNvSpPr>
          <p:nvPr/>
        </p:nvSpPr>
        <p:spPr>
          <a:xfrm>
            <a:off x="537877" y="3195638"/>
            <a:ext cx="1716374" cy="379568"/>
          </a:xfrm>
          <a:prstGeom prst="rect">
            <a:avLst/>
          </a:prstGeom>
          <a:solidFill>
            <a:schemeClr val="accent2">
              <a:lumMod val="20000"/>
              <a:lumOff val="80000"/>
            </a:schemeClr>
          </a:solidFill>
          <a:ln>
            <a:no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bg1"/>
              </a:buClr>
              <a:buSzPct val="100000"/>
              <a:defRPr sz="10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r>
              <a:rPr kumimoji="0" lang="en-US" sz="1000" b="0" i="0" u="none" strike="noStrike" kern="1200" cap="none" spc="0" normalizeH="0" baseline="0" noProof="0" dirty="0">
                <a:ln>
                  <a:noFill/>
                </a:ln>
                <a:solidFill>
                  <a:srgbClr val="000000"/>
                </a:solidFill>
                <a:effectLst/>
                <a:uLnTx/>
                <a:uFillTx/>
                <a:latin typeface="Century Gothic"/>
                <a:ea typeface="+mn-ea"/>
                <a:cs typeface="+mn-cs"/>
              </a:rPr>
              <a:t>Role</a:t>
            </a:r>
            <a:r>
              <a:rPr kumimoji="0" lang="en-US" sz="1000" b="0" i="0" u="none" strike="noStrike" kern="1200" cap="none" spc="0" normalizeH="0" baseline="30000" noProof="0" dirty="0">
                <a:ln>
                  <a:noFill/>
                </a:ln>
                <a:solidFill>
                  <a:srgbClr val="000000"/>
                </a:solidFill>
                <a:effectLst/>
                <a:uLnTx/>
                <a:uFillTx/>
                <a:latin typeface="Century Gothic"/>
                <a:ea typeface="+mn-ea"/>
                <a:cs typeface="+mn-cs"/>
              </a:rPr>
              <a:t>1</a:t>
            </a:r>
          </a:p>
        </p:txBody>
      </p:sp>
      <p:grpSp>
        <p:nvGrpSpPr>
          <p:cNvPr id="104" name="Group 103">
            <a:extLst>
              <a:ext uri="{FF2B5EF4-FFF2-40B4-BE49-F238E27FC236}">
                <a16:creationId xmlns:a16="http://schemas.microsoft.com/office/drawing/2014/main" id="{F5A22A92-C90A-47F6-BA87-07B260D56C83}"/>
              </a:ext>
            </a:extLst>
          </p:cNvPr>
          <p:cNvGrpSpPr/>
          <p:nvPr/>
        </p:nvGrpSpPr>
        <p:grpSpPr>
          <a:xfrm>
            <a:off x="261079" y="3124200"/>
            <a:ext cx="277183" cy="451721"/>
            <a:chOff x="7283286" y="2858453"/>
            <a:chExt cx="429584" cy="700087"/>
          </a:xfrm>
          <a:solidFill>
            <a:schemeClr val="accent2"/>
          </a:solidFill>
        </p:grpSpPr>
        <p:sp>
          <p:nvSpPr>
            <p:cNvPr id="166" name="Freeform 24">
              <a:extLst>
                <a:ext uri="{FF2B5EF4-FFF2-40B4-BE49-F238E27FC236}">
                  <a16:creationId xmlns:a16="http://schemas.microsoft.com/office/drawing/2014/main" id="{38D99747-7D59-4043-8780-3193C6EE2ABD}"/>
                </a:ext>
              </a:extLst>
            </p:cNvPr>
            <p:cNvSpPr>
              <a:spLocks noEditPoints="1"/>
            </p:cNvSpPr>
            <p:nvPr/>
          </p:nvSpPr>
          <p:spPr bwMode="auto">
            <a:xfrm>
              <a:off x="7283286" y="2969097"/>
              <a:ext cx="429584" cy="589443"/>
            </a:xfrm>
            <a:custGeom>
              <a:avLst/>
              <a:gdLst>
                <a:gd name="T0" fmla="*/ 74 w 1074"/>
                <a:gd name="T1" fmla="*/ 125 h 810"/>
                <a:gd name="T2" fmla="*/ 119 w 1074"/>
                <a:gd name="T3" fmla="*/ 81 h 810"/>
                <a:gd name="T4" fmla="*/ 956 w 1074"/>
                <a:gd name="T5" fmla="*/ 81 h 810"/>
                <a:gd name="T6" fmla="*/ 1000 w 1074"/>
                <a:gd name="T7" fmla="*/ 125 h 810"/>
                <a:gd name="T8" fmla="*/ 1000 w 1074"/>
                <a:gd name="T9" fmla="*/ 673 h 810"/>
                <a:gd name="T10" fmla="*/ 956 w 1074"/>
                <a:gd name="T11" fmla="*/ 718 h 810"/>
                <a:gd name="T12" fmla="*/ 119 w 1074"/>
                <a:gd name="T13" fmla="*/ 718 h 810"/>
                <a:gd name="T14" fmla="*/ 74 w 1074"/>
                <a:gd name="T15" fmla="*/ 673 h 810"/>
                <a:gd name="T16" fmla="*/ 74 w 1074"/>
                <a:gd name="T17" fmla="*/ 125 h 810"/>
                <a:gd name="T18" fmla="*/ 0 w 1074"/>
                <a:gd name="T19" fmla="*/ 756 h 810"/>
                <a:gd name="T20" fmla="*/ 54 w 1074"/>
                <a:gd name="T21" fmla="*/ 810 h 810"/>
                <a:gd name="T22" fmla="*/ 1020 w 1074"/>
                <a:gd name="T23" fmla="*/ 810 h 810"/>
                <a:gd name="T24" fmla="*/ 1074 w 1074"/>
                <a:gd name="T25" fmla="*/ 756 h 810"/>
                <a:gd name="T26" fmla="*/ 1074 w 1074"/>
                <a:gd name="T27" fmla="*/ 0 h 810"/>
                <a:gd name="T28" fmla="*/ 0 w 1074"/>
                <a:gd name="T29" fmla="*/ 0 h 810"/>
                <a:gd name="T30" fmla="*/ 0 w 1074"/>
                <a:gd name="T31" fmla="*/ 756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4" h="810">
                  <a:moveTo>
                    <a:pt x="74" y="125"/>
                  </a:moveTo>
                  <a:cubicBezTo>
                    <a:pt x="74" y="101"/>
                    <a:pt x="94" y="81"/>
                    <a:pt x="119" y="81"/>
                  </a:cubicBezTo>
                  <a:lnTo>
                    <a:pt x="956" y="81"/>
                  </a:lnTo>
                  <a:cubicBezTo>
                    <a:pt x="980" y="81"/>
                    <a:pt x="1000" y="101"/>
                    <a:pt x="1000" y="125"/>
                  </a:cubicBezTo>
                  <a:lnTo>
                    <a:pt x="1000" y="673"/>
                  </a:lnTo>
                  <a:cubicBezTo>
                    <a:pt x="1000" y="698"/>
                    <a:pt x="980" y="718"/>
                    <a:pt x="956" y="718"/>
                  </a:cubicBezTo>
                  <a:lnTo>
                    <a:pt x="119" y="718"/>
                  </a:lnTo>
                  <a:cubicBezTo>
                    <a:pt x="94" y="718"/>
                    <a:pt x="74" y="698"/>
                    <a:pt x="74" y="673"/>
                  </a:cubicBezTo>
                  <a:lnTo>
                    <a:pt x="74" y="125"/>
                  </a:lnTo>
                  <a:close/>
                  <a:moveTo>
                    <a:pt x="0" y="756"/>
                  </a:moveTo>
                  <a:cubicBezTo>
                    <a:pt x="0" y="786"/>
                    <a:pt x="24" y="810"/>
                    <a:pt x="54" y="810"/>
                  </a:cubicBezTo>
                  <a:lnTo>
                    <a:pt x="1020" y="810"/>
                  </a:lnTo>
                  <a:cubicBezTo>
                    <a:pt x="1050" y="810"/>
                    <a:pt x="1074" y="786"/>
                    <a:pt x="1074" y="756"/>
                  </a:cubicBezTo>
                  <a:lnTo>
                    <a:pt x="1074" y="0"/>
                  </a:lnTo>
                  <a:lnTo>
                    <a:pt x="0" y="0"/>
                  </a:lnTo>
                  <a:lnTo>
                    <a:pt x="0" y="7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68" name="Freeform: Shape 167">
              <a:extLst>
                <a:ext uri="{FF2B5EF4-FFF2-40B4-BE49-F238E27FC236}">
                  <a16:creationId xmlns:a16="http://schemas.microsoft.com/office/drawing/2014/main" id="{C8D1529E-3B85-49DB-9361-D66D006F06DA}"/>
                </a:ext>
              </a:extLst>
            </p:cNvPr>
            <p:cNvSpPr/>
            <p:nvPr/>
          </p:nvSpPr>
          <p:spPr>
            <a:xfrm>
              <a:off x="7434876" y="2858453"/>
              <a:ext cx="126405" cy="181504"/>
            </a:xfrm>
            <a:custGeom>
              <a:avLst/>
              <a:gdLst>
                <a:gd name="connsiteX0" fmla="*/ 186817 w 371475"/>
                <a:gd name="connsiteY0" fmla="*/ 133350 h 533400"/>
                <a:gd name="connsiteX1" fmla="*/ 117760 w 371475"/>
                <a:gd name="connsiteY1" fmla="*/ 202407 h 533400"/>
                <a:gd name="connsiteX2" fmla="*/ 186817 w 371475"/>
                <a:gd name="connsiteY2" fmla="*/ 271464 h 533400"/>
                <a:gd name="connsiteX3" fmla="*/ 255874 w 371475"/>
                <a:gd name="connsiteY3" fmla="*/ 202407 h 533400"/>
                <a:gd name="connsiteX4" fmla="*/ 186817 w 371475"/>
                <a:gd name="connsiteY4" fmla="*/ 133350 h 533400"/>
                <a:gd name="connsiteX5" fmla="*/ 92869 w 371475"/>
                <a:gd name="connsiteY5" fmla="*/ 0 h 533400"/>
                <a:gd name="connsiteX6" fmla="*/ 278606 w 371475"/>
                <a:gd name="connsiteY6" fmla="*/ 0 h 533400"/>
                <a:gd name="connsiteX7" fmla="*/ 371475 w 371475"/>
                <a:gd name="connsiteY7" fmla="*/ 533400 h 533400"/>
                <a:gd name="connsiteX8" fmla="*/ 0 w 371475"/>
                <a:gd name="connsiteY8" fmla="*/ 533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75" h="533400">
                  <a:moveTo>
                    <a:pt x="186817" y="133350"/>
                  </a:moveTo>
                  <a:cubicBezTo>
                    <a:pt x="148678" y="133350"/>
                    <a:pt x="117760" y="164268"/>
                    <a:pt x="117760" y="202407"/>
                  </a:cubicBezTo>
                  <a:cubicBezTo>
                    <a:pt x="117760" y="240546"/>
                    <a:pt x="148678" y="271464"/>
                    <a:pt x="186817" y="271464"/>
                  </a:cubicBezTo>
                  <a:cubicBezTo>
                    <a:pt x="224956" y="271464"/>
                    <a:pt x="255874" y="240546"/>
                    <a:pt x="255874" y="202407"/>
                  </a:cubicBezTo>
                  <a:cubicBezTo>
                    <a:pt x="255874" y="164268"/>
                    <a:pt x="224956" y="133350"/>
                    <a:pt x="186817" y="133350"/>
                  </a:cubicBezTo>
                  <a:close/>
                  <a:moveTo>
                    <a:pt x="92869" y="0"/>
                  </a:moveTo>
                  <a:lnTo>
                    <a:pt x="278606" y="0"/>
                  </a:lnTo>
                  <a:lnTo>
                    <a:pt x="371475" y="533400"/>
                  </a:lnTo>
                  <a:lnTo>
                    <a:pt x="0" y="5334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grpSp>
          <p:nvGrpSpPr>
            <p:cNvPr id="99" name="Group 98">
              <a:extLst>
                <a:ext uri="{FF2B5EF4-FFF2-40B4-BE49-F238E27FC236}">
                  <a16:creationId xmlns:a16="http://schemas.microsoft.com/office/drawing/2014/main" id="{78A52A12-5A1A-4440-A5E5-34C71BAC43CA}"/>
                </a:ext>
              </a:extLst>
            </p:cNvPr>
            <p:cNvGrpSpPr/>
            <p:nvPr/>
          </p:nvGrpSpPr>
          <p:grpSpPr>
            <a:xfrm>
              <a:off x="7365072" y="3091532"/>
              <a:ext cx="266013" cy="263344"/>
              <a:chOff x="6289609" y="4335212"/>
              <a:chExt cx="393131" cy="389188"/>
            </a:xfrm>
            <a:grpFill/>
          </p:grpSpPr>
          <p:sp>
            <p:nvSpPr>
              <p:cNvPr id="174" name="Freeform: Shape 173">
                <a:extLst>
                  <a:ext uri="{FF2B5EF4-FFF2-40B4-BE49-F238E27FC236}">
                    <a16:creationId xmlns:a16="http://schemas.microsoft.com/office/drawing/2014/main" id="{52ECFD26-2A8C-4530-9B1C-5BD4DA02BE27}"/>
                  </a:ext>
                </a:extLst>
              </p:cNvPr>
              <p:cNvSpPr>
                <a:spLocks/>
              </p:cNvSpPr>
              <p:nvPr/>
            </p:nvSpPr>
            <p:spPr bwMode="auto">
              <a:xfrm>
                <a:off x="6289609" y="4541759"/>
                <a:ext cx="393131" cy="182641"/>
              </a:xfrm>
              <a:custGeom>
                <a:avLst/>
                <a:gdLst>
                  <a:gd name="connsiteX0" fmla="*/ 140700 w 393131"/>
                  <a:gd name="connsiteY0" fmla="*/ 0 h 182641"/>
                  <a:gd name="connsiteX1" fmla="*/ 196861 w 393131"/>
                  <a:gd name="connsiteY1" fmla="*/ 118144 h 182641"/>
                  <a:gd name="connsiteX2" fmla="*/ 253023 w 393131"/>
                  <a:gd name="connsiteY2" fmla="*/ 0 h 182641"/>
                  <a:gd name="connsiteX3" fmla="*/ 344655 w 393131"/>
                  <a:gd name="connsiteY3" fmla="*/ 28497 h 182641"/>
                  <a:gd name="connsiteX4" fmla="*/ 393131 w 393131"/>
                  <a:gd name="connsiteY4" fmla="*/ 98552 h 182641"/>
                  <a:gd name="connsiteX5" fmla="*/ 393131 w 393131"/>
                  <a:gd name="connsiteY5" fmla="*/ 182641 h 182641"/>
                  <a:gd name="connsiteX6" fmla="*/ 0 w 393131"/>
                  <a:gd name="connsiteY6" fmla="*/ 182641 h 182641"/>
                  <a:gd name="connsiteX7" fmla="*/ 0 w 393131"/>
                  <a:gd name="connsiteY7" fmla="*/ 98552 h 182641"/>
                  <a:gd name="connsiteX8" fmla="*/ 48477 w 393131"/>
                  <a:gd name="connsiteY8" fmla="*/ 28497 h 182641"/>
                  <a:gd name="connsiteX9" fmla="*/ 140700 w 393131"/>
                  <a:gd name="connsiteY9" fmla="*/ 0 h 18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131" h="182641">
                    <a:moveTo>
                      <a:pt x="140700" y="0"/>
                    </a:moveTo>
                    <a:lnTo>
                      <a:pt x="196861" y="118144"/>
                    </a:lnTo>
                    <a:lnTo>
                      <a:pt x="253023" y="0"/>
                    </a:lnTo>
                    <a:cubicBezTo>
                      <a:pt x="267802" y="4750"/>
                      <a:pt x="313914" y="18998"/>
                      <a:pt x="344655" y="28497"/>
                    </a:cubicBezTo>
                    <a:cubicBezTo>
                      <a:pt x="381899" y="40371"/>
                      <a:pt x="393131" y="61150"/>
                      <a:pt x="393131" y="98552"/>
                    </a:cubicBezTo>
                    <a:lnTo>
                      <a:pt x="393131" y="182641"/>
                    </a:lnTo>
                    <a:lnTo>
                      <a:pt x="0" y="182641"/>
                    </a:lnTo>
                    <a:lnTo>
                      <a:pt x="0" y="98552"/>
                    </a:lnTo>
                    <a:cubicBezTo>
                      <a:pt x="0" y="61150"/>
                      <a:pt x="11233" y="40371"/>
                      <a:pt x="48477" y="28497"/>
                    </a:cubicBezTo>
                    <a:cubicBezTo>
                      <a:pt x="79218" y="18998"/>
                      <a:pt x="125920" y="4750"/>
                      <a:pt x="140700"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 name="Freeform 45">
                <a:extLst>
                  <a:ext uri="{FF2B5EF4-FFF2-40B4-BE49-F238E27FC236}">
                    <a16:creationId xmlns:a16="http://schemas.microsoft.com/office/drawing/2014/main" id="{CF167404-3896-4B82-9CA6-412200F13E4C}"/>
                  </a:ext>
                </a:extLst>
              </p:cNvPr>
              <p:cNvSpPr>
                <a:spLocks/>
              </p:cNvSpPr>
              <p:nvPr/>
            </p:nvSpPr>
            <p:spPr bwMode="auto">
              <a:xfrm>
                <a:off x="6403144" y="4335212"/>
                <a:ext cx="167917" cy="219594"/>
              </a:xfrm>
              <a:custGeom>
                <a:avLst/>
                <a:gdLst>
                  <a:gd name="T0" fmla="*/ 142 w 284"/>
                  <a:gd name="T1" fmla="*/ 0 h 370"/>
                  <a:gd name="T2" fmla="*/ 0 w 284"/>
                  <a:gd name="T3" fmla="*/ 142 h 370"/>
                  <a:gd name="T4" fmla="*/ 142 w 284"/>
                  <a:gd name="T5" fmla="*/ 370 h 370"/>
                  <a:gd name="T6" fmla="*/ 284 w 284"/>
                  <a:gd name="T7" fmla="*/ 142 h 370"/>
                  <a:gd name="T8" fmla="*/ 142 w 284"/>
                  <a:gd name="T9" fmla="*/ 0 h 370"/>
                </a:gdLst>
                <a:ahLst/>
                <a:cxnLst>
                  <a:cxn ang="0">
                    <a:pos x="T0" y="T1"/>
                  </a:cxn>
                  <a:cxn ang="0">
                    <a:pos x="T2" y="T3"/>
                  </a:cxn>
                  <a:cxn ang="0">
                    <a:pos x="T4" y="T5"/>
                  </a:cxn>
                  <a:cxn ang="0">
                    <a:pos x="T6" y="T7"/>
                  </a:cxn>
                  <a:cxn ang="0">
                    <a:pos x="T8" y="T9"/>
                  </a:cxn>
                </a:cxnLst>
                <a:rect l="0" t="0" r="r" b="b"/>
                <a:pathLst>
                  <a:path w="284" h="370">
                    <a:moveTo>
                      <a:pt x="142" y="0"/>
                    </a:moveTo>
                    <a:cubicBezTo>
                      <a:pt x="63" y="0"/>
                      <a:pt x="0" y="64"/>
                      <a:pt x="0" y="142"/>
                    </a:cubicBezTo>
                    <a:cubicBezTo>
                      <a:pt x="0" y="268"/>
                      <a:pt x="63" y="370"/>
                      <a:pt x="142" y="370"/>
                    </a:cubicBezTo>
                    <a:cubicBezTo>
                      <a:pt x="220" y="370"/>
                      <a:pt x="284" y="268"/>
                      <a:pt x="284" y="142"/>
                    </a:cubicBezTo>
                    <a:cubicBezTo>
                      <a:pt x="284" y="64"/>
                      <a:pt x="220" y="0"/>
                      <a:pt x="142" y="0"/>
                    </a:cubicBezTo>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grpSp>
        <p:cxnSp>
          <p:nvCxnSpPr>
            <p:cNvPr id="101" name="Straight Connector 100">
              <a:extLst>
                <a:ext uri="{FF2B5EF4-FFF2-40B4-BE49-F238E27FC236}">
                  <a16:creationId xmlns:a16="http://schemas.microsoft.com/office/drawing/2014/main" id="{5C90B39A-B27D-4472-B943-6F6EB8056F2F}"/>
                </a:ext>
              </a:extLst>
            </p:cNvPr>
            <p:cNvCxnSpPr>
              <a:cxnSpLocks/>
            </p:cNvCxnSpPr>
            <p:nvPr/>
          </p:nvCxnSpPr>
          <p:spPr>
            <a:xfrm>
              <a:off x="7361416" y="3425977"/>
              <a:ext cx="273324" cy="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7" name="TextBox 196">
            <a:extLst>
              <a:ext uri="{FF2B5EF4-FFF2-40B4-BE49-F238E27FC236}">
                <a16:creationId xmlns:a16="http://schemas.microsoft.com/office/drawing/2014/main" id="{28B77593-D781-46AB-A4A0-19559FEEA11B}"/>
              </a:ext>
            </a:extLst>
          </p:cNvPr>
          <p:cNvSpPr txBox="1">
            <a:spLocks/>
          </p:cNvSpPr>
          <p:nvPr/>
        </p:nvSpPr>
        <p:spPr>
          <a:xfrm>
            <a:off x="2629233" y="3197225"/>
            <a:ext cx="1132557" cy="379568"/>
          </a:xfrm>
          <a:custGeom>
            <a:avLst/>
            <a:gdLst>
              <a:gd name="connsiteX0" fmla="*/ 0 w 1132557"/>
              <a:gd name="connsiteY0" fmla="*/ 0 h 379568"/>
              <a:gd name="connsiteX1" fmla="*/ 1132557 w 1132557"/>
              <a:gd name="connsiteY1" fmla="*/ 0 h 379568"/>
              <a:gd name="connsiteX2" fmla="*/ 1132557 w 1132557"/>
              <a:gd name="connsiteY2" fmla="*/ 379568 h 379568"/>
              <a:gd name="connsiteX3" fmla="*/ 0 w 1132557"/>
              <a:gd name="connsiteY3" fmla="*/ 379568 h 379568"/>
              <a:gd name="connsiteX4" fmla="*/ 0 w 1132557"/>
              <a:gd name="connsiteY4" fmla="*/ 229341 h 379568"/>
              <a:gd name="connsiteX5" fmla="*/ 24493 w 1132557"/>
              <a:gd name="connsiteY5" fmla="*/ 224396 h 379568"/>
              <a:gd name="connsiteX6" fmla="*/ 79032 w 1132557"/>
              <a:gd name="connsiteY6" fmla="*/ 142116 h 379568"/>
              <a:gd name="connsiteX7" fmla="*/ 24493 w 1132557"/>
              <a:gd name="connsiteY7" fmla="*/ 59837 h 379568"/>
              <a:gd name="connsiteX8" fmla="*/ 0 w 1132557"/>
              <a:gd name="connsiteY8" fmla="*/ 54892 h 37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2557" h="379568">
                <a:moveTo>
                  <a:pt x="0" y="0"/>
                </a:moveTo>
                <a:lnTo>
                  <a:pt x="1132557" y="0"/>
                </a:lnTo>
                <a:lnTo>
                  <a:pt x="1132557" y="379568"/>
                </a:lnTo>
                <a:lnTo>
                  <a:pt x="0" y="379568"/>
                </a:lnTo>
                <a:lnTo>
                  <a:pt x="0" y="229341"/>
                </a:lnTo>
                <a:lnTo>
                  <a:pt x="24493" y="224396"/>
                </a:lnTo>
                <a:cubicBezTo>
                  <a:pt x="56543" y="210840"/>
                  <a:pt x="79032" y="179104"/>
                  <a:pt x="79032" y="142116"/>
                </a:cubicBezTo>
                <a:cubicBezTo>
                  <a:pt x="79032" y="105128"/>
                  <a:pt x="56543" y="73393"/>
                  <a:pt x="24493" y="59837"/>
                </a:cubicBezTo>
                <a:lnTo>
                  <a:pt x="0" y="54892"/>
                </a:lnTo>
                <a:close/>
              </a:path>
            </a:pathLst>
          </a:custGeom>
          <a:solidFill>
            <a:schemeClr val="accent2">
              <a:lumMod val="20000"/>
              <a:lumOff val="80000"/>
            </a:schemeClr>
          </a:solidFill>
          <a:ln>
            <a:no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bg1"/>
              </a:buClr>
              <a:buSzPct val="100000"/>
              <a:defRPr sz="10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endParaRPr kumimoji="0" lang="en-US" sz="10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43" name="TextBox 142">
            <a:extLst>
              <a:ext uri="{FF2B5EF4-FFF2-40B4-BE49-F238E27FC236}">
                <a16:creationId xmlns:a16="http://schemas.microsoft.com/office/drawing/2014/main" id="{6B2AA597-9B96-451E-A5E1-70D841769333}"/>
              </a:ext>
            </a:extLst>
          </p:cNvPr>
          <p:cNvSpPr txBox="1">
            <a:spLocks/>
          </p:cNvSpPr>
          <p:nvPr/>
        </p:nvSpPr>
        <p:spPr>
          <a:xfrm>
            <a:off x="2710196" y="3197225"/>
            <a:ext cx="1705927" cy="379568"/>
          </a:xfrm>
          <a:prstGeom prst="rect">
            <a:avLst/>
          </a:prstGeom>
          <a:solidFill>
            <a:schemeClr val="accent2">
              <a:lumMod val="20000"/>
              <a:lumOff val="80000"/>
            </a:schemeClr>
          </a:solidFill>
          <a:ln>
            <a:no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bg1"/>
              </a:buClr>
              <a:buSzPct val="100000"/>
              <a:defRPr sz="10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r>
              <a:rPr kumimoji="0" lang="en-US" sz="1000" b="0" i="0" u="none" strike="noStrike" kern="1200" cap="none" spc="0" normalizeH="0" baseline="0" noProof="0" dirty="0">
                <a:ln>
                  <a:noFill/>
                </a:ln>
                <a:solidFill>
                  <a:srgbClr val="000000"/>
                </a:solidFill>
                <a:effectLst/>
                <a:uLnTx/>
                <a:uFillTx/>
                <a:latin typeface="Century Gothic"/>
                <a:ea typeface="+mn-ea"/>
                <a:cs typeface="+mn-cs"/>
              </a:rPr>
              <a:t>Experience in years</a:t>
            </a:r>
          </a:p>
        </p:txBody>
      </p:sp>
      <p:sp>
        <p:nvSpPr>
          <p:cNvPr id="190" name="Freeform 57">
            <a:extLst>
              <a:ext uri="{FF2B5EF4-FFF2-40B4-BE49-F238E27FC236}">
                <a16:creationId xmlns:a16="http://schemas.microsoft.com/office/drawing/2014/main" id="{B4CDAA7B-69D1-46F6-B45F-E6F8CFA806E1}"/>
              </a:ext>
            </a:extLst>
          </p:cNvPr>
          <p:cNvSpPr>
            <a:spLocks/>
          </p:cNvSpPr>
          <p:nvPr/>
        </p:nvSpPr>
        <p:spPr bwMode="auto">
          <a:xfrm>
            <a:off x="2521283" y="3262313"/>
            <a:ext cx="127846" cy="121576"/>
          </a:xfrm>
          <a:custGeom>
            <a:avLst/>
            <a:gdLst>
              <a:gd name="T0" fmla="*/ 249 w 1305"/>
              <a:gd name="T1" fmla="*/ 1241 h 1241"/>
              <a:gd name="T2" fmla="*/ 653 w 1305"/>
              <a:gd name="T3" fmla="*/ 1097 h 1241"/>
              <a:gd name="T4" fmla="*/ 1055 w 1305"/>
              <a:gd name="T5" fmla="*/ 1241 h 1241"/>
              <a:gd name="T6" fmla="*/ 1044 w 1305"/>
              <a:gd name="T7" fmla="*/ 811 h 1241"/>
              <a:gd name="T8" fmla="*/ 1305 w 1305"/>
              <a:gd name="T9" fmla="*/ 473 h 1241"/>
              <a:gd name="T10" fmla="*/ 896 w 1305"/>
              <a:gd name="T11" fmla="*/ 352 h 1241"/>
              <a:gd name="T12" fmla="*/ 653 w 1305"/>
              <a:gd name="T13" fmla="*/ 0 h 1241"/>
              <a:gd name="T14" fmla="*/ 411 w 1305"/>
              <a:gd name="T15" fmla="*/ 352 h 1241"/>
              <a:gd name="T16" fmla="*/ 0 w 1305"/>
              <a:gd name="T17" fmla="*/ 473 h 1241"/>
              <a:gd name="T18" fmla="*/ 263 w 1305"/>
              <a:gd name="T19" fmla="*/ 811 h 1241"/>
              <a:gd name="T20" fmla="*/ 249 w 1305"/>
              <a:gd name="T21" fmla="*/ 1241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5" h="1241">
                <a:moveTo>
                  <a:pt x="249" y="1241"/>
                </a:moveTo>
                <a:lnTo>
                  <a:pt x="653" y="1097"/>
                </a:lnTo>
                <a:lnTo>
                  <a:pt x="1055" y="1241"/>
                </a:lnTo>
                <a:lnTo>
                  <a:pt x="1044" y="811"/>
                </a:lnTo>
                <a:lnTo>
                  <a:pt x="1305" y="473"/>
                </a:lnTo>
                <a:lnTo>
                  <a:pt x="896" y="352"/>
                </a:lnTo>
                <a:lnTo>
                  <a:pt x="653" y="0"/>
                </a:lnTo>
                <a:lnTo>
                  <a:pt x="411" y="352"/>
                </a:lnTo>
                <a:lnTo>
                  <a:pt x="0" y="473"/>
                </a:lnTo>
                <a:lnTo>
                  <a:pt x="263" y="811"/>
                </a:lnTo>
                <a:lnTo>
                  <a:pt x="249" y="1241"/>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1" name="Freeform 58">
            <a:extLst>
              <a:ext uri="{FF2B5EF4-FFF2-40B4-BE49-F238E27FC236}">
                <a16:creationId xmlns:a16="http://schemas.microsoft.com/office/drawing/2014/main" id="{B44F7FE8-61B7-486C-B83C-BA0904E2F825}"/>
              </a:ext>
            </a:extLst>
          </p:cNvPr>
          <p:cNvSpPr>
            <a:spLocks/>
          </p:cNvSpPr>
          <p:nvPr/>
        </p:nvSpPr>
        <p:spPr bwMode="auto">
          <a:xfrm>
            <a:off x="2510171" y="3467100"/>
            <a:ext cx="148909" cy="146460"/>
          </a:xfrm>
          <a:custGeom>
            <a:avLst/>
            <a:gdLst>
              <a:gd name="T0" fmla="*/ 333 w 665"/>
              <a:gd name="T1" fmla="*/ 85 h 654"/>
              <a:gd name="T2" fmla="*/ 50 w 665"/>
              <a:gd name="T3" fmla="*/ 24 h 654"/>
              <a:gd name="T4" fmla="*/ 0 w 665"/>
              <a:gd name="T5" fmla="*/ 0 h 654"/>
              <a:gd name="T6" fmla="*/ 0 w 665"/>
              <a:gd name="T7" fmla="*/ 654 h 654"/>
              <a:gd name="T8" fmla="*/ 333 w 665"/>
              <a:gd name="T9" fmla="*/ 432 h 654"/>
              <a:gd name="T10" fmla="*/ 665 w 665"/>
              <a:gd name="T11" fmla="*/ 654 h 654"/>
              <a:gd name="T12" fmla="*/ 665 w 665"/>
              <a:gd name="T13" fmla="*/ 0 h 654"/>
              <a:gd name="T14" fmla="*/ 615 w 665"/>
              <a:gd name="T15" fmla="*/ 24 h 654"/>
              <a:gd name="T16" fmla="*/ 333 w 665"/>
              <a:gd name="T17" fmla="*/ 85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5" h="654">
                <a:moveTo>
                  <a:pt x="333" y="85"/>
                </a:moveTo>
                <a:cubicBezTo>
                  <a:pt x="232" y="85"/>
                  <a:pt x="136" y="63"/>
                  <a:pt x="50" y="24"/>
                </a:cubicBezTo>
                <a:cubicBezTo>
                  <a:pt x="33" y="17"/>
                  <a:pt x="16" y="8"/>
                  <a:pt x="0" y="0"/>
                </a:cubicBezTo>
                <a:lnTo>
                  <a:pt x="0" y="654"/>
                </a:lnTo>
                <a:lnTo>
                  <a:pt x="333" y="432"/>
                </a:lnTo>
                <a:lnTo>
                  <a:pt x="665" y="654"/>
                </a:lnTo>
                <a:lnTo>
                  <a:pt x="665" y="0"/>
                </a:lnTo>
                <a:cubicBezTo>
                  <a:pt x="649" y="8"/>
                  <a:pt x="632" y="17"/>
                  <a:pt x="615" y="24"/>
                </a:cubicBezTo>
                <a:cubicBezTo>
                  <a:pt x="529" y="63"/>
                  <a:pt x="433" y="85"/>
                  <a:pt x="333" y="85"/>
                </a:cubicBezTo>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92" name="Freeform 59">
            <a:extLst>
              <a:ext uri="{FF2B5EF4-FFF2-40B4-BE49-F238E27FC236}">
                <a16:creationId xmlns:a16="http://schemas.microsoft.com/office/drawing/2014/main" id="{4903CB07-A21D-4069-AA1A-6409EFB97AA8}"/>
              </a:ext>
            </a:extLst>
          </p:cNvPr>
          <p:cNvSpPr>
            <a:spLocks noEditPoints="1"/>
          </p:cNvSpPr>
          <p:nvPr/>
        </p:nvSpPr>
        <p:spPr bwMode="auto">
          <a:xfrm>
            <a:off x="2445083" y="3190875"/>
            <a:ext cx="279596" cy="279792"/>
          </a:xfrm>
          <a:custGeom>
            <a:avLst/>
            <a:gdLst>
              <a:gd name="T0" fmla="*/ 1249 w 1249"/>
              <a:gd name="T1" fmla="*/ 623 h 1249"/>
              <a:gd name="T2" fmla="*/ 625 w 1249"/>
              <a:gd name="T3" fmla="*/ 0 h 1249"/>
              <a:gd name="T4" fmla="*/ 625 w 1249"/>
              <a:gd name="T5" fmla="*/ 0 h 1249"/>
              <a:gd name="T6" fmla="*/ 621 w 1249"/>
              <a:gd name="T7" fmla="*/ 0 h 1249"/>
              <a:gd name="T8" fmla="*/ 0 w 1249"/>
              <a:gd name="T9" fmla="*/ 623 h 1249"/>
              <a:gd name="T10" fmla="*/ 0 w 1249"/>
              <a:gd name="T11" fmla="*/ 625 h 1249"/>
              <a:gd name="T12" fmla="*/ 0 w 1249"/>
              <a:gd name="T13" fmla="*/ 625 h 1249"/>
              <a:gd name="T14" fmla="*/ 1 w 1249"/>
              <a:gd name="T15" fmla="*/ 662 h 1249"/>
              <a:gd name="T16" fmla="*/ 2 w 1249"/>
              <a:gd name="T17" fmla="*/ 673 h 1249"/>
              <a:gd name="T18" fmla="*/ 5 w 1249"/>
              <a:gd name="T19" fmla="*/ 701 h 1249"/>
              <a:gd name="T20" fmla="*/ 6 w 1249"/>
              <a:gd name="T21" fmla="*/ 711 h 1249"/>
              <a:gd name="T22" fmla="*/ 12 w 1249"/>
              <a:gd name="T23" fmla="*/ 745 h 1249"/>
              <a:gd name="T24" fmla="*/ 12 w 1249"/>
              <a:gd name="T25" fmla="*/ 747 h 1249"/>
              <a:gd name="T26" fmla="*/ 32 w 1249"/>
              <a:gd name="T27" fmla="*/ 822 h 1249"/>
              <a:gd name="T28" fmla="*/ 33 w 1249"/>
              <a:gd name="T29" fmla="*/ 825 h 1249"/>
              <a:gd name="T30" fmla="*/ 292 w 1249"/>
              <a:gd name="T31" fmla="*/ 1153 h 1249"/>
              <a:gd name="T32" fmla="*/ 342 w 1249"/>
              <a:gd name="T33" fmla="*/ 1182 h 1249"/>
              <a:gd name="T34" fmla="*/ 510 w 1249"/>
              <a:gd name="T35" fmla="*/ 1239 h 1249"/>
              <a:gd name="T36" fmla="*/ 517 w 1249"/>
              <a:gd name="T37" fmla="*/ 1240 h 1249"/>
              <a:gd name="T38" fmla="*/ 544 w 1249"/>
              <a:gd name="T39" fmla="*/ 1244 h 1249"/>
              <a:gd name="T40" fmla="*/ 553 w 1249"/>
              <a:gd name="T41" fmla="*/ 1245 h 1249"/>
              <a:gd name="T42" fmla="*/ 579 w 1249"/>
              <a:gd name="T43" fmla="*/ 1248 h 1249"/>
              <a:gd name="T44" fmla="*/ 589 w 1249"/>
              <a:gd name="T45" fmla="*/ 1248 h 1249"/>
              <a:gd name="T46" fmla="*/ 625 w 1249"/>
              <a:gd name="T47" fmla="*/ 1249 h 1249"/>
              <a:gd name="T48" fmla="*/ 625 w 1249"/>
              <a:gd name="T49" fmla="*/ 1249 h 1249"/>
              <a:gd name="T50" fmla="*/ 625 w 1249"/>
              <a:gd name="T51" fmla="*/ 1249 h 1249"/>
              <a:gd name="T52" fmla="*/ 660 w 1249"/>
              <a:gd name="T53" fmla="*/ 1248 h 1249"/>
              <a:gd name="T54" fmla="*/ 670 w 1249"/>
              <a:gd name="T55" fmla="*/ 1248 h 1249"/>
              <a:gd name="T56" fmla="*/ 696 w 1249"/>
              <a:gd name="T57" fmla="*/ 1245 h 1249"/>
              <a:gd name="T58" fmla="*/ 705 w 1249"/>
              <a:gd name="T59" fmla="*/ 1244 h 1249"/>
              <a:gd name="T60" fmla="*/ 733 w 1249"/>
              <a:gd name="T61" fmla="*/ 1240 h 1249"/>
              <a:gd name="T62" fmla="*/ 739 w 1249"/>
              <a:gd name="T63" fmla="*/ 1239 h 1249"/>
              <a:gd name="T64" fmla="*/ 907 w 1249"/>
              <a:gd name="T65" fmla="*/ 1182 h 1249"/>
              <a:gd name="T66" fmla="*/ 957 w 1249"/>
              <a:gd name="T67" fmla="*/ 1153 h 1249"/>
              <a:gd name="T68" fmla="*/ 1217 w 1249"/>
              <a:gd name="T69" fmla="*/ 825 h 1249"/>
              <a:gd name="T70" fmla="*/ 1217 w 1249"/>
              <a:gd name="T71" fmla="*/ 822 h 1249"/>
              <a:gd name="T72" fmla="*/ 1237 w 1249"/>
              <a:gd name="T73" fmla="*/ 747 h 1249"/>
              <a:gd name="T74" fmla="*/ 1238 w 1249"/>
              <a:gd name="T75" fmla="*/ 745 h 1249"/>
              <a:gd name="T76" fmla="*/ 1243 w 1249"/>
              <a:gd name="T77" fmla="*/ 711 h 1249"/>
              <a:gd name="T78" fmla="*/ 1245 w 1249"/>
              <a:gd name="T79" fmla="*/ 701 h 1249"/>
              <a:gd name="T80" fmla="*/ 1247 w 1249"/>
              <a:gd name="T81" fmla="*/ 673 h 1249"/>
              <a:gd name="T82" fmla="*/ 1248 w 1249"/>
              <a:gd name="T83" fmla="*/ 662 h 1249"/>
              <a:gd name="T84" fmla="*/ 1249 w 1249"/>
              <a:gd name="T85" fmla="*/ 625 h 1249"/>
              <a:gd name="T86" fmla="*/ 1249 w 1249"/>
              <a:gd name="T87" fmla="*/ 625 h 1249"/>
              <a:gd name="T88" fmla="*/ 1249 w 1249"/>
              <a:gd name="T89" fmla="*/ 623 h 1249"/>
              <a:gd name="T90" fmla="*/ 625 w 1249"/>
              <a:gd name="T91" fmla="*/ 229 h 1249"/>
              <a:gd name="T92" fmla="*/ 1021 w 1249"/>
              <a:gd name="T93" fmla="*/ 625 h 1249"/>
              <a:gd name="T94" fmla="*/ 625 w 1249"/>
              <a:gd name="T95" fmla="*/ 1021 h 1249"/>
              <a:gd name="T96" fmla="*/ 229 w 1249"/>
              <a:gd name="T97" fmla="*/ 625 h 1249"/>
              <a:gd name="T98" fmla="*/ 625 w 1249"/>
              <a:gd name="T99" fmla="*/ 22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9" h="1249">
                <a:moveTo>
                  <a:pt x="1249" y="623"/>
                </a:moveTo>
                <a:cubicBezTo>
                  <a:pt x="1248" y="279"/>
                  <a:pt x="969" y="0"/>
                  <a:pt x="625" y="0"/>
                </a:cubicBezTo>
                <a:lnTo>
                  <a:pt x="625" y="0"/>
                </a:lnTo>
                <a:cubicBezTo>
                  <a:pt x="623" y="0"/>
                  <a:pt x="622" y="0"/>
                  <a:pt x="621" y="0"/>
                </a:cubicBezTo>
                <a:cubicBezTo>
                  <a:pt x="278" y="2"/>
                  <a:pt x="1" y="280"/>
                  <a:pt x="0" y="623"/>
                </a:cubicBezTo>
                <a:cubicBezTo>
                  <a:pt x="0" y="623"/>
                  <a:pt x="0" y="624"/>
                  <a:pt x="0" y="625"/>
                </a:cubicBezTo>
                <a:lnTo>
                  <a:pt x="0" y="625"/>
                </a:lnTo>
                <a:cubicBezTo>
                  <a:pt x="0" y="637"/>
                  <a:pt x="0" y="650"/>
                  <a:pt x="1" y="662"/>
                </a:cubicBezTo>
                <a:cubicBezTo>
                  <a:pt x="1" y="666"/>
                  <a:pt x="2" y="669"/>
                  <a:pt x="2" y="673"/>
                </a:cubicBezTo>
                <a:cubicBezTo>
                  <a:pt x="3" y="682"/>
                  <a:pt x="4" y="692"/>
                  <a:pt x="5" y="701"/>
                </a:cubicBezTo>
                <a:cubicBezTo>
                  <a:pt x="5" y="704"/>
                  <a:pt x="6" y="708"/>
                  <a:pt x="6" y="711"/>
                </a:cubicBezTo>
                <a:cubicBezTo>
                  <a:pt x="8" y="722"/>
                  <a:pt x="9" y="734"/>
                  <a:pt x="12" y="745"/>
                </a:cubicBezTo>
                <a:cubicBezTo>
                  <a:pt x="12" y="745"/>
                  <a:pt x="12" y="746"/>
                  <a:pt x="12" y="747"/>
                </a:cubicBezTo>
                <a:cubicBezTo>
                  <a:pt x="17" y="773"/>
                  <a:pt x="24" y="798"/>
                  <a:pt x="32" y="822"/>
                </a:cubicBezTo>
                <a:cubicBezTo>
                  <a:pt x="32" y="823"/>
                  <a:pt x="33" y="824"/>
                  <a:pt x="33" y="825"/>
                </a:cubicBezTo>
                <a:cubicBezTo>
                  <a:pt x="79" y="962"/>
                  <a:pt x="172" y="1077"/>
                  <a:pt x="292" y="1153"/>
                </a:cubicBezTo>
                <a:cubicBezTo>
                  <a:pt x="308" y="1164"/>
                  <a:pt x="325" y="1173"/>
                  <a:pt x="342" y="1182"/>
                </a:cubicBezTo>
                <a:cubicBezTo>
                  <a:pt x="394" y="1208"/>
                  <a:pt x="451" y="1228"/>
                  <a:pt x="510" y="1239"/>
                </a:cubicBezTo>
                <a:cubicBezTo>
                  <a:pt x="512" y="1239"/>
                  <a:pt x="514" y="1240"/>
                  <a:pt x="517" y="1240"/>
                </a:cubicBezTo>
                <a:cubicBezTo>
                  <a:pt x="526" y="1241"/>
                  <a:pt x="535" y="1243"/>
                  <a:pt x="544" y="1244"/>
                </a:cubicBezTo>
                <a:cubicBezTo>
                  <a:pt x="547" y="1244"/>
                  <a:pt x="550" y="1245"/>
                  <a:pt x="553" y="1245"/>
                </a:cubicBezTo>
                <a:cubicBezTo>
                  <a:pt x="562" y="1246"/>
                  <a:pt x="571" y="1247"/>
                  <a:pt x="579" y="1248"/>
                </a:cubicBezTo>
                <a:cubicBezTo>
                  <a:pt x="583" y="1248"/>
                  <a:pt x="586" y="1248"/>
                  <a:pt x="589" y="1248"/>
                </a:cubicBezTo>
                <a:cubicBezTo>
                  <a:pt x="601" y="1249"/>
                  <a:pt x="613" y="1249"/>
                  <a:pt x="625" y="1249"/>
                </a:cubicBezTo>
                <a:lnTo>
                  <a:pt x="625" y="1249"/>
                </a:lnTo>
                <a:lnTo>
                  <a:pt x="625" y="1249"/>
                </a:lnTo>
                <a:cubicBezTo>
                  <a:pt x="637" y="1249"/>
                  <a:pt x="649" y="1249"/>
                  <a:pt x="660" y="1248"/>
                </a:cubicBezTo>
                <a:cubicBezTo>
                  <a:pt x="663" y="1248"/>
                  <a:pt x="667" y="1248"/>
                  <a:pt x="670" y="1248"/>
                </a:cubicBezTo>
                <a:cubicBezTo>
                  <a:pt x="679" y="1247"/>
                  <a:pt x="687" y="1246"/>
                  <a:pt x="696" y="1245"/>
                </a:cubicBezTo>
                <a:cubicBezTo>
                  <a:pt x="699" y="1245"/>
                  <a:pt x="702" y="1244"/>
                  <a:pt x="705" y="1244"/>
                </a:cubicBezTo>
                <a:cubicBezTo>
                  <a:pt x="715" y="1243"/>
                  <a:pt x="724" y="1241"/>
                  <a:pt x="733" y="1240"/>
                </a:cubicBezTo>
                <a:cubicBezTo>
                  <a:pt x="735" y="1239"/>
                  <a:pt x="737" y="1239"/>
                  <a:pt x="739" y="1239"/>
                </a:cubicBezTo>
                <a:cubicBezTo>
                  <a:pt x="799" y="1228"/>
                  <a:pt x="855" y="1208"/>
                  <a:pt x="907" y="1182"/>
                </a:cubicBezTo>
                <a:cubicBezTo>
                  <a:pt x="925" y="1173"/>
                  <a:pt x="941" y="1164"/>
                  <a:pt x="957" y="1153"/>
                </a:cubicBezTo>
                <a:cubicBezTo>
                  <a:pt x="1078" y="1077"/>
                  <a:pt x="1170" y="962"/>
                  <a:pt x="1217" y="825"/>
                </a:cubicBezTo>
                <a:cubicBezTo>
                  <a:pt x="1217" y="824"/>
                  <a:pt x="1217" y="823"/>
                  <a:pt x="1217" y="822"/>
                </a:cubicBezTo>
                <a:cubicBezTo>
                  <a:pt x="1226" y="798"/>
                  <a:pt x="1232" y="773"/>
                  <a:pt x="1237" y="747"/>
                </a:cubicBezTo>
                <a:lnTo>
                  <a:pt x="1238" y="745"/>
                </a:lnTo>
                <a:cubicBezTo>
                  <a:pt x="1240" y="734"/>
                  <a:pt x="1242" y="722"/>
                  <a:pt x="1243" y="711"/>
                </a:cubicBezTo>
                <a:cubicBezTo>
                  <a:pt x="1244" y="708"/>
                  <a:pt x="1244" y="704"/>
                  <a:pt x="1245" y="701"/>
                </a:cubicBezTo>
                <a:cubicBezTo>
                  <a:pt x="1246" y="692"/>
                  <a:pt x="1247" y="682"/>
                  <a:pt x="1247" y="673"/>
                </a:cubicBezTo>
                <a:cubicBezTo>
                  <a:pt x="1248" y="669"/>
                  <a:pt x="1248" y="666"/>
                  <a:pt x="1248" y="662"/>
                </a:cubicBezTo>
                <a:cubicBezTo>
                  <a:pt x="1249" y="650"/>
                  <a:pt x="1249" y="637"/>
                  <a:pt x="1249" y="625"/>
                </a:cubicBezTo>
                <a:lnTo>
                  <a:pt x="1249" y="625"/>
                </a:lnTo>
                <a:lnTo>
                  <a:pt x="1249" y="623"/>
                </a:lnTo>
                <a:close/>
                <a:moveTo>
                  <a:pt x="625" y="229"/>
                </a:moveTo>
                <a:cubicBezTo>
                  <a:pt x="843" y="229"/>
                  <a:pt x="1021" y="406"/>
                  <a:pt x="1021" y="625"/>
                </a:cubicBezTo>
                <a:cubicBezTo>
                  <a:pt x="1021" y="843"/>
                  <a:pt x="843" y="1021"/>
                  <a:pt x="625" y="1021"/>
                </a:cubicBezTo>
                <a:cubicBezTo>
                  <a:pt x="406" y="1021"/>
                  <a:pt x="229" y="843"/>
                  <a:pt x="229" y="625"/>
                </a:cubicBezTo>
                <a:cubicBezTo>
                  <a:pt x="229" y="406"/>
                  <a:pt x="406" y="229"/>
                  <a:pt x="625" y="229"/>
                </a:cubicBezTo>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88" name="Oval 187">
            <a:extLst>
              <a:ext uri="{FF2B5EF4-FFF2-40B4-BE49-F238E27FC236}">
                <a16:creationId xmlns:a16="http://schemas.microsoft.com/office/drawing/2014/main" id="{8DE46DE4-891F-46EA-B565-0872A6C1F2E4}"/>
              </a:ext>
            </a:extLst>
          </p:cNvPr>
          <p:cNvSpPr/>
          <p:nvPr/>
        </p:nvSpPr>
        <p:spPr>
          <a:xfrm>
            <a:off x="2933409" y="4326516"/>
            <a:ext cx="1042988" cy="1042986"/>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148" name="TextBox 147">
            <a:extLst>
              <a:ext uri="{FF2B5EF4-FFF2-40B4-BE49-F238E27FC236}">
                <a16:creationId xmlns:a16="http://schemas.microsoft.com/office/drawing/2014/main" id="{CA3FB3F3-D0C2-4FEB-AF1A-D07FF6596C7B}"/>
              </a:ext>
            </a:extLst>
          </p:cNvPr>
          <p:cNvSpPr txBox="1">
            <a:spLocks/>
          </p:cNvSpPr>
          <p:nvPr/>
        </p:nvSpPr>
        <p:spPr>
          <a:xfrm>
            <a:off x="4886035" y="3198813"/>
            <a:ext cx="158625" cy="379568"/>
          </a:xfrm>
          <a:prstGeom prst="rect">
            <a:avLst/>
          </a:prstGeom>
          <a:solidFill>
            <a:schemeClr val="accent2">
              <a:lumMod val="20000"/>
              <a:lumOff val="80000"/>
            </a:schemeClr>
          </a:solidFill>
          <a:ln>
            <a:no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bg1"/>
              </a:buClr>
              <a:buSzPct val="100000"/>
              <a:defRPr sz="10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endParaRPr kumimoji="0" lang="en-US" sz="10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49" name="TextBox 148">
            <a:extLst>
              <a:ext uri="{FF2B5EF4-FFF2-40B4-BE49-F238E27FC236}">
                <a16:creationId xmlns:a16="http://schemas.microsoft.com/office/drawing/2014/main" id="{92E32E5F-BAAC-46E3-9687-A33F7C31E189}"/>
              </a:ext>
            </a:extLst>
          </p:cNvPr>
          <p:cNvSpPr txBox="1">
            <a:spLocks/>
          </p:cNvSpPr>
          <p:nvPr/>
        </p:nvSpPr>
        <p:spPr>
          <a:xfrm>
            <a:off x="4949534" y="3198813"/>
            <a:ext cx="3874426" cy="379568"/>
          </a:xfrm>
          <a:prstGeom prst="rect">
            <a:avLst/>
          </a:prstGeom>
          <a:solidFill>
            <a:schemeClr val="accent2">
              <a:lumMod val="20000"/>
              <a:lumOff val="80000"/>
            </a:schemeClr>
          </a:solidFill>
          <a:ln>
            <a:no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bg1"/>
              </a:buClr>
              <a:buSzPct val="100000"/>
              <a:defRPr sz="10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r>
              <a:rPr kumimoji="0" lang="en-US" sz="1000" b="0" i="0" u="none" strike="noStrike" kern="1200" cap="none" spc="0" normalizeH="0" baseline="0" noProof="0" dirty="0">
                <a:ln>
                  <a:noFill/>
                </a:ln>
                <a:solidFill>
                  <a:srgbClr val="000000"/>
                </a:solidFill>
                <a:effectLst/>
                <a:uLnTx/>
                <a:uFillTx/>
                <a:latin typeface="Century Gothic"/>
                <a:ea typeface="+mn-ea"/>
                <a:cs typeface="+mn-cs"/>
              </a:rPr>
              <a:t>Areas of specialization</a:t>
            </a:r>
            <a:r>
              <a:rPr kumimoji="0" lang="en-US" sz="1000" b="0" i="0" u="none" strike="noStrike" kern="1200" cap="none" spc="0" normalizeH="0" baseline="30000" noProof="0" dirty="0">
                <a:ln>
                  <a:noFill/>
                </a:ln>
                <a:solidFill>
                  <a:srgbClr val="000000"/>
                </a:solidFill>
                <a:effectLst/>
                <a:uLnTx/>
                <a:uFillTx/>
                <a:latin typeface="Century Gothic"/>
                <a:ea typeface="+mn-ea"/>
                <a:cs typeface="+mn-cs"/>
              </a:rPr>
              <a:t>1</a:t>
            </a:r>
            <a:endParaRPr kumimoji="0" lang="en-US" sz="1000" b="0" i="0" u="none" strike="noStrike" kern="1200" cap="none" spc="0" normalizeH="0" baseline="0" noProof="0" dirty="0">
              <a:ln>
                <a:noFill/>
              </a:ln>
              <a:solidFill>
                <a:srgbClr val="000000"/>
              </a:solidFill>
              <a:effectLst/>
              <a:uLnTx/>
              <a:uFillTx/>
              <a:latin typeface="Century Gothic"/>
              <a:ea typeface="+mn-ea"/>
              <a:cs typeface="+mn-cs"/>
            </a:endParaRPr>
          </a:p>
        </p:txBody>
      </p:sp>
      <p:grpSp>
        <p:nvGrpSpPr>
          <p:cNvPr id="206" name="Group 205">
            <a:extLst>
              <a:ext uri="{FF2B5EF4-FFF2-40B4-BE49-F238E27FC236}">
                <a16:creationId xmlns:a16="http://schemas.microsoft.com/office/drawing/2014/main" id="{326CD998-7C98-4806-BB1A-D540C7FB31AD}"/>
              </a:ext>
            </a:extLst>
          </p:cNvPr>
          <p:cNvGrpSpPr/>
          <p:nvPr/>
        </p:nvGrpSpPr>
        <p:grpSpPr>
          <a:xfrm>
            <a:off x="4620578" y="3100388"/>
            <a:ext cx="331787" cy="478344"/>
            <a:chOff x="-5376863" y="-4079875"/>
            <a:chExt cx="4725988" cy="6813550"/>
          </a:xfrm>
          <a:solidFill>
            <a:schemeClr val="accent2"/>
          </a:solidFill>
        </p:grpSpPr>
        <p:sp>
          <p:nvSpPr>
            <p:cNvPr id="203" name="Freeform 71">
              <a:extLst>
                <a:ext uri="{FF2B5EF4-FFF2-40B4-BE49-F238E27FC236}">
                  <a16:creationId xmlns:a16="http://schemas.microsoft.com/office/drawing/2014/main" id="{C482CC59-FFB4-4351-B9A8-212A3B7DBD64}"/>
                </a:ext>
              </a:extLst>
            </p:cNvPr>
            <p:cNvSpPr>
              <a:spLocks/>
            </p:cNvSpPr>
            <p:nvPr/>
          </p:nvSpPr>
          <p:spPr bwMode="auto">
            <a:xfrm>
              <a:off x="-5376863" y="-4079875"/>
              <a:ext cx="4725988" cy="3717925"/>
            </a:xfrm>
            <a:custGeom>
              <a:avLst/>
              <a:gdLst>
                <a:gd name="T0" fmla="*/ 1216 w 1335"/>
                <a:gd name="T1" fmla="*/ 618 h 1050"/>
                <a:gd name="T2" fmla="*/ 1335 w 1335"/>
                <a:gd name="T3" fmla="*/ 525 h 1050"/>
                <a:gd name="T4" fmla="*/ 1303 w 1335"/>
                <a:gd name="T5" fmla="*/ 427 h 1050"/>
                <a:gd name="T6" fmla="*/ 1152 w 1335"/>
                <a:gd name="T7" fmla="*/ 422 h 1050"/>
                <a:gd name="T8" fmla="*/ 1071 w 1335"/>
                <a:gd name="T9" fmla="*/ 310 h 1050"/>
                <a:gd name="T10" fmla="*/ 1113 w 1335"/>
                <a:gd name="T11" fmla="*/ 165 h 1050"/>
                <a:gd name="T12" fmla="*/ 1030 w 1335"/>
                <a:gd name="T13" fmla="*/ 104 h 1050"/>
                <a:gd name="T14" fmla="*/ 902 w 1335"/>
                <a:gd name="T15" fmla="*/ 188 h 1050"/>
                <a:gd name="T16" fmla="*/ 771 w 1335"/>
                <a:gd name="T17" fmla="*/ 145 h 1050"/>
                <a:gd name="T18" fmla="*/ 719 w 1335"/>
                <a:gd name="T19" fmla="*/ 3 h 1050"/>
                <a:gd name="T20" fmla="*/ 616 w 1335"/>
                <a:gd name="T21" fmla="*/ 3 h 1050"/>
                <a:gd name="T22" fmla="*/ 565 w 1335"/>
                <a:gd name="T23" fmla="*/ 145 h 1050"/>
                <a:gd name="T24" fmla="*/ 433 w 1335"/>
                <a:gd name="T25" fmla="*/ 188 h 1050"/>
                <a:gd name="T26" fmla="*/ 308 w 1335"/>
                <a:gd name="T27" fmla="*/ 103 h 1050"/>
                <a:gd name="T28" fmla="*/ 225 w 1335"/>
                <a:gd name="T29" fmla="*/ 163 h 1050"/>
                <a:gd name="T30" fmla="*/ 264 w 1335"/>
                <a:gd name="T31" fmla="*/ 310 h 1050"/>
                <a:gd name="T32" fmla="*/ 183 w 1335"/>
                <a:gd name="T33" fmla="*/ 422 h 1050"/>
                <a:gd name="T34" fmla="*/ 32 w 1335"/>
                <a:gd name="T35" fmla="*/ 427 h 1050"/>
                <a:gd name="T36" fmla="*/ 0 w 1335"/>
                <a:gd name="T37" fmla="*/ 525 h 1050"/>
                <a:gd name="T38" fmla="*/ 120 w 1335"/>
                <a:gd name="T39" fmla="*/ 618 h 1050"/>
                <a:gd name="T40" fmla="*/ 119 w 1335"/>
                <a:gd name="T41" fmla="*/ 756 h 1050"/>
                <a:gd name="T42" fmla="*/ 0 w 1335"/>
                <a:gd name="T43" fmla="*/ 849 h 1050"/>
                <a:gd name="T44" fmla="*/ 32 w 1335"/>
                <a:gd name="T45" fmla="*/ 947 h 1050"/>
                <a:gd name="T46" fmla="*/ 184 w 1335"/>
                <a:gd name="T47" fmla="*/ 955 h 1050"/>
                <a:gd name="T48" fmla="*/ 251 w 1335"/>
                <a:gd name="T49" fmla="*/ 1049 h 1050"/>
                <a:gd name="T50" fmla="*/ 455 w 1335"/>
                <a:gd name="T51" fmla="*/ 986 h 1050"/>
                <a:gd name="T52" fmla="*/ 368 w 1335"/>
                <a:gd name="T53" fmla="*/ 677 h 1050"/>
                <a:gd name="T54" fmla="*/ 667 w 1335"/>
                <a:gd name="T55" fmla="*/ 378 h 1050"/>
                <a:gd name="T56" fmla="*/ 967 w 1335"/>
                <a:gd name="T57" fmla="*/ 677 h 1050"/>
                <a:gd name="T58" fmla="*/ 880 w 1335"/>
                <a:gd name="T59" fmla="*/ 987 h 1050"/>
                <a:gd name="T60" fmla="*/ 1083 w 1335"/>
                <a:gd name="T61" fmla="*/ 1050 h 1050"/>
                <a:gd name="T62" fmla="*/ 1152 w 1335"/>
                <a:gd name="T63" fmla="*/ 955 h 1050"/>
                <a:gd name="T64" fmla="*/ 1303 w 1335"/>
                <a:gd name="T65" fmla="*/ 950 h 1050"/>
                <a:gd name="T66" fmla="*/ 1335 w 1335"/>
                <a:gd name="T67" fmla="*/ 852 h 1050"/>
                <a:gd name="T68" fmla="*/ 1216 w 1335"/>
                <a:gd name="T69" fmla="*/ 756 h 1050"/>
                <a:gd name="T70" fmla="*/ 1216 w 1335"/>
                <a:gd name="T71" fmla="*/ 618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5" h="1050">
                  <a:moveTo>
                    <a:pt x="1216" y="618"/>
                  </a:moveTo>
                  <a:cubicBezTo>
                    <a:pt x="1258" y="592"/>
                    <a:pt x="1298" y="561"/>
                    <a:pt x="1335" y="525"/>
                  </a:cubicBezTo>
                  <a:cubicBezTo>
                    <a:pt x="1327" y="492"/>
                    <a:pt x="1316" y="459"/>
                    <a:pt x="1303" y="427"/>
                  </a:cubicBezTo>
                  <a:cubicBezTo>
                    <a:pt x="1252" y="420"/>
                    <a:pt x="1201" y="419"/>
                    <a:pt x="1152" y="422"/>
                  </a:cubicBezTo>
                  <a:cubicBezTo>
                    <a:pt x="1130" y="382"/>
                    <a:pt x="1102" y="344"/>
                    <a:pt x="1071" y="310"/>
                  </a:cubicBezTo>
                  <a:cubicBezTo>
                    <a:pt x="1090" y="265"/>
                    <a:pt x="1104" y="216"/>
                    <a:pt x="1113" y="165"/>
                  </a:cubicBezTo>
                  <a:cubicBezTo>
                    <a:pt x="1087" y="143"/>
                    <a:pt x="1059" y="122"/>
                    <a:pt x="1030" y="104"/>
                  </a:cubicBezTo>
                  <a:cubicBezTo>
                    <a:pt x="984" y="129"/>
                    <a:pt x="940" y="156"/>
                    <a:pt x="902" y="188"/>
                  </a:cubicBezTo>
                  <a:cubicBezTo>
                    <a:pt x="861" y="168"/>
                    <a:pt x="816" y="154"/>
                    <a:pt x="771" y="145"/>
                  </a:cubicBezTo>
                  <a:cubicBezTo>
                    <a:pt x="759" y="97"/>
                    <a:pt x="742" y="50"/>
                    <a:pt x="719" y="3"/>
                  </a:cubicBezTo>
                  <a:cubicBezTo>
                    <a:pt x="685" y="0"/>
                    <a:pt x="651" y="0"/>
                    <a:pt x="616" y="3"/>
                  </a:cubicBezTo>
                  <a:cubicBezTo>
                    <a:pt x="594" y="49"/>
                    <a:pt x="577" y="97"/>
                    <a:pt x="565" y="145"/>
                  </a:cubicBezTo>
                  <a:cubicBezTo>
                    <a:pt x="519" y="154"/>
                    <a:pt x="475" y="168"/>
                    <a:pt x="433" y="188"/>
                  </a:cubicBezTo>
                  <a:cubicBezTo>
                    <a:pt x="396" y="156"/>
                    <a:pt x="354" y="127"/>
                    <a:pt x="308" y="103"/>
                  </a:cubicBezTo>
                  <a:cubicBezTo>
                    <a:pt x="279" y="121"/>
                    <a:pt x="251" y="141"/>
                    <a:pt x="225" y="163"/>
                  </a:cubicBezTo>
                  <a:cubicBezTo>
                    <a:pt x="234" y="214"/>
                    <a:pt x="246" y="264"/>
                    <a:pt x="264" y="310"/>
                  </a:cubicBezTo>
                  <a:cubicBezTo>
                    <a:pt x="233" y="344"/>
                    <a:pt x="206" y="382"/>
                    <a:pt x="183" y="422"/>
                  </a:cubicBezTo>
                  <a:cubicBezTo>
                    <a:pt x="134" y="419"/>
                    <a:pt x="83" y="420"/>
                    <a:pt x="32" y="427"/>
                  </a:cubicBezTo>
                  <a:cubicBezTo>
                    <a:pt x="19" y="459"/>
                    <a:pt x="8" y="492"/>
                    <a:pt x="0" y="525"/>
                  </a:cubicBezTo>
                  <a:cubicBezTo>
                    <a:pt x="38" y="561"/>
                    <a:pt x="78" y="592"/>
                    <a:pt x="120" y="618"/>
                  </a:cubicBezTo>
                  <a:cubicBezTo>
                    <a:pt x="114" y="664"/>
                    <a:pt x="114" y="711"/>
                    <a:pt x="119" y="756"/>
                  </a:cubicBezTo>
                  <a:cubicBezTo>
                    <a:pt x="78" y="782"/>
                    <a:pt x="37" y="813"/>
                    <a:pt x="0" y="849"/>
                  </a:cubicBezTo>
                  <a:cubicBezTo>
                    <a:pt x="8" y="883"/>
                    <a:pt x="19" y="915"/>
                    <a:pt x="32" y="947"/>
                  </a:cubicBezTo>
                  <a:cubicBezTo>
                    <a:pt x="83" y="954"/>
                    <a:pt x="135" y="958"/>
                    <a:pt x="184" y="955"/>
                  </a:cubicBezTo>
                  <a:cubicBezTo>
                    <a:pt x="203" y="989"/>
                    <a:pt x="226" y="1020"/>
                    <a:pt x="251" y="1049"/>
                  </a:cubicBezTo>
                  <a:cubicBezTo>
                    <a:pt x="316" y="1029"/>
                    <a:pt x="401" y="1003"/>
                    <a:pt x="455" y="986"/>
                  </a:cubicBezTo>
                  <a:cubicBezTo>
                    <a:pt x="401" y="908"/>
                    <a:pt x="368" y="799"/>
                    <a:pt x="368" y="677"/>
                  </a:cubicBezTo>
                  <a:cubicBezTo>
                    <a:pt x="368" y="512"/>
                    <a:pt x="502" y="378"/>
                    <a:pt x="667" y="378"/>
                  </a:cubicBezTo>
                  <a:cubicBezTo>
                    <a:pt x="833" y="378"/>
                    <a:pt x="967" y="512"/>
                    <a:pt x="967" y="677"/>
                  </a:cubicBezTo>
                  <a:cubicBezTo>
                    <a:pt x="967" y="800"/>
                    <a:pt x="934" y="909"/>
                    <a:pt x="880" y="987"/>
                  </a:cubicBezTo>
                  <a:cubicBezTo>
                    <a:pt x="935" y="1004"/>
                    <a:pt x="1020" y="1031"/>
                    <a:pt x="1083" y="1050"/>
                  </a:cubicBezTo>
                  <a:cubicBezTo>
                    <a:pt x="1109" y="1021"/>
                    <a:pt x="1133" y="989"/>
                    <a:pt x="1152" y="955"/>
                  </a:cubicBezTo>
                  <a:cubicBezTo>
                    <a:pt x="1201" y="958"/>
                    <a:pt x="1251" y="957"/>
                    <a:pt x="1303" y="950"/>
                  </a:cubicBezTo>
                  <a:cubicBezTo>
                    <a:pt x="1316" y="918"/>
                    <a:pt x="1327" y="885"/>
                    <a:pt x="1335" y="852"/>
                  </a:cubicBezTo>
                  <a:cubicBezTo>
                    <a:pt x="1297" y="816"/>
                    <a:pt x="1258" y="783"/>
                    <a:pt x="1216" y="756"/>
                  </a:cubicBezTo>
                  <a:cubicBezTo>
                    <a:pt x="1222" y="710"/>
                    <a:pt x="1222" y="664"/>
                    <a:pt x="1216" y="6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04" name="Freeform 72">
              <a:extLst>
                <a:ext uri="{FF2B5EF4-FFF2-40B4-BE49-F238E27FC236}">
                  <a16:creationId xmlns:a16="http://schemas.microsoft.com/office/drawing/2014/main" id="{99DE5B3D-884F-4188-9730-7353AE03AC78}"/>
                </a:ext>
              </a:extLst>
            </p:cNvPr>
            <p:cNvSpPr>
              <a:spLocks/>
            </p:cNvSpPr>
            <p:nvPr/>
          </p:nvSpPr>
          <p:spPr bwMode="auto">
            <a:xfrm>
              <a:off x="-4899026" y="-382588"/>
              <a:ext cx="3756025" cy="3116263"/>
            </a:xfrm>
            <a:custGeom>
              <a:avLst/>
              <a:gdLst>
                <a:gd name="T0" fmla="*/ 930 w 1061"/>
                <a:gd name="T1" fmla="*/ 77 h 880"/>
                <a:gd name="T2" fmla="*/ 682 w 1061"/>
                <a:gd name="T3" fmla="*/ 0 h 880"/>
                <a:gd name="T4" fmla="*/ 531 w 1061"/>
                <a:gd name="T5" fmla="*/ 317 h 880"/>
                <a:gd name="T6" fmla="*/ 379 w 1061"/>
                <a:gd name="T7" fmla="*/ 0 h 880"/>
                <a:gd name="T8" fmla="*/ 131 w 1061"/>
                <a:gd name="T9" fmla="*/ 77 h 880"/>
                <a:gd name="T10" fmla="*/ 0 w 1061"/>
                <a:gd name="T11" fmla="*/ 264 h 880"/>
                <a:gd name="T12" fmla="*/ 0 w 1061"/>
                <a:gd name="T13" fmla="*/ 880 h 880"/>
                <a:gd name="T14" fmla="*/ 1061 w 1061"/>
                <a:gd name="T15" fmla="*/ 880 h 880"/>
                <a:gd name="T16" fmla="*/ 1061 w 1061"/>
                <a:gd name="T17" fmla="*/ 264 h 880"/>
                <a:gd name="T18" fmla="*/ 930 w 1061"/>
                <a:gd name="T19" fmla="*/ 77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1" h="880">
                  <a:moveTo>
                    <a:pt x="930" y="77"/>
                  </a:moveTo>
                  <a:cubicBezTo>
                    <a:pt x="847" y="51"/>
                    <a:pt x="723" y="13"/>
                    <a:pt x="682" y="0"/>
                  </a:cubicBezTo>
                  <a:lnTo>
                    <a:pt x="531" y="317"/>
                  </a:lnTo>
                  <a:lnTo>
                    <a:pt x="379" y="0"/>
                  </a:lnTo>
                  <a:cubicBezTo>
                    <a:pt x="339" y="12"/>
                    <a:pt x="214" y="51"/>
                    <a:pt x="131" y="77"/>
                  </a:cubicBezTo>
                  <a:cubicBezTo>
                    <a:pt x="31" y="108"/>
                    <a:pt x="0" y="165"/>
                    <a:pt x="0" y="264"/>
                  </a:cubicBezTo>
                  <a:lnTo>
                    <a:pt x="0" y="880"/>
                  </a:lnTo>
                  <a:lnTo>
                    <a:pt x="1061" y="880"/>
                  </a:lnTo>
                  <a:lnTo>
                    <a:pt x="1061" y="264"/>
                  </a:lnTo>
                  <a:cubicBezTo>
                    <a:pt x="1061" y="165"/>
                    <a:pt x="1030" y="108"/>
                    <a:pt x="930"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05" name="Freeform 73">
              <a:extLst>
                <a:ext uri="{FF2B5EF4-FFF2-40B4-BE49-F238E27FC236}">
                  <a16:creationId xmlns:a16="http://schemas.microsoft.com/office/drawing/2014/main" id="{13A6D319-2EC7-42B6-9F88-E258A8079A83}"/>
                </a:ext>
              </a:extLst>
            </p:cNvPr>
            <p:cNvSpPr>
              <a:spLocks/>
            </p:cNvSpPr>
            <p:nvPr/>
          </p:nvSpPr>
          <p:spPr bwMode="auto">
            <a:xfrm>
              <a:off x="-3816351" y="-2482850"/>
              <a:ext cx="1603375" cy="2085975"/>
            </a:xfrm>
            <a:custGeom>
              <a:avLst/>
              <a:gdLst>
                <a:gd name="T0" fmla="*/ 226 w 453"/>
                <a:gd name="T1" fmla="*/ 0 h 589"/>
                <a:gd name="T2" fmla="*/ 0 w 453"/>
                <a:gd name="T3" fmla="*/ 226 h 589"/>
                <a:gd name="T4" fmla="*/ 226 w 453"/>
                <a:gd name="T5" fmla="*/ 589 h 589"/>
                <a:gd name="T6" fmla="*/ 453 w 453"/>
                <a:gd name="T7" fmla="*/ 226 h 589"/>
                <a:gd name="T8" fmla="*/ 226 w 453"/>
                <a:gd name="T9" fmla="*/ 0 h 589"/>
              </a:gdLst>
              <a:ahLst/>
              <a:cxnLst>
                <a:cxn ang="0">
                  <a:pos x="T0" y="T1"/>
                </a:cxn>
                <a:cxn ang="0">
                  <a:pos x="T2" y="T3"/>
                </a:cxn>
                <a:cxn ang="0">
                  <a:pos x="T4" y="T5"/>
                </a:cxn>
                <a:cxn ang="0">
                  <a:pos x="T6" y="T7"/>
                </a:cxn>
                <a:cxn ang="0">
                  <a:pos x="T8" y="T9"/>
                </a:cxn>
              </a:cxnLst>
              <a:rect l="0" t="0" r="r" b="b"/>
              <a:pathLst>
                <a:path w="453" h="589">
                  <a:moveTo>
                    <a:pt x="226" y="0"/>
                  </a:moveTo>
                  <a:cubicBezTo>
                    <a:pt x="101" y="0"/>
                    <a:pt x="0" y="101"/>
                    <a:pt x="0" y="226"/>
                  </a:cubicBezTo>
                  <a:cubicBezTo>
                    <a:pt x="0" y="427"/>
                    <a:pt x="101" y="589"/>
                    <a:pt x="226" y="589"/>
                  </a:cubicBezTo>
                  <a:cubicBezTo>
                    <a:pt x="352" y="589"/>
                    <a:pt x="453" y="427"/>
                    <a:pt x="453" y="226"/>
                  </a:cubicBezTo>
                  <a:cubicBezTo>
                    <a:pt x="453" y="101"/>
                    <a:pt x="352" y="0"/>
                    <a:pt x="2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0" name="Group 9">
            <a:extLst>
              <a:ext uri="{FF2B5EF4-FFF2-40B4-BE49-F238E27FC236}">
                <a16:creationId xmlns:a16="http://schemas.microsoft.com/office/drawing/2014/main" id="{14720EDC-0135-4FA7-BBDC-FF352E95C14C}"/>
              </a:ext>
            </a:extLst>
          </p:cNvPr>
          <p:cNvGrpSpPr/>
          <p:nvPr/>
        </p:nvGrpSpPr>
        <p:grpSpPr>
          <a:xfrm>
            <a:off x="1896847" y="1778680"/>
            <a:ext cx="3618037" cy="171450"/>
            <a:chOff x="1902813" y="1778680"/>
            <a:chExt cx="3618037" cy="171450"/>
          </a:xfrm>
        </p:grpSpPr>
        <p:sp>
          <p:nvSpPr>
            <p:cNvPr id="109" name="TextBox 108">
              <a:extLst>
                <a:ext uri="{FF2B5EF4-FFF2-40B4-BE49-F238E27FC236}">
                  <a16:creationId xmlns:a16="http://schemas.microsoft.com/office/drawing/2014/main" id="{38582A27-40BF-477F-B695-C0CA3E6FD364}"/>
                </a:ext>
              </a:extLst>
            </p:cNvPr>
            <p:cNvSpPr txBox="1"/>
            <p:nvPr/>
          </p:nvSpPr>
          <p:spPr>
            <a:xfrm>
              <a:off x="1902813" y="1785915"/>
              <a:ext cx="532197" cy="156981"/>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Eligibility</a:t>
              </a:r>
            </a:p>
          </p:txBody>
        </p:sp>
        <p:sp>
          <p:nvSpPr>
            <p:cNvPr id="110" name="TextBox 109">
              <a:extLst>
                <a:ext uri="{FF2B5EF4-FFF2-40B4-BE49-F238E27FC236}">
                  <a16:creationId xmlns:a16="http://schemas.microsoft.com/office/drawing/2014/main" id="{4924810C-22B2-47A0-8AC9-344F9FB07153}"/>
                </a:ext>
              </a:extLst>
            </p:cNvPr>
            <p:cNvSpPr txBox="1"/>
            <p:nvPr/>
          </p:nvSpPr>
          <p:spPr>
            <a:xfrm>
              <a:off x="2558092" y="1785915"/>
              <a:ext cx="647613" cy="156981"/>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CalWORKs</a:t>
              </a:r>
            </a:p>
          </p:txBody>
        </p:sp>
        <p:sp>
          <p:nvSpPr>
            <p:cNvPr id="111" name="TextBox 110">
              <a:extLst>
                <a:ext uri="{FF2B5EF4-FFF2-40B4-BE49-F238E27FC236}">
                  <a16:creationId xmlns:a16="http://schemas.microsoft.com/office/drawing/2014/main" id="{569CCFDB-3034-4A13-BAAB-75F409298FEE}"/>
                </a:ext>
              </a:extLst>
            </p:cNvPr>
            <p:cNvSpPr txBox="1"/>
            <p:nvPr/>
          </p:nvSpPr>
          <p:spPr>
            <a:xfrm>
              <a:off x="3328787" y="1785915"/>
              <a:ext cx="532197" cy="156981"/>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err="1">
                  <a:ln>
                    <a:noFill/>
                  </a:ln>
                  <a:solidFill>
                    <a:srgbClr val="000000"/>
                  </a:solidFill>
                  <a:effectLst/>
                  <a:uLnTx/>
                  <a:uFillTx/>
                  <a:latin typeface="Century Gothic"/>
                  <a:ea typeface="+mn-ea"/>
                  <a:cs typeface="+mn-cs"/>
                </a:rPr>
                <a:t>CalFresh</a:t>
              </a:r>
              <a:endParaRPr kumimoji="0" lang="en-US" sz="1000" b="1" i="0" u="none" strike="noStrike" kern="0" cap="none" spc="0" normalizeH="0" baseline="0" noProof="0" dirty="0">
                <a:ln>
                  <a:noFill/>
                </a:ln>
                <a:solidFill>
                  <a:srgbClr val="000000"/>
                </a:solidFill>
                <a:effectLst/>
                <a:uLnTx/>
                <a:uFillTx/>
                <a:latin typeface="Century Gothic"/>
                <a:ea typeface="+mn-ea"/>
                <a:cs typeface="+mn-cs"/>
              </a:endParaRPr>
            </a:p>
          </p:txBody>
        </p:sp>
        <p:cxnSp>
          <p:nvCxnSpPr>
            <p:cNvPr id="112" name="Straight Connector 111">
              <a:extLst>
                <a:ext uri="{FF2B5EF4-FFF2-40B4-BE49-F238E27FC236}">
                  <a16:creationId xmlns:a16="http://schemas.microsoft.com/office/drawing/2014/main" id="{D6893D9F-1341-41F9-9BC2-4A8978DBF3A9}"/>
                </a:ext>
              </a:extLst>
            </p:cNvPr>
            <p:cNvCxnSpPr/>
            <p:nvPr/>
          </p:nvCxnSpPr>
          <p:spPr>
            <a:xfrm>
              <a:off x="3267246" y="1778680"/>
              <a:ext cx="0" cy="171450"/>
            </a:xfrm>
            <a:prstGeom prst="line">
              <a:avLst/>
            </a:prstGeom>
            <a:noFill/>
            <a:ln w="9525" cap="flat" cmpd="sng" algn="ctr">
              <a:solidFill>
                <a:srgbClr val="808080"/>
              </a:solidFill>
              <a:prstDash val="sysDot"/>
            </a:ln>
            <a:effectLst/>
          </p:spPr>
        </p:cxnSp>
        <p:cxnSp>
          <p:nvCxnSpPr>
            <p:cNvPr id="113" name="Straight Connector 112">
              <a:extLst>
                <a:ext uri="{FF2B5EF4-FFF2-40B4-BE49-F238E27FC236}">
                  <a16:creationId xmlns:a16="http://schemas.microsoft.com/office/drawing/2014/main" id="{17A07775-4344-4B0C-8FDA-813449DF96B1}"/>
                </a:ext>
              </a:extLst>
            </p:cNvPr>
            <p:cNvCxnSpPr/>
            <p:nvPr/>
          </p:nvCxnSpPr>
          <p:spPr>
            <a:xfrm>
              <a:off x="3922525" y="1778680"/>
              <a:ext cx="0" cy="171450"/>
            </a:xfrm>
            <a:prstGeom prst="line">
              <a:avLst/>
            </a:prstGeom>
            <a:noFill/>
            <a:ln w="9525" cap="flat" cmpd="sng" algn="ctr">
              <a:solidFill>
                <a:srgbClr val="808080"/>
              </a:solidFill>
              <a:prstDash val="sysDot"/>
            </a:ln>
            <a:effectLst/>
          </p:spPr>
        </p:cxnSp>
        <p:sp>
          <p:nvSpPr>
            <p:cNvPr id="114" name="TextBox 113">
              <a:extLst>
                <a:ext uri="{FF2B5EF4-FFF2-40B4-BE49-F238E27FC236}">
                  <a16:creationId xmlns:a16="http://schemas.microsoft.com/office/drawing/2014/main" id="{829F7805-C9E5-4A8D-8C13-D219EE937D43}"/>
                </a:ext>
              </a:extLst>
            </p:cNvPr>
            <p:cNvSpPr txBox="1"/>
            <p:nvPr/>
          </p:nvSpPr>
          <p:spPr>
            <a:xfrm>
              <a:off x="3984066" y="1785915"/>
              <a:ext cx="189154" cy="156981"/>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ICT</a:t>
              </a:r>
            </a:p>
          </p:txBody>
        </p:sp>
        <p:sp>
          <p:nvSpPr>
            <p:cNvPr id="115" name="TextBox 114">
              <a:extLst>
                <a:ext uri="{FF2B5EF4-FFF2-40B4-BE49-F238E27FC236}">
                  <a16:creationId xmlns:a16="http://schemas.microsoft.com/office/drawing/2014/main" id="{1122B18B-1C31-4510-8BE5-23AD48E650FA}"/>
                </a:ext>
              </a:extLst>
            </p:cNvPr>
            <p:cNvSpPr txBox="1"/>
            <p:nvPr/>
          </p:nvSpPr>
          <p:spPr>
            <a:xfrm>
              <a:off x="4296302" y="1785915"/>
              <a:ext cx="456856" cy="156981"/>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e-Apps</a:t>
              </a:r>
            </a:p>
          </p:txBody>
        </p:sp>
        <p:sp>
          <p:nvSpPr>
            <p:cNvPr id="116" name="TextBox 115">
              <a:extLst>
                <a:ext uri="{FF2B5EF4-FFF2-40B4-BE49-F238E27FC236}">
                  <a16:creationId xmlns:a16="http://schemas.microsoft.com/office/drawing/2014/main" id="{95044266-A0C6-42D0-8B77-30248D5CFF0E}"/>
                </a:ext>
              </a:extLst>
            </p:cNvPr>
            <p:cNvSpPr txBox="1"/>
            <p:nvPr/>
          </p:nvSpPr>
          <p:spPr>
            <a:xfrm>
              <a:off x="4876242" y="1785915"/>
              <a:ext cx="644608" cy="156981"/>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err="1">
                  <a:ln>
                    <a:noFill/>
                  </a:ln>
                  <a:solidFill>
                    <a:srgbClr val="000000"/>
                  </a:solidFill>
                  <a:effectLst/>
                  <a:uLnTx/>
                  <a:uFillTx/>
                  <a:latin typeface="Century Gothic"/>
                  <a:ea typeface="+mn-ea"/>
                  <a:cs typeface="+mn-cs"/>
                </a:rPr>
                <a:t>CalHEERS</a:t>
              </a:r>
              <a:endParaRPr kumimoji="0" lang="en-US" sz="1000" b="1" i="0" u="none" strike="noStrike" kern="0" cap="none" spc="0" normalizeH="0" baseline="0" noProof="0" dirty="0">
                <a:ln>
                  <a:noFill/>
                </a:ln>
                <a:solidFill>
                  <a:srgbClr val="000000"/>
                </a:solidFill>
                <a:effectLst/>
                <a:uLnTx/>
                <a:uFillTx/>
                <a:latin typeface="Century Gothic"/>
                <a:ea typeface="+mn-ea"/>
                <a:cs typeface="+mn-cs"/>
              </a:endParaRPr>
            </a:p>
          </p:txBody>
        </p:sp>
        <p:cxnSp>
          <p:nvCxnSpPr>
            <p:cNvPr id="117" name="Straight Connector 116">
              <a:extLst>
                <a:ext uri="{FF2B5EF4-FFF2-40B4-BE49-F238E27FC236}">
                  <a16:creationId xmlns:a16="http://schemas.microsoft.com/office/drawing/2014/main" id="{AFC71F08-8253-440A-97B0-560B1C803907}"/>
                </a:ext>
              </a:extLst>
            </p:cNvPr>
            <p:cNvCxnSpPr>
              <a:cxnSpLocks/>
            </p:cNvCxnSpPr>
            <p:nvPr/>
          </p:nvCxnSpPr>
          <p:spPr>
            <a:xfrm>
              <a:off x="2496551" y="1778680"/>
              <a:ext cx="0" cy="171450"/>
            </a:xfrm>
            <a:prstGeom prst="line">
              <a:avLst/>
            </a:prstGeom>
            <a:noFill/>
            <a:ln w="9525" cap="flat" cmpd="sng" algn="ctr">
              <a:solidFill>
                <a:srgbClr val="808080"/>
              </a:solidFill>
              <a:prstDash val="sysDot"/>
            </a:ln>
            <a:effectLst/>
          </p:spPr>
        </p:cxnSp>
        <p:cxnSp>
          <p:nvCxnSpPr>
            <p:cNvPr id="118" name="Straight Connector 117">
              <a:extLst>
                <a:ext uri="{FF2B5EF4-FFF2-40B4-BE49-F238E27FC236}">
                  <a16:creationId xmlns:a16="http://schemas.microsoft.com/office/drawing/2014/main" id="{8EC7887F-AA85-4749-AA69-475F123A5C66}"/>
                </a:ext>
              </a:extLst>
            </p:cNvPr>
            <p:cNvCxnSpPr/>
            <p:nvPr/>
          </p:nvCxnSpPr>
          <p:spPr>
            <a:xfrm>
              <a:off x="4234761" y="1778680"/>
              <a:ext cx="0" cy="171450"/>
            </a:xfrm>
            <a:prstGeom prst="line">
              <a:avLst/>
            </a:prstGeom>
            <a:noFill/>
            <a:ln w="9525" cap="flat" cmpd="sng" algn="ctr">
              <a:solidFill>
                <a:srgbClr val="808080"/>
              </a:solidFill>
              <a:prstDash val="sysDot"/>
            </a:ln>
            <a:effectLst/>
          </p:spPr>
        </p:cxnSp>
        <p:cxnSp>
          <p:nvCxnSpPr>
            <p:cNvPr id="121" name="Straight Connector 120">
              <a:extLst>
                <a:ext uri="{FF2B5EF4-FFF2-40B4-BE49-F238E27FC236}">
                  <a16:creationId xmlns:a16="http://schemas.microsoft.com/office/drawing/2014/main" id="{6F9F0421-2B7A-4976-BABE-5698E177438C}"/>
                </a:ext>
              </a:extLst>
            </p:cNvPr>
            <p:cNvCxnSpPr/>
            <p:nvPr/>
          </p:nvCxnSpPr>
          <p:spPr>
            <a:xfrm>
              <a:off x="4814699" y="1778680"/>
              <a:ext cx="0" cy="171450"/>
            </a:xfrm>
            <a:prstGeom prst="line">
              <a:avLst/>
            </a:prstGeom>
            <a:noFill/>
            <a:ln w="9525" cap="flat" cmpd="sng" algn="ctr">
              <a:solidFill>
                <a:srgbClr val="808080"/>
              </a:solidFill>
              <a:prstDash val="sysDot"/>
            </a:ln>
            <a:effectLst/>
          </p:spPr>
        </p:cxnSp>
      </p:grpSp>
      <p:grpSp>
        <p:nvGrpSpPr>
          <p:cNvPr id="8" name="Group 7">
            <a:extLst>
              <a:ext uri="{FF2B5EF4-FFF2-40B4-BE49-F238E27FC236}">
                <a16:creationId xmlns:a16="http://schemas.microsoft.com/office/drawing/2014/main" id="{C2118C70-178C-4647-AB13-25778D6D0256}"/>
              </a:ext>
            </a:extLst>
          </p:cNvPr>
          <p:cNvGrpSpPr/>
          <p:nvPr/>
        </p:nvGrpSpPr>
        <p:grpSpPr>
          <a:xfrm>
            <a:off x="2072122" y="2020243"/>
            <a:ext cx="3267486" cy="171450"/>
            <a:chOff x="2023014" y="2009505"/>
            <a:chExt cx="3267486" cy="171450"/>
          </a:xfrm>
        </p:grpSpPr>
        <p:sp>
          <p:nvSpPr>
            <p:cNvPr id="122" name="TextBox 121">
              <a:extLst>
                <a:ext uri="{FF2B5EF4-FFF2-40B4-BE49-F238E27FC236}">
                  <a16:creationId xmlns:a16="http://schemas.microsoft.com/office/drawing/2014/main" id="{B4B9D6F1-0978-48DB-82F4-9384EFF03433}"/>
                </a:ext>
              </a:extLst>
            </p:cNvPr>
            <p:cNvSpPr txBox="1"/>
            <p:nvPr/>
          </p:nvSpPr>
          <p:spPr>
            <a:xfrm>
              <a:off x="2023014" y="2018286"/>
              <a:ext cx="285335" cy="153888"/>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WTW</a:t>
              </a:r>
            </a:p>
          </p:txBody>
        </p:sp>
        <p:sp>
          <p:nvSpPr>
            <p:cNvPr id="123" name="TextBox 122">
              <a:extLst>
                <a:ext uri="{FF2B5EF4-FFF2-40B4-BE49-F238E27FC236}">
                  <a16:creationId xmlns:a16="http://schemas.microsoft.com/office/drawing/2014/main" id="{11833F28-5020-4B12-8C2D-AF2CE50F90C1}"/>
                </a:ext>
              </a:extLst>
            </p:cNvPr>
            <p:cNvSpPr txBox="1"/>
            <p:nvPr/>
          </p:nvSpPr>
          <p:spPr>
            <a:xfrm>
              <a:off x="3241444" y="2018286"/>
              <a:ext cx="671659" cy="153888"/>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Child Care</a:t>
              </a:r>
            </a:p>
          </p:txBody>
        </p:sp>
        <p:sp>
          <p:nvSpPr>
            <p:cNvPr id="124" name="TextBox 123">
              <a:extLst>
                <a:ext uri="{FF2B5EF4-FFF2-40B4-BE49-F238E27FC236}">
                  <a16:creationId xmlns:a16="http://schemas.microsoft.com/office/drawing/2014/main" id="{35299452-9BB1-464E-8FB9-383120C1D1F9}"/>
                </a:ext>
              </a:extLst>
            </p:cNvPr>
            <p:cNvSpPr txBox="1"/>
            <p:nvPr/>
          </p:nvSpPr>
          <p:spPr>
            <a:xfrm>
              <a:off x="4060996" y="2018286"/>
              <a:ext cx="1229504" cy="153888"/>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Resource Databank</a:t>
              </a:r>
            </a:p>
          </p:txBody>
        </p:sp>
        <p:cxnSp>
          <p:nvCxnSpPr>
            <p:cNvPr id="125" name="Straight Connector 124">
              <a:extLst>
                <a:ext uri="{FF2B5EF4-FFF2-40B4-BE49-F238E27FC236}">
                  <a16:creationId xmlns:a16="http://schemas.microsoft.com/office/drawing/2014/main" id="{C338D6E8-56F6-4F5F-94E0-475B3A034FC8}"/>
                </a:ext>
              </a:extLst>
            </p:cNvPr>
            <p:cNvCxnSpPr/>
            <p:nvPr/>
          </p:nvCxnSpPr>
          <p:spPr>
            <a:xfrm>
              <a:off x="3162879" y="2009505"/>
              <a:ext cx="0" cy="171450"/>
            </a:xfrm>
            <a:prstGeom prst="line">
              <a:avLst/>
            </a:prstGeom>
            <a:noFill/>
            <a:ln w="9525" cap="flat" cmpd="sng" algn="ctr">
              <a:solidFill>
                <a:srgbClr val="808080"/>
              </a:solidFill>
              <a:prstDash val="sysDot"/>
            </a:ln>
            <a:effectLst/>
          </p:spPr>
        </p:cxnSp>
        <p:cxnSp>
          <p:nvCxnSpPr>
            <p:cNvPr id="126" name="Straight Connector 125">
              <a:extLst>
                <a:ext uri="{FF2B5EF4-FFF2-40B4-BE49-F238E27FC236}">
                  <a16:creationId xmlns:a16="http://schemas.microsoft.com/office/drawing/2014/main" id="{0F921F32-C325-46CE-AE0E-BD7940EB9773}"/>
                </a:ext>
              </a:extLst>
            </p:cNvPr>
            <p:cNvCxnSpPr/>
            <p:nvPr/>
          </p:nvCxnSpPr>
          <p:spPr>
            <a:xfrm>
              <a:off x="3991668" y="2009505"/>
              <a:ext cx="0" cy="171450"/>
            </a:xfrm>
            <a:prstGeom prst="line">
              <a:avLst/>
            </a:prstGeom>
            <a:noFill/>
            <a:ln w="9525" cap="flat" cmpd="sng" algn="ctr">
              <a:solidFill>
                <a:srgbClr val="808080"/>
              </a:solidFill>
              <a:prstDash val="sysDot"/>
            </a:ln>
            <a:effectLst/>
          </p:spPr>
        </p:cxnSp>
        <p:sp>
          <p:nvSpPr>
            <p:cNvPr id="127" name="TextBox 126">
              <a:extLst>
                <a:ext uri="{FF2B5EF4-FFF2-40B4-BE49-F238E27FC236}">
                  <a16:creationId xmlns:a16="http://schemas.microsoft.com/office/drawing/2014/main" id="{0F88BC4A-375D-4108-8B89-A3F24500DC97}"/>
                </a:ext>
              </a:extLst>
            </p:cNvPr>
            <p:cNvSpPr txBox="1"/>
            <p:nvPr/>
          </p:nvSpPr>
          <p:spPr>
            <a:xfrm>
              <a:off x="2493187" y="2018286"/>
              <a:ext cx="581891" cy="153888"/>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err="1">
                  <a:ln>
                    <a:noFill/>
                  </a:ln>
                  <a:solidFill>
                    <a:srgbClr val="000000"/>
                  </a:solidFill>
                  <a:effectLst/>
                  <a:uLnTx/>
                  <a:uFillTx/>
                  <a:latin typeface="Century Gothic"/>
                  <a:ea typeface="+mn-ea"/>
                  <a:cs typeface="+mn-cs"/>
                </a:rPr>
                <a:t>Medi</a:t>
              </a:r>
              <a:r>
                <a:rPr kumimoji="0" lang="en-US" sz="1000" b="1" i="0" u="none" strike="noStrike" kern="0" cap="none" spc="0" normalizeH="0" baseline="0" noProof="0" dirty="0">
                  <a:ln>
                    <a:noFill/>
                  </a:ln>
                  <a:solidFill>
                    <a:srgbClr val="000000"/>
                  </a:solidFill>
                  <a:effectLst/>
                  <a:uLnTx/>
                  <a:uFillTx/>
                  <a:latin typeface="Century Gothic"/>
                  <a:ea typeface="+mn-ea"/>
                  <a:cs typeface="+mn-cs"/>
                </a:rPr>
                <a:t>-Cal</a:t>
              </a:r>
            </a:p>
          </p:txBody>
        </p:sp>
        <p:cxnSp>
          <p:nvCxnSpPr>
            <p:cNvPr id="128" name="Straight Connector 127">
              <a:extLst>
                <a:ext uri="{FF2B5EF4-FFF2-40B4-BE49-F238E27FC236}">
                  <a16:creationId xmlns:a16="http://schemas.microsoft.com/office/drawing/2014/main" id="{65FACF5E-323B-44E5-97C6-3149275F0027}"/>
                </a:ext>
              </a:extLst>
            </p:cNvPr>
            <p:cNvCxnSpPr>
              <a:cxnSpLocks/>
            </p:cNvCxnSpPr>
            <p:nvPr/>
          </p:nvCxnSpPr>
          <p:spPr>
            <a:xfrm>
              <a:off x="2396150" y="2009505"/>
              <a:ext cx="0" cy="171450"/>
            </a:xfrm>
            <a:prstGeom prst="line">
              <a:avLst/>
            </a:prstGeom>
            <a:noFill/>
            <a:ln w="9525" cap="flat" cmpd="sng" algn="ctr">
              <a:solidFill>
                <a:srgbClr val="808080"/>
              </a:solidFill>
              <a:prstDash val="sysDot"/>
            </a:ln>
            <a:effectLst/>
          </p:spPr>
        </p:cxnSp>
      </p:grpSp>
      <p:sp>
        <p:nvSpPr>
          <p:cNvPr id="146" name="1. On-page tracker">
            <a:extLst>
              <a:ext uri="{FF2B5EF4-FFF2-40B4-BE49-F238E27FC236}">
                <a16:creationId xmlns:a16="http://schemas.microsoft.com/office/drawing/2014/main" id="{B61D2053-2F15-4DAB-91D0-4ABAAD678C8B}"/>
              </a:ext>
            </a:extLst>
          </p:cNvPr>
          <p:cNvSpPr>
            <a:spLocks noChangeArrowheads="1"/>
          </p:cNvSpPr>
          <p:nvPr/>
        </p:nvSpPr>
        <p:spPr bwMode="auto">
          <a:xfrm>
            <a:off x="1034154" y="9525"/>
            <a:ext cx="285655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all" spc="0" normalizeH="0" baseline="0" noProof="0" dirty="0">
                <a:ln>
                  <a:noFill/>
                </a:ln>
                <a:solidFill>
                  <a:srgbClr val="808080"/>
                </a:solidFill>
                <a:effectLst/>
                <a:uLnTx/>
                <a:uFillTx/>
                <a:latin typeface="Century Gothic"/>
                <a:ea typeface="+mn-ea"/>
                <a:cs typeface="+mn-cs"/>
              </a:rPr>
              <a:t>ALL SURVEY RESULTS, Week 1 to 6</a:t>
            </a:r>
          </a:p>
        </p:txBody>
      </p:sp>
      <p:grpSp>
        <p:nvGrpSpPr>
          <p:cNvPr id="5" name="Group 4">
            <a:extLst>
              <a:ext uri="{FF2B5EF4-FFF2-40B4-BE49-F238E27FC236}">
                <a16:creationId xmlns:a16="http://schemas.microsoft.com/office/drawing/2014/main" id="{7B3A58F3-F96C-4D41-81FE-C8C216795D70}"/>
              </a:ext>
            </a:extLst>
          </p:cNvPr>
          <p:cNvGrpSpPr/>
          <p:nvPr/>
        </p:nvGrpSpPr>
        <p:grpSpPr>
          <a:xfrm>
            <a:off x="2278953" y="2286270"/>
            <a:ext cx="2853825" cy="171450"/>
            <a:chOff x="1890880" y="2286270"/>
            <a:chExt cx="2853825" cy="171450"/>
          </a:xfrm>
        </p:grpSpPr>
        <p:sp>
          <p:nvSpPr>
            <p:cNvPr id="129" name="TextBox 128">
              <a:extLst>
                <a:ext uri="{FF2B5EF4-FFF2-40B4-BE49-F238E27FC236}">
                  <a16:creationId xmlns:a16="http://schemas.microsoft.com/office/drawing/2014/main" id="{FD069377-1C8B-4F65-A86A-F9CBC6897C0F}"/>
                </a:ext>
              </a:extLst>
            </p:cNvPr>
            <p:cNvSpPr txBox="1"/>
            <p:nvPr/>
          </p:nvSpPr>
          <p:spPr>
            <a:xfrm>
              <a:off x="3228328" y="2295051"/>
              <a:ext cx="344646" cy="153888"/>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Fiscal</a:t>
              </a:r>
            </a:p>
          </p:txBody>
        </p:sp>
        <p:sp>
          <p:nvSpPr>
            <p:cNvPr id="130" name="TextBox 129">
              <a:extLst>
                <a:ext uri="{FF2B5EF4-FFF2-40B4-BE49-F238E27FC236}">
                  <a16:creationId xmlns:a16="http://schemas.microsoft.com/office/drawing/2014/main" id="{1C4743C0-39E1-4545-9A80-6A6C3006F527}"/>
                </a:ext>
              </a:extLst>
            </p:cNvPr>
            <p:cNvSpPr txBox="1"/>
            <p:nvPr/>
          </p:nvSpPr>
          <p:spPr>
            <a:xfrm>
              <a:off x="4483415" y="2295051"/>
              <a:ext cx="261290" cy="153888"/>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AAP</a:t>
              </a:r>
            </a:p>
          </p:txBody>
        </p:sp>
        <p:cxnSp>
          <p:nvCxnSpPr>
            <p:cNvPr id="131" name="Straight Connector 130">
              <a:extLst>
                <a:ext uri="{FF2B5EF4-FFF2-40B4-BE49-F238E27FC236}">
                  <a16:creationId xmlns:a16="http://schemas.microsoft.com/office/drawing/2014/main" id="{BC79BC8B-5111-4D21-A827-B9612728F931}"/>
                </a:ext>
              </a:extLst>
            </p:cNvPr>
            <p:cNvCxnSpPr/>
            <p:nvPr/>
          </p:nvCxnSpPr>
          <p:spPr>
            <a:xfrm>
              <a:off x="4388102" y="2286270"/>
              <a:ext cx="0" cy="171450"/>
            </a:xfrm>
            <a:prstGeom prst="line">
              <a:avLst/>
            </a:prstGeom>
            <a:noFill/>
            <a:ln w="9525" cap="flat" cmpd="sng" algn="ctr">
              <a:solidFill>
                <a:srgbClr val="808080"/>
              </a:solidFill>
              <a:prstDash val="sysDot"/>
            </a:ln>
            <a:effectLst/>
          </p:spPr>
        </p:cxnSp>
        <p:sp>
          <p:nvSpPr>
            <p:cNvPr id="153" name="TextBox 152">
              <a:extLst>
                <a:ext uri="{FF2B5EF4-FFF2-40B4-BE49-F238E27FC236}">
                  <a16:creationId xmlns:a16="http://schemas.microsoft.com/office/drawing/2014/main" id="{C6582803-0A93-470A-991B-491A1930C533}"/>
                </a:ext>
              </a:extLst>
            </p:cNvPr>
            <p:cNvSpPr txBox="1"/>
            <p:nvPr/>
          </p:nvSpPr>
          <p:spPr>
            <a:xfrm>
              <a:off x="3785278" y="2295051"/>
              <a:ext cx="519373" cy="153888"/>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Kin-Gap</a:t>
              </a:r>
            </a:p>
          </p:txBody>
        </p:sp>
        <p:sp>
          <p:nvSpPr>
            <p:cNvPr id="119" name="TextBox 118">
              <a:extLst>
                <a:ext uri="{FF2B5EF4-FFF2-40B4-BE49-F238E27FC236}">
                  <a16:creationId xmlns:a16="http://schemas.microsoft.com/office/drawing/2014/main" id="{339760F1-07A1-429E-8995-AB1D48BCC769}"/>
                </a:ext>
              </a:extLst>
            </p:cNvPr>
            <p:cNvSpPr txBox="1"/>
            <p:nvPr/>
          </p:nvSpPr>
          <p:spPr>
            <a:xfrm>
              <a:off x="1890880" y="2295051"/>
              <a:ext cx="701629" cy="153888"/>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1200" cap="none" spc="0" normalizeH="0" baseline="0" noProof="0" dirty="0">
                  <a:ln>
                    <a:noFill/>
                  </a:ln>
                  <a:solidFill>
                    <a:srgbClr val="000000"/>
                  </a:solidFill>
                  <a:effectLst/>
                  <a:uLnTx/>
                  <a:uFillTx/>
                  <a:latin typeface="Century Gothic"/>
                  <a:ea typeface="+mn-ea"/>
                  <a:cs typeface="+mn-cs"/>
                </a:rPr>
                <a:t>Foster Care</a:t>
              </a:r>
            </a:p>
          </p:txBody>
        </p:sp>
        <p:sp>
          <p:nvSpPr>
            <p:cNvPr id="135" name="TextBox 134">
              <a:extLst>
                <a:ext uri="{FF2B5EF4-FFF2-40B4-BE49-F238E27FC236}">
                  <a16:creationId xmlns:a16="http://schemas.microsoft.com/office/drawing/2014/main" id="{8ED1407A-2E19-481D-A089-967F516917A6}"/>
                </a:ext>
              </a:extLst>
            </p:cNvPr>
            <p:cNvSpPr txBox="1"/>
            <p:nvPr/>
          </p:nvSpPr>
          <p:spPr>
            <a:xfrm>
              <a:off x="2765425" y="2295051"/>
              <a:ext cx="286017" cy="153888"/>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1200" cap="none" spc="0" normalizeH="0" baseline="0" noProof="0" dirty="0">
                  <a:ln>
                    <a:noFill/>
                  </a:ln>
                  <a:solidFill>
                    <a:srgbClr val="000000"/>
                  </a:solidFill>
                  <a:effectLst/>
                  <a:uLnTx/>
                  <a:uFillTx/>
                  <a:latin typeface="Century Gothic"/>
                  <a:ea typeface="+mn-ea"/>
                  <a:cs typeface="+mn-cs"/>
                </a:rPr>
                <a:t>ARC</a:t>
              </a:r>
            </a:p>
          </p:txBody>
        </p:sp>
        <p:cxnSp>
          <p:nvCxnSpPr>
            <p:cNvPr id="151" name="Straight Connector 150">
              <a:extLst>
                <a:ext uri="{FF2B5EF4-FFF2-40B4-BE49-F238E27FC236}">
                  <a16:creationId xmlns:a16="http://schemas.microsoft.com/office/drawing/2014/main" id="{2872E9E2-AC2F-4547-BC9B-0218EFAF405B}"/>
                </a:ext>
              </a:extLst>
            </p:cNvPr>
            <p:cNvCxnSpPr/>
            <p:nvPr/>
          </p:nvCxnSpPr>
          <p:spPr>
            <a:xfrm>
              <a:off x="3134770" y="2286270"/>
              <a:ext cx="0" cy="171450"/>
            </a:xfrm>
            <a:prstGeom prst="line">
              <a:avLst/>
            </a:prstGeom>
            <a:noFill/>
            <a:ln w="9525" cap="flat" cmpd="sng" algn="ctr">
              <a:solidFill>
                <a:srgbClr val="808080"/>
              </a:solidFill>
              <a:prstDash val="sysDot"/>
            </a:ln>
            <a:effectLst/>
          </p:spPr>
        </p:cxnSp>
        <p:cxnSp>
          <p:nvCxnSpPr>
            <p:cNvPr id="152" name="Straight Connector 151">
              <a:extLst>
                <a:ext uri="{FF2B5EF4-FFF2-40B4-BE49-F238E27FC236}">
                  <a16:creationId xmlns:a16="http://schemas.microsoft.com/office/drawing/2014/main" id="{9EFFF48A-91E0-4AFB-89F5-2F53D8A8CB2B}"/>
                </a:ext>
              </a:extLst>
            </p:cNvPr>
            <p:cNvCxnSpPr>
              <a:cxnSpLocks/>
            </p:cNvCxnSpPr>
            <p:nvPr/>
          </p:nvCxnSpPr>
          <p:spPr>
            <a:xfrm>
              <a:off x="2682134" y="2286270"/>
              <a:ext cx="0" cy="171450"/>
            </a:xfrm>
            <a:prstGeom prst="line">
              <a:avLst/>
            </a:prstGeom>
            <a:noFill/>
            <a:ln w="9525" cap="flat" cmpd="sng" algn="ctr">
              <a:solidFill>
                <a:srgbClr val="808080"/>
              </a:solidFill>
              <a:prstDash val="sysDot"/>
            </a:ln>
            <a:effectLst/>
          </p:spPr>
        </p:cxnSp>
        <p:cxnSp>
          <p:nvCxnSpPr>
            <p:cNvPr id="154" name="Straight Connector 153">
              <a:extLst>
                <a:ext uri="{FF2B5EF4-FFF2-40B4-BE49-F238E27FC236}">
                  <a16:creationId xmlns:a16="http://schemas.microsoft.com/office/drawing/2014/main" id="{3C5D307A-9CF8-4E79-A591-B241936B1AE1}"/>
                </a:ext>
              </a:extLst>
            </p:cNvPr>
            <p:cNvCxnSpPr/>
            <p:nvPr/>
          </p:nvCxnSpPr>
          <p:spPr>
            <a:xfrm>
              <a:off x="3691720" y="2286270"/>
              <a:ext cx="0" cy="171450"/>
            </a:xfrm>
            <a:prstGeom prst="line">
              <a:avLst/>
            </a:prstGeom>
            <a:noFill/>
            <a:ln w="9525" cap="flat" cmpd="sng" algn="ctr">
              <a:solidFill>
                <a:srgbClr val="808080"/>
              </a:solidFill>
              <a:prstDash val="sysDot"/>
            </a:ln>
            <a:effectLst/>
          </p:spPr>
        </p:cxnSp>
      </p:grpSp>
    </p:spTree>
    <p:extLst>
      <p:ext uri="{BB962C8B-B14F-4D97-AF65-F5344CB8AC3E}">
        <p14:creationId xmlns:p14="http://schemas.microsoft.com/office/powerpoint/2010/main" val="166009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84275" y="934065"/>
            <a:ext cx="8775451" cy="5634182"/>
          </a:xfrm>
        </p:spPr>
        <p:txBody>
          <a:bodyPr/>
          <a:lstStyle/>
          <a:p>
            <a:pPr>
              <a:buFont typeface="+mj-lt"/>
              <a:buAutoNum type="arabicParenR" startAt="5"/>
            </a:pPr>
            <a:r>
              <a:rPr lang="en-US" sz="2000" dirty="0"/>
              <a:t>Approve Accenture LRS Contract Amendment No. Nine</a:t>
            </a:r>
          </a:p>
          <a:p>
            <a:pPr>
              <a:buFont typeface="+mj-lt"/>
              <a:buAutoNum type="arabicParenR" startAt="5"/>
            </a:pPr>
            <a:endParaRPr lang="en-US" sz="2000" dirty="0"/>
          </a:p>
          <a:p>
            <a:pPr>
              <a:buFont typeface="+mj-lt"/>
              <a:buAutoNum type="arabicParenR" startAt="6"/>
            </a:pPr>
            <a:r>
              <a:rPr lang="en-US" sz="2000" dirty="0"/>
              <a:t> </a:t>
            </a:r>
            <a:r>
              <a:rPr lang="en-US" sz="2000" b="1" dirty="0"/>
              <a:t>(A) </a:t>
            </a:r>
            <a:r>
              <a:rPr lang="en-US" sz="2000" dirty="0"/>
              <a:t>Approve First Data C-IV Change Order CO-016 CalHEERS, Revision 10 </a:t>
            </a:r>
          </a:p>
          <a:p>
            <a:pPr marL="0" indent="0">
              <a:buNone/>
            </a:pPr>
            <a:endParaRPr lang="en-US" sz="1400" dirty="0"/>
          </a:p>
          <a:p>
            <a:pPr>
              <a:buFont typeface="+mj-lt"/>
              <a:buAutoNum type="arabicParenR" startAt="6"/>
            </a:pPr>
            <a:r>
              <a:rPr lang="en-US" sz="2000" dirty="0"/>
              <a:t> </a:t>
            </a:r>
            <a:r>
              <a:rPr lang="en-US" sz="2000" b="1" dirty="0"/>
              <a:t>(B) </a:t>
            </a:r>
            <a:r>
              <a:rPr lang="en-US" sz="2000" dirty="0"/>
              <a:t>Approve First Data C-IV Change Order CO-048 CalSAWS Planning, Revision 1 </a:t>
            </a:r>
          </a:p>
          <a:p>
            <a:pPr marL="0" indent="0">
              <a:buNone/>
            </a:pPr>
            <a:endParaRPr lang="en-US" sz="1400" dirty="0"/>
          </a:p>
          <a:p>
            <a:pPr>
              <a:buFont typeface="+mj-lt"/>
              <a:buAutoNum type="arabicParenR" startAt="6"/>
            </a:pPr>
            <a:r>
              <a:rPr lang="en-US" sz="2000" dirty="0"/>
              <a:t> </a:t>
            </a:r>
            <a:r>
              <a:rPr lang="en-US" sz="2000" b="1" dirty="0"/>
              <a:t>(C) </a:t>
            </a:r>
            <a:r>
              <a:rPr lang="en-US" sz="2000" dirty="0"/>
              <a:t>Approve First Data C-IV Change Order CO-050 Diaper Assistance</a:t>
            </a:r>
          </a:p>
          <a:p>
            <a:pPr marL="0" indent="0">
              <a:buNone/>
            </a:pPr>
            <a:endParaRPr lang="en-US" sz="1400" dirty="0"/>
          </a:p>
          <a:p>
            <a:pPr>
              <a:buFont typeface="+mj-lt"/>
              <a:buAutoNum type="arabicParenR" startAt="6"/>
            </a:pPr>
            <a:r>
              <a:rPr lang="en-US" sz="2000" dirty="0"/>
              <a:t> </a:t>
            </a:r>
            <a:r>
              <a:rPr lang="en-US" sz="2000" b="1" dirty="0"/>
              <a:t>(D) </a:t>
            </a:r>
            <a:r>
              <a:rPr lang="en-US" sz="2000" dirty="0"/>
              <a:t>Approve First Data C-IV Contract Amendment No. 61</a:t>
            </a:r>
          </a:p>
          <a:p>
            <a:pPr>
              <a:buFont typeface="+mj-lt"/>
              <a:buAutoNum type="arabicParenR" startAt="6"/>
            </a:pPr>
            <a:endParaRPr lang="en-US" sz="2000" dirty="0"/>
          </a:p>
          <a:p>
            <a:pPr>
              <a:buFont typeface="+mj-lt"/>
              <a:buAutoNum type="arabicParenR" startAt="6"/>
            </a:pPr>
            <a:r>
              <a:rPr lang="en-US" sz="2000" dirty="0"/>
              <a:t>Approve Sight &amp; Sound Audio Visual Contract for Requirements Gathering Sessions May 14, 2018 – June 21, 2018</a:t>
            </a:r>
            <a:endParaRPr lang="en-US" sz="2400" dirty="0"/>
          </a:p>
          <a:p>
            <a:pPr>
              <a:buFont typeface="+mj-lt"/>
              <a:buAutoNum type="arabicParenR" startAt="5"/>
            </a:pPr>
            <a:endParaRPr lang="en-US" sz="2000" dirty="0"/>
          </a:p>
        </p:txBody>
      </p:sp>
      <p:sp>
        <p:nvSpPr>
          <p:cNvPr id="3" name="Content Placeholder 2"/>
          <p:cNvSpPr>
            <a:spLocks noGrp="1"/>
          </p:cNvSpPr>
          <p:nvPr>
            <p:ph sz="quarter" idx="10"/>
          </p:nvPr>
        </p:nvSpPr>
        <p:spPr/>
        <p:txBody>
          <a:bodyPr/>
          <a:lstStyle/>
          <a:p>
            <a:r>
              <a:rPr lang="en-US" dirty="0"/>
              <a:t>Board Action Items</a:t>
            </a:r>
          </a:p>
        </p:txBody>
      </p:sp>
    </p:spTree>
    <p:extLst>
      <p:ext uri="{BB962C8B-B14F-4D97-AF65-F5344CB8AC3E}">
        <p14:creationId xmlns:p14="http://schemas.microsoft.com/office/powerpoint/2010/main" val="183791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EDA9-12EA-47C3-8A58-E629026AA2C5}"/>
              </a:ext>
            </a:extLst>
          </p:cNvPr>
          <p:cNvSpPr>
            <a:spLocks noGrp="1"/>
          </p:cNvSpPr>
          <p:nvPr>
            <p:ph type="title"/>
          </p:nvPr>
        </p:nvSpPr>
        <p:spPr/>
        <p:txBody>
          <a:bodyPr/>
          <a:lstStyle/>
          <a:p>
            <a:r>
              <a:rPr lang="en-US" dirty="0"/>
              <a:t>Requirements Gathering Leadership Message</a:t>
            </a:r>
          </a:p>
        </p:txBody>
      </p:sp>
      <p:sp>
        <p:nvSpPr>
          <p:cNvPr id="4" name="TextBox 3">
            <a:extLst>
              <a:ext uri="{FF2B5EF4-FFF2-40B4-BE49-F238E27FC236}">
                <a16:creationId xmlns:a16="http://schemas.microsoft.com/office/drawing/2014/main" id="{18740DAE-A5FF-45EE-BC8C-26FA3A8AE916}"/>
              </a:ext>
            </a:extLst>
          </p:cNvPr>
          <p:cNvSpPr txBox="1"/>
          <p:nvPr/>
        </p:nvSpPr>
        <p:spPr>
          <a:xfrm>
            <a:off x="795802" y="1137624"/>
            <a:ext cx="7072651" cy="2846933"/>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ts val="600"/>
              </a:spcAft>
              <a:buClr>
                <a:srgbClr val="204762"/>
              </a:buClr>
              <a:buSzPct val="100000"/>
              <a:buFontTx/>
              <a:buNone/>
              <a:tabLst/>
              <a:defRPr/>
            </a:pPr>
            <a:r>
              <a:rPr kumimoji="0" lang="en-US" sz="1600" b="0" i="0" u="none" strike="noStrike" kern="1200" cap="none" spc="0" normalizeH="0" baseline="0" noProof="0" dirty="0">
                <a:ln>
                  <a:noFill/>
                </a:ln>
                <a:solidFill>
                  <a:srgbClr val="000000"/>
                </a:solidFill>
                <a:effectLst/>
                <a:uLnTx/>
                <a:uFillTx/>
                <a:latin typeface="Century Gothic"/>
                <a:ea typeface="+mn-ea"/>
                <a:cs typeface="+mn-cs"/>
              </a:rPr>
              <a:t>Featuring words from:</a:t>
            </a:r>
          </a:p>
          <a:p>
            <a:pPr marL="192024" marR="0" lvl="1" indent="-195987" algn="l" defTabSz="913526" rtl="0" eaLnBrk="1" fontAlgn="base" latinLnBrk="0" hangingPunct="1">
              <a:lnSpc>
                <a:spcPct val="100000"/>
              </a:lnSpc>
              <a:spcBef>
                <a:spcPct val="0"/>
              </a:spcBef>
              <a:spcAft>
                <a:spcPts val="600"/>
              </a:spcAft>
              <a:buClr>
                <a:srgbClr val="204762"/>
              </a:buClr>
              <a:buSzPct val="125000"/>
              <a:buFont typeface="Arial" charset="0"/>
              <a:buChar char="▪"/>
              <a:tabLst/>
              <a:defRPr/>
            </a:pPr>
            <a:r>
              <a:rPr kumimoji="0" lang="en-US" sz="1600" b="1" i="0" u="none" strike="noStrike" kern="1200" cap="none" spc="0" normalizeH="0" baseline="0" noProof="0" dirty="0">
                <a:ln>
                  <a:noFill/>
                </a:ln>
                <a:solidFill>
                  <a:srgbClr val="204762"/>
                </a:solidFill>
                <a:effectLst/>
                <a:uLnTx/>
                <a:uFillTx/>
                <a:latin typeface="Century Gothic"/>
                <a:ea typeface="+mn-ea"/>
                <a:cs typeface="+mn-cs"/>
              </a:rPr>
              <a:t>Scott </a:t>
            </a:r>
            <a:r>
              <a:rPr kumimoji="0" lang="en-US" sz="1600" b="1" i="0" u="none" strike="noStrike" kern="1200" cap="none" spc="0" normalizeH="0" baseline="0" noProof="0" dirty="0" err="1">
                <a:ln>
                  <a:noFill/>
                </a:ln>
                <a:solidFill>
                  <a:srgbClr val="204762"/>
                </a:solidFill>
                <a:effectLst/>
                <a:uLnTx/>
                <a:uFillTx/>
                <a:latin typeface="Century Gothic"/>
                <a:ea typeface="+mn-ea"/>
                <a:cs typeface="+mn-cs"/>
              </a:rPr>
              <a:t>Pettygrove</a:t>
            </a:r>
            <a:r>
              <a:rPr kumimoji="0" lang="en-US" sz="1600" b="0" i="0" u="none" strike="noStrike" kern="1200" cap="none" spc="0" normalizeH="0" baseline="0" noProof="0" dirty="0">
                <a:ln>
                  <a:noFill/>
                </a:ln>
                <a:solidFill>
                  <a:srgbClr val="000000"/>
                </a:solidFill>
                <a:effectLst/>
                <a:uLnTx/>
                <a:uFillTx/>
                <a:latin typeface="Century Gothic"/>
                <a:ea typeface="+mn-ea"/>
                <a:cs typeface="+mn-cs"/>
              </a:rPr>
              <a:t>, Director of Merced County HSA and Chair of </a:t>
            </a:r>
            <a:r>
              <a:rPr kumimoji="0" lang="en-US" sz="1600" b="0" i="0" u="none" strike="noStrike" kern="1200" cap="none" spc="0" normalizeH="0" baseline="0" noProof="0" dirty="0" err="1">
                <a:ln>
                  <a:noFill/>
                </a:ln>
                <a:solidFill>
                  <a:srgbClr val="000000"/>
                </a:solidFill>
                <a:effectLst/>
                <a:uLnTx/>
                <a:uFillTx/>
                <a:latin typeface="Century Gothic"/>
                <a:ea typeface="+mn-ea"/>
                <a:cs typeface="+mn-cs"/>
              </a:rPr>
              <a:t>CalACES</a:t>
            </a:r>
            <a:r>
              <a:rPr kumimoji="0" lang="en-US" sz="1600" b="0" i="0" u="none" strike="noStrike" kern="1200" cap="none" spc="0" normalizeH="0" baseline="0" noProof="0" dirty="0">
                <a:ln>
                  <a:noFill/>
                </a:ln>
                <a:solidFill>
                  <a:srgbClr val="000000"/>
                </a:solidFill>
                <a:effectLst/>
                <a:uLnTx/>
                <a:uFillTx/>
                <a:latin typeface="Century Gothic"/>
                <a:ea typeface="+mn-ea"/>
                <a:cs typeface="+mn-cs"/>
              </a:rPr>
              <a:t> JPA</a:t>
            </a:r>
          </a:p>
          <a:p>
            <a:pPr marL="192024" marR="0" lvl="1" indent="-195987" algn="l" defTabSz="913526" rtl="0" eaLnBrk="1" fontAlgn="base" latinLnBrk="0" hangingPunct="1">
              <a:lnSpc>
                <a:spcPct val="100000"/>
              </a:lnSpc>
              <a:spcBef>
                <a:spcPct val="0"/>
              </a:spcBef>
              <a:spcAft>
                <a:spcPts val="600"/>
              </a:spcAft>
              <a:buClr>
                <a:srgbClr val="204762"/>
              </a:buClr>
              <a:buSzPct val="125000"/>
              <a:buFont typeface="Arial" charset="0"/>
              <a:buChar char="▪"/>
              <a:tabLst/>
              <a:defRPr/>
            </a:pPr>
            <a:r>
              <a:rPr kumimoji="0" lang="en-US" sz="1600" b="1" i="0" u="none" strike="noStrike" kern="1200" cap="none" spc="0" normalizeH="0" baseline="0" noProof="0" dirty="0">
                <a:ln>
                  <a:noFill/>
                </a:ln>
                <a:solidFill>
                  <a:srgbClr val="204762"/>
                </a:solidFill>
                <a:effectLst/>
                <a:uLnTx/>
                <a:uFillTx/>
                <a:latin typeface="Century Gothic"/>
                <a:ea typeface="+mn-ea"/>
                <a:cs typeface="+mn-cs"/>
              </a:rPr>
              <a:t>Antonia Jimenez</a:t>
            </a:r>
            <a:r>
              <a:rPr kumimoji="0" lang="en-US" sz="1600" b="0" i="0" u="none" strike="noStrike" kern="1200" cap="none" spc="0" normalizeH="0" baseline="0" noProof="0" dirty="0">
                <a:ln>
                  <a:noFill/>
                </a:ln>
                <a:solidFill>
                  <a:srgbClr val="000000"/>
                </a:solidFill>
                <a:effectLst/>
                <a:uLnTx/>
                <a:uFillTx/>
                <a:latin typeface="Century Gothic"/>
                <a:ea typeface="+mn-ea"/>
                <a:cs typeface="+mn-cs"/>
              </a:rPr>
              <a:t>, Director of Los Angeles County DPSS and Vice-Chairperson of the </a:t>
            </a:r>
            <a:r>
              <a:rPr kumimoji="0" lang="en-US" sz="1600" b="0" i="0" u="none" strike="noStrike" kern="1200" cap="none" spc="0" normalizeH="0" baseline="0" noProof="0" dirty="0" err="1">
                <a:ln>
                  <a:noFill/>
                </a:ln>
                <a:solidFill>
                  <a:srgbClr val="000000"/>
                </a:solidFill>
                <a:effectLst/>
                <a:uLnTx/>
                <a:uFillTx/>
                <a:latin typeface="Century Gothic"/>
                <a:ea typeface="+mn-ea"/>
                <a:cs typeface="+mn-cs"/>
              </a:rPr>
              <a:t>CalACES</a:t>
            </a:r>
            <a:r>
              <a:rPr kumimoji="0" lang="en-US" sz="1600" b="0" i="0" u="none" strike="noStrike" kern="1200" cap="none" spc="0" normalizeH="0" baseline="0" noProof="0" dirty="0">
                <a:ln>
                  <a:noFill/>
                </a:ln>
                <a:solidFill>
                  <a:srgbClr val="000000"/>
                </a:solidFill>
                <a:effectLst/>
                <a:uLnTx/>
                <a:uFillTx/>
                <a:latin typeface="Century Gothic"/>
                <a:ea typeface="+mn-ea"/>
                <a:cs typeface="+mn-cs"/>
              </a:rPr>
              <a:t> JPA</a:t>
            </a:r>
          </a:p>
          <a:p>
            <a:pPr marL="192024" marR="0" lvl="1" indent="-195987" algn="l" defTabSz="913526" rtl="0" eaLnBrk="1" fontAlgn="base" latinLnBrk="0" hangingPunct="1">
              <a:lnSpc>
                <a:spcPct val="100000"/>
              </a:lnSpc>
              <a:spcBef>
                <a:spcPct val="0"/>
              </a:spcBef>
              <a:spcAft>
                <a:spcPts val="600"/>
              </a:spcAft>
              <a:buClr>
                <a:srgbClr val="204762"/>
              </a:buClr>
              <a:buSzPct val="125000"/>
              <a:buFont typeface="Arial" charset="0"/>
              <a:buChar char="▪"/>
              <a:tabLst/>
              <a:defRPr/>
            </a:pPr>
            <a:r>
              <a:rPr kumimoji="0" lang="en-US" sz="1600" b="1" i="0" u="none" strike="noStrike" kern="1200" cap="none" spc="0" normalizeH="0" baseline="0" noProof="0" dirty="0">
                <a:ln>
                  <a:noFill/>
                </a:ln>
                <a:solidFill>
                  <a:srgbClr val="204762"/>
                </a:solidFill>
                <a:effectLst/>
                <a:uLnTx/>
                <a:uFillTx/>
                <a:latin typeface="Century Gothic"/>
                <a:ea typeface="+mn-ea"/>
                <a:cs typeface="+mn-cs"/>
              </a:rPr>
              <a:t>Bobby Cagle</a:t>
            </a:r>
            <a:r>
              <a:rPr kumimoji="0" lang="en-US" sz="1600" b="0" i="0" u="none" strike="noStrike" kern="1200" cap="none" spc="0" normalizeH="0" baseline="0" noProof="0" dirty="0">
                <a:ln>
                  <a:noFill/>
                </a:ln>
                <a:solidFill>
                  <a:srgbClr val="000000"/>
                </a:solidFill>
                <a:effectLst/>
                <a:uLnTx/>
                <a:uFillTx/>
                <a:latin typeface="Century Gothic"/>
                <a:ea typeface="+mn-ea"/>
                <a:cs typeface="+mn-cs"/>
              </a:rPr>
              <a:t>, Director of Los Angeles County DCFS</a:t>
            </a:r>
          </a:p>
          <a:p>
            <a:pPr marL="192024" marR="0" lvl="1" indent="-195987" algn="l" defTabSz="913526" rtl="0" eaLnBrk="1" fontAlgn="base" latinLnBrk="0" hangingPunct="1">
              <a:lnSpc>
                <a:spcPct val="100000"/>
              </a:lnSpc>
              <a:spcBef>
                <a:spcPct val="0"/>
              </a:spcBef>
              <a:spcAft>
                <a:spcPts val="600"/>
              </a:spcAft>
              <a:buClr>
                <a:srgbClr val="204762"/>
              </a:buClr>
              <a:buSzPct val="125000"/>
              <a:buFont typeface="Arial" charset="0"/>
              <a:buChar char="▪"/>
              <a:tabLst/>
              <a:defRPr/>
            </a:pPr>
            <a:r>
              <a:rPr kumimoji="0" lang="en-US" sz="1600" b="1" i="0" u="none" strike="noStrike" kern="1200" cap="none" spc="0" normalizeH="0" baseline="0" noProof="0" dirty="0">
                <a:ln>
                  <a:noFill/>
                </a:ln>
                <a:solidFill>
                  <a:srgbClr val="204762"/>
                </a:solidFill>
                <a:effectLst/>
                <a:uLnTx/>
                <a:uFillTx/>
                <a:latin typeface="Century Gothic"/>
                <a:ea typeface="+mn-ea"/>
                <a:cs typeface="+mn-cs"/>
              </a:rPr>
              <a:t>Barry Zimmerman</a:t>
            </a:r>
            <a:r>
              <a:rPr kumimoji="0" lang="en-US" sz="1600" b="0" i="0" u="none" strike="noStrike" kern="1200" cap="none" spc="0" normalizeH="0" baseline="0" noProof="0" dirty="0">
                <a:ln>
                  <a:noFill/>
                </a:ln>
                <a:solidFill>
                  <a:srgbClr val="000000"/>
                </a:solidFill>
                <a:effectLst/>
                <a:uLnTx/>
                <a:uFillTx/>
                <a:latin typeface="Century Gothic"/>
                <a:ea typeface="+mn-ea"/>
                <a:cs typeface="+mn-cs"/>
              </a:rPr>
              <a:t>, Director of Ventura County HSA and Co-Chair of the </a:t>
            </a:r>
            <a:r>
              <a:rPr kumimoji="0" lang="en-US" sz="1600" b="0" i="0" u="none" strike="noStrike" kern="1200" cap="none" spc="0" normalizeH="0" baseline="0" noProof="0" dirty="0" err="1">
                <a:ln>
                  <a:noFill/>
                </a:ln>
                <a:solidFill>
                  <a:srgbClr val="000000"/>
                </a:solidFill>
                <a:effectLst/>
                <a:uLnTx/>
                <a:uFillTx/>
                <a:latin typeface="Century Gothic"/>
                <a:ea typeface="+mn-ea"/>
                <a:cs typeface="+mn-cs"/>
              </a:rPr>
              <a:t>CalWIN</a:t>
            </a:r>
            <a:r>
              <a:rPr kumimoji="0" lang="en-US" sz="1600" b="0" i="0" u="none" strike="noStrike" kern="1200" cap="none" spc="0" normalizeH="0" baseline="0" noProof="0" dirty="0">
                <a:ln>
                  <a:noFill/>
                </a:ln>
                <a:solidFill>
                  <a:srgbClr val="000000"/>
                </a:solidFill>
                <a:effectLst/>
                <a:uLnTx/>
                <a:uFillTx/>
                <a:latin typeface="Century Gothic"/>
                <a:ea typeface="+mn-ea"/>
                <a:cs typeface="+mn-cs"/>
              </a:rPr>
              <a:t> Board of Directors</a:t>
            </a:r>
          </a:p>
          <a:p>
            <a:pPr marL="192024" marR="0" lvl="1" indent="-195987" algn="l" defTabSz="913526" rtl="0" eaLnBrk="1" fontAlgn="base" latinLnBrk="0" hangingPunct="1">
              <a:lnSpc>
                <a:spcPct val="100000"/>
              </a:lnSpc>
              <a:spcBef>
                <a:spcPct val="0"/>
              </a:spcBef>
              <a:spcAft>
                <a:spcPts val="600"/>
              </a:spcAft>
              <a:buClr>
                <a:srgbClr val="204762"/>
              </a:buClr>
              <a:buSzPct val="125000"/>
              <a:buFont typeface="Arial" charset="0"/>
              <a:buChar char="▪"/>
              <a:tabLst/>
              <a:defRPr/>
            </a:pPr>
            <a:r>
              <a:rPr kumimoji="0" lang="en-US" sz="1600" b="1" i="0" u="none" strike="noStrike" kern="1200" cap="none" spc="0" normalizeH="0" baseline="0" noProof="0" dirty="0">
                <a:ln>
                  <a:noFill/>
                </a:ln>
                <a:solidFill>
                  <a:srgbClr val="204762"/>
                </a:solidFill>
                <a:effectLst/>
                <a:uLnTx/>
                <a:uFillTx/>
                <a:latin typeface="Century Gothic"/>
                <a:ea typeface="+mn-ea"/>
                <a:cs typeface="+mn-cs"/>
              </a:rPr>
              <a:t>Ann Edwards</a:t>
            </a:r>
            <a:r>
              <a:rPr kumimoji="0" lang="en-US" sz="1600" b="0" i="0" u="none" strike="noStrike" kern="1200" cap="none" spc="0" normalizeH="0" baseline="0" noProof="0" dirty="0">
                <a:ln>
                  <a:noFill/>
                </a:ln>
                <a:solidFill>
                  <a:srgbClr val="000000"/>
                </a:solidFill>
                <a:effectLst/>
                <a:uLnTx/>
                <a:uFillTx/>
                <a:latin typeface="Century Gothic"/>
                <a:ea typeface="+mn-ea"/>
                <a:cs typeface="+mn-cs"/>
              </a:rPr>
              <a:t>, Director of Sacramento County DHA and Co-Chair of the </a:t>
            </a:r>
            <a:r>
              <a:rPr kumimoji="0" lang="en-US" sz="1600" b="0" i="0" u="none" strike="noStrike" kern="1200" cap="none" spc="0" normalizeH="0" baseline="0" noProof="0" dirty="0" err="1">
                <a:ln>
                  <a:noFill/>
                </a:ln>
                <a:solidFill>
                  <a:srgbClr val="000000"/>
                </a:solidFill>
                <a:effectLst/>
                <a:uLnTx/>
                <a:uFillTx/>
                <a:latin typeface="Century Gothic"/>
                <a:ea typeface="+mn-ea"/>
                <a:cs typeface="+mn-cs"/>
              </a:rPr>
              <a:t>CalSAWS</a:t>
            </a:r>
            <a:r>
              <a:rPr kumimoji="0" lang="en-US" sz="1600" b="0" i="0" u="none" strike="noStrike" kern="1200" cap="none" spc="0" normalizeH="0" baseline="0" noProof="0" dirty="0">
                <a:ln>
                  <a:noFill/>
                </a:ln>
                <a:solidFill>
                  <a:srgbClr val="000000"/>
                </a:solidFill>
                <a:effectLst/>
                <a:uLnTx/>
                <a:uFillTx/>
                <a:latin typeface="Century Gothic"/>
                <a:ea typeface="+mn-ea"/>
                <a:cs typeface="+mn-cs"/>
              </a:rPr>
              <a:t> Leadership Team</a:t>
            </a:r>
          </a:p>
        </p:txBody>
      </p:sp>
    </p:spTree>
    <p:extLst>
      <p:ext uri="{BB962C8B-B14F-4D97-AF65-F5344CB8AC3E}">
        <p14:creationId xmlns:p14="http://schemas.microsoft.com/office/powerpoint/2010/main" val="50871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7E07-43A9-4504-AC29-8F6B4939A339}"/>
              </a:ext>
            </a:extLst>
          </p:cNvPr>
          <p:cNvSpPr>
            <a:spLocks noGrp="1"/>
          </p:cNvSpPr>
          <p:nvPr>
            <p:ph type="title"/>
          </p:nvPr>
        </p:nvSpPr>
        <p:spPr/>
        <p:txBody>
          <a:bodyPr/>
          <a:lstStyle/>
          <a:p>
            <a:r>
              <a:rPr lang="en-US" dirty="0"/>
              <a:t>Guiding Principles that Will Govern the Overall Decision Making Process</a:t>
            </a:r>
          </a:p>
        </p:txBody>
      </p:sp>
      <p:sp>
        <p:nvSpPr>
          <p:cNvPr id="4" name="Oval 3">
            <a:extLst>
              <a:ext uri="{FF2B5EF4-FFF2-40B4-BE49-F238E27FC236}">
                <a16:creationId xmlns:a16="http://schemas.microsoft.com/office/drawing/2014/main" id="{22EFDCAD-2A1B-4EFB-80E6-68538B19184B}"/>
              </a:ext>
            </a:extLst>
          </p:cNvPr>
          <p:cNvSpPr/>
          <p:nvPr/>
        </p:nvSpPr>
        <p:spPr>
          <a:xfrm>
            <a:off x="3339550" y="944384"/>
            <a:ext cx="1218653" cy="1161559"/>
          </a:xfrm>
          <a:prstGeom prst="ellipse">
            <a:avLst/>
          </a:prstGeom>
          <a:solidFill>
            <a:schemeClr val="accent4">
              <a:lumMod val="75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5" name="Rectangle 31">
            <a:extLst>
              <a:ext uri="{FF2B5EF4-FFF2-40B4-BE49-F238E27FC236}">
                <a16:creationId xmlns:a16="http://schemas.microsoft.com/office/drawing/2014/main" id="{D569C707-F0F6-4A11-B899-41081D393369}"/>
              </a:ext>
            </a:extLst>
          </p:cNvPr>
          <p:cNvSpPr>
            <a:spLocks noChangeArrowheads="1"/>
          </p:cNvSpPr>
          <p:nvPr>
            <p:custDataLst>
              <p:tags r:id="rId1"/>
            </p:custDataLst>
          </p:nvPr>
        </p:nvSpPr>
        <p:spPr bwMode="gray">
          <a:xfrm>
            <a:off x="3944899" y="930507"/>
            <a:ext cx="5192931" cy="1190317"/>
          </a:xfrm>
          <a:prstGeom prst="rect">
            <a:avLst/>
          </a:prstGeom>
          <a:gradFill flip="none" rotWithShape="1">
            <a:gsLst>
              <a:gs pos="19000">
                <a:schemeClr val="accent4">
                  <a:lumMod val="75000"/>
                </a:schemeClr>
              </a:gs>
              <a:gs pos="100000">
                <a:schemeClr val="accent4">
                  <a:alpha val="46000"/>
                </a:schemeClr>
              </a:gs>
            </a:gsLst>
            <a:path path="circle">
              <a:fillToRect t="100000" r="100000"/>
            </a:path>
            <a:tileRect l="-100000" b="-100000"/>
          </a:gradFill>
          <a:ln w="19050" algn="ctr">
            <a:noFill/>
            <a:miter lim="800000"/>
            <a:headEnd/>
            <a:tailEnd/>
          </a:ln>
        </p:spPr>
        <p:txBody>
          <a:bodyPr wrap="square" lIns="108000" tIns="67356" rIns="108000" bIns="67356" anchor="ctr">
            <a:noAutofit/>
          </a:bodyPr>
          <a:lstStyle>
            <a:lvl1pPr defTabSz="855663">
              <a:defRPr sz="2400">
                <a:solidFill>
                  <a:schemeClr val="tx1"/>
                </a:solidFill>
                <a:latin typeface="Arial" charset="0"/>
              </a:defRPr>
            </a:lvl1pPr>
            <a:lvl2pPr marL="695325" indent="-268288" defTabSz="855663">
              <a:defRPr sz="2400">
                <a:solidFill>
                  <a:schemeClr val="tx1"/>
                </a:solidFill>
                <a:latin typeface="Arial" charset="0"/>
              </a:defRPr>
            </a:lvl2pPr>
            <a:lvl3pPr marL="1069975" indent="-214313" defTabSz="855663">
              <a:defRPr sz="2400">
                <a:solidFill>
                  <a:schemeClr val="tx1"/>
                </a:solidFill>
                <a:latin typeface="Arial" charset="0"/>
              </a:defRPr>
            </a:lvl3pPr>
            <a:lvl4pPr marL="1497013" indent="-214313" defTabSz="855663">
              <a:defRPr sz="2400">
                <a:solidFill>
                  <a:schemeClr val="tx1"/>
                </a:solidFill>
                <a:latin typeface="Arial" charset="0"/>
              </a:defRPr>
            </a:lvl4pPr>
            <a:lvl5pPr marL="1924050" indent="-212725" defTabSz="855663">
              <a:defRPr sz="2400">
                <a:solidFill>
                  <a:schemeClr val="tx1"/>
                </a:solidFill>
                <a:latin typeface="Arial" charset="0"/>
              </a:defRPr>
            </a:lvl5pPr>
            <a:lvl6pPr marL="2381250" indent="-212725" defTabSz="855663" fontAlgn="base">
              <a:spcBef>
                <a:spcPct val="0"/>
              </a:spcBef>
              <a:spcAft>
                <a:spcPct val="0"/>
              </a:spcAft>
              <a:defRPr sz="2400">
                <a:solidFill>
                  <a:schemeClr val="tx1"/>
                </a:solidFill>
                <a:latin typeface="Arial" charset="0"/>
              </a:defRPr>
            </a:lvl6pPr>
            <a:lvl7pPr marL="2838450" indent="-212725" defTabSz="855663" fontAlgn="base">
              <a:spcBef>
                <a:spcPct val="0"/>
              </a:spcBef>
              <a:spcAft>
                <a:spcPct val="0"/>
              </a:spcAft>
              <a:defRPr sz="2400">
                <a:solidFill>
                  <a:schemeClr val="tx1"/>
                </a:solidFill>
                <a:latin typeface="Arial" charset="0"/>
              </a:defRPr>
            </a:lvl7pPr>
            <a:lvl8pPr marL="3295650" indent="-212725" defTabSz="855663" fontAlgn="base">
              <a:spcBef>
                <a:spcPct val="0"/>
              </a:spcBef>
              <a:spcAft>
                <a:spcPct val="0"/>
              </a:spcAft>
              <a:defRPr sz="2400">
                <a:solidFill>
                  <a:schemeClr val="tx1"/>
                </a:solidFill>
                <a:latin typeface="Arial" charset="0"/>
              </a:defRPr>
            </a:lvl8pPr>
            <a:lvl9pPr marL="3752850" indent="-212725" defTabSz="855663" fontAlgn="base">
              <a:spcBef>
                <a:spcPct val="0"/>
              </a:spcBef>
              <a:spcAft>
                <a:spcPct val="0"/>
              </a:spcAft>
              <a:defRPr sz="2400">
                <a:solidFill>
                  <a:schemeClr val="tx1"/>
                </a:solidFill>
                <a:latin typeface="Arial" charset="0"/>
              </a:defRPr>
            </a:lvl9pPr>
          </a:lstStyle>
          <a:p>
            <a:pPr marL="0" marR="0" lvl="0" indent="0" algn="l" defTabSz="855663" rtl="0" eaLnBrk="1" fontAlgn="base" latinLnBrk="0" hangingPunct="1">
              <a:lnSpc>
                <a:spcPct val="100000"/>
              </a:lnSpc>
              <a:spcBef>
                <a:spcPct val="0"/>
              </a:spcBef>
              <a:spcAft>
                <a:spcPct val="0"/>
              </a:spcAft>
              <a:buClrTx/>
              <a:buSzTx/>
              <a:buFont typeface="Wingdings" pitchFamily="2" charset="2"/>
              <a:buNone/>
              <a:tabLst/>
              <a:defRPr/>
            </a:pPr>
            <a:r>
              <a:rPr kumimoji="0" lang="en-US" sz="1300" b="0" i="0" u="none" strike="noStrike" kern="1200" cap="none" spc="0" normalizeH="0" baseline="0" noProof="0" dirty="0">
                <a:ln>
                  <a:noFill/>
                </a:ln>
                <a:solidFill>
                  <a:srgbClr val="FFFFFF"/>
                </a:solidFill>
                <a:effectLst/>
                <a:uLnTx/>
                <a:uFillTx/>
                <a:latin typeface="Century Gothic"/>
                <a:ea typeface="+mn-ea"/>
                <a:cs typeface="+mn-cs"/>
              </a:rPr>
              <a:t>To leverage the investment being made in CalACES as a multi-County system, users need to use CalACES/LRS “as is” whenever possible</a:t>
            </a:r>
          </a:p>
        </p:txBody>
      </p:sp>
      <p:sp>
        <p:nvSpPr>
          <p:cNvPr id="8" name="Oval 7">
            <a:extLst>
              <a:ext uri="{FF2B5EF4-FFF2-40B4-BE49-F238E27FC236}">
                <a16:creationId xmlns:a16="http://schemas.microsoft.com/office/drawing/2014/main" id="{B5B930FA-595D-4171-9248-9D6B53DCDA3F}"/>
              </a:ext>
            </a:extLst>
          </p:cNvPr>
          <p:cNvSpPr/>
          <p:nvPr/>
        </p:nvSpPr>
        <p:spPr>
          <a:xfrm>
            <a:off x="3339550" y="2319118"/>
            <a:ext cx="1218653" cy="1161559"/>
          </a:xfrm>
          <a:prstGeom prst="ellipse">
            <a:avLst/>
          </a:prstGeom>
          <a:solidFill>
            <a:schemeClr val="accent4">
              <a:lumMod val="75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9" name="Rectangle 31">
            <a:extLst>
              <a:ext uri="{FF2B5EF4-FFF2-40B4-BE49-F238E27FC236}">
                <a16:creationId xmlns:a16="http://schemas.microsoft.com/office/drawing/2014/main" id="{72D377AD-4372-411D-A702-F12FC41F79A7}"/>
              </a:ext>
            </a:extLst>
          </p:cNvPr>
          <p:cNvSpPr>
            <a:spLocks noChangeArrowheads="1"/>
          </p:cNvSpPr>
          <p:nvPr>
            <p:custDataLst>
              <p:tags r:id="rId2"/>
            </p:custDataLst>
          </p:nvPr>
        </p:nvSpPr>
        <p:spPr bwMode="gray">
          <a:xfrm>
            <a:off x="3944899" y="2305241"/>
            <a:ext cx="5192931" cy="1190317"/>
          </a:xfrm>
          <a:prstGeom prst="rect">
            <a:avLst/>
          </a:prstGeom>
          <a:gradFill flip="none" rotWithShape="1">
            <a:gsLst>
              <a:gs pos="19000">
                <a:schemeClr val="accent4">
                  <a:lumMod val="75000"/>
                </a:schemeClr>
              </a:gs>
              <a:gs pos="100000">
                <a:schemeClr val="accent4">
                  <a:alpha val="46000"/>
                </a:schemeClr>
              </a:gs>
            </a:gsLst>
            <a:path path="circle">
              <a:fillToRect t="100000" r="100000"/>
            </a:path>
            <a:tileRect l="-100000" b="-100000"/>
          </a:gradFill>
          <a:ln w="19050" algn="ctr">
            <a:noFill/>
            <a:miter lim="800000"/>
            <a:headEnd/>
            <a:tailEnd/>
          </a:ln>
        </p:spPr>
        <p:txBody>
          <a:bodyPr wrap="square" lIns="108000" tIns="67356" rIns="108000" bIns="67356" anchor="ctr">
            <a:noAutofit/>
          </a:bodyPr>
          <a:lstStyle>
            <a:lvl1pPr defTabSz="855663">
              <a:defRPr sz="2400">
                <a:solidFill>
                  <a:schemeClr val="tx1"/>
                </a:solidFill>
                <a:latin typeface="Arial" charset="0"/>
              </a:defRPr>
            </a:lvl1pPr>
            <a:lvl2pPr marL="695325" indent="-268288" defTabSz="855663">
              <a:defRPr sz="2400">
                <a:solidFill>
                  <a:schemeClr val="tx1"/>
                </a:solidFill>
                <a:latin typeface="Arial" charset="0"/>
              </a:defRPr>
            </a:lvl2pPr>
            <a:lvl3pPr marL="1069975" indent="-214313" defTabSz="855663">
              <a:defRPr sz="2400">
                <a:solidFill>
                  <a:schemeClr val="tx1"/>
                </a:solidFill>
                <a:latin typeface="Arial" charset="0"/>
              </a:defRPr>
            </a:lvl3pPr>
            <a:lvl4pPr marL="1497013" indent="-214313" defTabSz="855663">
              <a:defRPr sz="2400">
                <a:solidFill>
                  <a:schemeClr val="tx1"/>
                </a:solidFill>
                <a:latin typeface="Arial" charset="0"/>
              </a:defRPr>
            </a:lvl4pPr>
            <a:lvl5pPr marL="1924050" indent="-212725" defTabSz="855663">
              <a:defRPr sz="2400">
                <a:solidFill>
                  <a:schemeClr val="tx1"/>
                </a:solidFill>
                <a:latin typeface="Arial" charset="0"/>
              </a:defRPr>
            </a:lvl5pPr>
            <a:lvl6pPr marL="2381250" indent="-212725" defTabSz="855663" fontAlgn="base">
              <a:spcBef>
                <a:spcPct val="0"/>
              </a:spcBef>
              <a:spcAft>
                <a:spcPct val="0"/>
              </a:spcAft>
              <a:defRPr sz="2400">
                <a:solidFill>
                  <a:schemeClr val="tx1"/>
                </a:solidFill>
                <a:latin typeface="Arial" charset="0"/>
              </a:defRPr>
            </a:lvl6pPr>
            <a:lvl7pPr marL="2838450" indent="-212725" defTabSz="855663" fontAlgn="base">
              <a:spcBef>
                <a:spcPct val="0"/>
              </a:spcBef>
              <a:spcAft>
                <a:spcPct val="0"/>
              </a:spcAft>
              <a:defRPr sz="2400">
                <a:solidFill>
                  <a:schemeClr val="tx1"/>
                </a:solidFill>
                <a:latin typeface="Arial" charset="0"/>
              </a:defRPr>
            </a:lvl7pPr>
            <a:lvl8pPr marL="3295650" indent="-212725" defTabSz="855663" fontAlgn="base">
              <a:spcBef>
                <a:spcPct val="0"/>
              </a:spcBef>
              <a:spcAft>
                <a:spcPct val="0"/>
              </a:spcAft>
              <a:defRPr sz="2400">
                <a:solidFill>
                  <a:schemeClr val="tx1"/>
                </a:solidFill>
                <a:latin typeface="Arial" charset="0"/>
              </a:defRPr>
            </a:lvl8pPr>
            <a:lvl9pPr marL="3752850" indent="-212725" defTabSz="855663" fontAlgn="base">
              <a:spcBef>
                <a:spcPct val="0"/>
              </a:spcBef>
              <a:spcAft>
                <a:spcPct val="0"/>
              </a:spcAft>
              <a:defRPr sz="2400">
                <a:solidFill>
                  <a:schemeClr val="tx1"/>
                </a:solidFill>
                <a:latin typeface="Arial" charset="0"/>
              </a:defRPr>
            </a:lvl9pPr>
          </a:lstStyle>
          <a:p>
            <a:pPr marL="0" marR="0" lvl="0" indent="0" algn="l" defTabSz="855663" rtl="0" eaLnBrk="1" fontAlgn="base" latinLnBrk="0" hangingPunct="1">
              <a:lnSpc>
                <a:spcPct val="100000"/>
              </a:lnSpc>
              <a:spcBef>
                <a:spcPct val="0"/>
              </a:spcBef>
              <a:spcAft>
                <a:spcPct val="0"/>
              </a:spcAft>
              <a:buClrTx/>
              <a:buSzTx/>
              <a:buFont typeface="Wingdings" pitchFamily="2" charset="2"/>
              <a:buNone/>
              <a:tabLst/>
              <a:defRPr/>
            </a:pPr>
            <a:r>
              <a:rPr kumimoji="0" lang="en-US" sz="1300" b="0" i="0" u="none" strike="noStrike" kern="1200" cap="none" spc="0" normalizeH="0" baseline="0" noProof="0" dirty="0">
                <a:ln>
                  <a:noFill/>
                </a:ln>
                <a:solidFill>
                  <a:srgbClr val="FFFFFF"/>
                </a:solidFill>
                <a:effectLst/>
                <a:uLnTx/>
                <a:uFillTx/>
                <a:latin typeface="Century Gothic"/>
                <a:ea typeface="+mn-ea"/>
                <a:cs typeface="+mn-cs"/>
              </a:rPr>
              <a:t>County participants in Requirements Sessions are empowered to make decisions on behalf of the counties they represent</a:t>
            </a:r>
          </a:p>
        </p:txBody>
      </p:sp>
      <p:sp>
        <p:nvSpPr>
          <p:cNvPr id="11" name="Oval 10">
            <a:extLst>
              <a:ext uri="{FF2B5EF4-FFF2-40B4-BE49-F238E27FC236}">
                <a16:creationId xmlns:a16="http://schemas.microsoft.com/office/drawing/2014/main" id="{A2B85377-FE96-4730-86D0-6E20BAB282B8}"/>
              </a:ext>
            </a:extLst>
          </p:cNvPr>
          <p:cNvSpPr/>
          <p:nvPr/>
        </p:nvSpPr>
        <p:spPr>
          <a:xfrm>
            <a:off x="3339550" y="3693852"/>
            <a:ext cx="1218653" cy="1161559"/>
          </a:xfrm>
          <a:prstGeom prst="ellipse">
            <a:avLst/>
          </a:prstGeom>
          <a:solidFill>
            <a:schemeClr val="accent4">
              <a:lumMod val="75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12" name="Rectangle 31">
            <a:extLst>
              <a:ext uri="{FF2B5EF4-FFF2-40B4-BE49-F238E27FC236}">
                <a16:creationId xmlns:a16="http://schemas.microsoft.com/office/drawing/2014/main" id="{B103216F-C9F3-49E6-B308-A05F60C2239B}"/>
              </a:ext>
            </a:extLst>
          </p:cNvPr>
          <p:cNvSpPr>
            <a:spLocks noChangeArrowheads="1"/>
          </p:cNvSpPr>
          <p:nvPr>
            <p:custDataLst>
              <p:tags r:id="rId3"/>
            </p:custDataLst>
          </p:nvPr>
        </p:nvSpPr>
        <p:spPr bwMode="gray">
          <a:xfrm>
            <a:off x="3944899" y="3679975"/>
            <a:ext cx="5192931" cy="1190317"/>
          </a:xfrm>
          <a:prstGeom prst="rect">
            <a:avLst/>
          </a:prstGeom>
          <a:gradFill flip="none" rotWithShape="1">
            <a:gsLst>
              <a:gs pos="19000">
                <a:schemeClr val="accent4">
                  <a:lumMod val="75000"/>
                </a:schemeClr>
              </a:gs>
              <a:gs pos="100000">
                <a:schemeClr val="accent4">
                  <a:alpha val="46000"/>
                </a:schemeClr>
              </a:gs>
            </a:gsLst>
            <a:path path="circle">
              <a:fillToRect t="100000" r="100000"/>
            </a:path>
            <a:tileRect l="-100000" b="-100000"/>
          </a:gradFill>
          <a:ln w="19050" algn="ctr">
            <a:noFill/>
            <a:miter lim="800000"/>
            <a:headEnd/>
            <a:tailEnd/>
          </a:ln>
        </p:spPr>
        <p:txBody>
          <a:bodyPr wrap="square" lIns="108000" tIns="67356" rIns="108000" bIns="67356" anchor="ctr">
            <a:noAutofit/>
          </a:bodyPr>
          <a:lstStyle>
            <a:lvl1pPr defTabSz="855663">
              <a:defRPr sz="2400">
                <a:solidFill>
                  <a:schemeClr val="tx1"/>
                </a:solidFill>
                <a:latin typeface="Arial" charset="0"/>
              </a:defRPr>
            </a:lvl1pPr>
            <a:lvl2pPr marL="695325" indent="-268288" defTabSz="855663">
              <a:defRPr sz="2400">
                <a:solidFill>
                  <a:schemeClr val="tx1"/>
                </a:solidFill>
                <a:latin typeface="Arial" charset="0"/>
              </a:defRPr>
            </a:lvl2pPr>
            <a:lvl3pPr marL="1069975" indent="-214313" defTabSz="855663">
              <a:defRPr sz="2400">
                <a:solidFill>
                  <a:schemeClr val="tx1"/>
                </a:solidFill>
                <a:latin typeface="Arial" charset="0"/>
              </a:defRPr>
            </a:lvl3pPr>
            <a:lvl4pPr marL="1497013" indent="-214313" defTabSz="855663">
              <a:defRPr sz="2400">
                <a:solidFill>
                  <a:schemeClr val="tx1"/>
                </a:solidFill>
                <a:latin typeface="Arial" charset="0"/>
              </a:defRPr>
            </a:lvl4pPr>
            <a:lvl5pPr marL="1924050" indent="-212725" defTabSz="855663">
              <a:defRPr sz="2400">
                <a:solidFill>
                  <a:schemeClr val="tx1"/>
                </a:solidFill>
                <a:latin typeface="Arial" charset="0"/>
              </a:defRPr>
            </a:lvl5pPr>
            <a:lvl6pPr marL="2381250" indent="-212725" defTabSz="855663" fontAlgn="base">
              <a:spcBef>
                <a:spcPct val="0"/>
              </a:spcBef>
              <a:spcAft>
                <a:spcPct val="0"/>
              </a:spcAft>
              <a:defRPr sz="2400">
                <a:solidFill>
                  <a:schemeClr val="tx1"/>
                </a:solidFill>
                <a:latin typeface="Arial" charset="0"/>
              </a:defRPr>
            </a:lvl6pPr>
            <a:lvl7pPr marL="2838450" indent="-212725" defTabSz="855663" fontAlgn="base">
              <a:spcBef>
                <a:spcPct val="0"/>
              </a:spcBef>
              <a:spcAft>
                <a:spcPct val="0"/>
              </a:spcAft>
              <a:defRPr sz="2400">
                <a:solidFill>
                  <a:schemeClr val="tx1"/>
                </a:solidFill>
                <a:latin typeface="Arial" charset="0"/>
              </a:defRPr>
            </a:lvl7pPr>
            <a:lvl8pPr marL="3295650" indent="-212725" defTabSz="855663" fontAlgn="base">
              <a:spcBef>
                <a:spcPct val="0"/>
              </a:spcBef>
              <a:spcAft>
                <a:spcPct val="0"/>
              </a:spcAft>
              <a:defRPr sz="2400">
                <a:solidFill>
                  <a:schemeClr val="tx1"/>
                </a:solidFill>
                <a:latin typeface="Arial" charset="0"/>
              </a:defRPr>
            </a:lvl8pPr>
            <a:lvl9pPr marL="3752850" indent="-212725" defTabSz="855663" fontAlgn="base">
              <a:spcBef>
                <a:spcPct val="0"/>
              </a:spcBef>
              <a:spcAft>
                <a:spcPct val="0"/>
              </a:spcAft>
              <a:defRPr sz="2400">
                <a:solidFill>
                  <a:schemeClr val="tx1"/>
                </a:solidFill>
                <a:latin typeface="Arial" charset="0"/>
              </a:defRPr>
            </a:lvl9pPr>
          </a:lstStyle>
          <a:p>
            <a:pPr marL="0" marR="0" lvl="0" indent="0" algn="l" defTabSz="855663" rtl="0" eaLnBrk="1" fontAlgn="base" latinLnBrk="0" hangingPunct="1">
              <a:lnSpc>
                <a:spcPct val="100000"/>
              </a:lnSpc>
              <a:spcBef>
                <a:spcPct val="0"/>
              </a:spcBef>
              <a:spcAft>
                <a:spcPct val="0"/>
              </a:spcAft>
              <a:buClrTx/>
              <a:buSzTx/>
              <a:buFont typeface="Wingdings" pitchFamily="2" charset="2"/>
              <a:buNone/>
              <a:tabLst/>
              <a:defRPr/>
            </a:pPr>
            <a:r>
              <a:rPr kumimoji="0" lang="en-US" sz="1300" b="0" i="0" u="none" strike="noStrike" kern="1200" cap="none" spc="0" normalizeH="0" baseline="0" noProof="0" dirty="0">
                <a:ln>
                  <a:noFill/>
                </a:ln>
                <a:solidFill>
                  <a:srgbClr val="FFFFFF"/>
                </a:solidFill>
                <a:effectLst/>
                <a:uLnTx/>
                <a:uFillTx/>
                <a:latin typeface="Century Gothic"/>
                <a:ea typeface="+mn-ea"/>
                <a:cs typeface="+mn-cs"/>
              </a:rPr>
              <a:t>If consensus cannot be reached or there are questions for which the team necessitates guidance, the established escalation process can be used</a:t>
            </a:r>
          </a:p>
        </p:txBody>
      </p:sp>
      <p:sp>
        <p:nvSpPr>
          <p:cNvPr id="14" name="Oval 13">
            <a:extLst>
              <a:ext uri="{FF2B5EF4-FFF2-40B4-BE49-F238E27FC236}">
                <a16:creationId xmlns:a16="http://schemas.microsoft.com/office/drawing/2014/main" id="{D05C0E44-C642-410E-8383-8F294868B966}"/>
              </a:ext>
            </a:extLst>
          </p:cNvPr>
          <p:cNvSpPr/>
          <p:nvPr/>
        </p:nvSpPr>
        <p:spPr>
          <a:xfrm>
            <a:off x="3339550" y="5068587"/>
            <a:ext cx="1218653" cy="1161559"/>
          </a:xfrm>
          <a:prstGeom prst="ellipse">
            <a:avLst/>
          </a:prstGeom>
          <a:solidFill>
            <a:schemeClr val="accent4">
              <a:lumMod val="75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15" name="Rectangle 31">
            <a:extLst>
              <a:ext uri="{FF2B5EF4-FFF2-40B4-BE49-F238E27FC236}">
                <a16:creationId xmlns:a16="http://schemas.microsoft.com/office/drawing/2014/main" id="{9CCB4C83-B2C8-4586-AC8E-4EDC75EEA16B}"/>
              </a:ext>
            </a:extLst>
          </p:cNvPr>
          <p:cNvSpPr>
            <a:spLocks noChangeArrowheads="1"/>
          </p:cNvSpPr>
          <p:nvPr>
            <p:custDataLst>
              <p:tags r:id="rId4"/>
            </p:custDataLst>
          </p:nvPr>
        </p:nvSpPr>
        <p:spPr bwMode="gray">
          <a:xfrm>
            <a:off x="3944899" y="5054710"/>
            <a:ext cx="5192931" cy="1190317"/>
          </a:xfrm>
          <a:prstGeom prst="rect">
            <a:avLst/>
          </a:prstGeom>
          <a:gradFill flip="none" rotWithShape="1">
            <a:gsLst>
              <a:gs pos="19000">
                <a:schemeClr val="accent4">
                  <a:lumMod val="75000"/>
                </a:schemeClr>
              </a:gs>
              <a:gs pos="100000">
                <a:schemeClr val="accent4">
                  <a:alpha val="46000"/>
                </a:schemeClr>
              </a:gs>
            </a:gsLst>
            <a:path path="circle">
              <a:fillToRect t="100000" r="100000"/>
            </a:path>
            <a:tileRect l="-100000" b="-100000"/>
          </a:gradFill>
          <a:ln w="19050" algn="ctr">
            <a:noFill/>
            <a:miter lim="800000"/>
            <a:headEnd/>
            <a:tailEnd/>
          </a:ln>
        </p:spPr>
        <p:txBody>
          <a:bodyPr wrap="square" lIns="108000" tIns="67356" rIns="108000" bIns="67356" anchor="ctr">
            <a:noAutofit/>
          </a:bodyPr>
          <a:lstStyle>
            <a:lvl1pPr defTabSz="855663">
              <a:defRPr sz="2400">
                <a:solidFill>
                  <a:schemeClr val="tx1"/>
                </a:solidFill>
                <a:latin typeface="Arial" charset="0"/>
              </a:defRPr>
            </a:lvl1pPr>
            <a:lvl2pPr marL="695325" indent="-268288" defTabSz="855663">
              <a:defRPr sz="2400">
                <a:solidFill>
                  <a:schemeClr val="tx1"/>
                </a:solidFill>
                <a:latin typeface="Arial" charset="0"/>
              </a:defRPr>
            </a:lvl2pPr>
            <a:lvl3pPr marL="1069975" indent="-214313" defTabSz="855663">
              <a:defRPr sz="2400">
                <a:solidFill>
                  <a:schemeClr val="tx1"/>
                </a:solidFill>
                <a:latin typeface="Arial" charset="0"/>
              </a:defRPr>
            </a:lvl3pPr>
            <a:lvl4pPr marL="1497013" indent="-214313" defTabSz="855663">
              <a:defRPr sz="2400">
                <a:solidFill>
                  <a:schemeClr val="tx1"/>
                </a:solidFill>
                <a:latin typeface="Arial" charset="0"/>
              </a:defRPr>
            </a:lvl4pPr>
            <a:lvl5pPr marL="1924050" indent="-212725" defTabSz="855663">
              <a:defRPr sz="2400">
                <a:solidFill>
                  <a:schemeClr val="tx1"/>
                </a:solidFill>
                <a:latin typeface="Arial" charset="0"/>
              </a:defRPr>
            </a:lvl5pPr>
            <a:lvl6pPr marL="2381250" indent="-212725" defTabSz="855663" fontAlgn="base">
              <a:spcBef>
                <a:spcPct val="0"/>
              </a:spcBef>
              <a:spcAft>
                <a:spcPct val="0"/>
              </a:spcAft>
              <a:defRPr sz="2400">
                <a:solidFill>
                  <a:schemeClr val="tx1"/>
                </a:solidFill>
                <a:latin typeface="Arial" charset="0"/>
              </a:defRPr>
            </a:lvl6pPr>
            <a:lvl7pPr marL="2838450" indent="-212725" defTabSz="855663" fontAlgn="base">
              <a:spcBef>
                <a:spcPct val="0"/>
              </a:spcBef>
              <a:spcAft>
                <a:spcPct val="0"/>
              </a:spcAft>
              <a:defRPr sz="2400">
                <a:solidFill>
                  <a:schemeClr val="tx1"/>
                </a:solidFill>
                <a:latin typeface="Arial" charset="0"/>
              </a:defRPr>
            </a:lvl7pPr>
            <a:lvl8pPr marL="3295650" indent="-212725" defTabSz="855663" fontAlgn="base">
              <a:spcBef>
                <a:spcPct val="0"/>
              </a:spcBef>
              <a:spcAft>
                <a:spcPct val="0"/>
              </a:spcAft>
              <a:defRPr sz="2400">
                <a:solidFill>
                  <a:schemeClr val="tx1"/>
                </a:solidFill>
                <a:latin typeface="Arial" charset="0"/>
              </a:defRPr>
            </a:lvl8pPr>
            <a:lvl9pPr marL="3752850" indent="-212725" defTabSz="855663" fontAlgn="base">
              <a:spcBef>
                <a:spcPct val="0"/>
              </a:spcBef>
              <a:spcAft>
                <a:spcPct val="0"/>
              </a:spcAft>
              <a:defRPr sz="2400">
                <a:solidFill>
                  <a:schemeClr val="tx1"/>
                </a:solidFill>
                <a:latin typeface="Arial" charset="0"/>
              </a:defRPr>
            </a:lvl9pPr>
          </a:lstStyle>
          <a:p>
            <a:pPr marL="0" marR="0" lvl="0" indent="0" algn="l" defTabSz="855663" rtl="0" eaLnBrk="1" fontAlgn="base" latinLnBrk="0" hangingPunct="1">
              <a:lnSpc>
                <a:spcPct val="100000"/>
              </a:lnSpc>
              <a:spcBef>
                <a:spcPct val="0"/>
              </a:spcBef>
              <a:spcAft>
                <a:spcPct val="0"/>
              </a:spcAft>
              <a:buClrTx/>
              <a:buSzTx/>
              <a:buFont typeface="Wingdings" pitchFamily="2" charset="2"/>
              <a:buNone/>
              <a:tabLst/>
              <a:defRPr/>
            </a:pPr>
            <a:r>
              <a:rPr kumimoji="0" lang="en-US" sz="1300" b="0" i="0" u="none" strike="noStrike" kern="1200" cap="none" spc="0" normalizeH="0" baseline="0" noProof="0" dirty="0">
                <a:ln>
                  <a:noFill/>
                </a:ln>
                <a:solidFill>
                  <a:srgbClr val="FFFFFF"/>
                </a:solidFill>
                <a:effectLst/>
                <a:uLnTx/>
                <a:uFillTx/>
                <a:latin typeface="Century Gothic"/>
                <a:ea typeface="+mn-ea"/>
                <a:cs typeface="+mn-cs"/>
              </a:rPr>
              <a:t>Counties will strive towards similar business models to minimize complexity and ensure consistency, while the environment will allow necessary County flexibility and promote innovation</a:t>
            </a:r>
          </a:p>
        </p:txBody>
      </p:sp>
      <p:sp>
        <p:nvSpPr>
          <p:cNvPr id="19" name="Rectangle 18">
            <a:extLst>
              <a:ext uri="{FF2B5EF4-FFF2-40B4-BE49-F238E27FC236}">
                <a16:creationId xmlns:a16="http://schemas.microsoft.com/office/drawing/2014/main" id="{374A4886-6733-45CC-BF8E-B13C4D1EFEFD}"/>
              </a:ext>
            </a:extLst>
          </p:cNvPr>
          <p:cNvSpPr/>
          <p:nvPr/>
        </p:nvSpPr>
        <p:spPr>
          <a:xfrm>
            <a:off x="-71254" y="1125556"/>
            <a:ext cx="3394899" cy="800219"/>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204762"/>
                </a:solidFill>
                <a:effectLst/>
                <a:uLnTx/>
                <a:uFillTx/>
                <a:latin typeface="Century Gothic"/>
                <a:ea typeface="+mn-ea"/>
                <a:cs typeface="+mn-cs"/>
              </a:rPr>
              <a:t>Use CalACES/LRS “as is” whenever possible</a:t>
            </a:r>
          </a:p>
        </p:txBody>
      </p:sp>
      <p:sp>
        <p:nvSpPr>
          <p:cNvPr id="20" name="Rectangle 19">
            <a:extLst>
              <a:ext uri="{FF2B5EF4-FFF2-40B4-BE49-F238E27FC236}">
                <a16:creationId xmlns:a16="http://schemas.microsoft.com/office/drawing/2014/main" id="{A5712B62-77FC-4D76-B0A8-423741C9B38D}"/>
              </a:ext>
            </a:extLst>
          </p:cNvPr>
          <p:cNvSpPr/>
          <p:nvPr/>
        </p:nvSpPr>
        <p:spPr>
          <a:xfrm>
            <a:off x="-71254" y="2500290"/>
            <a:ext cx="3394899" cy="800219"/>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204762"/>
                </a:solidFill>
                <a:effectLst/>
                <a:uLnTx/>
                <a:uFillTx/>
                <a:latin typeface="Century Gothic"/>
                <a:ea typeface="+mn-ea"/>
                <a:cs typeface="+mn-cs"/>
              </a:rPr>
              <a:t>Be empowered to make decisions</a:t>
            </a:r>
          </a:p>
        </p:txBody>
      </p:sp>
      <p:sp>
        <p:nvSpPr>
          <p:cNvPr id="21" name="Rectangle 20">
            <a:extLst>
              <a:ext uri="{FF2B5EF4-FFF2-40B4-BE49-F238E27FC236}">
                <a16:creationId xmlns:a16="http://schemas.microsoft.com/office/drawing/2014/main" id="{98D82B4A-9D3A-46F1-A4C4-D40CBB5A95B1}"/>
              </a:ext>
            </a:extLst>
          </p:cNvPr>
          <p:cNvSpPr/>
          <p:nvPr/>
        </p:nvSpPr>
        <p:spPr>
          <a:xfrm>
            <a:off x="-71254" y="3875024"/>
            <a:ext cx="3394899" cy="800219"/>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204762"/>
                </a:solidFill>
                <a:effectLst/>
                <a:uLnTx/>
                <a:uFillTx/>
                <a:latin typeface="Century Gothic"/>
                <a:ea typeface="+mn-ea"/>
                <a:cs typeface="+mn-cs"/>
              </a:rPr>
              <a:t>Use the escalation processes if needed</a:t>
            </a:r>
          </a:p>
        </p:txBody>
      </p:sp>
      <p:sp>
        <p:nvSpPr>
          <p:cNvPr id="22" name="Rectangle 21">
            <a:extLst>
              <a:ext uri="{FF2B5EF4-FFF2-40B4-BE49-F238E27FC236}">
                <a16:creationId xmlns:a16="http://schemas.microsoft.com/office/drawing/2014/main" id="{9E6F1EFE-A926-4001-A59D-2F84AC629862}"/>
              </a:ext>
            </a:extLst>
          </p:cNvPr>
          <p:cNvSpPr/>
          <p:nvPr/>
        </p:nvSpPr>
        <p:spPr>
          <a:xfrm>
            <a:off x="-71254" y="5234370"/>
            <a:ext cx="3394899" cy="830997"/>
          </a:xfrm>
          <a:prstGeom prst="rect">
            <a:avLst/>
          </a:prstGeom>
        </p:spPr>
        <p:txBody>
          <a:bodyPr wrap="square">
            <a:spAutoFit/>
          </a:bodyPr>
          <a:lstStyle/>
          <a:p>
            <a:pPr marL="0" marR="0" lvl="0" indent="0" algn="r" defTabSz="914400" rtl="0" eaLnBrk="1" fontAlgn="base" latinLnBrk="0" hangingPunct="1">
              <a:lnSpc>
                <a:spcPct val="100000"/>
              </a:lnSpc>
              <a:spcBef>
                <a:spcPct val="60000"/>
              </a:spcBef>
              <a:spcAft>
                <a:spcPct val="0"/>
              </a:spcAft>
              <a:buClrTx/>
              <a:buSzTx/>
              <a:buFontTx/>
              <a:buNone/>
              <a:tabLst/>
              <a:defRPr/>
            </a:pPr>
            <a:r>
              <a:rPr kumimoji="0" lang="en-US" sz="2300" b="1" i="0" u="none" strike="noStrike" kern="1200" cap="none" spc="0" normalizeH="0" baseline="0" noProof="0" dirty="0">
                <a:ln>
                  <a:noFill/>
                </a:ln>
                <a:solidFill>
                  <a:srgbClr val="204762"/>
                </a:solidFill>
                <a:effectLst/>
                <a:uLnTx/>
                <a:uFillTx/>
                <a:latin typeface="Arial" charset="0"/>
                <a:ea typeface="+mn-ea"/>
                <a:cs typeface="+mn-cs"/>
              </a:rPr>
              <a:t>Strive toward standardization</a:t>
            </a:r>
          </a:p>
        </p:txBody>
      </p:sp>
    </p:spTree>
    <p:extLst>
      <p:ext uri="{BB962C8B-B14F-4D97-AF65-F5344CB8AC3E}">
        <p14:creationId xmlns:p14="http://schemas.microsoft.com/office/powerpoint/2010/main" val="354072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9F61157-CFF5-43BC-B332-B75D685EC8BB}"/>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7" name="think-cell Slide" r:id="rId8" imgW="473" imgH="473" progId="TCLayout.ActiveDocument.1">
                  <p:embed/>
                </p:oleObj>
              </mc:Choice>
              <mc:Fallback>
                <p:oleObj name="think-cell Slide" r:id="rId8" imgW="473" imgH="473" progId="TCLayout.ActiveDocument.1">
                  <p:embed/>
                  <p:pic>
                    <p:nvPicPr>
                      <p:cNvPr id="2" name="Object 1" hidden="1">
                        <a:extLst>
                          <a:ext uri="{FF2B5EF4-FFF2-40B4-BE49-F238E27FC236}">
                            <a16:creationId xmlns:a16="http://schemas.microsoft.com/office/drawing/2014/main" id="{C9F61157-CFF5-43BC-B332-B75D685EC8BB}"/>
                          </a:ext>
                        </a:extLst>
                      </p:cNvPr>
                      <p:cNvPicPr/>
                      <p:nvPr/>
                    </p:nvPicPr>
                    <p:blipFill>
                      <a:blip r:embed="rId9"/>
                      <a:stretch>
                        <a:fillRect/>
                      </a:stretch>
                    </p:blipFill>
                    <p:spPr>
                      <a:xfrm>
                        <a:off x="1588" y="1588"/>
                        <a:ext cx="1587" cy="1587"/>
                      </a:xfrm>
                      <a:prstGeom prst="rect">
                        <a:avLst/>
                      </a:prstGeom>
                    </p:spPr>
                  </p:pic>
                </p:oleObj>
              </mc:Fallback>
            </mc:AlternateContent>
          </a:graphicData>
        </a:graphic>
      </p:graphicFrame>
      <p:pic>
        <p:nvPicPr>
          <p:cNvPr id="473423" name="Picture 335" descr="https://mm.gettyimages.com/api/1.0/owners/249873912/assets/533638825/thumbnails/master/vn?signature=9afc4057b7eb04bea714b486561856ef">
            <a:extLst>
              <a:ext uri="{FF2B5EF4-FFF2-40B4-BE49-F238E27FC236}">
                <a16:creationId xmlns:a16="http://schemas.microsoft.com/office/drawing/2014/main" id="{23FF7266-040A-4A8B-B42E-CA966070BB2C}"/>
              </a:ext>
            </a:extLst>
          </p:cNvPr>
          <p:cNvPicPr>
            <a:picLocks noChangeArrowheads="1"/>
          </p:cNvPicPr>
          <p:nvPr/>
        </p:nvPicPr>
        <p:blipFill rotWithShape="1">
          <a:blip r:embed="rId10">
            <a:extLst>
              <a:ext uri="{28A0092B-C50C-407E-A947-70E740481C1C}">
                <a14:useLocalDpi xmlns:a14="http://schemas.microsoft.com/office/drawing/2010/main" val="0"/>
              </a:ext>
            </a:extLst>
          </a:blip>
          <a:srcRect l="46677" r="18839"/>
          <a:stretch/>
        </p:blipFill>
        <p:spPr bwMode="auto">
          <a:xfrm>
            <a:off x="3175" y="876300"/>
            <a:ext cx="2797175" cy="54102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547930C7-BCFC-4691-8AB4-BFB4BF0BAC54}"/>
              </a:ext>
            </a:extLst>
          </p:cNvPr>
          <p:cNvSpPr txBox="1">
            <a:spLocks/>
          </p:cNvSpPr>
          <p:nvPr/>
        </p:nvSpPr>
        <p:spPr bwMode="auto">
          <a:xfrm>
            <a:off x="1034154" y="295783"/>
            <a:ext cx="79361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defTabSz="913526" rtl="0" eaLnBrk="1" fontAlgn="base" hangingPunct="1">
              <a:spcBef>
                <a:spcPct val="0"/>
              </a:spcBef>
              <a:spcAft>
                <a:spcPct val="0"/>
              </a:spcAft>
              <a:tabLst>
                <a:tab pos="275353" algn="l"/>
              </a:tabLst>
              <a:defRPr sz="2000" b="0" baseline="0">
                <a:solidFill>
                  <a:schemeClr val="accent6">
                    <a:lumMod val="50000"/>
                  </a:schemeClr>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pPr marL="0" marR="0" lvl="0" indent="0" algn="l" defTabSz="913526" rtl="0" eaLnBrk="1" fontAlgn="base" latinLnBrk="0" hangingPunct="1">
              <a:lnSpc>
                <a:spcPct val="100000"/>
              </a:lnSpc>
              <a:spcBef>
                <a:spcPct val="0"/>
              </a:spcBef>
              <a:spcAft>
                <a:spcPct val="0"/>
              </a:spcAft>
              <a:buClrTx/>
              <a:buSzTx/>
              <a:buFontTx/>
              <a:buNone/>
              <a:tabLst>
                <a:tab pos="275353" algn="l"/>
              </a:tabLst>
              <a:defRPr/>
            </a:pPr>
            <a:r>
              <a:rPr kumimoji="0" lang="en-US" sz="2000" b="0" i="0" u="none" strike="noStrike" kern="1200" cap="none" spc="0" normalizeH="0" baseline="0" noProof="0" dirty="0">
                <a:ln>
                  <a:noFill/>
                </a:ln>
                <a:solidFill>
                  <a:srgbClr val="808080">
                    <a:lumMod val="50000"/>
                  </a:srgbClr>
                </a:solidFill>
                <a:effectLst/>
                <a:uLnTx/>
                <a:uFillTx/>
                <a:latin typeface="Century Gothic"/>
                <a:ea typeface="+mj-ea"/>
                <a:cs typeface="+mj-cs"/>
              </a:rPr>
              <a:t>Requirements Gathering Voting Structure</a:t>
            </a:r>
            <a:endParaRPr kumimoji="0" lang="en-US" sz="2000" b="0" i="0" u="none" strike="noStrike" kern="0" cap="none" spc="0" normalizeH="0" baseline="0" noProof="0" dirty="0">
              <a:ln>
                <a:noFill/>
              </a:ln>
              <a:solidFill>
                <a:srgbClr val="808080">
                  <a:lumMod val="50000"/>
                </a:srgbClr>
              </a:solidFill>
              <a:effectLst/>
              <a:uLnTx/>
              <a:uFillTx/>
              <a:latin typeface="Century Gothic"/>
              <a:ea typeface="+mj-ea"/>
              <a:cs typeface="+mj-cs"/>
            </a:endParaRPr>
          </a:p>
        </p:txBody>
      </p:sp>
      <p:sp>
        <p:nvSpPr>
          <p:cNvPr id="11" name="Rectangle 10">
            <a:extLst>
              <a:ext uri="{FF2B5EF4-FFF2-40B4-BE49-F238E27FC236}">
                <a16:creationId xmlns:a16="http://schemas.microsoft.com/office/drawing/2014/main" id="{6CB5A55E-131A-4171-B960-6D88B7A3A326}"/>
              </a:ext>
            </a:extLst>
          </p:cNvPr>
          <p:cNvSpPr>
            <a:spLocks/>
          </p:cNvSpPr>
          <p:nvPr/>
        </p:nvSpPr>
        <p:spPr>
          <a:xfrm>
            <a:off x="3175" y="876300"/>
            <a:ext cx="2797175" cy="5410200"/>
          </a:xfrm>
          <a:prstGeom prst="rect">
            <a:avLst/>
          </a:prstGeom>
          <a:solidFill>
            <a:schemeClr val="accent4">
              <a:alpha val="6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3" name="TextBox 2">
            <a:extLst>
              <a:ext uri="{FF2B5EF4-FFF2-40B4-BE49-F238E27FC236}">
                <a16:creationId xmlns:a16="http://schemas.microsoft.com/office/drawing/2014/main" id="{2E054B42-0732-4C72-913A-AD1A285E2E49}"/>
              </a:ext>
            </a:extLst>
          </p:cNvPr>
          <p:cNvSpPr txBox="1"/>
          <p:nvPr/>
        </p:nvSpPr>
        <p:spPr>
          <a:xfrm>
            <a:off x="2960575" y="1088410"/>
            <a:ext cx="5871463" cy="4985980"/>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361950" marR="0" lvl="0" indent="-361950" algn="l" defTabSz="913526" rtl="0" eaLnBrk="1" fontAlgn="base" latinLnBrk="0" hangingPunct="1">
              <a:lnSpc>
                <a:spcPct val="100000"/>
              </a:lnSpc>
              <a:spcBef>
                <a:spcPct val="100000"/>
              </a:spcBef>
              <a:spcAft>
                <a:spcPct val="0"/>
              </a:spcAft>
              <a:buClr>
                <a:srgbClr val="204762"/>
              </a:buClr>
              <a:buSzPct val="100000"/>
              <a:buFont typeface="Century Gothic" panose="020B0502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entury Gothic"/>
                <a:ea typeface="+mn-ea"/>
                <a:cs typeface="+mn-cs"/>
              </a:rPr>
              <a:t>For each new or updated requirement a </a:t>
            </a:r>
            <a:r>
              <a:rPr kumimoji="0" lang="en-US" sz="1800" b="1" i="0" u="none" strike="noStrike" kern="1200" cap="none" spc="0" normalizeH="0" baseline="0" noProof="0" dirty="0">
                <a:ln>
                  <a:noFill/>
                </a:ln>
                <a:solidFill>
                  <a:srgbClr val="204762"/>
                </a:solidFill>
                <a:effectLst/>
                <a:uLnTx/>
                <a:uFillTx/>
                <a:latin typeface="Century Gothic"/>
                <a:ea typeface="+mn-ea"/>
                <a:cs typeface="+mn-cs"/>
              </a:rPr>
              <a:t>vote by show of hands </a:t>
            </a:r>
            <a:r>
              <a:rPr kumimoji="0" lang="en-US" sz="1800" b="0" i="0" u="none" strike="noStrike" kern="1200" cap="none" spc="0" normalizeH="0" baseline="0" noProof="0" dirty="0">
                <a:ln>
                  <a:noFill/>
                </a:ln>
                <a:solidFill>
                  <a:srgbClr val="000000"/>
                </a:solidFill>
                <a:effectLst/>
                <a:uLnTx/>
                <a:uFillTx/>
                <a:latin typeface="Century Gothic"/>
                <a:ea typeface="+mn-ea"/>
                <a:cs typeface="+mn-cs"/>
              </a:rPr>
              <a:t>of the </a:t>
            </a:r>
            <a:r>
              <a:rPr kumimoji="0" lang="en-US" sz="1800" b="0" i="0" u="none" strike="noStrike" kern="1200" cap="none" spc="0" normalizeH="0" baseline="0" noProof="0" dirty="0" err="1">
                <a:ln>
                  <a:noFill/>
                </a:ln>
                <a:solidFill>
                  <a:srgbClr val="000000"/>
                </a:solidFill>
                <a:effectLst/>
                <a:uLnTx/>
                <a:uFillTx/>
                <a:latin typeface="Century Gothic"/>
                <a:ea typeface="+mn-ea"/>
                <a:cs typeface="+mn-cs"/>
              </a:rPr>
              <a:t>CalWIN</a:t>
            </a:r>
            <a:r>
              <a:rPr kumimoji="0" lang="en-US" sz="1800" b="0" i="0" u="none" strike="noStrike" kern="1200" cap="none" spc="0" normalizeH="0" baseline="0" noProof="0" dirty="0">
                <a:ln>
                  <a:noFill/>
                </a:ln>
                <a:solidFill>
                  <a:srgbClr val="000000"/>
                </a:solidFill>
                <a:effectLst/>
                <a:uLnTx/>
                <a:uFillTx/>
                <a:latin typeface="Century Gothic"/>
                <a:ea typeface="+mn-ea"/>
                <a:cs typeface="+mn-cs"/>
              </a:rPr>
              <a:t> and </a:t>
            </a:r>
            <a:r>
              <a:rPr kumimoji="0" lang="en-US" sz="1800" b="0" i="0" u="none" strike="noStrike" kern="1200" cap="none" spc="0" normalizeH="0" baseline="0" noProof="0" dirty="0" err="1">
                <a:ln>
                  <a:noFill/>
                </a:ln>
                <a:solidFill>
                  <a:srgbClr val="000000"/>
                </a:solidFill>
                <a:effectLst/>
                <a:uLnTx/>
                <a:uFillTx/>
                <a:latin typeface="Century Gothic"/>
                <a:ea typeface="+mn-ea"/>
                <a:cs typeface="+mn-cs"/>
              </a:rPr>
              <a:t>CalACES</a:t>
            </a:r>
            <a:r>
              <a:rPr kumimoji="0" lang="en-US" sz="1800" b="0" i="0" u="none" strike="noStrike" kern="1200" cap="none" spc="0" normalizeH="0" baseline="0" noProof="0" dirty="0">
                <a:ln>
                  <a:noFill/>
                </a:ln>
                <a:solidFill>
                  <a:srgbClr val="000000"/>
                </a:solidFill>
                <a:effectLst/>
                <a:uLnTx/>
                <a:uFillTx/>
                <a:latin typeface="Century Gothic"/>
                <a:ea typeface="+mn-ea"/>
                <a:cs typeface="+mn-cs"/>
              </a:rPr>
              <a:t> County attendees will be taken</a:t>
            </a:r>
          </a:p>
          <a:p>
            <a:pPr marL="712788" marR="0" lvl="2" indent="-350838" algn="l" defTabSz="913526" rtl="0" eaLnBrk="1" fontAlgn="base" latinLnBrk="0" hangingPunct="1">
              <a:lnSpc>
                <a:spcPct val="100000"/>
              </a:lnSpc>
              <a:spcBef>
                <a:spcPct val="50000"/>
              </a:spcBef>
              <a:spcAft>
                <a:spcPct val="0"/>
              </a:spcAft>
              <a:buClr>
                <a:srgbClr val="204762"/>
              </a:buClr>
              <a:buSzPct val="120000"/>
              <a:buFont typeface="Arial" panose="020B0604020202020204" pitchFamily="34" charset="0"/>
              <a:buChar char="•"/>
              <a:tabLst/>
              <a:defRPr/>
            </a:pPr>
            <a:r>
              <a:rPr kumimoji="0" lang="en-US" sz="1800" b="1" i="0" u="none" strike="noStrike" kern="1200" cap="none" spc="0" normalizeH="0" baseline="0" noProof="0" dirty="0" err="1">
                <a:ln>
                  <a:noFill/>
                </a:ln>
                <a:solidFill>
                  <a:srgbClr val="204762"/>
                </a:solidFill>
                <a:effectLst/>
                <a:uLnTx/>
                <a:uFillTx/>
                <a:latin typeface="Century Gothic"/>
                <a:ea typeface="+mn-ea"/>
                <a:cs typeface="+mn-cs"/>
              </a:rPr>
              <a:t>CalWIN</a:t>
            </a:r>
            <a:r>
              <a:rPr kumimoji="0" lang="en-US" sz="1800" b="1" i="0" u="none" strike="noStrike" kern="1200" cap="none" spc="0" normalizeH="0" baseline="0" noProof="0" dirty="0">
                <a:ln>
                  <a:noFill/>
                </a:ln>
                <a:solidFill>
                  <a:srgbClr val="204762"/>
                </a:solidFill>
                <a:effectLst/>
                <a:uLnTx/>
                <a:uFillTx/>
                <a:latin typeface="Century Gothic"/>
                <a:ea typeface="+mn-ea"/>
                <a:cs typeface="+mn-cs"/>
              </a:rPr>
              <a:t> – 40 attendees </a:t>
            </a:r>
            <a:br>
              <a:rPr kumimoji="0" lang="en-US" sz="1800" b="1" i="0" u="none" strike="noStrike" kern="1200" cap="none" spc="0" normalizeH="0" baseline="0" noProof="0" dirty="0">
                <a:ln>
                  <a:noFill/>
                </a:ln>
                <a:solidFill>
                  <a:srgbClr val="204762"/>
                </a:solidFill>
                <a:effectLst/>
                <a:uLnTx/>
                <a:uFillTx/>
                <a:latin typeface="Century Gothic"/>
                <a:ea typeface="+mn-ea"/>
                <a:cs typeface="+mn-cs"/>
              </a:rPr>
            </a:br>
            <a:r>
              <a:rPr kumimoji="0" lang="en-US" sz="1800" b="0" i="0" u="none" strike="noStrike" kern="1200" cap="none" spc="0" normalizeH="0" baseline="0" noProof="0" dirty="0">
                <a:ln>
                  <a:noFill/>
                </a:ln>
                <a:solidFill>
                  <a:srgbClr val="000000"/>
                </a:solidFill>
                <a:effectLst/>
                <a:uLnTx/>
                <a:uFillTx/>
                <a:latin typeface="Century Gothic"/>
                <a:ea typeface="+mn-ea"/>
                <a:cs typeface="+mn-cs"/>
              </a:rPr>
              <a:t>(2 per County expected)</a:t>
            </a:r>
          </a:p>
          <a:p>
            <a:pPr marL="712788" marR="0" lvl="2" indent="-350838" algn="l" defTabSz="913526" rtl="0" eaLnBrk="1" fontAlgn="base" latinLnBrk="0" hangingPunct="1">
              <a:lnSpc>
                <a:spcPct val="100000"/>
              </a:lnSpc>
              <a:spcBef>
                <a:spcPct val="50000"/>
              </a:spcBef>
              <a:spcAft>
                <a:spcPct val="0"/>
              </a:spcAft>
              <a:buClr>
                <a:srgbClr val="204762"/>
              </a:buClr>
              <a:buSzPct val="120000"/>
              <a:buFont typeface="Arial" panose="020B0604020202020204" pitchFamily="34" charset="0"/>
              <a:buChar char="•"/>
              <a:tabLst/>
              <a:defRPr/>
            </a:pPr>
            <a:r>
              <a:rPr kumimoji="0" lang="en-US" sz="1800" b="1" i="0" u="none" strike="noStrike" kern="1200" cap="none" spc="0" normalizeH="0" baseline="0" noProof="0" dirty="0" err="1">
                <a:ln>
                  <a:noFill/>
                </a:ln>
                <a:solidFill>
                  <a:srgbClr val="204762"/>
                </a:solidFill>
                <a:effectLst/>
                <a:uLnTx/>
                <a:uFillTx/>
                <a:latin typeface="Century Gothic"/>
                <a:ea typeface="+mn-ea"/>
                <a:cs typeface="+mn-cs"/>
              </a:rPr>
              <a:t>CalACES</a:t>
            </a:r>
            <a:r>
              <a:rPr kumimoji="0" lang="en-US" sz="1800" b="1" i="0" u="none" strike="noStrike" kern="1200" cap="none" spc="0" normalizeH="0" baseline="0" noProof="0" dirty="0">
                <a:ln>
                  <a:noFill/>
                </a:ln>
                <a:solidFill>
                  <a:srgbClr val="204762"/>
                </a:solidFill>
                <a:effectLst/>
                <a:uLnTx/>
                <a:uFillTx/>
                <a:latin typeface="Century Gothic"/>
                <a:ea typeface="+mn-ea"/>
                <a:cs typeface="+mn-cs"/>
              </a:rPr>
              <a:t> – 40 attendees </a:t>
            </a:r>
            <a:br>
              <a:rPr kumimoji="0" lang="en-US" sz="1800" b="1" i="0" u="none" strike="noStrike" kern="1200" cap="none" spc="0" normalizeH="0" baseline="0" noProof="0" dirty="0">
                <a:ln>
                  <a:noFill/>
                </a:ln>
                <a:solidFill>
                  <a:srgbClr val="204762"/>
                </a:solidFill>
                <a:effectLst/>
                <a:uLnTx/>
                <a:uFillTx/>
                <a:latin typeface="Century Gothic"/>
                <a:ea typeface="+mn-ea"/>
                <a:cs typeface="+mn-cs"/>
              </a:rPr>
            </a:br>
            <a:r>
              <a:rPr kumimoji="0" lang="en-US" sz="1800" b="0" i="0" u="none" strike="noStrike" kern="1200" cap="none" spc="0" normalizeH="0" baseline="0" noProof="0" dirty="0">
                <a:ln>
                  <a:noFill/>
                </a:ln>
                <a:solidFill>
                  <a:srgbClr val="000000"/>
                </a:solidFill>
                <a:effectLst/>
                <a:uLnTx/>
                <a:uFillTx/>
                <a:latin typeface="Century Gothic"/>
                <a:ea typeface="+mn-ea"/>
                <a:cs typeface="+mn-cs"/>
              </a:rPr>
              <a:t>(5 per each of 8 Regions) </a:t>
            </a:r>
          </a:p>
          <a:p>
            <a:pPr marL="285750" marR="0" lvl="0" indent="-285750" algn="l" defTabSz="913526" rtl="0" eaLnBrk="1" fontAlgn="base" latinLnBrk="0" hangingPunct="1">
              <a:lnSpc>
                <a:spcPct val="100000"/>
              </a:lnSpc>
              <a:spcBef>
                <a:spcPct val="100000"/>
              </a:spcBef>
              <a:spcAft>
                <a:spcPct val="0"/>
              </a:spcAft>
              <a:buClr>
                <a:srgbClr val="204762"/>
              </a:buClr>
              <a:buSzPct val="100000"/>
              <a:buFont typeface="Century Gothic" panose="020B0502020202020204" pitchFamily="34" charset="0"/>
              <a:buChar char="›"/>
              <a:tabLst/>
              <a:defRPr/>
            </a:pPr>
            <a:r>
              <a:rPr kumimoji="0" lang="en-US" sz="1800" b="1" i="0" u="none" strike="noStrike" kern="1200" cap="none" spc="0" normalizeH="0" baseline="0" noProof="0" dirty="0">
                <a:ln>
                  <a:noFill/>
                </a:ln>
                <a:solidFill>
                  <a:srgbClr val="204762"/>
                </a:solidFill>
                <a:effectLst/>
                <a:uLnTx/>
                <a:uFillTx/>
                <a:latin typeface="Century Gothic"/>
                <a:ea typeface="+mn-ea"/>
                <a:cs typeface="+mn-cs"/>
              </a:rPr>
              <a:t>Visual majority </a:t>
            </a:r>
            <a:r>
              <a:rPr kumimoji="0" lang="en-US" sz="1800" b="0" i="0" u="none" strike="noStrike" kern="1200" cap="none" spc="0" normalizeH="0" baseline="0" noProof="0" dirty="0">
                <a:ln>
                  <a:noFill/>
                </a:ln>
                <a:solidFill>
                  <a:srgbClr val="000000"/>
                </a:solidFill>
                <a:effectLst/>
                <a:uLnTx/>
                <a:uFillTx/>
                <a:latin typeface="Century Gothic"/>
                <a:ea typeface="+mn-ea"/>
                <a:cs typeface="+mn-cs"/>
              </a:rPr>
              <a:t>(at least 60% of the attendees) is needed to move an item forward </a:t>
            </a:r>
          </a:p>
          <a:p>
            <a:pPr marL="269875" marR="0" lvl="1" indent="-274638" algn="l" defTabSz="913526" rtl="0" eaLnBrk="1" fontAlgn="base" latinLnBrk="0" hangingPunct="1">
              <a:lnSpc>
                <a:spcPct val="100000"/>
              </a:lnSpc>
              <a:spcBef>
                <a:spcPct val="50000"/>
              </a:spcBef>
              <a:spcAft>
                <a:spcPct val="0"/>
              </a:spcAft>
              <a:buClr>
                <a:srgbClr val="204762"/>
              </a:buClr>
              <a:buSzPct val="125000"/>
              <a:buFont typeface="Century Gothic" panose="020B0502020202020204" pitchFamily="34" charset="0"/>
              <a:buChar char="›"/>
              <a:tabLst/>
              <a:defRPr/>
            </a:pPr>
            <a:r>
              <a:rPr kumimoji="0" lang="en-US" sz="1800" b="1" i="0" u="none" strike="noStrike" kern="1200" cap="none" spc="0" normalizeH="0" baseline="0" noProof="0" dirty="0">
                <a:ln>
                  <a:noFill/>
                </a:ln>
                <a:solidFill>
                  <a:srgbClr val="204762"/>
                </a:solidFill>
                <a:effectLst/>
                <a:uLnTx/>
                <a:uFillTx/>
                <a:latin typeface="Century Gothic"/>
                <a:ea typeface="+mn-ea"/>
                <a:cs typeface="+mn-cs"/>
              </a:rPr>
              <a:t>If</a:t>
            </a:r>
            <a:r>
              <a:rPr kumimoji="0" lang="en-US" sz="1800" b="0" i="0" u="none" strike="noStrike" kern="1200" cap="none" spc="0" normalizeH="0" baseline="0" noProof="0" dirty="0">
                <a:ln>
                  <a:noFill/>
                </a:ln>
                <a:solidFill>
                  <a:srgbClr val="000000"/>
                </a:solidFill>
                <a:effectLst/>
                <a:uLnTx/>
                <a:uFillTx/>
                <a:latin typeface="Century Gothic"/>
                <a:ea typeface="+mn-ea"/>
                <a:cs typeface="+mn-cs"/>
              </a:rPr>
              <a:t> there is </a:t>
            </a:r>
            <a:r>
              <a:rPr kumimoji="0" lang="en-US" sz="1800" b="1" i="0" u="none" strike="noStrike" kern="1200" cap="none" spc="0" normalizeH="0" baseline="0" noProof="0" dirty="0">
                <a:ln>
                  <a:noFill/>
                </a:ln>
                <a:solidFill>
                  <a:srgbClr val="204762"/>
                </a:solidFill>
                <a:effectLst/>
                <a:uLnTx/>
                <a:uFillTx/>
                <a:latin typeface="Century Gothic"/>
                <a:ea typeface="+mn-ea"/>
                <a:cs typeface="+mn-cs"/>
              </a:rPr>
              <a:t>not a clear majority</a:t>
            </a:r>
            <a:r>
              <a:rPr kumimoji="0" lang="en-US" sz="1800" b="0" i="0" u="none" strike="noStrike" kern="1200" cap="none" spc="0" normalizeH="0" baseline="0" noProof="0" dirty="0">
                <a:ln>
                  <a:noFill/>
                </a:ln>
                <a:solidFill>
                  <a:srgbClr val="000000"/>
                </a:solidFill>
                <a:effectLst/>
                <a:uLnTx/>
                <a:uFillTx/>
                <a:latin typeface="Century Gothic"/>
                <a:ea typeface="+mn-ea"/>
                <a:cs typeface="+mn-cs"/>
              </a:rPr>
              <a:t>, then there will be </a:t>
            </a:r>
            <a:r>
              <a:rPr kumimoji="0" lang="en-US" sz="1800" b="1" i="0" u="none" strike="noStrike" kern="1200" cap="none" spc="0" normalizeH="0" baseline="0" noProof="0" dirty="0">
                <a:ln>
                  <a:noFill/>
                </a:ln>
                <a:solidFill>
                  <a:srgbClr val="204762"/>
                </a:solidFill>
                <a:effectLst/>
                <a:uLnTx/>
                <a:uFillTx/>
                <a:latin typeface="Century Gothic"/>
                <a:ea typeface="+mn-ea"/>
                <a:cs typeface="+mn-cs"/>
              </a:rPr>
              <a:t>additional discussion </a:t>
            </a:r>
            <a:r>
              <a:rPr kumimoji="0" lang="en-US" sz="1800" b="0" i="0" u="none" strike="noStrike" kern="1200" cap="none" spc="0" normalizeH="0" baseline="0" noProof="0" dirty="0">
                <a:ln>
                  <a:noFill/>
                </a:ln>
                <a:solidFill>
                  <a:srgbClr val="000000"/>
                </a:solidFill>
                <a:effectLst/>
                <a:uLnTx/>
                <a:uFillTx/>
                <a:latin typeface="Century Gothic"/>
                <a:ea typeface="+mn-ea"/>
                <a:cs typeface="+mn-cs"/>
              </a:rPr>
              <a:t>toward resolution</a:t>
            </a:r>
          </a:p>
          <a:p>
            <a:pPr marL="269875" marR="0" lvl="1" indent="-274638" algn="l" defTabSz="913526" rtl="0" eaLnBrk="1" fontAlgn="base" latinLnBrk="0" hangingPunct="1">
              <a:lnSpc>
                <a:spcPct val="100000"/>
              </a:lnSpc>
              <a:spcBef>
                <a:spcPct val="50000"/>
              </a:spcBef>
              <a:spcAft>
                <a:spcPct val="0"/>
              </a:spcAft>
              <a:buClr>
                <a:srgbClr val="204762"/>
              </a:buClr>
              <a:buSzPct val="125000"/>
              <a:buFont typeface="Century Gothic" panose="020B0502020202020204" pitchFamily="34" charset="0"/>
              <a:buChar char="›"/>
              <a:tabLst/>
              <a:defRPr/>
            </a:pPr>
            <a:r>
              <a:rPr kumimoji="0" lang="en-US" sz="1800" b="1" i="0" u="none" strike="noStrike" kern="1200" cap="none" spc="0" normalizeH="0" baseline="0" noProof="0" dirty="0">
                <a:ln>
                  <a:noFill/>
                </a:ln>
                <a:solidFill>
                  <a:srgbClr val="204762"/>
                </a:solidFill>
                <a:effectLst/>
                <a:uLnTx/>
                <a:uFillTx/>
                <a:latin typeface="Century Gothic"/>
                <a:ea typeface="+mn-ea"/>
                <a:cs typeface="+mn-cs"/>
              </a:rPr>
              <a:t>If not resolved</a:t>
            </a:r>
            <a:r>
              <a:rPr kumimoji="0" lang="en-US" sz="1800" b="0" i="0" u="none" strike="noStrike" kern="1200" cap="none" spc="0" normalizeH="0" baseline="0" noProof="0" dirty="0">
                <a:ln>
                  <a:noFill/>
                </a:ln>
                <a:solidFill>
                  <a:srgbClr val="000000"/>
                </a:solidFill>
                <a:effectLst/>
                <a:uLnTx/>
                <a:uFillTx/>
                <a:latin typeface="Century Gothic"/>
                <a:ea typeface="+mn-ea"/>
                <a:cs typeface="+mn-cs"/>
              </a:rPr>
              <a:t>, then the item will be </a:t>
            </a:r>
            <a:r>
              <a:rPr kumimoji="0" lang="en-US" sz="1800" b="1" i="0" u="none" strike="noStrike" kern="1200" cap="none" spc="0" normalizeH="0" baseline="0" noProof="0" dirty="0">
                <a:ln>
                  <a:noFill/>
                </a:ln>
                <a:solidFill>
                  <a:srgbClr val="204762"/>
                </a:solidFill>
                <a:effectLst/>
                <a:uLnTx/>
                <a:uFillTx/>
                <a:latin typeface="Century Gothic"/>
                <a:ea typeface="+mn-ea"/>
                <a:cs typeface="+mn-cs"/>
              </a:rPr>
              <a:t>escalated</a:t>
            </a:r>
          </a:p>
          <a:p>
            <a:pPr marL="285750" marR="0" lvl="0" indent="-285750" algn="l" defTabSz="913526" rtl="0" eaLnBrk="1" fontAlgn="base" latinLnBrk="0" hangingPunct="1">
              <a:lnSpc>
                <a:spcPct val="100000"/>
              </a:lnSpc>
              <a:spcBef>
                <a:spcPct val="100000"/>
              </a:spcBef>
              <a:spcAft>
                <a:spcPct val="0"/>
              </a:spcAft>
              <a:buClr>
                <a:srgbClr val="204762"/>
              </a:buClr>
              <a:buSzPct val="100000"/>
              <a:buFont typeface="Century Gothic" panose="020B0502020202020204" pitchFamily="34" charset="0"/>
              <a:buChar char="›"/>
              <a:tabLst/>
              <a:defRPr/>
            </a:pPr>
            <a:r>
              <a:rPr kumimoji="0" lang="en-US" sz="1800" b="1" i="0" u="none" strike="noStrike" kern="1200" cap="none" spc="0" normalizeH="0" baseline="0" noProof="0" dirty="0">
                <a:ln>
                  <a:noFill/>
                </a:ln>
                <a:solidFill>
                  <a:srgbClr val="204762"/>
                </a:solidFill>
                <a:effectLst/>
                <a:uLnTx/>
                <a:uFillTx/>
                <a:latin typeface="Century Gothic"/>
                <a:ea typeface="+mn-ea"/>
                <a:cs typeface="+mn-cs"/>
              </a:rPr>
              <a:t>Attendees</a:t>
            </a:r>
            <a:r>
              <a:rPr kumimoji="0" lang="en-US" sz="1800" b="0" i="0" u="none" strike="noStrike" kern="1200" cap="none" spc="0" normalizeH="0" baseline="0" noProof="0" dirty="0">
                <a:ln>
                  <a:noFill/>
                </a:ln>
                <a:solidFill>
                  <a:srgbClr val="000000"/>
                </a:solidFill>
                <a:effectLst/>
                <a:uLnTx/>
                <a:uFillTx/>
                <a:latin typeface="Century Gothic"/>
                <a:ea typeface="+mn-ea"/>
                <a:cs typeface="+mn-cs"/>
              </a:rPr>
              <a:t> that do not agree with the outcome </a:t>
            </a:r>
            <a:r>
              <a:rPr kumimoji="0" lang="en-US" sz="1800" b="1" i="0" u="none" strike="noStrike" kern="1200" cap="none" spc="0" normalizeH="0" baseline="0" noProof="0" dirty="0">
                <a:ln>
                  <a:noFill/>
                </a:ln>
                <a:solidFill>
                  <a:srgbClr val="204762"/>
                </a:solidFill>
                <a:effectLst/>
                <a:uLnTx/>
                <a:uFillTx/>
                <a:latin typeface="Century Gothic"/>
                <a:ea typeface="+mn-ea"/>
                <a:cs typeface="+mn-cs"/>
              </a:rPr>
              <a:t>always have the option of escalating the item</a:t>
            </a:r>
          </a:p>
        </p:txBody>
      </p:sp>
      <p:cxnSp>
        <p:nvCxnSpPr>
          <p:cNvPr id="12" name="Straight Connector 11">
            <a:extLst>
              <a:ext uri="{FF2B5EF4-FFF2-40B4-BE49-F238E27FC236}">
                <a16:creationId xmlns:a16="http://schemas.microsoft.com/office/drawing/2014/main" id="{A4A88C02-F7DD-4CE3-ACC3-FC4FBDBEF953}"/>
              </a:ext>
            </a:extLst>
          </p:cNvPr>
          <p:cNvCxnSpPr>
            <a:cxnSpLocks/>
          </p:cNvCxnSpPr>
          <p:nvPr>
            <p:custDataLst>
              <p:tags r:id="rId3"/>
            </p:custDataLst>
          </p:nvPr>
        </p:nvCxnSpPr>
        <p:spPr>
          <a:xfrm>
            <a:off x="2960575" y="3420498"/>
            <a:ext cx="5901694"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F52CA18-6B08-4765-980F-6CA63826B47B}"/>
              </a:ext>
            </a:extLst>
          </p:cNvPr>
          <p:cNvCxnSpPr>
            <a:cxnSpLocks/>
          </p:cNvCxnSpPr>
          <p:nvPr>
            <p:custDataLst>
              <p:tags r:id="rId4"/>
            </p:custDataLst>
          </p:nvPr>
        </p:nvCxnSpPr>
        <p:spPr>
          <a:xfrm>
            <a:off x="2960575" y="4186042"/>
            <a:ext cx="5901694"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623FE2F-851F-4BB6-96EE-F77FD634D323}"/>
              </a:ext>
            </a:extLst>
          </p:cNvPr>
          <p:cNvCxnSpPr>
            <a:cxnSpLocks/>
          </p:cNvCxnSpPr>
          <p:nvPr>
            <p:custDataLst>
              <p:tags r:id="rId5"/>
            </p:custDataLst>
          </p:nvPr>
        </p:nvCxnSpPr>
        <p:spPr>
          <a:xfrm>
            <a:off x="2960575" y="4855893"/>
            <a:ext cx="5901694"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1D46A5-D723-4A19-A621-5E091DBF426A}"/>
              </a:ext>
            </a:extLst>
          </p:cNvPr>
          <p:cNvCxnSpPr>
            <a:cxnSpLocks/>
          </p:cNvCxnSpPr>
          <p:nvPr>
            <p:custDataLst>
              <p:tags r:id="rId6"/>
            </p:custDataLst>
          </p:nvPr>
        </p:nvCxnSpPr>
        <p:spPr>
          <a:xfrm>
            <a:off x="2960575" y="5344989"/>
            <a:ext cx="5901694"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099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D390A327-D7F8-45FD-85F6-5085752E8CD6}"/>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61" name="think-cell Slide" r:id="rId4" imgW="473" imgH="473" progId="TCLayout.ActiveDocument.1">
                  <p:embed/>
                </p:oleObj>
              </mc:Choice>
              <mc:Fallback>
                <p:oleObj name="think-cell Slide" r:id="rId4" imgW="473" imgH="473" progId="TCLayout.ActiveDocument.1">
                  <p:embed/>
                  <p:pic>
                    <p:nvPicPr>
                      <p:cNvPr id="17" name="Object 16" hidden="1">
                        <a:extLst>
                          <a:ext uri="{FF2B5EF4-FFF2-40B4-BE49-F238E27FC236}">
                            <a16:creationId xmlns:a16="http://schemas.microsoft.com/office/drawing/2014/main" id="{D390A327-D7F8-45FD-85F6-5085752E8CD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88BBE8BD-193F-45E0-9360-D33DC573741A}"/>
              </a:ext>
            </a:extLst>
          </p:cNvPr>
          <p:cNvSpPr/>
          <p:nvPr/>
        </p:nvSpPr>
        <p:spPr>
          <a:xfrm>
            <a:off x="50906" y="859971"/>
            <a:ext cx="3159098" cy="5376226"/>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2" name="Title 1">
            <a:extLst>
              <a:ext uri="{FF2B5EF4-FFF2-40B4-BE49-F238E27FC236}">
                <a16:creationId xmlns:a16="http://schemas.microsoft.com/office/drawing/2014/main" id="{3957AB66-3C6C-4F10-BD90-AB08F11D5806}"/>
              </a:ext>
            </a:extLst>
          </p:cNvPr>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en-US" dirty="0"/>
              <a:t>Escalation Criteria and Initiation</a:t>
            </a:r>
          </a:p>
        </p:txBody>
      </p:sp>
      <p:sp>
        <p:nvSpPr>
          <p:cNvPr id="10" name="TextBox 9">
            <a:extLst>
              <a:ext uri="{FF2B5EF4-FFF2-40B4-BE49-F238E27FC236}">
                <a16:creationId xmlns:a16="http://schemas.microsoft.com/office/drawing/2014/main" id="{5C4F42C9-F474-4F00-B867-8C46BC2D6085}"/>
              </a:ext>
            </a:extLst>
          </p:cNvPr>
          <p:cNvSpPr txBox="1">
            <a:spLocks/>
          </p:cNvSpPr>
          <p:nvPr/>
        </p:nvSpPr>
        <p:spPr>
          <a:xfrm>
            <a:off x="47811" y="859971"/>
            <a:ext cx="3013327" cy="405239"/>
          </a:xfrm>
          <a:prstGeom prst="rect">
            <a:avLst/>
          </a:prstGeom>
          <a:noFill/>
          <a:ln w="9525">
            <a:noFill/>
          </a:ln>
        </p:spPr>
        <p:txBody>
          <a:bodyPr vert="horz" wrap="square" lIns="101600" tIns="101600" rIns="101600" bIns="101600" rtlCol="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50" b="1" i="0" u="none" strike="noStrike" kern="1200" cap="none" spc="0" normalizeH="0" baseline="0" noProof="0" dirty="0">
                <a:ln>
                  <a:noFill/>
                </a:ln>
                <a:solidFill>
                  <a:srgbClr val="FFFFFF"/>
                </a:solidFill>
                <a:effectLst/>
                <a:uLnTx/>
                <a:uFillTx/>
                <a:latin typeface="Century Gothic"/>
                <a:ea typeface="+mn-ea"/>
                <a:cs typeface="+mn-cs"/>
              </a:rPr>
              <a:t>Escalation Criteria</a:t>
            </a:r>
            <a:endParaRPr kumimoji="0" lang="en-US" sz="1250" b="0" i="1" u="none" strike="noStrike" kern="1200" cap="none" spc="0" normalizeH="0" baseline="0" noProof="0" dirty="0">
              <a:ln>
                <a:noFill/>
              </a:ln>
              <a:solidFill>
                <a:srgbClr val="FFFFFF"/>
              </a:solidFill>
              <a:effectLst/>
              <a:uLnTx/>
              <a:uFillTx/>
              <a:latin typeface="Century Gothic"/>
              <a:ea typeface="+mn-ea"/>
              <a:cs typeface="+mn-cs"/>
            </a:endParaRPr>
          </a:p>
        </p:txBody>
      </p:sp>
      <p:sp>
        <p:nvSpPr>
          <p:cNvPr id="11" name="TextBox 10">
            <a:extLst>
              <a:ext uri="{FF2B5EF4-FFF2-40B4-BE49-F238E27FC236}">
                <a16:creationId xmlns:a16="http://schemas.microsoft.com/office/drawing/2014/main" id="{E2146C41-93DA-4296-8D77-5DF7EDEEF1B2}"/>
              </a:ext>
            </a:extLst>
          </p:cNvPr>
          <p:cNvSpPr txBox="1"/>
          <p:nvPr/>
        </p:nvSpPr>
        <p:spPr>
          <a:xfrm>
            <a:off x="181379" y="1370348"/>
            <a:ext cx="2746189" cy="3654847"/>
          </a:xfrm>
          <a:prstGeom prst="rect">
            <a:avLst/>
          </a:prstGeom>
        </p:spPr>
        <p:txBody>
          <a:bodyPr vert="horz"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285750" marR="0" lvl="0" indent="-285750" algn="l" defTabSz="913526" rtl="0" eaLnBrk="1" fontAlgn="base" latinLnBrk="0" hangingPunct="1">
              <a:lnSpc>
                <a:spcPct val="100000"/>
              </a:lnSpc>
              <a:spcBef>
                <a:spcPct val="100000"/>
              </a:spcBef>
              <a:spcAft>
                <a:spcPct val="0"/>
              </a:spcAft>
              <a:buClr>
                <a:srgbClr val="FFFFFF"/>
              </a:buClr>
              <a:buSzPct val="100000"/>
              <a:buFont typeface="Wingdings" panose="05000000000000000000" pitchFamily="2" charset="2"/>
              <a:buChar char="q"/>
              <a:tabLst/>
              <a:defRPr/>
            </a:pPr>
            <a:r>
              <a:rPr kumimoji="0" lang="en-US" sz="1250" b="0" i="0" u="none" strike="noStrike" kern="1200" cap="none" spc="0" normalizeH="0" baseline="0" noProof="0" dirty="0">
                <a:ln>
                  <a:noFill/>
                </a:ln>
                <a:solidFill>
                  <a:srgbClr val="FFFFFF"/>
                </a:solidFill>
                <a:effectLst/>
                <a:uLnTx/>
                <a:uFillTx/>
                <a:latin typeface="Century Gothic"/>
                <a:ea typeface="+mn-ea"/>
                <a:cs typeface="+mn-cs"/>
              </a:rPr>
              <a:t>Does it support the Guiding Principles from the </a:t>
            </a:r>
            <a:r>
              <a:rPr kumimoji="0" lang="en-US" sz="1250" b="0" i="0" u="none" strike="noStrike" kern="1200" cap="none" spc="0" normalizeH="0" baseline="0" noProof="0" dirty="0" err="1">
                <a:ln>
                  <a:noFill/>
                </a:ln>
                <a:solidFill>
                  <a:srgbClr val="FFFFFF"/>
                </a:solidFill>
                <a:effectLst/>
                <a:uLnTx/>
                <a:uFillTx/>
                <a:latin typeface="Century Gothic"/>
                <a:ea typeface="+mn-ea"/>
                <a:cs typeface="+mn-cs"/>
              </a:rPr>
              <a:t>CalSAWS</a:t>
            </a:r>
            <a:r>
              <a:rPr kumimoji="0" lang="en-US" sz="1250" b="0" i="0" u="none" strike="noStrike" kern="1200" cap="none" spc="0" normalizeH="0" baseline="0" noProof="0" dirty="0">
                <a:ln>
                  <a:noFill/>
                </a:ln>
                <a:solidFill>
                  <a:srgbClr val="FFFFFF"/>
                </a:solidFill>
                <a:effectLst/>
                <a:uLnTx/>
                <a:uFillTx/>
                <a:latin typeface="Century Gothic"/>
                <a:ea typeface="+mn-ea"/>
                <a:cs typeface="+mn-cs"/>
              </a:rPr>
              <a:t> Leadership Committee?</a:t>
            </a:r>
          </a:p>
          <a:p>
            <a:pPr marL="285750" marR="0" lvl="0" indent="-285750" algn="l" defTabSz="913526" rtl="0" eaLnBrk="1" fontAlgn="base" latinLnBrk="0" hangingPunct="1">
              <a:lnSpc>
                <a:spcPct val="100000"/>
              </a:lnSpc>
              <a:spcBef>
                <a:spcPct val="100000"/>
              </a:spcBef>
              <a:spcAft>
                <a:spcPct val="0"/>
              </a:spcAft>
              <a:buClr>
                <a:srgbClr val="FFFFFF"/>
              </a:buClr>
              <a:buSzPct val="100000"/>
              <a:buFont typeface="Wingdings" panose="05000000000000000000" pitchFamily="2" charset="2"/>
              <a:buChar char="q"/>
              <a:tabLst/>
              <a:defRPr/>
            </a:pPr>
            <a:r>
              <a:rPr kumimoji="0" lang="en-US" sz="1250" b="0" i="0" u="none" strike="noStrike" kern="1200" cap="none" spc="0" normalizeH="0" baseline="0" noProof="0" dirty="0">
                <a:ln>
                  <a:noFill/>
                </a:ln>
                <a:solidFill>
                  <a:srgbClr val="FFFFFF"/>
                </a:solidFill>
                <a:effectLst/>
                <a:uLnTx/>
                <a:uFillTx/>
                <a:latin typeface="Century Gothic"/>
                <a:ea typeface="+mn-ea"/>
                <a:cs typeface="+mn-cs"/>
              </a:rPr>
              <a:t>Is State Policy Clarification/Interpretation needed?</a:t>
            </a:r>
          </a:p>
          <a:p>
            <a:pPr marL="285750" marR="0" lvl="0" indent="-285750" algn="l" defTabSz="913526" rtl="0" eaLnBrk="1" fontAlgn="base" latinLnBrk="0" hangingPunct="1">
              <a:lnSpc>
                <a:spcPct val="100000"/>
              </a:lnSpc>
              <a:spcBef>
                <a:spcPct val="100000"/>
              </a:spcBef>
              <a:spcAft>
                <a:spcPct val="0"/>
              </a:spcAft>
              <a:buClr>
                <a:srgbClr val="FFFFFF"/>
              </a:buClr>
              <a:buSzPct val="100000"/>
              <a:buFont typeface="Wingdings" panose="05000000000000000000" pitchFamily="2" charset="2"/>
              <a:buChar char="q"/>
              <a:tabLst/>
              <a:defRPr/>
            </a:pPr>
            <a:r>
              <a:rPr kumimoji="0" lang="en-US" sz="1250" b="0" i="0" u="none" strike="noStrike" kern="1200" cap="none" spc="0" normalizeH="0" baseline="0" noProof="0" dirty="0">
                <a:ln>
                  <a:noFill/>
                </a:ln>
                <a:solidFill>
                  <a:srgbClr val="FFFFFF"/>
                </a:solidFill>
                <a:effectLst/>
                <a:uLnTx/>
                <a:uFillTx/>
                <a:latin typeface="Century Gothic"/>
                <a:ea typeface="+mn-ea"/>
                <a:cs typeface="+mn-cs"/>
              </a:rPr>
              <a:t>Is there a lack of consensus (majority)?</a:t>
            </a:r>
          </a:p>
          <a:p>
            <a:pPr marL="285750" marR="0" lvl="0" indent="-285750" algn="l" defTabSz="913526" rtl="0" eaLnBrk="1" fontAlgn="base" latinLnBrk="0" hangingPunct="1">
              <a:lnSpc>
                <a:spcPct val="100000"/>
              </a:lnSpc>
              <a:spcBef>
                <a:spcPct val="100000"/>
              </a:spcBef>
              <a:spcAft>
                <a:spcPct val="0"/>
              </a:spcAft>
              <a:buClr>
                <a:srgbClr val="FFFFFF"/>
              </a:buClr>
              <a:buSzPct val="100000"/>
              <a:buFont typeface="Wingdings" panose="05000000000000000000" pitchFamily="2" charset="2"/>
              <a:buChar char="q"/>
              <a:tabLst/>
              <a:defRPr/>
            </a:pPr>
            <a:r>
              <a:rPr kumimoji="0" lang="en-US" sz="1250" b="0" i="0" u="none" strike="noStrike" kern="1200" cap="none" spc="0" normalizeH="0" baseline="0" noProof="0" dirty="0">
                <a:ln>
                  <a:noFill/>
                </a:ln>
                <a:solidFill>
                  <a:srgbClr val="FFFFFF"/>
                </a:solidFill>
                <a:effectLst/>
                <a:uLnTx/>
                <a:uFillTx/>
                <a:latin typeface="Century Gothic"/>
                <a:ea typeface="+mn-ea"/>
                <a:cs typeface="+mn-cs"/>
              </a:rPr>
              <a:t>Is there a “Significant Negative Impact” to Counties?</a:t>
            </a:r>
          </a:p>
          <a:p>
            <a:pPr marL="285750" marR="0" lvl="0" indent="-285750" algn="l" defTabSz="913526" rtl="0" eaLnBrk="1" fontAlgn="base" latinLnBrk="0" hangingPunct="1">
              <a:lnSpc>
                <a:spcPct val="100000"/>
              </a:lnSpc>
              <a:spcBef>
                <a:spcPct val="100000"/>
              </a:spcBef>
              <a:spcAft>
                <a:spcPct val="0"/>
              </a:spcAft>
              <a:buClr>
                <a:srgbClr val="FFFFFF"/>
              </a:buClr>
              <a:buSzPct val="100000"/>
              <a:buFont typeface="Wingdings" panose="05000000000000000000" pitchFamily="2" charset="2"/>
              <a:buChar char="q"/>
              <a:tabLst/>
              <a:defRPr/>
            </a:pPr>
            <a:r>
              <a:rPr kumimoji="0" lang="en-US" sz="1250" b="0" i="0" u="none" strike="noStrike" kern="1200" cap="none" spc="0" normalizeH="0" baseline="0" noProof="0" dirty="0">
                <a:ln>
                  <a:noFill/>
                </a:ln>
                <a:solidFill>
                  <a:srgbClr val="FFFFFF"/>
                </a:solidFill>
                <a:effectLst/>
                <a:uLnTx/>
                <a:uFillTx/>
                <a:latin typeface="Century Gothic"/>
                <a:ea typeface="+mn-ea"/>
                <a:cs typeface="+mn-cs"/>
              </a:rPr>
              <a:t>Is it easily configurable (impact on future maintenance costs)?</a:t>
            </a:r>
          </a:p>
          <a:p>
            <a:pPr marL="285750" marR="0" lvl="0" indent="-285750" algn="l" defTabSz="913526" rtl="0" eaLnBrk="1" fontAlgn="base" latinLnBrk="0" hangingPunct="1">
              <a:lnSpc>
                <a:spcPct val="100000"/>
              </a:lnSpc>
              <a:spcBef>
                <a:spcPct val="100000"/>
              </a:spcBef>
              <a:spcAft>
                <a:spcPct val="0"/>
              </a:spcAft>
              <a:buClr>
                <a:srgbClr val="FFFFFF"/>
              </a:buClr>
              <a:buSzPct val="100000"/>
              <a:buFont typeface="Wingdings" panose="05000000000000000000" pitchFamily="2" charset="2"/>
              <a:buChar char="q"/>
              <a:tabLst/>
              <a:defRPr/>
            </a:pPr>
            <a:r>
              <a:rPr kumimoji="0" lang="en-US" sz="1250" b="0" i="0" u="none" strike="noStrike" kern="1200" cap="none" spc="0" normalizeH="0" baseline="0" noProof="0" dirty="0">
                <a:ln>
                  <a:noFill/>
                </a:ln>
                <a:solidFill>
                  <a:srgbClr val="FFFFFF"/>
                </a:solidFill>
                <a:effectLst/>
                <a:uLnTx/>
                <a:uFillTx/>
                <a:latin typeface="Century Gothic"/>
                <a:ea typeface="+mn-ea"/>
                <a:cs typeface="+mn-cs"/>
              </a:rPr>
              <a:t>Is it consistent with Federal policy?</a:t>
            </a:r>
          </a:p>
        </p:txBody>
      </p:sp>
      <p:sp>
        <p:nvSpPr>
          <p:cNvPr id="15" name="TextBox 14">
            <a:extLst>
              <a:ext uri="{FF2B5EF4-FFF2-40B4-BE49-F238E27FC236}">
                <a16:creationId xmlns:a16="http://schemas.microsoft.com/office/drawing/2014/main" id="{84E34BD9-E0CE-477D-B536-9115FF3A37AE}"/>
              </a:ext>
            </a:extLst>
          </p:cNvPr>
          <p:cNvSpPr txBox="1">
            <a:spLocks/>
          </p:cNvSpPr>
          <p:nvPr/>
        </p:nvSpPr>
        <p:spPr>
          <a:xfrm>
            <a:off x="3238500" y="859971"/>
            <a:ext cx="5831987" cy="405239"/>
          </a:xfrm>
          <a:prstGeom prst="rect">
            <a:avLst/>
          </a:prstGeom>
          <a:solidFill>
            <a:schemeClr val="accent4"/>
          </a:solidFill>
          <a:ln w="9525">
            <a:noFill/>
          </a:ln>
        </p:spPr>
        <p:txBody>
          <a:bodyPr vert="horz" wrap="square" lIns="101600" tIns="101600" rIns="101600" bIns="10160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50" b="1" i="0" u="none" strike="noStrike" kern="1200" cap="none" spc="0" normalizeH="0" baseline="0" noProof="0" dirty="0">
                <a:ln>
                  <a:noFill/>
                </a:ln>
                <a:solidFill>
                  <a:srgbClr val="FFFFFF"/>
                </a:solidFill>
                <a:effectLst/>
                <a:uLnTx/>
                <a:uFillTx/>
                <a:latin typeface="Century Gothic"/>
                <a:ea typeface="+mn-ea"/>
                <a:cs typeface="+mn-cs"/>
              </a:rPr>
              <a:t>Escalation Process</a:t>
            </a:r>
            <a:r>
              <a:rPr kumimoji="0" lang="en-US" sz="1250" b="0" i="1" u="none" strike="noStrike" kern="1200" cap="none" spc="0" normalizeH="0" baseline="0" noProof="0" dirty="0">
                <a:ln>
                  <a:noFill/>
                </a:ln>
                <a:solidFill>
                  <a:srgbClr val="FFFFFF"/>
                </a:solidFill>
                <a:effectLst/>
                <a:uLnTx/>
                <a:uFillTx/>
                <a:latin typeface="Century Gothic"/>
                <a:ea typeface="+mn-ea"/>
                <a:cs typeface="+mn-cs"/>
              </a:rPr>
              <a:t> </a:t>
            </a:r>
            <a:r>
              <a:rPr kumimoji="0" lang="en-US" sz="1250" b="1" i="0" u="none" strike="noStrike" kern="1200" cap="none" spc="0" normalizeH="0" baseline="0" noProof="0" dirty="0">
                <a:ln>
                  <a:noFill/>
                </a:ln>
                <a:solidFill>
                  <a:srgbClr val="FFFFFF"/>
                </a:solidFill>
                <a:effectLst/>
                <a:uLnTx/>
                <a:uFillTx/>
                <a:latin typeface="Century Gothic"/>
                <a:ea typeface="+mn-ea"/>
                <a:cs typeface="+mn-cs"/>
              </a:rPr>
              <a:t> </a:t>
            </a:r>
          </a:p>
        </p:txBody>
      </p:sp>
      <p:grpSp>
        <p:nvGrpSpPr>
          <p:cNvPr id="22" name="Group 21">
            <a:extLst>
              <a:ext uri="{FF2B5EF4-FFF2-40B4-BE49-F238E27FC236}">
                <a16:creationId xmlns:a16="http://schemas.microsoft.com/office/drawing/2014/main" id="{B5470DB8-D067-4F50-8FED-1684C1FE433A}"/>
              </a:ext>
            </a:extLst>
          </p:cNvPr>
          <p:cNvGrpSpPr/>
          <p:nvPr/>
        </p:nvGrpSpPr>
        <p:grpSpPr>
          <a:xfrm>
            <a:off x="1922033" y="4788835"/>
            <a:ext cx="1047971" cy="1359484"/>
            <a:chOff x="8120313" y="1670385"/>
            <a:chExt cx="486276" cy="630823"/>
          </a:xfrm>
          <a:solidFill>
            <a:schemeClr val="bg1"/>
          </a:solidFill>
        </p:grpSpPr>
        <p:sp>
          <p:nvSpPr>
            <p:cNvPr id="23" name="Freeform 38">
              <a:extLst>
                <a:ext uri="{FF2B5EF4-FFF2-40B4-BE49-F238E27FC236}">
                  <a16:creationId xmlns:a16="http://schemas.microsoft.com/office/drawing/2014/main" id="{B5CADFE5-3EBC-4902-96E6-B9C5620C39CD}"/>
                </a:ext>
              </a:extLst>
            </p:cNvPr>
            <p:cNvSpPr>
              <a:spLocks/>
            </p:cNvSpPr>
            <p:nvPr/>
          </p:nvSpPr>
          <p:spPr bwMode="auto">
            <a:xfrm>
              <a:off x="8120313" y="1738063"/>
              <a:ext cx="486276" cy="563145"/>
            </a:xfrm>
            <a:custGeom>
              <a:avLst/>
              <a:gdLst>
                <a:gd name="T0" fmla="*/ 236 w 246"/>
                <a:gd name="T1" fmla="*/ 0 h 285"/>
                <a:gd name="T2" fmla="*/ 191 w 246"/>
                <a:gd name="T3" fmla="*/ 0 h 285"/>
                <a:gd name="T4" fmla="*/ 191 w 246"/>
                <a:gd name="T5" fmla="*/ 20 h 285"/>
                <a:gd name="T6" fmla="*/ 218 w 246"/>
                <a:gd name="T7" fmla="*/ 20 h 285"/>
                <a:gd name="T8" fmla="*/ 219 w 246"/>
                <a:gd name="T9" fmla="*/ 20 h 285"/>
                <a:gd name="T10" fmla="*/ 219 w 246"/>
                <a:gd name="T11" fmla="*/ 21 h 285"/>
                <a:gd name="T12" fmla="*/ 219 w 246"/>
                <a:gd name="T13" fmla="*/ 208 h 285"/>
                <a:gd name="T14" fmla="*/ 218 w 246"/>
                <a:gd name="T15" fmla="*/ 211 h 285"/>
                <a:gd name="T16" fmla="*/ 162 w 246"/>
                <a:gd name="T17" fmla="*/ 262 h 285"/>
                <a:gd name="T18" fmla="*/ 177 w 246"/>
                <a:gd name="T19" fmla="*/ 225 h 285"/>
                <a:gd name="T20" fmla="*/ 212 w 246"/>
                <a:gd name="T21" fmla="*/ 213 h 285"/>
                <a:gd name="T22" fmla="*/ 168 w 246"/>
                <a:gd name="T23" fmla="*/ 216 h 285"/>
                <a:gd name="T24" fmla="*/ 140 w 246"/>
                <a:gd name="T25" fmla="*/ 263 h 285"/>
                <a:gd name="T26" fmla="*/ 28 w 246"/>
                <a:gd name="T27" fmla="*/ 263 h 285"/>
                <a:gd name="T28" fmla="*/ 28 w 246"/>
                <a:gd name="T29" fmla="*/ 263 h 285"/>
                <a:gd name="T30" fmla="*/ 28 w 246"/>
                <a:gd name="T31" fmla="*/ 262 h 285"/>
                <a:gd name="T32" fmla="*/ 28 w 246"/>
                <a:gd name="T33" fmla="*/ 21 h 285"/>
                <a:gd name="T34" fmla="*/ 28 w 246"/>
                <a:gd name="T35" fmla="*/ 20 h 285"/>
                <a:gd name="T36" fmla="*/ 28 w 246"/>
                <a:gd name="T37" fmla="*/ 20 h 285"/>
                <a:gd name="T38" fmla="*/ 56 w 246"/>
                <a:gd name="T39" fmla="*/ 20 h 285"/>
                <a:gd name="T40" fmla="*/ 56 w 246"/>
                <a:gd name="T41" fmla="*/ 0 h 285"/>
                <a:gd name="T42" fmla="*/ 10 w 246"/>
                <a:gd name="T43" fmla="*/ 0 h 285"/>
                <a:gd name="T44" fmla="*/ 0 w 246"/>
                <a:gd name="T45" fmla="*/ 11 h 285"/>
                <a:gd name="T46" fmla="*/ 0 w 246"/>
                <a:gd name="T47" fmla="*/ 275 h 285"/>
                <a:gd name="T48" fmla="*/ 10 w 246"/>
                <a:gd name="T49" fmla="*/ 285 h 285"/>
                <a:gd name="T50" fmla="*/ 236 w 246"/>
                <a:gd name="T51" fmla="*/ 285 h 285"/>
                <a:gd name="T52" fmla="*/ 246 w 246"/>
                <a:gd name="T53" fmla="*/ 275 h 285"/>
                <a:gd name="T54" fmla="*/ 246 w 246"/>
                <a:gd name="T55" fmla="*/ 11 h 285"/>
                <a:gd name="T56" fmla="*/ 236 w 246"/>
                <a:gd name="T57"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6" h="285">
                  <a:moveTo>
                    <a:pt x="236" y="0"/>
                  </a:moveTo>
                  <a:cubicBezTo>
                    <a:pt x="191" y="0"/>
                    <a:pt x="191" y="0"/>
                    <a:pt x="191" y="0"/>
                  </a:cubicBezTo>
                  <a:cubicBezTo>
                    <a:pt x="191" y="20"/>
                    <a:pt x="191" y="20"/>
                    <a:pt x="191" y="20"/>
                  </a:cubicBezTo>
                  <a:cubicBezTo>
                    <a:pt x="218" y="20"/>
                    <a:pt x="218" y="20"/>
                    <a:pt x="218" y="20"/>
                  </a:cubicBezTo>
                  <a:cubicBezTo>
                    <a:pt x="219" y="20"/>
                    <a:pt x="219" y="20"/>
                    <a:pt x="219" y="20"/>
                  </a:cubicBezTo>
                  <a:cubicBezTo>
                    <a:pt x="219" y="21"/>
                    <a:pt x="219" y="21"/>
                    <a:pt x="219" y="21"/>
                  </a:cubicBezTo>
                  <a:cubicBezTo>
                    <a:pt x="219" y="21"/>
                    <a:pt x="219" y="197"/>
                    <a:pt x="219" y="208"/>
                  </a:cubicBezTo>
                  <a:cubicBezTo>
                    <a:pt x="219" y="209"/>
                    <a:pt x="219" y="210"/>
                    <a:pt x="218" y="211"/>
                  </a:cubicBezTo>
                  <a:cubicBezTo>
                    <a:pt x="208" y="237"/>
                    <a:pt x="175" y="257"/>
                    <a:pt x="162" y="262"/>
                  </a:cubicBezTo>
                  <a:cubicBezTo>
                    <a:pt x="176" y="248"/>
                    <a:pt x="177" y="225"/>
                    <a:pt x="177" y="225"/>
                  </a:cubicBezTo>
                  <a:cubicBezTo>
                    <a:pt x="190" y="227"/>
                    <a:pt x="208" y="220"/>
                    <a:pt x="212" y="213"/>
                  </a:cubicBezTo>
                  <a:cubicBezTo>
                    <a:pt x="203" y="216"/>
                    <a:pt x="188" y="219"/>
                    <a:pt x="168" y="216"/>
                  </a:cubicBezTo>
                  <a:cubicBezTo>
                    <a:pt x="168" y="214"/>
                    <a:pt x="167" y="255"/>
                    <a:pt x="140" y="263"/>
                  </a:cubicBezTo>
                  <a:cubicBezTo>
                    <a:pt x="104" y="263"/>
                    <a:pt x="28" y="263"/>
                    <a:pt x="28" y="263"/>
                  </a:cubicBezTo>
                  <a:cubicBezTo>
                    <a:pt x="28" y="263"/>
                    <a:pt x="28" y="263"/>
                    <a:pt x="28" y="263"/>
                  </a:cubicBezTo>
                  <a:cubicBezTo>
                    <a:pt x="28" y="262"/>
                    <a:pt x="28" y="262"/>
                    <a:pt x="28" y="262"/>
                  </a:cubicBezTo>
                  <a:cubicBezTo>
                    <a:pt x="28" y="21"/>
                    <a:pt x="28" y="21"/>
                    <a:pt x="28" y="21"/>
                  </a:cubicBezTo>
                  <a:cubicBezTo>
                    <a:pt x="28" y="20"/>
                    <a:pt x="28" y="20"/>
                    <a:pt x="28" y="20"/>
                  </a:cubicBezTo>
                  <a:cubicBezTo>
                    <a:pt x="28" y="20"/>
                    <a:pt x="28" y="20"/>
                    <a:pt x="28" y="20"/>
                  </a:cubicBezTo>
                  <a:cubicBezTo>
                    <a:pt x="56" y="20"/>
                    <a:pt x="56" y="20"/>
                    <a:pt x="56" y="20"/>
                  </a:cubicBezTo>
                  <a:cubicBezTo>
                    <a:pt x="56" y="0"/>
                    <a:pt x="56" y="0"/>
                    <a:pt x="56" y="0"/>
                  </a:cubicBezTo>
                  <a:cubicBezTo>
                    <a:pt x="10" y="0"/>
                    <a:pt x="10" y="0"/>
                    <a:pt x="10" y="0"/>
                  </a:cubicBezTo>
                  <a:cubicBezTo>
                    <a:pt x="5" y="0"/>
                    <a:pt x="0" y="5"/>
                    <a:pt x="0" y="11"/>
                  </a:cubicBezTo>
                  <a:cubicBezTo>
                    <a:pt x="0" y="275"/>
                    <a:pt x="0" y="275"/>
                    <a:pt x="0" y="275"/>
                  </a:cubicBezTo>
                  <a:cubicBezTo>
                    <a:pt x="0" y="280"/>
                    <a:pt x="5" y="285"/>
                    <a:pt x="10" y="285"/>
                  </a:cubicBezTo>
                  <a:cubicBezTo>
                    <a:pt x="236" y="285"/>
                    <a:pt x="236" y="285"/>
                    <a:pt x="236" y="285"/>
                  </a:cubicBezTo>
                  <a:cubicBezTo>
                    <a:pt x="242" y="285"/>
                    <a:pt x="246" y="280"/>
                    <a:pt x="246" y="275"/>
                  </a:cubicBezTo>
                  <a:cubicBezTo>
                    <a:pt x="246" y="11"/>
                    <a:pt x="246" y="11"/>
                    <a:pt x="246" y="11"/>
                  </a:cubicBezTo>
                  <a:cubicBezTo>
                    <a:pt x="246" y="5"/>
                    <a:pt x="242" y="0"/>
                    <a:pt x="2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Freeform 39">
              <a:extLst>
                <a:ext uri="{FF2B5EF4-FFF2-40B4-BE49-F238E27FC236}">
                  <a16:creationId xmlns:a16="http://schemas.microsoft.com/office/drawing/2014/main" id="{9E32BC7E-541C-4DC1-9568-E32B0D9D0F82}"/>
                </a:ext>
              </a:extLst>
            </p:cNvPr>
            <p:cNvSpPr>
              <a:spLocks noEditPoints="1"/>
            </p:cNvSpPr>
            <p:nvPr/>
          </p:nvSpPr>
          <p:spPr bwMode="auto">
            <a:xfrm>
              <a:off x="8266530" y="1670385"/>
              <a:ext cx="195513" cy="132849"/>
            </a:xfrm>
            <a:custGeom>
              <a:avLst/>
              <a:gdLst>
                <a:gd name="T0" fmla="*/ 99 w 99"/>
                <a:gd name="T1" fmla="*/ 25 h 67"/>
                <a:gd name="T2" fmla="*/ 94 w 99"/>
                <a:gd name="T3" fmla="*/ 20 h 67"/>
                <a:gd name="T4" fmla="*/ 67 w 99"/>
                <a:gd name="T5" fmla="*/ 20 h 67"/>
                <a:gd name="T6" fmla="*/ 67 w 99"/>
                <a:gd name="T7" fmla="*/ 11 h 67"/>
                <a:gd name="T8" fmla="*/ 57 w 99"/>
                <a:gd name="T9" fmla="*/ 0 h 67"/>
                <a:gd name="T10" fmla="*/ 42 w 99"/>
                <a:gd name="T11" fmla="*/ 0 h 67"/>
                <a:gd name="T12" fmla="*/ 31 w 99"/>
                <a:gd name="T13" fmla="*/ 11 h 67"/>
                <a:gd name="T14" fmla="*/ 31 w 99"/>
                <a:gd name="T15" fmla="*/ 20 h 67"/>
                <a:gd name="T16" fmla="*/ 5 w 99"/>
                <a:gd name="T17" fmla="*/ 20 h 67"/>
                <a:gd name="T18" fmla="*/ 0 w 99"/>
                <a:gd name="T19" fmla="*/ 25 h 67"/>
                <a:gd name="T20" fmla="*/ 0 w 99"/>
                <a:gd name="T21" fmla="*/ 67 h 67"/>
                <a:gd name="T22" fmla="*/ 99 w 99"/>
                <a:gd name="T23" fmla="*/ 67 h 67"/>
                <a:gd name="T24" fmla="*/ 99 w 99"/>
                <a:gd name="T25" fmla="*/ 25 h 67"/>
                <a:gd name="T26" fmla="*/ 57 w 99"/>
                <a:gd name="T27" fmla="*/ 20 h 67"/>
                <a:gd name="T28" fmla="*/ 41 w 99"/>
                <a:gd name="T29" fmla="*/ 20 h 67"/>
                <a:gd name="T30" fmla="*/ 41 w 99"/>
                <a:gd name="T31" fmla="*/ 15 h 67"/>
                <a:gd name="T32" fmla="*/ 46 w 99"/>
                <a:gd name="T33" fmla="*/ 9 h 67"/>
                <a:gd name="T34" fmla="*/ 52 w 99"/>
                <a:gd name="T35" fmla="*/ 9 h 67"/>
                <a:gd name="T36" fmla="*/ 57 w 99"/>
                <a:gd name="T37" fmla="*/ 15 h 67"/>
                <a:gd name="T38" fmla="*/ 57 w 99"/>
                <a:gd name="T39" fmla="*/ 2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67">
                  <a:moveTo>
                    <a:pt x="99" y="25"/>
                  </a:moveTo>
                  <a:cubicBezTo>
                    <a:pt x="99" y="22"/>
                    <a:pt x="96" y="20"/>
                    <a:pt x="94" y="20"/>
                  </a:cubicBezTo>
                  <a:cubicBezTo>
                    <a:pt x="67" y="20"/>
                    <a:pt x="67" y="20"/>
                    <a:pt x="67" y="20"/>
                  </a:cubicBezTo>
                  <a:cubicBezTo>
                    <a:pt x="67" y="11"/>
                    <a:pt x="67" y="11"/>
                    <a:pt x="67" y="11"/>
                  </a:cubicBezTo>
                  <a:cubicBezTo>
                    <a:pt x="67" y="5"/>
                    <a:pt x="62" y="0"/>
                    <a:pt x="57" y="0"/>
                  </a:cubicBezTo>
                  <a:cubicBezTo>
                    <a:pt x="42" y="0"/>
                    <a:pt x="42" y="0"/>
                    <a:pt x="42" y="0"/>
                  </a:cubicBezTo>
                  <a:cubicBezTo>
                    <a:pt x="36" y="0"/>
                    <a:pt x="31" y="5"/>
                    <a:pt x="31" y="11"/>
                  </a:cubicBezTo>
                  <a:cubicBezTo>
                    <a:pt x="31" y="20"/>
                    <a:pt x="31" y="20"/>
                    <a:pt x="31" y="20"/>
                  </a:cubicBezTo>
                  <a:cubicBezTo>
                    <a:pt x="5" y="20"/>
                    <a:pt x="5" y="20"/>
                    <a:pt x="5" y="20"/>
                  </a:cubicBezTo>
                  <a:cubicBezTo>
                    <a:pt x="2" y="20"/>
                    <a:pt x="0" y="22"/>
                    <a:pt x="0" y="25"/>
                  </a:cubicBezTo>
                  <a:cubicBezTo>
                    <a:pt x="0" y="67"/>
                    <a:pt x="0" y="67"/>
                    <a:pt x="0" y="67"/>
                  </a:cubicBezTo>
                  <a:cubicBezTo>
                    <a:pt x="99" y="67"/>
                    <a:pt x="99" y="67"/>
                    <a:pt x="99" y="67"/>
                  </a:cubicBezTo>
                  <a:lnTo>
                    <a:pt x="99" y="25"/>
                  </a:lnTo>
                  <a:close/>
                  <a:moveTo>
                    <a:pt x="57" y="20"/>
                  </a:moveTo>
                  <a:cubicBezTo>
                    <a:pt x="41" y="20"/>
                    <a:pt x="41" y="20"/>
                    <a:pt x="41" y="20"/>
                  </a:cubicBezTo>
                  <a:cubicBezTo>
                    <a:pt x="41" y="15"/>
                    <a:pt x="41" y="15"/>
                    <a:pt x="41" y="15"/>
                  </a:cubicBezTo>
                  <a:cubicBezTo>
                    <a:pt x="41" y="12"/>
                    <a:pt x="43" y="9"/>
                    <a:pt x="46" y="9"/>
                  </a:cubicBezTo>
                  <a:cubicBezTo>
                    <a:pt x="52" y="9"/>
                    <a:pt x="52" y="9"/>
                    <a:pt x="52" y="9"/>
                  </a:cubicBezTo>
                  <a:cubicBezTo>
                    <a:pt x="55" y="9"/>
                    <a:pt x="57" y="12"/>
                    <a:pt x="57" y="15"/>
                  </a:cubicBezTo>
                  <a:lnTo>
                    <a:pt x="5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Freeform 40">
              <a:extLst>
                <a:ext uri="{FF2B5EF4-FFF2-40B4-BE49-F238E27FC236}">
                  <a16:creationId xmlns:a16="http://schemas.microsoft.com/office/drawing/2014/main" id="{03BD6DC7-2945-4566-9299-9045F1D3C1B9}"/>
                </a:ext>
              </a:extLst>
            </p:cNvPr>
            <p:cNvSpPr>
              <a:spLocks/>
            </p:cNvSpPr>
            <p:nvPr/>
          </p:nvSpPr>
          <p:spPr bwMode="auto">
            <a:xfrm>
              <a:off x="8288254" y="2034675"/>
              <a:ext cx="108618" cy="50967"/>
            </a:xfrm>
            <a:custGeom>
              <a:avLst/>
              <a:gdLst>
                <a:gd name="T0" fmla="*/ 0 w 55"/>
                <a:gd name="T1" fmla="*/ 26 h 26"/>
                <a:gd name="T2" fmla="*/ 9 w 55"/>
                <a:gd name="T3" fmla="*/ 18 h 26"/>
                <a:gd name="T4" fmla="*/ 9 w 55"/>
                <a:gd name="T5" fmla="*/ 9 h 26"/>
                <a:gd name="T6" fmla="*/ 47 w 55"/>
                <a:gd name="T7" fmla="*/ 9 h 26"/>
                <a:gd name="T8" fmla="*/ 55 w 55"/>
                <a:gd name="T9" fmla="*/ 0 h 26"/>
                <a:gd name="T10" fmla="*/ 6 w 55"/>
                <a:gd name="T11" fmla="*/ 0 h 26"/>
                <a:gd name="T12" fmla="*/ 0 w 55"/>
                <a:gd name="T13" fmla="*/ 7 h 26"/>
                <a:gd name="T14" fmla="*/ 0 w 55"/>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26">
                  <a:moveTo>
                    <a:pt x="0" y="26"/>
                  </a:moveTo>
                  <a:cubicBezTo>
                    <a:pt x="9" y="18"/>
                    <a:pt x="9" y="18"/>
                    <a:pt x="9" y="18"/>
                  </a:cubicBezTo>
                  <a:cubicBezTo>
                    <a:pt x="9" y="9"/>
                    <a:pt x="9" y="9"/>
                    <a:pt x="9" y="9"/>
                  </a:cubicBezTo>
                  <a:cubicBezTo>
                    <a:pt x="47" y="9"/>
                    <a:pt x="47" y="9"/>
                    <a:pt x="47" y="9"/>
                  </a:cubicBezTo>
                  <a:cubicBezTo>
                    <a:pt x="50" y="6"/>
                    <a:pt x="52" y="3"/>
                    <a:pt x="55" y="0"/>
                  </a:cubicBezTo>
                  <a:cubicBezTo>
                    <a:pt x="6" y="0"/>
                    <a:pt x="6" y="0"/>
                    <a:pt x="6" y="0"/>
                  </a:cubicBezTo>
                  <a:cubicBezTo>
                    <a:pt x="3" y="0"/>
                    <a:pt x="0" y="3"/>
                    <a:pt x="0" y="7"/>
                  </a:cubicBezTo>
                  <a:lnTo>
                    <a:pt x="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Freeform 41">
              <a:extLst>
                <a:ext uri="{FF2B5EF4-FFF2-40B4-BE49-F238E27FC236}">
                  <a16:creationId xmlns:a16="http://schemas.microsoft.com/office/drawing/2014/main" id="{6A1B2EE4-2A8B-4F1B-BF35-ACE03BA7B7F4}"/>
                </a:ext>
              </a:extLst>
            </p:cNvPr>
            <p:cNvSpPr>
              <a:spLocks/>
            </p:cNvSpPr>
            <p:nvPr/>
          </p:nvSpPr>
          <p:spPr bwMode="auto">
            <a:xfrm>
              <a:off x="8288254" y="2073944"/>
              <a:ext cx="142039" cy="106947"/>
            </a:xfrm>
            <a:custGeom>
              <a:avLst/>
              <a:gdLst>
                <a:gd name="T0" fmla="*/ 0 w 72"/>
                <a:gd name="T1" fmla="*/ 22 h 54"/>
                <a:gd name="T2" fmla="*/ 0 w 72"/>
                <a:gd name="T3" fmla="*/ 47 h 54"/>
                <a:gd name="T4" fmla="*/ 6 w 72"/>
                <a:gd name="T5" fmla="*/ 54 h 54"/>
                <a:gd name="T6" fmla="*/ 66 w 72"/>
                <a:gd name="T7" fmla="*/ 54 h 54"/>
                <a:gd name="T8" fmla="*/ 72 w 72"/>
                <a:gd name="T9" fmla="*/ 47 h 54"/>
                <a:gd name="T10" fmla="*/ 72 w 72"/>
                <a:gd name="T11" fmla="*/ 0 h 54"/>
                <a:gd name="T12" fmla="*/ 63 w 72"/>
                <a:gd name="T13" fmla="*/ 11 h 54"/>
                <a:gd name="T14" fmla="*/ 63 w 72"/>
                <a:gd name="T15" fmla="*/ 45 h 54"/>
                <a:gd name="T16" fmla="*/ 9 w 72"/>
                <a:gd name="T17" fmla="*/ 45 h 54"/>
                <a:gd name="T18" fmla="*/ 9 w 72"/>
                <a:gd name="T19" fmla="*/ 29 h 54"/>
                <a:gd name="T20" fmla="*/ 0 w 72"/>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4">
                  <a:moveTo>
                    <a:pt x="0" y="22"/>
                  </a:moveTo>
                  <a:cubicBezTo>
                    <a:pt x="0" y="47"/>
                    <a:pt x="0" y="47"/>
                    <a:pt x="0" y="47"/>
                  </a:cubicBezTo>
                  <a:cubicBezTo>
                    <a:pt x="0" y="51"/>
                    <a:pt x="3" y="54"/>
                    <a:pt x="6" y="54"/>
                  </a:cubicBezTo>
                  <a:cubicBezTo>
                    <a:pt x="66" y="54"/>
                    <a:pt x="66" y="54"/>
                    <a:pt x="66" y="54"/>
                  </a:cubicBezTo>
                  <a:cubicBezTo>
                    <a:pt x="69" y="54"/>
                    <a:pt x="72" y="51"/>
                    <a:pt x="72" y="47"/>
                  </a:cubicBezTo>
                  <a:cubicBezTo>
                    <a:pt x="72" y="0"/>
                    <a:pt x="72" y="0"/>
                    <a:pt x="72" y="0"/>
                  </a:cubicBezTo>
                  <a:cubicBezTo>
                    <a:pt x="69" y="4"/>
                    <a:pt x="66" y="7"/>
                    <a:pt x="63" y="11"/>
                  </a:cubicBezTo>
                  <a:cubicBezTo>
                    <a:pt x="63" y="45"/>
                    <a:pt x="63" y="45"/>
                    <a:pt x="63" y="45"/>
                  </a:cubicBezTo>
                  <a:cubicBezTo>
                    <a:pt x="9" y="45"/>
                    <a:pt x="9" y="45"/>
                    <a:pt x="9" y="45"/>
                  </a:cubicBezTo>
                  <a:cubicBezTo>
                    <a:pt x="9" y="29"/>
                    <a:pt x="9" y="29"/>
                    <a:pt x="9" y="29"/>
                  </a:cubicBezTo>
                  <a:cubicBezTo>
                    <a:pt x="5" y="26"/>
                    <a:pt x="2" y="24"/>
                    <a:pt x="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Freeform 42">
              <a:extLst>
                <a:ext uri="{FF2B5EF4-FFF2-40B4-BE49-F238E27FC236}">
                  <a16:creationId xmlns:a16="http://schemas.microsoft.com/office/drawing/2014/main" id="{D1443DB7-79A1-4DB6-9F67-94ADC5E68423}"/>
                </a:ext>
              </a:extLst>
            </p:cNvPr>
            <p:cNvSpPr>
              <a:spLocks/>
            </p:cNvSpPr>
            <p:nvPr/>
          </p:nvSpPr>
          <p:spPr bwMode="auto">
            <a:xfrm>
              <a:off x="8288254" y="2018800"/>
              <a:ext cx="179638" cy="132013"/>
            </a:xfrm>
            <a:custGeom>
              <a:avLst/>
              <a:gdLst>
                <a:gd name="T0" fmla="*/ 91 w 91"/>
                <a:gd name="T1" fmla="*/ 0 h 67"/>
                <a:gd name="T2" fmla="*/ 72 w 91"/>
                <a:gd name="T3" fmla="*/ 0 h 67"/>
                <a:gd name="T4" fmla="*/ 29 w 91"/>
                <a:gd name="T5" fmla="*/ 45 h 67"/>
                <a:gd name="T6" fmla="*/ 11 w 91"/>
                <a:gd name="T7" fmla="*/ 33 h 67"/>
                <a:gd name="T8" fmla="*/ 0 w 91"/>
                <a:gd name="T9" fmla="*/ 42 h 67"/>
                <a:gd name="T10" fmla="*/ 32 w 91"/>
                <a:gd name="T11" fmla="*/ 67 h 67"/>
                <a:gd name="T12" fmla="*/ 91 w 91"/>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91" h="67">
                  <a:moveTo>
                    <a:pt x="91" y="0"/>
                  </a:moveTo>
                  <a:cubicBezTo>
                    <a:pt x="91" y="0"/>
                    <a:pt x="83" y="1"/>
                    <a:pt x="72" y="0"/>
                  </a:cubicBezTo>
                  <a:cubicBezTo>
                    <a:pt x="63" y="8"/>
                    <a:pt x="44" y="30"/>
                    <a:pt x="29" y="45"/>
                  </a:cubicBezTo>
                  <a:cubicBezTo>
                    <a:pt x="11" y="33"/>
                    <a:pt x="11" y="33"/>
                    <a:pt x="11" y="33"/>
                  </a:cubicBezTo>
                  <a:cubicBezTo>
                    <a:pt x="0" y="42"/>
                    <a:pt x="0" y="42"/>
                    <a:pt x="0" y="42"/>
                  </a:cubicBezTo>
                  <a:cubicBezTo>
                    <a:pt x="0" y="42"/>
                    <a:pt x="15" y="55"/>
                    <a:pt x="32" y="67"/>
                  </a:cubicBezTo>
                  <a:cubicBezTo>
                    <a:pt x="32" y="67"/>
                    <a:pt x="70" y="17"/>
                    <a:pt x="9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Freeform 43">
              <a:extLst>
                <a:ext uri="{FF2B5EF4-FFF2-40B4-BE49-F238E27FC236}">
                  <a16:creationId xmlns:a16="http://schemas.microsoft.com/office/drawing/2014/main" id="{5F8A7B9F-532E-429F-8D15-E6F3C3A201ED}"/>
                </a:ext>
              </a:extLst>
            </p:cNvPr>
            <p:cNvSpPr>
              <a:spLocks/>
            </p:cNvSpPr>
            <p:nvPr/>
          </p:nvSpPr>
          <p:spPr bwMode="auto">
            <a:xfrm>
              <a:off x="8288254" y="1850859"/>
              <a:ext cx="108618" cy="49296"/>
            </a:xfrm>
            <a:custGeom>
              <a:avLst/>
              <a:gdLst>
                <a:gd name="T0" fmla="*/ 9 w 55"/>
                <a:gd name="T1" fmla="*/ 9 h 25"/>
                <a:gd name="T2" fmla="*/ 47 w 55"/>
                <a:gd name="T3" fmla="*/ 9 h 25"/>
                <a:gd name="T4" fmla="*/ 55 w 55"/>
                <a:gd name="T5" fmla="*/ 0 h 25"/>
                <a:gd name="T6" fmla="*/ 6 w 55"/>
                <a:gd name="T7" fmla="*/ 0 h 25"/>
                <a:gd name="T8" fmla="*/ 0 w 55"/>
                <a:gd name="T9" fmla="*/ 6 h 25"/>
                <a:gd name="T10" fmla="*/ 0 w 55"/>
                <a:gd name="T11" fmla="*/ 25 h 25"/>
                <a:gd name="T12" fmla="*/ 9 w 55"/>
                <a:gd name="T13" fmla="*/ 18 h 25"/>
                <a:gd name="T14" fmla="*/ 9 w 55"/>
                <a:gd name="T15" fmla="*/ 9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25">
                  <a:moveTo>
                    <a:pt x="9" y="9"/>
                  </a:moveTo>
                  <a:cubicBezTo>
                    <a:pt x="47" y="9"/>
                    <a:pt x="47" y="9"/>
                    <a:pt x="47" y="9"/>
                  </a:cubicBezTo>
                  <a:cubicBezTo>
                    <a:pt x="50" y="5"/>
                    <a:pt x="52" y="2"/>
                    <a:pt x="55" y="0"/>
                  </a:cubicBezTo>
                  <a:cubicBezTo>
                    <a:pt x="6" y="0"/>
                    <a:pt x="6" y="0"/>
                    <a:pt x="6" y="0"/>
                  </a:cubicBezTo>
                  <a:cubicBezTo>
                    <a:pt x="3" y="0"/>
                    <a:pt x="0" y="2"/>
                    <a:pt x="0" y="6"/>
                  </a:cubicBezTo>
                  <a:cubicBezTo>
                    <a:pt x="0" y="25"/>
                    <a:pt x="0" y="25"/>
                    <a:pt x="0" y="25"/>
                  </a:cubicBezTo>
                  <a:cubicBezTo>
                    <a:pt x="9" y="18"/>
                    <a:pt x="9" y="18"/>
                    <a:pt x="9" y="18"/>
                  </a:cubicBezTo>
                  <a:lnTo>
                    <a:pt x="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Freeform 44">
              <a:extLst>
                <a:ext uri="{FF2B5EF4-FFF2-40B4-BE49-F238E27FC236}">
                  <a16:creationId xmlns:a16="http://schemas.microsoft.com/office/drawing/2014/main" id="{2FD4B846-67D8-46F8-A722-7A6BF4ADEA65}"/>
                </a:ext>
              </a:extLst>
            </p:cNvPr>
            <p:cNvSpPr>
              <a:spLocks/>
            </p:cNvSpPr>
            <p:nvPr/>
          </p:nvSpPr>
          <p:spPr bwMode="auto">
            <a:xfrm>
              <a:off x="8288254" y="1890129"/>
              <a:ext cx="142039" cy="104441"/>
            </a:xfrm>
            <a:custGeom>
              <a:avLst/>
              <a:gdLst>
                <a:gd name="T0" fmla="*/ 0 w 72"/>
                <a:gd name="T1" fmla="*/ 21 h 53"/>
                <a:gd name="T2" fmla="*/ 0 w 72"/>
                <a:gd name="T3" fmla="*/ 46 h 53"/>
                <a:gd name="T4" fmla="*/ 6 w 72"/>
                <a:gd name="T5" fmla="*/ 53 h 53"/>
                <a:gd name="T6" fmla="*/ 66 w 72"/>
                <a:gd name="T7" fmla="*/ 53 h 53"/>
                <a:gd name="T8" fmla="*/ 72 w 72"/>
                <a:gd name="T9" fmla="*/ 46 h 53"/>
                <a:gd name="T10" fmla="*/ 72 w 72"/>
                <a:gd name="T11" fmla="*/ 0 h 53"/>
                <a:gd name="T12" fmla="*/ 63 w 72"/>
                <a:gd name="T13" fmla="*/ 10 h 53"/>
                <a:gd name="T14" fmla="*/ 63 w 72"/>
                <a:gd name="T15" fmla="*/ 44 h 53"/>
                <a:gd name="T16" fmla="*/ 9 w 72"/>
                <a:gd name="T17" fmla="*/ 44 h 53"/>
                <a:gd name="T18" fmla="*/ 9 w 72"/>
                <a:gd name="T19" fmla="*/ 28 h 53"/>
                <a:gd name="T20" fmla="*/ 0 w 72"/>
                <a:gd name="T21"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3">
                  <a:moveTo>
                    <a:pt x="0" y="21"/>
                  </a:moveTo>
                  <a:cubicBezTo>
                    <a:pt x="0" y="46"/>
                    <a:pt x="0" y="46"/>
                    <a:pt x="0" y="46"/>
                  </a:cubicBezTo>
                  <a:cubicBezTo>
                    <a:pt x="0" y="50"/>
                    <a:pt x="3" y="53"/>
                    <a:pt x="6" y="53"/>
                  </a:cubicBezTo>
                  <a:cubicBezTo>
                    <a:pt x="66" y="53"/>
                    <a:pt x="66" y="53"/>
                    <a:pt x="66" y="53"/>
                  </a:cubicBezTo>
                  <a:cubicBezTo>
                    <a:pt x="69" y="53"/>
                    <a:pt x="72" y="50"/>
                    <a:pt x="72" y="46"/>
                  </a:cubicBezTo>
                  <a:cubicBezTo>
                    <a:pt x="72" y="0"/>
                    <a:pt x="72" y="0"/>
                    <a:pt x="72" y="0"/>
                  </a:cubicBezTo>
                  <a:cubicBezTo>
                    <a:pt x="69" y="3"/>
                    <a:pt x="66" y="6"/>
                    <a:pt x="63" y="10"/>
                  </a:cubicBezTo>
                  <a:cubicBezTo>
                    <a:pt x="63" y="44"/>
                    <a:pt x="63" y="44"/>
                    <a:pt x="63" y="44"/>
                  </a:cubicBezTo>
                  <a:cubicBezTo>
                    <a:pt x="9" y="44"/>
                    <a:pt x="9" y="44"/>
                    <a:pt x="9" y="44"/>
                  </a:cubicBezTo>
                  <a:cubicBezTo>
                    <a:pt x="9" y="28"/>
                    <a:pt x="9" y="28"/>
                    <a:pt x="9" y="28"/>
                  </a:cubicBezTo>
                  <a:cubicBezTo>
                    <a:pt x="5" y="25"/>
                    <a:pt x="2" y="23"/>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30" name="Freeform 45">
              <a:extLst>
                <a:ext uri="{FF2B5EF4-FFF2-40B4-BE49-F238E27FC236}">
                  <a16:creationId xmlns:a16="http://schemas.microsoft.com/office/drawing/2014/main" id="{30ADB41C-F5C4-49D4-ABC2-6203B6AD95F5}"/>
                </a:ext>
              </a:extLst>
            </p:cNvPr>
            <p:cNvSpPr>
              <a:spLocks/>
            </p:cNvSpPr>
            <p:nvPr/>
          </p:nvSpPr>
          <p:spPr bwMode="auto">
            <a:xfrm>
              <a:off x="8288254" y="1832477"/>
              <a:ext cx="179638" cy="132849"/>
            </a:xfrm>
            <a:custGeom>
              <a:avLst/>
              <a:gdLst>
                <a:gd name="T0" fmla="*/ 72 w 91"/>
                <a:gd name="T1" fmla="*/ 0 h 67"/>
                <a:gd name="T2" fmla="*/ 29 w 91"/>
                <a:gd name="T3" fmla="*/ 45 h 67"/>
                <a:gd name="T4" fmla="*/ 11 w 91"/>
                <a:gd name="T5" fmla="*/ 33 h 67"/>
                <a:gd name="T6" fmla="*/ 0 w 91"/>
                <a:gd name="T7" fmla="*/ 42 h 67"/>
                <a:gd name="T8" fmla="*/ 32 w 91"/>
                <a:gd name="T9" fmla="*/ 67 h 67"/>
                <a:gd name="T10" fmla="*/ 91 w 91"/>
                <a:gd name="T11" fmla="*/ 0 h 67"/>
                <a:gd name="T12" fmla="*/ 72 w 91"/>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91" h="67">
                  <a:moveTo>
                    <a:pt x="72" y="0"/>
                  </a:moveTo>
                  <a:cubicBezTo>
                    <a:pt x="63" y="8"/>
                    <a:pt x="44" y="30"/>
                    <a:pt x="29" y="45"/>
                  </a:cubicBezTo>
                  <a:cubicBezTo>
                    <a:pt x="11" y="33"/>
                    <a:pt x="11" y="33"/>
                    <a:pt x="11" y="33"/>
                  </a:cubicBezTo>
                  <a:cubicBezTo>
                    <a:pt x="0" y="42"/>
                    <a:pt x="0" y="42"/>
                    <a:pt x="0" y="42"/>
                  </a:cubicBezTo>
                  <a:cubicBezTo>
                    <a:pt x="0" y="42"/>
                    <a:pt x="15" y="55"/>
                    <a:pt x="32" y="67"/>
                  </a:cubicBezTo>
                  <a:cubicBezTo>
                    <a:pt x="32" y="67"/>
                    <a:pt x="70" y="18"/>
                    <a:pt x="91" y="0"/>
                  </a:cubicBezTo>
                  <a:cubicBezTo>
                    <a:pt x="91" y="0"/>
                    <a:pt x="83"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32"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7" name="Arrow: Chevron 6">
            <a:extLst>
              <a:ext uri="{FF2B5EF4-FFF2-40B4-BE49-F238E27FC236}">
                <a16:creationId xmlns:a16="http://schemas.microsoft.com/office/drawing/2014/main" id="{42CF85F3-AE50-4112-865D-46B6D3D7F4FE}"/>
              </a:ext>
            </a:extLst>
          </p:cNvPr>
          <p:cNvSpPr/>
          <p:nvPr/>
        </p:nvSpPr>
        <p:spPr>
          <a:xfrm>
            <a:off x="2948116" y="949647"/>
            <a:ext cx="205351" cy="225886"/>
          </a:xfrm>
          <a:prstGeom prst="chevron">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5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59" name="Down Arrow 14">
            <a:extLst>
              <a:ext uri="{FF2B5EF4-FFF2-40B4-BE49-F238E27FC236}">
                <a16:creationId xmlns:a16="http://schemas.microsoft.com/office/drawing/2014/main" id="{6A370479-E793-4372-845E-2A92E9940F41}"/>
              </a:ext>
            </a:extLst>
          </p:cNvPr>
          <p:cNvSpPr/>
          <p:nvPr/>
        </p:nvSpPr>
        <p:spPr bwMode="auto">
          <a:xfrm flipH="1" flipV="1">
            <a:off x="5385630" y="2695533"/>
            <a:ext cx="355720" cy="3537308"/>
          </a:xfrm>
          <a:prstGeom prst="downArrow">
            <a:avLst/>
          </a:prstGeom>
          <a:gradFill flip="none" rotWithShape="1">
            <a:gsLst>
              <a:gs pos="0">
                <a:schemeClr val="accent2"/>
              </a:gs>
              <a:gs pos="58000">
                <a:schemeClr val="accent3"/>
              </a:gs>
              <a:gs pos="100000">
                <a:schemeClr val="accent4">
                  <a:lumMod val="50000"/>
                </a:schemeClr>
              </a:gs>
            </a:gsLst>
            <a:lin ang="5400000" scaled="1"/>
            <a:tileRect/>
          </a:gradFill>
          <a:ln w="9525" cap="flat" cmpd="sng" algn="ctr">
            <a:no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lvl="0" indent="0" algn="l" defTabSz="914400" rtl="0" eaLnBrk="0" fontAlgn="auto" latinLnBrk="0" hangingPunct="0">
              <a:lnSpc>
                <a:spcPct val="8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Arial" charset="0"/>
              <a:ea typeface="+mn-ea"/>
              <a:cs typeface="+mn-cs"/>
            </a:endParaRPr>
          </a:p>
        </p:txBody>
      </p:sp>
      <p:sp>
        <p:nvSpPr>
          <p:cNvPr id="60" name="Freeform: Shape 59">
            <a:extLst>
              <a:ext uri="{FF2B5EF4-FFF2-40B4-BE49-F238E27FC236}">
                <a16:creationId xmlns:a16="http://schemas.microsoft.com/office/drawing/2014/main" id="{D35AA93D-8C3B-4B8A-AF58-5934A197BE7D}"/>
              </a:ext>
            </a:extLst>
          </p:cNvPr>
          <p:cNvSpPr/>
          <p:nvPr/>
        </p:nvSpPr>
        <p:spPr>
          <a:xfrm>
            <a:off x="3194596" y="1348713"/>
            <a:ext cx="2278506" cy="4876851"/>
          </a:xfrm>
          <a:custGeom>
            <a:avLst/>
            <a:gdLst>
              <a:gd name="connsiteX0" fmla="*/ 0 w 4152900"/>
              <a:gd name="connsiteY0" fmla="*/ 0 h 4448175"/>
              <a:gd name="connsiteX1" fmla="*/ 0 w 4152900"/>
              <a:gd name="connsiteY1" fmla="*/ 4448175 h 4448175"/>
              <a:gd name="connsiteX2" fmla="*/ 4152900 w 4152900"/>
              <a:gd name="connsiteY2" fmla="*/ 4448175 h 4448175"/>
            </a:gdLst>
            <a:ahLst/>
            <a:cxnLst>
              <a:cxn ang="0">
                <a:pos x="connsiteX0" y="connsiteY0"/>
              </a:cxn>
              <a:cxn ang="0">
                <a:pos x="connsiteX1" y="connsiteY1"/>
              </a:cxn>
              <a:cxn ang="0">
                <a:pos x="connsiteX2" y="connsiteY2"/>
              </a:cxn>
            </a:cxnLst>
            <a:rect l="l" t="t" r="r" b="b"/>
            <a:pathLst>
              <a:path w="4152900" h="4448175">
                <a:moveTo>
                  <a:pt x="0" y="0"/>
                </a:moveTo>
                <a:lnTo>
                  <a:pt x="0" y="4448175"/>
                </a:lnTo>
                <a:lnTo>
                  <a:pt x="4152900" y="4448175"/>
                </a:lnTo>
              </a:path>
            </a:pathLst>
          </a:custGeom>
          <a:noFill/>
          <a:ln w="12700" cap="flat" cmpd="sng" algn="ctr">
            <a:solidFill>
              <a:schemeClr val="accent2"/>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1" name="TextBox 60">
            <a:extLst>
              <a:ext uri="{FF2B5EF4-FFF2-40B4-BE49-F238E27FC236}">
                <a16:creationId xmlns:a16="http://schemas.microsoft.com/office/drawing/2014/main" id="{58F90739-6645-4AFE-AFC4-802C873FD73D}"/>
              </a:ext>
            </a:extLst>
          </p:cNvPr>
          <p:cNvSpPr txBox="1"/>
          <p:nvPr/>
        </p:nvSpPr>
        <p:spPr>
          <a:xfrm>
            <a:off x="3386372" y="1377304"/>
            <a:ext cx="1875391" cy="4058803"/>
          </a:xfrm>
          <a:prstGeom prst="rect">
            <a:avLst/>
          </a:prstGeom>
        </p:spPr>
        <p:txBody>
          <a:bodyPr vert="horz" wrap="square" lIns="0" tIns="0" rIns="0" bIns="0" rtlCol="0">
            <a:spAutoFit/>
          </a:bodyPr>
          <a:lstStyle>
            <a:lvl1pPr marL="228600" lvl="0" indent="-228600" defTabSz="914400">
              <a:lnSpc>
                <a:spcPct val="90000"/>
              </a:lnSpc>
              <a:spcBef>
                <a:spcPts val="1000"/>
              </a:spcBef>
              <a:buClr>
                <a:srgbClr val="5B9BD5"/>
              </a:buClr>
              <a:buFont typeface="Wingdings" panose="05000000000000000000" pitchFamily="2" charset="2"/>
              <a:buChar char="Ü"/>
              <a:defRPr>
                <a:solidFill>
                  <a:schemeClr val="tx1">
                    <a:lumMod val="95000"/>
                    <a:lumOff val="5000"/>
                  </a:schemeClr>
                </a:solidFill>
                <a:latin typeface="Century Gothic" panose="020B0502020202020204" pitchFamily="34" charset="0"/>
              </a:defRPr>
            </a:lvl1pPr>
            <a:lvl2pPr marL="685800" lvl="1" indent="-228600" defTabSz="914400">
              <a:lnSpc>
                <a:spcPct val="90000"/>
              </a:lnSpc>
              <a:spcBef>
                <a:spcPts val="500"/>
              </a:spcBef>
              <a:buClr>
                <a:srgbClr val="5B9BD5"/>
              </a:buClr>
              <a:buFont typeface="Acumin Pro Condensed Thin" panose="020B0206020202020204" pitchFamily="34" charset="0"/>
              <a:buChar char="▶"/>
              <a:defRPr sz="1600">
                <a:solidFill>
                  <a:schemeClr val="tx1">
                    <a:lumMod val="95000"/>
                    <a:lumOff val="5000"/>
                  </a:schemeClr>
                </a:solidFill>
                <a:latin typeface="Century Gothic" panose="020B0502020202020204" pitchFamily="34" charset="0"/>
              </a:defRPr>
            </a:lvl2pPr>
            <a:lvl3pPr marL="1143000" lvl="2" indent="-228600" defTabSz="914400">
              <a:lnSpc>
                <a:spcPct val="90000"/>
              </a:lnSpc>
              <a:spcBef>
                <a:spcPts val="500"/>
              </a:spcBef>
              <a:buClr>
                <a:srgbClr val="5B9BD5"/>
              </a:buClr>
              <a:buFont typeface="Symbol" panose="05050102010706020507" pitchFamily="18" charset="2"/>
              <a:buChar char="®"/>
              <a:defRPr sz="1350">
                <a:solidFill>
                  <a:schemeClr val="tx1">
                    <a:lumMod val="95000"/>
                    <a:lumOff val="5000"/>
                  </a:schemeClr>
                </a:solidFill>
                <a:latin typeface="Century Gothic" panose="020B0502020202020204" pitchFamily="34" charset="0"/>
              </a:defRPr>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339725" marR="0" lvl="0" indent="-339725" algn="l" defTabSz="914400" rtl="0" eaLnBrk="1" fontAlgn="auto" latinLnBrk="0" hangingPunct="1">
              <a:lnSpc>
                <a:spcPct val="90000"/>
              </a:lnSpc>
              <a:spcBef>
                <a:spcPts val="2000"/>
              </a:spcBef>
              <a:spcAft>
                <a:spcPts val="0"/>
              </a:spcAft>
              <a:buClr>
                <a:srgbClr val="5B9BD5"/>
              </a:buClr>
              <a:buSzTx/>
              <a:buFont typeface="Wingdings" panose="05000000000000000000" pitchFamily="2" charset="2"/>
              <a:buChar char="Ü"/>
              <a:tabLst/>
              <a:defRPr/>
            </a:pPr>
            <a:r>
              <a:rPr kumimoji="0" lang="en-US" sz="1250" b="0" i="0" u="none" strike="noStrike" kern="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rPr>
              <a:t>Used for guidance when consensus (majority) is unable to be reached</a:t>
            </a:r>
          </a:p>
          <a:p>
            <a:pPr marL="339725" marR="0" lvl="0" indent="-339725" algn="l" defTabSz="914400" rtl="0" eaLnBrk="1" fontAlgn="auto" latinLnBrk="0" hangingPunct="1">
              <a:lnSpc>
                <a:spcPct val="90000"/>
              </a:lnSpc>
              <a:spcBef>
                <a:spcPts val="2000"/>
              </a:spcBef>
              <a:spcAft>
                <a:spcPts val="0"/>
              </a:spcAft>
              <a:buClr>
                <a:srgbClr val="5B9BD5"/>
              </a:buClr>
              <a:buSzTx/>
              <a:buFont typeface="Wingdings" panose="05000000000000000000" pitchFamily="2" charset="2"/>
              <a:buChar char="Ü"/>
              <a:tabLst/>
              <a:defRPr/>
            </a:pPr>
            <a:r>
              <a:rPr kumimoji="0" lang="en-US" sz="1250" b="0" i="0" u="none" strike="noStrike" kern="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rPr>
              <a:t>Escalation should be an exception not the rule</a:t>
            </a:r>
          </a:p>
          <a:p>
            <a:pPr marL="339725" marR="0" lvl="0" indent="-339725" algn="l" defTabSz="914400" rtl="0" eaLnBrk="1" fontAlgn="auto" latinLnBrk="0" hangingPunct="1">
              <a:lnSpc>
                <a:spcPct val="90000"/>
              </a:lnSpc>
              <a:spcBef>
                <a:spcPts val="2000"/>
              </a:spcBef>
              <a:spcAft>
                <a:spcPts val="0"/>
              </a:spcAft>
              <a:buClr>
                <a:srgbClr val="5B9BD5"/>
              </a:buClr>
              <a:buSzTx/>
              <a:buFont typeface="Wingdings" panose="05000000000000000000" pitchFamily="2" charset="2"/>
              <a:buChar char="Ü"/>
              <a:tabLst/>
              <a:defRPr/>
            </a:pPr>
            <a:r>
              <a:rPr kumimoji="0" lang="en-US" sz="1250" b="0" i="0" u="none" strike="noStrike" kern="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rPr>
              <a:t>Two (2) business days per level for a decision to be made</a:t>
            </a:r>
          </a:p>
          <a:p>
            <a:pPr marL="339725" marR="0" lvl="0" indent="-339725" algn="l" defTabSz="914400" rtl="0" eaLnBrk="1" fontAlgn="auto" latinLnBrk="0" hangingPunct="1">
              <a:lnSpc>
                <a:spcPct val="90000"/>
              </a:lnSpc>
              <a:spcBef>
                <a:spcPts val="2000"/>
              </a:spcBef>
              <a:spcAft>
                <a:spcPts val="0"/>
              </a:spcAft>
              <a:buClr>
                <a:srgbClr val="5B9BD5"/>
              </a:buClr>
              <a:buSzTx/>
              <a:buFont typeface="Wingdings" panose="05000000000000000000" pitchFamily="2" charset="2"/>
              <a:buChar char="Ü"/>
              <a:tabLst/>
              <a:defRPr/>
            </a:pPr>
            <a:r>
              <a:rPr kumimoji="0" lang="en-US" sz="1250" b="0" i="0" u="none" strike="noStrike" kern="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rPr>
              <a:t>Policy interpretation differences should be backed by PIs from the State.  If none exist, a request for clarification will be sent to the State</a:t>
            </a:r>
          </a:p>
        </p:txBody>
      </p:sp>
      <p:cxnSp>
        <p:nvCxnSpPr>
          <p:cNvPr id="66" name="Elbow Connector 5">
            <a:extLst>
              <a:ext uri="{FF2B5EF4-FFF2-40B4-BE49-F238E27FC236}">
                <a16:creationId xmlns:a16="http://schemas.microsoft.com/office/drawing/2014/main" id="{8B6454E4-910A-41A2-B13D-631BC1B1C81C}"/>
              </a:ext>
            </a:extLst>
          </p:cNvPr>
          <p:cNvCxnSpPr>
            <a:cxnSpLocks/>
            <a:stCxn id="68" idx="3"/>
            <a:endCxn id="70" idx="2"/>
          </p:cNvCxnSpPr>
          <p:nvPr/>
        </p:nvCxnSpPr>
        <p:spPr bwMode="auto">
          <a:xfrm flipV="1">
            <a:off x="7219506" y="5343645"/>
            <a:ext cx="1040743" cy="454533"/>
          </a:xfrm>
          <a:prstGeom prst="bentConnector2">
            <a:avLst/>
          </a:prstGeom>
          <a:solidFill>
            <a:srgbClr val="4472C4"/>
          </a:solidFill>
          <a:ln w="28575" cap="flat" cmpd="sng" algn="ctr">
            <a:solidFill>
              <a:schemeClr val="accent3"/>
            </a:solidFill>
            <a:prstDash val="solid"/>
            <a:round/>
            <a:headEnd type="none" w="med" len="med"/>
            <a:tailEnd type="triangle" w="med" len="med"/>
          </a:ln>
          <a:effectLst/>
        </p:spPr>
      </p:cxnSp>
      <p:sp>
        <p:nvSpPr>
          <p:cNvPr id="69" name="TextBox 68">
            <a:extLst>
              <a:ext uri="{FF2B5EF4-FFF2-40B4-BE49-F238E27FC236}">
                <a16:creationId xmlns:a16="http://schemas.microsoft.com/office/drawing/2014/main" id="{849C1B73-BE04-496D-997B-5313D6D37B47}"/>
              </a:ext>
            </a:extLst>
          </p:cNvPr>
          <p:cNvSpPr txBox="1"/>
          <p:nvPr/>
        </p:nvSpPr>
        <p:spPr>
          <a:xfrm>
            <a:off x="7310379" y="5911447"/>
            <a:ext cx="1222414" cy="38472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50" b="0" i="1" u="none" strike="noStrike" kern="0" cap="none" spc="0" normalizeH="0" baseline="0" noProof="0" dirty="0">
                <a:ln>
                  <a:noFill/>
                </a:ln>
                <a:solidFill>
                  <a:prstClr val="black"/>
                </a:solidFill>
                <a:effectLst/>
                <a:uLnTx/>
                <a:uFillTx/>
                <a:latin typeface="Calibri"/>
                <a:ea typeface="+mn-ea"/>
                <a:cs typeface="+mn-cs"/>
              </a:rPr>
              <a:t>Policy clarification as needed</a:t>
            </a:r>
          </a:p>
        </p:txBody>
      </p:sp>
      <p:sp>
        <p:nvSpPr>
          <p:cNvPr id="70" name="Rectangle 69">
            <a:extLst>
              <a:ext uri="{FF2B5EF4-FFF2-40B4-BE49-F238E27FC236}">
                <a16:creationId xmlns:a16="http://schemas.microsoft.com/office/drawing/2014/main" id="{76529C9F-2689-4593-8935-840A34E5DFF7}"/>
              </a:ext>
            </a:extLst>
          </p:cNvPr>
          <p:cNvSpPr>
            <a:spLocks/>
          </p:cNvSpPr>
          <p:nvPr/>
        </p:nvSpPr>
        <p:spPr bwMode="auto">
          <a:xfrm>
            <a:off x="7565296" y="2792515"/>
            <a:ext cx="1389905" cy="2551130"/>
          </a:xfrm>
          <a:prstGeom prst="rect">
            <a:avLst/>
          </a:prstGeom>
          <a:solidFill>
            <a:schemeClr val="accent3"/>
          </a:solidFill>
          <a:ln w="9525" cap="flat" cmpd="sng" algn="ctr">
            <a:solidFill>
              <a:srgbClr val="E7E6E6">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l" defTabSz="914400" rtl="0" eaLnBrk="0" fontAlgn="auto" latinLnBrk="0" hangingPunct="0">
              <a:lnSpc>
                <a:spcPct val="80000"/>
              </a:lnSpc>
              <a:spcBef>
                <a:spcPts val="0"/>
              </a:spcBef>
              <a:spcAft>
                <a:spcPts val="0"/>
              </a:spcAft>
              <a:buClrTx/>
              <a:buSzTx/>
              <a:buFontTx/>
              <a:buNone/>
              <a:tabLst/>
              <a:defRPr/>
            </a:pPr>
            <a:r>
              <a:rPr kumimoji="0" lang="en-US" sz="1250" b="1" i="0" u="none" strike="noStrike" kern="0" cap="none" spc="0" normalizeH="0" baseline="0" noProof="0" dirty="0">
                <a:ln>
                  <a:noFill/>
                </a:ln>
                <a:solidFill>
                  <a:srgbClr val="FFFFFF"/>
                </a:solidFill>
                <a:effectLst/>
                <a:uLnTx/>
                <a:uFillTx/>
                <a:latin typeface="Calibri"/>
                <a:ea typeface="+mn-ea"/>
                <a:cs typeface="+mn-cs"/>
              </a:rPr>
              <a:t>State</a:t>
            </a:r>
          </a:p>
        </p:txBody>
      </p:sp>
      <p:sp>
        <p:nvSpPr>
          <p:cNvPr id="62" name="Rectangle 61">
            <a:extLst>
              <a:ext uri="{FF2B5EF4-FFF2-40B4-BE49-F238E27FC236}">
                <a16:creationId xmlns:a16="http://schemas.microsoft.com/office/drawing/2014/main" id="{5F970F41-FA58-4940-9E3C-C24AD76C6723}"/>
              </a:ext>
            </a:extLst>
          </p:cNvPr>
          <p:cNvSpPr/>
          <p:nvPr/>
        </p:nvSpPr>
        <p:spPr bwMode="auto">
          <a:xfrm>
            <a:off x="5829604" y="1377305"/>
            <a:ext cx="1389904" cy="1009041"/>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auto" latinLnBrk="0" hangingPunct="0">
              <a:lnSpc>
                <a:spcPct val="80000"/>
              </a:lnSpc>
              <a:spcBef>
                <a:spcPts val="0"/>
              </a:spcBef>
              <a:spcAft>
                <a:spcPts val="0"/>
              </a:spcAft>
              <a:buClrTx/>
              <a:buSzTx/>
              <a:buFontTx/>
              <a:buNone/>
              <a:tabLst/>
              <a:defRPr/>
            </a:pPr>
            <a:r>
              <a:rPr kumimoji="0" lang="en-US" sz="1250" b="1" i="0" u="none" strike="noStrike" kern="0" cap="none" spc="0" normalizeH="0" baseline="0" noProof="0" dirty="0" err="1">
                <a:ln>
                  <a:noFill/>
                </a:ln>
                <a:solidFill>
                  <a:prstClr val="white"/>
                </a:solidFill>
                <a:effectLst/>
                <a:uLnTx/>
                <a:uFillTx/>
                <a:latin typeface="Calibri"/>
                <a:ea typeface="+mn-ea"/>
                <a:cs typeface="+mn-cs"/>
              </a:rPr>
              <a:t>CalSAWS</a:t>
            </a:r>
            <a:r>
              <a:rPr kumimoji="0" lang="en-US" sz="1250" b="1" i="0" u="none" strike="noStrike" kern="0" cap="none" spc="0" normalizeH="0" baseline="0" noProof="0" dirty="0">
                <a:ln>
                  <a:noFill/>
                </a:ln>
                <a:solidFill>
                  <a:prstClr val="white"/>
                </a:solidFill>
                <a:effectLst/>
                <a:uLnTx/>
                <a:uFillTx/>
                <a:latin typeface="Calibri"/>
                <a:ea typeface="+mn-ea"/>
                <a:cs typeface="+mn-cs"/>
              </a:rPr>
              <a:t> Leadership</a:t>
            </a:r>
            <a:br>
              <a:rPr kumimoji="0" lang="en-US" sz="1250" b="1" i="0" u="none" strike="noStrike" kern="0" cap="none" spc="0" normalizeH="0" baseline="0" noProof="0" dirty="0">
                <a:ln>
                  <a:noFill/>
                </a:ln>
                <a:solidFill>
                  <a:prstClr val="white"/>
                </a:solidFill>
                <a:effectLst/>
                <a:uLnTx/>
                <a:uFillTx/>
                <a:latin typeface="Calibri"/>
                <a:ea typeface="+mn-ea"/>
                <a:cs typeface="+mn-cs"/>
              </a:rPr>
            </a:br>
            <a:r>
              <a:rPr kumimoji="0" lang="en-US" sz="1250" b="1" i="0" u="none" strike="noStrike" kern="0" cap="none" spc="0" normalizeH="0" baseline="0" noProof="0" dirty="0">
                <a:ln>
                  <a:noFill/>
                </a:ln>
                <a:solidFill>
                  <a:prstClr val="white"/>
                </a:solidFill>
                <a:effectLst/>
                <a:uLnTx/>
                <a:uFillTx/>
                <a:latin typeface="Calibri"/>
                <a:ea typeface="+mn-ea"/>
                <a:cs typeface="+mn-cs"/>
              </a:rPr>
              <a:t>Team</a:t>
            </a:r>
          </a:p>
        </p:txBody>
      </p:sp>
      <p:sp>
        <p:nvSpPr>
          <p:cNvPr id="63" name="Rectangle 62">
            <a:extLst>
              <a:ext uri="{FF2B5EF4-FFF2-40B4-BE49-F238E27FC236}">
                <a16:creationId xmlns:a16="http://schemas.microsoft.com/office/drawing/2014/main" id="{BA815C78-38CF-4D40-804A-5BB15F98A550}"/>
              </a:ext>
            </a:extLst>
          </p:cNvPr>
          <p:cNvSpPr/>
          <p:nvPr/>
        </p:nvSpPr>
        <p:spPr bwMode="auto">
          <a:xfrm>
            <a:off x="5829604" y="2792516"/>
            <a:ext cx="1389904" cy="909066"/>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auto" latinLnBrk="0" hangingPunct="0">
              <a:lnSpc>
                <a:spcPct val="80000"/>
              </a:lnSpc>
              <a:spcBef>
                <a:spcPts val="0"/>
              </a:spcBef>
              <a:spcAft>
                <a:spcPts val="0"/>
              </a:spcAft>
              <a:buClrTx/>
              <a:buSzTx/>
              <a:buFontTx/>
              <a:buNone/>
              <a:tabLst/>
              <a:defRPr/>
            </a:pPr>
            <a:r>
              <a:rPr kumimoji="0" lang="en-US" sz="1250" b="1" i="0" u="none" strike="noStrike" kern="0" cap="none" spc="0" normalizeH="0" baseline="0" noProof="0" dirty="0">
                <a:ln>
                  <a:noFill/>
                </a:ln>
                <a:solidFill>
                  <a:prstClr val="white"/>
                </a:solidFill>
                <a:effectLst/>
                <a:uLnTx/>
                <a:uFillTx/>
                <a:latin typeface="Calibri"/>
                <a:ea typeface="+mn-ea"/>
                <a:cs typeface="+mn-cs"/>
              </a:rPr>
              <a:t>CalACES/</a:t>
            </a:r>
            <a:r>
              <a:rPr kumimoji="0" lang="en-US" sz="1250" b="1" i="0" u="none" strike="noStrike" kern="0" cap="none" spc="0" normalizeH="0" baseline="0" noProof="0" dirty="0" err="1">
                <a:ln>
                  <a:noFill/>
                </a:ln>
                <a:solidFill>
                  <a:prstClr val="white"/>
                </a:solidFill>
                <a:effectLst/>
                <a:uLnTx/>
                <a:uFillTx/>
                <a:latin typeface="Calibri"/>
                <a:ea typeface="+mn-ea"/>
                <a:cs typeface="+mn-cs"/>
              </a:rPr>
              <a:t>CalWIN</a:t>
            </a:r>
            <a:r>
              <a:rPr kumimoji="0" lang="en-US" sz="1250" b="1" i="0" u="none" strike="noStrike" kern="0" cap="none" spc="0" normalizeH="0" baseline="0" noProof="0" dirty="0">
                <a:ln>
                  <a:noFill/>
                </a:ln>
                <a:solidFill>
                  <a:prstClr val="white"/>
                </a:solidFill>
                <a:effectLst/>
                <a:uLnTx/>
                <a:uFillTx/>
                <a:latin typeface="Calibri"/>
                <a:ea typeface="+mn-ea"/>
                <a:cs typeface="+mn-cs"/>
              </a:rPr>
              <a:t> Executive Directors</a:t>
            </a:r>
          </a:p>
        </p:txBody>
      </p:sp>
      <p:sp>
        <p:nvSpPr>
          <p:cNvPr id="64" name="Rectangle 63">
            <a:extLst>
              <a:ext uri="{FF2B5EF4-FFF2-40B4-BE49-F238E27FC236}">
                <a16:creationId xmlns:a16="http://schemas.microsoft.com/office/drawing/2014/main" id="{2988D9CA-2C4E-447A-BDD6-A851559550BC}"/>
              </a:ext>
            </a:extLst>
          </p:cNvPr>
          <p:cNvSpPr>
            <a:spLocks/>
          </p:cNvSpPr>
          <p:nvPr/>
        </p:nvSpPr>
        <p:spPr bwMode="auto">
          <a:xfrm>
            <a:off x="5829603" y="4107751"/>
            <a:ext cx="1389905" cy="829724"/>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auto" latinLnBrk="0" hangingPunct="0">
              <a:lnSpc>
                <a:spcPct val="80000"/>
              </a:lnSpc>
              <a:spcBef>
                <a:spcPts val="0"/>
              </a:spcBef>
              <a:spcAft>
                <a:spcPts val="0"/>
              </a:spcAft>
              <a:buClrTx/>
              <a:buSzTx/>
              <a:buFontTx/>
              <a:buNone/>
              <a:tabLst/>
              <a:defRPr/>
            </a:pPr>
            <a:r>
              <a:rPr kumimoji="0" lang="en-US" sz="1250" b="1" i="0" u="none" strike="noStrike" kern="0" cap="none" spc="0" normalizeH="0" baseline="0" noProof="0" dirty="0">
                <a:ln>
                  <a:noFill/>
                </a:ln>
                <a:solidFill>
                  <a:prstClr val="white"/>
                </a:solidFill>
                <a:effectLst/>
                <a:uLnTx/>
                <a:uFillTx/>
                <a:latin typeface="Calibri"/>
                <a:ea typeface="+mn-ea"/>
                <a:cs typeface="+mn-cs"/>
              </a:rPr>
              <a:t>Executive Director Designees</a:t>
            </a:r>
          </a:p>
        </p:txBody>
      </p:sp>
      <p:cxnSp>
        <p:nvCxnSpPr>
          <p:cNvPr id="65" name="Straight Connector 64">
            <a:extLst>
              <a:ext uri="{FF2B5EF4-FFF2-40B4-BE49-F238E27FC236}">
                <a16:creationId xmlns:a16="http://schemas.microsoft.com/office/drawing/2014/main" id="{F0559162-82C1-43F5-A28C-DF07791DCB80}"/>
              </a:ext>
            </a:extLst>
          </p:cNvPr>
          <p:cNvCxnSpPr>
            <a:cxnSpLocks/>
            <a:stCxn id="64" idx="2"/>
            <a:endCxn id="68" idx="0"/>
          </p:cNvCxnSpPr>
          <p:nvPr/>
        </p:nvCxnSpPr>
        <p:spPr bwMode="auto">
          <a:xfrm flipH="1">
            <a:off x="6524555" y="4937475"/>
            <a:ext cx="1" cy="406170"/>
          </a:xfrm>
          <a:prstGeom prst="line">
            <a:avLst/>
          </a:prstGeom>
          <a:solidFill>
            <a:srgbClr val="4472C4"/>
          </a:solidFill>
          <a:ln w="28575" cap="flat" cmpd="sng" algn="ctr">
            <a:solidFill>
              <a:schemeClr val="accent3"/>
            </a:solidFill>
            <a:prstDash val="solid"/>
            <a:round/>
            <a:headEnd type="triangle" w="med" len="med"/>
            <a:tailEnd type="none" w="med" len="med"/>
          </a:ln>
          <a:effectLst/>
        </p:spPr>
      </p:cxnSp>
      <p:sp>
        <p:nvSpPr>
          <p:cNvPr id="68" name="Rectangle 67">
            <a:extLst>
              <a:ext uri="{FF2B5EF4-FFF2-40B4-BE49-F238E27FC236}">
                <a16:creationId xmlns:a16="http://schemas.microsoft.com/office/drawing/2014/main" id="{EDA758D7-F4B6-4608-AC08-D520F22FD544}"/>
              </a:ext>
            </a:extLst>
          </p:cNvPr>
          <p:cNvSpPr/>
          <p:nvPr/>
        </p:nvSpPr>
        <p:spPr bwMode="auto">
          <a:xfrm>
            <a:off x="5829603" y="5343645"/>
            <a:ext cx="1389903" cy="909066"/>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auto" latinLnBrk="0" hangingPunct="0">
              <a:lnSpc>
                <a:spcPct val="80000"/>
              </a:lnSpc>
              <a:spcBef>
                <a:spcPts val="0"/>
              </a:spcBef>
              <a:spcAft>
                <a:spcPts val="0"/>
              </a:spcAft>
              <a:buClrTx/>
              <a:buSzTx/>
              <a:buFontTx/>
              <a:buNone/>
              <a:tabLst/>
              <a:defRPr/>
            </a:pPr>
            <a:r>
              <a:rPr kumimoji="0" lang="en-US" sz="1250" b="1" i="0" u="none" strike="noStrike" kern="0" cap="none" spc="0" normalizeH="0" baseline="0" noProof="0" dirty="0">
                <a:ln>
                  <a:noFill/>
                </a:ln>
                <a:solidFill>
                  <a:prstClr val="white"/>
                </a:solidFill>
                <a:effectLst/>
                <a:uLnTx/>
                <a:uFillTx/>
                <a:latin typeface="Calibri"/>
                <a:ea typeface="+mn-ea"/>
                <a:cs typeface="+mn-cs"/>
              </a:rPr>
              <a:t>Requirements Gathering Participants</a:t>
            </a:r>
          </a:p>
        </p:txBody>
      </p:sp>
      <p:cxnSp>
        <p:nvCxnSpPr>
          <p:cNvPr id="71" name="Straight Connector 70">
            <a:extLst>
              <a:ext uri="{FF2B5EF4-FFF2-40B4-BE49-F238E27FC236}">
                <a16:creationId xmlns:a16="http://schemas.microsoft.com/office/drawing/2014/main" id="{1B49366C-9471-436C-A588-42DD986096EF}"/>
              </a:ext>
            </a:extLst>
          </p:cNvPr>
          <p:cNvCxnSpPr>
            <a:cxnSpLocks/>
            <a:stCxn id="63" idx="2"/>
            <a:endCxn id="64" idx="0"/>
          </p:cNvCxnSpPr>
          <p:nvPr/>
        </p:nvCxnSpPr>
        <p:spPr bwMode="auto">
          <a:xfrm>
            <a:off x="6524556" y="3701581"/>
            <a:ext cx="0" cy="406169"/>
          </a:xfrm>
          <a:prstGeom prst="line">
            <a:avLst/>
          </a:prstGeom>
          <a:solidFill>
            <a:srgbClr val="4472C4"/>
          </a:solidFill>
          <a:ln w="28575" cap="flat" cmpd="sng" algn="ctr">
            <a:solidFill>
              <a:schemeClr val="accent3"/>
            </a:solidFill>
            <a:prstDash val="solid"/>
            <a:round/>
            <a:headEnd type="triangle" w="med" len="med"/>
            <a:tailEnd type="none" w="med" len="med"/>
          </a:ln>
          <a:effectLst/>
        </p:spPr>
      </p:cxnSp>
      <p:cxnSp>
        <p:nvCxnSpPr>
          <p:cNvPr id="72" name="Straight Connector 71">
            <a:extLst>
              <a:ext uri="{FF2B5EF4-FFF2-40B4-BE49-F238E27FC236}">
                <a16:creationId xmlns:a16="http://schemas.microsoft.com/office/drawing/2014/main" id="{DB310DD3-8D69-4C4F-932F-D09D3EDB6074}"/>
              </a:ext>
            </a:extLst>
          </p:cNvPr>
          <p:cNvCxnSpPr>
            <a:cxnSpLocks/>
            <a:stCxn id="62" idx="2"/>
            <a:endCxn id="63" idx="0"/>
          </p:cNvCxnSpPr>
          <p:nvPr/>
        </p:nvCxnSpPr>
        <p:spPr bwMode="auto">
          <a:xfrm>
            <a:off x="6524556" y="2386346"/>
            <a:ext cx="0" cy="406169"/>
          </a:xfrm>
          <a:prstGeom prst="line">
            <a:avLst/>
          </a:prstGeom>
          <a:solidFill>
            <a:srgbClr val="4472C4"/>
          </a:solidFill>
          <a:ln w="28575" cap="flat" cmpd="sng" algn="ctr">
            <a:solidFill>
              <a:schemeClr val="accent3"/>
            </a:solidFill>
            <a:prstDash val="solid"/>
            <a:round/>
            <a:headEnd type="triangle" w="med" len="med"/>
            <a:tailEnd type="none" w="med" len="med"/>
          </a:ln>
          <a:effectLst/>
        </p:spPr>
      </p:cxnSp>
      <p:pic>
        <p:nvPicPr>
          <p:cNvPr id="5" name="Picture 4">
            <a:extLst>
              <a:ext uri="{FF2B5EF4-FFF2-40B4-BE49-F238E27FC236}">
                <a16:creationId xmlns:a16="http://schemas.microsoft.com/office/drawing/2014/main" id="{DB29F539-E40E-46F6-AA9C-66EDAFB90A02}"/>
              </a:ext>
            </a:extLst>
          </p:cNvPr>
          <p:cNvPicPr>
            <a:picLocks noChangeAspect="1"/>
          </p:cNvPicPr>
          <p:nvPr/>
        </p:nvPicPr>
        <p:blipFill>
          <a:blip r:embed="rId6">
            <a:lum bright="70000" contrast="-70000"/>
          </a:blip>
          <a:stretch>
            <a:fillRect/>
          </a:stretch>
        </p:blipFill>
        <p:spPr>
          <a:xfrm>
            <a:off x="8184375" y="3787138"/>
            <a:ext cx="541036" cy="456588"/>
          </a:xfrm>
          <a:prstGeom prst="rect">
            <a:avLst/>
          </a:prstGeom>
        </p:spPr>
      </p:pic>
      <p:cxnSp>
        <p:nvCxnSpPr>
          <p:cNvPr id="38" name="Straight Connector 37">
            <a:extLst>
              <a:ext uri="{FF2B5EF4-FFF2-40B4-BE49-F238E27FC236}">
                <a16:creationId xmlns:a16="http://schemas.microsoft.com/office/drawing/2014/main" id="{D75EC1AF-4C7E-443B-AAA7-17CBF7AAA7FF}"/>
              </a:ext>
            </a:extLst>
          </p:cNvPr>
          <p:cNvCxnSpPr>
            <a:cxnSpLocks/>
            <a:endCxn id="64" idx="3"/>
          </p:cNvCxnSpPr>
          <p:nvPr/>
        </p:nvCxnSpPr>
        <p:spPr bwMode="auto">
          <a:xfrm flipH="1">
            <a:off x="7219508" y="4522613"/>
            <a:ext cx="345788" cy="0"/>
          </a:xfrm>
          <a:prstGeom prst="line">
            <a:avLst/>
          </a:prstGeom>
          <a:solidFill>
            <a:srgbClr val="4472C4"/>
          </a:solidFill>
          <a:ln w="28575" cap="flat" cmpd="sng" algn="ctr">
            <a:solidFill>
              <a:schemeClr val="accent3"/>
            </a:solidFill>
            <a:prstDash val="solid"/>
            <a:round/>
            <a:headEnd type="triangle" w="med" len="med"/>
            <a:tailEnd type="none" w="med" len="med"/>
          </a:ln>
          <a:effectLst/>
        </p:spPr>
      </p:cxnSp>
      <p:cxnSp>
        <p:nvCxnSpPr>
          <p:cNvPr id="41" name="Straight Connector 40">
            <a:extLst>
              <a:ext uri="{FF2B5EF4-FFF2-40B4-BE49-F238E27FC236}">
                <a16:creationId xmlns:a16="http://schemas.microsoft.com/office/drawing/2014/main" id="{254C3738-AC6E-48EF-BC2E-E2A2BB347AB7}"/>
              </a:ext>
            </a:extLst>
          </p:cNvPr>
          <p:cNvCxnSpPr>
            <a:cxnSpLocks/>
            <a:endCxn id="63" idx="3"/>
          </p:cNvCxnSpPr>
          <p:nvPr/>
        </p:nvCxnSpPr>
        <p:spPr bwMode="auto">
          <a:xfrm flipH="1">
            <a:off x="7219508" y="3247049"/>
            <a:ext cx="345788" cy="0"/>
          </a:xfrm>
          <a:prstGeom prst="line">
            <a:avLst/>
          </a:prstGeom>
          <a:solidFill>
            <a:srgbClr val="4472C4"/>
          </a:solidFill>
          <a:ln w="28575" cap="flat" cmpd="sng" algn="ctr">
            <a:solidFill>
              <a:schemeClr val="accent3"/>
            </a:solidFill>
            <a:prstDash val="solid"/>
            <a:round/>
            <a:headEnd type="triangle" w="med" len="med"/>
            <a:tailEnd type="none" w="med" len="med"/>
          </a:ln>
          <a:effectLst/>
        </p:spPr>
      </p:cxnSp>
    </p:spTree>
    <p:extLst>
      <p:ext uri="{BB962C8B-B14F-4D97-AF65-F5344CB8AC3E}">
        <p14:creationId xmlns:p14="http://schemas.microsoft.com/office/powerpoint/2010/main" val="83120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10FB-E370-436C-86E6-A0DCBCAB19AC}"/>
              </a:ext>
            </a:extLst>
          </p:cNvPr>
          <p:cNvSpPr>
            <a:spLocks noGrp="1"/>
          </p:cNvSpPr>
          <p:nvPr>
            <p:ph type="title"/>
          </p:nvPr>
        </p:nvSpPr>
        <p:spPr/>
        <p:txBody>
          <a:bodyPr/>
          <a:lstStyle/>
          <a:p>
            <a:r>
              <a:rPr lang="en-US" dirty="0"/>
              <a:t>Ground Rules for Formal Requirement Gathering Sessions</a:t>
            </a:r>
          </a:p>
        </p:txBody>
      </p:sp>
      <p:sp>
        <p:nvSpPr>
          <p:cNvPr id="23" name="Chord 22">
            <a:extLst>
              <a:ext uri="{FF2B5EF4-FFF2-40B4-BE49-F238E27FC236}">
                <a16:creationId xmlns:a16="http://schemas.microsoft.com/office/drawing/2014/main" id="{6793371E-C437-4870-91DA-853A513C7A2C}"/>
              </a:ext>
            </a:extLst>
          </p:cNvPr>
          <p:cNvSpPr/>
          <p:nvPr/>
        </p:nvSpPr>
        <p:spPr>
          <a:xfrm flipH="1" flipV="1">
            <a:off x="-2199184" y="1006965"/>
            <a:ext cx="4268788" cy="4665906"/>
          </a:xfrm>
          <a:prstGeom prst="chord">
            <a:avLst>
              <a:gd name="adj1" fmla="val 5412217"/>
              <a:gd name="adj2" fmla="val 16200000"/>
            </a:avLst>
          </a:prstGeom>
          <a:ln w="76200">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24" name="Rectangle 23">
            <a:extLst>
              <a:ext uri="{FF2B5EF4-FFF2-40B4-BE49-F238E27FC236}">
                <a16:creationId xmlns:a16="http://schemas.microsoft.com/office/drawing/2014/main" id="{C5B1C3C1-1E9B-40A5-B434-4349F92EED78}"/>
              </a:ext>
            </a:extLst>
          </p:cNvPr>
          <p:cNvSpPr/>
          <p:nvPr/>
        </p:nvSpPr>
        <p:spPr>
          <a:xfrm>
            <a:off x="-101880" y="954600"/>
            <a:ext cx="85533" cy="507087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grpSp>
        <p:nvGrpSpPr>
          <p:cNvPr id="11" name="Group 10">
            <a:extLst>
              <a:ext uri="{FF2B5EF4-FFF2-40B4-BE49-F238E27FC236}">
                <a16:creationId xmlns:a16="http://schemas.microsoft.com/office/drawing/2014/main" id="{40B260BC-6FD1-446E-B089-8303D13C8453}"/>
              </a:ext>
            </a:extLst>
          </p:cNvPr>
          <p:cNvGrpSpPr/>
          <p:nvPr/>
        </p:nvGrpSpPr>
        <p:grpSpPr>
          <a:xfrm>
            <a:off x="1353910" y="1812764"/>
            <a:ext cx="6946061" cy="864057"/>
            <a:chOff x="1634833" y="2391110"/>
            <a:chExt cx="7350767" cy="914400"/>
          </a:xfrm>
        </p:grpSpPr>
        <p:sp>
          <p:nvSpPr>
            <p:cNvPr id="15" name="TextBox 14">
              <a:extLst>
                <a:ext uri="{FF2B5EF4-FFF2-40B4-BE49-F238E27FC236}">
                  <a16:creationId xmlns:a16="http://schemas.microsoft.com/office/drawing/2014/main" id="{6F130A85-3EDE-4312-870D-17CFAB0D42C0}"/>
                </a:ext>
              </a:extLst>
            </p:cNvPr>
            <p:cNvSpPr txBox="1"/>
            <p:nvPr>
              <p:custDataLst>
                <p:tags r:id="rId12"/>
              </p:custDataLst>
            </p:nvPr>
          </p:nvSpPr>
          <p:spPr>
            <a:xfrm>
              <a:off x="2743194" y="2571311"/>
              <a:ext cx="1681018" cy="553998"/>
            </a:xfrm>
            <a:prstGeom prst="rect">
              <a:avLst/>
            </a:prstGeom>
          </p:spPr>
          <p:txBody>
            <a:bodyPr vert="horz" wrap="square" lIns="0" tIns="0" rIns="0" bIns="0" rtlCol="0" anchor="ctr">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800" b="1" i="0" u="none" strike="noStrike" kern="1200" cap="none" spc="0" normalizeH="0" baseline="0" noProof="0" dirty="0">
                  <a:ln>
                    <a:noFill/>
                  </a:ln>
                  <a:solidFill>
                    <a:srgbClr val="204762"/>
                  </a:solidFill>
                  <a:effectLst/>
                  <a:uLnTx/>
                  <a:uFillTx/>
                  <a:latin typeface="Century Gothic"/>
                  <a:ea typeface="+mn-ea"/>
                  <a:cs typeface="+mn-cs"/>
                </a:rPr>
                <a:t>Think as a translator</a:t>
              </a:r>
            </a:p>
          </p:txBody>
        </p:sp>
        <p:sp>
          <p:nvSpPr>
            <p:cNvPr id="19" name="TextBox 18">
              <a:extLst>
                <a:ext uri="{FF2B5EF4-FFF2-40B4-BE49-F238E27FC236}">
                  <a16:creationId xmlns:a16="http://schemas.microsoft.com/office/drawing/2014/main" id="{577F2B56-8653-45D9-BAA9-FCF2472E6955}"/>
                </a:ext>
              </a:extLst>
            </p:cNvPr>
            <p:cNvSpPr txBox="1"/>
            <p:nvPr>
              <p:custDataLst>
                <p:tags r:id="rId13"/>
              </p:custDataLst>
            </p:nvPr>
          </p:nvSpPr>
          <p:spPr>
            <a:xfrm>
              <a:off x="4443473" y="2540534"/>
              <a:ext cx="4542127" cy="729852"/>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Century Gothic"/>
                  <a:ea typeface="+mn-ea"/>
                  <a:cs typeface="+mn-cs"/>
                </a:rPr>
                <a:t>Be specific (cases, regulations, programs) but use simple language and be aware of using terms that are county- or consortium-specific</a:t>
              </a:r>
            </a:p>
          </p:txBody>
        </p:sp>
        <p:grpSp>
          <p:nvGrpSpPr>
            <p:cNvPr id="3" name="Group 2">
              <a:extLst>
                <a:ext uri="{FF2B5EF4-FFF2-40B4-BE49-F238E27FC236}">
                  <a16:creationId xmlns:a16="http://schemas.microsoft.com/office/drawing/2014/main" id="{1FD4B3E4-D85F-4393-B12B-A6158713BC81}"/>
                </a:ext>
              </a:extLst>
            </p:cNvPr>
            <p:cNvGrpSpPr/>
            <p:nvPr/>
          </p:nvGrpSpPr>
          <p:grpSpPr>
            <a:xfrm>
              <a:off x="1634833" y="2391110"/>
              <a:ext cx="914400" cy="914400"/>
              <a:chOff x="1634833" y="2400300"/>
              <a:chExt cx="914400" cy="914400"/>
            </a:xfrm>
          </p:grpSpPr>
          <p:sp>
            <p:nvSpPr>
              <p:cNvPr id="28" name="Oval 27">
                <a:extLst>
                  <a:ext uri="{FF2B5EF4-FFF2-40B4-BE49-F238E27FC236}">
                    <a16:creationId xmlns:a16="http://schemas.microsoft.com/office/drawing/2014/main" id="{7A41343B-4BE8-4750-94AB-3E1F2738C97A}"/>
                  </a:ext>
                </a:extLst>
              </p:cNvPr>
              <p:cNvSpPr/>
              <p:nvPr/>
            </p:nvSpPr>
            <p:spPr>
              <a:xfrm>
                <a:off x="1634833" y="2400300"/>
                <a:ext cx="914400" cy="9144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41" name="Speech Bubble: Rectangle with Corners Rounded 40">
                <a:extLst>
                  <a:ext uri="{FF2B5EF4-FFF2-40B4-BE49-F238E27FC236}">
                    <a16:creationId xmlns:a16="http://schemas.microsoft.com/office/drawing/2014/main" id="{D2376329-DD69-4CC0-B938-F12E1A9D54FB}"/>
                  </a:ext>
                </a:extLst>
              </p:cNvPr>
              <p:cNvSpPr/>
              <p:nvPr/>
            </p:nvSpPr>
            <p:spPr>
              <a:xfrm>
                <a:off x="1704104" y="2618396"/>
                <a:ext cx="438733" cy="293951"/>
              </a:xfrm>
              <a:prstGeom prst="wedgeRoundRectCallout">
                <a:avLst>
                  <a:gd name="adj1" fmla="val 8640"/>
                  <a:gd name="adj2" fmla="val 68784"/>
                  <a:gd name="adj3" fmla="val 16667"/>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 b="1" i="0" u="none" strike="noStrike" kern="1200" cap="none" spc="0" normalizeH="0" baseline="0" noProof="0" dirty="0">
                    <a:ln>
                      <a:noFill/>
                    </a:ln>
                    <a:solidFill>
                      <a:srgbClr val="FFFFFF"/>
                    </a:solidFill>
                    <a:effectLst/>
                    <a:uLnTx/>
                    <a:uFillTx/>
                    <a:latin typeface="Century Gothic"/>
                    <a:ea typeface="+mn-ea"/>
                    <a:cs typeface="+mn-cs"/>
                  </a:rPr>
                  <a:t>Ciao</a:t>
                </a:r>
              </a:p>
            </p:txBody>
          </p:sp>
          <p:sp>
            <p:nvSpPr>
              <p:cNvPr id="42" name="Speech Bubble: Rectangle with Corners Rounded 41">
                <a:extLst>
                  <a:ext uri="{FF2B5EF4-FFF2-40B4-BE49-F238E27FC236}">
                    <a16:creationId xmlns:a16="http://schemas.microsoft.com/office/drawing/2014/main" id="{21037DEA-B9D6-463F-94FE-F386CDCA5A22}"/>
                  </a:ext>
                </a:extLst>
              </p:cNvPr>
              <p:cNvSpPr/>
              <p:nvPr/>
            </p:nvSpPr>
            <p:spPr>
              <a:xfrm>
                <a:off x="2038922" y="2784532"/>
                <a:ext cx="438733" cy="293951"/>
              </a:xfrm>
              <a:prstGeom prst="wedgeRoundRectCallout">
                <a:avLst>
                  <a:gd name="adj1" fmla="val -10307"/>
                  <a:gd name="adj2" fmla="val 65642"/>
                  <a:gd name="adj3" fmla="val 16667"/>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 b="1" i="0" u="none" strike="noStrike" kern="1200" cap="none" spc="0" normalizeH="0" baseline="0" noProof="0" dirty="0">
                    <a:ln>
                      <a:noFill/>
                    </a:ln>
                    <a:solidFill>
                      <a:srgbClr val="FFFFFF"/>
                    </a:solidFill>
                    <a:effectLst/>
                    <a:uLnTx/>
                    <a:uFillTx/>
                    <a:latin typeface="Century Gothic"/>
                    <a:ea typeface="+mn-ea"/>
                    <a:cs typeface="+mn-cs"/>
                  </a:rPr>
                  <a:t>Hello</a:t>
                </a:r>
              </a:p>
            </p:txBody>
          </p:sp>
        </p:grpSp>
      </p:grpSp>
      <p:grpSp>
        <p:nvGrpSpPr>
          <p:cNvPr id="9" name="Group 8">
            <a:extLst>
              <a:ext uri="{FF2B5EF4-FFF2-40B4-BE49-F238E27FC236}">
                <a16:creationId xmlns:a16="http://schemas.microsoft.com/office/drawing/2014/main" id="{9C69CD8C-AD19-482D-A040-4D03F3829574}"/>
              </a:ext>
            </a:extLst>
          </p:cNvPr>
          <p:cNvGrpSpPr/>
          <p:nvPr/>
        </p:nvGrpSpPr>
        <p:grpSpPr>
          <a:xfrm>
            <a:off x="1353910" y="4014779"/>
            <a:ext cx="6957964" cy="864057"/>
            <a:chOff x="1632856" y="3670300"/>
            <a:chExt cx="7363363" cy="914400"/>
          </a:xfrm>
        </p:grpSpPr>
        <p:sp>
          <p:nvSpPr>
            <p:cNvPr id="16" name="TextBox 15">
              <a:extLst>
                <a:ext uri="{FF2B5EF4-FFF2-40B4-BE49-F238E27FC236}">
                  <a16:creationId xmlns:a16="http://schemas.microsoft.com/office/drawing/2014/main" id="{4D7CC9DD-79CC-4309-AF42-CBF96CF1D8BC}"/>
                </a:ext>
              </a:extLst>
            </p:cNvPr>
            <p:cNvSpPr txBox="1"/>
            <p:nvPr>
              <p:custDataLst>
                <p:tags r:id="rId10"/>
              </p:custDataLst>
            </p:nvPr>
          </p:nvSpPr>
          <p:spPr>
            <a:xfrm>
              <a:off x="2743194" y="3850501"/>
              <a:ext cx="1681018" cy="553998"/>
            </a:xfrm>
            <a:prstGeom prst="rect">
              <a:avLst/>
            </a:prstGeom>
          </p:spPr>
          <p:txBody>
            <a:bodyPr vert="horz" wrap="square" lIns="0" tIns="0" rIns="0" bIns="0" rtlCol="0" anchor="ctr">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800" b="1" i="0" u="none" strike="noStrike" kern="1200" cap="none" spc="0" normalizeH="0" baseline="0" noProof="0" dirty="0">
                  <a:ln>
                    <a:noFill/>
                  </a:ln>
                  <a:solidFill>
                    <a:srgbClr val="204762"/>
                  </a:solidFill>
                  <a:effectLst/>
                  <a:uLnTx/>
                  <a:uFillTx/>
                  <a:latin typeface="Century Gothic"/>
                  <a:ea typeface="+mn-ea"/>
                  <a:cs typeface="+mn-cs"/>
                </a:rPr>
                <a:t>Foster discussion</a:t>
              </a:r>
            </a:p>
          </p:txBody>
        </p:sp>
        <p:sp>
          <p:nvSpPr>
            <p:cNvPr id="20" name="TextBox 19">
              <a:extLst>
                <a:ext uri="{FF2B5EF4-FFF2-40B4-BE49-F238E27FC236}">
                  <a16:creationId xmlns:a16="http://schemas.microsoft.com/office/drawing/2014/main" id="{E6BC115A-C592-43FD-BED1-C23530032BB7}"/>
                </a:ext>
              </a:extLst>
            </p:cNvPr>
            <p:cNvSpPr txBox="1"/>
            <p:nvPr>
              <p:custDataLst>
                <p:tags r:id="rId11"/>
              </p:custDataLst>
            </p:nvPr>
          </p:nvSpPr>
          <p:spPr>
            <a:xfrm>
              <a:off x="4295692" y="3819724"/>
              <a:ext cx="4700527" cy="725388"/>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Century Gothic"/>
                  <a:ea typeface="+mn-ea"/>
                  <a:cs typeface="+mn-cs"/>
                </a:rPr>
                <a:t>Please ask questions (with a raised hand). Engage in active listening to ensure all are heard, and provide honest feedback</a:t>
              </a:r>
            </a:p>
          </p:txBody>
        </p:sp>
        <p:grpSp>
          <p:nvGrpSpPr>
            <p:cNvPr id="6" name="Group 5">
              <a:extLst>
                <a:ext uri="{FF2B5EF4-FFF2-40B4-BE49-F238E27FC236}">
                  <a16:creationId xmlns:a16="http://schemas.microsoft.com/office/drawing/2014/main" id="{F8A06AC3-DDF6-4168-BDCE-10E4FC4CA067}"/>
                </a:ext>
              </a:extLst>
            </p:cNvPr>
            <p:cNvGrpSpPr/>
            <p:nvPr/>
          </p:nvGrpSpPr>
          <p:grpSpPr>
            <a:xfrm>
              <a:off x="1632856" y="3670300"/>
              <a:ext cx="918354" cy="914400"/>
              <a:chOff x="1632856" y="3670300"/>
              <a:chExt cx="918354" cy="914400"/>
            </a:xfrm>
          </p:grpSpPr>
          <p:sp>
            <p:nvSpPr>
              <p:cNvPr id="29" name="Oval 28">
                <a:extLst>
                  <a:ext uri="{FF2B5EF4-FFF2-40B4-BE49-F238E27FC236}">
                    <a16:creationId xmlns:a16="http://schemas.microsoft.com/office/drawing/2014/main" id="{3D2A9A21-B8E2-4742-9066-05CCB03FB1F6}"/>
                  </a:ext>
                </a:extLst>
              </p:cNvPr>
              <p:cNvSpPr/>
              <p:nvPr/>
            </p:nvSpPr>
            <p:spPr>
              <a:xfrm>
                <a:off x="1632856" y="3670300"/>
                <a:ext cx="918354" cy="9144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err="1">
                  <a:ln>
                    <a:noFill/>
                  </a:ln>
                  <a:solidFill>
                    <a:srgbClr val="204762"/>
                  </a:solidFill>
                  <a:effectLst/>
                  <a:uLnTx/>
                  <a:uFillTx/>
                  <a:latin typeface="Century Gothic"/>
                  <a:ea typeface="+mn-ea"/>
                  <a:cs typeface="+mn-cs"/>
                </a:endParaRPr>
              </a:p>
            </p:txBody>
          </p:sp>
          <p:grpSp>
            <p:nvGrpSpPr>
              <p:cNvPr id="49" name="Group 48">
                <a:extLst>
                  <a:ext uri="{FF2B5EF4-FFF2-40B4-BE49-F238E27FC236}">
                    <a16:creationId xmlns:a16="http://schemas.microsoft.com/office/drawing/2014/main" id="{807CAEDB-2ECB-428A-853C-3BBCA4E398E3}"/>
                  </a:ext>
                </a:extLst>
              </p:cNvPr>
              <p:cNvGrpSpPr/>
              <p:nvPr/>
            </p:nvGrpSpPr>
            <p:grpSpPr>
              <a:xfrm>
                <a:off x="1754900" y="3867959"/>
                <a:ext cx="665030" cy="501650"/>
                <a:chOff x="1773372" y="3923375"/>
                <a:chExt cx="665030" cy="501650"/>
              </a:xfrm>
            </p:grpSpPr>
            <p:sp>
              <p:nvSpPr>
                <p:cNvPr id="46" name="Speech Bubble: Rectangle with Corners Rounded 45">
                  <a:extLst>
                    <a:ext uri="{FF2B5EF4-FFF2-40B4-BE49-F238E27FC236}">
                      <a16:creationId xmlns:a16="http://schemas.microsoft.com/office/drawing/2014/main" id="{1882BF05-1645-4C01-A295-9CE2EA53DA0E}"/>
                    </a:ext>
                  </a:extLst>
                </p:cNvPr>
                <p:cNvSpPr/>
                <p:nvPr/>
              </p:nvSpPr>
              <p:spPr>
                <a:xfrm>
                  <a:off x="1773372" y="3923375"/>
                  <a:ext cx="438733" cy="293951"/>
                </a:xfrm>
                <a:prstGeom prst="wedgeRoundRectCallout">
                  <a:avLst>
                    <a:gd name="adj1" fmla="val -10307"/>
                    <a:gd name="adj2" fmla="val 65642"/>
                    <a:gd name="adj3" fmla="val 16667"/>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47" name="Speech Bubble: Rectangle with Corners Rounded 46">
                  <a:extLst>
                    <a:ext uri="{FF2B5EF4-FFF2-40B4-BE49-F238E27FC236}">
                      <a16:creationId xmlns:a16="http://schemas.microsoft.com/office/drawing/2014/main" id="{03AD0210-79CE-4BCE-B670-27C06F8A4A54}"/>
                    </a:ext>
                  </a:extLst>
                </p:cNvPr>
                <p:cNvSpPr/>
                <p:nvPr/>
              </p:nvSpPr>
              <p:spPr>
                <a:xfrm>
                  <a:off x="1893444" y="4029715"/>
                  <a:ext cx="438733" cy="293951"/>
                </a:xfrm>
                <a:prstGeom prst="wedgeRoundRectCallout">
                  <a:avLst>
                    <a:gd name="adj1" fmla="val -10307"/>
                    <a:gd name="adj2" fmla="val 65642"/>
                    <a:gd name="adj3" fmla="val 16667"/>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48" name="Speech Bubble: Rectangle with Corners Rounded 47">
                  <a:extLst>
                    <a:ext uri="{FF2B5EF4-FFF2-40B4-BE49-F238E27FC236}">
                      <a16:creationId xmlns:a16="http://schemas.microsoft.com/office/drawing/2014/main" id="{88C9A2ED-4073-4CF0-9798-C303CB402F45}"/>
                    </a:ext>
                  </a:extLst>
                </p:cNvPr>
                <p:cNvSpPr/>
                <p:nvPr/>
              </p:nvSpPr>
              <p:spPr>
                <a:xfrm>
                  <a:off x="1999669" y="4131074"/>
                  <a:ext cx="438733" cy="293951"/>
                </a:xfrm>
                <a:prstGeom prst="wedgeRoundRectCallout">
                  <a:avLst>
                    <a:gd name="adj1" fmla="val -10307"/>
                    <a:gd name="adj2" fmla="val 65642"/>
                    <a:gd name="adj3" fmla="val 16667"/>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FFFFFF"/>
                    </a:solidFill>
                    <a:effectLst/>
                    <a:uLnTx/>
                    <a:uFillTx/>
                    <a:latin typeface="Century Gothic"/>
                    <a:ea typeface="+mn-ea"/>
                    <a:cs typeface="+mn-cs"/>
                  </a:endParaRPr>
                </a:p>
              </p:txBody>
            </p:sp>
          </p:grpSp>
        </p:grpSp>
      </p:grpSp>
      <p:grpSp>
        <p:nvGrpSpPr>
          <p:cNvPr id="13" name="Group 12">
            <a:extLst>
              <a:ext uri="{FF2B5EF4-FFF2-40B4-BE49-F238E27FC236}">
                <a16:creationId xmlns:a16="http://schemas.microsoft.com/office/drawing/2014/main" id="{1C7101E7-2AB2-474D-A231-7B46E2821661}"/>
              </a:ext>
            </a:extLst>
          </p:cNvPr>
          <p:cNvGrpSpPr/>
          <p:nvPr/>
        </p:nvGrpSpPr>
        <p:grpSpPr>
          <a:xfrm>
            <a:off x="1622614" y="2918135"/>
            <a:ext cx="7022084" cy="864057"/>
            <a:chOff x="858972" y="4940300"/>
            <a:chExt cx="7431219" cy="914400"/>
          </a:xfrm>
        </p:grpSpPr>
        <p:sp>
          <p:nvSpPr>
            <p:cNvPr id="17" name="TextBox 16">
              <a:extLst>
                <a:ext uri="{FF2B5EF4-FFF2-40B4-BE49-F238E27FC236}">
                  <a16:creationId xmlns:a16="http://schemas.microsoft.com/office/drawing/2014/main" id="{439F33D3-A4C8-4F42-B8C6-CE40BF6C5929}"/>
                </a:ext>
              </a:extLst>
            </p:cNvPr>
            <p:cNvSpPr txBox="1"/>
            <p:nvPr>
              <p:custDataLst>
                <p:tags r:id="rId7"/>
              </p:custDataLst>
            </p:nvPr>
          </p:nvSpPr>
          <p:spPr>
            <a:xfrm>
              <a:off x="1995061" y="5120501"/>
              <a:ext cx="1919858" cy="553998"/>
            </a:xfrm>
            <a:prstGeom prst="rect">
              <a:avLst/>
            </a:prstGeom>
          </p:spPr>
          <p:txBody>
            <a:bodyPr vert="horz" wrap="square" lIns="0" tIns="0" rIns="0" bIns="0" rtlCol="0" anchor="ctr">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800" b="1" i="0" u="none" strike="noStrike" kern="1200" cap="none" spc="0" normalizeH="0" baseline="0" noProof="0" dirty="0">
                  <a:ln>
                    <a:noFill/>
                  </a:ln>
                  <a:solidFill>
                    <a:srgbClr val="204762"/>
                  </a:solidFill>
                  <a:effectLst/>
                  <a:uLnTx/>
                  <a:uFillTx/>
                  <a:latin typeface="Century Gothic"/>
                  <a:ea typeface="+mn-ea"/>
                  <a:cs typeface="+mn-cs"/>
                </a:rPr>
                <a:t>Assume positive intent</a:t>
              </a:r>
            </a:p>
          </p:txBody>
        </p:sp>
        <p:sp>
          <p:nvSpPr>
            <p:cNvPr id="21" name="TextBox 20">
              <a:extLst>
                <a:ext uri="{FF2B5EF4-FFF2-40B4-BE49-F238E27FC236}">
                  <a16:creationId xmlns:a16="http://schemas.microsoft.com/office/drawing/2014/main" id="{01202CAC-7B30-4C87-8B73-401DB6321EA7}"/>
                </a:ext>
              </a:extLst>
            </p:cNvPr>
            <p:cNvSpPr txBox="1">
              <a:spLocks/>
            </p:cNvSpPr>
            <p:nvPr>
              <p:custDataLst>
                <p:tags r:id="rId8"/>
              </p:custDataLst>
            </p:nvPr>
          </p:nvSpPr>
          <p:spPr>
            <a:xfrm>
              <a:off x="4066553" y="5089724"/>
              <a:ext cx="4223638" cy="725388"/>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Century Gothic"/>
                  <a:ea typeface="+mn-ea"/>
                  <a:cs typeface="+mn-cs"/>
                </a:rPr>
                <a:t>Be patient and flexible. Despite potential disagreements, everyone is working towards a common goal</a:t>
              </a:r>
            </a:p>
          </p:txBody>
        </p:sp>
        <p:grpSp>
          <p:nvGrpSpPr>
            <p:cNvPr id="4" name="Group 3">
              <a:extLst>
                <a:ext uri="{FF2B5EF4-FFF2-40B4-BE49-F238E27FC236}">
                  <a16:creationId xmlns:a16="http://schemas.microsoft.com/office/drawing/2014/main" id="{3804C356-FED7-4212-BA44-68D7FF17712A}"/>
                </a:ext>
              </a:extLst>
            </p:cNvPr>
            <p:cNvGrpSpPr/>
            <p:nvPr/>
          </p:nvGrpSpPr>
          <p:grpSpPr>
            <a:xfrm>
              <a:off x="858972" y="4940300"/>
              <a:ext cx="914400" cy="914400"/>
              <a:chOff x="858972" y="4940300"/>
              <a:chExt cx="914400" cy="914400"/>
            </a:xfrm>
          </p:grpSpPr>
          <p:sp>
            <p:nvSpPr>
              <p:cNvPr id="30" name="Oval 29">
                <a:extLst>
                  <a:ext uri="{FF2B5EF4-FFF2-40B4-BE49-F238E27FC236}">
                    <a16:creationId xmlns:a16="http://schemas.microsoft.com/office/drawing/2014/main" id="{0E1E544D-75BF-4C64-9AF0-812DC95B392E}"/>
                  </a:ext>
                </a:extLst>
              </p:cNvPr>
              <p:cNvSpPr/>
              <p:nvPr/>
            </p:nvSpPr>
            <p:spPr>
              <a:xfrm>
                <a:off x="858972" y="4940300"/>
                <a:ext cx="914400" cy="9144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56" name="CustomIcon">
                <a:extLst>
                  <a:ext uri="{FF2B5EF4-FFF2-40B4-BE49-F238E27FC236}">
                    <a16:creationId xmlns:a16="http://schemas.microsoft.com/office/drawing/2014/main" id="{F80D59C0-E8FD-468B-A729-918FBA71FF7B}"/>
                  </a:ext>
                </a:extLst>
              </p:cNvPr>
              <p:cNvSpPr>
                <a:spLocks noChangeAspect="1" noEditPoints="1"/>
              </p:cNvSpPr>
              <p:nvPr>
                <p:custDataLst>
                  <p:tags r:id="rId9"/>
                </p:custDataLst>
              </p:nvPr>
            </p:nvSpPr>
            <p:spPr bwMode="auto">
              <a:xfrm>
                <a:off x="1015376" y="5033621"/>
                <a:ext cx="611246" cy="609770"/>
              </a:xfrm>
              <a:custGeom>
                <a:avLst/>
                <a:gdLst>
                  <a:gd name="T0" fmla="*/ 429 w 429"/>
                  <a:gd name="T1" fmla="*/ 196 h 430"/>
                  <a:gd name="T2" fmla="*/ 264 w 429"/>
                  <a:gd name="T3" fmla="*/ 162 h 430"/>
                  <a:gd name="T4" fmla="*/ 282 w 429"/>
                  <a:gd name="T5" fmla="*/ 99 h 430"/>
                  <a:gd name="T6" fmla="*/ 278 w 429"/>
                  <a:gd name="T7" fmla="*/ 45 h 430"/>
                  <a:gd name="T8" fmla="*/ 240 w 429"/>
                  <a:gd name="T9" fmla="*/ 0 h 430"/>
                  <a:gd name="T10" fmla="*/ 177 w 429"/>
                  <a:gd name="T11" fmla="*/ 108 h 430"/>
                  <a:gd name="T12" fmla="*/ 108 w 429"/>
                  <a:gd name="T13" fmla="*/ 170 h 430"/>
                  <a:gd name="T14" fmla="*/ 3 w 429"/>
                  <a:gd name="T15" fmla="*/ 173 h 430"/>
                  <a:gd name="T16" fmla="*/ 18 w 429"/>
                  <a:gd name="T17" fmla="*/ 421 h 430"/>
                  <a:gd name="T18" fmla="*/ 108 w 429"/>
                  <a:gd name="T19" fmla="*/ 429 h 430"/>
                  <a:gd name="T20" fmla="*/ 117 w 429"/>
                  <a:gd name="T21" fmla="*/ 412 h 430"/>
                  <a:gd name="T22" fmla="*/ 185 w 429"/>
                  <a:gd name="T23" fmla="*/ 420 h 430"/>
                  <a:gd name="T24" fmla="*/ 359 w 429"/>
                  <a:gd name="T25" fmla="*/ 430 h 430"/>
                  <a:gd name="T26" fmla="*/ 393 w 429"/>
                  <a:gd name="T27" fmla="*/ 383 h 430"/>
                  <a:gd name="T28" fmla="*/ 411 w 429"/>
                  <a:gd name="T29" fmla="*/ 333 h 430"/>
                  <a:gd name="T30" fmla="*/ 404 w 429"/>
                  <a:gd name="T31" fmla="*/ 300 h 430"/>
                  <a:gd name="T32" fmla="*/ 420 w 429"/>
                  <a:gd name="T33" fmla="*/ 258 h 430"/>
                  <a:gd name="T34" fmla="*/ 429 w 429"/>
                  <a:gd name="T35" fmla="*/ 207 h 430"/>
                  <a:gd name="T36" fmla="*/ 19 w 429"/>
                  <a:gd name="T37" fmla="*/ 188 h 430"/>
                  <a:gd name="T38" fmla="*/ 99 w 429"/>
                  <a:gd name="T39" fmla="*/ 203 h 430"/>
                  <a:gd name="T40" fmla="*/ 98 w 429"/>
                  <a:gd name="T41" fmla="*/ 403 h 430"/>
                  <a:gd name="T42" fmla="*/ 99 w 429"/>
                  <a:gd name="T43" fmla="*/ 411 h 430"/>
                  <a:gd name="T44" fmla="*/ 36 w 429"/>
                  <a:gd name="T45" fmla="*/ 411 h 430"/>
                  <a:gd name="T46" fmla="*/ 395 w 429"/>
                  <a:gd name="T47" fmla="*/ 224 h 430"/>
                  <a:gd name="T48" fmla="*/ 358 w 429"/>
                  <a:gd name="T49" fmla="*/ 233 h 430"/>
                  <a:gd name="T50" fmla="*/ 386 w 429"/>
                  <a:gd name="T51" fmla="*/ 242 h 430"/>
                  <a:gd name="T52" fmla="*/ 403 w 429"/>
                  <a:gd name="T53" fmla="*/ 270 h 430"/>
                  <a:gd name="T54" fmla="*/ 358 w 429"/>
                  <a:gd name="T55" fmla="*/ 287 h 430"/>
                  <a:gd name="T56" fmla="*/ 358 w 429"/>
                  <a:gd name="T57" fmla="*/ 305 h 430"/>
                  <a:gd name="T58" fmla="*/ 393 w 429"/>
                  <a:gd name="T59" fmla="*/ 321 h 430"/>
                  <a:gd name="T60" fmla="*/ 377 w 429"/>
                  <a:gd name="T61" fmla="*/ 349 h 430"/>
                  <a:gd name="T62" fmla="*/ 340 w 429"/>
                  <a:gd name="T63" fmla="*/ 358 h 430"/>
                  <a:gd name="T64" fmla="*/ 359 w 429"/>
                  <a:gd name="T65" fmla="*/ 367 h 430"/>
                  <a:gd name="T66" fmla="*/ 376 w 429"/>
                  <a:gd name="T67" fmla="*/ 395 h 430"/>
                  <a:gd name="T68" fmla="*/ 243 w 429"/>
                  <a:gd name="T69" fmla="*/ 412 h 430"/>
                  <a:gd name="T70" fmla="*/ 133 w 429"/>
                  <a:gd name="T71" fmla="*/ 394 h 430"/>
                  <a:gd name="T72" fmla="*/ 117 w 429"/>
                  <a:gd name="T73" fmla="*/ 204 h 430"/>
                  <a:gd name="T74" fmla="*/ 190 w 429"/>
                  <a:gd name="T75" fmla="*/ 120 h 430"/>
                  <a:gd name="T76" fmla="*/ 240 w 429"/>
                  <a:gd name="T77" fmla="*/ 18 h 430"/>
                  <a:gd name="T78" fmla="*/ 261 w 429"/>
                  <a:gd name="T79" fmla="*/ 50 h 430"/>
                  <a:gd name="T80" fmla="*/ 253 w 429"/>
                  <a:gd name="T81" fmla="*/ 141 h 430"/>
                  <a:gd name="T82" fmla="*/ 243 w 429"/>
                  <a:gd name="T83" fmla="*/ 175 h 430"/>
                  <a:gd name="T84" fmla="*/ 395 w 429"/>
                  <a:gd name="T85" fmla="*/ 179 h 430"/>
                  <a:gd name="T86" fmla="*/ 411 w 429"/>
                  <a:gd name="T87" fmla="*/ 20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9" h="430">
                    <a:moveTo>
                      <a:pt x="429" y="207"/>
                    </a:moveTo>
                    <a:cubicBezTo>
                      <a:pt x="429" y="196"/>
                      <a:pt x="429" y="196"/>
                      <a:pt x="429" y="196"/>
                    </a:cubicBezTo>
                    <a:cubicBezTo>
                      <a:pt x="429" y="177"/>
                      <a:pt x="414" y="162"/>
                      <a:pt x="395" y="162"/>
                    </a:cubicBezTo>
                    <a:cubicBezTo>
                      <a:pt x="264" y="162"/>
                      <a:pt x="264" y="162"/>
                      <a:pt x="264" y="162"/>
                    </a:cubicBezTo>
                    <a:cubicBezTo>
                      <a:pt x="270" y="148"/>
                      <a:pt x="270" y="148"/>
                      <a:pt x="270" y="148"/>
                    </a:cubicBezTo>
                    <a:cubicBezTo>
                      <a:pt x="276" y="132"/>
                      <a:pt x="281" y="115"/>
                      <a:pt x="282" y="99"/>
                    </a:cubicBezTo>
                    <a:cubicBezTo>
                      <a:pt x="284" y="81"/>
                      <a:pt x="282" y="64"/>
                      <a:pt x="279" y="48"/>
                    </a:cubicBezTo>
                    <a:cubicBezTo>
                      <a:pt x="278" y="47"/>
                      <a:pt x="278" y="46"/>
                      <a:pt x="278" y="45"/>
                    </a:cubicBezTo>
                    <a:cubicBezTo>
                      <a:pt x="273" y="26"/>
                      <a:pt x="273" y="26"/>
                      <a:pt x="273" y="26"/>
                    </a:cubicBezTo>
                    <a:cubicBezTo>
                      <a:pt x="269" y="11"/>
                      <a:pt x="256" y="0"/>
                      <a:pt x="240" y="0"/>
                    </a:cubicBezTo>
                    <a:cubicBezTo>
                      <a:pt x="221" y="0"/>
                      <a:pt x="206" y="16"/>
                      <a:pt x="206" y="34"/>
                    </a:cubicBezTo>
                    <a:cubicBezTo>
                      <a:pt x="206" y="62"/>
                      <a:pt x="196" y="88"/>
                      <a:pt x="177" y="108"/>
                    </a:cubicBezTo>
                    <a:cubicBezTo>
                      <a:pt x="116" y="175"/>
                      <a:pt x="116" y="175"/>
                      <a:pt x="116" y="175"/>
                    </a:cubicBezTo>
                    <a:cubicBezTo>
                      <a:pt x="114" y="172"/>
                      <a:pt x="111" y="170"/>
                      <a:pt x="108" y="170"/>
                    </a:cubicBezTo>
                    <a:cubicBezTo>
                      <a:pt x="9" y="170"/>
                      <a:pt x="9" y="170"/>
                      <a:pt x="9" y="170"/>
                    </a:cubicBezTo>
                    <a:cubicBezTo>
                      <a:pt x="7" y="170"/>
                      <a:pt x="5" y="171"/>
                      <a:pt x="3" y="173"/>
                    </a:cubicBezTo>
                    <a:cubicBezTo>
                      <a:pt x="1" y="175"/>
                      <a:pt x="0" y="177"/>
                      <a:pt x="1" y="180"/>
                    </a:cubicBezTo>
                    <a:cubicBezTo>
                      <a:pt x="18" y="421"/>
                      <a:pt x="18" y="421"/>
                      <a:pt x="18" y="421"/>
                    </a:cubicBezTo>
                    <a:cubicBezTo>
                      <a:pt x="19" y="426"/>
                      <a:pt x="23" y="429"/>
                      <a:pt x="27" y="429"/>
                    </a:cubicBezTo>
                    <a:cubicBezTo>
                      <a:pt x="108" y="429"/>
                      <a:pt x="108" y="429"/>
                      <a:pt x="108" y="429"/>
                    </a:cubicBezTo>
                    <a:cubicBezTo>
                      <a:pt x="113" y="429"/>
                      <a:pt x="117" y="425"/>
                      <a:pt x="117" y="420"/>
                    </a:cubicBezTo>
                    <a:cubicBezTo>
                      <a:pt x="117" y="412"/>
                      <a:pt x="117" y="412"/>
                      <a:pt x="117" y="412"/>
                    </a:cubicBezTo>
                    <a:cubicBezTo>
                      <a:pt x="133" y="412"/>
                      <a:pt x="133" y="412"/>
                      <a:pt x="133" y="412"/>
                    </a:cubicBezTo>
                    <a:cubicBezTo>
                      <a:pt x="151" y="412"/>
                      <a:pt x="168" y="415"/>
                      <a:pt x="185" y="420"/>
                    </a:cubicBezTo>
                    <a:cubicBezTo>
                      <a:pt x="204" y="427"/>
                      <a:pt x="224" y="430"/>
                      <a:pt x="243" y="430"/>
                    </a:cubicBezTo>
                    <a:cubicBezTo>
                      <a:pt x="359" y="430"/>
                      <a:pt x="359" y="430"/>
                      <a:pt x="359" y="430"/>
                    </a:cubicBezTo>
                    <a:cubicBezTo>
                      <a:pt x="378" y="430"/>
                      <a:pt x="393" y="414"/>
                      <a:pt x="393" y="395"/>
                    </a:cubicBezTo>
                    <a:cubicBezTo>
                      <a:pt x="393" y="383"/>
                      <a:pt x="393" y="383"/>
                      <a:pt x="393" y="383"/>
                    </a:cubicBezTo>
                    <a:cubicBezTo>
                      <a:pt x="393" y="376"/>
                      <a:pt x="391" y="370"/>
                      <a:pt x="388" y="365"/>
                    </a:cubicBezTo>
                    <a:cubicBezTo>
                      <a:pt x="402" y="360"/>
                      <a:pt x="411" y="348"/>
                      <a:pt x="411" y="333"/>
                    </a:cubicBezTo>
                    <a:cubicBezTo>
                      <a:pt x="411" y="321"/>
                      <a:pt x="411" y="321"/>
                      <a:pt x="411" y="321"/>
                    </a:cubicBezTo>
                    <a:cubicBezTo>
                      <a:pt x="411" y="313"/>
                      <a:pt x="408" y="305"/>
                      <a:pt x="404" y="300"/>
                    </a:cubicBezTo>
                    <a:cubicBezTo>
                      <a:pt x="414" y="294"/>
                      <a:pt x="420" y="283"/>
                      <a:pt x="420" y="270"/>
                    </a:cubicBezTo>
                    <a:cubicBezTo>
                      <a:pt x="420" y="258"/>
                      <a:pt x="420" y="258"/>
                      <a:pt x="420" y="258"/>
                    </a:cubicBezTo>
                    <a:cubicBezTo>
                      <a:pt x="420" y="250"/>
                      <a:pt x="418" y="242"/>
                      <a:pt x="413" y="236"/>
                    </a:cubicBezTo>
                    <a:cubicBezTo>
                      <a:pt x="423" y="230"/>
                      <a:pt x="429" y="220"/>
                      <a:pt x="429" y="207"/>
                    </a:cubicBezTo>
                    <a:close/>
                    <a:moveTo>
                      <a:pt x="36" y="411"/>
                    </a:moveTo>
                    <a:cubicBezTo>
                      <a:pt x="19" y="188"/>
                      <a:pt x="19" y="188"/>
                      <a:pt x="19" y="188"/>
                    </a:cubicBezTo>
                    <a:cubicBezTo>
                      <a:pt x="99" y="188"/>
                      <a:pt x="99" y="188"/>
                      <a:pt x="99" y="188"/>
                    </a:cubicBezTo>
                    <a:cubicBezTo>
                      <a:pt x="99" y="203"/>
                      <a:pt x="99" y="203"/>
                      <a:pt x="99" y="203"/>
                    </a:cubicBezTo>
                    <a:cubicBezTo>
                      <a:pt x="99" y="204"/>
                      <a:pt x="98" y="205"/>
                      <a:pt x="98" y="207"/>
                    </a:cubicBezTo>
                    <a:cubicBezTo>
                      <a:pt x="98" y="403"/>
                      <a:pt x="98" y="403"/>
                      <a:pt x="98" y="403"/>
                    </a:cubicBezTo>
                    <a:cubicBezTo>
                      <a:pt x="98" y="404"/>
                      <a:pt x="99" y="404"/>
                      <a:pt x="99" y="405"/>
                    </a:cubicBezTo>
                    <a:cubicBezTo>
                      <a:pt x="99" y="411"/>
                      <a:pt x="99" y="411"/>
                      <a:pt x="99" y="411"/>
                    </a:cubicBezTo>
                    <a:cubicBezTo>
                      <a:pt x="36" y="411"/>
                      <a:pt x="36" y="411"/>
                      <a:pt x="36" y="411"/>
                    </a:cubicBezTo>
                    <a:cubicBezTo>
                      <a:pt x="36" y="411"/>
                      <a:pt x="36" y="411"/>
                      <a:pt x="36" y="411"/>
                    </a:cubicBezTo>
                    <a:close/>
                    <a:moveTo>
                      <a:pt x="411" y="207"/>
                    </a:moveTo>
                    <a:cubicBezTo>
                      <a:pt x="411" y="216"/>
                      <a:pt x="404" y="224"/>
                      <a:pt x="395" y="224"/>
                    </a:cubicBezTo>
                    <a:cubicBezTo>
                      <a:pt x="367" y="224"/>
                      <a:pt x="367" y="224"/>
                      <a:pt x="367" y="224"/>
                    </a:cubicBezTo>
                    <a:cubicBezTo>
                      <a:pt x="362" y="224"/>
                      <a:pt x="358" y="228"/>
                      <a:pt x="358" y="233"/>
                    </a:cubicBezTo>
                    <a:cubicBezTo>
                      <a:pt x="358" y="238"/>
                      <a:pt x="362" y="242"/>
                      <a:pt x="367" y="242"/>
                    </a:cubicBezTo>
                    <a:cubicBezTo>
                      <a:pt x="386" y="242"/>
                      <a:pt x="386" y="242"/>
                      <a:pt x="386" y="242"/>
                    </a:cubicBezTo>
                    <a:cubicBezTo>
                      <a:pt x="396" y="242"/>
                      <a:pt x="403" y="249"/>
                      <a:pt x="403" y="258"/>
                    </a:cubicBezTo>
                    <a:cubicBezTo>
                      <a:pt x="403" y="270"/>
                      <a:pt x="403" y="270"/>
                      <a:pt x="403" y="270"/>
                    </a:cubicBezTo>
                    <a:cubicBezTo>
                      <a:pt x="403" y="279"/>
                      <a:pt x="396" y="287"/>
                      <a:pt x="386" y="287"/>
                    </a:cubicBezTo>
                    <a:cubicBezTo>
                      <a:pt x="358" y="287"/>
                      <a:pt x="358" y="287"/>
                      <a:pt x="358" y="287"/>
                    </a:cubicBezTo>
                    <a:cubicBezTo>
                      <a:pt x="353" y="287"/>
                      <a:pt x="349" y="291"/>
                      <a:pt x="349" y="296"/>
                    </a:cubicBezTo>
                    <a:cubicBezTo>
                      <a:pt x="349" y="301"/>
                      <a:pt x="353" y="305"/>
                      <a:pt x="358" y="305"/>
                    </a:cubicBezTo>
                    <a:cubicBezTo>
                      <a:pt x="377" y="305"/>
                      <a:pt x="377" y="305"/>
                      <a:pt x="377" y="305"/>
                    </a:cubicBezTo>
                    <a:cubicBezTo>
                      <a:pt x="386" y="305"/>
                      <a:pt x="393" y="312"/>
                      <a:pt x="393" y="321"/>
                    </a:cubicBezTo>
                    <a:cubicBezTo>
                      <a:pt x="393" y="333"/>
                      <a:pt x="393" y="333"/>
                      <a:pt x="393" y="333"/>
                    </a:cubicBezTo>
                    <a:cubicBezTo>
                      <a:pt x="393" y="342"/>
                      <a:pt x="386" y="349"/>
                      <a:pt x="377" y="349"/>
                    </a:cubicBezTo>
                    <a:cubicBezTo>
                      <a:pt x="349" y="349"/>
                      <a:pt x="349" y="349"/>
                      <a:pt x="349" y="349"/>
                    </a:cubicBezTo>
                    <a:cubicBezTo>
                      <a:pt x="344" y="349"/>
                      <a:pt x="340" y="353"/>
                      <a:pt x="340" y="358"/>
                    </a:cubicBezTo>
                    <a:cubicBezTo>
                      <a:pt x="340" y="363"/>
                      <a:pt x="344" y="367"/>
                      <a:pt x="349" y="367"/>
                    </a:cubicBezTo>
                    <a:cubicBezTo>
                      <a:pt x="359" y="367"/>
                      <a:pt x="359" y="367"/>
                      <a:pt x="359" y="367"/>
                    </a:cubicBezTo>
                    <a:cubicBezTo>
                      <a:pt x="369" y="367"/>
                      <a:pt x="376" y="374"/>
                      <a:pt x="376" y="383"/>
                    </a:cubicBezTo>
                    <a:cubicBezTo>
                      <a:pt x="376" y="395"/>
                      <a:pt x="376" y="395"/>
                      <a:pt x="376" y="395"/>
                    </a:cubicBezTo>
                    <a:cubicBezTo>
                      <a:pt x="376" y="404"/>
                      <a:pt x="369" y="412"/>
                      <a:pt x="359" y="412"/>
                    </a:cubicBezTo>
                    <a:cubicBezTo>
                      <a:pt x="243" y="412"/>
                      <a:pt x="243" y="412"/>
                      <a:pt x="243" y="412"/>
                    </a:cubicBezTo>
                    <a:cubicBezTo>
                      <a:pt x="225" y="412"/>
                      <a:pt x="208" y="409"/>
                      <a:pt x="191" y="403"/>
                    </a:cubicBezTo>
                    <a:cubicBezTo>
                      <a:pt x="172" y="397"/>
                      <a:pt x="153" y="394"/>
                      <a:pt x="133" y="394"/>
                    </a:cubicBezTo>
                    <a:cubicBezTo>
                      <a:pt x="117" y="394"/>
                      <a:pt x="117" y="394"/>
                      <a:pt x="117" y="394"/>
                    </a:cubicBezTo>
                    <a:cubicBezTo>
                      <a:pt x="117" y="204"/>
                      <a:pt x="117" y="204"/>
                      <a:pt x="117" y="204"/>
                    </a:cubicBezTo>
                    <a:cubicBezTo>
                      <a:pt x="117" y="201"/>
                      <a:pt x="119" y="198"/>
                      <a:pt x="121" y="196"/>
                    </a:cubicBezTo>
                    <a:cubicBezTo>
                      <a:pt x="190" y="120"/>
                      <a:pt x="190" y="120"/>
                      <a:pt x="190" y="120"/>
                    </a:cubicBezTo>
                    <a:cubicBezTo>
                      <a:pt x="212" y="97"/>
                      <a:pt x="224" y="66"/>
                      <a:pt x="224" y="34"/>
                    </a:cubicBezTo>
                    <a:cubicBezTo>
                      <a:pt x="224" y="25"/>
                      <a:pt x="231" y="18"/>
                      <a:pt x="240" y="18"/>
                    </a:cubicBezTo>
                    <a:cubicBezTo>
                      <a:pt x="247" y="18"/>
                      <a:pt x="254" y="23"/>
                      <a:pt x="256" y="31"/>
                    </a:cubicBezTo>
                    <a:cubicBezTo>
                      <a:pt x="261" y="50"/>
                      <a:pt x="261" y="50"/>
                      <a:pt x="261" y="50"/>
                    </a:cubicBezTo>
                    <a:cubicBezTo>
                      <a:pt x="261" y="50"/>
                      <a:pt x="261" y="51"/>
                      <a:pt x="261" y="52"/>
                    </a:cubicBezTo>
                    <a:cubicBezTo>
                      <a:pt x="268" y="81"/>
                      <a:pt x="265" y="113"/>
                      <a:pt x="253" y="141"/>
                    </a:cubicBezTo>
                    <a:cubicBezTo>
                      <a:pt x="242" y="167"/>
                      <a:pt x="242" y="167"/>
                      <a:pt x="242" y="167"/>
                    </a:cubicBezTo>
                    <a:cubicBezTo>
                      <a:pt x="241" y="169"/>
                      <a:pt x="242" y="173"/>
                      <a:pt x="243" y="175"/>
                    </a:cubicBezTo>
                    <a:cubicBezTo>
                      <a:pt x="245" y="178"/>
                      <a:pt x="248" y="179"/>
                      <a:pt x="251" y="179"/>
                    </a:cubicBezTo>
                    <a:cubicBezTo>
                      <a:pt x="395" y="179"/>
                      <a:pt x="395" y="179"/>
                      <a:pt x="395" y="179"/>
                    </a:cubicBezTo>
                    <a:cubicBezTo>
                      <a:pt x="404" y="179"/>
                      <a:pt x="411" y="186"/>
                      <a:pt x="411" y="196"/>
                    </a:cubicBezTo>
                    <a:cubicBezTo>
                      <a:pt x="411" y="207"/>
                      <a:pt x="411" y="207"/>
                      <a:pt x="411" y="207"/>
                    </a:cubicBezTo>
                    <a:cubicBezTo>
                      <a:pt x="411" y="207"/>
                      <a:pt x="411" y="207"/>
                      <a:pt x="411" y="207"/>
                    </a:cubicBezTo>
                    <a:close/>
                  </a:path>
                </a:pathLst>
              </a:custGeom>
              <a:solidFill>
                <a:schemeClr val="bg1"/>
              </a:solidFill>
              <a:ln w="0" cap="flat" cmpd="sng" algn="ctr">
                <a:solidFill>
                  <a:srgbClr val="FFFFFF">
                    <a:alpha val="0"/>
                  </a:srgbClr>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12" name="Group 11">
            <a:extLst>
              <a:ext uri="{FF2B5EF4-FFF2-40B4-BE49-F238E27FC236}">
                <a16:creationId xmlns:a16="http://schemas.microsoft.com/office/drawing/2014/main" id="{7E8E0ED5-DCE3-45DD-BA85-B5A7BBD2F442}"/>
              </a:ext>
            </a:extLst>
          </p:cNvPr>
          <p:cNvGrpSpPr/>
          <p:nvPr/>
        </p:nvGrpSpPr>
        <p:grpSpPr>
          <a:xfrm>
            <a:off x="450909" y="899397"/>
            <a:ext cx="7763731" cy="864057"/>
            <a:chOff x="863592" y="1130300"/>
            <a:chExt cx="8216077" cy="914400"/>
          </a:xfrm>
        </p:grpSpPr>
        <p:sp>
          <p:nvSpPr>
            <p:cNvPr id="14" name="TextBox 13">
              <a:extLst>
                <a:ext uri="{FF2B5EF4-FFF2-40B4-BE49-F238E27FC236}">
                  <a16:creationId xmlns:a16="http://schemas.microsoft.com/office/drawing/2014/main" id="{5371614C-C191-4D54-84ED-505FB190CE7E}"/>
                </a:ext>
              </a:extLst>
            </p:cNvPr>
            <p:cNvSpPr txBox="1"/>
            <p:nvPr>
              <p:custDataLst>
                <p:tags r:id="rId5"/>
              </p:custDataLst>
            </p:nvPr>
          </p:nvSpPr>
          <p:spPr>
            <a:xfrm>
              <a:off x="1995061" y="1449001"/>
              <a:ext cx="1681018" cy="276999"/>
            </a:xfrm>
            <a:prstGeom prst="rect">
              <a:avLst/>
            </a:prstGeom>
          </p:spPr>
          <p:txBody>
            <a:bodyPr vert="horz" wrap="square" lIns="0" tIns="0" rIns="0" bIns="0" rtlCol="0" anchor="ctr">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800" b="1" i="0" u="none" strike="noStrike" kern="1200" cap="none" spc="0" normalizeH="0" baseline="0" noProof="0" dirty="0">
                  <a:ln>
                    <a:noFill/>
                  </a:ln>
                  <a:solidFill>
                    <a:srgbClr val="204762"/>
                  </a:solidFill>
                  <a:effectLst/>
                  <a:uLnTx/>
                  <a:uFillTx/>
                  <a:latin typeface="Century Gothic"/>
                  <a:ea typeface="+mn-ea"/>
                  <a:cs typeface="+mn-cs"/>
                </a:rPr>
                <a:t>Be a pioneer</a:t>
              </a:r>
            </a:p>
          </p:txBody>
        </p:sp>
        <p:sp>
          <p:nvSpPr>
            <p:cNvPr id="18" name="TextBox 17">
              <a:extLst>
                <a:ext uri="{FF2B5EF4-FFF2-40B4-BE49-F238E27FC236}">
                  <a16:creationId xmlns:a16="http://schemas.microsoft.com/office/drawing/2014/main" id="{4AB19236-AC18-4FEB-8CE9-CB4575979F0E}"/>
                </a:ext>
              </a:extLst>
            </p:cNvPr>
            <p:cNvSpPr txBox="1">
              <a:spLocks/>
            </p:cNvSpPr>
            <p:nvPr>
              <p:custDataLst>
                <p:tags r:id="rId6"/>
              </p:custDataLst>
            </p:nvPr>
          </p:nvSpPr>
          <p:spPr>
            <a:xfrm>
              <a:off x="4066552" y="1433612"/>
              <a:ext cx="5013117" cy="506082"/>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Century Gothic"/>
                  <a:ea typeface="+mn-ea"/>
                  <a:cs typeface="+mn-cs"/>
                </a:rPr>
                <a:t>Leverage this opportunity to help influence the future of the Welfare Eligibility System in California</a:t>
              </a:r>
            </a:p>
          </p:txBody>
        </p:sp>
        <p:grpSp>
          <p:nvGrpSpPr>
            <p:cNvPr id="5" name="Group 4">
              <a:extLst>
                <a:ext uri="{FF2B5EF4-FFF2-40B4-BE49-F238E27FC236}">
                  <a16:creationId xmlns:a16="http://schemas.microsoft.com/office/drawing/2014/main" id="{F789FA12-40F6-4DA0-B700-C30B9791E010}"/>
                </a:ext>
              </a:extLst>
            </p:cNvPr>
            <p:cNvGrpSpPr/>
            <p:nvPr/>
          </p:nvGrpSpPr>
          <p:grpSpPr>
            <a:xfrm>
              <a:off x="863592" y="1130300"/>
              <a:ext cx="914400" cy="914400"/>
              <a:chOff x="863592" y="1130300"/>
              <a:chExt cx="914400" cy="914400"/>
            </a:xfrm>
          </p:grpSpPr>
          <p:sp>
            <p:nvSpPr>
              <p:cNvPr id="25" name="Oval 24">
                <a:extLst>
                  <a:ext uri="{FF2B5EF4-FFF2-40B4-BE49-F238E27FC236}">
                    <a16:creationId xmlns:a16="http://schemas.microsoft.com/office/drawing/2014/main" id="{988C6462-E390-404A-881F-9213453876C7}"/>
                  </a:ext>
                </a:extLst>
              </p:cNvPr>
              <p:cNvSpPr/>
              <p:nvPr/>
            </p:nvSpPr>
            <p:spPr>
              <a:xfrm>
                <a:off x="863592" y="1130300"/>
                <a:ext cx="914400" cy="9144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err="1">
                  <a:ln>
                    <a:noFill/>
                  </a:ln>
                  <a:solidFill>
                    <a:srgbClr val="204762"/>
                  </a:solidFill>
                  <a:effectLst/>
                  <a:uLnTx/>
                  <a:uFillTx/>
                  <a:latin typeface="Century Gothic"/>
                  <a:ea typeface="+mn-ea"/>
                  <a:cs typeface="+mn-cs"/>
                </a:endParaRPr>
              </a:p>
            </p:txBody>
          </p:sp>
          <p:grpSp>
            <p:nvGrpSpPr>
              <p:cNvPr id="40" name="Group 39">
                <a:extLst>
                  <a:ext uri="{FF2B5EF4-FFF2-40B4-BE49-F238E27FC236}">
                    <a16:creationId xmlns:a16="http://schemas.microsoft.com/office/drawing/2014/main" id="{FCE21B07-8E99-4F55-A9D7-085FAC38D1C4}"/>
                  </a:ext>
                </a:extLst>
              </p:cNvPr>
              <p:cNvGrpSpPr/>
              <p:nvPr/>
            </p:nvGrpSpPr>
            <p:grpSpPr>
              <a:xfrm>
                <a:off x="1034752" y="1301460"/>
                <a:ext cx="572081" cy="572081"/>
                <a:chOff x="999821" y="1386029"/>
                <a:chExt cx="572081" cy="572081"/>
              </a:xfrm>
            </p:grpSpPr>
            <p:sp>
              <p:nvSpPr>
                <p:cNvPr id="36" name="Oval 35">
                  <a:extLst>
                    <a:ext uri="{FF2B5EF4-FFF2-40B4-BE49-F238E27FC236}">
                      <a16:creationId xmlns:a16="http://schemas.microsoft.com/office/drawing/2014/main" id="{9027B8F2-0228-407A-B9FF-41C1E453F5B0}"/>
                    </a:ext>
                  </a:extLst>
                </p:cNvPr>
                <p:cNvSpPr/>
                <p:nvPr/>
              </p:nvSpPr>
              <p:spPr>
                <a:xfrm>
                  <a:off x="999821" y="1386029"/>
                  <a:ext cx="572081" cy="572081"/>
                </a:xfrm>
                <a:prstGeom prst="ellipse">
                  <a:avLst/>
                </a:prstGeom>
                <a:noFill/>
                <a:ln w="5715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38" name="Flowchart: Decision 37">
                  <a:extLst>
                    <a:ext uri="{FF2B5EF4-FFF2-40B4-BE49-F238E27FC236}">
                      <a16:creationId xmlns:a16="http://schemas.microsoft.com/office/drawing/2014/main" id="{1275077E-5C68-4879-802B-38124B68743A}"/>
                    </a:ext>
                  </a:extLst>
                </p:cNvPr>
                <p:cNvSpPr/>
                <p:nvPr/>
              </p:nvSpPr>
              <p:spPr>
                <a:xfrm rot="18449894">
                  <a:off x="1052740" y="1603877"/>
                  <a:ext cx="462116" cy="117394"/>
                </a:xfrm>
                <a:prstGeom prst="flowChartDecision">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39" name="Oval 38">
                  <a:extLst>
                    <a:ext uri="{FF2B5EF4-FFF2-40B4-BE49-F238E27FC236}">
                      <a16:creationId xmlns:a16="http://schemas.microsoft.com/office/drawing/2014/main" id="{2C22CE1E-05EC-404A-842C-375101C91ECC}"/>
                    </a:ext>
                  </a:extLst>
                </p:cNvPr>
                <p:cNvSpPr/>
                <p:nvPr/>
              </p:nvSpPr>
              <p:spPr>
                <a:xfrm>
                  <a:off x="1234998" y="1618899"/>
                  <a:ext cx="91440" cy="9144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err="1">
                    <a:ln>
                      <a:noFill/>
                    </a:ln>
                    <a:solidFill>
                      <a:srgbClr val="204762"/>
                    </a:solidFill>
                    <a:effectLst/>
                    <a:uLnTx/>
                    <a:uFillTx/>
                    <a:latin typeface="Century Gothic"/>
                    <a:ea typeface="+mn-ea"/>
                    <a:cs typeface="+mn-cs"/>
                  </a:endParaRPr>
                </a:p>
              </p:txBody>
            </p:sp>
          </p:grpSp>
        </p:grpSp>
      </p:grpSp>
      <p:grpSp>
        <p:nvGrpSpPr>
          <p:cNvPr id="85" name="Group 84">
            <a:extLst>
              <a:ext uri="{FF2B5EF4-FFF2-40B4-BE49-F238E27FC236}">
                <a16:creationId xmlns:a16="http://schemas.microsoft.com/office/drawing/2014/main" id="{283F4796-5D40-4E87-852B-3F58921E33EA}"/>
              </a:ext>
            </a:extLst>
          </p:cNvPr>
          <p:cNvGrpSpPr/>
          <p:nvPr/>
        </p:nvGrpSpPr>
        <p:grpSpPr>
          <a:xfrm>
            <a:off x="450909" y="4936874"/>
            <a:ext cx="7768097" cy="864057"/>
            <a:chOff x="450909" y="4936874"/>
            <a:chExt cx="7768097" cy="864057"/>
          </a:xfrm>
        </p:grpSpPr>
        <p:sp>
          <p:nvSpPr>
            <p:cNvPr id="44" name="TextBox 43">
              <a:extLst>
                <a:ext uri="{FF2B5EF4-FFF2-40B4-BE49-F238E27FC236}">
                  <a16:creationId xmlns:a16="http://schemas.microsoft.com/office/drawing/2014/main" id="{00673706-E767-4936-9A43-AC73FC2E95A3}"/>
                </a:ext>
              </a:extLst>
            </p:cNvPr>
            <p:cNvSpPr txBox="1"/>
            <p:nvPr>
              <p:custDataLst>
                <p:tags r:id="rId2"/>
              </p:custDataLst>
            </p:nvPr>
          </p:nvSpPr>
          <p:spPr>
            <a:xfrm>
              <a:off x="1524449" y="5107154"/>
              <a:ext cx="1814158" cy="523497"/>
            </a:xfrm>
            <a:prstGeom prst="rect">
              <a:avLst/>
            </a:prstGeom>
          </p:spPr>
          <p:txBody>
            <a:bodyPr vert="horz" wrap="square" lIns="0" tIns="0" rIns="0" bIns="0" rtlCol="0" anchor="ctr">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800" b="1" i="0" u="none" strike="noStrike" kern="1200" cap="none" spc="0" normalizeH="0" baseline="0" noProof="0" dirty="0">
                  <a:ln>
                    <a:noFill/>
                  </a:ln>
                  <a:solidFill>
                    <a:srgbClr val="204762"/>
                  </a:solidFill>
                  <a:effectLst/>
                  <a:uLnTx/>
                  <a:uFillTx/>
                  <a:latin typeface="Century Gothic"/>
                  <a:ea typeface="+mn-ea"/>
                  <a:cs typeface="+mn-cs"/>
                </a:rPr>
                <a:t>Facilitate decisions</a:t>
              </a:r>
            </a:p>
          </p:txBody>
        </p:sp>
        <p:sp>
          <p:nvSpPr>
            <p:cNvPr id="45" name="TextBox 44">
              <a:extLst>
                <a:ext uri="{FF2B5EF4-FFF2-40B4-BE49-F238E27FC236}">
                  <a16:creationId xmlns:a16="http://schemas.microsoft.com/office/drawing/2014/main" id="{B292902D-35DD-44A3-A59F-04C413934129}"/>
                </a:ext>
              </a:extLst>
            </p:cNvPr>
            <p:cNvSpPr txBox="1">
              <a:spLocks/>
            </p:cNvSpPr>
            <p:nvPr>
              <p:custDataLst>
                <p:tags r:id="rId3"/>
              </p:custDataLst>
            </p:nvPr>
          </p:nvSpPr>
          <p:spPr>
            <a:xfrm>
              <a:off x="3477526" y="5078071"/>
              <a:ext cx="4741480" cy="685451"/>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Century Gothic"/>
                  <a:ea typeface="+mn-ea"/>
                  <a:cs typeface="+mn-cs"/>
                </a:rPr>
                <a:t>Admit when you don’t have an answer, but try to get an answer (via phone, requesting a revisit of discussion, etc.) quickly to facilitate decisions </a:t>
              </a:r>
            </a:p>
          </p:txBody>
        </p:sp>
        <p:sp>
          <p:nvSpPr>
            <p:cNvPr id="51" name="Oval 50">
              <a:extLst>
                <a:ext uri="{FF2B5EF4-FFF2-40B4-BE49-F238E27FC236}">
                  <a16:creationId xmlns:a16="http://schemas.microsoft.com/office/drawing/2014/main" id="{CBF9EEB2-CEA1-43A2-B51B-440AF052878A}"/>
                </a:ext>
              </a:extLst>
            </p:cNvPr>
            <p:cNvSpPr/>
            <p:nvPr/>
          </p:nvSpPr>
          <p:spPr>
            <a:xfrm>
              <a:off x="450909" y="4936874"/>
              <a:ext cx="864057" cy="864057"/>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err="1">
                <a:ln>
                  <a:noFill/>
                </a:ln>
                <a:solidFill>
                  <a:srgbClr val="204762"/>
                </a:solidFill>
                <a:effectLst/>
                <a:uLnTx/>
                <a:uFillTx/>
                <a:latin typeface="Century Gothic"/>
                <a:ea typeface="+mn-ea"/>
                <a:cs typeface="+mn-cs"/>
              </a:endParaRPr>
            </a:p>
          </p:txBody>
        </p:sp>
        <p:grpSp>
          <p:nvGrpSpPr>
            <p:cNvPr id="62" name="CustomIcon">
              <a:extLst>
                <a:ext uri="{FF2B5EF4-FFF2-40B4-BE49-F238E27FC236}">
                  <a16:creationId xmlns:a16="http://schemas.microsoft.com/office/drawing/2014/main" id="{F8C23DB1-DBDF-49A3-94E8-90BC04ED225C}"/>
                </a:ext>
              </a:extLst>
            </p:cNvPr>
            <p:cNvGrpSpPr>
              <a:grpSpLocks noChangeAspect="1"/>
            </p:cNvGrpSpPr>
            <p:nvPr>
              <p:custDataLst>
                <p:tags r:id="rId4"/>
              </p:custDataLst>
            </p:nvPr>
          </p:nvGrpSpPr>
          <p:grpSpPr>
            <a:xfrm>
              <a:off x="545848" y="5029539"/>
              <a:ext cx="600291" cy="604840"/>
              <a:chOff x="-1588" y="-7938"/>
              <a:chExt cx="838201" cy="844551"/>
            </a:xfrm>
          </p:grpSpPr>
          <p:sp>
            <p:nvSpPr>
              <p:cNvPr id="60" name="Freeform 10">
                <a:extLst>
                  <a:ext uri="{FF2B5EF4-FFF2-40B4-BE49-F238E27FC236}">
                    <a16:creationId xmlns:a16="http://schemas.microsoft.com/office/drawing/2014/main" id="{1DC73E6B-8F9E-483E-9DCC-C6A14758C723}"/>
                  </a:ext>
                </a:extLst>
              </p:cNvPr>
              <p:cNvSpPr>
                <a:spLocks noEditPoints="1"/>
              </p:cNvSpPr>
              <p:nvPr/>
            </p:nvSpPr>
            <p:spPr bwMode="auto">
              <a:xfrm>
                <a:off x="-1588" y="-7938"/>
                <a:ext cx="676274" cy="671513"/>
              </a:xfrm>
              <a:custGeom>
                <a:avLst/>
                <a:gdLst>
                  <a:gd name="T0" fmla="*/ 207 w 348"/>
                  <a:gd name="T1" fmla="*/ 152 h 345"/>
                  <a:gd name="T2" fmla="*/ 253 w 348"/>
                  <a:gd name="T3" fmla="*/ 193 h 345"/>
                  <a:gd name="T4" fmla="*/ 260 w 348"/>
                  <a:gd name="T5" fmla="*/ 190 h 345"/>
                  <a:gd name="T6" fmla="*/ 290 w 348"/>
                  <a:gd name="T7" fmla="*/ 203 h 345"/>
                  <a:gd name="T8" fmla="*/ 319 w 348"/>
                  <a:gd name="T9" fmla="*/ 192 h 345"/>
                  <a:gd name="T10" fmla="*/ 332 w 348"/>
                  <a:gd name="T11" fmla="*/ 122 h 345"/>
                  <a:gd name="T12" fmla="*/ 331 w 348"/>
                  <a:gd name="T13" fmla="*/ 119 h 345"/>
                  <a:gd name="T14" fmla="*/ 239 w 348"/>
                  <a:gd name="T15" fmla="*/ 16 h 345"/>
                  <a:gd name="T16" fmla="*/ 226 w 348"/>
                  <a:gd name="T17" fmla="*/ 16 h 345"/>
                  <a:gd name="T18" fmla="*/ 223 w 348"/>
                  <a:gd name="T19" fmla="*/ 15 h 345"/>
                  <a:gd name="T20" fmla="*/ 153 w 348"/>
                  <a:gd name="T21" fmla="*/ 29 h 345"/>
                  <a:gd name="T22" fmla="*/ 155 w 348"/>
                  <a:gd name="T23" fmla="*/ 87 h 345"/>
                  <a:gd name="T24" fmla="*/ 152 w 348"/>
                  <a:gd name="T25" fmla="*/ 94 h 345"/>
                  <a:gd name="T26" fmla="*/ 194 w 348"/>
                  <a:gd name="T27" fmla="*/ 139 h 345"/>
                  <a:gd name="T28" fmla="*/ 144 w 348"/>
                  <a:gd name="T29" fmla="*/ 176 h 345"/>
                  <a:gd name="T30" fmla="*/ 3 w 348"/>
                  <a:gd name="T31" fmla="*/ 303 h 345"/>
                  <a:gd name="T32" fmla="*/ 30 w 348"/>
                  <a:gd name="T33" fmla="*/ 342 h 345"/>
                  <a:gd name="T34" fmla="*/ 36 w 348"/>
                  <a:gd name="T35" fmla="*/ 345 h 345"/>
                  <a:gd name="T36" fmla="*/ 171 w 348"/>
                  <a:gd name="T37" fmla="*/ 215 h 345"/>
                  <a:gd name="T38" fmla="*/ 171 w 348"/>
                  <a:gd name="T39" fmla="*/ 202 h 345"/>
                  <a:gd name="T40" fmla="*/ 164 w 348"/>
                  <a:gd name="T41" fmla="*/ 195 h 345"/>
                  <a:gd name="T42" fmla="*/ 319 w 348"/>
                  <a:gd name="T43" fmla="*/ 165 h 345"/>
                  <a:gd name="T44" fmla="*/ 276 w 348"/>
                  <a:gd name="T45" fmla="*/ 179 h 345"/>
                  <a:gd name="T46" fmla="*/ 317 w 348"/>
                  <a:gd name="T47" fmla="*/ 133 h 345"/>
                  <a:gd name="T48" fmla="*/ 319 w 348"/>
                  <a:gd name="T49" fmla="*/ 135 h 345"/>
                  <a:gd name="T50" fmla="*/ 166 w 348"/>
                  <a:gd name="T51" fmla="*/ 42 h 345"/>
                  <a:gd name="T52" fmla="*/ 210 w 348"/>
                  <a:gd name="T53" fmla="*/ 28 h 345"/>
                  <a:gd name="T54" fmla="*/ 169 w 348"/>
                  <a:gd name="T55" fmla="*/ 74 h 345"/>
                  <a:gd name="T56" fmla="*/ 166 w 348"/>
                  <a:gd name="T57" fmla="*/ 72 h 345"/>
                  <a:gd name="T58" fmla="*/ 311 w 348"/>
                  <a:gd name="T59" fmla="*/ 113 h 345"/>
                  <a:gd name="T60" fmla="*/ 175 w 348"/>
                  <a:gd name="T61" fmla="*/ 94 h 345"/>
                  <a:gd name="T62" fmla="*/ 233 w 348"/>
                  <a:gd name="T63" fmla="*/ 36 h 345"/>
                  <a:gd name="T64" fmla="*/ 23 w 348"/>
                  <a:gd name="T65" fmla="*/ 310 h 345"/>
                  <a:gd name="T66" fmla="*/ 151 w 348"/>
                  <a:gd name="T67" fmla="*/ 208 h 345"/>
                  <a:gd name="T68" fmla="*/ 36 w 348"/>
                  <a:gd name="T69" fmla="*/ 323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8" h="345">
                    <a:moveTo>
                      <a:pt x="164" y="195"/>
                    </a:moveTo>
                    <a:cubicBezTo>
                      <a:pt x="207" y="152"/>
                      <a:pt x="207" y="152"/>
                      <a:pt x="207" y="152"/>
                    </a:cubicBezTo>
                    <a:cubicBezTo>
                      <a:pt x="246" y="190"/>
                      <a:pt x="246" y="190"/>
                      <a:pt x="246" y="190"/>
                    </a:cubicBezTo>
                    <a:cubicBezTo>
                      <a:pt x="248" y="192"/>
                      <a:pt x="250" y="193"/>
                      <a:pt x="253" y="193"/>
                    </a:cubicBezTo>
                    <a:cubicBezTo>
                      <a:pt x="255" y="193"/>
                      <a:pt x="258" y="192"/>
                      <a:pt x="259" y="190"/>
                    </a:cubicBezTo>
                    <a:cubicBezTo>
                      <a:pt x="260" y="190"/>
                      <a:pt x="260" y="190"/>
                      <a:pt x="260" y="190"/>
                    </a:cubicBezTo>
                    <a:cubicBezTo>
                      <a:pt x="262" y="192"/>
                      <a:pt x="262" y="192"/>
                      <a:pt x="262" y="192"/>
                    </a:cubicBezTo>
                    <a:cubicBezTo>
                      <a:pt x="270" y="199"/>
                      <a:pt x="280" y="203"/>
                      <a:pt x="290" y="203"/>
                    </a:cubicBezTo>
                    <a:cubicBezTo>
                      <a:pt x="290" y="203"/>
                      <a:pt x="290" y="203"/>
                      <a:pt x="291" y="203"/>
                    </a:cubicBezTo>
                    <a:cubicBezTo>
                      <a:pt x="301" y="203"/>
                      <a:pt x="311" y="199"/>
                      <a:pt x="319" y="192"/>
                    </a:cubicBezTo>
                    <a:cubicBezTo>
                      <a:pt x="332" y="178"/>
                      <a:pt x="332" y="178"/>
                      <a:pt x="332" y="178"/>
                    </a:cubicBezTo>
                    <a:cubicBezTo>
                      <a:pt x="348" y="163"/>
                      <a:pt x="348" y="137"/>
                      <a:pt x="332" y="122"/>
                    </a:cubicBezTo>
                    <a:cubicBezTo>
                      <a:pt x="330" y="120"/>
                      <a:pt x="330" y="120"/>
                      <a:pt x="330" y="120"/>
                    </a:cubicBezTo>
                    <a:cubicBezTo>
                      <a:pt x="331" y="119"/>
                      <a:pt x="331" y="119"/>
                      <a:pt x="331" y="119"/>
                    </a:cubicBezTo>
                    <a:cubicBezTo>
                      <a:pt x="335" y="116"/>
                      <a:pt x="335" y="110"/>
                      <a:pt x="331" y="106"/>
                    </a:cubicBezTo>
                    <a:cubicBezTo>
                      <a:pt x="239" y="16"/>
                      <a:pt x="239" y="16"/>
                      <a:pt x="239" y="16"/>
                    </a:cubicBezTo>
                    <a:cubicBezTo>
                      <a:pt x="237" y="15"/>
                      <a:pt x="235" y="14"/>
                      <a:pt x="232" y="14"/>
                    </a:cubicBezTo>
                    <a:cubicBezTo>
                      <a:pt x="230" y="14"/>
                      <a:pt x="228" y="15"/>
                      <a:pt x="226" y="16"/>
                    </a:cubicBezTo>
                    <a:cubicBezTo>
                      <a:pt x="225" y="17"/>
                      <a:pt x="225" y="17"/>
                      <a:pt x="225" y="17"/>
                    </a:cubicBezTo>
                    <a:cubicBezTo>
                      <a:pt x="223" y="15"/>
                      <a:pt x="223" y="15"/>
                      <a:pt x="223" y="15"/>
                    </a:cubicBezTo>
                    <a:cubicBezTo>
                      <a:pt x="207" y="0"/>
                      <a:pt x="182" y="0"/>
                      <a:pt x="166" y="15"/>
                    </a:cubicBezTo>
                    <a:cubicBezTo>
                      <a:pt x="153" y="29"/>
                      <a:pt x="153" y="29"/>
                      <a:pt x="153" y="29"/>
                    </a:cubicBezTo>
                    <a:cubicBezTo>
                      <a:pt x="137" y="44"/>
                      <a:pt x="137" y="69"/>
                      <a:pt x="153" y="85"/>
                    </a:cubicBezTo>
                    <a:cubicBezTo>
                      <a:pt x="155" y="87"/>
                      <a:pt x="155" y="87"/>
                      <a:pt x="155" y="87"/>
                    </a:cubicBezTo>
                    <a:cubicBezTo>
                      <a:pt x="155" y="88"/>
                      <a:pt x="155" y="88"/>
                      <a:pt x="155" y="88"/>
                    </a:cubicBezTo>
                    <a:cubicBezTo>
                      <a:pt x="153" y="90"/>
                      <a:pt x="152" y="92"/>
                      <a:pt x="152" y="94"/>
                    </a:cubicBezTo>
                    <a:cubicBezTo>
                      <a:pt x="152" y="97"/>
                      <a:pt x="153" y="99"/>
                      <a:pt x="155" y="101"/>
                    </a:cubicBezTo>
                    <a:cubicBezTo>
                      <a:pt x="194" y="139"/>
                      <a:pt x="194" y="139"/>
                      <a:pt x="194" y="139"/>
                    </a:cubicBezTo>
                    <a:cubicBezTo>
                      <a:pt x="151" y="182"/>
                      <a:pt x="151" y="182"/>
                      <a:pt x="151" y="182"/>
                    </a:cubicBezTo>
                    <a:cubicBezTo>
                      <a:pt x="144" y="176"/>
                      <a:pt x="144" y="176"/>
                      <a:pt x="144" y="176"/>
                    </a:cubicBezTo>
                    <a:cubicBezTo>
                      <a:pt x="141" y="172"/>
                      <a:pt x="135" y="172"/>
                      <a:pt x="131" y="176"/>
                    </a:cubicBezTo>
                    <a:cubicBezTo>
                      <a:pt x="3" y="303"/>
                      <a:pt x="3" y="303"/>
                      <a:pt x="3" y="303"/>
                    </a:cubicBezTo>
                    <a:cubicBezTo>
                      <a:pt x="0" y="307"/>
                      <a:pt x="0" y="312"/>
                      <a:pt x="3" y="316"/>
                    </a:cubicBezTo>
                    <a:cubicBezTo>
                      <a:pt x="30" y="342"/>
                      <a:pt x="30" y="342"/>
                      <a:pt x="30" y="342"/>
                    </a:cubicBezTo>
                    <a:cubicBezTo>
                      <a:pt x="31" y="344"/>
                      <a:pt x="34" y="345"/>
                      <a:pt x="36" y="345"/>
                    </a:cubicBezTo>
                    <a:cubicBezTo>
                      <a:pt x="36" y="345"/>
                      <a:pt x="36" y="345"/>
                      <a:pt x="36" y="345"/>
                    </a:cubicBezTo>
                    <a:cubicBezTo>
                      <a:pt x="39" y="345"/>
                      <a:pt x="41" y="344"/>
                      <a:pt x="43" y="342"/>
                    </a:cubicBezTo>
                    <a:cubicBezTo>
                      <a:pt x="171" y="215"/>
                      <a:pt x="171" y="215"/>
                      <a:pt x="171" y="215"/>
                    </a:cubicBezTo>
                    <a:cubicBezTo>
                      <a:pt x="172" y="213"/>
                      <a:pt x="173" y="210"/>
                      <a:pt x="173" y="208"/>
                    </a:cubicBezTo>
                    <a:cubicBezTo>
                      <a:pt x="173" y="205"/>
                      <a:pt x="172" y="203"/>
                      <a:pt x="171" y="202"/>
                    </a:cubicBezTo>
                    <a:cubicBezTo>
                      <a:pt x="164" y="195"/>
                      <a:pt x="164" y="195"/>
                      <a:pt x="164" y="195"/>
                    </a:cubicBezTo>
                    <a:cubicBezTo>
                      <a:pt x="164" y="195"/>
                      <a:pt x="164" y="195"/>
                      <a:pt x="164" y="195"/>
                    </a:cubicBezTo>
                    <a:close/>
                    <a:moveTo>
                      <a:pt x="319" y="135"/>
                    </a:moveTo>
                    <a:cubicBezTo>
                      <a:pt x="327" y="143"/>
                      <a:pt x="328" y="157"/>
                      <a:pt x="319" y="165"/>
                    </a:cubicBezTo>
                    <a:cubicBezTo>
                      <a:pt x="306" y="179"/>
                      <a:pt x="306" y="179"/>
                      <a:pt x="306" y="179"/>
                    </a:cubicBezTo>
                    <a:cubicBezTo>
                      <a:pt x="297" y="187"/>
                      <a:pt x="284" y="187"/>
                      <a:pt x="276" y="179"/>
                    </a:cubicBezTo>
                    <a:cubicBezTo>
                      <a:pt x="273" y="177"/>
                      <a:pt x="273" y="177"/>
                      <a:pt x="273" y="177"/>
                    </a:cubicBezTo>
                    <a:cubicBezTo>
                      <a:pt x="317" y="133"/>
                      <a:pt x="317" y="133"/>
                      <a:pt x="317" y="133"/>
                    </a:cubicBezTo>
                    <a:cubicBezTo>
                      <a:pt x="319" y="135"/>
                      <a:pt x="319" y="135"/>
                      <a:pt x="319" y="135"/>
                    </a:cubicBezTo>
                    <a:cubicBezTo>
                      <a:pt x="319" y="135"/>
                      <a:pt x="319" y="135"/>
                      <a:pt x="319" y="135"/>
                    </a:cubicBezTo>
                    <a:close/>
                    <a:moveTo>
                      <a:pt x="166" y="72"/>
                    </a:moveTo>
                    <a:cubicBezTo>
                      <a:pt x="158" y="63"/>
                      <a:pt x="158" y="50"/>
                      <a:pt x="166" y="42"/>
                    </a:cubicBezTo>
                    <a:cubicBezTo>
                      <a:pt x="180" y="28"/>
                      <a:pt x="180" y="28"/>
                      <a:pt x="180" y="28"/>
                    </a:cubicBezTo>
                    <a:cubicBezTo>
                      <a:pt x="188" y="20"/>
                      <a:pt x="202" y="20"/>
                      <a:pt x="210" y="28"/>
                    </a:cubicBezTo>
                    <a:cubicBezTo>
                      <a:pt x="212" y="30"/>
                      <a:pt x="212" y="30"/>
                      <a:pt x="212" y="30"/>
                    </a:cubicBezTo>
                    <a:cubicBezTo>
                      <a:pt x="169" y="74"/>
                      <a:pt x="169" y="74"/>
                      <a:pt x="169" y="74"/>
                    </a:cubicBezTo>
                    <a:cubicBezTo>
                      <a:pt x="166" y="72"/>
                      <a:pt x="166" y="72"/>
                      <a:pt x="166" y="72"/>
                    </a:cubicBezTo>
                    <a:cubicBezTo>
                      <a:pt x="166" y="72"/>
                      <a:pt x="166" y="72"/>
                      <a:pt x="166" y="72"/>
                    </a:cubicBezTo>
                    <a:close/>
                    <a:moveTo>
                      <a:pt x="233" y="36"/>
                    </a:moveTo>
                    <a:cubicBezTo>
                      <a:pt x="311" y="113"/>
                      <a:pt x="311" y="113"/>
                      <a:pt x="311" y="113"/>
                    </a:cubicBezTo>
                    <a:cubicBezTo>
                      <a:pt x="253" y="171"/>
                      <a:pt x="253" y="171"/>
                      <a:pt x="253" y="171"/>
                    </a:cubicBezTo>
                    <a:cubicBezTo>
                      <a:pt x="175" y="94"/>
                      <a:pt x="175" y="94"/>
                      <a:pt x="175" y="94"/>
                    </a:cubicBezTo>
                    <a:cubicBezTo>
                      <a:pt x="233" y="36"/>
                      <a:pt x="233" y="36"/>
                      <a:pt x="233" y="36"/>
                    </a:cubicBezTo>
                    <a:cubicBezTo>
                      <a:pt x="233" y="36"/>
                      <a:pt x="233" y="36"/>
                      <a:pt x="233" y="36"/>
                    </a:cubicBezTo>
                    <a:close/>
                    <a:moveTo>
                      <a:pt x="36" y="323"/>
                    </a:moveTo>
                    <a:cubicBezTo>
                      <a:pt x="23" y="310"/>
                      <a:pt x="23" y="310"/>
                      <a:pt x="23" y="310"/>
                    </a:cubicBezTo>
                    <a:cubicBezTo>
                      <a:pt x="138" y="195"/>
                      <a:pt x="138" y="195"/>
                      <a:pt x="138" y="195"/>
                    </a:cubicBezTo>
                    <a:cubicBezTo>
                      <a:pt x="151" y="208"/>
                      <a:pt x="151" y="208"/>
                      <a:pt x="151" y="208"/>
                    </a:cubicBezTo>
                    <a:cubicBezTo>
                      <a:pt x="36" y="323"/>
                      <a:pt x="36" y="323"/>
                      <a:pt x="36" y="323"/>
                    </a:cubicBezTo>
                    <a:cubicBezTo>
                      <a:pt x="36" y="323"/>
                      <a:pt x="36" y="323"/>
                      <a:pt x="36" y="323"/>
                    </a:cubicBezTo>
                    <a:close/>
                  </a:path>
                </a:pathLst>
              </a:custGeom>
              <a:solidFill>
                <a:schemeClr val="lt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 name="Freeform 11">
                <a:extLst>
                  <a:ext uri="{FF2B5EF4-FFF2-40B4-BE49-F238E27FC236}">
                    <a16:creationId xmlns:a16="http://schemas.microsoft.com/office/drawing/2014/main" id="{C5E5227D-7263-4BE8-BD2A-8FE61EC31987}"/>
                  </a:ext>
                </a:extLst>
              </p:cNvPr>
              <p:cNvSpPr>
                <a:spLocks noEditPoints="1"/>
              </p:cNvSpPr>
              <p:nvPr/>
            </p:nvSpPr>
            <p:spPr bwMode="auto">
              <a:xfrm>
                <a:off x="411163" y="638175"/>
                <a:ext cx="425450" cy="198438"/>
              </a:xfrm>
              <a:custGeom>
                <a:avLst/>
                <a:gdLst>
                  <a:gd name="T0" fmla="*/ 184 w 219"/>
                  <a:gd name="T1" fmla="*/ 46 h 102"/>
                  <a:gd name="T2" fmla="*/ 184 w 219"/>
                  <a:gd name="T3" fmla="*/ 10 h 102"/>
                  <a:gd name="T4" fmla="*/ 174 w 219"/>
                  <a:gd name="T5" fmla="*/ 0 h 102"/>
                  <a:gd name="T6" fmla="*/ 46 w 219"/>
                  <a:gd name="T7" fmla="*/ 0 h 102"/>
                  <a:gd name="T8" fmla="*/ 36 w 219"/>
                  <a:gd name="T9" fmla="*/ 10 h 102"/>
                  <a:gd name="T10" fmla="*/ 36 w 219"/>
                  <a:gd name="T11" fmla="*/ 46 h 102"/>
                  <a:gd name="T12" fmla="*/ 0 w 219"/>
                  <a:gd name="T13" fmla="*/ 92 h 102"/>
                  <a:gd name="T14" fmla="*/ 1 w 219"/>
                  <a:gd name="T15" fmla="*/ 94 h 102"/>
                  <a:gd name="T16" fmla="*/ 10 w 219"/>
                  <a:gd name="T17" fmla="*/ 102 h 102"/>
                  <a:gd name="T18" fmla="*/ 210 w 219"/>
                  <a:gd name="T19" fmla="*/ 102 h 102"/>
                  <a:gd name="T20" fmla="*/ 219 w 219"/>
                  <a:gd name="T21" fmla="*/ 94 h 102"/>
                  <a:gd name="T22" fmla="*/ 219 w 219"/>
                  <a:gd name="T23" fmla="*/ 92 h 102"/>
                  <a:gd name="T24" fmla="*/ 184 w 219"/>
                  <a:gd name="T25" fmla="*/ 46 h 102"/>
                  <a:gd name="T26" fmla="*/ 55 w 219"/>
                  <a:gd name="T27" fmla="*/ 19 h 102"/>
                  <a:gd name="T28" fmla="*/ 165 w 219"/>
                  <a:gd name="T29" fmla="*/ 19 h 102"/>
                  <a:gd name="T30" fmla="*/ 165 w 219"/>
                  <a:gd name="T31" fmla="*/ 43 h 102"/>
                  <a:gd name="T32" fmla="*/ 55 w 219"/>
                  <a:gd name="T33" fmla="*/ 43 h 102"/>
                  <a:gd name="T34" fmla="*/ 55 w 219"/>
                  <a:gd name="T35" fmla="*/ 19 h 102"/>
                  <a:gd name="T36" fmla="*/ 55 w 219"/>
                  <a:gd name="T37" fmla="*/ 19 h 102"/>
                  <a:gd name="T38" fmla="*/ 21 w 219"/>
                  <a:gd name="T39" fmla="*/ 84 h 102"/>
                  <a:gd name="T40" fmla="*/ 48 w 219"/>
                  <a:gd name="T41" fmla="*/ 61 h 102"/>
                  <a:gd name="T42" fmla="*/ 172 w 219"/>
                  <a:gd name="T43" fmla="*/ 61 h 102"/>
                  <a:gd name="T44" fmla="*/ 199 w 219"/>
                  <a:gd name="T45" fmla="*/ 84 h 102"/>
                  <a:gd name="T46" fmla="*/ 21 w 219"/>
                  <a:gd name="T47" fmla="*/ 84 h 102"/>
                  <a:gd name="T48" fmla="*/ 21 w 219"/>
                  <a:gd name="T49"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9" h="102">
                    <a:moveTo>
                      <a:pt x="184" y="46"/>
                    </a:moveTo>
                    <a:cubicBezTo>
                      <a:pt x="184" y="10"/>
                      <a:pt x="184" y="10"/>
                      <a:pt x="184" y="10"/>
                    </a:cubicBezTo>
                    <a:cubicBezTo>
                      <a:pt x="184" y="4"/>
                      <a:pt x="179" y="0"/>
                      <a:pt x="174" y="0"/>
                    </a:cubicBezTo>
                    <a:cubicBezTo>
                      <a:pt x="46" y="0"/>
                      <a:pt x="46" y="0"/>
                      <a:pt x="46" y="0"/>
                    </a:cubicBezTo>
                    <a:cubicBezTo>
                      <a:pt x="40" y="0"/>
                      <a:pt x="36" y="4"/>
                      <a:pt x="36" y="10"/>
                    </a:cubicBezTo>
                    <a:cubicBezTo>
                      <a:pt x="36" y="46"/>
                      <a:pt x="36" y="46"/>
                      <a:pt x="36" y="46"/>
                    </a:cubicBezTo>
                    <a:cubicBezTo>
                      <a:pt x="14" y="58"/>
                      <a:pt x="0" y="74"/>
                      <a:pt x="0" y="92"/>
                    </a:cubicBezTo>
                    <a:cubicBezTo>
                      <a:pt x="0" y="92"/>
                      <a:pt x="1" y="93"/>
                      <a:pt x="1" y="94"/>
                    </a:cubicBezTo>
                    <a:cubicBezTo>
                      <a:pt x="1" y="99"/>
                      <a:pt x="5" y="102"/>
                      <a:pt x="10" y="102"/>
                    </a:cubicBezTo>
                    <a:cubicBezTo>
                      <a:pt x="210" y="102"/>
                      <a:pt x="210" y="102"/>
                      <a:pt x="210" y="102"/>
                    </a:cubicBezTo>
                    <a:cubicBezTo>
                      <a:pt x="215" y="102"/>
                      <a:pt x="219" y="99"/>
                      <a:pt x="219" y="94"/>
                    </a:cubicBezTo>
                    <a:cubicBezTo>
                      <a:pt x="219" y="93"/>
                      <a:pt x="219" y="92"/>
                      <a:pt x="219" y="92"/>
                    </a:cubicBezTo>
                    <a:cubicBezTo>
                      <a:pt x="219" y="74"/>
                      <a:pt x="206" y="58"/>
                      <a:pt x="184" y="46"/>
                    </a:cubicBezTo>
                    <a:close/>
                    <a:moveTo>
                      <a:pt x="55" y="19"/>
                    </a:moveTo>
                    <a:cubicBezTo>
                      <a:pt x="165" y="19"/>
                      <a:pt x="165" y="19"/>
                      <a:pt x="165" y="19"/>
                    </a:cubicBezTo>
                    <a:cubicBezTo>
                      <a:pt x="165" y="43"/>
                      <a:pt x="165" y="43"/>
                      <a:pt x="165" y="43"/>
                    </a:cubicBezTo>
                    <a:cubicBezTo>
                      <a:pt x="55" y="43"/>
                      <a:pt x="55" y="43"/>
                      <a:pt x="55" y="43"/>
                    </a:cubicBezTo>
                    <a:cubicBezTo>
                      <a:pt x="55" y="19"/>
                      <a:pt x="55" y="19"/>
                      <a:pt x="55" y="19"/>
                    </a:cubicBezTo>
                    <a:cubicBezTo>
                      <a:pt x="55" y="19"/>
                      <a:pt x="55" y="19"/>
                      <a:pt x="55" y="19"/>
                    </a:cubicBezTo>
                    <a:close/>
                    <a:moveTo>
                      <a:pt x="21" y="84"/>
                    </a:moveTo>
                    <a:cubicBezTo>
                      <a:pt x="24" y="75"/>
                      <a:pt x="34" y="67"/>
                      <a:pt x="48" y="61"/>
                    </a:cubicBezTo>
                    <a:cubicBezTo>
                      <a:pt x="172" y="61"/>
                      <a:pt x="172" y="61"/>
                      <a:pt x="172" y="61"/>
                    </a:cubicBezTo>
                    <a:cubicBezTo>
                      <a:pt x="186" y="67"/>
                      <a:pt x="196" y="75"/>
                      <a:pt x="199" y="84"/>
                    </a:cubicBezTo>
                    <a:cubicBezTo>
                      <a:pt x="21" y="84"/>
                      <a:pt x="21" y="84"/>
                      <a:pt x="21" y="84"/>
                    </a:cubicBezTo>
                    <a:cubicBezTo>
                      <a:pt x="21" y="84"/>
                      <a:pt x="21" y="84"/>
                      <a:pt x="21" y="84"/>
                    </a:cubicBezTo>
                    <a:close/>
                  </a:path>
                </a:pathLst>
              </a:custGeom>
              <a:solidFill>
                <a:schemeClr val="lt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charset="0"/>
                  <a:ea typeface="+mn-ea"/>
                  <a:cs typeface="+mn-cs"/>
                </a:endParaRPr>
              </a:p>
            </p:txBody>
          </p:sp>
        </p:grpSp>
      </p:grpSp>
      <p:sp>
        <p:nvSpPr>
          <p:cNvPr id="66" name="Rectangle 65">
            <a:extLst>
              <a:ext uri="{FF2B5EF4-FFF2-40B4-BE49-F238E27FC236}">
                <a16:creationId xmlns:a16="http://schemas.microsoft.com/office/drawing/2014/main" id="{B00897B7-F84B-4A92-89F5-5D7413E44FC3}"/>
              </a:ext>
            </a:extLst>
          </p:cNvPr>
          <p:cNvSpPr/>
          <p:nvPr/>
        </p:nvSpPr>
        <p:spPr>
          <a:xfrm>
            <a:off x="5153891" y="5938733"/>
            <a:ext cx="3656207" cy="637558"/>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8650" marR="0" lvl="0" indent="0" algn="l"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Century Gothic"/>
                <a:ea typeface="+mn-ea"/>
                <a:cs typeface="+mn-cs"/>
              </a:rPr>
              <a:t>Also, don’t forget to silence your cell phones!</a:t>
            </a:r>
          </a:p>
        </p:txBody>
      </p:sp>
      <p:grpSp>
        <p:nvGrpSpPr>
          <p:cNvPr id="84" name="Group 83">
            <a:extLst>
              <a:ext uri="{FF2B5EF4-FFF2-40B4-BE49-F238E27FC236}">
                <a16:creationId xmlns:a16="http://schemas.microsoft.com/office/drawing/2014/main" id="{F7AA3F8A-8529-499F-9943-CBB5EB685400}"/>
              </a:ext>
            </a:extLst>
          </p:cNvPr>
          <p:cNvGrpSpPr/>
          <p:nvPr/>
        </p:nvGrpSpPr>
        <p:grpSpPr>
          <a:xfrm>
            <a:off x="5221974" y="5982142"/>
            <a:ext cx="548640" cy="548640"/>
            <a:chOff x="5221974" y="5982142"/>
            <a:chExt cx="548640" cy="548640"/>
          </a:xfrm>
        </p:grpSpPr>
        <p:grpSp>
          <p:nvGrpSpPr>
            <p:cNvPr id="73" name="CustomIcon">
              <a:extLst>
                <a:ext uri="{FF2B5EF4-FFF2-40B4-BE49-F238E27FC236}">
                  <a16:creationId xmlns:a16="http://schemas.microsoft.com/office/drawing/2014/main" id="{458EAC44-8CB8-44F5-BF57-FA9F8EFC4B2F}"/>
                </a:ext>
              </a:extLst>
            </p:cNvPr>
            <p:cNvGrpSpPr>
              <a:grpSpLocks noChangeAspect="1"/>
            </p:cNvGrpSpPr>
            <p:nvPr>
              <p:custDataLst>
                <p:tags r:id="rId1"/>
              </p:custDataLst>
            </p:nvPr>
          </p:nvGrpSpPr>
          <p:grpSpPr>
            <a:xfrm>
              <a:off x="5337955" y="6101879"/>
              <a:ext cx="206024" cy="349135"/>
              <a:chOff x="0" y="0"/>
              <a:chExt cx="3613150" cy="6122988"/>
            </a:xfrm>
          </p:grpSpPr>
          <p:sp>
            <p:nvSpPr>
              <p:cNvPr id="71" name="Freeform 15">
                <a:extLst>
                  <a:ext uri="{FF2B5EF4-FFF2-40B4-BE49-F238E27FC236}">
                    <a16:creationId xmlns:a16="http://schemas.microsoft.com/office/drawing/2014/main" id="{C1C0B10D-4F1B-4916-BC41-138B19B18574}"/>
                  </a:ext>
                </a:extLst>
              </p:cNvPr>
              <p:cNvSpPr>
                <a:spLocks noEditPoints="1"/>
              </p:cNvSpPr>
              <p:nvPr/>
            </p:nvSpPr>
            <p:spPr bwMode="auto">
              <a:xfrm>
                <a:off x="0" y="0"/>
                <a:ext cx="3613150" cy="6122988"/>
              </a:xfrm>
              <a:custGeom>
                <a:avLst/>
                <a:gdLst>
                  <a:gd name="T0" fmla="*/ 1798 w 1868"/>
                  <a:gd name="T1" fmla="*/ 0 h 3164"/>
                  <a:gd name="T2" fmla="*/ 70 w 1868"/>
                  <a:gd name="T3" fmla="*/ 0 h 3164"/>
                  <a:gd name="T4" fmla="*/ 0 w 1868"/>
                  <a:gd name="T5" fmla="*/ 70 h 3164"/>
                  <a:gd name="T6" fmla="*/ 0 w 1868"/>
                  <a:gd name="T7" fmla="*/ 3094 h 3164"/>
                  <a:gd name="T8" fmla="*/ 70 w 1868"/>
                  <a:gd name="T9" fmla="*/ 3164 h 3164"/>
                  <a:gd name="T10" fmla="*/ 1798 w 1868"/>
                  <a:gd name="T11" fmla="*/ 3164 h 3164"/>
                  <a:gd name="T12" fmla="*/ 1868 w 1868"/>
                  <a:gd name="T13" fmla="*/ 3094 h 3164"/>
                  <a:gd name="T14" fmla="*/ 1868 w 1868"/>
                  <a:gd name="T15" fmla="*/ 70 h 3164"/>
                  <a:gd name="T16" fmla="*/ 1798 w 1868"/>
                  <a:gd name="T17" fmla="*/ 0 h 3164"/>
                  <a:gd name="T18" fmla="*/ 140 w 1868"/>
                  <a:gd name="T19" fmla="*/ 572 h 3164"/>
                  <a:gd name="T20" fmla="*/ 1728 w 1868"/>
                  <a:gd name="T21" fmla="*/ 572 h 3164"/>
                  <a:gd name="T22" fmla="*/ 1728 w 1868"/>
                  <a:gd name="T23" fmla="*/ 2448 h 3164"/>
                  <a:gd name="T24" fmla="*/ 140 w 1868"/>
                  <a:gd name="T25" fmla="*/ 2448 h 3164"/>
                  <a:gd name="T26" fmla="*/ 140 w 1868"/>
                  <a:gd name="T27" fmla="*/ 572 h 3164"/>
                  <a:gd name="T28" fmla="*/ 1728 w 1868"/>
                  <a:gd name="T29" fmla="*/ 140 h 3164"/>
                  <a:gd name="T30" fmla="*/ 1728 w 1868"/>
                  <a:gd name="T31" fmla="*/ 432 h 3164"/>
                  <a:gd name="T32" fmla="*/ 140 w 1868"/>
                  <a:gd name="T33" fmla="*/ 432 h 3164"/>
                  <a:gd name="T34" fmla="*/ 140 w 1868"/>
                  <a:gd name="T35" fmla="*/ 140 h 3164"/>
                  <a:gd name="T36" fmla="*/ 1728 w 1868"/>
                  <a:gd name="T37" fmla="*/ 140 h 3164"/>
                  <a:gd name="T38" fmla="*/ 140 w 1868"/>
                  <a:gd name="T39" fmla="*/ 3024 h 3164"/>
                  <a:gd name="T40" fmla="*/ 140 w 1868"/>
                  <a:gd name="T41" fmla="*/ 2588 h 3164"/>
                  <a:gd name="T42" fmla="*/ 1728 w 1868"/>
                  <a:gd name="T43" fmla="*/ 2588 h 3164"/>
                  <a:gd name="T44" fmla="*/ 1728 w 1868"/>
                  <a:gd name="T45" fmla="*/ 3024 h 3164"/>
                  <a:gd name="T46" fmla="*/ 140 w 1868"/>
                  <a:gd name="T47" fmla="*/ 3024 h 3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68" h="3164">
                    <a:moveTo>
                      <a:pt x="1798" y="0"/>
                    </a:moveTo>
                    <a:cubicBezTo>
                      <a:pt x="70" y="0"/>
                      <a:pt x="70" y="0"/>
                      <a:pt x="70" y="0"/>
                    </a:cubicBezTo>
                    <a:cubicBezTo>
                      <a:pt x="31" y="0"/>
                      <a:pt x="0" y="31"/>
                      <a:pt x="0" y="70"/>
                    </a:cubicBezTo>
                    <a:cubicBezTo>
                      <a:pt x="0" y="3094"/>
                      <a:pt x="0" y="3094"/>
                      <a:pt x="0" y="3094"/>
                    </a:cubicBezTo>
                    <a:cubicBezTo>
                      <a:pt x="0" y="3133"/>
                      <a:pt x="31" y="3164"/>
                      <a:pt x="70" y="3164"/>
                    </a:cubicBezTo>
                    <a:cubicBezTo>
                      <a:pt x="1798" y="3164"/>
                      <a:pt x="1798" y="3164"/>
                      <a:pt x="1798" y="3164"/>
                    </a:cubicBezTo>
                    <a:cubicBezTo>
                      <a:pt x="1837" y="3164"/>
                      <a:pt x="1868" y="3133"/>
                      <a:pt x="1868" y="3094"/>
                    </a:cubicBezTo>
                    <a:cubicBezTo>
                      <a:pt x="1868" y="70"/>
                      <a:pt x="1868" y="70"/>
                      <a:pt x="1868" y="70"/>
                    </a:cubicBezTo>
                    <a:cubicBezTo>
                      <a:pt x="1868" y="31"/>
                      <a:pt x="1837" y="0"/>
                      <a:pt x="1798" y="0"/>
                    </a:cubicBezTo>
                    <a:close/>
                    <a:moveTo>
                      <a:pt x="140" y="572"/>
                    </a:moveTo>
                    <a:cubicBezTo>
                      <a:pt x="1728" y="572"/>
                      <a:pt x="1728" y="572"/>
                      <a:pt x="1728" y="572"/>
                    </a:cubicBezTo>
                    <a:cubicBezTo>
                      <a:pt x="1728" y="2448"/>
                      <a:pt x="1728" y="2448"/>
                      <a:pt x="1728" y="2448"/>
                    </a:cubicBezTo>
                    <a:cubicBezTo>
                      <a:pt x="140" y="2448"/>
                      <a:pt x="140" y="2448"/>
                      <a:pt x="140" y="2448"/>
                    </a:cubicBezTo>
                    <a:lnTo>
                      <a:pt x="140" y="572"/>
                    </a:lnTo>
                    <a:close/>
                    <a:moveTo>
                      <a:pt x="1728" y="140"/>
                    </a:moveTo>
                    <a:cubicBezTo>
                      <a:pt x="1728" y="432"/>
                      <a:pt x="1728" y="432"/>
                      <a:pt x="1728" y="432"/>
                    </a:cubicBezTo>
                    <a:cubicBezTo>
                      <a:pt x="140" y="432"/>
                      <a:pt x="140" y="432"/>
                      <a:pt x="140" y="432"/>
                    </a:cubicBezTo>
                    <a:cubicBezTo>
                      <a:pt x="140" y="140"/>
                      <a:pt x="140" y="140"/>
                      <a:pt x="140" y="140"/>
                    </a:cubicBezTo>
                    <a:lnTo>
                      <a:pt x="1728" y="140"/>
                    </a:lnTo>
                    <a:close/>
                    <a:moveTo>
                      <a:pt x="140" y="3024"/>
                    </a:moveTo>
                    <a:cubicBezTo>
                      <a:pt x="140" y="2588"/>
                      <a:pt x="140" y="2588"/>
                      <a:pt x="140" y="2588"/>
                    </a:cubicBezTo>
                    <a:cubicBezTo>
                      <a:pt x="1728" y="2588"/>
                      <a:pt x="1728" y="2588"/>
                      <a:pt x="1728" y="2588"/>
                    </a:cubicBezTo>
                    <a:cubicBezTo>
                      <a:pt x="1728" y="3024"/>
                      <a:pt x="1728" y="3024"/>
                      <a:pt x="1728" y="3024"/>
                    </a:cubicBezTo>
                    <a:lnTo>
                      <a:pt x="140" y="3024"/>
                    </a:lnTo>
                    <a:close/>
                  </a:path>
                </a:pathLst>
              </a:custGeom>
              <a:solidFill>
                <a:schemeClr val="lt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72" name="Oval 16">
                <a:extLst>
                  <a:ext uri="{FF2B5EF4-FFF2-40B4-BE49-F238E27FC236}">
                    <a16:creationId xmlns:a16="http://schemas.microsoft.com/office/drawing/2014/main" id="{8F67FDA5-2D19-4F69-86C5-A88E86058187}"/>
                  </a:ext>
                </a:extLst>
              </p:cNvPr>
              <p:cNvSpPr>
                <a:spLocks noChangeArrowheads="1"/>
              </p:cNvSpPr>
              <p:nvPr/>
            </p:nvSpPr>
            <p:spPr bwMode="auto">
              <a:xfrm>
                <a:off x="1539875" y="5197475"/>
                <a:ext cx="463550" cy="465138"/>
              </a:xfrm>
              <a:prstGeom prst="ellipse">
                <a:avLst/>
              </a:prstGeom>
              <a:solidFill>
                <a:schemeClr val="lt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82" name="Group 81">
              <a:extLst>
                <a:ext uri="{FF2B5EF4-FFF2-40B4-BE49-F238E27FC236}">
                  <a16:creationId xmlns:a16="http://schemas.microsoft.com/office/drawing/2014/main" id="{F1ACEBD5-3599-41C5-838C-18A652B8BD1A}"/>
                </a:ext>
              </a:extLst>
            </p:cNvPr>
            <p:cNvGrpSpPr/>
            <p:nvPr/>
          </p:nvGrpSpPr>
          <p:grpSpPr>
            <a:xfrm>
              <a:off x="5459138" y="6120352"/>
              <a:ext cx="240030" cy="320040"/>
              <a:chOff x="8496207" y="5220688"/>
              <a:chExt cx="274320" cy="365760"/>
            </a:xfrm>
            <a:solidFill>
              <a:schemeClr val="bg1"/>
            </a:solidFill>
          </p:grpSpPr>
          <p:sp>
            <p:nvSpPr>
              <p:cNvPr id="77" name="Block Arc 76">
                <a:extLst>
                  <a:ext uri="{FF2B5EF4-FFF2-40B4-BE49-F238E27FC236}">
                    <a16:creationId xmlns:a16="http://schemas.microsoft.com/office/drawing/2014/main" id="{71A91FC5-F750-4FB6-8A06-95E03012E4F1}"/>
                  </a:ext>
                </a:extLst>
              </p:cNvPr>
              <p:cNvSpPr/>
              <p:nvPr/>
            </p:nvSpPr>
            <p:spPr>
              <a:xfrm rot="5400000">
                <a:off x="8450487" y="5266408"/>
                <a:ext cx="365760" cy="274320"/>
              </a:xfrm>
              <a:prstGeom prst="blockArc">
                <a:avLst>
                  <a:gd name="adj1" fmla="val 11984275"/>
                  <a:gd name="adj2" fmla="val 20391124"/>
                  <a:gd name="adj3" fmla="val 1523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80" name="Block Arc 79">
                <a:extLst>
                  <a:ext uri="{FF2B5EF4-FFF2-40B4-BE49-F238E27FC236}">
                    <a16:creationId xmlns:a16="http://schemas.microsoft.com/office/drawing/2014/main" id="{9868F32C-B3A1-479F-A0F4-46C0562F1369}"/>
                  </a:ext>
                </a:extLst>
              </p:cNvPr>
              <p:cNvSpPr/>
              <p:nvPr/>
            </p:nvSpPr>
            <p:spPr>
              <a:xfrm rot="5400000">
                <a:off x="8474660" y="5312128"/>
                <a:ext cx="274320" cy="182880"/>
              </a:xfrm>
              <a:prstGeom prst="blockArc">
                <a:avLst>
                  <a:gd name="adj1" fmla="val 11984275"/>
                  <a:gd name="adj2" fmla="val 20391124"/>
                  <a:gd name="adj3" fmla="val 1523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81" name="Block Arc 80">
                <a:extLst>
                  <a:ext uri="{FF2B5EF4-FFF2-40B4-BE49-F238E27FC236}">
                    <a16:creationId xmlns:a16="http://schemas.microsoft.com/office/drawing/2014/main" id="{E187350F-5A17-4000-BC6E-81AE5FA26A40}"/>
                  </a:ext>
                </a:extLst>
              </p:cNvPr>
              <p:cNvSpPr/>
              <p:nvPr/>
            </p:nvSpPr>
            <p:spPr>
              <a:xfrm rot="5400000">
                <a:off x="8497914" y="5357848"/>
                <a:ext cx="182880" cy="91440"/>
              </a:xfrm>
              <a:prstGeom prst="blockArc">
                <a:avLst>
                  <a:gd name="adj1" fmla="val 11984275"/>
                  <a:gd name="adj2" fmla="val 20391124"/>
                  <a:gd name="adj3" fmla="val 1523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grpSp>
        <p:sp>
          <p:nvSpPr>
            <p:cNvPr id="83" name="&quot;Not Allowed&quot; Symbol 82">
              <a:extLst>
                <a:ext uri="{FF2B5EF4-FFF2-40B4-BE49-F238E27FC236}">
                  <a16:creationId xmlns:a16="http://schemas.microsoft.com/office/drawing/2014/main" id="{B5AA32B3-F3DE-4494-B9EF-CC1F4F1F28B5}"/>
                </a:ext>
              </a:extLst>
            </p:cNvPr>
            <p:cNvSpPr/>
            <p:nvPr/>
          </p:nvSpPr>
          <p:spPr>
            <a:xfrm>
              <a:off x="5221974" y="5982142"/>
              <a:ext cx="548640" cy="548640"/>
            </a:xfrm>
            <a:prstGeom prst="noSmoking">
              <a:avLst>
                <a:gd name="adj" fmla="val 5902"/>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grpSp>
    </p:spTree>
    <p:extLst>
      <p:ext uri="{BB962C8B-B14F-4D97-AF65-F5344CB8AC3E}">
        <p14:creationId xmlns:p14="http://schemas.microsoft.com/office/powerpoint/2010/main" val="177476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82F934E-3FC6-49D9-B8E0-3F6148186B6D}"/>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85" name="think-cell Slide" r:id="rId4" imgW="493" imgH="493" progId="TCLayout.ActiveDocument.1">
                  <p:embed/>
                </p:oleObj>
              </mc:Choice>
              <mc:Fallback>
                <p:oleObj name="think-cell Slide" r:id="rId4" imgW="493" imgH="493" progId="TCLayout.ActiveDocument.1">
                  <p:embed/>
                  <p:pic>
                    <p:nvPicPr>
                      <p:cNvPr id="8" name="Object 7" hidden="1">
                        <a:extLst>
                          <a:ext uri="{FF2B5EF4-FFF2-40B4-BE49-F238E27FC236}">
                            <a16:creationId xmlns:a16="http://schemas.microsoft.com/office/drawing/2014/main" id="{682F934E-3FC6-49D9-B8E0-3F6148186B6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B1136EE8-7CFA-41F6-970C-9E2EBC205D70}"/>
              </a:ext>
            </a:extLst>
          </p:cNvPr>
          <p:cNvPicPr>
            <a:picLocks/>
          </p:cNvPicPr>
          <p:nvPr/>
        </p:nvPicPr>
        <p:blipFill rotWithShape="1">
          <a:blip r:embed="rId6" cstate="email">
            <a:extLst>
              <a:ext uri="{28A0092B-C50C-407E-A947-70E740481C1C}">
                <a14:useLocalDpi xmlns:a14="http://schemas.microsoft.com/office/drawing/2010/main"/>
              </a:ext>
            </a:extLst>
          </a:blip>
          <a:srcRect/>
          <a:stretch/>
        </p:blipFill>
        <p:spPr>
          <a:xfrm flipH="1">
            <a:off x="142875" y="1143000"/>
            <a:ext cx="8858250" cy="5065487"/>
          </a:xfrm>
          <a:prstGeom prst="rect">
            <a:avLst/>
          </a:prstGeom>
        </p:spPr>
      </p:pic>
      <p:sp>
        <p:nvSpPr>
          <p:cNvPr id="20" name="Rectangle 19">
            <a:extLst>
              <a:ext uri="{FF2B5EF4-FFF2-40B4-BE49-F238E27FC236}">
                <a16:creationId xmlns:a16="http://schemas.microsoft.com/office/drawing/2014/main" id="{68BD4CC6-94DA-4426-AF4C-D1D4441A1878}"/>
              </a:ext>
            </a:extLst>
          </p:cNvPr>
          <p:cNvSpPr>
            <a:spLocks/>
          </p:cNvSpPr>
          <p:nvPr/>
        </p:nvSpPr>
        <p:spPr>
          <a:xfrm>
            <a:off x="142875" y="1143000"/>
            <a:ext cx="8858250" cy="5065487"/>
          </a:xfrm>
          <a:prstGeom prst="rect">
            <a:avLst/>
          </a:prstGeom>
          <a:gradFill flip="none" rotWithShape="1">
            <a:gsLst>
              <a:gs pos="0">
                <a:schemeClr val="accent4"/>
              </a:gs>
              <a:gs pos="100000">
                <a:schemeClr val="accent4">
                  <a:alpha val="38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2" name="Title 1">
            <a:extLst>
              <a:ext uri="{FF2B5EF4-FFF2-40B4-BE49-F238E27FC236}">
                <a16:creationId xmlns:a16="http://schemas.microsoft.com/office/drawing/2014/main" id="{A0C34A54-9E5C-4EC8-8798-F148D8A703B1}"/>
              </a:ext>
            </a:extLst>
          </p:cNvPr>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Next Steps</a:t>
            </a:r>
          </a:p>
        </p:txBody>
      </p:sp>
      <p:sp>
        <p:nvSpPr>
          <p:cNvPr id="27" name="TextBox 26">
            <a:extLst>
              <a:ext uri="{FF2B5EF4-FFF2-40B4-BE49-F238E27FC236}">
                <a16:creationId xmlns:a16="http://schemas.microsoft.com/office/drawing/2014/main" id="{F8CEC48D-D0AE-480C-B0CC-852FDCAB97A5}"/>
              </a:ext>
            </a:extLst>
          </p:cNvPr>
          <p:cNvSpPr txBox="1">
            <a:spLocks/>
          </p:cNvSpPr>
          <p:nvPr/>
        </p:nvSpPr>
        <p:spPr>
          <a:xfrm>
            <a:off x="491475" y="1986581"/>
            <a:ext cx="6290325" cy="615553"/>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196787"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2000" b="0" i="0" u="none" strike="noStrike" kern="1200" cap="none" spc="0" normalizeH="0" baseline="0" noProof="0" dirty="0">
                <a:ln>
                  <a:noFill/>
                </a:ln>
                <a:solidFill>
                  <a:srgbClr val="FFFFFF"/>
                </a:solidFill>
                <a:effectLst/>
                <a:uLnTx/>
                <a:uFillTx/>
                <a:latin typeface="Century Gothic"/>
                <a:ea typeface="+mn-ea"/>
                <a:cs typeface="+mn-cs"/>
              </a:rPr>
              <a:t>Consolidation of all User Lab Results and Parking Lot items</a:t>
            </a:r>
          </a:p>
        </p:txBody>
      </p:sp>
      <p:cxnSp>
        <p:nvCxnSpPr>
          <p:cNvPr id="30" name="Straight Connector 29">
            <a:extLst>
              <a:ext uri="{FF2B5EF4-FFF2-40B4-BE49-F238E27FC236}">
                <a16:creationId xmlns:a16="http://schemas.microsoft.com/office/drawing/2014/main" id="{DA5074FA-1811-423E-A5C3-4CADC2ADB36A}"/>
              </a:ext>
            </a:extLst>
          </p:cNvPr>
          <p:cNvCxnSpPr>
            <a:cxnSpLocks/>
          </p:cNvCxnSpPr>
          <p:nvPr/>
        </p:nvCxnSpPr>
        <p:spPr>
          <a:xfrm>
            <a:off x="491475" y="2924768"/>
            <a:ext cx="6290325" cy="0"/>
          </a:xfrm>
          <a:prstGeom prst="line">
            <a:avLst/>
          </a:prstGeom>
          <a:ln w="12700" cmpd="sng">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111DA3B-A8D9-4B91-BD72-F8B24356D714}"/>
              </a:ext>
            </a:extLst>
          </p:cNvPr>
          <p:cNvSpPr txBox="1"/>
          <p:nvPr/>
        </p:nvSpPr>
        <p:spPr>
          <a:xfrm>
            <a:off x="491475" y="3413656"/>
            <a:ext cx="6395338" cy="307777"/>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196787"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2000" b="0" i="0" u="none" strike="noStrike" kern="1200" cap="none" spc="0" normalizeH="0" baseline="0" noProof="0" dirty="0">
                <a:ln>
                  <a:noFill/>
                </a:ln>
                <a:solidFill>
                  <a:srgbClr val="FFFFFF"/>
                </a:solidFill>
                <a:effectLst/>
                <a:uLnTx/>
                <a:uFillTx/>
                <a:latin typeface="Century Gothic"/>
                <a:ea typeface="+mn-ea"/>
                <a:cs typeface="+mn-cs"/>
              </a:rPr>
              <a:t>Review Supplemental Capabilities</a:t>
            </a:r>
          </a:p>
        </p:txBody>
      </p:sp>
      <p:cxnSp>
        <p:nvCxnSpPr>
          <p:cNvPr id="12" name="Straight Connector 11">
            <a:extLst>
              <a:ext uri="{FF2B5EF4-FFF2-40B4-BE49-F238E27FC236}">
                <a16:creationId xmlns:a16="http://schemas.microsoft.com/office/drawing/2014/main" id="{16D2EFD7-A979-46FF-A04E-7AEF80D85757}"/>
              </a:ext>
            </a:extLst>
          </p:cNvPr>
          <p:cNvCxnSpPr>
            <a:cxnSpLocks/>
          </p:cNvCxnSpPr>
          <p:nvPr/>
        </p:nvCxnSpPr>
        <p:spPr>
          <a:xfrm>
            <a:off x="491475" y="4185589"/>
            <a:ext cx="6290325" cy="0"/>
          </a:xfrm>
          <a:prstGeom prst="line">
            <a:avLst/>
          </a:prstGeom>
          <a:ln w="12700" cmpd="sng">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6C276D-AF1E-447C-83FA-F6A83C3E3148}"/>
              </a:ext>
            </a:extLst>
          </p:cNvPr>
          <p:cNvSpPr txBox="1"/>
          <p:nvPr/>
        </p:nvSpPr>
        <p:spPr>
          <a:xfrm>
            <a:off x="491475" y="4508223"/>
            <a:ext cx="6395338" cy="615553"/>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196787"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2000" b="0" i="0" u="none" strike="noStrike" kern="1200" cap="none" spc="0" normalizeH="0" baseline="0" noProof="0" dirty="0">
                <a:ln>
                  <a:noFill/>
                </a:ln>
                <a:solidFill>
                  <a:srgbClr val="FFFFFF"/>
                </a:solidFill>
                <a:effectLst/>
                <a:uLnTx/>
                <a:uFillTx/>
                <a:latin typeface="Century Gothic"/>
                <a:ea typeface="+mn-ea"/>
                <a:cs typeface="+mn-cs"/>
              </a:rPr>
              <a:t>Continue Requirements Gathering Sessions into June, and Consolidate in July</a:t>
            </a:r>
          </a:p>
        </p:txBody>
      </p:sp>
      <p:cxnSp>
        <p:nvCxnSpPr>
          <p:cNvPr id="14" name="Straight Connector 13">
            <a:extLst>
              <a:ext uri="{FF2B5EF4-FFF2-40B4-BE49-F238E27FC236}">
                <a16:creationId xmlns:a16="http://schemas.microsoft.com/office/drawing/2014/main" id="{520C1601-C79E-4A7A-BE57-082D290C2717}"/>
              </a:ext>
            </a:extLst>
          </p:cNvPr>
          <p:cNvCxnSpPr>
            <a:cxnSpLocks/>
          </p:cNvCxnSpPr>
          <p:nvPr/>
        </p:nvCxnSpPr>
        <p:spPr>
          <a:xfrm>
            <a:off x="142875" y="1143000"/>
            <a:ext cx="8858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DFAE54-1833-40FE-BAF3-06D51458C96B}"/>
              </a:ext>
            </a:extLst>
          </p:cNvPr>
          <p:cNvCxnSpPr/>
          <p:nvPr/>
        </p:nvCxnSpPr>
        <p:spPr>
          <a:xfrm>
            <a:off x="142875" y="6208487"/>
            <a:ext cx="8858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36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8516BC9-D189-4922-978D-04D389F980C5}"/>
              </a:ext>
            </a:extLst>
          </p:cNvPr>
          <p:cNvSpPr>
            <a:spLocks noGrp="1"/>
          </p:cNvSpPr>
          <p:nvPr>
            <p:ph sz="quarter" idx="10"/>
          </p:nvPr>
        </p:nvSpPr>
        <p:spPr/>
        <p:txBody>
          <a:bodyPr/>
          <a:lstStyle/>
          <a:p>
            <a:r>
              <a:rPr lang="en-US" dirty="0"/>
              <a:t>Update: Moving LRS Replica to the Cloud</a:t>
            </a:r>
          </a:p>
        </p:txBody>
      </p:sp>
    </p:spTree>
    <p:extLst>
      <p:ext uri="{BB962C8B-B14F-4D97-AF65-F5344CB8AC3E}">
        <p14:creationId xmlns:p14="http://schemas.microsoft.com/office/powerpoint/2010/main" val="289612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FD385A-BD23-4B05-A486-4B01E0E4EF93}"/>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dirty="0"/>
              <a:t>Consortium Planning Team has selected Amazon Web Services </a:t>
            </a:r>
            <a:r>
              <a:rPr lang="en-US" dirty="0">
                <a:solidFill>
                  <a:schemeClr val="tx1"/>
                </a:solidFill>
              </a:rPr>
              <a:t>(AWS) </a:t>
            </a:r>
            <a:r>
              <a:rPr lang="en-US" dirty="0"/>
              <a:t>as the Cloud vendor and provided Accenture with a set of Requirements for the Cloud Enablement Project.</a:t>
            </a:r>
          </a:p>
          <a:p>
            <a:pPr marL="285750" indent="-285750">
              <a:buFont typeface="Arial" panose="020B0604020202020204" pitchFamily="34" charset="0"/>
              <a:buChar char="•"/>
            </a:pPr>
            <a:r>
              <a:rPr lang="en-US" dirty="0"/>
              <a:t>Accenture, AWS and the Consortium Planning Team are meeting regularly to refine the scope of the Cloud Enablement Project</a:t>
            </a:r>
          </a:p>
          <a:p>
            <a:pPr marL="971550" lvl="1" indent="-285750"/>
            <a:r>
              <a:rPr lang="en-US" sz="1800" dirty="0"/>
              <a:t>Set up a working replica of LRS production code in a non-production AWS Cloud environment</a:t>
            </a:r>
          </a:p>
          <a:p>
            <a:pPr marL="971550" lvl="1" indent="-285750"/>
            <a:r>
              <a:rPr lang="en-US" sz="1800" dirty="0"/>
              <a:t>Demonstrate through rigorous performance tests if</a:t>
            </a:r>
            <a:r>
              <a:rPr lang="en-US" sz="1800" dirty="0">
                <a:solidFill>
                  <a:srgbClr val="FF0000"/>
                </a:solidFill>
              </a:rPr>
              <a:t> </a:t>
            </a:r>
            <a:r>
              <a:rPr lang="en-US" sz="1800" dirty="0"/>
              <a:t>the LRS Cloud Replica at LRS volumes can meet the LRS performance service levels</a:t>
            </a:r>
          </a:p>
          <a:p>
            <a:pPr marL="971550" lvl="1" indent="-285750"/>
            <a:r>
              <a:rPr lang="en-US" sz="1800" dirty="0"/>
              <a:t>Develop a roadmap for how to scale the AWS Cloud implementation of LRS/</a:t>
            </a:r>
            <a:r>
              <a:rPr lang="en-US" sz="1800" dirty="0" err="1"/>
              <a:t>CalACES</a:t>
            </a:r>
            <a:r>
              <a:rPr lang="en-US" sz="1800" dirty="0"/>
              <a:t> to support </a:t>
            </a:r>
            <a:r>
              <a:rPr lang="en-US" sz="1800" dirty="0" err="1"/>
              <a:t>CalACES</a:t>
            </a:r>
            <a:r>
              <a:rPr lang="en-US" sz="1800" dirty="0"/>
              <a:t> and </a:t>
            </a:r>
            <a:r>
              <a:rPr lang="en-US" sz="1800" dirty="0" err="1"/>
              <a:t>CalSAWS</a:t>
            </a:r>
            <a:r>
              <a:rPr lang="en-US" sz="1800" dirty="0"/>
              <a:t> volumes (3.3 times LRS)</a:t>
            </a:r>
          </a:p>
          <a:p>
            <a:pPr marL="971550" lvl="1" indent="-285750"/>
            <a:r>
              <a:rPr lang="en-US" sz="1800" dirty="0"/>
              <a:t>Target 6 months, beginning July 2018, to establish the environment(s), port and configure the LRS, and conduct performance and regression tests</a:t>
            </a:r>
          </a:p>
          <a:p>
            <a:pPr marL="285750" indent="-285750">
              <a:buFont typeface="Arial" panose="020B0604020202020204" pitchFamily="34" charset="0"/>
              <a:buChar char="•"/>
            </a:pPr>
            <a:r>
              <a:rPr lang="en-US" dirty="0"/>
              <a:t>Target date of May 31 to complete documentation of draft change order to allow Consortium review and discussion prior to June 22</a:t>
            </a:r>
            <a:r>
              <a:rPr lang="en-US" baseline="30000" dirty="0"/>
              <a:t>nd</a:t>
            </a:r>
            <a:r>
              <a:rPr lang="en-US" dirty="0"/>
              <a:t> Board meeting.</a:t>
            </a:r>
          </a:p>
          <a:p>
            <a:pPr marL="971550" lvl="1" indent="-285750"/>
            <a:r>
              <a:rPr lang="en-US" sz="1800" dirty="0"/>
              <a:t>Change order will be under the LRS Agreement</a:t>
            </a:r>
          </a:p>
          <a:p>
            <a:pPr marL="971550" lvl="1" indent="-285750"/>
            <a:r>
              <a:rPr lang="en-US" sz="1800" dirty="0"/>
              <a:t>A set of work products will be developed to document the results</a:t>
            </a:r>
          </a:p>
          <a:p>
            <a:pPr marL="971550" lvl="1" indent="-285750"/>
            <a:endParaRPr lang="en-US" dirty="0"/>
          </a:p>
        </p:txBody>
      </p:sp>
      <p:sp>
        <p:nvSpPr>
          <p:cNvPr id="3" name="Content Placeholder 2">
            <a:extLst>
              <a:ext uri="{FF2B5EF4-FFF2-40B4-BE49-F238E27FC236}">
                <a16:creationId xmlns:a16="http://schemas.microsoft.com/office/drawing/2014/main" id="{C8D4F193-8397-43E8-AA59-3399090F1424}"/>
              </a:ext>
            </a:extLst>
          </p:cNvPr>
          <p:cNvSpPr>
            <a:spLocks noGrp="1"/>
          </p:cNvSpPr>
          <p:nvPr>
            <p:ph sz="quarter" idx="10"/>
          </p:nvPr>
        </p:nvSpPr>
        <p:spPr/>
        <p:txBody>
          <a:bodyPr/>
          <a:lstStyle/>
          <a:p>
            <a:r>
              <a:rPr lang="en-US" dirty="0"/>
              <a:t>Update on LRS Replica in the AWS Cloud</a:t>
            </a:r>
          </a:p>
        </p:txBody>
      </p:sp>
    </p:spTree>
    <p:extLst>
      <p:ext uri="{BB962C8B-B14F-4D97-AF65-F5344CB8AC3E}">
        <p14:creationId xmlns:p14="http://schemas.microsoft.com/office/powerpoint/2010/main" val="162425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M&amp;O Application &amp; Policy Update</a:t>
            </a:r>
          </a:p>
        </p:txBody>
      </p:sp>
    </p:spTree>
    <p:extLst>
      <p:ext uri="{BB962C8B-B14F-4D97-AF65-F5344CB8AC3E}">
        <p14:creationId xmlns:p14="http://schemas.microsoft.com/office/powerpoint/2010/main" val="297680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7620000" cy="533400"/>
          </a:xfrm>
        </p:spPr>
        <p:txBody>
          <a:bodyPr>
            <a:normAutofit fontScale="90000"/>
          </a:bodyPr>
          <a:lstStyle/>
          <a:p>
            <a:pPr algn="r"/>
            <a:r>
              <a:rPr lang="en-US" dirty="0"/>
              <a:t>Policy Implementation</a:t>
            </a:r>
          </a:p>
        </p:txBody>
      </p:sp>
      <p:sp>
        <p:nvSpPr>
          <p:cNvPr id="5"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AC5FD-6117-434D-B9A5-ADA9E67FDCBD}" type="slidenum">
              <a:rPr kumimoji="0" lang="en-US" sz="14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aphicFrame>
        <p:nvGraphicFramePr>
          <p:cNvPr id="2" name="Table 1"/>
          <p:cNvGraphicFramePr>
            <a:graphicFrameLocks noGrp="1"/>
          </p:cNvGraphicFramePr>
          <p:nvPr>
            <p:extLst/>
          </p:nvPr>
        </p:nvGraphicFramePr>
        <p:xfrm>
          <a:off x="228600" y="685805"/>
          <a:ext cx="8686800" cy="5638796"/>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1897634298"/>
                    </a:ext>
                  </a:extLst>
                </a:gridCol>
                <a:gridCol w="762000">
                  <a:extLst>
                    <a:ext uri="{9D8B030D-6E8A-4147-A177-3AD203B41FA5}">
                      <a16:colId xmlns:a16="http://schemas.microsoft.com/office/drawing/2014/main" val="1570552813"/>
                    </a:ext>
                  </a:extLst>
                </a:gridCol>
                <a:gridCol w="1066800">
                  <a:extLst>
                    <a:ext uri="{9D8B030D-6E8A-4147-A177-3AD203B41FA5}">
                      <a16:colId xmlns:a16="http://schemas.microsoft.com/office/drawing/2014/main" val="2930224535"/>
                    </a:ext>
                  </a:extLst>
                </a:gridCol>
                <a:gridCol w="1066800">
                  <a:extLst>
                    <a:ext uri="{9D8B030D-6E8A-4147-A177-3AD203B41FA5}">
                      <a16:colId xmlns:a16="http://schemas.microsoft.com/office/drawing/2014/main" val="3776382731"/>
                    </a:ext>
                  </a:extLst>
                </a:gridCol>
                <a:gridCol w="4800600">
                  <a:extLst>
                    <a:ext uri="{9D8B030D-6E8A-4147-A177-3AD203B41FA5}">
                      <a16:colId xmlns:a16="http://schemas.microsoft.com/office/drawing/2014/main" val="3406358116"/>
                    </a:ext>
                  </a:extLst>
                </a:gridCol>
              </a:tblGrid>
              <a:tr h="576454">
                <a:tc>
                  <a:txBody>
                    <a:bodyPr/>
                    <a:lstStyle/>
                    <a:p>
                      <a:r>
                        <a:rPr lang="en-US" sz="1100" dirty="0">
                          <a:solidFill>
                            <a:schemeClr val="tx1"/>
                          </a:solidFill>
                          <a:latin typeface="+mj-lt"/>
                          <a:cs typeface="Arial" panose="020B0604020202020204" pitchFamily="34" charset="0"/>
                        </a:rPr>
                        <a:t>Item</a:t>
                      </a:r>
                    </a:p>
                  </a:txBody>
                  <a:tcPr marL="91438" marR="91438" marT="34283" marB="34283"/>
                </a:tc>
                <a:tc>
                  <a:txBody>
                    <a:bodyPr/>
                    <a:lstStyle/>
                    <a:p>
                      <a:r>
                        <a:rPr lang="en-US" sz="1100" dirty="0">
                          <a:solidFill>
                            <a:schemeClr val="tx1"/>
                          </a:solidFill>
                          <a:latin typeface="+mj-lt"/>
                          <a:cs typeface="Arial" panose="020B0604020202020204" pitchFamily="34" charset="0"/>
                        </a:rPr>
                        <a:t>Policy</a:t>
                      </a:r>
                      <a:r>
                        <a:rPr lang="en-US" sz="1100" baseline="0" dirty="0">
                          <a:solidFill>
                            <a:schemeClr val="tx1"/>
                          </a:solidFill>
                          <a:latin typeface="+mj-lt"/>
                          <a:cs typeface="Arial" panose="020B0604020202020204" pitchFamily="34" charset="0"/>
                        </a:rPr>
                        <a:t> Effective Date</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C-IV</a:t>
                      </a:r>
                      <a:r>
                        <a:rPr lang="en-US" sz="1100" baseline="0" dirty="0">
                          <a:solidFill>
                            <a:schemeClr val="tx1"/>
                          </a:solidFill>
                          <a:latin typeface="+mj-lt"/>
                          <a:cs typeface="Arial" panose="020B0604020202020204" pitchFamily="34" charset="0"/>
                        </a:rPr>
                        <a:t> Status</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LRS Status</a:t>
                      </a:r>
                    </a:p>
                  </a:txBody>
                  <a:tcPr marL="91438" marR="91438" marT="34283" marB="34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j-lt"/>
                          <a:ea typeface="+mn-ea"/>
                          <a:cs typeface="Arial" panose="020B0604020202020204" pitchFamily="34" charset="0"/>
                        </a:rPr>
                        <a:t>Description</a:t>
                      </a:r>
                      <a:r>
                        <a:rPr lang="en-US" sz="1100" b="1" kern="1200" baseline="0" dirty="0">
                          <a:solidFill>
                            <a:schemeClr val="tx1"/>
                          </a:solidFill>
                          <a:latin typeface="+mj-lt"/>
                          <a:ea typeface="+mn-ea"/>
                          <a:cs typeface="Arial" panose="020B0604020202020204" pitchFamily="34" charset="0"/>
                        </a:rPr>
                        <a:t> – </a:t>
                      </a:r>
                      <a:r>
                        <a:rPr lang="en-US" sz="1100" b="1" kern="1200" baseline="0" dirty="0">
                          <a:solidFill>
                            <a:schemeClr val="dk1"/>
                          </a:solidFill>
                          <a:effectLst/>
                          <a:latin typeface="+mj-lt"/>
                          <a:ea typeface="+mn-ea"/>
                          <a:cs typeface="Arial" panose="020B0604020202020204" pitchFamily="34" charset="0"/>
                        </a:rPr>
                        <a:t>C-IV/LRS Implementation Effort</a:t>
                      </a:r>
                    </a:p>
                  </a:txBody>
                  <a:tcPr marL="91438" marR="91438" marT="34283" marB="34283"/>
                </a:tc>
                <a:extLst>
                  <a:ext uri="{0D108BD9-81ED-4DB2-BD59-A6C34878D82A}">
                    <a16:rowId xmlns:a16="http://schemas.microsoft.com/office/drawing/2014/main" val="2185081078"/>
                  </a:ext>
                </a:extLst>
              </a:tr>
              <a:tr h="50623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50" kern="1200" baseline="0" dirty="0">
                          <a:solidFill>
                            <a:schemeClr val="dk1"/>
                          </a:solidFill>
                          <a:latin typeface="+mn-lt"/>
                          <a:ea typeface="+mn-ea"/>
                          <a:cs typeface="Arial" panose="020B0604020202020204" pitchFamily="34" charset="0"/>
                        </a:rPr>
                        <a:t>Short Term – Interim Funding for Emergency Caregivers with Placement of Children and NMD prior to RFA Approval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5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50" kern="1200" baseline="0" dirty="0">
                          <a:solidFill>
                            <a:schemeClr val="dk1"/>
                          </a:solidFill>
                          <a:latin typeface="+mn-lt"/>
                          <a:ea typeface="+mn-ea"/>
                          <a:cs typeface="Arial" panose="020B0604020202020204" pitchFamily="34" charset="0"/>
                          <a:hlinkClick r:id="rId2"/>
                        </a:rPr>
                        <a:t>ACL 18-33</a:t>
                      </a:r>
                      <a:endParaRPr lang="en-US" sz="115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5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50" kern="1200" baseline="0" dirty="0">
                          <a:solidFill>
                            <a:schemeClr val="dk1"/>
                          </a:solidFill>
                          <a:latin typeface="+mn-lt"/>
                          <a:ea typeface="+mn-ea"/>
                          <a:cs typeface="Arial" panose="020B0604020202020204" pitchFamily="34" charset="0"/>
                          <a:hlinkClick r:id="rId3"/>
                        </a:rPr>
                        <a:t>CFL 17/18-59</a:t>
                      </a:r>
                      <a:endParaRPr lang="en-US" sz="1150" kern="1200" baseline="0" dirty="0">
                        <a:solidFill>
                          <a:schemeClr val="dk1"/>
                        </a:solidFill>
                        <a:latin typeface="+mn-lt"/>
                        <a:ea typeface="+mn-ea"/>
                        <a:cs typeface="Arial" panose="020B0604020202020204" pitchFamily="34" charset="0"/>
                      </a:endParaRPr>
                    </a:p>
                  </a:txBody>
                  <a:tcPr marL="91448" marR="91448" marT="34291" marB="34291"/>
                </a:tc>
                <a:tc>
                  <a:txBody>
                    <a:bodyPr/>
                    <a:lstStyle/>
                    <a:p>
                      <a:r>
                        <a:rPr lang="en-US" sz="1150" i="0" dirty="0">
                          <a:solidFill>
                            <a:schemeClr val="tx1"/>
                          </a:solidFill>
                          <a:latin typeface="+mn-lt"/>
                          <a:cs typeface="Arial" panose="020B0604020202020204" pitchFamily="34" charset="0"/>
                        </a:rPr>
                        <a:t>4/1/18</a:t>
                      </a:r>
                    </a:p>
                  </a:txBody>
                  <a:tcPr marL="91442" marR="91442" marT="34315" marB="343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50" dirty="0">
                          <a:latin typeface="+mn-lt"/>
                          <a:cs typeface="Arial" panose="020B0604020202020204" pitchFamily="34" charset="0"/>
                        </a:rPr>
                        <a:t>SCR</a:t>
                      </a:r>
                      <a:r>
                        <a:rPr lang="en-US" sz="1150" baseline="0" dirty="0">
                          <a:latin typeface="+mn-lt"/>
                          <a:cs typeface="Arial" panose="020B0604020202020204" pitchFamily="34" charset="0"/>
                        </a:rPr>
                        <a:t> 100645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5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50" baseline="0" dirty="0">
                          <a:latin typeface="+mn-lt"/>
                          <a:cs typeface="Arial" panose="020B0604020202020204" pitchFamily="34" charset="0"/>
                        </a:rPr>
                        <a:t>Implemented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5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5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50" baseline="0" dirty="0">
                          <a:latin typeface="+mn-lt"/>
                          <a:cs typeface="Arial" panose="020B0604020202020204" pitchFamily="34" charset="0"/>
                        </a:rPr>
                        <a:t>18.05</a:t>
                      </a:r>
                      <a:endParaRPr lang="en-US" sz="1150" dirty="0">
                        <a:latin typeface="+mn-lt"/>
                        <a:cs typeface="Arial" panose="020B0604020202020204" pitchFamily="34" charset="0"/>
                      </a:endParaRPr>
                    </a:p>
                  </a:txBody>
                  <a:tcPr marL="91442" marR="91442" marT="34315" marB="34315"/>
                </a:tc>
                <a:tc>
                  <a:txBody>
                    <a:bodyPr/>
                    <a:lstStyle/>
                    <a:p>
                      <a:r>
                        <a:rPr lang="en-US" sz="1150" kern="1200" dirty="0">
                          <a:solidFill>
                            <a:schemeClr val="tx1"/>
                          </a:solidFill>
                          <a:effectLst/>
                          <a:latin typeface="+mn-lt"/>
                          <a:ea typeface="+mn-ea"/>
                          <a:cs typeface="+mn-cs"/>
                        </a:rPr>
                        <a:t>SCR 201268</a:t>
                      </a:r>
                    </a:p>
                    <a:p>
                      <a:endParaRPr lang="en-US" sz="1150" kern="1200" dirty="0">
                        <a:solidFill>
                          <a:schemeClr val="tx1"/>
                        </a:solidFill>
                        <a:effectLst/>
                        <a:latin typeface="+mn-lt"/>
                        <a:ea typeface="+mn-ea"/>
                        <a:cs typeface="+mn-cs"/>
                      </a:endParaRPr>
                    </a:p>
                    <a:p>
                      <a:r>
                        <a:rPr lang="en-US" sz="1150" kern="1200" dirty="0">
                          <a:solidFill>
                            <a:schemeClr val="tx1"/>
                          </a:solidFill>
                          <a:effectLst/>
                          <a:latin typeface="+mn-lt"/>
                          <a:ea typeface="+mn-ea"/>
                          <a:cs typeface="+mn-cs"/>
                        </a:rPr>
                        <a:t>Implemented</a:t>
                      </a:r>
                    </a:p>
                    <a:p>
                      <a:endParaRPr lang="en-US" sz="1150" kern="1200" dirty="0">
                        <a:solidFill>
                          <a:schemeClr val="tx1"/>
                        </a:solidFill>
                        <a:effectLst/>
                        <a:latin typeface="+mn-lt"/>
                        <a:ea typeface="+mn-ea"/>
                        <a:cs typeface="+mn-cs"/>
                      </a:endParaRPr>
                    </a:p>
                    <a:p>
                      <a:r>
                        <a:rPr lang="en-US" sz="1150" kern="1200" dirty="0">
                          <a:solidFill>
                            <a:schemeClr val="tx1"/>
                          </a:solidFill>
                          <a:effectLst/>
                          <a:latin typeface="+mn-lt"/>
                          <a:ea typeface="+mn-ea"/>
                          <a:cs typeface="+mn-cs"/>
                        </a:rPr>
                        <a:t>Release </a:t>
                      </a:r>
                      <a:br>
                        <a:rPr lang="en-US" sz="1150" kern="1200" dirty="0">
                          <a:solidFill>
                            <a:schemeClr val="tx1"/>
                          </a:solidFill>
                          <a:effectLst/>
                          <a:latin typeface="+mn-lt"/>
                          <a:ea typeface="+mn-ea"/>
                          <a:cs typeface="+mn-cs"/>
                        </a:rPr>
                      </a:br>
                      <a:r>
                        <a:rPr lang="en-US" sz="1150" kern="1200" dirty="0">
                          <a:solidFill>
                            <a:schemeClr val="tx1"/>
                          </a:solidFill>
                          <a:effectLst/>
                          <a:latin typeface="+mn-lt"/>
                          <a:ea typeface="+mn-ea"/>
                          <a:cs typeface="+mn-cs"/>
                        </a:rPr>
                        <a:t>18.05</a:t>
                      </a:r>
                    </a:p>
                  </a:txBody>
                  <a:tcPr marL="91442" marR="91442" marT="34315" marB="34315"/>
                </a:tc>
                <a:tc>
                  <a:txBody>
                    <a:bodyPr/>
                    <a:lstStyle/>
                    <a:p>
                      <a:r>
                        <a:rPr lang="en-US" sz="1150" kern="1200" dirty="0">
                          <a:solidFill>
                            <a:schemeClr val="dk1"/>
                          </a:solidFill>
                          <a:effectLst/>
                          <a:latin typeface="+mn-lt"/>
                          <a:ea typeface="+mn-ea"/>
                          <a:cs typeface="+mn-cs"/>
                        </a:rPr>
                        <a:t>The Senate and Assembly</a:t>
                      </a:r>
                      <a:r>
                        <a:rPr lang="en-US" sz="1150" kern="1200" baseline="0" dirty="0">
                          <a:solidFill>
                            <a:schemeClr val="dk1"/>
                          </a:solidFill>
                          <a:effectLst/>
                          <a:latin typeface="+mn-lt"/>
                          <a:ea typeface="+mn-ea"/>
                          <a:cs typeface="+mn-cs"/>
                        </a:rPr>
                        <a:t> Budget Committees enacted policy (</a:t>
                      </a:r>
                      <a:r>
                        <a:rPr lang="en-US" sz="1150" kern="1200" baseline="0" dirty="0">
                          <a:solidFill>
                            <a:schemeClr val="dk1"/>
                          </a:solidFill>
                          <a:effectLst/>
                          <a:latin typeface="+mn-lt"/>
                          <a:ea typeface="+mn-ea"/>
                          <a:cs typeface="+mn-cs"/>
                          <a:hlinkClick r:id="rId4"/>
                        </a:rPr>
                        <a:t>AB 110 </a:t>
                      </a:r>
                      <a:r>
                        <a:rPr lang="en-US" sz="1150" kern="1200" baseline="0" dirty="0">
                          <a:solidFill>
                            <a:schemeClr val="dk1"/>
                          </a:solidFill>
                          <a:effectLst/>
                          <a:latin typeface="+mn-lt"/>
                          <a:ea typeface="+mn-ea"/>
                          <a:cs typeface="+mn-cs"/>
                        </a:rPr>
                        <a:t>&amp; </a:t>
                      </a:r>
                      <a:r>
                        <a:rPr lang="en-US" sz="1150" kern="1200" baseline="0" dirty="0">
                          <a:solidFill>
                            <a:schemeClr val="dk1"/>
                          </a:solidFill>
                          <a:effectLst/>
                          <a:latin typeface="+mn-lt"/>
                          <a:ea typeface="+mn-ea"/>
                          <a:cs typeface="+mn-cs"/>
                          <a:hlinkClick r:id="rId5"/>
                        </a:rPr>
                        <a:t>SB 120</a:t>
                      </a:r>
                      <a:r>
                        <a:rPr lang="en-US" sz="1150" kern="1200" baseline="0" dirty="0">
                          <a:solidFill>
                            <a:schemeClr val="dk1"/>
                          </a:solidFill>
                          <a:effectLst/>
                          <a:latin typeface="+mn-lt"/>
                          <a:ea typeface="+mn-ea"/>
                          <a:cs typeface="+mn-cs"/>
                        </a:rPr>
                        <a:t>) that will </a:t>
                      </a:r>
                      <a:r>
                        <a:rPr lang="en-US" sz="1150" kern="1200" dirty="0">
                          <a:solidFill>
                            <a:schemeClr val="dk1"/>
                          </a:solidFill>
                          <a:effectLst/>
                          <a:latin typeface="+mn-lt"/>
                          <a:ea typeface="+mn-ea"/>
                          <a:cs typeface="+mn-cs"/>
                        </a:rPr>
                        <a:t>provide relative caregivers and non-related extended family members payment beginning at the time of placement instead of at the time of home approval. This policy authorizes benefits</a:t>
                      </a:r>
                      <a:r>
                        <a:rPr lang="en-US" sz="1150" kern="1200" baseline="0" dirty="0">
                          <a:solidFill>
                            <a:schemeClr val="dk1"/>
                          </a:solidFill>
                          <a:effectLst/>
                          <a:latin typeface="+mn-lt"/>
                          <a:ea typeface="+mn-ea"/>
                          <a:cs typeface="+mn-cs"/>
                        </a:rPr>
                        <a:t> through 6/30/18.  </a:t>
                      </a:r>
                      <a:r>
                        <a:rPr lang="en-US" sz="1150" kern="1200" baseline="0" dirty="0">
                          <a:solidFill>
                            <a:schemeClr val="dk1"/>
                          </a:solidFill>
                          <a:effectLst/>
                          <a:latin typeface="+mn-lt"/>
                          <a:ea typeface="+mn-ea"/>
                          <a:cs typeface="+mn-cs"/>
                          <a:hlinkClick r:id="rId6"/>
                        </a:rPr>
                        <a:t>Assembly Bill 2183 </a:t>
                      </a:r>
                      <a:r>
                        <a:rPr lang="en-US" sz="1150" kern="1200" baseline="0" dirty="0">
                          <a:solidFill>
                            <a:schemeClr val="dk1"/>
                          </a:solidFill>
                          <a:effectLst/>
                          <a:latin typeface="+mn-lt"/>
                          <a:ea typeface="+mn-ea"/>
                          <a:cs typeface="+mn-cs"/>
                        </a:rPr>
                        <a:t>,if chaptered, will authorize benefits </a:t>
                      </a:r>
                      <a:r>
                        <a:rPr lang="en-US" sz="1150" b="1" kern="1200" baseline="0" dirty="0">
                          <a:solidFill>
                            <a:schemeClr val="dk1"/>
                          </a:solidFill>
                          <a:effectLst/>
                          <a:latin typeface="+mn-lt"/>
                          <a:ea typeface="+mn-ea"/>
                          <a:cs typeface="+mn-cs"/>
                        </a:rPr>
                        <a:t>effective immediately and forward under an emergency statute.</a:t>
                      </a:r>
                      <a:endParaRPr lang="en-US" sz="1150" b="1" kern="1200" dirty="0">
                        <a:solidFill>
                          <a:schemeClr val="dk1"/>
                        </a:solidFill>
                        <a:effectLst/>
                        <a:latin typeface="+mn-lt"/>
                        <a:ea typeface="+mn-ea"/>
                        <a:cs typeface="+mn-cs"/>
                      </a:endParaRPr>
                    </a:p>
                    <a:p>
                      <a:endParaRPr lang="en-US" sz="1150" kern="1200" baseline="0" dirty="0">
                        <a:solidFill>
                          <a:schemeClr val="dk1"/>
                        </a:solidFill>
                        <a:effectLst/>
                        <a:latin typeface="+mn-lt"/>
                        <a:ea typeface="+mn-ea"/>
                        <a:cs typeface="+mn-cs"/>
                      </a:endParaRPr>
                    </a:p>
                    <a:p>
                      <a:r>
                        <a:rPr lang="en-US" sz="1150" kern="1200" dirty="0">
                          <a:solidFill>
                            <a:schemeClr val="dk1"/>
                          </a:solidFill>
                          <a:effectLst/>
                          <a:latin typeface="+mn-lt"/>
                          <a:ea typeface="+mn-ea"/>
                          <a:cs typeface="+mn-cs"/>
                        </a:rPr>
                        <a:t>CWDA is working with the Legislature and Administration on the 2018-19 Budget year solution (long term solution) during state budget discussions.  There</a:t>
                      </a:r>
                      <a:r>
                        <a:rPr lang="en-US" sz="1150" kern="1200" baseline="0" dirty="0">
                          <a:solidFill>
                            <a:schemeClr val="dk1"/>
                          </a:solidFill>
                          <a:effectLst/>
                          <a:latin typeface="+mn-lt"/>
                          <a:ea typeface="+mn-ea"/>
                          <a:cs typeface="+mn-cs"/>
                        </a:rPr>
                        <a:t> are very active conversation going on about this policy and we’ll provide updates as best as we can.</a:t>
                      </a:r>
                    </a:p>
                    <a:p>
                      <a:endParaRPr lang="en-US" sz="1150" kern="1200" baseline="0" dirty="0">
                        <a:solidFill>
                          <a:schemeClr val="dk1"/>
                        </a:solidFill>
                        <a:effectLst/>
                        <a:latin typeface="+mn-lt"/>
                        <a:ea typeface="+mn-ea"/>
                        <a:cs typeface="+mn-cs"/>
                      </a:endParaRPr>
                    </a:p>
                    <a:p>
                      <a:r>
                        <a:rPr lang="en-US" sz="1150" b="1" kern="1200" baseline="0" dirty="0">
                          <a:solidFill>
                            <a:schemeClr val="dk1"/>
                          </a:solidFill>
                          <a:effectLst/>
                          <a:latin typeface="+mn-lt"/>
                          <a:ea typeface="+mn-ea"/>
                          <a:cs typeface="+mn-cs"/>
                        </a:rPr>
                        <a:t>C-IV/LRS Update: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The project drafted a design document that covers system change for C-IV and LRS. T</a:t>
                      </a:r>
                      <a:r>
                        <a:rPr lang="en-US" sz="1150" kern="1200" baseline="0" dirty="0">
                          <a:solidFill>
                            <a:schemeClr val="dk1"/>
                          </a:solidFill>
                          <a:effectLst/>
                          <a:latin typeface="+mn-lt"/>
                          <a:ea typeface="+mn-ea"/>
                          <a:cs typeface="+mn-cs"/>
                        </a:rPr>
                        <a:t>he draft design was presented to the Foster Care committee on 3/27/18 and the committee agreed with the short tem approach.</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50" kern="1200" baseline="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50" kern="1200" dirty="0">
                          <a:solidFill>
                            <a:schemeClr val="dk1"/>
                          </a:solidFill>
                          <a:effectLst/>
                          <a:latin typeface="+mn-lt"/>
                          <a:ea typeface="+mn-ea"/>
                          <a:cs typeface="+mn-cs"/>
                        </a:rPr>
                        <a:t>The final</a:t>
                      </a:r>
                      <a:r>
                        <a:rPr lang="en-US" sz="1150" kern="1200" baseline="0" dirty="0">
                          <a:solidFill>
                            <a:schemeClr val="dk1"/>
                          </a:solidFill>
                          <a:effectLst/>
                          <a:latin typeface="+mn-lt"/>
                          <a:ea typeface="+mn-ea"/>
                          <a:cs typeface="+mn-cs"/>
                        </a:rPr>
                        <a:t> ACL was published on 3/30/18 and the design was updated to reflect changes to the final policy. The final design was sent to the committee on 4/9/18 and due to the short implementation window expedited approval was given to allow development work to begin.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50" kern="1200" baseline="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50" kern="1200" baseline="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50" kern="1200" dirty="0">
                        <a:solidFill>
                          <a:schemeClr val="dk1"/>
                        </a:solidFill>
                        <a:effectLst/>
                        <a:latin typeface="+mn-lt"/>
                        <a:ea typeface="+mn-ea"/>
                        <a:cs typeface="+mn-cs"/>
                      </a:endParaRPr>
                    </a:p>
                    <a:p>
                      <a:pPr algn="ctr"/>
                      <a:r>
                        <a:rPr lang="en-US" sz="1150" kern="1200" baseline="0" dirty="0">
                          <a:solidFill>
                            <a:schemeClr val="dk1"/>
                          </a:solidFill>
                          <a:effectLst/>
                          <a:latin typeface="+mn-lt"/>
                          <a:ea typeface="+mn-ea"/>
                          <a:cs typeface="+mn-cs"/>
                        </a:rPr>
                        <a:t>-Continued on next slide-</a:t>
                      </a:r>
                    </a:p>
                  </a:txBody>
                  <a:tcPr marL="91442" marR="91442" marT="34315" marB="34315"/>
                </a:tc>
                <a:extLst>
                  <a:ext uri="{0D108BD9-81ED-4DB2-BD59-A6C34878D82A}">
                    <a16:rowId xmlns:a16="http://schemas.microsoft.com/office/drawing/2014/main" val="852469471"/>
                  </a:ext>
                </a:extLst>
              </a:tr>
            </a:tbl>
          </a:graphicData>
        </a:graphic>
      </p:graphicFrame>
    </p:spTree>
    <p:extLst>
      <p:ext uri="{BB962C8B-B14F-4D97-AF65-F5344CB8AC3E}">
        <p14:creationId xmlns:p14="http://schemas.microsoft.com/office/powerpoint/2010/main" val="468187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37827"/>
            <a:ext cx="7772400" cy="1148373"/>
          </a:xfrm>
        </p:spPr>
        <p:txBody>
          <a:bodyPr>
            <a:normAutofit/>
          </a:bodyPr>
          <a:lstStyle/>
          <a:p>
            <a:r>
              <a:rPr lang="en-US" sz="2800" b="1" dirty="0" err="1">
                <a:solidFill>
                  <a:schemeClr val="bg1"/>
                </a:solidFill>
                <a:latin typeface="Times New Roman"/>
                <a:cs typeface="Times New Roman"/>
              </a:rPr>
              <a:t>CalACES</a:t>
            </a:r>
            <a:r>
              <a:rPr lang="en-US" sz="2800" b="1" dirty="0">
                <a:solidFill>
                  <a:schemeClr val="bg1"/>
                </a:solidFill>
                <a:latin typeface="Times New Roman"/>
                <a:cs typeface="Times New Roman"/>
              </a:rPr>
              <a:t> RFP</a:t>
            </a:r>
            <a:br>
              <a:rPr lang="en-US" sz="2800" dirty="0">
                <a:solidFill>
                  <a:schemeClr val="bg1"/>
                </a:solidFill>
                <a:latin typeface="Times New Roman"/>
                <a:cs typeface="Times New Roman"/>
              </a:rPr>
            </a:br>
            <a:r>
              <a:rPr lang="en-US" sz="2800" b="1" dirty="0">
                <a:solidFill>
                  <a:schemeClr val="bg1"/>
                </a:solidFill>
                <a:latin typeface="Times New Roman"/>
                <a:cs typeface="Times New Roman"/>
              </a:rPr>
              <a:t>General Counsel/Legal Services</a:t>
            </a:r>
            <a:endParaRPr lang="en-US" sz="2800" dirty="0">
              <a:solidFill>
                <a:schemeClr val="bg1"/>
              </a:solidFill>
              <a:latin typeface="Times New Roman"/>
              <a:cs typeface="Times New Roman"/>
            </a:endParaRPr>
          </a:p>
        </p:txBody>
      </p:sp>
    </p:spTree>
    <p:extLst>
      <p:ext uri="{BB962C8B-B14F-4D97-AF65-F5344CB8AC3E}">
        <p14:creationId xmlns:p14="http://schemas.microsoft.com/office/powerpoint/2010/main" val="7659967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7620000" cy="533400"/>
          </a:xfrm>
        </p:spPr>
        <p:txBody>
          <a:bodyPr>
            <a:normAutofit fontScale="90000"/>
          </a:bodyPr>
          <a:lstStyle/>
          <a:p>
            <a:pPr algn="r"/>
            <a:r>
              <a:rPr lang="en-US" dirty="0"/>
              <a:t>Policy Implementation</a:t>
            </a:r>
          </a:p>
        </p:txBody>
      </p:sp>
      <p:sp>
        <p:nvSpPr>
          <p:cNvPr id="5"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AC5FD-6117-434D-B9A5-ADA9E67FDCBD}" type="slidenum">
              <a:rPr kumimoji="0" lang="en-US" sz="14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aphicFrame>
        <p:nvGraphicFramePr>
          <p:cNvPr id="2" name="Table 1"/>
          <p:cNvGraphicFramePr>
            <a:graphicFrameLocks noGrp="1"/>
          </p:cNvGraphicFramePr>
          <p:nvPr>
            <p:extLst/>
          </p:nvPr>
        </p:nvGraphicFramePr>
        <p:xfrm>
          <a:off x="228600" y="685805"/>
          <a:ext cx="8686800" cy="5633828"/>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1897634298"/>
                    </a:ext>
                  </a:extLst>
                </a:gridCol>
                <a:gridCol w="762000">
                  <a:extLst>
                    <a:ext uri="{9D8B030D-6E8A-4147-A177-3AD203B41FA5}">
                      <a16:colId xmlns:a16="http://schemas.microsoft.com/office/drawing/2014/main" val="1570552813"/>
                    </a:ext>
                  </a:extLst>
                </a:gridCol>
                <a:gridCol w="1066800">
                  <a:extLst>
                    <a:ext uri="{9D8B030D-6E8A-4147-A177-3AD203B41FA5}">
                      <a16:colId xmlns:a16="http://schemas.microsoft.com/office/drawing/2014/main" val="2930224535"/>
                    </a:ext>
                  </a:extLst>
                </a:gridCol>
                <a:gridCol w="1066800">
                  <a:extLst>
                    <a:ext uri="{9D8B030D-6E8A-4147-A177-3AD203B41FA5}">
                      <a16:colId xmlns:a16="http://schemas.microsoft.com/office/drawing/2014/main" val="3776382731"/>
                    </a:ext>
                  </a:extLst>
                </a:gridCol>
                <a:gridCol w="4800600">
                  <a:extLst>
                    <a:ext uri="{9D8B030D-6E8A-4147-A177-3AD203B41FA5}">
                      <a16:colId xmlns:a16="http://schemas.microsoft.com/office/drawing/2014/main" val="3406358116"/>
                    </a:ext>
                  </a:extLst>
                </a:gridCol>
              </a:tblGrid>
              <a:tr h="457195">
                <a:tc>
                  <a:txBody>
                    <a:bodyPr/>
                    <a:lstStyle/>
                    <a:p>
                      <a:r>
                        <a:rPr lang="en-US" sz="1100" dirty="0">
                          <a:solidFill>
                            <a:schemeClr val="tx1"/>
                          </a:solidFill>
                          <a:latin typeface="+mj-lt"/>
                          <a:cs typeface="Arial" panose="020B0604020202020204" pitchFamily="34" charset="0"/>
                        </a:rPr>
                        <a:t>Item</a:t>
                      </a:r>
                    </a:p>
                  </a:txBody>
                  <a:tcPr marL="91438" marR="91438" marT="34283" marB="34283"/>
                </a:tc>
                <a:tc>
                  <a:txBody>
                    <a:bodyPr/>
                    <a:lstStyle/>
                    <a:p>
                      <a:r>
                        <a:rPr lang="en-US" sz="1100" dirty="0">
                          <a:solidFill>
                            <a:schemeClr val="tx1"/>
                          </a:solidFill>
                          <a:latin typeface="+mj-lt"/>
                          <a:cs typeface="Arial" panose="020B0604020202020204" pitchFamily="34" charset="0"/>
                        </a:rPr>
                        <a:t>Policy</a:t>
                      </a:r>
                      <a:r>
                        <a:rPr lang="en-US" sz="1100" baseline="0" dirty="0">
                          <a:solidFill>
                            <a:schemeClr val="tx1"/>
                          </a:solidFill>
                          <a:latin typeface="+mj-lt"/>
                          <a:cs typeface="Arial" panose="020B0604020202020204" pitchFamily="34" charset="0"/>
                        </a:rPr>
                        <a:t> Effective Date</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C-IV</a:t>
                      </a:r>
                      <a:r>
                        <a:rPr lang="en-US" sz="1100" baseline="0" dirty="0">
                          <a:solidFill>
                            <a:schemeClr val="tx1"/>
                          </a:solidFill>
                          <a:latin typeface="+mj-lt"/>
                          <a:cs typeface="Arial" panose="020B0604020202020204" pitchFamily="34" charset="0"/>
                        </a:rPr>
                        <a:t> Status</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LRS Status</a:t>
                      </a:r>
                    </a:p>
                  </a:txBody>
                  <a:tcPr marL="91438" marR="91438" marT="34283" marB="34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j-lt"/>
                          <a:ea typeface="+mn-ea"/>
                          <a:cs typeface="Arial" panose="020B0604020202020204" pitchFamily="34" charset="0"/>
                        </a:rPr>
                        <a:t>Description</a:t>
                      </a:r>
                      <a:r>
                        <a:rPr lang="en-US" sz="1100" b="1" kern="1200" baseline="0" dirty="0">
                          <a:solidFill>
                            <a:schemeClr val="tx1"/>
                          </a:solidFill>
                          <a:latin typeface="+mj-lt"/>
                          <a:ea typeface="+mn-ea"/>
                          <a:cs typeface="Arial" panose="020B0604020202020204" pitchFamily="34" charset="0"/>
                        </a:rPr>
                        <a:t> – </a:t>
                      </a:r>
                      <a:r>
                        <a:rPr lang="en-US" sz="1100" b="1" kern="1200" baseline="0" dirty="0">
                          <a:solidFill>
                            <a:schemeClr val="dk1"/>
                          </a:solidFill>
                          <a:effectLst/>
                          <a:latin typeface="+mj-lt"/>
                          <a:ea typeface="+mn-ea"/>
                          <a:cs typeface="Arial" panose="020B0604020202020204" pitchFamily="34" charset="0"/>
                        </a:rPr>
                        <a:t>C-IV/LRS Implementation Effort</a:t>
                      </a:r>
                    </a:p>
                  </a:txBody>
                  <a:tcPr marL="91438" marR="91438" marT="34283" marB="34283"/>
                </a:tc>
                <a:extLst>
                  <a:ext uri="{0D108BD9-81ED-4DB2-BD59-A6C34878D82A}">
                    <a16:rowId xmlns:a16="http://schemas.microsoft.com/office/drawing/2014/main" val="2185081078"/>
                  </a:ext>
                </a:extLst>
              </a:tr>
              <a:tr h="50623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50" kern="1200" baseline="0" dirty="0">
                          <a:solidFill>
                            <a:schemeClr val="dk1"/>
                          </a:solidFill>
                          <a:latin typeface="+mn-lt"/>
                          <a:ea typeface="+mn-ea"/>
                          <a:cs typeface="Arial" panose="020B0604020202020204" pitchFamily="34" charset="0"/>
                        </a:rPr>
                        <a:t>Short Term – Interim Funding for Emergency Caregivers with Placement of Children and NMD prior to RFA Approval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5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50" kern="1200" baseline="0" dirty="0">
                          <a:solidFill>
                            <a:schemeClr val="dk1"/>
                          </a:solidFill>
                          <a:latin typeface="+mn-lt"/>
                          <a:ea typeface="+mn-ea"/>
                          <a:cs typeface="Arial" panose="020B0604020202020204" pitchFamily="34" charset="0"/>
                          <a:hlinkClick r:id="rId2"/>
                        </a:rPr>
                        <a:t>ACL 18-33</a:t>
                      </a:r>
                      <a:endParaRPr lang="en-US" sz="115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5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50" kern="1200" baseline="0" dirty="0">
                          <a:solidFill>
                            <a:schemeClr val="dk1"/>
                          </a:solidFill>
                          <a:latin typeface="+mn-lt"/>
                          <a:ea typeface="+mn-ea"/>
                          <a:cs typeface="Arial" panose="020B0604020202020204" pitchFamily="34" charset="0"/>
                          <a:hlinkClick r:id="rId3"/>
                        </a:rPr>
                        <a:t>CFL 17/18-59</a:t>
                      </a:r>
                      <a:endParaRPr lang="en-US" sz="1150" kern="1200" baseline="0" dirty="0">
                        <a:solidFill>
                          <a:schemeClr val="dk1"/>
                        </a:solidFill>
                        <a:latin typeface="+mn-lt"/>
                        <a:ea typeface="+mn-ea"/>
                        <a:cs typeface="Arial" panose="020B0604020202020204" pitchFamily="34" charset="0"/>
                      </a:endParaRPr>
                    </a:p>
                  </a:txBody>
                  <a:tcPr marL="91448" marR="91448" marT="34291" marB="34291"/>
                </a:tc>
                <a:tc>
                  <a:txBody>
                    <a:bodyPr/>
                    <a:lstStyle/>
                    <a:p>
                      <a:r>
                        <a:rPr lang="en-US" sz="1150" i="0" dirty="0">
                          <a:solidFill>
                            <a:schemeClr val="tx1"/>
                          </a:solidFill>
                          <a:latin typeface="+mn-lt"/>
                          <a:cs typeface="Arial" panose="020B0604020202020204" pitchFamily="34" charset="0"/>
                        </a:rPr>
                        <a:t>4/1/18</a:t>
                      </a:r>
                    </a:p>
                  </a:txBody>
                  <a:tcPr marL="91442" marR="91442" marT="34315" marB="343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50" dirty="0">
                          <a:latin typeface="+mn-lt"/>
                          <a:cs typeface="Arial" panose="020B0604020202020204" pitchFamily="34" charset="0"/>
                        </a:rPr>
                        <a:t>SCR</a:t>
                      </a:r>
                      <a:r>
                        <a:rPr lang="en-US" sz="1150" baseline="0" dirty="0">
                          <a:latin typeface="+mn-lt"/>
                          <a:cs typeface="Arial" panose="020B0604020202020204" pitchFamily="34" charset="0"/>
                        </a:rPr>
                        <a:t> 100645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5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50" baseline="0" dirty="0">
                          <a:latin typeface="+mn-lt"/>
                          <a:cs typeface="Arial" panose="020B0604020202020204" pitchFamily="34" charset="0"/>
                        </a:rPr>
                        <a:t>Implemented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5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5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50" baseline="0" dirty="0">
                          <a:latin typeface="+mn-lt"/>
                          <a:cs typeface="Arial" panose="020B0604020202020204" pitchFamily="34" charset="0"/>
                        </a:rPr>
                        <a:t>18.05</a:t>
                      </a:r>
                      <a:endParaRPr lang="en-US" sz="1150" dirty="0">
                        <a:latin typeface="+mn-lt"/>
                        <a:cs typeface="Arial" panose="020B0604020202020204" pitchFamily="34" charset="0"/>
                      </a:endParaRPr>
                    </a:p>
                  </a:txBody>
                  <a:tcPr marL="91442" marR="91442" marT="34315" marB="34315"/>
                </a:tc>
                <a:tc>
                  <a:txBody>
                    <a:bodyPr/>
                    <a:lstStyle/>
                    <a:p>
                      <a:r>
                        <a:rPr lang="en-US" sz="1150" kern="1200" dirty="0">
                          <a:solidFill>
                            <a:schemeClr val="tx1"/>
                          </a:solidFill>
                          <a:effectLst/>
                          <a:latin typeface="+mn-lt"/>
                          <a:ea typeface="+mn-ea"/>
                          <a:cs typeface="+mn-cs"/>
                        </a:rPr>
                        <a:t>SCR 201268</a:t>
                      </a:r>
                    </a:p>
                    <a:p>
                      <a:endParaRPr lang="en-US" sz="1150" kern="1200" dirty="0">
                        <a:solidFill>
                          <a:schemeClr val="tx1"/>
                        </a:solidFill>
                        <a:effectLst/>
                        <a:latin typeface="+mn-lt"/>
                        <a:ea typeface="+mn-ea"/>
                        <a:cs typeface="+mn-cs"/>
                      </a:endParaRPr>
                    </a:p>
                    <a:p>
                      <a:r>
                        <a:rPr lang="en-US" sz="1150" kern="1200" dirty="0">
                          <a:solidFill>
                            <a:schemeClr val="tx1"/>
                          </a:solidFill>
                          <a:effectLst/>
                          <a:latin typeface="+mn-lt"/>
                          <a:ea typeface="+mn-ea"/>
                          <a:cs typeface="+mn-cs"/>
                        </a:rPr>
                        <a:t>Implemented</a:t>
                      </a:r>
                    </a:p>
                    <a:p>
                      <a:endParaRPr lang="en-US" sz="1150" kern="1200" dirty="0">
                        <a:solidFill>
                          <a:schemeClr val="tx1"/>
                        </a:solidFill>
                        <a:effectLst/>
                        <a:latin typeface="+mn-lt"/>
                        <a:ea typeface="+mn-ea"/>
                        <a:cs typeface="+mn-cs"/>
                      </a:endParaRPr>
                    </a:p>
                    <a:p>
                      <a:r>
                        <a:rPr lang="en-US" sz="1150" kern="1200" dirty="0">
                          <a:solidFill>
                            <a:schemeClr val="tx1"/>
                          </a:solidFill>
                          <a:effectLst/>
                          <a:latin typeface="+mn-lt"/>
                          <a:ea typeface="+mn-ea"/>
                          <a:cs typeface="+mn-cs"/>
                        </a:rPr>
                        <a:t>Release </a:t>
                      </a:r>
                      <a:br>
                        <a:rPr lang="en-US" sz="1150" kern="1200" dirty="0">
                          <a:solidFill>
                            <a:schemeClr val="tx1"/>
                          </a:solidFill>
                          <a:effectLst/>
                          <a:latin typeface="+mn-lt"/>
                          <a:ea typeface="+mn-ea"/>
                          <a:cs typeface="+mn-cs"/>
                        </a:rPr>
                      </a:br>
                      <a:r>
                        <a:rPr lang="en-US" sz="1150" kern="1200" dirty="0">
                          <a:solidFill>
                            <a:schemeClr val="tx1"/>
                          </a:solidFill>
                          <a:effectLst/>
                          <a:latin typeface="+mn-lt"/>
                          <a:ea typeface="+mn-ea"/>
                          <a:cs typeface="+mn-cs"/>
                        </a:rPr>
                        <a:t>18.05</a:t>
                      </a:r>
                    </a:p>
                  </a:txBody>
                  <a:tcPr marL="91442" marR="91442" marT="34315" marB="34315"/>
                </a:tc>
                <a:tc>
                  <a:txBody>
                    <a:bodyPr/>
                    <a:lstStyle/>
                    <a:p>
                      <a:r>
                        <a:rPr lang="en-US" sz="1150" kern="1200" dirty="0">
                          <a:solidFill>
                            <a:schemeClr val="dk1"/>
                          </a:solidFill>
                          <a:effectLst/>
                          <a:latin typeface="+mn-lt"/>
                          <a:ea typeface="+mn-ea"/>
                          <a:cs typeface="+mn-cs"/>
                        </a:rPr>
                        <a:t>In order to implement the</a:t>
                      </a:r>
                      <a:r>
                        <a:rPr lang="en-US" sz="1150" kern="1200" baseline="0" dirty="0">
                          <a:solidFill>
                            <a:schemeClr val="dk1"/>
                          </a:solidFill>
                          <a:effectLst/>
                          <a:latin typeface="+mn-lt"/>
                          <a:ea typeface="+mn-ea"/>
                          <a:cs typeface="+mn-cs"/>
                        </a:rPr>
                        <a:t> short term system changes as quickly as possible, the following will have limited automation:</a:t>
                      </a:r>
                    </a:p>
                    <a:p>
                      <a:pPr marL="285750" indent="-285750">
                        <a:buFont typeface="Arial" panose="020B0604020202020204" pitchFamily="34" charset="0"/>
                        <a:buChar char="•"/>
                      </a:pPr>
                      <a:r>
                        <a:rPr lang="en-US" sz="1150" kern="1200" baseline="0" dirty="0">
                          <a:solidFill>
                            <a:schemeClr val="dk1"/>
                          </a:solidFill>
                          <a:effectLst/>
                          <a:latin typeface="+mn-lt"/>
                          <a:ea typeface="+mn-ea"/>
                          <a:cs typeface="+mn-cs"/>
                        </a:rPr>
                        <a:t>Notices of Action (NOAs) – NOAs will not be automated but they will be available in the template repository. </a:t>
                      </a:r>
                    </a:p>
                    <a:p>
                      <a:pPr marL="285750" indent="-285750">
                        <a:buFont typeface="Arial" panose="020B0604020202020204" pitchFamily="34" charset="0"/>
                        <a:buChar char="•"/>
                      </a:pPr>
                      <a:r>
                        <a:rPr lang="en-US" sz="1150" kern="1200" baseline="0" dirty="0">
                          <a:solidFill>
                            <a:schemeClr val="dk1"/>
                          </a:solidFill>
                          <a:effectLst/>
                          <a:latin typeface="+mn-lt"/>
                          <a:ea typeface="+mn-ea"/>
                          <a:cs typeface="+mn-cs"/>
                        </a:rPr>
                        <a:t>Claiming/Reporting -  Emergency Assistance (EA) issuances for this policy are required to be claimed differently than the existing EA issuances; this process significantly increases the claiming and reporting effort. In an effort to not delay the short term changes, counties will be required to manually track and report these issuances by using a new pay code (Emergency Placement Prior to Home Approval).</a:t>
                      </a:r>
                    </a:p>
                    <a:p>
                      <a:pPr marL="285750" indent="-285750">
                        <a:buFont typeface="Arial" panose="020B0604020202020204" pitchFamily="34" charset="0"/>
                        <a:buChar char="•"/>
                      </a:pPr>
                      <a:r>
                        <a:rPr lang="en-US" sz="1150" kern="1200" baseline="0" dirty="0">
                          <a:solidFill>
                            <a:schemeClr val="dk1"/>
                          </a:solidFill>
                          <a:effectLst/>
                          <a:latin typeface="+mn-lt"/>
                          <a:ea typeface="+mn-ea"/>
                          <a:cs typeface="+mn-cs"/>
                        </a:rPr>
                        <a:t>Tracking the 60 day EA period – The worker will manually set a task to track this period.</a:t>
                      </a:r>
                    </a:p>
                    <a:p>
                      <a:pPr marL="0" indent="0">
                        <a:buFont typeface="Arial" panose="020B0604020202020204" pitchFamily="34" charset="0"/>
                        <a:buNone/>
                      </a:pPr>
                      <a:endParaRPr lang="en-US" sz="1150" kern="1200" baseline="0" dirty="0">
                        <a:solidFill>
                          <a:schemeClr val="dk1"/>
                        </a:solidFill>
                        <a:effectLst/>
                        <a:latin typeface="+mn-lt"/>
                        <a:ea typeface="+mn-ea"/>
                        <a:cs typeface="+mn-cs"/>
                      </a:endParaRPr>
                    </a:p>
                    <a:p>
                      <a:pPr marL="0" indent="0">
                        <a:buFont typeface="Arial" panose="020B0604020202020204" pitchFamily="34" charset="0"/>
                        <a:buNone/>
                      </a:pPr>
                      <a:r>
                        <a:rPr lang="en-US" sz="1150" kern="1200" baseline="0" dirty="0">
                          <a:solidFill>
                            <a:schemeClr val="dk1"/>
                          </a:solidFill>
                          <a:effectLst/>
                          <a:latin typeface="+mn-lt"/>
                          <a:ea typeface="+mn-ea"/>
                          <a:cs typeface="+mn-cs"/>
                        </a:rPr>
                        <a:t>A CIT with the above information was sent to the counties on 5/21/18.</a:t>
                      </a:r>
                    </a:p>
                    <a:p>
                      <a:pPr marL="0" indent="0">
                        <a:buFont typeface="Arial" panose="020B0604020202020204" pitchFamily="34" charset="0"/>
                        <a:buNone/>
                      </a:pPr>
                      <a:endParaRPr lang="en-US" sz="1150" kern="1200" baseline="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50" kern="1200" dirty="0">
                          <a:solidFill>
                            <a:schemeClr val="dk1"/>
                          </a:solidFill>
                          <a:effectLst/>
                          <a:latin typeface="+mn-lt"/>
                          <a:ea typeface="+mn-ea"/>
                          <a:cs typeface="+mn-cs"/>
                        </a:rPr>
                        <a:t>C-IV System Updates: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kern="1200" dirty="0">
                          <a:solidFill>
                            <a:schemeClr val="dk1"/>
                          </a:solidFill>
                          <a:effectLst/>
                          <a:latin typeface="+mn-lt"/>
                          <a:ea typeface="+mn-ea"/>
                          <a:cs typeface="+mn-cs"/>
                        </a:rPr>
                        <a:t>An Emergency Approval License Status is  being added.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kern="1200" dirty="0">
                          <a:solidFill>
                            <a:schemeClr val="dk1"/>
                          </a:solidFill>
                          <a:effectLst/>
                          <a:latin typeface="+mn-lt"/>
                          <a:ea typeface="+mn-ea"/>
                          <a:cs typeface="+mn-cs"/>
                        </a:rPr>
                        <a:t>The Emergency Assistance (EA) 5K aid code determination is being updated to allow EA funds to be paid to relative and non relative extended family members (NREFMs) prior to the approval of the caretaker’s home.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kern="1200" dirty="0">
                          <a:solidFill>
                            <a:schemeClr val="dk1"/>
                          </a:solidFill>
                          <a:effectLst/>
                          <a:latin typeface="+mn-lt"/>
                          <a:ea typeface="+mn-ea"/>
                          <a:cs typeface="+mn-cs"/>
                        </a:rPr>
                        <a:t>Two Notices of Action (NOAs) are being added to the template repository.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kern="1200" dirty="0">
                          <a:solidFill>
                            <a:schemeClr val="dk1"/>
                          </a:solidFill>
                          <a:effectLst/>
                          <a:latin typeface="+mn-lt"/>
                          <a:ea typeface="+mn-ea"/>
                          <a:cs typeface="+mn-cs"/>
                        </a:rPr>
                        <a:t>An Emergency Placement Prior to Home Approval pay code is being added. This pay code applies to FC and ARC.</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50" kern="1200" dirty="0">
                        <a:solidFill>
                          <a:schemeClr val="dk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50" kern="1200" baseline="0" dirty="0">
                          <a:solidFill>
                            <a:schemeClr val="dk1"/>
                          </a:solidFill>
                          <a:effectLst/>
                          <a:latin typeface="+mn-lt"/>
                          <a:ea typeface="+mn-ea"/>
                          <a:cs typeface="+mn-cs"/>
                        </a:rPr>
                        <a:t>-Continued on next slide-</a:t>
                      </a:r>
                    </a:p>
                  </a:txBody>
                  <a:tcPr marL="91442" marR="91442" marT="34315" marB="34315"/>
                </a:tc>
                <a:extLst>
                  <a:ext uri="{0D108BD9-81ED-4DB2-BD59-A6C34878D82A}">
                    <a16:rowId xmlns:a16="http://schemas.microsoft.com/office/drawing/2014/main" val="852469471"/>
                  </a:ext>
                </a:extLst>
              </a:tr>
            </a:tbl>
          </a:graphicData>
        </a:graphic>
      </p:graphicFrame>
    </p:spTree>
    <p:extLst>
      <p:ext uri="{BB962C8B-B14F-4D97-AF65-F5344CB8AC3E}">
        <p14:creationId xmlns:p14="http://schemas.microsoft.com/office/powerpoint/2010/main" val="7670189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7620000" cy="533400"/>
          </a:xfrm>
        </p:spPr>
        <p:txBody>
          <a:bodyPr>
            <a:normAutofit fontScale="90000"/>
          </a:bodyPr>
          <a:lstStyle/>
          <a:p>
            <a:pPr algn="r"/>
            <a:r>
              <a:rPr lang="en-US" dirty="0"/>
              <a:t>Policy Implementation</a:t>
            </a:r>
          </a:p>
        </p:txBody>
      </p:sp>
      <p:sp>
        <p:nvSpPr>
          <p:cNvPr id="5"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AC5FD-6117-434D-B9A5-ADA9E67FDCBD}" type="slidenum">
              <a:rPr kumimoji="0" lang="en-US" sz="14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aphicFrame>
        <p:nvGraphicFramePr>
          <p:cNvPr id="2" name="Table 1"/>
          <p:cNvGraphicFramePr>
            <a:graphicFrameLocks noGrp="1"/>
          </p:cNvGraphicFramePr>
          <p:nvPr>
            <p:extLst/>
          </p:nvPr>
        </p:nvGraphicFramePr>
        <p:xfrm>
          <a:off x="228600" y="685805"/>
          <a:ext cx="8686800" cy="5508084"/>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1897634298"/>
                    </a:ext>
                  </a:extLst>
                </a:gridCol>
                <a:gridCol w="762000">
                  <a:extLst>
                    <a:ext uri="{9D8B030D-6E8A-4147-A177-3AD203B41FA5}">
                      <a16:colId xmlns:a16="http://schemas.microsoft.com/office/drawing/2014/main" val="1570552813"/>
                    </a:ext>
                  </a:extLst>
                </a:gridCol>
                <a:gridCol w="1066800">
                  <a:extLst>
                    <a:ext uri="{9D8B030D-6E8A-4147-A177-3AD203B41FA5}">
                      <a16:colId xmlns:a16="http://schemas.microsoft.com/office/drawing/2014/main" val="2930224535"/>
                    </a:ext>
                  </a:extLst>
                </a:gridCol>
                <a:gridCol w="1066800">
                  <a:extLst>
                    <a:ext uri="{9D8B030D-6E8A-4147-A177-3AD203B41FA5}">
                      <a16:colId xmlns:a16="http://schemas.microsoft.com/office/drawing/2014/main" val="3776382731"/>
                    </a:ext>
                  </a:extLst>
                </a:gridCol>
                <a:gridCol w="4724400">
                  <a:extLst>
                    <a:ext uri="{9D8B030D-6E8A-4147-A177-3AD203B41FA5}">
                      <a16:colId xmlns:a16="http://schemas.microsoft.com/office/drawing/2014/main" val="3406358116"/>
                    </a:ext>
                  </a:extLst>
                </a:gridCol>
              </a:tblGrid>
              <a:tr h="549797">
                <a:tc>
                  <a:txBody>
                    <a:bodyPr/>
                    <a:lstStyle/>
                    <a:p>
                      <a:r>
                        <a:rPr lang="en-US" sz="1100" dirty="0">
                          <a:solidFill>
                            <a:schemeClr val="tx1"/>
                          </a:solidFill>
                          <a:latin typeface="+mj-lt"/>
                          <a:cs typeface="Arial" panose="020B0604020202020204" pitchFamily="34" charset="0"/>
                        </a:rPr>
                        <a:t>Item</a:t>
                      </a:r>
                    </a:p>
                  </a:txBody>
                  <a:tcPr marL="91438" marR="91438" marT="34283" marB="34283"/>
                </a:tc>
                <a:tc>
                  <a:txBody>
                    <a:bodyPr/>
                    <a:lstStyle/>
                    <a:p>
                      <a:r>
                        <a:rPr lang="en-US" sz="1100" dirty="0">
                          <a:solidFill>
                            <a:schemeClr val="tx1"/>
                          </a:solidFill>
                          <a:latin typeface="+mj-lt"/>
                          <a:cs typeface="Arial" panose="020B0604020202020204" pitchFamily="34" charset="0"/>
                        </a:rPr>
                        <a:t>Policy</a:t>
                      </a:r>
                      <a:r>
                        <a:rPr lang="en-US" sz="1100" baseline="0" dirty="0">
                          <a:solidFill>
                            <a:schemeClr val="tx1"/>
                          </a:solidFill>
                          <a:latin typeface="+mj-lt"/>
                          <a:cs typeface="Arial" panose="020B0604020202020204" pitchFamily="34" charset="0"/>
                        </a:rPr>
                        <a:t> Effective Date</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C-IV</a:t>
                      </a:r>
                      <a:r>
                        <a:rPr lang="en-US" sz="1100" baseline="0" dirty="0">
                          <a:solidFill>
                            <a:schemeClr val="tx1"/>
                          </a:solidFill>
                          <a:latin typeface="+mj-lt"/>
                          <a:cs typeface="Arial" panose="020B0604020202020204" pitchFamily="34" charset="0"/>
                        </a:rPr>
                        <a:t> Status</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LRS Status</a:t>
                      </a:r>
                    </a:p>
                  </a:txBody>
                  <a:tcPr marL="91438" marR="91438" marT="34283" marB="34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j-lt"/>
                          <a:ea typeface="+mn-ea"/>
                          <a:cs typeface="Arial" panose="020B0604020202020204" pitchFamily="34" charset="0"/>
                        </a:rPr>
                        <a:t>Description</a:t>
                      </a:r>
                      <a:r>
                        <a:rPr lang="en-US" sz="1100" b="1" kern="1200" baseline="0" dirty="0">
                          <a:solidFill>
                            <a:schemeClr val="tx1"/>
                          </a:solidFill>
                          <a:latin typeface="+mj-lt"/>
                          <a:ea typeface="+mn-ea"/>
                          <a:cs typeface="Arial" panose="020B0604020202020204" pitchFamily="34" charset="0"/>
                        </a:rPr>
                        <a:t> – </a:t>
                      </a:r>
                      <a:r>
                        <a:rPr lang="en-US" sz="1100" b="1" kern="1200" baseline="0" dirty="0">
                          <a:solidFill>
                            <a:schemeClr val="dk1"/>
                          </a:solidFill>
                          <a:effectLst/>
                          <a:latin typeface="+mj-lt"/>
                          <a:ea typeface="+mn-ea"/>
                          <a:cs typeface="Arial" panose="020B0604020202020204" pitchFamily="34" charset="0"/>
                        </a:rPr>
                        <a:t>C-IV/LRS Implementation Effort</a:t>
                      </a:r>
                    </a:p>
                  </a:txBody>
                  <a:tcPr marL="91438" marR="91438" marT="34283" marB="34283"/>
                </a:tc>
                <a:extLst>
                  <a:ext uri="{0D108BD9-81ED-4DB2-BD59-A6C34878D82A}">
                    <a16:rowId xmlns:a16="http://schemas.microsoft.com/office/drawing/2014/main" val="2185081078"/>
                  </a:ext>
                </a:extLst>
              </a:tr>
              <a:tr h="49365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50" kern="1200" baseline="0" dirty="0">
                          <a:solidFill>
                            <a:schemeClr val="dk1"/>
                          </a:solidFill>
                          <a:latin typeface="+mn-lt"/>
                          <a:ea typeface="+mn-ea"/>
                          <a:cs typeface="Arial" panose="020B0604020202020204" pitchFamily="34" charset="0"/>
                        </a:rPr>
                        <a:t>Short Term – Interim Funding for Emergency Caregivers with Placement of Children and NMD prior to RFA Approval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5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50" kern="1200" baseline="0" dirty="0">
                          <a:solidFill>
                            <a:schemeClr val="dk1"/>
                          </a:solidFill>
                          <a:latin typeface="+mn-lt"/>
                          <a:ea typeface="+mn-ea"/>
                          <a:cs typeface="Arial" panose="020B0604020202020204" pitchFamily="34" charset="0"/>
                          <a:hlinkClick r:id="rId2"/>
                        </a:rPr>
                        <a:t>ACL 18-33</a:t>
                      </a:r>
                      <a:endParaRPr lang="en-US" sz="115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5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50" kern="1200" baseline="0" dirty="0">
                          <a:solidFill>
                            <a:schemeClr val="dk1"/>
                          </a:solidFill>
                          <a:latin typeface="+mn-lt"/>
                          <a:ea typeface="+mn-ea"/>
                          <a:cs typeface="Arial" panose="020B0604020202020204" pitchFamily="34" charset="0"/>
                          <a:hlinkClick r:id="rId3"/>
                        </a:rPr>
                        <a:t>CFL 17/18-59</a:t>
                      </a:r>
                      <a:endParaRPr lang="en-US" sz="1150" kern="1200" baseline="0" dirty="0">
                        <a:solidFill>
                          <a:schemeClr val="dk1"/>
                        </a:solidFill>
                        <a:latin typeface="+mn-lt"/>
                        <a:ea typeface="+mn-ea"/>
                        <a:cs typeface="Arial" panose="020B0604020202020204" pitchFamily="34" charset="0"/>
                      </a:endParaRPr>
                    </a:p>
                  </a:txBody>
                  <a:tcPr marL="91448" marR="91448" marT="34291" marB="34291"/>
                </a:tc>
                <a:tc>
                  <a:txBody>
                    <a:bodyPr/>
                    <a:lstStyle/>
                    <a:p>
                      <a:r>
                        <a:rPr lang="en-US" sz="1150" i="0" dirty="0">
                          <a:solidFill>
                            <a:schemeClr val="tx1"/>
                          </a:solidFill>
                          <a:latin typeface="+mn-lt"/>
                          <a:cs typeface="Arial" panose="020B0604020202020204" pitchFamily="34" charset="0"/>
                        </a:rPr>
                        <a:t>4/1/18</a:t>
                      </a:r>
                    </a:p>
                  </a:txBody>
                  <a:tcPr marL="91442" marR="91442" marT="34315" marB="343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50" dirty="0">
                          <a:latin typeface="+mn-lt"/>
                          <a:cs typeface="Arial" panose="020B0604020202020204" pitchFamily="34" charset="0"/>
                        </a:rPr>
                        <a:t>SCR</a:t>
                      </a:r>
                      <a:r>
                        <a:rPr lang="en-US" sz="1150" baseline="0" dirty="0">
                          <a:latin typeface="+mn-lt"/>
                          <a:cs typeface="Arial" panose="020B0604020202020204" pitchFamily="34" charset="0"/>
                        </a:rPr>
                        <a:t> 100645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5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50" baseline="0" dirty="0">
                          <a:latin typeface="+mn-lt"/>
                          <a:cs typeface="Arial" panose="020B0604020202020204" pitchFamily="34" charset="0"/>
                        </a:rPr>
                        <a:t>Implemented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5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5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50" baseline="0" dirty="0">
                          <a:latin typeface="+mn-lt"/>
                          <a:cs typeface="Arial" panose="020B0604020202020204" pitchFamily="34" charset="0"/>
                        </a:rPr>
                        <a:t>18.05</a:t>
                      </a:r>
                      <a:endParaRPr lang="en-US" sz="1150" dirty="0">
                        <a:latin typeface="+mn-lt"/>
                        <a:cs typeface="Arial" panose="020B0604020202020204" pitchFamily="34" charset="0"/>
                      </a:endParaRPr>
                    </a:p>
                  </a:txBody>
                  <a:tcPr marL="91442" marR="91442" marT="34315" marB="34315"/>
                </a:tc>
                <a:tc>
                  <a:txBody>
                    <a:bodyPr/>
                    <a:lstStyle/>
                    <a:p>
                      <a:r>
                        <a:rPr lang="en-US" sz="1150" kern="1200" dirty="0">
                          <a:solidFill>
                            <a:schemeClr val="tx1"/>
                          </a:solidFill>
                          <a:effectLst/>
                          <a:latin typeface="+mn-lt"/>
                          <a:ea typeface="+mn-ea"/>
                          <a:cs typeface="+mn-cs"/>
                        </a:rPr>
                        <a:t>SCR 201268</a:t>
                      </a:r>
                    </a:p>
                    <a:p>
                      <a:endParaRPr lang="en-US" sz="1150" kern="1200" dirty="0">
                        <a:solidFill>
                          <a:schemeClr val="tx1"/>
                        </a:solidFill>
                        <a:effectLst/>
                        <a:latin typeface="+mn-lt"/>
                        <a:ea typeface="+mn-ea"/>
                        <a:cs typeface="+mn-cs"/>
                      </a:endParaRPr>
                    </a:p>
                    <a:p>
                      <a:r>
                        <a:rPr lang="en-US" sz="1150" kern="1200" dirty="0">
                          <a:solidFill>
                            <a:schemeClr val="tx1"/>
                          </a:solidFill>
                          <a:effectLst/>
                          <a:latin typeface="+mn-lt"/>
                          <a:ea typeface="+mn-ea"/>
                          <a:cs typeface="+mn-cs"/>
                        </a:rPr>
                        <a:t>Implemented</a:t>
                      </a:r>
                    </a:p>
                    <a:p>
                      <a:endParaRPr lang="en-US" sz="1150" kern="1200" dirty="0">
                        <a:solidFill>
                          <a:schemeClr val="tx1"/>
                        </a:solidFill>
                        <a:effectLst/>
                        <a:latin typeface="+mn-lt"/>
                        <a:ea typeface="+mn-ea"/>
                        <a:cs typeface="+mn-cs"/>
                      </a:endParaRPr>
                    </a:p>
                    <a:p>
                      <a:r>
                        <a:rPr lang="en-US" sz="1150" kern="1200" dirty="0">
                          <a:solidFill>
                            <a:schemeClr val="tx1"/>
                          </a:solidFill>
                          <a:effectLst/>
                          <a:latin typeface="+mn-lt"/>
                          <a:ea typeface="+mn-ea"/>
                          <a:cs typeface="+mn-cs"/>
                        </a:rPr>
                        <a:t>Release </a:t>
                      </a:r>
                      <a:br>
                        <a:rPr lang="en-US" sz="1150" kern="1200" dirty="0">
                          <a:solidFill>
                            <a:schemeClr val="tx1"/>
                          </a:solidFill>
                          <a:effectLst/>
                          <a:latin typeface="+mn-lt"/>
                          <a:ea typeface="+mn-ea"/>
                          <a:cs typeface="+mn-cs"/>
                        </a:rPr>
                      </a:br>
                      <a:r>
                        <a:rPr lang="en-US" sz="1150" kern="1200" dirty="0">
                          <a:solidFill>
                            <a:schemeClr val="tx1"/>
                          </a:solidFill>
                          <a:effectLst/>
                          <a:latin typeface="+mn-lt"/>
                          <a:ea typeface="+mn-ea"/>
                          <a:cs typeface="+mn-cs"/>
                        </a:rPr>
                        <a:t>18.05</a:t>
                      </a:r>
                    </a:p>
                  </a:txBody>
                  <a:tcPr marL="91442" marR="91442" marT="34315" marB="3431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50" kern="1200" dirty="0">
                          <a:solidFill>
                            <a:schemeClr val="dk1"/>
                          </a:solidFill>
                          <a:effectLst/>
                          <a:latin typeface="+mn-lt"/>
                          <a:ea typeface="+mn-ea"/>
                          <a:cs typeface="+mn-cs"/>
                        </a:rPr>
                        <a:t>LRS System Update:</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150" kern="1200" dirty="0">
                          <a:solidFill>
                            <a:schemeClr val="dk1"/>
                          </a:solidFill>
                          <a:effectLst/>
                          <a:latin typeface="+mn-lt"/>
                          <a:ea typeface="+mn-ea"/>
                          <a:cs typeface="+mn-cs"/>
                        </a:rPr>
                        <a:t>A new License Status (Emergency Approval) will be added to allow staff to differentiate between approved licenses and licenses with emergency approval.  </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150" kern="1200" dirty="0">
                        <a:solidFill>
                          <a:schemeClr val="dk1"/>
                        </a:solidFill>
                        <a:effectLst/>
                        <a:latin typeface="+mn-lt"/>
                        <a:ea typeface="+mn-ea"/>
                        <a:cs typeface="+mn-cs"/>
                      </a:endParaRPr>
                    </a:p>
                    <a:p>
                      <a:pPr algn="just"/>
                      <a:r>
                        <a:rPr lang="en-US" sz="1150" dirty="0">
                          <a:effectLst/>
                        </a:rPr>
                        <a:t>The new status will be used in the Foster Care EDBC logic to determine if the Child Placement is approved.  </a:t>
                      </a:r>
                    </a:p>
                    <a:p>
                      <a:pPr algn="just"/>
                      <a:endParaRPr lang="en-US" sz="1150" dirty="0">
                        <a:effectLst/>
                      </a:endParaRPr>
                    </a:p>
                    <a:p>
                      <a:pPr algn="just"/>
                      <a:r>
                        <a:rPr lang="en-US" sz="1150" dirty="0">
                          <a:effectLst/>
                        </a:rPr>
                        <a:t>T</a:t>
                      </a:r>
                      <a:r>
                        <a:rPr lang="en-US" sz="1150" kern="1200" dirty="0">
                          <a:solidFill>
                            <a:schemeClr val="dk1"/>
                          </a:solidFill>
                          <a:effectLst/>
                          <a:latin typeface="+mn-lt"/>
                          <a:ea typeface="+mn-ea"/>
                          <a:cs typeface="+mn-cs"/>
                        </a:rPr>
                        <a:t>he system will either:</a:t>
                      </a:r>
                    </a:p>
                    <a:p>
                      <a:pPr marL="285750" lvl="0" indent="-285750" algn="just">
                        <a:buFont typeface="Arial" panose="020B0604020202020204" pitchFamily="34" charset="0"/>
                        <a:buChar char="•"/>
                      </a:pPr>
                      <a:r>
                        <a:rPr lang="en-US" sz="1150" kern="1200" dirty="0">
                          <a:solidFill>
                            <a:schemeClr val="dk1"/>
                          </a:solidFill>
                          <a:effectLst/>
                          <a:latin typeface="+mn-lt"/>
                          <a:ea typeface="+mn-ea"/>
                          <a:cs typeface="+mn-cs"/>
                        </a:rPr>
                        <a:t>Deny the case with a reason of ‘Home/Facility Not Eligible’ for a pending program or</a:t>
                      </a:r>
                    </a:p>
                    <a:p>
                      <a:pPr marL="285750" lvl="0" indent="-285750" algn="just">
                        <a:buFont typeface="Arial" panose="020B0604020202020204" pitchFamily="34" charset="0"/>
                        <a:buChar char="•"/>
                      </a:pPr>
                      <a:r>
                        <a:rPr lang="en-US" sz="1150" kern="1200" dirty="0">
                          <a:solidFill>
                            <a:schemeClr val="dk1"/>
                          </a:solidFill>
                          <a:effectLst/>
                          <a:latin typeface="+mn-lt"/>
                          <a:ea typeface="+mn-ea"/>
                          <a:cs typeface="+mn-cs"/>
                        </a:rPr>
                        <a:t>Pay the facility using County funds under aid code 45 for an Active program.</a:t>
                      </a:r>
                    </a:p>
                    <a:p>
                      <a:pPr marL="285750" lvl="0" indent="-285750" algn="just">
                        <a:buFont typeface="Arial" panose="020B0604020202020204" pitchFamily="34" charset="0"/>
                        <a:buChar char="•"/>
                      </a:pPr>
                      <a:endParaRPr lang="en-US" sz="1150" kern="1200" dirty="0">
                        <a:solidFill>
                          <a:schemeClr val="dk1"/>
                        </a:solidFill>
                        <a:effectLst/>
                        <a:latin typeface="+mn-lt"/>
                        <a:ea typeface="+mn-ea"/>
                        <a:cs typeface="+mn-cs"/>
                      </a:endParaRPr>
                    </a:p>
                    <a:p>
                      <a:pPr marL="0" lvl="0" indent="0" algn="just">
                        <a:buFont typeface="Arial" panose="020B0604020202020204" pitchFamily="34" charset="0"/>
                        <a:buNone/>
                      </a:pPr>
                      <a:r>
                        <a:rPr lang="en-US" sz="1150" kern="1200" dirty="0">
                          <a:solidFill>
                            <a:schemeClr val="dk1"/>
                          </a:solidFill>
                          <a:effectLst/>
                          <a:latin typeface="+mn-lt"/>
                          <a:ea typeface="+mn-ea"/>
                          <a:cs typeface="+mn-cs"/>
                        </a:rPr>
                        <a:t>Note: ARC placements are not eligible for Emergency Assistance (EA) funding (5K), and the system will determine an ARC aid code if the license is approved.</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150" kern="1200" dirty="0">
                        <a:solidFill>
                          <a:schemeClr val="dk1"/>
                        </a:solidFill>
                        <a:effectLs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150" kern="1200" dirty="0">
                          <a:solidFill>
                            <a:schemeClr val="dk1"/>
                          </a:solidFill>
                          <a:effectLst/>
                          <a:latin typeface="+mn-lt"/>
                          <a:ea typeface="+mn-ea"/>
                          <a:cs typeface="+mn-cs"/>
                        </a:rPr>
                        <a:t>The ‘Child Placement Detail’ page will be updated to prevent users from saving the page when the Home Approval or License is in an ‘Emergency Approval’ status if they select an ineligible Level of Care.</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150" kern="1200" dirty="0">
                        <a:solidFill>
                          <a:schemeClr val="dk1"/>
                        </a:solidFill>
                        <a:effectLs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150" kern="1200" dirty="0">
                          <a:solidFill>
                            <a:schemeClr val="dk1"/>
                          </a:solidFill>
                          <a:effectLst/>
                          <a:latin typeface="+mn-lt"/>
                          <a:ea typeface="+mn-ea"/>
                          <a:cs typeface="+mn-cs"/>
                        </a:rPr>
                        <a:t>Pay code column has been added to the DCFS child welfare trust Abatement report and General ledger report.</a:t>
                      </a:r>
                    </a:p>
                  </a:txBody>
                  <a:tcPr marL="91442" marR="91442" marT="34315" marB="34315"/>
                </a:tc>
                <a:extLst>
                  <a:ext uri="{0D108BD9-81ED-4DB2-BD59-A6C34878D82A}">
                    <a16:rowId xmlns:a16="http://schemas.microsoft.com/office/drawing/2014/main" val="852469471"/>
                  </a:ext>
                </a:extLst>
              </a:tr>
            </a:tbl>
          </a:graphicData>
        </a:graphic>
      </p:graphicFrame>
    </p:spTree>
    <p:extLst>
      <p:ext uri="{BB962C8B-B14F-4D97-AF65-F5344CB8AC3E}">
        <p14:creationId xmlns:p14="http://schemas.microsoft.com/office/powerpoint/2010/main" val="42189554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7620000" cy="533400"/>
          </a:xfrm>
        </p:spPr>
        <p:txBody>
          <a:bodyPr>
            <a:normAutofit fontScale="90000"/>
          </a:bodyPr>
          <a:lstStyle/>
          <a:p>
            <a:pPr algn="r"/>
            <a:r>
              <a:rPr lang="en-US" dirty="0"/>
              <a:t>Policy Implementation</a:t>
            </a:r>
          </a:p>
        </p:txBody>
      </p:sp>
      <p:sp>
        <p:nvSpPr>
          <p:cNvPr id="5"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AC5FD-6117-434D-B9A5-ADA9E67FDCBD}" type="slidenum">
              <a:rPr kumimoji="0" lang="en-US" sz="14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aphicFrame>
        <p:nvGraphicFramePr>
          <p:cNvPr id="2" name="Table 1"/>
          <p:cNvGraphicFramePr>
            <a:graphicFrameLocks noGrp="1"/>
          </p:cNvGraphicFramePr>
          <p:nvPr>
            <p:extLst/>
          </p:nvPr>
        </p:nvGraphicFramePr>
        <p:xfrm>
          <a:off x="228600" y="685805"/>
          <a:ext cx="8686800" cy="5638796"/>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897634298"/>
                    </a:ext>
                  </a:extLst>
                </a:gridCol>
                <a:gridCol w="762000">
                  <a:extLst>
                    <a:ext uri="{9D8B030D-6E8A-4147-A177-3AD203B41FA5}">
                      <a16:colId xmlns:a16="http://schemas.microsoft.com/office/drawing/2014/main" val="1570552813"/>
                    </a:ext>
                  </a:extLst>
                </a:gridCol>
                <a:gridCol w="1066800">
                  <a:extLst>
                    <a:ext uri="{9D8B030D-6E8A-4147-A177-3AD203B41FA5}">
                      <a16:colId xmlns:a16="http://schemas.microsoft.com/office/drawing/2014/main" val="2930224535"/>
                    </a:ext>
                  </a:extLst>
                </a:gridCol>
                <a:gridCol w="1066800">
                  <a:extLst>
                    <a:ext uri="{9D8B030D-6E8A-4147-A177-3AD203B41FA5}">
                      <a16:colId xmlns:a16="http://schemas.microsoft.com/office/drawing/2014/main" val="3776382731"/>
                    </a:ext>
                  </a:extLst>
                </a:gridCol>
                <a:gridCol w="4572000">
                  <a:extLst>
                    <a:ext uri="{9D8B030D-6E8A-4147-A177-3AD203B41FA5}">
                      <a16:colId xmlns:a16="http://schemas.microsoft.com/office/drawing/2014/main" val="3406358116"/>
                    </a:ext>
                  </a:extLst>
                </a:gridCol>
              </a:tblGrid>
              <a:tr h="576454">
                <a:tc>
                  <a:txBody>
                    <a:bodyPr/>
                    <a:lstStyle/>
                    <a:p>
                      <a:r>
                        <a:rPr lang="en-US" sz="1100" dirty="0">
                          <a:solidFill>
                            <a:schemeClr val="tx1"/>
                          </a:solidFill>
                          <a:latin typeface="+mj-lt"/>
                          <a:cs typeface="Arial" panose="020B0604020202020204" pitchFamily="34" charset="0"/>
                        </a:rPr>
                        <a:t>Item</a:t>
                      </a:r>
                    </a:p>
                  </a:txBody>
                  <a:tcPr marL="91438" marR="91438" marT="34283" marB="34283"/>
                </a:tc>
                <a:tc>
                  <a:txBody>
                    <a:bodyPr/>
                    <a:lstStyle/>
                    <a:p>
                      <a:r>
                        <a:rPr lang="en-US" sz="1100" dirty="0">
                          <a:solidFill>
                            <a:schemeClr val="tx1"/>
                          </a:solidFill>
                          <a:latin typeface="+mj-lt"/>
                          <a:cs typeface="Arial" panose="020B0604020202020204" pitchFamily="34" charset="0"/>
                        </a:rPr>
                        <a:t>Policy</a:t>
                      </a:r>
                      <a:r>
                        <a:rPr lang="en-US" sz="1100" baseline="0" dirty="0">
                          <a:solidFill>
                            <a:schemeClr val="tx1"/>
                          </a:solidFill>
                          <a:latin typeface="+mj-lt"/>
                          <a:cs typeface="Arial" panose="020B0604020202020204" pitchFamily="34" charset="0"/>
                        </a:rPr>
                        <a:t> Effective Date</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C-IV</a:t>
                      </a:r>
                      <a:r>
                        <a:rPr lang="en-US" sz="1100" baseline="0" dirty="0">
                          <a:solidFill>
                            <a:schemeClr val="tx1"/>
                          </a:solidFill>
                          <a:latin typeface="+mj-lt"/>
                          <a:cs typeface="Arial" panose="020B0604020202020204" pitchFamily="34" charset="0"/>
                        </a:rPr>
                        <a:t> Status</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LRS Status</a:t>
                      </a:r>
                    </a:p>
                  </a:txBody>
                  <a:tcPr marL="91438" marR="91438" marT="34283" marB="34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j-lt"/>
                          <a:ea typeface="+mn-ea"/>
                          <a:cs typeface="Arial" panose="020B0604020202020204" pitchFamily="34" charset="0"/>
                        </a:rPr>
                        <a:t>Description</a:t>
                      </a:r>
                      <a:r>
                        <a:rPr lang="en-US" sz="1100" b="1" kern="1200" baseline="0" dirty="0">
                          <a:solidFill>
                            <a:schemeClr val="tx1"/>
                          </a:solidFill>
                          <a:latin typeface="+mj-lt"/>
                          <a:ea typeface="+mn-ea"/>
                          <a:cs typeface="Arial" panose="020B0604020202020204" pitchFamily="34" charset="0"/>
                        </a:rPr>
                        <a:t> – </a:t>
                      </a:r>
                      <a:r>
                        <a:rPr lang="en-US" sz="1100" b="1" kern="1200" baseline="0" dirty="0">
                          <a:solidFill>
                            <a:schemeClr val="dk1"/>
                          </a:solidFill>
                          <a:effectLst/>
                          <a:latin typeface="+mj-lt"/>
                          <a:ea typeface="+mn-ea"/>
                          <a:cs typeface="Arial" panose="020B0604020202020204" pitchFamily="34" charset="0"/>
                        </a:rPr>
                        <a:t>C-IV/LRS Implementation Effort</a:t>
                      </a:r>
                    </a:p>
                  </a:txBody>
                  <a:tcPr marL="91438" marR="91438" marT="34283" marB="34283"/>
                </a:tc>
                <a:extLst>
                  <a:ext uri="{0D108BD9-81ED-4DB2-BD59-A6C34878D82A}">
                    <a16:rowId xmlns:a16="http://schemas.microsoft.com/office/drawing/2014/main" val="2185081078"/>
                  </a:ext>
                </a:extLst>
              </a:tr>
              <a:tr h="50623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latin typeface="+mn-lt"/>
                          <a:ea typeface="+mn-ea"/>
                          <a:cs typeface="Arial" panose="020B0604020202020204" pitchFamily="34" charset="0"/>
                        </a:rPr>
                        <a:t>Implementation of Assistance with Diaper Cost Supportive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latin typeface="+mn-lt"/>
                          <a:ea typeface="+mn-ea"/>
                          <a:cs typeface="Arial" panose="020B0604020202020204" pitchFamily="34" charset="0"/>
                          <a:hlinkClick r:id="rId2"/>
                        </a:rPr>
                        <a:t>ACL 18-38</a:t>
                      </a:r>
                      <a:endParaRPr lang="en-US" sz="1200" kern="1200" baseline="0" dirty="0">
                        <a:solidFill>
                          <a:schemeClr val="dk1"/>
                        </a:solidFill>
                        <a:latin typeface="+mn-lt"/>
                        <a:ea typeface="+mn-ea"/>
                        <a:cs typeface="Arial" panose="020B0604020202020204" pitchFamily="34" charset="0"/>
                      </a:endParaRPr>
                    </a:p>
                  </a:txBody>
                  <a:tcPr marL="91448" marR="91448" marT="34291" marB="34291"/>
                </a:tc>
                <a:tc>
                  <a:txBody>
                    <a:bodyPr/>
                    <a:lstStyle/>
                    <a:p>
                      <a:r>
                        <a:rPr lang="en-US" sz="1200" i="0" dirty="0">
                          <a:solidFill>
                            <a:schemeClr val="tx1"/>
                          </a:solidFill>
                          <a:latin typeface="+mn-lt"/>
                          <a:cs typeface="Arial" panose="020B0604020202020204" pitchFamily="34" charset="0"/>
                        </a:rPr>
                        <a:t>4/1/18</a:t>
                      </a:r>
                    </a:p>
                  </a:txBody>
                  <a:tcPr marL="91442" marR="91442" marT="34315" marB="343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Arial" panose="020B0604020202020204" pitchFamily="34" charset="0"/>
                        </a:rPr>
                        <a:t>SCR 100986 (Phase 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Arial" panose="020B0604020202020204" pitchFamily="34" charset="0"/>
                        </a:rPr>
                        <a:t>Implemented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Arial" panose="020B0604020202020204" pitchFamily="34" charset="0"/>
                        </a:rPr>
                        <a:t>18.05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Arial" panose="020B0604020202020204" pitchFamily="34" charset="0"/>
                        </a:rPr>
                        <a:t>SCR</a:t>
                      </a:r>
                      <a:r>
                        <a:rPr lang="en-US" sz="1200" baseline="0" dirty="0">
                          <a:latin typeface="+mn-lt"/>
                          <a:cs typeface="Arial" panose="020B0604020202020204" pitchFamily="34" charset="0"/>
                        </a:rPr>
                        <a:t> 100305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cs typeface="Arial" panose="020B0604020202020204" pitchFamily="34" charset="0"/>
                        </a:rPr>
                        <a:t>(Phase II)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cs typeface="Arial" panose="020B0604020202020204" pitchFamily="34" charset="0"/>
                        </a:rPr>
                        <a:t>Design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cs typeface="Arial" panose="020B0604020202020204" pitchFamily="34" charset="0"/>
                        </a:rPr>
                        <a:t>18.07</a:t>
                      </a:r>
                      <a:endParaRPr lang="en-US" sz="1200" dirty="0">
                        <a:latin typeface="+mn-lt"/>
                        <a:cs typeface="Arial" panose="020B0604020202020204" pitchFamily="34" charset="0"/>
                      </a:endParaRPr>
                    </a:p>
                  </a:txBody>
                  <a:tcPr marL="91442" marR="91442" marT="34315" marB="34315"/>
                </a:tc>
                <a:tc>
                  <a:txBody>
                    <a:bodyPr/>
                    <a:lstStyle/>
                    <a:p>
                      <a:r>
                        <a:rPr lang="en-US" sz="1200" kern="1200" dirty="0">
                          <a:solidFill>
                            <a:schemeClr val="tx1"/>
                          </a:solidFill>
                          <a:effectLst/>
                          <a:latin typeface="+mn-lt"/>
                          <a:ea typeface="+mn-ea"/>
                          <a:cs typeface="+mn-cs"/>
                        </a:rPr>
                        <a:t>SCR 202085 (Phase I)</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Implemented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18.05</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SCR 59192</a:t>
                      </a:r>
                    </a:p>
                    <a:p>
                      <a:r>
                        <a:rPr lang="en-US" sz="1200" kern="1200" dirty="0">
                          <a:solidFill>
                            <a:schemeClr val="tx1"/>
                          </a:solidFill>
                          <a:effectLst/>
                          <a:latin typeface="+mn-lt"/>
                          <a:ea typeface="+mn-ea"/>
                          <a:cs typeface="+mn-cs"/>
                        </a:rPr>
                        <a:t>(Phase II)</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Design</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cs typeface="Arial" panose="020B0604020202020204" pitchFamily="34" charset="0"/>
                        </a:rPr>
                        <a:t>18.07</a:t>
                      </a:r>
                      <a:endParaRPr lang="en-US" sz="1200" dirty="0">
                        <a:latin typeface="+mn-lt"/>
                        <a:cs typeface="Arial" panose="020B0604020202020204" pitchFamily="34" charset="0"/>
                      </a:endParaRPr>
                    </a:p>
                    <a:p>
                      <a:endParaRPr lang="en-US" sz="1200" kern="1200" dirty="0">
                        <a:solidFill>
                          <a:schemeClr val="tx1"/>
                        </a:solidFill>
                        <a:effectLst/>
                        <a:latin typeface="+mn-lt"/>
                        <a:ea typeface="+mn-ea"/>
                        <a:cs typeface="+mn-cs"/>
                      </a:endParaRPr>
                    </a:p>
                  </a:txBody>
                  <a:tcPr marL="91442" marR="91442" marT="34315" marB="34315"/>
                </a:tc>
                <a:tc>
                  <a:txBody>
                    <a:bodyPr/>
                    <a:lstStyle/>
                    <a:p>
                      <a:r>
                        <a:rPr lang="en-US" sz="1350" b="0" i="0" u="none" strike="noStrike" kern="1200" baseline="0" dirty="0">
                          <a:solidFill>
                            <a:schemeClr val="dk1"/>
                          </a:solidFill>
                          <a:latin typeface="+mn-lt"/>
                          <a:ea typeface="+mn-ea"/>
                          <a:cs typeface="+mn-cs"/>
                        </a:rPr>
                        <a:t>The passage of </a:t>
                      </a:r>
                      <a:r>
                        <a:rPr lang="en-US" sz="1350" b="0" i="0" u="none" strike="noStrike" kern="1200" baseline="0" dirty="0">
                          <a:solidFill>
                            <a:schemeClr val="dk1"/>
                          </a:solidFill>
                          <a:latin typeface="+mn-lt"/>
                          <a:ea typeface="+mn-ea"/>
                          <a:cs typeface="+mn-cs"/>
                          <a:hlinkClick r:id="rId3"/>
                        </a:rPr>
                        <a:t>AB 480 </a:t>
                      </a:r>
                      <a:r>
                        <a:rPr lang="en-US" sz="1350" b="0" i="0" u="none" strike="noStrike" kern="1200" baseline="0" dirty="0">
                          <a:solidFill>
                            <a:schemeClr val="dk1"/>
                          </a:solidFill>
                          <a:latin typeface="+mn-lt"/>
                          <a:ea typeface="+mn-ea"/>
                          <a:cs typeface="+mn-cs"/>
                        </a:rPr>
                        <a:t>requires County Welfare Departments (CWD) to provide thirty dollars ($30) per month to CalWORKs Welfare to Work (WTW) recipients to assist with diaper costs for each child who is under 36 months of age. Individuals must have a qualifying child under 36 months of age; and be a participant in the WTW program. </a:t>
                      </a:r>
                    </a:p>
                    <a:p>
                      <a:endParaRPr lang="en-US" sz="1350" b="0" i="0" u="none" strike="noStrike" kern="1200" baseline="0" dirty="0">
                        <a:solidFill>
                          <a:schemeClr val="dk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rgbClr val="FF0000"/>
                          </a:solidFill>
                          <a:latin typeface="+mn-lt"/>
                          <a:ea typeface="+mn-ea"/>
                          <a:cs typeface="+mn-cs"/>
                        </a:rPr>
                        <a:t>The project has some policy questions that need to be addressed prior to finalizing the requirements and design. A Consortium Request for Policy Clarification (CRPC)  with policy questions was sent to CDSS on 4/10/18. CDSS responded to the CRPC on 5/2/18.</a:t>
                      </a:r>
                    </a:p>
                    <a:p>
                      <a:endParaRPr lang="en-US" sz="1350" b="0" i="0" u="none" strike="noStrike" kern="1200" baseline="0" dirty="0">
                        <a:solidFill>
                          <a:schemeClr val="dk1"/>
                        </a:solidFill>
                        <a:latin typeface="+mn-lt"/>
                        <a:ea typeface="+mn-ea"/>
                        <a:cs typeface="+mn-cs"/>
                      </a:endParaRPr>
                    </a:p>
                    <a:p>
                      <a:r>
                        <a:rPr lang="en-US" sz="1350" b="1" i="0" u="none" strike="noStrike" kern="1200" baseline="0" dirty="0">
                          <a:solidFill>
                            <a:schemeClr val="dk1"/>
                          </a:solidFill>
                          <a:latin typeface="+mn-lt"/>
                          <a:ea typeface="+mn-ea"/>
                          <a:cs typeface="+mn-cs"/>
                        </a:rPr>
                        <a:t>C-IV/LRS Update:</a:t>
                      </a:r>
                    </a:p>
                    <a:p>
                      <a:r>
                        <a:rPr lang="en-US" sz="1350" b="1" i="0" u="none" strike="noStrike" kern="1200" baseline="0" dirty="0">
                          <a:solidFill>
                            <a:schemeClr val="dk1"/>
                          </a:solidFill>
                          <a:latin typeface="+mn-lt"/>
                          <a:ea typeface="+mn-ea"/>
                          <a:cs typeface="+mn-cs"/>
                        </a:rPr>
                        <a:t>Phase I </a:t>
                      </a:r>
                      <a:r>
                        <a:rPr lang="en-US" sz="1350" b="0" i="0" u="none" strike="noStrike" kern="1200" baseline="0" dirty="0">
                          <a:solidFill>
                            <a:schemeClr val="dk1"/>
                          </a:solidFill>
                          <a:latin typeface="+mn-lt"/>
                          <a:ea typeface="+mn-ea"/>
                          <a:cs typeface="+mn-cs"/>
                        </a:rPr>
                        <a:t>– I</a:t>
                      </a:r>
                      <a:r>
                        <a:rPr lang="en-US" sz="1350" b="0" kern="1200" dirty="0">
                          <a:solidFill>
                            <a:schemeClr val="dk1"/>
                          </a:solidFill>
                          <a:effectLst/>
                          <a:latin typeface="+mn-lt"/>
                          <a:ea typeface="+mn-ea"/>
                          <a:cs typeface="+mn-cs"/>
                        </a:rPr>
                        <a:t>mplemented the Need Category Other Supportive Services and a Need Type of Diaper Allowance.  No State report or claiming changes were made in Phase I. Tracking issuance for claiming and reporting  this phase is a manual process done by the county.</a:t>
                      </a:r>
                    </a:p>
                    <a:p>
                      <a:endParaRPr lang="en-US" sz="1350" b="0" i="0" u="none" strike="noStrike" kern="1200" baseline="0" dirty="0">
                        <a:solidFill>
                          <a:schemeClr val="dk1"/>
                        </a:solidFill>
                        <a:effectLst/>
                        <a:latin typeface="+mn-lt"/>
                        <a:ea typeface="+mn-ea"/>
                        <a:cs typeface="+mn-cs"/>
                      </a:endParaRPr>
                    </a:p>
                    <a:p>
                      <a:r>
                        <a:rPr lang="en-US" sz="1350" b="1" i="0" u="none" strike="noStrike" kern="1200" baseline="0" dirty="0">
                          <a:solidFill>
                            <a:schemeClr val="dk1"/>
                          </a:solidFill>
                          <a:effectLst/>
                          <a:latin typeface="+mn-lt"/>
                          <a:ea typeface="+mn-ea"/>
                          <a:cs typeface="+mn-cs"/>
                        </a:rPr>
                        <a:t>Phase II  </a:t>
                      </a:r>
                      <a:r>
                        <a:rPr lang="en-US" sz="1350" b="0" i="0" u="none" strike="noStrike" kern="1200" baseline="0" dirty="0">
                          <a:solidFill>
                            <a:schemeClr val="dk1"/>
                          </a:solidFill>
                          <a:effectLst/>
                          <a:latin typeface="+mn-lt"/>
                          <a:ea typeface="+mn-ea"/>
                          <a:cs typeface="+mn-cs"/>
                        </a:rPr>
                        <a:t>- Will implement an automated batch process that will automatically identify eligible cases and issue the appropriate number of $30 issuances per case.</a:t>
                      </a:r>
                      <a:endParaRPr lang="en-US" sz="1350" b="0" i="0" u="none" strike="noStrike" kern="1200" baseline="0" dirty="0">
                        <a:solidFill>
                          <a:schemeClr val="dk1"/>
                        </a:solidFill>
                        <a:latin typeface="+mn-lt"/>
                        <a:ea typeface="+mn-ea"/>
                        <a:cs typeface="+mn-cs"/>
                      </a:endParaRPr>
                    </a:p>
                  </a:txBody>
                  <a:tcPr marL="91442" marR="91442" marT="34315" marB="34315"/>
                </a:tc>
                <a:extLst>
                  <a:ext uri="{0D108BD9-81ED-4DB2-BD59-A6C34878D82A}">
                    <a16:rowId xmlns:a16="http://schemas.microsoft.com/office/drawing/2014/main" val="852469471"/>
                  </a:ext>
                </a:extLst>
              </a:tr>
            </a:tbl>
          </a:graphicData>
        </a:graphic>
      </p:graphicFrame>
    </p:spTree>
    <p:extLst>
      <p:ext uri="{BB962C8B-B14F-4D97-AF65-F5344CB8AC3E}">
        <p14:creationId xmlns:p14="http://schemas.microsoft.com/office/powerpoint/2010/main" val="12787898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7620000" cy="533400"/>
          </a:xfrm>
        </p:spPr>
        <p:txBody>
          <a:bodyPr>
            <a:normAutofit fontScale="90000"/>
          </a:bodyPr>
          <a:lstStyle/>
          <a:p>
            <a:pPr algn="r"/>
            <a:r>
              <a:rPr lang="en-US" dirty="0"/>
              <a:t>Policy Implementation</a:t>
            </a:r>
          </a:p>
        </p:txBody>
      </p:sp>
      <p:sp>
        <p:nvSpPr>
          <p:cNvPr id="5"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AC5FD-6117-434D-B9A5-ADA9E67FDCBD}" type="slidenum">
              <a:rPr kumimoji="0" lang="en-US" sz="14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aphicFrame>
        <p:nvGraphicFramePr>
          <p:cNvPr id="2" name="Table 1"/>
          <p:cNvGraphicFramePr>
            <a:graphicFrameLocks noGrp="1"/>
          </p:cNvGraphicFramePr>
          <p:nvPr>
            <p:extLst/>
          </p:nvPr>
        </p:nvGraphicFramePr>
        <p:xfrm>
          <a:off x="228600" y="685805"/>
          <a:ext cx="8686800" cy="5603307"/>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897634298"/>
                    </a:ext>
                  </a:extLst>
                </a:gridCol>
                <a:gridCol w="914400">
                  <a:extLst>
                    <a:ext uri="{9D8B030D-6E8A-4147-A177-3AD203B41FA5}">
                      <a16:colId xmlns:a16="http://schemas.microsoft.com/office/drawing/2014/main" val="1570552813"/>
                    </a:ext>
                  </a:extLst>
                </a:gridCol>
                <a:gridCol w="1143000">
                  <a:extLst>
                    <a:ext uri="{9D8B030D-6E8A-4147-A177-3AD203B41FA5}">
                      <a16:colId xmlns:a16="http://schemas.microsoft.com/office/drawing/2014/main" val="2930224535"/>
                    </a:ext>
                  </a:extLst>
                </a:gridCol>
                <a:gridCol w="1219200">
                  <a:extLst>
                    <a:ext uri="{9D8B030D-6E8A-4147-A177-3AD203B41FA5}">
                      <a16:colId xmlns:a16="http://schemas.microsoft.com/office/drawing/2014/main" val="3776382731"/>
                    </a:ext>
                  </a:extLst>
                </a:gridCol>
                <a:gridCol w="4191000">
                  <a:extLst>
                    <a:ext uri="{9D8B030D-6E8A-4147-A177-3AD203B41FA5}">
                      <a16:colId xmlns:a16="http://schemas.microsoft.com/office/drawing/2014/main" val="3406358116"/>
                    </a:ext>
                  </a:extLst>
                </a:gridCol>
              </a:tblGrid>
              <a:tr h="576454">
                <a:tc>
                  <a:txBody>
                    <a:bodyPr/>
                    <a:lstStyle/>
                    <a:p>
                      <a:r>
                        <a:rPr lang="en-US" sz="1100" dirty="0">
                          <a:solidFill>
                            <a:schemeClr val="tx1"/>
                          </a:solidFill>
                          <a:latin typeface="+mj-lt"/>
                          <a:cs typeface="Arial" panose="020B0604020202020204" pitchFamily="34" charset="0"/>
                        </a:rPr>
                        <a:t>Item</a:t>
                      </a:r>
                    </a:p>
                  </a:txBody>
                  <a:tcPr marL="91438" marR="91438" marT="34283" marB="34283"/>
                </a:tc>
                <a:tc>
                  <a:txBody>
                    <a:bodyPr/>
                    <a:lstStyle/>
                    <a:p>
                      <a:r>
                        <a:rPr lang="en-US" sz="1100" dirty="0">
                          <a:solidFill>
                            <a:schemeClr val="tx1"/>
                          </a:solidFill>
                          <a:latin typeface="+mj-lt"/>
                          <a:cs typeface="Arial" panose="020B0604020202020204" pitchFamily="34" charset="0"/>
                        </a:rPr>
                        <a:t>Policy</a:t>
                      </a:r>
                      <a:r>
                        <a:rPr lang="en-US" sz="1100" baseline="0" dirty="0">
                          <a:solidFill>
                            <a:schemeClr val="tx1"/>
                          </a:solidFill>
                          <a:latin typeface="+mj-lt"/>
                          <a:cs typeface="Arial" panose="020B0604020202020204" pitchFamily="34" charset="0"/>
                        </a:rPr>
                        <a:t> Effective Date</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C-IV</a:t>
                      </a:r>
                      <a:r>
                        <a:rPr lang="en-US" sz="1100" baseline="0" dirty="0">
                          <a:solidFill>
                            <a:schemeClr val="tx1"/>
                          </a:solidFill>
                          <a:latin typeface="+mj-lt"/>
                          <a:cs typeface="Arial" panose="020B0604020202020204" pitchFamily="34" charset="0"/>
                        </a:rPr>
                        <a:t> Status</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LRS Status</a:t>
                      </a:r>
                    </a:p>
                  </a:txBody>
                  <a:tcPr marL="91438" marR="91438" marT="34283" marB="34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j-lt"/>
                          <a:ea typeface="+mn-ea"/>
                          <a:cs typeface="Arial" panose="020B0604020202020204" pitchFamily="34" charset="0"/>
                        </a:rPr>
                        <a:t>Description</a:t>
                      </a:r>
                      <a:r>
                        <a:rPr lang="en-US" sz="1100" b="1" kern="1200" baseline="0" dirty="0">
                          <a:solidFill>
                            <a:schemeClr val="tx1"/>
                          </a:solidFill>
                          <a:latin typeface="+mj-lt"/>
                          <a:ea typeface="+mn-ea"/>
                          <a:cs typeface="Arial" panose="020B0604020202020204" pitchFamily="34" charset="0"/>
                        </a:rPr>
                        <a:t> – </a:t>
                      </a:r>
                      <a:r>
                        <a:rPr lang="en-US" sz="1100" b="1" kern="1200" baseline="0" dirty="0">
                          <a:solidFill>
                            <a:schemeClr val="dk1"/>
                          </a:solidFill>
                          <a:effectLst/>
                          <a:latin typeface="+mj-lt"/>
                          <a:ea typeface="+mn-ea"/>
                          <a:cs typeface="Arial" panose="020B0604020202020204" pitchFamily="34" charset="0"/>
                        </a:rPr>
                        <a:t>C-IV/LRS Implementation Effort</a:t>
                      </a:r>
                    </a:p>
                  </a:txBody>
                  <a:tcPr marL="91438" marR="91438" marT="34283" marB="34283"/>
                </a:tc>
                <a:extLst>
                  <a:ext uri="{0D108BD9-81ED-4DB2-BD59-A6C34878D82A}">
                    <a16:rowId xmlns:a16="http://schemas.microsoft.com/office/drawing/2014/main" val="2185081078"/>
                  </a:ext>
                </a:extLst>
              </a:tr>
              <a:tr h="5026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Arial" panose="020B0604020202020204" pitchFamily="34" charset="0"/>
                        </a:rPr>
                        <a:t>Changes to CalFresh Reporting Requirements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Arial" panose="020B0604020202020204" pitchFamily="34" charset="0"/>
                          <a:hlinkClick r:id="rId2"/>
                        </a:rPr>
                        <a:t>ACL 18-18</a:t>
                      </a:r>
                      <a:endParaRPr lang="en-US" sz="1400" kern="1200" baseline="0" dirty="0">
                        <a:solidFill>
                          <a:schemeClr val="dk1"/>
                        </a:solidFill>
                        <a:latin typeface="+mn-lt"/>
                        <a:ea typeface="+mn-ea"/>
                        <a:cs typeface="Arial" panose="020B0604020202020204" pitchFamily="34" charset="0"/>
                      </a:endParaRPr>
                    </a:p>
                  </a:txBody>
                  <a:tcPr marL="91448" marR="91448" marT="34291" marB="34291"/>
                </a:tc>
                <a:tc>
                  <a:txBody>
                    <a:bodyPr/>
                    <a:lstStyle/>
                    <a:p>
                      <a:r>
                        <a:rPr lang="en-US" sz="1400" i="0" dirty="0">
                          <a:solidFill>
                            <a:schemeClr val="tx1"/>
                          </a:solidFill>
                          <a:latin typeface="+mn-lt"/>
                          <a:cs typeface="Arial" panose="020B0604020202020204" pitchFamily="34" charset="0"/>
                        </a:rPr>
                        <a:t>5/8/2017</a:t>
                      </a:r>
                    </a:p>
                  </a:txBody>
                  <a:tcPr marL="91442" marR="91442" marT="34315" marB="343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SCR</a:t>
                      </a:r>
                      <a:r>
                        <a:rPr lang="en-US" sz="1400" baseline="0" dirty="0">
                          <a:latin typeface="+mn-lt"/>
                          <a:cs typeface="Arial" panose="020B0604020202020204" pitchFamily="34" charset="0"/>
                        </a:rPr>
                        <a:t> 100532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TBD</a:t>
                      </a:r>
                      <a:endParaRPr lang="en-US" sz="1400" dirty="0">
                        <a:latin typeface="+mn-lt"/>
                        <a:cs typeface="Arial" panose="020B0604020202020204" pitchFamily="34" charset="0"/>
                      </a:endParaRPr>
                    </a:p>
                  </a:txBody>
                  <a:tcPr marL="91442" marR="91442" marT="34315" marB="34315"/>
                </a:tc>
                <a:tc>
                  <a:txBody>
                    <a:bodyPr/>
                    <a:lstStyle/>
                    <a:p>
                      <a:r>
                        <a:rPr lang="en-US" sz="1400" kern="1200" dirty="0">
                          <a:solidFill>
                            <a:schemeClr val="tx1"/>
                          </a:solidFill>
                          <a:effectLst/>
                          <a:latin typeface="+mn-lt"/>
                          <a:ea typeface="+mn-ea"/>
                          <a:cs typeface="+mn-cs"/>
                        </a:rPr>
                        <a:t>SCR 54311</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Analysis</a:t>
                      </a:r>
                    </a:p>
                    <a:p>
                      <a:endParaRPr lang="en-US" sz="14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TBD</a:t>
                      </a:r>
                      <a:endParaRPr lang="en-US" sz="1400" dirty="0">
                        <a:latin typeface="+mn-lt"/>
                        <a:cs typeface="Arial" panose="020B0604020202020204" pitchFamily="34" charset="0"/>
                      </a:endParaRPr>
                    </a:p>
                    <a:p>
                      <a:endParaRPr lang="en-US" sz="1400" kern="1200" dirty="0">
                        <a:solidFill>
                          <a:schemeClr val="tx1"/>
                        </a:solidFill>
                        <a:effectLst/>
                        <a:latin typeface="+mn-lt"/>
                        <a:ea typeface="+mn-ea"/>
                        <a:cs typeface="+mn-cs"/>
                      </a:endParaRPr>
                    </a:p>
                  </a:txBody>
                  <a:tcPr marL="91442" marR="91442" marT="34315" marB="34315"/>
                </a:tc>
                <a:tc>
                  <a:txBody>
                    <a:bodyPr/>
                    <a:lstStyle/>
                    <a:p>
                      <a:r>
                        <a:rPr lang="en-US" sz="1400" b="0" i="0" u="none" strike="noStrike" kern="1200" baseline="0" dirty="0">
                          <a:solidFill>
                            <a:schemeClr val="dk1"/>
                          </a:solidFill>
                          <a:latin typeface="+mn-lt"/>
                          <a:ea typeface="+mn-ea"/>
                          <a:cs typeface="+mn-cs"/>
                        </a:rPr>
                        <a:t>The Food and Nutrition Service (FNS) recently issued a final rule implementing provisions of the Food, Conservation and Energy Act of 2008. The new regulations were effective May 8, 2017. </a:t>
                      </a:r>
                    </a:p>
                    <a:p>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Below is a list of the policy changes:</a:t>
                      </a:r>
                    </a:p>
                    <a:p>
                      <a:pPr marL="171450" indent="-171450">
                        <a:buFont typeface="Arial" panose="020B0604020202020204" pitchFamily="34" charset="0"/>
                        <a:buChar char="•"/>
                      </a:pPr>
                      <a:r>
                        <a:rPr lang="en-US" sz="1400" b="0" i="0" u="none" strike="noStrike" kern="1200" baseline="0" dirty="0">
                          <a:solidFill>
                            <a:schemeClr val="dk1"/>
                          </a:solidFill>
                          <a:latin typeface="+mn-lt"/>
                          <a:ea typeface="+mn-ea"/>
                          <a:cs typeface="+mn-cs"/>
                        </a:rPr>
                        <a:t>Threshold for reporting changes in unearned income at the periodic report go from $50 to $100. </a:t>
                      </a:r>
                      <a:endParaRPr lang="en-US" sz="1400" b="0" i="0" u="none" strike="noStrike" kern="1200" baseline="0" dirty="0">
                        <a:solidFill>
                          <a:schemeClr val="dk1"/>
                        </a:solidFill>
                        <a:effectLst/>
                        <a:latin typeface="+mn-lt"/>
                        <a:ea typeface="+mn-ea"/>
                        <a:cs typeface="+mn-cs"/>
                      </a:endParaRPr>
                    </a:p>
                    <a:p>
                      <a:pPr marL="171450" indent="-171450">
                        <a:buFont typeface="Arial" panose="020B0604020202020204" pitchFamily="34" charset="0"/>
                        <a:buChar char="•"/>
                      </a:pPr>
                      <a:r>
                        <a:rPr lang="en-US" sz="1400" b="0" i="0" u="none" strike="noStrike" kern="1200" baseline="0" dirty="0">
                          <a:solidFill>
                            <a:schemeClr val="dk1"/>
                          </a:solidFill>
                          <a:effectLst/>
                          <a:latin typeface="+mn-lt"/>
                          <a:ea typeface="+mn-ea"/>
                          <a:cs typeface="+mn-cs"/>
                        </a:rPr>
                        <a:t>Households are required to make mandatory mid-period reports within 10 days of the date the change becomes known to the household.</a:t>
                      </a:r>
                    </a:p>
                    <a:p>
                      <a:pPr marL="171450" indent="-171450">
                        <a:buFont typeface="Arial" panose="020B0604020202020204" pitchFamily="34" charset="0"/>
                        <a:buChar char="•"/>
                      </a:pPr>
                      <a:r>
                        <a:rPr lang="en-US" sz="1400" b="0" i="0" u="none" strike="noStrike" kern="1200" baseline="0" dirty="0">
                          <a:solidFill>
                            <a:schemeClr val="dk1"/>
                          </a:solidFill>
                          <a:effectLst/>
                          <a:latin typeface="+mn-lt"/>
                          <a:ea typeface="+mn-ea"/>
                          <a:cs typeface="+mn-cs"/>
                        </a:rPr>
                        <a:t>New SAR 7 Reminder Notice  (CF30) - T</a:t>
                      </a:r>
                      <a:r>
                        <a:rPr lang="en-US" sz="1400" b="0" i="0" u="none" strike="noStrike" kern="1200" baseline="0" dirty="0">
                          <a:solidFill>
                            <a:schemeClr val="dk1"/>
                          </a:solidFill>
                          <a:latin typeface="+mn-lt"/>
                          <a:ea typeface="+mn-ea"/>
                          <a:cs typeface="+mn-cs"/>
                        </a:rPr>
                        <a:t>he CWD shall provide the household with a reminder notice advising the household that it has 10 days from the date the CWD mails the reminder notice to file a complete SAR 7 form. If a household fails to file a complete SAR 7 form between the 1st and 5th of the submit month, the CWD shall send the CF 30 on the 6th day of the submit month.  </a:t>
                      </a:r>
                    </a:p>
                    <a:p>
                      <a:pPr marL="171450" indent="-171450">
                        <a:buFont typeface="Arial" panose="020B0604020202020204" pitchFamily="34" charset="0"/>
                        <a:buChar char="•"/>
                      </a:pPr>
                      <a:endParaRPr lang="en-US" sz="1400" b="0" i="0" u="none" strike="noStrike" kern="1200" baseline="0" dirty="0">
                        <a:solidFill>
                          <a:schemeClr val="dk1"/>
                        </a:solidFill>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baseline="0" dirty="0">
                          <a:solidFill>
                            <a:schemeClr val="dk1"/>
                          </a:solidFill>
                          <a:effectLst/>
                          <a:latin typeface="+mn-lt"/>
                          <a:ea typeface="+mn-ea"/>
                          <a:cs typeface="+mn-cs"/>
                        </a:rPr>
                        <a:t>-Continued on next slide-</a:t>
                      </a:r>
                    </a:p>
                    <a:p>
                      <a:pPr marL="0" indent="0">
                        <a:buFont typeface="Arial" panose="020B0604020202020204" pitchFamily="34" charset="0"/>
                        <a:buNone/>
                      </a:pPr>
                      <a:endParaRPr lang="en-US" sz="1400" b="0" i="0" u="none" strike="noStrike" kern="1200" baseline="0" dirty="0">
                        <a:solidFill>
                          <a:schemeClr val="dk1"/>
                        </a:solidFill>
                        <a:latin typeface="+mn-lt"/>
                        <a:ea typeface="+mn-ea"/>
                        <a:cs typeface="+mn-cs"/>
                      </a:endParaRPr>
                    </a:p>
                  </a:txBody>
                  <a:tcPr marL="91442" marR="91442" marT="34315" marB="34315"/>
                </a:tc>
                <a:extLst>
                  <a:ext uri="{0D108BD9-81ED-4DB2-BD59-A6C34878D82A}">
                    <a16:rowId xmlns:a16="http://schemas.microsoft.com/office/drawing/2014/main" val="852469471"/>
                  </a:ext>
                </a:extLst>
              </a:tr>
            </a:tbl>
          </a:graphicData>
        </a:graphic>
      </p:graphicFrame>
    </p:spTree>
    <p:extLst>
      <p:ext uri="{BB962C8B-B14F-4D97-AF65-F5344CB8AC3E}">
        <p14:creationId xmlns:p14="http://schemas.microsoft.com/office/powerpoint/2010/main" val="2523571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7620000" cy="533400"/>
          </a:xfrm>
        </p:spPr>
        <p:txBody>
          <a:bodyPr>
            <a:normAutofit fontScale="90000"/>
          </a:bodyPr>
          <a:lstStyle/>
          <a:p>
            <a:pPr algn="r"/>
            <a:r>
              <a:rPr lang="en-US" dirty="0"/>
              <a:t>Policy Implementation</a:t>
            </a:r>
          </a:p>
        </p:txBody>
      </p:sp>
      <p:sp>
        <p:nvSpPr>
          <p:cNvPr id="5"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AC5FD-6117-434D-B9A5-ADA9E67FDCBD}" type="slidenum">
              <a:rPr kumimoji="0" lang="en-US" sz="14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aphicFrame>
        <p:nvGraphicFramePr>
          <p:cNvPr id="2" name="Table 1"/>
          <p:cNvGraphicFramePr>
            <a:graphicFrameLocks noGrp="1"/>
          </p:cNvGraphicFramePr>
          <p:nvPr>
            <p:extLst/>
          </p:nvPr>
        </p:nvGraphicFramePr>
        <p:xfrm>
          <a:off x="228600" y="685805"/>
          <a:ext cx="8686800" cy="5603307"/>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897634298"/>
                    </a:ext>
                  </a:extLst>
                </a:gridCol>
                <a:gridCol w="838200">
                  <a:extLst>
                    <a:ext uri="{9D8B030D-6E8A-4147-A177-3AD203B41FA5}">
                      <a16:colId xmlns:a16="http://schemas.microsoft.com/office/drawing/2014/main" val="1570552813"/>
                    </a:ext>
                  </a:extLst>
                </a:gridCol>
                <a:gridCol w="990600">
                  <a:extLst>
                    <a:ext uri="{9D8B030D-6E8A-4147-A177-3AD203B41FA5}">
                      <a16:colId xmlns:a16="http://schemas.microsoft.com/office/drawing/2014/main" val="2930224535"/>
                    </a:ext>
                  </a:extLst>
                </a:gridCol>
                <a:gridCol w="914400">
                  <a:extLst>
                    <a:ext uri="{9D8B030D-6E8A-4147-A177-3AD203B41FA5}">
                      <a16:colId xmlns:a16="http://schemas.microsoft.com/office/drawing/2014/main" val="3776382731"/>
                    </a:ext>
                  </a:extLst>
                </a:gridCol>
                <a:gridCol w="4724400">
                  <a:extLst>
                    <a:ext uri="{9D8B030D-6E8A-4147-A177-3AD203B41FA5}">
                      <a16:colId xmlns:a16="http://schemas.microsoft.com/office/drawing/2014/main" val="3406358116"/>
                    </a:ext>
                  </a:extLst>
                </a:gridCol>
              </a:tblGrid>
              <a:tr h="576454">
                <a:tc>
                  <a:txBody>
                    <a:bodyPr/>
                    <a:lstStyle/>
                    <a:p>
                      <a:r>
                        <a:rPr lang="en-US" sz="1100" dirty="0">
                          <a:solidFill>
                            <a:schemeClr val="tx1"/>
                          </a:solidFill>
                          <a:latin typeface="+mj-lt"/>
                          <a:cs typeface="Arial" panose="020B0604020202020204" pitchFamily="34" charset="0"/>
                        </a:rPr>
                        <a:t>Item</a:t>
                      </a:r>
                    </a:p>
                  </a:txBody>
                  <a:tcPr marL="91438" marR="91438" marT="34283" marB="34283"/>
                </a:tc>
                <a:tc>
                  <a:txBody>
                    <a:bodyPr/>
                    <a:lstStyle/>
                    <a:p>
                      <a:r>
                        <a:rPr lang="en-US" sz="1100" dirty="0">
                          <a:solidFill>
                            <a:schemeClr val="tx1"/>
                          </a:solidFill>
                          <a:latin typeface="+mj-lt"/>
                          <a:cs typeface="Arial" panose="020B0604020202020204" pitchFamily="34" charset="0"/>
                        </a:rPr>
                        <a:t>Policy</a:t>
                      </a:r>
                      <a:r>
                        <a:rPr lang="en-US" sz="1100" baseline="0" dirty="0">
                          <a:solidFill>
                            <a:schemeClr val="tx1"/>
                          </a:solidFill>
                          <a:latin typeface="+mj-lt"/>
                          <a:cs typeface="Arial" panose="020B0604020202020204" pitchFamily="34" charset="0"/>
                        </a:rPr>
                        <a:t> Effective Date</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C-IV</a:t>
                      </a:r>
                      <a:r>
                        <a:rPr lang="en-US" sz="1100" baseline="0" dirty="0">
                          <a:solidFill>
                            <a:schemeClr val="tx1"/>
                          </a:solidFill>
                          <a:latin typeface="+mj-lt"/>
                          <a:cs typeface="Arial" panose="020B0604020202020204" pitchFamily="34" charset="0"/>
                        </a:rPr>
                        <a:t> Status</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LRS Status</a:t>
                      </a:r>
                    </a:p>
                  </a:txBody>
                  <a:tcPr marL="91438" marR="91438" marT="34283" marB="34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j-lt"/>
                          <a:ea typeface="+mn-ea"/>
                          <a:cs typeface="Arial" panose="020B0604020202020204" pitchFamily="34" charset="0"/>
                        </a:rPr>
                        <a:t>Description</a:t>
                      </a:r>
                      <a:r>
                        <a:rPr lang="en-US" sz="1100" b="1" kern="1200" baseline="0" dirty="0">
                          <a:solidFill>
                            <a:schemeClr val="tx1"/>
                          </a:solidFill>
                          <a:latin typeface="+mj-lt"/>
                          <a:ea typeface="+mn-ea"/>
                          <a:cs typeface="Arial" panose="020B0604020202020204" pitchFamily="34" charset="0"/>
                        </a:rPr>
                        <a:t> – </a:t>
                      </a:r>
                      <a:r>
                        <a:rPr lang="en-US" sz="1100" b="1" kern="1200" baseline="0" dirty="0">
                          <a:solidFill>
                            <a:schemeClr val="dk1"/>
                          </a:solidFill>
                          <a:effectLst/>
                          <a:latin typeface="+mj-lt"/>
                          <a:ea typeface="+mn-ea"/>
                          <a:cs typeface="Arial" panose="020B0604020202020204" pitchFamily="34" charset="0"/>
                        </a:rPr>
                        <a:t>C-IV/LRS Implementation Effort</a:t>
                      </a:r>
                    </a:p>
                  </a:txBody>
                  <a:tcPr marL="91438" marR="91438" marT="34283" marB="34283"/>
                </a:tc>
                <a:extLst>
                  <a:ext uri="{0D108BD9-81ED-4DB2-BD59-A6C34878D82A}">
                    <a16:rowId xmlns:a16="http://schemas.microsoft.com/office/drawing/2014/main" val="2185081078"/>
                  </a:ext>
                </a:extLst>
              </a:tr>
              <a:tr h="5026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Arial" panose="020B0604020202020204" pitchFamily="34" charset="0"/>
                        </a:rPr>
                        <a:t>Changes to CalFresh Reporting Requirements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Arial" panose="020B0604020202020204" pitchFamily="34" charset="0"/>
                          <a:hlinkClick r:id="rId2"/>
                        </a:rPr>
                        <a:t>ACL 18-18</a:t>
                      </a:r>
                      <a:endParaRPr lang="en-US" sz="1400" kern="1200" baseline="0" dirty="0">
                        <a:solidFill>
                          <a:schemeClr val="dk1"/>
                        </a:solidFill>
                        <a:latin typeface="+mn-lt"/>
                        <a:ea typeface="+mn-ea"/>
                        <a:cs typeface="Arial" panose="020B0604020202020204" pitchFamily="34" charset="0"/>
                      </a:endParaRPr>
                    </a:p>
                  </a:txBody>
                  <a:tcPr marL="91448" marR="91448" marT="34291" marB="34291"/>
                </a:tc>
                <a:tc>
                  <a:txBody>
                    <a:bodyPr/>
                    <a:lstStyle/>
                    <a:p>
                      <a:r>
                        <a:rPr lang="en-US" sz="1400" i="0" dirty="0">
                          <a:solidFill>
                            <a:schemeClr val="tx1"/>
                          </a:solidFill>
                          <a:latin typeface="+mn-lt"/>
                          <a:cs typeface="Arial" panose="020B0604020202020204" pitchFamily="34" charset="0"/>
                        </a:rPr>
                        <a:t>5/8/2017</a:t>
                      </a:r>
                    </a:p>
                  </a:txBody>
                  <a:tcPr marL="91442" marR="91442" marT="34315" marB="343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SCR</a:t>
                      </a:r>
                      <a:r>
                        <a:rPr lang="en-US" sz="1400" baseline="0" dirty="0">
                          <a:latin typeface="+mn-lt"/>
                          <a:cs typeface="Arial" panose="020B0604020202020204" pitchFamily="34" charset="0"/>
                        </a:rPr>
                        <a:t> 100532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TBD</a:t>
                      </a:r>
                      <a:endParaRPr lang="en-US" sz="1400" dirty="0">
                        <a:latin typeface="+mn-lt"/>
                        <a:cs typeface="Arial" panose="020B0604020202020204" pitchFamily="34" charset="0"/>
                      </a:endParaRPr>
                    </a:p>
                  </a:txBody>
                  <a:tcPr marL="91442" marR="91442" marT="34315" marB="34315"/>
                </a:tc>
                <a:tc>
                  <a:txBody>
                    <a:bodyPr/>
                    <a:lstStyle/>
                    <a:p>
                      <a:r>
                        <a:rPr lang="en-US" sz="1400" kern="1200" dirty="0">
                          <a:solidFill>
                            <a:schemeClr val="tx1"/>
                          </a:solidFill>
                          <a:effectLst/>
                          <a:latin typeface="+mn-lt"/>
                          <a:ea typeface="+mn-ea"/>
                          <a:cs typeface="+mn-cs"/>
                        </a:rPr>
                        <a:t>SCR 54311</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Analysis</a:t>
                      </a:r>
                    </a:p>
                    <a:p>
                      <a:endParaRPr lang="en-US" sz="14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TBD</a:t>
                      </a:r>
                      <a:endParaRPr lang="en-US" sz="1400" dirty="0">
                        <a:latin typeface="+mn-lt"/>
                        <a:cs typeface="Arial" panose="020B0604020202020204" pitchFamily="34" charset="0"/>
                      </a:endParaRPr>
                    </a:p>
                    <a:p>
                      <a:endParaRPr lang="en-US" sz="1400" kern="1200" dirty="0">
                        <a:solidFill>
                          <a:schemeClr val="tx1"/>
                        </a:solidFill>
                        <a:effectLst/>
                        <a:latin typeface="+mn-lt"/>
                        <a:ea typeface="+mn-ea"/>
                        <a:cs typeface="+mn-cs"/>
                      </a:endParaRPr>
                    </a:p>
                  </a:txBody>
                  <a:tcPr marL="91442" marR="91442" marT="34315" marB="34315"/>
                </a:tc>
                <a:tc>
                  <a:txBody>
                    <a:bodyPr/>
                    <a:lstStyle/>
                    <a:p>
                      <a:pPr marL="0" indent="0">
                        <a:buFont typeface="Arial" panose="020B0604020202020204" pitchFamily="34" charset="0"/>
                        <a:buNone/>
                      </a:pPr>
                      <a:r>
                        <a:rPr lang="en-US" sz="1400" b="0" i="0" u="none" strike="noStrike" kern="1200" baseline="0" dirty="0">
                          <a:solidFill>
                            <a:schemeClr val="dk1"/>
                          </a:solidFill>
                          <a:latin typeface="+mn-lt"/>
                          <a:ea typeface="+mn-ea"/>
                          <a:cs typeface="+mn-cs"/>
                        </a:rPr>
                        <a:t>On the 4/11/18 CDSS/SAWS Policy call, CDSS reported the following:</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They are meeting with FNS on 4/12/18 to discuss question and concerns about this policy. </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They are going to explore the option of applying for a waiver, similar to Washington State. </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Some counties are being cited CAPER errors for this policy.  QC is not looking at the timeframe in which the NOA was mailed; they are just looking to see that the CF 30 was mailed.</a:t>
                      </a:r>
                    </a:p>
                    <a:p>
                      <a:pPr marL="285750" indent="-285750">
                        <a:buFont typeface="Arial" panose="020B0604020202020204" pitchFamily="34" charset="0"/>
                        <a:buChar char="•"/>
                      </a:pP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CDSS submitted a waiver to FNS to allow the CF 30 to be mailed along with another NOA. FNS approved a two year waiver, which is effective </a:t>
                      </a:r>
                      <a:r>
                        <a:rPr lang="en-US" sz="1600" kern="1200" dirty="0">
                          <a:solidFill>
                            <a:schemeClr val="dk1"/>
                          </a:solidFill>
                          <a:effectLst/>
                          <a:latin typeface="+mn-lt"/>
                          <a:ea typeface="+mn-ea"/>
                          <a:cs typeface="+mn-cs"/>
                        </a:rPr>
                        <a:t> </a:t>
                      </a:r>
                      <a:r>
                        <a:rPr lang="en-US" sz="1400" kern="1200" dirty="0">
                          <a:solidFill>
                            <a:schemeClr val="dk1"/>
                          </a:solidFill>
                          <a:effectLst/>
                          <a:latin typeface="+mn-lt"/>
                          <a:ea typeface="+mn-ea"/>
                          <a:cs typeface="+mn-cs"/>
                        </a:rPr>
                        <a:t>May 1, 2018 through April 30, 2020.  </a:t>
                      </a:r>
                    </a:p>
                    <a:p>
                      <a:r>
                        <a:rPr lang="en-US" sz="1400" b="0" i="0" u="none" strike="noStrike" kern="1200" baseline="0" dirty="0">
                          <a:solidFill>
                            <a:schemeClr val="dk1"/>
                          </a:solidFill>
                          <a:latin typeface="+mn-lt"/>
                          <a:ea typeface="+mn-ea"/>
                          <a:cs typeface="+mn-cs"/>
                        </a:rPr>
                        <a:t> CDSS is drafting an ACL with the waiver conditions.</a:t>
                      </a:r>
                    </a:p>
                    <a:p>
                      <a:pPr marL="0" indent="0" algn="ctr">
                        <a:buFont typeface="Arial" panose="020B0604020202020204" pitchFamily="34" charset="0"/>
                        <a:buNone/>
                      </a:pPr>
                      <a:endParaRPr lang="en-US" sz="1400" b="0" i="0" u="none" strike="noStrike" kern="1200" baseline="0" dirty="0">
                        <a:solidFill>
                          <a:schemeClr val="dk1"/>
                        </a:solidFill>
                        <a:latin typeface="+mn-lt"/>
                        <a:ea typeface="+mn-ea"/>
                        <a:cs typeface="+mn-cs"/>
                      </a:endParaRPr>
                    </a:p>
                    <a:p>
                      <a:r>
                        <a:rPr lang="en-US" sz="1400" b="1" i="0" u="none" strike="noStrike" kern="1200" baseline="0" dirty="0">
                          <a:solidFill>
                            <a:schemeClr val="dk1"/>
                          </a:solidFill>
                          <a:latin typeface="+mn-lt"/>
                          <a:ea typeface="+mn-ea"/>
                          <a:cs typeface="+mn-cs"/>
                        </a:rPr>
                        <a:t>C-IV/LRS Update: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The project teams will begin design once the final ACL is </a:t>
                      </a:r>
                      <a:r>
                        <a:rPr lang="en-US" sz="1400" b="0" i="0" u="none" strike="noStrike" kern="1200" baseline="0">
                          <a:solidFill>
                            <a:schemeClr val="dk1"/>
                          </a:solidFill>
                          <a:latin typeface="+mn-lt"/>
                          <a:ea typeface="+mn-ea"/>
                          <a:cs typeface="+mn-cs"/>
                        </a:rPr>
                        <a:t>published. </a:t>
                      </a:r>
                      <a:endParaRPr lang="en-US" sz="1400" b="0" i="0" u="none" strike="noStrike" kern="1200" baseline="0" dirty="0">
                        <a:solidFill>
                          <a:schemeClr val="dk1"/>
                        </a:solidFill>
                        <a:latin typeface="+mn-lt"/>
                        <a:ea typeface="+mn-ea"/>
                        <a:cs typeface="+mn-cs"/>
                      </a:endParaRPr>
                    </a:p>
                  </a:txBody>
                  <a:tcPr marL="91442" marR="91442" marT="34315" marB="34315"/>
                </a:tc>
                <a:extLst>
                  <a:ext uri="{0D108BD9-81ED-4DB2-BD59-A6C34878D82A}">
                    <a16:rowId xmlns:a16="http://schemas.microsoft.com/office/drawing/2014/main" val="852469471"/>
                  </a:ext>
                </a:extLst>
              </a:tr>
            </a:tbl>
          </a:graphicData>
        </a:graphic>
      </p:graphicFrame>
    </p:spTree>
    <p:extLst>
      <p:ext uri="{BB962C8B-B14F-4D97-AF65-F5344CB8AC3E}">
        <p14:creationId xmlns:p14="http://schemas.microsoft.com/office/powerpoint/2010/main" val="14898870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620000" cy="715962"/>
          </a:xfrm>
        </p:spPr>
        <p:txBody>
          <a:bodyPr/>
          <a:lstStyle/>
          <a:p>
            <a:pPr algn="r"/>
            <a:r>
              <a:rPr lang="en-US" dirty="0"/>
              <a:t>Policy Implementation</a:t>
            </a:r>
          </a:p>
        </p:txBody>
      </p:sp>
      <p:sp>
        <p:nvSpPr>
          <p:cNvPr id="5" name="Slide Number Placeholder 3"/>
          <p:cNvSpPr>
            <a:spLocks noGrp="1"/>
          </p:cNvSpPr>
          <p:nvPr>
            <p:ph type="sldNum" sz="quarter" idx="12"/>
          </p:nvPr>
        </p:nvSpPr>
        <p:spPr>
          <a:xfrm>
            <a:off x="7696201" y="6285434"/>
            <a:ext cx="762000" cy="42016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AC5FD-6117-434D-B9A5-ADA9E67FDCBD}" type="slidenum">
              <a:rPr kumimoji="0" lang="en-US" sz="14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aphicFrame>
        <p:nvGraphicFramePr>
          <p:cNvPr id="2" name="Table 1"/>
          <p:cNvGraphicFramePr>
            <a:graphicFrameLocks noGrp="1"/>
          </p:cNvGraphicFramePr>
          <p:nvPr>
            <p:extLst/>
          </p:nvPr>
        </p:nvGraphicFramePr>
        <p:xfrm>
          <a:off x="304800" y="990600"/>
          <a:ext cx="8610600" cy="5166396"/>
        </p:xfrm>
        <a:graphic>
          <a:graphicData uri="http://schemas.openxmlformats.org/drawingml/2006/table">
            <a:tbl>
              <a:tblPr firstRow="1" bandRow="1">
                <a:tableStyleId>{5C22544A-7EE6-4342-B048-85BDC9FD1C3A}</a:tableStyleId>
              </a:tblPr>
              <a:tblGrid>
                <a:gridCol w="1116187">
                  <a:extLst>
                    <a:ext uri="{9D8B030D-6E8A-4147-A177-3AD203B41FA5}">
                      <a16:colId xmlns:a16="http://schemas.microsoft.com/office/drawing/2014/main" val="1897634298"/>
                    </a:ext>
                  </a:extLst>
                </a:gridCol>
                <a:gridCol w="956734">
                  <a:extLst>
                    <a:ext uri="{9D8B030D-6E8A-4147-A177-3AD203B41FA5}">
                      <a16:colId xmlns:a16="http://schemas.microsoft.com/office/drawing/2014/main" val="1570552813"/>
                    </a:ext>
                  </a:extLst>
                </a:gridCol>
                <a:gridCol w="877005">
                  <a:extLst>
                    <a:ext uri="{9D8B030D-6E8A-4147-A177-3AD203B41FA5}">
                      <a16:colId xmlns:a16="http://schemas.microsoft.com/office/drawing/2014/main" val="2930224535"/>
                    </a:ext>
                  </a:extLst>
                </a:gridCol>
                <a:gridCol w="956734">
                  <a:extLst>
                    <a:ext uri="{9D8B030D-6E8A-4147-A177-3AD203B41FA5}">
                      <a16:colId xmlns:a16="http://schemas.microsoft.com/office/drawing/2014/main" val="3776382731"/>
                    </a:ext>
                  </a:extLst>
                </a:gridCol>
                <a:gridCol w="4703940">
                  <a:extLst>
                    <a:ext uri="{9D8B030D-6E8A-4147-A177-3AD203B41FA5}">
                      <a16:colId xmlns:a16="http://schemas.microsoft.com/office/drawing/2014/main" val="3406358116"/>
                    </a:ext>
                  </a:extLst>
                </a:gridCol>
              </a:tblGrid>
              <a:tr h="609600">
                <a:tc>
                  <a:txBody>
                    <a:bodyPr/>
                    <a:lstStyle/>
                    <a:p>
                      <a:r>
                        <a:rPr lang="en-US" sz="1200" dirty="0">
                          <a:solidFill>
                            <a:schemeClr val="tx1"/>
                          </a:solidFill>
                          <a:latin typeface="+mj-lt"/>
                          <a:cs typeface="Arial" panose="020B0604020202020204" pitchFamily="34" charset="0"/>
                        </a:rPr>
                        <a:t>Item</a:t>
                      </a:r>
                    </a:p>
                  </a:txBody>
                  <a:tcPr marL="91438" marR="91438" marT="34283" marB="34283"/>
                </a:tc>
                <a:tc>
                  <a:txBody>
                    <a:bodyPr/>
                    <a:lstStyle/>
                    <a:p>
                      <a:r>
                        <a:rPr lang="en-US" sz="1200" dirty="0">
                          <a:solidFill>
                            <a:schemeClr val="tx1"/>
                          </a:solidFill>
                          <a:latin typeface="+mj-lt"/>
                          <a:cs typeface="Arial" panose="020B0604020202020204" pitchFamily="34" charset="0"/>
                        </a:rPr>
                        <a:t>Policy</a:t>
                      </a:r>
                      <a:r>
                        <a:rPr lang="en-US" sz="1200" baseline="0" dirty="0">
                          <a:solidFill>
                            <a:schemeClr val="tx1"/>
                          </a:solidFill>
                          <a:latin typeface="+mj-lt"/>
                          <a:cs typeface="Arial" panose="020B0604020202020204" pitchFamily="34" charset="0"/>
                        </a:rPr>
                        <a:t> Effective Date</a:t>
                      </a:r>
                      <a:endParaRPr lang="en-US" sz="1200" dirty="0">
                        <a:solidFill>
                          <a:schemeClr val="tx1"/>
                        </a:solidFill>
                        <a:latin typeface="+mj-lt"/>
                        <a:cs typeface="Arial" panose="020B0604020202020204" pitchFamily="34" charset="0"/>
                      </a:endParaRPr>
                    </a:p>
                  </a:txBody>
                  <a:tcPr marL="91438" marR="91438" marT="34283" marB="34283"/>
                </a:tc>
                <a:tc>
                  <a:txBody>
                    <a:bodyPr/>
                    <a:lstStyle/>
                    <a:p>
                      <a:r>
                        <a:rPr lang="en-US" sz="1200" dirty="0">
                          <a:solidFill>
                            <a:schemeClr val="tx1"/>
                          </a:solidFill>
                          <a:latin typeface="+mj-lt"/>
                          <a:cs typeface="Arial" panose="020B0604020202020204" pitchFamily="34" charset="0"/>
                        </a:rPr>
                        <a:t>C-IV</a:t>
                      </a:r>
                      <a:r>
                        <a:rPr lang="en-US" sz="1200" baseline="0" dirty="0">
                          <a:solidFill>
                            <a:schemeClr val="tx1"/>
                          </a:solidFill>
                          <a:latin typeface="+mj-lt"/>
                          <a:cs typeface="Arial" panose="020B0604020202020204" pitchFamily="34" charset="0"/>
                        </a:rPr>
                        <a:t> Status</a:t>
                      </a:r>
                      <a:endParaRPr lang="en-US" sz="1200" dirty="0">
                        <a:solidFill>
                          <a:schemeClr val="tx1"/>
                        </a:solidFill>
                        <a:latin typeface="+mj-lt"/>
                        <a:cs typeface="Arial" panose="020B0604020202020204" pitchFamily="34" charset="0"/>
                      </a:endParaRPr>
                    </a:p>
                  </a:txBody>
                  <a:tcPr marL="91438" marR="91438" marT="34283" marB="34283"/>
                </a:tc>
                <a:tc>
                  <a:txBody>
                    <a:bodyPr/>
                    <a:lstStyle/>
                    <a:p>
                      <a:r>
                        <a:rPr lang="en-US" sz="1200" dirty="0">
                          <a:solidFill>
                            <a:schemeClr val="tx1"/>
                          </a:solidFill>
                          <a:latin typeface="+mj-lt"/>
                          <a:cs typeface="Arial" panose="020B0604020202020204" pitchFamily="34" charset="0"/>
                        </a:rPr>
                        <a:t>LRS Status</a:t>
                      </a:r>
                    </a:p>
                  </a:txBody>
                  <a:tcPr marL="91438" marR="91438" marT="34283" marB="34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j-lt"/>
                          <a:ea typeface="+mn-ea"/>
                          <a:cs typeface="Arial" panose="020B0604020202020204" pitchFamily="34" charset="0"/>
                        </a:rPr>
                        <a:t>Description</a:t>
                      </a:r>
                      <a:r>
                        <a:rPr lang="en-US" sz="1200" b="1" kern="1200" baseline="0" dirty="0">
                          <a:solidFill>
                            <a:schemeClr val="tx1"/>
                          </a:solidFill>
                          <a:latin typeface="+mj-lt"/>
                          <a:ea typeface="+mn-ea"/>
                          <a:cs typeface="Arial" panose="020B0604020202020204" pitchFamily="34" charset="0"/>
                        </a:rPr>
                        <a:t> – </a:t>
                      </a:r>
                      <a:r>
                        <a:rPr lang="en-US" sz="1200" b="1" kern="1200" baseline="0" dirty="0">
                          <a:solidFill>
                            <a:schemeClr val="dk1"/>
                          </a:solidFill>
                          <a:effectLst/>
                          <a:latin typeface="+mj-lt"/>
                          <a:ea typeface="+mn-ea"/>
                          <a:cs typeface="Arial" panose="020B0604020202020204" pitchFamily="34" charset="0"/>
                        </a:rPr>
                        <a:t>C-IV/LRS Implementation Effort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dk1"/>
                        </a:solidFill>
                        <a:effectLst/>
                        <a:latin typeface="+mj-lt"/>
                        <a:ea typeface="+mn-ea"/>
                        <a:cs typeface="Arial" panose="020B0604020202020204" pitchFamily="34" charset="0"/>
                      </a:endParaRPr>
                    </a:p>
                  </a:txBody>
                  <a:tcPr marL="91438" marR="91438" marT="34283" marB="34283"/>
                </a:tc>
                <a:extLst>
                  <a:ext uri="{0D108BD9-81ED-4DB2-BD59-A6C34878D82A}">
                    <a16:rowId xmlns:a16="http://schemas.microsoft.com/office/drawing/2014/main" val="2185081078"/>
                  </a:ext>
                </a:extLst>
              </a:tr>
              <a:tr h="44858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CalFresh Able-Bodied Adults without Dependents (ABAWDs)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baseline="0" dirty="0">
                          <a:latin typeface="+mn-lt"/>
                          <a:cs typeface="Arial" panose="020B0604020202020204" pitchFamily="34" charset="0"/>
                          <a:hlinkClick r:id="rId2"/>
                        </a:rPr>
                        <a:t>ACIN I-11-16</a:t>
                      </a:r>
                      <a:endParaRPr lang="en-US" sz="14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baseline="0" dirty="0">
                          <a:latin typeface="+mn-lt"/>
                          <a:cs typeface="Arial" panose="020B0604020202020204" pitchFamily="34" charset="0"/>
                          <a:hlinkClick r:id="rId3"/>
                        </a:rPr>
                        <a:t>ACIN I-88-16</a:t>
                      </a:r>
                      <a:endParaRPr lang="en-US" sz="14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baseline="0" dirty="0">
                          <a:latin typeface="+mn-lt"/>
                          <a:cs typeface="Arial" panose="020B0604020202020204" pitchFamily="34" charset="0"/>
                          <a:hlinkClick r:id=""/>
                        </a:rPr>
                        <a:t>ACL 18-08</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baseline="0" dirty="0">
                          <a:latin typeface="+mn-lt"/>
                          <a:cs typeface="Arial" panose="020B0604020202020204" pitchFamily="34" charset="0"/>
                          <a:hlinkClick r:id=""/>
                        </a:rPr>
                        <a:t>ABAWD Handbook</a:t>
                      </a:r>
                      <a:endParaRPr lang="en-US" sz="1400" dirty="0">
                        <a:latin typeface="+mn-lt"/>
                        <a:cs typeface="Arial" panose="020B0604020202020204" pitchFamily="34" charset="0"/>
                      </a:endParaRPr>
                    </a:p>
                  </a:txBody>
                  <a:tcPr marL="91448" marR="91448" marT="34291" marB="34291"/>
                </a:tc>
                <a:tc>
                  <a:txBody>
                    <a:bodyPr/>
                    <a:lstStyle/>
                    <a:p>
                      <a:r>
                        <a:rPr lang="en-US" sz="1400" i="0" baseline="0" dirty="0">
                          <a:solidFill>
                            <a:schemeClr val="tx1"/>
                          </a:solidFill>
                          <a:latin typeface="+mn-lt"/>
                          <a:cs typeface="Arial" panose="020B0604020202020204" pitchFamily="34" charset="0"/>
                        </a:rPr>
                        <a:t>1/1/2017  Fixed Clock</a:t>
                      </a:r>
                    </a:p>
                    <a:p>
                      <a:endParaRPr lang="en-US" sz="1400" i="0" baseline="0" dirty="0">
                        <a:solidFill>
                          <a:schemeClr val="tx1"/>
                        </a:solidFill>
                        <a:latin typeface="+mn-lt"/>
                        <a:cs typeface="Arial" panose="020B0604020202020204" pitchFamily="34" charset="0"/>
                      </a:endParaRPr>
                    </a:p>
                    <a:p>
                      <a:r>
                        <a:rPr lang="en-US" sz="1400" i="0" baseline="0" dirty="0">
                          <a:solidFill>
                            <a:schemeClr val="tx1"/>
                          </a:solidFill>
                          <a:latin typeface="+mn-lt"/>
                          <a:cs typeface="Arial" panose="020B0604020202020204" pitchFamily="34" charset="0"/>
                        </a:rPr>
                        <a:t>9/1/2018  </a:t>
                      </a:r>
                    </a:p>
                    <a:p>
                      <a:r>
                        <a:rPr lang="en-US" sz="1400" i="0" baseline="0" dirty="0">
                          <a:solidFill>
                            <a:schemeClr val="tx1"/>
                          </a:solidFill>
                          <a:latin typeface="+mn-lt"/>
                          <a:cs typeface="Arial" panose="020B0604020202020204" pitchFamily="34" charset="0"/>
                        </a:rPr>
                        <a:t>Waiver Expires</a:t>
                      </a:r>
                      <a:endParaRPr lang="en-US" sz="1400" i="0" dirty="0">
                        <a:solidFill>
                          <a:schemeClr val="tx1"/>
                        </a:solidFill>
                        <a:latin typeface="+mn-lt"/>
                        <a:cs typeface="Arial" panose="020B0604020202020204" pitchFamily="34" charset="0"/>
                      </a:endParaRPr>
                    </a:p>
                  </a:txBody>
                  <a:tcPr marL="91442" marR="91442" marT="34315" marB="343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SCR 7215</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Phase II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Release  Tentative</a:t>
                      </a:r>
                      <a:r>
                        <a:rPr lang="en-US" sz="1400" baseline="0" dirty="0">
                          <a:latin typeface="+mn-lt"/>
                          <a:cs typeface="Arial" panose="020B0604020202020204" pitchFamily="34" charset="0"/>
                        </a:rPr>
                        <a:t> 18.09</a:t>
                      </a:r>
                      <a:endParaRPr lang="en-US" sz="14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cs typeface="Arial" panose="020B0604020202020204" pitchFamily="34" charset="0"/>
                      </a:endParaRPr>
                    </a:p>
                  </a:txBody>
                  <a:tcPr marL="91442" marR="91442" marT="34315" marB="34315"/>
                </a:tc>
                <a:tc>
                  <a:txBody>
                    <a:bodyPr/>
                    <a:lstStyle/>
                    <a:p>
                      <a:r>
                        <a:rPr lang="en-US" sz="1400" dirty="0">
                          <a:solidFill>
                            <a:schemeClr val="tx1"/>
                          </a:solidFill>
                          <a:latin typeface="+mn-lt"/>
                          <a:cs typeface="Arial" panose="020B0604020202020204" pitchFamily="34" charset="0"/>
                        </a:rPr>
                        <a:t>SCR 50776</a:t>
                      </a:r>
                    </a:p>
                    <a:p>
                      <a:r>
                        <a:rPr lang="en-US" sz="1400" dirty="0">
                          <a:solidFill>
                            <a:schemeClr val="tx1"/>
                          </a:solidFill>
                          <a:latin typeface="+mn-lt"/>
                          <a:cs typeface="Arial" panose="020B0604020202020204" pitchFamily="34" charset="0"/>
                        </a:rPr>
                        <a:t>Phase II </a:t>
                      </a:r>
                    </a:p>
                    <a:p>
                      <a:endParaRPr lang="en-US" sz="1400" dirty="0">
                        <a:solidFill>
                          <a:schemeClr val="tx1"/>
                        </a:solidFill>
                        <a:latin typeface="+mn-lt"/>
                        <a:cs typeface="Arial" panose="020B0604020202020204" pitchFamily="34" charset="0"/>
                      </a:endParaRPr>
                    </a:p>
                    <a:p>
                      <a:r>
                        <a:rPr lang="en-US" sz="1400" dirty="0">
                          <a:solidFill>
                            <a:schemeClr val="tx1"/>
                          </a:solidFill>
                          <a:latin typeface="+mn-lt"/>
                          <a:cs typeface="Arial" panose="020B0604020202020204" pitchFamily="34" charset="0"/>
                        </a:rPr>
                        <a:t>Analysis</a:t>
                      </a:r>
                    </a:p>
                    <a:p>
                      <a:endParaRPr lang="en-US" sz="1400" dirty="0">
                        <a:solidFill>
                          <a:schemeClr val="tx1"/>
                        </a:solidFill>
                        <a:latin typeface="+mn-lt"/>
                        <a:cs typeface="Arial" panose="020B0604020202020204" pitchFamily="34" charset="0"/>
                      </a:endParaRPr>
                    </a:p>
                    <a:p>
                      <a:r>
                        <a:rPr lang="en-US" sz="1400" dirty="0">
                          <a:solidFill>
                            <a:schemeClr val="tx1"/>
                          </a:solidFill>
                          <a:latin typeface="+mn-lt"/>
                          <a:cs typeface="Arial" panose="020B0604020202020204" pitchFamily="34" charset="0"/>
                        </a:rPr>
                        <a:t>Release </a:t>
                      </a:r>
                    </a:p>
                    <a:p>
                      <a:r>
                        <a:rPr lang="en-US" sz="1400" dirty="0">
                          <a:solidFill>
                            <a:schemeClr val="tx1"/>
                          </a:solidFill>
                          <a:latin typeface="+mn-lt"/>
                          <a:cs typeface="Arial" panose="020B0604020202020204" pitchFamily="34" charset="0"/>
                        </a:rPr>
                        <a:t>TBD</a:t>
                      </a:r>
                    </a:p>
                  </a:txBody>
                  <a:tcPr marL="91442" marR="91442" marT="34315" marB="34315"/>
                </a:tc>
                <a:tc>
                  <a:txBody>
                    <a:bodyPr/>
                    <a:lstStyle/>
                    <a:p>
                      <a:pPr marL="0" lvl="0" indent="0" defTabSz="914400">
                        <a:lnSpc>
                          <a:spcPct val="100000"/>
                        </a:lnSpc>
                        <a:spcBef>
                          <a:spcPts val="0"/>
                        </a:spcBef>
                        <a:buClrTx/>
                        <a:buSzTx/>
                        <a:buNone/>
                        <a:defRPr/>
                      </a:pPr>
                      <a:r>
                        <a:rPr lang="en-US" sz="1400" dirty="0">
                          <a:solidFill>
                            <a:schemeClr val="dk1"/>
                          </a:solidFill>
                        </a:rPr>
                        <a:t>Due to the California</a:t>
                      </a:r>
                      <a:r>
                        <a:rPr lang="en-US" sz="1400" baseline="0" dirty="0">
                          <a:solidFill>
                            <a:schemeClr val="dk1"/>
                          </a:solidFill>
                        </a:rPr>
                        <a:t>’s high unemployment rate, it’s anticipated that in 2018 only three counties (Santa Clara, San Mateo, and San Francisco) will be subjected to the ABAWD policy. Therefore, in September CDSS submitted another ABAWD waiver to exempt the remaining 55 counties through 2018. A response from FNS is pending.</a:t>
                      </a:r>
                    </a:p>
                    <a:p>
                      <a:pPr marL="0" lvl="0" indent="0" defTabSz="914400">
                        <a:lnSpc>
                          <a:spcPct val="100000"/>
                        </a:lnSpc>
                        <a:spcBef>
                          <a:spcPts val="0"/>
                        </a:spcBef>
                        <a:buClrTx/>
                        <a:buSzTx/>
                        <a:buNone/>
                        <a:defRPr/>
                      </a:pPr>
                      <a:endParaRPr lang="en-US" sz="1400" baseline="0" dirty="0">
                        <a:solidFill>
                          <a:schemeClr val="dk1"/>
                        </a:solidFill>
                      </a:endParaRPr>
                    </a:p>
                    <a:p>
                      <a:pPr marL="0" lvl="0" indent="0" defTabSz="914400">
                        <a:lnSpc>
                          <a:spcPct val="100000"/>
                        </a:lnSpc>
                        <a:spcBef>
                          <a:spcPts val="0"/>
                        </a:spcBef>
                        <a:buClrTx/>
                        <a:buSzTx/>
                        <a:buNone/>
                        <a:defRPr/>
                      </a:pPr>
                      <a:r>
                        <a:rPr lang="en-US" sz="1400" kern="1200" dirty="0">
                          <a:solidFill>
                            <a:schemeClr val="dk1"/>
                          </a:solidFill>
                          <a:effectLst/>
                          <a:latin typeface="+mn-lt"/>
                          <a:ea typeface="+mn-ea"/>
                          <a:cs typeface="+mn-cs"/>
                        </a:rPr>
                        <a:t>At Self</a:t>
                      </a:r>
                      <a:r>
                        <a:rPr lang="en-US" sz="1400" kern="1200" baseline="0" dirty="0">
                          <a:solidFill>
                            <a:schemeClr val="dk1"/>
                          </a:solidFill>
                          <a:effectLst/>
                          <a:latin typeface="+mn-lt"/>
                          <a:ea typeface="+mn-ea"/>
                          <a:cs typeface="+mn-cs"/>
                        </a:rPr>
                        <a:t> Sufficiency in March, </a:t>
                      </a:r>
                      <a:r>
                        <a:rPr lang="en-US" sz="1400" kern="1200" dirty="0">
                          <a:solidFill>
                            <a:schemeClr val="dk1"/>
                          </a:solidFill>
                          <a:effectLst/>
                          <a:latin typeface="+mn-lt"/>
                          <a:ea typeface="+mn-ea"/>
                          <a:cs typeface="+mn-cs"/>
                        </a:rPr>
                        <a:t>CDSS reported that they are still waiting to hear from FNS on the waiver approval. However, based on the unemployment numbers, they feel confident that the waiver will be approved. </a:t>
                      </a:r>
                      <a:endParaRPr lang="en-US" sz="1400" b="0" kern="1200" baseline="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kern="1200" baseline="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The </a:t>
                      </a:r>
                      <a:r>
                        <a:rPr lang="en-US" sz="1400" kern="1200" dirty="0">
                          <a:solidFill>
                            <a:schemeClr val="dk1"/>
                          </a:solidFill>
                          <a:effectLst/>
                          <a:latin typeface="+mn-lt"/>
                          <a:ea typeface="+mn-ea"/>
                          <a:cs typeface="+mn-cs"/>
                          <a:hlinkClick r:id="rId4"/>
                        </a:rPr>
                        <a:t>ABAWD Handbook </a:t>
                      </a:r>
                      <a:r>
                        <a:rPr lang="en-US" sz="1400" kern="1200" dirty="0">
                          <a:solidFill>
                            <a:schemeClr val="dk1"/>
                          </a:solidFill>
                          <a:effectLst/>
                          <a:latin typeface="+mn-lt"/>
                          <a:ea typeface="+mn-ea"/>
                          <a:cs typeface="+mn-cs"/>
                        </a:rPr>
                        <a:t>was published</a:t>
                      </a:r>
                      <a:r>
                        <a:rPr lang="en-US" sz="1400" kern="1200" baseline="0" dirty="0">
                          <a:solidFill>
                            <a:schemeClr val="dk1"/>
                          </a:solidFill>
                          <a:effectLst/>
                          <a:latin typeface="+mn-lt"/>
                          <a:ea typeface="+mn-ea"/>
                          <a:cs typeface="+mn-cs"/>
                        </a:rPr>
                        <a:t> on 1/26/18. </a:t>
                      </a:r>
                      <a:r>
                        <a:rPr lang="en-US" sz="1400" kern="1200" dirty="0">
                          <a:solidFill>
                            <a:schemeClr val="dk1"/>
                          </a:solidFill>
                          <a:effectLst/>
                          <a:latin typeface="+mn-lt"/>
                          <a:ea typeface="+mn-ea"/>
                          <a:cs typeface="+mn-cs"/>
                        </a:rPr>
                        <a:t> </a:t>
                      </a:r>
                      <a:r>
                        <a:rPr lang="en-US" sz="1400" dirty="0">
                          <a:solidFill>
                            <a:schemeClr val="dk1"/>
                          </a:solidFill>
                          <a:cs typeface="Arial" panose="020B0604020202020204" pitchFamily="34" charset="0"/>
                        </a:rPr>
                        <a:t>The ABAWD handbook is a living document and will be updated by CDSS as policy is decided upon.</a:t>
                      </a:r>
                      <a:endParaRPr lang="en-US" sz="1400" kern="1200" baseline="0" dirty="0">
                        <a:solidFill>
                          <a:schemeClr val="dk1"/>
                        </a:solidFill>
                        <a:effectLst/>
                        <a:latin typeface="+mn-lt"/>
                        <a:ea typeface="+mn-ea"/>
                        <a:cs typeface="+mn-cs"/>
                      </a:endParaRPr>
                    </a:p>
                    <a:p>
                      <a:pPr marL="0" lvl="0" indent="0" defTabSz="914400">
                        <a:lnSpc>
                          <a:spcPct val="100000"/>
                        </a:lnSpc>
                        <a:spcBef>
                          <a:spcPts val="0"/>
                        </a:spcBef>
                        <a:buClrTx/>
                        <a:buSzTx/>
                        <a:buNone/>
                        <a:defRPr/>
                      </a:pPr>
                      <a:endParaRPr lang="en-US" sz="1400" dirty="0">
                        <a:solidFill>
                          <a:schemeClr val="dk1"/>
                        </a:solidFill>
                        <a:cs typeface="Arial" panose="020B0604020202020204" pitchFamily="34" charset="0"/>
                      </a:endParaRPr>
                    </a:p>
                    <a:p>
                      <a:pPr marL="0" lvl="0" indent="0" defTabSz="914400">
                        <a:lnSpc>
                          <a:spcPct val="100000"/>
                        </a:lnSpc>
                        <a:spcBef>
                          <a:spcPts val="0"/>
                        </a:spcBef>
                        <a:buClrTx/>
                        <a:buSzTx/>
                        <a:buNone/>
                        <a:defRPr/>
                      </a:pPr>
                      <a:r>
                        <a:rPr lang="en-US" sz="1400" dirty="0">
                          <a:solidFill>
                            <a:schemeClr val="dk1"/>
                          </a:solidFill>
                          <a:cs typeface="Arial" panose="020B0604020202020204" pitchFamily="34" charset="0"/>
                        </a:rPr>
                        <a:t>The critical items on which the State needs to provide direction are: </a:t>
                      </a:r>
                      <a:r>
                        <a:rPr lang="en-US" sz="1400" dirty="0">
                          <a:solidFill>
                            <a:schemeClr val="dk1"/>
                          </a:solidFill>
                        </a:rPr>
                        <a:t>NOAs/Forms, Exemptions including geographically waived areas, and the MEDS interface.</a:t>
                      </a:r>
                    </a:p>
                    <a:p>
                      <a:pPr marL="0" lvl="0" indent="0" defTabSz="914400">
                        <a:lnSpc>
                          <a:spcPct val="100000"/>
                        </a:lnSpc>
                        <a:spcBef>
                          <a:spcPts val="0"/>
                        </a:spcBef>
                        <a:buClrTx/>
                        <a:buSzTx/>
                        <a:buNone/>
                        <a:defRPr/>
                      </a:pPr>
                      <a:endParaRPr lang="en-US" sz="1400" b="0" kern="1200" baseline="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chemeClr val="dk1"/>
                          </a:solidFill>
                          <a:effectLst/>
                          <a:latin typeface="+mn-lt"/>
                          <a:ea typeface="+mn-ea"/>
                          <a:cs typeface="+mn-cs"/>
                        </a:rPr>
                        <a:t>  </a:t>
                      </a:r>
                      <a:r>
                        <a:rPr lang="en-US" sz="1400" kern="1200" dirty="0">
                          <a:solidFill>
                            <a:schemeClr val="dk1"/>
                          </a:solidFill>
                          <a:effectLst/>
                          <a:latin typeface="+mn-lt"/>
                          <a:ea typeface="+mn-ea"/>
                          <a:cs typeface="+mn-cs"/>
                        </a:rPr>
                        <a:t> -Continued on next slide-</a:t>
                      </a:r>
                      <a:endParaRPr lang="en-US" sz="1400" b="0" kern="1200" baseline="0" dirty="0">
                        <a:solidFill>
                          <a:schemeClr val="dk1"/>
                        </a:solidFill>
                        <a:effectLst/>
                        <a:latin typeface="+mn-lt"/>
                        <a:ea typeface="+mn-ea"/>
                        <a:cs typeface="+mn-cs"/>
                      </a:endParaRPr>
                    </a:p>
                  </a:txBody>
                  <a:tcPr marL="91442" marR="91442" marT="34315" marB="34315"/>
                </a:tc>
                <a:extLst>
                  <a:ext uri="{0D108BD9-81ED-4DB2-BD59-A6C34878D82A}">
                    <a16:rowId xmlns:a16="http://schemas.microsoft.com/office/drawing/2014/main" val="2694605828"/>
                  </a:ext>
                </a:extLst>
              </a:tr>
            </a:tbl>
          </a:graphicData>
        </a:graphic>
      </p:graphicFrame>
    </p:spTree>
    <p:extLst>
      <p:ext uri="{BB962C8B-B14F-4D97-AF65-F5344CB8AC3E}">
        <p14:creationId xmlns:p14="http://schemas.microsoft.com/office/powerpoint/2010/main" val="4940498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620000" cy="715962"/>
          </a:xfrm>
        </p:spPr>
        <p:txBody>
          <a:bodyPr/>
          <a:lstStyle/>
          <a:p>
            <a:pPr algn="r"/>
            <a:r>
              <a:rPr lang="en-US" dirty="0"/>
              <a:t>Policy Implementation</a:t>
            </a:r>
          </a:p>
        </p:txBody>
      </p:sp>
      <p:sp>
        <p:nvSpPr>
          <p:cNvPr id="5" name="Slide Number Placeholder 3"/>
          <p:cNvSpPr>
            <a:spLocks noGrp="1"/>
          </p:cNvSpPr>
          <p:nvPr>
            <p:ph type="sldNum" sz="quarter" idx="12"/>
          </p:nvPr>
        </p:nvSpPr>
        <p:spPr>
          <a:xfrm>
            <a:off x="7696201" y="6285434"/>
            <a:ext cx="762000" cy="42016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AC5FD-6117-434D-B9A5-ADA9E67FDCBD}" type="slidenum">
              <a:rPr kumimoji="0" lang="en-US" sz="14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aphicFrame>
        <p:nvGraphicFramePr>
          <p:cNvPr id="2" name="Table 1"/>
          <p:cNvGraphicFramePr>
            <a:graphicFrameLocks noGrp="1"/>
          </p:cNvGraphicFramePr>
          <p:nvPr>
            <p:extLst/>
          </p:nvPr>
        </p:nvGraphicFramePr>
        <p:xfrm>
          <a:off x="304800" y="1295400"/>
          <a:ext cx="8610600" cy="4903559"/>
        </p:xfrm>
        <a:graphic>
          <a:graphicData uri="http://schemas.openxmlformats.org/drawingml/2006/table">
            <a:tbl>
              <a:tblPr firstRow="1" bandRow="1">
                <a:tableStyleId>{5C22544A-7EE6-4342-B048-85BDC9FD1C3A}</a:tableStyleId>
              </a:tblPr>
              <a:tblGrid>
                <a:gridCol w="1116187">
                  <a:extLst>
                    <a:ext uri="{9D8B030D-6E8A-4147-A177-3AD203B41FA5}">
                      <a16:colId xmlns:a16="http://schemas.microsoft.com/office/drawing/2014/main" val="1897634298"/>
                    </a:ext>
                  </a:extLst>
                </a:gridCol>
                <a:gridCol w="956734">
                  <a:extLst>
                    <a:ext uri="{9D8B030D-6E8A-4147-A177-3AD203B41FA5}">
                      <a16:colId xmlns:a16="http://schemas.microsoft.com/office/drawing/2014/main" val="1570552813"/>
                    </a:ext>
                  </a:extLst>
                </a:gridCol>
                <a:gridCol w="877005">
                  <a:extLst>
                    <a:ext uri="{9D8B030D-6E8A-4147-A177-3AD203B41FA5}">
                      <a16:colId xmlns:a16="http://schemas.microsoft.com/office/drawing/2014/main" val="2930224535"/>
                    </a:ext>
                  </a:extLst>
                </a:gridCol>
                <a:gridCol w="956734">
                  <a:extLst>
                    <a:ext uri="{9D8B030D-6E8A-4147-A177-3AD203B41FA5}">
                      <a16:colId xmlns:a16="http://schemas.microsoft.com/office/drawing/2014/main" val="3776382731"/>
                    </a:ext>
                  </a:extLst>
                </a:gridCol>
                <a:gridCol w="4703940">
                  <a:extLst>
                    <a:ext uri="{9D8B030D-6E8A-4147-A177-3AD203B41FA5}">
                      <a16:colId xmlns:a16="http://schemas.microsoft.com/office/drawing/2014/main" val="3406358116"/>
                    </a:ext>
                  </a:extLst>
                </a:gridCol>
              </a:tblGrid>
              <a:tr h="590447">
                <a:tc>
                  <a:txBody>
                    <a:bodyPr/>
                    <a:lstStyle/>
                    <a:p>
                      <a:r>
                        <a:rPr lang="en-US" sz="1200" dirty="0">
                          <a:solidFill>
                            <a:schemeClr val="tx1"/>
                          </a:solidFill>
                          <a:latin typeface="+mj-lt"/>
                          <a:cs typeface="Arial" panose="020B0604020202020204" pitchFamily="34" charset="0"/>
                        </a:rPr>
                        <a:t>Item</a:t>
                      </a:r>
                    </a:p>
                  </a:txBody>
                  <a:tcPr marL="91438" marR="91438" marT="34283" marB="34283"/>
                </a:tc>
                <a:tc>
                  <a:txBody>
                    <a:bodyPr/>
                    <a:lstStyle/>
                    <a:p>
                      <a:r>
                        <a:rPr lang="en-US" sz="1200" dirty="0">
                          <a:solidFill>
                            <a:schemeClr val="tx1"/>
                          </a:solidFill>
                          <a:latin typeface="+mj-lt"/>
                          <a:cs typeface="Arial" panose="020B0604020202020204" pitchFamily="34" charset="0"/>
                        </a:rPr>
                        <a:t>Policy</a:t>
                      </a:r>
                      <a:r>
                        <a:rPr lang="en-US" sz="1200" baseline="0" dirty="0">
                          <a:solidFill>
                            <a:schemeClr val="tx1"/>
                          </a:solidFill>
                          <a:latin typeface="+mj-lt"/>
                          <a:cs typeface="Arial" panose="020B0604020202020204" pitchFamily="34" charset="0"/>
                        </a:rPr>
                        <a:t> Effective Date</a:t>
                      </a:r>
                      <a:endParaRPr lang="en-US" sz="1200" dirty="0">
                        <a:solidFill>
                          <a:schemeClr val="tx1"/>
                        </a:solidFill>
                        <a:latin typeface="+mj-lt"/>
                        <a:cs typeface="Arial" panose="020B0604020202020204" pitchFamily="34" charset="0"/>
                      </a:endParaRPr>
                    </a:p>
                  </a:txBody>
                  <a:tcPr marL="91438" marR="91438" marT="34283" marB="34283"/>
                </a:tc>
                <a:tc>
                  <a:txBody>
                    <a:bodyPr/>
                    <a:lstStyle/>
                    <a:p>
                      <a:r>
                        <a:rPr lang="en-US" sz="1200" dirty="0">
                          <a:solidFill>
                            <a:schemeClr val="tx1"/>
                          </a:solidFill>
                          <a:latin typeface="+mj-lt"/>
                          <a:cs typeface="Arial" panose="020B0604020202020204" pitchFamily="34" charset="0"/>
                        </a:rPr>
                        <a:t>C-IV</a:t>
                      </a:r>
                      <a:r>
                        <a:rPr lang="en-US" sz="1200" baseline="0" dirty="0">
                          <a:solidFill>
                            <a:schemeClr val="tx1"/>
                          </a:solidFill>
                          <a:latin typeface="+mj-lt"/>
                          <a:cs typeface="Arial" panose="020B0604020202020204" pitchFamily="34" charset="0"/>
                        </a:rPr>
                        <a:t> Status</a:t>
                      </a:r>
                      <a:endParaRPr lang="en-US" sz="1200" dirty="0">
                        <a:solidFill>
                          <a:schemeClr val="tx1"/>
                        </a:solidFill>
                        <a:latin typeface="+mj-lt"/>
                        <a:cs typeface="Arial" panose="020B0604020202020204" pitchFamily="34" charset="0"/>
                      </a:endParaRPr>
                    </a:p>
                  </a:txBody>
                  <a:tcPr marL="91438" marR="91438" marT="34283" marB="34283"/>
                </a:tc>
                <a:tc>
                  <a:txBody>
                    <a:bodyPr/>
                    <a:lstStyle/>
                    <a:p>
                      <a:r>
                        <a:rPr lang="en-US" sz="1200" dirty="0">
                          <a:solidFill>
                            <a:schemeClr val="tx1"/>
                          </a:solidFill>
                          <a:latin typeface="+mj-lt"/>
                          <a:cs typeface="Arial" panose="020B0604020202020204" pitchFamily="34" charset="0"/>
                        </a:rPr>
                        <a:t>LRS Status</a:t>
                      </a:r>
                    </a:p>
                  </a:txBody>
                  <a:tcPr marL="91438" marR="91438" marT="34283" marB="34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j-lt"/>
                          <a:ea typeface="+mn-ea"/>
                          <a:cs typeface="Arial" panose="020B0604020202020204" pitchFamily="34" charset="0"/>
                        </a:rPr>
                        <a:t>Description</a:t>
                      </a:r>
                      <a:r>
                        <a:rPr lang="en-US" sz="1200" b="1" kern="1200" baseline="0" dirty="0">
                          <a:solidFill>
                            <a:schemeClr val="tx1"/>
                          </a:solidFill>
                          <a:latin typeface="+mj-lt"/>
                          <a:ea typeface="+mn-ea"/>
                          <a:cs typeface="Arial" panose="020B0604020202020204" pitchFamily="34" charset="0"/>
                        </a:rPr>
                        <a:t> – </a:t>
                      </a:r>
                      <a:r>
                        <a:rPr lang="en-US" sz="1200" b="1" kern="1200" baseline="0" dirty="0">
                          <a:solidFill>
                            <a:schemeClr val="dk1"/>
                          </a:solidFill>
                          <a:effectLst/>
                          <a:latin typeface="+mj-lt"/>
                          <a:ea typeface="+mn-ea"/>
                          <a:cs typeface="Arial" panose="020B0604020202020204" pitchFamily="34" charset="0"/>
                        </a:rPr>
                        <a:t>C-IV/LRS Implementation Effort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dk1"/>
                        </a:solidFill>
                        <a:effectLst/>
                        <a:latin typeface="+mj-lt"/>
                        <a:ea typeface="+mn-ea"/>
                        <a:cs typeface="Arial" panose="020B0604020202020204" pitchFamily="34" charset="0"/>
                      </a:endParaRPr>
                    </a:p>
                  </a:txBody>
                  <a:tcPr marL="91438" marR="91438" marT="34283" marB="34283"/>
                </a:tc>
                <a:extLst>
                  <a:ext uri="{0D108BD9-81ED-4DB2-BD59-A6C34878D82A}">
                    <a16:rowId xmlns:a16="http://schemas.microsoft.com/office/drawing/2014/main" val="2185081078"/>
                  </a:ext>
                </a:extLst>
              </a:tr>
              <a:tr h="42863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CalFresh Able-Bodied Adults without Dependents (ABAWDs)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baseline="0" dirty="0">
                          <a:latin typeface="+mn-lt"/>
                          <a:cs typeface="Arial" panose="020B0604020202020204" pitchFamily="34" charset="0"/>
                          <a:hlinkClick r:id="rId2"/>
                        </a:rPr>
                        <a:t>ACIN I-11-16</a:t>
                      </a:r>
                      <a:endParaRPr lang="en-US" sz="14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baseline="0" dirty="0">
                          <a:latin typeface="+mn-lt"/>
                          <a:cs typeface="Arial" panose="020B0604020202020204" pitchFamily="34" charset="0"/>
                          <a:hlinkClick r:id="rId3"/>
                        </a:rPr>
                        <a:t>ACIN I-88-16</a:t>
                      </a:r>
                      <a:endParaRPr lang="en-US" sz="1400" dirty="0">
                        <a:latin typeface="+mn-lt"/>
                        <a:cs typeface="Arial" panose="020B0604020202020204" pitchFamily="34" charset="0"/>
                      </a:endParaRPr>
                    </a:p>
                  </a:txBody>
                  <a:tcPr marL="91448" marR="91448" marT="34291" marB="34291"/>
                </a:tc>
                <a:tc>
                  <a:txBody>
                    <a:bodyPr/>
                    <a:lstStyle/>
                    <a:p>
                      <a:r>
                        <a:rPr lang="en-US" sz="1400" i="0" baseline="0" dirty="0">
                          <a:solidFill>
                            <a:schemeClr val="tx1"/>
                          </a:solidFill>
                          <a:latin typeface="+mn-lt"/>
                          <a:cs typeface="Arial" panose="020B0604020202020204" pitchFamily="34" charset="0"/>
                        </a:rPr>
                        <a:t>1/1/2017  Fixed Clock</a:t>
                      </a:r>
                    </a:p>
                    <a:p>
                      <a:endParaRPr lang="en-US" sz="1400" i="0" baseline="0" dirty="0">
                        <a:solidFill>
                          <a:schemeClr val="tx1"/>
                        </a:solidFill>
                        <a:latin typeface="+mn-lt"/>
                        <a:cs typeface="Arial" panose="020B0604020202020204" pitchFamily="34" charset="0"/>
                      </a:endParaRPr>
                    </a:p>
                    <a:p>
                      <a:r>
                        <a:rPr lang="en-US" sz="1400" i="0" baseline="0" dirty="0">
                          <a:solidFill>
                            <a:schemeClr val="tx1"/>
                          </a:solidFill>
                          <a:latin typeface="+mn-lt"/>
                          <a:cs typeface="Arial" panose="020B0604020202020204" pitchFamily="34" charset="0"/>
                        </a:rPr>
                        <a:t>9/1/2018  </a:t>
                      </a:r>
                    </a:p>
                    <a:p>
                      <a:r>
                        <a:rPr lang="en-US" sz="1400" i="0" baseline="0" dirty="0">
                          <a:solidFill>
                            <a:schemeClr val="tx1"/>
                          </a:solidFill>
                          <a:latin typeface="+mn-lt"/>
                          <a:cs typeface="Arial" panose="020B0604020202020204" pitchFamily="34" charset="0"/>
                        </a:rPr>
                        <a:t>Waiver Expires</a:t>
                      </a:r>
                      <a:endParaRPr lang="en-US" sz="1400" i="0" dirty="0">
                        <a:solidFill>
                          <a:schemeClr val="tx1"/>
                        </a:solidFill>
                        <a:latin typeface="+mn-lt"/>
                        <a:cs typeface="Arial" panose="020B0604020202020204" pitchFamily="34" charset="0"/>
                      </a:endParaRPr>
                    </a:p>
                  </a:txBody>
                  <a:tcPr marL="91442" marR="91442" marT="34315" marB="343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SCR 7215</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Phase II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Tentative</a:t>
                      </a:r>
                      <a:r>
                        <a:rPr lang="en-US" sz="1400" baseline="0" dirty="0">
                          <a:latin typeface="+mn-lt"/>
                          <a:cs typeface="Arial" panose="020B0604020202020204" pitchFamily="34" charset="0"/>
                        </a:rPr>
                        <a:t> 18.09</a:t>
                      </a:r>
                      <a:endParaRPr lang="en-US" sz="14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cs typeface="Arial" panose="020B0604020202020204" pitchFamily="34" charset="0"/>
                      </a:endParaRPr>
                    </a:p>
                  </a:txBody>
                  <a:tcPr marL="91442" marR="91442" marT="34315" marB="34315"/>
                </a:tc>
                <a:tc>
                  <a:txBody>
                    <a:bodyPr/>
                    <a:lstStyle/>
                    <a:p>
                      <a:r>
                        <a:rPr lang="en-US" sz="1400" dirty="0">
                          <a:solidFill>
                            <a:schemeClr val="tx1"/>
                          </a:solidFill>
                          <a:latin typeface="+mn-lt"/>
                          <a:cs typeface="Arial" panose="020B0604020202020204" pitchFamily="34" charset="0"/>
                        </a:rPr>
                        <a:t>SCR 50776</a:t>
                      </a:r>
                    </a:p>
                    <a:p>
                      <a:r>
                        <a:rPr lang="en-US" sz="1400" dirty="0">
                          <a:solidFill>
                            <a:schemeClr val="tx1"/>
                          </a:solidFill>
                          <a:latin typeface="+mn-lt"/>
                          <a:cs typeface="Arial" panose="020B0604020202020204" pitchFamily="34" charset="0"/>
                        </a:rPr>
                        <a:t>Phase II </a:t>
                      </a:r>
                    </a:p>
                    <a:p>
                      <a:endParaRPr lang="en-US" sz="1400" dirty="0">
                        <a:solidFill>
                          <a:schemeClr val="tx1"/>
                        </a:solidFill>
                        <a:latin typeface="+mn-lt"/>
                        <a:cs typeface="Arial" panose="020B0604020202020204" pitchFamily="34" charset="0"/>
                      </a:endParaRPr>
                    </a:p>
                    <a:p>
                      <a:r>
                        <a:rPr lang="en-US" sz="1400" dirty="0">
                          <a:solidFill>
                            <a:schemeClr val="tx1"/>
                          </a:solidFill>
                          <a:latin typeface="+mn-lt"/>
                          <a:cs typeface="Arial" panose="020B0604020202020204" pitchFamily="34" charset="0"/>
                        </a:rPr>
                        <a:t>Analysis</a:t>
                      </a:r>
                    </a:p>
                    <a:p>
                      <a:endParaRPr lang="en-US" sz="1400" dirty="0">
                        <a:solidFill>
                          <a:schemeClr val="tx1"/>
                        </a:solidFill>
                        <a:latin typeface="+mn-lt"/>
                        <a:cs typeface="Arial" panose="020B0604020202020204" pitchFamily="34" charset="0"/>
                      </a:endParaRPr>
                    </a:p>
                    <a:p>
                      <a:r>
                        <a:rPr lang="en-US" sz="1400" dirty="0">
                          <a:solidFill>
                            <a:schemeClr val="tx1"/>
                          </a:solidFill>
                          <a:latin typeface="+mn-lt"/>
                          <a:cs typeface="Arial" panose="020B0604020202020204" pitchFamily="34" charset="0"/>
                        </a:rPr>
                        <a:t>Release </a:t>
                      </a:r>
                    </a:p>
                    <a:p>
                      <a:r>
                        <a:rPr lang="en-US" sz="1400" dirty="0">
                          <a:solidFill>
                            <a:schemeClr val="tx1"/>
                          </a:solidFill>
                          <a:latin typeface="+mn-lt"/>
                          <a:cs typeface="Arial" panose="020B0604020202020204" pitchFamily="34" charset="0"/>
                        </a:rPr>
                        <a:t>TBD</a:t>
                      </a:r>
                    </a:p>
                  </a:txBody>
                  <a:tcPr marL="91442" marR="91442" marT="34315" marB="343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effectLst/>
                          <a:latin typeface="+mn-lt"/>
                          <a:ea typeface="+mn-ea"/>
                          <a:cs typeface="+mn-cs"/>
                        </a:rPr>
                        <a:t>In February CDSS kicked off the SAWS ABAWD Automation meetings. These meetings will address SAWS questions associated to automating the ABAWD policy. </a:t>
                      </a:r>
                      <a:endParaRPr lang="en-US" sz="1400" dirty="0">
                        <a:solidFill>
                          <a:schemeClr val="dk1"/>
                        </a:solidFill>
                      </a:endParaRPr>
                    </a:p>
                    <a:p>
                      <a:pPr marL="0" lvl="0" indent="0" defTabSz="914400">
                        <a:lnSpc>
                          <a:spcPct val="100000"/>
                        </a:lnSpc>
                        <a:spcBef>
                          <a:spcPts val="0"/>
                        </a:spcBef>
                        <a:buClrTx/>
                        <a:buSzTx/>
                        <a:buNone/>
                        <a:defRPr/>
                      </a:pPr>
                      <a:endParaRPr lang="en-US" sz="1400" dirty="0">
                        <a:solidFill>
                          <a:schemeClr val="dk1"/>
                        </a:solidFill>
                      </a:endParaRPr>
                    </a:p>
                    <a:p>
                      <a:r>
                        <a:rPr lang="en-US" sz="1400" b="1" kern="1200" dirty="0">
                          <a:solidFill>
                            <a:schemeClr val="dk1"/>
                          </a:solidFill>
                          <a:effectLst/>
                          <a:latin typeface="+mn-lt"/>
                          <a:ea typeface="+mn-ea"/>
                          <a:cs typeface="+mn-cs"/>
                        </a:rPr>
                        <a:t>C-IV/LRS Implementation:</a:t>
                      </a:r>
                    </a:p>
                    <a:p>
                      <a:r>
                        <a:rPr lang="en-US" sz="1400" kern="1200" dirty="0">
                          <a:solidFill>
                            <a:schemeClr val="dk1"/>
                          </a:solidFill>
                          <a:effectLst/>
                          <a:latin typeface="+mn-lt"/>
                          <a:ea typeface="+mn-ea"/>
                          <a:cs typeface="+mn-cs"/>
                        </a:rPr>
                        <a:t>The project is working on documenting  system changes and participating in the SAWS ABAWD Automation meeting with CDSS.</a:t>
                      </a:r>
                    </a:p>
                    <a:p>
                      <a:endParaRPr lang="en-US" sz="1400" kern="120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Considering the CalACES counties will continue to be on an ABAWD waiver until 9/1/2019, all the recent policy changes, and those that are in progress, the CalACES Project believes we need to move the ABAWD Phase II implementation to January 21, 2019. CDSS is in agreement with moving CalACES moving the ABAWD implementation to January 21, 2019.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mn-lt"/>
                        <a:ea typeface="+mn-ea"/>
                        <a:cs typeface="+mn-cs"/>
                      </a:endParaRPr>
                    </a:p>
                    <a:p>
                      <a:endParaRPr lang="en-US" sz="1400" dirty="0">
                        <a:solidFill>
                          <a:schemeClr val="dk1"/>
                        </a:solidFill>
                      </a:endParaRPr>
                    </a:p>
                  </a:txBody>
                  <a:tcPr marL="91442" marR="91442" marT="34315" marB="34315"/>
                </a:tc>
                <a:extLst>
                  <a:ext uri="{0D108BD9-81ED-4DB2-BD59-A6C34878D82A}">
                    <a16:rowId xmlns:a16="http://schemas.microsoft.com/office/drawing/2014/main" val="2694605828"/>
                  </a:ext>
                </a:extLst>
              </a:tr>
            </a:tbl>
          </a:graphicData>
        </a:graphic>
      </p:graphicFrame>
    </p:spTree>
    <p:extLst>
      <p:ext uri="{BB962C8B-B14F-4D97-AF65-F5344CB8AC3E}">
        <p14:creationId xmlns:p14="http://schemas.microsoft.com/office/powerpoint/2010/main" val="21289106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7620000" cy="533400"/>
          </a:xfrm>
        </p:spPr>
        <p:txBody>
          <a:bodyPr>
            <a:normAutofit fontScale="90000"/>
          </a:bodyPr>
          <a:lstStyle/>
          <a:p>
            <a:pPr algn="r"/>
            <a:r>
              <a:rPr lang="en-US" dirty="0"/>
              <a:t>Policy Implementation</a:t>
            </a:r>
          </a:p>
        </p:txBody>
      </p:sp>
      <p:sp>
        <p:nvSpPr>
          <p:cNvPr id="5"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AC5FD-6117-434D-B9A5-ADA9E67FDCBD}" type="slidenum">
              <a:rPr kumimoji="0" lang="en-US" sz="14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aphicFrame>
        <p:nvGraphicFramePr>
          <p:cNvPr id="2" name="Table 1"/>
          <p:cNvGraphicFramePr>
            <a:graphicFrameLocks noGrp="1"/>
          </p:cNvGraphicFramePr>
          <p:nvPr>
            <p:extLst/>
          </p:nvPr>
        </p:nvGraphicFramePr>
        <p:xfrm>
          <a:off x="228600" y="685805"/>
          <a:ext cx="8686800" cy="5360187"/>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1897634298"/>
                    </a:ext>
                  </a:extLst>
                </a:gridCol>
                <a:gridCol w="914400">
                  <a:extLst>
                    <a:ext uri="{9D8B030D-6E8A-4147-A177-3AD203B41FA5}">
                      <a16:colId xmlns:a16="http://schemas.microsoft.com/office/drawing/2014/main" val="1570552813"/>
                    </a:ext>
                  </a:extLst>
                </a:gridCol>
                <a:gridCol w="762000">
                  <a:extLst>
                    <a:ext uri="{9D8B030D-6E8A-4147-A177-3AD203B41FA5}">
                      <a16:colId xmlns:a16="http://schemas.microsoft.com/office/drawing/2014/main" val="2930224535"/>
                    </a:ext>
                  </a:extLst>
                </a:gridCol>
                <a:gridCol w="762000">
                  <a:extLst>
                    <a:ext uri="{9D8B030D-6E8A-4147-A177-3AD203B41FA5}">
                      <a16:colId xmlns:a16="http://schemas.microsoft.com/office/drawing/2014/main" val="3776382731"/>
                    </a:ext>
                  </a:extLst>
                </a:gridCol>
                <a:gridCol w="5181600">
                  <a:extLst>
                    <a:ext uri="{9D8B030D-6E8A-4147-A177-3AD203B41FA5}">
                      <a16:colId xmlns:a16="http://schemas.microsoft.com/office/drawing/2014/main" val="3406358116"/>
                    </a:ext>
                  </a:extLst>
                </a:gridCol>
              </a:tblGrid>
              <a:tr h="545294">
                <a:tc>
                  <a:txBody>
                    <a:bodyPr/>
                    <a:lstStyle/>
                    <a:p>
                      <a:r>
                        <a:rPr lang="en-US" sz="1100" dirty="0">
                          <a:solidFill>
                            <a:schemeClr val="tx1"/>
                          </a:solidFill>
                          <a:latin typeface="+mj-lt"/>
                          <a:cs typeface="Arial" panose="020B0604020202020204" pitchFamily="34" charset="0"/>
                        </a:rPr>
                        <a:t>Item</a:t>
                      </a:r>
                    </a:p>
                  </a:txBody>
                  <a:tcPr marL="91438" marR="91438" marT="34283" marB="34283"/>
                </a:tc>
                <a:tc>
                  <a:txBody>
                    <a:bodyPr/>
                    <a:lstStyle/>
                    <a:p>
                      <a:r>
                        <a:rPr lang="en-US" sz="1100" dirty="0">
                          <a:solidFill>
                            <a:schemeClr val="tx1"/>
                          </a:solidFill>
                          <a:latin typeface="+mj-lt"/>
                          <a:cs typeface="Arial" panose="020B0604020202020204" pitchFamily="34" charset="0"/>
                        </a:rPr>
                        <a:t>Policy</a:t>
                      </a:r>
                      <a:r>
                        <a:rPr lang="en-US" sz="1100" baseline="0" dirty="0">
                          <a:solidFill>
                            <a:schemeClr val="tx1"/>
                          </a:solidFill>
                          <a:latin typeface="+mj-lt"/>
                          <a:cs typeface="Arial" panose="020B0604020202020204" pitchFamily="34" charset="0"/>
                        </a:rPr>
                        <a:t> Effective Date</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C-IV</a:t>
                      </a:r>
                      <a:r>
                        <a:rPr lang="en-US" sz="1100" baseline="0" dirty="0">
                          <a:solidFill>
                            <a:schemeClr val="tx1"/>
                          </a:solidFill>
                          <a:latin typeface="+mj-lt"/>
                          <a:cs typeface="Arial" panose="020B0604020202020204" pitchFamily="34" charset="0"/>
                        </a:rPr>
                        <a:t> Status</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LRS Status</a:t>
                      </a:r>
                    </a:p>
                  </a:txBody>
                  <a:tcPr marL="91438" marR="91438" marT="34283" marB="34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j-lt"/>
                          <a:ea typeface="+mn-ea"/>
                          <a:cs typeface="Arial" panose="020B0604020202020204" pitchFamily="34" charset="0"/>
                        </a:rPr>
                        <a:t>Description</a:t>
                      </a:r>
                      <a:r>
                        <a:rPr lang="en-US" sz="1100" b="1" kern="1200" baseline="0" dirty="0">
                          <a:solidFill>
                            <a:schemeClr val="tx1"/>
                          </a:solidFill>
                          <a:latin typeface="+mj-lt"/>
                          <a:ea typeface="+mn-ea"/>
                          <a:cs typeface="Arial" panose="020B0604020202020204" pitchFamily="34" charset="0"/>
                        </a:rPr>
                        <a:t> – </a:t>
                      </a:r>
                      <a:r>
                        <a:rPr lang="en-US" sz="1100" b="1" kern="1200" baseline="0" dirty="0">
                          <a:solidFill>
                            <a:schemeClr val="dk1"/>
                          </a:solidFill>
                          <a:effectLst/>
                          <a:latin typeface="+mj-lt"/>
                          <a:ea typeface="+mn-ea"/>
                          <a:cs typeface="Arial" panose="020B0604020202020204" pitchFamily="34" charset="0"/>
                        </a:rPr>
                        <a:t>C-IV/LRS Implementation Effort</a:t>
                      </a:r>
                    </a:p>
                  </a:txBody>
                  <a:tcPr marL="91438" marR="91438" marT="34283" marB="34283"/>
                </a:tc>
                <a:extLst>
                  <a:ext uri="{0D108BD9-81ED-4DB2-BD59-A6C34878D82A}">
                    <a16:rowId xmlns:a16="http://schemas.microsoft.com/office/drawing/2014/main" val="2185081078"/>
                  </a:ext>
                </a:extLst>
              </a:tr>
              <a:tr h="4788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Arial" panose="020B0604020202020204" pitchFamily="34" charset="0"/>
                        </a:rPr>
                        <a:t>Child Support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Arial" panose="020B0604020202020204" pitchFamily="34" charset="0"/>
                          <a:hlinkClick r:id="rId2"/>
                        </a:rPr>
                        <a:t>SB 380</a:t>
                      </a:r>
                      <a:endParaRPr lang="en-US" sz="14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Arial" panose="020B0604020202020204" pitchFamily="34" charset="0"/>
                        </a:rPr>
                        <a:t>Draft ACL Received 5/10/2018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baseline="0" dirty="0">
                        <a:solidFill>
                          <a:schemeClr val="dk1"/>
                        </a:solidFill>
                        <a:latin typeface="+mn-lt"/>
                        <a:ea typeface="+mn-ea"/>
                        <a:cs typeface="Arial" panose="020B0604020202020204" pitchFamily="34" charset="0"/>
                      </a:endParaRPr>
                    </a:p>
                  </a:txBody>
                  <a:tcPr marL="91448" marR="91448" marT="34291" marB="34291"/>
                </a:tc>
                <a:tc>
                  <a:txBody>
                    <a:bodyPr/>
                    <a:lstStyle/>
                    <a:p>
                      <a:r>
                        <a:rPr lang="en-US" sz="1400" i="0" dirty="0">
                          <a:solidFill>
                            <a:schemeClr val="tx1"/>
                          </a:solidFill>
                          <a:latin typeface="+mn-lt"/>
                          <a:cs typeface="Arial" panose="020B0604020202020204" pitchFamily="34" charset="0"/>
                        </a:rPr>
                        <a:t>11/1/2018</a:t>
                      </a:r>
                    </a:p>
                  </a:txBody>
                  <a:tcPr marL="91442" marR="91442" marT="34315" marB="343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SCR</a:t>
                      </a:r>
                      <a:r>
                        <a:rPr lang="en-US" sz="1400" baseline="0" dirty="0">
                          <a:latin typeface="+mn-lt"/>
                          <a:cs typeface="Arial" panose="020B0604020202020204" pitchFamily="34" charset="0"/>
                        </a:rPr>
                        <a:t> 100390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Design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TBD</a:t>
                      </a:r>
                      <a:endParaRPr lang="en-US" sz="1400" dirty="0">
                        <a:latin typeface="+mn-lt"/>
                        <a:cs typeface="Arial" panose="020B0604020202020204" pitchFamily="34" charset="0"/>
                      </a:endParaRPr>
                    </a:p>
                  </a:txBody>
                  <a:tcPr marL="91442" marR="91442" marT="34315" marB="34315"/>
                </a:tc>
                <a:tc>
                  <a:txBody>
                    <a:bodyPr/>
                    <a:lstStyle/>
                    <a:p>
                      <a:r>
                        <a:rPr lang="en-US" sz="1400" kern="1200" dirty="0">
                          <a:solidFill>
                            <a:schemeClr val="tx1"/>
                          </a:solidFill>
                          <a:effectLst/>
                          <a:latin typeface="+mn-lt"/>
                          <a:ea typeface="+mn-ea"/>
                          <a:cs typeface="+mn-cs"/>
                        </a:rPr>
                        <a:t>SCR 200785</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Design</a:t>
                      </a:r>
                    </a:p>
                    <a:p>
                      <a:endParaRPr lang="en-US" sz="14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TBD</a:t>
                      </a:r>
                      <a:endParaRPr lang="en-US" sz="1400" dirty="0">
                        <a:latin typeface="+mn-lt"/>
                        <a:cs typeface="Arial" panose="020B0604020202020204" pitchFamily="34" charset="0"/>
                      </a:endParaRPr>
                    </a:p>
                    <a:p>
                      <a:endParaRPr lang="en-US" sz="1400" kern="1200" dirty="0">
                        <a:solidFill>
                          <a:schemeClr val="tx1"/>
                        </a:solidFill>
                        <a:effectLst/>
                        <a:latin typeface="+mn-lt"/>
                        <a:ea typeface="+mn-ea"/>
                        <a:cs typeface="+mn-cs"/>
                      </a:endParaRPr>
                    </a:p>
                  </a:txBody>
                  <a:tcPr marL="91442" marR="91442" marT="34315" marB="34315"/>
                </a:tc>
                <a:tc>
                  <a:txBody>
                    <a:bodyPr/>
                    <a:lstStyle/>
                    <a:p>
                      <a:r>
                        <a:rPr lang="en-US" sz="1400" kern="1200" dirty="0">
                          <a:solidFill>
                            <a:schemeClr val="dk1"/>
                          </a:solidFill>
                          <a:effectLst/>
                          <a:latin typeface="+mn-lt"/>
                          <a:ea typeface="+mn-ea"/>
                          <a:cs typeface="+mn-cs"/>
                        </a:rPr>
                        <a:t>Effective November 1, 2018, a CalWORKs (CW)  applicant or recipient will have the option to exclude a stepsibling or half-sibling from the AU in order to keep one hundred percent of any child support payments made on behalf of that child, as long as the following apply:</a:t>
                      </a:r>
                    </a:p>
                    <a:p>
                      <a:pPr marL="285750" indent="-285750">
                        <a:buFont typeface="Arial" panose="020B0604020202020204" pitchFamily="34" charset="0"/>
                        <a:buChar char="•"/>
                      </a:pPr>
                      <a:r>
                        <a:rPr lang="en-US" sz="1400" u="none" strike="noStrike" kern="1200" dirty="0">
                          <a:solidFill>
                            <a:schemeClr val="dk1"/>
                          </a:solidFill>
                          <a:effectLst/>
                          <a:latin typeface="+mn-lt"/>
                          <a:ea typeface="+mn-ea"/>
                          <a:cs typeface="+mn-cs"/>
                        </a:rPr>
                        <a:t>The amount of child support received each month for that child is greater than the cash aid amount for the child; and</a:t>
                      </a:r>
                    </a:p>
                    <a:p>
                      <a:pPr marL="285750" lvl="0" indent="-285750">
                        <a:buFont typeface="Arial" panose="020B0604020202020204" pitchFamily="34" charset="0"/>
                        <a:buChar char="•"/>
                      </a:pPr>
                      <a:r>
                        <a:rPr lang="en-US" sz="1400" u="none" strike="noStrike" kern="1200" dirty="0">
                          <a:solidFill>
                            <a:schemeClr val="dk1"/>
                          </a:solidFill>
                          <a:effectLst/>
                          <a:latin typeface="+mn-lt"/>
                          <a:ea typeface="+mn-ea"/>
                          <a:cs typeface="+mn-cs"/>
                        </a:rPr>
                        <a:t>Child support received for the child has been consistent.</a:t>
                      </a:r>
                      <a:r>
                        <a:rPr lang="en-US" sz="1400" u="none" strike="sngStrike" kern="1200" dirty="0">
                          <a:solidFill>
                            <a:schemeClr val="dk1"/>
                          </a:solidFill>
                          <a:effectLst/>
                          <a:latin typeface="+mn-lt"/>
                          <a:ea typeface="+mn-ea"/>
                          <a:cs typeface="+mn-cs"/>
                        </a:rPr>
                        <a:t> </a:t>
                      </a:r>
                      <a:endParaRPr lang="en-US" sz="1400" u="none" strike="noStrike"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 </a:t>
                      </a:r>
                    </a:p>
                    <a:p>
                      <a:r>
                        <a:rPr lang="en-US" sz="1400" kern="1200" dirty="0">
                          <a:solidFill>
                            <a:schemeClr val="dk1"/>
                          </a:solidFill>
                          <a:effectLst/>
                          <a:latin typeface="+mn-lt"/>
                          <a:ea typeface="+mn-ea"/>
                          <a:cs typeface="+mn-cs"/>
                        </a:rPr>
                        <a:t>Any parent/caretaker relative who opts to exclude a step/half-sibling from the AU for purposes of receiving child support would continue to receive cash aid for all other eligible members of the AU.  Any child support payments received pursuant to SB 380 would not be treated as income when determining CalWORKs eligibility or grant amounts. </a:t>
                      </a:r>
                    </a:p>
                    <a:p>
                      <a:r>
                        <a:rPr lang="en-US" sz="1400" kern="1200" dirty="0">
                          <a:solidFill>
                            <a:schemeClr val="dk1"/>
                          </a:solidFill>
                          <a:effectLst/>
                          <a:latin typeface="+mn-lt"/>
                          <a:ea typeface="+mn-ea"/>
                          <a:cs typeface="+mn-cs"/>
                        </a:rPr>
                        <a:t> </a:t>
                      </a:r>
                      <a:endParaRPr lang="en-US" sz="1400" b="1" i="0" u="none" strike="noStrike" kern="1200" baseline="0" dirty="0">
                        <a:solidFill>
                          <a:schemeClr val="dk1"/>
                        </a:solidFill>
                        <a:latin typeface="+mn-lt"/>
                        <a:ea typeface="+mn-ea"/>
                        <a:cs typeface="+mn-cs"/>
                      </a:endParaRPr>
                    </a:p>
                    <a:p>
                      <a:r>
                        <a:rPr lang="en-US" sz="1400" b="1" i="0" u="none" strike="noStrike" kern="1200" baseline="0" dirty="0">
                          <a:solidFill>
                            <a:schemeClr val="dk1"/>
                          </a:solidFill>
                          <a:latin typeface="+mn-lt"/>
                          <a:ea typeface="+mn-ea"/>
                          <a:cs typeface="+mn-cs"/>
                        </a:rPr>
                        <a:t>C-IV/LRS Update:</a:t>
                      </a:r>
                    </a:p>
                    <a:p>
                      <a:r>
                        <a:rPr lang="en-US" sz="1400" b="0" i="0" u="none" strike="noStrike" kern="1200" baseline="0" dirty="0">
                          <a:solidFill>
                            <a:schemeClr val="dk1"/>
                          </a:solidFill>
                          <a:latin typeface="+mn-lt"/>
                          <a:ea typeface="+mn-ea"/>
                          <a:cs typeface="+mn-cs"/>
                        </a:rPr>
                        <a:t>The design team, consortium staff, and QA staff are working on documenting the requirements and the design.</a:t>
                      </a:r>
                    </a:p>
                  </a:txBody>
                  <a:tcPr marL="91442" marR="91442" marT="34315" marB="34315"/>
                </a:tc>
                <a:extLst>
                  <a:ext uri="{0D108BD9-81ED-4DB2-BD59-A6C34878D82A}">
                    <a16:rowId xmlns:a16="http://schemas.microsoft.com/office/drawing/2014/main" val="852469471"/>
                  </a:ext>
                </a:extLst>
              </a:tr>
            </a:tbl>
          </a:graphicData>
        </a:graphic>
      </p:graphicFrame>
    </p:spTree>
    <p:extLst>
      <p:ext uri="{BB962C8B-B14F-4D97-AF65-F5344CB8AC3E}">
        <p14:creationId xmlns:p14="http://schemas.microsoft.com/office/powerpoint/2010/main" val="7133491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7620000" cy="533400"/>
          </a:xfrm>
        </p:spPr>
        <p:txBody>
          <a:bodyPr>
            <a:normAutofit fontScale="90000"/>
          </a:bodyPr>
          <a:lstStyle/>
          <a:p>
            <a:pPr algn="r"/>
            <a:r>
              <a:rPr lang="en-US" dirty="0"/>
              <a:t>Policy Implementation</a:t>
            </a:r>
          </a:p>
        </p:txBody>
      </p:sp>
      <p:sp>
        <p:nvSpPr>
          <p:cNvPr id="5"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AC5FD-6117-434D-B9A5-ADA9E67FDCBD}" type="slidenum">
              <a:rPr kumimoji="0" lang="en-US" sz="14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aphicFrame>
        <p:nvGraphicFramePr>
          <p:cNvPr id="2" name="Table 1"/>
          <p:cNvGraphicFramePr>
            <a:graphicFrameLocks noGrp="1"/>
          </p:cNvGraphicFramePr>
          <p:nvPr>
            <p:extLst/>
          </p:nvPr>
        </p:nvGraphicFramePr>
        <p:xfrm>
          <a:off x="228600" y="685805"/>
          <a:ext cx="8686800" cy="5360187"/>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897634298"/>
                    </a:ext>
                  </a:extLst>
                </a:gridCol>
                <a:gridCol w="914400">
                  <a:extLst>
                    <a:ext uri="{9D8B030D-6E8A-4147-A177-3AD203B41FA5}">
                      <a16:colId xmlns:a16="http://schemas.microsoft.com/office/drawing/2014/main" val="1570552813"/>
                    </a:ext>
                  </a:extLst>
                </a:gridCol>
                <a:gridCol w="1143000">
                  <a:extLst>
                    <a:ext uri="{9D8B030D-6E8A-4147-A177-3AD203B41FA5}">
                      <a16:colId xmlns:a16="http://schemas.microsoft.com/office/drawing/2014/main" val="2930224535"/>
                    </a:ext>
                  </a:extLst>
                </a:gridCol>
                <a:gridCol w="1219200">
                  <a:extLst>
                    <a:ext uri="{9D8B030D-6E8A-4147-A177-3AD203B41FA5}">
                      <a16:colId xmlns:a16="http://schemas.microsoft.com/office/drawing/2014/main" val="3776382731"/>
                    </a:ext>
                  </a:extLst>
                </a:gridCol>
                <a:gridCol w="4191000">
                  <a:extLst>
                    <a:ext uri="{9D8B030D-6E8A-4147-A177-3AD203B41FA5}">
                      <a16:colId xmlns:a16="http://schemas.microsoft.com/office/drawing/2014/main" val="3406358116"/>
                    </a:ext>
                  </a:extLst>
                </a:gridCol>
              </a:tblGrid>
              <a:tr h="545294">
                <a:tc>
                  <a:txBody>
                    <a:bodyPr/>
                    <a:lstStyle/>
                    <a:p>
                      <a:r>
                        <a:rPr lang="en-US" sz="1100" dirty="0">
                          <a:solidFill>
                            <a:schemeClr val="tx1"/>
                          </a:solidFill>
                          <a:latin typeface="+mj-lt"/>
                          <a:cs typeface="Arial" panose="020B0604020202020204" pitchFamily="34" charset="0"/>
                        </a:rPr>
                        <a:t>Item</a:t>
                      </a:r>
                    </a:p>
                  </a:txBody>
                  <a:tcPr marL="91438" marR="91438" marT="34283" marB="34283"/>
                </a:tc>
                <a:tc>
                  <a:txBody>
                    <a:bodyPr/>
                    <a:lstStyle/>
                    <a:p>
                      <a:r>
                        <a:rPr lang="en-US" sz="1100" dirty="0">
                          <a:solidFill>
                            <a:schemeClr val="tx1"/>
                          </a:solidFill>
                          <a:latin typeface="+mj-lt"/>
                          <a:cs typeface="Arial" panose="020B0604020202020204" pitchFamily="34" charset="0"/>
                        </a:rPr>
                        <a:t>Policy</a:t>
                      </a:r>
                      <a:r>
                        <a:rPr lang="en-US" sz="1100" baseline="0" dirty="0">
                          <a:solidFill>
                            <a:schemeClr val="tx1"/>
                          </a:solidFill>
                          <a:latin typeface="+mj-lt"/>
                          <a:cs typeface="Arial" panose="020B0604020202020204" pitchFamily="34" charset="0"/>
                        </a:rPr>
                        <a:t> Effective Date</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C-IV</a:t>
                      </a:r>
                      <a:r>
                        <a:rPr lang="en-US" sz="1100" baseline="0" dirty="0">
                          <a:solidFill>
                            <a:schemeClr val="tx1"/>
                          </a:solidFill>
                          <a:latin typeface="+mj-lt"/>
                          <a:cs typeface="Arial" panose="020B0604020202020204" pitchFamily="34" charset="0"/>
                        </a:rPr>
                        <a:t> Status</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LRS Status</a:t>
                      </a:r>
                    </a:p>
                  </a:txBody>
                  <a:tcPr marL="91438" marR="91438" marT="34283" marB="34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j-lt"/>
                          <a:ea typeface="+mn-ea"/>
                          <a:cs typeface="Arial" panose="020B0604020202020204" pitchFamily="34" charset="0"/>
                        </a:rPr>
                        <a:t>Description</a:t>
                      </a:r>
                      <a:r>
                        <a:rPr lang="en-US" sz="1100" b="1" kern="1200" baseline="0" dirty="0">
                          <a:solidFill>
                            <a:schemeClr val="tx1"/>
                          </a:solidFill>
                          <a:latin typeface="+mj-lt"/>
                          <a:ea typeface="+mn-ea"/>
                          <a:cs typeface="Arial" panose="020B0604020202020204" pitchFamily="34" charset="0"/>
                        </a:rPr>
                        <a:t> – </a:t>
                      </a:r>
                      <a:r>
                        <a:rPr lang="en-US" sz="1100" b="1" kern="1200" baseline="0" dirty="0">
                          <a:solidFill>
                            <a:schemeClr val="dk1"/>
                          </a:solidFill>
                          <a:effectLst/>
                          <a:latin typeface="+mj-lt"/>
                          <a:ea typeface="+mn-ea"/>
                          <a:cs typeface="Arial" panose="020B0604020202020204" pitchFamily="34" charset="0"/>
                        </a:rPr>
                        <a:t>C-IV/LRS Implementation Effort</a:t>
                      </a:r>
                    </a:p>
                  </a:txBody>
                  <a:tcPr marL="91438" marR="91438" marT="34283" marB="34283"/>
                </a:tc>
                <a:extLst>
                  <a:ext uri="{0D108BD9-81ED-4DB2-BD59-A6C34878D82A}">
                    <a16:rowId xmlns:a16="http://schemas.microsoft.com/office/drawing/2014/main" val="2185081078"/>
                  </a:ext>
                </a:extLst>
              </a:tr>
              <a:tr h="4788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Arial" panose="020B0604020202020204" pitchFamily="34" charset="0"/>
                        </a:rPr>
                        <a:t>Notice of Action Requirements at Annual Renewal or Change in Circumstance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Arial" panose="020B0604020202020204" pitchFamily="34" charset="0"/>
                        </a:rPr>
                        <a:t>Draft ACWDL received on 4/17/18</a:t>
                      </a:r>
                    </a:p>
                  </a:txBody>
                  <a:tcPr marL="91448" marR="91448" marT="34291" marB="34291"/>
                </a:tc>
                <a:tc>
                  <a:txBody>
                    <a:bodyPr/>
                    <a:lstStyle/>
                    <a:p>
                      <a:endParaRPr lang="en-US" sz="1400" i="0" dirty="0">
                        <a:solidFill>
                          <a:schemeClr val="tx1"/>
                        </a:solidFill>
                        <a:latin typeface="+mn-lt"/>
                        <a:cs typeface="Arial" panose="020B0604020202020204" pitchFamily="34" charset="0"/>
                      </a:endParaRPr>
                    </a:p>
                  </a:txBody>
                  <a:tcPr marL="91442" marR="91442" marT="34315" marB="343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SCR</a:t>
                      </a:r>
                      <a:r>
                        <a:rPr lang="en-US" sz="1400" baseline="0" dirty="0">
                          <a:latin typeface="+mn-lt"/>
                          <a:cs typeface="Arial" panose="020B0604020202020204" pitchFamily="34" charset="0"/>
                        </a:rPr>
                        <a:t> 100708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TBD</a:t>
                      </a:r>
                      <a:endParaRPr lang="en-US" sz="1400" dirty="0">
                        <a:latin typeface="+mn-lt"/>
                        <a:cs typeface="Arial" panose="020B0604020202020204" pitchFamily="34" charset="0"/>
                      </a:endParaRPr>
                    </a:p>
                  </a:txBody>
                  <a:tcPr marL="91442" marR="91442" marT="34315" marB="34315"/>
                </a:tc>
                <a:tc>
                  <a:txBody>
                    <a:bodyPr/>
                    <a:lstStyle/>
                    <a:p>
                      <a:r>
                        <a:rPr lang="en-US" sz="1400" kern="1200" dirty="0">
                          <a:solidFill>
                            <a:schemeClr val="tx1"/>
                          </a:solidFill>
                          <a:effectLst/>
                          <a:latin typeface="+mn-lt"/>
                          <a:ea typeface="+mn-ea"/>
                          <a:cs typeface="+mn-cs"/>
                        </a:rPr>
                        <a:t>Implemented</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SCR 29468</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Release 16.03</a:t>
                      </a:r>
                    </a:p>
                    <a:p>
                      <a:endParaRPr lang="en-US" sz="14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a:txBody>
                  <a:tcPr marL="91442" marR="91442" marT="34315" marB="3431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 In accordance with Federal Regulations, counties are required to send a Notice of Action  to MAGI beneficiaries who have no change in their eligibility or level of benefits at annual renewal or when an eligibility determination at change in circumstance results in resetting the annual renewal date. </a:t>
                      </a:r>
                    </a:p>
                    <a:p>
                      <a:endParaRPr lang="en-US" sz="1400" b="1" i="0" u="none" strike="noStrike" kern="1200" baseline="0" dirty="0">
                        <a:solidFill>
                          <a:schemeClr val="dk1"/>
                        </a:solidFill>
                        <a:latin typeface="+mn-lt"/>
                        <a:ea typeface="+mn-ea"/>
                        <a:cs typeface="+mn-cs"/>
                      </a:endParaRPr>
                    </a:p>
                    <a:p>
                      <a:endParaRPr lang="en-US" sz="1400" b="1" i="0" u="none" strike="noStrike" kern="1200" baseline="0" dirty="0">
                        <a:solidFill>
                          <a:schemeClr val="dk1"/>
                        </a:solidFill>
                        <a:latin typeface="+mn-lt"/>
                        <a:ea typeface="+mn-ea"/>
                        <a:cs typeface="+mn-cs"/>
                      </a:endParaRPr>
                    </a:p>
                    <a:p>
                      <a:endParaRPr lang="en-US" sz="1400" b="1" i="0" u="none" strike="noStrike" kern="1200" baseline="0" dirty="0">
                        <a:solidFill>
                          <a:schemeClr val="dk1"/>
                        </a:solidFill>
                        <a:latin typeface="+mn-lt"/>
                        <a:ea typeface="+mn-ea"/>
                        <a:cs typeface="+mn-cs"/>
                      </a:endParaRPr>
                    </a:p>
                    <a:p>
                      <a:r>
                        <a:rPr lang="en-US" sz="1400" b="1" i="0" u="none" strike="noStrike" kern="1200" baseline="0" dirty="0">
                          <a:solidFill>
                            <a:schemeClr val="dk1"/>
                          </a:solidFill>
                          <a:latin typeface="+mn-lt"/>
                          <a:ea typeface="+mn-ea"/>
                          <a:cs typeface="+mn-cs"/>
                        </a:rPr>
                        <a:t>C-IV/LRS Update:</a:t>
                      </a:r>
                    </a:p>
                    <a:p>
                      <a:r>
                        <a:rPr lang="en-US" sz="1400" b="0" i="0" u="none" strike="noStrike" kern="1200" baseline="0" dirty="0">
                          <a:solidFill>
                            <a:schemeClr val="dk1"/>
                          </a:solidFill>
                          <a:latin typeface="+mn-lt"/>
                          <a:ea typeface="+mn-ea"/>
                          <a:cs typeface="+mn-cs"/>
                        </a:rPr>
                        <a:t>The design team, consortium staff, and QA staff reviewed the draft ACWDL and provided comments to DHCS on 4/24/18.</a:t>
                      </a:r>
                    </a:p>
                  </a:txBody>
                  <a:tcPr marL="91442" marR="91442" marT="34315" marB="34315"/>
                </a:tc>
                <a:extLst>
                  <a:ext uri="{0D108BD9-81ED-4DB2-BD59-A6C34878D82A}">
                    <a16:rowId xmlns:a16="http://schemas.microsoft.com/office/drawing/2014/main" val="852469471"/>
                  </a:ext>
                </a:extLst>
              </a:tr>
            </a:tbl>
          </a:graphicData>
        </a:graphic>
      </p:graphicFrame>
    </p:spTree>
    <p:extLst>
      <p:ext uri="{BB962C8B-B14F-4D97-AF65-F5344CB8AC3E}">
        <p14:creationId xmlns:p14="http://schemas.microsoft.com/office/powerpoint/2010/main" val="18561600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9A48260-7D6F-4E16-BB63-3C349E7926BB}"/>
              </a:ext>
            </a:extLst>
          </p:cNvPr>
          <p:cNvSpPr>
            <a:spLocks noGrp="1"/>
          </p:cNvSpPr>
          <p:nvPr>
            <p:ph sz="quarter" idx="10"/>
          </p:nvPr>
        </p:nvSpPr>
        <p:spPr/>
        <p:txBody>
          <a:bodyPr/>
          <a:lstStyle/>
          <a:p>
            <a:r>
              <a:rPr lang="en-US" dirty="0"/>
              <a:t>Review Draft Agenda</a:t>
            </a:r>
          </a:p>
        </p:txBody>
      </p:sp>
      <p:sp>
        <p:nvSpPr>
          <p:cNvPr id="5" name="Content Placeholder 4">
            <a:extLst>
              <a:ext uri="{FF2B5EF4-FFF2-40B4-BE49-F238E27FC236}">
                <a16:creationId xmlns:a16="http://schemas.microsoft.com/office/drawing/2014/main" id="{7269F8B9-A169-46E5-B1F7-C2FB0B000169}"/>
              </a:ext>
            </a:extLst>
          </p:cNvPr>
          <p:cNvSpPr>
            <a:spLocks noGrp="1"/>
          </p:cNvSpPr>
          <p:nvPr>
            <p:ph sz="quarter" idx="11"/>
          </p:nvPr>
        </p:nvSpPr>
        <p:spPr/>
        <p:txBody>
          <a:bodyPr/>
          <a:lstStyle/>
          <a:p>
            <a:r>
              <a:rPr lang="en-US" b="1" u="sng" dirty="0"/>
              <a:t>June 22, 2018 Member Representative Meeting</a:t>
            </a:r>
          </a:p>
        </p:txBody>
      </p:sp>
      <p:sp>
        <p:nvSpPr>
          <p:cNvPr id="7" name="Content Placeholder 6">
            <a:extLst>
              <a:ext uri="{FF2B5EF4-FFF2-40B4-BE49-F238E27FC236}">
                <a16:creationId xmlns:a16="http://schemas.microsoft.com/office/drawing/2014/main" id="{68AFE5FA-A075-4C44-8604-C857958ABBD4}"/>
              </a:ext>
            </a:extLst>
          </p:cNvPr>
          <p:cNvSpPr>
            <a:spLocks noGrp="1"/>
          </p:cNvSpPr>
          <p:nvPr>
            <p:ph sz="quarter" idx="12"/>
          </p:nvPr>
        </p:nvSpPr>
        <p:spPr>
          <a:xfrm>
            <a:off x="146617" y="3978515"/>
            <a:ext cx="8813352" cy="563988"/>
          </a:xfrm>
        </p:spPr>
        <p:txBody>
          <a:bodyPr/>
          <a:lstStyle/>
          <a:p>
            <a:r>
              <a:rPr lang="en-US" dirty="0"/>
              <a:t>Please turn to the following handout: 16-1 JPA Member Representatives Meeting Agenda 06-22-2018_DRAFT v2.doc</a:t>
            </a:r>
          </a:p>
        </p:txBody>
      </p:sp>
    </p:spTree>
    <p:extLst>
      <p:ext uri="{BB962C8B-B14F-4D97-AF65-F5344CB8AC3E}">
        <p14:creationId xmlns:p14="http://schemas.microsoft.com/office/powerpoint/2010/main" val="148993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285262" y="285751"/>
            <a:ext cx="6396892" cy="7107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imes New Roman"/>
                <a:ea typeface="+mj-ea"/>
                <a:cs typeface="Times New Roman"/>
              </a:rPr>
              <a:t>REGIONAL GOVERNMENT SERVICES</a:t>
            </a:r>
          </a:p>
        </p:txBody>
      </p:sp>
      <p:sp>
        <p:nvSpPr>
          <p:cNvPr id="10" name="Title 1"/>
          <p:cNvSpPr txBox="1">
            <a:spLocks/>
          </p:cNvSpPr>
          <p:nvPr/>
        </p:nvSpPr>
        <p:spPr>
          <a:xfrm>
            <a:off x="1346199" y="1716257"/>
            <a:ext cx="6625493" cy="3910819"/>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5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172142"/>
                </a:solidFill>
                <a:effectLst/>
                <a:uLnTx/>
                <a:uFillTx/>
                <a:latin typeface="Times New Roman"/>
                <a:ea typeface="+mj-ea"/>
                <a:cs typeface="Times New Roman"/>
              </a:rPr>
              <a:t>Regional Government Services (RGS) is a public agency serving the consulting, administrative, and project management needs of local governments.</a:t>
            </a:r>
          </a:p>
          <a:p>
            <a:pPr marL="0" marR="0" lvl="0" indent="0" algn="l" defTabSz="457200" rtl="0" eaLnBrk="1" fontAlgn="auto" latinLnBrk="0" hangingPunct="1">
              <a:lnSpc>
                <a:spcPct val="150000"/>
              </a:lnSpc>
              <a:spcBef>
                <a:spcPct val="0"/>
              </a:spcBef>
              <a:spcAft>
                <a:spcPts val="0"/>
              </a:spcAft>
              <a:buClrTx/>
              <a:buSzTx/>
              <a:buFontTx/>
              <a:buNone/>
              <a:tabLst/>
              <a:defRPr/>
            </a:pPr>
            <a:endParaRPr kumimoji="0" lang="en-US" sz="2800" b="1" i="0" u="none" strike="noStrike" kern="1200" cap="none" spc="0" normalizeH="0" baseline="30000" noProof="0" dirty="0">
              <a:ln>
                <a:noFill/>
              </a:ln>
              <a:solidFill>
                <a:srgbClr val="172142"/>
              </a:solidFill>
              <a:effectLst/>
              <a:uLnTx/>
              <a:uFillTx/>
              <a:latin typeface="Times New Roman"/>
              <a:ea typeface="+mj-ea"/>
              <a:cs typeface="Times New Roman"/>
            </a:endParaRPr>
          </a:p>
          <a:p>
            <a:pPr marL="0" marR="0" lvl="0" indent="0" algn="l" defTabSz="457200" rtl="0" eaLnBrk="1" fontAlgn="auto" latinLnBrk="0" hangingPunct="1">
              <a:lnSpc>
                <a:spcPct val="150000"/>
              </a:lnSpc>
              <a:spcBef>
                <a:spcPct val="0"/>
              </a:spcBef>
              <a:spcAft>
                <a:spcPts val="0"/>
              </a:spcAft>
              <a:buClrTx/>
              <a:buSzTx/>
              <a:buFontTx/>
              <a:buNone/>
              <a:tabLst/>
              <a:defRPr/>
            </a:pPr>
            <a:endParaRPr kumimoji="0" lang="en-US" sz="2800" b="1" i="0" u="none" strike="noStrike" kern="1200" cap="none" spc="0" normalizeH="0" baseline="30000" noProof="0" dirty="0">
              <a:ln>
                <a:noFill/>
              </a:ln>
              <a:solidFill>
                <a:srgbClr val="172142"/>
              </a:solidFill>
              <a:effectLst/>
              <a:uLnTx/>
              <a:uFillTx/>
              <a:latin typeface="Times New Roman"/>
              <a:ea typeface="+mj-ea"/>
              <a:cs typeface="Times New Roman"/>
            </a:endParaRPr>
          </a:p>
          <a:p>
            <a:pPr marL="0" marR="0" lvl="0" indent="0" algn="l" defTabSz="457200" rtl="0" eaLnBrk="1" fontAlgn="auto" latinLnBrk="0" hangingPunct="1">
              <a:lnSpc>
                <a:spcPct val="15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172142"/>
                </a:solidFill>
                <a:effectLst/>
                <a:uLnTx/>
                <a:uFillTx/>
                <a:latin typeface="Times New Roman"/>
                <a:ea typeface="+mj-ea"/>
                <a:cs typeface="Times New Roman"/>
              </a:rPr>
              <a:t>The RGS Team, working in tandem with the CalACES Administrative Team, will support and  lead the CalACES General Counsel RFP project.</a:t>
            </a:r>
          </a:p>
          <a:p>
            <a:pPr marL="0" marR="0" lvl="0" indent="0" algn="l" defTabSz="457200" rtl="0" eaLnBrk="1" fontAlgn="auto" latinLnBrk="0" hangingPunct="1">
              <a:lnSpc>
                <a:spcPct val="150000"/>
              </a:lnSpc>
              <a:spcBef>
                <a:spcPct val="0"/>
              </a:spcBef>
              <a:spcAft>
                <a:spcPts val="0"/>
              </a:spcAft>
              <a:buClrTx/>
              <a:buSzTx/>
              <a:buFontTx/>
              <a:buNone/>
              <a:tabLst/>
              <a:defRPr/>
            </a:pPr>
            <a:endParaRPr kumimoji="0" lang="en-US" sz="3400" b="0" i="0" u="none" strike="noStrike" kern="1200" cap="none" spc="0" normalizeH="0" baseline="0" noProof="0" dirty="0">
              <a:ln>
                <a:noFill/>
              </a:ln>
              <a:solidFill>
                <a:srgbClr val="172142"/>
              </a:solidFill>
              <a:effectLst/>
              <a:uLnTx/>
              <a:uFillTx/>
              <a:latin typeface="Times New Roman"/>
              <a:ea typeface="+mj-ea"/>
              <a:cs typeface="Times New Roman"/>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dirty="0">
              <a:ln>
                <a:noFill/>
              </a:ln>
              <a:solidFill>
                <a:srgbClr val="172142"/>
              </a:solidFill>
              <a:effectLst/>
              <a:uLnTx/>
              <a:uFillTx/>
              <a:latin typeface="Times New Roman"/>
              <a:ea typeface="+mj-ea"/>
              <a:cs typeface="Times New Roman"/>
            </a:endParaRPr>
          </a:p>
        </p:txBody>
      </p:sp>
    </p:spTree>
    <p:extLst>
      <p:ext uri="{BB962C8B-B14F-4D97-AF65-F5344CB8AC3E}">
        <p14:creationId xmlns:p14="http://schemas.microsoft.com/office/powerpoint/2010/main" val="2935390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Public Comment</a:t>
            </a:r>
          </a:p>
        </p:txBody>
      </p:sp>
    </p:spTree>
    <p:extLst>
      <p:ext uri="{BB962C8B-B14F-4D97-AF65-F5344CB8AC3E}">
        <p14:creationId xmlns:p14="http://schemas.microsoft.com/office/powerpoint/2010/main" val="152927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u="sng" dirty="0"/>
              <a:t>Adjourn Meeting</a:t>
            </a:r>
          </a:p>
        </p:txBody>
      </p:sp>
    </p:spTree>
    <p:extLst>
      <p:ext uri="{BB962C8B-B14F-4D97-AF65-F5344CB8AC3E}">
        <p14:creationId xmlns:p14="http://schemas.microsoft.com/office/powerpoint/2010/main" val="6139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a:cs typeface="Times New Roman"/>
              </a:rPr>
              <a:t>RFP TIMELINE</a:t>
            </a:r>
            <a:br>
              <a:rPr lang="en-US" sz="2800" b="1" dirty="0">
                <a:latin typeface="Times New Roman"/>
                <a:cs typeface="Times New Roman"/>
              </a:rPr>
            </a:br>
            <a:r>
              <a:rPr lang="en-US" sz="2800" b="1" dirty="0">
                <a:latin typeface="Times New Roman"/>
                <a:cs typeface="Times New Roman"/>
              </a:rPr>
              <a:t>Pre-Release/Release Phase</a:t>
            </a:r>
          </a:p>
        </p:txBody>
      </p:sp>
      <p:graphicFrame>
        <p:nvGraphicFramePr>
          <p:cNvPr id="4" name="Table 3"/>
          <p:cNvGraphicFramePr>
            <a:graphicFrameLocks noGrp="1"/>
          </p:cNvGraphicFramePr>
          <p:nvPr>
            <p:extLst/>
          </p:nvPr>
        </p:nvGraphicFramePr>
        <p:xfrm>
          <a:off x="457200" y="1356438"/>
          <a:ext cx="8229600" cy="49072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248089">
                <a:tc>
                  <a:txBody>
                    <a:bodyPr/>
                    <a:lstStyle/>
                    <a:p>
                      <a:r>
                        <a:rPr lang="en-US" sz="2400" b="1" kern="1200" dirty="0">
                          <a:solidFill>
                            <a:schemeClr val="dk1"/>
                          </a:solidFill>
                          <a:effectLst/>
                          <a:latin typeface="Times New Roman"/>
                          <a:ea typeface="+mn-ea"/>
                          <a:cs typeface="Times New Roman"/>
                        </a:rPr>
                        <a:t>Thurs., May 24, 2018</a:t>
                      </a:r>
                      <a:r>
                        <a:rPr lang="en-US" sz="2400" b="1" dirty="0">
                          <a:effectLst/>
                          <a:latin typeface="Times New Roman"/>
                          <a:cs typeface="Times New Roman"/>
                        </a:rPr>
                        <a:t> </a:t>
                      </a:r>
                      <a:endParaRPr lang="en-US" sz="2400" b="1" dirty="0">
                        <a:latin typeface="Times New Roman"/>
                        <a:cs typeface="Times New Roman"/>
                      </a:endParaRPr>
                    </a:p>
                  </a:txBody>
                  <a:tcPr>
                    <a:solidFill>
                      <a:schemeClr val="bg1">
                        <a:lumMod val="95000"/>
                      </a:schemeClr>
                    </a:solidFill>
                  </a:tcPr>
                </a:tc>
                <a:tc>
                  <a:txBody>
                    <a:bodyPr/>
                    <a:lstStyle/>
                    <a:p>
                      <a:r>
                        <a:rPr lang="en-US" sz="2400" b="1" kern="1200" dirty="0">
                          <a:solidFill>
                            <a:schemeClr val="dk1"/>
                          </a:solidFill>
                          <a:effectLst/>
                          <a:latin typeface="Times New Roman"/>
                          <a:ea typeface="+mn-ea"/>
                          <a:cs typeface="Times New Roman"/>
                        </a:rPr>
                        <a:t>CalACES BOD meeting</a:t>
                      </a:r>
                      <a:endParaRPr lang="en-US" sz="2400" b="0" kern="1200" dirty="0">
                        <a:solidFill>
                          <a:schemeClr val="dk1"/>
                        </a:solidFill>
                        <a:effectLst/>
                        <a:latin typeface="Times New Roman"/>
                        <a:ea typeface="+mn-ea"/>
                        <a:cs typeface="Times New Roman"/>
                      </a:endParaRPr>
                    </a:p>
                    <a:p>
                      <a:r>
                        <a:rPr lang="en-US" sz="2000" b="0" kern="1200" dirty="0">
                          <a:solidFill>
                            <a:schemeClr val="dk1"/>
                          </a:solidFill>
                          <a:effectLst/>
                          <a:latin typeface="Times New Roman"/>
                          <a:ea typeface="+mn-ea"/>
                          <a:cs typeface="Times New Roman"/>
                        </a:rPr>
                        <a:t>Proposed action items:</a:t>
                      </a:r>
                    </a:p>
                    <a:p>
                      <a:pPr marL="285750" lvl="0" indent="-285750">
                        <a:buFont typeface="Arial"/>
                        <a:buChar char="•"/>
                      </a:pPr>
                      <a:r>
                        <a:rPr lang="en-US" sz="2000" b="0" kern="1200" dirty="0">
                          <a:solidFill>
                            <a:schemeClr val="dk1"/>
                          </a:solidFill>
                          <a:effectLst/>
                          <a:latin typeface="Times New Roman"/>
                          <a:ea typeface="+mn-ea"/>
                          <a:cs typeface="Times New Roman"/>
                        </a:rPr>
                        <a:t>Presentation of RFP Implementation Plan</a:t>
                      </a:r>
                    </a:p>
                    <a:p>
                      <a:pPr marL="285750" lvl="0" indent="-285750">
                        <a:buFont typeface="Arial"/>
                        <a:buChar char="•"/>
                      </a:pPr>
                      <a:r>
                        <a:rPr lang="en-US" sz="2000" b="0" kern="1200" dirty="0">
                          <a:solidFill>
                            <a:schemeClr val="dk1"/>
                          </a:solidFill>
                          <a:effectLst/>
                          <a:latin typeface="Times New Roman"/>
                          <a:ea typeface="+mn-ea"/>
                          <a:cs typeface="Times New Roman"/>
                        </a:rPr>
                        <a:t>Selection of Evaluation Committee</a:t>
                      </a:r>
                    </a:p>
                    <a:p>
                      <a:pPr marL="285750" indent="-285750">
                        <a:buFont typeface="Arial"/>
                        <a:buChar char="•"/>
                      </a:pPr>
                      <a:r>
                        <a:rPr lang="en-US" sz="2000" b="0" kern="1200" dirty="0">
                          <a:solidFill>
                            <a:schemeClr val="dk1"/>
                          </a:solidFill>
                          <a:effectLst/>
                          <a:latin typeface="Times New Roman"/>
                          <a:ea typeface="+mn-ea"/>
                          <a:cs typeface="Times New Roman"/>
                        </a:rPr>
                        <a:t>Empower Executive Director to release RFP</a:t>
                      </a:r>
                      <a:r>
                        <a:rPr lang="en-US" sz="2000" b="0" dirty="0">
                          <a:effectLst/>
                          <a:latin typeface="Times New Roman"/>
                          <a:cs typeface="Times New Roman"/>
                        </a:rPr>
                        <a:t> </a:t>
                      </a:r>
                      <a:endParaRPr lang="en-US" sz="2000" b="0" dirty="0">
                        <a:latin typeface="Times New Roman"/>
                        <a:cs typeface="Times New Roman"/>
                      </a:endParaRPr>
                    </a:p>
                  </a:txBody>
                  <a:tcPr>
                    <a:solidFill>
                      <a:schemeClr val="bg1">
                        <a:lumMod val="95000"/>
                      </a:schemeClr>
                    </a:solidFill>
                  </a:tcPr>
                </a:tc>
                <a:extLst>
                  <a:ext uri="{0D108BD9-81ED-4DB2-BD59-A6C34878D82A}">
                    <a16:rowId xmlns:a16="http://schemas.microsoft.com/office/drawing/2014/main" val="10000"/>
                  </a:ext>
                </a:extLst>
              </a:tr>
              <a:tr h="723961">
                <a:tc>
                  <a:txBody>
                    <a:bodyPr/>
                    <a:lstStyle/>
                    <a:p>
                      <a:r>
                        <a:rPr lang="en-US" sz="2400" b="1" kern="1200" dirty="0">
                          <a:solidFill>
                            <a:schemeClr val="dk1"/>
                          </a:solidFill>
                          <a:effectLst/>
                          <a:latin typeface="Times New Roman"/>
                          <a:ea typeface="+mn-ea"/>
                          <a:cs typeface="Times New Roman"/>
                        </a:rPr>
                        <a:t>Week of Monday, June 11, 2018</a:t>
                      </a:r>
                      <a:r>
                        <a:rPr lang="en-US" sz="2400" b="1" dirty="0">
                          <a:effectLst/>
                          <a:latin typeface="Times New Roman"/>
                          <a:cs typeface="Times New Roman"/>
                        </a:rPr>
                        <a:t> </a:t>
                      </a:r>
                      <a:endParaRPr lang="en-US" sz="2400" b="1" dirty="0">
                        <a:latin typeface="Times New Roman"/>
                        <a:cs typeface="Times New Roman"/>
                      </a:endParaRPr>
                    </a:p>
                  </a:txBody>
                  <a:tcPr/>
                </a:tc>
                <a:tc>
                  <a:txBody>
                    <a:bodyPr/>
                    <a:lstStyle/>
                    <a:p>
                      <a:r>
                        <a:rPr lang="en-US" sz="2400" b="1" kern="1200" dirty="0">
                          <a:solidFill>
                            <a:schemeClr val="dk1"/>
                          </a:solidFill>
                          <a:effectLst/>
                          <a:latin typeface="Times New Roman"/>
                          <a:ea typeface="+mn-ea"/>
                          <a:cs typeface="Times New Roman"/>
                        </a:rPr>
                        <a:t>Evaluation Team Meeting </a:t>
                      </a:r>
                    </a:p>
                    <a:p>
                      <a:pPr marL="285750" indent="-285750">
                        <a:buFont typeface="Arial"/>
                        <a:buChar char="•"/>
                      </a:pPr>
                      <a:r>
                        <a:rPr lang="en-US" sz="2000" kern="1200" dirty="0">
                          <a:solidFill>
                            <a:schemeClr val="dk1"/>
                          </a:solidFill>
                          <a:effectLst/>
                          <a:latin typeface="Times New Roman"/>
                          <a:ea typeface="+mn-ea"/>
                          <a:cs typeface="Times New Roman"/>
                        </a:rPr>
                        <a:t>Final review of RFP</a:t>
                      </a:r>
                      <a:r>
                        <a:rPr lang="en-US" sz="2000" dirty="0">
                          <a:effectLst/>
                          <a:latin typeface="Times New Roman"/>
                          <a:cs typeface="Times New Roman"/>
                        </a:rPr>
                        <a:t> </a:t>
                      </a:r>
                      <a:endParaRPr lang="en-US" sz="2000" dirty="0">
                        <a:latin typeface="Times New Roman"/>
                        <a:cs typeface="Times New Roman"/>
                      </a:endParaRPr>
                    </a:p>
                  </a:txBody>
                  <a:tcPr/>
                </a:tc>
                <a:extLst>
                  <a:ext uri="{0D108BD9-81ED-4DB2-BD59-A6C34878D82A}">
                    <a16:rowId xmlns:a16="http://schemas.microsoft.com/office/drawing/2014/main" val="10001"/>
                  </a:ext>
                </a:extLst>
              </a:tr>
              <a:tr h="914477">
                <a:tc>
                  <a:txBody>
                    <a:bodyPr/>
                    <a:lstStyle/>
                    <a:p>
                      <a:r>
                        <a:rPr lang="en-US" sz="2400" b="1" kern="1200" dirty="0">
                          <a:solidFill>
                            <a:schemeClr val="dk1"/>
                          </a:solidFill>
                          <a:effectLst/>
                          <a:latin typeface="Times New Roman"/>
                          <a:ea typeface="+mn-ea"/>
                          <a:cs typeface="Times New Roman"/>
                        </a:rPr>
                        <a:t>Week of Monday, June 18, 2018</a:t>
                      </a:r>
                      <a:r>
                        <a:rPr lang="en-US" sz="2400" b="1" dirty="0">
                          <a:effectLst/>
                          <a:latin typeface="Times New Roman"/>
                          <a:cs typeface="Times New Roman"/>
                        </a:rPr>
                        <a:t> </a:t>
                      </a:r>
                      <a:endParaRPr lang="en-US" sz="2400" b="1" dirty="0">
                        <a:latin typeface="Times New Roman"/>
                        <a:cs typeface="Times New Roman"/>
                      </a:endParaRPr>
                    </a:p>
                  </a:txBody>
                  <a:tcPr/>
                </a:tc>
                <a:tc>
                  <a:txBody>
                    <a:bodyPr/>
                    <a:lstStyle/>
                    <a:p>
                      <a:pPr marL="0" marR="0">
                        <a:spcBef>
                          <a:spcPts val="0"/>
                        </a:spcBef>
                        <a:spcAft>
                          <a:spcPts val="0"/>
                        </a:spcAft>
                      </a:pPr>
                      <a:r>
                        <a:rPr lang="en-US" sz="2400" b="1" dirty="0">
                          <a:effectLst/>
                          <a:latin typeface="Times New Roman"/>
                          <a:ea typeface="ＭＳ 明朝"/>
                          <a:cs typeface="Times New Roman"/>
                        </a:rPr>
                        <a:t>Open and Release RFP</a:t>
                      </a:r>
                    </a:p>
                    <a:p>
                      <a:pPr marL="342900" marR="0" lvl="0" indent="-342900">
                        <a:spcBef>
                          <a:spcPts val="0"/>
                        </a:spcBef>
                        <a:spcAft>
                          <a:spcPts val="0"/>
                        </a:spcAft>
                        <a:buFont typeface="Symbol"/>
                        <a:buChar char=""/>
                      </a:pPr>
                      <a:r>
                        <a:rPr lang="en-US" sz="2000" dirty="0">
                          <a:effectLst/>
                          <a:latin typeface="Times New Roman"/>
                          <a:ea typeface="ＭＳ 明朝"/>
                          <a:cs typeface="Times New Roman"/>
                        </a:rPr>
                        <a:t>Post on </a:t>
                      </a:r>
                      <a:r>
                        <a:rPr lang="en-US" sz="2000" dirty="0" err="1">
                          <a:effectLst/>
                          <a:latin typeface="Times New Roman"/>
                          <a:ea typeface="ＭＳ 明朝"/>
                          <a:cs typeface="Times New Roman"/>
                        </a:rPr>
                        <a:t>CalACES</a:t>
                      </a:r>
                      <a:r>
                        <a:rPr lang="en-US" sz="2000" dirty="0">
                          <a:effectLst/>
                          <a:latin typeface="Times New Roman"/>
                          <a:ea typeface="ＭＳ 明朝"/>
                          <a:cs typeface="Times New Roman"/>
                        </a:rPr>
                        <a:t> Web Site</a:t>
                      </a:r>
                    </a:p>
                    <a:p>
                      <a:pPr marL="342900" marR="0" lvl="0" indent="-342900">
                        <a:spcBef>
                          <a:spcPts val="0"/>
                        </a:spcBef>
                        <a:spcAft>
                          <a:spcPts val="0"/>
                        </a:spcAft>
                        <a:buFont typeface="Symbol"/>
                        <a:buChar char=""/>
                      </a:pPr>
                      <a:r>
                        <a:rPr lang="en-US" sz="2000" dirty="0">
                          <a:effectLst/>
                          <a:latin typeface="Times New Roman"/>
                          <a:ea typeface="ＭＳ 明朝"/>
                          <a:cs typeface="Times New Roman"/>
                        </a:rPr>
                        <a:t>Advertise</a:t>
                      </a:r>
                    </a:p>
                  </a:txBody>
                  <a:tcPr marL="68580" marR="68580" marT="0" marB="0"/>
                </a:tc>
                <a:extLst>
                  <a:ext uri="{0D108BD9-81ED-4DB2-BD59-A6C34878D82A}">
                    <a16:rowId xmlns:a16="http://schemas.microsoft.com/office/drawing/2014/main" val="10002"/>
                  </a:ext>
                </a:extLst>
              </a:tr>
              <a:tr h="463589">
                <a:tc>
                  <a:txBody>
                    <a:bodyPr/>
                    <a:lstStyle/>
                    <a:p>
                      <a:r>
                        <a:rPr lang="en-US" sz="2400" b="1" dirty="0">
                          <a:latin typeface="Times New Roman"/>
                          <a:cs typeface="Times New Roman"/>
                        </a:rPr>
                        <a:t>Week of Monday, July 11, 2018</a:t>
                      </a:r>
                    </a:p>
                  </a:txBody>
                  <a:tcPr/>
                </a:tc>
                <a:tc>
                  <a:txBody>
                    <a:bodyPr/>
                    <a:lstStyle/>
                    <a:p>
                      <a:r>
                        <a:rPr lang="en-US" sz="2400" b="1" dirty="0">
                          <a:latin typeface="Times New Roman"/>
                          <a:cs typeface="Times New Roman"/>
                        </a:rPr>
                        <a:t>RFP</a:t>
                      </a:r>
                      <a:r>
                        <a:rPr lang="en-US" sz="2400" b="1" baseline="0" dirty="0">
                          <a:latin typeface="Times New Roman"/>
                          <a:cs typeface="Times New Roman"/>
                        </a:rPr>
                        <a:t> Proposal Submission Deadline</a:t>
                      </a:r>
                      <a:endParaRPr lang="en-US" sz="2400" b="1" dirty="0">
                        <a:latin typeface="Times New Roman"/>
                        <a:cs typeface="Times New Roman"/>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4061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a:cs typeface="Times New Roman"/>
              </a:rPr>
              <a:t>Evaluation/Selection Phase</a:t>
            </a:r>
          </a:p>
        </p:txBody>
      </p:sp>
      <p:graphicFrame>
        <p:nvGraphicFramePr>
          <p:cNvPr id="4" name="Content Placeholder 3"/>
          <p:cNvGraphicFramePr>
            <a:graphicFrameLocks noGrp="1"/>
          </p:cNvGraphicFramePr>
          <p:nvPr>
            <p:ph idx="1"/>
            <p:extLst/>
          </p:nvPr>
        </p:nvGraphicFramePr>
        <p:xfrm>
          <a:off x="457200" y="1023425"/>
          <a:ext cx="8229600" cy="5400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a:t>of Monday, July 16, 2018</a:t>
                      </a:r>
                    </a:p>
                  </a:txBody>
                  <a:tcPr>
                    <a:solidFill>
                      <a:srgbClr val="FFFFFF"/>
                    </a:solidFill>
                  </a:tcPr>
                </a:tc>
                <a:tc>
                  <a:txBody>
                    <a:bodyPr/>
                    <a:lstStyle/>
                    <a:p>
                      <a:r>
                        <a:rPr lang="en-US" dirty="0"/>
                        <a:t>Evaluation</a:t>
                      </a:r>
                      <a:r>
                        <a:rPr lang="en-US" baseline="0" dirty="0"/>
                        <a:t> Committee</a:t>
                      </a:r>
                    </a:p>
                    <a:p>
                      <a:pPr marL="285750" indent="-285750">
                        <a:buFont typeface="Arial"/>
                        <a:buChar char="•"/>
                      </a:pPr>
                      <a:r>
                        <a:rPr lang="en-US" baseline="0" dirty="0"/>
                        <a:t>Evaluation of paper proposals</a:t>
                      </a:r>
                    </a:p>
                    <a:p>
                      <a:pPr marL="285750" indent="-285750">
                        <a:buFont typeface="Arial"/>
                        <a:buChar char="•"/>
                      </a:pPr>
                      <a:r>
                        <a:rPr lang="en-US" baseline="0" dirty="0"/>
                        <a:t>Select small group of finalists </a:t>
                      </a:r>
                      <a:endParaRPr lang="en-US" dirty="0"/>
                    </a:p>
                  </a:txBody>
                  <a:tcPr>
                    <a:solidFill>
                      <a:srgbClr val="FFFFFF"/>
                    </a:solidFill>
                  </a:tcPr>
                </a:tc>
                <a:extLst>
                  <a:ext uri="{0D108BD9-81ED-4DB2-BD59-A6C34878D82A}">
                    <a16:rowId xmlns:a16="http://schemas.microsoft.com/office/drawing/2014/main" val="10000"/>
                  </a:ext>
                </a:extLst>
              </a:tr>
              <a:tr h="370840">
                <a:tc>
                  <a:txBody>
                    <a:bodyPr/>
                    <a:lstStyle/>
                    <a:p>
                      <a:r>
                        <a:rPr lang="en-US" sz="2400" b="1" dirty="0">
                          <a:latin typeface="Times New Roman"/>
                          <a:cs typeface="Times New Roman"/>
                        </a:rPr>
                        <a:t>Week of Monday July 16, 2018</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latin typeface="Times New Roman"/>
                          <a:cs typeface="Times New Roman"/>
                        </a:rPr>
                        <a:t>Evaluate Paper Proposals</a:t>
                      </a:r>
                    </a:p>
                    <a:p>
                      <a:pPr marL="285750" indent="-285750">
                        <a:buFont typeface="Arial"/>
                        <a:buChar char="•"/>
                      </a:pPr>
                      <a:r>
                        <a:rPr lang="en-US" sz="2400" dirty="0">
                          <a:latin typeface="Times New Roman"/>
                          <a:cs typeface="Times New Roman"/>
                        </a:rPr>
                        <a:t>Select finalists </a:t>
                      </a:r>
                    </a:p>
                  </a:txBody>
                  <a:tcPr/>
                </a:tc>
                <a:extLst>
                  <a:ext uri="{0D108BD9-81ED-4DB2-BD59-A6C34878D82A}">
                    <a16:rowId xmlns:a16="http://schemas.microsoft.com/office/drawing/2014/main" val="10001"/>
                  </a:ext>
                </a:extLst>
              </a:tr>
              <a:tr h="370840">
                <a:tc>
                  <a:txBody>
                    <a:bodyPr/>
                    <a:lstStyle/>
                    <a:p>
                      <a:r>
                        <a:rPr lang="en-US" sz="2400" b="1" dirty="0">
                          <a:latin typeface="Times New Roman"/>
                          <a:cs typeface="Times New Roman"/>
                        </a:rPr>
                        <a:t>Week of Monday, July 23, 2018</a:t>
                      </a:r>
                    </a:p>
                  </a:txBody>
                  <a:tcPr/>
                </a:tc>
                <a:tc>
                  <a:txBody>
                    <a:bodyPr/>
                    <a:lstStyle/>
                    <a:p>
                      <a:pPr marL="0" indent="0">
                        <a:buFont typeface="Arial"/>
                        <a:buNone/>
                      </a:pPr>
                      <a:r>
                        <a:rPr lang="en-US" sz="2400" b="1" baseline="0" dirty="0">
                          <a:latin typeface="Times New Roman"/>
                          <a:cs typeface="Times New Roman"/>
                        </a:rPr>
                        <a:t>Conduct Finalist In-Person Interviews</a:t>
                      </a:r>
                    </a:p>
                    <a:p>
                      <a:pPr marL="285750" indent="-285750">
                        <a:buFont typeface="Arial"/>
                        <a:buChar char="•"/>
                      </a:pPr>
                      <a:r>
                        <a:rPr lang="en-US" sz="2400" baseline="0" dirty="0">
                          <a:latin typeface="Times New Roman"/>
                          <a:cs typeface="Times New Roman"/>
                        </a:rPr>
                        <a:t>Selection of awardee(s)</a:t>
                      </a:r>
                      <a:endParaRPr lang="en-US" sz="2400" dirty="0">
                        <a:latin typeface="Times New Roman"/>
                        <a:cs typeface="Times New Roman"/>
                      </a:endParaRPr>
                    </a:p>
                  </a:txBody>
                  <a:tcPr/>
                </a:tc>
                <a:extLst>
                  <a:ext uri="{0D108BD9-81ED-4DB2-BD59-A6C34878D82A}">
                    <a16:rowId xmlns:a16="http://schemas.microsoft.com/office/drawing/2014/main" val="10002"/>
                  </a:ext>
                </a:extLst>
              </a:tr>
              <a:tr h="370840">
                <a:tc>
                  <a:txBody>
                    <a:bodyPr/>
                    <a:lstStyle/>
                    <a:p>
                      <a:r>
                        <a:rPr lang="en-US" sz="2400" b="1" dirty="0">
                          <a:latin typeface="Times New Roman"/>
                          <a:cs typeface="Times New Roman"/>
                        </a:rPr>
                        <a:t>Friday, August 3, 2018</a:t>
                      </a:r>
                    </a:p>
                  </a:txBody>
                  <a:tcPr/>
                </a:tc>
                <a:tc>
                  <a:txBody>
                    <a:bodyPr/>
                    <a:lstStyle/>
                    <a:p>
                      <a:pPr marL="0" indent="0">
                        <a:buFont typeface="Arial"/>
                        <a:buNone/>
                      </a:pPr>
                      <a:r>
                        <a:rPr lang="en-US" sz="2400" b="1" dirty="0">
                          <a:latin typeface="Times New Roman"/>
                          <a:cs typeface="Times New Roman"/>
                        </a:rPr>
                        <a:t>Begin</a:t>
                      </a:r>
                      <a:r>
                        <a:rPr lang="en-US" sz="2400" b="1" baseline="0" dirty="0">
                          <a:latin typeface="Times New Roman"/>
                          <a:cs typeface="Times New Roman"/>
                        </a:rPr>
                        <a:t> contract development</a:t>
                      </a:r>
                    </a:p>
                  </a:txBody>
                  <a:tcPr/>
                </a:tc>
                <a:extLst>
                  <a:ext uri="{0D108BD9-81ED-4DB2-BD59-A6C34878D82A}">
                    <a16:rowId xmlns:a16="http://schemas.microsoft.com/office/drawing/2014/main" val="10003"/>
                  </a:ext>
                </a:extLst>
              </a:tr>
              <a:tr h="370840">
                <a:tc>
                  <a:txBody>
                    <a:bodyPr/>
                    <a:lstStyle/>
                    <a:p>
                      <a:r>
                        <a:rPr lang="en-US" sz="2400" b="1" dirty="0">
                          <a:latin typeface="Times New Roman"/>
                          <a:cs typeface="Times New Roman"/>
                        </a:rPr>
                        <a:t>Wednesday, August 15, 2018</a:t>
                      </a:r>
                    </a:p>
                  </a:txBody>
                  <a:tcPr/>
                </a:tc>
                <a:tc>
                  <a:txBody>
                    <a:bodyPr/>
                    <a:lstStyle/>
                    <a:p>
                      <a:pPr marL="0" indent="0">
                        <a:buFont typeface="Arial"/>
                        <a:buNone/>
                      </a:pPr>
                      <a:r>
                        <a:rPr lang="en-US" sz="2400" b="1" dirty="0">
                          <a:latin typeface="Times New Roman"/>
                          <a:cs typeface="Times New Roman"/>
                        </a:rPr>
                        <a:t>Final contract and packet to Executive Director</a:t>
                      </a:r>
                    </a:p>
                  </a:txBody>
                  <a:tcPr/>
                </a:tc>
                <a:extLst>
                  <a:ext uri="{0D108BD9-81ED-4DB2-BD59-A6C34878D82A}">
                    <a16:rowId xmlns:a16="http://schemas.microsoft.com/office/drawing/2014/main" val="10004"/>
                  </a:ext>
                </a:extLst>
              </a:tr>
              <a:tr h="370840">
                <a:tc>
                  <a:txBody>
                    <a:bodyPr/>
                    <a:lstStyle/>
                    <a:p>
                      <a:r>
                        <a:rPr lang="en-US" sz="2400" b="1" dirty="0">
                          <a:latin typeface="Times New Roman"/>
                          <a:cs typeface="Times New Roman"/>
                        </a:rPr>
                        <a:t>Thursday</a:t>
                      </a:r>
                      <a:r>
                        <a:rPr lang="en-US" sz="2400" b="1" baseline="0" dirty="0">
                          <a:latin typeface="Times New Roman"/>
                          <a:cs typeface="Times New Roman"/>
                        </a:rPr>
                        <a:t>, August 16, 2018</a:t>
                      </a:r>
                      <a:endParaRPr lang="en-US" sz="2400" b="1" dirty="0">
                        <a:latin typeface="Times New Roman"/>
                        <a:cs typeface="Times New Roman"/>
                      </a:endParaRPr>
                    </a:p>
                  </a:txBody>
                  <a:tcPr/>
                </a:tc>
                <a:tc>
                  <a:txBody>
                    <a:bodyPr/>
                    <a:lstStyle/>
                    <a:p>
                      <a:r>
                        <a:rPr lang="en-US" sz="2400" b="1" dirty="0">
                          <a:latin typeface="Times New Roman"/>
                          <a:cs typeface="Times New Roman"/>
                        </a:rPr>
                        <a:t>Final packet Sent out for 8/23/18 BOD meeting</a:t>
                      </a:r>
                    </a:p>
                  </a:txBody>
                  <a:tcPr/>
                </a:tc>
                <a:extLst>
                  <a:ext uri="{0D108BD9-81ED-4DB2-BD59-A6C34878D82A}">
                    <a16:rowId xmlns:a16="http://schemas.microsoft.com/office/drawing/2014/main" val="10005"/>
                  </a:ext>
                </a:extLst>
              </a:tr>
              <a:tr h="370840">
                <a:tc>
                  <a:txBody>
                    <a:bodyPr/>
                    <a:lstStyle/>
                    <a:p>
                      <a:endParaRPr lang="en-US" sz="1800" dirty="0">
                        <a:latin typeface="Times New Roman"/>
                        <a:cs typeface="Times New Roman"/>
                      </a:endParaRPr>
                    </a:p>
                  </a:txBody>
                  <a:tcPr>
                    <a:noFill/>
                  </a:tcPr>
                </a:tc>
                <a:tc>
                  <a:txBody>
                    <a:bodyPr/>
                    <a:lstStyle/>
                    <a:p>
                      <a:endParaRPr lang="en-US" sz="1800" dirty="0">
                        <a:latin typeface="Times New Roman"/>
                        <a:cs typeface="Times New Roman"/>
                      </a:endParaRPr>
                    </a:p>
                  </a:txBody>
                  <a:tcP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859851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00.xml><?xml version="1.0" encoding="utf-8"?>
<p:tagLst xmlns:a="http://schemas.openxmlformats.org/drawingml/2006/main" xmlns:r="http://schemas.openxmlformats.org/officeDocument/2006/relationships" xmlns:p="http://schemas.openxmlformats.org/presentationml/2006/main">
  <p:tag name="MTTABLE" val="Cell"/>
  <p:tag name="MTNUMBER" val="0.521919537578672"/>
  <p:tag name="LEFT" val="9.375039"/>
  <p:tag name="TOP" val="130"/>
  <p:tag name="HEIGHT" val="40"/>
  <p:tag name="WIDTH" val="341.5"/>
</p:tagLst>
</file>

<file path=ppt/tags/tag101.xml><?xml version="1.0" encoding="utf-8"?>
<p:tagLst xmlns:a="http://schemas.openxmlformats.org/drawingml/2006/main" xmlns:r="http://schemas.openxmlformats.org/officeDocument/2006/relationships" xmlns:p="http://schemas.openxmlformats.org/presentationml/2006/main">
  <p:tag name="MTTABLE" val="Cell"/>
  <p:tag name="MTNUMBER" val="0.521919537578672"/>
  <p:tag name="LEFT" val="9.375039"/>
  <p:tag name="TOP" val="180"/>
  <p:tag name="HEIGHT" val="40"/>
  <p:tag name="WIDTH" val="341.5"/>
</p:tagLst>
</file>

<file path=ppt/tags/tag102.xml><?xml version="1.0" encoding="utf-8"?>
<p:tagLst xmlns:a="http://schemas.openxmlformats.org/drawingml/2006/main" xmlns:r="http://schemas.openxmlformats.org/officeDocument/2006/relationships" xmlns:p="http://schemas.openxmlformats.org/presentationml/2006/main">
  <p:tag name="MTTABLE" val="Cell"/>
  <p:tag name="MTNUMBER" val="0.521919537578672"/>
  <p:tag name="LEFT" val="9.375039"/>
  <p:tag name="TOP" val="230"/>
  <p:tag name="HEIGHT" val="40"/>
  <p:tag name="WIDTH" val="341.5"/>
</p:tagLst>
</file>

<file path=ppt/tags/tag103.xml><?xml version="1.0" encoding="utf-8"?>
<p:tagLst xmlns:a="http://schemas.openxmlformats.org/drawingml/2006/main" xmlns:r="http://schemas.openxmlformats.org/officeDocument/2006/relationships" xmlns:p="http://schemas.openxmlformats.org/presentationml/2006/main">
  <p:tag name="MTTABLE" val="Cell"/>
  <p:tag name="MTNUMBER" val="0.521919537578672"/>
  <p:tag name="LEFT" val="9.375039"/>
  <p:tag name="TOP" val="280"/>
  <p:tag name="HEIGHT" val="40"/>
  <p:tag name="WIDTH" val="341.5"/>
</p:tagLst>
</file>

<file path=ppt/tags/tag104.xml><?xml version="1.0" encoding="utf-8"?>
<p:tagLst xmlns:a="http://schemas.openxmlformats.org/drawingml/2006/main" xmlns:r="http://schemas.openxmlformats.org/officeDocument/2006/relationships" xmlns:p="http://schemas.openxmlformats.org/presentationml/2006/main">
  <p:tag name="MTTABLE" val="Cell"/>
  <p:tag name="MTNUMBER" val="0.521919537578672"/>
  <p:tag name="LEFT" val="9.375039"/>
  <p:tag name="TOP" val="330"/>
  <p:tag name="HEIGHT" val="40"/>
  <p:tag name="WIDTH" val="341.5"/>
</p:tagLst>
</file>

<file path=ppt/tags/tag105.xml><?xml version="1.0" encoding="utf-8"?>
<p:tagLst xmlns:a="http://schemas.openxmlformats.org/drawingml/2006/main" xmlns:r="http://schemas.openxmlformats.org/officeDocument/2006/relationships" xmlns:p="http://schemas.openxmlformats.org/presentationml/2006/main">
  <p:tag name="MTTABLE" val="Cell"/>
  <p:tag name="MTNUMBER" val="0.521919537578672"/>
  <p:tag name="LEFT" val="9.375039"/>
  <p:tag name="TOP" val="380"/>
  <p:tag name="HEIGHT" val="40"/>
  <p:tag name="WIDTH" val="341.5"/>
</p:tagLst>
</file>

<file path=ppt/tags/tag106.xml><?xml version="1.0" encoding="utf-8"?>
<p:tagLst xmlns:a="http://schemas.openxmlformats.org/drawingml/2006/main" xmlns:r="http://schemas.openxmlformats.org/officeDocument/2006/relationships" xmlns:p="http://schemas.openxmlformats.org/presentationml/2006/main">
  <p:tag name="MTTABLE" val="Cell"/>
  <p:tag name="MTNUMBER" val="0.521919537578672"/>
  <p:tag name="LEFT" val="9.375039"/>
  <p:tag name="TOP" val="430"/>
  <p:tag name="HEIGHT" val="40"/>
  <p:tag name="WIDTH" val="341.5"/>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WlZHnzUBTyy0y_K1yXjVwg"/>
</p:tagLst>
</file>

<file path=ppt/tags/tag109.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HEIGHT" val="12.11717"/>
  <p:tag name="TOP" val="321.6396"/>
  <p:tag name="LEFT" val="9.375039"/>
  <p:tag name="WIDTH" val="170.255"/>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0.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38.7568"/>
  <p:tag name="HEIGHT" val="13.14129"/>
  <p:tag name="LEFT" val="9.375039"/>
  <p:tag name="WIDTH" val="170.255"/>
</p:tagLst>
</file>

<file path=ppt/tags/tag111.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56.898"/>
  <p:tag name="HEIGHT" val="13.14129"/>
  <p:tag name="LEFT" val="9.375039"/>
  <p:tag name="WIDTH" val="170.255"/>
</p:tagLst>
</file>

<file path=ppt/tags/tag112.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93.1806"/>
  <p:tag name="HEIGHT" val="13.14129"/>
  <p:tag name="LEFT" val="9.375039"/>
  <p:tag name="WIDTH" val="170.255"/>
</p:tagLst>
</file>

<file path=ppt/tags/tag113.xml><?xml version="1.0" encoding="utf-8"?>
<p:tagLst xmlns:a="http://schemas.openxmlformats.org/drawingml/2006/main" xmlns:r="http://schemas.openxmlformats.org/officeDocument/2006/relationships" xmlns:p="http://schemas.openxmlformats.org/presentationml/2006/main">
  <p:tag name="MTTABLE" val="HDiv"/>
  <p:tag name="MTNUMBER" val="0.636356362437995"/>
</p:tagLst>
</file>

<file path=ppt/tags/tag114.xml><?xml version="1.0" encoding="utf-8"?>
<p:tagLst xmlns:a="http://schemas.openxmlformats.org/drawingml/2006/main" xmlns:r="http://schemas.openxmlformats.org/officeDocument/2006/relationships" xmlns:p="http://schemas.openxmlformats.org/presentationml/2006/main">
  <p:tag name="MTTABLE" val="HDiv"/>
  <p:tag name="MTNUMBER" val="0.636356362437995"/>
</p:tagLst>
</file>

<file path=ppt/tags/tag115.xml><?xml version="1.0" encoding="utf-8"?>
<p:tagLst xmlns:a="http://schemas.openxmlformats.org/drawingml/2006/main" xmlns:r="http://schemas.openxmlformats.org/officeDocument/2006/relationships" xmlns:p="http://schemas.openxmlformats.org/presentationml/2006/main">
  <p:tag name="MTTABLE" val="HDiv"/>
  <p:tag name="MTNUMBER" val="0.636356362437995"/>
</p:tagLst>
</file>

<file path=ppt/tags/tag116.xml><?xml version="1.0" encoding="utf-8"?>
<p:tagLst xmlns:a="http://schemas.openxmlformats.org/drawingml/2006/main" xmlns:r="http://schemas.openxmlformats.org/officeDocument/2006/relationships" xmlns:p="http://schemas.openxmlformats.org/presentationml/2006/main">
  <p:tag name="MTTABLE" val="HDiv"/>
  <p:tag name="MTNUMBER" val="0.636356362437995"/>
</p:tagLst>
</file>

<file path=ppt/tags/tag117.xml><?xml version="1.0" encoding="utf-8"?>
<p:tagLst xmlns:a="http://schemas.openxmlformats.org/drawingml/2006/main" xmlns:r="http://schemas.openxmlformats.org/officeDocument/2006/relationships" xmlns:p="http://schemas.openxmlformats.org/presentationml/2006/main">
  <p:tag name="MTTABLE" val="HDiv"/>
  <p:tag name="MTNUMBER" val="0.636356362437995"/>
</p:tagLst>
</file>

<file path=ppt/tags/tag118.xml><?xml version="1.0" encoding="utf-8"?>
<p:tagLst xmlns:a="http://schemas.openxmlformats.org/drawingml/2006/main" xmlns:r="http://schemas.openxmlformats.org/officeDocument/2006/relationships" xmlns:p="http://schemas.openxmlformats.org/presentationml/2006/main">
  <p:tag name="MTTABLE" val="HDiv"/>
  <p:tag name="MTNUMBER" val="0.636356362437995"/>
</p:tagLst>
</file>

<file path=ppt/tags/tag119.xml><?xml version="1.0" encoding="utf-8"?>
<p:tagLst xmlns:a="http://schemas.openxmlformats.org/drawingml/2006/main" xmlns:r="http://schemas.openxmlformats.org/officeDocument/2006/relationships" xmlns:p="http://schemas.openxmlformats.org/presentationml/2006/main">
  <p:tag name="MTTABLE" val="HDiv"/>
  <p:tag name="MTNUMBER" val="0.636356362437995"/>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0.xml><?xml version="1.0" encoding="utf-8"?>
<p:tagLst xmlns:a="http://schemas.openxmlformats.org/drawingml/2006/main" xmlns:r="http://schemas.openxmlformats.org/officeDocument/2006/relationships" xmlns:p="http://schemas.openxmlformats.org/presentationml/2006/main">
  <p:tag name="MTTABLE" val="HTitleDiv"/>
  <p:tag name="MTNUMBER" val="0.636356362437995"/>
</p:tagLst>
</file>

<file path=ppt/tags/tag121.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HEIGHT" val="12.11717"/>
  <p:tag name="TOP" val="321.6397"/>
  <p:tag name="LEFT" val="184.6301"/>
  <p:tag name="WIDTH" val="41.45425"/>
</p:tagLst>
</file>

<file path=ppt/tags/tag122.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38.7568"/>
  <p:tag name="HEIGHT" val="13.14129"/>
  <p:tag name="LEFT" val="184.6301"/>
  <p:tag name="WIDTH" val="41.45425"/>
</p:tagLst>
</file>

<file path=ppt/tags/tag123.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56.8981"/>
  <p:tag name="HEIGHT" val="13.14129"/>
  <p:tag name="LEFT" val="184.6301"/>
  <p:tag name="WIDTH" val="41.45425"/>
</p:tagLst>
</file>

<file path=ppt/tags/tag124.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75.0394"/>
  <p:tag name="HEIGHT" val="13.14129"/>
  <p:tag name="LEFT" val="184.6301"/>
  <p:tag name="WIDTH" val="41.45425"/>
</p:tagLst>
</file>

<file path=ppt/tags/tag125.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93.1806"/>
  <p:tag name="HEIGHT" val="13.14129"/>
  <p:tag name="LEFT" val="184.6301"/>
  <p:tag name="WIDTH" val="41.45425"/>
</p:tagLst>
</file>

<file path=ppt/tags/tag126.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HEIGHT" val="12.11717"/>
  <p:tag name="TOP" val="321.6397"/>
  <p:tag name="LEFT" val="231.0843"/>
  <p:tag name="WIDTH" val="35.07921"/>
</p:tagLst>
</file>

<file path=ppt/tags/tag127.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38.7568"/>
  <p:tag name="HEIGHT" val="13.14129"/>
  <p:tag name="LEFT" val="231.0843"/>
  <p:tag name="WIDTH" val="35.07921"/>
</p:tagLst>
</file>

<file path=ppt/tags/tag128.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56.8981"/>
  <p:tag name="HEIGHT" val="13.14129"/>
  <p:tag name="LEFT" val="231.0843"/>
  <p:tag name="WIDTH" val="35.07921"/>
</p:tagLst>
</file>

<file path=ppt/tags/tag129.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75.0394"/>
  <p:tag name="HEIGHT" val="13.14129"/>
  <p:tag name="LEFT" val="231.0843"/>
  <p:tag name="WIDTH" val="35.07921"/>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0.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93.1806"/>
  <p:tag name="HEIGHT" val="13.14129"/>
  <p:tag name="LEFT" val="231.0843"/>
  <p:tag name="WIDTH" val="35.07921"/>
</p:tagLst>
</file>

<file path=ppt/tags/tag131.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HEIGHT" val="12.11717"/>
  <p:tag name="TOP" val="321.6397"/>
  <p:tag name="LEFT" val="271.1635"/>
  <p:tag name="WIDTH" val="39.95422"/>
</p:tagLst>
</file>

<file path=ppt/tags/tag132.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38.7568"/>
  <p:tag name="HEIGHT" val="13.14129"/>
  <p:tag name="LEFT" val="271.1635"/>
  <p:tag name="WIDTH" val="39.95422"/>
</p:tagLst>
</file>

<file path=ppt/tags/tag133.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56.8981"/>
  <p:tag name="HEIGHT" val="13.14129"/>
  <p:tag name="LEFT" val="271.1635"/>
  <p:tag name="WIDTH" val="39.95422"/>
</p:tagLst>
</file>

<file path=ppt/tags/tag134.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75.0394"/>
  <p:tag name="HEIGHT" val="13.14129"/>
  <p:tag name="LEFT" val="271.1635"/>
  <p:tag name="WIDTH" val="39.95422"/>
</p:tagLst>
</file>

<file path=ppt/tags/tag135.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93.1806"/>
  <p:tag name="HEIGHT" val="13.14129"/>
  <p:tag name="LEFT" val="271.1635"/>
  <p:tag name="WIDTH" val="39.95422"/>
</p:tagLst>
</file>

<file path=ppt/tags/tag136.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HEIGHT" val="12.11717"/>
  <p:tag name="TOP" val="321.6397"/>
  <p:tag name="LEFT" val="316.1178"/>
  <p:tag name="WIDTH" val="39.95425"/>
</p:tagLst>
</file>

<file path=ppt/tags/tag137.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38.7568"/>
  <p:tag name="HEIGHT" val="13.14129"/>
  <p:tag name="LEFT" val="316.1178"/>
  <p:tag name="WIDTH" val="39.95425"/>
</p:tagLst>
</file>

<file path=ppt/tags/tag138.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56.8981"/>
  <p:tag name="HEIGHT" val="13.14129"/>
  <p:tag name="LEFT" val="316.1178"/>
  <p:tag name="WIDTH" val="39.95425"/>
</p:tagLst>
</file>

<file path=ppt/tags/tag139.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75.0394"/>
  <p:tag name="HEIGHT" val="13.14129"/>
  <p:tag name="LEFT" val="316.1178"/>
  <p:tag name="WIDTH" val="39.95425"/>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0.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93.1806"/>
  <p:tag name="HEIGHT" val="13.14129"/>
  <p:tag name="LEFT" val="316.1178"/>
  <p:tag name="WIDTH" val="39.95425"/>
</p:tagLst>
</file>

<file path=ppt/tags/tag141.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HEIGHT" val="12.11717"/>
  <p:tag name="TOP" val="321.6397"/>
  <p:tag name="LEFT" val="361.072"/>
  <p:tag name="WIDTH" val="39.95422"/>
</p:tagLst>
</file>

<file path=ppt/tags/tag142.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38.7568"/>
  <p:tag name="HEIGHT" val="13.14129"/>
  <p:tag name="LEFT" val="361.072"/>
  <p:tag name="WIDTH" val="39.95422"/>
</p:tagLst>
</file>

<file path=ppt/tags/tag143.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56.8981"/>
  <p:tag name="HEIGHT" val="13.14129"/>
  <p:tag name="LEFT" val="361.072"/>
  <p:tag name="WIDTH" val="39.95422"/>
</p:tagLst>
</file>

<file path=ppt/tags/tag144.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75.0394"/>
  <p:tag name="HEIGHT" val="13.14129"/>
  <p:tag name="LEFT" val="361.072"/>
  <p:tag name="WIDTH" val="39.95422"/>
</p:tagLst>
</file>

<file path=ppt/tags/tag145.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93.1806"/>
  <p:tag name="HEIGHT" val="13.14129"/>
  <p:tag name="LEFT" val="361.072"/>
  <p:tag name="WIDTH" val="39.95422"/>
</p:tagLst>
</file>

<file path=ppt/tags/tag146.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HEIGHT" val="12.11717"/>
  <p:tag name="TOP" val="321.6397"/>
  <p:tag name="LEFT" val="406.0262"/>
  <p:tag name="WIDTH" val="39.95425"/>
</p:tagLst>
</file>

<file path=ppt/tags/tag147.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38.7568"/>
  <p:tag name="HEIGHT" val="13.14129"/>
  <p:tag name="LEFT" val="406.0262"/>
  <p:tag name="WIDTH" val="39.95425"/>
</p:tagLst>
</file>

<file path=ppt/tags/tag148.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56.8981"/>
  <p:tag name="HEIGHT" val="13.14129"/>
  <p:tag name="LEFT" val="406.0262"/>
  <p:tag name="WIDTH" val="39.95425"/>
</p:tagLst>
</file>

<file path=ppt/tags/tag149.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75.0394"/>
  <p:tag name="HEIGHT" val="13.14129"/>
  <p:tag name="LEFT" val="406.0262"/>
  <p:tag name="WIDTH" val="39.95425"/>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0.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93.1806"/>
  <p:tag name="HEIGHT" val="13.14129"/>
  <p:tag name="LEFT" val="406.0262"/>
  <p:tag name="WIDTH" val="39.95425"/>
</p:tagLst>
</file>

<file path=ppt/tags/tag151.xml><?xml version="1.0" encoding="utf-8"?>
<p:tagLst xmlns:a="http://schemas.openxmlformats.org/drawingml/2006/main" xmlns:r="http://schemas.openxmlformats.org/officeDocument/2006/relationships" xmlns:p="http://schemas.openxmlformats.org/presentationml/2006/main">
  <p:tag name="MTTABLE" val="HTitleDiv"/>
  <p:tag name="MTNUMBER" val="0.636356362437995"/>
</p:tagLst>
</file>

<file path=ppt/tags/tag152.xml><?xml version="1.0" encoding="utf-8"?>
<p:tagLst xmlns:a="http://schemas.openxmlformats.org/drawingml/2006/main" xmlns:r="http://schemas.openxmlformats.org/officeDocument/2006/relationships" xmlns:p="http://schemas.openxmlformats.org/presentationml/2006/main">
  <p:tag name="MTTABLE" val="HTitleDiv"/>
  <p:tag name="MTNUMBER" val="0.636356362437995"/>
</p:tagLst>
</file>

<file path=ppt/tags/tag153.xml><?xml version="1.0" encoding="utf-8"?>
<p:tagLst xmlns:a="http://schemas.openxmlformats.org/drawingml/2006/main" xmlns:r="http://schemas.openxmlformats.org/officeDocument/2006/relationships" xmlns:p="http://schemas.openxmlformats.org/presentationml/2006/main">
  <p:tag name="MTTABLE" val="HTitleDiv"/>
  <p:tag name="MTNUMBER" val="0.636356362437995"/>
</p:tagLst>
</file>

<file path=ppt/tags/tag154.xml><?xml version="1.0" encoding="utf-8"?>
<p:tagLst xmlns:a="http://schemas.openxmlformats.org/drawingml/2006/main" xmlns:r="http://schemas.openxmlformats.org/officeDocument/2006/relationships" xmlns:p="http://schemas.openxmlformats.org/presentationml/2006/main">
  <p:tag name="MTTABLE" val="HTitleDiv"/>
  <p:tag name="MTNUMBER" val="0.636356362437995"/>
</p:tagLst>
</file>

<file path=ppt/tags/tag155.xml><?xml version="1.0" encoding="utf-8"?>
<p:tagLst xmlns:a="http://schemas.openxmlformats.org/drawingml/2006/main" xmlns:r="http://schemas.openxmlformats.org/officeDocument/2006/relationships" xmlns:p="http://schemas.openxmlformats.org/presentationml/2006/main">
  <p:tag name="MTTABLE" val="HTitleDiv"/>
  <p:tag name="MTNUMBER" val="0.636356362437995"/>
</p:tagLst>
</file>

<file path=ppt/tags/tag156.xml><?xml version="1.0" encoding="utf-8"?>
<p:tagLst xmlns:a="http://schemas.openxmlformats.org/drawingml/2006/main" xmlns:r="http://schemas.openxmlformats.org/officeDocument/2006/relationships" xmlns:p="http://schemas.openxmlformats.org/presentationml/2006/main">
  <p:tag name="MTTABLE" val="HTitleDiv"/>
  <p:tag name="MTNUMBER" val="0.636356362437995"/>
</p:tagLst>
</file>

<file path=ppt/tags/tag157.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HEIGHT" val="12.11717"/>
  <p:tag name="TOP" val="321.6397"/>
  <p:tag name="LEFT" val="406.0262"/>
  <p:tag name="WIDTH" val="39.95425"/>
</p:tagLst>
</file>

<file path=ppt/tags/tag158.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38.7568"/>
  <p:tag name="HEIGHT" val="13.14129"/>
  <p:tag name="LEFT" val="406.0262"/>
  <p:tag name="WIDTH" val="39.95425"/>
</p:tagLst>
</file>

<file path=ppt/tags/tag159.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56.8981"/>
  <p:tag name="HEIGHT" val="13.14129"/>
  <p:tag name="LEFT" val="406.0262"/>
  <p:tag name="WIDTH" val="39.95425"/>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0.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75.0394"/>
  <p:tag name="HEIGHT" val="13.14129"/>
  <p:tag name="LEFT" val="406.0262"/>
  <p:tag name="WIDTH" val="39.95425"/>
</p:tagLst>
</file>

<file path=ppt/tags/tag161.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393.1806"/>
  <p:tag name="HEIGHT" val="13.14129"/>
  <p:tag name="LEFT" val="406.0262"/>
  <p:tag name="WIDTH" val="39.95425"/>
</p:tagLst>
</file>

<file path=ppt/tags/tag162.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11.3218"/>
  <p:tag name="HEIGHT" val="13.14129"/>
  <p:tag name="LEFT" val="9.375039"/>
  <p:tag name="WIDTH" val="170.255"/>
</p:tagLst>
</file>

<file path=ppt/tags/tag163.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11.3219"/>
  <p:tag name="HEIGHT" val="13.14129"/>
  <p:tag name="LEFT" val="184.6301"/>
  <p:tag name="WIDTH" val="41.45425"/>
</p:tagLst>
</file>

<file path=ppt/tags/tag164.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11.3219"/>
  <p:tag name="HEIGHT" val="13.14129"/>
  <p:tag name="LEFT" val="231.0843"/>
  <p:tag name="WIDTH" val="35.07921"/>
</p:tagLst>
</file>

<file path=ppt/tags/tag165.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11.3219"/>
  <p:tag name="HEIGHT" val="13.14129"/>
  <p:tag name="LEFT" val="271.1635"/>
  <p:tag name="WIDTH" val="39.95422"/>
</p:tagLst>
</file>

<file path=ppt/tags/tag166.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11.3219"/>
  <p:tag name="HEIGHT" val="13.14129"/>
  <p:tag name="LEFT" val="316.1178"/>
  <p:tag name="WIDTH" val="39.95425"/>
</p:tagLst>
</file>

<file path=ppt/tags/tag167.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11.3219"/>
  <p:tag name="HEIGHT" val="13.14129"/>
  <p:tag name="LEFT" val="361.072"/>
  <p:tag name="WIDTH" val="39.95422"/>
</p:tagLst>
</file>

<file path=ppt/tags/tag168.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11.3219"/>
  <p:tag name="HEIGHT" val="13.14129"/>
  <p:tag name="LEFT" val="406.0262"/>
  <p:tag name="WIDTH" val="39.95425"/>
</p:tagLst>
</file>

<file path=ppt/tags/tag169.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11.3219"/>
  <p:tag name="HEIGHT" val="13.14129"/>
  <p:tag name="LEFT" val="406.0262"/>
  <p:tag name="WIDTH" val="39.95425"/>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0.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29.4632"/>
  <p:tag name="HEIGHT" val="13.14129"/>
  <p:tag name="LEFT" val="406.0262"/>
  <p:tag name="WIDTH" val="39.95425"/>
</p:tagLst>
</file>

<file path=ppt/tags/tag171.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47.6044"/>
  <p:tag name="HEIGHT" val="13.14129"/>
  <p:tag name="LEFT" val="9.375039"/>
  <p:tag name="WIDTH" val="170.255"/>
</p:tagLst>
</file>

<file path=ppt/tags/tag172.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47.6044"/>
  <p:tag name="HEIGHT" val="13.14129"/>
  <p:tag name="LEFT" val="184.6301"/>
  <p:tag name="WIDTH" val="41.45425"/>
</p:tagLst>
</file>

<file path=ppt/tags/tag173.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47.6044"/>
  <p:tag name="HEIGHT" val="13.14129"/>
  <p:tag name="LEFT" val="231.0843"/>
  <p:tag name="WIDTH" val="35.07921"/>
</p:tagLst>
</file>

<file path=ppt/tags/tag174.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47.6044"/>
  <p:tag name="HEIGHT" val="13.14129"/>
  <p:tag name="LEFT" val="271.1635"/>
  <p:tag name="WIDTH" val="39.95422"/>
</p:tagLst>
</file>

<file path=ppt/tags/tag175.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47.6044"/>
  <p:tag name="HEIGHT" val="13.14129"/>
  <p:tag name="LEFT" val="316.1178"/>
  <p:tag name="WIDTH" val="39.95425"/>
</p:tagLst>
</file>

<file path=ppt/tags/tag176.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47.6044"/>
  <p:tag name="HEIGHT" val="13.14129"/>
  <p:tag name="LEFT" val="361.072"/>
  <p:tag name="WIDTH" val="39.95422"/>
</p:tagLst>
</file>

<file path=ppt/tags/tag177.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47.6044"/>
  <p:tag name="HEIGHT" val="13.14129"/>
  <p:tag name="LEFT" val="406.0262"/>
  <p:tag name="WIDTH" val="39.95425"/>
</p:tagLst>
</file>

<file path=ppt/tags/tag178.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47.6044"/>
  <p:tag name="HEIGHT" val="13.14129"/>
  <p:tag name="LEFT" val="406.0262"/>
  <p:tag name="WIDTH" val="39.95425"/>
</p:tagLst>
</file>

<file path=ppt/tags/tag179.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65.7456"/>
  <p:tag name="HEIGHT" val="13.14129"/>
  <p:tag name="LEFT" val="9.375039"/>
  <p:tag name="WIDTH" val="170.255"/>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0.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65.7457"/>
  <p:tag name="HEIGHT" val="13.14129"/>
  <p:tag name="LEFT" val="184.6301"/>
  <p:tag name="WIDTH" val="41.45425"/>
</p:tagLst>
</file>

<file path=ppt/tags/tag181.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65.7457"/>
  <p:tag name="HEIGHT" val="13.14129"/>
  <p:tag name="LEFT" val="231.0843"/>
  <p:tag name="WIDTH" val="35.07921"/>
</p:tagLst>
</file>

<file path=ppt/tags/tag182.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65.7457"/>
  <p:tag name="HEIGHT" val="13.14129"/>
  <p:tag name="LEFT" val="271.1635"/>
  <p:tag name="WIDTH" val="39.95422"/>
</p:tagLst>
</file>

<file path=ppt/tags/tag183.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65.7457"/>
  <p:tag name="HEIGHT" val="13.14129"/>
  <p:tag name="LEFT" val="316.1178"/>
  <p:tag name="WIDTH" val="39.95425"/>
</p:tagLst>
</file>

<file path=ppt/tags/tag184.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65.7457"/>
  <p:tag name="HEIGHT" val="13.14129"/>
  <p:tag name="LEFT" val="361.072"/>
  <p:tag name="WIDTH" val="39.95422"/>
</p:tagLst>
</file>

<file path=ppt/tags/tag185.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65.7457"/>
  <p:tag name="HEIGHT" val="13.14129"/>
  <p:tag name="LEFT" val="406.0262"/>
  <p:tag name="WIDTH" val="39.95425"/>
</p:tagLst>
</file>

<file path=ppt/tags/tag186.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65.7457"/>
  <p:tag name="HEIGHT" val="13.14129"/>
  <p:tag name="LEFT" val="406.0262"/>
  <p:tag name="WIDTH" val="39.95425"/>
</p:tagLst>
</file>

<file path=ppt/tags/tag187.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83.8869"/>
  <p:tag name="HEIGHT" val="13.14129"/>
  <p:tag name="LEFT" val="9.375039"/>
  <p:tag name="WIDTH" val="170.255"/>
</p:tagLst>
</file>

<file path=ppt/tags/tag188.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83.887"/>
  <p:tag name="HEIGHT" val="13.14129"/>
  <p:tag name="LEFT" val="184.6301"/>
  <p:tag name="WIDTH" val="41.45425"/>
</p:tagLst>
</file>

<file path=ppt/tags/tag189.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83.887"/>
  <p:tag name="HEIGHT" val="13.14129"/>
  <p:tag name="LEFT" val="231.0843"/>
  <p:tag name="WIDTH" val="35.0792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83.887"/>
  <p:tag name="HEIGHT" val="13.14129"/>
  <p:tag name="LEFT" val="271.1635"/>
  <p:tag name="WIDTH" val="39.95422"/>
</p:tagLst>
</file>

<file path=ppt/tags/tag191.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83.887"/>
  <p:tag name="HEIGHT" val="13.14129"/>
  <p:tag name="LEFT" val="316.1178"/>
  <p:tag name="WIDTH" val="39.95425"/>
</p:tagLst>
</file>

<file path=ppt/tags/tag192.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83.887"/>
  <p:tag name="HEIGHT" val="13.14129"/>
  <p:tag name="LEFT" val="361.072"/>
  <p:tag name="WIDTH" val="39.95422"/>
</p:tagLst>
</file>

<file path=ppt/tags/tag193.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83.887"/>
  <p:tag name="HEIGHT" val="13.14129"/>
  <p:tag name="LEFT" val="406.0262"/>
  <p:tag name="WIDTH" val="39.95425"/>
</p:tagLst>
</file>

<file path=ppt/tags/tag194.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83.887"/>
  <p:tag name="HEIGHT" val="13.14129"/>
  <p:tag name="LEFT" val="406.0262"/>
  <p:tag name="WIDTH" val="39.95425"/>
</p:tagLst>
</file>

<file path=ppt/tags/tag195.xml><?xml version="1.0" encoding="utf-8"?>
<p:tagLst xmlns:a="http://schemas.openxmlformats.org/drawingml/2006/main" xmlns:r="http://schemas.openxmlformats.org/officeDocument/2006/relationships" xmlns:p="http://schemas.openxmlformats.org/presentationml/2006/main">
  <p:tag name="MTTABLE" val="HTitleDiv"/>
  <p:tag name="MTNUMBER" val="0.636356362437995"/>
</p:tagLst>
</file>

<file path=ppt/tags/tag196.xml><?xml version="1.0" encoding="utf-8"?>
<p:tagLst xmlns:a="http://schemas.openxmlformats.org/drawingml/2006/main" xmlns:r="http://schemas.openxmlformats.org/officeDocument/2006/relationships" xmlns:p="http://schemas.openxmlformats.org/presentationml/2006/main">
  <p:tag name="MTTABLE" val="HDiv"/>
  <p:tag name="MTNUMBER" val="0.636356362437995"/>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ncRRRNQYQAatmAijbBvkD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C7SSwuIFQcmz7V4_3H1av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ftigf03gSVicOCFs5vef.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LEFT" val="208.5052"/>
  <p:tag name="TOP" val="392.0979"/>
  <p:tag name="THINKCELLSHAPEDONOTDELETE" val="trmrWRX31R0KYh9NNnoH5X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TxyOTcZGQGG7LxM5z5ub2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YgEjP.4GRw.dczmrzpb5H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zJlCA70SSo2kaoeqrSneK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SDvRtmwnSEeWMDoKL7plm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ZdBkWgJYQ.6mNx7MYNow2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wvVbD0EXQaWaO4CcMYaF8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YKoXa50pRLW5.W9_HWW28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E3PSztOGTcaelGA2HLujv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UhBi3K62TzKs.U.KJ6aus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F1_ngE4SRfWeaaecFK.mf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KcEym2YLSIG3Wp0EaFR7T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uYoSNXouRvyeA1Dv.1CuIw"/>
</p:tagLst>
</file>

<file path=ppt/tags/tag213.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29.4631"/>
  <p:tag name="HEIGHT" val="13.14129"/>
  <p:tag name="LEFT" val="9.375039"/>
  <p:tag name="WIDTH" val="170.255"/>
</p:tagLst>
</file>

<file path=ppt/tags/tag214.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29.4632"/>
  <p:tag name="HEIGHT" val="13.14129"/>
  <p:tag name="LEFT" val="184.6301"/>
  <p:tag name="WIDTH" val="41.45425"/>
</p:tagLst>
</file>

<file path=ppt/tags/tag215.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29.4632"/>
  <p:tag name="HEIGHT" val="13.14129"/>
  <p:tag name="LEFT" val="231.0843"/>
  <p:tag name="WIDTH" val="35.07921"/>
</p:tagLst>
</file>

<file path=ppt/tags/tag216.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29.4632"/>
  <p:tag name="HEIGHT" val="13.14129"/>
  <p:tag name="LEFT" val="271.1635"/>
  <p:tag name="WIDTH" val="39.95422"/>
</p:tagLst>
</file>

<file path=ppt/tags/tag217.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29.4632"/>
  <p:tag name="HEIGHT" val="13.14129"/>
  <p:tag name="LEFT" val="316.1178"/>
  <p:tag name="WIDTH" val="39.95425"/>
</p:tagLst>
</file>

<file path=ppt/tags/tag218.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29.4632"/>
  <p:tag name="HEIGHT" val="13.14129"/>
  <p:tag name="LEFT" val="361.072"/>
  <p:tag name="WIDTH" val="39.95422"/>
</p:tagLst>
</file>

<file path=ppt/tags/tag219.xml><?xml version="1.0" encoding="utf-8"?>
<p:tagLst xmlns:a="http://schemas.openxmlformats.org/drawingml/2006/main" xmlns:r="http://schemas.openxmlformats.org/officeDocument/2006/relationships" xmlns:p="http://schemas.openxmlformats.org/presentationml/2006/main">
  <p:tag name="MTTABLE" val="Cell"/>
  <p:tag name="MTNUMBER" val="0.636356362437995"/>
  <p:tag name="TOP" val="429.4632"/>
  <p:tag name="HEIGHT" val="13.14129"/>
  <p:tag name="LEFT" val="406.0262"/>
  <p:tag name="WIDTH" val="39.95425"/>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SF6XngdlT0i5mJv5NJvpb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SF6XngdlT0i5mJv5NJvpb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SF6XngdlT0i5mJv5NJvpb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SF6XngdlT0i5mJv5NJvpb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SF6XngdlT0i5mJv5NJvpb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SF6XngdlT0i5mJv5NJvpb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SF6XngdlT0i5mJv5NJvpb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SF6XngdlT0i5mJv5NJvpb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SF6XngdlT0i5mJv5NJvpb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SF6XngdlT0i5mJv5NJvpb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SF6XngdlT0i5mJv5NJvpb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SF6XngdlT0i5mJv5NJvpb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SF6XngdlT0i5mJv5NJvpb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SF6XngdlT0i5mJv5NJvpb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SF6XngdlT0i5mJv5NJvpb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SF6XngdlT0i5mJv5NJvpb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SF6XngdlT0i5mJv5NJvpb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SF6XngdlT0i5mJv5NJvpb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SF6XngdlT0i5mJv5NJvpb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SF6XngdlT0i5mJv5NJvpb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ORFc_qFsSBaX0LRnlesii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SF6XngdlT0i5mJv5NJvpb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SF6XngdlT0i5mJv5NJvpb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SF6XngdlT0i5mJv5NJvpb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NAME" val="SingleBoatShape"/>
</p:tagLst>
</file>

<file path=ppt/tags/tag248.xml><?xml version="1.0" encoding="utf-8"?>
<p:tagLst xmlns:a="http://schemas.openxmlformats.org/drawingml/2006/main" xmlns:r="http://schemas.openxmlformats.org/officeDocument/2006/relationships" xmlns:p="http://schemas.openxmlformats.org/presentationml/2006/main">
  <p:tag name="NAME" val="SingleBoatText"/>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mc0aSuLQyWTa40Lhs7yTQ"/>
</p:tagLst>
</file>

<file path=ppt/tags/tag250.xml><?xml version="1.0" encoding="utf-8"?>
<p:tagLst xmlns:a="http://schemas.openxmlformats.org/drawingml/2006/main" xmlns:r="http://schemas.openxmlformats.org/officeDocument/2006/relationships" xmlns:p="http://schemas.openxmlformats.org/presentationml/2006/main">
  <p:tag name="NAME" val="CustomIcon"/>
</p:tagLst>
</file>

<file path=ppt/tags/tag251.xml><?xml version="1.0" encoding="utf-8"?>
<p:tagLst xmlns:a="http://schemas.openxmlformats.org/drawingml/2006/main" xmlns:r="http://schemas.openxmlformats.org/officeDocument/2006/relationships" xmlns:p="http://schemas.openxmlformats.org/presentationml/2006/main">
  <p:tag name="NAME" val="CustomIcon"/>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NAME" val="CustomIcon"/>
</p:tagLst>
</file>

<file path=ppt/tags/tag254.xml><?xml version="1.0" encoding="utf-8"?>
<p:tagLst xmlns:a="http://schemas.openxmlformats.org/drawingml/2006/main" xmlns:r="http://schemas.openxmlformats.org/officeDocument/2006/relationships" xmlns:p="http://schemas.openxmlformats.org/presentationml/2006/main">
  <p:tag name="NAME" val="CustomIcon"/>
</p:tagLst>
</file>

<file path=ppt/tags/tag255.xml><?xml version="1.0" encoding="utf-8"?>
<p:tagLst xmlns:a="http://schemas.openxmlformats.org/drawingml/2006/main" xmlns:r="http://schemas.openxmlformats.org/officeDocument/2006/relationships" xmlns:p="http://schemas.openxmlformats.org/presentationml/2006/main">
  <p:tag name="NAME" val="CustomIcon"/>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NAME" val="CustomIcon"/>
</p:tagLst>
</file>

<file path=ppt/tags/tag258.xml><?xml version="1.0" encoding="utf-8"?>
<p:tagLst xmlns:a="http://schemas.openxmlformats.org/drawingml/2006/main" xmlns:r="http://schemas.openxmlformats.org/officeDocument/2006/relationships" xmlns:p="http://schemas.openxmlformats.org/presentationml/2006/main">
  <p:tag name="NAME" val="CustomIcon"/>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tgSzQ_2NRCye6btjtNhPi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i_.vpC_STFqigczZX8K0oA"/>
</p:tagLst>
</file>

<file path=ppt/tags/tag262.xml><?xml version="1.0" encoding="utf-8"?>
<p:tagLst xmlns:a="http://schemas.openxmlformats.org/drawingml/2006/main" xmlns:r="http://schemas.openxmlformats.org/officeDocument/2006/relationships" xmlns:p="http://schemas.openxmlformats.org/presentationml/2006/main">
  <p:tag name="NAME" val="Flo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j1_ct3hEkWuxDM2ph5Mbw"/>
</p:tagLst>
</file>

<file path=ppt/tags/tag264.xml><?xml version="1.0" encoding="utf-8"?>
<p:tagLst xmlns:a="http://schemas.openxmlformats.org/drawingml/2006/main" xmlns:r="http://schemas.openxmlformats.org/officeDocument/2006/relationships" xmlns:p="http://schemas.openxmlformats.org/presentationml/2006/main">
  <p:tag name="NAME" val="Flo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VPpRWNpjIkK_Eail16ri5A"/>
</p:tagLst>
</file>

<file path=ppt/tags/tag266.xml><?xml version="1.0" encoding="utf-8"?>
<p:tagLst xmlns:a="http://schemas.openxmlformats.org/drawingml/2006/main" xmlns:r="http://schemas.openxmlformats.org/officeDocument/2006/relationships" xmlns:p="http://schemas.openxmlformats.org/presentationml/2006/main">
  <p:tag name="NAME" val="Flo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9OlVA_k2G0qvz4a.1eow_g"/>
</p:tagLst>
</file>

<file path=ppt/tags/tag268.xml><?xml version="1.0" encoding="utf-8"?>
<p:tagLst xmlns:a="http://schemas.openxmlformats.org/drawingml/2006/main" xmlns:r="http://schemas.openxmlformats.org/officeDocument/2006/relationships" xmlns:p="http://schemas.openxmlformats.org/presentationml/2006/main">
  <p:tag name="ISLEGEND" val="true"/>
</p:tagLst>
</file>

<file path=ppt/tags/tag269.xml><?xml version="1.0" encoding="utf-8"?>
<p:tagLst xmlns:a="http://schemas.openxmlformats.org/drawingml/2006/main" xmlns:r="http://schemas.openxmlformats.org/officeDocument/2006/relationships" xmlns:p="http://schemas.openxmlformats.org/presentationml/2006/main">
  <p:tag name="NAME" val="SingleBoatShap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JUt1Iw.ZQxibJidNOkIpWg"/>
</p:tagLst>
</file>

<file path=ppt/tags/tag270.xml><?xml version="1.0" encoding="utf-8"?>
<p:tagLst xmlns:a="http://schemas.openxmlformats.org/drawingml/2006/main" xmlns:r="http://schemas.openxmlformats.org/officeDocument/2006/relationships" xmlns:p="http://schemas.openxmlformats.org/presentationml/2006/main">
  <p:tag name="NAME" val="SingleBoatText"/>
</p:tagLst>
</file>

<file path=ppt/tags/tag271.xml><?xml version="1.0" encoding="utf-8"?>
<p:tagLst xmlns:a="http://schemas.openxmlformats.org/drawingml/2006/main" xmlns:r="http://schemas.openxmlformats.org/officeDocument/2006/relationships" xmlns:p="http://schemas.openxmlformats.org/presentationml/2006/main">
  <p:tag name="NAME" val="SingleBoatShape"/>
</p:tagLst>
</file>

<file path=ppt/tags/tag272.xml><?xml version="1.0" encoding="utf-8"?>
<p:tagLst xmlns:a="http://schemas.openxmlformats.org/drawingml/2006/main" xmlns:r="http://schemas.openxmlformats.org/officeDocument/2006/relationships" xmlns:p="http://schemas.openxmlformats.org/presentationml/2006/main">
  <p:tag name="NAME" val="SingleBoatText"/>
</p:tagLst>
</file>

<file path=ppt/tags/tag273.xml><?xml version="1.0" encoding="utf-8"?>
<p:tagLst xmlns:a="http://schemas.openxmlformats.org/drawingml/2006/main" xmlns:r="http://schemas.openxmlformats.org/officeDocument/2006/relationships" xmlns:p="http://schemas.openxmlformats.org/presentationml/2006/main">
  <p:tag name="NAME" val="SingleBoatShape"/>
</p:tagLst>
</file>

<file path=ppt/tags/tag274.xml><?xml version="1.0" encoding="utf-8"?>
<p:tagLst xmlns:a="http://schemas.openxmlformats.org/drawingml/2006/main" xmlns:r="http://schemas.openxmlformats.org/officeDocument/2006/relationships" xmlns:p="http://schemas.openxmlformats.org/presentationml/2006/main">
  <p:tag name="NAME" val="SingleBoatText"/>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i_.vpC_STFqigczZX8K0oA"/>
</p:tagLst>
</file>

<file path=ppt/tags/tag277.xml><?xml version="1.0" encoding="utf-8"?>
<p:tagLst xmlns:a="http://schemas.openxmlformats.org/drawingml/2006/main" xmlns:r="http://schemas.openxmlformats.org/officeDocument/2006/relationships" xmlns:p="http://schemas.openxmlformats.org/presentationml/2006/main">
  <p:tag name="NAME" val="Flo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Dj1_ct3hEkWuxDM2ph5Mbw"/>
</p:tagLst>
</file>

<file path=ppt/tags/tag279.xml><?xml version="1.0" encoding="utf-8"?>
<p:tagLst xmlns:a="http://schemas.openxmlformats.org/drawingml/2006/main" xmlns:r="http://schemas.openxmlformats.org/officeDocument/2006/relationships" xmlns:p="http://schemas.openxmlformats.org/presentationml/2006/main">
  <p:tag name="NAME" val="Flo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PT9sLRtTSvapv4Jzgmn_e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VPpRWNpjIkK_Eail16ri5A"/>
</p:tagLst>
</file>

<file path=ppt/tags/tag281.xml><?xml version="1.0" encoding="utf-8"?>
<p:tagLst xmlns:a="http://schemas.openxmlformats.org/drawingml/2006/main" xmlns:r="http://schemas.openxmlformats.org/officeDocument/2006/relationships" xmlns:p="http://schemas.openxmlformats.org/presentationml/2006/main">
  <p:tag name="NAME" val="Flo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9OlVA_k2G0qvz4a.1eow_g"/>
</p:tagLst>
</file>

<file path=ppt/tags/tag283.xml><?xml version="1.0" encoding="utf-8"?>
<p:tagLst xmlns:a="http://schemas.openxmlformats.org/drawingml/2006/main" xmlns:r="http://schemas.openxmlformats.org/officeDocument/2006/relationships" xmlns:p="http://schemas.openxmlformats.org/presentationml/2006/main">
  <p:tag name="ISLEGEND" val="true"/>
</p:tagLst>
</file>

<file path=ppt/tags/tag284.xml><?xml version="1.0" encoding="utf-8"?>
<p:tagLst xmlns:a="http://schemas.openxmlformats.org/drawingml/2006/main" xmlns:r="http://schemas.openxmlformats.org/officeDocument/2006/relationships" xmlns:p="http://schemas.openxmlformats.org/presentationml/2006/main">
  <p:tag name="NAME" val="SingleBoatShape"/>
</p:tagLst>
</file>

<file path=ppt/tags/tag285.xml><?xml version="1.0" encoding="utf-8"?>
<p:tagLst xmlns:a="http://schemas.openxmlformats.org/drawingml/2006/main" xmlns:r="http://schemas.openxmlformats.org/officeDocument/2006/relationships" xmlns:p="http://schemas.openxmlformats.org/presentationml/2006/main">
  <p:tag name="NAME" val="SingleBoatText"/>
</p:tagLst>
</file>

<file path=ppt/tags/tag286.xml><?xml version="1.0" encoding="utf-8"?>
<p:tagLst xmlns:a="http://schemas.openxmlformats.org/drawingml/2006/main" xmlns:r="http://schemas.openxmlformats.org/officeDocument/2006/relationships" xmlns:p="http://schemas.openxmlformats.org/presentationml/2006/main">
  <p:tag name="NAME" val="SingleBoatShape"/>
</p:tagLst>
</file>

<file path=ppt/tags/tag287.xml><?xml version="1.0" encoding="utf-8"?>
<p:tagLst xmlns:a="http://schemas.openxmlformats.org/drawingml/2006/main" xmlns:r="http://schemas.openxmlformats.org/officeDocument/2006/relationships" xmlns:p="http://schemas.openxmlformats.org/presentationml/2006/main">
  <p:tag name="NAME" val="SingleBoatText"/>
</p:tagLst>
</file>

<file path=ppt/tags/tag288.xml><?xml version="1.0" encoding="utf-8"?>
<p:tagLst xmlns:a="http://schemas.openxmlformats.org/drawingml/2006/main" xmlns:r="http://schemas.openxmlformats.org/officeDocument/2006/relationships" xmlns:p="http://schemas.openxmlformats.org/presentationml/2006/main">
  <p:tag name="NAME" val="SingleBoatShape"/>
</p:tagLst>
</file>

<file path=ppt/tags/tag289.xml><?xml version="1.0" encoding="utf-8"?>
<p:tagLst xmlns:a="http://schemas.openxmlformats.org/drawingml/2006/main" xmlns:r="http://schemas.openxmlformats.org/officeDocument/2006/relationships" xmlns:p="http://schemas.openxmlformats.org/presentationml/2006/main">
  <p:tag name="NAME" val="SingleBoatText"/>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I6kBVCg1SrSx.iC7OEraQ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MTTABLE" val="Cell"/>
  <p:tag name="MTNUMBER" val="0.78906151456249"/>
  <p:tag name="LEFT" val="360.875"/>
  <p:tag name="WIDTH" val="341.5"/>
  <p:tag name="TOP" val="109.3875"/>
  <p:tag name="HEIGHT" val="51.76873"/>
</p:tagLst>
</file>

<file path=ppt/tags/tag292.xml><?xml version="1.0" encoding="utf-8"?>
<p:tagLst xmlns:a="http://schemas.openxmlformats.org/drawingml/2006/main" xmlns:r="http://schemas.openxmlformats.org/officeDocument/2006/relationships" xmlns:p="http://schemas.openxmlformats.org/presentationml/2006/main">
  <p:tag name="MTTABLE" val="Cell"/>
  <p:tag name="MTNUMBER" val="0.427591297508958"/>
  <p:tag name="LEFT" val="9.375039"/>
  <p:tag name="WIDTH" val="341.5"/>
  <p:tag name="TOP" val="109.3875"/>
  <p:tag name="HEIGHT" val="113.5375"/>
</p:tagLst>
</file>

<file path=ppt/tags/tag293.xml><?xml version="1.0" encoding="utf-8"?>
<p:tagLst xmlns:a="http://schemas.openxmlformats.org/drawingml/2006/main" xmlns:r="http://schemas.openxmlformats.org/officeDocument/2006/relationships" xmlns:p="http://schemas.openxmlformats.org/presentationml/2006/main">
  <p:tag name="MTTABLE" val="Cell"/>
  <p:tag name="MTNUMBER" val="0.427591297508958"/>
  <p:tag name="LEFT" val="9.375039"/>
  <p:tag name="WIDTH" val="341.5"/>
  <p:tag name="TOP" val="109.3875"/>
  <p:tag name="HEIGHT" val="113.5375"/>
</p:tagLst>
</file>

<file path=ppt/tags/tag294.xml><?xml version="1.0" encoding="utf-8"?>
<p:tagLst xmlns:a="http://schemas.openxmlformats.org/drawingml/2006/main" xmlns:r="http://schemas.openxmlformats.org/officeDocument/2006/relationships" xmlns:p="http://schemas.openxmlformats.org/presentationml/2006/main">
  <p:tag name="MTTABLE" val="Cell"/>
  <p:tag name="MTNUMBER" val="0.427591297508958"/>
  <p:tag name="LEFT" val="9.375039"/>
  <p:tag name="WIDTH" val="341.5"/>
  <p:tag name="TOP" val="109.3875"/>
  <p:tag name="HEIGHT" val="113.5375"/>
</p:tagLst>
</file>

<file path=ppt/tags/tag295.xml><?xml version="1.0" encoding="utf-8"?>
<p:tagLst xmlns:a="http://schemas.openxmlformats.org/drawingml/2006/main" xmlns:r="http://schemas.openxmlformats.org/officeDocument/2006/relationships" xmlns:p="http://schemas.openxmlformats.org/presentationml/2006/main">
  <p:tag name="MTTABLE" val="Cell"/>
  <p:tag name="MTNUMBER" val="0.78906151456249"/>
  <p:tag name="LEFT" val="360.875"/>
  <p:tag name="WIDTH" val="341.5"/>
  <p:tag name="TOP" val="109.3875"/>
  <p:tag name="HEIGHT" val="51.76873"/>
</p:tagLst>
</file>

<file path=ppt/tags/tag296.xml><?xml version="1.0" encoding="utf-8"?>
<p:tagLst xmlns:a="http://schemas.openxmlformats.org/drawingml/2006/main" xmlns:r="http://schemas.openxmlformats.org/officeDocument/2006/relationships" xmlns:p="http://schemas.openxmlformats.org/presentationml/2006/main">
  <p:tag name="MTTABLE" val="HDiv"/>
  <p:tag name="MTNUMBER" val="0.427591297508958"/>
</p:tagLst>
</file>

<file path=ppt/tags/tag297.xml><?xml version="1.0" encoding="utf-8"?>
<p:tagLst xmlns:a="http://schemas.openxmlformats.org/drawingml/2006/main" xmlns:r="http://schemas.openxmlformats.org/officeDocument/2006/relationships" xmlns:p="http://schemas.openxmlformats.org/presentationml/2006/main">
  <p:tag name="MTTABLE" val="Cell"/>
  <p:tag name="MTNUMBER" val="0.78906151456249"/>
  <p:tag name="LEFT" val="360.875"/>
  <p:tag name="WIDTH" val="341.5"/>
  <p:tag name="TOP" val="109.3875"/>
  <p:tag name="HEIGHT" val="51.76873"/>
</p:tagLst>
</file>

<file path=ppt/tags/tag298.xml><?xml version="1.0" encoding="utf-8"?>
<p:tagLst xmlns:a="http://schemas.openxmlformats.org/drawingml/2006/main" xmlns:r="http://schemas.openxmlformats.org/officeDocument/2006/relationships" xmlns:p="http://schemas.openxmlformats.org/presentationml/2006/main">
  <p:tag name="MTTABLE" val="HDiv"/>
  <p:tag name="MTNUMBER" val="0.427591297508958"/>
</p:tagLst>
</file>

<file path=ppt/tags/tag299.xml><?xml version="1.0" encoding="utf-8"?>
<p:tagLst xmlns:a="http://schemas.openxmlformats.org/drawingml/2006/main" xmlns:r="http://schemas.openxmlformats.org/officeDocument/2006/relationships" xmlns:p="http://schemas.openxmlformats.org/presentationml/2006/main">
  <p:tag name="MTTABLE" val="Cell"/>
  <p:tag name="MTNUMBER" val="0.78906151456249"/>
  <p:tag name="LEFT" val="360.875"/>
  <p:tag name="WIDTH" val="341.5"/>
  <p:tag name="TOP" val="109.3875"/>
  <p:tag name="HEIGHT" val="51.76873"/>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b1m_hGklT66h9oODpOcq0A"/>
</p:tagLst>
</file>

<file path=ppt/tags/tag300.xml><?xml version="1.0" encoding="utf-8"?>
<p:tagLst xmlns:a="http://schemas.openxmlformats.org/drawingml/2006/main" xmlns:r="http://schemas.openxmlformats.org/officeDocument/2006/relationships" xmlns:p="http://schemas.openxmlformats.org/presentationml/2006/main">
  <p:tag name="MTTABLE" val="Cell"/>
  <p:tag name="MTNUMBER" val="0.78906151456249"/>
  <p:tag name="LEFT" val="360.875"/>
  <p:tag name="WIDTH" val="341.5"/>
  <p:tag name="TOP" val="109.3875"/>
  <p:tag name="HEIGHT" val="51.76873"/>
</p:tagLst>
</file>

<file path=ppt/tags/tag301.xml><?xml version="1.0" encoding="utf-8"?>
<p:tagLst xmlns:a="http://schemas.openxmlformats.org/drawingml/2006/main" xmlns:r="http://schemas.openxmlformats.org/officeDocument/2006/relationships" xmlns:p="http://schemas.openxmlformats.org/presentationml/2006/main">
  <p:tag name="MTTABLE" val="Cell"/>
  <p:tag name="MTNUMBER" val="0.78906151456249"/>
  <p:tag name="LEFT" val="360.875"/>
  <p:tag name="WIDTH" val="341.5"/>
  <p:tag name="TOP" val="109.3875"/>
  <p:tag name="HEIGHT" val="51.76873"/>
</p:tagLst>
</file>

<file path=ppt/tags/tag302.xml><?xml version="1.0" encoding="utf-8"?>
<p:tagLst xmlns:a="http://schemas.openxmlformats.org/drawingml/2006/main" xmlns:r="http://schemas.openxmlformats.org/officeDocument/2006/relationships" xmlns:p="http://schemas.openxmlformats.org/presentationml/2006/main">
  <p:tag name="MTTABLE" val="Cell"/>
  <p:tag name="MTNUMBER" val="0.78906151456249"/>
  <p:tag name="LEFT" val="9.375039"/>
  <p:tag name="WIDTH" val="341.5"/>
  <p:tag name="HEIGHT" val="19.38748"/>
  <p:tag name="TOP" val="80"/>
</p:tagLst>
</file>

<file path=ppt/tags/tag303.xml><?xml version="1.0" encoding="utf-8"?>
<p:tagLst xmlns:a="http://schemas.openxmlformats.org/drawingml/2006/main" xmlns:r="http://schemas.openxmlformats.org/officeDocument/2006/relationships" xmlns:p="http://schemas.openxmlformats.org/presentationml/2006/main">
  <p:tag name="MTTABLE" val="HTitleDiv"/>
  <p:tag name="MTNUMBER" val="0.78906151456249"/>
</p:tagLst>
</file>

<file path=ppt/tags/tag304.xml><?xml version="1.0" encoding="utf-8"?>
<p:tagLst xmlns:a="http://schemas.openxmlformats.org/drawingml/2006/main" xmlns:r="http://schemas.openxmlformats.org/officeDocument/2006/relationships" xmlns:p="http://schemas.openxmlformats.org/presentationml/2006/main">
  <p:tag name="MTTABLE" val="Cell"/>
  <p:tag name="MTNUMBER" val="0.78906151456249"/>
  <p:tag name="LEFT" val="9.375039"/>
  <p:tag name="WIDTH" val="341.5"/>
  <p:tag name="HEIGHT" val="19.38748"/>
  <p:tag name="TOP" val="80"/>
</p:tagLst>
</file>

<file path=ppt/tags/tag305.xml><?xml version="1.0" encoding="utf-8"?>
<p:tagLst xmlns:a="http://schemas.openxmlformats.org/drawingml/2006/main" xmlns:r="http://schemas.openxmlformats.org/officeDocument/2006/relationships" xmlns:p="http://schemas.openxmlformats.org/presentationml/2006/main">
  <p:tag name="MTTABLE" val="HTitleDiv"/>
  <p:tag name="MTNUMBER" val="0.78906151456249"/>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Ju7coFE3Qr6YAjmu5pP_D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pH_Uf1XTRnmHNLIh.QldT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SoEUFTwNTtSJ3ksUfWccc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le3wHPfQuyyuIZEJJZTY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RVA8zJmSSYG02bq27CFJ4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J4rks8olRIu0UHY_PT7l1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1u.RNRU1T_GivtYx4MlSU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OBCHpicPSbWrMF1f1J_Cy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3TBEoPrxSt2zm02a.bHv0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vBv.rLInTCKUHBzPfSmzo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bdbmRuaUQ9OhZksgvIjt_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0mD4.WakTzaPuxuuLDb0B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VIO5GQfkTxyWwxYHMNxrn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zJfRomnqRfSYNU9E6p9I4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r0WuL6XWRAynbU1_OY6HQ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pr9kS_fSSkePjlzPJDiPb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8q78tERqRdi.ZM0tm8CN3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joMPvF9tQkW4fvRdBxZwZ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t9X7AZJGTtCtYS_ksx2Uz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dVldbXXbTEKTn0slTBNI4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zQ2KftXDT02XLtiUhuNGF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689reRE8Sea2Fk3J_sEwV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rrf1C17sSXiX32njA8Eo_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XlKfNrCDSGKk1237.Dxez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b6u._KfgQM2xaGKq8FTFC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Z4QMzGdfQQGdad8mCWoaY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lWOo0GoiQmqOhyEeMqVI0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6LTeZX1ZToChswZD77nAu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h7A8yQYBFESLSvv8LqMHf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h7A8yQYBFESLSvv8LqMHf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h7A8yQYBFESLSvv8LqMHf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h7A8yQYBFESLSvv8LqMHf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7.xml><?xml version="1.0" encoding="utf-8"?>
<p:tagLst xmlns:a="http://schemas.openxmlformats.org/drawingml/2006/main" xmlns:r="http://schemas.openxmlformats.org/officeDocument/2006/relationships" xmlns:p="http://schemas.openxmlformats.org/presentationml/2006/main">
  <p:tag name="MTTABLE" val="HDiv"/>
  <p:tag name="MTNUMBER" val="0.0951866126131204"/>
</p:tagLst>
</file>

<file path=ppt/tags/tag338.xml><?xml version="1.0" encoding="utf-8"?>
<p:tagLst xmlns:a="http://schemas.openxmlformats.org/drawingml/2006/main" xmlns:r="http://schemas.openxmlformats.org/officeDocument/2006/relationships" xmlns:p="http://schemas.openxmlformats.org/presentationml/2006/main">
  <p:tag name="MTTABLE" val="HDiv"/>
  <p:tag name="MTNUMBER" val="0.0951866126131204"/>
</p:tagLst>
</file>

<file path=ppt/tags/tag339.xml><?xml version="1.0" encoding="utf-8"?>
<p:tagLst xmlns:a="http://schemas.openxmlformats.org/drawingml/2006/main" xmlns:r="http://schemas.openxmlformats.org/officeDocument/2006/relationships" xmlns:p="http://schemas.openxmlformats.org/presentationml/2006/main">
  <p:tag name="MTTABLE" val="HDiv"/>
  <p:tag name="MTNUMBER" val="0.0951866126131204"/>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O1T_wgaYTYC0xE1NcS0WtQ"/>
</p:tagLst>
</file>

<file path=ppt/tags/tag340.xml><?xml version="1.0" encoding="utf-8"?>
<p:tagLst xmlns:a="http://schemas.openxmlformats.org/drawingml/2006/main" xmlns:r="http://schemas.openxmlformats.org/officeDocument/2006/relationships" xmlns:p="http://schemas.openxmlformats.org/presentationml/2006/main">
  <p:tag name="MTTABLE" val="HDiv"/>
  <p:tag name="MTNUMBER" val="0.0951866126131204"/>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2.xml><?xml version="1.0" encoding="utf-8"?>
<p:tagLst xmlns:a="http://schemas.openxmlformats.org/drawingml/2006/main" xmlns:r="http://schemas.openxmlformats.org/officeDocument/2006/relationships" xmlns:p="http://schemas.openxmlformats.org/presentationml/2006/main">
  <p:tag name="NAME" val="CustomIcon"/>
</p:tagLst>
</file>

<file path=ppt/tags/tag343.xml><?xml version="1.0" encoding="utf-8"?>
<p:tagLst xmlns:a="http://schemas.openxmlformats.org/drawingml/2006/main" xmlns:r="http://schemas.openxmlformats.org/officeDocument/2006/relationships" xmlns:p="http://schemas.openxmlformats.org/presentationml/2006/main">
  <p:tag name="MTTABLE" val="Cell"/>
  <p:tag name="MTNUMBER" val="0.626583920152198"/>
  <p:tag name="LEFT" val="9.375039"/>
  <p:tag name="TOP" val="380"/>
  <p:tag name="HEIGHT" val="90"/>
  <p:tag name="WIDTH" val="341.5"/>
</p:tagLst>
</file>

<file path=ppt/tags/tag344.xml><?xml version="1.0" encoding="utf-8"?>
<p:tagLst xmlns:a="http://schemas.openxmlformats.org/drawingml/2006/main" xmlns:r="http://schemas.openxmlformats.org/officeDocument/2006/relationships" xmlns:p="http://schemas.openxmlformats.org/presentationml/2006/main">
  <p:tag name="MTTABLE" val="Cell"/>
  <p:tag name="MTNUMBER" val="0.626583920152198"/>
  <p:tag name="LEFT" val="360.875"/>
  <p:tag name="TOP" val="380"/>
  <p:tag name="HEIGHT" val="90"/>
  <p:tag name="WIDTH" val="341.5"/>
</p:tagLst>
</file>

<file path=ppt/tags/tag345.xml><?xml version="1.0" encoding="utf-8"?>
<p:tagLst xmlns:a="http://schemas.openxmlformats.org/drawingml/2006/main" xmlns:r="http://schemas.openxmlformats.org/officeDocument/2006/relationships" xmlns:p="http://schemas.openxmlformats.org/presentationml/2006/main">
  <p:tag name="NAME" val="CustomIcon"/>
</p:tagLst>
</file>

<file path=ppt/tags/tag346.xml><?xml version="1.0" encoding="utf-8"?>
<p:tagLst xmlns:a="http://schemas.openxmlformats.org/drawingml/2006/main" xmlns:r="http://schemas.openxmlformats.org/officeDocument/2006/relationships" xmlns:p="http://schemas.openxmlformats.org/presentationml/2006/main">
  <p:tag name="MTTABLE" val="Cell"/>
  <p:tag name="MTNUMBER" val="0.626583920152198"/>
  <p:tag name="LEFT" val="9.375039"/>
  <p:tag name="TOP" val="80"/>
  <p:tag name="HEIGHT" val="90"/>
  <p:tag name="WIDTH" val="341.5"/>
</p:tagLst>
</file>

<file path=ppt/tags/tag347.xml><?xml version="1.0" encoding="utf-8"?>
<p:tagLst xmlns:a="http://schemas.openxmlformats.org/drawingml/2006/main" xmlns:r="http://schemas.openxmlformats.org/officeDocument/2006/relationships" xmlns:p="http://schemas.openxmlformats.org/presentationml/2006/main">
  <p:tag name="MTTABLE" val="Cell"/>
  <p:tag name="MTNUMBER" val="0.626583920152198"/>
  <p:tag name="LEFT" val="360.875"/>
  <p:tag name="TOP" val="80"/>
  <p:tag name="HEIGHT" val="90"/>
  <p:tag name="WIDTH" val="341.5"/>
</p:tagLst>
</file>

<file path=ppt/tags/tag348.xml><?xml version="1.0" encoding="utf-8"?>
<p:tagLst xmlns:a="http://schemas.openxmlformats.org/drawingml/2006/main" xmlns:r="http://schemas.openxmlformats.org/officeDocument/2006/relationships" xmlns:p="http://schemas.openxmlformats.org/presentationml/2006/main">
  <p:tag name="MTTABLE" val="Cell"/>
  <p:tag name="MTNUMBER" val="0.626583920152198"/>
  <p:tag name="LEFT" val="9.375039"/>
  <p:tag name="TOP" val="380"/>
  <p:tag name="HEIGHT" val="90"/>
  <p:tag name="WIDTH" val="341.5"/>
</p:tagLst>
</file>

<file path=ppt/tags/tag349.xml><?xml version="1.0" encoding="utf-8"?>
<p:tagLst xmlns:a="http://schemas.openxmlformats.org/drawingml/2006/main" xmlns:r="http://schemas.openxmlformats.org/officeDocument/2006/relationships" xmlns:p="http://schemas.openxmlformats.org/presentationml/2006/main">
  <p:tag name="MTTABLE" val="Cell"/>
  <p:tag name="MTNUMBER" val="0.626583920152198"/>
  <p:tag name="LEFT" val="360.875"/>
  <p:tag name="TOP" val="380"/>
  <p:tag name="HEIGHT" val="90"/>
  <p:tag name="WIDTH" val="341.5"/>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_2KuEnoWRSOX_fw1gw5WXA"/>
</p:tagLst>
</file>

<file path=ppt/tags/tag350.xml><?xml version="1.0" encoding="utf-8"?>
<p:tagLst xmlns:a="http://schemas.openxmlformats.org/drawingml/2006/main" xmlns:r="http://schemas.openxmlformats.org/officeDocument/2006/relationships" xmlns:p="http://schemas.openxmlformats.org/presentationml/2006/main">
  <p:tag name="NAME" val="CustomIcon"/>
</p:tagLst>
</file>

<file path=ppt/tags/tag351.xml><?xml version="1.0" encoding="utf-8"?>
<p:tagLst xmlns:a="http://schemas.openxmlformats.org/drawingml/2006/main" xmlns:r="http://schemas.openxmlformats.org/officeDocument/2006/relationships" xmlns:p="http://schemas.openxmlformats.org/presentationml/2006/main">
  <p:tag name="MTTABLE" val="Cell"/>
  <p:tag name="MTNUMBER" val="0.626583920152198"/>
  <p:tag name="LEFT" val="9.375039"/>
  <p:tag name="TOP" val="280"/>
  <p:tag name="HEIGHT" val="90"/>
  <p:tag name="WIDTH" val="341.5"/>
</p:tagLst>
</file>

<file path=ppt/tags/tag352.xml><?xml version="1.0" encoding="utf-8"?>
<p:tagLst xmlns:a="http://schemas.openxmlformats.org/drawingml/2006/main" xmlns:r="http://schemas.openxmlformats.org/officeDocument/2006/relationships" xmlns:p="http://schemas.openxmlformats.org/presentationml/2006/main">
  <p:tag name="MTTABLE" val="Cell"/>
  <p:tag name="MTNUMBER" val="0.626583920152198"/>
  <p:tag name="LEFT" val="360.875"/>
  <p:tag name="TOP" val="280"/>
  <p:tag name="HEIGHT" val="90"/>
  <p:tag name="WIDTH" val="341.5"/>
</p:tagLst>
</file>

<file path=ppt/tags/tag353.xml><?xml version="1.0" encoding="utf-8"?>
<p:tagLst xmlns:a="http://schemas.openxmlformats.org/drawingml/2006/main" xmlns:r="http://schemas.openxmlformats.org/officeDocument/2006/relationships" xmlns:p="http://schemas.openxmlformats.org/presentationml/2006/main">
  <p:tag name="MTTABLE" val="Cell"/>
  <p:tag name="MTNUMBER" val="0.626583920152198"/>
  <p:tag name="LEFT" val="9.375039"/>
  <p:tag name="TOP" val="180"/>
  <p:tag name="HEIGHT" val="90"/>
  <p:tag name="WIDTH" val="341.5"/>
</p:tagLst>
</file>

<file path=ppt/tags/tag354.xml><?xml version="1.0" encoding="utf-8"?>
<p:tagLst xmlns:a="http://schemas.openxmlformats.org/drawingml/2006/main" xmlns:r="http://schemas.openxmlformats.org/officeDocument/2006/relationships" xmlns:p="http://schemas.openxmlformats.org/presentationml/2006/main">
  <p:tag name="MTTABLE" val="Cell"/>
  <p:tag name="MTNUMBER" val="0.626583920152198"/>
  <p:tag name="LEFT" val="360.875"/>
  <p:tag name="TOP" val="180"/>
  <p:tag name="HEIGHT" val="90"/>
  <p:tag name="WIDTH" val="341.5"/>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geX2xvQFQpKsFc83sbTeW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RSp_nrCMRFqVBn1o9ebtb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1WVDOyaIQMqdsfolQU4PX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nl_vtf5oSs2WJMUjUCrHNQ"/>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uRLpyPpdQr6LaCysSsC16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xYR6AV.qTPav4MvOcPm5j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kVthb_UQk6jPYS4mjHwS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dYpglx3nTZq6z3hPF25eG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eOfnMF.JS7OfT7oVckJ.p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KbZvQLKPQ4WnQcZ_jI9i8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IKVncblPSqu3PFIA4dvMH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Y7XHyWiGRiiVmt4.TEw5z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pXI3jKeUQsqE9fhnW98jv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lawaCd2SBOzvqnOxPr86w"/>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LRykyOCGRpu92CPDvWvRC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vt2Cf8pQQHqzT42bZVtDB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df6qoHMSSuyXlQRZP8qBH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Jx1a3FvORVSKCzDkwTPBs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rrQjWKpPTgOaMrzwwV0v2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2xXquvfR.ai3ECXve7Sy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u68rBp23TGyg8HowMsc4a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Wg.LMOlbSFCoimeMuhI_D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kSNG798bTBqDTRKFMnYlG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jJIQ8E4DSuiYk6zmT87isQ"/>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TSgehwfFSwin9GzHAW8igw"/>
</p:tagLst>
</file>

<file path=ppt/tags/tag62.xml><?xml version="1.0" encoding="utf-8"?>
<p:tagLst xmlns:a="http://schemas.openxmlformats.org/drawingml/2006/main" xmlns:r="http://schemas.openxmlformats.org/officeDocument/2006/relationships" xmlns:p="http://schemas.openxmlformats.org/presentationml/2006/main">
  <p:tag name="MTTABLE" val="Cell"/>
  <p:tag name="MTNUMBER" val="0.521919537578672"/>
  <p:tag name="LEFT" val="9.375039"/>
  <p:tag name="TOP" val="80"/>
  <p:tag name="HEIGHT" val="40"/>
  <p:tag name="WIDTH" val="341.5"/>
</p:tagLst>
</file>

<file path=ppt/tags/tag63.xml><?xml version="1.0" encoding="utf-8"?>
<p:tagLst xmlns:a="http://schemas.openxmlformats.org/drawingml/2006/main" xmlns:r="http://schemas.openxmlformats.org/officeDocument/2006/relationships" xmlns:p="http://schemas.openxmlformats.org/presentationml/2006/main">
  <p:tag name="MTTABLE" val="Cell"/>
  <p:tag name="MTNUMBER" val="0.521919537578672"/>
  <p:tag name="LEFT" val="9.375039"/>
  <p:tag name="TOP" val="130"/>
  <p:tag name="HEIGHT" val="40"/>
  <p:tag name="WIDTH" val="341.5"/>
</p:tagLst>
</file>

<file path=ppt/tags/tag64.xml><?xml version="1.0" encoding="utf-8"?>
<p:tagLst xmlns:a="http://schemas.openxmlformats.org/drawingml/2006/main" xmlns:r="http://schemas.openxmlformats.org/officeDocument/2006/relationships" xmlns:p="http://schemas.openxmlformats.org/presentationml/2006/main">
  <p:tag name="MTTABLE" val="Cell"/>
  <p:tag name="MTNUMBER" val="0.521919537578672"/>
  <p:tag name="LEFT" val="9.375039"/>
  <p:tag name="TOP" val="180"/>
  <p:tag name="HEIGHT" val="40"/>
  <p:tag name="WIDTH" val="341.5"/>
</p:tagLst>
</file>

<file path=ppt/tags/tag65.xml><?xml version="1.0" encoding="utf-8"?>
<p:tagLst xmlns:a="http://schemas.openxmlformats.org/drawingml/2006/main" xmlns:r="http://schemas.openxmlformats.org/officeDocument/2006/relationships" xmlns:p="http://schemas.openxmlformats.org/presentationml/2006/main">
  <p:tag name="MTTABLE" val="Cell"/>
  <p:tag name="MTNUMBER" val="0.521919537578672"/>
  <p:tag name="LEFT" val="9.375039"/>
  <p:tag name="TOP" val="230"/>
  <p:tag name="HEIGHT" val="40"/>
  <p:tag name="WIDTH" val="341.5"/>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4gumfBBIRFy_RMHSNm_2X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LyilAy7vTiaSm.eKFAYsN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VELEFq6NRCGF76pS.HrDW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lKN.diuRFyU1wR8FZUnCw"/>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aRsg93_XREKJWW9RZ5Hni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0a1culQeTfq15FNMugUz3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tVWpDJ5UTz.1HnG__4Mnx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z11F68FTJyV3IovvuQ1h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ANZ57bM_QYSy4kxrAXuDh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5u.yemcNTsq_JzgoqFiG4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eiE9HiTEKI.FQa1L6xL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yoAziSEnQVavG1haeH3Tq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sH0p8TrpSJWrQwOXpCJc2Q"/>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MTTABLE" val="Cell"/>
  <p:tag name="MTNUMBER" val="0.521919537578672"/>
  <p:tag name="LEFT" val="9.375039"/>
  <p:tag name="TOP" val="80"/>
  <p:tag name="HEIGHT" val="40"/>
  <p:tag name="WIDTH" val="341.5"/>
</p:tagLst>
</file>

<file path=ppt/tags/tag81.xml><?xml version="1.0" encoding="utf-8"?>
<p:tagLst xmlns:a="http://schemas.openxmlformats.org/drawingml/2006/main" xmlns:r="http://schemas.openxmlformats.org/officeDocument/2006/relationships" xmlns:p="http://schemas.openxmlformats.org/presentationml/2006/main">
  <p:tag name="MTTABLE" val="Cell"/>
  <p:tag name="MTNUMBER" val="0.521919537578672"/>
  <p:tag name="LEFT" val="9.375039"/>
  <p:tag name="TOP" val="130"/>
  <p:tag name="HEIGHT" val="40"/>
  <p:tag name="WIDTH" val="341.5"/>
</p:tagLst>
</file>

<file path=ppt/tags/tag82.xml><?xml version="1.0" encoding="utf-8"?>
<p:tagLst xmlns:a="http://schemas.openxmlformats.org/drawingml/2006/main" xmlns:r="http://schemas.openxmlformats.org/officeDocument/2006/relationships" xmlns:p="http://schemas.openxmlformats.org/presentationml/2006/main">
  <p:tag name="MTTABLE" val="Cell"/>
  <p:tag name="MTNUMBER" val="0.521919537578672"/>
  <p:tag name="LEFT" val="9.375039"/>
  <p:tag name="TOP" val="180"/>
  <p:tag name="HEIGHT" val="40"/>
  <p:tag name="WIDTH" val="341.5"/>
</p:tagLst>
</file>

<file path=ppt/tags/tag83.xml><?xml version="1.0" encoding="utf-8"?>
<p:tagLst xmlns:a="http://schemas.openxmlformats.org/drawingml/2006/main" xmlns:r="http://schemas.openxmlformats.org/officeDocument/2006/relationships" xmlns:p="http://schemas.openxmlformats.org/presentationml/2006/main">
  <p:tag name="MTTABLE" val="Cell"/>
  <p:tag name="MTNUMBER" val="0.521919537578672"/>
  <p:tag name="LEFT" val="9.375039"/>
  <p:tag name="TOP" val="230"/>
  <p:tag name="HEIGHT" val="40"/>
  <p:tag name="WIDTH" val="341.5"/>
</p:tagLst>
</file>

<file path=ppt/tags/tag84.xml><?xml version="1.0" encoding="utf-8"?>
<p:tagLst xmlns:a="http://schemas.openxmlformats.org/drawingml/2006/main" xmlns:r="http://schemas.openxmlformats.org/officeDocument/2006/relationships" xmlns:p="http://schemas.openxmlformats.org/presentationml/2006/main">
  <p:tag name="MTTABLE" val="Cell"/>
  <p:tag name="MTNUMBER" val="0.521919537578672"/>
  <p:tag name="LEFT" val="9.375039"/>
  <p:tag name="TOP" val="280"/>
  <p:tag name="HEIGHT" val="40"/>
  <p:tag name="WIDTH" val="341.5"/>
</p:tagLst>
</file>

<file path=ppt/tags/tag85.xml><?xml version="1.0" encoding="utf-8"?>
<p:tagLst xmlns:a="http://schemas.openxmlformats.org/drawingml/2006/main" xmlns:r="http://schemas.openxmlformats.org/officeDocument/2006/relationships" xmlns:p="http://schemas.openxmlformats.org/presentationml/2006/main">
  <p:tag name="MTTABLE" val="Cell"/>
  <p:tag name="MTNUMBER" val="0.521919537578672"/>
  <p:tag name="LEFT" val="9.375039"/>
  <p:tag name="TOP" val="330"/>
  <p:tag name="HEIGHT" val="40"/>
  <p:tag name="WIDTH" val="341.5"/>
</p:tagLst>
</file>

<file path=ppt/tags/tag86.xml><?xml version="1.0" encoding="utf-8"?>
<p:tagLst xmlns:a="http://schemas.openxmlformats.org/drawingml/2006/main" xmlns:r="http://schemas.openxmlformats.org/officeDocument/2006/relationships" xmlns:p="http://schemas.openxmlformats.org/presentationml/2006/main">
  <p:tag name="MTTABLE" val="Cell"/>
  <p:tag name="MTNUMBER" val="0.521919537578672"/>
  <p:tag name="LEFT" val="9.375039"/>
  <p:tag name="TOP" val="380"/>
  <p:tag name="HEIGHT" val="40"/>
  <p:tag name="WIDTH" val="341.5"/>
</p:tagLst>
</file>

<file path=ppt/tags/tag87.xml><?xml version="1.0" encoding="utf-8"?>
<p:tagLst xmlns:a="http://schemas.openxmlformats.org/drawingml/2006/main" xmlns:r="http://schemas.openxmlformats.org/officeDocument/2006/relationships" xmlns:p="http://schemas.openxmlformats.org/presentationml/2006/main">
  <p:tag name="MTTABLE" val="Cell"/>
  <p:tag name="MTNUMBER" val="0.521919537578672"/>
  <p:tag name="LEFT" val="9.375039"/>
  <p:tag name="TOP" val="430"/>
  <p:tag name="HEIGHT" val="40"/>
  <p:tag name="WIDTH" val="341.5"/>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IvjCY4XISfa6sgL4O2jFV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e06psGBNQw2lOAFFcP5_nw"/>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OYCflUHNRZO0PCuGXzCPf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PhMCC5blSXGq4_kQojEZD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EzOfUVCoQMK8zQT99CT3y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M_KfZFVHRPuph47C5M8zE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25BiFUUiRJGK5nstmI79D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QMcEgh6gQVqQ.LICZAIvn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C1.YF2qlR3.JSP0UU5fPa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XEWxqVmcQ7Of0AZndR_oC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o3h9_e5CTduBAeuZuMAciw"/>
</p:tagLst>
</file>

<file path=ppt/tags/tag99.xml><?xml version="1.0" encoding="utf-8"?>
<p:tagLst xmlns:a="http://schemas.openxmlformats.org/drawingml/2006/main" xmlns:r="http://schemas.openxmlformats.org/officeDocument/2006/relationships" xmlns:p="http://schemas.openxmlformats.org/presentationml/2006/main">
  <p:tag name="MTTABLE" val="Cell"/>
  <p:tag name="MTNUMBER" val="0.521919537578672"/>
  <p:tag name="LEFT" val="9.375039"/>
  <p:tag name="TOP" val="80"/>
  <p:tag name="HEIGHT" val="40"/>
  <p:tag name="WIDTH" val="341.5"/>
</p:tagLst>
</file>

<file path=ppt/theme/theme1.xml><?xml version="1.0" encoding="utf-8"?>
<a:theme xmlns:a="http://schemas.openxmlformats.org/drawingml/2006/main" name="Office">
  <a:themeElements>
    <a:clrScheme name="Benutzerdefiniert 52">
      <a:dk1>
        <a:srgbClr val="464646"/>
      </a:dk1>
      <a:lt1>
        <a:srgbClr val="F0F0F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Benutzerdefiniert 52">
      <a:dk1>
        <a:srgbClr val="464646"/>
      </a:dk1>
      <a:lt1>
        <a:srgbClr val="F0F0F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ullet Points_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a:themeElements>
    <a:clrScheme name="Benutzerdefiniert 52">
      <a:dk1>
        <a:srgbClr val="464646"/>
      </a:dk1>
      <a:lt1>
        <a:srgbClr val="F0F0F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ullet Points_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alAces_CF_QCF012 v1">
  <a:themeElements>
    <a:clrScheme name="Current">
      <a:dk1>
        <a:srgbClr val="000000"/>
      </a:dk1>
      <a:lt1>
        <a:srgbClr val="FFFFFF"/>
      </a:lt1>
      <a:dk2>
        <a:srgbClr val="204762"/>
      </a:dk2>
      <a:lt2>
        <a:srgbClr val="A2CA87"/>
      </a:lt2>
      <a:accent1>
        <a:srgbClr val="D0D0D0"/>
      </a:accent1>
      <a:accent2>
        <a:srgbClr val="5B9BC8"/>
      </a:accent2>
      <a:accent3>
        <a:srgbClr val="35729B"/>
      </a:accent3>
      <a:accent4>
        <a:srgbClr val="204762"/>
      </a:accent4>
      <a:accent5>
        <a:srgbClr val="ED7D31"/>
      </a:accent5>
      <a:accent6>
        <a:srgbClr val="808080"/>
      </a:accent6>
      <a:hlink>
        <a:srgbClr val="35729B"/>
      </a:hlink>
      <a:folHlink>
        <a:srgbClr val="204762"/>
      </a:folHlink>
    </a:clrScheme>
    <a:fontScheme name="Custom 18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lstStyle>
        <a:defPPr algn="ctr">
          <a:defRPr sz="1600" b="1" dirty="0" err="1" smtClean="0">
            <a:solidFill>
              <a:schemeClr val="accent4"/>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204762"/>
        </a:dk2>
        <a:lt2>
          <a:srgbClr val="A2CA87"/>
        </a:lt2>
        <a:accent1>
          <a:srgbClr val="D0D0D0"/>
        </a:accent1>
        <a:accent2>
          <a:srgbClr val="5B9BC8"/>
        </a:accent2>
        <a:accent3>
          <a:srgbClr val="35729B"/>
        </a:accent3>
        <a:accent4>
          <a:srgbClr val="204762"/>
        </a:accent4>
        <a:accent5>
          <a:srgbClr val="ED7D31"/>
        </a:accent5>
        <a:accent6>
          <a:srgbClr val="808080"/>
        </a:accent6>
        <a:hlink>
          <a:srgbClr val="35729B"/>
        </a:hlink>
        <a:folHlink>
          <a:srgbClr val="20476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lAces_CF_QCF012 v1.potx" id="{0AA464A3-8358-4BB1-AF27-A8D6350BB17C}" vid="{45C07D6C-D13F-4D4B-8589-A7D788A6F9C4}"/>
    </a:ext>
  </a:extLst>
</a:theme>
</file>

<file path=ppt/theme/theme8.xml><?xml version="1.0" encoding="utf-8"?>
<a:theme xmlns:a="http://schemas.openxmlformats.org/drawingml/2006/main" name="Basis">
  <a:themeElements>
    <a:clrScheme name="Custom 9">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0070C0"/>
      </a:hlink>
      <a:folHlink>
        <a:srgbClr val="7030A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9.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CB9487F17E0E4D9E56E929BF36E5A5" ma:contentTypeVersion="11" ma:contentTypeDescription="Create a new document." ma:contentTypeScope="" ma:versionID="d2beb5f791d639a85d9b078d4356c3a6">
  <xsd:schema xmlns:xsd="http://www.w3.org/2001/XMLSchema" xmlns:xs="http://www.w3.org/2001/XMLSchema" xmlns:p="http://schemas.microsoft.com/office/2006/metadata/properties" xmlns:ns2="f7e036ba-a3b0-4cdc-b69c-3ff0c66abd9d" xmlns:ns3="c71bc280-77be-4226-9682-3896b2a5d823" targetNamespace="http://schemas.microsoft.com/office/2006/metadata/properties" ma:root="true" ma:fieldsID="a5175cc1ccf4ca5c3a2b7eff99579075" ns2:_="" ns3:_="">
    <xsd:import namespace="f7e036ba-a3b0-4cdc-b69c-3ff0c66abd9d"/>
    <xsd:import namespace="c71bc280-77be-4226-9682-3896b2a5d8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e036ba-a3b0-4cdc-b69c-3ff0c66abd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1bc280-77be-4226-9682-3896b2a5d82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F37956-31C1-4D44-8B00-5322B78374FB}"/>
</file>

<file path=customXml/itemProps2.xml><?xml version="1.0" encoding="utf-8"?>
<ds:datastoreItem xmlns:ds="http://schemas.openxmlformats.org/officeDocument/2006/customXml" ds:itemID="{7AC04EB6-47CF-4CC6-965C-9E23501BD84D}"/>
</file>

<file path=customXml/itemProps3.xml><?xml version="1.0" encoding="utf-8"?>
<ds:datastoreItem xmlns:ds="http://schemas.openxmlformats.org/officeDocument/2006/customXml" ds:itemID="{5BF498EB-4B99-49AF-929F-659AE062D88F}"/>
</file>

<file path=docProps/app.xml><?xml version="1.0" encoding="utf-8"?>
<Properties xmlns="http://schemas.openxmlformats.org/officeDocument/2006/extended-properties" xmlns:vt="http://schemas.openxmlformats.org/officeDocument/2006/docPropsVTypes">
  <Template>Office Theme</Template>
  <TotalTime>0</TotalTime>
  <Words>6691</Words>
  <Application>Microsoft Office PowerPoint</Application>
  <PresentationFormat>On-screen Show (4:3)</PresentationFormat>
  <Paragraphs>1242</Paragraphs>
  <Slides>71</Slides>
  <Notes>18</Notes>
  <HiddenSlides>0</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2</vt:i4>
      </vt:variant>
      <vt:variant>
        <vt:lpstr>Slide Titles</vt:lpstr>
      </vt:variant>
      <vt:variant>
        <vt:i4>71</vt:i4>
      </vt:variant>
    </vt:vector>
  </HeadingPairs>
  <TitlesOfParts>
    <vt:vector size="91" baseType="lpstr">
      <vt:lpstr>ＭＳ 明朝</vt:lpstr>
      <vt:lpstr>Acumin Pro Condensed Thin</vt:lpstr>
      <vt:lpstr>Arial</vt:lpstr>
      <vt:lpstr>Calibri</vt:lpstr>
      <vt:lpstr>Calibri Light</vt:lpstr>
      <vt:lpstr>Century Gothic</vt:lpstr>
      <vt:lpstr>Corbel</vt:lpstr>
      <vt:lpstr>Symbol</vt:lpstr>
      <vt:lpstr>Times New Roman</vt:lpstr>
      <vt:lpstr>Wingdings</vt:lpstr>
      <vt:lpstr>Office</vt:lpstr>
      <vt:lpstr>1_Office</vt:lpstr>
      <vt:lpstr>1_Bullet Points_1</vt:lpstr>
      <vt:lpstr>Office Theme</vt:lpstr>
      <vt:lpstr>2_Office</vt:lpstr>
      <vt:lpstr>Bullet Points_1</vt:lpstr>
      <vt:lpstr>CalAces_CF_QCF012 v1</vt:lpstr>
      <vt:lpstr>Basis</vt:lpstr>
      <vt:lpstr>think-cell Slide</vt:lpstr>
      <vt:lpstr>Chart</vt:lpstr>
      <vt:lpstr>PowerPoint Presentation</vt:lpstr>
      <vt:lpstr>PowerPoint Presentation</vt:lpstr>
      <vt:lpstr>PowerPoint Presentation</vt:lpstr>
      <vt:lpstr>PowerPoint Presentation</vt:lpstr>
      <vt:lpstr>PowerPoint Presentation</vt:lpstr>
      <vt:lpstr>CalACES RFP General Counsel/Legal Services</vt:lpstr>
      <vt:lpstr>PowerPoint Presentation</vt:lpstr>
      <vt:lpstr>RFP TIMELINE Pre-Release/Release Phase</vt:lpstr>
      <vt:lpstr>Evaluation/Selection Phase</vt:lpstr>
      <vt:lpstr>Contract Award</vt:lpstr>
      <vt:lpstr>Commitment of Evaluation Team</vt:lpstr>
      <vt:lpstr>Scope Overview</vt:lpstr>
      <vt:lpstr>Advertising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 out on User Lab Results, Supplemental Capabilities and Requirements Gathering Sessions</vt:lpstr>
      <vt:lpstr>Overview of Organization: Stakeholders,  Sponsors, &amp; Working Team</vt:lpstr>
      <vt:lpstr>Overview of Milestones that Got Us Here</vt:lpstr>
      <vt:lpstr>Where CalACES Technical Assessment Fits into the Overall CalSAWS Program</vt:lpstr>
      <vt:lpstr>Assessment Summary: Client Impacting Capabilities</vt:lpstr>
      <vt:lpstr>Assessment Summary: County Staff Impacting Capabilities</vt:lpstr>
      <vt:lpstr>Assessment Summary: Support Capabilities</vt:lpstr>
      <vt:lpstr>Overall Approach to CalWIN Business Process &amp;  Ancillary Systems / Tools Analysis </vt:lpstr>
      <vt:lpstr>Timeline of CalWIN Requirements Gathering Sessions</vt:lpstr>
      <vt:lpstr>Timeline of CalWIN County Visit Workstreams </vt:lpstr>
      <vt:lpstr>County Visit Overview</vt:lpstr>
      <vt:lpstr>User Lab Intro and demographics</vt:lpstr>
      <vt:lpstr>Requirements Gathering Leadership Message</vt:lpstr>
      <vt:lpstr>Guiding Principles that Will Govern the Overall Decision Making Process</vt:lpstr>
      <vt:lpstr>PowerPoint Presentation</vt:lpstr>
      <vt:lpstr>Escalation Criteria and Initiation</vt:lpstr>
      <vt:lpstr>Ground Rules for Formal Requirement Gathering Sessions</vt:lpstr>
      <vt:lpstr>Next Steps</vt:lpstr>
      <vt:lpstr>PowerPoint Presentation</vt:lpstr>
      <vt:lpstr>PowerPoint Presentation</vt:lpstr>
      <vt:lpstr>PowerPoint Presentation</vt:lpstr>
      <vt:lpstr>Policy Implementation</vt:lpstr>
      <vt:lpstr>Policy Implementation</vt:lpstr>
      <vt:lpstr>Policy Implementation</vt:lpstr>
      <vt:lpstr>Policy Implementation</vt:lpstr>
      <vt:lpstr>Policy Implementation</vt:lpstr>
      <vt:lpstr>Policy Implementation</vt:lpstr>
      <vt:lpstr>Policy Implementation</vt:lpstr>
      <vt:lpstr>Policy Implementation</vt:lpstr>
      <vt:lpstr>Policy Implementation</vt:lpstr>
      <vt:lpstr>Policy Implementation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2017-04-24T20:05:47Z</dcterms:created>
  <dcterms:modified xsi:type="dcterms:W3CDTF">2018-05-18T21:39:41Z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0x01010004CB9487F17E0E4D9E56E929BF36E5A5</vt:lpwstr>
  </property>
</Properties>
</file>