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27.xml" ContentType="application/vnd.openxmlformats-officedocument.presentationml.slide+xml"/>
  <Override PartName="/ppt/presentation.xml" ContentType="application/vnd.openxmlformats-officedocument.presentationml.presentation.main+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5.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42.xml" ContentType="application/vnd.openxmlformats-officedocument.presentationml.slideLayout+xml"/>
  <Override PartName="/ppt/slideMasters/slideMaster1.xml" ContentType="application/vnd.openxmlformats-officedocument.presentationml.slideMaster+xml"/>
  <Override PartName="/ppt/slideLayouts/slideLayout24.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7.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8.xml" ContentType="application/vnd.openxmlformats-officedocument.presentationml.slideLayout+xml"/>
  <Override PartName="/ppt/slideLayouts/slideLayout1.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1.xml" ContentType="application/vnd.openxmlformats-officedocument.presentationml.tag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ppt/tags/tag21.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20.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59" r:id="rId4"/>
    <p:sldMasterId id="2147483763" r:id="rId5"/>
  </p:sldMasterIdLst>
  <p:notesMasterIdLst>
    <p:notesMasterId r:id="rId33"/>
  </p:notesMasterIdLst>
  <p:handoutMasterIdLst>
    <p:handoutMasterId r:id="rId34"/>
  </p:handoutMasterIdLst>
  <p:sldIdLst>
    <p:sldId id="1118" r:id="rId6"/>
    <p:sldId id="1120" r:id="rId7"/>
    <p:sldId id="1154" r:id="rId8"/>
    <p:sldId id="1155" r:id="rId9"/>
    <p:sldId id="1261" r:id="rId10"/>
    <p:sldId id="1259" r:id="rId11"/>
    <p:sldId id="1165" r:id="rId12"/>
    <p:sldId id="1260" r:id="rId13"/>
    <p:sldId id="1200" r:id="rId14"/>
    <p:sldId id="1129" r:id="rId15"/>
    <p:sldId id="1269" r:id="rId16"/>
    <p:sldId id="1270" r:id="rId17"/>
    <p:sldId id="1271" r:id="rId18"/>
    <p:sldId id="1272" r:id="rId19"/>
    <p:sldId id="1273" r:id="rId20"/>
    <p:sldId id="1199" r:id="rId21"/>
    <p:sldId id="1274" r:id="rId22"/>
    <p:sldId id="1262" r:id="rId23"/>
    <p:sldId id="1263" r:id="rId24"/>
    <p:sldId id="1264" r:id="rId25"/>
    <p:sldId id="1265" r:id="rId26"/>
    <p:sldId id="1266" r:id="rId27"/>
    <p:sldId id="1267" r:id="rId28"/>
    <p:sldId id="1268" r:id="rId29"/>
    <p:sldId id="1166" r:id="rId30"/>
    <p:sldId id="1162" r:id="rId31"/>
    <p:sldId id="1117" r:id="rId32"/>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C8"/>
    <a:srgbClr val="5B9BD5"/>
    <a:srgbClr val="464646"/>
    <a:srgbClr val="787878"/>
    <a:srgbClr val="7F7F7F"/>
    <a:srgbClr val="FFFFFF"/>
    <a:srgbClr val="00A9E0"/>
    <a:srgbClr val="EDEDED"/>
    <a:srgbClr val="3B3838"/>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47" autoAdjust="0"/>
    <p:restoredTop sz="94241" autoAdjust="0"/>
  </p:normalViewPr>
  <p:slideViewPr>
    <p:cSldViewPr snapToGrid="0">
      <p:cViewPr varScale="1">
        <p:scale>
          <a:sx n="119" d="100"/>
          <a:sy n="119" d="100"/>
        </p:scale>
        <p:origin x="972" y="96"/>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handoutMaster" Target="handoutMasters/handoutMaster1.xml"/><Relationship Id="rId42" Type="http://schemas.openxmlformats.org/officeDocument/2006/relationships/customXml" Target="../customXml/item2.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 Id="rId43" Type="http://schemas.openxmlformats.org/officeDocument/2006/relationships/customXml" Target="../customXml/item3.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898104" y="3"/>
            <a:ext cx="2982119"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23.07.2018</a:t>
            </a:fld>
            <a:endParaRPr lang="de-DE"/>
          </a:p>
        </p:txBody>
      </p:sp>
      <p:sp>
        <p:nvSpPr>
          <p:cNvPr id="4" name="Fußzeilenplatzhalter 3"/>
          <p:cNvSpPr>
            <a:spLocks noGrp="1"/>
          </p:cNvSpPr>
          <p:nvPr>
            <p:ph type="ftr" sz="quarter" idx="2"/>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898104" y="8829968"/>
            <a:ext cx="2982119"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898104" y="3"/>
            <a:ext cx="2982119"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23.07.2018</a:t>
            </a:fld>
            <a:endParaRPr lang="de-DE"/>
          </a:p>
        </p:txBody>
      </p:sp>
      <p:sp>
        <p:nvSpPr>
          <p:cNvPr id="4" name="Folienbildplatzhalter 3"/>
          <p:cNvSpPr>
            <a:spLocks noGrp="1" noRot="1" noChangeAspect="1"/>
          </p:cNvSpPr>
          <p:nvPr>
            <p:ph type="sldImg" idx="2"/>
          </p:nvPr>
        </p:nvSpPr>
        <p:spPr>
          <a:xfrm>
            <a:off x="1349375" y="1162050"/>
            <a:ext cx="4183063"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688182" y="4473893"/>
            <a:ext cx="550545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898104" y="8829968"/>
            <a:ext cx="2982119"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8983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933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24959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197922" y="914400"/>
            <a:ext cx="8748156" cy="5239512"/>
          </a:xfrm>
          <a:prstGeom prst="rect">
            <a:avLst/>
          </a:prstGeom>
        </p:spPr>
        <p:txBody>
          <a:bodyPr/>
          <a:lstStyle>
            <a:lvl1pPr marL="214313" indent="-214313">
              <a:buFont typeface="Wingdings" panose="05000000000000000000" pitchFamily="2" charset="2"/>
              <a:buChar char="Ü"/>
              <a:defRPr>
                <a:solidFill>
                  <a:schemeClr val="tx1">
                    <a:lumMod val="95000"/>
                    <a:lumOff val="5000"/>
                  </a:schemeClr>
                </a:solidFill>
                <a:latin typeface="Century Gothic" panose="020B0502020202020204" pitchFamily="34" charset="0"/>
              </a:defRPr>
            </a:lvl1pPr>
            <a:lvl2pPr>
              <a:defRPr>
                <a:solidFill>
                  <a:schemeClr val="tx1">
                    <a:lumMod val="95000"/>
                    <a:lumOff val="5000"/>
                  </a:schemeClr>
                </a:solidFill>
                <a:latin typeface="Century Gothic" panose="020B0502020202020204" pitchFamily="34" charset="0"/>
              </a:defRPr>
            </a:lvl2pPr>
            <a:lvl3pPr>
              <a:defRPr>
                <a:solidFill>
                  <a:schemeClr val="tx1">
                    <a:lumMod val="95000"/>
                    <a:lumOff val="5000"/>
                  </a:schemeClr>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9" name="Textfeld 5">
            <a:extLst>
              <a:ext uri="{FF2B5EF4-FFF2-40B4-BE49-F238E27FC236}">
                <a16:creationId xmlns:a16="http://schemas.microsoft.com/office/drawing/2014/main" id="{AF6EE7DE-84FE-4EFE-B053-3C2E2520DB27}"/>
              </a:ext>
            </a:extLst>
          </p:cNvPr>
          <p:cNvSpPr txBox="1"/>
          <p:nvPr userDrawn="1"/>
        </p:nvSpPr>
        <p:spPr>
          <a:xfrm>
            <a:off x="245719" y="290179"/>
            <a:ext cx="1920240" cy="276999"/>
          </a:xfrm>
          <a:prstGeom prst="rect">
            <a:avLst/>
          </a:prstGeom>
          <a:noFill/>
        </p:spPr>
        <p:txBody>
          <a:bodyPr wrap="square" lIns="0" rIns="0" rtlCol="0" anchor="ctr">
            <a:spAutoFit/>
          </a:bodyPr>
          <a:lstStyle/>
          <a:p>
            <a:pPr algn="l"/>
            <a:r>
              <a:rPr lang="de-DE" sz="1200" baseline="0" dirty="0">
                <a:solidFill>
                  <a:schemeClr val="tx1">
                    <a:lumMod val="60000"/>
                    <a:lumOff val="40000"/>
                  </a:schemeClr>
                </a:solidFill>
                <a:latin typeface="Century Gothic" panose="020B0502020202020204" pitchFamily="34" charset="0"/>
              </a:rPr>
              <a:t>CalACES-CalSAWS</a:t>
            </a:r>
          </a:p>
        </p:txBody>
      </p:sp>
      <p:cxnSp>
        <p:nvCxnSpPr>
          <p:cNvPr id="10" name="Gerade Verbindung 10">
            <a:extLst>
              <a:ext uri="{FF2B5EF4-FFF2-40B4-BE49-F238E27FC236}">
                <a16:creationId xmlns:a16="http://schemas.microsoft.com/office/drawing/2014/main" id="{FF414825-12BE-40E5-A2E2-00DDC85CC40D}"/>
              </a:ext>
            </a:extLst>
          </p:cNvPr>
          <p:cNvCxnSpPr/>
          <p:nvPr userDrawn="1"/>
        </p:nvCxnSpPr>
        <p:spPr>
          <a:xfrm>
            <a:off x="2137170" y="294209"/>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2192456" y="258785"/>
            <a:ext cx="6609965" cy="338554"/>
          </a:xfrm>
          <a:prstGeom prst="rect">
            <a:avLst/>
          </a:prstGeom>
        </p:spPr>
        <p:txBody>
          <a:bodyPr lIns="0" rIns="0" anchor="ctr"/>
          <a:lstStyle>
            <a:lvl1pPr marL="0" indent="0">
              <a:buFontTx/>
              <a:buNone/>
              <a:defRPr sz="1200" b="1">
                <a:solidFill>
                  <a:schemeClr val="bg1">
                    <a:lumMod val="10000"/>
                  </a:schemeClr>
                </a:solidFill>
                <a:latin typeface="Century Gothic" panose="020B0502020202020204" pitchFamily="34" charset="0"/>
              </a:defRPr>
            </a:lvl1pPr>
            <a:lvl2pPr marL="342900" indent="0">
              <a:buNone/>
              <a:defRPr/>
            </a:lvl2pPr>
          </a:lstStyle>
          <a:p>
            <a:pPr lvl="0"/>
            <a:r>
              <a:rPr lang="en-US" dirty="0"/>
              <a:t>Edit Master text styles</a:t>
            </a:r>
          </a:p>
        </p:txBody>
      </p:sp>
    </p:spTree>
    <p:extLst>
      <p:ext uri="{BB962C8B-B14F-4D97-AF65-F5344CB8AC3E}">
        <p14:creationId xmlns:p14="http://schemas.microsoft.com/office/powerpoint/2010/main" val="31478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19" y="914400"/>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5" y="914400"/>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3"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0"/>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8"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3"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3"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3"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6166"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1" y="1621"/>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39"/>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0"/>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4" y="679706"/>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CalACES / CalSAWS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7"/>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377302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p15:clr>
            <a:srgbClr val="FBAE40"/>
          </p15:clr>
        </p15:guide>
        <p15:guide id="2" pos="28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90"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48"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70136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p15:clr>
            <a:srgbClr val="F26B43"/>
          </p15:clr>
        </p15:guide>
        <p15:guide id="2" pos="76">
          <p15:clr>
            <a:srgbClr val="F26B43"/>
          </p15:clr>
        </p15:guide>
        <p15:guide id="3" orient="horz" pos="583">
          <p15:clr>
            <a:srgbClr val="F26B43"/>
          </p15:clr>
        </p15:guide>
        <p15:guide id="4" orient="horz" pos="3990">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0"/>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14"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48"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232750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7/23/2018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5367392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7/23/2018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17945887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7/23/2018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240038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7/23/2018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7974904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27600901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7/23/2018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6124508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7/23/2018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16332116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7/23/2018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22003936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7/23/2018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378761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5"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7/23/2018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39736806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7/23/2018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40650009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7/23/2018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409416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25D3E0-9A0F-4519-A495-E311797AF0A9}" type="datetimeFigureOut">
              <a:rPr lang="en-US" smtClean="0"/>
              <a:t>7/23/2018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61800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25D3E0-9A0F-4519-A495-E311797AF0A9}" type="datetimeFigureOut">
              <a:rPr lang="en-US" smtClean="0"/>
              <a:t>7/23/2018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124335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6"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30.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1.emf"/><Relationship Id="rId2" Type="http://schemas.openxmlformats.org/officeDocument/2006/relationships/slideLayout" Target="../slideLayouts/slideLayout29.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28.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theme" Target="../theme/theme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theme" Target="../theme/theme5.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31" r:id="rId8"/>
    <p:sldLayoutId id="2147483732" r:id="rId9"/>
    <p:sldLayoutId id="2147483776"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142"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7"/>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3" y="217392"/>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69"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4" y="235954"/>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4" y="9525"/>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4" y="559065"/>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598"/>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72" name="LegendLines" hidden="1"/>
          <p:cNvGrpSpPr>
            <a:grpSpLocks/>
          </p:cNvGrpSpPr>
          <p:nvPr/>
        </p:nvGrpSpPr>
        <p:grpSpPr bwMode="auto">
          <a:xfrm>
            <a:off x="7835200" y="287598"/>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9"/>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9" name="Arc 42"/>
              <p:cNvSpPr>
                <a:spLocks noChangeAspect="1"/>
              </p:cNvSpPr>
              <p:nvPr>
                <p:custDataLst>
                  <p:tags r:id="rId23"/>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1" name="MoonLegend4"/>
            <p:cNvGrpSpPr>
              <a:grpSpLocks noChangeAspect="1"/>
            </p:cNvGrpSpPr>
            <p:nvPr>
              <p:custDataLst>
                <p:tags r:id="rId10"/>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7"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2" name="MoonLegend5"/>
            <p:cNvGrpSpPr>
              <a:grpSpLocks noChangeAspect="1"/>
            </p:cNvGrpSpPr>
            <p:nvPr>
              <p:custDataLst>
                <p:tags r:id="rId11"/>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5"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2"/>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3"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9" name="MoonLegend1"/>
            <p:cNvGrpSpPr>
              <a:grpSpLocks noChangeAspect="1"/>
            </p:cNvGrpSpPr>
            <p:nvPr userDrawn="1">
              <p:custDataLst>
                <p:tags r:id="rId13"/>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4"/>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1" name="Arc 42"/>
              <p:cNvSpPr>
                <a:spLocks noChangeAspect="1"/>
              </p:cNvSpPr>
              <p:nvPr>
                <p:custDataLst>
                  <p:tags r:id="rId15"/>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grpSp>
        <p:nvGrpSpPr>
          <p:cNvPr id="100" name="McKSticker" hidden="1"/>
          <p:cNvGrpSpPr/>
          <p:nvPr/>
        </p:nvGrpSpPr>
        <p:grpSpPr bwMode="auto">
          <a:xfrm>
            <a:off x="7982365" y="287598"/>
            <a:ext cx="987898"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8"/>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146757610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7/23/2018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179357689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32.xml"/><Relationship Id="rId4" Type="http://schemas.openxmlformats.org/officeDocument/2006/relationships/hyperlink" Target="http://www.cdss.ca.gov/Portals/9/ACL/2018/18-08.pdf?ver=2018-01-26-152452-613"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6618" y="3366766"/>
            <a:ext cx="8813351" cy="489399"/>
          </a:xfrm>
        </p:spPr>
        <p:txBody>
          <a:bodyPr/>
          <a:lstStyle/>
          <a:p>
            <a:r>
              <a:rPr lang="en-US" sz="3200" b="1" u="sng" dirty="0"/>
              <a:t>JPA Board of Directors Meeting</a:t>
            </a:r>
          </a:p>
          <a:p>
            <a:endParaRPr lang="en-US" dirty="0"/>
          </a:p>
        </p:txBody>
      </p:sp>
      <p:sp>
        <p:nvSpPr>
          <p:cNvPr id="4" name="Content Placeholder 3"/>
          <p:cNvSpPr>
            <a:spLocks noGrp="1"/>
          </p:cNvSpPr>
          <p:nvPr>
            <p:ph sz="quarter" idx="12"/>
          </p:nvPr>
        </p:nvSpPr>
        <p:spPr>
          <a:xfrm>
            <a:off x="146617" y="4042255"/>
            <a:ext cx="8813352" cy="380131"/>
          </a:xfrm>
        </p:spPr>
        <p:txBody>
          <a:bodyPr/>
          <a:lstStyle/>
          <a:p>
            <a:r>
              <a:rPr lang="en-US" sz="2000" dirty="0"/>
              <a:t>July 27, 2018</a:t>
            </a:r>
          </a:p>
        </p:txBody>
      </p:sp>
      <p:pic>
        <p:nvPicPr>
          <p:cNvPr id="7" name="Picture 6">
            <a:extLst>
              <a:ext uri="{FF2B5EF4-FFF2-40B4-BE49-F238E27FC236}">
                <a16:creationId xmlns:a16="http://schemas.microsoft.com/office/drawing/2014/main" id="{265A1192-E73E-4CE9-B6C9-557391F9129E}"/>
              </a:ext>
            </a:extLst>
          </p:cNvPr>
          <p:cNvPicPr>
            <a:picLocks noChangeAspect="1"/>
          </p:cNvPicPr>
          <p:nvPr/>
        </p:nvPicPr>
        <p:blipFill rotWithShape="1">
          <a:blip r:embed="rId2">
            <a:extLst>
              <a:ext uri="{28A0092B-C50C-407E-A947-70E740481C1C}">
                <a14:useLocalDpi xmlns:a14="http://schemas.microsoft.com/office/drawing/2010/main" val="0"/>
              </a:ext>
            </a:extLst>
          </a:blip>
          <a:srcRect t="22417" r="4598" b="31649"/>
          <a:stretch/>
        </p:blipFill>
        <p:spPr>
          <a:xfrm>
            <a:off x="0" y="1861233"/>
            <a:ext cx="4125861" cy="1535029"/>
          </a:xfrm>
          <a:prstGeom prst="rect">
            <a:avLst/>
          </a:prstGeom>
        </p:spPr>
      </p:pic>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214097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006666-5172-4190-B8E8-6850D01038D9}"/>
              </a:ext>
            </a:extLst>
          </p:cNvPr>
          <p:cNvSpPr>
            <a:spLocks noGrp="1"/>
          </p:cNvSpPr>
          <p:nvPr>
            <p:ph sz="quarter" idx="11"/>
          </p:nvPr>
        </p:nvSpPr>
        <p:spPr/>
        <p:txBody>
          <a:bodyPr/>
          <a:lstStyle/>
          <a:p>
            <a:r>
              <a:rPr lang="en-US" sz="2400" dirty="0"/>
              <a:t>Initial Statement of Requirements Completed</a:t>
            </a:r>
          </a:p>
          <a:p>
            <a:r>
              <a:rPr lang="en-US" sz="2400" dirty="0"/>
              <a:t>Negotiations kick-off</a:t>
            </a:r>
          </a:p>
          <a:p>
            <a:endParaRPr lang="en-US" dirty="0"/>
          </a:p>
          <a:p>
            <a:pPr marL="0" indent="0">
              <a:buNone/>
            </a:pPr>
            <a:endParaRPr lang="en-US" dirty="0"/>
          </a:p>
        </p:txBody>
      </p:sp>
      <p:sp>
        <p:nvSpPr>
          <p:cNvPr id="3" name="Content Placeholder 2">
            <a:extLst>
              <a:ext uri="{FF2B5EF4-FFF2-40B4-BE49-F238E27FC236}">
                <a16:creationId xmlns:a16="http://schemas.microsoft.com/office/drawing/2014/main" id="{42973B45-31F5-4A58-81EC-089E206438F3}"/>
              </a:ext>
            </a:extLst>
          </p:cNvPr>
          <p:cNvSpPr>
            <a:spLocks noGrp="1"/>
          </p:cNvSpPr>
          <p:nvPr>
            <p:ph sz="quarter" idx="10"/>
          </p:nvPr>
        </p:nvSpPr>
        <p:spPr/>
        <p:txBody>
          <a:bodyPr/>
          <a:lstStyle/>
          <a:p>
            <a:r>
              <a:rPr lang="en-US" dirty="0"/>
              <a:t>CalACES/CalSAWS Planning Update	</a:t>
            </a:r>
          </a:p>
        </p:txBody>
      </p:sp>
    </p:spTree>
    <p:extLst>
      <p:ext uri="{BB962C8B-B14F-4D97-AF65-F5344CB8AC3E}">
        <p14:creationId xmlns:p14="http://schemas.microsoft.com/office/powerpoint/2010/main" val="994567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7A2090-2698-46F6-AF03-DBDEBBB4E7AA}"/>
              </a:ext>
            </a:extLst>
          </p:cNvPr>
          <p:cNvSpPr>
            <a:spLocks noGrp="1"/>
          </p:cNvSpPr>
          <p:nvPr>
            <p:ph sz="quarter" idx="10"/>
          </p:nvPr>
        </p:nvSpPr>
        <p:spPr/>
        <p:txBody>
          <a:bodyPr/>
          <a:lstStyle/>
          <a:p>
            <a:r>
              <a:rPr lang="en-US" dirty="0"/>
              <a:t>Requirements Details	</a:t>
            </a:r>
          </a:p>
        </p:txBody>
      </p:sp>
      <p:sp>
        <p:nvSpPr>
          <p:cNvPr id="7" name="Content Placeholder 2">
            <a:extLst>
              <a:ext uri="{FF2B5EF4-FFF2-40B4-BE49-F238E27FC236}">
                <a16:creationId xmlns:a16="http://schemas.microsoft.com/office/drawing/2014/main" id="{D2E72C47-4F00-4CA1-A00F-DA1D59D28C52}"/>
              </a:ext>
            </a:extLst>
          </p:cNvPr>
          <p:cNvSpPr>
            <a:spLocks noGrp="1"/>
          </p:cNvSpPr>
          <p:nvPr>
            <p:ph sz="quarter" idx="11"/>
          </p:nvPr>
        </p:nvSpPr>
        <p:spPr>
          <a:xfrm>
            <a:off x="619125" y="914400"/>
            <a:ext cx="8340601" cy="5243513"/>
          </a:xfrm>
        </p:spPr>
        <p:txBody>
          <a:bodyPr>
            <a:normAutofit/>
          </a:bodyPr>
          <a:lstStyle/>
          <a:p>
            <a:pPr marL="0" indent="0">
              <a:buNone/>
            </a:pPr>
            <a:r>
              <a:rPr lang="en-US" sz="2200" dirty="0"/>
              <a:t>Initial Statement of Requirements Completed July 11, 2018</a:t>
            </a:r>
          </a:p>
          <a:p>
            <a:pPr marL="0" indent="0">
              <a:buNone/>
            </a:pPr>
            <a:endParaRPr lang="en-US" sz="2200" dirty="0"/>
          </a:p>
          <a:p>
            <a:pPr marL="0" indent="0">
              <a:buNone/>
            </a:pPr>
            <a:r>
              <a:rPr lang="en-US" sz="2200" dirty="0"/>
              <a:t>Sources of Updates</a:t>
            </a:r>
          </a:p>
          <a:p>
            <a:pPr lvl="1"/>
            <a:r>
              <a:rPr lang="en-US" sz="2200" dirty="0"/>
              <a:t>Review by CalWIN</a:t>
            </a:r>
          </a:p>
          <a:p>
            <a:pPr lvl="1"/>
            <a:r>
              <a:rPr lang="en-US" sz="2200" dirty="0"/>
              <a:t>Requirements Gathering</a:t>
            </a:r>
          </a:p>
          <a:p>
            <a:pPr lvl="1"/>
            <a:r>
              <a:rPr lang="en-US" sz="2200" dirty="0"/>
              <a:t>Technical Review</a:t>
            </a:r>
          </a:p>
          <a:p>
            <a:pPr lvl="1"/>
            <a:r>
              <a:rPr lang="en-US" sz="2200" dirty="0"/>
              <a:t>Non-Functional Review</a:t>
            </a:r>
          </a:p>
          <a:p>
            <a:pPr lvl="1"/>
            <a:r>
              <a:rPr lang="en-US" sz="2200" dirty="0"/>
              <a:t>Migration Planning Review</a:t>
            </a:r>
          </a:p>
          <a:p>
            <a:pPr lvl="1"/>
            <a:r>
              <a:rPr lang="en-US" sz="2200" dirty="0"/>
              <a:t>User Labs</a:t>
            </a:r>
          </a:p>
          <a:p>
            <a:pPr lvl="1"/>
            <a:r>
              <a:rPr lang="en-US" sz="2200" dirty="0"/>
              <a:t>Implemented Requirements</a:t>
            </a:r>
          </a:p>
          <a:p>
            <a:pPr lvl="1"/>
            <a:r>
              <a:rPr lang="en-US" sz="2200" dirty="0"/>
              <a:t>Updated Requirements</a:t>
            </a:r>
          </a:p>
          <a:p>
            <a:pPr lvl="1"/>
            <a:r>
              <a:rPr lang="en-US" sz="2200" dirty="0"/>
              <a:t>Consolidated Requirements</a:t>
            </a:r>
          </a:p>
          <a:p>
            <a:pPr lvl="1"/>
            <a:endParaRPr lang="en-US" dirty="0"/>
          </a:p>
          <a:p>
            <a:pPr lvl="1"/>
            <a:endParaRPr lang="en-US" dirty="0"/>
          </a:p>
        </p:txBody>
      </p:sp>
    </p:spTree>
    <p:extLst>
      <p:ext uri="{BB962C8B-B14F-4D97-AF65-F5344CB8AC3E}">
        <p14:creationId xmlns:p14="http://schemas.microsoft.com/office/powerpoint/2010/main" val="318927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3"/>
            <a:ext cx="8738260" cy="5798388"/>
          </a:xfrm>
          <a:noFill/>
        </p:spPr>
        <p:txBody>
          <a:bodyPr>
            <a:normAutofit/>
          </a:bodyPr>
          <a:lstStyle/>
          <a:p>
            <a:pPr>
              <a:spcBef>
                <a:spcPts val="600"/>
              </a:spcBef>
              <a:spcAft>
                <a:spcPts val="600"/>
              </a:spcAft>
            </a:pPr>
            <a:r>
              <a:rPr lang="en-US" sz="2000" dirty="0">
                <a:solidFill>
                  <a:prstClr val="black">
                    <a:lumMod val="95000"/>
                    <a:lumOff val="5000"/>
                  </a:prstClr>
                </a:solidFill>
              </a:rPr>
              <a:t>Functional Requirements</a:t>
            </a:r>
          </a:p>
          <a:p>
            <a:pPr marL="457200" lvl="1" indent="0">
              <a:spcBef>
                <a:spcPts val="600"/>
              </a:spcBef>
              <a:spcAft>
                <a:spcPts val="600"/>
              </a:spcAft>
              <a:buNone/>
            </a:pPr>
            <a:endParaRPr lang="en-US" sz="19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err="1"/>
              <a:t>CalSAWS</a:t>
            </a:r>
            <a:r>
              <a:rPr lang="en-US" dirty="0"/>
              <a:t> DD&amp;I Requirements Summary</a:t>
            </a:r>
          </a:p>
        </p:txBody>
      </p:sp>
      <p:pic>
        <p:nvPicPr>
          <p:cNvPr id="5" name="Picture 4"/>
          <p:cNvPicPr>
            <a:picLocks noChangeAspect="1"/>
          </p:cNvPicPr>
          <p:nvPr/>
        </p:nvPicPr>
        <p:blipFill>
          <a:blip r:embed="rId3"/>
          <a:stretch>
            <a:fillRect/>
          </a:stretch>
        </p:blipFill>
        <p:spPr>
          <a:xfrm>
            <a:off x="539841" y="1164463"/>
            <a:ext cx="7966849" cy="5112916"/>
          </a:xfrm>
          <a:prstGeom prst="rect">
            <a:avLst/>
          </a:prstGeom>
        </p:spPr>
      </p:pic>
    </p:spTree>
    <p:extLst>
      <p:ext uri="{BB962C8B-B14F-4D97-AF65-F5344CB8AC3E}">
        <p14:creationId xmlns:p14="http://schemas.microsoft.com/office/powerpoint/2010/main" val="1203296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3"/>
            <a:ext cx="8738260" cy="5798388"/>
          </a:xfrm>
          <a:noFill/>
        </p:spPr>
        <p:txBody>
          <a:bodyPr>
            <a:normAutofit/>
          </a:bodyPr>
          <a:lstStyle/>
          <a:p>
            <a:pPr>
              <a:spcBef>
                <a:spcPts val="600"/>
              </a:spcBef>
              <a:spcAft>
                <a:spcPts val="600"/>
              </a:spcAft>
            </a:pPr>
            <a:r>
              <a:rPr lang="en-US" sz="2000" dirty="0">
                <a:solidFill>
                  <a:prstClr val="black">
                    <a:lumMod val="95000"/>
                    <a:lumOff val="5000"/>
                  </a:prstClr>
                </a:solidFill>
              </a:rPr>
              <a:t>Non-Functional Requirements</a:t>
            </a:r>
          </a:p>
          <a:p>
            <a:pPr marL="457200" lvl="1" indent="0">
              <a:spcBef>
                <a:spcPts val="600"/>
              </a:spcBef>
              <a:spcAft>
                <a:spcPts val="600"/>
              </a:spcAft>
              <a:buNone/>
            </a:pPr>
            <a:endParaRPr lang="en-US" sz="19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err="1"/>
              <a:t>CalSAWS</a:t>
            </a:r>
            <a:r>
              <a:rPr lang="en-US" dirty="0"/>
              <a:t> DD&amp;I Requirements Summary</a:t>
            </a:r>
          </a:p>
        </p:txBody>
      </p:sp>
      <p:pic>
        <p:nvPicPr>
          <p:cNvPr id="4" name="Picture 3"/>
          <p:cNvPicPr>
            <a:picLocks noChangeAspect="1"/>
          </p:cNvPicPr>
          <p:nvPr/>
        </p:nvPicPr>
        <p:blipFill>
          <a:blip r:embed="rId3"/>
          <a:stretch>
            <a:fillRect/>
          </a:stretch>
        </p:blipFill>
        <p:spPr>
          <a:xfrm>
            <a:off x="563017" y="1331829"/>
            <a:ext cx="7979917" cy="4750315"/>
          </a:xfrm>
          <a:prstGeom prst="rect">
            <a:avLst/>
          </a:prstGeom>
        </p:spPr>
      </p:pic>
    </p:spTree>
    <p:extLst>
      <p:ext uri="{BB962C8B-B14F-4D97-AF65-F5344CB8AC3E}">
        <p14:creationId xmlns:p14="http://schemas.microsoft.com/office/powerpoint/2010/main" val="216198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3"/>
            <a:ext cx="8738260" cy="5798388"/>
          </a:xfrm>
          <a:noFill/>
        </p:spPr>
        <p:txBody>
          <a:bodyPr>
            <a:normAutofit/>
          </a:bodyPr>
          <a:lstStyle/>
          <a:p>
            <a:pPr>
              <a:spcBef>
                <a:spcPts val="600"/>
              </a:spcBef>
              <a:spcAft>
                <a:spcPts val="600"/>
              </a:spcAft>
            </a:pPr>
            <a:r>
              <a:rPr lang="en-US" sz="2000" dirty="0">
                <a:solidFill>
                  <a:prstClr val="black">
                    <a:lumMod val="95000"/>
                    <a:lumOff val="5000"/>
                  </a:prstClr>
                </a:solidFill>
              </a:rPr>
              <a:t>Requirements Movement</a:t>
            </a:r>
          </a:p>
          <a:p>
            <a:pPr marL="457200" lvl="1" indent="0">
              <a:spcBef>
                <a:spcPts val="600"/>
              </a:spcBef>
              <a:spcAft>
                <a:spcPts val="600"/>
              </a:spcAft>
              <a:buNone/>
            </a:pPr>
            <a:endParaRPr lang="en-US" sz="19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err="1"/>
              <a:t>CalSAWS</a:t>
            </a:r>
            <a:r>
              <a:rPr lang="en-US" dirty="0"/>
              <a:t> DD&amp;I Requirements Summary</a:t>
            </a:r>
          </a:p>
        </p:txBody>
      </p:sp>
      <p:pic>
        <p:nvPicPr>
          <p:cNvPr id="4" name="Picture 3"/>
          <p:cNvPicPr>
            <a:picLocks noChangeAspect="1"/>
          </p:cNvPicPr>
          <p:nvPr/>
        </p:nvPicPr>
        <p:blipFill>
          <a:blip r:embed="rId3"/>
          <a:stretch>
            <a:fillRect/>
          </a:stretch>
        </p:blipFill>
        <p:spPr>
          <a:xfrm>
            <a:off x="549163" y="1327209"/>
            <a:ext cx="7825395" cy="2773736"/>
          </a:xfrm>
          <a:prstGeom prst="rect">
            <a:avLst/>
          </a:prstGeom>
        </p:spPr>
      </p:pic>
    </p:spTree>
    <p:extLst>
      <p:ext uri="{BB962C8B-B14F-4D97-AF65-F5344CB8AC3E}">
        <p14:creationId xmlns:p14="http://schemas.microsoft.com/office/powerpoint/2010/main" val="2561749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073C722-996C-4D9F-8149-6F125D116EF1}"/>
              </a:ext>
            </a:extLst>
          </p:cNvPr>
          <p:cNvSpPr>
            <a:spLocks noGrp="1"/>
          </p:cNvSpPr>
          <p:nvPr>
            <p:ph sz="quarter" idx="10"/>
          </p:nvPr>
        </p:nvSpPr>
        <p:spPr>
          <a:xfrm>
            <a:off x="146617" y="2995104"/>
            <a:ext cx="8813352" cy="1045954"/>
          </a:xfrm>
        </p:spPr>
        <p:txBody>
          <a:bodyPr/>
          <a:lstStyle/>
          <a:p>
            <a:pPr>
              <a:lnSpc>
                <a:spcPct val="100000"/>
              </a:lnSpc>
              <a:spcBef>
                <a:spcPts val="0"/>
              </a:spcBef>
            </a:pPr>
            <a:r>
              <a:rPr lang="en-US" u="sng" dirty="0"/>
              <a:t>Review Status of LRS Cloud </a:t>
            </a:r>
          </a:p>
          <a:p>
            <a:pPr>
              <a:lnSpc>
                <a:spcPct val="100000"/>
              </a:lnSpc>
              <a:spcBef>
                <a:spcPts val="0"/>
              </a:spcBef>
            </a:pPr>
            <a:r>
              <a:rPr lang="en-US" dirty="0"/>
              <a:t>Proof of Concept</a:t>
            </a:r>
            <a:endParaRPr lang="en-US" u="sng" dirty="0"/>
          </a:p>
        </p:txBody>
      </p:sp>
    </p:spTree>
    <p:extLst>
      <p:ext uri="{BB962C8B-B14F-4D97-AF65-F5344CB8AC3E}">
        <p14:creationId xmlns:p14="http://schemas.microsoft.com/office/powerpoint/2010/main" val="273500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9BABC9-10B5-458F-B0C6-190D7C183927}"/>
              </a:ext>
            </a:extLst>
          </p:cNvPr>
          <p:cNvSpPr>
            <a:spLocks noGrp="1"/>
          </p:cNvSpPr>
          <p:nvPr>
            <p:ph sz="quarter" idx="10"/>
          </p:nvPr>
        </p:nvSpPr>
        <p:spPr/>
        <p:txBody>
          <a:bodyPr/>
          <a:lstStyle/>
          <a:p>
            <a:r>
              <a:rPr lang="en-US" dirty="0"/>
              <a:t>LRS Cloud POC - Timeline</a:t>
            </a:r>
          </a:p>
        </p:txBody>
      </p:sp>
      <p:pic>
        <p:nvPicPr>
          <p:cNvPr id="4" name="Picture 3">
            <a:extLst>
              <a:ext uri="{FF2B5EF4-FFF2-40B4-BE49-F238E27FC236}">
                <a16:creationId xmlns:a16="http://schemas.microsoft.com/office/drawing/2014/main" id="{AB02EF2B-373F-4167-BF21-81BB354D637A}"/>
              </a:ext>
            </a:extLst>
          </p:cNvPr>
          <p:cNvPicPr>
            <a:picLocks noChangeAspect="1"/>
          </p:cNvPicPr>
          <p:nvPr/>
        </p:nvPicPr>
        <p:blipFill>
          <a:blip r:embed="rId2"/>
          <a:stretch>
            <a:fillRect/>
          </a:stretch>
        </p:blipFill>
        <p:spPr>
          <a:xfrm>
            <a:off x="0" y="1669178"/>
            <a:ext cx="9144000" cy="3519643"/>
          </a:xfrm>
          <a:prstGeom prst="rect">
            <a:avLst/>
          </a:prstGeom>
        </p:spPr>
      </p:pic>
    </p:spTree>
    <p:extLst>
      <p:ext uri="{BB962C8B-B14F-4D97-AF65-F5344CB8AC3E}">
        <p14:creationId xmlns:p14="http://schemas.microsoft.com/office/powerpoint/2010/main" val="28091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pPr algn="ctr"/>
            <a:r>
              <a:rPr lang="en-US" sz="4000" dirty="0"/>
              <a:t>Policy Implementation </a:t>
            </a:r>
          </a:p>
          <a:p>
            <a:endParaRPr lang="en-US" sz="2400" dirty="0"/>
          </a:p>
          <a:p>
            <a:pPr algn="ctr"/>
            <a:r>
              <a:rPr lang="en-US" sz="3600" dirty="0"/>
              <a:t>July 27, 2018</a:t>
            </a:r>
          </a:p>
        </p:txBody>
      </p:sp>
    </p:spTree>
    <p:extLst>
      <p:ext uri="{BB962C8B-B14F-4D97-AF65-F5344CB8AC3E}">
        <p14:creationId xmlns:p14="http://schemas.microsoft.com/office/powerpoint/2010/main" val="2427691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17275498"/>
              </p:ext>
            </p:extLst>
          </p:nvPr>
        </p:nvGraphicFramePr>
        <p:xfrm>
          <a:off x="76200" y="1524000"/>
          <a:ext cx="8915401" cy="4878125"/>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endParaRPr lang="en-US" sz="1200" dirty="0">
                        <a:solidFill>
                          <a:schemeClr val="tx1"/>
                        </a:solidFill>
                      </a:endParaRP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a:latin typeface="+mn-lt"/>
                          <a:cs typeface="Arial" panose="020B0604020202020204" pitchFamily="34" charset="0"/>
                        </a:rPr>
                        <a:t>CalFresh</a:t>
                      </a:r>
                      <a:r>
                        <a:rPr lang="en-US" sz="1100" dirty="0">
                          <a:latin typeface="+mn-lt"/>
                          <a:cs typeface="Arial" panose="020B0604020202020204" pitchFamily="34" charset="0"/>
                        </a:rPr>
                        <a:t>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Draft ACL</a:t>
                      </a:r>
                    </a:p>
                  </a:txBody>
                  <a:tcPr/>
                </a:tc>
                <a:tc>
                  <a:txBody>
                    <a:bodyPr/>
                    <a:lstStyle/>
                    <a:p>
                      <a:r>
                        <a:rPr lang="en-US" sz="11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Release </a:t>
                      </a:r>
                      <a:br>
                        <a:rPr lang="en-US" sz="1100" dirty="0">
                          <a:latin typeface="+mn-lt"/>
                          <a:cs typeface="Arial" panose="020B0604020202020204" pitchFamily="34" charset="0"/>
                        </a:rPr>
                      </a:br>
                      <a:r>
                        <a:rPr lang="en-US" sz="1100" dirty="0">
                          <a:latin typeface="+mn-lt"/>
                          <a:cs typeface="Arial" panose="020B0604020202020204" pitchFamily="34" charset="0"/>
                        </a:rPr>
                        <a:t>19.07</a:t>
                      </a:r>
                    </a:p>
                  </a:txBody>
                  <a:tcPr/>
                </a:tc>
                <a:tc>
                  <a:txBody>
                    <a:bodyPr/>
                    <a:lstStyle/>
                    <a:p>
                      <a:pPr>
                        <a:buNone/>
                      </a:pPr>
                      <a:r>
                        <a:rPr lang="en-US" sz="1100" dirty="0">
                          <a:solidFill>
                            <a:schemeClr val="tx1"/>
                          </a:solidFill>
                          <a:latin typeface="+mn-lt"/>
                          <a:cs typeface="Arial" panose="020B0604020202020204" pitchFamily="34" charset="0"/>
                        </a:rPr>
                        <a:t>SCR 203103</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Analysis</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Release </a:t>
                      </a:r>
                    </a:p>
                    <a:p>
                      <a:pPr>
                        <a:buNone/>
                      </a:pPr>
                      <a:r>
                        <a:rPr lang="en-US" sz="11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The Legislative budget bills include agreement to fund the SSI (Supplemental Security Income) Cash Out initiative which would reverse California’s current law that prohibits SSI and/or SSP (State Supplementary Payment) recipients from receiving </a:t>
                      </a:r>
                      <a:r>
                        <a:rPr lang="en-US" sz="1100" kern="1200" dirty="0" err="1"/>
                        <a:t>CalFresh</a:t>
                      </a:r>
                      <a:r>
                        <a:rPr lang="en-US" sz="1100" kern="1200" dirty="0"/>
                        <a:t>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Ending Cash Out applies to three groups of individuals and/or households.</a:t>
                      </a:r>
                    </a:p>
                    <a:p>
                      <a:pPr marL="0" lvl="0" defTabSz="685800" fontAlgn="auto">
                        <a:spcBef>
                          <a:spcPts val="0"/>
                        </a:spcBef>
                        <a:spcAft>
                          <a:spcPts val="0"/>
                        </a:spcAft>
                        <a:buClrTx/>
                        <a:buSzTx/>
                        <a:defRPr/>
                      </a:pPr>
                      <a:r>
                        <a:rPr lang="en-US" sz="1100" b="1" dirty="0"/>
                        <a:t>Group 1</a:t>
                      </a:r>
                      <a:r>
                        <a:rPr lang="en-US" sz="1100" dirty="0"/>
                        <a:t> -  SSI/SSP beneficiaries who are new </a:t>
                      </a:r>
                      <a:r>
                        <a:rPr lang="en-US" sz="1100" dirty="0" err="1"/>
                        <a:t>CalFresh</a:t>
                      </a:r>
                      <a:r>
                        <a:rPr lang="en-US" sz="1100" dirty="0"/>
                        <a:t> applicants who will no longer be precluded from </a:t>
                      </a:r>
                      <a:r>
                        <a:rPr lang="en-US" sz="1100" dirty="0" err="1"/>
                        <a:t>CalFresh</a:t>
                      </a:r>
                      <a:r>
                        <a:rPr lang="en-US" sz="1100" dirty="0"/>
                        <a:t> eligibility, as well as current </a:t>
                      </a:r>
                      <a:r>
                        <a:rPr lang="en-US" sz="1100" dirty="0" err="1"/>
                        <a:t>CalFresh</a:t>
                      </a:r>
                      <a:r>
                        <a:rPr lang="en-US" sz="1100" dirty="0"/>
                        <a:t> households who have an SSI/SSP member(s) who will be added to the case. </a:t>
                      </a:r>
                    </a:p>
                    <a:p>
                      <a:pPr marL="0" lvl="0" defTabSz="685800" fontAlgn="auto">
                        <a:spcBef>
                          <a:spcPts val="0"/>
                        </a:spcBef>
                        <a:spcAft>
                          <a:spcPts val="0"/>
                        </a:spcAft>
                        <a:buClrTx/>
                        <a:buSzTx/>
                        <a:defRPr/>
                      </a:pPr>
                      <a:endParaRPr lang="en-US" sz="1100" dirty="0"/>
                    </a:p>
                    <a:p>
                      <a:pPr marL="0" lvl="0" defTabSz="685800" fontAlgn="auto">
                        <a:spcBef>
                          <a:spcPts val="0"/>
                        </a:spcBef>
                        <a:spcAft>
                          <a:spcPts val="0"/>
                        </a:spcAft>
                        <a:buClrTx/>
                        <a:buSzTx/>
                        <a:defRPr/>
                      </a:pPr>
                      <a:r>
                        <a:rPr lang="en-US" sz="1100" b="1" dirty="0"/>
                        <a:t>Group 2 </a:t>
                      </a:r>
                      <a:r>
                        <a:rPr lang="en-US" sz="1100" dirty="0"/>
                        <a:t>-  Supplemental Nutrition Benefit (SNB) these are </a:t>
                      </a:r>
                      <a:r>
                        <a:rPr lang="en-US" sz="1100" dirty="0" err="1"/>
                        <a:t>CalFresh</a:t>
                      </a:r>
                      <a:r>
                        <a:rPr lang="en-US" sz="1100" dirty="0"/>
                        <a:t> households who have an excluded SSI/SSP member and as a result of this policy will experience a reduction in the </a:t>
                      </a:r>
                      <a:r>
                        <a:rPr lang="en-US" sz="1100" dirty="0" err="1"/>
                        <a:t>CalFresh</a:t>
                      </a:r>
                      <a:r>
                        <a:rPr lang="en-US" sz="1100" dirty="0"/>
                        <a:t> allotment.</a:t>
                      </a:r>
                    </a:p>
                    <a:p>
                      <a:pPr marL="0" lvl="0" defTabSz="685800" fontAlgn="auto">
                        <a:spcBef>
                          <a:spcPts val="0"/>
                        </a:spcBef>
                        <a:spcAft>
                          <a:spcPts val="0"/>
                        </a:spcAft>
                        <a:buClrTx/>
                        <a:buSzTx/>
                        <a:defRPr/>
                      </a:pPr>
                      <a:endParaRPr lang="en-US" sz="1100" dirty="0"/>
                    </a:p>
                    <a:p>
                      <a:pPr marL="0" lvl="0" defTabSz="685800" fontAlgn="auto">
                        <a:spcBef>
                          <a:spcPts val="0"/>
                        </a:spcBef>
                        <a:spcAft>
                          <a:spcPts val="0"/>
                        </a:spcAft>
                        <a:buClrTx/>
                        <a:buSzTx/>
                        <a:defRPr/>
                      </a:pPr>
                      <a:r>
                        <a:rPr lang="en-US" sz="1100" b="1" dirty="0"/>
                        <a:t>Group 3 </a:t>
                      </a:r>
                      <a:r>
                        <a:rPr lang="en-US" sz="1100" dirty="0"/>
                        <a:t>– Transitional Nutrition Benefit (TNB) these are </a:t>
                      </a:r>
                      <a:r>
                        <a:rPr lang="en-US" sz="1100" dirty="0" err="1"/>
                        <a:t>CalFresh</a:t>
                      </a:r>
                      <a:r>
                        <a:rPr lang="en-US" sz="1100" dirty="0"/>
                        <a:t> households who have an excluded SSI/SSP member and as a result of this policy will lose their eligibility to  </a:t>
                      </a:r>
                      <a:r>
                        <a:rPr lang="en-US" sz="1100" dirty="0" err="1"/>
                        <a:t>CalFresh</a:t>
                      </a:r>
                      <a:r>
                        <a:rPr lang="en-US" sz="1100" dirty="0"/>
                        <a:t> benefits.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a:solidFill>
                            <a:schemeClr val="dk1"/>
                          </a:solidFill>
                          <a:effectLst/>
                          <a:latin typeface="+mn-lt"/>
                          <a:ea typeface="+mn-ea"/>
                          <a:cs typeface="+mn-cs"/>
                        </a:rPr>
                        <a:t>-Continued on next slide-</a:t>
                      </a:r>
                      <a:endParaRPr lang="en-US" sz="11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2602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Public opportunity to speak on items not on the Agenda</a:t>
            </a:r>
          </a:p>
          <a:p>
            <a:endParaRPr lang="en-US" sz="2400" dirty="0"/>
          </a:p>
          <a:p>
            <a:endParaRPr lang="en-US" sz="2400" dirty="0"/>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endParaRPr lang="en-US" sz="1200" dirty="0">
                        <a:solidFill>
                          <a:schemeClr val="tx1"/>
                        </a:solidFill>
                      </a:endParaRP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a:latin typeface="+mn-lt"/>
                          <a:cs typeface="Arial" panose="020B0604020202020204" pitchFamily="34" charset="0"/>
                        </a:rPr>
                        <a:t>CalFresh</a:t>
                      </a:r>
                      <a:r>
                        <a:rPr lang="en-US" sz="1100" dirty="0">
                          <a:latin typeface="+mn-lt"/>
                          <a:cs typeface="Arial" panose="020B0604020202020204" pitchFamily="34" charset="0"/>
                        </a:rPr>
                        <a:t>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Draft ACL</a:t>
                      </a:r>
                    </a:p>
                  </a:txBody>
                  <a:tcPr/>
                </a:tc>
                <a:tc>
                  <a:txBody>
                    <a:bodyPr/>
                    <a:lstStyle/>
                    <a:p>
                      <a:r>
                        <a:rPr lang="en-US" sz="11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Release </a:t>
                      </a:r>
                      <a:br>
                        <a:rPr lang="en-US" sz="1100" dirty="0">
                          <a:latin typeface="+mn-lt"/>
                          <a:cs typeface="Arial" panose="020B0604020202020204" pitchFamily="34" charset="0"/>
                        </a:rPr>
                      </a:br>
                      <a:r>
                        <a:rPr lang="en-US" sz="1100" dirty="0">
                          <a:latin typeface="+mn-lt"/>
                          <a:cs typeface="Arial" panose="020B0604020202020204" pitchFamily="34" charset="0"/>
                        </a:rPr>
                        <a:t>19.07</a:t>
                      </a:r>
                    </a:p>
                  </a:txBody>
                  <a:tcPr/>
                </a:tc>
                <a:tc>
                  <a:txBody>
                    <a:bodyPr/>
                    <a:lstStyle/>
                    <a:p>
                      <a:pPr>
                        <a:buNone/>
                      </a:pPr>
                      <a:r>
                        <a:rPr lang="en-US" sz="1100" dirty="0">
                          <a:solidFill>
                            <a:schemeClr val="tx1"/>
                          </a:solidFill>
                          <a:latin typeface="+mn-lt"/>
                          <a:cs typeface="Arial" panose="020B0604020202020204" pitchFamily="34" charset="0"/>
                        </a:rPr>
                        <a:t>SCR 203103</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Analysis</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Release </a:t>
                      </a:r>
                    </a:p>
                    <a:p>
                      <a:pPr>
                        <a:buNone/>
                      </a:pPr>
                      <a:r>
                        <a:rPr lang="en-US" sz="11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CDSS is working on the ACL for this policy change, which is scheduled for publication in August 2018. CalACES received a draft on 6/13/2018 for review and comment.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On 6/20/2018, SAWS participated in a technical assistance meeting with CDSS, CWDA, and the counties to discuss the policy, implementation strategy and timeline.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r>
                        <a:rPr lang="en-US" sz="1100" b="1" dirty="0">
                          <a:solidFill>
                            <a:schemeClr val="dk1"/>
                          </a:solidFill>
                        </a:rPr>
                        <a:t>CalACES Update:</a:t>
                      </a:r>
                      <a:endParaRPr lang="en-US" sz="1100" dirty="0">
                        <a:solidFill>
                          <a:schemeClr val="dk1"/>
                        </a:solidFill>
                      </a:endParaRPr>
                    </a:p>
                    <a:p>
                      <a:r>
                        <a:rPr lang="en-US" sz="1100" dirty="0">
                          <a:solidFill>
                            <a:schemeClr val="dk1"/>
                          </a:solidFill>
                        </a:rPr>
                        <a:t>The C-IV/LRS teams are analyzing the draft ACL to document questions and system change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01855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341121"/>
          <a:ext cx="8991599" cy="5440679"/>
        </p:xfrm>
        <a:graphic>
          <a:graphicData uri="http://schemas.openxmlformats.org/drawingml/2006/table">
            <a:tbl>
              <a:tblPr firstRow="1" bandRow="1">
                <a:tableStyleId>{5C22544A-7EE6-4342-B048-85BDC9FD1C3A}</a:tableStyleId>
              </a:tblPr>
              <a:tblGrid>
                <a:gridCol w="926968">
                  <a:extLst>
                    <a:ext uri="{9D8B030D-6E8A-4147-A177-3AD203B41FA5}">
                      <a16:colId xmlns:a16="http://schemas.microsoft.com/office/drawing/2014/main" val="2598880486"/>
                    </a:ext>
                  </a:extLst>
                </a:gridCol>
                <a:gridCol w="887126">
                  <a:extLst>
                    <a:ext uri="{9D8B030D-6E8A-4147-A177-3AD203B41FA5}">
                      <a16:colId xmlns:a16="http://schemas.microsoft.com/office/drawing/2014/main" val="608750300"/>
                    </a:ext>
                  </a:extLst>
                </a:gridCol>
                <a:gridCol w="929106">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799">
                  <a:extLst>
                    <a:ext uri="{9D8B030D-6E8A-4147-A177-3AD203B41FA5}">
                      <a16:colId xmlns:a16="http://schemas.microsoft.com/office/drawing/2014/main" val="1591799146"/>
                    </a:ext>
                  </a:extLst>
                </a:gridCol>
              </a:tblGrid>
              <a:tr h="654753">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7859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ACL 18-75</a:t>
                      </a: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101516</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18.07</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203207</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Development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18.07</a:t>
                      </a:r>
                    </a:p>
                  </a:txBody>
                  <a:tcPr/>
                </a:tc>
                <a:tc>
                  <a:txBody>
                    <a:bodyPr/>
                    <a:lstStyle/>
                    <a:p>
                      <a:r>
                        <a:rPr lang="en-US" sz="1100" kern="1200" dirty="0">
                          <a:solidFill>
                            <a:schemeClr val="dk1"/>
                          </a:solidFill>
                          <a:effectLst/>
                          <a:latin typeface="+mn-lt"/>
                          <a:ea typeface="+mn-ea"/>
                          <a:cs typeface="+mn-cs"/>
                        </a:rPr>
                        <a:t>March 30, 2018 through June 30, 2018, all counties were required to provide the Short-Term, Interim payment (AB 110), as described in ACL 18-33, to caregivers who had taken placement of a child prior to completing the Resource Family Approval (RFA) process.</a:t>
                      </a:r>
                    </a:p>
                    <a:p>
                      <a:endParaRPr lang="en-US"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1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To track, claim, and report on the </a:t>
                      </a:r>
                      <a:r>
                        <a:rPr lang="en-US" sz="1100" b="0" i="0" u="none" strike="noStrike" kern="1200" baseline="0" dirty="0">
                          <a:solidFill>
                            <a:schemeClr val="dk1"/>
                          </a:solidFill>
                          <a:effectLst/>
                          <a:latin typeface="+mn-lt"/>
                          <a:ea typeface="+mn-ea"/>
                          <a:cs typeface="+mn-cs"/>
                        </a:rPr>
                        <a:t>foster care cases that are not eligible to TANF–EA, CDSS is going to request a new aid code from DHCS. While the new aid code is in development, c</a:t>
                      </a:r>
                      <a:r>
                        <a:rPr lang="en-US" sz="1100" kern="1200" dirty="0">
                          <a:solidFill>
                            <a:schemeClr val="dk1"/>
                          </a:solidFill>
                          <a:effectLst/>
                          <a:latin typeface="+mn-lt"/>
                          <a:ea typeface="+mn-ea"/>
                          <a:cs typeface="+mn-cs"/>
                        </a:rPr>
                        <a:t>hildren not eligible to EA funding or those that exhausted their 12 months of EA eligibility will be paid under the EA aid code 5K. CDSS, CWDA, and DHCS are working on the documentation needed  for a new aid code. It is unknown when the new aid code will be available.</a:t>
                      </a:r>
                    </a:p>
                    <a:p>
                      <a:endParaRPr lang="en-US"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ARC funding will no longer be used for EC placements on or after July 1, 2018.</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For cases funded under AB 110, those cases can continue to receive ARC funds after June, 30,2018 if specific conditions are met.</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A copy of the draft ACL was shared with SAWS on 6/25/18 with comments on 6/26/18. CalACES provided comments to CWDA on the draft ACL on 6/26/18. The final ACL was published on 6/29/18.</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-Continued on next slide-</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904870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152400" y="1524000"/>
          <a:ext cx="8915401" cy="4917440"/>
        </p:xfrm>
        <a:graphic>
          <a:graphicData uri="http://schemas.openxmlformats.org/drawingml/2006/table">
            <a:tbl>
              <a:tblPr firstRow="1" bandRow="1">
                <a:tableStyleId>{5C22544A-7EE6-4342-B048-85BDC9FD1C3A}</a:tableStyleId>
              </a:tblPr>
              <a:tblGrid>
                <a:gridCol w="919113">
                  <a:extLst>
                    <a:ext uri="{9D8B030D-6E8A-4147-A177-3AD203B41FA5}">
                      <a16:colId xmlns:a16="http://schemas.microsoft.com/office/drawing/2014/main" val="2598880486"/>
                    </a:ext>
                  </a:extLst>
                </a:gridCol>
                <a:gridCol w="879608">
                  <a:extLst>
                    <a:ext uri="{9D8B030D-6E8A-4147-A177-3AD203B41FA5}">
                      <a16:colId xmlns:a16="http://schemas.microsoft.com/office/drawing/2014/main" val="608750300"/>
                    </a:ext>
                  </a:extLst>
                </a:gridCol>
                <a:gridCol w="944479">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181601">
                  <a:extLst>
                    <a:ext uri="{9D8B030D-6E8A-4147-A177-3AD203B41FA5}">
                      <a16:colId xmlns:a16="http://schemas.microsoft.com/office/drawing/2014/main" val="1591799146"/>
                    </a:ext>
                  </a:extLst>
                </a:gridCol>
              </a:tblGrid>
              <a:tr h="7112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165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ACL 18-75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18.07</a:t>
                      </a:r>
                      <a:endParaRPr lang="en-US" sz="1000" dirty="0">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SCR 203207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Development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18.07</a:t>
                      </a:r>
                    </a:p>
                  </a:txBody>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To allow EC payments to continue beyond 6/30/18 the following changes are being made to C-IV and LRS:</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Add two EDBC sub type codes – EC EA Eligible and EC EA Ineligible</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Rename the Emergency Approval EDBC sub type code to AB 110 EA</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Add two Pay Codes – EC EA Eligible Emergency Placement Prior to Home Approval and EC EA Ineligible Emergency Placement Prior to Home Approval </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Rename the Emergency Placement Prior to Home Approval Pay Code to AB 110 Emergency Placement Prior to Home Approval</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dirty="0">
                          <a:solidFill>
                            <a:schemeClr val="dk1"/>
                          </a:solidFill>
                        </a:rPr>
                        <a:t>Note: </a:t>
                      </a:r>
                      <a:r>
                        <a:rPr lang="en-US" sz="1000" dirty="0">
                          <a:solidFill>
                            <a:schemeClr val="dk1"/>
                          </a:solidFill>
                        </a:rPr>
                        <a:t>These changes are tentatively scheduled for implementation  on 8/17/18.</a:t>
                      </a: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u="none" strike="noStrike" kern="1200" baseline="0" dirty="0">
                        <a:solidFill>
                          <a:schemeClr val="dk1"/>
                        </a:solidFill>
                        <a:effectLst/>
                        <a:latin typeface="+mn-lt"/>
                        <a:ea typeface="+mn-ea"/>
                        <a:cs typeface="+mn-cs"/>
                      </a:endParaRPr>
                    </a:p>
                    <a:p>
                      <a:r>
                        <a:rPr lang="en-US" sz="1000" kern="1200" baseline="0" dirty="0">
                          <a:solidFill>
                            <a:schemeClr val="dk1"/>
                          </a:solidFill>
                          <a:effectLst/>
                          <a:latin typeface="+mn-lt"/>
                          <a:ea typeface="+mn-ea"/>
                          <a:cs typeface="+mn-cs"/>
                        </a:rPr>
                        <a:t>In the absence of final policy and to get the system changes implemented as quickly as possible, the following will have limited automation:</a:t>
                      </a:r>
                    </a:p>
                    <a:p>
                      <a:pPr marL="285750" indent="-285750">
                        <a:buFont typeface="Arial" panose="020B0604020202020204" pitchFamily="34" charset="0"/>
                        <a:buChar char="•"/>
                      </a:pPr>
                      <a:r>
                        <a:rPr lang="en-US" sz="1000" kern="1200" baseline="0" dirty="0">
                          <a:solidFill>
                            <a:schemeClr val="dk1"/>
                          </a:solidFill>
                          <a:effectLst/>
                          <a:latin typeface="+mn-lt"/>
                          <a:ea typeface="+mn-ea"/>
                          <a:cs typeface="+mn-cs"/>
                        </a:rPr>
                        <a:t>Notices of Action (NOAs) – NOAs will not be automated but they will be available in the template repository. </a:t>
                      </a:r>
                    </a:p>
                    <a:p>
                      <a:pPr marL="285750" indent="-285750">
                        <a:buFont typeface="Arial" panose="020B0604020202020204" pitchFamily="34" charset="0"/>
                        <a:buChar char="•"/>
                      </a:pPr>
                      <a:r>
                        <a:rPr lang="en-US" sz="1000" kern="1200" baseline="0" dirty="0">
                          <a:solidFill>
                            <a:schemeClr val="dk1"/>
                          </a:solidFill>
                          <a:effectLst/>
                          <a:latin typeface="+mn-lt"/>
                          <a:ea typeface="+mn-ea"/>
                          <a:cs typeface="+mn-cs"/>
                        </a:rPr>
                        <a:t>Claiming/Reporting -  Emergency Assistance (EA) issuances for this policy are required to be claimed differently than the existing EA issuances; this process significantly increases the claiming and reporting effort. In an effort to not delay the changes, counties will be required to manually track and report these issuances by using the new pay codes.</a:t>
                      </a:r>
                    </a:p>
                    <a:p>
                      <a:pPr marL="285750" indent="-285750">
                        <a:buFont typeface="Arial" panose="020B0604020202020204" pitchFamily="34" charset="0"/>
                        <a:buChar char="•"/>
                      </a:pPr>
                      <a:r>
                        <a:rPr lang="en-US" sz="1000" kern="1200" baseline="0" dirty="0">
                          <a:solidFill>
                            <a:schemeClr val="dk1"/>
                          </a:solidFill>
                          <a:effectLst/>
                          <a:latin typeface="+mn-lt"/>
                          <a:ea typeface="+mn-ea"/>
                          <a:cs typeface="+mn-cs"/>
                        </a:rPr>
                        <a:t>Tracking the 180 day EA period – The worker will manually set a task to track this period.</a:t>
                      </a:r>
                    </a:p>
                    <a:p>
                      <a:pPr marL="0" indent="0">
                        <a:buFont typeface="Arial" panose="020B0604020202020204" pitchFamily="34" charset="0"/>
                        <a:buNone/>
                      </a:pPr>
                      <a:endParaRPr lang="en-US" sz="1000" kern="1200" baseline="0" dirty="0">
                        <a:solidFill>
                          <a:schemeClr val="dk1"/>
                        </a:solidFill>
                        <a:effectLst/>
                        <a:latin typeface="+mn-lt"/>
                        <a:ea typeface="+mn-ea"/>
                        <a:cs typeface="+mn-cs"/>
                      </a:endParaRPr>
                    </a:p>
                    <a:p>
                      <a:pPr marL="0" indent="0">
                        <a:buFont typeface="Arial" panose="020B0604020202020204" pitchFamily="34" charset="0"/>
                        <a:buNone/>
                      </a:pPr>
                      <a:r>
                        <a:rPr lang="en-US" sz="1000" kern="1200" baseline="0" dirty="0">
                          <a:solidFill>
                            <a:schemeClr val="dk1"/>
                          </a:solidFill>
                          <a:effectLst/>
                          <a:latin typeface="+mn-lt"/>
                          <a:ea typeface="+mn-ea"/>
                          <a:cs typeface="+mn-cs"/>
                        </a:rPr>
                        <a:t>A CIT with the above information is in progress.</a:t>
                      </a:r>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dirty="0"/>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158935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920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endParaRPr lang="en-US" sz="1200" dirty="0">
                        <a:solidFill>
                          <a:schemeClr val="tx1"/>
                        </a:solidFill>
                      </a:endParaRP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latin typeface="+mn-lt"/>
                          <a:ea typeface="+mn-ea"/>
                          <a:cs typeface="Arial" panose="020B0604020202020204" pitchFamily="34" charset="0"/>
                        </a:rPr>
                        <a:t>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latin typeface="+mn-lt"/>
                          <a:ea typeface="+mn-ea"/>
                          <a:cs typeface="Arial" panose="020B0604020202020204" pitchFamily="34" charset="0"/>
                          <a:hlinkClick r:id="rId2"/>
                        </a:rPr>
                        <a:t>ACL 18-38</a:t>
                      </a:r>
                      <a:endParaRPr lang="en-US" sz="10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txBody>
                  <a:tcPr/>
                </a:tc>
                <a:tc>
                  <a:txBody>
                    <a:bodyPr/>
                    <a:lstStyle/>
                    <a:p>
                      <a:r>
                        <a:rPr lang="en-US" sz="1050" i="0" dirty="0">
                          <a:solidFill>
                            <a:schemeClr val="tx1"/>
                          </a:solidFill>
                          <a:latin typeface="+mn-lt"/>
                          <a:cs typeface="Arial" panose="020B0604020202020204" pitchFamily="34" charset="0"/>
                        </a:rPr>
                        <a:t>4/1/2018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SCR 100986 (Phase 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18.05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SCR</a:t>
                      </a:r>
                      <a:r>
                        <a:rPr lang="en-US" sz="105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18.07</a:t>
                      </a: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txBody>
                  <a:tcPr/>
                </a:tc>
                <a:tc>
                  <a:txBody>
                    <a:bodyPr/>
                    <a:lstStyle/>
                    <a:p>
                      <a:r>
                        <a:rPr lang="en-US" sz="1050" kern="1200" dirty="0">
                          <a:solidFill>
                            <a:schemeClr val="tx1"/>
                          </a:solidFill>
                          <a:effectLst/>
                          <a:latin typeface="+mn-lt"/>
                          <a:ea typeface="+mn-ea"/>
                          <a:cs typeface="+mn-cs"/>
                        </a:rPr>
                        <a:t>SCR 202085 (Phase I)</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Implemented</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18.05</a:t>
                      </a:r>
                    </a:p>
                    <a:p>
                      <a:endParaRPr lang="en-US" sz="1050" kern="1200" dirty="0">
                        <a:solidFill>
                          <a:schemeClr val="tx1"/>
                        </a:solidFill>
                        <a:effectLst/>
                        <a:latin typeface="+mn-lt"/>
                        <a:ea typeface="+mn-ea"/>
                        <a:cs typeface="+mn-cs"/>
                      </a:endParaRPr>
                    </a:p>
                    <a:p>
                      <a:endParaRPr lang="en-US" sz="1050" kern="1200" dirty="0">
                        <a:solidFill>
                          <a:schemeClr val="tx1"/>
                        </a:solidFill>
                        <a:effectLst/>
                        <a:latin typeface="+mn-lt"/>
                        <a:ea typeface="+mn-ea"/>
                        <a:cs typeface="+mn-cs"/>
                      </a:endParaRP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SCR 59192</a:t>
                      </a:r>
                    </a:p>
                    <a:p>
                      <a:r>
                        <a:rPr lang="en-US" sz="1050" kern="1200" dirty="0">
                          <a:solidFill>
                            <a:schemeClr val="tx1"/>
                          </a:solidFill>
                          <a:effectLst/>
                          <a:latin typeface="+mn-lt"/>
                          <a:ea typeface="+mn-ea"/>
                          <a:cs typeface="+mn-cs"/>
                        </a:rPr>
                        <a:t>(Phase II)</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Development</a:t>
                      </a:r>
                    </a:p>
                    <a:p>
                      <a:endParaRPr lang="en-US" sz="105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18.07</a:t>
                      </a:r>
                      <a:endParaRPr lang="en-US" sz="1050" dirty="0">
                        <a:latin typeface="+mn-lt"/>
                        <a:cs typeface="Arial" panose="020B0604020202020204" pitchFamily="34" charset="0"/>
                      </a:endParaRPr>
                    </a:p>
                    <a:p>
                      <a:pPr>
                        <a:buNone/>
                      </a:pPr>
                      <a:endParaRPr lang="en-US" sz="105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rPr>
                        <a:t>The passage of </a:t>
                      </a:r>
                      <a:r>
                        <a:rPr lang="en-US" sz="1050" kern="1200" dirty="0">
                          <a:solidFill>
                            <a:schemeClr val="dk1"/>
                          </a:solidFill>
                          <a:latin typeface="+mn-lt"/>
                          <a:ea typeface="+mn-ea"/>
                          <a:cs typeface="Arial" panose="020B0604020202020204" pitchFamily="34" charset="0"/>
                          <a:hlinkClick r:id="rId3"/>
                        </a:rPr>
                        <a:t>AB 480 </a:t>
                      </a:r>
                      <a:r>
                        <a:rPr lang="en-US" sz="1050" kern="1200" dirty="0">
                          <a:solidFill>
                            <a:schemeClr val="dk1"/>
                          </a:solidFill>
                        </a:rPr>
                        <a:t>requires County Welfare Departments (CWD) to provide thirty dollars ($30) per month to CalWORKs Welfare to Work (WTW) recipients to assist with diaper costs for each child who is under 36 months of age. </a:t>
                      </a:r>
                      <a:r>
                        <a:rPr lang="en-US" sz="1050" kern="1200" dirty="0">
                          <a:solidFill>
                            <a:schemeClr val="dk1"/>
                          </a:solidFill>
                          <a:cs typeface="Arial" panose="020B0604020202020204" pitchFamily="34" charset="0"/>
                          <a:hlinkClick r:id="rId2"/>
                        </a:rPr>
                        <a:t>ACL 18-38 </a:t>
                      </a:r>
                      <a:r>
                        <a:rPr lang="en-US" sz="1050" kern="1200" dirty="0">
                          <a:solidFill>
                            <a:schemeClr val="dk1"/>
                          </a:solidFill>
                          <a:cs typeface="Arial" panose="020B0604020202020204" pitchFamily="34" charset="0"/>
                        </a:rPr>
                        <a:t> indicates i</a:t>
                      </a:r>
                      <a:r>
                        <a:rPr lang="en-US" sz="1050" kern="1200" dirty="0">
                          <a:solidFill>
                            <a:schemeClr val="dk1"/>
                          </a:solidFill>
                        </a:rPr>
                        <a:t>ndividuals must have a qualifying child under 36 months of age and be a participant in the WTW program.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rPr>
                        <a:t>CDSS responded to the NOA CRPC on 6/11/18. The remaining question about overpayments will be addressed in a Q&amp;A letter due out later this summer.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p>
                    <a:p>
                      <a:r>
                        <a:rPr lang="en-US" sz="1050" b="1" dirty="0">
                          <a:solidFill>
                            <a:schemeClr val="dk1"/>
                          </a:solidFill>
                        </a:rPr>
                        <a:t>CalACES Update:</a:t>
                      </a:r>
                      <a:endParaRPr lang="en-US" sz="1050" dirty="0">
                        <a:solidFill>
                          <a:schemeClr val="dk1"/>
                        </a:solidFill>
                      </a:endParaRPr>
                    </a:p>
                    <a:p>
                      <a:r>
                        <a:rPr lang="en-US" sz="1050" b="1" dirty="0">
                          <a:solidFill>
                            <a:schemeClr val="dk1"/>
                          </a:solidFill>
                        </a:rPr>
                        <a:t>Phase I </a:t>
                      </a:r>
                      <a:r>
                        <a:rPr lang="en-US" sz="1050" dirty="0">
                          <a:solidFill>
                            <a:schemeClr val="dk1"/>
                          </a:solidFill>
                        </a:rPr>
                        <a:t>– Implemented the Need Category Other Supportive Services and a Need Type of Diaper Allowance.  No State report or claiming changes were made in Phase I. Tracking issuance for claiming and reporting  this phase is a manual process done by the county.</a:t>
                      </a:r>
                    </a:p>
                    <a:p>
                      <a:endParaRPr lang="en-US" sz="1050" b="1" dirty="0">
                        <a:solidFill>
                          <a:schemeClr val="dk1"/>
                        </a:solidFill>
                      </a:endParaRPr>
                    </a:p>
                    <a:p>
                      <a:r>
                        <a:rPr lang="en-US" sz="1050" b="1" dirty="0">
                          <a:solidFill>
                            <a:srgbClr val="000000"/>
                          </a:solidFill>
                        </a:rPr>
                        <a:t>Phase II  </a:t>
                      </a:r>
                      <a:r>
                        <a:rPr lang="en-US" sz="1050" dirty="0">
                          <a:solidFill>
                            <a:srgbClr val="000000"/>
                          </a:solidFill>
                        </a:rPr>
                        <a:t>- Will implement an automated batch process that will automatically identify eligible cases and issue the appropriate number of $30 issuances per case. </a:t>
                      </a:r>
                      <a:r>
                        <a:rPr lang="en-US" sz="1050" dirty="0">
                          <a:solidFill>
                            <a:schemeClr val="dk1"/>
                          </a:solidFill>
                        </a:rPr>
                        <a:t>Phase II is tentatively scheduled for implementation on 8/17/18. The first month with full automation is September 2018.</a:t>
                      </a:r>
                    </a:p>
                    <a:p>
                      <a:pPr lvl="1"/>
                      <a:endParaRPr lang="en-US" sz="1050" dirty="0">
                        <a:solidFill>
                          <a:srgbClr val="000000"/>
                        </a:solidFill>
                      </a:endParaRPr>
                    </a:p>
                    <a:p>
                      <a:pPr lvl="0"/>
                      <a:r>
                        <a:rPr lang="en-US" sz="1050" dirty="0">
                          <a:solidFill>
                            <a:srgbClr val="000000"/>
                          </a:solidFill>
                        </a:rPr>
                        <a:t>Modification to SAR7 and RE NOAs will include the language for Diaper Allowance.</a:t>
                      </a:r>
                    </a:p>
                    <a:p>
                      <a:pPr lvl="0"/>
                      <a:r>
                        <a:rPr lang="en-US" sz="1050" dirty="0">
                          <a:solidFill>
                            <a:srgbClr val="000000"/>
                          </a:solidFill>
                        </a:rPr>
                        <a:t>Automatically generate the NA 823 when Diaper Payment is approved or discontinued.</a:t>
                      </a:r>
                    </a:p>
                    <a:p>
                      <a:endParaRPr lang="en-US" sz="1050" dirty="0">
                        <a:solidFill>
                          <a:srgbClr val="000000"/>
                        </a:solidFill>
                      </a:endParaRPr>
                    </a:p>
                    <a:p>
                      <a:pPr marL="0" lvl="0" defTabSz="685800" fontAlgn="auto">
                        <a:spcBef>
                          <a:spcPts val="0"/>
                        </a:spcBef>
                        <a:spcAft>
                          <a:spcPts val="0"/>
                        </a:spcAft>
                        <a:buClrTx/>
                        <a:buSzTx/>
                        <a:defRPr/>
                      </a:pPr>
                      <a:r>
                        <a:rPr lang="en-US" sz="1050" dirty="0">
                          <a:solidFill>
                            <a:schemeClr val="dk1"/>
                          </a:solidFill>
                        </a:rPr>
                        <a:t>CalACES continues to discuss with the Committee, CWDA and CDSS on the approach for processing historical months.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92119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099964910"/>
              </p:ext>
            </p:extLst>
          </p:nvPr>
        </p:nvGraphicFramePr>
        <p:xfrm>
          <a:off x="228600" y="1524000"/>
          <a:ext cx="8686800" cy="49987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19.01</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19.01</a:t>
                      </a:r>
                    </a:p>
                  </a:txBody>
                  <a:tcPr/>
                </a:tc>
                <a:tc>
                  <a:txBody>
                    <a:bodyPr/>
                    <a:lstStyle/>
                    <a:p>
                      <a:pPr marL="0" lvl="0" indent="0" defTabSz="914400">
                        <a:lnSpc>
                          <a:spcPct val="100000"/>
                        </a:lnSpc>
                        <a:spcBef>
                          <a:spcPts val="0"/>
                        </a:spcBef>
                        <a:buClrTx/>
                        <a:buSzTx/>
                        <a:buNone/>
                        <a:defRPr/>
                      </a:pPr>
                      <a:r>
                        <a:rPr lang="en-US" sz="1000" dirty="0">
                          <a:solidFill>
                            <a:schemeClr val="dk1"/>
                          </a:solidFill>
                        </a:rPr>
                        <a:t>Due to the California</a:t>
                      </a:r>
                      <a:r>
                        <a:rPr lang="en-US" sz="10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The ABAWD waiver was approved by FNS and is valid 9/1/2018-8/31/2019.</a:t>
                      </a:r>
                    </a:p>
                    <a:p>
                      <a:pPr marL="0" lvl="0" indent="0" defTabSz="914400">
                        <a:lnSpc>
                          <a:spcPct val="100000"/>
                        </a:lnSpc>
                        <a:spcBef>
                          <a:spcPts val="0"/>
                        </a:spcBef>
                        <a:buClrTx/>
                        <a:buSzTx/>
                        <a:buNone/>
                        <a:defRPr/>
                      </a:pPr>
                      <a:endParaRPr lang="en-US" sz="1000" baseline="0" dirty="0">
                        <a:solidFill>
                          <a:schemeClr val="dk1"/>
                        </a:solidFill>
                      </a:endParaRPr>
                    </a:p>
                    <a:p>
                      <a:pPr marL="0" lvl="0" indent="0" defTabSz="914400">
                        <a:lnSpc>
                          <a:spcPct val="100000"/>
                        </a:lnSpc>
                        <a:spcBef>
                          <a:spcPts val="0"/>
                        </a:spcBef>
                        <a:buClrTx/>
                        <a:buSzTx/>
                        <a:buNone/>
                        <a:defRPr/>
                      </a:pPr>
                      <a:r>
                        <a:rPr lang="en-US" sz="1000" kern="1200" dirty="0">
                          <a:solidFill>
                            <a:schemeClr val="dk1"/>
                          </a:solidFill>
                          <a:effectLst/>
                          <a:latin typeface="+mn-lt"/>
                          <a:ea typeface="+mn-ea"/>
                          <a:cs typeface="+mn-cs"/>
                        </a:rPr>
                        <a:t>At Self</a:t>
                      </a:r>
                      <a:r>
                        <a:rPr lang="en-US" sz="1000" kern="1200" baseline="0" dirty="0">
                          <a:solidFill>
                            <a:schemeClr val="dk1"/>
                          </a:solidFill>
                          <a:effectLst/>
                          <a:latin typeface="+mn-lt"/>
                          <a:ea typeface="+mn-ea"/>
                          <a:cs typeface="+mn-cs"/>
                        </a:rPr>
                        <a:t> Sufficiency in March, </a:t>
                      </a:r>
                      <a:r>
                        <a:rPr lang="en-US" sz="10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0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will be updated by CDSS as policy is decided upon.</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 </a:t>
                      </a:r>
                      <a:r>
                        <a:rPr lang="en-US" sz="10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CDSS is in agreement with moving CalACES moving the ABAWD implementation to January 21, 2019.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351712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9A48260-7D6F-4E16-BB63-3C349E7926BB}"/>
              </a:ext>
            </a:extLst>
          </p:cNvPr>
          <p:cNvSpPr>
            <a:spLocks noGrp="1"/>
          </p:cNvSpPr>
          <p:nvPr>
            <p:ph sz="quarter" idx="10"/>
          </p:nvPr>
        </p:nvSpPr>
        <p:spPr/>
        <p:txBody>
          <a:bodyPr/>
          <a:lstStyle/>
          <a:p>
            <a:r>
              <a:rPr lang="en-US" dirty="0"/>
              <a:t>2018 CalACES Conference Update</a:t>
            </a:r>
          </a:p>
        </p:txBody>
      </p:sp>
      <p:sp>
        <p:nvSpPr>
          <p:cNvPr id="5" name="Content Placeholder 4">
            <a:extLst>
              <a:ext uri="{FF2B5EF4-FFF2-40B4-BE49-F238E27FC236}">
                <a16:creationId xmlns:a16="http://schemas.microsoft.com/office/drawing/2014/main" id="{7269F8B9-A169-46E5-B1F7-C2FB0B000169}"/>
              </a:ext>
            </a:extLst>
          </p:cNvPr>
          <p:cNvSpPr>
            <a:spLocks noGrp="1"/>
          </p:cNvSpPr>
          <p:nvPr>
            <p:ph sz="quarter" idx="11"/>
          </p:nvPr>
        </p:nvSpPr>
        <p:spPr/>
        <p:txBody>
          <a:bodyPr/>
          <a:lstStyle/>
          <a:p>
            <a:r>
              <a:rPr lang="en-US" b="1" u="sng" dirty="0"/>
              <a:t>(October 31, 2018 – November 2, 2018</a:t>
            </a:r>
          </a:p>
        </p:txBody>
      </p:sp>
      <p:sp>
        <p:nvSpPr>
          <p:cNvPr id="7" name="Content Placeholder 6">
            <a:extLst>
              <a:ext uri="{FF2B5EF4-FFF2-40B4-BE49-F238E27FC236}">
                <a16:creationId xmlns:a16="http://schemas.microsoft.com/office/drawing/2014/main" id="{68AFE5FA-A075-4C44-8604-C857958ABBD4}"/>
              </a:ext>
            </a:extLst>
          </p:cNvPr>
          <p:cNvSpPr>
            <a:spLocks noGrp="1"/>
          </p:cNvSpPr>
          <p:nvPr>
            <p:ph sz="quarter" idx="12"/>
          </p:nvPr>
        </p:nvSpPr>
        <p:spPr>
          <a:xfrm>
            <a:off x="146617" y="3978515"/>
            <a:ext cx="8813352" cy="563988"/>
          </a:xfrm>
        </p:spPr>
        <p:txBody>
          <a:bodyPr/>
          <a:lstStyle/>
          <a:p>
            <a:r>
              <a:rPr lang="en-US" dirty="0"/>
              <a:t>Please turn to the following handout: 14-1 2018 CalACES Conference </a:t>
            </a:r>
            <a:r>
              <a:rPr lang="en-US" dirty="0" err="1"/>
              <a:t>Flyer_Reg</a:t>
            </a:r>
            <a:r>
              <a:rPr lang="en-US" dirty="0"/>
              <a:t> Form-FINAL.pdf</a:t>
            </a:r>
          </a:p>
        </p:txBody>
      </p:sp>
    </p:spTree>
    <p:extLst>
      <p:ext uri="{BB962C8B-B14F-4D97-AF65-F5344CB8AC3E}">
        <p14:creationId xmlns:p14="http://schemas.microsoft.com/office/powerpoint/2010/main" val="1489935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Public Comment</a:t>
            </a:r>
          </a:p>
        </p:txBody>
      </p:sp>
    </p:spTree>
    <p:extLst>
      <p:ext uri="{BB962C8B-B14F-4D97-AF65-F5344CB8AC3E}">
        <p14:creationId xmlns:p14="http://schemas.microsoft.com/office/powerpoint/2010/main" val="152927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100477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14400"/>
            <a:ext cx="8775451" cy="5545394"/>
          </a:xfrm>
        </p:spPr>
        <p:txBody>
          <a:bodyPr/>
          <a:lstStyle/>
          <a:p>
            <a:pPr>
              <a:lnSpc>
                <a:spcPct val="100000"/>
              </a:lnSpc>
              <a:spcBef>
                <a:spcPts val="0"/>
              </a:spcBef>
              <a:buFont typeface="+mj-lt"/>
              <a:buAutoNum type="arabicParenR" startAt="3"/>
            </a:pPr>
            <a:r>
              <a:rPr lang="en-US" sz="2000" dirty="0"/>
              <a:t>Approve the Minutes of the June 22, 2018, CalACES JPA Board of Directors &amp; Member Representatives Meeting and update of Action Items</a:t>
            </a:r>
          </a:p>
          <a:p>
            <a:pPr marL="0" indent="0">
              <a:lnSpc>
                <a:spcPct val="100000"/>
              </a:lnSpc>
              <a:spcBef>
                <a:spcPts val="0"/>
              </a:spcBef>
              <a:buNone/>
            </a:pPr>
            <a:endParaRPr lang="en-US" sz="1400" dirty="0"/>
          </a:p>
          <a:p>
            <a:pPr lvl="0">
              <a:lnSpc>
                <a:spcPct val="100000"/>
              </a:lnSpc>
              <a:spcBef>
                <a:spcPts val="0"/>
              </a:spcBef>
              <a:buFont typeface="+mj-lt"/>
              <a:buAutoNum type="arabicParenR" startAt="4"/>
            </a:pPr>
            <a:r>
              <a:rPr lang="en-US" sz="2000" dirty="0">
                <a:solidFill>
                  <a:srgbClr val="F0F0F0">
                    <a:lumMod val="10000"/>
                  </a:srgbClr>
                </a:solidFill>
              </a:rPr>
              <a:t>Approve the FY 2018/19 CalACES Project Budget including the June 2017 CalACES Implementation Advance Planning Document Update (IAPDU), CalACES and CalSAWS Planning and Analysis Advance Planning Document Updates (PAPDUs), County Purchases, Grant Funding, Premise Item Funding and CalACES JPA Administrative Budget</a:t>
            </a:r>
            <a:endParaRPr lang="en-US" sz="2000" dirty="0"/>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410258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815467-0728-47D7-A6E4-A7F15BADCD25}"/>
              </a:ext>
            </a:extLst>
          </p:cNvPr>
          <p:cNvGraphicFramePr>
            <a:graphicFrameLocks noGrp="1"/>
          </p:cNvGraphicFramePr>
          <p:nvPr>
            <p:ph sz="quarter" idx="11"/>
            <p:extLst>
              <p:ext uri="{D42A27DB-BD31-4B8C-83A1-F6EECF244321}">
                <p14:modId xmlns:p14="http://schemas.microsoft.com/office/powerpoint/2010/main" val="4168212962"/>
              </p:ext>
            </p:extLst>
          </p:nvPr>
        </p:nvGraphicFramePr>
        <p:xfrm>
          <a:off x="973395" y="698090"/>
          <a:ext cx="7108722" cy="5830522"/>
        </p:xfrm>
        <a:graphic>
          <a:graphicData uri="http://schemas.openxmlformats.org/drawingml/2006/table">
            <a:tbl>
              <a:tblPr/>
              <a:tblGrid>
                <a:gridCol w="603927">
                  <a:extLst>
                    <a:ext uri="{9D8B030D-6E8A-4147-A177-3AD203B41FA5}">
                      <a16:colId xmlns:a16="http://schemas.microsoft.com/office/drawing/2014/main" val="2937709787"/>
                    </a:ext>
                  </a:extLst>
                </a:gridCol>
                <a:gridCol w="4667851">
                  <a:extLst>
                    <a:ext uri="{9D8B030D-6E8A-4147-A177-3AD203B41FA5}">
                      <a16:colId xmlns:a16="http://schemas.microsoft.com/office/drawing/2014/main" val="410367371"/>
                    </a:ext>
                  </a:extLst>
                </a:gridCol>
                <a:gridCol w="1233017">
                  <a:extLst>
                    <a:ext uri="{9D8B030D-6E8A-4147-A177-3AD203B41FA5}">
                      <a16:colId xmlns:a16="http://schemas.microsoft.com/office/drawing/2014/main" val="3015261625"/>
                    </a:ext>
                  </a:extLst>
                </a:gridCol>
                <a:gridCol w="603927">
                  <a:extLst>
                    <a:ext uri="{9D8B030D-6E8A-4147-A177-3AD203B41FA5}">
                      <a16:colId xmlns:a16="http://schemas.microsoft.com/office/drawing/2014/main" val="2384047671"/>
                    </a:ext>
                  </a:extLst>
                </a:gridCol>
              </a:tblGrid>
              <a:tr h="167016">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w="1905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w="1905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2127940535"/>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900" b="1" i="0" u="none" strike="noStrike">
                          <a:solidFill>
                            <a:srgbClr val="FFFFFF"/>
                          </a:solidFill>
                          <a:effectLst/>
                          <a:latin typeface="Arial" panose="020B0604020202020204" pitchFamily="34" charset="0"/>
                        </a:rPr>
                        <a:t>CalACES Project Budgets - FY 18/19</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ctr" rtl="0" fontAlgn="ctr"/>
                      <a:r>
                        <a:rPr lang="en-US" sz="900" b="1" i="0" u="none" strike="noStrike">
                          <a:solidFill>
                            <a:srgbClr val="FFFFFF"/>
                          </a:solidFill>
                          <a:effectLst/>
                          <a:latin typeface="Arial" panose="020B0604020202020204" pitchFamily="34" charset="0"/>
                        </a:rPr>
                        <a:t>CalACES</a:t>
                      </a:r>
                    </a:p>
                  </a:txBody>
                  <a:tcPr marL="6542" marR="6542" marT="6542"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1981245330"/>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SAWS - LRS/C-IV Migration D&amp;I (includes Migration Planning) </a:t>
                      </a:r>
                      <a:r>
                        <a:rPr lang="en-US" sz="900" b="0" i="0" u="none" strike="noStrike" baseline="30000">
                          <a:solidFill>
                            <a:srgbClr val="000000"/>
                          </a:solidFill>
                          <a:effectLst/>
                          <a:latin typeface="Arial" panose="020B0604020202020204" pitchFamily="34" charset="0"/>
                        </a:rPr>
                        <a:t>[1]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$64,586,000</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76912030"/>
                  </a:ext>
                </a:extLst>
              </a:tr>
              <a:tr h="377601">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SAWS - CalACES (includes C-IV and LRS, CalHEERS, Central CCP and Cloud Enablement) </a:t>
                      </a:r>
                      <a:r>
                        <a:rPr lang="en-US" sz="900" b="0" i="0" u="none" strike="noStrike" baseline="30000">
                          <a:solidFill>
                            <a:srgbClr val="000000"/>
                          </a:solidFill>
                          <a:effectLst/>
                          <a:latin typeface="Arial" panose="020B0604020202020204" pitchFamily="34" charset="0"/>
                        </a:rPr>
                        <a:t> [1]</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$177,271,695</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45058692"/>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Able-Bodied Adults Without Dependents (ABAWDs)</a:t>
                      </a:r>
                      <a:r>
                        <a:rPr lang="en-US" sz="900" b="0" i="0" u="none" strike="noStrike" baseline="30000">
                          <a:solidFill>
                            <a:srgbClr val="000000"/>
                          </a:solidFill>
                          <a:effectLst/>
                          <a:latin typeface="Arial" panose="020B0604020202020204" pitchFamily="34" charset="0"/>
                        </a:rPr>
                        <a:t> [1]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$908,920</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57675692"/>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CalFresh and CalWORKs EBT (SB 282) </a:t>
                      </a:r>
                      <a:r>
                        <a:rPr lang="en-US" sz="900" b="0" i="0" u="none" strike="noStrike" baseline="30000">
                          <a:solidFill>
                            <a:srgbClr val="000000"/>
                          </a:solidFill>
                          <a:effectLst/>
                          <a:latin typeface="Arial" panose="020B0604020202020204" pitchFamily="34" charset="0"/>
                        </a:rPr>
                        <a:t>[1]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$1,316,250</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85294716"/>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Child Support Exclusion (SB 380)</a:t>
                      </a:r>
                      <a:r>
                        <a:rPr lang="en-US" sz="900" b="0" i="0" u="none" strike="noStrike" baseline="30000">
                          <a:solidFill>
                            <a:srgbClr val="000000"/>
                          </a:solidFill>
                          <a:effectLst/>
                          <a:latin typeface="Arial" panose="020B0604020202020204" pitchFamily="34" charset="0"/>
                        </a:rPr>
                        <a:t> [1]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$2,070,282</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66706426"/>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Consumer Credit Reports (SB 1232) </a:t>
                      </a:r>
                      <a:r>
                        <a:rPr lang="en-US" sz="900" b="0" i="0" u="none" strike="noStrike" baseline="30000">
                          <a:solidFill>
                            <a:srgbClr val="000000"/>
                          </a:solidFill>
                          <a:effectLst/>
                          <a:latin typeface="Arial" panose="020B0604020202020204" pitchFamily="34" charset="0"/>
                        </a:rPr>
                        <a:t>[1]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$13,695</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27597395"/>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Continuum of Care Reform (AB 403) </a:t>
                      </a:r>
                      <a:r>
                        <a:rPr lang="en-US" sz="900" b="0" i="0" u="none" strike="noStrike" baseline="30000">
                          <a:solidFill>
                            <a:srgbClr val="000000"/>
                          </a:solidFill>
                          <a:effectLst/>
                          <a:latin typeface="Arial" panose="020B0604020202020204" pitchFamily="34" charset="0"/>
                        </a:rPr>
                        <a:t>[1]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$345,835</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30719470"/>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pt-BR" sz="900" b="0" i="0" u="none" strike="noStrike">
                          <a:solidFill>
                            <a:srgbClr val="000000"/>
                          </a:solidFill>
                          <a:effectLst/>
                          <a:latin typeface="Arial" panose="020B0604020202020204" pitchFamily="34" charset="0"/>
                        </a:rPr>
                        <a:t>Diaper Assistance Program (AB 480) </a:t>
                      </a:r>
                      <a:r>
                        <a:rPr lang="pt-BR" sz="900" b="0" i="0" u="none" strike="noStrike" baseline="30000">
                          <a:solidFill>
                            <a:srgbClr val="000000"/>
                          </a:solidFill>
                          <a:effectLst/>
                          <a:latin typeface="Arial" panose="020B0604020202020204" pitchFamily="34" charset="0"/>
                        </a:rPr>
                        <a:t>[1] </a:t>
                      </a:r>
                      <a:endParaRPr lang="pt-BR"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$510,174</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31886501"/>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Homeless Assistance Program (AB 236) </a:t>
                      </a:r>
                      <a:r>
                        <a:rPr lang="en-US" sz="900" b="0" i="0" u="none" strike="noStrike" baseline="30000">
                          <a:solidFill>
                            <a:srgbClr val="000000"/>
                          </a:solidFill>
                          <a:effectLst/>
                          <a:latin typeface="Arial" panose="020B0604020202020204" pitchFamily="34" charset="0"/>
                        </a:rPr>
                        <a:t>[1]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$330,600</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75968345"/>
                  </a:ext>
                </a:extLst>
              </a:tr>
              <a:tr h="226924">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Improving Participation for the Elderly and Disabled (IPED) Automation </a:t>
                      </a:r>
                      <a:r>
                        <a:rPr lang="en-US" sz="900" b="0" i="0" u="none" strike="noStrike" baseline="30000">
                          <a:solidFill>
                            <a:srgbClr val="000000"/>
                          </a:solidFill>
                          <a:effectLst/>
                          <a:latin typeface="Arial" panose="020B0604020202020204" pitchFamily="34" charset="0"/>
                        </a:rPr>
                        <a:t> [1]</a:t>
                      </a:r>
                      <a:r>
                        <a:rPr lang="en-US" sz="900" b="0" i="0" u="none" strike="noStrike">
                          <a:solidFill>
                            <a:srgbClr val="000000"/>
                          </a:solidFill>
                          <a:effectLst/>
                          <a:latin typeface="Arial" panose="020B0604020202020204" pitchFamily="34" charset="0"/>
                        </a:rPr>
                        <a:t>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$595,102</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1518603"/>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Medi-Cal Automation (SB 1341)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$3,622,205</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46728157"/>
                  </a:ext>
                </a:extLst>
              </a:tr>
              <a:tr h="2105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CalFresh Periodic Report (SAR 7) New Fed. Req.</a:t>
                      </a:r>
                      <a:r>
                        <a:rPr lang="en-US" sz="900" b="0" i="0" u="none" strike="noStrike" baseline="30000">
                          <a:solidFill>
                            <a:srgbClr val="000000"/>
                          </a:solidFill>
                          <a:effectLst/>
                          <a:latin typeface="Arial" panose="020B0604020202020204" pitchFamily="34" charset="0"/>
                        </a:rPr>
                        <a:t> [1] </a:t>
                      </a:r>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$353,000</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94323574"/>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CalACES Administrative</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$831,334</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01092874"/>
                  </a:ext>
                </a:extLst>
              </a:tr>
              <a:tr h="190616">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County Purchases</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$9,798,629</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74602167"/>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r" rtl="0" fontAlgn="b"/>
                      <a:r>
                        <a:rPr lang="en-US" sz="900" b="1" i="0" u="none" strike="noStrike">
                          <a:solidFill>
                            <a:srgbClr val="FFFFFF"/>
                          </a:solidFill>
                          <a:effectLst/>
                          <a:latin typeface="Arial" panose="020B0604020202020204" pitchFamily="34" charset="0"/>
                        </a:rPr>
                        <a:t>Total</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r" fontAlgn="b"/>
                      <a:r>
                        <a:rPr lang="en-US" sz="900" b="1" i="0" u="none" strike="noStrike">
                          <a:solidFill>
                            <a:srgbClr val="FFFFFF"/>
                          </a:solidFill>
                          <a:effectLst/>
                          <a:latin typeface="Arial" panose="020B0604020202020204" pitchFamily="34" charset="0"/>
                        </a:rPr>
                        <a:t>$262,553,721</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93363581"/>
                  </a:ext>
                </a:extLst>
              </a:tr>
              <a:tr h="17427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304890049"/>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900" b="1" i="0" u="none" strike="noStrike">
                          <a:solidFill>
                            <a:srgbClr val="FFFFFF"/>
                          </a:solidFill>
                          <a:effectLst/>
                          <a:latin typeface="Arial" panose="020B0604020202020204" pitchFamily="34" charset="0"/>
                        </a:rPr>
                        <a:t>Revenues </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r" fontAlgn="b"/>
                      <a:r>
                        <a:rPr lang="en-US" sz="900" b="1" i="0" u="none" strike="noStrike">
                          <a:solidFill>
                            <a:srgbClr val="FFFFFF"/>
                          </a:solidFill>
                          <a:effectLst/>
                          <a:latin typeface="Arial" panose="020B0604020202020204" pitchFamily="34" charset="0"/>
                        </a:rPr>
                        <a:t>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95129919"/>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     Intergovernmental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$262,553,721</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31842370"/>
                  </a:ext>
                </a:extLst>
              </a:tr>
              <a:tr h="17427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2418722341"/>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900" b="1" i="0" u="none" strike="noStrike">
                          <a:solidFill>
                            <a:srgbClr val="FFFFFF"/>
                          </a:solidFill>
                          <a:effectLst/>
                          <a:latin typeface="Arial" panose="020B0604020202020204" pitchFamily="34" charset="0"/>
                        </a:rPr>
                        <a:t>Expenditures </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r" fontAlgn="b"/>
                      <a:r>
                        <a:rPr lang="en-US" sz="900" b="1" i="0" u="none" strike="noStrike">
                          <a:solidFill>
                            <a:srgbClr val="FFFFFF"/>
                          </a:solidFill>
                          <a:effectLst/>
                          <a:latin typeface="Arial" panose="020B0604020202020204" pitchFamily="34" charset="0"/>
                        </a:rPr>
                        <a:t>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4165"/>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225669979"/>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     Service and supplies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$243,372,392</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95190446"/>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     Capital outlay </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r" rtl="0" fontAlgn="ctr"/>
                      <a:r>
                        <a:rPr lang="en-US" sz="900" b="0" i="0" u="none" strike="noStrike">
                          <a:solidFill>
                            <a:srgbClr val="000000"/>
                          </a:solidFill>
                          <a:effectLst/>
                          <a:latin typeface="Arial" panose="020B0604020202020204" pitchFamily="34" charset="0"/>
                        </a:rPr>
                        <a:t>$19,167,537</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AEF"/>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61454527"/>
                  </a:ext>
                </a:extLst>
              </a:tr>
              <a:tr h="181538">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w="19050" cap="flat" cmpd="sng" algn="ctr">
                      <a:solidFill>
                        <a:srgbClr val="FFFFFF"/>
                      </a:solidFill>
                      <a:prstDash val="solid"/>
                      <a:round/>
                      <a:headEnd type="none" w="med" len="med"/>
                      <a:tailEnd type="none" w="med" len="med"/>
                    </a:lnR>
                    <a:lnT>
                      <a:noFill/>
                    </a:lnT>
                    <a:lnB>
                      <a:noFill/>
                    </a:lnB>
                  </a:tcPr>
                </a:tc>
                <a:tc>
                  <a:txBody>
                    <a:bodyPr/>
                    <a:lstStyle/>
                    <a:p>
                      <a:pPr algn="l" rtl="0" fontAlgn="b"/>
                      <a:r>
                        <a:rPr lang="en-US" sz="900" b="0" i="0" u="none" strike="noStrike">
                          <a:solidFill>
                            <a:srgbClr val="000000"/>
                          </a:solidFill>
                          <a:effectLst/>
                          <a:latin typeface="Arial" panose="020B0604020202020204" pitchFamily="34" charset="0"/>
                        </a:rPr>
                        <a:t>     Debt service, principal and interest</a:t>
                      </a:r>
                    </a:p>
                  </a:txBody>
                  <a:tcPr marL="6542" marR="6542" marT="6542"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r" rtl="0" fontAlgn="ctr"/>
                      <a:r>
                        <a:rPr lang="en-US" sz="900" b="0" i="0" u="none" strike="noStrike">
                          <a:solidFill>
                            <a:srgbClr val="000000"/>
                          </a:solidFill>
                          <a:effectLst/>
                          <a:latin typeface="Arial" panose="020B0604020202020204" pitchFamily="34" charset="0"/>
                        </a:rPr>
                        <a:t>$13,792</a:t>
                      </a:r>
                    </a:p>
                  </a:txBody>
                  <a:tcPr marL="6542" marR="6542" marT="6542"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w="19050" cap="flat" cmpd="sng" algn="ctr">
                      <a:solidFill>
                        <a:srgbClr val="FFFFF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84522616"/>
                  </a:ext>
                </a:extLst>
              </a:tr>
              <a:tr h="167016">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w="19050" cap="flat" cmpd="sng" algn="ctr">
                      <a:solidFill>
                        <a:srgbClr val="FFFFFF"/>
                      </a:solidFill>
                      <a:prstDash val="solid"/>
                      <a:round/>
                      <a:headEnd type="none" w="med" len="med"/>
                      <a:tailEnd type="none" w="med" len="med"/>
                    </a:lnT>
                    <a:lnB>
                      <a:noFill/>
                    </a:lnB>
                  </a:tcPr>
                </a:tc>
                <a:tc>
                  <a:txBody>
                    <a:bodyPr/>
                    <a:lstStyle/>
                    <a:p>
                      <a:pPr algn="l" fontAlgn="b"/>
                      <a:endParaRPr lang="en-US" sz="900" b="0" i="0" u="none" strike="noStrike">
                        <a:solidFill>
                          <a:srgbClr val="0070C0"/>
                        </a:solidFill>
                        <a:effectLst/>
                        <a:latin typeface="Arial" panose="020B0604020202020204" pitchFamily="34" charset="0"/>
                      </a:endParaRPr>
                    </a:p>
                  </a:txBody>
                  <a:tcPr marL="6542" marR="6542" marT="6542" marB="0" anchor="b">
                    <a:lnL>
                      <a:noFill/>
                    </a:lnL>
                    <a:lnR>
                      <a:noFill/>
                    </a:lnR>
                    <a:lnT w="19050" cap="flat" cmpd="sng" algn="ctr">
                      <a:solidFill>
                        <a:srgbClr val="FFFFFF"/>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3463261394"/>
                  </a:ext>
                </a:extLst>
              </a:tr>
              <a:tr h="15975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70C0"/>
                        </a:solidFill>
                        <a:effectLst/>
                        <a:latin typeface="Arial" panose="020B0604020202020204" pitchFamily="34" charset="0"/>
                      </a:endParaRPr>
                    </a:p>
                  </a:txBody>
                  <a:tcPr marL="6542" marR="6542" marT="6542" marB="0" anchor="b">
                    <a:lnL>
                      <a:noFill/>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1898848782"/>
                  </a:ext>
                </a:extLst>
              </a:tr>
              <a:tr h="163385">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gridSpan="2">
                  <a:txBody>
                    <a:bodyPr/>
                    <a:lstStyle/>
                    <a:p>
                      <a:pPr algn="l" fontAlgn="ctr"/>
                      <a:endParaRPr lang="en-US" sz="900" b="0" i="0" u="none" strike="noStrike">
                        <a:solidFill>
                          <a:srgbClr val="000000"/>
                        </a:solidFill>
                        <a:effectLst/>
                        <a:latin typeface="Arial" panose="020B0604020202020204" pitchFamily="34" charset="0"/>
                      </a:endParaRPr>
                    </a:p>
                  </a:txBody>
                  <a:tcPr marL="6542" marR="6542" marT="6542" marB="0" anchor="ctr">
                    <a:lnL>
                      <a:noFill/>
                    </a:lnL>
                    <a:lnR>
                      <a:noFill/>
                    </a:lnR>
                    <a:lnT>
                      <a:noFill/>
                    </a:lnT>
                    <a:lnB>
                      <a:noFill/>
                    </a:lnB>
                  </a:tcPr>
                </a:tc>
                <a:tc hMerge="1">
                  <a:txBody>
                    <a:bodyPr/>
                    <a:lstStyle/>
                    <a:p>
                      <a:endParaRPr lang="en-US"/>
                    </a:p>
                  </a:txBody>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3988128879"/>
                  </a:ext>
                </a:extLst>
              </a:tr>
              <a:tr h="159504">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gridSpan="2">
                  <a:txBody>
                    <a:bodyPr/>
                    <a:lstStyle/>
                    <a:p>
                      <a:pPr algn="l" fontAlgn="ctr"/>
                      <a:r>
                        <a:rPr lang="en-US" sz="900" b="0" i="0" u="none" strike="noStrike" baseline="30000">
                          <a:solidFill>
                            <a:srgbClr val="000000"/>
                          </a:solidFill>
                          <a:effectLst/>
                          <a:latin typeface="Arial" panose="020B0604020202020204" pitchFamily="34" charset="0"/>
                        </a:rPr>
                        <a:t>1</a:t>
                      </a:r>
                      <a:r>
                        <a:rPr lang="en-US" sz="900" b="0" i="0" u="none" strike="noStrike">
                          <a:solidFill>
                            <a:srgbClr val="000000"/>
                          </a:solidFill>
                          <a:effectLst/>
                          <a:latin typeface="Arial" panose="020B0604020202020204" pitchFamily="34" charset="0"/>
                        </a:rPr>
                        <a:t> Includes funding that is pending approval</a:t>
                      </a:r>
                    </a:p>
                  </a:txBody>
                  <a:tcPr marL="6542" marR="6542" marT="6542" marB="0" anchor="ctr">
                    <a:lnL>
                      <a:noFill/>
                    </a:lnL>
                    <a:lnR>
                      <a:noFill/>
                    </a:lnR>
                    <a:lnT>
                      <a:noFill/>
                    </a:lnT>
                    <a:lnB>
                      <a:noFill/>
                    </a:lnB>
                  </a:tcPr>
                </a:tc>
                <a:tc hMerge="1">
                  <a:txBody>
                    <a:bodyPr/>
                    <a:lstStyle/>
                    <a:p>
                      <a:endParaRPr lang="en-US"/>
                    </a:p>
                  </a:txBody>
                  <a:tcPr/>
                </a:tc>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876155331"/>
                  </a:ext>
                </a:extLst>
              </a:tr>
              <a:tr h="159504">
                <a:tc>
                  <a:txBody>
                    <a:bodyPr/>
                    <a:lstStyle/>
                    <a:p>
                      <a:pPr algn="l" fontAlgn="b"/>
                      <a:endParaRPr lang="en-US" sz="900" b="0" i="0" u="none" strike="noStrike">
                        <a:solidFill>
                          <a:srgbClr val="000000"/>
                        </a:solidFill>
                        <a:effectLst/>
                        <a:latin typeface="Arial" panose="020B0604020202020204" pitchFamily="34" charset="0"/>
                      </a:endParaRPr>
                    </a:p>
                  </a:txBody>
                  <a:tcPr marL="6542" marR="6542" marT="6542" marB="0" anchor="b">
                    <a:lnL>
                      <a:noFill/>
                    </a:lnL>
                    <a:lnR>
                      <a:noFill/>
                    </a:lnR>
                    <a:lnT>
                      <a:noFill/>
                    </a:lnT>
                    <a:lnB>
                      <a:noFill/>
                    </a:lnB>
                  </a:tcPr>
                </a:tc>
                <a:tc gridSpan="2">
                  <a:txBody>
                    <a:bodyPr/>
                    <a:lstStyle/>
                    <a:p>
                      <a:pPr algn="l" fontAlgn="ctr"/>
                      <a:endParaRPr lang="en-US" sz="900" b="0" i="0" u="none" strike="noStrike">
                        <a:solidFill>
                          <a:srgbClr val="000000"/>
                        </a:solidFill>
                        <a:effectLst/>
                        <a:latin typeface="Arial" panose="020B0604020202020204" pitchFamily="34" charset="0"/>
                      </a:endParaRPr>
                    </a:p>
                  </a:txBody>
                  <a:tcPr marL="6542" marR="6542" marT="6542" marB="0" anchor="ctr">
                    <a:lnL>
                      <a:noFill/>
                    </a:lnL>
                    <a:lnR>
                      <a:noFill/>
                    </a:lnR>
                    <a:lnT>
                      <a:noFill/>
                    </a:lnT>
                    <a:lnB>
                      <a:noFill/>
                    </a:lnB>
                  </a:tcPr>
                </a:tc>
                <a:tc hMerge="1">
                  <a:txBody>
                    <a:bodyPr/>
                    <a:lstStyle/>
                    <a:p>
                      <a:endParaRPr lang="en-US"/>
                    </a:p>
                  </a:txBody>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6542" marR="6542" marT="6542" marB="0" anchor="b">
                    <a:lnL>
                      <a:noFill/>
                    </a:lnL>
                    <a:lnR>
                      <a:noFill/>
                    </a:lnR>
                    <a:lnT>
                      <a:noFill/>
                    </a:lnT>
                    <a:lnB>
                      <a:noFill/>
                    </a:lnB>
                  </a:tcPr>
                </a:tc>
                <a:extLst>
                  <a:ext uri="{0D108BD9-81ED-4DB2-BD59-A6C34878D82A}">
                    <a16:rowId xmlns:a16="http://schemas.microsoft.com/office/drawing/2014/main" val="2166574150"/>
                  </a:ext>
                </a:extLst>
              </a:tr>
            </a:tbl>
          </a:graphicData>
        </a:graphic>
      </p:graphicFrame>
      <p:sp>
        <p:nvSpPr>
          <p:cNvPr id="3" name="Content Placeholder 2">
            <a:extLst>
              <a:ext uri="{FF2B5EF4-FFF2-40B4-BE49-F238E27FC236}">
                <a16:creationId xmlns:a16="http://schemas.microsoft.com/office/drawing/2014/main" id="{2E8AE74A-8DCF-450D-857B-3F281EC503A7}"/>
              </a:ext>
            </a:extLst>
          </p:cNvPr>
          <p:cNvSpPr>
            <a:spLocks noGrp="1"/>
          </p:cNvSpPr>
          <p:nvPr>
            <p:ph sz="quarter" idx="10"/>
          </p:nvPr>
        </p:nvSpPr>
        <p:spPr/>
        <p:txBody>
          <a:bodyPr/>
          <a:lstStyle/>
          <a:p>
            <a:r>
              <a:rPr lang="en-US" dirty="0"/>
              <a:t>Board Action Items- FY 2018/19 CalACES Project Budget </a:t>
            </a:r>
          </a:p>
        </p:txBody>
      </p:sp>
    </p:spTree>
    <p:extLst>
      <p:ext uri="{BB962C8B-B14F-4D97-AF65-F5344CB8AC3E}">
        <p14:creationId xmlns:p14="http://schemas.microsoft.com/office/powerpoint/2010/main" val="2385566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14400"/>
            <a:ext cx="8775451" cy="5943600"/>
          </a:xfrm>
        </p:spPr>
        <p:txBody>
          <a:bodyPr/>
          <a:lstStyle/>
          <a:p>
            <a:pPr lvl="0">
              <a:lnSpc>
                <a:spcPct val="100000"/>
              </a:lnSpc>
              <a:spcBef>
                <a:spcPts val="0"/>
              </a:spcBef>
              <a:buFont typeface="+mj-lt"/>
              <a:buAutoNum type="arabicParenR" startAt="5"/>
            </a:pPr>
            <a:r>
              <a:rPr lang="en-US" sz="2000" dirty="0">
                <a:solidFill>
                  <a:srgbClr val="F0F0F0">
                    <a:lumMod val="10000"/>
                  </a:srgbClr>
                </a:solidFill>
              </a:rPr>
              <a:t> </a:t>
            </a:r>
            <a:r>
              <a:rPr lang="en-US" sz="2000" b="1" dirty="0">
                <a:solidFill>
                  <a:srgbClr val="F0F0F0">
                    <a:lumMod val="10000"/>
                  </a:srgbClr>
                </a:solidFill>
              </a:rPr>
              <a:t>(A)</a:t>
            </a:r>
            <a:r>
              <a:rPr lang="en-US" sz="2000" dirty="0">
                <a:solidFill>
                  <a:srgbClr val="F0F0F0">
                    <a:lumMod val="10000"/>
                  </a:srgbClr>
                </a:solidFill>
              </a:rPr>
              <a:t> Approve Accenture C-IV Change Order </a:t>
            </a:r>
          </a:p>
          <a:p>
            <a:pPr marL="0" lvl="0" indent="569913">
              <a:lnSpc>
                <a:spcPct val="100000"/>
              </a:lnSpc>
              <a:spcBef>
                <a:spcPts val="0"/>
              </a:spcBef>
              <a:buNone/>
            </a:pPr>
            <a:r>
              <a:rPr lang="en-US" sz="2000" dirty="0">
                <a:solidFill>
                  <a:srgbClr val="F0F0F0">
                    <a:lumMod val="10000"/>
                  </a:srgbClr>
                </a:solidFill>
              </a:rPr>
              <a:t>CO-091 – ABAWD, Revision 2</a:t>
            </a:r>
          </a:p>
          <a:p>
            <a:pPr marL="0" lvl="0" indent="569913">
              <a:lnSpc>
                <a:spcPct val="100000"/>
              </a:lnSpc>
              <a:spcBef>
                <a:spcPts val="0"/>
              </a:spcBef>
              <a:buNone/>
            </a:pPr>
            <a:endParaRPr lang="en-US" sz="1400" dirty="0">
              <a:solidFill>
                <a:srgbClr val="F0F0F0">
                  <a:lumMod val="10000"/>
                </a:srgbClr>
              </a:solidFill>
            </a:endParaRPr>
          </a:p>
          <a:p>
            <a:pPr lvl="0">
              <a:lnSpc>
                <a:spcPct val="100000"/>
              </a:lnSpc>
              <a:spcBef>
                <a:spcPts val="0"/>
              </a:spcBef>
              <a:buFont typeface="+mj-lt"/>
              <a:buAutoNum type="arabicParenR" startAt="5"/>
            </a:pPr>
            <a:r>
              <a:rPr lang="en-US" sz="2000" dirty="0">
                <a:solidFill>
                  <a:srgbClr val="F0F0F0">
                    <a:lumMod val="10000"/>
                  </a:srgbClr>
                </a:solidFill>
              </a:rPr>
              <a:t> </a:t>
            </a:r>
            <a:r>
              <a:rPr lang="en-US" sz="2000" b="1" dirty="0">
                <a:solidFill>
                  <a:srgbClr val="F0F0F0">
                    <a:lumMod val="10000"/>
                  </a:srgbClr>
                </a:solidFill>
              </a:rPr>
              <a:t>(B) </a:t>
            </a:r>
            <a:r>
              <a:rPr lang="en-US" sz="2000" dirty="0">
                <a:solidFill>
                  <a:srgbClr val="F0F0F0">
                    <a:lumMod val="10000"/>
                  </a:srgbClr>
                </a:solidFill>
              </a:rPr>
              <a:t>Approve Accenture C-IV Change Order </a:t>
            </a:r>
          </a:p>
          <a:p>
            <a:pPr marL="0" lvl="0" indent="569913">
              <a:lnSpc>
                <a:spcPct val="100000"/>
              </a:lnSpc>
              <a:spcBef>
                <a:spcPts val="0"/>
              </a:spcBef>
              <a:buNone/>
            </a:pPr>
            <a:r>
              <a:rPr lang="en-US" sz="2000" dirty="0">
                <a:solidFill>
                  <a:srgbClr val="F0F0F0">
                    <a:lumMod val="10000"/>
                  </a:srgbClr>
                </a:solidFill>
              </a:rPr>
              <a:t>CO-105 – IPED</a:t>
            </a:r>
          </a:p>
          <a:p>
            <a:pPr marL="0" lvl="0" indent="569913">
              <a:lnSpc>
                <a:spcPct val="100000"/>
              </a:lnSpc>
              <a:spcBef>
                <a:spcPts val="0"/>
              </a:spcBef>
              <a:buNone/>
            </a:pPr>
            <a:endParaRPr lang="en-US" sz="1400" dirty="0">
              <a:solidFill>
                <a:srgbClr val="F0F0F0">
                  <a:lumMod val="10000"/>
                </a:srgbClr>
              </a:solidFill>
            </a:endParaRPr>
          </a:p>
          <a:p>
            <a:pPr lvl="0">
              <a:buFont typeface="+mj-lt"/>
              <a:buAutoNum type="arabicParenR" startAt="5"/>
            </a:pPr>
            <a:r>
              <a:rPr lang="en-US" sz="2000" dirty="0">
                <a:solidFill>
                  <a:srgbClr val="F0F0F0">
                    <a:lumMod val="10000"/>
                  </a:srgbClr>
                </a:solidFill>
              </a:rPr>
              <a:t> </a:t>
            </a:r>
            <a:r>
              <a:rPr lang="en-US" sz="2000" b="1" dirty="0">
                <a:solidFill>
                  <a:srgbClr val="F0F0F0">
                    <a:lumMod val="10000"/>
                  </a:srgbClr>
                </a:solidFill>
              </a:rPr>
              <a:t>(C) </a:t>
            </a:r>
            <a:r>
              <a:rPr lang="en-US" sz="2000" dirty="0">
                <a:solidFill>
                  <a:srgbClr val="F0F0F0">
                    <a:lumMod val="10000"/>
                  </a:srgbClr>
                </a:solidFill>
              </a:rPr>
              <a:t>Approve Accenture C-IV Change Order </a:t>
            </a:r>
          </a:p>
          <a:p>
            <a:pPr marL="0" lvl="0" indent="569913">
              <a:spcBef>
                <a:spcPts val="0"/>
              </a:spcBef>
              <a:buNone/>
            </a:pPr>
            <a:r>
              <a:rPr lang="en-US" sz="2000" dirty="0">
                <a:solidFill>
                  <a:srgbClr val="F0F0F0">
                    <a:lumMod val="10000"/>
                  </a:srgbClr>
                </a:solidFill>
              </a:rPr>
              <a:t>CO-106 – SB 380 Child Support</a:t>
            </a:r>
          </a:p>
          <a:p>
            <a:pPr marL="0" lvl="0" indent="569913">
              <a:spcBef>
                <a:spcPts val="0"/>
              </a:spcBef>
              <a:buNone/>
            </a:pPr>
            <a:endParaRPr lang="en-US" sz="1400" dirty="0">
              <a:solidFill>
                <a:srgbClr val="F0F0F0">
                  <a:lumMod val="10000"/>
                </a:srgbClr>
              </a:solidFill>
            </a:endParaRPr>
          </a:p>
          <a:p>
            <a:pPr marL="0" lvl="0" indent="569913">
              <a:spcBef>
                <a:spcPts val="0"/>
              </a:spcBef>
              <a:buNone/>
            </a:pPr>
            <a:endParaRPr lang="en-US" sz="1400" dirty="0">
              <a:solidFill>
                <a:srgbClr val="F0F0F0">
                  <a:lumMod val="10000"/>
                </a:srgbClr>
              </a:solidFill>
            </a:endParaRPr>
          </a:p>
          <a:p>
            <a:pPr lvl="0">
              <a:spcBef>
                <a:spcPts val="0"/>
              </a:spcBef>
              <a:buFont typeface="+mj-lt"/>
              <a:buAutoNum type="arabicParenR" startAt="5"/>
            </a:pPr>
            <a:r>
              <a:rPr lang="en-US" sz="2000" dirty="0">
                <a:solidFill>
                  <a:srgbClr val="F0F0F0">
                    <a:lumMod val="10000"/>
                  </a:srgbClr>
                </a:solidFill>
              </a:rPr>
              <a:t> </a:t>
            </a:r>
            <a:r>
              <a:rPr lang="en-US" sz="2000" b="1" dirty="0">
                <a:solidFill>
                  <a:srgbClr val="F0F0F0">
                    <a:lumMod val="10000"/>
                  </a:srgbClr>
                </a:solidFill>
              </a:rPr>
              <a:t>(D)</a:t>
            </a:r>
            <a:r>
              <a:rPr lang="en-US" sz="2000" dirty="0">
                <a:solidFill>
                  <a:srgbClr val="F0F0F0">
                    <a:lumMod val="10000"/>
                  </a:srgbClr>
                </a:solidFill>
              </a:rPr>
              <a:t> Approve Accenture C-IV Change Order CO-107</a:t>
            </a:r>
          </a:p>
          <a:p>
            <a:pPr marL="569913" lvl="0" indent="0">
              <a:spcBef>
                <a:spcPts val="0"/>
              </a:spcBef>
              <a:buNone/>
            </a:pPr>
            <a:r>
              <a:rPr lang="en-US" sz="2000" dirty="0">
                <a:solidFill>
                  <a:srgbClr val="F0F0F0">
                    <a:lumMod val="10000"/>
                  </a:srgbClr>
                </a:solidFill>
              </a:rPr>
              <a:t>Software for CalACES Cloud Enablement Proof of Concept</a:t>
            </a:r>
            <a:endParaRPr lang="en-US" sz="2000" b="1" dirty="0">
              <a:solidFill>
                <a:srgbClr val="F0F0F0">
                  <a:lumMod val="10000"/>
                </a:srgbClr>
              </a:solidFill>
            </a:endParaRPr>
          </a:p>
          <a:p>
            <a:pPr marL="0" lvl="0" indent="0">
              <a:buNone/>
            </a:pPr>
            <a:endParaRPr lang="en-US" sz="1400" dirty="0">
              <a:solidFill>
                <a:srgbClr val="F0F0F0">
                  <a:lumMod val="10000"/>
                </a:srgbClr>
              </a:solidFill>
            </a:endParaRPr>
          </a:p>
          <a:p>
            <a:pPr lvl="0">
              <a:buFont typeface="+mj-lt"/>
              <a:buAutoNum type="arabicParenR" startAt="5"/>
            </a:pPr>
            <a:r>
              <a:rPr lang="en-US" sz="2000" dirty="0">
                <a:solidFill>
                  <a:srgbClr val="F0F0F0">
                    <a:lumMod val="10000"/>
                  </a:srgbClr>
                </a:solidFill>
              </a:rPr>
              <a:t> </a:t>
            </a:r>
            <a:r>
              <a:rPr lang="en-US" sz="2000" b="1" dirty="0">
                <a:solidFill>
                  <a:srgbClr val="F0F0F0">
                    <a:lumMod val="10000"/>
                  </a:srgbClr>
                </a:solidFill>
              </a:rPr>
              <a:t>(E) </a:t>
            </a:r>
            <a:r>
              <a:rPr lang="en-US" sz="2000" dirty="0">
                <a:solidFill>
                  <a:srgbClr val="F0F0F0">
                    <a:lumMod val="10000"/>
                  </a:srgbClr>
                </a:solidFill>
              </a:rPr>
              <a:t>Approve Accenture C-IV County Purchases and authorize the addition of funding to the FY 18/19 CalACES Project Budget</a:t>
            </a:r>
          </a:p>
          <a:p>
            <a:pPr marL="0" indent="0">
              <a:buNone/>
            </a:pPr>
            <a:endParaRPr lang="en-US" sz="1400" dirty="0"/>
          </a:p>
          <a:p>
            <a:pPr>
              <a:buFont typeface="+mj-lt"/>
              <a:buAutoNum type="arabicParenR" startAt="5"/>
            </a:pPr>
            <a:r>
              <a:rPr lang="en-US" sz="2000" dirty="0"/>
              <a:t> </a:t>
            </a:r>
            <a:r>
              <a:rPr lang="en-US" sz="2000" b="1" dirty="0"/>
              <a:t>(F) </a:t>
            </a:r>
            <a:r>
              <a:rPr lang="en-US" sz="2000" dirty="0"/>
              <a:t>Approve Accenture C-IV Contract Amendment No. Ninety-Nine </a:t>
            </a:r>
          </a:p>
          <a:p>
            <a:pPr>
              <a:lnSpc>
                <a:spcPct val="100000"/>
              </a:lnSpc>
              <a:spcBef>
                <a:spcPts val="0"/>
              </a:spcBef>
              <a:buFont typeface="+mj-lt"/>
              <a:buAutoNum type="arabicParenR" startAt="3"/>
            </a:pPr>
            <a:endParaRPr lang="en-US" sz="2000" dirty="0"/>
          </a:p>
          <a:p>
            <a:pPr marL="0" indent="0">
              <a:lnSpc>
                <a:spcPct val="100000"/>
              </a:lnSpc>
              <a:spcBef>
                <a:spcPts val="0"/>
              </a:spcBef>
              <a:buNone/>
            </a:pPr>
            <a:endParaRPr lang="en-US" sz="2000" dirty="0"/>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1431272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34065"/>
            <a:ext cx="8775451" cy="5634182"/>
          </a:xfrm>
        </p:spPr>
        <p:txBody>
          <a:bodyPr/>
          <a:lstStyle/>
          <a:p>
            <a:pPr>
              <a:buFont typeface="+mj-lt"/>
              <a:buAutoNum type="arabicParenR" startAt="6"/>
            </a:pPr>
            <a:r>
              <a:rPr lang="en-US" sz="2000" dirty="0"/>
              <a:t>Approve Accenture LRS Contract Amendment No. Eleven</a:t>
            </a:r>
          </a:p>
          <a:p>
            <a:pPr>
              <a:buFont typeface="+mj-lt"/>
              <a:buAutoNum type="arabicParenR" startAt="6"/>
            </a:pPr>
            <a:endParaRPr lang="en-US" sz="2000" dirty="0"/>
          </a:p>
          <a:p>
            <a:pPr>
              <a:lnSpc>
                <a:spcPct val="100000"/>
              </a:lnSpc>
              <a:spcBef>
                <a:spcPts val="0"/>
              </a:spcBef>
              <a:buFont typeface="+mj-lt"/>
              <a:buAutoNum type="arabicParenR" startAt="6"/>
            </a:pPr>
            <a:r>
              <a:rPr lang="en-US" sz="2000" dirty="0"/>
              <a:t> </a:t>
            </a:r>
            <a:r>
              <a:rPr lang="en-US" sz="2000" b="1" dirty="0"/>
              <a:t>(A) </a:t>
            </a:r>
            <a:r>
              <a:rPr lang="en-US" sz="2000" dirty="0"/>
              <a:t>Approve First Data C-IV Change Order CO-051</a:t>
            </a:r>
          </a:p>
          <a:p>
            <a:pPr marL="569913" indent="0">
              <a:lnSpc>
                <a:spcPct val="100000"/>
              </a:lnSpc>
              <a:spcBef>
                <a:spcPts val="0"/>
              </a:spcBef>
              <a:buNone/>
            </a:pPr>
            <a:r>
              <a:rPr lang="en-US" sz="2000" dirty="0"/>
              <a:t>CalACES Cloud Enablement</a:t>
            </a:r>
          </a:p>
          <a:p>
            <a:pPr marL="569913" indent="0">
              <a:lnSpc>
                <a:spcPct val="100000"/>
              </a:lnSpc>
              <a:spcBef>
                <a:spcPts val="0"/>
              </a:spcBef>
              <a:buNone/>
            </a:pPr>
            <a:endParaRPr lang="en-US" sz="1400" dirty="0"/>
          </a:p>
          <a:p>
            <a:pPr>
              <a:lnSpc>
                <a:spcPct val="100000"/>
              </a:lnSpc>
              <a:spcBef>
                <a:spcPts val="0"/>
              </a:spcBef>
              <a:buFont typeface="+mj-lt"/>
              <a:buAutoNum type="arabicParenR" startAt="7"/>
            </a:pPr>
            <a:r>
              <a:rPr lang="en-US" sz="2000" dirty="0"/>
              <a:t> </a:t>
            </a:r>
            <a:r>
              <a:rPr lang="en-US" sz="2000" b="1" dirty="0"/>
              <a:t>(B) </a:t>
            </a:r>
            <a:r>
              <a:rPr lang="en-US" sz="2000" dirty="0"/>
              <a:t>Approve First Data C-IV Change Order CO-052</a:t>
            </a:r>
          </a:p>
          <a:p>
            <a:pPr marL="569913" indent="0">
              <a:lnSpc>
                <a:spcPct val="100000"/>
              </a:lnSpc>
              <a:spcBef>
                <a:spcPts val="0"/>
              </a:spcBef>
              <a:buNone/>
            </a:pPr>
            <a:r>
              <a:rPr lang="en-US" sz="2000" dirty="0"/>
              <a:t>Extended CalSAWS Planning Support</a:t>
            </a:r>
          </a:p>
          <a:p>
            <a:pPr marL="569913" indent="0">
              <a:lnSpc>
                <a:spcPct val="100000"/>
              </a:lnSpc>
              <a:spcBef>
                <a:spcPts val="0"/>
              </a:spcBef>
              <a:buNone/>
            </a:pPr>
            <a:endParaRPr lang="en-US" sz="1400" dirty="0"/>
          </a:p>
          <a:p>
            <a:pPr>
              <a:buFont typeface="+mj-lt"/>
              <a:buAutoNum type="arabicParenR" startAt="7"/>
            </a:pPr>
            <a:r>
              <a:rPr lang="en-US" sz="2000" dirty="0"/>
              <a:t> </a:t>
            </a:r>
            <a:r>
              <a:rPr lang="en-US" sz="2000" b="1" dirty="0"/>
              <a:t>(C) </a:t>
            </a:r>
            <a:r>
              <a:rPr lang="en-US" sz="2000" dirty="0"/>
              <a:t>Approve First Data C-IV Change Order CO-053 – IPED</a:t>
            </a:r>
          </a:p>
          <a:p>
            <a:pPr marL="0" indent="0">
              <a:buNone/>
            </a:pPr>
            <a:endParaRPr lang="en-US" sz="1400" dirty="0"/>
          </a:p>
          <a:p>
            <a:pPr>
              <a:lnSpc>
                <a:spcPct val="100000"/>
              </a:lnSpc>
              <a:spcBef>
                <a:spcPts val="0"/>
              </a:spcBef>
              <a:buFont typeface="+mj-lt"/>
              <a:buAutoNum type="arabicParenR" startAt="7"/>
            </a:pPr>
            <a:r>
              <a:rPr lang="en-US" sz="2000" dirty="0"/>
              <a:t> </a:t>
            </a:r>
            <a:r>
              <a:rPr lang="en-US" sz="2000" b="1" dirty="0"/>
              <a:t>(D) </a:t>
            </a:r>
            <a:r>
              <a:rPr lang="en-US" sz="2000" dirty="0"/>
              <a:t>Approve First Data C-IV Change Order CO-054</a:t>
            </a:r>
          </a:p>
          <a:p>
            <a:pPr marL="569913" indent="0">
              <a:lnSpc>
                <a:spcPct val="100000"/>
              </a:lnSpc>
              <a:spcBef>
                <a:spcPts val="0"/>
              </a:spcBef>
              <a:buNone/>
            </a:pPr>
            <a:r>
              <a:rPr lang="en-US" sz="2000" dirty="0"/>
              <a:t>SB 380 Child Support</a:t>
            </a:r>
          </a:p>
          <a:p>
            <a:pPr marL="569913" indent="0">
              <a:lnSpc>
                <a:spcPct val="100000"/>
              </a:lnSpc>
              <a:spcBef>
                <a:spcPts val="0"/>
              </a:spcBef>
              <a:buNone/>
            </a:pPr>
            <a:endParaRPr lang="en-US" sz="1400" dirty="0"/>
          </a:p>
          <a:p>
            <a:pPr marL="569913" indent="-569913">
              <a:buNone/>
            </a:pPr>
            <a:r>
              <a:rPr lang="en-US" sz="2000" dirty="0"/>
              <a:t>7) 	</a:t>
            </a:r>
            <a:r>
              <a:rPr lang="en-US" sz="2000" b="1" dirty="0"/>
              <a:t>(E) </a:t>
            </a:r>
            <a:r>
              <a:rPr lang="en-US" sz="2000" dirty="0"/>
              <a:t>Approve  First Data C-IV Contract Amendment No. Sixty-Two</a:t>
            </a:r>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183791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34065"/>
            <a:ext cx="8775451" cy="5634182"/>
          </a:xfrm>
        </p:spPr>
        <p:txBody>
          <a:bodyPr/>
          <a:lstStyle/>
          <a:p>
            <a:pPr>
              <a:buFont typeface="+mj-lt"/>
              <a:buAutoNum type="arabicParenR" startAt="8"/>
            </a:pPr>
            <a:r>
              <a:rPr lang="en-US" sz="2000" dirty="0"/>
              <a:t>Approve  Memorandum of Understanding between the California Automated Consortium Eligibility System (CalACES) and the Welfare Client Data Systems (WCDS) Consortium to serve as a non-binding reflection of the Parties’ initial agreement regarding the establishment of a new combined 58-county consortium governance model and summarizes the efforts that the Parties will make toward consolidating SAWS into a single system to support all 58 California counties.</a:t>
            </a:r>
          </a:p>
          <a:p>
            <a:pPr marL="0" indent="0">
              <a:buNone/>
            </a:pPr>
            <a:endParaRPr lang="en-US" sz="1400" dirty="0"/>
          </a:p>
          <a:p>
            <a:pPr>
              <a:lnSpc>
                <a:spcPct val="100000"/>
              </a:lnSpc>
              <a:spcBef>
                <a:spcPts val="0"/>
              </a:spcBef>
              <a:buFont typeface="+mj-lt"/>
              <a:buAutoNum type="arabicParenR" startAt="8"/>
            </a:pPr>
            <a:r>
              <a:rPr lang="en-US" sz="2000" dirty="0"/>
              <a:t> Approve CalACES RGS Amendment 21</a:t>
            </a:r>
          </a:p>
          <a:p>
            <a:pPr marL="1139825" indent="-342900">
              <a:lnSpc>
                <a:spcPct val="100000"/>
              </a:lnSpc>
              <a:spcBef>
                <a:spcPts val="0"/>
              </a:spcBef>
              <a:buFont typeface="Arial" panose="020B0604020202020204" pitchFamily="34" charset="0"/>
              <a:buChar char="•"/>
            </a:pPr>
            <a:r>
              <a:rPr lang="en-US" sz="2000" dirty="0"/>
              <a:t>Procurement Consultant Services</a:t>
            </a:r>
            <a:endParaRPr lang="en-US" sz="1400" dirty="0"/>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20698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1A3F9D-FF92-46FC-97B6-502BAC65D1D5}"/>
              </a:ext>
            </a:extLst>
          </p:cNvPr>
          <p:cNvSpPr>
            <a:spLocks noGrp="1"/>
          </p:cNvSpPr>
          <p:nvPr>
            <p:ph sz="quarter" idx="10"/>
          </p:nvPr>
        </p:nvSpPr>
        <p:spPr/>
        <p:txBody>
          <a:bodyPr/>
          <a:lstStyle/>
          <a:p>
            <a:r>
              <a:rPr lang="en-US" dirty="0"/>
              <a:t>CalSAWS Leadership Team Update</a:t>
            </a:r>
          </a:p>
        </p:txBody>
      </p:sp>
    </p:spTree>
    <p:extLst>
      <p:ext uri="{BB962C8B-B14F-4D97-AF65-F5344CB8AC3E}">
        <p14:creationId xmlns:p14="http://schemas.microsoft.com/office/powerpoint/2010/main" val="339093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5.xml><?xml version="1.0" encoding="utf-8"?>
<a:theme xmlns:a="http://schemas.openxmlformats.org/drawingml/2006/main" name="1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BFDB18-5B1B-49EE-A91E-1CAA962AA769}"/>
</file>

<file path=customXml/itemProps2.xml><?xml version="1.0" encoding="utf-8"?>
<ds:datastoreItem xmlns:ds="http://schemas.openxmlformats.org/officeDocument/2006/customXml" ds:itemID="{35DA1026-78C9-489E-91FF-B670CA2FC51D}"/>
</file>

<file path=customXml/itemProps3.xml><?xml version="1.0" encoding="utf-8"?>
<ds:datastoreItem xmlns:ds="http://schemas.openxmlformats.org/officeDocument/2006/customXml" ds:itemID="{3DAD904A-7B1C-466C-A5E3-6796B8BACA1C}"/>
</file>

<file path=docProps/app.xml><?xml version="1.0" encoding="utf-8"?>
<Properties xmlns="http://schemas.openxmlformats.org/officeDocument/2006/extended-properties" xmlns:vt="http://schemas.openxmlformats.org/officeDocument/2006/docPropsVTypes">
  <Template>Office Theme</Template>
  <TotalTime>0</TotalTime>
  <Words>2081</Words>
  <Application>Microsoft Office PowerPoint</Application>
  <PresentationFormat>On-screen Show (4:3)</PresentationFormat>
  <Paragraphs>369</Paragraphs>
  <Slides>27</Slides>
  <Notes>3</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27</vt:i4>
      </vt:variant>
    </vt:vector>
  </HeadingPairs>
  <TitlesOfParts>
    <vt:vector size="40" baseType="lpstr">
      <vt:lpstr>Acumin Pro Condensed Thin</vt:lpstr>
      <vt:lpstr>Arial</vt:lpstr>
      <vt:lpstr>Calibri</vt:lpstr>
      <vt:lpstr>Calibri Light</vt:lpstr>
      <vt:lpstr>Century Gothic</vt:lpstr>
      <vt:lpstr>Symbol</vt:lpstr>
      <vt:lpstr>Wingdings</vt:lpstr>
      <vt:lpstr>Office</vt:lpstr>
      <vt:lpstr>1_Office</vt:lpstr>
      <vt:lpstr>1_Bullet Points_1</vt:lpstr>
      <vt:lpstr>CalAces_CF_QCF012 v1</vt:lpstr>
      <vt:lpstr>1_Sales training presentation</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Policy Implementation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2018-07-23T20:54:43Z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