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slides/slide45.xml" ContentType="application/vnd.openxmlformats-officedocument.presentationml.slide+xml"/>
  <Override PartName="/ppt/slides/slide46.xml" ContentType="application/vnd.openxmlformats-officedocument.presentationml.slide+xml"/>
  <Override PartName="/ppt/presentation.xml" ContentType="application/vnd.openxmlformats-officedocument.presentationml.presentation.main+xml"/>
  <Override PartName="/ppt/slides/slide44.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9.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30.xml" ContentType="application/vnd.openxmlformats-officedocument.presentationml.slide+xml"/>
  <Override PartName="/ppt/slides/slide28.xml" ContentType="application/vnd.openxmlformats-officedocument.presentationml.slide+xml"/>
  <Override PartName="/ppt/slides/slide32.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38.xml" ContentType="application/vnd.openxmlformats-officedocument.presentationml.slide+xml"/>
  <Override PartName="/ppt/slides/slide41.xml" ContentType="application/vnd.openxmlformats-officedocument.presentationml.slide+xml"/>
  <Override PartName="/ppt/slides/slide36.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7.xml" ContentType="application/vnd.openxmlformats-officedocument.presentationml.slide+xml"/>
  <Override PartName="/ppt/slides/slide35.xml" ContentType="application/vnd.openxmlformats-officedocument.presentationml.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slideMasters/slideMaster7.xml" ContentType="application/vnd.openxmlformats-officedocument.presentationml.slideMaster+xml"/>
  <Override PartName="/ppt/slideMasters/slideMaster6.xml" ContentType="application/vnd.openxmlformats-officedocument.presentationml.slideMaster+xml"/>
  <Override PartName="/ppt/slideMasters/slideMaster5.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Masters/slideMaster2.xml" ContentType="application/vnd.openxmlformats-officedocument.presentationml.slideMaster+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30.xml" ContentType="application/vnd.openxmlformats-officedocument.presentationml.slideLayout+xml"/>
  <Override PartName="/ppt/slideLayouts/slideLayout22.xml" ContentType="application/vnd.openxmlformats-officedocument.presentationml.slideLayout+xml"/>
  <Override PartName="/ppt/slideLayouts/slideLayout43.xml" ContentType="application/vnd.openxmlformats-officedocument.presentationml.slideLayout+xml"/>
  <Override PartName="/ppt/slideLayouts/slideLayout42.xml" ContentType="application/vnd.openxmlformats-officedocument.presentationml.slideLayout+xml"/>
  <Override PartName="/ppt/slideLayouts/slideLayout29.xml" ContentType="application/vnd.openxmlformats-officedocument.presentationml.slideLayout+xml"/>
  <Override PartName="/ppt/slideLayouts/slideLayout40.xml" ContentType="application/vnd.openxmlformats-officedocument.presentationml.slideLayout+xml"/>
  <Override PartName="/ppt/slideLayouts/slideLayout21.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18.xml" ContentType="application/vnd.openxmlformats-officedocument.presentationml.slideLayout+xml"/>
  <Override PartName="/ppt/slideLayouts/slideLayout41.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54.xml" ContentType="application/vnd.openxmlformats-officedocument.presentationml.slideLayout+xml"/>
  <Override PartName="/ppt/slideLayouts/slideLayout1.xml" ContentType="application/vnd.openxmlformats-officedocument.presentationml.slideLayout+xml"/>
  <Override PartName="/ppt/slideLayouts/slideLayout55.xml" ContentType="application/vnd.openxmlformats-officedocument.presentationml.slideLayout+xml"/>
  <Override PartName="/ppt/slideLayouts/slideLayout9.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17.xml" ContentType="application/vnd.openxmlformats-officedocument.presentationml.slideLayout+xml"/>
  <Override PartName="/ppt/slideLayouts/slideLayout10.xml" ContentType="application/vnd.openxmlformats-officedocument.presentationml.slideLayout+xml"/>
  <Override PartName="/ppt/slideLayouts/slideLayout15.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6.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8.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commentAuthors.xml" ContentType="application/vnd.openxmlformats-officedocument.presentationml.commentAuthors+xml"/>
  <Override PartName="/ppt/theme/theme4.xml" ContentType="application/vnd.openxmlformats-officedocument.theme+xml"/>
  <Override PartName="/ppt/theme/theme9.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5.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43.xml" ContentType="application/vnd.openxmlformats-officedocument.presentationml.tags+xml"/>
  <Override PartName="/ppt/tags/tag21.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ppt/tags/tag42.xml" ContentType="application/vnd.openxmlformats-officedocument.presentationml.tags+xml"/>
  <Override PartName="/docProps/app.xml" ContentType="application/vnd.openxmlformats-officedocument.extended-properties+xml"/>
  <Override PartName="/ppt/tags/tag41.xml" ContentType="application/vnd.openxmlformats-officedocument.presentationml.tags+xml"/>
  <Override PartName="/ppt/tags/tag39.xml" ContentType="application/vnd.openxmlformats-officedocument.presentationml.tags+xml"/>
  <Override PartName="/ppt/tags/tag38.xml" ContentType="application/vnd.openxmlformats-officedocument.presentationml.tags+xml"/>
  <Override PartName="/ppt/tags/tag18.xml" ContentType="application/vnd.openxmlformats-officedocument.presentationml.tags+xml"/>
  <Override PartName="/ppt/tags/tag17.xml" ContentType="application/vnd.openxmlformats-officedocument.presentationml.tags+xml"/>
  <Override PartName="/ppt/tags/tag16.xml" ContentType="application/vnd.openxmlformats-officedocument.presentationml.tags+xml"/>
  <Override PartName="/ppt/tags/tag15.xml" ContentType="application/vnd.openxmlformats-officedocument.presentationml.tags+xml"/>
  <Override PartName="/ppt/tags/tag14.xml" ContentType="application/vnd.openxmlformats-officedocument.presentationml.tags+xml"/>
  <Override PartName="/ppt/tags/tag13.xml" ContentType="application/vnd.openxmlformats-officedocument.presentationml.tags+xml"/>
  <Override PartName="/ppt/tags/tag12.xml" ContentType="application/vnd.openxmlformats-officedocument.presentationml.tags+xml"/>
  <Override PartName="/ppt/tags/tag29.xml" ContentType="application/vnd.openxmlformats-officedocument.presentationml.tags+xml"/>
  <Override PartName="/ppt/tags/tag28.xml" ContentType="application/vnd.openxmlformats-officedocument.presentationml.tags+xml"/>
  <Override PartName="/ppt/tags/tag27.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0.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19.xml" ContentType="application/vnd.openxmlformats-officedocument.presentationml.tags+xml"/>
  <Override PartName="/ppt/tags/tag11.xml" ContentType="application/vnd.openxmlformats-officedocument.presentationml.tags+xml"/>
  <Override PartName="/ppt/tags/tag10.xml" ContentType="application/vnd.openxmlformats-officedocument.presentationml.tags+xml"/>
  <Override PartName="/ppt/tags/tag9.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0.xml" ContentType="application/vnd.openxmlformats-officedocument.presentationml.tags+xml"/>
  <Override PartName="/ppt/tags/tag1.xml" ContentType="application/vnd.openxmlformats-officedocument.presentationml.tags+xml"/>
  <Override PartName="/ppt/tags/tag2.xml" ContentType="application/vnd.openxmlformats-officedocument.presentationml.tags+xml"/>
  <Override PartName="/ppt/tags/tag8.xml" ContentType="application/vnd.openxmlformats-officedocument.presentationml.tags+xml"/>
  <Override PartName="/ppt/tags/tag7.xml" ContentType="application/vnd.openxmlformats-officedocument.presentationml.tag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40.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 id="2147483715" r:id="rId2"/>
    <p:sldMasterId id="2147483726" r:id="rId3"/>
    <p:sldMasterId id="2147483729" r:id="rId4"/>
    <p:sldMasterId id="2147483734" r:id="rId5"/>
    <p:sldMasterId id="2147483740" r:id="rId6"/>
    <p:sldMasterId id="2147483752" r:id="rId7"/>
  </p:sldMasterIdLst>
  <p:notesMasterIdLst>
    <p:notesMasterId r:id="rId54"/>
  </p:notesMasterIdLst>
  <p:handoutMasterIdLst>
    <p:handoutMasterId r:id="rId55"/>
  </p:handoutMasterIdLst>
  <p:sldIdLst>
    <p:sldId id="1118" r:id="rId8"/>
    <p:sldId id="1120" r:id="rId9"/>
    <p:sldId id="1162" r:id="rId10"/>
    <p:sldId id="1215" r:id="rId11"/>
    <p:sldId id="1221" r:id="rId12"/>
    <p:sldId id="1211" r:id="rId13"/>
    <p:sldId id="1222" r:id="rId14"/>
    <p:sldId id="1223" r:id="rId15"/>
    <p:sldId id="1225" r:id="rId16"/>
    <p:sldId id="1226" r:id="rId17"/>
    <p:sldId id="1227" r:id="rId18"/>
    <p:sldId id="1170" r:id="rId19"/>
    <p:sldId id="1219" r:id="rId20"/>
    <p:sldId id="1220" r:id="rId21"/>
    <p:sldId id="1216" r:id="rId22"/>
    <p:sldId id="1246" r:id="rId23"/>
    <p:sldId id="1247" r:id="rId24"/>
    <p:sldId id="1166" r:id="rId25"/>
    <p:sldId id="1248" r:id="rId26"/>
    <p:sldId id="1212" r:id="rId27"/>
    <p:sldId id="1249" r:id="rId28"/>
    <p:sldId id="1239" r:id="rId29"/>
    <p:sldId id="1240" r:id="rId30"/>
    <p:sldId id="1241" r:id="rId31"/>
    <p:sldId id="1242" r:id="rId32"/>
    <p:sldId id="1243" r:id="rId33"/>
    <p:sldId id="1244" r:id="rId34"/>
    <p:sldId id="1245" r:id="rId35"/>
    <p:sldId id="1217" r:id="rId36"/>
    <p:sldId id="1218" r:id="rId37"/>
    <p:sldId id="1214" r:id="rId38"/>
    <p:sldId id="1159" r:id="rId39"/>
    <p:sldId id="1153" r:id="rId40"/>
    <p:sldId id="1238" r:id="rId41"/>
    <p:sldId id="1229" r:id="rId42"/>
    <p:sldId id="1230" r:id="rId43"/>
    <p:sldId id="1231" r:id="rId44"/>
    <p:sldId id="1232" r:id="rId45"/>
    <p:sldId id="1233" r:id="rId46"/>
    <p:sldId id="1234" r:id="rId47"/>
    <p:sldId id="1235" r:id="rId48"/>
    <p:sldId id="1236" r:id="rId49"/>
    <p:sldId id="1237" r:id="rId50"/>
    <p:sldId id="1119" r:id="rId51"/>
    <p:sldId id="1160" r:id="rId52"/>
    <p:sldId id="1117" r:id="rId5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C8"/>
    <a:srgbClr val="5B9BD5"/>
    <a:srgbClr val="464646"/>
    <a:srgbClr val="787878"/>
    <a:srgbClr val="7F7F7F"/>
    <a:srgbClr val="FFFFFF"/>
    <a:srgbClr val="00A9E0"/>
    <a:srgbClr val="EDEDED"/>
    <a:srgbClr val="3B3838"/>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24" autoAdjust="0"/>
    <p:restoredTop sz="94241" autoAdjust="0"/>
  </p:normalViewPr>
  <p:slideViewPr>
    <p:cSldViewPr snapToGrid="0">
      <p:cViewPr varScale="1">
        <p:scale>
          <a:sx n="78" d="100"/>
          <a:sy n="78" d="100"/>
        </p:scale>
        <p:origin x="1142" y="67"/>
      </p:cViewPr>
      <p:guideLst>
        <p:guide orient="horz" pos="2160"/>
        <p:guide pos="2880"/>
      </p:guideLst>
    </p:cSldViewPr>
  </p:slideViewPr>
  <p:outlineViewPr>
    <p:cViewPr>
      <p:scale>
        <a:sx n="33" d="100"/>
        <a:sy n="33" d="100"/>
      </p:scale>
      <p:origin x="0" y="12288"/>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3" d="100"/>
          <a:sy n="53" d="100"/>
        </p:scale>
        <p:origin x="-2844" y="-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handoutMaster" Target="handoutMasters/handoutMaster1.xml"/><Relationship Id="rId63" Type="http://schemas.openxmlformats.org/officeDocument/2006/relationships/customXml" Target="../customXml/item2.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viewProps" Target="viewProps.xml"/><Relationship Id="rId5" Type="http://schemas.openxmlformats.org/officeDocument/2006/relationships/slideMaster" Target="slideMasters/slideMaster5.xml"/><Relationship Id="rId61" Type="http://schemas.microsoft.com/office/2015/10/relationships/revisionInfo" Target="revisionInfo.xml"/><Relationship Id="rId19" Type="http://schemas.openxmlformats.org/officeDocument/2006/relationships/slide" Target="slides/slide1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commentAuthors" Target="commentAuthors.xml"/><Relationship Id="rId64" Type="http://schemas.openxmlformats.org/officeDocument/2006/relationships/customXml" Target="../customXml/item3.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theme" Target="theme/theme1.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notesMaster" Target="notesMasters/notesMaster1.xml"/><Relationship Id="rId62"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presProps" Target="presProps.xml"/><Relationship Id="rId10" Type="http://schemas.openxmlformats.org/officeDocument/2006/relationships/slide" Target="slides/slide3.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2"/>
            <a:ext cx="3037840"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sz="quarter" idx="1"/>
          </p:nvPr>
        </p:nvSpPr>
        <p:spPr>
          <a:xfrm>
            <a:off x="3970940" y="2"/>
            <a:ext cx="3037840" cy="466435"/>
          </a:xfrm>
          <a:prstGeom prst="rect">
            <a:avLst/>
          </a:prstGeom>
        </p:spPr>
        <p:txBody>
          <a:bodyPr vert="horz" lIns="93176" tIns="46588" rIns="93176" bIns="46588" rtlCol="0"/>
          <a:lstStyle>
            <a:lvl1pPr algn="r">
              <a:defRPr sz="1200"/>
            </a:lvl1pPr>
          </a:lstStyle>
          <a:p>
            <a:fld id="{1BE46C69-C8F1-492E-9316-9AB7C6225AF4}" type="datetimeFigureOut">
              <a:rPr lang="de-DE" smtClean="0"/>
              <a:pPr/>
              <a:t>13.07.2018</a:t>
            </a:fld>
            <a:endParaRPr lang="de-DE"/>
          </a:p>
        </p:txBody>
      </p:sp>
      <p:sp>
        <p:nvSpPr>
          <p:cNvPr id="4" name="Fußzeilenplatzhalter 3"/>
          <p:cNvSpPr>
            <a:spLocks noGrp="1"/>
          </p:cNvSpPr>
          <p:nvPr>
            <p:ph type="ftr" sz="quarter" idx="2"/>
          </p:nvPr>
        </p:nvSpPr>
        <p:spPr>
          <a:xfrm>
            <a:off x="1" y="8829968"/>
            <a:ext cx="3037840" cy="466434"/>
          </a:xfrm>
          <a:prstGeom prst="rect">
            <a:avLst/>
          </a:prstGeom>
        </p:spPr>
        <p:txBody>
          <a:bodyPr vert="horz" lIns="93176" tIns="46588" rIns="93176" bIns="46588" rtlCol="0" anchor="b"/>
          <a:lstStyle>
            <a:lvl1pPr algn="l">
              <a:defRPr sz="1200"/>
            </a:lvl1pPr>
          </a:lstStyle>
          <a:p>
            <a:endParaRPr lang="de-DE"/>
          </a:p>
        </p:txBody>
      </p:sp>
      <p:sp>
        <p:nvSpPr>
          <p:cNvPr id="5" name="Foliennummernplatzhalter 4"/>
          <p:cNvSpPr>
            <a:spLocks noGrp="1"/>
          </p:cNvSpPr>
          <p:nvPr>
            <p:ph type="sldNum" sz="quarter" idx="3"/>
          </p:nvPr>
        </p:nvSpPr>
        <p:spPr>
          <a:xfrm>
            <a:off x="3970940" y="8829968"/>
            <a:ext cx="3037840" cy="466434"/>
          </a:xfrm>
          <a:prstGeom prst="rect">
            <a:avLst/>
          </a:prstGeom>
        </p:spPr>
        <p:txBody>
          <a:bodyPr vert="horz" lIns="93176" tIns="46588" rIns="93176" bIns="46588" rtlCol="0" anchor="b"/>
          <a:lstStyle>
            <a:lvl1pPr algn="r">
              <a:defRPr sz="1200"/>
            </a:lvl1pPr>
          </a:lstStyle>
          <a:p>
            <a:fld id="{6B5E19FD-0356-4E38-81BF-CC2CC5DB7AD8}" type="slidenum">
              <a:rPr lang="de-DE" smtClean="0"/>
              <a:pPr/>
              <a:t>‹#›</a:t>
            </a:fld>
            <a:endParaRPr lang="de-DE"/>
          </a:p>
        </p:txBody>
      </p:sp>
    </p:spTree>
    <p:extLst>
      <p:ext uri="{BB962C8B-B14F-4D97-AF65-F5344CB8AC3E}">
        <p14:creationId xmlns:p14="http://schemas.microsoft.com/office/powerpoint/2010/main" val="1610909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2"/>
            <a:ext cx="3037840"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idx="1"/>
          </p:nvPr>
        </p:nvSpPr>
        <p:spPr>
          <a:xfrm>
            <a:off x="3970940" y="2"/>
            <a:ext cx="3037840" cy="466435"/>
          </a:xfrm>
          <a:prstGeom prst="rect">
            <a:avLst/>
          </a:prstGeom>
        </p:spPr>
        <p:txBody>
          <a:bodyPr vert="horz" lIns="93176" tIns="46588" rIns="93176" bIns="46588" rtlCol="0"/>
          <a:lstStyle>
            <a:lvl1pPr algn="r">
              <a:defRPr sz="1200"/>
            </a:lvl1pPr>
          </a:lstStyle>
          <a:p>
            <a:fld id="{FA48B922-56C9-46FC-9595-9C2DEF7C3E2B}" type="datetimeFigureOut">
              <a:rPr lang="de-DE" smtClean="0"/>
              <a:pPr/>
              <a:t>13.07.2018</a:t>
            </a:fld>
            <a:endParaRPr lang="de-DE"/>
          </a:p>
        </p:txBody>
      </p:sp>
      <p:sp>
        <p:nvSpPr>
          <p:cNvPr id="4" name="Folienbildplatzhalt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3176" tIns="46588" rIns="93176" bIns="46588" rtlCol="0" anchor="ctr"/>
          <a:lstStyle/>
          <a:p>
            <a:endParaRPr lang="de-DE"/>
          </a:p>
        </p:txBody>
      </p:sp>
      <p:sp>
        <p:nvSpPr>
          <p:cNvPr id="5" name="Notizenplatzhalter 4"/>
          <p:cNvSpPr>
            <a:spLocks noGrp="1"/>
          </p:cNvSpPr>
          <p:nvPr>
            <p:ph type="body" sz="quarter" idx="3"/>
          </p:nvPr>
        </p:nvSpPr>
        <p:spPr>
          <a:xfrm>
            <a:off x="701041" y="4473893"/>
            <a:ext cx="5608320" cy="3660458"/>
          </a:xfrm>
          <a:prstGeom prst="rect">
            <a:avLst/>
          </a:prstGeom>
        </p:spPr>
        <p:txBody>
          <a:bodyPr vert="horz" lIns="93176" tIns="46588" rIns="93176" bIns="46588"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8829968"/>
            <a:ext cx="3037840" cy="466434"/>
          </a:xfrm>
          <a:prstGeom prst="rect">
            <a:avLst/>
          </a:prstGeom>
        </p:spPr>
        <p:txBody>
          <a:bodyPr vert="horz" lIns="93176" tIns="46588" rIns="93176" bIns="46588" rtlCol="0" anchor="b"/>
          <a:lstStyle>
            <a:lvl1pPr algn="l">
              <a:defRPr sz="1200"/>
            </a:lvl1pPr>
          </a:lstStyle>
          <a:p>
            <a:endParaRPr lang="de-DE"/>
          </a:p>
        </p:txBody>
      </p:sp>
      <p:sp>
        <p:nvSpPr>
          <p:cNvPr id="7" name="Foliennummernplatzhalter 6"/>
          <p:cNvSpPr>
            <a:spLocks noGrp="1"/>
          </p:cNvSpPr>
          <p:nvPr>
            <p:ph type="sldNum" sz="quarter" idx="5"/>
          </p:nvPr>
        </p:nvSpPr>
        <p:spPr>
          <a:xfrm>
            <a:off x="3970940" y="8829968"/>
            <a:ext cx="3037840" cy="466434"/>
          </a:xfrm>
          <a:prstGeom prst="rect">
            <a:avLst/>
          </a:prstGeom>
        </p:spPr>
        <p:txBody>
          <a:bodyPr vert="horz" lIns="93176" tIns="46588" rIns="93176" bIns="46588" rtlCol="0" anchor="b"/>
          <a:lstStyle>
            <a:lvl1pPr algn="r">
              <a:defRPr sz="1200"/>
            </a:lvl1pPr>
          </a:lstStyle>
          <a:p>
            <a:fld id="{A8D1544D-F39A-4F55-BC21-9BE909A9BACC}" type="slidenum">
              <a:rPr lang="de-DE" smtClean="0"/>
              <a:pPr/>
              <a:t>‹#›</a:t>
            </a:fld>
            <a:endParaRPr lang="de-DE"/>
          </a:p>
        </p:txBody>
      </p:sp>
    </p:spTree>
    <p:extLst>
      <p:ext uri="{BB962C8B-B14F-4D97-AF65-F5344CB8AC3E}">
        <p14:creationId xmlns:p14="http://schemas.microsoft.com/office/powerpoint/2010/main" val="839223166"/>
      </p:ext>
    </p:extLst>
  </p:cSld>
  <p:clrMap bg1="lt1" tx1="dk1" bg2="lt2" tx2="dk2" accent1="accent1" accent2="accent2" accent3="accent3" accent4="accent4" accent5="accent5" accent6="accent6" hlink="hlink" folHlink="folHlink"/>
  <p:notesStyle>
    <a:lvl1pPr marL="0" algn="l" defTabSz="767789" rtl="0" eaLnBrk="1" latinLnBrk="0" hangingPunct="1">
      <a:defRPr sz="1008" kern="1200">
        <a:solidFill>
          <a:schemeClr val="tx1"/>
        </a:solidFill>
        <a:latin typeface="+mn-lt"/>
        <a:ea typeface="+mn-ea"/>
        <a:cs typeface="+mn-cs"/>
      </a:defRPr>
    </a:lvl1pPr>
    <a:lvl2pPr marL="383895" algn="l" defTabSz="767789" rtl="0" eaLnBrk="1" latinLnBrk="0" hangingPunct="1">
      <a:defRPr sz="1008" kern="1200">
        <a:solidFill>
          <a:schemeClr val="tx1"/>
        </a:solidFill>
        <a:latin typeface="+mn-lt"/>
        <a:ea typeface="+mn-ea"/>
        <a:cs typeface="+mn-cs"/>
      </a:defRPr>
    </a:lvl2pPr>
    <a:lvl3pPr marL="767789" algn="l" defTabSz="767789" rtl="0" eaLnBrk="1" latinLnBrk="0" hangingPunct="1">
      <a:defRPr sz="1008" kern="1200">
        <a:solidFill>
          <a:schemeClr val="tx1"/>
        </a:solidFill>
        <a:latin typeface="+mn-lt"/>
        <a:ea typeface="+mn-ea"/>
        <a:cs typeface="+mn-cs"/>
      </a:defRPr>
    </a:lvl3pPr>
    <a:lvl4pPr marL="1151683" algn="l" defTabSz="767789" rtl="0" eaLnBrk="1" latinLnBrk="0" hangingPunct="1">
      <a:defRPr sz="1008" kern="1200">
        <a:solidFill>
          <a:schemeClr val="tx1"/>
        </a:solidFill>
        <a:latin typeface="+mn-lt"/>
        <a:ea typeface="+mn-ea"/>
        <a:cs typeface="+mn-cs"/>
      </a:defRPr>
    </a:lvl4pPr>
    <a:lvl5pPr marL="1535578" algn="l" defTabSz="767789" rtl="0" eaLnBrk="1" latinLnBrk="0" hangingPunct="1">
      <a:defRPr sz="1008" kern="1200">
        <a:solidFill>
          <a:schemeClr val="tx1"/>
        </a:solidFill>
        <a:latin typeface="+mn-lt"/>
        <a:ea typeface="+mn-ea"/>
        <a:cs typeface="+mn-cs"/>
      </a:defRPr>
    </a:lvl5pPr>
    <a:lvl6pPr marL="1919472" algn="l" defTabSz="767789" rtl="0" eaLnBrk="1" latinLnBrk="0" hangingPunct="1">
      <a:defRPr sz="1008" kern="1200">
        <a:solidFill>
          <a:schemeClr val="tx1"/>
        </a:solidFill>
        <a:latin typeface="+mn-lt"/>
        <a:ea typeface="+mn-ea"/>
        <a:cs typeface="+mn-cs"/>
      </a:defRPr>
    </a:lvl6pPr>
    <a:lvl7pPr marL="2303367" algn="l" defTabSz="767789" rtl="0" eaLnBrk="1" latinLnBrk="0" hangingPunct="1">
      <a:defRPr sz="1008" kern="1200">
        <a:solidFill>
          <a:schemeClr val="tx1"/>
        </a:solidFill>
        <a:latin typeface="+mn-lt"/>
        <a:ea typeface="+mn-ea"/>
        <a:cs typeface="+mn-cs"/>
      </a:defRPr>
    </a:lvl7pPr>
    <a:lvl8pPr marL="2687261" algn="l" defTabSz="767789" rtl="0" eaLnBrk="1" latinLnBrk="0" hangingPunct="1">
      <a:defRPr sz="1008" kern="1200">
        <a:solidFill>
          <a:schemeClr val="tx1"/>
        </a:solidFill>
        <a:latin typeface="+mn-lt"/>
        <a:ea typeface="+mn-ea"/>
        <a:cs typeface="+mn-cs"/>
      </a:defRPr>
    </a:lvl8pPr>
    <a:lvl9pPr marL="3071156" algn="l" defTabSz="767789" rtl="0" eaLnBrk="1" latinLnBrk="0" hangingPunct="1">
      <a:defRPr sz="10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7029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when discussing this slide, this will assist closing gaps between SAWS Customer Portals.</a:t>
            </a:r>
          </a:p>
        </p:txBody>
      </p:sp>
      <p:sp>
        <p:nvSpPr>
          <p:cNvPr id="4" name="Slide Number Placeholder 3"/>
          <p:cNvSpPr>
            <a:spLocks noGrp="1"/>
          </p:cNvSpPr>
          <p:nvPr>
            <p:ph type="sldNum" sz="quarter" idx="10"/>
          </p:nvPr>
        </p:nvSpPr>
        <p:spPr/>
        <p:txBody>
          <a:bodyPr/>
          <a:lstStyle/>
          <a:p>
            <a:pPr marL="0" marR="0" lvl="0" indent="0" algn="r" defTabSz="931863" rtl="0" eaLnBrk="1" fontAlgn="base" latinLnBrk="0" hangingPunct="1">
              <a:lnSpc>
                <a:spcPct val="100000"/>
              </a:lnSpc>
              <a:spcBef>
                <a:spcPct val="0"/>
              </a:spcBef>
              <a:spcAft>
                <a:spcPct val="0"/>
              </a:spcAft>
              <a:buClrTx/>
              <a:buSzTx/>
              <a:buFontTx/>
              <a:buNone/>
              <a:tabLst/>
              <a:defRPr/>
            </a:pPr>
            <a:fld id="{823FACB9-4E35-4CB3-835A-2EBF55FAEDE3}"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41</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846213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 100253 has been approved by SPG, but it has been pushed out three different times.</a:t>
            </a:r>
          </a:p>
        </p:txBody>
      </p:sp>
      <p:sp>
        <p:nvSpPr>
          <p:cNvPr id="4" name="Slide Number Placeholder 3"/>
          <p:cNvSpPr>
            <a:spLocks noGrp="1"/>
          </p:cNvSpPr>
          <p:nvPr>
            <p:ph type="sldNum" sz="quarter" idx="10"/>
          </p:nvPr>
        </p:nvSpPr>
        <p:spPr/>
        <p:txBody>
          <a:bodyPr/>
          <a:lstStyle/>
          <a:p>
            <a:pPr marL="0" marR="0" lvl="0" indent="0" algn="r" defTabSz="931863" rtl="0" eaLnBrk="1" fontAlgn="base" latinLnBrk="0" hangingPunct="1">
              <a:lnSpc>
                <a:spcPct val="100000"/>
              </a:lnSpc>
              <a:spcBef>
                <a:spcPct val="0"/>
              </a:spcBef>
              <a:spcAft>
                <a:spcPct val="0"/>
              </a:spcAft>
              <a:buClrTx/>
              <a:buSzTx/>
              <a:buFontTx/>
              <a:buNone/>
              <a:tabLst/>
              <a:defRPr/>
            </a:pPr>
            <a:fld id="{823FACB9-4E35-4CB3-835A-2EBF55FAEDE3}"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42</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525262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83613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8485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80282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8D1544D-F39A-4F55-BC21-9BE909A9BACC}"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7032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31863" rtl="0" eaLnBrk="1" fontAlgn="base" latinLnBrk="0" hangingPunct="1">
              <a:lnSpc>
                <a:spcPct val="100000"/>
              </a:lnSpc>
              <a:spcBef>
                <a:spcPct val="0"/>
              </a:spcBef>
              <a:spcAft>
                <a:spcPct val="0"/>
              </a:spcAft>
              <a:buClrTx/>
              <a:buSzTx/>
              <a:buFontTx/>
              <a:buNone/>
              <a:tabLst/>
              <a:defRPr/>
            </a:pPr>
            <a:fld id="{823FACB9-4E35-4CB3-835A-2EBF55FAEDE3}"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36</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603196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31863" rtl="0" eaLnBrk="1" fontAlgn="base" latinLnBrk="0" hangingPunct="1">
              <a:lnSpc>
                <a:spcPct val="100000"/>
              </a:lnSpc>
              <a:spcBef>
                <a:spcPct val="0"/>
              </a:spcBef>
              <a:spcAft>
                <a:spcPct val="0"/>
              </a:spcAft>
              <a:buClrTx/>
              <a:buSzTx/>
              <a:buFontTx/>
              <a:buNone/>
              <a:tabLst/>
              <a:defRPr/>
            </a:pPr>
            <a:fld id="{823FACB9-4E35-4CB3-835A-2EBF55FAEDE3}"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37</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65085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31863" rtl="0" eaLnBrk="1" fontAlgn="base" latinLnBrk="0" hangingPunct="1">
              <a:lnSpc>
                <a:spcPct val="100000"/>
              </a:lnSpc>
              <a:spcBef>
                <a:spcPct val="0"/>
              </a:spcBef>
              <a:spcAft>
                <a:spcPct val="0"/>
              </a:spcAft>
              <a:buClrTx/>
              <a:buSzTx/>
              <a:buFontTx/>
              <a:buNone/>
              <a:tabLst/>
              <a:defRPr/>
            </a:pPr>
            <a:fld id="{823FACB9-4E35-4CB3-835A-2EBF55FAEDE3}"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39</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783914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31863" rtl="0" eaLnBrk="1" fontAlgn="base" latinLnBrk="0" hangingPunct="1">
              <a:lnSpc>
                <a:spcPct val="100000"/>
              </a:lnSpc>
              <a:spcBef>
                <a:spcPct val="0"/>
              </a:spcBef>
              <a:spcAft>
                <a:spcPct val="0"/>
              </a:spcAft>
              <a:buClrTx/>
              <a:buSzTx/>
              <a:buFontTx/>
              <a:buNone/>
              <a:tabLst/>
              <a:defRPr/>
            </a:pPr>
            <a:fld id="{823FACB9-4E35-4CB3-835A-2EBF55FAEDE3}"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40</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571447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9.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0.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1.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40.xml"/><Relationship Id="rId1" Type="http://schemas.openxmlformats.org/officeDocument/2006/relationships/vmlDrawing" Target="../drawings/vmlDrawing6.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41.xml"/><Relationship Id="rId1" Type="http://schemas.openxmlformats.org/officeDocument/2006/relationships/vmlDrawing" Target="../drawings/vmlDrawing7.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42.xml"/><Relationship Id="rId1" Type="http://schemas.openxmlformats.org/officeDocument/2006/relationships/vmlDrawing" Target="../drawings/vmlDrawing8.v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43.xml"/><Relationship Id="rId1" Type="http://schemas.openxmlformats.org/officeDocument/2006/relationships/vmlDrawing" Target="../drawings/vmlDrawing9.vml"/><Relationship Id="rId5" Type="http://schemas.openxmlformats.org/officeDocument/2006/relationships/image" Target="../media/image4.emf"/><Relationship Id="rId4" Type="http://schemas.openxmlformats.org/officeDocument/2006/relationships/oleObject" Target="../embeddings/oleObject5.bin"/></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3" name="TextBox 9"/>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sp>
        <p:nvSpPr>
          <p:cNvPr id="2" name="Interaktive Schaltfläche: Nächste(r) oder Weiter 1">
            <a:hlinkClick r:id="" action="ppaction://hlinkshowjump?jump=nextslide" highlightClick="1"/>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245719" y="914400"/>
            <a:ext cx="8431937" cy="5243513"/>
          </a:xfrm>
          <a:prstGeom prst="rect">
            <a:avLst/>
          </a:prstGeom>
        </p:spPr>
        <p:txBody>
          <a:bodyPr/>
          <a:lstStyle>
            <a:lvl1pPr marL="514350" indent="-514350">
              <a:buFont typeface="+mj-lt"/>
              <a:buAutoNum type="arabicParenR"/>
              <a:defRPr sz="1800" baseline="0">
                <a:solidFill>
                  <a:schemeClr val="tx1">
                    <a:lumMod val="95000"/>
                    <a:lumOff val="5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dirty="0"/>
              <a:t>Click to edit Master text styles</a:t>
            </a:r>
          </a:p>
        </p:txBody>
      </p:sp>
      <p:sp>
        <p:nvSpPr>
          <p:cNvPr id="11"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5"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6"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7"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0"/>
            <a:ext cx="8037576" cy="5243513"/>
          </a:xfrm>
          <a:prstGeom prst="rect">
            <a:avLst/>
          </a:prstGeom>
        </p:spPr>
        <p:txBody>
          <a:bodyPr>
            <a:normAutofit/>
          </a:bodyPr>
          <a:lstStyle>
            <a:lvl1pPr>
              <a:defRPr sz="1800" baseline="0">
                <a:solidFill>
                  <a:schemeClr val="tx1">
                    <a:lumMod val="95000"/>
                    <a:lumOff val="5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0" name="Textfeld 5">
            <a:extLst>
              <a:ext uri="{FF2B5EF4-FFF2-40B4-BE49-F238E27FC236}">
                <a16:creationId xmlns:a16="http://schemas.microsoft.com/office/drawing/2014/main" id="{A2F3EF46-4072-42CB-A34F-1488324FBBE0}"/>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1" name="Gerade Verbindung 10">
            <a:extLst>
              <a:ext uri="{FF2B5EF4-FFF2-40B4-BE49-F238E27FC236}">
                <a16:creationId xmlns:a16="http://schemas.microsoft.com/office/drawing/2014/main" id="{E8BFDF07-DB98-4EDD-9CCE-C8D52FB4999D}"/>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4">
            <a:extLst>
              <a:ext uri="{FF2B5EF4-FFF2-40B4-BE49-F238E27FC236}">
                <a16:creationId xmlns:a16="http://schemas.microsoft.com/office/drawing/2014/main" id="{D68CB096-4E38-4A94-A442-92CE9DA863A5}"/>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0"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3"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6" name="Textfeld 5">
            <a:extLst>
              <a:ext uri="{FF2B5EF4-FFF2-40B4-BE49-F238E27FC236}">
                <a16:creationId xmlns:a16="http://schemas.microsoft.com/office/drawing/2014/main" id="{EC7E9480-3940-4A03-9113-07D1E01CA42F}"/>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4" name="Gerade Verbindung 10">
            <a:extLst>
              <a:ext uri="{FF2B5EF4-FFF2-40B4-BE49-F238E27FC236}">
                <a16:creationId xmlns:a16="http://schemas.microsoft.com/office/drawing/2014/main" id="{0AB0F771-59D0-44FC-8395-CFE3ECC331F5}"/>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5" name="Content Placeholder 4">
            <a:extLst>
              <a:ext uri="{FF2B5EF4-FFF2-40B4-BE49-F238E27FC236}">
                <a16:creationId xmlns:a16="http://schemas.microsoft.com/office/drawing/2014/main" id="{B2356887-AE11-4286-830B-BBDE0B0EFE87}"/>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1"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Gerade Verbindung 10">
            <a:extLst>
              <a:ext uri="{FF2B5EF4-FFF2-40B4-BE49-F238E27FC236}">
                <a16:creationId xmlns:a16="http://schemas.microsoft.com/office/drawing/2014/main" id="{FF414825-12BE-40E5-A2E2-00DDC85CC40D}"/>
              </a:ext>
            </a:extLst>
          </p:cNvPr>
          <p:cNvCxnSpPr/>
          <p:nvPr userDrawn="1"/>
        </p:nvCxnSpPr>
        <p:spPr>
          <a:xfrm>
            <a:off x="32893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0"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5"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6"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lank_1">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9" name="Textfeld 5">
            <a:extLst>
              <a:ext uri="{FF2B5EF4-FFF2-40B4-BE49-F238E27FC236}">
                <a16:creationId xmlns:a16="http://schemas.microsoft.com/office/drawing/2014/main" id="{109982B1-B010-4102-B032-C1BB29686333}"/>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0" name="Gerade Verbindung 10">
            <a:extLst>
              <a:ext uri="{FF2B5EF4-FFF2-40B4-BE49-F238E27FC236}">
                <a16:creationId xmlns:a16="http://schemas.microsoft.com/office/drawing/2014/main" id="{A4EF0E56-D27E-48B6-8DAE-1CD06408EB5D}"/>
              </a:ext>
            </a:extLst>
          </p:cNvPr>
          <p:cNvCxnSpPr/>
          <p:nvPr/>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1" name="Content Placeholder 4">
            <a:extLst>
              <a:ext uri="{FF2B5EF4-FFF2-40B4-BE49-F238E27FC236}">
                <a16:creationId xmlns:a16="http://schemas.microsoft.com/office/drawing/2014/main" id="{DF3BE672-D3E8-404D-9806-00F7D19BD20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lank &amp; Footer">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_2">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2317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2047395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sp>
        <p:nvSpPr>
          <p:cNvPr id="3"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523875" y="259401"/>
            <a:ext cx="2730906"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sp>
        <p:nvSpPr>
          <p:cNvPr id="2"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908255"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640080" y="914400"/>
            <a:ext cx="8037576" cy="5243513"/>
          </a:xfrm>
          <a:prstGeom prst="rect">
            <a:avLst/>
          </a:prstGeom>
        </p:spPr>
        <p:txBody>
          <a:bodyPr/>
          <a:lstStyle>
            <a:lvl1pPr marL="514350" indent="-514350">
              <a:buFont typeface="+mj-lt"/>
              <a:buAutoNum type="arabicParenR"/>
              <a:defRPr sz="1800" baseline="0">
                <a:solidFill>
                  <a:srgbClr val="464646"/>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2002558" y="271485"/>
            <a:ext cx="5647527"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816226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0"/>
            <a:ext cx="8037576" cy="5243513"/>
          </a:xfrm>
          <a:prstGeom prst="rect">
            <a:avLst/>
          </a:prstGeom>
        </p:spPr>
        <p:txBody>
          <a:bodyPr>
            <a:normAutofit/>
          </a:bodyPr>
          <a:lstStyle>
            <a:lvl1pPr>
              <a:defRPr sz="1800" baseline="0">
                <a:solidFill>
                  <a:srgbClr val="464646"/>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707283" y="271485"/>
            <a:ext cx="5659611"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379947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TextBox 9"/>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sp>
        <p:nvSpPr>
          <p:cNvPr id="2" name="Interaktive Schaltfläche: Nächste(r) oder Weiter 1">
            <a:hlinkClick r:id="" action="ppaction://hlinkshowjump?jump=nextslide" highlightClick="1"/>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61012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184275" y="914400"/>
            <a:ext cx="8775451" cy="5243513"/>
          </a:xfrm>
          <a:prstGeom prst="rect">
            <a:avLst/>
          </a:prstGeom>
        </p:spPr>
        <p:txBody>
          <a:bodyPr/>
          <a:lstStyle>
            <a:lvl1pPr marL="514350" indent="-514350">
              <a:buFont typeface="+mj-lt"/>
              <a:buAutoNum type="arabicParenR"/>
              <a:defRPr sz="1800" baseline="0">
                <a:solidFill>
                  <a:schemeClr val="bg1">
                    <a:lumMod val="10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691753" y="271485"/>
            <a:ext cx="6574613"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07283" y="271485"/>
            <a:ext cx="5655583"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26829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013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1298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707283" y="271485"/>
            <a:ext cx="5663639"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435792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965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ull Content with Bulle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AF24A-7875-4908-8A1C-E0D92FD70045}"/>
              </a:ext>
            </a:extLst>
          </p:cNvPr>
          <p:cNvSpPr>
            <a:spLocks noGrp="1"/>
          </p:cNvSpPr>
          <p:nvPr>
            <p:ph idx="1" hasCustomPrompt="1"/>
          </p:nvPr>
        </p:nvSpPr>
        <p:spPr>
          <a:xfrm>
            <a:off x="640080" y="914400"/>
            <a:ext cx="8037576" cy="5239512"/>
          </a:xfrm>
          <a:prstGeom prst="rect">
            <a:avLst/>
          </a:prstGeom>
        </p:spPr>
        <p:txBody>
          <a:bodyPr/>
          <a:lstStyle>
            <a:lvl1pPr marL="285750" indent="-285750">
              <a:buFont typeface="Wingdings" panose="05000000000000000000" pitchFamily="2" charset="2"/>
              <a:buChar char="Ü"/>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2" name="Textfeld 5">
            <a:extLst>
              <a:ext uri="{FF2B5EF4-FFF2-40B4-BE49-F238E27FC236}">
                <a16:creationId xmlns:a16="http://schemas.microsoft.com/office/drawing/2014/main" id="{68AE8A40-59BA-4667-A7BB-7691F13E715D}"/>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3" name="Gerade Verbindung 10">
            <a:extLst>
              <a:ext uri="{FF2B5EF4-FFF2-40B4-BE49-F238E27FC236}">
                <a16:creationId xmlns:a16="http://schemas.microsoft.com/office/drawing/2014/main" id="{BF2E1EEF-3874-47C1-9809-138CE86DC65E}"/>
              </a:ext>
            </a:extLst>
          </p:cNvPr>
          <p:cNvCxnSpPr/>
          <p:nvPr userDrawn="1"/>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4" name="Content Placeholder 4">
            <a:extLst>
              <a:ext uri="{FF2B5EF4-FFF2-40B4-BE49-F238E27FC236}">
                <a16:creationId xmlns:a16="http://schemas.microsoft.com/office/drawing/2014/main" id="{C451CB0B-1C80-4048-8C48-CE3C9B4BA586}"/>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26141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ontent Columns with Bullet Poin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8D6808-68E9-48E5-A692-6DB909B47AA1}"/>
              </a:ext>
            </a:extLst>
          </p:cNvPr>
          <p:cNvSpPr>
            <a:spLocks noGrp="1"/>
          </p:cNvSpPr>
          <p:nvPr>
            <p:ph sz="half" idx="1" hasCustomPrompt="1"/>
          </p:nvPr>
        </p:nvSpPr>
        <p:spPr>
          <a:xfrm>
            <a:off x="640080" y="914400"/>
            <a:ext cx="3867150" cy="5239512"/>
          </a:xfrm>
          <a:prstGeom prst="rect">
            <a:avLst/>
          </a:prstGeom>
        </p:spPr>
        <p:txBody>
          <a:bodyPr/>
          <a:lstStyle>
            <a:lvl1pPr>
              <a:defRPr baseline="0">
                <a:solidFill>
                  <a:srgbClr val="464646"/>
                </a:solidFill>
                <a:latin typeface="Century Gothic" panose="020B0502020202020204" pitchFamily="34" charset="0"/>
              </a:defRPr>
            </a:lvl1pPr>
            <a:lvl2pPr>
              <a:defRPr baseline="0">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4" name="Content Placeholder 3">
            <a:extLst>
              <a:ext uri="{FF2B5EF4-FFF2-40B4-BE49-F238E27FC236}">
                <a16:creationId xmlns:a16="http://schemas.microsoft.com/office/drawing/2014/main" id="{0B5DC819-C738-49F0-A8F1-C9B3D1F5C030}"/>
              </a:ext>
            </a:extLst>
          </p:cNvPr>
          <p:cNvSpPr>
            <a:spLocks noGrp="1"/>
          </p:cNvSpPr>
          <p:nvPr>
            <p:ph sz="half" idx="2" hasCustomPrompt="1"/>
          </p:nvPr>
        </p:nvSpPr>
        <p:spPr>
          <a:xfrm>
            <a:off x="4648200" y="914400"/>
            <a:ext cx="3867150" cy="5239512"/>
          </a:xfrm>
          <a:prstGeom prst="rect">
            <a:avLst/>
          </a:prstGeom>
        </p:spPr>
        <p:txBody>
          <a:bodyPr/>
          <a:lstStyle>
            <a:lvl1pPr>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3" name="Textfeld 5">
            <a:extLst>
              <a:ext uri="{FF2B5EF4-FFF2-40B4-BE49-F238E27FC236}">
                <a16:creationId xmlns:a16="http://schemas.microsoft.com/office/drawing/2014/main" id="{F6DA65EA-C36B-4F48-8BF4-05D6DCDF2A5C}"/>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4" name="Gerade Verbindung 10">
            <a:extLst>
              <a:ext uri="{FF2B5EF4-FFF2-40B4-BE49-F238E27FC236}">
                <a16:creationId xmlns:a16="http://schemas.microsoft.com/office/drawing/2014/main" id="{7494EC00-4E4F-4009-A7DA-C3DD5C6C21AD}"/>
              </a:ext>
            </a:extLst>
          </p:cNvPr>
          <p:cNvCxnSpPr/>
          <p:nvPr userDrawn="1"/>
        </p:nvCxnSpPr>
        <p:spPr>
          <a:xfrm>
            <a:off x="1198746"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E1EA4283-4ABE-4271-B7AD-87CCA245B54E}"/>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901231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3109"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621" y="1621"/>
                        <a:ext cx="1619" cy="1619"/>
                      </a:xfrm>
                      <a:prstGeom prst="rect">
                        <a:avLst/>
                      </a:prstGeom>
                    </p:spPr>
                  </p:pic>
                </p:oleObj>
              </mc:Fallback>
            </mc:AlternateContent>
          </a:graphicData>
        </a:graphic>
      </p:graphicFrame>
      <p:sp>
        <p:nvSpPr>
          <p:cNvPr id="13314" name="Title"/>
          <p:cNvSpPr>
            <a:spLocks noGrp="1" noChangeArrowheads="1"/>
          </p:cNvSpPr>
          <p:nvPr>
            <p:ph type="ctrTitle"/>
          </p:nvPr>
        </p:nvSpPr>
        <p:spPr bwMode="auto">
          <a:xfrm>
            <a:off x="547224" y="2024539"/>
            <a:ext cx="6236208" cy="492443"/>
          </a:xfrm>
          <a:prstGeom prst="rect">
            <a:avLst/>
          </a:prstGeom>
        </p:spPr>
        <p:txBody>
          <a:bodyPr wrap="square" anchor="t">
            <a:spAutoFit/>
          </a:bodyPr>
          <a:lstStyle>
            <a:lvl1pPr algn="l">
              <a:defRPr sz="3200" b="1" baseline="0">
                <a:solidFill>
                  <a:srgbClr val="5B9BC8"/>
                </a:solidFill>
                <a:latin typeface="+mj-lt"/>
                <a:ea typeface="+mj-ea"/>
              </a:defRPr>
            </a:lvl1pPr>
          </a:lstStyle>
          <a:p>
            <a:pPr lvl="0" latinLnBrk="0"/>
            <a:r>
              <a:rPr lang="en-US" noProof="0"/>
              <a:t>Click to edit Master title style</a:t>
            </a:r>
            <a:endParaRPr lang="en-US" noProof="0" dirty="0"/>
          </a:p>
        </p:txBody>
      </p:sp>
      <p:sp>
        <p:nvSpPr>
          <p:cNvPr id="13315" name="Subtitle"/>
          <p:cNvSpPr>
            <a:spLocks noGrp="1" noChangeArrowheads="1"/>
          </p:cNvSpPr>
          <p:nvPr>
            <p:ph type="subTitle" idx="1"/>
          </p:nvPr>
        </p:nvSpPr>
        <p:spPr bwMode="auto">
          <a:xfrm>
            <a:off x="547224" y="3563300"/>
            <a:ext cx="6236208" cy="307777"/>
          </a:xfrm>
          <a:prstGeom prst="rect">
            <a:avLst/>
          </a:prstGeom>
        </p:spPr>
        <p:txBody>
          <a:bodyPr wrap="square">
            <a:spAutoFit/>
          </a:bodyPr>
          <a:lstStyle>
            <a:lvl1pPr algn="l">
              <a:defRPr sz="2000" b="0" cap="none" baseline="0">
                <a:solidFill>
                  <a:schemeClr val="accent6"/>
                </a:solidFill>
                <a:latin typeface="+mn-lt"/>
                <a:ea typeface="+mn-ea"/>
              </a:defRPr>
            </a:lvl1pPr>
          </a:lstStyle>
          <a:p>
            <a:pPr lvl="0" latinLnBrk="0"/>
            <a:r>
              <a:rPr lang="en-US" noProof="0"/>
              <a:t>Click to edit Master subtitle style</a:t>
            </a:r>
            <a:endParaRPr lang="en-US" noProof="0" dirty="0"/>
          </a:p>
        </p:txBody>
      </p:sp>
      <p:sp>
        <p:nvSpPr>
          <p:cNvPr id="57" name="Document type" hidden="1"/>
          <p:cNvSpPr txBox="1">
            <a:spLocks noChangeArrowheads="1"/>
          </p:cNvSpPr>
          <p:nvPr/>
        </p:nvSpPr>
        <p:spPr bwMode="auto">
          <a:xfrm>
            <a:off x="547224" y="4917395"/>
            <a:ext cx="62362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l" eaLnBrk="1" hangingPunct="1">
              <a:defRPr/>
            </a:pPr>
            <a:r>
              <a:rPr lang="en-US" sz="1400" b="0" baseline="0" dirty="0">
                <a:solidFill>
                  <a:schemeClr val="accent6"/>
                </a:solidFill>
                <a:latin typeface="+mn-lt"/>
              </a:rPr>
              <a:t>Document type | Date</a:t>
            </a:r>
          </a:p>
        </p:txBody>
      </p:sp>
      <p:sp>
        <p:nvSpPr>
          <p:cNvPr id="6" name="Content Placeholder 1">
            <a:extLst>
              <a:ext uri="{FF2B5EF4-FFF2-40B4-BE49-F238E27FC236}">
                <a16:creationId xmlns:a16="http://schemas.microsoft.com/office/drawing/2014/main" id="{6AFF9870-E835-4C2E-A5C6-78B59EB1DF58}"/>
              </a:ext>
            </a:extLst>
          </p:cNvPr>
          <p:cNvSpPr txBox="1">
            <a:spLocks/>
          </p:cNvSpPr>
          <p:nvPr/>
        </p:nvSpPr>
        <p:spPr>
          <a:xfrm>
            <a:off x="547224" y="679706"/>
            <a:ext cx="8012138" cy="1014637"/>
          </a:xfrm>
          <a:prstGeom prst="rect">
            <a:avLst/>
          </a:prstGeom>
        </p:spPr>
        <p:txBody>
          <a:bodyPr wrap="square" lIns="0" tIns="0" rIns="0" bIns="0">
            <a:sp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5B9BD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err="1">
                <a:ln>
                  <a:noFill/>
                </a:ln>
                <a:solidFill>
                  <a:srgbClr val="5B9BD5"/>
                </a:solidFill>
                <a:effectLst/>
                <a:uLnTx/>
                <a:uFillTx/>
                <a:latin typeface="Century Gothic" panose="020F0302020204030204"/>
                <a:ea typeface="+mn-ea"/>
                <a:cs typeface="+mn-cs"/>
              </a:rPr>
              <a:t>CalACES</a:t>
            </a: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 / </a:t>
            </a:r>
            <a:r>
              <a:rPr kumimoji="0" lang="en-US" sz="3200" b="0" i="0" u="none" strike="noStrike" kern="1200" cap="none" spc="0" normalizeH="0" baseline="0" noProof="0" dirty="0" err="1">
                <a:ln>
                  <a:noFill/>
                </a:ln>
                <a:solidFill>
                  <a:srgbClr val="5B9BD5"/>
                </a:solidFill>
                <a:effectLst/>
                <a:uLnTx/>
                <a:uFillTx/>
                <a:latin typeface="Century Gothic" panose="020F0302020204030204"/>
                <a:ea typeface="+mn-ea"/>
                <a:cs typeface="+mn-cs"/>
              </a:rPr>
              <a:t>CalSAWS</a:t>
            </a: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Assessment &amp; Planning</a:t>
            </a:r>
          </a:p>
        </p:txBody>
      </p:sp>
      <p:sp>
        <p:nvSpPr>
          <p:cNvPr id="7" name="Disclaimer">
            <a:extLst>
              <a:ext uri="{FF2B5EF4-FFF2-40B4-BE49-F238E27FC236}">
                <a16:creationId xmlns:a16="http://schemas.microsoft.com/office/drawing/2014/main" id="{106FED67-C50F-4E2E-B83F-0420F585B9B1}"/>
              </a:ext>
            </a:extLst>
          </p:cNvPr>
          <p:cNvSpPr txBox="1"/>
          <p:nvPr/>
        </p:nvSpPr>
        <p:spPr>
          <a:xfrm>
            <a:off x="547223" y="5238557"/>
            <a:ext cx="7939161" cy="861774"/>
          </a:xfrm>
          <a:prstGeom prst="rect">
            <a:avLst/>
          </a:prstGeom>
          <a:noFill/>
        </p:spPr>
        <p:txBody>
          <a:bodyPr vert="horz" wrap="square" lIns="0" tIns="0" rIns="0" bIns="0" rtlCol="0" anchor="b">
            <a:spAutoFit/>
          </a:bodyPr>
          <a:lstStyle/>
          <a:p>
            <a:r>
              <a:rPr lang="en-US" sz="1400" b="1" dirty="0">
                <a:latin typeface="+mj-lt"/>
              </a:rPr>
              <a:t>CONFIDENTIAL DRAFT – DO NOT DISTRIBUTE</a:t>
            </a:r>
            <a:r>
              <a:rPr lang="en-US" sz="1400" dirty="0">
                <a:latin typeface="+mj-lt"/>
              </a:rPr>
              <a:t>
Any use of this material without specific permission of the Project Team is strictly prohibited. This document is commercially sensitive – not to be shared with vendors or any other party outside of project team. </a:t>
            </a:r>
          </a:p>
        </p:txBody>
      </p:sp>
    </p:spTree>
    <p:extLst>
      <p:ext uri="{BB962C8B-B14F-4D97-AF65-F5344CB8AC3E}">
        <p14:creationId xmlns:p14="http://schemas.microsoft.com/office/powerpoint/2010/main" val="1143811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352">
          <p15:clr>
            <a:srgbClr val="FBAE40"/>
          </p15:clr>
        </p15:guide>
        <p15:guide id="2" pos="288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33"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2. Slide Title"/>
          <p:cNvSpPr>
            <a:spLocks noGrp="1"/>
          </p:cNvSpPr>
          <p:nvPr>
            <p:ph type="title"/>
          </p:nvPr>
        </p:nvSpPr>
        <p:spPr bwMode="auto"/>
        <p:txBody>
          <a:bodyPr/>
          <a:lstStyle/>
          <a:p>
            <a:r>
              <a:rPr lang="en-US"/>
              <a:t>Click to edit Master title style</a:t>
            </a:r>
            <a:endParaRPr lang="en-US" dirty="0"/>
          </a:p>
        </p:txBody>
      </p:sp>
      <p:sp>
        <p:nvSpPr>
          <p:cNvPr id="5" name="Disclaimer">
            <a:extLst>
              <a:ext uri="{FF2B5EF4-FFF2-40B4-BE49-F238E27FC236}">
                <a16:creationId xmlns:a16="http://schemas.microsoft.com/office/drawing/2014/main" id="{FC587D26-4911-43FE-BA14-215D32F8C93B}"/>
              </a:ext>
            </a:extLst>
          </p:cNvPr>
          <p:cNvSpPr txBox="1"/>
          <p:nvPr/>
        </p:nvSpPr>
        <p:spPr>
          <a:xfrm>
            <a:off x="310848" y="6452499"/>
            <a:ext cx="8497249"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1770532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5617">
          <p15:clr>
            <a:srgbClr val="F26B43"/>
          </p15:clr>
        </p15:guide>
        <p15:guide id="2" pos="76">
          <p15:clr>
            <a:srgbClr val="F26B43"/>
          </p15:clr>
        </p15:guide>
        <p15:guide id="3" orient="horz" pos="583">
          <p15:clr>
            <a:srgbClr val="F26B43"/>
          </p15:clr>
        </p15:guide>
        <p15:guide id="4" orient="horz" pos="3990">
          <p15:clr>
            <a:srgbClr val="F26B43"/>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57"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en-GB" dirty="0"/>
          </a:p>
        </p:txBody>
      </p:sp>
      <p:sp>
        <p:nvSpPr>
          <p:cNvPr id="5" name="Disclaimer">
            <a:extLst>
              <a:ext uri="{FF2B5EF4-FFF2-40B4-BE49-F238E27FC236}">
                <a16:creationId xmlns:a16="http://schemas.microsoft.com/office/drawing/2014/main" id="{53FF48F8-ADF5-4431-9009-4E31F7337D42}"/>
              </a:ext>
            </a:extLst>
          </p:cNvPr>
          <p:cNvSpPr txBox="1"/>
          <p:nvPr/>
        </p:nvSpPr>
        <p:spPr>
          <a:xfrm>
            <a:off x="310848" y="6452499"/>
            <a:ext cx="8534571"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844181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8229"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621" y="1621"/>
                        <a:ext cx="1619" cy="1619"/>
                      </a:xfrm>
                      <a:prstGeom prst="rect">
                        <a:avLst/>
                      </a:prstGeom>
                    </p:spPr>
                  </p:pic>
                </p:oleObj>
              </mc:Fallback>
            </mc:AlternateContent>
          </a:graphicData>
        </a:graphic>
      </p:graphicFrame>
      <p:sp>
        <p:nvSpPr>
          <p:cNvPr id="13314" name="Title"/>
          <p:cNvSpPr>
            <a:spLocks noGrp="1" noChangeArrowheads="1"/>
          </p:cNvSpPr>
          <p:nvPr>
            <p:ph type="ctrTitle"/>
          </p:nvPr>
        </p:nvSpPr>
        <p:spPr bwMode="auto">
          <a:xfrm>
            <a:off x="547224" y="2024539"/>
            <a:ext cx="6236208" cy="492443"/>
          </a:xfrm>
          <a:prstGeom prst="rect">
            <a:avLst/>
          </a:prstGeom>
        </p:spPr>
        <p:txBody>
          <a:bodyPr wrap="square" anchor="t">
            <a:spAutoFit/>
          </a:bodyPr>
          <a:lstStyle>
            <a:lvl1pPr algn="l">
              <a:defRPr sz="3200" b="1" baseline="0">
                <a:solidFill>
                  <a:srgbClr val="5B9BC8"/>
                </a:solidFill>
                <a:latin typeface="+mj-lt"/>
                <a:ea typeface="+mj-ea"/>
              </a:defRPr>
            </a:lvl1pPr>
          </a:lstStyle>
          <a:p>
            <a:pPr lvl="0" latinLnBrk="0"/>
            <a:r>
              <a:rPr lang="en-US" noProof="0"/>
              <a:t>Click to edit Master title style</a:t>
            </a:r>
            <a:endParaRPr lang="en-US" noProof="0" dirty="0"/>
          </a:p>
        </p:txBody>
      </p:sp>
      <p:sp>
        <p:nvSpPr>
          <p:cNvPr id="13315" name="Subtitle"/>
          <p:cNvSpPr>
            <a:spLocks noGrp="1" noChangeArrowheads="1"/>
          </p:cNvSpPr>
          <p:nvPr>
            <p:ph type="subTitle" idx="1"/>
          </p:nvPr>
        </p:nvSpPr>
        <p:spPr bwMode="auto">
          <a:xfrm>
            <a:off x="547224" y="3563300"/>
            <a:ext cx="6236208" cy="307777"/>
          </a:xfrm>
          <a:prstGeom prst="rect">
            <a:avLst/>
          </a:prstGeom>
        </p:spPr>
        <p:txBody>
          <a:bodyPr wrap="square">
            <a:spAutoFit/>
          </a:bodyPr>
          <a:lstStyle>
            <a:lvl1pPr algn="l">
              <a:defRPr sz="2000" b="0" cap="none" baseline="0">
                <a:solidFill>
                  <a:schemeClr val="accent6"/>
                </a:solidFill>
                <a:latin typeface="+mn-lt"/>
                <a:ea typeface="+mn-ea"/>
              </a:defRPr>
            </a:lvl1pPr>
          </a:lstStyle>
          <a:p>
            <a:pPr lvl="0" latinLnBrk="0"/>
            <a:r>
              <a:rPr lang="en-US" noProof="0"/>
              <a:t>Click to edit Master subtitle style</a:t>
            </a:r>
            <a:endParaRPr lang="en-US" noProof="0" dirty="0"/>
          </a:p>
        </p:txBody>
      </p:sp>
      <p:sp>
        <p:nvSpPr>
          <p:cNvPr id="57" name="Document type" hidden="1"/>
          <p:cNvSpPr txBox="1">
            <a:spLocks noChangeArrowheads="1"/>
          </p:cNvSpPr>
          <p:nvPr/>
        </p:nvSpPr>
        <p:spPr bwMode="auto">
          <a:xfrm>
            <a:off x="547224" y="4917395"/>
            <a:ext cx="62362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l" eaLnBrk="1" hangingPunct="1">
              <a:defRPr/>
            </a:pPr>
            <a:r>
              <a:rPr lang="en-US" sz="1400" b="0" baseline="0" dirty="0">
                <a:solidFill>
                  <a:schemeClr val="accent6"/>
                </a:solidFill>
                <a:latin typeface="+mn-lt"/>
              </a:rPr>
              <a:t>Document type | Date</a:t>
            </a:r>
          </a:p>
        </p:txBody>
      </p:sp>
      <p:sp>
        <p:nvSpPr>
          <p:cNvPr id="6" name="Content Placeholder 1">
            <a:extLst>
              <a:ext uri="{FF2B5EF4-FFF2-40B4-BE49-F238E27FC236}">
                <a16:creationId xmlns:a16="http://schemas.microsoft.com/office/drawing/2014/main" id="{6AFF9870-E835-4C2E-A5C6-78B59EB1DF58}"/>
              </a:ext>
            </a:extLst>
          </p:cNvPr>
          <p:cNvSpPr txBox="1">
            <a:spLocks/>
          </p:cNvSpPr>
          <p:nvPr/>
        </p:nvSpPr>
        <p:spPr>
          <a:xfrm>
            <a:off x="547224" y="679706"/>
            <a:ext cx="8012138" cy="1014637"/>
          </a:xfrm>
          <a:prstGeom prst="rect">
            <a:avLst/>
          </a:prstGeom>
        </p:spPr>
        <p:txBody>
          <a:bodyPr wrap="square" lIns="0" tIns="0" rIns="0" bIns="0">
            <a:sp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5B9BD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CalACES / CalSAWS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Assessment &amp; Planning</a:t>
            </a:r>
          </a:p>
        </p:txBody>
      </p:sp>
      <p:sp>
        <p:nvSpPr>
          <p:cNvPr id="7" name="Disclaimer">
            <a:extLst>
              <a:ext uri="{FF2B5EF4-FFF2-40B4-BE49-F238E27FC236}">
                <a16:creationId xmlns:a16="http://schemas.microsoft.com/office/drawing/2014/main" id="{106FED67-C50F-4E2E-B83F-0420F585B9B1}"/>
              </a:ext>
            </a:extLst>
          </p:cNvPr>
          <p:cNvSpPr txBox="1"/>
          <p:nvPr/>
        </p:nvSpPr>
        <p:spPr>
          <a:xfrm>
            <a:off x="547223" y="5238557"/>
            <a:ext cx="7939161" cy="861774"/>
          </a:xfrm>
          <a:prstGeom prst="rect">
            <a:avLst/>
          </a:prstGeom>
          <a:noFill/>
        </p:spPr>
        <p:txBody>
          <a:bodyPr vert="horz" wrap="square" lIns="0" tIns="0" rIns="0" bIns="0" rtlCol="0" anchor="b">
            <a:spAutoFit/>
          </a:bodyPr>
          <a:lstStyle/>
          <a:p>
            <a:r>
              <a:rPr lang="en-US" sz="1400" b="1" dirty="0">
                <a:latin typeface="+mj-lt"/>
              </a:rPr>
              <a:t>CONFIDENTIAL DRAFT – DO NOT DISTRIBUTE</a:t>
            </a:r>
            <a:r>
              <a:rPr lang="en-US" sz="1400" dirty="0">
                <a:latin typeface="+mj-lt"/>
              </a:rPr>
              <a:t>
Any use of this material without specific permission of the Project Team is strictly prohibited. This document is commercially sensitive – not to be shared with vendors or any other party outside of project team. </a:t>
            </a:r>
          </a:p>
        </p:txBody>
      </p:sp>
    </p:spTree>
    <p:extLst>
      <p:ext uri="{BB962C8B-B14F-4D97-AF65-F5344CB8AC3E}">
        <p14:creationId xmlns:p14="http://schemas.microsoft.com/office/powerpoint/2010/main" val="2767438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352">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184275" y="914400"/>
            <a:ext cx="8775450" cy="5243513"/>
          </a:xfrm>
          <a:prstGeom prst="rect">
            <a:avLst/>
          </a:prstGeom>
        </p:spPr>
        <p:txBody>
          <a:bodyPr>
            <a:normAutofit/>
          </a:bodyPr>
          <a:lstStyle>
            <a:lvl1pPr>
              <a:defRPr sz="1800" baseline="0">
                <a:solidFill>
                  <a:schemeClr val="bg1">
                    <a:lumMod val="10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19" y="259401"/>
            <a:ext cx="2142639"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5522"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683509" y="271485"/>
            <a:ext cx="6654936"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253"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2. Slide Title"/>
          <p:cNvSpPr>
            <a:spLocks noGrp="1"/>
          </p:cNvSpPr>
          <p:nvPr>
            <p:ph type="title"/>
          </p:nvPr>
        </p:nvSpPr>
        <p:spPr bwMode="auto"/>
        <p:txBody>
          <a:bodyPr/>
          <a:lstStyle/>
          <a:p>
            <a:r>
              <a:rPr lang="en-US"/>
              <a:t>Click to edit Master title style</a:t>
            </a:r>
            <a:endParaRPr lang="en-US" dirty="0"/>
          </a:p>
        </p:txBody>
      </p:sp>
      <p:sp>
        <p:nvSpPr>
          <p:cNvPr id="5" name="Disclaimer">
            <a:extLst>
              <a:ext uri="{FF2B5EF4-FFF2-40B4-BE49-F238E27FC236}">
                <a16:creationId xmlns:a16="http://schemas.microsoft.com/office/drawing/2014/main" id="{FC587D26-4911-43FE-BA14-215D32F8C93B}"/>
              </a:ext>
            </a:extLst>
          </p:cNvPr>
          <p:cNvSpPr txBox="1"/>
          <p:nvPr/>
        </p:nvSpPr>
        <p:spPr>
          <a:xfrm>
            <a:off x="310848" y="6452499"/>
            <a:ext cx="8497249"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548579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5617">
          <p15:clr>
            <a:srgbClr val="F26B43"/>
          </p15:clr>
        </p15:guide>
        <p15:guide id="2" pos="76">
          <p15:clr>
            <a:srgbClr val="F26B43"/>
          </p15:clr>
        </p15:guide>
        <p15:guide id="3" orient="horz" pos="583">
          <p15:clr>
            <a:srgbClr val="F26B43"/>
          </p15:clr>
        </p15:guide>
        <p15:guide id="4" orient="horz" pos="3990">
          <p15:clr>
            <a:srgbClr val="F26B43"/>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77"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en-GB" dirty="0"/>
          </a:p>
        </p:txBody>
      </p:sp>
      <p:sp>
        <p:nvSpPr>
          <p:cNvPr id="5" name="Disclaimer">
            <a:extLst>
              <a:ext uri="{FF2B5EF4-FFF2-40B4-BE49-F238E27FC236}">
                <a16:creationId xmlns:a16="http://schemas.microsoft.com/office/drawing/2014/main" id="{53FF48F8-ADF5-4431-9009-4E31F7337D42}"/>
              </a:ext>
            </a:extLst>
          </p:cNvPr>
          <p:cNvSpPr txBox="1"/>
          <p:nvPr/>
        </p:nvSpPr>
        <p:spPr>
          <a:xfrm>
            <a:off x="310848" y="6452499"/>
            <a:ext cx="8534571"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742592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254AD88C-1B56-4CDF-913A-BF229FB165BC}"/>
              </a:ext>
            </a:extLst>
          </p:cNvPr>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301" name="think-cell Slide" r:id="rId4" imgW="473" imgH="473" progId="TCLayout.ActiveDocument.1">
                  <p:embed/>
                </p:oleObj>
              </mc:Choice>
              <mc:Fallback>
                <p:oleObj name="think-cell Slide" r:id="rId4" imgW="473" imgH="473" progId="TCLayout.ActiveDocument.1">
                  <p:embed/>
                  <p:pic>
                    <p:nvPicPr>
                      <p:cNvPr id="7" name="Object 6" hidden="1">
                        <a:extLst>
                          <a:ext uri="{FF2B5EF4-FFF2-40B4-BE49-F238E27FC236}">
                            <a16:creationId xmlns:a16="http://schemas.microsoft.com/office/drawing/2014/main" id="{254AD88C-1B56-4CDF-913A-BF229FB165BC}"/>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739822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fld id="{9CBE4134-3562-4A9A-BDDF-42D885B7E82E}" type="datetime1">
              <a:rPr lang="en-US" altLang="en-US" smtClean="0"/>
              <a:t>7/13/2018</a:t>
            </a:fld>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r>
              <a:rPr lang="en-US" altLang="en-US" dirty="0"/>
              <a:t>Add a footer</a:t>
            </a:r>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32626865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AA1632CA-067C-49E3-84BE-C8CAEF378F1A}" type="datetime1">
              <a:rPr lang="en-US" altLang="en-US" smtClean="0"/>
              <a:t>7/13/2018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8981847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5"/>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fld id="{6EF14429-4770-4685-B742-384E77766055}" type="datetime1">
              <a:rPr lang="en-US" altLang="en-US" smtClean="0"/>
              <a:t>7/13/2018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9603640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149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fld id="{38FF09D3-84BD-442D-B805-1254200A554E}" type="datetime1">
              <a:rPr lang="en-US" altLang="en-US" smtClean="0"/>
              <a:t>7/13/2018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4618794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fld id="{835A1F16-8BE1-4AAB-BF70-6F915CCCAA49}" type="datetime1">
              <a:rPr lang="en-US" altLang="en-US" smtClean="0"/>
              <a:t>7/13/2018</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Add a footer</a:t>
            </a:r>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10350503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B0FDA298-5888-48A4-9C1A-F709867998D7}" type="datetime1">
              <a:rPr lang="en-US" altLang="en-US" smtClean="0"/>
              <a:t>7/13/2018</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Add a footer</a:t>
            </a:r>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11773507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F151B35D-6B20-41B0-B504-AD0302B85C91}" type="datetime1">
              <a:rPr lang="en-US" altLang="en-US" smtClean="0"/>
              <a:t>7/13/2018</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Add a footer</a:t>
            </a:r>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325591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218358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86320"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54305" y="271485"/>
            <a:ext cx="6609965"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0" y="1435100"/>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fld id="{23003EB7-1436-46E3-8A48-16496A179661}" type="datetime1">
              <a:rPr lang="en-US" altLang="en-US" smtClean="0"/>
              <a:t>7/13/2018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15139291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BC8C4CA0-AEBE-4D0B-98AC-79D4D67C1E19}" type="datetime1">
              <a:rPr lang="en-US" altLang="en-US" smtClean="0"/>
              <a:t>7/13/2018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163917981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7BC4D458-551C-4CBF-BA5A-B501AAC65D4C}" type="datetime1">
              <a:rPr lang="en-US" altLang="en-US" smtClean="0"/>
              <a:t>7/13/2018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37791591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690FC5E6-F30D-4694-B8E0-E69BD4F60E29}" type="datetime1">
              <a:rPr lang="en-US" altLang="en-US" smtClean="0"/>
              <a:t>7/13/2018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12062966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fld id="{5EDED018-2C2C-4967-AD1D-CA51F6017C17}" type="datetime1">
              <a:rPr lang="en-US" altLang="en-US" smtClean="0"/>
              <a:t>7/13/2018</a:t>
            </a:fld>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r>
              <a:rPr lang="en-US" altLang="en-US" dirty="0"/>
              <a:t>Add a footer</a:t>
            </a:r>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40871081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58FB689B-8045-4158-932A-49483FB23C36}" type="datetime1">
              <a:rPr lang="en-US" altLang="en-US" smtClean="0"/>
              <a:t>7/13/2018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39966943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5"/>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fld id="{516B97C2-FB35-4674-B303-5D21966B1E06}" type="datetime1">
              <a:rPr lang="en-US" altLang="en-US" smtClean="0"/>
              <a:t>7/13/2018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9426331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149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fld id="{D9BC2062-3C36-4AF9-A80D-F4CEA75B65E7}" type="datetime1">
              <a:rPr lang="en-US" altLang="en-US" smtClean="0"/>
              <a:t>7/13/2018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387690048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normAutofit/>
          </a:bodyPr>
          <a:lstStyle>
            <a:lvl1pPr algn="l" rtl="0" eaLnBrk="1" fontAlgn="base" hangingPunct="1">
              <a:defRPr lang="en-US" sz="2800" dirty="0">
                <a:solidFill>
                  <a:schemeClr val="tx1"/>
                </a:solidFill>
                <a:latin typeface="+mn-lt"/>
                <a:ea typeface="+mn-ea"/>
                <a:cs typeface="+mn-cs"/>
              </a:defRPr>
            </a:lvl1pPr>
            <a:lvl2pPr algn="l" rtl="0" eaLnBrk="1" fontAlgn="base" hangingPunct="1">
              <a:defRPr lang="en-US" sz="2800" dirty="0">
                <a:solidFill>
                  <a:schemeClr val="tx1"/>
                </a:solidFill>
                <a:latin typeface="+mn-lt"/>
                <a:ea typeface="+mn-ea"/>
                <a:cs typeface="+mn-cs"/>
              </a:defRPr>
            </a:lvl2pPr>
            <a:lvl3pPr algn="l" rtl="0" eaLnBrk="1" fontAlgn="base" hangingPunct="1">
              <a:defRPr lang="en-US" sz="2800" dirty="0">
                <a:solidFill>
                  <a:schemeClr val="tx1"/>
                </a:solidFill>
                <a:latin typeface="+mn-lt"/>
                <a:ea typeface="+mn-ea"/>
                <a:cs typeface="+mn-cs"/>
              </a:defRPr>
            </a:lvl3pPr>
            <a:lvl4pPr marL="1658938" indent="-228600" algn="l" rtl="0" eaLnBrk="1" fontAlgn="base" hangingPunct="1">
              <a:defRPr lang="en-US" sz="2800" dirty="0">
                <a:solidFill>
                  <a:schemeClr val="tx1"/>
                </a:solidFill>
                <a:latin typeface="+mn-lt"/>
                <a:ea typeface="+mn-ea"/>
                <a:cs typeface="+mn-cs"/>
              </a:defRPr>
            </a:lvl4pPr>
            <a:lvl5pPr marL="1944688" indent="-188913" algn="l" rtl="0" eaLnBrk="1" fontAlgn="base" hangingPunct="1">
              <a:defRPr lang="en-GB" sz="2800" dirty="0">
                <a:solidFill>
                  <a:schemeClr val="tx1"/>
                </a:solidFill>
                <a:latin typeface="+mn-lt"/>
                <a:ea typeface="+mn-ea"/>
                <a:cs typeface="+mn-cs"/>
              </a:defRPr>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1" y="182176"/>
            <a:ext cx="5587999" cy="1341823"/>
          </a:xfrm>
        </p:spPr>
        <p:txBody>
          <a:bodyPr>
            <a:noAutofit/>
          </a:bodyPr>
          <a:lstStyle>
            <a:lvl1pPr algn="l" rtl="0" eaLnBrk="1" fontAlgn="base" hangingPunct="1">
              <a:spcBef>
                <a:spcPct val="0"/>
              </a:spcBef>
              <a:spcAft>
                <a:spcPct val="0"/>
              </a:spcAft>
              <a:defRPr lang="en-GB" sz="2800" b="1" dirty="0">
                <a:solidFill>
                  <a:schemeClr val="tx2"/>
                </a:solidFill>
                <a:latin typeface="+mj-lt"/>
                <a:ea typeface="+mj-ea"/>
                <a:cs typeface="+mj-cs"/>
              </a:defRPr>
            </a:lvl1pPr>
          </a:lstStyle>
          <a:p>
            <a:r>
              <a:rPr lang="en-US" dirty="0"/>
              <a:t>Slide title: can span two lines of the slide and uses this font color (28pt) </a:t>
            </a:r>
            <a:endParaRPr lang="en-GB" dirty="0"/>
          </a:p>
        </p:txBody>
      </p:sp>
    </p:spTree>
    <p:extLst>
      <p:ext uri="{BB962C8B-B14F-4D97-AF65-F5344CB8AC3E}">
        <p14:creationId xmlns:p14="http://schemas.microsoft.com/office/powerpoint/2010/main" val="5086170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fld id="{A596B79D-DE0B-48DD-8CFC-0FFAE6FEC24A}" type="datetime1">
              <a:rPr lang="en-US" altLang="en-US" smtClean="0"/>
              <a:t>7/13/2018</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Add a footer</a:t>
            </a:r>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3467152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tx1"/>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B725824E-E93B-4ECD-8FCC-9238740A3AAC}" type="datetime1">
              <a:rPr lang="en-US" altLang="en-US" smtClean="0"/>
              <a:t>7/13/2018</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Add a footer</a:t>
            </a:r>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398065145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9468F5D-B058-4C62-B849-77927185E9F7}" type="datetime1">
              <a:rPr lang="en-US" altLang="en-US" smtClean="0"/>
              <a:t>7/13/2018</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Add a footer</a:t>
            </a:r>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378242824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0" y="1435100"/>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fld id="{4E2C1672-BD6C-4AEA-AD6A-A4FA2C7F4779}" type="datetime1">
              <a:rPr lang="en-US" altLang="en-US" smtClean="0"/>
              <a:t>7/13/2018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113607896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D78A5809-6542-4A21-8F2B-E12A3F656065}" type="datetime1">
              <a:rPr lang="en-US" altLang="en-US" smtClean="0"/>
              <a:t>7/13/2018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35002764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9805134F-074A-4FAC-8CCC-2120C8DD2350}" type="datetime1">
              <a:rPr lang="en-US" altLang="en-US" smtClean="0"/>
              <a:t>7/13/2018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7352089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BD5819CB-5C3E-4126-97D1-2F8EE367080E}" type="datetime1">
              <a:rPr lang="en-US" altLang="en-US" smtClean="0"/>
              <a:t>7/13/2018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2664657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25047" y="294207"/>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693034" y="271485"/>
            <a:ext cx="6686259" cy="338554"/>
          </a:xfrm>
          <a:prstGeom prst="rect">
            <a:avLst/>
          </a:prstGeom>
        </p:spPr>
        <p:txBody>
          <a:bodyPr lIns="0" rIns="0" anchor="ctr"/>
          <a:lstStyle>
            <a:lvl1pPr>
              <a:defRPr sz="1600" b="1">
                <a:solidFill>
                  <a:schemeClr val="tx1"/>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Full Content with Bulle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AF24A-7875-4908-8A1C-E0D92FD70045}"/>
              </a:ext>
            </a:extLst>
          </p:cNvPr>
          <p:cNvSpPr>
            <a:spLocks noGrp="1"/>
          </p:cNvSpPr>
          <p:nvPr>
            <p:ph idx="1" hasCustomPrompt="1"/>
          </p:nvPr>
        </p:nvSpPr>
        <p:spPr>
          <a:xfrm>
            <a:off x="197922" y="914400"/>
            <a:ext cx="8748156" cy="5239512"/>
          </a:xfrm>
          <a:prstGeom prst="rect">
            <a:avLst/>
          </a:prstGeom>
        </p:spPr>
        <p:txBody>
          <a:bodyPr/>
          <a:lstStyle>
            <a:lvl1pPr marL="214313" indent="-214313">
              <a:buFont typeface="Wingdings" panose="05000000000000000000" pitchFamily="2" charset="2"/>
              <a:buChar char="Ü"/>
              <a:defRPr>
                <a:solidFill>
                  <a:schemeClr val="tx1">
                    <a:lumMod val="95000"/>
                    <a:lumOff val="5000"/>
                  </a:schemeClr>
                </a:solidFill>
                <a:latin typeface="Century Gothic" panose="020B0502020202020204" pitchFamily="34" charset="0"/>
              </a:defRPr>
            </a:lvl1pPr>
            <a:lvl2pPr>
              <a:defRPr>
                <a:solidFill>
                  <a:schemeClr val="tx1">
                    <a:lumMod val="95000"/>
                    <a:lumOff val="5000"/>
                  </a:schemeClr>
                </a:solidFill>
                <a:latin typeface="Century Gothic" panose="020B0502020202020204" pitchFamily="34" charset="0"/>
              </a:defRPr>
            </a:lvl2pPr>
            <a:lvl3pPr>
              <a:defRPr>
                <a:solidFill>
                  <a:schemeClr val="tx1">
                    <a:lumMod val="95000"/>
                    <a:lumOff val="5000"/>
                  </a:schemeClr>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9" name="Textfeld 5">
            <a:extLst>
              <a:ext uri="{FF2B5EF4-FFF2-40B4-BE49-F238E27FC236}">
                <a16:creationId xmlns:a16="http://schemas.microsoft.com/office/drawing/2014/main" id="{AF6EE7DE-84FE-4EFE-B053-3C2E2520DB27}"/>
              </a:ext>
            </a:extLst>
          </p:cNvPr>
          <p:cNvSpPr txBox="1"/>
          <p:nvPr userDrawn="1"/>
        </p:nvSpPr>
        <p:spPr>
          <a:xfrm>
            <a:off x="245719" y="290179"/>
            <a:ext cx="1920240" cy="276999"/>
          </a:xfrm>
          <a:prstGeom prst="rect">
            <a:avLst/>
          </a:prstGeom>
          <a:noFill/>
        </p:spPr>
        <p:txBody>
          <a:bodyPr wrap="square" lIns="0" rIns="0" rtlCol="0" anchor="ctr">
            <a:spAutoFit/>
          </a:bodyPr>
          <a:lstStyle/>
          <a:p>
            <a:pPr algn="l"/>
            <a:r>
              <a:rPr lang="de-DE" sz="1200" baseline="0" dirty="0">
                <a:solidFill>
                  <a:schemeClr val="tx1">
                    <a:lumMod val="60000"/>
                    <a:lumOff val="40000"/>
                  </a:schemeClr>
                </a:solidFill>
                <a:latin typeface="Century Gothic" panose="020B0502020202020204" pitchFamily="34" charset="0"/>
              </a:rPr>
              <a:t>CalACES-CalSAWS</a:t>
            </a:r>
          </a:p>
        </p:txBody>
      </p:sp>
      <p:cxnSp>
        <p:nvCxnSpPr>
          <p:cNvPr id="10" name="Gerade Verbindung 10">
            <a:extLst>
              <a:ext uri="{FF2B5EF4-FFF2-40B4-BE49-F238E27FC236}">
                <a16:creationId xmlns:a16="http://schemas.microsoft.com/office/drawing/2014/main" id="{FF414825-12BE-40E5-A2E2-00DDC85CC40D}"/>
              </a:ext>
            </a:extLst>
          </p:cNvPr>
          <p:cNvCxnSpPr/>
          <p:nvPr userDrawn="1"/>
        </p:nvCxnSpPr>
        <p:spPr>
          <a:xfrm>
            <a:off x="2137170" y="294209"/>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1"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2192456" y="258785"/>
            <a:ext cx="6609965" cy="338554"/>
          </a:xfrm>
          <a:prstGeom prst="rect">
            <a:avLst/>
          </a:prstGeom>
        </p:spPr>
        <p:txBody>
          <a:bodyPr lIns="0" rIns="0" anchor="ctr"/>
          <a:lstStyle>
            <a:lvl1pPr marL="0" indent="0">
              <a:buFontTx/>
              <a:buNone/>
              <a:defRPr sz="1200" b="1">
                <a:solidFill>
                  <a:schemeClr val="bg1">
                    <a:lumMod val="10000"/>
                  </a:schemeClr>
                </a:solidFill>
                <a:latin typeface="Century Gothic" panose="020B0502020202020204" pitchFamily="34" charset="0"/>
              </a:defRPr>
            </a:lvl1pPr>
            <a:lvl2pPr marL="342900" indent="0">
              <a:buNone/>
              <a:defRPr/>
            </a:lvl2pPr>
          </a:lstStyle>
          <a:p>
            <a:pPr lvl="0"/>
            <a:r>
              <a:rPr lang="en-US" dirty="0"/>
              <a:t>Edit Master text styles</a:t>
            </a:r>
          </a:p>
        </p:txBody>
      </p:sp>
    </p:spTree>
    <p:extLst>
      <p:ext uri="{BB962C8B-B14F-4D97-AF65-F5344CB8AC3E}">
        <p14:creationId xmlns:p14="http://schemas.microsoft.com/office/powerpoint/2010/main" val="2276269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4"/>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18" y="3489116"/>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5"/>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6" Type="http://schemas.openxmlformats.org/officeDocument/2006/relationships/theme" Target="../theme/theme2.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tags" Target="../tags/tag3.xml"/><Relationship Id="rId13" Type="http://schemas.openxmlformats.org/officeDocument/2006/relationships/tags" Target="../tags/tag8.xml"/><Relationship Id="rId18" Type="http://schemas.openxmlformats.org/officeDocument/2006/relationships/tags" Target="../tags/tag13.xml"/><Relationship Id="rId3" Type="http://schemas.openxmlformats.org/officeDocument/2006/relationships/slideLayout" Target="../slideLayouts/slideLayout28.xml"/><Relationship Id="rId21" Type="http://schemas.openxmlformats.org/officeDocument/2006/relationships/tags" Target="../tags/tag16.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5" Type="http://schemas.openxmlformats.org/officeDocument/2006/relationships/image" Target="../media/image1.emf"/><Relationship Id="rId2" Type="http://schemas.openxmlformats.org/officeDocument/2006/relationships/slideLayout" Target="../slideLayouts/slideLayout27.xml"/><Relationship Id="rId16" Type="http://schemas.openxmlformats.org/officeDocument/2006/relationships/tags" Target="../tags/tag11.xml"/><Relationship Id="rId20" Type="http://schemas.openxmlformats.org/officeDocument/2006/relationships/tags" Target="../tags/tag15.xml"/><Relationship Id="rId1" Type="http://schemas.openxmlformats.org/officeDocument/2006/relationships/slideLayout" Target="../slideLayouts/slideLayout26.xml"/><Relationship Id="rId6" Type="http://schemas.openxmlformats.org/officeDocument/2006/relationships/tags" Target="../tags/tag1.xml"/><Relationship Id="rId11" Type="http://schemas.openxmlformats.org/officeDocument/2006/relationships/tags" Target="../tags/tag6.xml"/><Relationship Id="rId24" Type="http://schemas.openxmlformats.org/officeDocument/2006/relationships/oleObject" Target="../embeddings/oleObject1.bin"/><Relationship Id="rId5" Type="http://schemas.openxmlformats.org/officeDocument/2006/relationships/vmlDrawing" Target="../drawings/vmlDrawing1.vml"/><Relationship Id="rId15" Type="http://schemas.openxmlformats.org/officeDocument/2006/relationships/tags" Target="../tags/tag10.xml"/><Relationship Id="rId23" Type="http://schemas.openxmlformats.org/officeDocument/2006/relationships/tags" Target="../tags/tag18.xml"/><Relationship Id="rId10" Type="http://schemas.openxmlformats.org/officeDocument/2006/relationships/tags" Target="../tags/tag5.xml"/><Relationship Id="rId19" Type="http://schemas.openxmlformats.org/officeDocument/2006/relationships/tags" Target="../tags/tag14.xml"/><Relationship Id="rId4" Type="http://schemas.openxmlformats.org/officeDocument/2006/relationships/theme" Target="../theme/theme4.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tags" Target="../tags/tag17.xml"/></Relationships>
</file>

<file path=ppt/slideMasters/_rels/slideMaster5.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tags" Target="../tags/tag28.xml"/><Relationship Id="rId18" Type="http://schemas.openxmlformats.org/officeDocument/2006/relationships/tags" Target="../tags/tag33.xml"/><Relationship Id="rId26" Type="http://schemas.openxmlformats.org/officeDocument/2006/relationships/image" Target="../media/image1.emf"/><Relationship Id="rId3" Type="http://schemas.openxmlformats.org/officeDocument/2006/relationships/slideLayout" Target="../slideLayouts/slideLayout31.xml"/><Relationship Id="rId21" Type="http://schemas.openxmlformats.org/officeDocument/2006/relationships/tags" Target="../tags/tag36.xml"/><Relationship Id="rId7" Type="http://schemas.openxmlformats.org/officeDocument/2006/relationships/tags" Target="../tags/tag22.xml"/><Relationship Id="rId12" Type="http://schemas.openxmlformats.org/officeDocument/2006/relationships/tags" Target="../tags/tag27.xml"/><Relationship Id="rId17" Type="http://schemas.openxmlformats.org/officeDocument/2006/relationships/tags" Target="../tags/tag32.xml"/><Relationship Id="rId25" Type="http://schemas.openxmlformats.org/officeDocument/2006/relationships/oleObject" Target="../embeddings/oleObject1.bin"/><Relationship Id="rId2" Type="http://schemas.openxmlformats.org/officeDocument/2006/relationships/slideLayout" Target="../slideLayouts/slideLayout30.xml"/><Relationship Id="rId16" Type="http://schemas.openxmlformats.org/officeDocument/2006/relationships/tags" Target="../tags/tag31.xml"/><Relationship Id="rId20" Type="http://schemas.openxmlformats.org/officeDocument/2006/relationships/tags" Target="../tags/tag35.xml"/><Relationship Id="rId1" Type="http://schemas.openxmlformats.org/officeDocument/2006/relationships/slideLayout" Target="../slideLayouts/slideLayout29.xml"/><Relationship Id="rId6" Type="http://schemas.openxmlformats.org/officeDocument/2006/relationships/vmlDrawing" Target="../drawings/vmlDrawing5.vml"/><Relationship Id="rId11" Type="http://schemas.openxmlformats.org/officeDocument/2006/relationships/tags" Target="../tags/tag26.xml"/><Relationship Id="rId24" Type="http://schemas.openxmlformats.org/officeDocument/2006/relationships/tags" Target="../tags/tag39.xml"/><Relationship Id="rId5" Type="http://schemas.openxmlformats.org/officeDocument/2006/relationships/theme" Target="../theme/theme5.xml"/><Relationship Id="rId15" Type="http://schemas.openxmlformats.org/officeDocument/2006/relationships/tags" Target="../tags/tag30.xml"/><Relationship Id="rId23" Type="http://schemas.openxmlformats.org/officeDocument/2006/relationships/tags" Target="../tags/tag38.xml"/><Relationship Id="rId10" Type="http://schemas.openxmlformats.org/officeDocument/2006/relationships/tags" Target="../tags/tag25.xml"/><Relationship Id="rId19" Type="http://schemas.openxmlformats.org/officeDocument/2006/relationships/tags" Target="../tags/tag34.xml"/><Relationship Id="rId4" Type="http://schemas.openxmlformats.org/officeDocument/2006/relationships/slideLayout" Target="../slideLayouts/slideLayout32.xml"/><Relationship Id="rId9" Type="http://schemas.openxmlformats.org/officeDocument/2006/relationships/tags" Target="../tags/tag24.xml"/><Relationship Id="rId14" Type="http://schemas.openxmlformats.org/officeDocument/2006/relationships/tags" Target="../tags/tag29.xml"/><Relationship Id="rId22" Type="http://schemas.openxmlformats.org/officeDocument/2006/relationships/tags" Target="../tags/tag3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image" Target="../media/image5.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6.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theme" Target="../theme/theme7.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693" r:id="rId1"/>
    <p:sldLayoutId id="2147483690" r:id="rId2"/>
    <p:sldLayoutId id="2147483696" r:id="rId3"/>
    <p:sldLayoutId id="2147483694" r:id="rId4"/>
    <p:sldLayoutId id="2147483692" r:id="rId5"/>
    <p:sldLayoutId id="2147483697" r:id="rId6"/>
    <p:sldLayoutId id="2147483695" r:id="rId7"/>
    <p:sldLayoutId id="2147483739"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06" r:id="rId9"/>
    <p:sldLayoutId id="2147483707" r:id="rId10"/>
    <p:sldLayoutId id="2147483708" r:id="rId11"/>
    <p:sldLayoutId id="2147483709" r:id="rId12"/>
    <p:sldLayoutId id="2147483710" r:id="rId13"/>
    <p:sldLayoutId id="2147483711" r:id="rId14"/>
    <p:sldLayoutId id="2147483712"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5FD6543-4665-4D09-975B-E500615C0587}"/>
              </a:ext>
            </a:extLst>
          </p:cNvPr>
          <p:cNvSpPr>
            <a:spLocks noGrp="1"/>
          </p:cNvSpPr>
          <p:nvPr>
            <p:ph type="body" idx="1"/>
          </p:nvPr>
        </p:nvSpPr>
        <p:spPr>
          <a:xfrm>
            <a:off x="640080" y="914400"/>
            <a:ext cx="8037576" cy="5239512"/>
          </a:xfrm>
          <a:prstGeom prst="rect">
            <a:avLst/>
          </a:prstGeom>
        </p:spPr>
        <p:txBody>
          <a:bodyPr vert="horz" lIns="91440" tIns="45720" rIns="91440" bIns="45720" rtlCol="0">
            <a:normAutofit/>
          </a:bodyPr>
          <a:lstStyle/>
          <a:p>
            <a:pPr lvl="0"/>
            <a:r>
              <a:rPr lang="en-US" dirty="0"/>
              <a:t>First level</a:t>
            </a:r>
          </a:p>
          <a:p>
            <a:pPr lvl="1"/>
            <a:r>
              <a:rPr lang="en-US" dirty="0"/>
              <a:t>Second level</a:t>
            </a:r>
          </a:p>
          <a:p>
            <a:pPr lvl="2"/>
            <a:r>
              <a:rPr lang="en-US" dirty="0"/>
              <a:t>Third level</a:t>
            </a:r>
          </a:p>
        </p:txBody>
      </p:sp>
      <p:sp>
        <p:nvSpPr>
          <p:cNvPr id="7" name="TextBox 9">
            <a:extLst>
              <a:ext uri="{FF2B5EF4-FFF2-40B4-BE49-F238E27FC236}">
                <a16:creationId xmlns:a16="http://schemas.microsoft.com/office/drawing/2014/main" id="{5F21A84E-4DCC-462E-8ADC-6B963768608F}"/>
              </a:ext>
            </a:extLst>
          </p:cNvPr>
          <p:cNvSpPr txBox="1"/>
          <p:nvPr/>
        </p:nvSpPr>
        <p:spPr>
          <a:xfrm>
            <a:off x="8075191"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8" name="Interaktive Schaltfläche: Nächste(r) oder Weiter 1">
            <a:hlinkClick r:id="" action="ppaction://hlinkshowjump?jump=nextslide" highlightClick="1"/>
            <a:extLst>
              <a:ext uri="{FF2B5EF4-FFF2-40B4-BE49-F238E27FC236}">
                <a16:creationId xmlns:a16="http://schemas.microsoft.com/office/drawing/2014/main" id="{3455E179-862E-4171-B29A-094DC0E50EE9}"/>
              </a:ext>
            </a:extLst>
          </p:cNvPr>
          <p:cNvSpPr/>
          <p:nvPr/>
        </p:nvSpPr>
        <p:spPr>
          <a:xfrm>
            <a:off x="7639849"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9" name="Interaktive Schaltfläche: Nächste(r) oder Weiter 7">
            <a:hlinkClick r:id="" action="ppaction://hlinkshowjump?jump=previousslide" highlightClick="1"/>
            <a:extLst>
              <a:ext uri="{FF2B5EF4-FFF2-40B4-BE49-F238E27FC236}">
                <a16:creationId xmlns:a16="http://schemas.microsoft.com/office/drawing/2014/main" id="{1803DE55-7D3B-4B80-BAE7-FFDFECDE90CD}"/>
              </a:ext>
            </a:extLst>
          </p:cNvPr>
          <p:cNvSpPr/>
          <p:nvPr/>
        </p:nvSpPr>
        <p:spPr>
          <a:xfrm rot="10800000">
            <a:off x="7362698" y="6584950"/>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a:extLst>
              <a:ext uri="{FF2B5EF4-FFF2-40B4-BE49-F238E27FC236}">
                <a16:creationId xmlns:a16="http://schemas.microsoft.com/office/drawing/2014/main" id="{52158256-C78F-498B-9439-0A4A2A341364}"/>
              </a:ext>
            </a:extLst>
          </p:cNvPr>
          <p:cNvCxnSpPr/>
          <p:nvPr/>
        </p:nvCxnSpPr>
        <p:spPr>
          <a:xfrm>
            <a:off x="7556483" y="6531769"/>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0366972"/>
      </p:ext>
    </p:extLst>
  </p:cSld>
  <p:clrMap bg1="lt1" tx1="dk1" bg2="lt2" tx2="dk2" accent1="accent1" accent2="accent2" accent3="accent3" accent4="accent4" accent5="accent5" accent6="accent6" hlink="hlink" folHlink="folHlink"/>
  <p:sldLayoutIdLst>
    <p:sldLayoutId id="2147483727" r:id="rId1"/>
    <p:sldLayoutId id="2147483728"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12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5B9BD5"/>
        </a:buClr>
        <a:buFont typeface="Wingdings" panose="05000000000000000000" pitchFamily="2" charset="2"/>
        <a:buChar char="Ü"/>
        <a:defRPr sz="1800" kern="1200">
          <a:solidFill>
            <a:srgbClr val="464646"/>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Clr>
          <a:srgbClr val="5B9BD5"/>
        </a:buClr>
        <a:buFont typeface="Acumin Pro Condensed Thin" panose="020B0206020202020204" pitchFamily="34" charset="0"/>
        <a:buChar char="▶"/>
        <a:defRPr sz="1600" kern="1200">
          <a:solidFill>
            <a:srgbClr val="464646"/>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Clr>
          <a:srgbClr val="5B9BD5"/>
        </a:buClr>
        <a:buFont typeface="Symbol" panose="05050102010706020507" pitchFamily="18" charset="2"/>
        <a:buChar char="®"/>
        <a:defRPr sz="1350" kern="1200">
          <a:solidFill>
            <a:schemeClr val="bg2">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2085" name="think-cell Slide" r:id="rId24" imgW="270" imgH="270" progId="TCLayout.ActiveDocument.1">
                  <p:embed/>
                </p:oleObj>
              </mc:Choice>
              <mc:Fallback>
                <p:oleObj name="think-cell Slide" r:id="rId24" imgW="270" imgH="270" progId="TCLayout.ActiveDocument.1">
                  <p:embed/>
                  <p:pic>
                    <p:nvPicPr>
                      <p:cNvPr id="2" name="Object 1" hidden="1"/>
                      <p:cNvPicPr/>
                      <p:nvPr/>
                    </p:nvPicPr>
                    <p:blipFill>
                      <a:blip r:embed="rId25"/>
                      <a:stretch>
                        <a:fillRect/>
                      </a:stretch>
                    </p:blipFill>
                    <p:spPr>
                      <a:xfrm>
                        <a:off x="0" y="0"/>
                        <a:ext cx="161984" cy="161974"/>
                      </a:xfrm>
                      <a:prstGeom prst="rect">
                        <a:avLst/>
                      </a:prstGeom>
                    </p:spPr>
                  </p:pic>
                </p:oleObj>
              </mc:Fallback>
            </mc:AlternateContent>
          </a:graphicData>
        </a:graphic>
      </p:graphicFrame>
      <p:sp>
        <p:nvSpPr>
          <p:cNvPr id="6" name="Rectangle 5" hidden="1"/>
          <p:cNvSpPr/>
          <p:nvPr>
            <p:custDataLst>
              <p:tags r:id="rId7"/>
            </p:custDataLst>
          </p:nvPr>
        </p:nvSpPr>
        <p:spPr bwMode="auto">
          <a:xfrm>
            <a:off x="0" y="0"/>
            <a:ext cx="161984" cy="16197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1665" dirty="0">
              <a:solidFill>
                <a:srgbClr val="000000"/>
              </a:solidFill>
              <a:sym typeface="Arial" panose="020B0604020202020204" pitchFamily="34" charset="0"/>
            </a:endParaRPr>
          </a:p>
        </p:txBody>
      </p:sp>
      <p:cxnSp>
        <p:nvCxnSpPr>
          <p:cNvPr id="59"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cxnSp>
        <p:nvCxnSpPr>
          <p:cNvPr id="61"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sp>
        <p:nvSpPr>
          <p:cNvPr id="62" name="Textfeld 5">
            <a:extLst>
              <a:ext uri="{FF2B5EF4-FFF2-40B4-BE49-F238E27FC236}">
                <a16:creationId xmlns:a16="http://schemas.microsoft.com/office/drawing/2014/main" id="{45C01C7D-49DC-4FA4-957F-E1FE00988F7C}"/>
              </a:ext>
            </a:extLst>
          </p:cNvPr>
          <p:cNvSpPr txBox="1"/>
          <p:nvPr/>
        </p:nvSpPr>
        <p:spPr>
          <a:xfrm>
            <a:off x="-34713" y="217392"/>
            <a:ext cx="1068867" cy="461665"/>
          </a:xfrm>
          <a:prstGeom prst="rect">
            <a:avLst/>
          </a:prstGeom>
          <a:noFill/>
        </p:spPr>
        <p:txBody>
          <a:bodyPr wrap="square" rtlCol="0" anchor="ctr">
            <a:spAutoFit/>
          </a:bodyPr>
          <a:lstStyle/>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CalACES /</a:t>
            </a:r>
          </a:p>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CalSAWS</a:t>
            </a:r>
            <a:endParaRPr lang="de-DE" sz="1100" dirty="0">
              <a:solidFill>
                <a:srgbClr val="464646">
                  <a:lumMod val="60000"/>
                  <a:lumOff val="40000"/>
                </a:srgbClr>
              </a:solidFill>
              <a:latin typeface="Century Gothic" panose="020B0502020202020204" pitchFamily="34" charset="0"/>
            </a:endParaRPr>
          </a:p>
        </p:txBody>
      </p:sp>
      <p:sp>
        <p:nvSpPr>
          <p:cNvPr id="104" name="Slide Number"/>
          <p:cNvSpPr txBox="1">
            <a:spLocks/>
          </p:cNvSpPr>
          <p:nvPr/>
        </p:nvSpPr>
        <p:spPr bwMode="auto">
          <a:xfrm>
            <a:off x="8813169" y="6627912"/>
            <a:ext cx="157094" cy="153888"/>
          </a:xfrm>
          <a:prstGeom prst="rect">
            <a:avLst/>
          </a:prstGeom>
        </p:spPr>
        <p:txBody>
          <a:bodyPr vert="horz" wrap="none" lIns="0" tIns="0" rIns="0" bIns="0" rtlCol="0" anchor="b">
            <a:spAutoFit/>
          </a:bodyPr>
          <a:lstStyle>
            <a:defPPr>
              <a:defRPr lang="en-US"/>
            </a:defPPr>
            <a:lvl1pPr>
              <a:defRPr sz="1000" baseline="0">
                <a:latin typeface="+mn-lt"/>
              </a:defRPr>
            </a:lvl1pPr>
          </a:lstStyle>
          <a:p>
            <a:pPr algn="r"/>
            <a:fld id="{42C328C1-A84F-4A39-A664-DBA00541A8C6}" type="slidenum">
              <a:rPr lang="en-US" sz="1000" baseline="0" smtClean="0">
                <a:solidFill>
                  <a:schemeClr val="tx1"/>
                </a:solidFill>
                <a:latin typeface="+mn-lt"/>
              </a:rPr>
              <a:pPr algn="r"/>
              <a:t>‹#›</a:t>
            </a:fld>
            <a:endParaRPr lang="en-US" sz="1000" baseline="0" dirty="0">
              <a:solidFill>
                <a:schemeClr val="tx1"/>
              </a:solidFill>
              <a:latin typeface="+mn-lt"/>
            </a:endParaRPr>
          </a:p>
        </p:txBody>
      </p:sp>
      <p:sp>
        <p:nvSpPr>
          <p:cNvPr id="19" name="Title Placeholder 2"/>
          <p:cNvSpPr>
            <a:spLocks noGrp="1" noChangeArrowheads="1"/>
          </p:cNvSpPr>
          <p:nvPr>
            <p:ph type="title"/>
          </p:nvPr>
        </p:nvSpPr>
        <p:spPr bwMode="auto">
          <a:xfrm>
            <a:off x="1034154" y="235954"/>
            <a:ext cx="79361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latinLnBrk="0"/>
            <a:r>
              <a:rPr lang="en-US"/>
              <a:t>Click to edit Master title style</a:t>
            </a:r>
            <a:endParaRPr lang="en-US" noProof="0" dirty="0"/>
          </a:p>
        </p:txBody>
      </p:sp>
      <p:sp>
        <p:nvSpPr>
          <p:cNvPr id="10" name="1. On-page tracker" hidden="1"/>
          <p:cNvSpPr>
            <a:spLocks noChangeArrowheads="1"/>
          </p:cNvSpPr>
          <p:nvPr/>
        </p:nvSpPr>
        <p:spPr bwMode="auto">
          <a:xfrm>
            <a:off x="1034154" y="9525"/>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1400" cap="all" baseline="0" dirty="0">
                <a:solidFill>
                  <a:schemeClr val="accent6"/>
                </a:solidFill>
                <a:latin typeface="+mn-lt"/>
                <a:ea typeface="+mn-ea"/>
              </a:rPr>
              <a:t>Tracker</a:t>
            </a:r>
          </a:p>
        </p:txBody>
      </p:sp>
      <p:sp>
        <p:nvSpPr>
          <p:cNvPr id="11" name="3. Unit of measure" hidden="1"/>
          <p:cNvSpPr txBox="1">
            <a:spLocks noChangeArrowheads="1"/>
          </p:cNvSpPr>
          <p:nvPr/>
        </p:nvSpPr>
        <p:spPr bwMode="auto">
          <a:xfrm>
            <a:off x="1034154" y="559065"/>
            <a:ext cx="793610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600" baseline="0" dirty="0">
                <a:solidFill>
                  <a:schemeClr val="accent6"/>
                </a:solidFill>
                <a:latin typeface="+mn-lt"/>
                <a:ea typeface="+mn-ea"/>
              </a:rPr>
              <a:t>Unit of measure</a:t>
            </a:r>
          </a:p>
        </p:txBody>
      </p:sp>
      <p:grpSp>
        <p:nvGrpSpPr>
          <p:cNvPr id="7" name="Slide Elements" hidden="1"/>
          <p:cNvGrpSpPr/>
          <p:nvPr/>
        </p:nvGrpSpPr>
        <p:grpSpPr bwMode="auto">
          <a:xfrm>
            <a:off x="174943" y="6422022"/>
            <a:ext cx="8795320" cy="359778"/>
            <a:chOff x="174947" y="6402040"/>
            <a:chExt cx="8796525" cy="359778"/>
          </a:xfrm>
        </p:grpSpPr>
        <p:sp>
          <p:nvSpPr>
            <p:cNvPr id="13" name="4. Footnote"/>
            <p:cNvSpPr txBox="1">
              <a:spLocks noChangeArrowheads="1"/>
            </p:cNvSpPr>
            <p:nvPr/>
          </p:nvSpPr>
          <p:spPr bwMode="auto">
            <a:xfrm>
              <a:off x="174948" y="6402040"/>
              <a:ext cx="87965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000" baseline="0" dirty="0">
                  <a:solidFill>
                    <a:schemeClr val="tx1"/>
                  </a:solidFill>
                  <a:latin typeface="+mn-lt"/>
                  <a:ea typeface="+mn-ea"/>
                </a:rPr>
                <a:t>1 Footnote</a:t>
              </a:r>
            </a:p>
          </p:txBody>
        </p:sp>
        <p:sp>
          <p:nvSpPr>
            <p:cNvPr id="14" name="5. Source"/>
            <p:cNvSpPr>
              <a:spLocks noChangeArrowheads="1"/>
            </p:cNvSpPr>
            <p:nvPr/>
          </p:nvSpPr>
          <p:spPr bwMode="auto">
            <a:xfrm>
              <a:off x="174947" y="6607930"/>
              <a:ext cx="83701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571500" indent="-571500" defTabSz="913526">
                <a:tabLst>
                  <a:tab pos="571500" algn="l"/>
                </a:tabLst>
              </a:pPr>
              <a:r>
                <a:rPr lang="en-US" sz="1000" baseline="0" dirty="0">
                  <a:solidFill>
                    <a:schemeClr val="tx1"/>
                  </a:solidFill>
                  <a:latin typeface="+mn-lt"/>
                  <a:ea typeface="+mn-ea"/>
                </a:rPr>
                <a:t>SOURCE: Source</a:t>
              </a:r>
            </a:p>
          </p:txBody>
        </p:sp>
      </p:grpSp>
      <p:sp>
        <p:nvSpPr>
          <p:cNvPr id="3" name="Text Placeholder 2"/>
          <p:cNvSpPr>
            <a:spLocks noGrp="1"/>
          </p:cNvSpPr>
          <p:nvPr>
            <p:ph type="body" idx="1"/>
          </p:nvPr>
        </p:nvSpPr>
        <p:spPr bwMode="auto">
          <a:xfrm>
            <a:off x="1482156" y="1991016"/>
            <a:ext cx="4389768" cy="1231106"/>
          </a:xfrm>
          <a:prstGeom prst="rect">
            <a:avLst/>
          </a:prstGeom>
        </p:spPr>
        <p:txBody>
          <a:bodyPr vert="horz" lIns="0" tIns="0" rIns="0" bIns="0" rtlCol="0">
            <a:spAutoFit/>
          </a:bodyPr>
          <a:lstStyle/>
          <a:p>
            <a:pPr lvl="0" latinLnBrk="0"/>
            <a:r>
              <a:rPr lang="en-US"/>
              <a:t>Edit Master text styles</a:t>
            </a:r>
          </a:p>
          <a:p>
            <a:pPr lvl="1" latinLnBrk="0"/>
            <a:r>
              <a:rPr lang="en-US"/>
              <a:t>Second level</a:t>
            </a:r>
          </a:p>
          <a:p>
            <a:pPr lvl="2" latinLnBrk="0"/>
            <a:r>
              <a:rPr lang="en-US"/>
              <a:t>Third level</a:t>
            </a:r>
          </a:p>
          <a:p>
            <a:pPr lvl="3" latinLnBrk="0"/>
            <a:r>
              <a:rPr lang="en-US"/>
              <a:t>Fourth level</a:t>
            </a:r>
          </a:p>
          <a:p>
            <a:pPr lvl="4" latinLnBrk="0"/>
            <a:r>
              <a:rPr lang="en-US"/>
              <a:t>Fifth level</a:t>
            </a:r>
            <a:endParaRPr lang="en-US" dirty="0"/>
          </a:p>
        </p:txBody>
      </p:sp>
      <p:grpSp>
        <p:nvGrpSpPr>
          <p:cNvPr id="15" name="ACET" hidden="1"/>
          <p:cNvGrpSpPr>
            <a:grpSpLocks/>
          </p:cNvGrpSpPr>
          <p:nvPr/>
        </p:nvGrpSpPr>
        <p:grpSpPr bwMode="auto">
          <a:xfrm>
            <a:off x="1482155" y="1405701"/>
            <a:ext cx="4389768" cy="510220"/>
            <a:chOff x="915" y="715"/>
            <a:chExt cx="2686" cy="315"/>
          </a:xfrm>
        </p:grpSpPr>
        <p:cxnSp>
          <p:nvCxnSpPr>
            <p:cNvPr id="16" name="AutoShape 249"/>
            <p:cNvCxnSpPr>
              <a:cxnSpLocks noChangeShapeType="1"/>
              <a:stCxn id="18" idx="4"/>
              <a:endCxn id="18" idx="6"/>
            </p:cNvCxnSpPr>
            <p:nvPr/>
          </p:nvCxnSpPr>
          <p:spPr bwMode="auto">
            <a:xfrm>
              <a:off x="915" y="1030"/>
              <a:ext cx="2686" cy="0"/>
            </a:xfrm>
            <a:prstGeom prst="straightConnector1">
              <a:avLst/>
            </a:prstGeom>
            <a:noFill/>
            <a:ln w="9525">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utoShape 250"/>
            <p:cNvSpPr>
              <a:spLocks noChangeArrowheads="1"/>
            </p:cNvSpPr>
            <p:nvPr/>
          </p:nvSpPr>
          <p:spPr bwMode="auto">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sz="1600" b="1" baseline="0" dirty="0">
                  <a:solidFill>
                    <a:srgbClr val="000000"/>
                  </a:solidFill>
                  <a:latin typeface="+mn-lt"/>
                  <a:ea typeface="+mn-ea"/>
                </a:rPr>
                <a:t>Title</a:t>
              </a:r>
            </a:p>
            <a:p>
              <a:r>
                <a:rPr lang="en-US" sz="1600" baseline="0" dirty="0">
                  <a:solidFill>
                    <a:schemeClr val="accent6"/>
                  </a:solidFill>
                  <a:latin typeface="+mn-lt"/>
                  <a:ea typeface="+mn-ea"/>
                </a:rPr>
                <a:t>Unit of measure</a:t>
              </a:r>
            </a:p>
          </p:txBody>
        </p:sp>
      </p:grpSp>
      <p:grpSp>
        <p:nvGrpSpPr>
          <p:cNvPr id="63" name="LegendBoxes" hidden="1"/>
          <p:cNvGrpSpPr>
            <a:grpSpLocks/>
          </p:cNvGrpSpPr>
          <p:nvPr/>
        </p:nvGrpSpPr>
        <p:grpSpPr bwMode="auto">
          <a:xfrm>
            <a:off x="8143175" y="287598"/>
            <a:ext cx="827088" cy="996951"/>
            <a:chOff x="4936" y="176"/>
            <a:chExt cx="521" cy="628"/>
          </a:xfrm>
        </p:grpSpPr>
        <p:sp>
          <p:nvSpPr>
            <p:cNvPr id="64" name="Legend1"/>
            <p:cNvSpPr>
              <a:spLocks noChangeArrowheads="1"/>
            </p:cNvSpPr>
            <p:nvPr/>
          </p:nvSpPr>
          <p:spPr bwMode="auto">
            <a:xfrm>
              <a:off x="5096" y="17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66" name="Legend2"/>
            <p:cNvSpPr>
              <a:spLocks noChangeArrowheads="1"/>
            </p:cNvSpPr>
            <p:nvPr/>
          </p:nvSpPr>
          <p:spPr bwMode="auto">
            <a:xfrm>
              <a:off x="5096" y="34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68" name="Legend3"/>
            <p:cNvSpPr>
              <a:spLocks noChangeArrowheads="1"/>
            </p:cNvSpPr>
            <p:nvPr/>
          </p:nvSpPr>
          <p:spPr bwMode="auto">
            <a:xfrm>
              <a:off x="5096" y="517"/>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70" name="Legend4"/>
            <p:cNvSpPr>
              <a:spLocks noChangeArrowheads="1"/>
            </p:cNvSpPr>
            <p:nvPr/>
          </p:nvSpPr>
          <p:spPr bwMode="auto">
            <a:xfrm>
              <a:off x="5096" y="688"/>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72" name="LegendLines" hidden="1"/>
          <p:cNvGrpSpPr>
            <a:grpSpLocks/>
          </p:cNvGrpSpPr>
          <p:nvPr/>
        </p:nvGrpSpPr>
        <p:grpSpPr bwMode="auto">
          <a:xfrm>
            <a:off x="7835200" y="287598"/>
            <a:ext cx="1135063" cy="730251"/>
            <a:chOff x="4750" y="176"/>
            <a:chExt cx="71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6" name="Legend1"/>
            <p:cNvSpPr>
              <a:spLocks noChangeArrowheads="1"/>
            </p:cNvSpPr>
            <p:nvPr/>
          </p:nvSpPr>
          <p:spPr bwMode="auto">
            <a:xfrm>
              <a:off x="5104" y="176"/>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7" name="Legend2"/>
            <p:cNvSpPr>
              <a:spLocks noChangeArrowheads="1"/>
            </p:cNvSpPr>
            <p:nvPr/>
          </p:nvSpPr>
          <p:spPr bwMode="auto">
            <a:xfrm>
              <a:off x="5104" y="344"/>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8" name="Legend3"/>
            <p:cNvSpPr>
              <a:spLocks noChangeArrowheads="1"/>
            </p:cNvSpPr>
            <p:nvPr/>
          </p:nvSpPr>
          <p:spPr bwMode="auto">
            <a:xfrm>
              <a:off x="5104" y="520"/>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grpSp>
      <p:grpSp>
        <p:nvGrpSpPr>
          <p:cNvPr id="79" name="LegendMoons" hidden="1"/>
          <p:cNvGrpSpPr/>
          <p:nvPr/>
        </p:nvGrpSpPr>
        <p:grpSpPr bwMode="auto">
          <a:xfrm>
            <a:off x="8075713" y="287598"/>
            <a:ext cx="894550" cy="1306516"/>
            <a:chOff x="7875175" y="286625"/>
            <a:chExt cx="894550" cy="1306516"/>
          </a:xfrm>
        </p:grpSpPr>
        <p:grpSp>
          <p:nvGrpSpPr>
            <p:cNvPr id="80" name="MoonLegend2"/>
            <p:cNvGrpSpPr>
              <a:grpSpLocks noChangeAspect="1"/>
            </p:cNvGrpSpPr>
            <p:nvPr>
              <p:custDataLst>
                <p:tags r:id="rId9"/>
              </p:custDataLst>
            </p:nvPr>
          </p:nvGrpSpPr>
          <p:grpSpPr bwMode="auto">
            <a:xfrm>
              <a:off x="7875175" y="560866"/>
              <a:ext cx="209550" cy="209551"/>
              <a:chOff x="1694" y="2044"/>
              <a:chExt cx="160" cy="160"/>
            </a:xfrm>
          </p:grpSpPr>
          <p:sp>
            <p:nvSpPr>
              <p:cNvPr id="98" name="Oval 41"/>
              <p:cNvSpPr>
                <a:spLocks noChangeAspect="1" noChangeArrowheads="1"/>
              </p:cNvSpPr>
              <p:nvPr>
                <p:custDataLst>
                  <p:tags r:id="rId22"/>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9" name="Arc 42"/>
              <p:cNvSpPr>
                <a:spLocks noChangeAspect="1"/>
              </p:cNvSpPr>
              <p:nvPr>
                <p:custDataLst>
                  <p:tags r:id="rId23"/>
                </p:custDataLst>
              </p:nvPr>
            </p:nvSpPr>
            <p:spPr bwMode="auto">
              <a:xfrm>
                <a:off x="1694" y="2044"/>
                <a:ext cx="160" cy="160"/>
              </a:xfrm>
              <a:prstGeom prst="arc">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1" name="MoonLegend4"/>
            <p:cNvGrpSpPr>
              <a:grpSpLocks noChangeAspect="1"/>
            </p:cNvGrpSpPr>
            <p:nvPr>
              <p:custDataLst>
                <p:tags r:id="rId10"/>
              </p:custDataLst>
            </p:nvPr>
          </p:nvGrpSpPr>
          <p:grpSpPr bwMode="auto">
            <a:xfrm>
              <a:off x="7875175" y="1109348"/>
              <a:ext cx="209550" cy="209551"/>
              <a:chOff x="4495" y="1198"/>
              <a:chExt cx="160" cy="160"/>
            </a:xfrm>
          </p:grpSpPr>
          <p:sp>
            <p:nvSpPr>
              <p:cNvPr id="96" name="Oval 47"/>
              <p:cNvSpPr>
                <a:spLocks noChangeAspect="1" noChangeArrowheads="1"/>
              </p:cNvSpPr>
              <p:nvPr>
                <p:custDataLst>
                  <p:tags r:id="rId20"/>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7" name="Arc 48"/>
              <p:cNvSpPr>
                <a:spLocks noChangeAspect="1"/>
              </p:cNvSpPr>
              <p:nvPr>
                <p:custDataLst>
                  <p:tags r:id="rId21"/>
                </p:custDataLst>
              </p:nvPr>
            </p:nvSpPr>
            <p:spPr bwMode="auto">
              <a:xfrm>
                <a:off x="4495" y="1198"/>
                <a:ext cx="160" cy="160"/>
              </a:xfrm>
              <a:prstGeom prst="arc">
                <a:avLst>
                  <a:gd name="adj1" fmla="val 16200000"/>
                  <a:gd name="adj2" fmla="val 108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2" name="MoonLegend5"/>
            <p:cNvGrpSpPr>
              <a:grpSpLocks noChangeAspect="1"/>
            </p:cNvGrpSpPr>
            <p:nvPr>
              <p:custDataLst>
                <p:tags r:id="rId11"/>
              </p:custDataLst>
            </p:nvPr>
          </p:nvGrpSpPr>
          <p:grpSpPr bwMode="auto">
            <a:xfrm>
              <a:off x="7875175" y="1383590"/>
              <a:ext cx="209550" cy="209551"/>
              <a:chOff x="4495" y="1440"/>
              <a:chExt cx="160" cy="160"/>
            </a:xfrm>
          </p:grpSpPr>
          <p:sp>
            <p:nvSpPr>
              <p:cNvPr id="94" name="Oval 50"/>
              <p:cNvSpPr>
                <a:spLocks noChangeAspect="1" noChangeArrowheads="1"/>
              </p:cNvSpPr>
              <p:nvPr>
                <p:custDataLst>
                  <p:tags r:id="rId18"/>
                </p:custDataLst>
              </p:nvPr>
            </p:nvSpPr>
            <p:spPr bwMode="auto">
              <a:xfrm>
                <a:off x="4495" y="1440"/>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5" name="Oval 51"/>
              <p:cNvSpPr>
                <a:spLocks noChangeAspect="1" noChangeArrowheads="1"/>
              </p:cNvSpPr>
              <p:nvPr>
                <p:custDataLst>
                  <p:tags r:id="rId19"/>
                </p:custDataLst>
              </p:nvPr>
            </p:nvSpPr>
            <p:spPr bwMode="auto">
              <a:xfrm>
                <a:off x="4495" y="1440"/>
                <a:ext cx="160" cy="160"/>
              </a:xfrm>
              <a:prstGeom prst="arc">
                <a:avLst>
                  <a:gd name="adj1" fmla="val 16200000"/>
                  <a:gd name="adj2" fmla="val 162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sp>
          <p:nvSpPr>
            <p:cNvPr id="83" name="Legend1"/>
            <p:cNvSpPr>
              <a:spLocks noChangeArrowheads="1"/>
            </p:cNvSpPr>
            <p:nvPr/>
          </p:nvSpPr>
          <p:spPr bwMode="auto">
            <a:xfrm>
              <a:off x="8195850" y="29932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4" name="Legend2"/>
            <p:cNvSpPr>
              <a:spLocks noChangeArrowheads="1"/>
            </p:cNvSpPr>
            <p:nvPr/>
          </p:nvSpPr>
          <p:spPr bwMode="auto">
            <a:xfrm>
              <a:off x="8195850" y="573963"/>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5" name="Legend3"/>
            <p:cNvSpPr>
              <a:spLocks noChangeArrowheads="1"/>
            </p:cNvSpPr>
            <p:nvPr/>
          </p:nvSpPr>
          <p:spPr bwMode="auto">
            <a:xfrm>
              <a:off x="8195850" y="848602"/>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6" name="Legend4"/>
            <p:cNvSpPr>
              <a:spLocks noChangeArrowheads="1"/>
            </p:cNvSpPr>
            <p:nvPr/>
          </p:nvSpPr>
          <p:spPr bwMode="auto">
            <a:xfrm>
              <a:off x="8195850" y="112006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87" name="Legend5"/>
            <p:cNvSpPr>
              <a:spLocks noChangeArrowheads="1"/>
            </p:cNvSpPr>
            <p:nvPr/>
          </p:nvSpPr>
          <p:spPr bwMode="auto">
            <a:xfrm>
              <a:off x="8195850" y="1396290"/>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grpSp>
          <p:nvGrpSpPr>
            <p:cNvPr id="88" name="MoonLegend3"/>
            <p:cNvGrpSpPr>
              <a:grpSpLocks noChangeAspect="1"/>
            </p:cNvGrpSpPr>
            <p:nvPr>
              <p:custDataLst>
                <p:tags r:id="rId12"/>
              </p:custDataLst>
            </p:nvPr>
          </p:nvGrpSpPr>
          <p:grpSpPr bwMode="auto">
            <a:xfrm>
              <a:off x="7875175" y="835107"/>
              <a:ext cx="209550" cy="209551"/>
              <a:chOff x="4495" y="1198"/>
              <a:chExt cx="160" cy="160"/>
            </a:xfrm>
          </p:grpSpPr>
          <p:sp>
            <p:nvSpPr>
              <p:cNvPr id="92" name="Oval 47"/>
              <p:cNvSpPr>
                <a:spLocks noChangeAspect="1" noChangeArrowheads="1"/>
              </p:cNvSpPr>
              <p:nvPr>
                <p:custDataLst>
                  <p:tags r:id="rId16"/>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3" name="Arc 48"/>
              <p:cNvSpPr>
                <a:spLocks noChangeAspect="1"/>
              </p:cNvSpPr>
              <p:nvPr>
                <p:custDataLst>
                  <p:tags r:id="rId17"/>
                </p:custDataLst>
              </p:nvPr>
            </p:nvSpPr>
            <p:spPr bwMode="auto">
              <a:xfrm>
                <a:off x="4495" y="1198"/>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9" name="MoonLegend1"/>
            <p:cNvGrpSpPr>
              <a:grpSpLocks noChangeAspect="1"/>
            </p:cNvGrpSpPr>
            <p:nvPr userDrawn="1">
              <p:custDataLst>
                <p:tags r:id="rId13"/>
              </p:custDataLst>
            </p:nvPr>
          </p:nvGrpSpPr>
          <p:grpSpPr bwMode="auto">
            <a:xfrm>
              <a:off x="7875175" y="286625"/>
              <a:ext cx="209550" cy="209551"/>
              <a:chOff x="1694" y="2044"/>
              <a:chExt cx="160" cy="160"/>
            </a:xfrm>
          </p:grpSpPr>
          <p:sp>
            <p:nvSpPr>
              <p:cNvPr id="90" name="Oval 41"/>
              <p:cNvSpPr>
                <a:spLocks noChangeAspect="1" noChangeArrowheads="1"/>
              </p:cNvSpPr>
              <p:nvPr>
                <p:custDataLst>
                  <p:tags r:id="rId14"/>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1" name="Arc 42"/>
              <p:cNvSpPr>
                <a:spLocks noChangeAspect="1"/>
              </p:cNvSpPr>
              <p:nvPr>
                <p:custDataLst>
                  <p:tags r:id="rId15"/>
                </p:custDataLst>
              </p:nvPr>
            </p:nvSpPr>
            <p:spPr bwMode="auto">
              <a:xfrm>
                <a:off x="1694" y="2044"/>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grpSp>
        <p:nvGrpSpPr>
          <p:cNvPr id="100" name="McKSticker" hidden="1"/>
          <p:cNvGrpSpPr/>
          <p:nvPr/>
        </p:nvGrpSpPr>
        <p:grpSpPr bwMode="auto">
          <a:xfrm>
            <a:off x="7982365" y="287598"/>
            <a:ext cx="987898" cy="212366"/>
            <a:chOff x="7752877" y="285750"/>
            <a:chExt cx="987898" cy="212366"/>
          </a:xfrm>
        </p:grpSpPr>
        <p:sp>
          <p:nvSpPr>
            <p:cNvPr id="101" name="StickerRectangle"/>
            <p:cNvSpPr>
              <a:spLocks noChangeArrowheads="1"/>
            </p:cNvSpPr>
            <p:nvPr/>
          </p:nvSpPr>
          <p:spPr bwMode="auto">
            <a:xfrm>
              <a:off x="7752877" y="285750"/>
              <a:ext cx="987898"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350">
                <a:buClr>
                  <a:schemeClr val="tx2"/>
                </a:buClr>
              </a:pPr>
              <a:r>
                <a:rPr lang="en-US" sz="1200" dirty="0">
                  <a:solidFill>
                    <a:srgbClr val="808080"/>
                  </a:solidFill>
                  <a:latin typeface="+mn-lt"/>
                </a:rPr>
                <a:t>PRELIMINARY</a:t>
              </a:r>
            </a:p>
          </p:txBody>
        </p:sp>
        <p:cxnSp>
          <p:nvCxnSpPr>
            <p:cNvPr id="102" name="AutoShape 31"/>
            <p:cNvCxnSpPr>
              <a:cxnSpLocks noChangeShapeType="1"/>
              <a:stCxn id="101" idx="2"/>
              <a:endCxn id="101" idx="4"/>
            </p:cNvCxnSpPr>
            <p:nvPr/>
          </p:nvCxnSpPr>
          <p:spPr bwMode="auto">
            <a:xfrm>
              <a:off x="7752877"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103" name="AutoShape 32"/>
            <p:cNvCxnSpPr>
              <a:cxnSpLocks noChangeShapeType="1"/>
              <a:stCxn id="101" idx="4"/>
              <a:endCxn id="101" idx="6"/>
            </p:cNvCxnSpPr>
            <p:nvPr/>
          </p:nvCxnSpPr>
          <p:spPr bwMode="auto">
            <a:xfrm>
              <a:off x="7752877" y="498116"/>
              <a:ext cx="987898"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105" name="Moon" hidden="1"/>
          <p:cNvGrpSpPr/>
          <p:nvPr>
            <p:custDataLst>
              <p:tags r:id="rId8"/>
            </p:custDataLst>
          </p:nvPr>
        </p:nvGrpSpPr>
        <p:grpSpPr bwMode="auto">
          <a:xfrm>
            <a:off x="6270421" y="769502"/>
            <a:ext cx="254000" cy="254000"/>
            <a:chOff x="762000" y="1270000"/>
            <a:chExt cx="254000" cy="254000"/>
          </a:xfrm>
        </p:grpSpPr>
        <p:sp>
          <p:nvSpPr>
            <p:cNvPr id="106" name="Oval 105"/>
            <p:cNvSpPr/>
            <p:nvPr/>
          </p:nvSpPr>
          <p:spPr bwMode="auto">
            <a:xfrm>
              <a:off x="762000" y="1270000"/>
              <a:ext cx="254000" cy="254000"/>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1"/>
                </a:solidFill>
              </a:endParaRPr>
            </a:p>
          </p:txBody>
        </p:sp>
        <p:sp>
          <p:nvSpPr>
            <p:cNvPr id="107" name="Arc 106"/>
            <p:cNvSpPr/>
            <p:nvPr/>
          </p:nvSpPr>
          <p:spPr bwMode="auto">
            <a:xfrm>
              <a:off x="762000" y="1270000"/>
              <a:ext cx="254000" cy="254000"/>
            </a:xfrm>
            <a:prstGeom prst="arc">
              <a:avLst/>
            </a:prstGeom>
            <a:solidFill>
              <a:schemeClr val="accent4"/>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Tree>
    <p:extLst>
      <p:ext uri="{BB962C8B-B14F-4D97-AF65-F5344CB8AC3E}">
        <p14:creationId xmlns:p14="http://schemas.microsoft.com/office/powerpoint/2010/main" val="3906412921"/>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3526" rtl="0" eaLnBrk="1" fontAlgn="base" hangingPunct="1">
        <a:spcBef>
          <a:spcPct val="0"/>
        </a:spcBef>
        <a:spcAft>
          <a:spcPct val="0"/>
        </a:spcAft>
        <a:tabLst>
          <a:tab pos="275353" algn="l"/>
        </a:tabLst>
        <a:defRPr sz="2000" b="0" baseline="0">
          <a:solidFill>
            <a:schemeClr val="accent6">
              <a:lumMod val="50000"/>
            </a:schemeClr>
          </a:solidFill>
          <a:latin typeface="+mj-lt"/>
          <a:ea typeface="+mj-ea"/>
          <a:cs typeface="+mj-cs"/>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buSzPct val="100000"/>
        <a:defRPr sz="1600" baseline="0">
          <a:solidFill>
            <a:schemeClr val="tx1"/>
          </a:solidFill>
          <a:latin typeface="+mn-lt"/>
          <a:ea typeface="+mn-ea"/>
          <a:cs typeface="+mn-cs"/>
        </a:defRPr>
      </a:lvl1pPr>
      <a:lvl2pPr marL="192024"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2648"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28016"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9pPr>
    </p:bodyStyle>
    <p:otherStyle>
      <a:defPPr>
        <a:defRPr lang="en-US"/>
      </a:defPPr>
      <a:lvl1pPr marL="0" algn="l" defTabSz="932962" rtl="0" eaLnBrk="1" latinLnBrk="0" hangingPunct="1">
        <a:defRPr sz="1837" kern="1200">
          <a:solidFill>
            <a:schemeClr val="tx1"/>
          </a:solidFill>
          <a:latin typeface="+mn-lt"/>
          <a:ea typeface="+mn-ea"/>
          <a:cs typeface="+mn-cs"/>
        </a:defRPr>
      </a:lvl1pPr>
      <a:lvl2pPr marL="466481" algn="l" defTabSz="932962" rtl="0" eaLnBrk="1" latinLnBrk="0" hangingPunct="1">
        <a:defRPr sz="1837" kern="1200">
          <a:solidFill>
            <a:schemeClr val="tx1"/>
          </a:solidFill>
          <a:latin typeface="+mn-lt"/>
          <a:ea typeface="+mn-ea"/>
          <a:cs typeface="+mn-cs"/>
        </a:defRPr>
      </a:lvl2pPr>
      <a:lvl3pPr marL="932962" algn="l" defTabSz="932962" rtl="0" eaLnBrk="1" latinLnBrk="0" hangingPunct="1">
        <a:defRPr sz="1837" kern="1200">
          <a:solidFill>
            <a:schemeClr val="tx1"/>
          </a:solidFill>
          <a:latin typeface="+mn-lt"/>
          <a:ea typeface="+mn-ea"/>
          <a:cs typeface="+mn-cs"/>
        </a:defRPr>
      </a:lvl3pPr>
      <a:lvl4pPr marL="1399443" algn="l" defTabSz="932962" rtl="0" eaLnBrk="1" latinLnBrk="0" hangingPunct="1">
        <a:defRPr sz="1837" kern="1200">
          <a:solidFill>
            <a:schemeClr val="tx1"/>
          </a:solidFill>
          <a:latin typeface="+mn-lt"/>
          <a:ea typeface="+mn-ea"/>
          <a:cs typeface="+mn-cs"/>
        </a:defRPr>
      </a:lvl4pPr>
      <a:lvl5pPr marL="1865925" algn="l" defTabSz="932962" rtl="0" eaLnBrk="1" latinLnBrk="0" hangingPunct="1">
        <a:defRPr sz="1837" kern="1200">
          <a:solidFill>
            <a:schemeClr val="tx1"/>
          </a:solidFill>
          <a:latin typeface="+mn-lt"/>
          <a:ea typeface="+mn-ea"/>
          <a:cs typeface="+mn-cs"/>
        </a:defRPr>
      </a:lvl5pPr>
      <a:lvl6pPr marL="2332406" algn="l" defTabSz="932962" rtl="0" eaLnBrk="1" latinLnBrk="0" hangingPunct="1">
        <a:defRPr sz="1837" kern="1200">
          <a:solidFill>
            <a:schemeClr val="tx1"/>
          </a:solidFill>
          <a:latin typeface="+mn-lt"/>
          <a:ea typeface="+mn-ea"/>
          <a:cs typeface="+mn-cs"/>
        </a:defRPr>
      </a:lvl6pPr>
      <a:lvl7pPr marL="2798887" algn="l" defTabSz="932962" rtl="0" eaLnBrk="1" latinLnBrk="0" hangingPunct="1">
        <a:defRPr sz="1837" kern="1200">
          <a:solidFill>
            <a:schemeClr val="tx1"/>
          </a:solidFill>
          <a:latin typeface="+mn-lt"/>
          <a:ea typeface="+mn-ea"/>
          <a:cs typeface="+mn-cs"/>
        </a:defRPr>
      </a:lvl7pPr>
      <a:lvl8pPr marL="3265368" algn="l" defTabSz="932962" rtl="0" eaLnBrk="1" latinLnBrk="0" hangingPunct="1">
        <a:defRPr sz="1837" kern="1200">
          <a:solidFill>
            <a:schemeClr val="tx1"/>
          </a:solidFill>
          <a:latin typeface="+mn-lt"/>
          <a:ea typeface="+mn-ea"/>
          <a:cs typeface="+mn-cs"/>
        </a:defRPr>
      </a:lvl8pPr>
      <a:lvl9pPr marL="3731849" algn="l" defTabSz="932962" rtl="0" eaLnBrk="1" latinLnBrk="0" hangingPunct="1">
        <a:defRPr sz="1837"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7205" name="think-cell Slide" r:id="rId25" imgW="270" imgH="270" progId="TCLayout.ActiveDocument.1">
                  <p:embed/>
                </p:oleObj>
              </mc:Choice>
              <mc:Fallback>
                <p:oleObj name="think-cell Slide" r:id="rId25" imgW="270" imgH="270" progId="TCLayout.ActiveDocument.1">
                  <p:embed/>
                  <p:pic>
                    <p:nvPicPr>
                      <p:cNvPr id="2" name="Object 1" hidden="1"/>
                      <p:cNvPicPr/>
                      <p:nvPr/>
                    </p:nvPicPr>
                    <p:blipFill>
                      <a:blip r:embed="rId26"/>
                      <a:stretch>
                        <a:fillRect/>
                      </a:stretch>
                    </p:blipFill>
                    <p:spPr>
                      <a:xfrm>
                        <a:off x="0" y="0"/>
                        <a:ext cx="161984" cy="161974"/>
                      </a:xfrm>
                      <a:prstGeom prst="rect">
                        <a:avLst/>
                      </a:prstGeom>
                    </p:spPr>
                  </p:pic>
                </p:oleObj>
              </mc:Fallback>
            </mc:AlternateContent>
          </a:graphicData>
        </a:graphic>
      </p:graphicFrame>
      <p:sp>
        <p:nvSpPr>
          <p:cNvPr id="6" name="Rectangle 5" hidden="1"/>
          <p:cNvSpPr/>
          <p:nvPr>
            <p:custDataLst>
              <p:tags r:id="rId8"/>
            </p:custDataLst>
          </p:nvPr>
        </p:nvSpPr>
        <p:spPr bwMode="auto">
          <a:xfrm>
            <a:off x="0" y="0"/>
            <a:ext cx="161984" cy="16197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1665" dirty="0">
              <a:solidFill>
                <a:srgbClr val="000000"/>
              </a:solidFill>
              <a:sym typeface="Arial" panose="020B0604020202020204" pitchFamily="34" charset="0"/>
            </a:endParaRPr>
          </a:p>
        </p:txBody>
      </p:sp>
      <p:cxnSp>
        <p:nvCxnSpPr>
          <p:cNvPr id="59"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cxnSp>
        <p:nvCxnSpPr>
          <p:cNvPr id="61"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sp>
        <p:nvSpPr>
          <p:cNvPr id="62" name="Textfeld 5">
            <a:extLst>
              <a:ext uri="{FF2B5EF4-FFF2-40B4-BE49-F238E27FC236}">
                <a16:creationId xmlns:a16="http://schemas.microsoft.com/office/drawing/2014/main" id="{45C01C7D-49DC-4FA4-957F-E1FE00988F7C}"/>
              </a:ext>
            </a:extLst>
          </p:cNvPr>
          <p:cNvSpPr txBox="1"/>
          <p:nvPr/>
        </p:nvSpPr>
        <p:spPr>
          <a:xfrm>
            <a:off x="-34713" y="217392"/>
            <a:ext cx="1068867" cy="461665"/>
          </a:xfrm>
          <a:prstGeom prst="rect">
            <a:avLst/>
          </a:prstGeom>
          <a:noFill/>
        </p:spPr>
        <p:txBody>
          <a:bodyPr wrap="square" rtlCol="0" anchor="ctr">
            <a:spAutoFit/>
          </a:bodyPr>
          <a:lstStyle/>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CalACES /</a:t>
            </a:r>
          </a:p>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CalSAWS</a:t>
            </a:r>
            <a:endParaRPr lang="de-DE" sz="1100" dirty="0">
              <a:solidFill>
                <a:srgbClr val="464646">
                  <a:lumMod val="60000"/>
                  <a:lumOff val="40000"/>
                </a:srgbClr>
              </a:solidFill>
              <a:latin typeface="Century Gothic" panose="020B0502020202020204" pitchFamily="34" charset="0"/>
            </a:endParaRPr>
          </a:p>
        </p:txBody>
      </p:sp>
      <p:sp>
        <p:nvSpPr>
          <p:cNvPr id="104" name="Slide Number"/>
          <p:cNvSpPr txBox="1">
            <a:spLocks/>
          </p:cNvSpPr>
          <p:nvPr/>
        </p:nvSpPr>
        <p:spPr bwMode="auto">
          <a:xfrm>
            <a:off x="8813169" y="6627912"/>
            <a:ext cx="157094" cy="153888"/>
          </a:xfrm>
          <a:prstGeom prst="rect">
            <a:avLst/>
          </a:prstGeom>
        </p:spPr>
        <p:txBody>
          <a:bodyPr vert="horz" wrap="none" lIns="0" tIns="0" rIns="0" bIns="0" rtlCol="0" anchor="b">
            <a:spAutoFit/>
          </a:bodyPr>
          <a:lstStyle>
            <a:defPPr>
              <a:defRPr lang="en-US"/>
            </a:defPPr>
            <a:lvl1pPr>
              <a:defRPr sz="1000" baseline="0">
                <a:latin typeface="+mn-lt"/>
              </a:defRPr>
            </a:lvl1pPr>
          </a:lstStyle>
          <a:p>
            <a:pPr algn="r"/>
            <a:fld id="{42C328C1-A84F-4A39-A664-DBA00541A8C6}" type="slidenum">
              <a:rPr lang="en-US" sz="1000" baseline="0" smtClean="0">
                <a:solidFill>
                  <a:schemeClr val="tx1"/>
                </a:solidFill>
                <a:latin typeface="+mn-lt"/>
              </a:rPr>
              <a:pPr algn="r"/>
              <a:t>‹#›</a:t>
            </a:fld>
            <a:endParaRPr lang="en-US" sz="1000" baseline="0" dirty="0">
              <a:solidFill>
                <a:schemeClr val="tx1"/>
              </a:solidFill>
              <a:latin typeface="+mn-lt"/>
            </a:endParaRPr>
          </a:p>
        </p:txBody>
      </p:sp>
      <p:sp>
        <p:nvSpPr>
          <p:cNvPr id="19" name="Title Placeholder 2"/>
          <p:cNvSpPr>
            <a:spLocks noGrp="1" noChangeArrowheads="1"/>
          </p:cNvSpPr>
          <p:nvPr>
            <p:ph type="title"/>
          </p:nvPr>
        </p:nvSpPr>
        <p:spPr bwMode="auto">
          <a:xfrm>
            <a:off x="1034154" y="235954"/>
            <a:ext cx="79361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latinLnBrk="0"/>
            <a:r>
              <a:rPr lang="en-US"/>
              <a:t>Click to edit Master title style</a:t>
            </a:r>
            <a:endParaRPr lang="en-US" noProof="0" dirty="0"/>
          </a:p>
        </p:txBody>
      </p:sp>
      <p:sp>
        <p:nvSpPr>
          <p:cNvPr id="10" name="1. On-page tracker" hidden="1"/>
          <p:cNvSpPr>
            <a:spLocks noChangeArrowheads="1"/>
          </p:cNvSpPr>
          <p:nvPr/>
        </p:nvSpPr>
        <p:spPr bwMode="auto">
          <a:xfrm>
            <a:off x="1034154" y="9525"/>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1400" cap="all" baseline="0" dirty="0">
                <a:solidFill>
                  <a:schemeClr val="accent6"/>
                </a:solidFill>
                <a:latin typeface="+mn-lt"/>
                <a:ea typeface="+mn-ea"/>
              </a:rPr>
              <a:t>Tracker</a:t>
            </a:r>
          </a:p>
        </p:txBody>
      </p:sp>
      <p:sp>
        <p:nvSpPr>
          <p:cNvPr id="11" name="3. Unit of measure" hidden="1"/>
          <p:cNvSpPr txBox="1">
            <a:spLocks noChangeArrowheads="1"/>
          </p:cNvSpPr>
          <p:nvPr/>
        </p:nvSpPr>
        <p:spPr bwMode="auto">
          <a:xfrm>
            <a:off x="1034154" y="559065"/>
            <a:ext cx="793610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600" baseline="0" dirty="0">
                <a:solidFill>
                  <a:schemeClr val="accent6"/>
                </a:solidFill>
                <a:latin typeface="+mn-lt"/>
                <a:ea typeface="+mn-ea"/>
              </a:rPr>
              <a:t>Unit of measure</a:t>
            </a:r>
          </a:p>
        </p:txBody>
      </p:sp>
      <p:grpSp>
        <p:nvGrpSpPr>
          <p:cNvPr id="7" name="Slide Elements" hidden="1"/>
          <p:cNvGrpSpPr/>
          <p:nvPr/>
        </p:nvGrpSpPr>
        <p:grpSpPr bwMode="auto">
          <a:xfrm>
            <a:off x="174943" y="6422022"/>
            <a:ext cx="8795320" cy="359778"/>
            <a:chOff x="174947" y="6402040"/>
            <a:chExt cx="8796525" cy="359778"/>
          </a:xfrm>
        </p:grpSpPr>
        <p:sp>
          <p:nvSpPr>
            <p:cNvPr id="13" name="4. Footnote"/>
            <p:cNvSpPr txBox="1">
              <a:spLocks noChangeArrowheads="1"/>
            </p:cNvSpPr>
            <p:nvPr/>
          </p:nvSpPr>
          <p:spPr bwMode="auto">
            <a:xfrm>
              <a:off x="174948" y="6402040"/>
              <a:ext cx="87965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000" baseline="0" dirty="0">
                  <a:solidFill>
                    <a:schemeClr val="tx1"/>
                  </a:solidFill>
                  <a:latin typeface="+mn-lt"/>
                  <a:ea typeface="+mn-ea"/>
                </a:rPr>
                <a:t>1 Footnote</a:t>
              </a:r>
            </a:p>
          </p:txBody>
        </p:sp>
        <p:sp>
          <p:nvSpPr>
            <p:cNvPr id="14" name="5. Source"/>
            <p:cNvSpPr>
              <a:spLocks noChangeArrowheads="1"/>
            </p:cNvSpPr>
            <p:nvPr/>
          </p:nvSpPr>
          <p:spPr bwMode="auto">
            <a:xfrm>
              <a:off x="174947" y="6607930"/>
              <a:ext cx="83701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571500" indent="-571500" defTabSz="913526">
                <a:tabLst>
                  <a:tab pos="571500" algn="l"/>
                </a:tabLst>
              </a:pPr>
              <a:r>
                <a:rPr lang="en-US" sz="1000" baseline="0" dirty="0">
                  <a:solidFill>
                    <a:schemeClr val="tx1"/>
                  </a:solidFill>
                  <a:latin typeface="+mn-lt"/>
                  <a:ea typeface="+mn-ea"/>
                </a:rPr>
                <a:t>SOURCE: Source</a:t>
              </a:r>
            </a:p>
          </p:txBody>
        </p:sp>
      </p:grpSp>
      <p:sp>
        <p:nvSpPr>
          <p:cNvPr id="3" name="Text Placeholder 2"/>
          <p:cNvSpPr>
            <a:spLocks noGrp="1"/>
          </p:cNvSpPr>
          <p:nvPr>
            <p:ph type="body" idx="1"/>
          </p:nvPr>
        </p:nvSpPr>
        <p:spPr bwMode="auto">
          <a:xfrm>
            <a:off x="1482156" y="1991016"/>
            <a:ext cx="4389768" cy="1231106"/>
          </a:xfrm>
          <a:prstGeom prst="rect">
            <a:avLst/>
          </a:prstGeom>
        </p:spPr>
        <p:txBody>
          <a:bodyPr vert="horz" lIns="0" tIns="0" rIns="0" bIns="0" rtlCol="0">
            <a:spAutoFit/>
          </a:bodyPr>
          <a:lstStyle/>
          <a:p>
            <a:pPr lvl="0" latinLnBrk="0"/>
            <a:r>
              <a:rPr lang="en-US"/>
              <a:t>Edit Master text styles</a:t>
            </a:r>
          </a:p>
          <a:p>
            <a:pPr lvl="1" latinLnBrk="0"/>
            <a:r>
              <a:rPr lang="en-US"/>
              <a:t>Second level</a:t>
            </a:r>
          </a:p>
          <a:p>
            <a:pPr lvl="2" latinLnBrk="0"/>
            <a:r>
              <a:rPr lang="en-US"/>
              <a:t>Third level</a:t>
            </a:r>
          </a:p>
          <a:p>
            <a:pPr lvl="3" latinLnBrk="0"/>
            <a:r>
              <a:rPr lang="en-US"/>
              <a:t>Fourth level</a:t>
            </a:r>
          </a:p>
          <a:p>
            <a:pPr lvl="4" latinLnBrk="0"/>
            <a:r>
              <a:rPr lang="en-US"/>
              <a:t>Fifth level</a:t>
            </a:r>
            <a:endParaRPr lang="en-US" dirty="0"/>
          </a:p>
        </p:txBody>
      </p:sp>
      <p:grpSp>
        <p:nvGrpSpPr>
          <p:cNvPr id="15" name="ACET" hidden="1"/>
          <p:cNvGrpSpPr>
            <a:grpSpLocks/>
          </p:cNvGrpSpPr>
          <p:nvPr/>
        </p:nvGrpSpPr>
        <p:grpSpPr bwMode="auto">
          <a:xfrm>
            <a:off x="1482155" y="1405701"/>
            <a:ext cx="4389768" cy="510220"/>
            <a:chOff x="915" y="715"/>
            <a:chExt cx="2686" cy="315"/>
          </a:xfrm>
        </p:grpSpPr>
        <p:cxnSp>
          <p:nvCxnSpPr>
            <p:cNvPr id="16" name="AutoShape 249"/>
            <p:cNvCxnSpPr>
              <a:cxnSpLocks noChangeShapeType="1"/>
              <a:stCxn id="18" idx="4"/>
              <a:endCxn id="18" idx="6"/>
            </p:cNvCxnSpPr>
            <p:nvPr/>
          </p:nvCxnSpPr>
          <p:spPr bwMode="auto">
            <a:xfrm>
              <a:off x="915" y="1030"/>
              <a:ext cx="2686" cy="0"/>
            </a:xfrm>
            <a:prstGeom prst="straightConnector1">
              <a:avLst/>
            </a:prstGeom>
            <a:noFill/>
            <a:ln w="9525">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utoShape 250"/>
            <p:cNvSpPr>
              <a:spLocks noChangeArrowheads="1"/>
            </p:cNvSpPr>
            <p:nvPr/>
          </p:nvSpPr>
          <p:spPr bwMode="auto">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sz="1600" b="1" baseline="0" dirty="0">
                  <a:solidFill>
                    <a:srgbClr val="000000"/>
                  </a:solidFill>
                  <a:latin typeface="+mn-lt"/>
                  <a:ea typeface="+mn-ea"/>
                </a:rPr>
                <a:t>Title</a:t>
              </a:r>
            </a:p>
            <a:p>
              <a:r>
                <a:rPr lang="en-US" sz="1600" baseline="0" dirty="0">
                  <a:solidFill>
                    <a:schemeClr val="accent6"/>
                  </a:solidFill>
                  <a:latin typeface="+mn-lt"/>
                  <a:ea typeface="+mn-ea"/>
                </a:rPr>
                <a:t>Unit of measure</a:t>
              </a:r>
            </a:p>
          </p:txBody>
        </p:sp>
      </p:grpSp>
      <p:grpSp>
        <p:nvGrpSpPr>
          <p:cNvPr id="63" name="LegendBoxes" hidden="1"/>
          <p:cNvGrpSpPr>
            <a:grpSpLocks/>
          </p:cNvGrpSpPr>
          <p:nvPr/>
        </p:nvGrpSpPr>
        <p:grpSpPr bwMode="auto">
          <a:xfrm>
            <a:off x="8143175" y="287598"/>
            <a:ext cx="827088" cy="996951"/>
            <a:chOff x="4936" y="176"/>
            <a:chExt cx="521" cy="628"/>
          </a:xfrm>
        </p:grpSpPr>
        <p:sp>
          <p:nvSpPr>
            <p:cNvPr id="64" name="Legend1"/>
            <p:cNvSpPr>
              <a:spLocks noChangeArrowheads="1"/>
            </p:cNvSpPr>
            <p:nvPr/>
          </p:nvSpPr>
          <p:spPr bwMode="auto">
            <a:xfrm>
              <a:off x="5096" y="17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66" name="Legend2"/>
            <p:cNvSpPr>
              <a:spLocks noChangeArrowheads="1"/>
            </p:cNvSpPr>
            <p:nvPr/>
          </p:nvSpPr>
          <p:spPr bwMode="auto">
            <a:xfrm>
              <a:off x="5096" y="34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68" name="Legend3"/>
            <p:cNvSpPr>
              <a:spLocks noChangeArrowheads="1"/>
            </p:cNvSpPr>
            <p:nvPr/>
          </p:nvSpPr>
          <p:spPr bwMode="auto">
            <a:xfrm>
              <a:off x="5096" y="517"/>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70" name="Legend4"/>
            <p:cNvSpPr>
              <a:spLocks noChangeArrowheads="1"/>
            </p:cNvSpPr>
            <p:nvPr/>
          </p:nvSpPr>
          <p:spPr bwMode="auto">
            <a:xfrm>
              <a:off x="5096" y="688"/>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72" name="LegendLines" hidden="1"/>
          <p:cNvGrpSpPr>
            <a:grpSpLocks/>
          </p:cNvGrpSpPr>
          <p:nvPr/>
        </p:nvGrpSpPr>
        <p:grpSpPr bwMode="auto">
          <a:xfrm>
            <a:off x="7835200" y="287598"/>
            <a:ext cx="1135063" cy="730251"/>
            <a:chOff x="4750" y="176"/>
            <a:chExt cx="71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76" name="Legend1"/>
            <p:cNvSpPr>
              <a:spLocks noChangeArrowheads="1"/>
            </p:cNvSpPr>
            <p:nvPr/>
          </p:nvSpPr>
          <p:spPr bwMode="auto">
            <a:xfrm>
              <a:off x="5104" y="176"/>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7" name="Legend2"/>
            <p:cNvSpPr>
              <a:spLocks noChangeArrowheads="1"/>
            </p:cNvSpPr>
            <p:nvPr/>
          </p:nvSpPr>
          <p:spPr bwMode="auto">
            <a:xfrm>
              <a:off x="5104" y="344"/>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8" name="Legend3"/>
            <p:cNvSpPr>
              <a:spLocks noChangeArrowheads="1"/>
            </p:cNvSpPr>
            <p:nvPr/>
          </p:nvSpPr>
          <p:spPr bwMode="auto">
            <a:xfrm>
              <a:off x="5104" y="520"/>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grpSp>
      <p:grpSp>
        <p:nvGrpSpPr>
          <p:cNvPr id="79" name="LegendMoons" hidden="1"/>
          <p:cNvGrpSpPr/>
          <p:nvPr/>
        </p:nvGrpSpPr>
        <p:grpSpPr bwMode="auto">
          <a:xfrm>
            <a:off x="8075713" y="287598"/>
            <a:ext cx="894550" cy="1306516"/>
            <a:chOff x="7875175" y="286625"/>
            <a:chExt cx="894550" cy="1306516"/>
          </a:xfrm>
        </p:grpSpPr>
        <p:grpSp>
          <p:nvGrpSpPr>
            <p:cNvPr id="80" name="MoonLegend2"/>
            <p:cNvGrpSpPr>
              <a:grpSpLocks noChangeAspect="1"/>
            </p:cNvGrpSpPr>
            <p:nvPr>
              <p:custDataLst>
                <p:tags r:id="rId10"/>
              </p:custDataLst>
            </p:nvPr>
          </p:nvGrpSpPr>
          <p:grpSpPr bwMode="auto">
            <a:xfrm>
              <a:off x="7875175" y="560866"/>
              <a:ext cx="209550" cy="209551"/>
              <a:chOff x="1694" y="2044"/>
              <a:chExt cx="160" cy="160"/>
            </a:xfrm>
          </p:grpSpPr>
          <p:sp>
            <p:nvSpPr>
              <p:cNvPr id="98"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9" name="Arc 42"/>
              <p:cNvSpPr>
                <a:spLocks noChangeAspect="1"/>
              </p:cNvSpPr>
              <p:nvPr>
                <p:custDataLst>
                  <p:tags r:id="rId24"/>
                </p:custDataLst>
              </p:nvPr>
            </p:nvSpPr>
            <p:spPr bwMode="auto">
              <a:xfrm>
                <a:off x="1694" y="2044"/>
                <a:ext cx="160" cy="160"/>
              </a:xfrm>
              <a:prstGeom prst="arc">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1" name="MoonLegend4"/>
            <p:cNvGrpSpPr>
              <a:grpSpLocks noChangeAspect="1"/>
            </p:cNvGrpSpPr>
            <p:nvPr>
              <p:custDataLst>
                <p:tags r:id="rId11"/>
              </p:custDataLst>
            </p:nvPr>
          </p:nvGrpSpPr>
          <p:grpSpPr bwMode="auto">
            <a:xfrm>
              <a:off x="7875175" y="1109348"/>
              <a:ext cx="209550" cy="209551"/>
              <a:chOff x="4495" y="1198"/>
              <a:chExt cx="160" cy="160"/>
            </a:xfrm>
          </p:grpSpPr>
          <p:sp>
            <p:nvSpPr>
              <p:cNvPr id="96"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7"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2" name="MoonLegend5"/>
            <p:cNvGrpSpPr>
              <a:grpSpLocks noChangeAspect="1"/>
            </p:cNvGrpSpPr>
            <p:nvPr>
              <p:custDataLst>
                <p:tags r:id="rId12"/>
              </p:custDataLst>
            </p:nvPr>
          </p:nvGrpSpPr>
          <p:grpSpPr bwMode="auto">
            <a:xfrm>
              <a:off x="7875175" y="1383590"/>
              <a:ext cx="209550" cy="209551"/>
              <a:chOff x="4495" y="1440"/>
              <a:chExt cx="160" cy="160"/>
            </a:xfrm>
          </p:grpSpPr>
          <p:sp>
            <p:nvSpPr>
              <p:cNvPr id="94"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5"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sp>
          <p:nvSpPr>
            <p:cNvPr id="83" name="Legend1"/>
            <p:cNvSpPr>
              <a:spLocks noChangeArrowheads="1"/>
            </p:cNvSpPr>
            <p:nvPr/>
          </p:nvSpPr>
          <p:spPr bwMode="auto">
            <a:xfrm>
              <a:off x="8195850" y="29932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4" name="Legend2"/>
            <p:cNvSpPr>
              <a:spLocks noChangeArrowheads="1"/>
            </p:cNvSpPr>
            <p:nvPr/>
          </p:nvSpPr>
          <p:spPr bwMode="auto">
            <a:xfrm>
              <a:off x="8195850" y="573963"/>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5" name="Legend3"/>
            <p:cNvSpPr>
              <a:spLocks noChangeArrowheads="1"/>
            </p:cNvSpPr>
            <p:nvPr/>
          </p:nvSpPr>
          <p:spPr bwMode="auto">
            <a:xfrm>
              <a:off x="8195850" y="848602"/>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6" name="Legend4"/>
            <p:cNvSpPr>
              <a:spLocks noChangeArrowheads="1"/>
            </p:cNvSpPr>
            <p:nvPr/>
          </p:nvSpPr>
          <p:spPr bwMode="auto">
            <a:xfrm>
              <a:off x="8195850" y="112006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87" name="Legend5"/>
            <p:cNvSpPr>
              <a:spLocks noChangeArrowheads="1"/>
            </p:cNvSpPr>
            <p:nvPr/>
          </p:nvSpPr>
          <p:spPr bwMode="auto">
            <a:xfrm>
              <a:off x="8195850" y="1396290"/>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grpSp>
          <p:nvGrpSpPr>
            <p:cNvPr id="88" name="MoonLegend3"/>
            <p:cNvGrpSpPr>
              <a:grpSpLocks noChangeAspect="1"/>
            </p:cNvGrpSpPr>
            <p:nvPr>
              <p:custDataLst>
                <p:tags r:id="rId13"/>
              </p:custDataLst>
            </p:nvPr>
          </p:nvGrpSpPr>
          <p:grpSpPr bwMode="auto">
            <a:xfrm>
              <a:off x="7875175" y="835107"/>
              <a:ext cx="209550" cy="209551"/>
              <a:chOff x="4495" y="1198"/>
              <a:chExt cx="160" cy="160"/>
            </a:xfrm>
          </p:grpSpPr>
          <p:sp>
            <p:nvSpPr>
              <p:cNvPr id="92"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3"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89" name="MoonLegend1"/>
            <p:cNvGrpSpPr>
              <a:grpSpLocks noChangeAspect="1"/>
            </p:cNvGrpSpPr>
            <p:nvPr userDrawn="1">
              <p:custDataLst>
                <p:tags r:id="rId14"/>
              </p:custDataLst>
            </p:nvPr>
          </p:nvGrpSpPr>
          <p:grpSpPr bwMode="auto">
            <a:xfrm>
              <a:off x="7875175" y="286625"/>
              <a:ext cx="209550" cy="209551"/>
              <a:chOff x="1694" y="2044"/>
              <a:chExt cx="160" cy="160"/>
            </a:xfrm>
          </p:grpSpPr>
          <p:sp>
            <p:nvSpPr>
              <p:cNvPr id="90" name="Oval 41"/>
              <p:cNvSpPr>
                <a:spLocks noChangeAspect="1" noChangeArrowheads="1"/>
              </p:cNvSpPr>
              <p:nvPr>
                <p:custDataLst>
                  <p:tags r:id="rId15"/>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91" name="Arc 42"/>
              <p:cNvSpPr>
                <a:spLocks noChangeAspect="1"/>
              </p:cNvSpPr>
              <p:nvPr>
                <p:custDataLst>
                  <p:tags r:id="rId16"/>
                </p:custDataLst>
              </p:nvPr>
            </p:nvSpPr>
            <p:spPr bwMode="auto">
              <a:xfrm>
                <a:off x="1694" y="2044"/>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grpSp>
      </p:grpSp>
      <p:grpSp>
        <p:nvGrpSpPr>
          <p:cNvPr id="100" name="McKSticker" hidden="1"/>
          <p:cNvGrpSpPr/>
          <p:nvPr/>
        </p:nvGrpSpPr>
        <p:grpSpPr bwMode="auto">
          <a:xfrm>
            <a:off x="7982365" y="287598"/>
            <a:ext cx="987898" cy="212366"/>
            <a:chOff x="7752877" y="285750"/>
            <a:chExt cx="987898" cy="212366"/>
          </a:xfrm>
        </p:grpSpPr>
        <p:sp>
          <p:nvSpPr>
            <p:cNvPr id="101" name="StickerRectangle"/>
            <p:cNvSpPr>
              <a:spLocks noChangeArrowheads="1"/>
            </p:cNvSpPr>
            <p:nvPr/>
          </p:nvSpPr>
          <p:spPr bwMode="auto">
            <a:xfrm>
              <a:off x="7752877" y="285750"/>
              <a:ext cx="987898"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350">
                <a:buClr>
                  <a:schemeClr val="tx2"/>
                </a:buClr>
              </a:pPr>
              <a:r>
                <a:rPr lang="en-US" sz="1200" dirty="0">
                  <a:solidFill>
                    <a:srgbClr val="808080"/>
                  </a:solidFill>
                  <a:latin typeface="+mn-lt"/>
                </a:rPr>
                <a:t>PRELIMINARY</a:t>
              </a:r>
            </a:p>
          </p:txBody>
        </p:sp>
        <p:cxnSp>
          <p:nvCxnSpPr>
            <p:cNvPr id="102" name="AutoShape 31"/>
            <p:cNvCxnSpPr>
              <a:cxnSpLocks noChangeShapeType="1"/>
              <a:stCxn id="101" idx="2"/>
              <a:endCxn id="101" idx="4"/>
            </p:cNvCxnSpPr>
            <p:nvPr/>
          </p:nvCxnSpPr>
          <p:spPr bwMode="auto">
            <a:xfrm>
              <a:off x="7752877"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103" name="AutoShape 32"/>
            <p:cNvCxnSpPr>
              <a:cxnSpLocks noChangeShapeType="1"/>
              <a:stCxn id="101" idx="4"/>
              <a:endCxn id="101" idx="6"/>
            </p:cNvCxnSpPr>
            <p:nvPr/>
          </p:nvCxnSpPr>
          <p:spPr bwMode="auto">
            <a:xfrm>
              <a:off x="7752877" y="498116"/>
              <a:ext cx="987898"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105" name="Moon" hidden="1"/>
          <p:cNvGrpSpPr/>
          <p:nvPr>
            <p:custDataLst>
              <p:tags r:id="rId9"/>
            </p:custDataLst>
          </p:nvPr>
        </p:nvGrpSpPr>
        <p:grpSpPr bwMode="auto">
          <a:xfrm>
            <a:off x="6270421" y="769502"/>
            <a:ext cx="254000" cy="254000"/>
            <a:chOff x="762000" y="1270000"/>
            <a:chExt cx="254000" cy="254000"/>
          </a:xfrm>
        </p:grpSpPr>
        <p:sp>
          <p:nvSpPr>
            <p:cNvPr id="106" name="Oval 105"/>
            <p:cNvSpPr/>
            <p:nvPr/>
          </p:nvSpPr>
          <p:spPr bwMode="auto">
            <a:xfrm>
              <a:off x="762000" y="1270000"/>
              <a:ext cx="254000" cy="254000"/>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1"/>
                </a:solidFill>
              </a:endParaRPr>
            </a:p>
          </p:txBody>
        </p:sp>
        <p:sp>
          <p:nvSpPr>
            <p:cNvPr id="107" name="Arc 106"/>
            <p:cNvSpPr/>
            <p:nvPr/>
          </p:nvSpPr>
          <p:spPr bwMode="auto">
            <a:xfrm>
              <a:off x="762000" y="1270000"/>
              <a:ext cx="254000" cy="254000"/>
            </a:xfrm>
            <a:prstGeom prst="arc">
              <a:avLst/>
            </a:prstGeom>
            <a:solidFill>
              <a:schemeClr val="accent4"/>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Tree>
    <p:extLst>
      <p:ext uri="{BB962C8B-B14F-4D97-AF65-F5344CB8AC3E}">
        <p14:creationId xmlns:p14="http://schemas.microsoft.com/office/powerpoint/2010/main" val="435271537"/>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3526" rtl="0" eaLnBrk="1" fontAlgn="base" hangingPunct="1">
        <a:spcBef>
          <a:spcPct val="0"/>
        </a:spcBef>
        <a:spcAft>
          <a:spcPct val="0"/>
        </a:spcAft>
        <a:tabLst>
          <a:tab pos="275353" algn="l"/>
        </a:tabLst>
        <a:defRPr sz="2000" b="0" baseline="0">
          <a:solidFill>
            <a:schemeClr val="accent6">
              <a:lumMod val="50000"/>
            </a:schemeClr>
          </a:solidFill>
          <a:latin typeface="+mj-lt"/>
          <a:ea typeface="+mj-ea"/>
          <a:cs typeface="+mj-cs"/>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buSzPct val="100000"/>
        <a:defRPr sz="1600" baseline="0">
          <a:solidFill>
            <a:schemeClr val="tx1"/>
          </a:solidFill>
          <a:latin typeface="+mn-lt"/>
          <a:ea typeface="+mn-ea"/>
          <a:cs typeface="+mn-cs"/>
        </a:defRPr>
      </a:lvl1pPr>
      <a:lvl2pPr marL="192024"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2648"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28016"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9pPr>
    </p:bodyStyle>
    <p:otherStyle>
      <a:defPPr>
        <a:defRPr lang="en-US"/>
      </a:defPPr>
      <a:lvl1pPr marL="0" algn="l" defTabSz="932962" rtl="0" eaLnBrk="1" latinLnBrk="0" hangingPunct="1">
        <a:defRPr sz="1837" kern="1200">
          <a:solidFill>
            <a:schemeClr val="tx1"/>
          </a:solidFill>
          <a:latin typeface="+mn-lt"/>
          <a:ea typeface="+mn-ea"/>
          <a:cs typeface="+mn-cs"/>
        </a:defRPr>
      </a:lvl1pPr>
      <a:lvl2pPr marL="466481" algn="l" defTabSz="932962" rtl="0" eaLnBrk="1" latinLnBrk="0" hangingPunct="1">
        <a:defRPr sz="1837" kern="1200">
          <a:solidFill>
            <a:schemeClr val="tx1"/>
          </a:solidFill>
          <a:latin typeface="+mn-lt"/>
          <a:ea typeface="+mn-ea"/>
          <a:cs typeface="+mn-cs"/>
        </a:defRPr>
      </a:lvl2pPr>
      <a:lvl3pPr marL="932962" algn="l" defTabSz="932962" rtl="0" eaLnBrk="1" latinLnBrk="0" hangingPunct="1">
        <a:defRPr sz="1837" kern="1200">
          <a:solidFill>
            <a:schemeClr val="tx1"/>
          </a:solidFill>
          <a:latin typeface="+mn-lt"/>
          <a:ea typeface="+mn-ea"/>
          <a:cs typeface="+mn-cs"/>
        </a:defRPr>
      </a:lvl3pPr>
      <a:lvl4pPr marL="1399443" algn="l" defTabSz="932962" rtl="0" eaLnBrk="1" latinLnBrk="0" hangingPunct="1">
        <a:defRPr sz="1837" kern="1200">
          <a:solidFill>
            <a:schemeClr val="tx1"/>
          </a:solidFill>
          <a:latin typeface="+mn-lt"/>
          <a:ea typeface="+mn-ea"/>
          <a:cs typeface="+mn-cs"/>
        </a:defRPr>
      </a:lvl4pPr>
      <a:lvl5pPr marL="1865925" algn="l" defTabSz="932962" rtl="0" eaLnBrk="1" latinLnBrk="0" hangingPunct="1">
        <a:defRPr sz="1837" kern="1200">
          <a:solidFill>
            <a:schemeClr val="tx1"/>
          </a:solidFill>
          <a:latin typeface="+mn-lt"/>
          <a:ea typeface="+mn-ea"/>
          <a:cs typeface="+mn-cs"/>
        </a:defRPr>
      </a:lvl5pPr>
      <a:lvl6pPr marL="2332406" algn="l" defTabSz="932962" rtl="0" eaLnBrk="1" latinLnBrk="0" hangingPunct="1">
        <a:defRPr sz="1837" kern="1200">
          <a:solidFill>
            <a:schemeClr val="tx1"/>
          </a:solidFill>
          <a:latin typeface="+mn-lt"/>
          <a:ea typeface="+mn-ea"/>
          <a:cs typeface="+mn-cs"/>
        </a:defRPr>
      </a:lvl6pPr>
      <a:lvl7pPr marL="2798887" algn="l" defTabSz="932962" rtl="0" eaLnBrk="1" latinLnBrk="0" hangingPunct="1">
        <a:defRPr sz="1837" kern="1200">
          <a:solidFill>
            <a:schemeClr val="tx1"/>
          </a:solidFill>
          <a:latin typeface="+mn-lt"/>
          <a:ea typeface="+mn-ea"/>
          <a:cs typeface="+mn-cs"/>
        </a:defRPr>
      </a:lvl7pPr>
      <a:lvl8pPr marL="3265368" algn="l" defTabSz="932962" rtl="0" eaLnBrk="1" latinLnBrk="0" hangingPunct="1">
        <a:defRPr sz="1837" kern="1200">
          <a:solidFill>
            <a:schemeClr val="tx1"/>
          </a:solidFill>
          <a:latin typeface="+mn-lt"/>
          <a:ea typeface="+mn-ea"/>
          <a:cs typeface="+mn-cs"/>
        </a:defRPr>
      </a:lvl8pPr>
      <a:lvl9pPr marL="3731849" algn="l" defTabSz="932962" rtl="0" eaLnBrk="1" latinLnBrk="0" hangingPunct="1">
        <a:defRPr sz="1837"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fld id="{FF9C1487-DAC1-430F-B184-2ACC94D3295A}" type="datetime1">
              <a:rPr lang="en-US" altLang="en-US" smtClean="0"/>
              <a:t>7/13/2018</a:t>
            </a:fld>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r>
              <a:rPr lang="en-US" altLang="en-US" dirty="0"/>
              <a:t>Add a footer</a:t>
            </a:r>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019800" y="-299604"/>
            <a:ext cx="1866899" cy="1442604"/>
          </a:xfrm>
          <a:prstGeom prst="rect">
            <a:avLst/>
          </a:prstGeom>
        </p:spPr>
      </p:pic>
    </p:spTree>
    <p:extLst>
      <p:ext uri="{BB962C8B-B14F-4D97-AF65-F5344CB8AC3E}">
        <p14:creationId xmlns:p14="http://schemas.microsoft.com/office/powerpoint/2010/main" val="3930848761"/>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fld id="{DC615F7C-C171-4863-B604-5F9E46BA61FF}" type="datetime1">
              <a:rPr lang="en-US" altLang="en-US" smtClean="0"/>
              <a:t>7/13/2018</a:t>
            </a:fld>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r>
              <a:rPr lang="en-US" altLang="en-US" dirty="0"/>
              <a:t>Add a footer</a:t>
            </a:r>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019800" y="-299604"/>
            <a:ext cx="1866899" cy="1442604"/>
          </a:xfrm>
          <a:prstGeom prst="rect">
            <a:avLst/>
          </a:prstGeom>
        </p:spPr>
      </p:pic>
    </p:spTree>
    <p:extLst>
      <p:ext uri="{BB962C8B-B14F-4D97-AF65-F5344CB8AC3E}">
        <p14:creationId xmlns:p14="http://schemas.microsoft.com/office/powerpoint/2010/main" val="3004155352"/>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7.xml.rels><?xml version="1.0" encoding="UTF-8" standalone="yes"?>
<Relationships xmlns="http://schemas.openxmlformats.org/package/2006/relationships"><Relationship Id="rId3" Type="http://schemas.openxmlformats.org/officeDocument/2006/relationships/hyperlink" Target="http://leginfo.legislature.ca.gov/faces/billNavClient.xhtml?bill_id=201720180AB480" TargetMode="External"/><Relationship Id="rId2" Type="http://schemas.openxmlformats.org/officeDocument/2006/relationships/hyperlink" Target="http://www.cdss.ca.gov/Portals/9/ACL/2018/18-38.pdf?ver=2018-03-29-082841-527" TargetMode="External"/><Relationship Id="rId1" Type="http://schemas.openxmlformats.org/officeDocument/2006/relationships/slideLayout" Target="../slideLayouts/slideLayout45.xml"/></Relationships>
</file>

<file path=ppt/slides/_rels/slide28.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45.xml"/><Relationship Id="rId4" Type="http://schemas.openxmlformats.org/officeDocument/2006/relationships/hyperlink" Target="http://www.cdss.ca.gov/Portals/9/ACL/2018/18-08.pdf?ver=2018-01-26-152452-613"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svg"/><Relationship Id="rId3" Type="http://schemas.openxmlformats.org/officeDocument/2006/relationships/image" Target="../media/image11.svg"/><Relationship Id="rId7" Type="http://schemas.openxmlformats.org/officeDocument/2006/relationships/image" Target="../media/image15.svg"/><Relationship Id="rId12" Type="http://schemas.openxmlformats.org/officeDocument/2006/relationships/image" Target="../media/image20.png"/><Relationship Id="rId17" Type="http://schemas.openxmlformats.org/officeDocument/2006/relationships/image" Target="../media/image25.svg"/><Relationship Id="rId2" Type="http://schemas.openxmlformats.org/officeDocument/2006/relationships/image" Target="../media/image10.png"/><Relationship Id="rId16"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svg"/><Relationship Id="rId5" Type="http://schemas.openxmlformats.org/officeDocument/2006/relationships/image" Target="../media/image13.svg"/><Relationship Id="rId15" Type="http://schemas.openxmlformats.org/officeDocument/2006/relationships/image" Target="../media/image23.sv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svg"/><Relationship Id="rId14" Type="http://schemas.openxmlformats.org/officeDocument/2006/relationships/image" Target="../media/image2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146618" y="3366766"/>
            <a:ext cx="8813351" cy="489399"/>
          </a:xfrm>
        </p:spPr>
        <p:txBody>
          <a:bodyPr/>
          <a:lstStyle/>
          <a:p>
            <a:r>
              <a:rPr lang="en-US" sz="3200" b="1" u="sng" dirty="0"/>
              <a:t>Project Steering Committee Meeting</a:t>
            </a:r>
          </a:p>
          <a:p>
            <a:endParaRPr lang="en-US" dirty="0"/>
          </a:p>
        </p:txBody>
      </p:sp>
      <p:sp>
        <p:nvSpPr>
          <p:cNvPr id="4" name="Content Placeholder 3"/>
          <p:cNvSpPr>
            <a:spLocks noGrp="1"/>
          </p:cNvSpPr>
          <p:nvPr>
            <p:ph sz="quarter" idx="12"/>
          </p:nvPr>
        </p:nvSpPr>
        <p:spPr>
          <a:xfrm>
            <a:off x="146617" y="4042255"/>
            <a:ext cx="8813352" cy="380131"/>
          </a:xfrm>
        </p:spPr>
        <p:txBody>
          <a:bodyPr/>
          <a:lstStyle/>
          <a:p>
            <a:r>
              <a:rPr lang="en-US" sz="2000" dirty="0"/>
              <a:t>July 19, 2018</a:t>
            </a:r>
          </a:p>
        </p:txBody>
      </p:sp>
      <p:pic>
        <p:nvPicPr>
          <p:cNvPr id="7" name="Picture 6">
            <a:extLst>
              <a:ext uri="{FF2B5EF4-FFF2-40B4-BE49-F238E27FC236}">
                <a16:creationId xmlns:a16="http://schemas.microsoft.com/office/drawing/2014/main" id="{265A1192-E73E-4CE9-B6C9-557391F9129E}"/>
              </a:ext>
            </a:extLst>
          </p:cNvPr>
          <p:cNvPicPr>
            <a:picLocks noChangeAspect="1"/>
          </p:cNvPicPr>
          <p:nvPr/>
        </p:nvPicPr>
        <p:blipFill rotWithShape="1">
          <a:blip r:embed="rId2">
            <a:extLst>
              <a:ext uri="{28A0092B-C50C-407E-A947-70E740481C1C}">
                <a14:useLocalDpi xmlns:a14="http://schemas.microsoft.com/office/drawing/2010/main" val="0"/>
              </a:ext>
            </a:extLst>
          </a:blip>
          <a:srcRect t="22417" r="4598" b="31649"/>
          <a:stretch/>
        </p:blipFill>
        <p:spPr>
          <a:xfrm>
            <a:off x="0" y="1831737"/>
            <a:ext cx="4125861" cy="1535029"/>
          </a:xfrm>
          <a:prstGeom prst="rect">
            <a:avLst/>
          </a:prstGeom>
        </p:spPr>
      </p:pic>
    </p:spTree>
    <p:extLst>
      <p:ext uri="{BB962C8B-B14F-4D97-AF65-F5344CB8AC3E}">
        <p14:creationId xmlns:p14="http://schemas.microsoft.com/office/powerpoint/2010/main" val="226777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22" y="727103"/>
            <a:ext cx="8738260" cy="5798388"/>
          </a:xfrm>
          <a:noFill/>
        </p:spPr>
        <p:txBody>
          <a:bodyPr>
            <a:normAutofit/>
          </a:bodyPr>
          <a:lstStyle/>
          <a:p>
            <a:pPr>
              <a:spcBef>
                <a:spcPts val="600"/>
              </a:spcBef>
              <a:spcAft>
                <a:spcPts val="600"/>
              </a:spcAft>
            </a:pPr>
            <a:r>
              <a:rPr lang="en-US" sz="2000" dirty="0">
                <a:solidFill>
                  <a:prstClr val="black">
                    <a:lumMod val="95000"/>
                    <a:lumOff val="5000"/>
                  </a:prstClr>
                </a:solidFill>
              </a:rPr>
              <a:t>Non-Functional Requirements</a:t>
            </a:r>
          </a:p>
          <a:p>
            <a:pPr marL="457200" lvl="1" indent="0">
              <a:spcBef>
                <a:spcPts val="600"/>
              </a:spcBef>
              <a:spcAft>
                <a:spcPts val="600"/>
              </a:spcAft>
              <a:buNone/>
            </a:pPr>
            <a:endParaRPr lang="en-US" sz="1900" dirty="0">
              <a:solidFill>
                <a:prstClr val="black">
                  <a:lumMod val="95000"/>
                  <a:lumOff val="5000"/>
                </a:prstClr>
              </a:solidFill>
            </a:endParaRPr>
          </a:p>
        </p:txBody>
      </p:sp>
      <p:sp>
        <p:nvSpPr>
          <p:cNvPr id="3" name="Content Placeholder 2"/>
          <p:cNvSpPr>
            <a:spLocks noGrp="1"/>
          </p:cNvSpPr>
          <p:nvPr>
            <p:ph sz="quarter" idx="10"/>
          </p:nvPr>
        </p:nvSpPr>
        <p:spPr/>
        <p:txBody>
          <a:bodyPr/>
          <a:lstStyle/>
          <a:p>
            <a:r>
              <a:rPr lang="en-US" dirty="0" err="1"/>
              <a:t>CalSAWS</a:t>
            </a:r>
            <a:r>
              <a:rPr lang="en-US" dirty="0"/>
              <a:t> DD&amp;I Requirements Summary</a:t>
            </a:r>
          </a:p>
        </p:txBody>
      </p:sp>
      <p:pic>
        <p:nvPicPr>
          <p:cNvPr id="4" name="Picture 3"/>
          <p:cNvPicPr>
            <a:picLocks noChangeAspect="1"/>
          </p:cNvPicPr>
          <p:nvPr/>
        </p:nvPicPr>
        <p:blipFill>
          <a:blip r:embed="rId3"/>
          <a:stretch>
            <a:fillRect/>
          </a:stretch>
        </p:blipFill>
        <p:spPr>
          <a:xfrm>
            <a:off x="563017" y="1331829"/>
            <a:ext cx="7979917" cy="4750315"/>
          </a:xfrm>
          <a:prstGeom prst="rect">
            <a:avLst/>
          </a:prstGeom>
        </p:spPr>
      </p:pic>
    </p:spTree>
    <p:extLst>
      <p:ext uri="{BB962C8B-B14F-4D97-AF65-F5344CB8AC3E}">
        <p14:creationId xmlns:p14="http://schemas.microsoft.com/office/powerpoint/2010/main" val="2161980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22" y="727103"/>
            <a:ext cx="8738260" cy="5798388"/>
          </a:xfrm>
          <a:noFill/>
        </p:spPr>
        <p:txBody>
          <a:bodyPr>
            <a:normAutofit/>
          </a:bodyPr>
          <a:lstStyle/>
          <a:p>
            <a:pPr>
              <a:spcBef>
                <a:spcPts val="600"/>
              </a:spcBef>
              <a:spcAft>
                <a:spcPts val="600"/>
              </a:spcAft>
            </a:pPr>
            <a:r>
              <a:rPr lang="en-US" sz="2000" dirty="0">
                <a:solidFill>
                  <a:prstClr val="black">
                    <a:lumMod val="95000"/>
                    <a:lumOff val="5000"/>
                  </a:prstClr>
                </a:solidFill>
              </a:rPr>
              <a:t>Requirements Movement</a:t>
            </a:r>
          </a:p>
          <a:p>
            <a:pPr marL="457200" lvl="1" indent="0">
              <a:spcBef>
                <a:spcPts val="600"/>
              </a:spcBef>
              <a:spcAft>
                <a:spcPts val="600"/>
              </a:spcAft>
              <a:buNone/>
            </a:pPr>
            <a:endParaRPr lang="en-US" sz="1900" dirty="0">
              <a:solidFill>
                <a:prstClr val="black">
                  <a:lumMod val="95000"/>
                  <a:lumOff val="5000"/>
                </a:prstClr>
              </a:solidFill>
            </a:endParaRPr>
          </a:p>
        </p:txBody>
      </p:sp>
      <p:sp>
        <p:nvSpPr>
          <p:cNvPr id="3" name="Content Placeholder 2"/>
          <p:cNvSpPr>
            <a:spLocks noGrp="1"/>
          </p:cNvSpPr>
          <p:nvPr>
            <p:ph sz="quarter" idx="10"/>
          </p:nvPr>
        </p:nvSpPr>
        <p:spPr/>
        <p:txBody>
          <a:bodyPr/>
          <a:lstStyle/>
          <a:p>
            <a:r>
              <a:rPr lang="en-US" dirty="0" err="1"/>
              <a:t>CalSAWS</a:t>
            </a:r>
            <a:r>
              <a:rPr lang="en-US" dirty="0"/>
              <a:t> DD&amp;I Requirements Summary</a:t>
            </a:r>
          </a:p>
        </p:txBody>
      </p:sp>
      <p:pic>
        <p:nvPicPr>
          <p:cNvPr id="4" name="Picture 3"/>
          <p:cNvPicPr>
            <a:picLocks noChangeAspect="1"/>
          </p:cNvPicPr>
          <p:nvPr/>
        </p:nvPicPr>
        <p:blipFill>
          <a:blip r:embed="rId3"/>
          <a:stretch>
            <a:fillRect/>
          </a:stretch>
        </p:blipFill>
        <p:spPr>
          <a:xfrm>
            <a:off x="549163" y="1327209"/>
            <a:ext cx="7825395" cy="2773736"/>
          </a:xfrm>
          <a:prstGeom prst="rect">
            <a:avLst/>
          </a:prstGeom>
        </p:spPr>
      </p:pic>
    </p:spTree>
    <p:extLst>
      <p:ext uri="{BB962C8B-B14F-4D97-AF65-F5344CB8AC3E}">
        <p14:creationId xmlns:p14="http://schemas.microsoft.com/office/powerpoint/2010/main" val="2561749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46617" y="2995104"/>
            <a:ext cx="8813352" cy="1075451"/>
          </a:xfrm>
        </p:spPr>
        <p:txBody>
          <a:bodyPr/>
          <a:lstStyle/>
          <a:p>
            <a:r>
              <a:rPr lang="en-US" dirty="0"/>
              <a:t>Review Status of the LRS Cloud </a:t>
            </a:r>
          </a:p>
          <a:p>
            <a:r>
              <a:rPr lang="en-US" dirty="0"/>
              <a:t>Proof of Concept</a:t>
            </a:r>
          </a:p>
        </p:txBody>
      </p:sp>
    </p:spTree>
    <p:extLst>
      <p:ext uri="{BB962C8B-B14F-4D97-AF65-F5344CB8AC3E}">
        <p14:creationId xmlns:p14="http://schemas.microsoft.com/office/powerpoint/2010/main" val="4105822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9BABC9-10B5-458F-B0C6-190D7C183927}"/>
              </a:ext>
            </a:extLst>
          </p:cNvPr>
          <p:cNvSpPr>
            <a:spLocks noGrp="1"/>
          </p:cNvSpPr>
          <p:nvPr>
            <p:ph sz="quarter" idx="10"/>
          </p:nvPr>
        </p:nvSpPr>
        <p:spPr/>
        <p:txBody>
          <a:bodyPr/>
          <a:lstStyle/>
          <a:p>
            <a:r>
              <a:rPr lang="en-US" dirty="0"/>
              <a:t>LRS Cloud POC - Timeline</a:t>
            </a:r>
          </a:p>
        </p:txBody>
      </p:sp>
      <p:pic>
        <p:nvPicPr>
          <p:cNvPr id="4" name="Picture 3">
            <a:extLst>
              <a:ext uri="{FF2B5EF4-FFF2-40B4-BE49-F238E27FC236}">
                <a16:creationId xmlns:a16="http://schemas.microsoft.com/office/drawing/2014/main" id="{AB02EF2B-373F-4167-BF21-81BB354D637A}"/>
              </a:ext>
            </a:extLst>
          </p:cNvPr>
          <p:cNvPicPr>
            <a:picLocks noChangeAspect="1"/>
          </p:cNvPicPr>
          <p:nvPr/>
        </p:nvPicPr>
        <p:blipFill>
          <a:blip r:embed="rId2"/>
          <a:stretch>
            <a:fillRect/>
          </a:stretch>
        </p:blipFill>
        <p:spPr>
          <a:xfrm>
            <a:off x="0" y="1669178"/>
            <a:ext cx="9144000" cy="3519643"/>
          </a:xfrm>
          <a:prstGeom prst="rect">
            <a:avLst/>
          </a:prstGeom>
        </p:spPr>
      </p:pic>
    </p:spTree>
    <p:extLst>
      <p:ext uri="{BB962C8B-B14F-4D97-AF65-F5344CB8AC3E}">
        <p14:creationId xmlns:p14="http://schemas.microsoft.com/office/powerpoint/2010/main" val="280913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A97A07-5252-46E4-9356-856EBEB16E57}"/>
              </a:ext>
            </a:extLst>
          </p:cNvPr>
          <p:cNvSpPr>
            <a:spLocks noGrp="1"/>
          </p:cNvSpPr>
          <p:nvPr>
            <p:ph sz="quarter" idx="11"/>
          </p:nvPr>
        </p:nvSpPr>
        <p:spPr/>
        <p:txBody>
          <a:bodyPr/>
          <a:lstStyle/>
          <a:p>
            <a:pPr>
              <a:buFont typeface="Arial" panose="020B0604020202020204" pitchFamily="34" charset="0"/>
              <a:buChar char="•"/>
            </a:pPr>
            <a:r>
              <a:rPr lang="en-US" sz="2000" dirty="0"/>
              <a:t>Kicked off the Project on July 2</a:t>
            </a:r>
            <a:r>
              <a:rPr lang="en-US" sz="2000" baseline="30000" dirty="0"/>
              <a:t>nd</a:t>
            </a:r>
            <a:r>
              <a:rPr lang="en-US" sz="2000" dirty="0"/>
              <a:t> , initiating project phase 1 – initial setup</a:t>
            </a:r>
            <a:r>
              <a:rPr lang="en-US" sz="2000" baseline="30000" dirty="0"/>
              <a:t>  </a:t>
            </a:r>
          </a:p>
          <a:p>
            <a:pPr>
              <a:buFont typeface="Arial" panose="020B0604020202020204" pitchFamily="34" charset="0"/>
              <a:buChar char="•"/>
            </a:pPr>
            <a:r>
              <a:rPr lang="en-US" sz="2000" dirty="0"/>
              <a:t>Scope of Initial Setup:</a:t>
            </a:r>
          </a:p>
          <a:p>
            <a:pPr marL="1139825" lvl="1">
              <a:buFont typeface="Arial" panose="020B0604020202020204" pitchFamily="34" charset="0"/>
              <a:buChar char="•"/>
            </a:pPr>
            <a:r>
              <a:rPr lang="en-US" sz="1600" dirty="0"/>
              <a:t>Establish connectivity and review security protocols   </a:t>
            </a:r>
          </a:p>
          <a:p>
            <a:pPr marL="1139825" lvl="1">
              <a:buFont typeface="Arial" panose="020B0604020202020204" pitchFamily="34" charset="0"/>
              <a:buChar char="•"/>
            </a:pPr>
            <a:r>
              <a:rPr lang="en-US" sz="1600" dirty="0"/>
              <a:t>Setup environment, copy data, document configuration, and Gate Review</a:t>
            </a:r>
            <a:endParaRPr lang="en-US" sz="2800" dirty="0"/>
          </a:p>
          <a:p>
            <a:pPr>
              <a:buFont typeface="Arial" panose="020B0604020202020204" pitchFamily="34" charset="0"/>
              <a:buChar char="•"/>
            </a:pPr>
            <a:r>
              <a:rPr lang="en-US" sz="2000" dirty="0"/>
              <a:t>On July 3</a:t>
            </a:r>
            <a:r>
              <a:rPr lang="en-US" sz="2000" baseline="30000" dirty="0"/>
              <a:t>rd</a:t>
            </a:r>
            <a:r>
              <a:rPr lang="en-US" sz="2000" dirty="0"/>
              <a:t>, DPSS/DCFS departments received a letter communicating the board decision to proceed with proof of concept and notified of the upcoming transport of the production data to support the proof of concept.</a:t>
            </a:r>
          </a:p>
          <a:p>
            <a:pPr>
              <a:buFont typeface="Arial" panose="020B0604020202020204" pitchFamily="34" charset="0"/>
              <a:buChar char="•"/>
            </a:pPr>
            <a:r>
              <a:rPr lang="en-US" sz="2000" dirty="0"/>
              <a:t>Meeting scheduled on July 18</a:t>
            </a:r>
            <a:r>
              <a:rPr lang="en-US" sz="2000" baseline="30000" dirty="0"/>
              <a:t>th</a:t>
            </a:r>
            <a:r>
              <a:rPr lang="en-US" sz="2000" dirty="0"/>
              <a:t> with DPSS/DCFS department security officers to walk through security supporting transport and AWS cloud.</a:t>
            </a:r>
          </a:p>
          <a:p>
            <a:pPr>
              <a:buFont typeface="Arial" panose="020B0604020202020204" pitchFamily="34" charset="0"/>
              <a:buChar char="•"/>
            </a:pPr>
            <a:r>
              <a:rPr lang="en-US" sz="2000" dirty="0"/>
              <a:t>Submitted  Change Order for purchase of supporting software for proof of concept. </a:t>
            </a:r>
          </a:p>
          <a:p>
            <a:pPr>
              <a:buFont typeface="Arial" panose="020B0604020202020204" pitchFamily="34" charset="0"/>
              <a:buChar char="•"/>
            </a:pPr>
            <a:r>
              <a:rPr lang="en-US" sz="2000" dirty="0"/>
              <a:t>Started architecture design meetings with AWS.</a:t>
            </a:r>
          </a:p>
          <a:p>
            <a:pPr>
              <a:buFont typeface="Arial" panose="020B0604020202020204" pitchFamily="34" charset="0"/>
              <a:buChar char="•"/>
            </a:pPr>
            <a:endParaRPr lang="en-US" dirty="0"/>
          </a:p>
          <a:p>
            <a:endParaRPr lang="en-US" dirty="0"/>
          </a:p>
        </p:txBody>
      </p:sp>
      <p:sp>
        <p:nvSpPr>
          <p:cNvPr id="3" name="Content Placeholder 2">
            <a:extLst>
              <a:ext uri="{FF2B5EF4-FFF2-40B4-BE49-F238E27FC236}">
                <a16:creationId xmlns:a16="http://schemas.microsoft.com/office/drawing/2014/main" id="{EF6E161E-6A7C-4AD0-AB0D-0E323DD646AC}"/>
              </a:ext>
            </a:extLst>
          </p:cNvPr>
          <p:cNvSpPr>
            <a:spLocks noGrp="1"/>
          </p:cNvSpPr>
          <p:nvPr>
            <p:ph sz="quarter" idx="10"/>
          </p:nvPr>
        </p:nvSpPr>
        <p:spPr/>
        <p:txBody>
          <a:bodyPr/>
          <a:lstStyle/>
          <a:p>
            <a:r>
              <a:rPr lang="en-US" dirty="0"/>
              <a:t>LRS Cloud POC - Status</a:t>
            </a:r>
          </a:p>
        </p:txBody>
      </p:sp>
    </p:spTree>
    <p:extLst>
      <p:ext uri="{BB962C8B-B14F-4D97-AF65-F5344CB8AC3E}">
        <p14:creationId xmlns:p14="http://schemas.microsoft.com/office/powerpoint/2010/main" val="1500848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46617" y="2995104"/>
            <a:ext cx="8813352" cy="1075451"/>
          </a:xfrm>
        </p:spPr>
        <p:txBody>
          <a:bodyPr/>
          <a:lstStyle/>
          <a:p>
            <a:r>
              <a:rPr lang="en-US" dirty="0"/>
              <a:t>CalACES/CalSAWS Governance Transition and Implementation Next Steps Discussion</a:t>
            </a:r>
          </a:p>
        </p:txBody>
      </p:sp>
    </p:spTree>
    <p:extLst>
      <p:ext uri="{BB962C8B-B14F-4D97-AF65-F5344CB8AC3E}">
        <p14:creationId xmlns:p14="http://schemas.microsoft.com/office/powerpoint/2010/main" val="4143018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BF2BE15-07B3-4465-9E0C-791F5DEED96D}"/>
              </a:ext>
            </a:extLst>
          </p:cNvPr>
          <p:cNvGrpSpPr/>
          <p:nvPr/>
        </p:nvGrpSpPr>
        <p:grpSpPr>
          <a:xfrm>
            <a:off x="294085" y="831016"/>
            <a:ext cx="4949428" cy="5736432"/>
            <a:chOff x="1208485" y="565547"/>
            <a:chExt cx="4949428" cy="5736432"/>
          </a:xfrm>
        </p:grpSpPr>
        <p:sp>
          <p:nvSpPr>
            <p:cNvPr id="3" name="Freeform 11">
              <a:extLst>
                <a:ext uri="{FF2B5EF4-FFF2-40B4-BE49-F238E27FC236}">
                  <a16:creationId xmlns:a16="http://schemas.microsoft.com/office/drawing/2014/main" id="{E23B712C-9745-424B-BBF9-26C6FF36E718}"/>
                </a:ext>
              </a:extLst>
            </p:cNvPr>
            <p:cNvSpPr>
              <a:spLocks/>
            </p:cNvSpPr>
            <p:nvPr/>
          </p:nvSpPr>
          <p:spPr bwMode="auto">
            <a:xfrm>
              <a:off x="1277542" y="583407"/>
              <a:ext cx="334565" cy="378619"/>
            </a:xfrm>
            <a:custGeom>
              <a:avLst/>
              <a:gdLst>
                <a:gd name="T0" fmla="*/ 2147483647 w 281"/>
                <a:gd name="T1" fmla="*/ 2147483647 h 318"/>
                <a:gd name="T2" fmla="*/ 2147483647 w 281"/>
                <a:gd name="T3" fmla="*/ 2147483647 h 318"/>
                <a:gd name="T4" fmla="*/ 2147483647 w 281"/>
                <a:gd name="T5" fmla="*/ 2147483647 h 318"/>
                <a:gd name="T6" fmla="*/ 2147483647 w 281"/>
                <a:gd name="T7" fmla="*/ 2147483647 h 318"/>
                <a:gd name="T8" fmla="*/ 2147483647 w 281"/>
                <a:gd name="T9" fmla="*/ 2147483647 h 318"/>
                <a:gd name="T10" fmla="*/ 2147483647 w 281"/>
                <a:gd name="T11" fmla="*/ 2147483647 h 318"/>
                <a:gd name="T12" fmla="*/ 2147483647 w 281"/>
                <a:gd name="T13" fmla="*/ 2147483647 h 318"/>
                <a:gd name="T14" fmla="*/ 2147483647 w 281"/>
                <a:gd name="T15" fmla="*/ 2147483647 h 318"/>
                <a:gd name="T16" fmla="*/ 2147483647 w 281"/>
                <a:gd name="T17" fmla="*/ 2147483647 h 318"/>
                <a:gd name="T18" fmla="*/ 2147483647 w 281"/>
                <a:gd name="T19" fmla="*/ 2147483647 h 318"/>
                <a:gd name="T20" fmla="*/ 2147483647 w 281"/>
                <a:gd name="T21" fmla="*/ 2147483647 h 318"/>
                <a:gd name="T22" fmla="*/ 2147483647 w 281"/>
                <a:gd name="T23" fmla="*/ 2147483647 h 318"/>
                <a:gd name="T24" fmla="*/ 2147483647 w 281"/>
                <a:gd name="T25" fmla="*/ 2147483647 h 318"/>
                <a:gd name="T26" fmla="*/ 2147483647 w 281"/>
                <a:gd name="T27" fmla="*/ 2147483647 h 318"/>
                <a:gd name="T28" fmla="*/ 2147483647 w 281"/>
                <a:gd name="T29" fmla="*/ 0 h 318"/>
                <a:gd name="T30" fmla="*/ 2147483647 w 281"/>
                <a:gd name="T31" fmla="*/ 0 h 318"/>
                <a:gd name="T32" fmla="*/ 2147483647 w 281"/>
                <a:gd name="T33" fmla="*/ 2147483647 h 318"/>
                <a:gd name="T34" fmla="*/ 2147483647 w 281"/>
                <a:gd name="T35" fmla="*/ 2147483647 h 318"/>
                <a:gd name="T36" fmla="*/ 0 w 281"/>
                <a:gd name="T37" fmla="*/ 2147483647 h 318"/>
                <a:gd name="T38" fmla="*/ 2147483647 w 281"/>
                <a:gd name="T39" fmla="*/ 2147483647 h 318"/>
                <a:gd name="T40" fmla="*/ 2147483647 w 281"/>
                <a:gd name="T41" fmla="*/ 2147483647 h 318"/>
                <a:gd name="T42" fmla="*/ 2147483647 w 281"/>
                <a:gd name="T43" fmla="*/ 2147483647 h 318"/>
                <a:gd name="T44" fmla="*/ 2147483647 w 281"/>
                <a:gd name="T45" fmla="*/ 2147483647 h 318"/>
                <a:gd name="T46" fmla="*/ 2147483647 w 281"/>
                <a:gd name="T47" fmla="*/ 2147483647 h 318"/>
                <a:gd name="T48" fmla="*/ 2147483647 w 281"/>
                <a:gd name="T49" fmla="*/ 2147483647 h 318"/>
                <a:gd name="T50" fmla="*/ 2147483647 w 281"/>
                <a:gd name="T51" fmla="*/ 2147483647 h 31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81" h="318">
                  <a:moveTo>
                    <a:pt x="84" y="280"/>
                  </a:moveTo>
                  <a:lnTo>
                    <a:pt x="95" y="270"/>
                  </a:lnTo>
                  <a:lnTo>
                    <a:pt x="181" y="278"/>
                  </a:lnTo>
                  <a:lnTo>
                    <a:pt x="181" y="317"/>
                  </a:lnTo>
                  <a:lnTo>
                    <a:pt x="225" y="317"/>
                  </a:lnTo>
                  <a:lnTo>
                    <a:pt x="217" y="267"/>
                  </a:lnTo>
                  <a:lnTo>
                    <a:pt x="236" y="251"/>
                  </a:lnTo>
                  <a:lnTo>
                    <a:pt x="215" y="233"/>
                  </a:lnTo>
                  <a:lnTo>
                    <a:pt x="199" y="207"/>
                  </a:lnTo>
                  <a:lnTo>
                    <a:pt x="215" y="168"/>
                  </a:lnTo>
                  <a:lnTo>
                    <a:pt x="225" y="139"/>
                  </a:lnTo>
                  <a:lnTo>
                    <a:pt x="212" y="129"/>
                  </a:lnTo>
                  <a:lnTo>
                    <a:pt x="228" y="55"/>
                  </a:lnTo>
                  <a:lnTo>
                    <a:pt x="272" y="27"/>
                  </a:lnTo>
                  <a:lnTo>
                    <a:pt x="280" y="0"/>
                  </a:lnTo>
                  <a:lnTo>
                    <a:pt x="160" y="0"/>
                  </a:lnTo>
                  <a:lnTo>
                    <a:pt x="21" y="6"/>
                  </a:lnTo>
                  <a:lnTo>
                    <a:pt x="8" y="55"/>
                  </a:lnTo>
                  <a:lnTo>
                    <a:pt x="0" y="81"/>
                  </a:lnTo>
                  <a:lnTo>
                    <a:pt x="8" y="102"/>
                  </a:lnTo>
                  <a:lnTo>
                    <a:pt x="37" y="129"/>
                  </a:lnTo>
                  <a:lnTo>
                    <a:pt x="45" y="149"/>
                  </a:lnTo>
                  <a:lnTo>
                    <a:pt x="55" y="196"/>
                  </a:lnTo>
                  <a:lnTo>
                    <a:pt x="81" y="236"/>
                  </a:lnTo>
                  <a:lnTo>
                    <a:pt x="66" y="236"/>
                  </a:lnTo>
                  <a:lnTo>
                    <a:pt x="84" y="280"/>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Freeform 89">
              <a:extLst>
                <a:ext uri="{FF2B5EF4-FFF2-40B4-BE49-F238E27FC236}">
                  <a16:creationId xmlns:a16="http://schemas.microsoft.com/office/drawing/2014/main" id="{750B2640-DACF-4E46-857F-D00781526A17}"/>
                </a:ext>
              </a:extLst>
            </p:cNvPr>
            <p:cNvSpPr>
              <a:spLocks/>
            </p:cNvSpPr>
            <p:nvPr/>
          </p:nvSpPr>
          <p:spPr bwMode="auto">
            <a:xfrm>
              <a:off x="1570435" y="963217"/>
              <a:ext cx="563165" cy="831056"/>
            </a:xfrm>
            <a:custGeom>
              <a:avLst/>
              <a:gdLst>
                <a:gd name="T0" fmla="*/ 2147483647 w 473"/>
                <a:gd name="T1" fmla="*/ 2147483647 h 698"/>
                <a:gd name="T2" fmla="*/ 2147483647 w 473"/>
                <a:gd name="T3" fmla="*/ 2147483647 h 698"/>
                <a:gd name="T4" fmla="*/ 2147483647 w 473"/>
                <a:gd name="T5" fmla="*/ 2147483647 h 698"/>
                <a:gd name="T6" fmla="*/ 2147483647 w 473"/>
                <a:gd name="T7" fmla="*/ 2147483647 h 698"/>
                <a:gd name="T8" fmla="*/ 2147483647 w 473"/>
                <a:gd name="T9" fmla="*/ 2147483647 h 698"/>
                <a:gd name="T10" fmla="*/ 2147483647 w 473"/>
                <a:gd name="T11" fmla="*/ 2147483647 h 698"/>
                <a:gd name="T12" fmla="*/ 2147483647 w 473"/>
                <a:gd name="T13" fmla="*/ 2147483647 h 698"/>
                <a:gd name="T14" fmla="*/ 2147483647 w 473"/>
                <a:gd name="T15" fmla="*/ 2147483647 h 698"/>
                <a:gd name="T16" fmla="*/ 2147483647 w 473"/>
                <a:gd name="T17" fmla="*/ 2147483647 h 698"/>
                <a:gd name="T18" fmla="*/ 2147483647 w 473"/>
                <a:gd name="T19" fmla="*/ 2147483647 h 698"/>
                <a:gd name="T20" fmla="*/ 2147483647 w 473"/>
                <a:gd name="T21" fmla="*/ 2147483647 h 698"/>
                <a:gd name="T22" fmla="*/ 2147483647 w 473"/>
                <a:gd name="T23" fmla="*/ 2147483647 h 698"/>
                <a:gd name="T24" fmla="*/ 2147483647 w 473"/>
                <a:gd name="T25" fmla="*/ 2147483647 h 698"/>
                <a:gd name="T26" fmla="*/ 2147483647 w 473"/>
                <a:gd name="T27" fmla="*/ 2147483647 h 698"/>
                <a:gd name="T28" fmla="*/ 2147483647 w 473"/>
                <a:gd name="T29" fmla="*/ 2147483647 h 698"/>
                <a:gd name="T30" fmla="*/ 2147483647 w 473"/>
                <a:gd name="T31" fmla="*/ 2147483647 h 698"/>
                <a:gd name="T32" fmla="*/ 2147483647 w 473"/>
                <a:gd name="T33" fmla="*/ 0 h 698"/>
                <a:gd name="T34" fmla="*/ 2147483647 w 473"/>
                <a:gd name="T35" fmla="*/ 2147483647 h 698"/>
                <a:gd name="T36" fmla="*/ 2147483647 w 473"/>
                <a:gd name="T37" fmla="*/ 2147483647 h 698"/>
                <a:gd name="T38" fmla="*/ 2147483647 w 473"/>
                <a:gd name="T39" fmla="*/ 2147483647 h 698"/>
                <a:gd name="T40" fmla="*/ 2147483647 w 473"/>
                <a:gd name="T41" fmla="*/ 2147483647 h 698"/>
                <a:gd name="T42" fmla="*/ 2147483647 w 473"/>
                <a:gd name="T43" fmla="*/ 2147483647 h 698"/>
                <a:gd name="T44" fmla="*/ 2147483647 w 473"/>
                <a:gd name="T45" fmla="*/ 2147483647 h 698"/>
                <a:gd name="T46" fmla="*/ 2147483647 w 473"/>
                <a:gd name="T47" fmla="*/ 2147483647 h 698"/>
                <a:gd name="T48" fmla="*/ 2147483647 w 473"/>
                <a:gd name="T49" fmla="*/ 2147483647 h 698"/>
                <a:gd name="T50" fmla="*/ 2147483647 w 473"/>
                <a:gd name="T51" fmla="*/ 2147483647 h 698"/>
                <a:gd name="T52" fmla="*/ 2147483647 w 473"/>
                <a:gd name="T53" fmla="*/ 2147483647 h 698"/>
                <a:gd name="T54" fmla="*/ 2147483647 w 473"/>
                <a:gd name="T55" fmla="*/ 2147483647 h 698"/>
                <a:gd name="T56" fmla="*/ 2147483647 w 473"/>
                <a:gd name="T57" fmla="*/ 2147483647 h 698"/>
                <a:gd name="T58" fmla="*/ 2147483647 w 473"/>
                <a:gd name="T59" fmla="*/ 2147483647 h 698"/>
                <a:gd name="T60" fmla="*/ 2147483647 w 473"/>
                <a:gd name="T61" fmla="*/ 2147483647 h 698"/>
                <a:gd name="T62" fmla="*/ 2147483647 w 473"/>
                <a:gd name="T63" fmla="*/ 2147483647 h 698"/>
                <a:gd name="T64" fmla="*/ 2147483647 w 473"/>
                <a:gd name="T65" fmla="*/ 2147483647 h 698"/>
                <a:gd name="T66" fmla="*/ 2147483647 w 473"/>
                <a:gd name="T67" fmla="*/ 2147483647 h 698"/>
                <a:gd name="T68" fmla="*/ 2147483647 w 473"/>
                <a:gd name="T69" fmla="*/ 2147483647 h 698"/>
                <a:gd name="T70" fmla="*/ 2147483647 w 473"/>
                <a:gd name="T71" fmla="*/ 2147483647 h 698"/>
                <a:gd name="T72" fmla="*/ 2147483647 w 473"/>
                <a:gd name="T73" fmla="*/ 2147483647 h 698"/>
                <a:gd name="T74" fmla="*/ 2147483647 w 473"/>
                <a:gd name="T75" fmla="*/ 2147483647 h 698"/>
                <a:gd name="T76" fmla="*/ 2147483647 w 473"/>
                <a:gd name="T77" fmla="*/ 2147483647 h 698"/>
                <a:gd name="T78" fmla="*/ 0 w 473"/>
                <a:gd name="T79" fmla="*/ 2147483647 h 698"/>
                <a:gd name="T80" fmla="*/ 2147483647 w 473"/>
                <a:gd name="T81" fmla="*/ 2147483647 h 698"/>
                <a:gd name="T82" fmla="*/ 2147483647 w 473"/>
                <a:gd name="T83" fmla="*/ 2147483647 h 698"/>
                <a:gd name="T84" fmla="*/ 2147483647 w 473"/>
                <a:gd name="T85" fmla="*/ 2147483647 h 698"/>
                <a:gd name="T86" fmla="*/ 2147483647 w 473"/>
                <a:gd name="T87" fmla="*/ 2147483647 h 698"/>
                <a:gd name="T88" fmla="*/ 2147483647 w 473"/>
                <a:gd name="T89" fmla="*/ 2147483647 h 698"/>
                <a:gd name="T90" fmla="*/ 2147483647 w 473"/>
                <a:gd name="T91" fmla="*/ 2147483647 h 698"/>
                <a:gd name="T92" fmla="*/ 2147483647 w 473"/>
                <a:gd name="T93" fmla="*/ 2147483647 h 69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73" h="698">
                  <a:moveTo>
                    <a:pt x="84" y="100"/>
                  </a:moveTo>
                  <a:lnTo>
                    <a:pt x="136" y="113"/>
                  </a:lnTo>
                  <a:lnTo>
                    <a:pt x="154" y="147"/>
                  </a:lnTo>
                  <a:lnTo>
                    <a:pt x="186" y="147"/>
                  </a:lnTo>
                  <a:lnTo>
                    <a:pt x="222" y="157"/>
                  </a:lnTo>
                  <a:lnTo>
                    <a:pt x="248" y="183"/>
                  </a:lnTo>
                  <a:lnTo>
                    <a:pt x="256" y="165"/>
                  </a:lnTo>
                  <a:lnTo>
                    <a:pt x="274" y="191"/>
                  </a:lnTo>
                  <a:lnTo>
                    <a:pt x="280" y="168"/>
                  </a:lnTo>
                  <a:lnTo>
                    <a:pt x="274" y="155"/>
                  </a:lnTo>
                  <a:lnTo>
                    <a:pt x="256" y="149"/>
                  </a:lnTo>
                  <a:lnTo>
                    <a:pt x="256" y="97"/>
                  </a:lnTo>
                  <a:lnTo>
                    <a:pt x="298" y="79"/>
                  </a:lnTo>
                  <a:lnTo>
                    <a:pt x="335" y="102"/>
                  </a:lnTo>
                  <a:lnTo>
                    <a:pt x="350" y="55"/>
                  </a:lnTo>
                  <a:lnTo>
                    <a:pt x="410" y="24"/>
                  </a:lnTo>
                  <a:lnTo>
                    <a:pt x="423" y="0"/>
                  </a:lnTo>
                  <a:lnTo>
                    <a:pt x="455" y="19"/>
                  </a:lnTo>
                  <a:lnTo>
                    <a:pt x="436" y="79"/>
                  </a:lnTo>
                  <a:lnTo>
                    <a:pt x="455" y="92"/>
                  </a:lnTo>
                  <a:lnTo>
                    <a:pt x="473" y="139"/>
                  </a:lnTo>
                  <a:lnTo>
                    <a:pt x="426" y="155"/>
                  </a:lnTo>
                  <a:lnTo>
                    <a:pt x="439" y="165"/>
                  </a:lnTo>
                  <a:lnTo>
                    <a:pt x="436" y="186"/>
                  </a:lnTo>
                  <a:lnTo>
                    <a:pt x="416" y="194"/>
                  </a:lnTo>
                  <a:lnTo>
                    <a:pt x="389" y="262"/>
                  </a:lnTo>
                  <a:lnTo>
                    <a:pt x="369" y="335"/>
                  </a:lnTo>
                  <a:lnTo>
                    <a:pt x="345" y="345"/>
                  </a:lnTo>
                  <a:lnTo>
                    <a:pt x="371" y="400"/>
                  </a:lnTo>
                  <a:lnTo>
                    <a:pt x="307" y="451"/>
                  </a:lnTo>
                  <a:lnTo>
                    <a:pt x="227" y="518"/>
                  </a:lnTo>
                  <a:lnTo>
                    <a:pt x="227" y="547"/>
                  </a:lnTo>
                  <a:lnTo>
                    <a:pt x="256" y="560"/>
                  </a:lnTo>
                  <a:lnTo>
                    <a:pt x="259" y="651"/>
                  </a:lnTo>
                  <a:lnTo>
                    <a:pt x="288" y="698"/>
                  </a:lnTo>
                  <a:lnTo>
                    <a:pt x="37" y="698"/>
                  </a:lnTo>
                  <a:lnTo>
                    <a:pt x="31" y="324"/>
                  </a:lnTo>
                  <a:lnTo>
                    <a:pt x="18" y="317"/>
                  </a:lnTo>
                  <a:lnTo>
                    <a:pt x="18" y="262"/>
                  </a:lnTo>
                  <a:lnTo>
                    <a:pt x="0" y="256"/>
                  </a:lnTo>
                  <a:lnTo>
                    <a:pt x="8" y="228"/>
                  </a:lnTo>
                  <a:lnTo>
                    <a:pt x="26" y="220"/>
                  </a:lnTo>
                  <a:lnTo>
                    <a:pt x="47" y="233"/>
                  </a:lnTo>
                  <a:lnTo>
                    <a:pt x="63" y="209"/>
                  </a:lnTo>
                  <a:lnTo>
                    <a:pt x="84" y="178"/>
                  </a:lnTo>
                  <a:lnTo>
                    <a:pt x="55" y="144"/>
                  </a:lnTo>
                  <a:lnTo>
                    <a:pt x="84" y="100"/>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reeform 87">
              <a:extLst>
                <a:ext uri="{FF2B5EF4-FFF2-40B4-BE49-F238E27FC236}">
                  <a16:creationId xmlns:a16="http://schemas.microsoft.com/office/drawing/2014/main" id="{4FE5A1AC-1573-4A9D-9E93-4F0C1E6EF517}"/>
                </a:ext>
              </a:extLst>
            </p:cNvPr>
            <p:cNvSpPr>
              <a:spLocks/>
            </p:cNvSpPr>
            <p:nvPr/>
          </p:nvSpPr>
          <p:spPr bwMode="auto">
            <a:xfrm>
              <a:off x="1840706" y="1518048"/>
              <a:ext cx="820341" cy="402431"/>
            </a:xfrm>
            <a:custGeom>
              <a:avLst/>
              <a:gdLst>
                <a:gd name="T0" fmla="*/ 2147483647 w 689"/>
                <a:gd name="T1" fmla="*/ 0 h 338"/>
                <a:gd name="T2" fmla="*/ 2147483647 w 689"/>
                <a:gd name="T3" fmla="*/ 2147483647 h 338"/>
                <a:gd name="T4" fmla="*/ 2147483647 w 689"/>
                <a:gd name="T5" fmla="*/ 2147483647 h 338"/>
                <a:gd name="T6" fmla="*/ 2147483647 w 689"/>
                <a:gd name="T7" fmla="*/ 2147483647 h 338"/>
                <a:gd name="T8" fmla="*/ 2147483647 w 689"/>
                <a:gd name="T9" fmla="*/ 2147483647 h 338"/>
                <a:gd name="T10" fmla="*/ 2147483647 w 689"/>
                <a:gd name="T11" fmla="*/ 2147483647 h 338"/>
                <a:gd name="T12" fmla="*/ 2147483647 w 689"/>
                <a:gd name="T13" fmla="*/ 2147483647 h 338"/>
                <a:gd name="T14" fmla="*/ 2147483647 w 689"/>
                <a:gd name="T15" fmla="*/ 2147483647 h 338"/>
                <a:gd name="T16" fmla="*/ 2147483647 w 689"/>
                <a:gd name="T17" fmla="*/ 2147483647 h 338"/>
                <a:gd name="T18" fmla="*/ 2147483647 w 689"/>
                <a:gd name="T19" fmla="*/ 2147483647 h 338"/>
                <a:gd name="T20" fmla="*/ 2147483647 w 689"/>
                <a:gd name="T21" fmla="*/ 2147483647 h 338"/>
                <a:gd name="T22" fmla="*/ 2147483647 w 689"/>
                <a:gd name="T23" fmla="*/ 2147483647 h 338"/>
                <a:gd name="T24" fmla="*/ 2147483647 w 689"/>
                <a:gd name="T25" fmla="*/ 2147483647 h 338"/>
                <a:gd name="T26" fmla="*/ 2147483647 w 689"/>
                <a:gd name="T27" fmla="*/ 2147483647 h 338"/>
                <a:gd name="T28" fmla="*/ 2147483647 w 689"/>
                <a:gd name="T29" fmla="*/ 2147483647 h 338"/>
                <a:gd name="T30" fmla="*/ 2147483647 w 689"/>
                <a:gd name="T31" fmla="*/ 2147483647 h 338"/>
                <a:gd name="T32" fmla="*/ 2147483647 w 689"/>
                <a:gd name="T33" fmla="*/ 2147483647 h 338"/>
                <a:gd name="T34" fmla="*/ 2147483647 w 689"/>
                <a:gd name="T35" fmla="*/ 2147483647 h 338"/>
                <a:gd name="T36" fmla="*/ 2147483647 w 689"/>
                <a:gd name="T37" fmla="*/ 2147483647 h 338"/>
                <a:gd name="T38" fmla="*/ 2147483647 w 689"/>
                <a:gd name="T39" fmla="*/ 2147483647 h 338"/>
                <a:gd name="T40" fmla="*/ 2147483647 w 689"/>
                <a:gd name="T41" fmla="*/ 2147483647 h 338"/>
                <a:gd name="T42" fmla="*/ 2147483647 w 689"/>
                <a:gd name="T43" fmla="*/ 2147483647 h 338"/>
                <a:gd name="T44" fmla="*/ 2147483647 w 689"/>
                <a:gd name="T45" fmla="*/ 2147483647 h 338"/>
                <a:gd name="T46" fmla="*/ 2147483647 w 689"/>
                <a:gd name="T47" fmla="*/ 2147483647 h 338"/>
                <a:gd name="T48" fmla="*/ 2147483647 w 689"/>
                <a:gd name="T49" fmla="*/ 2147483647 h 338"/>
                <a:gd name="T50" fmla="*/ 0 w 689"/>
                <a:gd name="T51" fmla="*/ 2147483647 h 338"/>
                <a:gd name="T52" fmla="*/ 2147483647 w 689"/>
                <a:gd name="T53" fmla="*/ 2147483647 h 338"/>
                <a:gd name="T54" fmla="*/ 2147483647 w 689"/>
                <a:gd name="T55" fmla="*/ 2147483647 h 338"/>
                <a:gd name="T56" fmla="*/ 2147483647 w 689"/>
                <a:gd name="T57" fmla="*/ 2147483647 h 338"/>
                <a:gd name="T58" fmla="*/ 2147483647 w 689"/>
                <a:gd name="T59" fmla="*/ 2147483647 h 338"/>
                <a:gd name="T60" fmla="*/ 2147483647 w 689"/>
                <a:gd name="T61" fmla="*/ 2147483647 h 338"/>
                <a:gd name="T62" fmla="*/ 2147483647 w 689"/>
                <a:gd name="T63" fmla="*/ 2147483647 h 338"/>
                <a:gd name="T64" fmla="*/ 2147483647 w 689"/>
                <a:gd name="T65" fmla="*/ 2147483647 h 338"/>
                <a:gd name="T66" fmla="*/ 2147483647 w 689"/>
                <a:gd name="T67" fmla="*/ 2147483647 h 338"/>
                <a:gd name="T68" fmla="*/ 2147483647 w 689"/>
                <a:gd name="T69" fmla="*/ 0 h 33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689" h="338">
                  <a:moveTo>
                    <a:pt x="638" y="0"/>
                  </a:moveTo>
                  <a:lnTo>
                    <a:pt x="641" y="44"/>
                  </a:lnTo>
                  <a:lnTo>
                    <a:pt x="677" y="54"/>
                  </a:lnTo>
                  <a:lnTo>
                    <a:pt x="688" y="70"/>
                  </a:lnTo>
                  <a:lnTo>
                    <a:pt x="688" y="104"/>
                  </a:lnTo>
                  <a:lnTo>
                    <a:pt x="646" y="136"/>
                  </a:lnTo>
                  <a:lnTo>
                    <a:pt x="651" y="146"/>
                  </a:lnTo>
                  <a:lnTo>
                    <a:pt x="651" y="164"/>
                  </a:lnTo>
                  <a:lnTo>
                    <a:pt x="599" y="183"/>
                  </a:lnTo>
                  <a:lnTo>
                    <a:pt x="599" y="206"/>
                  </a:lnTo>
                  <a:lnTo>
                    <a:pt x="583" y="214"/>
                  </a:lnTo>
                  <a:lnTo>
                    <a:pt x="581" y="235"/>
                  </a:lnTo>
                  <a:lnTo>
                    <a:pt x="554" y="240"/>
                  </a:lnTo>
                  <a:lnTo>
                    <a:pt x="539" y="266"/>
                  </a:lnTo>
                  <a:lnTo>
                    <a:pt x="544" y="277"/>
                  </a:lnTo>
                  <a:lnTo>
                    <a:pt x="507" y="295"/>
                  </a:lnTo>
                  <a:lnTo>
                    <a:pt x="413" y="290"/>
                  </a:lnTo>
                  <a:lnTo>
                    <a:pt x="413" y="337"/>
                  </a:lnTo>
                  <a:lnTo>
                    <a:pt x="53" y="334"/>
                  </a:lnTo>
                  <a:lnTo>
                    <a:pt x="42" y="279"/>
                  </a:lnTo>
                  <a:lnTo>
                    <a:pt x="66" y="258"/>
                  </a:lnTo>
                  <a:lnTo>
                    <a:pt x="61" y="232"/>
                  </a:lnTo>
                  <a:lnTo>
                    <a:pt x="32" y="185"/>
                  </a:lnTo>
                  <a:lnTo>
                    <a:pt x="29" y="141"/>
                  </a:lnTo>
                  <a:lnTo>
                    <a:pt x="29" y="94"/>
                  </a:lnTo>
                  <a:lnTo>
                    <a:pt x="0" y="81"/>
                  </a:lnTo>
                  <a:lnTo>
                    <a:pt x="29" y="65"/>
                  </a:lnTo>
                  <a:lnTo>
                    <a:pt x="40" y="73"/>
                  </a:lnTo>
                  <a:lnTo>
                    <a:pt x="53" y="62"/>
                  </a:lnTo>
                  <a:lnTo>
                    <a:pt x="71" y="54"/>
                  </a:lnTo>
                  <a:lnTo>
                    <a:pt x="126" y="39"/>
                  </a:lnTo>
                  <a:lnTo>
                    <a:pt x="160" y="62"/>
                  </a:lnTo>
                  <a:lnTo>
                    <a:pt x="220" y="26"/>
                  </a:lnTo>
                  <a:lnTo>
                    <a:pt x="246" y="36"/>
                  </a:lnTo>
                  <a:lnTo>
                    <a:pt x="638" y="0"/>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110" descr="Zig zag">
              <a:extLst>
                <a:ext uri="{FF2B5EF4-FFF2-40B4-BE49-F238E27FC236}">
                  <a16:creationId xmlns:a16="http://schemas.microsoft.com/office/drawing/2014/main" id="{56519E17-0B9F-461B-9BA3-0E52217E6468}"/>
                </a:ext>
              </a:extLst>
            </p:cNvPr>
            <p:cNvSpPr>
              <a:spLocks/>
            </p:cNvSpPr>
            <p:nvPr/>
          </p:nvSpPr>
          <p:spPr bwMode="auto">
            <a:xfrm>
              <a:off x="1840706" y="1057276"/>
              <a:ext cx="829866" cy="546497"/>
            </a:xfrm>
            <a:custGeom>
              <a:avLst/>
              <a:gdLst>
                <a:gd name="T0" fmla="*/ 2147483647 w 697"/>
                <a:gd name="T1" fmla="*/ 2147483647 h 459"/>
                <a:gd name="T2" fmla="*/ 2147483647 w 697"/>
                <a:gd name="T3" fmla="*/ 2147483647 h 459"/>
                <a:gd name="T4" fmla="*/ 2147483647 w 697"/>
                <a:gd name="T5" fmla="*/ 2147483647 h 459"/>
                <a:gd name="T6" fmla="*/ 2147483647 w 697"/>
                <a:gd name="T7" fmla="*/ 2147483647 h 459"/>
                <a:gd name="T8" fmla="*/ 2147483647 w 697"/>
                <a:gd name="T9" fmla="*/ 2147483647 h 459"/>
                <a:gd name="T10" fmla="*/ 2147483647 w 697"/>
                <a:gd name="T11" fmla="*/ 2147483647 h 459"/>
                <a:gd name="T12" fmla="*/ 2147483647 w 697"/>
                <a:gd name="T13" fmla="*/ 0 h 459"/>
                <a:gd name="T14" fmla="*/ 2147483647 w 697"/>
                <a:gd name="T15" fmla="*/ 2147483647 h 459"/>
                <a:gd name="T16" fmla="*/ 2147483647 w 697"/>
                <a:gd name="T17" fmla="*/ 2147483647 h 459"/>
                <a:gd name="T18" fmla="*/ 2147483647 w 697"/>
                <a:gd name="T19" fmla="*/ 2147483647 h 459"/>
                <a:gd name="T20" fmla="*/ 2147483647 w 697"/>
                <a:gd name="T21" fmla="*/ 2147483647 h 459"/>
                <a:gd name="T22" fmla="*/ 2147483647 w 697"/>
                <a:gd name="T23" fmla="*/ 2147483647 h 459"/>
                <a:gd name="T24" fmla="*/ 2147483647 w 697"/>
                <a:gd name="T25" fmla="*/ 2147483647 h 459"/>
                <a:gd name="T26" fmla="*/ 2147483647 w 697"/>
                <a:gd name="T27" fmla="*/ 2147483647 h 459"/>
                <a:gd name="T28" fmla="*/ 2147483647 w 697"/>
                <a:gd name="T29" fmla="*/ 2147483647 h 459"/>
                <a:gd name="T30" fmla="*/ 2147483647 w 697"/>
                <a:gd name="T31" fmla="*/ 2147483647 h 459"/>
                <a:gd name="T32" fmla="*/ 2147483647 w 697"/>
                <a:gd name="T33" fmla="*/ 2147483647 h 459"/>
                <a:gd name="T34" fmla="*/ 0 w 697"/>
                <a:gd name="T35" fmla="*/ 2147483647 h 459"/>
                <a:gd name="T36" fmla="*/ 0 w 697"/>
                <a:gd name="T37" fmla="*/ 2147483647 h 459"/>
                <a:gd name="T38" fmla="*/ 2147483647 w 697"/>
                <a:gd name="T39" fmla="*/ 2147483647 h 459"/>
                <a:gd name="T40" fmla="*/ 2147483647 w 697"/>
                <a:gd name="T41" fmla="*/ 2147483647 h 459"/>
                <a:gd name="T42" fmla="*/ 2147483647 w 697"/>
                <a:gd name="T43" fmla="*/ 2147483647 h 459"/>
                <a:gd name="T44" fmla="*/ 2147483647 w 697"/>
                <a:gd name="T45" fmla="*/ 2147483647 h 459"/>
                <a:gd name="T46" fmla="*/ 2147483647 w 697"/>
                <a:gd name="T47" fmla="*/ 2147483647 h 459"/>
                <a:gd name="T48" fmla="*/ 2147483647 w 697"/>
                <a:gd name="T49" fmla="*/ 2147483647 h 459"/>
                <a:gd name="T50" fmla="*/ 2147483647 w 697"/>
                <a:gd name="T51" fmla="*/ 2147483647 h 459"/>
                <a:gd name="T52" fmla="*/ 2147483647 w 697"/>
                <a:gd name="T53" fmla="*/ 2147483647 h 45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697" h="459">
                  <a:moveTo>
                    <a:pt x="243" y="414"/>
                  </a:moveTo>
                  <a:lnTo>
                    <a:pt x="629" y="379"/>
                  </a:lnTo>
                  <a:lnTo>
                    <a:pt x="696" y="376"/>
                  </a:lnTo>
                  <a:lnTo>
                    <a:pt x="691" y="13"/>
                  </a:lnTo>
                  <a:lnTo>
                    <a:pt x="639" y="13"/>
                  </a:lnTo>
                  <a:lnTo>
                    <a:pt x="273" y="13"/>
                  </a:lnTo>
                  <a:lnTo>
                    <a:pt x="271" y="0"/>
                  </a:lnTo>
                  <a:lnTo>
                    <a:pt x="225" y="13"/>
                  </a:lnTo>
                  <a:lnTo>
                    <a:pt x="243" y="59"/>
                  </a:lnTo>
                  <a:lnTo>
                    <a:pt x="196" y="74"/>
                  </a:lnTo>
                  <a:lnTo>
                    <a:pt x="209" y="84"/>
                  </a:lnTo>
                  <a:lnTo>
                    <a:pt x="206" y="105"/>
                  </a:lnTo>
                  <a:lnTo>
                    <a:pt x="186" y="113"/>
                  </a:lnTo>
                  <a:lnTo>
                    <a:pt x="160" y="179"/>
                  </a:lnTo>
                  <a:lnTo>
                    <a:pt x="140" y="251"/>
                  </a:lnTo>
                  <a:lnTo>
                    <a:pt x="116" y="260"/>
                  </a:lnTo>
                  <a:lnTo>
                    <a:pt x="142" y="314"/>
                  </a:lnTo>
                  <a:lnTo>
                    <a:pt x="0" y="430"/>
                  </a:lnTo>
                  <a:lnTo>
                    <a:pt x="0" y="458"/>
                  </a:lnTo>
                  <a:lnTo>
                    <a:pt x="29" y="442"/>
                  </a:lnTo>
                  <a:lnTo>
                    <a:pt x="39" y="450"/>
                  </a:lnTo>
                  <a:lnTo>
                    <a:pt x="52" y="439"/>
                  </a:lnTo>
                  <a:lnTo>
                    <a:pt x="70" y="432"/>
                  </a:lnTo>
                  <a:lnTo>
                    <a:pt x="124" y="417"/>
                  </a:lnTo>
                  <a:lnTo>
                    <a:pt x="158" y="439"/>
                  </a:lnTo>
                  <a:lnTo>
                    <a:pt x="217" y="404"/>
                  </a:lnTo>
                  <a:lnTo>
                    <a:pt x="243" y="41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111">
              <a:extLst>
                <a:ext uri="{FF2B5EF4-FFF2-40B4-BE49-F238E27FC236}">
                  <a16:creationId xmlns:a16="http://schemas.microsoft.com/office/drawing/2014/main" id="{E0B8A0BE-CF6A-4034-93FD-0A660A4C342E}"/>
                </a:ext>
              </a:extLst>
            </p:cNvPr>
            <p:cNvSpPr>
              <a:spLocks/>
            </p:cNvSpPr>
            <p:nvPr/>
          </p:nvSpPr>
          <p:spPr bwMode="auto">
            <a:xfrm>
              <a:off x="1840707" y="1057275"/>
              <a:ext cx="840581" cy="557213"/>
            </a:xfrm>
            <a:custGeom>
              <a:avLst/>
              <a:gdLst>
                <a:gd name="T0" fmla="*/ 2147483647 w 706"/>
                <a:gd name="T1" fmla="*/ 2147483647 h 468"/>
                <a:gd name="T2" fmla="*/ 2147483647 w 706"/>
                <a:gd name="T3" fmla="*/ 2147483647 h 468"/>
                <a:gd name="T4" fmla="*/ 2147483647 w 706"/>
                <a:gd name="T5" fmla="*/ 2147483647 h 468"/>
                <a:gd name="T6" fmla="*/ 2147483647 w 706"/>
                <a:gd name="T7" fmla="*/ 2147483647 h 468"/>
                <a:gd name="T8" fmla="*/ 2147483647 w 706"/>
                <a:gd name="T9" fmla="*/ 2147483647 h 468"/>
                <a:gd name="T10" fmla="*/ 2147483647 w 706"/>
                <a:gd name="T11" fmla="*/ 2147483647 h 468"/>
                <a:gd name="T12" fmla="*/ 2147483647 w 706"/>
                <a:gd name="T13" fmla="*/ 0 h 468"/>
                <a:gd name="T14" fmla="*/ 2147483647 w 706"/>
                <a:gd name="T15" fmla="*/ 2147483647 h 468"/>
                <a:gd name="T16" fmla="*/ 2147483647 w 706"/>
                <a:gd name="T17" fmla="*/ 2147483647 h 468"/>
                <a:gd name="T18" fmla="*/ 2147483647 w 706"/>
                <a:gd name="T19" fmla="*/ 2147483647 h 468"/>
                <a:gd name="T20" fmla="*/ 2147483647 w 706"/>
                <a:gd name="T21" fmla="*/ 2147483647 h 468"/>
                <a:gd name="T22" fmla="*/ 2147483647 w 706"/>
                <a:gd name="T23" fmla="*/ 2147483647 h 468"/>
                <a:gd name="T24" fmla="*/ 2147483647 w 706"/>
                <a:gd name="T25" fmla="*/ 2147483647 h 468"/>
                <a:gd name="T26" fmla="*/ 2147483647 w 706"/>
                <a:gd name="T27" fmla="*/ 2147483647 h 468"/>
                <a:gd name="T28" fmla="*/ 2147483647 w 706"/>
                <a:gd name="T29" fmla="*/ 2147483647 h 468"/>
                <a:gd name="T30" fmla="*/ 2147483647 w 706"/>
                <a:gd name="T31" fmla="*/ 2147483647 h 468"/>
                <a:gd name="T32" fmla="*/ 2147483647 w 706"/>
                <a:gd name="T33" fmla="*/ 2147483647 h 468"/>
                <a:gd name="T34" fmla="*/ 2147483647 w 706"/>
                <a:gd name="T35" fmla="*/ 2147483647 h 468"/>
                <a:gd name="T36" fmla="*/ 0 w 706"/>
                <a:gd name="T37" fmla="*/ 2147483647 h 468"/>
                <a:gd name="T38" fmla="*/ 0 w 706"/>
                <a:gd name="T39" fmla="*/ 2147483647 h 468"/>
                <a:gd name="T40" fmla="*/ 2147483647 w 706"/>
                <a:gd name="T41" fmla="*/ 2147483647 h 468"/>
                <a:gd name="T42" fmla="*/ 2147483647 w 706"/>
                <a:gd name="T43" fmla="*/ 2147483647 h 468"/>
                <a:gd name="T44" fmla="*/ 2147483647 w 706"/>
                <a:gd name="T45" fmla="*/ 2147483647 h 468"/>
                <a:gd name="T46" fmla="*/ 2147483647 w 706"/>
                <a:gd name="T47" fmla="*/ 2147483647 h 468"/>
                <a:gd name="T48" fmla="*/ 2147483647 w 706"/>
                <a:gd name="T49" fmla="*/ 2147483647 h 468"/>
                <a:gd name="T50" fmla="*/ 2147483647 w 706"/>
                <a:gd name="T51" fmla="*/ 2147483647 h 468"/>
                <a:gd name="T52" fmla="*/ 2147483647 w 706"/>
                <a:gd name="T53" fmla="*/ 2147483647 h 468"/>
                <a:gd name="T54" fmla="*/ 2147483647 w 706"/>
                <a:gd name="T55" fmla="*/ 2147483647 h 46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706" h="468">
                  <a:moveTo>
                    <a:pt x="246" y="423"/>
                  </a:moveTo>
                  <a:lnTo>
                    <a:pt x="638" y="387"/>
                  </a:lnTo>
                  <a:lnTo>
                    <a:pt x="706" y="384"/>
                  </a:lnTo>
                  <a:lnTo>
                    <a:pt x="701" y="13"/>
                  </a:lnTo>
                  <a:lnTo>
                    <a:pt x="648" y="13"/>
                  </a:lnTo>
                  <a:lnTo>
                    <a:pt x="277" y="13"/>
                  </a:lnTo>
                  <a:lnTo>
                    <a:pt x="275" y="0"/>
                  </a:lnTo>
                  <a:lnTo>
                    <a:pt x="228" y="13"/>
                  </a:lnTo>
                  <a:lnTo>
                    <a:pt x="246" y="60"/>
                  </a:lnTo>
                  <a:lnTo>
                    <a:pt x="199" y="76"/>
                  </a:lnTo>
                  <a:lnTo>
                    <a:pt x="212" y="86"/>
                  </a:lnTo>
                  <a:lnTo>
                    <a:pt x="209" y="107"/>
                  </a:lnTo>
                  <a:lnTo>
                    <a:pt x="189" y="115"/>
                  </a:lnTo>
                  <a:lnTo>
                    <a:pt x="162" y="183"/>
                  </a:lnTo>
                  <a:lnTo>
                    <a:pt x="142" y="256"/>
                  </a:lnTo>
                  <a:lnTo>
                    <a:pt x="118" y="266"/>
                  </a:lnTo>
                  <a:lnTo>
                    <a:pt x="144" y="321"/>
                  </a:lnTo>
                  <a:lnTo>
                    <a:pt x="68" y="380"/>
                  </a:lnTo>
                  <a:lnTo>
                    <a:pt x="0" y="439"/>
                  </a:lnTo>
                  <a:lnTo>
                    <a:pt x="0" y="468"/>
                  </a:lnTo>
                  <a:lnTo>
                    <a:pt x="29" y="452"/>
                  </a:lnTo>
                  <a:lnTo>
                    <a:pt x="40" y="460"/>
                  </a:lnTo>
                  <a:lnTo>
                    <a:pt x="53" y="449"/>
                  </a:lnTo>
                  <a:lnTo>
                    <a:pt x="71" y="441"/>
                  </a:lnTo>
                  <a:lnTo>
                    <a:pt x="126" y="426"/>
                  </a:lnTo>
                  <a:lnTo>
                    <a:pt x="160" y="449"/>
                  </a:lnTo>
                  <a:lnTo>
                    <a:pt x="220" y="413"/>
                  </a:lnTo>
                  <a:lnTo>
                    <a:pt x="246" y="423"/>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77">
              <a:extLst>
                <a:ext uri="{FF2B5EF4-FFF2-40B4-BE49-F238E27FC236}">
                  <a16:creationId xmlns:a16="http://schemas.microsoft.com/office/drawing/2014/main" id="{4447A557-3512-44B4-8AC9-B88B6BC6625E}"/>
                </a:ext>
              </a:extLst>
            </p:cNvPr>
            <p:cNvSpPr>
              <a:spLocks/>
            </p:cNvSpPr>
            <p:nvPr/>
          </p:nvSpPr>
          <p:spPr bwMode="auto">
            <a:xfrm>
              <a:off x="1514476" y="583407"/>
              <a:ext cx="1098947" cy="608410"/>
            </a:xfrm>
            <a:custGeom>
              <a:avLst/>
              <a:gdLst>
                <a:gd name="T0" fmla="*/ 2147483647 w 923"/>
                <a:gd name="T1" fmla="*/ 2147483647 h 511"/>
                <a:gd name="T2" fmla="*/ 2147483647 w 923"/>
                <a:gd name="T3" fmla="*/ 2147483647 h 511"/>
                <a:gd name="T4" fmla="*/ 2147483647 w 923"/>
                <a:gd name="T5" fmla="*/ 2147483647 h 511"/>
                <a:gd name="T6" fmla="*/ 2147483647 w 923"/>
                <a:gd name="T7" fmla="*/ 2147483647 h 511"/>
                <a:gd name="T8" fmla="*/ 2147483647 w 923"/>
                <a:gd name="T9" fmla="*/ 2147483647 h 511"/>
                <a:gd name="T10" fmla="*/ 2147483647 w 923"/>
                <a:gd name="T11" fmla="*/ 2147483647 h 511"/>
                <a:gd name="T12" fmla="*/ 2147483647 w 923"/>
                <a:gd name="T13" fmla="*/ 2147483647 h 511"/>
                <a:gd name="T14" fmla="*/ 2147483647 w 923"/>
                <a:gd name="T15" fmla="*/ 2147483647 h 511"/>
                <a:gd name="T16" fmla="*/ 2147483647 w 923"/>
                <a:gd name="T17" fmla="*/ 2147483647 h 511"/>
                <a:gd name="T18" fmla="*/ 2147483647 w 923"/>
                <a:gd name="T19" fmla="*/ 2147483647 h 511"/>
                <a:gd name="T20" fmla="*/ 2147483647 w 923"/>
                <a:gd name="T21" fmla="*/ 2147483647 h 511"/>
                <a:gd name="T22" fmla="*/ 2147483647 w 923"/>
                <a:gd name="T23" fmla="*/ 2147483647 h 511"/>
                <a:gd name="T24" fmla="*/ 2147483647 w 923"/>
                <a:gd name="T25" fmla="*/ 2147483647 h 511"/>
                <a:gd name="T26" fmla="*/ 2147483647 w 923"/>
                <a:gd name="T27" fmla="*/ 2147483647 h 511"/>
                <a:gd name="T28" fmla="*/ 2147483647 w 923"/>
                <a:gd name="T29" fmla="*/ 2147483647 h 511"/>
                <a:gd name="T30" fmla="*/ 2147483647 w 923"/>
                <a:gd name="T31" fmla="*/ 2147483647 h 511"/>
                <a:gd name="T32" fmla="*/ 2147483647 w 923"/>
                <a:gd name="T33" fmla="*/ 2147483647 h 511"/>
                <a:gd name="T34" fmla="*/ 2147483647 w 923"/>
                <a:gd name="T35" fmla="*/ 2147483647 h 511"/>
                <a:gd name="T36" fmla="*/ 2147483647 w 923"/>
                <a:gd name="T37" fmla="*/ 2147483647 h 511"/>
                <a:gd name="T38" fmla="*/ 2147483647 w 923"/>
                <a:gd name="T39" fmla="*/ 2147483647 h 511"/>
                <a:gd name="T40" fmla="*/ 2147483647 w 923"/>
                <a:gd name="T41" fmla="*/ 2147483647 h 511"/>
                <a:gd name="T42" fmla="*/ 2147483647 w 923"/>
                <a:gd name="T43" fmla="*/ 2147483647 h 511"/>
                <a:gd name="T44" fmla="*/ 2147483647 w 923"/>
                <a:gd name="T45" fmla="*/ 2147483647 h 511"/>
                <a:gd name="T46" fmla="*/ 2147483647 w 923"/>
                <a:gd name="T47" fmla="*/ 2147483647 h 511"/>
                <a:gd name="T48" fmla="*/ 2147483647 w 923"/>
                <a:gd name="T49" fmla="*/ 2147483647 h 511"/>
                <a:gd name="T50" fmla="*/ 2147483647 w 923"/>
                <a:gd name="T51" fmla="*/ 2147483647 h 511"/>
                <a:gd name="T52" fmla="*/ 2147483647 w 923"/>
                <a:gd name="T53" fmla="*/ 0 h 511"/>
                <a:gd name="T54" fmla="*/ 2147483647 w 923"/>
                <a:gd name="T55" fmla="*/ 0 h 511"/>
                <a:gd name="T56" fmla="*/ 2147483647 w 923"/>
                <a:gd name="T57" fmla="*/ 0 h 511"/>
                <a:gd name="T58" fmla="*/ 2147483647 w 923"/>
                <a:gd name="T59" fmla="*/ 0 h 511"/>
                <a:gd name="T60" fmla="*/ 2147483647 w 923"/>
                <a:gd name="T61" fmla="*/ 2147483647 h 511"/>
                <a:gd name="T62" fmla="*/ 2147483647 w 923"/>
                <a:gd name="T63" fmla="*/ 2147483647 h 511"/>
                <a:gd name="T64" fmla="*/ 2147483647 w 923"/>
                <a:gd name="T65" fmla="*/ 2147483647 h 511"/>
                <a:gd name="T66" fmla="*/ 2147483647 w 923"/>
                <a:gd name="T67" fmla="*/ 2147483647 h 511"/>
                <a:gd name="T68" fmla="*/ 2147483647 w 923"/>
                <a:gd name="T69" fmla="*/ 2147483647 h 511"/>
                <a:gd name="T70" fmla="*/ 0 w 923"/>
                <a:gd name="T71" fmla="*/ 2147483647 h 511"/>
                <a:gd name="T72" fmla="*/ 2147483647 w 923"/>
                <a:gd name="T73" fmla="*/ 2147483647 h 511"/>
                <a:gd name="T74" fmla="*/ 2147483647 w 923"/>
                <a:gd name="T75" fmla="*/ 2147483647 h 511"/>
                <a:gd name="T76" fmla="*/ 2147483647 w 923"/>
                <a:gd name="T77" fmla="*/ 2147483647 h 511"/>
                <a:gd name="T78" fmla="*/ 2147483647 w 923"/>
                <a:gd name="T79" fmla="*/ 2147483647 h 51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23" h="511">
                  <a:moveTo>
                    <a:pt x="26" y="317"/>
                  </a:moveTo>
                  <a:lnTo>
                    <a:pt x="92" y="317"/>
                  </a:lnTo>
                  <a:lnTo>
                    <a:pt x="110" y="390"/>
                  </a:lnTo>
                  <a:lnTo>
                    <a:pt x="131" y="419"/>
                  </a:lnTo>
                  <a:lnTo>
                    <a:pt x="183" y="432"/>
                  </a:lnTo>
                  <a:lnTo>
                    <a:pt x="201" y="466"/>
                  </a:lnTo>
                  <a:lnTo>
                    <a:pt x="233" y="466"/>
                  </a:lnTo>
                  <a:lnTo>
                    <a:pt x="269" y="476"/>
                  </a:lnTo>
                  <a:lnTo>
                    <a:pt x="295" y="502"/>
                  </a:lnTo>
                  <a:lnTo>
                    <a:pt x="303" y="484"/>
                  </a:lnTo>
                  <a:lnTo>
                    <a:pt x="321" y="510"/>
                  </a:lnTo>
                  <a:lnTo>
                    <a:pt x="327" y="487"/>
                  </a:lnTo>
                  <a:lnTo>
                    <a:pt x="321" y="474"/>
                  </a:lnTo>
                  <a:lnTo>
                    <a:pt x="303" y="468"/>
                  </a:lnTo>
                  <a:lnTo>
                    <a:pt x="303" y="416"/>
                  </a:lnTo>
                  <a:lnTo>
                    <a:pt x="345" y="398"/>
                  </a:lnTo>
                  <a:lnTo>
                    <a:pt x="382" y="421"/>
                  </a:lnTo>
                  <a:lnTo>
                    <a:pt x="397" y="374"/>
                  </a:lnTo>
                  <a:lnTo>
                    <a:pt x="457" y="343"/>
                  </a:lnTo>
                  <a:lnTo>
                    <a:pt x="470" y="319"/>
                  </a:lnTo>
                  <a:lnTo>
                    <a:pt x="502" y="338"/>
                  </a:lnTo>
                  <a:lnTo>
                    <a:pt x="483" y="398"/>
                  </a:lnTo>
                  <a:lnTo>
                    <a:pt x="502" y="411"/>
                  </a:lnTo>
                  <a:lnTo>
                    <a:pt x="549" y="398"/>
                  </a:lnTo>
                  <a:lnTo>
                    <a:pt x="551" y="411"/>
                  </a:lnTo>
                  <a:lnTo>
                    <a:pt x="922" y="411"/>
                  </a:lnTo>
                  <a:lnTo>
                    <a:pt x="920" y="0"/>
                  </a:lnTo>
                  <a:lnTo>
                    <a:pt x="585" y="0"/>
                  </a:lnTo>
                  <a:lnTo>
                    <a:pt x="201" y="0"/>
                  </a:lnTo>
                  <a:lnTo>
                    <a:pt x="81" y="0"/>
                  </a:lnTo>
                  <a:lnTo>
                    <a:pt x="73" y="27"/>
                  </a:lnTo>
                  <a:lnTo>
                    <a:pt x="29" y="55"/>
                  </a:lnTo>
                  <a:lnTo>
                    <a:pt x="13" y="129"/>
                  </a:lnTo>
                  <a:lnTo>
                    <a:pt x="26" y="139"/>
                  </a:lnTo>
                  <a:lnTo>
                    <a:pt x="16" y="168"/>
                  </a:lnTo>
                  <a:lnTo>
                    <a:pt x="0" y="207"/>
                  </a:lnTo>
                  <a:lnTo>
                    <a:pt x="16" y="233"/>
                  </a:lnTo>
                  <a:lnTo>
                    <a:pt x="37" y="251"/>
                  </a:lnTo>
                  <a:lnTo>
                    <a:pt x="18" y="267"/>
                  </a:lnTo>
                  <a:lnTo>
                    <a:pt x="26" y="317"/>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108" descr="Zig zag">
              <a:extLst>
                <a:ext uri="{FF2B5EF4-FFF2-40B4-BE49-F238E27FC236}">
                  <a16:creationId xmlns:a16="http://schemas.microsoft.com/office/drawing/2014/main" id="{DFF19F8F-E6A7-45C9-9DC4-BE70FB72EDCE}"/>
                </a:ext>
              </a:extLst>
            </p:cNvPr>
            <p:cNvSpPr>
              <a:spLocks/>
            </p:cNvSpPr>
            <p:nvPr/>
          </p:nvSpPr>
          <p:spPr bwMode="auto">
            <a:xfrm>
              <a:off x="2332435" y="1691879"/>
              <a:ext cx="471488" cy="521494"/>
            </a:xfrm>
            <a:custGeom>
              <a:avLst/>
              <a:gdLst>
                <a:gd name="T0" fmla="*/ 2147483647 w 396"/>
                <a:gd name="T1" fmla="*/ 2147483647 h 438"/>
                <a:gd name="T2" fmla="*/ 2147483647 w 396"/>
                <a:gd name="T3" fmla="*/ 2147483647 h 438"/>
                <a:gd name="T4" fmla="*/ 2147483647 w 396"/>
                <a:gd name="T5" fmla="*/ 2147483647 h 438"/>
                <a:gd name="T6" fmla="*/ 2147483647 w 396"/>
                <a:gd name="T7" fmla="*/ 2147483647 h 438"/>
                <a:gd name="T8" fmla="*/ 2147483647 w 396"/>
                <a:gd name="T9" fmla="*/ 2147483647 h 438"/>
                <a:gd name="T10" fmla="*/ 2147483647 w 396"/>
                <a:gd name="T11" fmla="*/ 2147483647 h 438"/>
                <a:gd name="T12" fmla="*/ 2147483647 w 396"/>
                <a:gd name="T13" fmla="*/ 2147483647 h 438"/>
                <a:gd name="T14" fmla="*/ 2147483647 w 396"/>
                <a:gd name="T15" fmla="*/ 2147483647 h 438"/>
                <a:gd name="T16" fmla="*/ 2147483647 w 396"/>
                <a:gd name="T17" fmla="*/ 2147483647 h 438"/>
                <a:gd name="T18" fmla="*/ 2147483647 w 396"/>
                <a:gd name="T19" fmla="*/ 2147483647 h 438"/>
                <a:gd name="T20" fmla="*/ 2147483647 w 396"/>
                <a:gd name="T21" fmla="*/ 2147483647 h 438"/>
                <a:gd name="T22" fmla="*/ 2147483647 w 396"/>
                <a:gd name="T23" fmla="*/ 2147483647 h 438"/>
                <a:gd name="T24" fmla="*/ 2147483647 w 396"/>
                <a:gd name="T25" fmla="*/ 2147483647 h 438"/>
                <a:gd name="T26" fmla="*/ 2147483647 w 396"/>
                <a:gd name="T27" fmla="*/ 2147483647 h 438"/>
                <a:gd name="T28" fmla="*/ 2147483647 w 396"/>
                <a:gd name="T29" fmla="*/ 2147483647 h 438"/>
                <a:gd name="T30" fmla="*/ 2147483647 w 396"/>
                <a:gd name="T31" fmla="*/ 2147483647 h 438"/>
                <a:gd name="T32" fmla="*/ 0 w 396"/>
                <a:gd name="T33" fmla="*/ 2147483647 h 438"/>
                <a:gd name="T34" fmla="*/ 0 w 396"/>
                <a:gd name="T35" fmla="*/ 2147483647 h 438"/>
                <a:gd name="T36" fmla="*/ 2147483647 w 396"/>
                <a:gd name="T37" fmla="*/ 2147483647 h 438"/>
                <a:gd name="T38" fmla="*/ 2147483647 w 396"/>
                <a:gd name="T39" fmla="*/ 2147483647 h 438"/>
                <a:gd name="T40" fmla="*/ 2147483647 w 396"/>
                <a:gd name="T41" fmla="*/ 2147483647 h 438"/>
                <a:gd name="T42" fmla="*/ 2147483647 w 396"/>
                <a:gd name="T43" fmla="*/ 2147483647 h 438"/>
                <a:gd name="T44" fmla="*/ 2147483647 w 396"/>
                <a:gd name="T45" fmla="*/ 2147483647 h 438"/>
                <a:gd name="T46" fmla="*/ 2147483647 w 396"/>
                <a:gd name="T47" fmla="*/ 2147483647 h 438"/>
                <a:gd name="T48" fmla="*/ 2147483647 w 396"/>
                <a:gd name="T49" fmla="*/ 2147483647 h 438"/>
                <a:gd name="T50" fmla="*/ 2147483647 w 396"/>
                <a:gd name="T51" fmla="*/ 2147483647 h 438"/>
                <a:gd name="T52" fmla="*/ 2147483647 w 396"/>
                <a:gd name="T53" fmla="*/ 2147483647 h 438"/>
                <a:gd name="T54" fmla="*/ 2147483647 w 396"/>
                <a:gd name="T55" fmla="*/ 0 h 438"/>
                <a:gd name="T56" fmla="*/ 2147483647 w 396"/>
                <a:gd name="T57" fmla="*/ 2147483647 h 438"/>
                <a:gd name="T58" fmla="*/ 2147483647 w 396"/>
                <a:gd name="T59" fmla="*/ 2147483647 h 438"/>
                <a:gd name="T60" fmla="*/ 2147483647 w 396"/>
                <a:gd name="T61" fmla="*/ 2147483647 h 438"/>
                <a:gd name="T62" fmla="*/ 2147483647 w 396"/>
                <a:gd name="T63" fmla="*/ 2147483647 h 438"/>
                <a:gd name="T64" fmla="*/ 2147483647 w 396"/>
                <a:gd name="T65" fmla="*/ 2147483647 h 43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6" h="438">
                  <a:moveTo>
                    <a:pt x="245" y="138"/>
                  </a:moveTo>
                  <a:lnTo>
                    <a:pt x="395" y="284"/>
                  </a:lnTo>
                  <a:lnTo>
                    <a:pt x="377" y="291"/>
                  </a:lnTo>
                  <a:lnTo>
                    <a:pt x="362" y="328"/>
                  </a:lnTo>
                  <a:lnTo>
                    <a:pt x="327" y="322"/>
                  </a:lnTo>
                  <a:lnTo>
                    <a:pt x="301" y="329"/>
                  </a:lnTo>
                  <a:lnTo>
                    <a:pt x="283" y="361"/>
                  </a:lnTo>
                  <a:lnTo>
                    <a:pt x="268" y="407"/>
                  </a:lnTo>
                  <a:lnTo>
                    <a:pt x="202" y="437"/>
                  </a:lnTo>
                  <a:lnTo>
                    <a:pt x="169" y="432"/>
                  </a:lnTo>
                  <a:lnTo>
                    <a:pt x="59" y="437"/>
                  </a:lnTo>
                  <a:lnTo>
                    <a:pt x="66" y="393"/>
                  </a:lnTo>
                  <a:lnTo>
                    <a:pt x="77" y="314"/>
                  </a:lnTo>
                  <a:lnTo>
                    <a:pt x="28" y="320"/>
                  </a:lnTo>
                  <a:lnTo>
                    <a:pt x="19" y="304"/>
                  </a:lnTo>
                  <a:lnTo>
                    <a:pt x="41" y="228"/>
                  </a:lnTo>
                  <a:lnTo>
                    <a:pt x="0" y="187"/>
                  </a:lnTo>
                  <a:lnTo>
                    <a:pt x="0" y="141"/>
                  </a:lnTo>
                  <a:lnTo>
                    <a:pt x="92" y="146"/>
                  </a:lnTo>
                  <a:lnTo>
                    <a:pt x="128" y="128"/>
                  </a:lnTo>
                  <a:lnTo>
                    <a:pt x="123" y="117"/>
                  </a:lnTo>
                  <a:lnTo>
                    <a:pt x="138" y="92"/>
                  </a:lnTo>
                  <a:lnTo>
                    <a:pt x="164" y="87"/>
                  </a:lnTo>
                  <a:lnTo>
                    <a:pt x="166" y="66"/>
                  </a:lnTo>
                  <a:lnTo>
                    <a:pt x="181" y="59"/>
                  </a:lnTo>
                  <a:lnTo>
                    <a:pt x="181" y="36"/>
                  </a:lnTo>
                  <a:lnTo>
                    <a:pt x="232" y="18"/>
                  </a:lnTo>
                  <a:lnTo>
                    <a:pt x="232" y="0"/>
                  </a:lnTo>
                  <a:lnTo>
                    <a:pt x="250" y="3"/>
                  </a:lnTo>
                  <a:lnTo>
                    <a:pt x="250" y="22"/>
                  </a:lnTo>
                  <a:lnTo>
                    <a:pt x="273" y="38"/>
                  </a:lnTo>
                  <a:lnTo>
                    <a:pt x="245" y="84"/>
                  </a:lnTo>
                  <a:lnTo>
                    <a:pt x="245" y="13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Freeform 109">
              <a:extLst>
                <a:ext uri="{FF2B5EF4-FFF2-40B4-BE49-F238E27FC236}">
                  <a16:creationId xmlns:a16="http://schemas.microsoft.com/office/drawing/2014/main" id="{4CD9CA2C-05FD-4545-832D-A8D3575A51A3}"/>
                </a:ext>
              </a:extLst>
            </p:cNvPr>
            <p:cNvSpPr>
              <a:spLocks/>
            </p:cNvSpPr>
            <p:nvPr/>
          </p:nvSpPr>
          <p:spPr bwMode="auto">
            <a:xfrm>
              <a:off x="2332435" y="1691879"/>
              <a:ext cx="483394" cy="533400"/>
            </a:xfrm>
            <a:custGeom>
              <a:avLst/>
              <a:gdLst>
                <a:gd name="T0" fmla="*/ 2147483647 w 406"/>
                <a:gd name="T1" fmla="*/ 2147483647 h 448"/>
                <a:gd name="T2" fmla="*/ 2147483647 w 406"/>
                <a:gd name="T3" fmla="*/ 2147483647 h 448"/>
                <a:gd name="T4" fmla="*/ 2147483647 w 406"/>
                <a:gd name="T5" fmla="*/ 2147483647 h 448"/>
                <a:gd name="T6" fmla="*/ 2147483647 w 406"/>
                <a:gd name="T7" fmla="*/ 2147483647 h 448"/>
                <a:gd name="T8" fmla="*/ 2147483647 w 406"/>
                <a:gd name="T9" fmla="*/ 2147483647 h 448"/>
                <a:gd name="T10" fmla="*/ 2147483647 w 406"/>
                <a:gd name="T11" fmla="*/ 2147483647 h 448"/>
                <a:gd name="T12" fmla="*/ 2147483647 w 406"/>
                <a:gd name="T13" fmla="*/ 2147483647 h 448"/>
                <a:gd name="T14" fmla="*/ 2147483647 w 406"/>
                <a:gd name="T15" fmla="*/ 2147483647 h 448"/>
                <a:gd name="T16" fmla="*/ 2147483647 w 406"/>
                <a:gd name="T17" fmla="*/ 2147483647 h 448"/>
                <a:gd name="T18" fmla="*/ 2147483647 w 406"/>
                <a:gd name="T19" fmla="*/ 2147483647 h 448"/>
                <a:gd name="T20" fmla="*/ 2147483647 w 406"/>
                <a:gd name="T21" fmla="*/ 2147483647 h 448"/>
                <a:gd name="T22" fmla="*/ 2147483647 w 406"/>
                <a:gd name="T23" fmla="*/ 2147483647 h 448"/>
                <a:gd name="T24" fmla="*/ 2147483647 w 406"/>
                <a:gd name="T25" fmla="*/ 2147483647 h 448"/>
                <a:gd name="T26" fmla="*/ 2147483647 w 406"/>
                <a:gd name="T27" fmla="*/ 2147483647 h 448"/>
                <a:gd name="T28" fmla="*/ 2147483647 w 406"/>
                <a:gd name="T29" fmla="*/ 2147483647 h 448"/>
                <a:gd name="T30" fmla="*/ 2147483647 w 406"/>
                <a:gd name="T31" fmla="*/ 2147483647 h 448"/>
                <a:gd name="T32" fmla="*/ 0 w 406"/>
                <a:gd name="T33" fmla="*/ 2147483647 h 448"/>
                <a:gd name="T34" fmla="*/ 0 w 406"/>
                <a:gd name="T35" fmla="*/ 2147483647 h 448"/>
                <a:gd name="T36" fmla="*/ 2147483647 w 406"/>
                <a:gd name="T37" fmla="*/ 2147483647 h 448"/>
                <a:gd name="T38" fmla="*/ 2147483647 w 406"/>
                <a:gd name="T39" fmla="*/ 2147483647 h 448"/>
                <a:gd name="T40" fmla="*/ 2147483647 w 406"/>
                <a:gd name="T41" fmla="*/ 2147483647 h 448"/>
                <a:gd name="T42" fmla="*/ 2147483647 w 406"/>
                <a:gd name="T43" fmla="*/ 2147483647 h 448"/>
                <a:gd name="T44" fmla="*/ 2147483647 w 406"/>
                <a:gd name="T45" fmla="*/ 2147483647 h 448"/>
                <a:gd name="T46" fmla="*/ 2147483647 w 406"/>
                <a:gd name="T47" fmla="*/ 2147483647 h 448"/>
                <a:gd name="T48" fmla="*/ 2147483647 w 406"/>
                <a:gd name="T49" fmla="*/ 2147483647 h 448"/>
                <a:gd name="T50" fmla="*/ 2147483647 w 406"/>
                <a:gd name="T51" fmla="*/ 2147483647 h 448"/>
                <a:gd name="T52" fmla="*/ 2147483647 w 406"/>
                <a:gd name="T53" fmla="*/ 2147483647 h 448"/>
                <a:gd name="T54" fmla="*/ 2147483647 w 406"/>
                <a:gd name="T55" fmla="*/ 0 h 448"/>
                <a:gd name="T56" fmla="*/ 2147483647 w 406"/>
                <a:gd name="T57" fmla="*/ 2147483647 h 448"/>
                <a:gd name="T58" fmla="*/ 2147483647 w 406"/>
                <a:gd name="T59" fmla="*/ 2147483647 h 448"/>
                <a:gd name="T60" fmla="*/ 2147483647 w 406"/>
                <a:gd name="T61" fmla="*/ 2147483647 h 448"/>
                <a:gd name="T62" fmla="*/ 2147483647 w 406"/>
                <a:gd name="T63" fmla="*/ 2147483647 h 448"/>
                <a:gd name="T64" fmla="*/ 2147483647 w 406"/>
                <a:gd name="T65" fmla="*/ 2147483647 h 4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6" h="448">
                  <a:moveTo>
                    <a:pt x="251" y="141"/>
                  </a:moveTo>
                  <a:lnTo>
                    <a:pt x="405" y="290"/>
                  </a:lnTo>
                  <a:lnTo>
                    <a:pt x="387" y="298"/>
                  </a:lnTo>
                  <a:lnTo>
                    <a:pt x="371" y="335"/>
                  </a:lnTo>
                  <a:lnTo>
                    <a:pt x="335" y="329"/>
                  </a:lnTo>
                  <a:lnTo>
                    <a:pt x="309" y="337"/>
                  </a:lnTo>
                  <a:lnTo>
                    <a:pt x="290" y="369"/>
                  </a:lnTo>
                  <a:lnTo>
                    <a:pt x="275" y="416"/>
                  </a:lnTo>
                  <a:lnTo>
                    <a:pt x="207" y="447"/>
                  </a:lnTo>
                  <a:lnTo>
                    <a:pt x="173" y="442"/>
                  </a:lnTo>
                  <a:lnTo>
                    <a:pt x="60" y="447"/>
                  </a:lnTo>
                  <a:lnTo>
                    <a:pt x="68" y="402"/>
                  </a:lnTo>
                  <a:lnTo>
                    <a:pt x="79" y="321"/>
                  </a:lnTo>
                  <a:lnTo>
                    <a:pt x="29" y="327"/>
                  </a:lnTo>
                  <a:lnTo>
                    <a:pt x="19" y="311"/>
                  </a:lnTo>
                  <a:lnTo>
                    <a:pt x="42" y="233"/>
                  </a:lnTo>
                  <a:lnTo>
                    <a:pt x="0" y="191"/>
                  </a:lnTo>
                  <a:lnTo>
                    <a:pt x="0" y="144"/>
                  </a:lnTo>
                  <a:lnTo>
                    <a:pt x="94" y="149"/>
                  </a:lnTo>
                  <a:lnTo>
                    <a:pt x="131" y="131"/>
                  </a:lnTo>
                  <a:lnTo>
                    <a:pt x="126" y="120"/>
                  </a:lnTo>
                  <a:lnTo>
                    <a:pt x="141" y="94"/>
                  </a:lnTo>
                  <a:lnTo>
                    <a:pt x="168" y="89"/>
                  </a:lnTo>
                  <a:lnTo>
                    <a:pt x="170" y="68"/>
                  </a:lnTo>
                  <a:lnTo>
                    <a:pt x="186" y="60"/>
                  </a:lnTo>
                  <a:lnTo>
                    <a:pt x="186" y="37"/>
                  </a:lnTo>
                  <a:lnTo>
                    <a:pt x="238" y="18"/>
                  </a:lnTo>
                  <a:lnTo>
                    <a:pt x="238" y="0"/>
                  </a:lnTo>
                  <a:lnTo>
                    <a:pt x="256" y="3"/>
                  </a:lnTo>
                  <a:lnTo>
                    <a:pt x="256" y="23"/>
                  </a:lnTo>
                  <a:lnTo>
                    <a:pt x="280" y="39"/>
                  </a:lnTo>
                  <a:lnTo>
                    <a:pt x="251" y="86"/>
                  </a:lnTo>
                  <a:lnTo>
                    <a:pt x="251" y="141"/>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75">
              <a:extLst>
                <a:ext uri="{FF2B5EF4-FFF2-40B4-BE49-F238E27FC236}">
                  <a16:creationId xmlns:a16="http://schemas.microsoft.com/office/drawing/2014/main" id="{89BB0E46-7F60-4134-AE48-83EFEB18E965}"/>
                </a:ext>
              </a:extLst>
            </p:cNvPr>
            <p:cNvSpPr>
              <a:spLocks/>
            </p:cNvSpPr>
            <p:nvPr/>
          </p:nvSpPr>
          <p:spPr bwMode="auto">
            <a:xfrm>
              <a:off x="2814638" y="1928813"/>
              <a:ext cx="508397" cy="221456"/>
            </a:xfrm>
            <a:custGeom>
              <a:avLst/>
              <a:gdLst>
                <a:gd name="T0" fmla="*/ 2147483647 w 427"/>
                <a:gd name="T1" fmla="*/ 2147483647 h 186"/>
                <a:gd name="T2" fmla="*/ 2147483647 w 427"/>
                <a:gd name="T3" fmla="*/ 2147483647 h 186"/>
                <a:gd name="T4" fmla="*/ 2147483647 w 427"/>
                <a:gd name="T5" fmla="*/ 0 h 186"/>
                <a:gd name="T6" fmla="*/ 2147483647 w 427"/>
                <a:gd name="T7" fmla="*/ 2147483647 h 186"/>
                <a:gd name="T8" fmla="*/ 2147483647 w 427"/>
                <a:gd name="T9" fmla="*/ 2147483647 h 186"/>
                <a:gd name="T10" fmla="*/ 2147483647 w 427"/>
                <a:gd name="T11" fmla="*/ 2147483647 h 186"/>
                <a:gd name="T12" fmla="*/ 2147483647 w 427"/>
                <a:gd name="T13" fmla="*/ 2147483647 h 186"/>
                <a:gd name="T14" fmla="*/ 0 w 427"/>
                <a:gd name="T15" fmla="*/ 2147483647 h 186"/>
                <a:gd name="T16" fmla="*/ 2147483647 w 427"/>
                <a:gd name="T17" fmla="*/ 2147483647 h 186"/>
                <a:gd name="T18" fmla="*/ 2147483647 w 427"/>
                <a:gd name="T19" fmla="*/ 2147483647 h 186"/>
                <a:gd name="T20" fmla="*/ 2147483647 w 427"/>
                <a:gd name="T21" fmla="*/ 2147483647 h 186"/>
                <a:gd name="T22" fmla="*/ 2147483647 w 427"/>
                <a:gd name="T23" fmla="*/ 2147483647 h 186"/>
                <a:gd name="T24" fmla="*/ 2147483647 w 427"/>
                <a:gd name="T25" fmla="*/ 2147483647 h 186"/>
                <a:gd name="T26" fmla="*/ 2147483647 w 427"/>
                <a:gd name="T27" fmla="*/ 2147483647 h 186"/>
                <a:gd name="T28" fmla="*/ 2147483647 w 427"/>
                <a:gd name="T29" fmla="*/ 2147483647 h 186"/>
                <a:gd name="T30" fmla="*/ 2147483647 w 427"/>
                <a:gd name="T31" fmla="*/ 2147483647 h 186"/>
                <a:gd name="T32" fmla="*/ 2147483647 w 427"/>
                <a:gd name="T33" fmla="*/ 2147483647 h 186"/>
                <a:gd name="T34" fmla="*/ 2147483647 w 427"/>
                <a:gd name="T35" fmla="*/ 2147483647 h 18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27" h="186">
                  <a:moveTo>
                    <a:pt x="160" y="44"/>
                  </a:moveTo>
                  <a:lnTo>
                    <a:pt x="149" y="55"/>
                  </a:lnTo>
                  <a:lnTo>
                    <a:pt x="73" y="0"/>
                  </a:lnTo>
                  <a:lnTo>
                    <a:pt x="37" y="21"/>
                  </a:lnTo>
                  <a:lnTo>
                    <a:pt x="42" y="57"/>
                  </a:lnTo>
                  <a:lnTo>
                    <a:pt x="19" y="75"/>
                  </a:lnTo>
                  <a:lnTo>
                    <a:pt x="16" y="109"/>
                  </a:lnTo>
                  <a:lnTo>
                    <a:pt x="0" y="138"/>
                  </a:lnTo>
                  <a:lnTo>
                    <a:pt x="13" y="141"/>
                  </a:lnTo>
                  <a:lnTo>
                    <a:pt x="19" y="185"/>
                  </a:lnTo>
                  <a:lnTo>
                    <a:pt x="113" y="170"/>
                  </a:lnTo>
                  <a:lnTo>
                    <a:pt x="136" y="141"/>
                  </a:lnTo>
                  <a:lnTo>
                    <a:pt x="175" y="122"/>
                  </a:lnTo>
                  <a:lnTo>
                    <a:pt x="222" y="175"/>
                  </a:lnTo>
                  <a:lnTo>
                    <a:pt x="426" y="170"/>
                  </a:lnTo>
                  <a:lnTo>
                    <a:pt x="418" y="36"/>
                  </a:lnTo>
                  <a:lnTo>
                    <a:pt x="363" y="36"/>
                  </a:lnTo>
                  <a:lnTo>
                    <a:pt x="160" y="44"/>
                  </a:lnTo>
                </a:path>
              </a:pathLst>
            </a:custGeom>
            <a:solidFill>
              <a:srgbClr val="FFFF00"/>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106" descr="Divot">
              <a:extLst>
                <a:ext uri="{FF2B5EF4-FFF2-40B4-BE49-F238E27FC236}">
                  <a16:creationId xmlns:a16="http://schemas.microsoft.com/office/drawing/2014/main" id="{1BA12A98-AF29-46D9-8AB6-380CE3B960F8}"/>
                </a:ext>
              </a:extLst>
            </p:cNvPr>
            <p:cNvSpPr>
              <a:spLocks/>
            </p:cNvSpPr>
            <p:nvPr/>
          </p:nvSpPr>
          <p:spPr bwMode="auto">
            <a:xfrm>
              <a:off x="2607469" y="1514475"/>
              <a:ext cx="664369" cy="511969"/>
            </a:xfrm>
            <a:custGeom>
              <a:avLst/>
              <a:gdLst>
                <a:gd name="T0" fmla="*/ 2147483647 w 558"/>
                <a:gd name="T1" fmla="*/ 2147483647 h 430"/>
                <a:gd name="T2" fmla="*/ 2147483647 w 558"/>
                <a:gd name="T3" fmla="*/ 2147483647 h 430"/>
                <a:gd name="T4" fmla="*/ 2147483647 w 558"/>
                <a:gd name="T5" fmla="*/ 2147483647 h 430"/>
                <a:gd name="T6" fmla="*/ 2147483647 w 558"/>
                <a:gd name="T7" fmla="*/ 2147483647 h 430"/>
                <a:gd name="T8" fmla="*/ 2147483647 w 558"/>
                <a:gd name="T9" fmla="*/ 2147483647 h 430"/>
                <a:gd name="T10" fmla="*/ 2147483647 w 558"/>
                <a:gd name="T11" fmla="*/ 2147483647 h 430"/>
                <a:gd name="T12" fmla="*/ 2147483647 w 558"/>
                <a:gd name="T13" fmla="*/ 2147483647 h 430"/>
                <a:gd name="T14" fmla="*/ 2147483647 w 558"/>
                <a:gd name="T15" fmla="*/ 2147483647 h 430"/>
                <a:gd name="T16" fmla="*/ 2147483647 w 558"/>
                <a:gd name="T17" fmla="*/ 2147483647 h 430"/>
                <a:gd name="T18" fmla="*/ 2147483647 w 558"/>
                <a:gd name="T19" fmla="*/ 2147483647 h 430"/>
                <a:gd name="T20" fmla="*/ 2147483647 w 558"/>
                <a:gd name="T21" fmla="*/ 2147483647 h 430"/>
                <a:gd name="T22" fmla="*/ 2147483647 w 558"/>
                <a:gd name="T23" fmla="*/ 2147483647 h 430"/>
                <a:gd name="T24" fmla="*/ 2147483647 w 558"/>
                <a:gd name="T25" fmla="*/ 2147483647 h 430"/>
                <a:gd name="T26" fmla="*/ 2147483647 w 558"/>
                <a:gd name="T27" fmla="*/ 2147483647 h 430"/>
                <a:gd name="T28" fmla="*/ 2147483647 w 558"/>
                <a:gd name="T29" fmla="*/ 2147483647 h 430"/>
                <a:gd name="T30" fmla="*/ 2147483647 w 558"/>
                <a:gd name="T31" fmla="*/ 2147483647 h 430"/>
                <a:gd name="T32" fmla="*/ 2147483647 w 558"/>
                <a:gd name="T33" fmla="*/ 2147483647 h 430"/>
                <a:gd name="T34" fmla="*/ 2147483647 w 558"/>
                <a:gd name="T35" fmla="*/ 2147483647 h 430"/>
                <a:gd name="T36" fmla="*/ 2147483647 w 558"/>
                <a:gd name="T37" fmla="*/ 2147483647 h 430"/>
                <a:gd name="T38" fmla="*/ 2147483647 w 558"/>
                <a:gd name="T39" fmla="*/ 2147483647 h 430"/>
                <a:gd name="T40" fmla="*/ 2147483647 w 558"/>
                <a:gd name="T41" fmla="*/ 0 h 430"/>
                <a:gd name="T42" fmla="*/ 2147483647 w 558"/>
                <a:gd name="T43" fmla="*/ 0 h 430"/>
                <a:gd name="T44" fmla="*/ 0 w 558"/>
                <a:gd name="T45" fmla="*/ 2147483647 h 430"/>
                <a:gd name="T46" fmla="*/ 2147483647 w 558"/>
                <a:gd name="T47" fmla="*/ 2147483647 h 430"/>
                <a:gd name="T48" fmla="*/ 2147483647 w 558"/>
                <a:gd name="T49" fmla="*/ 2147483647 h 430"/>
                <a:gd name="T50" fmla="*/ 2147483647 w 558"/>
                <a:gd name="T51" fmla="*/ 2147483647 h 430"/>
                <a:gd name="T52" fmla="*/ 2147483647 w 558"/>
                <a:gd name="T53" fmla="*/ 2147483647 h 430"/>
                <a:gd name="T54" fmla="*/ 2147483647 w 558"/>
                <a:gd name="T55" fmla="*/ 2147483647 h 430"/>
                <a:gd name="T56" fmla="*/ 2147483647 w 558"/>
                <a:gd name="T57" fmla="*/ 2147483647 h 430"/>
                <a:gd name="T58" fmla="*/ 2147483647 w 558"/>
                <a:gd name="T59" fmla="*/ 2147483647 h 430"/>
                <a:gd name="T60" fmla="*/ 2147483647 w 558"/>
                <a:gd name="T61" fmla="*/ 2147483647 h 430"/>
                <a:gd name="T62" fmla="*/ 2147483647 w 558"/>
                <a:gd name="T63" fmla="*/ 2147483647 h 430"/>
                <a:gd name="T64" fmla="*/ 2147483647 w 558"/>
                <a:gd name="T65" fmla="*/ 2147483647 h 430"/>
                <a:gd name="T66" fmla="*/ 2147483647 w 558"/>
                <a:gd name="T67" fmla="*/ 2147483647 h 430"/>
                <a:gd name="T68" fmla="*/ 2147483647 w 558"/>
                <a:gd name="T69" fmla="*/ 2147483647 h 4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8" h="430">
                  <a:moveTo>
                    <a:pt x="177" y="429"/>
                  </a:moveTo>
                  <a:lnTo>
                    <a:pt x="195" y="413"/>
                  </a:lnTo>
                  <a:lnTo>
                    <a:pt x="218" y="396"/>
                  </a:lnTo>
                  <a:lnTo>
                    <a:pt x="213" y="361"/>
                  </a:lnTo>
                  <a:lnTo>
                    <a:pt x="249" y="340"/>
                  </a:lnTo>
                  <a:lnTo>
                    <a:pt x="323" y="394"/>
                  </a:lnTo>
                  <a:lnTo>
                    <a:pt x="334" y="383"/>
                  </a:lnTo>
                  <a:lnTo>
                    <a:pt x="533" y="375"/>
                  </a:lnTo>
                  <a:lnTo>
                    <a:pt x="549" y="345"/>
                  </a:lnTo>
                  <a:lnTo>
                    <a:pt x="557" y="296"/>
                  </a:lnTo>
                  <a:lnTo>
                    <a:pt x="549" y="268"/>
                  </a:lnTo>
                  <a:lnTo>
                    <a:pt x="524" y="248"/>
                  </a:lnTo>
                  <a:lnTo>
                    <a:pt x="485" y="168"/>
                  </a:lnTo>
                  <a:lnTo>
                    <a:pt x="460" y="174"/>
                  </a:lnTo>
                  <a:lnTo>
                    <a:pt x="364" y="84"/>
                  </a:lnTo>
                  <a:lnTo>
                    <a:pt x="288" y="66"/>
                  </a:lnTo>
                  <a:lnTo>
                    <a:pt x="242" y="109"/>
                  </a:lnTo>
                  <a:lnTo>
                    <a:pt x="242" y="128"/>
                  </a:lnTo>
                  <a:lnTo>
                    <a:pt x="223" y="136"/>
                  </a:lnTo>
                  <a:lnTo>
                    <a:pt x="164" y="95"/>
                  </a:lnTo>
                  <a:lnTo>
                    <a:pt x="172" y="0"/>
                  </a:lnTo>
                  <a:lnTo>
                    <a:pt x="67" y="0"/>
                  </a:lnTo>
                  <a:lnTo>
                    <a:pt x="0" y="3"/>
                  </a:lnTo>
                  <a:lnTo>
                    <a:pt x="3" y="46"/>
                  </a:lnTo>
                  <a:lnTo>
                    <a:pt x="38" y="56"/>
                  </a:lnTo>
                  <a:lnTo>
                    <a:pt x="49" y="71"/>
                  </a:lnTo>
                  <a:lnTo>
                    <a:pt x="49" y="105"/>
                  </a:lnTo>
                  <a:lnTo>
                    <a:pt x="8" y="136"/>
                  </a:lnTo>
                  <a:lnTo>
                    <a:pt x="13" y="146"/>
                  </a:lnTo>
                  <a:lnTo>
                    <a:pt x="30" y="149"/>
                  </a:lnTo>
                  <a:lnTo>
                    <a:pt x="30" y="168"/>
                  </a:lnTo>
                  <a:lnTo>
                    <a:pt x="54" y="184"/>
                  </a:lnTo>
                  <a:lnTo>
                    <a:pt x="26" y="230"/>
                  </a:lnTo>
                  <a:lnTo>
                    <a:pt x="26" y="283"/>
                  </a:lnTo>
                  <a:lnTo>
                    <a:pt x="177" y="429"/>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107">
              <a:extLst>
                <a:ext uri="{FF2B5EF4-FFF2-40B4-BE49-F238E27FC236}">
                  <a16:creationId xmlns:a16="http://schemas.microsoft.com/office/drawing/2014/main" id="{7878362E-9C89-4A72-80F3-EE4C74D55C8C}"/>
                </a:ext>
              </a:extLst>
            </p:cNvPr>
            <p:cNvSpPr>
              <a:spLocks/>
            </p:cNvSpPr>
            <p:nvPr/>
          </p:nvSpPr>
          <p:spPr bwMode="auto">
            <a:xfrm>
              <a:off x="2600325" y="1514475"/>
              <a:ext cx="676275" cy="523875"/>
            </a:xfrm>
            <a:custGeom>
              <a:avLst/>
              <a:gdLst>
                <a:gd name="T0" fmla="*/ 2147483647 w 568"/>
                <a:gd name="T1" fmla="*/ 2147483647 h 440"/>
                <a:gd name="T2" fmla="*/ 2147483647 w 568"/>
                <a:gd name="T3" fmla="*/ 2147483647 h 440"/>
                <a:gd name="T4" fmla="*/ 2147483647 w 568"/>
                <a:gd name="T5" fmla="*/ 2147483647 h 440"/>
                <a:gd name="T6" fmla="*/ 2147483647 w 568"/>
                <a:gd name="T7" fmla="*/ 2147483647 h 440"/>
                <a:gd name="T8" fmla="*/ 2147483647 w 568"/>
                <a:gd name="T9" fmla="*/ 2147483647 h 440"/>
                <a:gd name="T10" fmla="*/ 2147483647 w 568"/>
                <a:gd name="T11" fmla="*/ 2147483647 h 440"/>
                <a:gd name="T12" fmla="*/ 2147483647 w 568"/>
                <a:gd name="T13" fmla="*/ 2147483647 h 440"/>
                <a:gd name="T14" fmla="*/ 2147483647 w 568"/>
                <a:gd name="T15" fmla="*/ 2147483647 h 440"/>
                <a:gd name="T16" fmla="*/ 2147483647 w 568"/>
                <a:gd name="T17" fmla="*/ 2147483647 h 440"/>
                <a:gd name="T18" fmla="*/ 2147483647 w 568"/>
                <a:gd name="T19" fmla="*/ 2147483647 h 440"/>
                <a:gd name="T20" fmla="*/ 2147483647 w 568"/>
                <a:gd name="T21" fmla="*/ 2147483647 h 440"/>
                <a:gd name="T22" fmla="*/ 2147483647 w 568"/>
                <a:gd name="T23" fmla="*/ 2147483647 h 440"/>
                <a:gd name="T24" fmla="*/ 2147483647 w 568"/>
                <a:gd name="T25" fmla="*/ 2147483647 h 440"/>
                <a:gd name="T26" fmla="*/ 2147483647 w 568"/>
                <a:gd name="T27" fmla="*/ 2147483647 h 440"/>
                <a:gd name="T28" fmla="*/ 2147483647 w 568"/>
                <a:gd name="T29" fmla="*/ 2147483647 h 440"/>
                <a:gd name="T30" fmla="*/ 2147483647 w 568"/>
                <a:gd name="T31" fmla="*/ 2147483647 h 440"/>
                <a:gd name="T32" fmla="*/ 2147483647 w 568"/>
                <a:gd name="T33" fmla="*/ 2147483647 h 440"/>
                <a:gd name="T34" fmla="*/ 2147483647 w 568"/>
                <a:gd name="T35" fmla="*/ 2147483647 h 440"/>
                <a:gd name="T36" fmla="*/ 2147483647 w 568"/>
                <a:gd name="T37" fmla="*/ 2147483647 h 440"/>
                <a:gd name="T38" fmla="*/ 2147483647 w 568"/>
                <a:gd name="T39" fmla="*/ 2147483647 h 440"/>
                <a:gd name="T40" fmla="*/ 2147483647 w 568"/>
                <a:gd name="T41" fmla="*/ 0 h 440"/>
                <a:gd name="T42" fmla="*/ 2147483647 w 568"/>
                <a:gd name="T43" fmla="*/ 0 h 440"/>
                <a:gd name="T44" fmla="*/ 0 w 568"/>
                <a:gd name="T45" fmla="*/ 2147483647 h 440"/>
                <a:gd name="T46" fmla="*/ 2147483647 w 568"/>
                <a:gd name="T47" fmla="*/ 2147483647 h 440"/>
                <a:gd name="T48" fmla="*/ 2147483647 w 568"/>
                <a:gd name="T49" fmla="*/ 2147483647 h 440"/>
                <a:gd name="T50" fmla="*/ 2147483647 w 568"/>
                <a:gd name="T51" fmla="*/ 2147483647 h 440"/>
                <a:gd name="T52" fmla="*/ 2147483647 w 568"/>
                <a:gd name="T53" fmla="*/ 2147483647 h 440"/>
                <a:gd name="T54" fmla="*/ 2147483647 w 568"/>
                <a:gd name="T55" fmla="*/ 2147483647 h 440"/>
                <a:gd name="T56" fmla="*/ 2147483647 w 568"/>
                <a:gd name="T57" fmla="*/ 2147483647 h 440"/>
                <a:gd name="T58" fmla="*/ 2147483647 w 568"/>
                <a:gd name="T59" fmla="*/ 2147483647 h 440"/>
                <a:gd name="T60" fmla="*/ 2147483647 w 568"/>
                <a:gd name="T61" fmla="*/ 2147483647 h 440"/>
                <a:gd name="T62" fmla="*/ 2147483647 w 568"/>
                <a:gd name="T63" fmla="*/ 2147483647 h 440"/>
                <a:gd name="T64" fmla="*/ 2147483647 w 568"/>
                <a:gd name="T65" fmla="*/ 2147483647 h 440"/>
                <a:gd name="T66" fmla="*/ 2147483647 w 568"/>
                <a:gd name="T67" fmla="*/ 2147483647 h 440"/>
                <a:gd name="T68" fmla="*/ 2147483647 w 568"/>
                <a:gd name="T69" fmla="*/ 2147483647 h 44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68" h="440">
                  <a:moveTo>
                    <a:pt x="180" y="439"/>
                  </a:moveTo>
                  <a:lnTo>
                    <a:pt x="199" y="423"/>
                  </a:lnTo>
                  <a:lnTo>
                    <a:pt x="222" y="405"/>
                  </a:lnTo>
                  <a:lnTo>
                    <a:pt x="217" y="369"/>
                  </a:lnTo>
                  <a:lnTo>
                    <a:pt x="253" y="348"/>
                  </a:lnTo>
                  <a:lnTo>
                    <a:pt x="329" y="403"/>
                  </a:lnTo>
                  <a:lnTo>
                    <a:pt x="340" y="392"/>
                  </a:lnTo>
                  <a:lnTo>
                    <a:pt x="543" y="384"/>
                  </a:lnTo>
                  <a:lnTo>
                    <a:pt x="559" y="353"/>
                  </a:lnTo>
                  <a:lnTo>
                    <a:pt x="567" y="303"/>
                  </a:lnTo>
                  <a:lnTo>
                    <a:pt x="559" y="274"/>
                  </a:lnTo>
                  <a:lnTo>
                    <a:pt x="533" y="254"/>
                  </a:lnTo>
                  <a:lnTo>
                    <a:pt x="494" y="172"/>
                  </a:lnTo>
                  <a:lnTo>
                    <a:pt x="468" y="178"/>
                  </a:lnTo>
                  <a:lnTo>
                    <a:pt x="371" y="86"/>
                  </a:lnTo>
                  <a:lnTo>
                    <a:pt x="293" y="68"/>
                  </a:lnTo>
                  <a:lnTo>
                    <a:pt x="246" y="112"/>
                  </a:lnTo>
                  <a:lnTo>
                    <a:pt x="246" y="131"/>
                  </a:lnTo>
                  <a:lnTo>
                    <a:pt x="227" y="139"/>
                  </a:lnTo>
                  <a:lnTo>
                    <a:pt x="167" y="97"/>
                  </a:lnTo>
                  <a:lnTo>
                    <a:pt x="175" y="0"/>
                  </a:lnTo>
                  <a:lnTo>
                    <a:pt x="68" y="0"/>
                  </a:lnTo>
                  <a:lnTo>
                    <a:pt x="0" y="3"/>
                  </a:lnTo>
                  <a:lnTo>
                    <a:pt x="3" y="47"/>
                  </a:lnTo>
                  <a:lnTo>
                    <a:pt x="39" y="57"/>
                  </a:lnTo>
                  <a:lnTo>
                    <a:pt x="50" y="73"/>
                  </a:lnTo>
                  <a:lnTo>
                    <a:pt x="50" y="107"/>
                  </a:lnTo>
                  <a:lnTo>
                    <a:pt x="8" y="139"/>
                  </a:lnTo>
                  <a:lnTo>
                    <a:pt x="13" y="149"/>
                  </a:lnTo>
                  <a:lnTo>
                    <a:pt x="31" y="152"/>
                  </a:lnTo>
                  <a:lnTo>
                    <a:pt x="31" y="172"/>
                  </a:lnTo>
                  <a:lnTo>
                    <a:pt x="55" y="188"/>
                  </a:lnTo>
                  <a:lnTo>
                    <a:pt x="26" y="235"/>
                  </a:lnTo>
                  <a:lnTo>
                    <a:pt x="26" y="290"/>
                  </a:lnTo>
                  <a:lnTo>
                    <a:pt x="180" y="439"/>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Freeform 27">
              <a:extLst>
                <a:ext uri="{FF2B5EF4-FFF2-40B4-BE49-F238E27FC236}">
                  <a16:creationId xmlns:a16="http://schemas.microsoft.com/office/drawing/2014/main" id="{76FE74ED-2F08-40C1-A794-2BB446089C24}"/>
                </a:ext>
              </a:extLst>
            </p:cNvPr>
            <p:cNvSpPr>
              <a:spLocks/>
            </p:cNvSpPr>
            <p:nvPr/>
          </p:nvSpPr>
          <p:spPr bwMode="auto">
            <a:xfrm>
              <a:off x="2675335" y="1072753"/>
              <a:ext cx="641747" cy="900113"/>
            </a:xfrm>
            <a:custGeom>
              <a:avLst/>
              <a:gdLst>
                <a:gd name="T0" fmla="*/ 2147483647 w 539"/>
                <a:gd name="T1" fmla="*/ 2147483647 h 756"/>
                <a:gd name="T2" fmla="*/ 2147483647 w 539"/>
                <a:gd name="T3" fmla="*/ 0 h 756"/>
                <a:gd name="T4" fmla="*/ 0 w 539"/>
                <a:gd name="T5" fmla="*/ 0 h 756"/>
                <a:gd name="T6" fmla="*/ 2147483647 w 539"/>
                <a:gd name="T7" fmla="*/ 2147483647 h 756"/>
                <a:gd name="T8" fmla="*/ 2147483647 w 539"/>
                <a:gd name="T9" fmla="*/ 2147483647 h 756"/>
                <a:gd name="T10" fmla="*/ 2147483647 w 539"/>
                <a:gd name="T11" fmla="*/ 2147483647 h 756"/>
                <a:gd name="T12" fmla="*/ 2147483647 w 539"/>
                <a:gd name="T13" fmla="*/ 2147483647 h 756"/>
                <a:gd name="T14" fmla="*/ 2147483647 w 539"/>
                <a:gd name="T15" fmla="*/ 2147483647 h 756"/>
                <a:gd name="T16" fmla="*/ 2147483647 w 539"/>
                <a:gd name="T17" fmla="*/ 2147483647 h 756"/>
                <a:gd name="T18" fmla="*/ 2147483647 w 539"/>
                <a:gd name="T19" fmla="*/ 2147483647 h 756"/>
                <a:gd name="T20" fmla="*/ 2147483647 w 539"/>
                <a:gd name="T21" fmla="*/ 2147483647 h 756"/>
                <a:gd name="T22" fmla="*/ 2147483647 w 539"/>
                <a:gd name="T23" fmla="*/ 2147483647 h 756"/>
                <a:gd name="T24" fmla="*/ 2147483647 w 539"/>
                <a:gd name="T25" fmla="*/ 2147483647 h 756"/>
                <a:gd name="T26" fmla="*/ 2147483647 w 539"/>
                <a:gd name="T27" fmla="*/ 2147483647 h 756"/>
                <a:gd name="T28" fmla="*/ 2147483647 w 539"/>
                <a:gd name="T29" fmla="*/ 2147483647 h 756"/>
                <a:gd name="T30" fmla="*/ 2147483647 w 539"/>
                <a:gd name="T31" fmla="*/ 2147483647 h 756"/>
                <a:gd name="T32" fmla="*/ 2147483647 w 539"/>
                <a:gd name="T33" fmla="*/ 2147483647 h 756"/>
                <a:gd name="T34" fmla="*/ 2147483647 w 539"/>
                <a:gd name="T35" fmla="*/ 2147483647 h 756"/>
                <a:gd name="T36" fmla="*/ 2147483647 w 539"/>
                <a:gd name="T37" fmla="*/ 2147483647 h 75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39" h="756">
                  <a:moveTo>
                    <a:pt x="535" y="755"/>
                  </a:moveTo>
                  <a:lnTo>
                    <a:pt x="538" y="0"/>
                  </a:lnTo>
                  <a:lnTo>
                    <a:pt x="0" y="0"/>
                  </a:lnTo>
                  <a:lnTo>
                    <a:pt x="5" y="371"/>
                  </a:lnTo>
                  <a:lnTo>
                    <a:pt x="112" y="371"/>
                  </a:lnTo>
                  <a:lnTo>
                    <a:pt x="104" y="468"/>
                  </a:lnTo>
                  <a:lnTo>
                    <a:pt x="164" y="510"/>
                  </a:lnTo>
                  <a:lnTo>
                    <a:pt x="183" y="502"/>
                  </a:lnTo>
                  <a:lnTo>
                    <a:pt x="183" y="483"/>
                  </a:lnTo>
                  <a:lnTo>
                    <a:pt x="230" y="439"/>
                  </a:lnTo>
                  <a:lnTo>
                    <a:pt x="308" y="457"/>
                  </a:lnTo>
                  <a:lnTo>
                    <a:pt x="405" y="549"/>
                  </a:lnTo>
                  <a:lnTo>
                    <a:pt x="431" y="543"/>
                  </a:lnTo>
                  <a:lnTo>
                    <a:pt x="470" y="625"/>
                  </a:lnTo>
                  <a:lnTo>
                    <a:pt x="496" y="645"/>
                  </a:lnTo>
                  <a:lnTo>
                    <a:pt x="504" y="674"/>
                  </a:lnTo>
                  <a:lnTo>
                    <a:pt x="496" y="724"/>
                  </a:lnTo>
                  <a:lnTo>
                    <a:pt x="480" y="755"/>
                  </a:lnTo>
                  <a:lnTo>
                    <a:pt x="535" y="755"/>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41">
              <a:extLst>
                <a:ext uri="{FF2B5EF4-FFF2-40B4-BE49-F238E27FC236}">
                  <a16:creationId xmlns:a16="http://schemas.microsoft.com/office/drawing/2014/main" id="{C784EF00-888A-4721-884A-CC61536C9697}"/>
                </a:ext>
              </a:extLst>
            </p:cNvPr>
            <p:cNvSpPr>
              <a:spLocks/>
            </p:cNvSpPr>
            <p:nvPr/>
          </p:nvSpPr>
          <p:spPr bwMode="auto">
            <a:xfrm>
              <a:off x="2609851" y="571500"/>
              <a:ext cx="707231" cy="502444"/>
            </a:xfrm>
            <a:custGeom>
              <a:avLst/>
              <a:gdLst>
                <a:gd name="T0" fmla="*/ 2147483647 w 594"/>
                <a:gd name="T1" fmla="*/ 2147483647 h 422"/>
                <a:gd name="T2" fmla="*/ 2147483647 w 594"/>
                <a:gd name="T3" fmla="*/ 2147483647 h 422"/>
                <a:gd name="T4" fmla="*/ 2147483647 w 594"/>
                <a:gd name="T5" fmla="*/ 0 h 422"/>
                <a:gd name="T6" fmla="*/ 0 w 594"/>
                <a:gd name="T7" fmla="*/ 2147483647 h 422"/>
                <a:gd name="T8" fmla="*/ 2147483647 w 594"/>
                <a:gd name="T9" fmla="*/ 2147483647 h 422"/>
                <a:gd name="T10" fmla="*/ 2147483647 w 594"/>
                <a:gd name="T11" fmla="*/ 2147483647 h 422"/>
                <a:gd name="T12" fmla="*/ 2147483647 w 594"/>
                <a:gd name="T13" fmla="*/ 2147483647 h 4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94" h="422">
                  <a:moveTo>
                    <a:pt x="593" y="421"/>
                  </a:moveTo>
                  <a:lnTo>
                    <a:pt x="593" y="8"/>
                  </a:lnTo>
                  <a:lnTo>
                    <a:pt x="235" y="0"/>
                  </a:lnTo>
                  <a:lnTo>
                    <a:pt x="0" y="10"/>
                  </a:lnTo>
                  <a:lnTo>
                    <a:pt x="2" y="421"/>
                  </a:lnTo>
                  <a:lnTo>
                    <a:pt x="55" y="421"/>
                  </a:lnTo>
                  <a:lnTo>
                    <a:pt x="593" y="421"/>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17">
              <a:extLst>
                <a:ext uri="{FF2B5EF4-FFF2-40B4-BE49-F238E27FC236}">
                  <a16:creationId xmlns:a16="http://schemas.microsoft.com/office/drawing/2014/main" id="{8CA7F9EC-3592-4503-A105-E19E9D08BD2B}"/>
                </a:ext>
              </a:extLst>
            </p:cNvPr>
            <p:cNvSpPr>
              <a:spLocks/>
            </p:cNvSpPr>
            <p:nvPr/>
          </p:nvSpPr>
          <p:spPr bwMode="auto">
            <a:xfrm>
              <a:off x="1209675" y="904875"/>
              <a:ext cx="461963" cy="890588"/>
            </a:xfrm>
            <a:custGeom>
              <a:avLst/>
              <a:gdLst>
                <a:gd name="T0" fmla="*/ 2147483647 w 388"/>
                <a:gd name="T1" fmla="*/ 2147483647 h 748"/>
                <a:gd name="T2" fmla="*/ 2147483647 w 388"/>
                <a:gd name="T3" fmla="*/ 2147483647 h 748"/>
                <a:gd name="T4" fmla="*/ 2147483647 w 388"/>
                <a:gd name="T5" fmla="*/ 2147483647 h 748"/>
                <a:gd name="T6" fmla="*/ 2147483647 w 388"/>
                <a:gd name="T7" fmla="*/ 2147483647 h 748"/>
                <a:gd name="T8" fmla="*/ 2147483647 w 388"/>
                <a:gd name="T9" fmla="*/ 2147483647 h 748"/>
                <a:gd name="T10" fmla="*/ 2147483647 w 388"/>
                <a:gd name="T11" fmla="*/ 2147483647 h 748"/>
                <a:gd name="T12" fmla="*/ 2147483647 w 388"/>
                <a:gd name="T13" fmla="*/ 2147483647 h 748"/>
                <a:gd name="T14" fmla="*/ 2147483647 w 388"/>
                <a:gd name="T15" fmla="*/ 2147483647 h 748"/>
                <a:gd name="T16" fmla="*/ 2147483647 w 388"/>
                <a:gd name="T17" fmla="*/ 2147483647 h 748"/>
                <a:gd name="T18" fmla="*/ 2147483647 w 388"/>
                <a:gd name="T19" fmla="*/ 2147483647 h 748"/>
                <a:gd name="T20" fmla="*/ 2147483647 w 388"/>
                <a:gd name="T21" fmla="*/ 2147483647 h 748"/>
                <a:gd name="T22" fmla="*/ 2147483647 w 388"/>
                <a:gd name="T23" fmla="*/ 2147483647 h 748"/>
                <a:gd name="T24" fmla="*/ 2147483647 w 388"/>
                <a:gd name="T25" fmla="*/ 2147483647 h 748"/>
                <a:gd name="T26" fmla="*/ 2147483647 w 388"/>
                <a:gd name="T27" fmla="*/ 2147483647 h 748"/>
                <a:gd name="T28" fmla="*/ 2147483647 w 388"/>
                <a:gd name="T29" fmla="*/ 2147483647 h 748"/>
                <a:gd name="T30" fmla="*/ 2147483647 w 388"/>
                <a:gd name="T31" fmla="*/ 2147483647 h 748"/>
                <a:gd name="T32" fmla="*/ 2147483647 w 388"/>
                <a:gd name="T33" fmla="*/ 2147483647 h 748"/>
                <a:gd name="T34" fmla="*/ 2147483647 w 388"/>
                <a:gd name="T35" fmla="*/ 2147483647 h 748"/>
                <a:gd name="T36" fmla="*/ 2147483647 w 388"/>
                <a:gd name="T37" fmla="*/ 2147483647 h 748"/>
                <a:gd name="T38" fmla="*/ 2147483647 w 388"/>
                <a:gd name="T39" fmla="*/ 2147483647 h 748"/>
                <a:gd name="T40" fmla="*/ 2147483647 w 388"/>
                <a:gd name="T41" fmla="*/ 2147483647 h 748"/>
                <a:gd name="T42" fmla="*/ 2147483647 w 388"/>
                <a:gd name="T43" fmla="*/ 2147483647 h 748"/>
                <a:gd name="T44" fmla="*/ 2147483647 w 388"/>
                <a:gd name="T45" fmla="*/ 2147483647 h 748"/>
                <a:gd name="T46" fmla="*/ 0 w 388"/>
                <a:gd name="T47" fmla="*/ 2147483647 h 748"/>
                <a:gd name="T48" fmla="*/ 0 w 388"/>
                <a:gd name="T49" fmla="*/ 2147483647 h 748"/>
                <a:gd name="T50" fmla="*/ 2147483647 w 388"/>
                <a:gd name="T51" fmla="*/ 2147483647 h 748"/>
                <a:gd name="T52" fmla="*/ 2147483647 w 388"/>
                <a:gd name="T53" fmla="*/ 2147483647 h 748"/>
                <a:gd name="T54" fmla="*/ 2147483647 w 388"/>
                <a:gd name="T55" fmla="*/ 2147483647 h 748"/>
                <a:gd name="T56" fmla="*/ 2147483647 w 388"/>
                <a:gd name="T57" fmla="*/ 2147483647 h 748"/>
                <a:gd name="T58" fmla="*/ 2147483647 w 388"/>
                <a:gd name="T59" fmla="*/ 2147483647 h 748"/>
                <a:gd name="T60" fmla="*/ 2147483647 w 388"/>
                <a:gd name="T61" fmla="*/ 2147483647 h 748"/>
                <a:gd name="T62" fmla="*/ 2147483647 w 388"/>
                <a:gd name="T63" fmla="*/ 2147483647 h 748"/>
                <a:gd name="T64" fmla="*/ 2147483647 w 388"/>
                <a:gd name="T65" fmla="*/ 2147483647 h 748"/>
                <a:gd name="T66" fmla="*/ 2147483647 w 388"/>
                <a:gd name="T67" fmla="*/ 0 h 748"/>
                <a:gd name="T68" fmla="*/ 2147483647 w 388"/>
                <a:gd name="T69" fmla="*/ 2147483647 h 748"/>
                <a:gd name="T70" fmla="*/ 2147483647 w 388"/>
                <a:gd name="T71" fmla="*/ 2147483647 h 748"/>
                <a:gd name="T72" fmla="*/ 2147483647 w 388"/>
                <a:gd name="T73" fmla="*/ 2147483647 h 74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88" h="748">
                  <a:moveTo>
                    <a:pt x="282" y="47"/>
                  </a:moveTo>
                  <a:lnTo>
                    <a:pt x="348" y="47"/>
                  </a:lnTo>
                  <a:lnTo>
                    <a:pt x="366" y="120"/>
                  </a:lnTo>
                  <a:lnTo>
                    <a:pt x="387" y="149"/>
                  </a:lnTo>
                  <a:lnTo>
                    <a:pt x="358" y="193"/>
                  </a:lnTo>
                  <a:lnTo>
                    <a:pt x="387" y="227"/>
                  </a:lnTo>
                  <a:lnTo>
                    <a:pt x="366" y="258"/>
                  </a:lnTo>
                  <a:lnTo>
                    <a:pt x="350" y="282"/>
                  </a:lnTo>
                  <a:lnTo>
                    <a:pt x="329" y="269"/>
                  </a:lnTo>
                  <a:lnTo>
                    <a:pt x="311" y="277"/>
                  </a:lnTo>
                  <a:lnTo>
                    <a:pt x="303" y="305"/>
                  </a:lnTo>
                  <a:lnTo>
                    <a:pt x="321" y="311"/>
                  </a:lnTo>
                  <a:lnTo>
                    <a:pt x="321" y="366"/>
                  </a:lnTo>
                  <a:lnTo>
                    <a:pt x="334" y="373"/>
                  </a:lnTo>
                  <a:lnTo>
                    <a:pt x="340" y="747"/>
                  </a:lnTo>
                  <a:lnTo>
                    <a:pt x="154" y="747"/>
                  </a:lnTo>
                  <a:lnTo>
                    <a:pt x="133" y="726"/>
                  </a:lnTo>
                  <a:lnTo>
                    <a:pt x="123" y="690"/>
                  </a:lnTo>
                  <a:lnTo>
                    <a:pt x="89" y="671"/>
                  </a:lnTo>
                  <a:lnTo>
                    <a:pt x="18" y="603"/>
                  </a:lnTo>
                  <a:lnTo>
                    <a:pt x="13" y="590"/>
                  </a:lnTo>
                  <a:lnTo>
                    <a:pt x="21" y="562"/>
                  </a:lnTo>
                  <a:lnTo>
                    <a:pt x="13" y="541"/>
                  </a:lnTo>
                  <a:lnTo>
                    <a:pt x="0" y="520"/>
                  </a:lnTo>
                  <a:lnTo>
                    <a:pt x="0" y="488"/>
                  </a:lnTo>
                  <a:lnTo>
                    <a:pt x="21" y="436"/>
                  </a:lnTo>
                  <a:lnTo>
                    <a:pt x="115" y="224"/>
                  </a:lnTo>
                  <a:lnTo>
                    <a:pt x="94" y="162"/>
                  </a:lnTo>
                  <a:lnTo>
                    <a:pt x="102" y="138"/>
                  </a:lnTo>
                  <a:lnTo>
                    <a:pt x="115" y="146"/>
                  </a:lnTo>
                  <a:lnTo>
                    <a:pt x="115" y="102"/>
                  </a:lnTo>
                  <a:lnTo>
                    <a:pt x="131" y="39"/>
                  </a:lnTo>
                  <a:lnTo>
                    <a:pt x="141" y="10"/>
                  </a:lnTo>
                  <a:lnTo>
                    <a:pt x="152" y="0"/>
                  </a:lnTo>
                  <a:lnTo>
                    <a:pt x="238" y="8"/>
                  </a:lnTo>
                  <a:lnTo>
                    <a:pt x="238" y="47"/>
                  </a:lnTo>
                  <a:lnTo>
                    <a:pt x="282" y="47"/>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7" name="Freeform 37">
              <a:extLst>
                <a:ext uri="{FF2B5EF4-FFF2-40B4-BE49-F238E27FC236}">
                  <a16:creationId xmlns:a16="http://schemas.microsoft.com/office/drawing/2014/main" id="{F4A96283-F629-45CE-B246-6314C721CCA2}"/>
                </a:ext>
              </a:extLst>
            </p:cNvPr>
            <p:cNvSpPr>
              <a:spLocks/>
            </p:cNvSpPr>
            <p:nvPr/>
          </p:nvSpPr>
          <p:spPr bwMode="auto">
            <a:xfrm>
              <a:off x="1393031" y="1794272"/>
              <a:ext cx="577454" cy="757238"/>
            </a:xfrm>
            <a:custGeom>
              <a:avLst/>
              <a:gdLst>
                <a:gd name="T0" fmla="*/ 2147483647 w 485"/>
                <a:gd name="T1" fmla="*/ 0 h 636"/>
                <a:gd name="T2" fmla="*/ 2147483647 w 485"/>
                <a:gd name="T3" fmla="*/ 0 h 636"/>
                <a:gd name="T4" fmla="*/ 2147483647 w 485"/>
                <a:gd name="T5" fmla="*/ 0 h 636"/>
                <a:gd name="T6" fmla="*/ 2147483647 w 485"/>
                <a:gd name="T7" fmla="*/ 2147483647 h 636"/>
                <a:gd name="T8" fmla="*/ 2147483647 w 485"/>
                <a:gd name="T9" fmla="*/ 2147483647 h 636"/>
                <a:gd name="T10" fmla="*/ 2147483647 w 485"/>
                <a:gd name="T11" fmla="*/ 2147483647 h 636"/>
                <a:gd name="T12" fmla="*/ 2147483647 w 485"/>
                <a:gd name="T13" fmla="*/ 2147483647 h 636"/>
                <a:gd name="T14" fmla="*/ 2147483647 w 485"/>
                <a:gd name="T15" fmla="*/ 2147483647 h 636"/>
                <a:gd name="T16" fmla="*/ 2147483647 w 485"/>
                <a:gd name="T17" fmla="*/ 2147483647 h 636"/>
                <a:gd name="T18" fmla="*/ 2147483647 w 485"/>
                <a:gd name="T19" fmla="*/ 2147483647 h 636"/>
                <a:gd name="T20" fmla="*/ 2147483647 w 485"/>
                <a:gd name="T21" fmla="*/ 2147483647 h 636"/>
                <a:gd name="T22" fmla="*/ 2147483647 w 485"/>
                <a:gd name="T23" fmla="*/ 2147483647 h 636"/>
                <a:gd name="T24" fmla="*/ 2147483647 w 485"/>
                <a:gd name="T25" fmla="*/ 2147483647 h 636"/>
                <a:gd name="T26" fmla="*/ 2147483647 w 485"/>
                <a:gd name="T27" fmla="*/ 2147483647 h 636"/>
                <a:gd name="T28" fmla="*/ 2147483647 w 485"/>
                <a:gd name="T29" fmla="*/ 2147483647 h 636"/>
                <a:gd name="T30" fmla="*/ 2147483647 w 485"/>
                <a:gd name="T31" fmla="*/ 2147483647 h 636"/>
                <a:gd name="T32" fmla="*/ 2147483647 w 485"/>
                <a:gd name="T33" fmla="*/ 2147483647 h 636"/>
                <a:gd name="T34" fmla="*/ 2147483647 w 485"/>
                <a:gd name="T35" fmla="*/ 2147483647 h 636"/>
                <a:gd name="T36" fmla="*/ 2147483647 w 485"/>
                <a:gd name="T37" fmla="*/ 2147483647 h 636"/>
                <a:gd name="T38" fmla="*/ 2147483647 w 485"/>
                <a:gd name="T39" fmla="*/ 2147483647 h 636"/>
                <a:gd name="T40" fmla="*/ 2147483647 w 485"/>
                <a:gd name="T41" fmla="*/ 2147483647 h 636"/>
                <a:gd name="T42" fmla="*/ 2147483647 w 485"/>
                <a:gd name="T43" fmla="*/ 2147483647 h 636"/>
                <a:gd name="T44" fmla="*/ 2147483647 w 485"/>
                <a:gd name="T45" fmla="*/ 2147483647 h 636"/>
                <a:gd name="T46" fmla="*/ 2147483647 w 485"/>
                <a:gd name="T47" fmla="*/ 2147483647 h 636"/>
                <a:gd name="T48" fmla="*/ 2147483647 w 485"/>
                <a:gd name="T49" fmla="*/ 2147483647 h 636"/>
                <a:gd name="T50" fmla="*/ 2147483647 w 485"/>
                <a:gd name="T51" fmla="*/ 2147483647 h 636"/>
                <a:gd name="T52" fmla="*/ 2147483647 w 485"/>
                <a:gd name="T53" fmla="*/ 2147483647 h 636"/>
                <a:gd name="T54" fmla="*/ 2147483647 w 485"/>
                <a:gd name="T55" fmla="*/ 2147483647 h 636"/>
                <a:gd name="T56" fmla="*/ 2147483647 w 485"/>
                <a:gd name="T57" fmla="*/ 2147483647 h 636"/>
                <a:gd name="T58" fmla="*/ 2147483647 w 485"/>
                <a:gd name="T59" fmla="*/ 2147483647 h 636"/>
                <a:gd name="T60" fmla="*/ 2147483647 w 485"/>
                <a:gd name="T61" fmla="*/ 2147483647 h 636"/>
                <a:gd name="T62" fmla="*/ 2147483647 w 485"/>
                <a:gd name="T63" fmla="*/ 2147483647 h 636"/>
                <a:gd name="T64" fmla="*/ 2147483647 w 485"/>
                <a:gd name="T65" fmla="*/ 2147483647 h 636"/>
                <a:gd name="T66" fmla="*/ 2147483647 w 485"/>
                <a:gd name="T67" fmla="*/ 2147483647 h 636"/>
                <a:gd name="T68" fmla="*/ 2147483647 w 485"/>
                <a:gd name="T69" fmla="*/ 2147483647 h 636"/>
                <a:gd name="T70" fmla="*/ 2147483647 w 485"/>
                <a:gd name="T71" fmla="*/ 2147483647 h 636"/>
                <a:gd name="T72" fmla="*/ 2147483647 w 485"/>
                <a:gd name="T73" fmla="*/ 2147483647 h 636"/>
                <a:gd name="T74" fmla="*/ 2147483647 w 485"/>
                <a:gd name="T75" fmla="*/ 2147483647 h 636"/>
                <a:gd name="T76" fmla="*/ 2147483647 w 485"/>
                <a:gd name="T77" fmla="*/ 2147483647 h 636"/>
                <a:gd name="T78" fmla="*/ 2147483647 w 485"/>
                <a:gd name="T79" fmla="*/ 2147483647 h 636"/>
                <a:gd name="T80" fmla="*/ 0 w 485"/>
                <a:gd name="T81" fmla="*/ 0 h 636"/>
                <a:gd name="T82" fmla="*/ 2147483647 w 485"/>
                <a:gd name="T83" fmla="*/ 0 h 6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5" h="636">
                  <a:moveTo>
                    <a:pt x="186" y="0"/>
                  </a:moveTo>
                  <a:lnTo>
                    <a:pt x="186" y="0"/>
                  </a:lnTo>
                  <a:lnTo>
                    <a:pt x="437" y="0"/>
                  </a:lnTo>
                  <a:lnTo>
                    <a:pt x="442" y="26"/>
                  </a:lnTo>
                  <a:lnTo>
                    <a:pt x="418" y="47"/>
                  </a:lnTo>
                  <a:lnTo>
                    <a:pt x="429" y="102"/>
                  </a:lnTo>
                  <a:lnTo>
                    <a:pt x="426" y="123"/>
                  </a:lnTo>
                  <a:lnTo>
                    <a:pt x="437" y="123"/>
                  </a:lnTo>
                  <a:lnTo>
                    <a:pt x="447" y="147"/>
                  </a:lnTo>
                  <a:lnTo>
                    <a:pt x="452" y="212"/>
                  </a:lnTo>
                  <a:lnTo>
                    <a:pt x="452" y="241"/>
                  </a:lnTo>
                  <a:lnTo>
                    <a:pt x="371" y="254"/>
                  </a:lnTo>
                  <a:lnTo>
                    <a:pt x="369" y="296"/>
                  </a:lnTo>
                  <a:lnTo>
                    <a:pt x="400" y="400"/>
                  </a:lnTo>
                  <a:lnTo>
                    <a:pt x="376" y="413"/>
                  </a:lnTo>
                  <a:lnTo>
                    <a:pt x="361" y="458"/>
                  </a:lnTo>
                  <a:lnTo>
                    <a:pt x="376" y="479"/>
                  </a:lnTo>
                  <a:lnTo>
                    <a:pt x="376" y="497"/>
                  </a:lnTo>
                  <a:lnTo>
                    <a:pt x="410" y="513"/>
                  </a:lnTo>
                  <a:lnTo>
                    <a:pt x="426" y="560"/>
                  </a:lnTo>
                  <a:lnTo>
                    <a:pt x="442" y="557"/>
                  </a:lnTo>
                  <a:lnTo>
                    <a:pt x="484" y="580"/>
                  </a:lnTo>
                  <a:lnTo>
                    <a:pt x="379" y="580"/>
                  </a:lnTo>
                  <a:lnTo>
                    <a:pt x="212" y="635"/>
                  </a:lnTo>
                  <a:lnTo>
                    <a:pt x="175" y="599"/>
                  </a:lnTo>
                  <a:lnTo>
                    <a:pt x="146" y="570"/>
                  </a:lnTo>
                  <a:lnTo>
                    <a:pt x="126" y="549"/>
                  </a:lnTo>
                  <a:lnTo>
                    <a:pt x="118" y="531"/>
                  </a:lnTo>
                  <a:lnTo>
                    <a:pt x="131" y="476"/>
                  </a:lnTo>
                  <a:lnTo>
                    <a:pt x="110" y="429"/>
                  </a:lnTo>
                  <a:lnTo>
                    <a:pt x="89" y="371"/>
                  </a:lnTo>
                  <a:lnTo>
                    <a:pt x="79" y="337"/>
                  </a:lnTo>
                  <a:lnTo>
                    <a:pt x="79" y="290"/>
                  </a:lnTo>
                  <a:lnTo>
                    <a:pt x="89" y="259"/>
                  </a:lnTo>
                  <a:lnTo>
                    <a:pt x="99" y="230"/>
                  </a:lnTo>
                  <a:lnTo>
                    <a:pt x="92" y="157"/>
                  </a:lnTo>
                  <a:lnTo>
                    <a:pt x="81" y="131"/>
                  </a:lnTo>
                  <a:lnTo>
                    <a:pt x="81" y="102"/>
                  </a:lnTo>
                  <a:lnTo>
                    <a:pt x="45" y="68"/>
                  </a:lnTo>
                  <a:lnTo>
                    <a:pt x="34" y="47"/>
                  </a:lnTo>
                  <a:lnTo>
                    <a:pt x="0" y="0"/>
                  </a:lnTo>
                  <a:lnTo>
                    <a:pt x="186" y="0"/>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Freeform 25">
              <a:extLst>
                <a:ext uri="{FF2B5EF4-FFF2-40B4-BE49-F238E27FC236}">
                  <a16:creationId xmlns:a16="http://schemas.microsoft.com/office/drawing/2014/main" id="{AFAA0D11-5DB1-4C13-B07C-948A4E6A4432}"/>
                </a:ext>
              </a:extLst>
            </p:cNvPr>
            <p:cNvSpPr>
              <a:spLocks/>
            </p:cNvSpPr>
            <p:nvPr/>
          </p:nvSpPr>
          <p:spPr bwMode="auto">
            <a:xfrm>
              <a:off x="1822848" y="2046685"/>
              <a:ext cx="348853" cy="560784"/>
            </a:xfrm>
            <a:custGeom>
              <a:avLst/>
              <a:gdLst>
                <a:gd name="T0" fmla="*/ 2147483647 w 293"/>
                <a:gd name="T1" fmla="*/ 0 h 471"/>
                <a:gd name="T2" fmla="*/ 2147483647 w 293"/>
                <a:gd name="T3" fmla="*/ 2147483647 h 471"/>
                <a:gd name="T4" fmla="*/ 2147483647 w 293"/>
                <a:gd name="T5" fmla="*/ 2147483647 h 471"/>
                <a:gd name="T6" fmla="*/ 2147483647 w 293"/>
                <a:gd name="T7" fmla="*/ 2147483647 h 471"/>
                <a:gd name="T8" fmla="*/ 2147483647 w 293"/>
                <a:gd name="T9" fmla="*/ 2147483647 h 471"/>
                <a:gd name="T10" fmla="*/ 2147483647 w 293"/>
                <a:gd name="T11" fmla="*/ 2147483647 h 471"/>
                <a:gd name="T12" fmla="*/ 0 w 293"/>
                <a:gd name="T13" fmla="*/ 2147483647 h 471"/>
                <a:gd name="T14" fmla="*/ 2147483647 w 293"/>
                <a:gd name="T15" fmla="*/ 2147483647 h 471"/>
                <a:gd name="T16" fmla="*/ 2147483647 w 293"/>
                <a:gd name="T17" fmla="*/ 2147483647 h 471"/>
                <a:gd name="T18" fmla="*/ 2147483647 w 293"/>
                <a:gd name="T19" fmla="*/ 2147483647 h 471"/>
                <a:gd name="T20" fmla="*/ 2147483647 w 293"/>
                <a:gd name="T21" fmla="*/ 2147483647 h 471"/>
                <a:gd name="T22" fmla="*/ 2147483647 w 293"/>
                <a:gd name="T23" fmla="*/ 2147483647 h 471"/>
                <a:gd name="T24" fmla="*/ 2147483647 w 293"/>
                <a:gd name="T25" fmla="*/ 2147483647 h 471"/>
                <a:gd name="T26" fmla="*/ 2147483647 w 293"/>
                <a:gd name="T27" fmla="*/ 2147483647 h 471"/>
                <a:gd name="T28" fmla="*/ 2147483647 w 293"/>
                <a:gd name="T29" fmla="*/ 2147483647 h 471"/>
                <a:gd name="T30" fmla="*/ 2147483647 w 293"/>
                <a:gd name="T31" fmla="*/ 2147483647 h 471"/>
                <a:gd name="T32" fmla="*/ 2147483647 w 293"/>
                <a:gd name="T33" fmla="*/ 2147483647 h 471"/>
                <a:gd name="T34" fmla="*/ 2147483647 w 293"/>
                <a:gd name="T35" fmla="*/ 2147483647 h 471"/>
                <a:gd name="T36" fmla="*/ 2147483647 w 293"/>
                <a:gd name="T37" fmla="*/ 2147483647 h 471"/>
                <a:gd name="T38" fmla="*/ 2147483647 w 293"/>
                <a:gd name="T39" fmla="*/ 2147483647 h 471"/>
                <a:gd name="T40" fmla="*/ 2147483647 w 293"/>
                <a:gd name="T41" fmla="*/ 2147483647 h 471"/>
                <a:gd name="T42" fmla="*/ 2147483647 w 293"/>
                <a:gd name="T43" fmla="*/ 2147483647 h 471"/>
                <a:gd name="T44" fmla="*/ 2147483647 w 293"/>
                <a:gd name="T45" fmla="*/ 2147483647 h 471"/>
                <a:gd name="T46" fmla="*/ 2147483647 w 293"/>
                <a:gd name="T47" fmla="*/ 2147483647 h 471"/>
                <a:gd name="T48" fmla="*/ 2147483647 w 293"/>
                <a:gd name="T49" fmla="*/ 2147483647 h 471"/>
                <a:gd name="T50" fmla="*/ 2147483647 w 293"/>
                <a:gd name="T51" fmla="*/ 2147483647 h 471"/>
                <a:gd name="T52" fmla="*/ 2147483647 w 293"/>
                <a:gd name="T53" fmla="*/ 2147483647 h 471"/>
                <a:gd name="T54" fmla="*/ 2147483647 w 293"/>
                <a:gd name="T55" fmla="*/ 0 h 471"/>
                <a:gd name="T56" fmla="*/ 2147483647 w 293"/>
                <a:gd name="T57" fmla="*/ 0 h 47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3" h="471">
                  <a:moveTo>
                    <a:pt x="91" y="0"/>
                  </a:moveTo>
                  <a:lnTo>
                    <a:pt x="91" y="29"/>
                  </a:lnTo>
                  <a:lnTo>
                    <a:pt x="10" y="42"/>
                  </a:lnTo>
                  <a:lnTo>
                    <a:pt x="8" y="84"/>
                  </a:lnTo>
                  <a:lnTo>
                    <a:pt x="39" y="188"/>
                  </a:lnTo>
                  <a:lnTo>
                    <a:pt x="15" y="201"/>
                  </a:lnTo>
                  <a:lnTo>
                    <a:pt x="0" y="246"/>
                  </a:lnTo>
                  <a:lnTo>
                    <a:pt x="15" y="267"/>
                  </a:lnTo>
                  <a:lnTo>
                    <a:pt x="15" y="285"/>
                  </a:lnTo>
                  <a:lnTo>
                    <a:pt x="49" y="301"/>
                  </a:lnTo>
                  <a:lnTo>
                    <a:pt x="65" y="348"/>
                  </a:lnTo>
                  <a:lnTo>
                    <a:pt x="81" y="345"/>
                  </a:lnTo>
                  <a:lnTo>
                    <a:pt x="123" y="368"/>
                  </a:lnTo>
                  <a:lnTo>
                    <a:pt x="196" y="470"/>
                  </a:lnTo>
                  <a:lnTo>
                    <a:pt x="258" y="452"/>
                  </a:lnTo>
                  <a:lnTo>
                    <a:pt x="292" y="395"/>
                  </a:lnTo>
                  <a:lnTo>
                    <a:pt x="290" y="368"/>
                  </a:lnTo>
                  <a:lnTo>
                    <a:pt x="287" y="332"/>
                  </a:lnTo>
                  <a:lnTo>
                    <a:pt x="245" y="274"/>
                  </a:lnTo>
                  <a:lnTo>
                    <a:pt x="258" y="206"/>
                  </a:lnTo>
                  <a:lnTo>
                    <a:pt x="243" y="188"/>
                  </a:lnTo>
                  <a:lnTo>
                    <a:pt x="180" y="191"/>
                  </a:lnTo>
                  <a:lnTo>
                    <a:pt x="141" y="152"/>
                  </a:lnTo>
                  <a:lnTo>
                    <a:pt x="138" y="125"/>
                  </a:lnTo>
                  <a:lnTo>
                    <a:pt x="157" y="102"/>
                  </a:lnTo>
                  <a:lnTo>
                    <a:pt x="162" y="76"/>
                  </a:lnTo>
                  <a:lnTo>
                    <a:pt x="149" y="47"/>
                  </a:lnTo>
                  <a:lnTo>
                    <a:pt x="149" y="0"/>
                  </a:lnTo>
                  <a:lnTo>
                    <a:pt x="91" y="0"/>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 name="Freeform 15">
              <a:extLst>
                <a:ext uri="{FF2B5EF4-FFF2-40B4-BE49-F238E27FC236}">
                  <a16:creationId xmlns:a16="http://schemas.microsoft.com/office/drawing/2014/main" id="{55C54E48-71C8-4AD1-8709-F5DD73C8EEC9}"/>
                </a:ext>
              </a:extLst>
            </p:cNvPr>
            <p:cNvSpPr>
              <a:spLocks/>
            </p:cNvSpPr>
            <p:nvPr/>
          </p:nvSpPr>
          <p:spPr bwMode="auto">
            <a:xfrm>
              <a:off x="1900238" y="1915716"/>
              <a:ext cx="527447" cy="255984"/>
            </a:xfrm>
            <a:custGeom>
              <a:avLst/>
              <a:gdLst>
                <a:gd name="T0" fmla="*/ 2147483647 w 443"/>
                <a:gd name="T1" fmla="*/ 0 h 215"/>
                <a:gd name="T2" fmla="*/ 2147483647 w 443"/>
                <a:gd name="T3" fmla="*/ 2147483647 h 215"/>
                <a:gd name="T4" fmla="*/ 2147483647 w 443"/>
                <a:gd name="T5" fmla="*/ 2147483647 h 215"/>
                <a:gd name="T6" fmla="*/ 2147483647 w 443"/>
                <a:gd name="T7" fmla="*/ 2147483647 h 215"/>
                <a:gd name="T8" fmla="*/ 2147483647 w 443"/>
                <a:gd name="T9" fmla="*/ 2147483647 h 215"/>
                <a:gd name="T10" fmla="*/ 2147483647 w 443"/>
                <a:gd name="T11" fmla="*/ 2147483647 h 215"/>
                <a:gd name="T12" fmla="*/ 2147483647 w 443"/>
                <a:gd name="T13" fmla="*/ 2147483647 h 215"/>
                <a:gd name="T14" fmla="*/ 2147483647 w 443"/>
                <a:gd name="T15" fmla="*/ 2147483647 h 215"/>
                <a:gd name="T16" fmla="*/ 2147483647 w 443"/>
                <a:gd name="T17" fmla="*/ 2147483647 h 215"/>
                <a:gd name="T18" fmla="*/ 2147483647 w 443"/>
                <a:gd name="T19" fmla="*/ 2147483647 h 215"/>
                <a:gd name="T20" fmla="*/ 2147483647 w 443"/>
                <a:gd name="T21" fmla="*/ 2147483647 h 215"/>
                <a:gd name="T22" fmla="*/ 2147483647 w 443"/>
                <a:gd name="T23" fmla="*/ 2147483647 h 215"/>
                <a:gd name="T24" fmla="*/ 2147483647 w 443"/>
                <a:gd name="T25" fmla="*/ 2147483647 h 215"/>
                <a:gd name="T26" fmla="*/ 2147483647 w 443"/>
                <a:gd name="T27" fmla="*/ 2147483647 h 215"/>
                <a:gd name="T28" fmla="*/ 2147483647 w 443"/>
                <a:gd name="T29" fmla="*/ 2147483647 h 215"/>
                <a:gd name="T30" fmla="*/ 2147483647 w 443"/>
                <a:gd name="T31" fmla="*/ 2147483647 h 215"/>
                <a:gd name="T32" fmla="*/ 2147483647 w 443"/>
                <a:gd name="T33" fmla="*/ 2147483647 h 215"/>
                <a:gd name="T34" fmla="*/ 2147483647 w 443"/>
                <a:gd name="T35" fmla="*/ 2147483647 h 215"/>
                <a:gd name="T36" fmla="*/ 2147483647 w 443"/>
                <a:gd name="T37" fmla="*/ 2147483647 h 215"/>
                <a:gd name="T38" fmla="*/ 2147483647 w 443"/>
                <a:gd name="T39" fmla="*/ 2147483647 h 215"/>
                <a:gd name="T40" fmla="*/ 0 w 443"/>
                <a:gd name="T41" fmla="*/ 2147483647 h 215"/>
                <a:gd name="T42" fmla="*/ 2147483647 w 443"/>
                <a:gd name="T43" fmla="*/ 0 h 21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43" h="215">
                  <a:moveTo>
                    <a:pt x="3" y="0"/>
                  </a:moveTo>
                  <a:lnTo>
                    <a:pt x="363" y="3"/>
                  </a:lnTo>
                  <a:lnTo>
                    <a:pt x="405" y="45"/>
                  </a:lnTo>
                  <a:lnTo>
                    <a:pt x="395" y="81"/>
                  </a:lnTo>
                  <a:lnTo>
                    <a:pt x="382" y="123"/>
                  </a:lnTo>
                  <a:lnTo>
                    <a:pt x="392" y="139"/>
                  </a:lnTo>
                  <a:lnTo>
                    <a:pt x="442" y="133"/>
                  </a:lnTo>
                  <a:lnTo>
                    <a:pt x="431" y="214"/>
                  </a:lnTo>
                  <a:lnTo>
                    <a:pt x="382" y="212"/>
                  </a:lnTo>
                  <a:lnTo>
                    <a:pt x="382" y="199"/>
                  </a:lnTo>
                  <a:lnTo>
                    <a:pt x="327" y="199"/>
                  </a:lnTo>
                  <a:lnTo>
                    <a:pt x="329" y="214"/>
                  </a:lnTo>
                  <a:lnTo>
                    <a:pt x="128" y="214"/>
                  </a:lnTo>
                  <a:lnTo>
                    <a:pt x="92" y="212"/>
                  </a:lnTo>
                  <a:lnTo>
                    <a:pt x="97" y="186"/>
                  </a:lnTo>
                  <a:lnTo>
                    <a:pt x="84" y="157"/>
                  </a:lnTo>
                  <a:lnTo>
                    <a:pt x="84" y="110"/>
                  </a:lnTo>
                  <a:lnTo>
                    <a:pt x="26" y="110"/>
                  </a:lnTo>
                  <a:lnTo>
                    <a:pt x="21" y="45"/>
                  </a:lnTo>
                  <a:lnTo>
                    <a:pt x="11" y="21"/>
                  </a:lnTo>
                  <a:lnTo>
                    <a:pt x="0" y="21"/>
                  </a:lnTo>
                  <a:lnTo>
                    <a:pt x="3" y="0"/>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eform 7">
              <a:extLst>
                <a:ext uri="{FF2B5EF4-FFF2-40B4-BE49-F238E27FC236}">
                  <a16:creationId xmlns:a16="http://schemas.microsoft.com/office/drawing/2014/main" id="{0481E6D8-52FD-4B7E-ACBB-11E71E83C880}"/>
                </a:ext>
              </a:extLst>
            </p:cNvPr>
            <p:cNvSpPr>
              <a:spLocks/>
            </p:cNvSpPr>
            <p:nvPr/>
          </p:nvSpPr>
          <p:spPr bwMode="auto">
            <a:xfrm>
              <a:off x="1990725" y="2152650"/>
              <a:ext cx="477441" cy="290513"/>
            </a:xfrm>
            <a:custGeom>
              <a:avLst/>
              <a:gdLst>
                <a:gd name="T0" fmla="*/ 2147483647 w 401"/>
                <a:gd name="T1" fmla="*/ 2147483647 h 244"/>
                <a:gd name="T2" fmla="*/ 2147483647 w 401"/>
                <a:gd name="T3" fmla="*/ 2147483647 h 244"/>
                <a:gd name="T4" fmla="*/ 2147483647 w 401"/>
                <a:gd name="T5" fmla="*/ 2147483647 h 244"/>
                <a:gd name="T6" fmla="*/ 2147483647 w 401"/>
                <a:gd name="T7" fmla="*/ 0 h 244"/>
                <a:gd name="T8" fmla="*/ 2147483647 w 401"/>
                <a:gd name="T9" fmla="*/ 0 h 244"/>
                <a:gd name="T10" fmla="*/ 2147483647 w 401"/>
                <a:gd name="T11" fmla="*/ 2147483647 h 244"/>
                <a:gd name="T12" fmla="*/ 2147483647 w 401"/>
                <a:gd name="T13" fmla="*/ 2147483647 h 244"/>
                <a:gd name="T14" fmla="*/ 2147483647 w 401"/>
                <a:gd name="T15" fmla="*/ 2147483647 h 244"/>
                <a:gd name="T16" fmla="*/ 2147483647 w 401"/>
                <a:gd name="T17" fmla="*/ 2147483647 h 244"/>
                <a:gd name="T18" fmla="*/ 2147483647 w 401"/>
                <a:gd name="T19" fmla="*/ 2147483647 h 244"/>
                <a:gd name="T20" fmla="*/ 2147483647 w 401"/>
                <a:gd name="T21" fmla="*/ 2147483647 h 244"/>
                <a:gd name="T22" fmla="*/ 2147483647 w 401"/>
                <a:gd name="T23" fmla="*/ 2147483647 h 244"/>
                <a:gd name="T24" fmla="*/ 2147483647 w 401"/>
                <a:gd name="T25" fmla="*/ 2147483647 h 244"/>
                <a:gd name="T26" fmla="*/ 2147483647 w 401"/>
                <a:gd name="T27" fmla="*/ 2147483647 h 244"/>
                <a:gd name="T28" fmla="*/ 2147483647 w 401"/>
                <a:gd name="T29" fmla="*/ 2147483647 h 244"/>
                <a:gd name="T30" fmla="*/ 2147483647 w 401"/>
                <a:gd name="T31" fmla="*/ 2147483647 h 244"/>
                <a:gd name="T32" fmla="*/ 2147483647 w 401"/>
                <a:gd name="T33" fmla="*/ 2147483647 h 244"/>
                <a:gd name="T34" fmla="*/ 2147483647 w 401"/>
                <a:gd name="T35" fmla="*/ 2147483647 h 244"/>
                <a:gd name="T36" fmla="*/ 2147483647 w 401"/>
                <a:gd name="T37" fmla="*/ 2147483647 h 244"/>
                <a:gd name="T38" fmla="*/ 2147483647 w 401"/>
                <a:gd name="T39" fmla="*/ 2147483647 h 244"/>
                <a:gd name="T40" fmla="*/ 2147483647 w 401"/>
                <a:gd name="T41" fmla="*/ 2147483647 h 244"/>
                <a:gd name="T42" fmla="*/ 2147483647 w 401"/>
                <a:gd name="T43" fmla="*/ 2147483647 h 244"/>
                <a:gd name="T44" fmla="*/ 0 w 401"/>
                <a:gd name="T45" fmla="*/ 2147483647 h 244"/>
                <a:gd name="T46" fmla="*/ 2147483647 w 401"/>
                <a:gd name="T47" fmla="*/ 2147483647 h 24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01" h="244">
                  <a:moveTo>
                    <a:pt x="19" y="13"/>
                  </a:moveTo>
                  <a:lnTo>
                    <a:pt x="55" y="15"/>
                  </a:lnTo>
                  <a:lnTo>
                    <a:pt x="256" y="15"/>
                  </a:lnTo>
                  <a:lnTo>
                    <a:pt x="254" y="0"/>
                  </a:lnTo>
                  <a:lnTo>
                    <a:pt x="309" y="0"/>
                  </a:lnTo>
                  <a:lnTo>
                    <a:pt x="309" y="13"/>
                  </a:lnTo>
                  <a:lnTo>
                    <a:pt x="358" y="15"/>
                  </a:lnTo>
                  <a:lnTo>
                    <a:pt x="350" y="60"/>
                  </a:lnTo>
                  <a:lnTo>
                    <a:pt x="337" y="73"/>
                  </a:lnTo>
                  <a:lnTo>
                    <a:pt x="340" y="107"/>
                  </a:lnTo>
                  <a:lnTo>
                    <a:pt x="332" y="120"/>
                  </a:lnTo>
                  <a:lnTo>
                    <a:pt x="358" y="167"/>
                  </a:lnTo>
                  <a:lnTo>
                    <a:pt x="377" y="175"/>
                  </a:lnTo>
                  <a:lnTo>
                    <a:pt x="400" y="214"/>
                  </a:lnTo>
                  <a:lnTo>
                    <a:pt x="382" y="222"/>
                  </a:lnTo>
                  <a:lnTo>
                    <a:pt x="384" y="240"/>
                  </a:lnTo>
                  <a:lnTo>
                    <a:pt x="149" y="243"/>
                  </a:lnTo>
                  <a:lnTo>
                    <a:pt x="107" y="185"/>
                  </a:lnTo>
                  <a:lnTo>
                    <a:pt x="120" y="117"/>
                  </a:lnTo>
                  <a:lnTo>
                    <a:pt x="105" y="99"/>
                  </a:lnTo>
                  <a:lnTo>
                    <a:pt x="42" y="102"/>
                  </a:lnTo>
                  <a:lnTo>
                    <a:pt x="3" y="63"/>
                  </a:lnTo>
                  <a:lnTo>
                    <a:pt x="0" y="36"/>
                  </a:lnTo>
                  <a:lnTo>
                    <a:pt x="19" y="13"/>
                  </a:lnTo>
                </a:path>
              </a:pathLst>
            </a:custGeom>
            <a:solidFill>
              <a:schemeClr val="accent6">
                <a:lumMod val="40000"/>
                <a:lumOff val="60000"/>
              </a:schemeClr>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85">
              <a:extLst>
                <a:ext uri="{FF2B5EF4-FFF2-40B4-BE49-F238E27FC236}">
                  <a16:creationId xmlns:a16="http://schemas.microsoft.com/office/drawing/2014/main" id="{5B5CD8E0-C182-40BC-8EE4-1ABA5042D027}"/>
                </a:ext>
              </a:extLst>
            </p:cNvPr>
            <p:cNvSpPr>
              <a:spLocks/>
            </p:cNvSpPr>
            <p:nvPr/>
          </p:nvSpPr>
          <p:spPr bwMode="auto">
            <a:xfrm>
              <a:off x="2382441" y="2221707"/>
              <a:ext cx="263128" cy="346472"/>
            </a:xfrm>
            <a:custGeom>
              <a:avLst/>
              <a:gdLst>
                <a:gd name="T0" fmla="*/ 2147483647 w 221"/>
                <a:gd name="T1" fmla="*/ 0 h 291"/>
                <a:gd name="T2" fmla="*/ 2147483647 w 221"/>
                <a:gd name="T3" fmla="*/ 2147483647 h 291"/>
                <a:gd name="T4" fmla="*/ 2147483647 w 221"/>
                <a:gd name="T5" fmla="*/ 2147483647 h 291"/>
                <a:gd name="T6" fmla="*/ 2147483647 w 221"/>
                <a:gd name="T7" fmla="*/ 2147483647 h 291"/>
                <a:gd name="T8" fmla="*/ 0 w 221"/>
                <a:gd name="T9" fmla="*/ 2147483647 h 291"/>
                <a:gd name="T10" fmla="*/ 2147483647 w 221"/>
                <a:gd name="T11" fmla="*/ 2147483647 h 291"/>
                <a:gd name="T12" fmla="*/ 2147483647 w 221"/>
                <a:gd name="T13" fmla="*/ 2147483647 h 291"/>
                <a:gd name="T14" fmla="*/ 2147483647 w 221"/>
                <a:gd name="T15" fmla="*/ 2147483647 h 291"/>
                <a:gd name="T16" fmla="*/ 2147483647 w 221"/>
                <a:gd name="T17" fmla="*/ 2147483647 h 291"/>
                <a:gd name="T18" fmla="*/ 2147483647 w 221"/>
                <a:gd name="T19" fmla="*/ 2147483647 h 291"/>
                <a:gd name="T20" fmla="*/ 2147483647 w 221"/>
                <a:gd name="T21" fmla="*/ 2147483647 h 291"/>
                <a:gd name="T22" fmla="*/ 2147483647 w 221"/>
                <a:gd name="T23" fmla="*/ 2147483647 h 291"/>
                <a:gd name="T24" fmla="*/ 2147483647 w 221"/>
                <a:gd name="T25" fmla="*/ 2147483647 h 291"/>
                <a:gd name="T26" fmla="*/ 2147483647 w 221"/>
                <a:gd name="T27" fmla="*/ 2147483647 h 291"/>
                <a:gd name="T28" fmla="*/ 2147483647 w 221"/>
                <a:gd name="T29" fmla="*/ 2147483647 h 291"/>
                <a:gd name="T30" fmla="*/ 2147483647 w 221"/>
                <a:gd name="T31" fmla="*/ 2147483647 h 291"/>
                <a:gd name="T32" fmla="*/ 2147483647 w 221"/>
                <a:gd name="T33" fmla="*/ 2147483647 h 291"/>
                <a:gd name="T34" fmla="*/ 2147483647 w 221"/>
                <a:gd name="T35" fmla="*/ 2147483647 h 291"/>
                <a:gd name="T36" fmla="*/ 2147483647 w 221"/>
                <a:gd name="T37" fmla="*/ 2147483647 h 291"/>
                <a:gd name="T38" fmla="*/ 2147483647 w 221"/>
                <a:gd name="T39" fmla="*/ 2147483647 h 291"/>
                <a:gd name="T40" fmla="*/ 2147483647 w 221"/>
                <a:gd name="T41" fmla="*/ 2147483647 h 291"/>
                <a:gd name="T42" fmla="*/ 2147483647 w 221"/>
                <a:gd name="T43" fmla="*/ 2147483647 h 291"/>
                <a:gd name="T44" fmla="*/ 2147483647 w 221"/>
                <a:gd name="T45" fmla="*/ 2147483647 h 291"/>
                <a:gd name="T46" fmla="*/ 2147483647 w 221"/>
                <a:gd name="T47" fmla="*/ 2147483647 h 291"/>
                <a:gd name="T48" fmla="*/ 2147483647 w 221"/>
                <a:gd name="T49" fmla="*/ 2147483647 h 291"/>
                <a:gd name="T50" fmla="*/ 2147483647 w 221"/>
                <a:gd name="T51" fmla="*/ 0 h 29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21" h="291">
                  <a:moveTo>
                    <a:pt x="131" y="0"/>
                  </a:moveTo>
                  <a:lnTo>
                    <a:pt x="18" y="5"/>
                  </a:lnTo>
                  <a:lnTo>
                    <a:pt x="5" y="18"/>
                  </a:lnTo>
                  <a:lnTo>
                    <a:pt x="8" y="52"/>
                  </a:lnTo>
                  <a:lnTo>
                    <a:pt x="0" y="65"/>
                  </a:lnTo>
                  <a:lnTo>
                    <a:pt x="26" y="112"/>
                  </a:lnTo>
                  <a:lnTo>
                    <a:pt x="45" y="120"/>
                  </a:lnTo>
                  <a:lnTo>
                    <a:pt x="68" y="159"/>
                  </a:lnTo>
                  <a:lnTo>
                    <a:pt x="50" y="167"/>
                  </a:lnTo>
                  <a:lnTo>
                    <a:pt x="52" y="185"/>
                  </a:lnTo>
                  <a:lnTo>
                    <a:pt x="55" y="214"/>
                  </a:lnTo>
                  <a:lnTo>
                    <a:pt x="89" y="222"/>
                  </a:lnTo>
                  <a:lnTo>
                    <a:pt x="110" y="279"/>
                  </a:lnTo>
                  <a:lnTo>
                    <a:pt x="131" y="261"/>
                  </a:lnTo>
                  <a:lnTo>
                    <a:pt x="144" y="287"/>
                  </a:lnTo>
                  <a:lnTo>
                    <a:pt x="191" y="290"/>
                  </a:lnTo>
                  <a:lnTo>
                    <a:pt x="201" y="193"/>
                  </a:lnTo>
                  <a:lnTo>
                    <a:pt x="220" y="193"/>
                  </a:lnTo>
                  <a:lnTo>
                    <a:pt x="220" y="157"/>
                  </a:lnTo>
                  <a:lnTo>
                    <a:pt x="165" y="175"/>
                  </a:lnTo>
                  <a:lnTo>
                    <a:pt x="149" y="196"/>
                  </a:lnTo>
                  <a:lnTo>
                    <a:pt x="139" y="130"/>
                  </a:lnTo>
                  <a:lnTo>
                    <a:pt x="136" y="36"/>
                  </a:lnTo>
                  <a:lnTo>
                    <a:pt x="126" y="23"/>
                  </a:lnTo>
                  <a:lnTo>
                    <a:pt x="136" y="10"/>
                  </a:lnTo>
                  <a:lnTo>
                    <a:pt x="131" y="0"/>
                  </a:lnTo>
                </a:path>
              </a:pathLst>
            </a:custGeom>
            <a:solidFill>
              <a:srgbClr val="FFFF00"/>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Freeform 97">
              <a:extLst>
                <a:ext uri="{FF2B5EF4-FFF2-40B4-BE49-F238E27FC236}">
                  <a16:creationId xmlns:a16="http://schemas.microsoft.com/office/drawing/2014/main" id="{3BA6C44A-B806-4599-A6BB-B2425C4329CD}"/>
                </a:ext>
              </a:extLst>
            </p:cNvPr>
            <p:cNvSpPr>
              <a:spLocks/>
            </p:cNvSpPr>
            <p:nvPr/>
          </p:nvSpPr>
          <p:spPr bwMode="auto">
            <a:xfrm>
              <a:off x="2532460" y="2018110"/>
              <a:ext cx="305990" cy="434578"/>
            </a:xfrm>
            <a:custGeom>
              <a:avLst/>
              <a:gdLst>
                <a:gd name="T0" fmla="*/ 2147483647 w 257"/>
                <a:gd name="T1" fmla="*/ 2147483647 h 365"/>
                <a:gd name="T2" fmla="*/ 2147483647 w 257"/>
                <a:gd name="T3" fmla="*/ 0 h 365"/>
                <a:gd name="T4" fmla="*/ 2147483647 w 257"/>
                <a:gd name="T5" fmla="*/ 2147483647 h 365"/>
                <a:gd name="T6" fmla="*/ 2147483647 w 257"/>
                <a:gd name="T7" fmla="*/ 2147483647 h 365"/>
                <a:gd name="T8" fmla="*/ 2147483647 w 257"/>
                <a:gd name="T9" fmla="*/ 2147483647 h 365"/>
                <a:gd name="T10" fmla="*/ 2147483647 w 257"/>
                <a:gd name="T11" fmla="*/ 2147483647 h 365"/>
                <a:gd name="T12" fmla="*/ 2147483647 w 257"/>
                <a:gd name="T13" fmla="*/ 2147483647 h 365"/>
                <a:gd name="T14" fmla="*/ 2147483647 w 257"/>
                <a:gd name="T15" fmla="*/ 2147483647 h 365"/>
                <a:gd name="T16" fmla="*/ 2147483647 w 257"/>
                <a:gd name="T17" fmla="*/ 2147483647 h 365"/>
                <a:gd name="T18" fmla="*/ 2147483647 w 257"/>
                <a:gd name="T19" fmla="*/ 2147483647 h 365"/>
                <a:gd name="T20" fmla="*/ 2147483647 w 257"/>
                <a:gd name="T21" fmla="*/ 2147483647 h 365"/>
                <a:gd name="T22" fmla="*/ 2147483647 w 257"/>
                <a:gd name="T23" fmla="*/ 2147483647 h 365"/>
                <a:gd name="T24" fmla="*/ 2147483647 w 257"/>
                <a:gd name="T25" fmla="*/ 2147483647 h 365"/>
                <a:gd name="T26" fmla="*/ 2147483647 w 257"/>
                <a:gd name="T27" fmla="*/ 2147483647 h 365"/>
                <a:gd name="T28" fmla="*/ 2147483647 w 257"/>
                <a:gd name="T29" fmla="*/ 2147483647 h 365"/>
                <a:gd name="T30" fmla="*/ 2147483647 w 257"/>
                <a:gd name="T31" fmla="*/ 2147483647 h 365"/>
                <a:gd name="T32" fmla="*/ 2147483647 w 257"/>
                <a:gd name="T33" fmla="*/ 2147483647 h 365"/>
                <a:gd name="T34" fmla="*/ 2147483647 w 257"/>
                <a:gd name="T35" fmla="*/ 2147483647 h 365"/>
                <a:gd name="T36" fmla="*/ 2147483647 w 257"/>
                <a:gd name="T37" fmla="*/ 2147483647 h 365"/>
                <a:gd name="T38" fmla="*/ 2147483647 w 257"/>
                <a:gd name="T39" fmla="*/ 2147483647 h 365"/>
                <a:gd name="T40" fmla="*/ 2147483647 w 257"/>
                <a:gd name="T41" fmla="*/ 2147483647 h 365"/>
                <a:gd name="T42" fmla="*/ 0 w 257"/>
                <a:gd name="T43" fmla="*/ 2147483647 h 365"/>
                <a:gd name="T44" fmla="*/ 2147483647 w 257"/>
                <a:gd name="T45" fmla="*/ 2147483647 h 365"/>
                <a:gd name="T46" fmla="*/ 2147483647 w 257"/>
                <a:gd name="T47" fmla="*/ 2147483647 h 365"/>
                <a:gd name="T48" fmla="*/ 2147483647 w 257"/>
                <a:gd name="T49" fmla="*/ 2147483647 h 365"/>
                <a:gd name="T50" fmla="*/ 2147483647 w 257"/>
                <a:gd name="T51" fmla="*/ 2147483647 h 365"/>
                <a:gd name="T52" fmla="*/ 2147483647 w 257"/>
                <a:gd name="T53" fmla="*/ 2147483647 h 365"/>
                <a:gd name="T54" fmla="*/ 2147483647 w 257"/>
                <a:gd name="T55" fmla="*/ 2147483647 h 365"/>
                <a:gd name="T56" fmla="*/ 2147483647 w 257"/>
                <a:gd name="T57" fmla="*/ 2147483647 h 365"/>
                <a:gd name="T58" fmla="*/ 2147483647 w 257"/>
                <a:gd name="T59" fmla="*/ 2147483647 h 365"/>
                <a:gd name="T60" fmla="*/ 2147483647 w 257"/>
                <a:gd name="T61" fmla="*/ 2147483647 h 365"/>
                <a:gd name="T62" fmla="*/ 2147483647 w 257"/>
                <a:gd name="T63" fmla="*/ 2147483647 h 36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57" h="365">
                  <a:moveTo>
                    <a:pt x="237" y="16"/>
                  </a:moveTo>
                  <a:lnTo>
                    <a:pt x="256" y="0"/>
                  </a:lnTo>
                  <a:lnTo>
                    <a:pt x="253" y="34"/>
                  </a:lnTo>
                  <a:lnTo>
                    <a:pt x="237" y="63"/>
                  </a:lnTo>
                  <a:lnTo>
                    <a:pt x="250" y="66"/>
                  </a:lnTo>
                  <a:lnTo>
                    <a:pt x="256" y="110"/>
                  </a:lnTo>
                  <a:lnTo>
                    <a:pt x="237" y="113"/>
                  </a:lnTo>
                  <a:lnTo>
                    <a:pt x="206" y="126"/>
                  </a:lnTo>
                  <a:lnTo>
                    <a:pt x="195" y="149"/>
                  </a:lnTo>
                  <a:lnTo>
                    <a:pt x="180" y="149"/>
                  </a:lnTo>
                  <a:lnTo>
                    <a:pt x="172" y="173"/>
                  </a:lnTo>
                  <a:lnTo>
                    <a:pt x="148" y="183"/>
                  </a:lnTo>
                  <a:lnTo>
                    <a:pt x="143" y="241"/>
                  </a:lnTo>
                  <a:lnTo>
                    <a:pt x="143" y="285"/>
                  </a:lnTo>
                  <a:lnTo>
                    <a:pt x="151" y="306"/>
                  </a:lnTo>
                  <a:lnTo>
                    <a:pt x="133" y="304"/>
                  </a:lnTo>
                  <a:lnTo>
                    <a:pt x="94" y="325"/>
                  </a:lnTo>
                  <a:lnTo>
                    <a:pt x="39" y="343"/>
                  </a:lnTo>
                  <a:lnTo>
                    <a:pt x="23" y="364"/>
                  </a:lnTo>
                  <a:lnTo>
                    <a:pt x="13" y="298"/>
                  </a:lnTo>
                  <a:lnTo>
                    <a:pt x="10" y="204"/>
                  </a:lnTo>
                  <a:lnTo>
                    <a:pt x="0" y="191"/>
                  </a:lnTo>
                  <a:lnTo>
                    <a:pt x="10" y="178"/>
                  </a:lnTo>
                  <a:lnTo>
                    <a:pt x="5" y="168"/>
                  </a:lnTo>
                  <a:lnTo>
                    <a:pt x="39" y="173"/>
                  </a:lnTo>
                  <a:lnTo>
                    <a:pt x="107" y="142"/>
                  </a:lnTo>
                  <a:lnTo>
                    <a:pt x="122" y="95"/>
                  </a:lnTo>
                  <a:lnTo>
                    <a:pt x="141" y="63"/>
                  </a:lnTo>
                  <a:lnTo>
                    <a:pt x="167" y="55"/>
                  </a:lnTo>
                  <a:lnTo>
                    <a:pt x="203" y="61"/>
                  </a:lnTo>
                  <a:lnTo>
                    <a:pt x="219" y="24"/>
                  </a:lnTo>
                  <a:lnTo>
                    <a:pt x="237" y="16"/>
                  </a:lnTo>
                </a:path>
              </a:pathLst>
            </a:custGeom>
            <a:solidFill>
              <a:srgbClr val="FFFF00"/>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3" name="Freeform 48" descr="Zig zag">
              <a:extLst>
                <a:ext uri="{FF2B5EF4-FFF2-40B4-BE49-F238E27FC236}">
                  <a16:creationId xmlns:a16="http://schemas.microsoft.com/office/drawing/2014/main" id="{C5920D98-D5CD-495D-849B-F33E5A17B2D4}"/>
                </a:ext>
              </a:extLst>
            </p:cNvPr>
            <p:cNvSpPr>
              <a:spLocks/>
            </p:cNvSpPr>
            <p:nvPr/>
          </p:nvSpPr>
          <p:spPr bwMode="auto">
            <a:xfrm>
              <a:off x="2702719" y="2074069"/>
              <a:ext cx="608410" cy="316706"/>
            </a:xfrm>
            <a:custGeom>
              <a:avLst/>
              <a:gdLst>
                <a:gd name="T0" fmla="*/ 2147483647 w 511"/>
                <a:gd name="T1" fmla="*/ 2147483647 h 266"/>
                <a:gd name="T2" fmla="*/ 2147483647 w 511"/>
                <a:gd name="T3" fmla="*/ 2147483647 h 266"/>
                <a:gd name="T4" fmla="*/ 2147483647 w 511"/>
                <a:gd name="T5" fmla="*/ 2147483647 h 266"/>
                <a:gd name="T6" fmla="*/ 2147483647 w 511"/>
                <a:gd name="T7" fmla="*/ 0 h 266"/>
                <a:gd name="T8" fmla="*/ 2147483647 w 511"/>
                <a:gd name="T9" fmla="*/ 2147483647 h 266"/>
                <a:gd name="T10" fmla="*/ 2147483647 w 511"/>
                <a:gd name="T11" fmla="*/ 2147483647 h 266"/>
                <a:gd name="T12" fmla="*/ 2147483647 w 511"/>
                <a:gd name="T13" fmla="*/ 2147483647 h 266"/>
                <a:gd name="T14" fmla="*/ 2147483647 w 511"/>
                <a:gd name="T15" fmla="*/ 2147483647 h 266"/>
                <a:gd name="T16" fmla="*/ 2147483647 w 511"/>
                <a:gd name="T17" fmla="*/ 2147483647 h 266"/>
                <a:gd name="T18" fmla="*/ 2147483647 w 511"/>
                <a:gd name="T19" fmla="*/ 2147483647 h 266"/>
                <a:gd name="T20" fmla="*/ 2147483647 w 511"/>
                <a:gd name="T21" fmla="*/ 2147483647 h 266"/>
                <a:gd name="T22" fmla="*/ 2147483647 w 511"/>
                <a:gd name="T23" fmla="*/ 2147483647 h 266"/>
                <a:gd name="T24" fmla="*/ 2147483647 w 511"/>
                <a:gd name="T25" fmla="*/ 2147483647 h 266"/>
                <a:gd name="T26" fmla="*/ 0 w 511"/>
                <a:gd name="T27" fmla="*/ 2147483647 h 266"/>
                <a:gd name="T28" fmla="*/ 0 w 511"/>
                <a:gd name="T29" fmla="*/ 2147483647 h 266"/>
                <a:gd name="T30" fmla="*/ 2147483647 w 511"/>
                <a:gd name="T31" fmla="*/ 2147483647 h 266"/>
                <a:gd name="T32" fmla="*/ 2147483647 w 511"/>
                <a:gd name="T33" fmla="*/ 2147483647 h 266"/>
                <a:gd name="T34" fmla="*/ 2147483647 w 511"/>
                <a:gd name="T35" fmla="*/ 2147483647 h 266"/>
                <a:gd name="T36" fmla="*/ 2147483647 w 511"/>
                <a:gd name="T37" fmla="*/ 2147483647 h 266"/>
                <a:gd name="T38" fmla="*/ 2147483647 w 511"/>
                <a:gd name="T39" fmla="*/ 2147483647 h 266"/>
                <a:gd name="T40" fmla="*/ 2147483647 w 511"/>
                <a:gd name="T41" fmla="*/ 2147483647 h 266"/>
                <a:gd name="T42" fmla="*/ 2147483647 w 511"/>
                <a:gd name="T43" fmla="*/ 2147483647 h 266"/>
                <a:gd name="T44" fmla="*/ 2147483647 w 511"/>
                <a:gd name="T45" fmla="*/ 2147483647 h 26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11" h="266">
                  <a:moveTo>
                    <a:pt x="505" y="109"/>
                  </a:moveTo>
                  <a:lnTo>
                    <a:pt x="510" y="46"/>
                  </a:lnTo>
                  <a:lnTo>
                    <a:pt x="310" y="51"/>
                  </a:lnTo>
                  <a:lnTo>
                    <a:pt x="264" y="0"/>
                  </a:lnTo>
                  <a:lnTo>
                    <a:pt x="226" y="18"/>
                  </a:lnTo>
                  <a:lnTo>
                    <a:pt x="203" y="46"/>
                  </a:lnTo>
                  <a:lnTo>
                    <a:pt x="111" y="61"/>
                  </a:lnTo>
                  <a:lnTo>
                    <a:pt x="92" y="64"/>
                  </a:lnTo>
                  <a:lnTo>
                    <a:pt x="62" y="76"/>
                  </a:lnTo>
                  <a:lnTo>
                    <a:pt x="51" y="98"/>
                  </a:lnTo>
                  <a:lnTo>
                    <a:pt x="36" y="98"/>
                  </a:lnTo>
                  <a:lnTo>
                    <a:pt x="28" y="121"/>
                  </a:lnTo>
                  <a:lnTo>
                    <a:pt x="5" y="131"/>
                  </a:lnTo>
                  <a:lnTo>
                    <a:pt x="0" y="187"/>
                  </a:lnTo>
                  <a:lnTo>
                    <a:pt x="0" y="229"/>
                  </a:lnTo>
                  <a:lnTo>
                    <a:pt x="8" y="250"/>
                  </a:lnTo>
                  <a:lnTo>
                    <a:pt x="33" y="260"/>
                  </a:lnTo>
                  <a:lnTo>
                    <a:pt x="59" y="248"/>
                  </a:lnTo>
                  <a:lnTo>
                    <a:pt x="90" y="265"/>
                  </a:lnTo>
                  <a:lnTo>
                    <a:pt x="154" y="176"/>
                  </a:lnTo>
                  <a:lnTo>
                    <a:pt x="216" y="126"/>
                  </a:lnTo>
                  <a:lnTo>
                    <a:pt x="246" y="109"/>
                  </a:lnTo>
                  <a:lnTo>
                    <a:pt x="505" y="10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 name="Freeform 49">
              <a:extLst>
                <a:ext uri="{FF2B5EF4-FFF2-40B4-BE49-F238E27FC236}">
                  <a16:creationId xmlns:a16="http://schemas.microsoft.com/office/drawing/2014/main" id="{0B68454A-BAA1-4726-9A6A-D4EC737E1E29}"/>
                </a:ext>
              </a:extLst>
            </p:cNvPr>
            <p:cNvSpPr>
              <a:spLocks/>
            </p:cNvSpPr>
            <p:nvPr/>
          </p:nvSpPr>
          <p:spPr bwMode="auto">
            <a:xfrm>
              <a:off x="2702719" y="2074069"/>
              <a:ext cx="620316" cy="328613"/>
            </a:xfrm>
            <a:custGeom>
              <a:avLst/>
              <a:gdLst>
                <a:gd name="T0" fmla="*/ 2147483647 w 521"/>
                <a:gd name="T1" fmla="*/ 2147483647 h 276"/>
                <a:gd name="T2" fmla="*/ 2147483647 w 521"/>
                <a:gd name="T3" fmla="*/ 2147483647 h 276"/>
                <a:gd name="T4" fmla="*/ 2147483647 w 521"/>
                <a:gd name="T5" fmla="*/ 2147483647 h 276"/>
                <a:gd name="T6" fmla="*/ 2147483647 w 521"/>
                <a:gd name="T7" fmla="*/ 0 h 276"/>
                <a:gd name="T8" fmla="*/ 2147483647 w 521"/>
                <a:gd name="T9" fmla="*/ 2147483647 h 276"/>
                <a:gd name="T10" fmla="*/ 2147483647 w 521"/>
                <a:gd name="T11" fmla="*/ 2147483647 h 276"/>
                <a:gd name="T12" fmla="*/ 2147483647 w 521"/>
                <a:gd name="T13" fmla="*/ 2147483647 h 276"/>
                <a:gd name="T14" fmla="*/ 2147483647 w 521"/>
                <a:gd name="T15" fmla="*/ 2147483647 h 276"/>
                <a:gd name="T16" fmla="*/ 2147483647 w 521"/>
                <a:gd name="T17" fmla="*/ 2147483647 h 276"/>
                <a:gd name="T18" fmla="*/ 2147483647 w 521"/>
                <a:gd name="T19" fmla="*/ 2147483647 h 276"/>
                <a:gd name="T20" fmla="*/ 2147483647 w 521"/>
                <a:gd name="T21" fmla="*/ 2147483647 h 276"/>
                <a:gd name="T22" fmla="*/ 2147483647 w 521"/>
                <a:gd name="T23" fmla="*/ 2147483647 h 276"/>
                <a:gd name="T24" fmla="*/ 2147483647 w 521"/>
                <a:gd name="T25" fmla="*/ 2147483647 h 276"/>
                <a:gd name="T26" fmla="*/ 0 w 521"/>
                <a:gd name="T27" fmla="*/ 2147483647 h 276"/>
                <a:gd name="T28" fmla="*/ 0 w 521"/>
                <a:gd name="T29" fmla="*/ 2147483647 h 276"/>
                <a:gd name="T30" fmla="*/ 2147483647 w 521"/>
                <a:gd name="T31" fmla="*/ 2147483647 h 276"/>
                <a:gd name="T32" fmla="*/ 2147483647 w 521"/>
                <a:gd name="T33" fmla="*/ 2147483647 h 276"/>
                <a:gd name="T34" fmla="*/ 2147483647 w 521"/>
                <a:gd name="T35" fmla="*/ 2147483647 h 276"/>
                <a:gd name="T36" fmla="*/ 2147483647 w 521"/>
                <a:gd name="T37" fmla="*/ 2147483647 h 276"/>
                <a:gd name="T38" fmla="*/ 2147483647 w 521"/>
                <a:gd name="T39" fmla="*/ 2147483647 h 276"/>
                <a:gd name="T40" fmla="*/ 2147483647 w 521"/>
                <a:gd name="T41" fmla="*/ 2147483647 h 276"/>
                <a:gd name="T42" fmla="*/ 2147483647 w 521"/>
                <a:gd name="T43" fmla="*/ 2147483647 h 276"/>
                <a:gd name="T44" fmla="*/ 2147483647 w 521"/>
                <a:gd name="T45" fmla="*/ 2147483647 h 27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21" h="276">
                  <a:moveTo>
                    <a:pt x="515" y="113"/>
                  </a:moveTo>
                  <a:lnTo>
                    <a:pt x="520" y="48"/>
                  </a:lnTo>
                  <a:lnTo>
                    <a:pt x="316" y="53"/>
                  </a:lnTo>
                  <a:lnTo>
                    <a:pt x="269" y="0"/>
                  </a:lnTo>
                  <a:lnTo>
                    <a:pt x="230" y="19"/>
                  </a:lnTo>
                  <a:lnTo>
                    <a:pt x="207" y="48"/>
                  </a:lnTo>
                  <a:lnTo>
                    <a:pt x="113" y="63"/>
                  </a:lnTo>
                  <a:lnTo>
                    <a:pt x="94" y="66"/>
                  </a:lnTo>
                  <a:lnTo>
                    <a:pt x="63" y="79"/>
                  </a:lnTo>
                  <a:lnTo>
                    <a:pt x="52" y="102"/>
                  </a:lnTo>
                  <a:lnTo>
                    <a:pt x="37" y="102"/>
                  </a:lnTo>
                  <a:lnTo>
                    <a:pt x="29" y="126"/>
                  </a:lnTo>
                  <a:lnTo>
                    <a:pt x="5" y="136"/>
                  </a:lnTo>
                  <a:lnTo>
                    <a:pt x="0" y="194"/>
                  </a:lnTo>
                  <a:lnTo>
                    <a:pt x="0" y="238"/>
                  </a:lnTo>
                  <a:lnTo>
                    <a:pt x="8" y="259"/>
                  </a:lnTo>
                  <a:lnTo>
                    <a:pt x="34" y="270"/>
                  </a:lnTo>
                  <a:lnTo>
                    <a:pt x="60" y="257"/>
                  </a:lnTo>
                  <a:lnTo>
                    <a:pt x="92" y="275"/>
                  </a:lnTo>
                  <a:lnTo>
                    <a:pt x="157" y="183"/>
                  </a:lnTo>
                  <a:lnTo>
                    <a:pt x="220" y="131"/>
                  </a:lnTo>
                  <a:lnTo>
                    <a:pt x="251" y="113"/>
                  </a:lnTo>
                  <a:lnTo>
                    <a:pt x="515" y="113"/>
                  </a:lnTo>
                </a:path>
              </a:pathLst>
            </a:custGeom>
            <a:solidFill>
              <a:srgbClr val="FFFF00"/>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5" name="Freeform 12" descr="Zig zag">
              <a:extLst>
                <a:ext uri="{FF2B5EF4-FFF2-40B4-BE49-F238E27FC236}">
                  <a16:creationId xmlns:a16="http://schemas.microsoft.com/office/drawing/2014/main" id="{36F88807-3C06-4A86-9D5E-F0AB69F61361}"/>
                </a:ext>
              </a:extLst>
            </p:cNvPr>
            <p:cNvSpPr>
              <a:spLocks/>
            </p:cNvSpPr>
            <p:nvPr/>
          </p:nvSpPr>
          <p:spPr bwMode="auto">
            <a:xfrm>
              <a:off x="2768204" y="2357437"/>
              <a:ext cx="608409" cy="328613"/>
            </a:xfrm>
            <a:custGeom>
              <a:avLst/>
              <a:gdLst>
                <a:gd name="T0" fmla="*/ 2147483647 w 511"/>
                <a:gd name="T1" fmla="*/ 2147483647 h 276"/>
                <a:gd name="T2" fmla="*/ 2147483647 w 511"/>
                <a:gd name="T3" fmla="*/ 2147483647 h 276"/>
                <a:gd name="T4" fmla="*/ 2147483647 w 511"/>
                <a:gd name="T5" fmla="*/ 2147483647 h 276"/>
                <a:gd name="T6" fmla="*/ 2147483647 w 511"/>
                <a:gd name="T7" fmla="*/ 2147483647 h 276"/>
                <a:gd name="T8" fmla="*/ 2147483647 w 511"/>
                <a:gd name="T9" fmla="*/ 2147483647 h 276"/>
                <a:gd name="T10" fmla="*/ 2147483647 w 511"/>
                <a:gd name="T11" fmla="*/ 2147483647 h 276"/>
                <a:gd name="T12" fmla="*/ 2147483647 w 511"/>
                <a:gd name="T13" fmla="*/ 2147483647 h 276"/>
                <a:gd name="T14" fmla="*/ 2147483647 w 511"/>
                <a:gd name="T15" fmla="*/ 2147483647 h 276"/>
                <a:gd name="T16" fmla="*/ 2147483647 w 511"/>
                <a:gd name="T17" fmla="*/ 2147483647 h 276"/>
                <a:gd name="T18" fmla="*/ 0 w 511"/>
                <a:gd name="T19" fmla="*/ 2147483647 h 276"/>
                <a:gd name="T20" fmla="*/ 0 w 511"/>
                <a:gd name="T21" fmla="*/ 2147483647 h 276"/>
                <a:gd name="T22" fmla="*/ 2147483647 w 511"/>
                <a:gd name="T23" fmla="*/ 2147483647 h 276"/>
                <a:gd name="T24" fmla="*/ 2147483647 w 511"/>
                <a:gd name="T25" fmla="*/ 2147483647 h 276"/>
                <a:gd name="T26" fmla="*/ 2147483647 w 511"/>
                <a:gd name="T27" fmla="*/ 2147483647 h 276"/>
                <a:gd name="T28" fmla="*/ 2147483647 w 511"/>
                <a:gd name="T29" fmla="*/ 2147483647 h 276"/>
                <a:gd name="T30" fmla="*/ 2147483647 w 511"/>
                <a:gd name="T31" fmla="*/ 2147483647 h 276"/>
                <a:gd name="T32" fmla="*/ 2147483647 w 511"/>
                <a:gd name="T33" fmla="*/ 2147483647 h 276"/>
                <a:gd name="T34" fmla="*/ 2147483647 w 511"/>
                <a:gd name="T35" fmla="*/ 0 h 276"/>
                <a:gd name="T36" fmla="*/ 2147483647 w 511"/>
                <a:gd name="T37" fmla="*/ 0 h 276"/>
                <a:gd name="T38" fmla="*/ 2147483647 w 511"/>
                <a:gd name="T39" fmla="*/ 2147483647 h 276"/>
                <a:gd name="T40" fmla="*/ 2147483647 w 511"/>
                <a:gd name="T41" fmla="*/ 2147483647 h 276"/>
                <a:gd name="T42" fmla="*/ 2147483647 w 511"/>
                <a:gd name="T43" fmla="*/ 2147483647 h 27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11" h="276">
                  <a:moveTo>
                    <a:pt x="435" y="172"/>
                  </a:moveTo>
                  <a:lnTo>
                    <a:pt x="428" y="177"/>
                  </a:lnTo>
                  <a:lnTo>
                    <a:pt x="410" y="182"/>
                  </a:lnTo>
                  <a:lnTo>
                    <a:pt x="372" y="220"/>
                  </a:lnTo>
                  <a:lnTo>
                    <a:pt x="346" y="247"/>
                  </a:lnTo>
                  <a:lnTo>
                    <a:pt x="203" y="273"/>
                  </a:lnTo>
                  <a:lnTo>
                    <a:pt x="136" y="253"/>
                  </a:lnTo>
                  <a:lnTo>
                    <a:pt x="51" y="275"/>
                  </a:lnTo>
                  <a:lnTo>
                    <a:pt x="8" y="172"/>
                  </a:lnTo>
                  <a:lnTo>
                    <a:pt x="0" y="182"/>
                  </a:lnTo>
                  <a:lnTo>
                    <a:pt x="0" y="175"/>
                  </a:lnTo>
                  <a:lnTo>
                    <a:pt x="44" y="81"/>
                  </a:lnTo>
                  <a:lnTo>
                    <a:pt x="110" y="58"/>
                  </a:lnTo>
                  <a:lnTo>
                    <a:pt x="130" y="31"/>
                  </a:lnTo>
                  <a:lnTo>
                    <a:pt x="229" y="76"/>
                  </a:lnTo>
                  <a:lnTo>
                    <a:pt x="282" y="20"/>
                  </a:lnTo>
                  <a:lnTo>
                    <a:pt x="356" y="23"/>
                  </a:lnTo>
                  <a:lnTo>
                    <a:pt x="402" y="0"/>
                  </a:lnTo>
                  <a:lnTo>
                    <a:pt x="451" y="0"/>
                  </a:lnTo>
                  <a:lnTo>
                    <a:pt x="456" y="39"/>
                  </a:lnTo>
                  <a:lnTo>
                    <a:pt x="510" y="84"/>
                  </a:lnTo>
                  <a:lnTo>
                    <a:pt x="435" y="172"/>
                  </a:lnTo>
                </a:path>
              </a:pathLst>
            </a:custGeom>
            <a:solidFill>
              <a:srgbClr val="FFFF00"/>
            </a:solidFill>
            <a:ln w="12700" cap="rnd" cmpd="sng">
              <a:solidFill>
                <a:srgbClr val="000000"/>
              </a:solidFill>
              <a:prstDash val="solid"/>
              <a:round/>
              <a:headEnd type="none" w="sm" len="sm"/>
              <a:tailEnd type="none" w="sm" len="sm"/>
            </a:ln>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6" name="Freeform 13">
              <a:extLst>
                <a:ext uri="{FF2B5EF4-FFF2-40B4-BE49-F238E27FC236}">
                  <a16:creationId xmlns:a16="http://schemas.microsoft.com/office/drawing/2014/main" id="{ED742CEF-8410-4957-8469-9F77B1BDAF37}"/>
                </a:ext>
              </a:extLst>
            </p:cNvPr>
            <p:cNvSpPr>
              <a:spLocks/>
            </p:cNvSpPr>
            <p:nvPr/>
          </p:nvSpPr>
          <p:spPr bwMode="auto">
            <a:xfrm>
              <a:off x="2768204" y="2357438"/>
              <a:ext cx="620315" cy="340519"/>
            </a:xfrm>
            <a:custGeom>
              <a:avLst/>
              <a:gdLst>
                <a:gd name="T0" fmla="*/ 2147483647 w 521"/>
                <a:gd name="T1" fmla="*/ 2147483647 h 286"/>
                <a:gd name="T2" fmla="*/ 2147483647 w 521"/>
                <a:gd name="T3" fmla="*/ 2147483647 h 286"/>
                <a:gd name="T4" fmla="*/ 2147483647 w 521"/>
                <a:gd name="T5" fmla="*/ 2147483647 h 286"/>
                <a:gd name="T6" fmla="*/ 2147483647 w 521"/>
                <a:gd name="T7" fmla="*/ 2147483647 h 286"/>
                <a:gd name="T8" fmla="*/ 2147483647 w 521"/>
                <a:gd name="T9" fmla="*/ 2147483647 h 286"/>
                <a:gd name="T10" fmla="*/ 2147483647 w 521"/>
                <a:gd name="T11" fmla="*/ 2147483647 h 286"/>
                <a:gd name="T12" fmla="*/ 2147483647 w 521"/>
                <a:gd name="T13" fmla="*/ 2147483647 h 286"/>
                <a:gd name="T14" fmla="*/ 2147483647 w 521"/>
                <a:gd name="T15" fmla="*/ 2147483647 h 286"/>
                <a:gd name="T16" fmla="*/ 2147483647 w 521"/>
                <a:gd name="T17" fmla="*/ 2147483647 h 286"/>
                <a:gd name="T18" fmla="*/ 0 w 521"/>
                <a:gd name="T19" fmla="*/ 2147483647 h 286"/>
                <a:gd name="T20" fmla="*/ 0 w 521"/>
                <a:gd name="T21" fmla="*/ 2147483647 h 286"/>
                <a:gd name="T22" fmla="*/ 2147483647 w 521"/>
                <a:gd name="T23" fmla="*/ 2147483647 h 286"/>
                <a:gd name="T24" fmla="*/ 2147483647 w 521"/>
                <a:gd name="T25" fmla="*/ 2147483647 h 286"/>
                <a:gd name="T26" fmla="*/ 2147483647 w 521"/>
                <a:gd name="T27" fmla="*/ 2147483647 h 286"/>
                <a:gd name="T28" fmla="*/ 2147483647 w 521"/>
                <a:gd name="T29" fmla="*/ 2147483647 h 286"/>
                <a:gd name="T30" fmla="*/ 2147483647 w 521"/>
                <a:gd name="T31" fmla="*/ 2147483647 h 286"/>
                <a:gd name="T32" fmla="*/ 2147483647 w 521"/>
                <a:gd name="T33" fmla="*/ 2147483647 h 286"/>
                <a:gd name="T34" fmla="*/ 2147483647 w 521"/>
                <a:gd name="T35" fmla="*/ 0 h 286"/>
                <a:gd name="T36" fmla="*/ 2147483647 w 521"/>
                <a:gd name="T37" fmla="*/ 0 h 286"/>
                <a:gd name="T38" fmla="*/ 2147483647 w 521"/>
                <a:gd name="T39" fmla="*/ 2147483647 h 286"/>
                <a:gd name="T40" fmla="*/ 2147483647 w 521"/>
                <a:gd name="T41" fmla="*/ 2147483647 h 286"/>
                <a:gd name="T42" fmla="*/ 2147483647 w 521"/>
                <a:gd name="T43" fmla="*/ 2147483647 h 2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21" h="286">
                  <a:moveTo>
                    <a:pt x="444" y="178"/>
                  </a:moveTo>
                  <a:lnTo>
                    <a:pt x="436" y="183"/>
                  </a:lnTo>
                  <a:lnTo>
                    <a:pt x="418" y="189"/>
                  </a:lnTo>
                  <a:lnTo>
                    <a:pt x="379" y="228"/>
                  </a:lnTo>
                  <a:lnTo>
                    <a:pt x="353" y="256"/>
                  </a:lnTo>
                  <a:lnTo>
                    <a:pt x="207" y="283"/>
                  </a:lnTo>
                  <a:lnTo>
                    <a:pt x="139" y="262"/>
                  </a:lnTo>
                  <a:lnTo>
                    <a:pt x="52" y="285"/>
                  </a:lnTo>
                  <a:lnTo>
                    <a:pt x="8" y="178"/>
                  </a:lnTo>
                  <a:lnTo>
                    <a:pt x="0" y="189"/>
                  </a:lnTo>
                  <a:lnTo>
                    <a:pt x="0" y="181"/>
                  </a:lnTo>
                  <a:lnTo>
                    <a:pt x="45" y="84"/>
                  </a:lnTo>
                  <a:lnTo>
                    <a:pt x="112" y="60"/>
                  </a:lnTo>
                  <a:lnTo>
                    <a:pt x="133" y="32"/>
                  </a:lnTo>
                  <a:lnTo>
                    <a:pt x="233" y="79"/>
                  </a:lnTo>
                  <a:lnTo>
                    <a:pt x="288" y="21"/>
                  </a:lnTo>
                  <a:lnTo>
                    <a:pt x="363" y="24"/>
                  </a:lnTo>
                  <a:lnTo>
                    <a:pt x="410" y="0"/>
                  </a:lnTo>
                  <a:lnTo>
                    <a:pt x="460" y="0"/>
                  </a:lnTo>
                  <a:lnTo>
                    <a:pt x="465" y="40"/>
                  </a:lnTo>
                  <a:lnTo>
                    <a:pt x="520" y="87"/>
                  </a:lnTo>
                  <a:lnTo>
                    <a:pt x="444" y="178"/>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7" name="Freeform 32">
              <a:extLst>
                <a:ext uri="{FF2B5EF4-FFF2-40B4-BE49-F238E27FC236}">
                  <a16:creationId xmlns:a16="http://schemas.microsoft.com/office/drawing/2014/main" id="{47973BAE-176C-49D7-A382-5A82828C51B9}"/>
                </a:ext>
              </a:extLst>
            </p:cNvPr>
            <p:cNvSpPr>
              <a:spLocks/>
            </p:cNvSpPr>
            <p:nvPr/>
          </p:nvSpPr>
          <p:spPr bwMode="auto">
            <a:xfrm>
              <a:off x="1888332" y="2815828"/>
              <a:ext cx="265510" cy="280988"/>
            </a:xfrm>
            <a:custGeom>
              <a:avLst/>
              <a:gdLst>
                <a:gd name="T0" fmla="*/ 2147483647 w 223"/>
                <a:gd name="T1" fmla="*/ 2147483647 h 236"/>
                <a:gd name="T2" fmla="*/ 2147483647 w 223"/>
                <a:gd name="T3" fmla="*/ 0 h 236"/>
                <a:gd name="T4" fmla="*/ 2147483647 w 223"/>
                <a:gd name="T5" fmla="*/ 2147483647 h 236"/>
                <a:gd name="T6" fmla="*/ 2147483647 w 223"/>
                <a:gd name="T7" fmla="*/ 2147483647 h 236"/>
                <a:gd name="T8" fmla="*/ 2147483647 w 223"/>
                <a:gd name="T9" fmla="*/ 2147483647 h 236"/>
                <a:gd name="T10" fmla="*/ 2147483647 w 223"/>
                <a:gd name="T11" fmla="*/ 2147483647 h 236"/>
                <a:gd name="T12" fmla="*/ 2147483647 w 223"/>
                <a:gd name="T13" fmla="*/ 2147483647 h 236"/>
                <a:gd name="T14" fmla="*/ 2147483647 w 223"/>
                <a:gd name="T15" fmla="*/ 2147483647 h 236"/>
                <a:gd name="T16" fmla="*/ 2147483647 w 223"/>
                <a:gd name="T17" fmla="*/ 2147483647 h 236"/>
                <a:gd name="T18" fmla="*/ 2147483647 w 223"/>
                <a:gd name="T19" fmla="*/ 2147483647 h 236"/>
                <a:gd name="T20" fmla="*/ 2147483647 w 223"/>
                <a:gd name="T21" fmla="*/ 2147483647 h 236"/>
                <a:gd name="T22" fmla="*/ 2147483647 w 223"/>
                <a:gd name="T23" fmla="*/ 2147483647 h 236"/>
                <a:gd name="T24" fmla="*/ 2147483647 w 223"/>
                <a:gd name="T25" fmla="*/ 2147483647 h 236"/>
                <a:gd name="T26" fmla="*/ 2147483647 w 223"/>
                <a:gd name="T27" fmla="*/ 2147483647 h 236"/>
                <a:gd name="T28" fmla="*/ 2147483647 w 223"/>
                <a:gd name="T29" fmla="*/ 2147483647 h 236"/>
                <a:gd name="T30" fmla="*/ 2147483647 w 223"/>
                <a:gd name="T31" fmla="*/ 2147483647 h 236"/>
                <a:gd name="T32" fmla="*/ 2147483647 w 223"/>
                <a:gd name="T33" fmla="*/ 2147483647 h 236"/>
                <a:gd name="T34" fmla="*/ 2147483647 w 223"/>
                <a:gd name="T35" fmla="*/ 2147483647 h 236"/>
                <a:gd name="T36" fmla="*/ 2147483647 w 223"/>
                <a:gd name="T37" fmla="*/ 2147483647 h 236"/>
                <a:gd name="T38" fmla="*/ 2147483647 w 223"/>
                <a:gd name="T39" fmla="*/ 2147483647 h 236"/>
                <a:gd name="T40" fmla="*/ 2147483647 w 223"/>
                <a:gd name="T41" fmla="*/ 2147483647 h 236"/>
                <a:gd name="T42" fmla="*/ 2147483647 w 223"/>
                <a:gd name="T43" fmla="*/ 2147483647 h 236"/>
                <a:gd name="T44" fmla="*/ 2147483647 w 223"/>
                <a:gd name="T45" fmla="*/ 2147483647 h 236"/>
                <a:gd name="T46" fmla="*/ 2147483647 w 223"/>
                <a:gd name="T47" fmla="*/ 2147483647 h 236"/>
                <a:gd name="T48" fmla="*/ 2147483647 w 223"/>
                <a:gd name="T49" fmla="*/ 2147483647 h 236"/>
                <a:gd name="T50" fmla="*/ 2147483647 w 223"/>
                <a:gd name="T51" fmla="*/ 2147483647 h 236"/>
                <a:gd name="T52" fmla="*/ 2147483647 w 223"/>
                <a:gd name="T53" fmla="*/ 2147483647 h 236"/>
                <a:gd name="T54" fmla="*/ 2147483647 w 223"/>
                <a:gd name="T55" fmla="*/ 2147483647 h 236"/>
                <a:gd name="T56" fmla="*/ 2147483647 w 223"/>
                <a:gd name="T57" fmla="*/ 2147483647 h 236"/>
                <a:gd name="T58" fmla="*/ 0 w 223"/>
                <a:gd name="T59" fmla="*/ 2147483647 h 236"/>
                <a:gd name="T60" fmla="*/ 2147483647 w 223"/>
                <a:gd name="T61" fmla="*/ 2147483647 h 236"/>
                <a:gd name="T62" fmla="*/ 2147483647 w 223"/>
                <a:gd name="T63" fmla="*/ 2147483647 h 236"/>
                <a:gd name="T64" fmla="*/ 2147483647 w 223"/>
                <a:gd name="T65" fmla="*/ 2147483647 h 236"/>
                <a:gd name="T66" fmla="*/ 2147483647 w 223"/>
                <a:gd name="T67" fmla="*/ 2147483647 h 236"/>
                <a:gd name="T68" fmla="*/ 2147483647 w 223"/>
                <a:gd name="T69" fmla="*/ 2147483647 h 236"/>
                <a:gd name="T70" fmla="*/ 2147483647 w 223"/>
                <a:gd name="T71" fmla="*/ 2147483647 h 236"/>
                <a:gd name="T72" fmla="*/ 2147483647 w 223"/>
                <a:gd name="T73" fmla="*/ 2147483647 h 2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23" h="236">
                  <a:moveTo>
                    <a:pt x="12" y="10"/>
                  </a:moveTo>
                  <a:lnTo>
                    <a:pt x="27" y="0"/>
                  </a:lnTo>
                  <a:lnTo>
                    <a:pt x="84" y="47"/>
                  </a:lnTo>
                  <a:lnTo>
                    <a:pt x="127" y="72"/>
                  </a:lnTo>
                  <a:lnTo>
                    <a:pt x="152" y="70"/>
                  </a:lnTo>
                  <a:lnTo>
                    <a:pt x="182" y="97"/>
                  </a:lnTo>
                  <a:lnTo>
                    <a:pt x="200" y="97"/>
                  </a:lnTo>
                  <a:lnTo>
                    <a:pt x="189" y="137"/>
                  </a:lnTo>
                  <a:lnTo>
                    <a:pt x="208" y="150"/>
                  </a:lnTo>
                  <a:lnTo>
                    <a:pt x="200" y="162"/>
                  </a:lnTo>
                  <a:lnTo>
                    <a:pt x="208" y="188"/>
                  </a:lnTo>
                  <a:lnTo>
                    <a:pt x="222" y="213"/>
                  </a:lnTo>
                  <a:lnTo>
                    <a:pt x="214" y="215"/>
                  </a:lnTo>
                  <a:lnTo>
                    <a:pt x="200" y="205"/>
                  </a:lnTo>
                  <a:lnTo>
                    <a:pt x="197" y="205"/>
                  </a:lnTo>
                  <a:lnTo>
                    <a:pt x="200" y="235"/>
                  </a:lnTo>
                  <a:lnTo>
                    <a:pt x="189" y="233"/>
                  </a:lnTo>
                  <a:lnTo>
                    <a:pt x="162" y="213"/>
                  </a:lnTo>
                  <a:lnTo>
                    <a:pt x="135" y="188"/>
                  </a:lnTo>
                  <a:lnTo>
                    <a:pt x="124" y="195"/>
                  </a:lnTo>
                  <a:lnTo>
                    <a:pt x="102" y="180"/>
                  </a:lnTo>
                  <a:lnTo>
                    <a:pt x="84" y="170"/>
                  </a:lnTo>
                  <a:lnTo>
                    <a:pt x="75" y="153"/>
                  </a:lnTo>
                  <a:lnTo>
                    <a:pt x="57" y="137"/>
                  </a:lnTo>
                  <a:lnTo>
                    <a:pt x="39" y="137"/>
                  </a:lnTo>
                  <a:lnTo>
                    <a:pt x="34" y="117"/>
                  </a:lnTo>
                  <a:lnTo>
                    <a:pt x="25" y="128"/>
                  </a:lnTo>
                  <a:lnTo>
                    <a:pt x="20" y="145"/>
                  </a:lnTo>
                  <a:lnTo>
                    <a:pt x="2" y="155"/>
                  </a:lnTo>
                  <a:lnTo>
                    <a:pt x="0" y="145"/>
                  </a:lnTo>
                  <a:lnTo>
                    <a:pt x="12" y="65"/>
                  </a:lnTo>
                  <a:lnTo>
                    <a:pt x="7" y="47"/>
                  </a:lnTo>
                  <a:lnTo>
                    <a:pt x="12" y="45"/>
                  </a:lnTo>
                  <a:lnTo>
                    <a:pt x="25" y="58"/>
                  </a:lnTo>
                  <a:lnTo>
                    <a:pt x="39" y="58"/>
                  </a:lnTo>
                  <a:lnTo>
                    <a:pt x="20" y="25"/>
                  </a:lnTo>
                  <a:lnTo>
                    <a:pt x="12" y="1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8" name="Freeform 33">
              <a:extLst>
                <a:ext uri="{FF2B5EF4-FFF2-40B4-BE49-F238E27FC236}">
                  <a16:creationId xmlns:a16="http://schemas.microsoft.com/office/drawing/2014/main" id="{F013763F-E3B0-4B6B-AFD6-3B7B34AEF3F5}"/>
                </a:ext>
              </a:extLst>
            </p:cNvPr>
            <p:cNvSpPr>
              <a:spLocks/>
            </p:cNvSpPr>
            <p:nvPr/>
          </p:nvSpPr>
          <p:spPr bwMode="auto">
            <a:xfrm>
              <a:off x="1888331" y="2815829"/>
              <a:ext cx="277416" cy="292894"/>
            </a:xfrm>
            <a:custGeom>
              <a:avLst/>
              <a:gdLst>
                <a:gd name="T0" fmla="*/ 2147483647 w 233"/>
                <a:gd name="T1" fmla="*/ 2147483647 h 246"/>
                <a:gd name="T2" fmla="*/ 2147483647 w 233"/>
                <a:gd name="T3" fmla="*/ 0 h 246"/>
                <a:gd name="T4" fmla="*/ 2147483647 w 233"/>
                <a:gd name="T5" fmla="*/ 2147483647 h 246"/>
                <a:gd name="T6" fmla="*/ 2147483647 w 233"/>
                <a:gd name="T7" fmla="*/ 2147483647 h 246"/>
                <a:gd name="T8" fmla="*/ 2147483647 w 233"/>
                <a:gd name="T9" fmla="*/ 2147483647 h 246"/>
                <a:gd name="T10" fmla="*/ 2147483647 w 233"/>
                <a:gd name="T11" fmla="*/ 2147483647 h 246"/>
                <a:gd name="T12" fmla="*/ 2147483647 w 233"/>
                <a:gd name="T13" fmla="*/ 2147483647 h 246"/>
                <a:gd name="T14" fmla="*/ 2147483647 w 233"/>
                <a:gd name="T15" fmla="*/ 2147483647 h 246"/>
                <a:gd name="T16" fmla="*/ 2147483647 w 233"/>
                <a:gd name="T17" fmla="*/ 2147483647 h 246"/>
                <a:gd name="T18" fmla="*/ 2147483647 w 233"/>
                <a:gd name="T19" fmla="*/ 2147483647 h 246"/>
                <a:gd name="T20" fmla="*/ 2147483647 w 233"/>
                <a:gd name="T21" fmla="*/ 2147483647 h 246"/>
                <a:gd name="T22" fmla="*/ 2147483647 w 233"/>
                <a:gd name="T23" fmla="*/ 2147483647 h 246"/>
                <a:gd name="T24" fmla="*/ 2147483647 w 233"/>
                <a:gd name="T25" fmla="*/ 2147483647 h 246"/>
                <a:gd name="T26" fmla="*/ 2147483647 w 233"/>
                <a:gd name="T27" fmla="*/ 2147483647 h 246"/>
                <a:gd name="T28" fmla="*/ 2147483647 w 233"/>
                <a:gd name="T29" fmla="*/ 2147483647 h 246"/>
                <a:gd name="T30" fmla="*/ 2147483647 w 233"/>
                <a:gd name="T31" fmla="*/ 2147483647 h 246"/>
                <a:gd name="T32" fmla="*/ 2147483647 w 233"/>
                <a:gd name="T33" fmla="*/ 2147483647 h 246"/>
                <a:gd name="T34" fmla="*/ 2147483647 w 233"/>
                <a:gd name="T35" fmla="*/ 2147483647 h 246"/>
                <a:gd name="T36" fmla="*/ 2147483647 w 233"/>
                <a:gd name="T37" fmla="*/ 2147483647 h 246"/>
                <a:gd name="T38" fmla="*/ 2147483647 w 233"/>
                <a:gd name="T39" fmla="*/ 2147483647 h 246"/>
                <a:gd name="T40" fmla="*/ 2147483647 w 233"/>
                <a:gd name="T41" fmla="*/ 2147483647 h 246"/>
                <a:gd name="T42" fmla="*/ 2147483647 w 233"/>
                <a:gd name="T43" fmla="*/ 2147483647 h 246"/>
                <a:gd name="T44" fmla="*/ 2147483647 w 233"/>
                <a:gd name="T45" fmla="*/ 2147483647 h 246"/>
                <a:gd name="T46" fmla="*/ 2147483647 w 233"/>
                <a:gd name="T47" fmla="*/ 2147483647 h 246"/>
                <a:gd name="T48" fmla="*/ 2147483647 w 233"/>
                <a:gd name="T49" fmla="*/ 2147483647 h 246"/>
                <a:gd name="T50" fmla="*/ 2147483647 w 233"/>
                <a:gd name="T51" fmla="*/ 2147483647 h 246"/>
                <a:gd name="T52" fmla="*/ 2147483647 w 233"/>
                <a:gd name="T53" fmla="*/ 2147483647 h 246"/>
                <a:gd name="T54" fmla="*/ 2147483647 w 233"/>
                <a:gd name="T55" fmla="*/ 2147483647 h 246"/>
                <a:gd name="T56" fmla="*/ 2147483647 w 233"/>
                <a:gd name="T57" fmla="*/ 2147483647 h 246"/>
                <a:gd name="T58" fmla="*/ 0 w 233"/>
                <a:gd name="T59" fmla="*/ 2147483647 h 246"/>
                <a:gd name="T60" fmla="*/ 2147483647 w 233"/>
                <a:gd name="T61" fmla="*/ 2147483647 h 246"/>
                <a:gd name="T62" fmla="*/ 2147483647 w 233"/>
                <a:gd name="T63" fmla="*/ 2147483647 h 246"/>
                <a:gd name="T64" fmla="*/ 2147483647 w 233"/>
                <a:gd name="T65" fmla="*/ 2147483647 h 246"/>
                <a:gd name="T66" fmla="*/ 2147483647 w 233"/>
                <a:gd name="T67" fmla="*/ 2147483647 h 246"/>
                <a:gd name="T68" fmla="*/ 2147483647 w 233"/>
                <a:gd name="T69" fmla="*/ 2147483647 h 246"/>
                <a:gd name="T70" fmla="*/ 2147483647 w 233"/>
                <a:gd name="T71" fmla="*/ 2147483647 h 246"/>
                <a:gd name="T72" fmla="*/ 2147483647 w 233"/>
                <a:gd name="T73" fmla="*/ 2147483647 h 24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33" h="246">
                  <a:moveTo>
                    <a:pt x="13" y="10"/>
                  </a:moveTo>
                  <a:lnTo>
                    <a:pt x="28" y="0"/>
                  </a:lnTo>
                  <a:lnTo>
                    <a:pt x="88" y="49"/>
                  </a:lnTo>
                  <a:lnTo>
                    <a:pt x="133" y="75"/>
                  </a:lnTo>
                  <a:lnTo>
                    <a:pt x="159" y="73"/>
                  </a:lnTo>
                  <a:lnTo>
                    <a:pt x="190" y="101"/>
                  </a:lnTo>
                  <a:lnTo>
                    <a:pt x="209" y="101"/>
                  </a:lnTo>
                  <a:lnTo>
                    <a:pt x="198" y="143"/>
                  </a:lnTo>
                  <a:lnTo>
                    <a:pt x="217" y="156"/>
                  </a:lnTo>
                  <a:lnTo>
                    <a:pt x="209" y="169"/>
                  </a:lnTo>
                  <a:lnTo>
                    <a:pt x="217" y="196"/>
                  </a:lnTo>
                  <a:lnTo>
                    <a:pt x="232" y="222"/>
                  </a:lnTo>
                  <a:lnTo>
                    <a:pt x="224" y="224"/>
                  </a:lnTo>
                  <a:lnTo>
                    <a:pt x="209" y="214"/>
                  </a:lnTo>
                  <a:lnTo>
                    <a:pt x="206" y="214"/>
                  </a:lnTo>
                  <a:lnTo>
                    <a:pt x="209" y="245"/>
                  </a:lnTo>
                  <a:lnTo>
                    <a:pt x="198" y="243"/>
                  </a:lnTo>
                  <a:lnTo>
                    <a:pt x="169" y="222"/>
                  </a:lnTo>
                  <a:lnTo>
                    <a:pt x="141" y="196"/>
                  </a:lnTo>
                  <a:lnTo>
                    <a:pt x="130" y="203"/>
                  </a:lnTo>
                  <a:lnTo>
                    <a:pt x="107" y="188"/>
                  </a:lnTo>
                  <a:lnTo>
                    <a:pt x="88" y="177"/>
                  </a:lnTo>
                  <a:lnTo>
                    <a:pt x="78" y="159"/>
                  </a:lnTo>
                  <a:lnTo>
                    <a:pt x="60" y="143"/>
                  </a:lnTo>
                  <a:lnTo>
                    <a:pt x="41" y="143"/>
                  </a:lnTo>
                  <a:lnTo>
                    <a:pt x="36" y="122"/>
                  </a:lnTo>
                  <a:lnTo>
                    <a:pt x="26" y="133"/>
                  </a:lnTo>
                  <a:lnTo>
                    <a:pt x="21" y="151"/>
                  </a:lnTo>
                  <a:lnTo>
                    <a:pt x="2" y="162"/>
                  </a:lnTo>
                  <a:lnTo>
                    <a:pt x="0" y="151"/>
                  </a:lnTo>
                  <a:lnTo>
                    <a:pt x="13" y="68"/>
                  </a:lnTo>
                  <a:lnTo>
                    <a:pt x="7" y="49"/>
                  </a:lnTo>
                  <a:lnTo>
                    <a:pt x="13" y="47"/>
                  </a:lnTo>
                  <a:lnTo>
                    <a:pt x="26" y="60"/>
                  </a:lnTo>
                  <a:lnTo>
                    <a:pt x="41" y="60"/>
                  </a:lnTo>
                  <a:lnTo>
                    <a:pt x="21" y="26"/>
                  </a:lnTo>
                  <a:lnTo>
                    <a:pt x="13" y="10"/>
                  </a:lnTo>
                </a:path>
              </a:pathLst>
            </a:custGeom>
            <a:solidFill>
              <a:srgbClr val="7030A0"/>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9" name="Freeform 47">
              <a:extLst>
                <a:ext uri="{FF2B5EF4-FFF2-40B4-BE49-F238E27FC236}">
                  <a16:creationId xmlns:a16="http://schemas.microsoft.com/office/drawing/2014/main" id="{43DB81E2-B26B-4D63-8C4E-2BF1B8D2B0E2}"/>
                </a:ext>
              </a:extLst>
            </p:cNvPr>
            <p:cNvSpPr>
              <a:spLocks/>
            </p:cNvSpPr>
            <p:nvPr/>
          </p:nvSpPr>
          <p:spPr bwMode="auto">
            <a:xfrm>
              <a:off x="2046685" y="2484835"/>
              <a:ext cx="286940" cy="440531"/>
            </a:xfrm>
            <a:custGeom>
              <a:avLst/>
              <a:gdLst>
                <a:gd name="T0" fmla="*/ 2147483647 w 241"/>
                <a:gd name="T1" fmla="*/ 2147483647 h 370"/>
                <a:gd name="T2" fmla="*/ 2147483647 w 241"/>
                <a:gd name="T3" fmla="*/ 2147483647 h 370"/>
                <a:gd name="T4" fmla="*/ 2147483647 w 241"/>
                <a:gd name="T5" fmla="*/ 2147483647 h 370"/>
                <a:gd name="T6" fmla="*/ 2147483647 w 241"/>
                <a:gd name="T7" fmla="*/ 0 h 370"/>
                <a:gd name="T8" fmla="*/ 2147483647 w 241"/>
                <a:gd name="T9" fmla="*/ 2147483647 h 370"/>
                <a:gd name="T10" fmla="*/ 2147483647 w 241"/>
                <a:gd name="T11" fmla="*/ 2147483647 h 370"/>
                <a:gd name="T12" fmla="*/ 2147483647 w 241"/>
                <a:gd name="T13" fmla="*/ 2147483647 h 370"/>
                <a:gd name="T14" fmla="*/ 2147483647 w 241"/>
                <a:gd name="T15" fmla="*/ 2147483647 h 370"/>
                <a:gd name="T16" fmla="*/ 2147483647 w 241"/>
                <a:gd name="T17" fmla="*/ 2147483647 h 370"/>
                <a:gd name="T18" fmla="*/ 2147483647 w 241"/>
                <a:gd name="T19" fmla="*/ 2147483647 h 370"/>
                <a:gd name="T20" fmla="*/ 2147483647 w 241"/>
                <a:gd name="T21" fmla="*/ 2147483647 h 370"/>
                <a:gd name="T22" fmla="*/ 2147483647 w 241"/>
                <a:gd name="T23" fmla="*/ 2147483647 h 370"/>
                <a:gd name="T24" fmla="*/ 2147483647 w 241"/>
                <a:gd name="T25" fmla="*/ 2147483647 h 370"/>
                <a:gd name="T26" fmla="*/ 2147483647 w 241"/>
                <a:gd name="T27" fmla="*/ 2147483647 h 370"/>
                <a:gd name="T28" fmla="*/ 2147483647 w 241"/>
                <a:gd name="T29" fmla="*/ 2147483647 h 370"/>
                <a:gd name="T30" fmla="*/ 2147483647 w 241"/>
                <a:gd name="T31" fmla="*/ 2147483647 h 370"/>
                <a:gd name="T32" fmla="*/ 2147483647 w 241"/>
                <a:gd name="T33" fmla="*/ 2147483647 h 370"/>
                <a:gd name="T34" fmla="*/ 2147483647 w 241"/>
                <a:gd name="T35" fmla="*/ 2147483647 h 370"/>
                <a:gd name="T36" fmla="*/ 2147483647 w 241"/>
                <a:gd name="T37" fmla="*/ 2147483647 h 370"/>
                <a:gd name="T38" fmla="*/ 2147483647 w 241"/>
                <a:gd name="T39" fmla="*/ 2147483647 h 370"/>
                <a:gd name="T40" fmla="*/ 2147483647 w 241"/>
                <a:gd name="T41" fmla="*/ 2147483647 h 370"/>
                <a:gd name="T42" fmla="*/ 2147483647 w 241"/>
                <a:gd name="T43" fmla="*/ 2147483647 h 370"/>
                <a:gd name="T44" fmla="*/ 2147483647 w 241"/>
                <a:gd name="T45" fmla="*/ 2147483647 h 370"/>
                <a:gd name="T46" fmla="*/ 0 w 241"/>
                <a:gd name="T47" fmla="*/ 2147483647 h 370"/>
                <a:gd name="T48" fmla="*/ 2147483647 w 241"/>
                <a:gd name="T49" fmla="*/ 2147483647 h 3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41" h="370">
                  <a:moveTo>
                    <a:pt x="8" y="102"/>
                  </a:moveTo>
                  <a:lnTo>
                    <a:pt x="70" y="84"/>
                  </a:lnTo>
                  <a:lnTo>
                    <a:pt x="104" y="27"/>
                  </a:lnTo>
                  <a:lnTo>
                    <a:pt x="102" y="0"/>
                  </a:lnTo>
                  <a:lnTo>
                    <a:pt x="149" y="16"/>
                  </a:lnTo>
                  <a:lnTo>
                    <a:pt x="167" y="92"/>
                  </a:lnTo>
                  <a:lnTo>
                    <a:pt x="204" y="126"/>
                  </a:lnTo>
                  <a:lnTo>
                    <a:pt x="219" y="176"/>
                  </a:lnTo>
                  <a:lnTo>
                    <a:pt x="212" y="191"/>
                  </a:lnTo>
                  <a:lnTo>
                    <a:pt x="206" y="230"/>
                  </a:lnTo>
                  <a:lnTo>
                    <a:pt x="240" y="278"/>
                  </a:lnTo>
                  <a:lnTo>
                    <a:pt x="175" y="278"/>
                  </a:lnTo>
                  <a:lnTo>
                    <a:pt x="175" y="351"/>
                  </a:lnTo>
                  <a:lnTo>
                    <a:pt x="183" y="361"/>
                  </a:lnTo>
                  <a:lnTo>
                    <a:pt x="159" y="369"/>
                  </a:lnTo>
                  <a:lnTo>
                    <a:pt x="112" y="351"/>
                  </a:lnTo>
                  <a:lnTo>
                    <a:pt x="117" y="332"/>
                  </a:lnTo>
                  <a:lnTo>
                    <a:pt x="91" y="267"/>
                  </a:lnTo>
                  <a:lnTo>
                    <a:pt x="76" y="259"/>
                  </a:lnTo>
                  <a:lnTo>
                    <a:pt x="81" y="244"/>
                  </a:lnTo>
                  <a:lnTo>
                    <a:pt x="63" y="238"/>
                  </a:lnTo>
                  <a:lnTo>
                    <a:pt x="70" y="215"/>
                  </a:lnTo>
                  <a:lnTo>
                    <a:pt x="44" y="197"/>
                  </a:lnTo>
                  <a:lnTo>
                    <a:pt x="0" y="139"/>
                  </a:lnTo>
                  <a:lnTo>
                    <a:pt x="8" y="102"/>
                  </a:lnTo>
                </a:path>
              </a:pathLst>
            </a:custGeom>
            <a:solidFill>
              <a:srgbClr val="7030A0"/>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Freeform 65">
              <a:extLst>
                <a:ext uri="{FF2B5EF4-FFF2-40B4-BE49-F238E27FC236}">
                  <a16:creationId xmlns:a16="http://schemas.microsoft.com/office/drawing/2014/main" id="{0899D710-C989-4FC3-8C68-09804D488357}"/>
                </a:ext>
              </a:extLst>
            </p:cNvPr>
            <p:cNvSpPr>
              <a:spLocks/>
            </p:cNvSpPr>
            <p:nvPr/>
          </p:nvSpPr>
          <p:spPr bwMode="auto">
            <a:xfrm>
              <a:off x="2556273" y="2818210"/>
              <a:ext cx="330994" cy="502444"/>
            </a:xfrm>
            <a:custGeom>
              <a:avLst/>
              <a:gdLst>
                <a:gd name="T0" fmla="*/ 2147483647 w 278"/>
                <a:gd name="T1" fmla="*/ 2147483647 h 422"/>
                <a:gd name="T2" fmla="*/ 2147483647 w 278"/>
                <a:gd name="T3" fmla="*/ 2147483647 h 422"/>
                <a:gd name="T4" fmla="*/ 2147483647 w 278"/>
                <a:gd name="T5" fmla="*/ 2147483647 h 422"/>
                <a:gd name="T6" fmla="*/ 2147483647 w 278"/>
                <a:gd name="T7" fmla="*/ 2147483647 h 422"/>
                <a:gd name="T8" fmla="*/ 2147483647 w 278"/>
                <a:gd name="T9" fmla="*/ 2147483647 h 422"/>
                <a:gd name="T10" fmla="*/ 2147483647 w 278"/>
                <a:gd name="T11" fmla="*/ 2147483647 h 422"/>
                <a:gd name="T12" fmla="*/ 2147483647 w 278"/>
                <a:gd name="T13" fmla="*/ 2147483647 h 422"/>
                <a:gd name="T14" fmla="*/ 2147483647 w 278"/>
                <a:gd name="T15" fmla="*/ 2147483647 h 422"/>
                <a:gd name="T16" fmla="*/ 2147483647 w 278"/>
                <a:gd name="T17" fmla="*/ 2147483647 h 422"/>
                <a:gd name="T18" fmla="*/ 2147483647 w 278"/>
                <a:gd name="T19" fmla="*/ 2147483647 h 422"/>
                <a:gd name="T20" fmla="*/ 2147483647 w 278"/>
                <a:gd name="T21" fmla="*/ 2147483647 h 422"/>
                <a:gd name="T22" fmla="*/ 2147483647 w 278"/>
                <a:gd name="T23" fmla="*/ 2147483647 h 422"/>
                <a:gd name="T24" fmla="*/ 2147483647 w 278"/>
                <a:gd name="T25" fmla="*/ 2147483647 h 422"/>
                <a:gd name="T26" fmla="*/ 2147483647 w 278"/>
                <a:gd name="T27" fmla="*/ 2147483647 h 422"/>
                <a:gd name="T28" fmla="*/ 2147483647 w 278"/>
                <a:gd name="T29" fmla="*/ 2147483647 h 422"/>
                <a:gd name="T30" fmla="*/ 2147483647 w 278"/>
                <a:gd name="T31" fmla="*/ 2147483647 h 422"/>
                <a:gd name="T32" fmla="*/ 2147483647 w 278"/>
                <a:gd name="T33" fmla="*/ 2147483647 h 422"/>
                <a:gd name="T34" fmla="*/ 2147483647 w 278"/>
                <a:gd name="T35" fmla="*/ 2147483647 h 422"/>
                <a:gd name="T36" fmla="*/ 2147483647 w 278"/>
                <a:gd name="T37" fmla="*/ 2147483647 h 422"/>
                <a:gd name="T38" fmla="*/ 0 w 278"/>
                <a:gd name="T39" fmla="*/ 2147483647 h 422"/>
                <a:gd name="T40" fmla="*/ 2147483647 w 278"/>
                <a:gd name="T41" fmla="*/ 2147483647 h 422"/>
                <a:gd name="T42" fmla="*/ 0 w 278"/>
                <a:gd name="T43" fmla="*/ 2147483647 h 422"/>
                <a:gd name="T44" fmla="*/ 2147483647 w 278"/>
                <a:gd name="T45" fmla="*/ 2147483647 h 422"/>
                <a:gd name="T46" fmla="*/ 2147483647 w 278"/>
                <a:gd name="T47" fmla="*/ 2147483647 h 422"/>
                <a:gd name="T48" fmla="*/ 2147483647 w 278"/>
                <a:gd name="T49" fmla="*/ 2147483647 h 422"/>
                <a:gd name="T50" fmla="*/ 2147483647 w 278"/>
                <a:gd name="T51" fmla="*/ 2147483647 h 422"/>
                <a:gd name="T52" fmla="*/ 2147483647 w 278"/>
                <a:gd name="T53" fmla="*/ 2147483647 h 422"/>
                <a:gd name="T54" fmla="*/ 2147483647 w 278"/>
                <a:gd name="T55" fmla="*/ 0 h 422"/>
                <a:gd name="T56" fmla="*/ 2147483647 w 278"/>
                <a:gd name="T57" fmla="*/ 2147483647 h 42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78" h="422">
                  <a:moveTo>
                    <a:pt x="236" y="8"/>
                  </a:moveTo>
                  <a:lnTo>
                    <a:pt x="249" y="45"/>
                  </a:lnTo>
                  <a:lnTo>
                    <a:pt x="249" y="55"/>
                  </a:lnTo>
                  <a:lnTo>
                    <a:pt x="254" y="89"/>
                  </a:lnTo>
                  <a:lnTo>
                    <a:pt x="262" y="110"/>
                  </a:lnTo>
                  <a:lnTo>
                    <a:pt x="277" y="120"/>
                  </a:lnTo>
                  <a:lnTo>
                    <a:pt x="272" y="147"/>
                  </a:lnTo>
                  <a:lnTo>
                    <a:pt x="270" y="269"/>
                  </a:lnTo>
                  <a:lnTo>
                    <a:pt x="243" y="280"/>
                  </a:lnTo>
                  <a:lnTo>
                    <a:pt x="152" y="314"/>
                  </a:lnTo>
                  <a:lnTo>
                    <a:pt x="47" y="421"/>
                  </a:lnTo>
                  <a:lnTo>
                    <a:pt x="45" y="411"/>
                  </a:lnTo>
                  <a:lnTo>
                    <a:pt x="34" y="400"/>
                  </a:lnTo>
                  <a:lnTo>
                    <a:pt x="16" y="392"/>
                  </a:lnTo>
                  <a:lnTo>
                    <a:pt x="16" y="269"/>
                  </a:lnTo>
                  <a:lnTo>
                    <a:pt x="19" y="251"/>
                  </a:lnTo>
                  <a:lnTo>
                    <a:pt x="21" y="241"/>
                  </a:lnTo>
                  <a:lnTo>
                    <a:pt x="3" y="230"/>
                  </a:lnTo>
                  <a:lnTo>
                    <a:pt x="16" y="188"/>
                  </a:lnTo>
                  <a:lnTo>
                    <a:pt x="0" y="157"/>
                  </a:lnTo>
                  <a:lnTo>
                    <a:pt x="16" y="141"/>
                  </a:lnTo>
                  <a:lnTo>
                    <a:pt x="0" y="131"/>
                  </a:lnTo>
                  <a:lnTo>
                    <a:pt x="8" y="110"/>
                  </a:lnTo>
                  <a:lnTo>
                    <a:pt x="8" y="102"/>
                  </a:lnTo>
                  <a:lnTo>
                    <a:pt x="3" y="94"/>
                  </a:lnTo>
                  <a:lnTo>
                    <a:pt x="45" y="26"/>
                  </a:lnTo>
                  <a:lnTo>
                    <a:pt x="76" y="42"/>
                  </a:lnTo>
                  <a:lnTo>
                    <a:pt x="212" y="0"/>
                  </a:lnTo>
                  <a:lnTo>
                    <a:pt x="236" y="8"/>
                  </a:lnTo>
                </a:path>
              </a:pathLst>
            </a:custGeom>
            <a:solidFill>
              <a:srgbClr val="996633"/>
            </a:solidFill>
            <a:ln w="12700" cap="rnd" cmpd="sng">
              <a:solidFill>
                <a:srgbClr val="000000"/>
              </a:solidFill>
              <a:prstDash val="solid"/>
              <a:round/>
              <a:headEnd type="none" w="sm" len="sm"/>
              <a:tailEnd type="none" w="sm" len="sm"/>
            </a:ln>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Freeform 83">
              <a:extLst>
                <a:ext uri="{FF2B5EF4-FFF2-40B4-BE49-F238E27FC236}">
                  <a16:creationId xmlns:a16="http://schemas.microsoft.com/office/drawing/2014/main" id="{5BC1C817-5B31-4E6A-B544-290031246625}"/>
                </a:ext>
              </a:extLst>
            </p:cNvPr>
            <p:cNvSpPr>
              <a:spLocks/>
            </p:cNvSpPr>
            <p:nvPr/>
          </p:nvSpPr>
          <p:spPr bwMode="auto">
            <a:xfrm>
              <a:off x="2609850" y="2957513"/>
              <a:ext cx="533400" cy="564356"/>
            </a:xfrm>
            <a:custGeom>
              <a:avLst/>
              <a:gdLst>
                <a:gd name="T0" fmla="*/ 2147483647 w 448"/>
                <a:gd name="T1" fmla="*/ 0 h 474"/>
                <a:gd name="T2" fmla="*/ 2147483647 w 448"/>
                <a:gd name="T3" fmla="*/ 2147483647 h 474"/>
                <a:gd name="T4" fmla="*/ 2147483647 w 448"/>
                <a:gd name="T5" fmla="*/ 2147483647 h 474"/>
                <a:gd name="T6" fmla="*/ 2147483647 w 448"/>
                <a:gd name="T7" fmla="*/ 2147483647 h 474"/>
                <a:gd name="T8" fmla="*/ 2147483647 w 448"/>
                <a:gd name="T9" fmla="*/ 2147483647 h 474"/>
                <a:gd name="T10" fmla="*/ 2147483647 w 448"/>
                <a:gd name="T11" fmla="*/ 2147483647 h 474"/>
                <a:gd name="T12" fmla="*/ 0 w 448"/>
                <a:gd name="T13" fmla="*/ 2147483647 h 474"/>
                <a:gd name="T14" fmla="*/ 2147483647 w 448"/>
                <a:gd name="T15" fmla="*/ 2147483647 h 474"/>
                <a:gd name="T16" fmla="*/ 2147483647 w 448"/>
                <a:gd name="T17" fmla="*/ 2147483647 h 474"/>
                <a:gd name="T18" fmla="*/ 2147483647 w 448"/>
                <a:gd name="T19" fmla="*/ 2147483647 h 474"/>
                <a:gd name="T20" fmla="*/ 2147483647 w 448"/>
                <a:gd name="T21" fmla="*/ 2147483647 h 474"/>
                <a:gd name="T22" fmla="*/ 2147483647 w 448"/>
                <a:gd name="T23" fmla="*/ 2147483647 h 474"/>
                <a:gd name="T24" fmla="*/ 2147483647 w 448"/>
                <a:gd name="T25" fmla="*/ 2147483647 h 474"/>
                <a:gd name="T26" fmla="*/ 2147483647 w 448"/>
                <a:gd name="T27" fmla="*/ 2147483647 h 474"/>
                <a:gd name="T28" fmla="*/ 2147483647 w 448"/>
                <a:gd name="T29" fmla="*/ 2147483647 h 474"/>
                <a:gd name="T30" fmla="*/ 2147483647 w 448"/>
                <a:gd name="T31" fmla="*/ 2147483647 h 474"/>
                <a:gd name="T32" fmla="*/ 2147483647 w 448"/>
                <a:gd name="T33" fmla="*/ 2147483647 h 474"/>
                <a:gd name="T34" fmla="*/ 2147483647 w 448"/>
                <a:gd name="T35" fmla="*/ 2147483647 h 474"/>
                <a:gd name="T36" fmla="*/ 2147483647 w 448"/>
                <a:gd name="T37" fmla="*/ 2147483647 h 474"/>
                <a:gd name="T38" fmla="*/ 2147483647 w 448"/>
                <a:gd name="T39" fmla="*/ 2147483647 h 474"/>
                <a:gd name="T40" fmla="*/ 2147483647 w 448"/>
                <a:gd name="T41" fmla="*/ 2147483647 h 474"/>
                <a:gd name="T42" fmla="*/ 2147483647 w 448"/>
                <a:gd name="T43" fmla="*/ 2147483647 h 474"/>
                <a:gd name="T44" fmla="*/ 2147483647 w 448"/>
                <a:gd name="T45" fmla="*/ 0 h 4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48" h="474">
                  <a:moveTo>
                    <a:pt x="232" y="0"/>
                  </a:moveTo>
                  <a:lnTo>
                    <a:pt x="227" y="27"/>
                  </a:lnTo>
                  <a:lnTo>
                    <a:pt x="225" y="149"/>
                  </a:lnTo>
                  <a:lnTo>
                    <a:pt x="198" y="160"/>
                  </a:lnTo>
                  <a:lnTo>
                    <a:pt x="107" y="194"/>
                  </a:lnTo>
                  <a:lnTo>
                    <a:pt x="2" y="301"/>
                  </a:lnTo>
                  <a:lnTo>
                    <a:pt x="0" y="317"/>
                  </a:lnTo>
                  <a:lnTo>
                    <a:pt x="2" y="335"/>
                  </a:lnTo>
                  <a:lnTo>
                    <a:pt x="13" y="353"/>
                  </a:lnTo>
                  <a:lnTo>
                    <a:pt x="31" y="353"/>
                  </a:lnTo>
                  <a:lnTo>
                    <a:pt x="23" y="382"/>
                  </a:lnTo>
                  <a:lnTo>
                    <a:pt x="23" y="400"/>
                  </a:lnTo>
                  <a:lnTo>
                    <a:pt x="13" y="406"/>
                  </a:lnTo>
                  <a:lnTo>
                    <a:pt x="36" y="466"/>
                  </a:lnTo>
                  <a:lnTo>
                    <a:pt x="47" y="455"/>
                  </a:lnTo>
                  <a:lnTo>
                    <a:pt x="68" y="463"/>
                  </a:lnTo>
                  <a:lnTo>
                    <a:pt x="86" y="453"/>
                  </a:lnTo>
                  <a:lnTo>
                    <a:pt x="104" y="473"/>
                  </a:lnTo>
                  <a:lnTo>
                    <a:pt x="206" y="372"/>
                  </a:lnTo>
                  <a:lnTo>
                    <a:pt x="204" y="345"/>
                  </a:lnTo>
                  <a:lnTo>
                    <a:pt x="447" y="225"/>
                  </a:lnTo>
                  <a:lnTo>
                    <a:pt x="337" y="123"/>
                  </a:lnTo>
                  <a:lnTo>
                    <a:pt x="232" y="0"/>
                  </a:lnTo>
                </a:path>
              </a:pathLst>
            </a:custGeom>
            <a:solidFill>
              <a:srgbClr val="996633"/>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2" name="Rectangle 150">
              <a:extLst>
                <a:ext uri="{FF2B5EF4-FFF2-40B4-BE49-F238E27FC236}">
                  <a16:creationId xmlns:a16="http://schemas.microsoft.com/office/drawing/2014/main" id="{22FFAAE6-1F81-4CE6-B729-3CD8986E6F14}"/>
                </a:ext>
              </a:extLst>
            </p:cNvPr>
            <p:cNvSpPr>
              <a:spLocks noChangeArrowheads="1"/>
            </p:cNvSpPr>
            <p:nvPr/>
          </p:nvSpPr>
          <p:spPr bwMode="auto">
            <a:xfrm rot="20146471">
              <a:off x="2590096" y="3251952"/>
              <a:ext cx="391935" cy="148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525"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Stanislaus</a:t>
              </a:r>
            </a:p>
          </p:txBody>
        </p:sp>
        <p:sp>
          <p:nvSpPr>
            <p:cNvPr id="33" name="Freeform 187">
              <a:extLst>
                <a:ext uri="{FF2B5EF4-FFF2-40B4-BE49-F238E27FC236}">
                  <a16:creationId xmlns:a16="http://schemas.microsoft.com/office/drawing/2014/main" id="{EBDDF403-906D-484A-9327-5B634D8083B1}"/>
                </a:ext>
              </a:extLst>
            </p:cNvPr>
            <p:cNvSpPr>
              <a:spLocks/>
            </p:cNvSpPr>
            <p:nvPr/>
          </p:nvSpPr>
          <p:spPr bwMode="auto">
            <a:xfrm>
              <a:off x="2830116" y="2571751"/>
              <a:ext cx="456009" cy="298847"/>
            </a:xfrm>
            <a:custGeom>
              <a:avLst/>
              <a:gdLst>
                <a:gd name="T0" fmla="*/ 0 w 383"/>
                <a:gd name="T1" fmla="*/ 2147483647 h 251"/>
                <a:gd name="T2" fmla="*/ 2147483647 w 383"/>
                <a:gd name="T3" fmla="*/ 2147483647 h 251"/>
                <a:gd name="T4" fmla="*/ 2147483647 w 383"/>
                <a:gd name="T5" fmla="*/ 2147483647 h 251"/>
                <a:gd name="T6" fmla="*/ 2147483647 w 383"/>
                <a:gd name="T7" fmla="*/ 2147483647 h 251"/>
                <a:gd name="T8" fmla="*/ 2147483647 w 383"/>
                <a:gd name="T9" fmla="*/ 2147483647 h 251"/>
                <a:gd name="T10" fmla="*/ 2147483647 w 383"/>
                <a:gd name="T11" fmla="*/ 0 h 251"/>
                <a:gd name="T12" fmla="*/ 2147483647 w 383"/>
                <a:gd name="T13" fmla="*/ 2147483647 h 251"/>
                <a:gd name="T14" fmla="*/ 2147483647 w 383"/>
                <a:gd name="T15" fmla="*/ 2147483647 h 251"/>
                <a:gd name="T16" fmla="*/ 2147483647 w 383"/>
                <a:gd name="T17" fmla="*/ 2147483647 h 251"/>
                <a:gd name="T18" fmla="*/ 2147483647 w 383"/>
                <a:gd name="T19" fmla="*/ 2147483647 h 251"/>
                <a:gd name="T20" fmla="*/ 2147483647 w 383"/>
                <a:gd name="T21" fmla="*/ 2147483647 h 251"/>
                <a:gd name="T22" fmla="*/ 0 w 383"/>
                <a:gd name="T23" fmla="*/ 2147483647 h 2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3" h="251">
                  <a:moveTo>
                    <a:pt x="0" y="102"/>
                  </a:moveTo>
                  <a:lnTo>
                    <a:pt x="86" y="78"/>
                  </a:lnTo>
                  <a:lnTo>
                    <a:pt x="153" y="101"/>
                  </a:lnTo>
                  <a:lnTo>
                    <a:pt x="300" y="75"/>
                  </a:lnTo>
                  <a:lnTo>
                    <a:pt x="365" y="6"/>
                  </a:lnTo>
                  <a:lnTo>
                    <a:pt x="383" y="0"/>
                  </a:lnTo>
                  <a:lnTo>
                    <a:pt x="381" y="99"/>
                  </a:lnTo>
                  <a:lnTo>
                    <a:pt x="209" y="129"/>
                  </a:lnTo>
                  <a:lnTo>
                    <a:pt x="47" y="249"/>
                  </a:lnTo>
                  <a:lnTo>
                    <a:pt x="21" y="251"/>
                  </a:lnTo>
                  <a:lnTo>
                    <a:pt x="6" y="213"/>
                  </a:lnTo>
                  <a:lnTo>
                    <a:pt x="0" y="102"/>
                  </a:lnTo>
                  <a:close/>
                </a:path>
              </a:pathLst>
            </a:custGeom>
            <a:solidFill>
              <a:srgbClr val="FFFF00"/>
            </a:solidFill>
            <a:ln w="12700" cap="rnd" cmpd="sng">
              <a:solidFill>
                <a:srgbClr val="000000"/>
              </a:solidFill>
              <a:prstDash val="solid"/>
              <a:round/>
              <a:headEnd type="none" w="sm" len="sm"/>
              <a:tailEnd type="none" w="sm" len="sm"/>
            </a:ln>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4" name="Freeform 5">
              <a:extLst>
                <a:ext uri="{FF2B5EF4-FFF2-40B4-BE49-F238E27FC236}">
                  <a16:creationId xmlns:a16="http://schemas.microsoft.com/office/drawing/2014/main" id="{FF8964C3-F7D9-4170-B064-029B71F400B9}"/>
                </a:ext>
              </a:extLst>
            </p:cNvPr>
            <p:cNvSpPr>
              <a:spLocks/>
            </p:cNvSpPr>
            <p:nvPr/>
          </p:nvSpPr>
          <p:spPr bwMode="auto">
            <a:xfrm>
              <a:off x="2852738" y="2687241"/>
              <a:ext cx="448866" cy="414338"/>
            </a:xfrm>
            <a:custGeom>
              <a:avLst/>
              <a:gdLst>
                <a:gd name="T0" fmla="*/ 0 w 377"/>
                <a:gd name="T1" fmla="*/ 2147483647 h 348"/>
                <a:gd name="T2" fmla="*/ 2147483647 w 377"/>
                <a:gd name="T3" fmla="*/ 2147483647 h 348"/>
                <a:gd name="T4" fmla="*/ 2147483647 w 377"/>
                <a:gd name="T5" fmla="*/ 2147483647 h 348"/>
                <a:gd name="T6" fmla="*/ 2147483647 w 377"/>
                <a:gd name="T7" fmla="*/ 2147483647 h 348"/>
                <a:gd name="T8" fmla="*/ 2147483647 w 377"/>
                <a:gd name="T9" fmla="*/ 0 h 348"/>
                <a:gd name="T10" fmla="*/ 2147483647 w 377"/>
                <a:gd name="T11" fmla="*/ 2147483647 h 348"/>
                <a:gd name="T12" fmla="*/ 2147483647 w 377"/>
                <a:gd name="T13" fmla="*/ 2147483647 h 348"/>
                <a:gd name="T14" fmla="*/ 2147483647 w 377"/>
                <a:gd name="T15" fmla="*/ 2147483647 h 348"/>
                <a:gd name="T16" fmla="*/ 2147483647 w 377"/>
                <a:gd name="T17" fmla="*/ 2147483647 h 348"/>
                <a:gd name="T18" fmla="*/ 2147483647 w 377"/>
                <a:gd name="T19" fmla="*/ 2147483647 h 348"/>
                <a:gd name="T20" fmla="*/ 2147483647 w 377"/>
                <a:gd name="T21" fmla="*/ 2147483647 h 348"/>
                <a:gd name="T22" fmla="*/ 2147483647 w 377"/>
                <a:gd name="T23" fmla="*/ 2147483647 h 348"/>
                <a:gd name="T24" fmla="*/ 2147483647 w 377"/>
                <a:gd name="T25" fmla="*/ 2147483647 h 348"/>
                <a:gd name="T26" fmla="*/ 0 w 377"/>
                <a:gd name="T27" fmla="*/ 2147483647 h 348"/>
                <a:gd name="T28" fmla="*/ 0 w 377"/>
                <a:gd name="T29" fmla="*/ 2147483647 h 34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77" h="348">
                  <a:moveTo>
                    <a:pt x="0" y="149"/>
                  </a:moveTo>
                  <a:lnTo>
                    <a:pt x="34" y="149"/>
                  </a:lnTo>
                  <a:lnTo>
                    <a:pt x="190" y="31"/>
                  </a:lnTo>
                  <a:lnTo>
                    <a:pt x="308" y="7"/>
                  </a:lnTo>
                  <a:lnTo>
                    <a:pt x="365" y="0"/>
                  </a:lnTo>
                  <a:lnTo>
                    <a:pt x="365" y="10"/>
                  </a:lnTo>
                  <a:lnTo>
                    <a:pt x="365" y="28"/>
                  </a:lnTo>
                  <a:lnTo>
                    <a:pt x="376" y="36"/>
                  </a:lnTo>
                  <a:lnTo>
                    <a:pt x="318" y="83"/>
                  </a:lnTo>
                  <a:lnTo>
                    <a:pt x="133" y="347"/>
                  </a:lnTo>
                  <a:lnTo>
                    <a:pt x="28" y="224"/>
                  </a:lnTo>
                  <a:lnTo>
                    <a:pt x="13" y="214"/>
                  </a:lnTo>
                  <a:lnTo>
                    <a:pt x="5" y="193"/>
                  </a:lnTo>
                  <a:lnTo>
                    <a:pt x="0" y="159"/>
                  </a:lnTo>
                  <a:lnTo>
                    <a:pt x="0" y="149"/>
                  </a:lnTo>
                </a:path>
              </a:pathLst>
            </a:custGeom>
            <a:solidFill>
              <a:srgbClr val="FFFF00"/>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5" name="Freeform 104" descr="Zig zag">
              <a:extLst>
                <a:ext uri="{FF2B5EF4-FFF2-40B4-BE49-F238E27FC236}">
                  <a16:creationId xmlns:a16="http://schemas.microsoft.com/office/drawing/2014/main" id="{157435BA-77D7-4179-94AF-E6E9CCD1B404}"/>
                </a:ext>
              </a:extLst>
            </p:cNvPr>
            <p:cNvSpPr>
              <a:spLocks/>
            </p:cNvSpPr>
            <p:nvPr/>
          </p:nvSpPr>
          <p:spPr bwMode="auto">
            <a:xfrm>
              <a:off x="3287316" y="2461023"/>
              <a:ext cx="247650" cy="334565"/>
            </a:xfrm>
            <a:custGeom>
              <a:avLst/>
              <a:gdLst>
                <a:gd name="T0" fmla="*/ 2147483647 w 208"/>
                <a:gd name="T1" fmla="*/ 0 h 281"/>
                <a:gd name="T2" fmla="*/ 2147483647 w 208"/>
                <a:gd name="T3" fmla="*/ 2147483647 h 281"/>
                <a:gd name="T4" fmla="*/ 0 w 208"/>
                <a:gd name="T5" fmla="*/ 2147483647 h 281"/>
                <a:gd name="T6" fmla="*/ 0 w 208"/>
                <a:gd name="T7" fmla="*/ 2147483647 h 281"/>
                <a:gd name="T8" fmla="*/ 0 w 208"/>
                <a:gd name="T9" fmla="*/ 2147483647 h 281"/>
                <a:gd name="T10" fmla="*/ 0 w 208"/>
                <a:gd name="T11" fmla="*/ 2147483647 h 281"/>
                <a:gd name="T12" fmla="*/ 2147483647 w 208"/>
                <a:gd name="T13" fmla="*/ 2147483647 h 281"/>
                <a:gd name="T14" fmla="*/ 2147483647 w 208"/>
                <a:gd name="T15" fmla="*/ 2147483647 h 281"/>
                <a:gd name="T16" fmla="*/ 2147483647 w 208"/>
                <a:gd name="T17" fmla="*/ 2147483647 h 281"/>
                <a:gd name="T18" fmla="*/ 2147483647 w 208"/>
                <a:gd name="T19" fmla="*/ 2147483647 h 281"/>
                <a:gd name="T20" fmla="*/ 2147483647 w 208"/>
                <a:gd name="T21" fmla="*/ 2147483647 h 281"/>
                <a:gd name="T22" fmla="*/ 2147483647 w 208"/>
                <a:gd name="T23" fmla="*/ 2147483647 h 281"/>
                <a:gd name="T24" fmla="*/ 2147483647 w 208"/>
                <a:gd name="T25" fmla="*/ 2147483647 h 281"/>
                <a:gd name="T26" fmla="*/ 2147483647 w 208"/>
                <a:gd name="T27" fmla="*/ 2147483647 h 281"/>
                <a:gd name="T28" fmla="*/ 2147483647 w 208"/>
                <a:gd name="T29" fmla="*/ 2147483647 h 281"/>
                <a:gd name="T30" fmla="*/ 2147483647 w 208"/>
                <a:gd name="T31" fmla="*/ 2147483647 h 281"/>
                <a:gd name="T32" fmla="*/ 2147483647 w 208"/>
                <a:gd name="T33" fmla="*/ 2147483647 h 281"/>
                <a:gd name="T34" fmla="*/ 2147483647 w 208"/>
                <a:gd name="T35" fmla="*/ 2147483647 h 281"/>
                <a:gd name="T36" fmla="*/ 2147483647 w 208"/>
                <a:gd name="T37" fmla="*/ 0 h 2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8" h="281">
                  <a:moveTo>
                    <a:pt x="80" y="0"/>
                  </a:moveTo>
                  <a:lnTo>
                    <a:pt x="8" y="88"/>
                  </a:lnTo>
                  <a:lnTo>
                    <a:pt x="0" y="93"/>
                  </a:lnTo>
                  <a:lnTo>
                    <a:pt x="0" y="189"/>
                  </a:lnTo>
                  <a:lnTo>
                    <a:pt x="0" y="199"/>
                  </a:lnTo>
                  <a:lnTo>
                    <a:pt x="0" y="216"/>
                  </a:lnTo>
                  <a:lnTo>
                    <a:pt x="10" y="224"/>
                  </a:lnTo>
                  <a:lnTo>
                    <a:pt x="18" y="232"/>
                  </a:lnTo>
                  <a:lnTo>
                    <a:pt x="83" y="267"/>
                  </a:lnTo>
                  <a:lnTo>
                    <a:pt x="97" y="249"/>
                  </a:lnTo>
                  <a:lnTo>
                    <a:pt x="120" y="237"/>
                  </a:lnTo>
                  <a:lnTo>
                    <a:pt x="137" y="241"/>
                  </a:lnTo>
                  <a:lnTo>
                    <a:pt x="145" y="267"/>
                  </a:lnTo>
                  <a:lnTo>
                    <a:pt x="153" y="272"/>
                  </a:lnTo>
                  <a:lnTo>
                    <a:pt x="162" y="280"/>
                  </a:lnTo>
                  <a:lnTo>
                    <a:pt x="207" y="199"/>
                  </a:lnTo>
                  <a:lnTo>
                    <a:pt x="180" y="156"/>
                  </a:lnTo>
                  <a:lnTo>
                    <a:pt x="195" y="98"/>
                  </a:lnTo>
                  <a:lnTo>
                    <a:pt x="8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6" name="Freeform 105">
              <a:extLst>
                <a:ext uri="{FF2B5EF4-FFF2-40B4-BE49-F238E27FC236}">
                  <a16:creationId xmlns:a16="http://schemas.microsoft.com/office/drawing/2014/main" id="{8C7ACC3D-A225-4813-B725-BF2E9C3237C6}"/>
                </a:ext>
              </a:extLst>
            </p:cNvPr>
            <p:cNvSpPr>
              <a:spLocks/>
            </p:cNvSpPr>
            <p:nvPr/>
          </p:nvSpPr>
          <p:spPr bwMode="auto">
            <a:xfrm>
              <a:off x="3287317" y="2461022"/>
              <a:ext cx="259556" cy="346472"/>
            </a:xfrm>
            <a:custGeom>
              <a:avLst/>
              <a:gdLst>
                <a:gd name="T0" fmla="*/ 2147483647 w 218"/>
                <a:gd name="T1" fmla="*/ 0 h 291"/>
                <a:gd name="T2" fmla="*/ 2147483647 w 218"/>
                <a:gd name="T3" fmla="*/ 2147483647 h 291"/>
                <a:gd name="T4" fmla="*/ 0 w 218"/>
                <a:gd name="T5" fmla="*/ 2147483647 h 291"/>
                <a:gd name="T6" fmla="*/ 0 w 218"/>
                <a:gd name="T7" fmla="*/ 2147483647 h 291"/>
                <a:gd name="T8" fmla="*/ 0 w 218"/>
                <a:gd name="T9" fmla="*/ 2147483647 h 291"/>
                <a:gd name="T10" fmla="*/ 0 w 218"/>
                <a:gd name="T11" fmla="*/ 2147483647 h 291"/>
                <a:gd name="T12" fmla="*/ 2147483647 w 218"/>
                <a:gd name="T13" fmla="*/ 2147483647 h 291"/>
                <a:gd name="T14" fmla="*/ 2147483647 w 218"/>
                <a:gd name="T15" fmla="*/ 2147483647 h 291"/>
                <a:gd name="T16" fmla="*/ 2147483647 w 218"/>
                <a:gd name="T17" fmla="*/ 2147483647 h 291"/>
                <a:gd name="T18" fmla="*/ 2147483647 w 218"/>
                <a:gd name="T19" fmla="*/ 2147483647 h 291"/>
                <a:gd name="T20" fmla="*/ 2147483647 w 218"/>
                <a:gd name="T21" fmla="*/ 2147483647 h 291"/>
                <a:gd name="T22" fmla="*/ 2147483647 w 218"/>
                <a:gd name="T23" fmla="*/ 2147483647 h 291"/>
                <a:gd name="T24" fmla="*/ 2147483647 w 218"/>
                <a:gd name="T25" fmla="*/ 2147483647 h 291"/>
                <a:gd name="T26" fmla="*/ 2147483647 w 218"/>
                <a:gd name="T27" fmla="*/ 2147483647 h 291"/>
                <a:gd name="T28" fmla="*/ 2147483647 w 218"/>
                <a:gd name="T29" fmla="*/ 2147483647 h 291"/>
                <a:gd name="T30" fmla="*/ 2147483647 w 218"/>
                <a:gd name="T31" fmla="*/ 2147483647 h 291"/>
                <a:gd name="T32" fmla="*/ 2147483647 w 218"/>
                <a:gd name="T33" fmla="*/ 2147483647 h 291"/>
                <a:gd name="T34" fmla="*/ 2147483647 w 218"/>
                <a:gd name="T35" fmla="*/ 2147483647 h 291"/>
                <a:gd name="T36" fmla="*/ 2147483647 w 218"/>
                <a:gd name="T37" fmla="*/ 0 h 29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18" h="291">
                  <a:moveTo>
                    <a:pt x="84" y="0"/>
                  </a:moveTo>
                  <a:lnTo>
                    <a:pt x="8" y="91"/>
                  </a:lnTo>
                  <a:lnTo>
                    <a:pt x="0" y="96"/>
                  </a:lnTo>
                  <a:lnTo>
                    <a:pt x="0" y="196"/>
                  </a:lnTo>
                  <a:lnTo>
                    <a:pt x="0" y="206"/>
                  </a:lnTo>
                  <a:lnTo>
                    <a:pt x="0" y="224"/>
                  </a:lnTo>
                  <a:lnTo>
                    <a:pt x="11" y="232"/>
                  </a:lnTo>
                  <a:lnTo>
                    <a:pt x="19" y="240"/>
                  </a:lnTo>
                  <a:lnTo>
                    <a:pt x="87" y="277"/>
                  </a:lnTo>
                  <a:lnTo>
                    <a:pt x="102" y="258"/>
                  </a:lnTo>
                  <a:lnTo>
                    <a:pt x="126" y="245"/>
                  </a:lnTo>
                  <a:lnTo>
                    <a:pt x="144" y="250"/>
                  </a:lnTo>
                  <a:lnTo>
                    <a:pt x="152" y="277"/>
                  </a:lnTo>
                  <a:lnTo>
                    <a:pt x="160" y="282"/>
                  </a:lnTo>
                  <a:lnTo>
                    <a:pt x="170" y="290"/>
                  </a:lnTo>
                  <a:lnTo>
                    <a:pt x="217" y="206"/>
                  </a:lnTo>
                  <a:lnTo>
                    <a:pt x="189" y="162"/>
                  </a:lnTo>
                  <a:lnTo>
                    <a:pt x="204" y="102"/>
                  </a:lnTo>
                  <a:lnTo>
                    <a:pt x="84" y="0"/>
                  </a:lnTo>
                </a:path>
              </a:pathLst>
            </a:custGeom>
            <a:solidFill>
              <a:srgbClr val="FFFF00"/>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7" name="Freeform 91">
              <a:extLst>
                <a:ext uri="{FF2B5EF4-FFF2-40B4-BE49-F238E27FC236}">
                  <a16:creationId xmlns:a16="http://schemas.microsoft.com/office/drawing/2014/main" id="{E3A4B3E3-2ADF-4206-ABFF-DD8F6BE37BE3}"/>
                </a:ext>
              </a:extLst>
            </p:cNvPr>
            <p:cNvSpPr>
              <a:spLocks/>
            </p:cNvSpPr>
            <p:nvPr/>
          </p:nvSpPr>
          <p:spPr bwMode="auto">
            <a:xfrm>
              <a:off x="3011092" y="2737248"/>
              <a:ext cx="707231" cy="492919"/>
            </a:xfrm>
            <a:custGeom>
              <a:avLst/>
              <a:gdLst>
                <a:gd name="T0" fmla="*/ 2147483647 w 594"/>
                <a:gd name="T1" fmla="*/ 0 h 414"/>
                <a:gd name="T2" fmla="*/ 2147483647 w 594"/>
                <a:gd name="T3" fmla="*/ 2147483647 h 414"/>
                <a:gd name="T4" fmla="*/ 2147483647 w 594"/>
                <a:gd name="T5" fmla="*/ 2147483647 h 414"/>
                <a:gd name="T6" fmla="*/ 2147483647 w 594"/>
                <a:gd name="T7" fmla="*/ 2147483647 h 414"/>
                <a:gd name="T8" fmla="*/ 2147483647 w 594"/>
                <a:gd name="T9" fmla="*/ 2147483647 h 414"/>
                <a:gd name="T10" fmla="*/ 2147483647 w 594"/>
                <a:gd name="T11" fmla="*/ 2147483647 h 414"/>
                <a:gd name="T12" fmla="*/ 2147483647 w 594"/>
                <a:gd name="T13" fmla="*/ 2147483647 h 414"/>
                <a:gd name="T14" fmla="*/ 2147483647 w 594"/>
                <a:gd name="T15" fmla="*/ 2147483647 h 414"/>
                <a:gd name="T16" fmla="*/ 2147483647 w 594"/>
                <a:gd name="T17" fmla="*/ 2147483647 h 414"/>
                <a:gd name="T18" fmla="*/ 2147483647 w 594"/>
                <a:gd name="T19" fmla="*/ 2147483647 h 414"/>
                <a:gd name="T20" fmla="*/ 2147483647 w 594"/>
                <a:gd name="T21" fmla="*/ 2147483647 h 414"/>
                <a:gd name="T22" fmla="*/ 2147483647 w 594"/>
                <a:gd name="T23" fmla="*/ 2147483647 h 414"/>
                <a:gd name="T24" fmla="*/ 2147483647 w 594"/>
                <a:gd name="T25" fmla="*/ 2147483647 h 414"/>
                <a:gd name="T26" fmla="*/ 2147483647 w 594"/>
                <a:gd name="T27" fmla="*/ 2147483647 h 414"/>
                <a:gd name="T28" fmla="*/ 2147483647 w 594"/>
                <a:gd name="T29" fmla="*/ 2147483647 h 414"/>
                <a:gd name="T30" fmla="*/ 2147483647 w 594"/>
                <a:gd name="T31" fmla="*/ 2147483647 h 414"/>
                <a:gd name="T32" fmla="*/ 2147483647 w 594"/>
                <a:gd name="T33" fmla="*/ 2147483647 h 414"/>
                <a:gd name="T34" fmla="*/ 2147483647 w 594"/>
                <a:gd name="T35" fmla="*/ 2147483647 h 414"/>
                <a:gd name="T36" fmla="*/ 2147483647 w 594"/>
                <a:gd name="T37" fmla="*/ 2147483647 h 414"/>
                <a:gd name="T38" fmla="*/ 2147483647 w 594"/>
                <a:gd name="T39" fmla="*/ 2147483647 h 414"/>
                <a:gd name="T40" fmla="*/ 2147483647 w 594"/>
                <a:gd name="T41" fmla="*/ 2147483647 h 414"/>
                <a:gd name="T42" fmla="*/ 2147483647 w 594"/>
                <a:gd name="T43" fmla="*/ 2147483647 h 414"/>
                <a:gd name="T44" fmla="*/ 2147483647 w 594"/>
                <a:gd name="T45" fmla="*/ 2147483647 h 414"/>
                <a:gd name="T46" fmla="*/ 2147483647 w 594"/>
                <a:gd name="T47" fmla="*/ 2147483647 h 414"/>
                <a:gd name="T48" fmla="*/ 0 w 594"/>
                <a:gd name="T49" fmla="*/ 2147483647 h 414"/>
                <a:gd name="T50" fmla="*/ 2147483647 w 594"/>
                <a:gd name="T51" fmla="*/ 2147483647 h 414"/>
                <a:gd name="T52" fmla="*/ 2147483647 w 594"/>
                <a:gd name="T53" fmla="*/ 0 h 41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94" h="414">
                  <a:moveTo>
                    <a:pt x="243" y="0"/>
                  </a:moveTo>
                  <a:lnTo>
                    <a:pt x="251" y="8"/>
                  </a:lnTo>
                  <a:lnTo>
                    <a:pt x="319" y="45"/>
                  </a:lnTo>
                  <a:lnTo>
                    <a:pt x="334" y="26"/>
                  </a:lnTo>
                  <a:lnTo>
                    <a:pt x="358" y="13"/>
                  </a:lnTo>
                  <a:lnTo>
                    <a:pt x="376" y="18"/>
                  </a:lnTo>
                  <a:lnTo>
                    <a:pt x="384" y="45"/>
                  </a:lnTo>
                  <a:lnTo>
                    <a:pt x="392" y="50"/>
                  </a:lnTo>
                  <a:lnTo>
                    <a:pt x="402" y="58"/>
                  </a:lnTo>
                  <a:lnTo>
                    <a:pt x="418" y="126"/>
                  </a:lnTo>
                  <a:lnTo>
                    <a:pt x="502" y="167"/>
                  </a:lnTo>
                  <a:lnTo>
                    <a:pt x="536" y="196"/>
                  </a:lnTo>
                  <a:lnTo>
                    <a:pt x="536" y="241"/>
                  </a:lnTo>
                  <a:lnTo>
                    <a:pt x="593" y="298"/>
                  </a:lnTo>
                  <a:lnTo>
                    <a:pt x="556" y="356"/>
                  </a:lnTo>
                  <a:lnTo>
                    <a:pt x="549" y="340"/>
                  </a:lnTo>
                  <a:lnTo>
                    <a:pt x="455" y="272"/>
                  </a:lnTo>
                  <a:lnTo>
                    <a:pt x="347" y="340"/>
                  </a:lnTo>
                  <a:lnTo>
                    <a:pt x="227" y="319"/>
                  </a:lnTo>
                  <a:lnTo>
                    <a:pt x="206" y="340"/>
                  </a:lnTo>
                  <a:lnTo>
                    <a:pt x="196" y="335"/>
                  </a:lnTo>
                  <a:lnTo>
                    <a:pt x="151" y="364"/>
                  </a:lnTo>
                  <a:lnTo>
                    <a:pt x="128" y="358"/>
                  </a:lnTo>
                  <a:lnTo>
                    <a:pt x="110" y="413"/>
                  </a:lnTo>
                  <a:lnTo>
                    <a:pt x="0" y="311"/>
                  </a:lnTo>
                  <a:lnTo>
                    <a:pt x="185" y="47"/>
                  </a:lnTo>
                  <a:lnTo>
                    <a:pt x="243" y="0"/>
                  </a:lnTo>
                </a:path>
              </a:pathLst>
            </a:custGeom>
            <a:solidFill>
              <a:srgbClr val="FFFF00"/>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Freeform 35">
              <a:extLst>
                <a:ext uri="{FF2B5EF4-FFF2-40B4-BE49-F238E27FC236}">
                  <a16:creationId xmlns:a16="http://schemas.microsoft.com/office/drawing/2014/main" id="{FED0009F-AF18-476E-AC50-876DA88AD5C2}"/>
                </a:ext>
              </a:extLst>
            </p:cNvPr>
            <p:cNvSpPr>
              <a:spLocks/>
            </p:cNvSpPr>
            <p:nvPr/>
          </p:nvSpPr>
          <p:spPr bwMode="auto">
            <a:xfrm>
              <a:off x="3142060" y="3061097"/>
              <a:ext cx="523875" cy="433388"/>
            </a:xfrm>
            <a:custGeom>
              <a:avLst/>
              <a:gdLst>
                <a:gd name="T0" fmla="*/ 2147483647 w 440"/>
                <a:gd name="T1" fmla="*/ 2147483647 h 364"/>
                <a:gd name="T2" fmla="*/ 2147483647 w 440"/>
                <a:gd name="T3" fmla="*/ 2147483647 h 364"/>
                <a:gd name="T4" fmla="*/ 2147483647 w 440"/>
                <a:gd name="T5" fmla="*/ 2147483647 h 364"/>
                <a:gd name="T6" fmla="*/ 2147483647 w 440"/>
                <a:gd name="T7" fmla="*/ 2147483647 h 364"/>
                <a:gd name="T8" fmla="*/ 2147483647 w 440"/>
                <a:gd name="T9" fmla="*/ 2147483647 h 364"/>
                <a:gd name="T10" fmla="*/ 2147483647 w 440"/>
                <a:gd name="T11" fmla="*/ 2147483647 h 364"/>
                <a:gd name="T12" fmla="*/ 2147483647 w 440"/>
                <a:gd name="T13" fmla="*/ 0 h 364"/>
                <a:gd name="T14" fmla="*/ 2147483647 w 440"/>
                <a:gd name="T15" fmla="*/ 2147483647 h 364"/>
                <a:gd name="T16" fmla="*/ 2147483647 w 440"/>
                <a:gd name="T17" fmla="*/ 2147483647 h 364"/>
                <a:gd name="T18" fmla="*/ 2147483647 w 440"/>
                <a:gd name="T19" fmla="*/ 2147483647 h 364"/>
                <a:gd name="T20" fmla="*/ 2147483647 w 440"/>
                <a:gd name="T21" fmla="*/ 2147483647 h 364"/>
                <a:gd name="T22" fmla="*/ 2147483647 w 440"/>
                <a:gd name="T23" fmla="*/ 2147483647 h 364"/>
                <a:gd name="T24" fmla="*/ 2147483647 w 440"/>
                <a:gd name="T25" fmla="*/ 2147483647 h 364"/>
                <a:gd name="T26" fmla="*/ 2147483647 w 440"/>
                <a:gd name="T27" fmla="*/ 2147483647 h 364"/>
                <a:gd name="T28" fmla="*/ 0 w 440"/>
                <a:gd name="T29" fmla="*/ 2147483647 h 364"/>
                <a:gd name="T30" fmla="*/ 2147483647 w 440"/>
                <a:gd name="T31" fmla="*/ 2147483647 h 364"/>
                <a:gd name="T32" fmla="*/ 2147483647 w 440"/>
                <a:gd name="T33" fmla="*/ 2147483647 h 364"/>
                <a:gd name="T34" fmla="*/ 2147483647 w 440"/>
                <a:gd name="T35" fmla="*/ 2147483647 h 364"/>
                <a:gd name="T36" fmla="*/ 2147483647 w 440"/>
                <a:gd name="T37" fmla="*/ 2147483647 h 364"/>
                <a:gd name="T38" fmla="*/ 2147483647 w 440"/>
                <a:gd name="T39" fmla="*/ 2147483647 h 3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40" h="364">
                  <a:moveTo>
                    <a:pt x="133" y="363"/>
                  </a:moveTo>
                  <a:lnTo>
                    <a:pt x="253" y="251"/>
                  </a:lnTo>
                  <a:lnTo>
                    <a:pt x="295" y="251"/>
                  </a:lnTo>
                  <a:lnTo>
                    <a:pt x="326" y="212"/>
                  </a:lnTo>
                  <a:lnTo>
                    <a:pt x="326" y="178"/>
                  </a:lnTo>
                  <a:lnTo>
                    <a:pt x="439" y="68"/>
                  </a:lnTo>
                  <a:lnTo>
                    <a:pt x="345" y="0"/>
                  </a:lnTo>
                  <a:lnTo>
                    <a:pt x="237" y="68"/>
                  </a:lnTo>
                  <a:lnTo>
                    <a:pt x="117" y="47"/>
                  </a:lnTo>
                  <a:lnTo>
                    <a:pt x="96" y="68"/>
                  </a:lnTo>
                  <a:lnTo>
                    <a:pt x="86" y="63"/>
                  </a:lnTo>
                  <a:lnTo>
                    <a:pt x="41" y="92"/>
                  </a:lnTo>
                  <a:lnTo>
                    <a:pt x="18" y="86"/>
                  </a:lnTo>
                  <a:lnTo>
                    <a:pt x="10" y="102"/>
                  </a:lnTo>
                  <a:lnTo>
                    <a:pt x="0" y="141"/>
                  </a:lnTo>
                  <a:lnTo>
                    <a:pt x="39" y="230"/>
                  </a:lnTo>
                  <a:lnTo>
                    <a:pt x="34" y="251"/>
                  </a:lnTo>
                  <a:lnTo>
                    <a:pt x="75" y="298"/>
                  </a:lnTo>
                  <a:lnTo>
                    <a:pt x="75" y="322"/>
                  </a:lnTo>
                  <a:lnTo>
                    <a:pt x="133" y="363"/>
                  </a:lnTo>
                </a:path>
              </a:pathLst>
            </a:custGeom>
            <a:solidFill>
              <a:srgbClr val="996633"/>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9" name="Freeform 39">
              <a:extLst>
                <a:ext uri="{FF2B5EF4-FFF2-40B4-BE49-F238E27FC236}">
                  <a16:creationId xmlns:a16="http://schemas.microsoft.com/office/drawing/2014/main" id="{D3341B81-FC09-4B5D-A1A8-6420E93F66B0}"/>
                </a:ext>
              </a:extLst>
            </p:cNvPr>
            <p:cNvSpPr>
              <a:spLocks/>
            </p:cNvSpPr>
            <p:nvPr/>
          </p:nvSpPr>
          <p:spPr bwMode="auto">
            <a:xfrm>
              <a:off x="2715816" y="3228975"/>
              <a:ext cx="585788" cy="539354"/>
            </a:xfrm>
            <a:custGeom>
              <a:avLst/>
              <a:gdLst>
                <a:gd name="T0" fmla="*/ 2147483647 w 492"/>
                <a:gd name="T1" fmla="*/ 2147483647 h 453"/>
                <a:gd name="T2" fmla="*/ 0 w 492"/>
                <a:gd name="T3" fmla="*/ 2147483647 h 453"/>
                <a:gd name="T4" fmla="*/ 2147483647 w 492"/>
                <a:gd name="T5" fmla="*/ 2147483647 h 453"/>
                <a:gd name="T6" fmla="*/ 2147483647 w 492"/>
                <a:gd name="T7" fmla="*/ 2147483647 h 453"/>
                <a:gd name="T8" fmla="*/ 2147483647 w 492"/>
                <a:gd name="T9" fmla="*/ 2147483647 h 453"/>
                <a:gd name="T10" fmla="*/ 2147483647 w 492"/>
                <a:gd name="T11" fmla="*/ 2147483647 h 453"/>
                <a:gd name="T12" fmla="*/ 2147483647 w 492"/>
                <a:gd name="T13" fmla="*/ 2147483647 h 453"/>
                <a:gd name="T14" fmla="*/ 2147483647 w 492"/>
                <a:gd name="T15" fmla="*/ 0 h 453"/>
                <a:gd name="T16" fmla="*/ 2147483647 w 492"/>
                <a:gd name="T17" fmla="*/ 2147483647 h 453"/>
                <a:gd name="T18" fmla="*/ 2147483647 w 492"/>
                <a:gd name="T19" fmla="*/ 2147483647 h 453"/>
                <a:gd name="T20" fmla="*/ 2147483647 w 492"/>
                <a:gd name="T21" fmla="*/ 2147483647 h 453"/>
                <a:gd name="T22" fmla="*/ 2147483647 w 492"/>
                <a:gd name="T23" fmla="*/ 2147483647 h 453"/>
                <a:gd name="T24" fmla="*/ 2147483647 w 492"/>
                <a:gd name="T25" fmla="*/ 2147483647 h 453"/>
                <a:gd name="T26" fmla="*/ 2147483647 w 492"/>
                <a:gd name="T27" fmla="*/ 2147483647 h 453"/>
                <a:gd name="T28" fmla="*/ 2147483647 w 492"/>
                <a:gd name="T29" fmla="*/ 2147483647 h 453"/>
                <a:gd name="T30" fmla="*/ 2147483647 w 492"/>
                <a:gd name="T31" fmla="*/ 2147483647 h 453"/>
                <a:gd name="T32" fmla="*/ 2147483647 w 492"/>
                <a:gd name="T33" fmla="*/ 2147483647 h 453"/>
                <a:gd name="T34" fmla="*/ 2147483647 w 492"/>
                <a:gd name="T35" fmla="*/ 2147483647 h 453"/>
                <a:gd name="T36" fmla="*/ 2147483647 w 492"/>
                <a:gd name="T37" fmla="*/ 2147483647 h 453"/>
                <a:gd name="T38" fmla="*/ 2147483647 w 492"/>
                <a:gd name="T39" fmla="*/ 2147483647 h 45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92" h="453">
                  <a:moveTo>
                    <a:pt x="8" y="340"/>
                  </a:moveTo>
                  <a:lnTo>
                    <a:pt x="0" y="306"/>
                  </a:lnTo>
                  <a:lnTo>
                    <a:pt x="18" y="282"/>
                  </a:lnTo>
                  <a:lnTo>
                    <a:pt x="5" y="275"/>
                  </a:lnTo>
                  <a:lnTo>
                    <a:pt x="15" y="248"/>
                  </a:lnTo>
                  <a:lnTo>
                    <a:pt x="117" y="147"/>
                  </a:lnTo>
                  <a:lnTo>
                    <a:pt x="115" y="120"/>
                  </a:lnTo>
                  <a:lnTo>
                    <a:pt x="358" y="0"/>
                  </a:lnTo>
                  <a:lnTo>
                    <a:pt x="397" y="89"/>
                  </a:lnTo>
                  <a:lnTo>
                    <a:pt x="392" y="110"/>
                  </a:lnTo>
                  <a:lnTo>
                    <a:pt x="433" y="157"/>
                  </a:lnTo>
                  <a:lnTo>
                    <a:pt x="433" y="181"/>
                  </a:lnTo>
                  <a:lnTo>
                    <a:pt x="491" y="222"/>
                  </a:lnTo>
                  <a:lnTo>
                    <a:pt x="386" y="238"/>
                  </a:lnTo>
                  <a:lnTo>
                    <a:pt x="321" y="267"/>
                  </a:lnTo>
                  <a:lnTo>
                    <a:pt x="295" y="298"/>
                  </a:lnTo>
                  <a:lnTo>
                    <a:pt x="149" y="452"/>
                  </a:lnTo>
                  <a:lnTo>
                    <a:pt x="52" y="405"/>
                  </a:lnTo>
                  <a:lnTo>
                    <a:pt x="18" y="369"/>
                  </a:lnTo>
                  <a:lnTo>
                    <a:pt x="8" y="340"/>
                  </a:lnTo>
                </a:path>
              </a:pathLst>
            </a:custGeom>
            <a:solidFill>
              <a:srgbClr val="996633"/>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0" name="Freeform 31">
              <a:extLst>
                <a:ext uri="{FF2B5EF4-FFF2-40B4-BE49-F238E27FC236}">
                  <a16:creationId xmlns:a16="http://schemas.microsoft.com/office/drawing/2014/main" id="{FFD2AFE8-1163-43C4-8BF6-D25AE73F061D}"/>
                </a:ext>
              </a:extLst>
            </p:cNvPr>
            <p:cNvSpPr>
              <a:spLocks/>
            </p:cNvSpPr>
            <p:nvPr/>
          </p:nvSpPr>
          <p:spPr bwMode="auto">
            <a:xfrm>
              <a:off x="3067050" y="3142060"/>
              <a:ext cx="728663" cy="608409"/>
            </a:xfrm>
            <a:custGeom>
              <a:avLst/>
              <a:gdLst>
                <a:gd name="T0" fmla="*/ 0 w 612"/>
                <a:gd name="T1" fmla="*/ 2147483647 h 511"/>
                <a:gd name="T2" fmla="*/ 2147483647 w 612"/>
                <a:gd name="T3" fmla="*/ 2147483647 h 511"/>
                <a:gd name="T4" fmla="*/ 2147483647 w 612"/>
                <a:gd name="T5" fmla="*/ 2147483647 h 511"/>
                <a:gd name="T6" fmla="*/ 2147483647 w 612"/>
                <a:gd name="T7" fmla="*/ 2147483647 h 511"/>
                <a:gd name="T8" fmla="*/ 2147483647 w 612"/>
                <a:gd name="T9" fmla="*/ 2147483647 h 511"/>
                <a:gd name="T10" fmla="*/ 2147483647 w 612"/>
                <a:gd name="T11" fmla="*/ 2147483647 h 511"/>
                <a:gd name="T12" fmla="*/ 2147483647 w 612"/>
                <a:gd name="T13" fmla="*/ 2147483647 h 511"/>
                <a:gd name="T14" fmla="*/ 2147483647 w 612"/>
                <a:gd name="T15" fmla="*/ 2147483647 h 511"/>
                <a:gd name="T16" fmla="*/ 2147483647 w 612"/>
                <a:gd name="T17" fmla="*/ 2147483647 h 511"/>
                <a:gd name="T18" fmla="*/ 2147483647 w 612"/>
                <a:gd name="T19" fmla="*/ 2147483647 h 511"/>
                <a:gd name="T20" fmla="*/ 2147483647 w 612"/>
                <a:gd name="T21" fmla="*/ 2147483647 h 511"/>
                <a:gd name="T22" fmla="*/ 2147483647 w 612"/>
                <a:gd name="T23" fmla="*/ 2147483647 h 511"/>
                <a:gd name="T24" fmla="*/ 2147483647 w 612"/>
                <a:gd name="T25" fmla="*/ 2147483647 h 511"/>
                <a:gd name="T26" fmla="*/ 2147483647 w 612"/>
                <a:gd name="T27" fmla="*/ 2147483647 h 511"/>
                <a:gd name="T28" fmla="*/ 2147483647 w 612"/>
                <a:gd name="T29" fmla="*/ 2147483647 h 511"/>
                <a:gd name="T30" fmla="*/ 2147483647 w 612"/>
                <a:gd name="T31" fmla="*/ 2147483647 h 511"/>
                <a:gd name="T32" fmla="*/ 2147483647 w 612"/>
                <a:gd name="T33" fmla="*/ 2147483647 h 511"/>
                <a:gd name="T34" fmla="*/ 2147483647 w 612"/>
                <a:gd name="T35" fmla="*/ 2147483647 h 511"/>
                <a:gd name="T36" fmla="*/ 2147483647 w 612"/>
                <a:gd name="T37" fmla="*/ 2147483647 h 511"/>
                <a:gd name="T38" fmla="*/ 2147483647 w 612"/>
                <a:gd name="T39" fmla="*/ 2147483647 h 511"/>
                <a:gd name="T40" fmla="*/ 2147483647 w 612"/>
                <a:gd name="T41" fmla="*/ 2147483647 h 511"/>
                <a:gd name="T42" fmla="*/ 2147483647 w 612"/>
                <a:gd name="T43" fmla="*/ 2147483647 h 511"/>
                <a:gd name="T44" fmla="*/ 2147483647 w 612"/>
                <a:gd name="T45" fmla="*/ 2147483647 h 511"/>
                <a:gd name="T46" fmla="*/ 2147483647 w 612"/>
                <a:gd name="T47" fmla="*/ 0 h 511"/>
                <a:gd name="T48" fmla="*/ 2147483647 w 612"/>
                <a:gd name="T49" fmla="*/ 2147483647 h 511"/>
                <a:gd name="T50" fmla="*/ 2147483647 w 612"/>
                <a:gd name="T51" fmla="*/ 2147483647 h 511"/>
                <a:gd name="T52" fmla="*/ 2147483647 w 612"/>
                <a:gd name="T53" fmla="*/ 2147483647 h 511"/>
                <a:gd name="T54" fmla="*/ 2147483647 w 612"/>
                <a:gd name="T55" fmla="*/ 2147483647 h 511"/>
                <a:gd name="T56" fmla="*/ 2147483647 w 612"/>
                <a:gd name="T57" fmla="*/ 2147483647 h 511"/>
                <a:gd name="T58" fmla="*/ 2147483647 w 612"/>
                <a:gd name="T59" fmla="*/ 2147483647 h 511"/>
                <a:gd name="T60" fmla="*/ 2147483647 w 612"/>
                <a:gd name="T61" fmla="*/ 2147483647 h 511"/>
                <a:gd name="T62" fmla="*/ 0 w 612"/>
                <a:gd name="T63" fmla="*/ 2147483647 h 5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12" h="511">
                  <a:moveTo>
                    <a:pt x="0" y="371"/>
                  </a:moveTo>
                  <a:lnTo>
                    <a:pt x="29" y="413"/>
                  </a:lnTo>
                  <a:lnTo>
                    <a:pt x="39" y="470"/>
                  </a:lnTo>
                  <a:lnTo>
                    <a:pt x="65" y="499"/>
                  </a:lnTo>
                  <a:lnTo>
                    <a:pt x="104" y="510"/>
                  </a:lnTo>
                  <a:lnTo>
                    <a:pt x="306" y="455"/>
                  </a:lnTo>
                  <a:lnTo>
                    <a:pt x="329" y="397"/>
                  </a:lnTo>
                  <a:lnTo>
                    <a:pt x="366" y="379"/>
                  </a:lnTo>
                  <a:lnTo>
                    <a:pt x="376" y="355"/>
                  </a:lnTo>
                  <a:lnTo>
                    <a:pt x="392" y="355"/>
                  </a:lnTo>
                  <a:lnTo>
                    <a:pt x="402" y="337"/>
                  </a:lnTo>
                  <a:lnTo>
                    <a:pt x="392" y="314"/>
                  </a:lnTo>
                  <a:lnTo>
                    <a:pt x="418" y="319"/>
                  </a:lnTo>
                  <a:lnTo>
                    <a:pt x="431" y="332"/>
                  </a:lnTo>
                  <a:lnTo>
                    <a:pt x="465" y="311"/>
                  </a:lnTo>
                  <a:lnTo>
                    <a:pt x="486" y="293"/>
                  </a:lnTo>
                  <a:lnTo>
                    <a:pt x="494" y="227"/>
                  </a:lnTo>
                  <a:lnTo>
                    <a:pt x="611" y="97"/>
                  </a:lnTo>
                  <a:lnTo>
                    <a:pt x="606" y="78"/>
                  </a:lnTo>
                  <a:lnTo>
                    <a:pt x="570" y="24"/>
                  </a:lnTo>
                  <a:lnTo>
                    <a:pt x="551" y="16"/>
                  </a:lnTo>
                  <a:lnTo>
                    <a:pt x="523" y="24"/>
                  </a:lnTo>
                  <a:lnTo>
                    <a:pt x="509" y="16"/>
                  </a:lnTo>
                  <a:lnTo>
                    <a:pt x="502" y="0"/>
                  </a:lnTo>
                  <a:lnTo>
                    <a:pt x="389" y="110"/>
                  </a:lnTo>
                  <a:lnTo>
                    <a:pt x="389" y="144"/>
                  </a:lnTo>
                  <a:lnTo>
                    <a:pt x="358" y="183"/>
                  </a:lnTo>
                  <a:lnTo>
                    <a:pt x="316" y="183"/>
                  </a:lnTo>
                  <a:lnTo>
                    <a:pt x="196" y="295"/>
                  </a:lnTo>
                  <a:lnTo>
                    <a:pt x="91" y="311"/>
                  </a:lnTo>
                  <a:lnTo>
                    <a:pt x="26" y="340"/>
                  </a:lnTo>
                  <a:lnTo>
                    <a:pt x="0" y="371"/>
                  </a:lnTo>
                </a:path>
              </a:pathLst>
            </a:custGeom>
            <a:solidFill>
              <a:srgbClr val="996633"/>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1" name="Freeform 43">
              <a:extLst>
                <a:ext uri="{FF2B5EF4-FFF2-40B4-BE49-F238E27FC236}">
                  <a16:creationId xmlns:a16="http://schemas.microsoft.com/office/drawing/2014/main" id="{3599A74F-1E3D-4B48-8C50-4433435ECE5D}"/>
                </a:ext>
              </a:extLst>
            </p:cNvPr>
            <p:cNvSpPr>
              <a:spLocks/>
            </p:cNvSpPr>
            <p:nvPr/>
          </p:nvSpPr>
          <p:spPr bwMode="auto">
            <a:xfrm>
              <a:off x="3489722" y="2582466"/>
              <a:ext cx="866775" cy="747713"/>
            </a:xfrm>
            <a:custGeom>
              <a:avLst/>
              <a:gdLst>
                <a:gd name="T0" fmla="*/ 2147483647 w 728"/>
                <a:gd name="T1" fmla="*/ 2147483647 h 628"/>
                <a:gd name="T2" fmla="*/ 2147483647 w 728"/>
                <a:gd name="T3" fmla="*/ 2147483647 h 628"/>
                <a:gd name="T4" fmla="*/ 2147483647 w 728"/>
                <a:gd name="T5" fmla="*/ 2147483647 h 628"/>
                <a:gd name="T6" fmla="*/ 2147483647 w 728"/>
                <a:gd name="T7" fmla="*/ 0 h 628"/>
                <a:gd name="T8" fmla="*/ 2147483647 w 728"/>
                <a:gd name="T9" fmla="*/ 2147483647 h 628"/>
                <a:gd name="T10" fmla="*/ 2147483647 w 728"/>
                <a:gd name="T11" fmla="*/ 2147483647 h 628"/>
                <a:gd name="T12" fmla="*/ 0 w 728"/>
                <a:gd name="T13" fmla="*/ 2147483647 h 628"/>
                <a:gd name="T14" fmla="*/ 2147483647 w 728"/>
                <a:gd name="T15" fmla="*/ 2147483647 h 628"/>
                <a:gd name="T16" fmla="*/ 2147483647 w 728"/>
                <a:gd name="T17" fmla="*/ 2147483647 h 628"/>
                <a:gd name="T18" fmla="*/ 2147483647 w 728"/>
                <a:gd name="T19" fmla="*/ 2147483647 h 628"/>
                <a:gd name="T20" fmla="*/ 2147483647 w 728"/>
                <a:gd name="T21" fmla="*/ 2147483647 h 628"/>
                <a:gd name="T22" fmla="*/ 2147483647 w 728"/>
                <a:gd name="T23" fmla="*/ 2147483647 h 628"/>
                <a:gd name="T24" fmla="*/ 2147483647 w 728"/>
                <a:gd name="T25" fmla="*/ 2147483647 h 628"/>
                <a:gd name="T26" fmla="*/ 2147483647 w 728"/>
                <a:gd name="T27" fmla="*/ 2147483647 h 628"/>
                <a:gd name="T28" fmla="*/ 2147483647 w 728"/>
                <a:gd name="T29" fmla="*/ 2147483647 h 628"/>
                <a:gd name="T30" fmla="*/ 2147483647 w 728"/>
                <a:gd name="T31" fmla="*/ 2147483647 h 628"/>
                <a:gd name="T32" fmla="*/ 2147483647 w 728"/>
                <a:gd name="T33" fmla="*/ 2147483647 h 628"/>
                <a:gd name="T34" fmla="*/ 2147483647 w 728"/>
                <a:gd name="T35" fmla="*/ 2147483647 h 628"/>
                <a:gd name="T36" fmla="*/ 2147483647 w 728"/>
                <a:gd name="T37" fmla="*/ 2147483647 h 628"/>
                <a:gd name="T38" fmla="*/ 2147483647 w 728"/>
                <a:gd name="T39" fmla="*/ 2147483647 h 628"/>
                <a:gd name="T40" fmla="*/ 2147483647 w 728"/>
                <a:gd name="T41" fmla="*/ 2147483647 h 628"/>
                <a:gd name="T42" fmla="*/ 2147483647 w 728"/>
                <a:gd name="T43" fmla="*/ 2147483647 h 628"/>
                <a:gd name="T44" fmla="*/ 2147483647 w 728"/>
                <a:gd name="T45" fmla="*/ 2147483647 h 628"/>
                <a:gd name="T46" fmla="*/ 2147483647 w 728"/>
                <a:gd name="T47" fmla="*/ 2147483647 h 62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28" h="628">
                  <a:moveTo>
                    <a:pt x="499" y="412"/>
                  </a:moveTo>
                  <a:lnTo>
                    <a:pt x="204" y="156"/>
                  </a:lnTo>
                  <a:lnTo>
                    <a:pt x="131" y="86"/>
                  </a:lnTo>
                  <a:lnTo>
                    <a:pt x="34" y="0"/>
                  </a:lnTo>
                  <a:lnTo>
                    <a:pt x="19" y="60"/>
                  </a:lnTo>
                  <a:lnTo>
                    <a:pt x="47" y="104"/>
                  </a:lnTo>
                  <a:lnTo>
                    <a:pt x="0" y="188"/>
                  </a:lnTo>
                  <a:lnTo>
                    <a:pt x="16" y="256"/>
                  </a:lnTo>
                  <a:lnTo>
                    <a:pt x="100" y="297"/>
                  </a:lnTo>
                  <a:lnTo>
                    <a:pt x="134" y="326"/>
                  </a:lnTo>
                  <a:lnTo>
                    <a:pt x="134" y="371"/>
                  </a:lnTo>
                  <a:lnTo>
                    <a:pt x="191" y="428"/>
                  </a:lnTo>
                  <a:lnTo>
                    <a:pt x="154" y="486"/>
                  </a:lnTo>
                  <a:lnTo>
                    <a:pt x="168" y="494"/>
                  </a:lnTo>
                  <a:lnTo>
                    <a:pt x="196" y="486"/>
                  </a:lnTo>
                  <a:lnTo>
                    <a:pt x="215" y="494"/>
                  </a:lnTo>
                  <a:lnTo>
                    <a:pt x="251" y="548"/>
                  </a:lnTo>
                  <a:lnTo>
                    <a:pt x="256" y="567"/>
                  </a:lnTo>
                  <a:lnTo>
                    <a:pt x="288" y="577"/>
                  </a:lnTo>
                  <a:lnTo>
                    <a:pt x="324" y="616"/>
                  </a:lnTo>
                  <a:lnTo>
                    <a:pt x="350" y="614"/>
                  </a:lnTo>
                  <a:lnTo>
                    <a:pt x="361" y="627"/>
                  </a:lnTo>
                  <a:lnTo>
                    <a:pt x="727" y="619"/>
                  </a:lnTo>
                  <a:lnTo>
                    <a:pt x="499" y="412"/>
                  </a:lnTo>
                </a:path>
              </a:pathLst>
            </a:custGeom>
            <a:solidFill>
              <a:srgbClr val="FFFF00"/>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2" name="Freeform 99">
              <a:extLst>
                <a:ext uri="{FF2B5EF4-FFF2-40B4-BE49-F238E27FC236}">
                  <a16:creationId xmlns:a16="http://schemas.microsoft.com/office/drawing/2014/main" id="{DCB4499D-D0DE-4131-B158-4787FC147E62}"/>
                </a:ext>
              </a:extLst>
            </p:cNvPr>
            <p:cNvSpPr>
              <a:spLocks/>
            </p:cNvSpPr>
            <p:nvPr/>
          </p:nvSpPr>
          <p:spPr bwMode="auto">
            <a:xfrm>
              <a:off x="3913585" y="3319463"/>
              <a:ext cx="1504950" cy="1019175"/>
            </a:xfrm>
            <a:custGeom>
              <a:avLst/>
              <a:gdLst>
                <a:gd name="T0" fmla="*/ 2147483647 w 1264"/>
                <a:gd name="T1" fmla="*/ 2147483647 h 856"/>
                <a:gd name="T2" fmla="*/ 2147483647 w 1264"/>
                <a:gd name="T3" fmla="*/ 2147483647 h 856"/>
                <a:gd name="T4" fmla="*/ 2147483647 w 1264"/>
                <a:gd name="T5" fmla="*/ 2147483647 h 856"/>
                <a:gd name="T6" fmla="*/ 2147483647 w 1264"/>
                <a:gd name="T7" fmla="*/ 2147483647 h 856"/>
                <a:gd name="T8" fmla="*/ 2147483647 w 1264"/>
                <a:gd name="T9" fmla="*/ 2147483647 h 856"/>
                <a:gd name="T10" fmla="*/ 2147483647 w 1264"/>
                <a:gd name="T11" fmla="*/ 2147483647 h 856"/>
                <a:gd name="T12" fmla="*/ 2147483647 w 1264"/>
                <a:gd name="T13" fmla="*/ 2147483647 h 856"/>
                <a:gd name="T14" fmla="*/ 2147483647 w 1264"/>
                <a:gd name="T15" fmla="*/ 2147483647 h 856"/>
                <a:gd name="T16" fmla="*/ 2147483647 w 1264"/>
                <a:gd name="T17" fmla="*/ 2147483647 h 856"/>
                <a:gd name="T18" fmla="*/ 2147483647 w 1264"/>
                <a:gd name="T19" fmla="*/ 2147483647 h 856"/>
                <a:gd name="T20" fmla="*/ 2147483647 w 1264"/>
                <a:gd name="T21" fmla="*/ 2147483647 h 856"/>
                <a:gd name="T22" fmla="*/ 2147483647 w 1264"/>
                <a:gd name="T23" fmla="*/ 2147483647 h 856"/>
                <a:gd name="T24" fmla="*/ 2147483647 w 1264"/>
                <a:gd name="T25" fmla="*/ 0 h 856"/>
                <a:gd name="T26" fmla="*/ 2147483647 w 1264"/>
                <a:gd name="T27" fmla="*/ 2147483647 h 856"/>
                <a:gd name="T28" fmla="*/ 2147483647 w 1264"/>
                <a:gd name="T29" fmla="*/ 2147483647 h 856"/>
                <a:gd name="T30" fmla="*/ 0 w 1264"/>
                <a:gd name="T31" fmla="*/ 2147483647 h 856"/>
                <a:gd name="T32" fmla="*/ 2147483647 w 1264"/>
                <a:gd name="T33" fmla="*/ 2147483647 h 856"/>
                <a:gd name="T34" fmla="*/ 2147483647 w 1264"/>
                <a:gd name="T35" fmla="*/ 2147483647 h 856"/>
                <a:gd name="T36" fmla="*/ 2147483647 w 1264"/>
                <a:gd name="T37" fmla="*/ 2147483647 h 856"/>
                <a:gd name="T38" fmla="*/ 2147483647 w 1264"/>
                <a:gd name="T39" fmla="*/ 2147483647 h 856"/>
                <a:gd name="T40" fmla="*/ 2147483647 w 1264"/>
                <a:gd name="T41" fmla="*/ 2147483647 h 856"/>
                <a:gd name="T42" fmla="*/ 2147483647 w 1264"/>
                <a:gd name="T43" fmla="*/ 2147483647 h 856"/>
                <a:gd name="T44" fmla="*/ 2147483647 w 1264"/>
                <a:gd name="T45" fmla="*/ 2147483647 h 856"/>
                <a:gd name="T46" fmla="*/ 2147483647 w 1264"/>
                <a:gd name="T47" fmla="*/ 2147483647 h 856"/>
                <a:gd name="T48" fmla="*/ 2147483647 w 1264"/>
                <a:gd name="T49" fmla="*/ 2147483647 h 856"/>
                <a:gd name="T50" fmla="*/ 2147483647 w 1264"/>
                <a:gd name="T51" fmla="*/ 2147483647 h 856"/>
                <a:gd name="T52" fmla="*/ 2147483647 w 1264"/>
                <a:gd name="T53" fmla="*/ 2147483647 h 856"/>
                <a:gd name="T54" fmla="*/ 2147483647 w 1264"/>
                <a:gd name="T55" fmla="*/ 2147483647 h 856"/>
                <a:gd name="T56" fmla="*/ 2147483647 w 1264"/>
                <a:gd name="T57" fmla="*/ 2147483647 h 856"/>
                <a:gd name="T58" fmla="*/ 2147483647 w 1264"/>
                <a:gd name="T59" fmla="*/ 2147483647 h 856"/>
                <a:gd name="T60" fmla="*/ 2147483647 w 1264"/>
                <a:gd name="T61" fmla="*/ 2147483647 h 8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64" h="856">
                  <a:moveTo>
                    <a:pt x="228" y="484"/>
                  </a:moveTo>
                  <a:lnTo>
                    <a:pt x="223" y="507"/>
                  </a:lnTo>
                  <a:lnTo>
                    <a:pt x="243" y="533"/>
                  </a:lnTo>
                  <a:lnTo>
                    <a:pt x="257" y="528"/>
                  </a:lnTo>
                  <a:lnTo>
                    <a:pt x="254" y="549"/>
                  </a:lnTo>
                  <a:lnTo>
                    <a:pt x="280" y="572"/>
                  </a:lnTo>
                  <a:lnTo>
                    <a:pt x="327" y="815"/>
                  </a:lnTo>
                  <a:lnTo>
                    <a:pt x="317" y="852"/>
                  </a:lnTo>
                  <a:lnTo>
                    <a:pt x="468" y="855"/>
                  </a:lnTo>
                  <a:lnTo>
                    <a:pt x="1263" y="829"/>
                  </a:lnTo>
                  <a:lnTo>
                    <a:pt x="1168" y="742"/>
                  </a:lnTo>
                  <a:lnTo>
                    <a:pt x="648" y="246"/>
                  </a:lnTo>
                  <a:lnTo>
                    <a:pt x="377" y="0"/>
                  </a:lnTo>
                  <a:lnTo>
                    <a:pt x="11" y="8"/>
                  </a:lnTo>
                  <a:lnTo>
                    <a:pt x="14" y="18"/>
                  </a:lnTo>
                  <a:lnTo>
                    <a:pt x="0" y="37"/>
                  </a:lnTo>
                  <a:lnTo>
                    <a:pt x="11" y="52"/>
                  </a:lnTo>
                  <a:lnTo>
                    <a:pt x="3" y="65"/>
                  </a:lnTo>
                  <a:lnTo>
                    <a:pt x="37" y="78"/>
                  </a:lnTo>
                  <a:lnTo>
                    <a:pt x="55" y="105"/>
                  </a:lnTo>
                  <a:lnTo>
                    <a:pt x="47" y="118"/>
                  </a:lnTo>
                  <a:lnTo>
                    <a:pt x="55" y="162"/>
                  </a:lnTo>
                  <a:lnTo>
                    <a:pt x="142" y="209"/>
                  </a:lnTo>
                  <a:lnTo>
                    <a:pt x="178" y="293"/>
                  </a:lnTo>
                  <a:lnTo>
                    <a:pt x="173" y="319"/>
                  </a:lnTo>
                  <a:lnTo>
                    <a:pt x="155" y="329"/>
                  </a:lnTo>
                  <a:lnTo>
                    <a:pt x="170" y="340"/>
                  </a:lnTo>
                  <a:lnTo>
                    <a:pt x="173" y="366"/>
                  </a:lnTo>
                  <a:lnTo>
                    <a:pt x="186" y="387"/>
                  </a:lnTo>
                  <a:lnTo>
                    <a:pt x="168" y="397"/>
                  </a:lnTo>
                  <a:lnTo>
                    <a:pt x="228" y="484"/>
                  </a:lnTo>
                </a:path>
              </a:pathLst>
            </a:custGeom>
            <a:solidFill>
              <a:srgbClr val="996633"/>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3" name="Freeform 58" descr="Zig zag">
              <a:extLst>
                <a:ext uri="{FF2B5EF4-FFF2-40B4-BE49-F238E27FC236}">
                  <a16:creationId xmlns:a16="http://schemas.microsoft.com/office/drawing/2014/main" id="{FEEFAA09-8132-42D5-8F13-ECE79684F46E}"/>
                </a:ext>
              </a:extLst>
            </p:cNvPr>
            <p:cNvSpPr>
              <a:spLocks/>
            </p:cNvSpPr>
            <p:nvPr/>
          </p:nvSpPr>
          <p:spPr bwMode="auto">
            <a:xfrm>
              <a:off x="2532460" y="3621881"/>
              <a:ext cx="498872" cy="461963"/>
            </a:xfrm>
            <a:custGeom>
              <a:avLst/>
              <a:gdLst>
                <a:gd name="T0" fmla="*/ 2147483647 w 419"/>
                <a:gd name="T1" fmla="*/ 2147483647 h 388"/>
                <a:gd name="T2" fmla="*/ 2147483647 w 419"/>
                <a:gd name="T3" fmla="*/ 2147483647 h 388"/>
                <a:gd name="T4" fmla="*/ 2147483647 w 419"/>
                <a:gd name="T5" fmla="*/ 2147483647 h 388"/>
                <a:gd name="T6" fmla="*/ 2147483647 w 419"/>
                <a:gd name="T7" fmla="*/ 2147483647 h 388"/>
                <a:gd name="T8" fmla="*/ 2147483647 w 419"/>
                <a:gd name="T9" fmla="*/ 2147483647 h 388"/>
                <a:gd name="T10" fmla="*/ 2147483647 w 419"/>
                <a:gd name="T11" fmla="*/ 2147483647 h 388"/>
                <a:gd name="T12" fmla="*/ 2147483647 w 419"/>
                <a:gd name="T13" fmla="*/ 2147483647 h 388"/>
                <a:gd name="T14" fmla="*/ 2147483647 w 419"/>
                <a:gd name="T15" fmla="*/ 2147483647 h 388"/>
                <a:gd name="T16" fmla="*/ 2147483647 w 419"/>
                <a:gd name="T17" fmla="*/ 2147483647 h 388"/>
                <a:gd name="T18" fmla="*/ 2147483647 w 419"/>
                <a:gd name="T19" fmla="*/ 2147483647 h 388"/>
                <a:gd name="T20" fmla="*/ 2147483647 w 419"/>
                <a:gd name="T21" fmla="*/ 2147483647 h 388"/>
                <a:gd name="T22" fmla="*/ 2147483647 w 419"/>
                <a:gd name="T23" fmla="*/ 2147483647 h 388"/>
                <a:gd name="T24" fmla="*/ 2147483647 w 419"/>
                <a:gd name="T25" fmla="*/ 2147483647 h 388"/>
                <a:gd name="T26" fmla="*/ 2147483647 w 419"/>
                <a:gd name="T27" fmla="*/ 2147483647 h 388"/>
                <a:gd name="T28" fmla="*/ 2147483647 w 419"/>
                <a:gd name="T29" fmla="*/ 2147483647 h 388"/>
                <a:gd name="T30" fmla="*/ 2147483647 w 419"/>
                <a:gd name="T31" fmla="*/ 2147483647 h 388"/>
                <a:gd name="T32" fmla="*/ 2147483647 w 419"/>
                <a:gd name="T33" fmla="*/ 2147483647 h 388"/>
                <a:gd name="T34" fmla="*/ 2147483647 w 419"/>
                <a:gd name="T35" fmla="*/ 2147483647 h 388"/>
                <a:gd name="T36" fmla="*/ 2147483647 w 419"/>
                <a:gd name="T37" fmla="*/ 2147483647 h 388"/>
                <a:gd name="T38" fmla="*/ 2147483647 w 419"/>
                <a:gd name="T39" fmla="*/ 2147483647 h 388"/>
                <a:gd name="T40" fmla="*/ 2147483647 w 419"/>
                <a:gd name="T41" fmla="*/ 2147483647 h 388"/>
                <a:gd name="T42" fmla="*/ 2147483647 w 419"/>
                <a:gd name="T43" fmla="*/ 2147483647 h 388"/>
                <a:gd name="T44" fmla="*/ 2147483647 w 419"/>
                <a:gd name="T45" fmla="*/ 2147483647 h 388"/>
                <a:gd name="T46" fmla="*/ 2147483647 w 419"/>
                <a:gd name="T47" fmla="*/ 2147483647 h 388"/>
                <a:gd name="T48" fmla="*/ 2147483647 w 419"/>
                <a:gd name="T49" fmla="*/ 2147483647 h 388"/>
                <a:gd name="T50" fmla="*/ 0 w 419"/>
                <a:gd name="T51" fmla="*/ 2147483647 h 388"/>
                <a:gd name="T52" fmla="*/ 2147483647 w 419"/>
                <a:gd name="T53" fmla="*/ 2147483647 h 388"/>
                <a:gd name="T54" fmla="*/ 2147483647 w 419"/>
                <a:gd name="T55" fmla="*/ 2147483647 h 388"/>
                <a:gd name="T56" fmla="*/ 2147483647 w 419"/>
                <a:gd name="T57" fmla="*/ 2147483647 h 388"/>
                <a:gd name="T58" fmla="*/ 2147483647 w 419"/>
                <a:gd name="T59" fmla="*/ 2147483647 h 388"/>
                <a:gd name="T60" fmla="*/ 2147483647 w 419"/>
                <a:gd name="T61" fmla="*/ 0 h 388"/>
                <a:gd name="T62" fmla="*/ 2147483647 w 419"/>
                <a:gd name="T63" fmla="*/ 2147483647 h 3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19" h="388">
                  <a:moveTo>
                    <a:pt x="158" y="10"/>
                  </a:moveTo>
                  <a:lnTo>
                    <a:pt x="168" y="38"/>
                  </a:lnTo>
                  <a:lnTo>
                    <a:pt x="201" y="73"/>
                  </a:lnTo>
                  <a:lnTo>
                    <a:pt x="296" y="119"/>
                  </a:lnTo>
                  <a:lnTo>
                    <a:pt x="418" y="250"/>
                  </a:lnTo>
                  <a:lnTo>
                    <a:pt x="418" y="323"/>
                  </a:lnTo>
                  <a:lnTo>
                    <a:pt x="385" y="330"/>
                  </a:lnTo>
                  <a:lnTo>
                    <a:pt x="382" y="338"/>
                  </a:lnTo>
                  <a:lnTo>
                    <a:pt x="377" y="349"/>
                  </a:lnTo>
                  <a:lnTo>
                    <a:pt x="359" y="336"/>
                  </a:lnTo>
                  <a:lnTo>
                    <a:pt x="372" y="382"/>
                  </a:lnTo>
                  <a:lnTo>
                    <a:pt x="359" y="387"/>
                  </a:lnTo>
                  <a:lnTo>
                    <a:pt x="285" y="329"/>
                  </a:lnTo>
                  <a:lnTo>
                    <a:pt x="239" y="351"/>
                  </a:lnTo>
                  <a:lnTo>
                    <a:pt x="239" y="323"/>
                  </a:lnTo>
                  <a:lnTo>
                    <a:pt x="158" y="231"/>
                  </a:lnTo>
                  <a:lnTo>
                    <a:pt x="138" y="231"/>
                  </a:lnTo>
                  <a:lnTo>
                    <a:pt x="127" y="204"/>
                  </a:lnTo>
                  <a:lnTo>
                    <a:pt x="138" y="191"/>
                  </a:lnTo>
                  <a:lnTo>
                    <a:pt x="119" y="165"/>
                  </a:lnTo>
                  <a:lnTo>
                    <a:pt x="73" y="155"/>
                  </a:lnTo>
                  <a:lnTo>
                    <a:pt x="65" y="139"/>
                  </a:lnTo>
                  <a:lnTo>
                    <a:pt x="73" y="122"/>
                  </a:lnTo>
                  <a:lnTo>
                    <a:pt x="56" y="112"/>
                  </a:lnTo>
                  <a:lnTo>
                    <a:pt x="2" y="63"/>
                  </a:lnTo>
                  <a:lnTo>
                    <a:pt x="0" y="46"/>
                  </a:lnTo>
                  <a:lnTo>
                    <a:pt x="10" y="30"/>
                  </a:lnTo>
                  <a:lnTo>
                    <a:pt x="30" y="38"/>
                  </a:lnTo>
                  <a:lnTo>
                    <a:pt x="46" y="30"/>
                  </a:lnTo>
                  <a:lnTo>
                    <a:pt x="56" y="2"/>
                  </a:lnTo>
                  <a:lnTo>
                    <a:pt x="76" y="0"/>
                  </a:lnTo>
                  <a:lnTo>
                    <a:pt x="158" y="1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4" name="Freeform 59">
              <a:extLst>
                <a:ext uri="{FF2B5EF4-FFF2-40B4-BE49-F238E27FC236}">
                  <a16:creationId xmlns:a16="http://schemas.microsoft.com/office/drawing/2014/main" id="{F017B605-8350-448D-983E-55433A12D791}"/>
                </a:ext>
              </a:extLst>
            </p:cNvPr>
            <p:cNvSpPr>
              <a:spLocks/>
            </p:cNvSpPr>
            <p:nvPr/>
          </p:nvSpPr>
          <p:spPr bwMode="auto">
            <a:xfrm>
              <a:off x="2532460" y="3621882"/>
              <a:ext cx="510778" cy="473869"/>
            </a:xfrm>
            <a:custGeom>
              <a:avLst/>
              <a:gdLst>
                <a:gd name="T0" fmla="*/ 2147483647 w 429"/>
                <a:gd name="T1" fmla="*/ 2147483647 h 398"/>
                <a:gd name="T2" fmla="*/ 2147483647 w 429"/>
                <a:gd name="T3" fmla="*/ 2147483647 h 398"/>
                <a:gd name="T4" fmla="*/ 2147483647 w 429"/>
                <a:gd name="T5" fmla="*/ 2147483647 h 398"/>
                <a:gd name="T6" fmla="*/ 2147483647 w 429"/>
                <a:gd name="T7" fmla="*/ 2147483647 h 398"/>
                <a:gd name="T8" fmla="*/ 2147483647 w 429"/>
                <a:gd name="T9" fmla="*/ 2147483647 h 398"/>
                <a:gd name="T10" fmla="*/ 2147483647 w 429"/>
                <a:gd name="T11" fmla="*/ 2147483647 h 398"/>
                <a:gd name="T12" fmla="*/ 2147483647 w 429"/>
                <a:gd name="T13" fmla="*/ 2147483647 h 398"/>
                <a:gd name="T14" fmla="*/ 2147483647 w 429"/>
                <a:gd name="T15" fmla="*/ 2147483647 h 398"/>
                <a:gd name="T16" fmla="*/ 2147483647 w 429"/>
                <a:gd name="T17" fmla="*/ 2147483647 h 398"/>
                <a:gd name="T18" fmla="*/ 2147483647 w 429"/>
                <a:gd name="T19" fmla="*/ 2147483647 h 398"/>
                <a:gd name="T20" fmla="*/ 2147483647 w 429"/>
                <a:gd name="T21" fmla="*/ 2147483647 h 398"/>
                <a:gd name="T22" fmla="*/ 2147483647 w 429"/>
                <a:gd name="T23" fmla="*/ 2147483647 h 398"/>
                <a:gd name="T24" fmla="*/ 2147483647 w 429"/>
                <a:gd name="T25" fmla="*/ 2147483647 h 398"/>
                <a:gd name="T26" fmla="*/ 2147483647 w 429"/>
                <a:gd name="T27" fmla="*/ 2147483647 h 398"/>
                <a:gd name="T28" fmla="*/ 2147483647 w 429"/>
                <a:gd name="T29" fmla="*/ 2147483647 h 398"/>
                <a:gd name="T30" fmla="*/ 2147483647 w 429"/>
                <a:gd name="T31" fmla="*/ 2147483647 h 398"/>
                <a:gd name="T32" fmla="*/ 2147483647 w 429"/>
                <a:gd name="T33" fmla="*/ 2147483647 h 398"/>
                <a:gd name="T34" fmla="*/ 2147483647 w 429"/>
                <a:gd name="T35" fmla="*/ 2147483647 h 398"/>
                <a:gd name="T36" fmla="*/ 2147483647 w 429"/>
                <a:gd name="T37" fmla="*/ 2147483647 h 398"/>
                <a:gd name="T38" fmla="*/ 2147483647 w 429"/>
                <a:gd name="T39" fmla="*/ 2147483647 h 398"/>
                <a:gd name="T40" fmla="*/ 2147483647 w 429"/>
                <a:gd name="T41" fmla="*/ 2147483647 h 398"/>
                <a:gd name="T42" fmla="*/ 2147483647 w 429"/>
                <a:gd name="T43" fmla="*/ 2147483647 h 398"/>
                <a:gd name="T44" fmla="*/ 2147483647 w 429"/>
                <a:gd name="T45" fmla="*/ 2147483647 h 398"/>
                <a:gd name="T46" fmla="*/ 2147483647 w 429"/>
                <a:gd name="T47" fmla="*/ 2147483647 h 398"/>
                <a:gd name="T48" fmla="*/ 2147483647 w 429"/>
                <a:gd name="T49" fmla="*/ 2147483647 h 398"/>
                <a:gd name="T50" fmla="*/ 0 w 429"/>
                <a:gd name="T51" fmla="*/ 2147483647 h 398"/>
                <a:gd name="T52" fmla="*/ 2147483647 w 429"/>
                <a:gd name="T53" fmla="*/ 2147483647 h 398"/>
                <a:gd name="T54" fmla="*/ 2147483647 w 429"/>
                <a:gd name="T55" fmla="*/ 2147483647 h 398"/>
                <a:gd name="T56" fmla="*/ 2147483647 w 429"/>
                <a:gd name="T57" fmla="*/ 2147483647 h 398"/>
                <a:gd name="T58" fmla="*/ 2147483647 w 429"/>
                <a:gd name="T59" fmla="*/ 2147483647 h 398"/>
                <a:gd name="T60" fmla="*/ 2147483647 w 429"/>
                <a:gd name="T61" fmla="*/ 0 h 398"/>
                <a:gd name="T62" fmla="*/ 2147483647 w 429"/>
                <a:gd name="T63" fmla="*/ 2147483647 h 39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29" h="398">
                  <a:moveTo>
                    <a:pt x="162" y="10"/>
                  </a:moveTo>
                  <a:lnTo>
                    <a:pt x="172" y="39"/>
                  </a:lnTo>
                  <a:lnTo>
                    <a:pt x="206" y="75"/>
                  </a:lnTo>
                  <a:lnTo>
                    <a:pt x="303" y="122"/>
                  </a:lnTo>
                  <a:lnTo>
                    <a:pt x="428" y="256"/>
                  </a:lnTo>
                  <a:lnTo>
                    <a:pt x="428" y="331"/>
                  </a:lnTo>
                  <a:lnTo>
                    <a:pt x="394" y="339"/>
                  </a:lnTo>
                  <a:lnTo>
                    <a:pt x="391" y="347"/>
                  </a:lnTo>
                  <a:lnTo>
                    <a:pt x="386" y="358"/>
                  </a:lnTo>
                  <a:lnTo>
                    <a:pt x="368" y="345"/>
                  </a:lnTo>
                  <a:lnTo>
                    <a:pt x="381" y="392"/>
                  </a:lnTo>
                  <a:lnTo>
                    <a:pt x="368" y="397"/>
                  </a:lnTo>
                  <a:lnTo>
                    <a:pt x="292" y="337"/>
                  </a:lnTo>
                  <a:lnTo>
                    <a:pt x="245" y="360"/>
                  </a:lnTo>
                  <a:lnTo>
                    <a:pt x="245" y="331"/>
                  </a:lnTo>
                  <a:lnTo>
                    <a:pt x="162" y="237"/>
                  </a:lnTo>
                  <a:lnTo>
                    <a:pt x="141" y="237"/>
                  </a:lnTo>
                  <a:lnTo>
                    <a:pt x="130" y="209"/>
                  </a:lnTo>
                  <a:lnTo>
                    <a:pt x="141" y="196"/>
                  </a:lnTo>
                  <a:lnTo>
                    <a:pt x="122" y="169"/>
                  </a:lnTo>
                  <a:lnTo>
                    <a:pt x="75" y="159"/>
                  </a:lnTo>
                  <a:lnTo>
                    <a:pt x="67" y="143"/>
                  </a:lnTo>
                  <a:lnTo>
                    <a:pt x="75" y="125"/>
                  </a:lnTo>
                  <a:lnTo>
                    <a:pt x="57" y="115"/>
                  </a:lnTo>
                  <a:lnTo>
                    <a:pt x="2" y="65"/>
                  </a:lnTo>
                  <a:lnTo>
                    <a:pt x="0" y="47"/>
                  </a:lnTo>
                  <a:lnTo>
                    <a:pt x="10" y="31"/>
                  </a:lnTo>
                  <a:lnTo>
                    <a:pt x="31" y="39"/>
                  </a:lnTo>
                  <a:lnTo>
                    <a:pt x="47" y="31"/>
                  </a:lnTo>
                  <a:lnTo>
                    <a:pt x="57" y="2"/>
                  </a:lnTo>
                  <a:lnTo>
                    <a:pt x="78" y="0"/>
                  </a:lnTo>
                  <a:lnTo>
                    <a:pt x="162" y="10"/>
                  </a:lnTo>
                </a:path>
              </a:pathLst>
            </a:custGeom>
            <a:solidFill>
              <a:srgbClr val="7030A0"/>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5" name="Freeform 45">
              <a:extLst>
                <a:ext uri="{FF2B5EF4-FFF2-40B4-BE49-F238E27FC236}">
                  <a16:creationId xmlns:a16="http://schemas.microsoft.com/office/drawing/2014/main" id="{72B4378F-D0FE-4AE0-A770-0006FE513343}"/>
                </a:ext>
              </a:extLst>
            </p:cNvPr>
            <p:cNvSpPr>
              <a:spLocks/>
            </p:cNvSpPr>
            <p:nvPr/>
          </p:nvSpPr>
          <p:spPr bwMode="auto">
            <a:xfrm>
              <a:off x="2391967" y="3662363"/>
              <a:ext cx="840581" cy="685800"/>
            </a:xfrm>
            <a:custGeom>
              <a:avLst/>
              <a:gdLst>
                <a:gd name="T0" fmla="*/ 2147483647 w 706"/>
                <a:gd name="T1" fmla="*/ 2147483647 h 576"/>
                <a:gd name="T2" fmla="*/ 2147483647 w 706"/>
                <a:gd name="T3" fmla="*/ 2147483647 h 576"/>
                <a:gd name="T4" fmla="*/ 2147483647 w 706"/>
                <a:gd name="T5" fmla="*/ 2147483647 h 576"/>
                <a:gd name="T6" fmla="*/ 2147483647 w 706"/>
                <a:gd name="T7" fmla="*/ 2147483647 h 576"/>
                <a:gd name="T8" fmla="*/ 2147483647 w 706"/>
                <a:gd name="T9" fmla="*/ 2147483647 h 576"/>
                <a:gd name="T10" fmla="*/ 2147483647 w 706"/>
                <a:gd name="T11" fmla="*/ 2147483647 h 576"/>
                <a:gd name="T12" fmla="*/ 2147483647 w 706"/>
                <a:gd name="T13" fmla="*/ 2147483647 h 576"/>
                <a:gd name="T14" fmla="*/ 2147483647 w 706"/>
                <a:gd name="T15" fmla="*/ 2147483647 h 576"/>
                <a:gd name="T16" fmla="*/ 2147483647 w 706"/>
                <a:gd name="T17" fmla="*/ 2147483647 h 576"/>
                <a:gd name="T18" fmla="*/ 2147483647 w 706"/>
                <a:gd name="T19" fmla="*/ 2147483647 h 576"/>
                <a:gd name="T20" fmla="*/ 2147483647 w 706"/>
                <a:gd name="T21" fmla="*/ 2147483647 h 576"/>
                <a:gd name="T22" fmla="*/ 2147483647 w 706"/>
                <a:gd name="T23" fmla="*/ 2147483647 h 576"/>
                <a:gd name="T24" fmla="*/ 2147483647 w 706"/>
                <a:gd name="T25" fmla="*/ 2147483647 h 576"/>
                <a:gd name="T26" fmla="*/ 2147483647 w 706"/>
                <a:gd name="T27" fmla="*/ 2147483647 h 576"/>
                <a:gd name="T28" fmla="*/ 0 w 706"/>
                <a:gd name="T29" fmla="*/ 2147483647 h 576"/>
                <a:gd name="T30" fmla="*/ 0 w 706"/>
                <a:gd name="T31" fmla="*/ 2147483647 h 576"/>
                <a:gd name="T32" fmla="*/ 2147483647 w 706"/>
                <a:gd name="T33" fmla="*/ 2147483647 h 576"/>
                <a:gd name="T34" fmla="*/ 2147483647 w 706"/>
                <a:gd name="T35" fmla="*/ 2147483647 h 576"/>
                <a:gd name="T36" fmla="*/ 2147483647 w 706"/>
                <a:gd name="T37" fmla="*/ 2147483647 h 576"/>
                <a:gd name="T38" fmla="*/ 2147483647 w 706"/>
                <a:gd name="T39" fmla="*/ 2147483647 h 576"/>
                <a:gd name="T40" fmla="*/ 2147483647 w 706"/>
                <a:gd name="T41" fmla="*/ 0 h 576"/>
                <a:gd name="T42" fmla="*/ 2147483647 w 706"/>
                <a:gd name="T43" fmla="*/ 2147483647 h 576"/>
                <a:gd name="T44" fmla="*/ 2147483647 w 706"/>
                <a:gd name="T45" fmla="*/ 2147483647 h 576"/>
                <a:gd name="T46" fmla="*/ 2147483647 w 706"/>
                <a:gd name="T47" fmla="*/ 2147483647 h 576"/>
                <a:gd name="T48" fmla="*/ 2147483647 w 706"/>
                <a:gd name="T49" fmla="*/ 2147483647 h 576"/>
                <a:gd name="T50" fmla="*/ 2147483647 w 706"/>
                <a:gd name="T51" fmla="*/ 2147483647 h 576"/>
                <a:gd name="T52" fmla="*/ 2147483647 w 706"/>
                <a:gd name="T53" fmla="*/ 2147483647 h 576"/>
                <a:gd name="T54" fmla="*/ 2147483647 w 706"/>
                <a:gd name="T55" fmla="*/ 2147483647 h 576"/>
                <a:gd name="T56" fmla="*/ 2147483647 w 706"/>
                <a:gd name="T57" fmla="*/ 2147483647 h 576"/>
                <a:gd name="T58" fmla="*/ 2147483647 w 706"/>
                <a:gd name="T59" fmla="*/ 2147483647 h 576"/>
                <a:gd name="T60" fmla="*/ 2147483647 w 706"/>
                <a:gd name="T61" fmla="*/ 2147483647 h 576"/>
                <a:gd name="T62" fmla="*/ 2147483647 w 706"/>
                <a:gd name="T63" fmla="*/ 2147483647 h 576"/>
                <a:gd name="T64" fmla="*/ 2147483647 w 706"/>
                <a:gd name="T65" fmla="*/ 2147483647 h 576"/>
                <a:gd name="T66" fmla="*/ 2147483647 w 706"/>
                <a:gd name="T67" fmla="*/ 2147483647 h 576"/>
                <a:gd name="T68" fmla="*/ 2147483647 w 706"/>
                <a:gd name="T69" fmla="*/ 2147483647 h 576"/>
                <a:gd name="T70" fmla="*/ 2147483647 w 706"/>
                <a:gd name="T71" fmla="*/ 2147483647 h 576"/>
                <a:gd name="T72" fmla="*/ 2147483647 w 706"/>
                <a:gd name="T73" fmla="*/ 2147483647 h 576"/>
                <a:gd name="T74" fmla="*/ 2147483647 w 706"/>
                <a:gd name="T75" fmla="*/ 2147483647 h 576"/>
                <a:gd name="T76" fmla="*/ 2147483647 w 706"/>
                <a:gd name="T77" fmla="*/ 2147483647 h 576"/>
                <a:gd name="T78" fmla="*/ 2147483647 w 706"/>
                <a:gd name="T79" fmla="*/ 2147483647 h 576"/>
                <a:gd name="T80" fmla="*/ 2147483647 w 706"/>
                <a:gd name="T81" fmla="*/ 2147483647 h 576"/>
                <a:gd name="T82" fmla="*/ 2147483647 w 706"/>
                <a:gd name="T83" fmla="*/ 2147483647 h 576"/>
                <a:gd name="T84" fmla="*/ 2147483647 w 706"/>
                <a:gd name="T85" fmla="*/ 2147483647 h 576"/>
                <a:gd name="T86" fmla="*/ 2147483647 w 706"/>
                <a:gd name="T87" fmla="*/ 2147483647 h 57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06" h="576">
                  <a:moveTo>
                    <a:pt x="611" y="480"/>
                  </a:moveTo>
                  <a:lnTo>
                    <a:pt x="661" y="509"/>
                  </a:lnTo>
                  <a:lnTo>
                    <a:pt x="687" y="527"/>
                  </a:lnTo>
                  <a:lnTo>
                    <a:pt x="682" y="548"/>
                  </a:lnTo>
                  <a:lnTo>
                    <a:pt x="700" y="559"/>
                  </a:lnTo>
                  <a:lnTo>
                    <a:pt x="705" y="575"/>
                  </a:lnTo>
                  <a:lnTo>
                    <a:pt x="266" y="575"/>
                  </a:lnTo>
                  <a:lnTo>
                    <a:pt x="201" y="501"/>
                  </a:lnTo>
                  <a:lnTo>
                    <a:pt x="188" y="470"/>
                  </a:lnTo>
                  <a:lnTo>
                    <a:pt x="123" y="379"/>
                  </a:lnTo>
                  <a:lnTo>
                    <a:pt x="99" y="352"/>
                  </a:lnTo>
                  <a:lnTo>
                    <a:pt x="63" y="334"/>
                  </a:lnTo>
                  <a:lnTo>
                    <a:pt x="44" y="316"/>
                  </a:lnTo>
                  <a:lnTo>
                    <a:pt x="18" y="230"/>
                  </a:lnTo>
                  <a:lnTo>
                    <a:pt x="0" y="190"/>
                  </a:lnTo>
                  <a:lnTo>
                    <a:pt x="0" y="164"/>
                  </a:lnTo>
                  <a:lnTo>
                    <a:pt x="18" y="135"/>
                  </a:lnTo>
                  <a:lnTo>
                    <a:pt x="60" y="130"/>
                  </a:lnTo>
                  <a:lnTo>
                    <a:pt x="70" y="70"/>
                  </a:lnTo>
                  <a:lnTo>
                    <a:pt x="70" y="15"/>
                  </a:lnTo>
                  <a:lnTo>
                    <a:pt x="84" y="0"/>
                  </a:lnTo>
                  <a:lnTo>
                    <a:pt x="110" y="5"/>
                  </a:lnTo>
                  <a:lnTo>
                    <a:pt x="118" y="13"/>
                  </a:lnTo>
                  <a:lnTo>
                    <a:pt x="120" y="31"/>
                  </a:lnTo>
                  <a:lnTo>
                    <a:pt x="175" y="81"/>
                  </a:lnTo>
                  <a:lnTo>
                    <a:pt x="193" y="91"/>
                  </a:lnTo>
                  <a:lnTo>
                    <a:pt x="185" y="109"/>
                  </a:lnTo>
                  <a:lnTo>
                    <a:pt x="193" y="125"/>
                  </a:lnTo>
                  <a:lnTo>
                    <a:pt x="240" y="135"/>
                  </a:lnTo>
                  <a:lnTo>
                    <a:pt x="259" y="162"/>
                  </a:lnTo>
                  <a:lnTo>
                    <a:pt x="248" y="175"/>
                  </a:lnTo>
                  <a:lnTo>
                    <a:pt x="259" y="203"/>
                  </a:lnTo>
                  <a:lnTo>
                    <a:pt x="280" y="203"/>
                  </a:lnTo>
                  <a:lnTo>
                    <a:pt x="363" y="297"/>
                  </a:lnTo>
                  <a:lnTo>
                    <a:pt x="363" y="326"/>
                  </a:lnTo>
                  <a:lnTo>
                    <a:pt x="410" y="303"/>
                  </a:lnTo>
                  <a:lnTo>
                    <a:pt x="486" y="363"/>
                  </a:lnTo>
                  <a:lnTo>
                    <a:pt x="499" y="358"/>
                  </a:lnTo>
                  <a:lnTo>
                    <a:pt x="486" y="311"/>
                  </a:lnTo>
                  <a:lnTo>
                    <a:pt x="504" y="324"/>
                  </a:lnTo>
                  <a:lnTo>
                    <a:pt x="509" y="342"/>
                  </a:lnTo>
                  <a:lnTo>
                    <a:pt x="530" y="352"/>
                  </a:lnTo>
                  <a:lnTo>
                    <a:pt x="512" y="386"/>
                  </a:lnTo>
                  <a:lnTo>
                    <a:pt x="611" y="480"/>
                  </a:lnTo>
                </a:path>
              </a:pathLst>
            </a:custGeom>
            <a:solidFill>
              <a:srgbClr val="7030A0"/>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6" name="Freeform 23">
              <a:extLst>
                <a:ext uri="{FF2B5EF4-FFF2-40B4-BE49-F238E27FC236}">
                  <a16:creationId xmlns:a16="http://schemas.microsoft.com/office/drawing/2014/main" id="{6DB051C8-E5F7-46E9-B152-EA9FD2959922}"/>
                </a:ext>
              </a:extLst>
            </p:cNvPr>
            <p:cNvSpPr>
              <a:spLocks/>
            </p:cNvSpPr>
            <p:nvPr/>
          </p:nvSpPr>
          <p:spPr bwMode="auto">
            <a:xfrm>
              <a:off x="3178969" y="3917157"/>
              <a:ext cx="408385" cy="431006"/>
            </a:xfrm>
            <a:custGeom>
              <a:avLst/>
              <a:gdLst>
                <a:gd name="T0" fmla="*/ 0 w 343"/>
                <a:gd name="T1" fmla="*/ 2147483647 h 362"/>
                <a:gd name="T2" fmla="*/ 2147483647 w 343"/>
                <a:gd name="T3" fmla="*/ 2147483647 h 362"/>
                <a:gd name="T4" fmla="*/ 2147483647 w 343"/>
                <a:gd name="T5" fmla="*/ 2147483647 h 362"/>
                <a:gd name="T6" fmla="*/ 2147483647 w 343"/>
                <a:gd name="T7" fmla="*/ 2147483647 h 362"/>
                <a:gd name="T8" fmla="*/ 2147483647 w 343"/>
                <a:gd name="T9" fmla="*/ 2147483647 h 362"/>
                <a:gd name="T10" fmla="*/ 2147483647 w 343"/>
                <a:gd name="T11" fmla="*/ 2147483647 h 362"/>
                <a:gd name="T12" fmla="*/ 2147483647 w 343"/>
                <a:gd name="T13" fmla="*/ 2147483647 h 362"/>
                <a:gd name="T14" fmla="*/ 2147483647 w 343"/>
                <a:gd name="T15" fmla="*/ 2147483647 h 362"/>
                <a:gd name="T16" fmla="*/ 2147483647 w 343"/>
                <a:gd name="T17" fmla="*/ 2147483647 h 362"/>
                <a:gd name="T18" fmla="*/ 2147483647 w 343"/>
                <a:gd name="T19" fmla="*/ 2147483647 h 362"/>
                <a:gd name="T20" fmla="*/ 2147483647 w 343"/>
                <a:gd name="T21" fmla="*/ 2147483647 h 362"/>
                <a:gd name="T22" fmla="*/ 2147483647 w 343"/>
                <a:gd name="T23" fmla="*/ 0 h 362"/>
                <a:gd name="T24" fmla="*/ 2147483647 w 343"/>
                <a:gd name="T25" fmla="*/ 0 h 362"/>
                <a:gd name="T26" fmla="*/ 2147483647 w 343"/>
                <a:gd name="T27" fmla="*/ 2147483647 h 362"/>
                <a:gd name="T28" fmla="*/ 2147483647 w 343"/>
                <a:gd name="T29" fmla="*/ 2147483647 h 362"/>
                <a:gd name="T30" fmla="*/ 2147483647 w 343"/>
                <a:gd name="T31" fmla="*/ 2147483647 h 362"/>
                <a:gd name="T32" fmla="*/ 2147483647 w 343"/>
                <a:gd name="T33" fmla="*/ 2147483647 h 362"/>
                <a:gd name="T34" fmla="*/ 2147483647 w 343"/>
                <a:gd name="T35" fmla="*/ 2147483647 h 362"/>
                <a:gd name="T36" fmla="*/ 2147483647 w 343"/>
                <a:gd name="T37" fmla="*/ 2147483647 h 362"/>
                <a:gd name="T38" fmla="*/ 0 w 343"/>
                <a:gd name="T39" fmla="*/ 2147483647 h 36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43" h="362">
                  <a:moveTo>
                    <a:pt x="0" y="295"/>
                  </a:moveTo>
                  <a:lnTo>
                    <a:pt x="26" y="313"/>
                  </a:lnTo>
                  <a:lnTo>
                    <a:pt x="21" y="334"/>
                  </a:lnTo>
                  <a:lnTo>
                    <a:pt x="39" y="345"/>
                  </a:lnTo>
                  <a:lnTo>
                    <a:pt x="44" y="361"/>
                  </a:lnTo>
                  <a:lnTo>
                    <a:pt x="319" y="361"/>
                  </a:lnTo>
                  <a:lnTo>
                    <a:pt x="316" y="175"/>
                  </a:lnTo>
                  <a:lnTo>
                    <a:pt x="316" y="117"/>
                  </a:lnTo>
                  <a:lnTo>
                    <a:pt x="342" y="112"/>
                  </a:lnTo>
                  <a:lnTo>
                    <a:pt x="342" y="44"/>
                  </a:lnTo>
                  <a:lnTo>
                    <a:pt x="319" y="44"/>
                  </a:lnTo>
                  <a:lnTo>
                    <a:pt x="316" y="0"/>
                  </a:lnTo>
                  <a:lnTo>
                    <a:pt x="300" y="0"/>
                  </a:lnTo>
                  <a:lnTo>
                    <a:pt x="261" y="31"/>
                  </a:lnTo>
                  <a:lnTo>
                    <a:pt x="233" y="36"/>
                  </a:lnTo>
                  <a:lnTo>
                    <a:pt x="225" y="47"/>
                  </a:lnTo>
                  <a:lnTo>
                    <a:pt x="146" y="47"/>
                  </a:lnTo>
                  <a:lnTo>
                    <a:pt x="146" y="154"/>
                  </a:lnTo>
                  <a:lnTo>
                    <a:pt x="16" y="280"/>
                  </a:lnTo>
                  <a:lnTo>
                    <a:pt x="0" y="295"/>
                  </a:lnTo>
                </a:path>
              </a:pathLst>
            </a:custGeom>
            <a:solidFill>
              <a:srgbClr val="996633"/>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7" name="Freeform 21">
              <a:extLst>
                <a:ext uri="{FF2B5EF4-FFF2-40B4-BE49-F238E27FC236}">
                  <a16:creationId xmlns:a16="http://schemas.microsoft.com/office/drawing/2014/main" id="{A9DF317F-7E70-4E4E-8F1C-98E6C1B7CFB4}"/>
                </a:ext>
              </a:extLst>
            </p:cNvPr>
            <p:cNvSpPr>
              <a:spLocks/>
            </p:cNvSpPr>
            <p:nvPr/>
          </p:nvSpPr>
          <p:spPr bwMode="auto">
            <a:xfrm>
              <a:off x="3231356" y="4333875"/>
              <a:ext cx="1233488" cy="595313"/>
            </a:xfrm>
            <a:custGeom>
              <a:avLst/>
              <a:gdLst>
                <a:gd name="T0" fmla="*/ 0 w 1036"/>
                <a:gd name="T1" fmla="*/ 2147483647 h 500"/>
                <a:gd name="T2" fmla="*/ 2147483647 w 1036"/>
                <a:gd name="T3" fmla="*/ 2147483647 h 500"/>
                <a:gd name="T4" fmla="*/ 2147483647 w 1036"/>
                <a:gd name="T5" fmla="*/ 0 h 500"/>
                <a:gd name="T6" fmla="*/ 2147483647 w 1036"/>
                <a:gd name="T7" fmla="*/ 2147483647 h 500"/>
                <a:gd name="T8" fmla="*/ 2147483647 w 1036"/>
                <a:gd name="T9" fmla="*/ 2147483647 h 500"/>
                <a:gd name="T10" fmla="*/ 2147483647 w 1036"/>
                <a:gd name="T11" fmla="*/ 2147483647 h 500"/>
                <a:gd name="T12" fmla="*/ 2147483647 w 1036"/>
                <a:gd name="T13" fmla="*/ 2147483647 h 500"/>
                <a:gd name="T14" fmla="*/ 2147483647 w 1036"/>
                <a:gd name="T15" fmla="*/ 2147483647 h 500"/>
                <a:gd name="T16" fmla="*/ 2147483647 w 1036"/>
                <a:gd name="T17" fmla="*/ 2147483647 h 500"/>
                <a:gd name="T18" fmla="*/ 2147483647 w 1036"/>
                <a:gd name="T19" fmla="*/ 2147483647 h 500"/>
                <a:gd name="T20" fmla="*/ 2147483647 w 1036"/>
                <a:gd name="T21" fmla="*/ 2147483647 h 500"/>
                <a:gd name="T22" fmla="*/ 2147483647 w 1036"/>
                <a:gd name="T23" fmla="*/ 2147483647 h 500"/>
                <a:gd name="T24" fmla="*/ 2147483647 w 1036"/>
                <a:gd name="T25" fmla="*/ 2147483647 h 500"/>
                <a:gd name="T26" fmla="*/ 2147483647 w 1036"/>
                <a:gd name="T27" fmla="*/ 2147483647 h 500"/>
                <a:gd name="T28" fmla="*/ 2147483647 w 1036"/>
                <a:gd name="T29" fmla="*/ 2147483647 h 500"/>
                <a:gd name="T30" fmla="*/ 2147483647 w 1036"/>
                <a:gd name="T31" fmla="*/ 2147483647 h 500"/>
                <a:gd name="T32" fmla="*/ 2147483647 w 1036"/>
                <a:gd name="T33" fmla="*/ 2147483647 h 500"/>
                <a:gd name="T34" fmla="*/ 2147483647 w 1036"/>
                <a:gd name="T35" fmla="*/ 2147483647 h 500"/>
                <a:gd name="T36" fmla="*/ 2147483647 w 1036"/>
                <a:gd name="T37" fmla="*/ 2147483647 h 500"/>
                <a:gd name="T38" fmla="*/ 2147483647 w 1036"/>
                <a:gd name="T39" fmla="*/ 2147483647 h 500"/>
                <a:gd name="T40" fmla="*/ 2147483647 w 1036"/>
                <a:gd name="T41" fmla="*/ 2147483647 h 500"/>
                <a:gd name="T42" fmla="*/ 2147483647 w 1036"/>
                <a:gd name="T43" fmla="*/ 2147483647 h 500"/>
                <a:gd name="T44" fmla="*/ 2147483647 w 1036"/>
                <a:gd name="T45" fmla="*/ 2147483647 h 500"/>
                <a:gd name="T46" fmla="*/ 0 w 1036"/>
                <a:gd name="T47" fmla="*/ 2147483647 h 500"/>
                <a:gd name="T48" fmla="*/ 0 w 1036"/>
                <a:gd name="T49" fmla="*/ 2147483647 h 5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36" h="500">
                  <a:moveTo>
                    <a:pt x="0" y="11"/>
                  </a:moveTo>
                  <a:lnTo>
                    <a:pt x="275" y="11"/>
                  </a:lnTo>
                  <a:lnTo>
                    <a:pt x="884" y="0"/>
                  </a:lnTo>
                  <a:lnTo>
                    <a:pt x="1035" y="3"/>
                  </a:lnTo>
                  <a:lnTo>
                    <a:pt x="1025" y="494"/>
                  </a:lnTo>
                  <a:lnTo>
                    <a:pt x="523" y="497"/>
                  </a:lnTo>
                  <a:lnTo>
                    <a:pt x="382" y="499"/>
                  </a:lnTo>
                  <a:lnTo>
                    <a:pt x="382" y="478"/>
                  </a:lnTo>
                  <a:lnTo>
                    <a:pt x="366" y="465"/>
                  </a:lnTo>
                  <a:lnTo>
                    <a:pt x="304" y="452"/>
                  </a:lnTo>
                  <a:lnTo>
                    <a:pt x="293" y="452"/>
                  </a:lnTo>
                  <a:lnTo>
                    <a:pt x="298" y="374"/>
                  </a:lnTo>
                  <a:lnTo>
                    <a:pt x="256" y="358"/>
                  </a:lnTo>
                  <a:lnTo>
                    <a:pt x="262" y="311"/>
                  </a:lnTo>
                  <a:lnTo>
                    <a:pt x="217" y="316"/>
                  </a:lnTo>
                  <a:lnTo>
                    <a:pt x="215" y="272"/>
                  </a:lnTo>
                  <a:lnTo>
                    <a:pt x="162" y="272"/>
                  </a:lnTo>
                  <a:lnTo>
                    <a:pt x="160" y="225"/>
                  </a:lnTo>
                  <a:lnTo>
                    <a:pt x="134" y="227"/>
                  </a:lnTo>
                  <a:lnTo>
                    <a:pt x="131" y="186"/>
                  </a:lnTo>
                  <a:lnTo>
                    <a:pt x="84" y="180"/>
                  </a:lnTo>
                  <a:lnTo>
                    <a:pt x="40" y="141"/>
                  </a:lnTo>
                  <a:lnTo>
                    <a:pt x="42" y="94"/>
                  </a:lnTo>
                  <a:lnTo>
                    <a:pt x="0" y="94"/>
                  </a:lnTo>
                  <a:lnTo>
                    <a:pt x="0" y="11"/>
                  </a:lnTo>
                </a:path>
              </a:pathLst>
            </a:custGeom>
            <a:solidFill>
              <a:srgbClr val="996633"/>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8" name="Freeform 61">
              <a:extLst>
                <a:ext uri="{FF2B5EF4-FFF2-40B4-BE49-F238E27FC236}">
                  <a16:creationId xmlns:a16="http://schemas.microsoft.com/office/drawing/2014/main" id="{ED38A2B5-41F5-4348-BD51-40E9AF57E678}"/>
                </a:ext>
              </a:extLst>
            </p:cNvPr>
            <p:cNvSpPr>
              <a:spLocks/>
            </p:cNvSpPr>
            <p:nvPr/>
          </p:nvSpPr>
          <p:spPr bwMode="auto">
            <a:xfrm>
              <a:off x="4386263" y="4304110"/>
              <a:ext cx="1771650" cy="1183481"/>
            </a:xfrm>
            <a:custGeom>
              <a:avLst/>
              <a:gdLst>
                <a:gd name="T0" fmla="*/ 2147483647 w 1488"/>
                <a:gd name="T1" fmla="*/ 2147483647 h 994"/>
                <a:gd name="T2" fmla="*/ 2147483647 w 1488"/>
                <a:gd name="T3" fmla="*/ 2147483647 h 994"/>
                <a:gd name="T4" fmla="*/ 2147483647 w 1488"/>
                <a:gd name="T5" fmla="*/ 2147483647 h 994"/>
                <a:gd name="T6" fmla="*/ 2147483647 w 1488"/>
                <a:gd name="T7" fmla="*/ 2147483647 h 994"/>
                <a:gd name="T8" fmla="*/ 2147483647 w 1488"/>
                <a:gd name="T9" fmla="*/ 2147483647 h 994"/>
                <a:gd name="T10" fmla="*/ 2147483647 w 1488"/>
                <a:gd name="T11" fmla="*/ 2147483647 h 994"/>
                <a:gd name="T12" fmla="*/ 2147483647 w 1488"/>
                <a:gd name="T13" fmla="*/ 2147483647 h 994"/>
                <a:gd name="T14" fmla="*/ 2147483647 w 1488"/>
                <a:gd name="T15" fmla="*/ 2147483647 h 994"/>
                <a:gd name="T16" fmla="*/ 2147483647 w 1488"/>
                <a:gd name="T17" fmla="*/ 2147483647 h 994"/>
                <a:gd name="T18" fmla="*/ 2147483647 w 1488"/>
                <a:gd name="T19" fmla="*/ 2147483647 h 994"/>
                <a:gd name="T20" fmla="*/ 2147483647 w 1488"/>
                <a:gd name="T21" fmla="*/ 2147483647 h 994"/>
                <a:gd name="T22" fmla="*/ 2147483647 w 1488"/>
                <a:gd name="T23" fmla="*/ 0 h 994"/>
                <a:gd name="T24" fmla="*/ 2147483647 w 1488"/>
                <a:gd name="T25" fmla="*/ 2147483647 h 994"/>
                <a:gd name="T26" fmla="*/ 2147483647 w 1488"/>
                <a:gd name="T27" fmla="*/ 2147483647 h 994"/>
                <a:gd name="T28" fmla="*/ 2147483647 w 1488"/>
                <a:gd name="T29" fmla="*/ 2147483647 h 994"/>
                <a:gd name="T30" fmla="*/ 2147483647 w 1488"/>
                <a:gd name="T31" fmla="*/ 2147483647 h 994"/>
                <a:gd name="T32" fmla="*/ 2147483647 w 1488"/>
                <a:gd name="T33" fmla="*/ 2147483647 h 994"/>
                <a:gd name="T34" fmla="*/ 0 w 1488"/>
                <a:gd name="T35" fmla="*/ 2147483647 h 994"/>
                <a:gd name="T36" fmla="*/ 2147483647 w 1488"/>
                <a:gd name="T37" fmla="*/ 2147483647 h 994"/>
                <a:gd name="T38" fmla="*/ 2147483647 w 1488"/>
                <a:gd name="T39" fmla="*/ 2147483647 h 994"/>
                <a:gd name="T40" fmla="*/ 2147483647 w 1488"/>
                <a:gd name="T41" fmla="*/ 2147483647 h 994"/>
                <a:gd name="T42" fmla="*/ 2147483647 w 1488"/>
                <a:gd name="T43" fmla="*/ 2147483647 h 99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488" h="994">
                  <a:moveTo>
                    <a:pt x="1367" y="891"/>
                  </a:moveTo>
                  <a:lnTo>
                    <a:pt x="1463" y="807"/>
                  </a:lnTo>
                  <a:lnTo>
                    <a:pt x="1487" y="799"/>
                  </a:lnTo>
                  <a:lnTo>
                    <a:pt x="1484" y="781"/>
                  </a:lnTo>
                  <a:lnTo>
                    <a:pt x="1388" y="697"/>
                  </a:lnTo>
                  <a:lnTo>
                    <a:pt x="1356" y="575"/>
                  </a:lnTo>
                  <a:lnTo>
                    <a:pt x="1304" y="522"/>
                  </a:lnTo>
                  <a:lnTo>
                    <a:pt x="1317" y="499"/>
                  </a:lnTo>
                  <a:lnTo>
                    <a:pt x="1291" y="483"/>
                  </a:lnTo>
                  <a:lnTo>
                    <a:pt x="1281" y="444"/>
                  </a:lnTo>
                  <a:lnTo>
                    <a:pt x="1281" y="415"/>
                  </a:lnTo>
                  <a:lnTo>
                    <a:pt x="863" y="0"/>
                  </a:lnTo>
                  <a:lnTo>
                    <a:pt x="68" y="26"/>
                  </a:lnTo>
                  <a:lnTo>
                    <a:pt x="58" y="517"/>
                  </a:lnTo>
                  <a:lnTo>
                    <a:pt x="66" y="792"/>
                  </a:lnTo>
                  <a:lnTo>
                    <a:pt x="29" y="922"/>
                  </a:lnTo>
                  <a:lnTo>
                    <a:pt x="13" y="922"/>
                  </a:lnTo>
                  <a:lnTo>
                    <a:pt x="0" y="946"/>
                  </a:lnTo>
                  <a:lnTo>
                    <a:pt x="5" y="959"/>
                  </a:lnTo>
                  <a:lnTo>
                    <a:pt x="52" y="993"/>
                  </a:lnTo>
                  <a:lnTo>
                    <a:pt x="100" y="914"/>
                  </a:lnTo>
                  <a:lnTo>
                    <a:pt x="1367" y="891"/>
                  </a:lnTo>
                </a:path>
              </a:pathLst>
            </a:custGeom>
            <a:solidFill>
              <a:srgbClr val="FFCCFF"/>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9" name="Freeform 19">
              <a:extLst>
                <a:ext uri="{FF2B5EF4-FFF2-40B4-BE49-F238E27FC236}">
                  <a16:creationId xmlns:a16="http://schemas.microsoft.com/office/drawing/2014/main" id="{1956BD0B-5466-467E-B0AF-95A677DD616D}"/>
                </a:ext>
              </a:extLst>
            </p:cNvPr>
            <p:cNvSpPr>
              <a:spLocks/>
            </p:cNvSpPr>
            <p:nvPr/>
          </p:nvSpPr>
          <p:spPr bwMode="auto">
            <a:xfrm>
              <a:off x="5203031" y="5751910"/>
              <a:ext cx="785813" cy="490538"/>
            </a:xfrm>
            <a:custGeom>
              <a:avLst/>
              <a:gdLst>
                <a:gd name="T0" fmla="*/ 2147483646 w 660"/>
                <a:gd name="T1" fmla="*/ 2147483646 h 412"/>
                <a:gd name="T2" fmla="*/ 2147483646 w 660"/>
                <a:gd name="T3" fmla="*/ 2147483646 h 412"/>
                <a:gd name="T4" fmla="*/ 2147483646 w 660"/>
                <a:gd name="T5" fmla="*/ 2147483646 h 412"/>
                <a:gd name="T6" fmla="*/ 2147483646 w 660"/>
                <a:gd name="T7" fmla="*/ 2147483646 h 412"/>
                <a:gd name="T8" fmla="*/ 2147483646 w 660"/>
                <a:gd name="T9" fmla="*/ 2147483646 h 412"/>
                <a:gd name="T10" fmla="*/ 2147483646 w 660"/>
                <a:gd name="T11" fmla="*/ 2147483646 h 412"/>
                <a:gd name="T12" fmla="*/ 2147483646 w 660"/>
                <a:gd name="T13" fmla="*/ 2147483646 h 412"/>
                <a:gd name="T14" fmla="*/ 2147483646 w 660"/>
                <a:gd name="T15" fmla="*/ 2147483646 h 412"/>
                <a:gd name="T16" fmla="*/ 2147483646 w 660"/>
                <a:gd name="T17" fmla="*/ 2147483646 h 412"/>
                <a:gd name="T18" fmla="*/ 2147483646 w 660"/>
                <a:gd name="T19" fmla="*/ 2147483646 h 412"/>
                <a:gd name="T20" fmla="*/ 2147483646 w 660"/>
                <a:gd name="T21" fmla="*/ 2147483646 h 412"/>
                <a:gd name="T22" fmla="*/ 2147483646 w 660"/>
                <a:gd name="T23" fmla="*/ 2147483646 h 412"/>
                <a:gd name="T24" fmla="*/ 2147483646 w 660"/>
                <a:gd name="T25" fmla="*/ 2147483646 h 412"/>
                <a:gd name="T26" fmla="*/ 2147483646 w 660"/>
                <a:gd name="T27" fmla="*/ 2147483646 h 412"/>
                <a:gd name="T28" fmla="*/ 2147483646 w 660"/>
                <a:gd name="T29" fmla="*/ 0 h 412"/>
                <a:gd name="T30" fmla="*/ 2147483646 w 660"/>
                <a:gd name="T31" fmla="*/ 0 h 412"/>
                <a:gd name="T32" fmla="*/ 0 w 660"/>
                <a:gd name="T33" fmla="*/ 2147483646 h 412"/>
                <a:gd name="T34" fmla="*/ 2147483646 w 660"/>
                <a:gd name="T35" fmla="*/ 2147483646 h 4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60" h="412">
                  <a:moveTo>
                    <a:pt x="557" y="356"/>
                  </a:moveTo>
                  <a:lnTo>
                    <a:pt x="614" y="356"/>
                  </a:lnTo>
                  <a:lnTo>
                    <a:pt x="630" y="343"/>
                  </a:lnTo>
                  <a:lnTo>
                    <a:pt x="641" y="306"/>
                  </a:lnTo>
                  <a:lnTo>
                    <a:pt x="659" y="282"/>
                  </a:lnTo>
                  <a:lnTo>
                    <a:pt x="659" y="222"/>
                  </a:lnTo>
                  <a:lnTo>
                    <a:pt x="635" y="196"/>
                  </a:lnTo>
                  <a:lnTo>
                    <a:pt x="586" y="194"/>
                  </a:lnTo>
                  <a:lnTo>
                    <a:pt x="567" y="178"/>
                  </a:lnTo>
                  <a:lnTo>
                    <a:pt x="565" y="152"/>
                  </a:lnTo>
                  <a:lnTo>
                    <a:pt x="573" y="84"/>
                  </a:lnTo>
                  <a:lnTo>
                    <a:pt x="552" y="63"/>
                  </a:lnTo>
                  <a:lnTo>
                    <a:pt x="562" y="37"/>
                  </a:lnTo>
                  <a:lnTo>
                    <a:pt x="557" y="13"/>
                  </a:lnTo>
                  <a:lnTo>
                    <a:pt x="573" y="0"/>
                  </a:lnTo>
                  <a:lnTo>
                    <a:pt x="8" y="0"/>
                  </a:lnTo>
                  <a:lnTo>
                    <a:pt x="0" y="411"/>
                  </a:lnTo>
                  <a:lnTo>
                    <a:pt x="557" y="356"/>
                  </a:lnTo>
                </a:path>
              </a:pathLst>
            </a:custGeom>
            <a:solidFill>
              <a:srgbClr val="FFCCFF"/>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0" name="Freeform 55">
              <a:extLst>
                <a:ext uri="{FF2B5EF4-FFF2-40B4-BE49-F238E27FC236}">
                  <a16:creationId xmlns:a16="http://schemas.microsoft.com/office/drawing/2014/main" id="{E9262A68-AAA4-432E-980D-5E7433529150}"/>
                </a:ext>
              </a:extLst>
            </p:cNvPr>
            <p:cNvSpPr>
              <a:spLocks/>
            </p:cNvSpPr>
            <p:nvPr/>
          </p:nvSpPr>
          <p:spPr bwMode="auto">
            <a:xfrm>
              <a:off x="4442222" y="5367337"/>
              <a:ext cx="1566863" cy="396479"/>
            </a:xfrm>
            <a:custGeom>
              <a:avLst/>
              <a:gdLst>
                <a:gd name="T0" fmla="*/ 2147483646 w 1316"/>
                <a:gd name="T1" fmla="*/ 2147483646 h 333"/>
                <a:gd name="T2" fmla="*/ 2147483646 w 1316"/>
                <a:gd name="T3" fmla="*/ 2147483646 h 333"/>
                <a:gd name="T4" fmla="*/ 2147483646 w 1316"/>
                <a:gd name="T5" fmla="*/ 2147483646 h 333"/>
                <a:gd name="T6" fmla="*/ 2147483646 w 1316"/>
                <a:gd name="T7" fmla="*/ 2147483646 h 333"/>
                <a:gd name="T8" fmla="*/ 2147483646 w 1316"/>
                <a:gd name="T9" fmla="*/ 2147483646 h 333"/>
                <a:gd name="T10" fmla="*/ 2147483646 w 1316"/>
                <a:gd name="T11" fmla="*/ 2147483646 h 333"/>
                <a:gd name="T12" fmla="*/ 2147483646 w 1316"/>
                <a:gd name="T13" fmla="*/ 2147483646 h 333"/>
                <a:gd name="T14" fmla="*/ 2147483646 w 1316"/>
                <a:gd name="T15" fmla="*/ 2147483646 h 333"/>
                <a:gd name="T16" fmla="*/ 2147483646 w 1316"/>
                <a:gd name="T17" fmla="*/ 2147483646 h 333"/>
                <a:gd name="T18" fmla="*/ 2147483646 w 1316"/>
                <a:gd name="T19" fmla="*/ 2147483646 h 333"/>
                <a:gd name="T20" fmla="*/ 2147483646 w 1316"/>
                <a:gd name="T21" fmla="*/ 0 h 333"/>
                <a:gd name="T22" fmla="*/ 2147483646 w 1316"/>
                <a:gd name="T23" fmla="*/ 2147483646 h 333"/>
                <a:gd name="T24" fmla="*/ 0 w 1316"/>
                <a:gd name="T25" fmla="*/ 2147483646 h 333"/>
                <a:gd name="T26" fmla="*/ 2147483646 w 1316"/>
                <a:gd name="T27" fmla="*/ 2147483646 h 333"/>
                <a:gd name="T28" fmla="*/ 2147483646 w 1316"/>
                <a:gd name="T29" fmla="*/ 2147483646 h 333"/>
                <a:gd name="T30" fmla="*/ 2147483646 w 1316"/>
                <a:gd name="T31" fmla="*/ 2147483646 h 333"/>
                <a:gd name="T32" fmla="*/ 2147483646 w 1316"/>
                <a:gd name="T33" fmla="*/ 2147483646 h 333"/>
                <a:gd name="T34" fmla="*/ 2147483646 w 1316"/>
                <a:gd name="T35" fmla="*/ 2147483646 h 333"/>
                <a:gd name="T36" fmla="*/ 2147483646 w 1316"/>
                <a:gd name="T37" fmla="*/ 2147483646 h 333"/>
                <a:gd name="T38" fmla="*/ 2147483646 w 1316"/>
                <a:gd name="T39" fmla="*/ 2147483646 h 333"/>
                <a:gd name="T40" fmla="*/ 2147483646 w 1316"/>
                <a:gd name="T41" fmla="*/ 2147483646 h 333"/>
                <a:gd name="T42" fmla="*/ 2147483646 w 1316"/>
                <a:gd name="T43" fmla="*/ 2147483646 h 333"/>
                <a:gd name="T44" fmla="*/ 2147483646 w 1316"/>
                <a:gd name="T45" fmla="*/ 2147483646 h 333"/>
                <a:gd name="T46" fmla="*/ 2147483646 w 1316"/>
                <a:gd name="T47" fmla="*/ 2147483646 h 33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316" h="333">
                  <a:moveTo>
                    <a:pt x="1208" y="329"/>
                  </a:moveTo>
                  <a:lnTo>
                    <a:pt x="1242" y="293"/>
                  </a:lnTo>
                  <a:lnTo>
                    <a:pt x="1234" y="280"/>
                  </a:lnTo>
                  <a:lnTo>
                    <a:pt x="1257" y="274"/>
                  </a:lnTo>
                  <a:lnTo>
                    <a:pt x="1276" y="227"/>
                  </a:lnTo>
                  <a:lnTo>
                    <a:pt x="1268" y="193"/>
                  </a:lnTo>
                  <a:lnTo>
                    <a:pt x="1278" y="178"/>
                  </a:lnTo>
                  <a:lnTo>
                    <a:pt x="1268" y="78"/>
                  </a:lnTo>
                  <a:lnTo>
                    <a:pt x="1304" y="44"/>
                  </a:lnTo>
                  <a:lnTo>
                    <a:pt x="1299" y="31"/>
                  </a:lnTo>
                  <a:lnTo>
                    <a:pt x="1315" y="0"/>
                  </a:lnTo>
                  <a:lnTo>
                    <a:pt x="48" y="23"/>
                  </a:lnTo>
                  <a:lnTo>
                    <a:pt x="0" y="102"/>
                  </a:lnTo>
                  <a:lnTo>
                    <a:pt x="19" y="149"/>
                  </a:lnTo>
                  <a:lnTo>
                    <a:pt x="29" y="149"/>
                  </a:lnTo>
                  <a:lnTo>
                    <a:pt x="53" y="167"/>
                  </a:lnTo>
                  <a:lnTo>
                    <a:pt x="66" y="199"/>
                  </a:lnTo>
                  <a:lnTo>
                    <a:pt x="81" y="196"/>
                  </a:lnTo>
                  <a:lnTo>
                    <a:pt x="97" y="214"/>
                  </a:lnTo>
                  <a:lnTo>
                    <a:pt x="63" y="266"/>
                  </a:lnTo>
                  <a:lnTo>
                    <a:pt x="71" y="290"/>
                  </a:lnTo>
                  <a:lnTo>
                    <a:pt x="173" y="332"/>
                  </a:lnTo>
                  <a:lnTo>
                    <a:pt x="643" y="329"/>
                  </a:lnTo>
                  <a:lnTo>
                    <a:pt x="1208" y="329"/>
                  </a:lnTo>
                </a:path>
              </a:pathLst>
            </a:custGeom>
            <a:solidFill>
              <a:srgbClr val="FFCCFF"/>
            </a:solidFill>
            <a:ln w="12700" cap="rnd" cmpd="sng">
              <a:solidFill>
                <a:schemeClr val="tx1"/>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1" name="Rectangle 168">
              <a:extLst>
                <a:ext uri="{FF2B5EF4-FFF2-40B4-BE49-F238E27FC236}">
                  <a16:creationId xmlns:a16="http://schemas.microsoft.com/office/drawing/2014/main" id="{7142C79A-D8C4-4269-8ADB-347497D55581}"/>
                </a:ext>
              </a:extLst>
            </p:cNvPr>
            <p:cNvSpPr>
              <a:spLocks noChangeArrowheads="1"/>
            </p:cNvSpPr>
            <p:nvPr/>
          </p:nvSpPr>
          <p:spPr bwMode="auto">
            <a:xfrm>
              <a:off x="5108220" y="5407819"/>
              <a:ext cx="401553" cy="25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b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b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Riverside</a:t>
              </a:r>
            </a:p>
          </p:txBody>
        </p:sp>
        <p:sp>
          <p:nvSpPr>
            <p:cNvPr id="52" name="Freeform 3">
              <a:extLst>
                <a:ext uri="{FF2B5EF4-FFF2-40B4-BE49-F238E27FC236}">
                  <a16:creationId xmlns:a16="http://schemas.microsoft.com/office/drawing/2014/main" id="{A7F3BF38-E90A-45A6-94A6-A0691FE75499}"/>
                </a:ext>
              </a:extLst>
            </p:cNvPr>
            <p:cNvSpPr>
              <a:spLocks/>
            </p:cNvSpPr>
            <p:nvPr/>
          </p:nvSpPr>
          <p:spPr bwMode="auto">
            <a:xfrm>
              <a:off x="2224088" y="3070623"/>
              <a:ext cx="389335" cy="269081"/>
            </a:xfrm>
            <a:custGeom>
              <a:avLst/>
              <a:gdLst>
                <a:gd name="T0" fmla="*/ 2147483647 w 327"/>
                <a:gd name="T1" fmla="*/ 2147483647 h 226"/>
                <a:gd name="T2" fmla="*/ 2147483647 w 327"/>
                <a:gd name="T3" fmla="*/ 2147483647 h 226"/>
                <a:gd name="T4" fmla="*/ 2147483647 w 327"/>
                <a:gd name="T5" fmla="*/ 2147483647 h 226"/>
                <a:gd name="T6" fmla="*/ 2147483647 w 327"/>
                <a:gd name="T7" fmla="*/ 2147483647 h 226"/>
                <a:gd name="T8" fmla="*/ 2147483647 w 327"/>
                <a:gd name="T9" fmla="*/ 2147483647 h 226"/>
                <a:gd name="T10" fmla="*/ 2147483647 w 327"/>
                <a:gd name="T11" fmla="*/ 2147483647 h 226"/>
                <a:gd name="T12" fmla="*/ 2147483647 w 327"/>
                <a:gd name="T13" fmla="*/ 2147483647 h 226"/>
                <a:gd name="T14" fmla="*/ 2147483647 w 327"/>
                <a:gd name="T15" fmla="*/ 2147483647 h 226"/>
                <a:gd name="T16" fmla="*/ 2147483647 w 327"/>
                <a:gd name="T17" fmla="*/ 2147483647 h 226"/>
                <a:gd name="T18" fmla="*/ 2147483647 w 327"/>
                <a:gd name="T19" fmla="*/ 2147483647 h 226"/>
                <a:gd name="T20" fmla="*/ 2147483647 w 327"/>
                <a:gd name="T21" fmla="*/ 2147483647 h 226"/>
                <a:gd name="T22" fmla="*/ 0 w 327"/>
                <a:gd name="T23" fmla="*/ 0 h 226"/>
                <a:gd name="T24" fmla="*/ 0 w 327"/>
                <a:gd name="T25" fmla="*/ 2147483647 h 226"/>
                <a:gd name="T26" fmla="*/ 2147483647 w 327"/>
                <a:gd name="T27" fmla="*/ 2147483647 h 226"/>
                <a:gd name="T28" fmla="*/ 2147483647 w 327"/>
                <a:gd name="T29" fmla="*/ 2147483647 h 226"/>
                <a:gd name="T30" fmla="*/ 2147483647 w 327"/>
                <a:gd name="T31" fmla="*/ 2147483647 h 226"/>
                <a:gd name="T32" fmla="*/ 2147483647 w 327"/>
                <a:gd name="T33" fmla="*/ 2147483647 h 226"/>
                <a:gd name="T34" fmla="*/ 2147483647 w 327"/>
                <a:gd name="T35" fmla="*/ 2147483647 h 226"/>
                <a:gd name="T36" fmla="*/ 2147483647 w 327"/>
                <a:gd name="T37" fmla="*/ 2147483647 h 226"/>
                <a:gd name="T38" fmla="*/ 2147483647 w 327"/>
                <a:gd name="T39" fmla="*/ 2147483647 h 226"/>
                <a:gd name="T40" fmla="*/ 2147483647 w 327"/>
                <a:gd name="T41" fmla="*/ 2147483647 h 226"/>
                <a:gd name="T42" fmla="*/ 2147483647 w 327"/>
                <a:gd name="T43" fmla="*/ 2147483647 h 226"/>
                <a:gd name="T44" fmla="*/ 2147483647 w 327"/>
                <a:gd name="T45" fmla="*/ 2147483647 h 226"/>
                <a:gd name="T46" fmla="*/ 2147483647 w 327"/>
                <a:gd name="T47" fmla="*/ 2147483647 h 22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7" h="226">
                  <a:moveTo>
                    <a:pt x="326" y="209"/>
                  </a:moveTo>
                  <a:lnTo>
                    <a:pt x="324" y="199"/>
                  </a:lnTo>
                  <a:lnTo>
                    <a:pt x="313" y="188"/>
                  </a:lnTo>
                  <a:lnTo>
                    <a:pt x="295" y="180"/>
                  </a:lnTo>
                  <a:lnTo>
                    <a:pt x="295" y="57"/>
                  </a:lnTo>
                  <a:lnTo>
                    <a:pt x="298" y="39"/>
                  </a:lnTo>
                  <a:lnTo>
                    <a:pt x="123" y="97"/>
                  </a:lnTo>
                  <a:lnTo>
                    <a:pt x="120" y="68"/>
                  </a:lnTo>
                  <a:lnTo>
                    <a:pt x="65" y="50"/>
                  </a:lnTo>
                  <a:lnTo>
                    <a:pt x="44" y="39"/>
                  </a:lnTo>
                  <a:lnTo>
                    <a:pt x="34" y="13"/>
                  </a:lnTo>
                  <a:lnTo>
                    <a:pt x="0" y="0"/>
                  </a:lnTo>
                  <a:lnTo>
                    <a:pt x="0" y="10"/>
                  </a:lnTo>
                  <a:lnTo>
                    <a:pt x="2" y="47"/>
                  </a:lnTo>
                  <a:lnTo>
                    <a:pt x="16" y="65"/>
                  </a:lnTo>
                  <a:lnTo>
                    <a:pt x="57" y="97"/>
                  </a:lnTo>
                  <a:lnTo>
                    <a:pt x="76" y="157"/>
                  </a:lnTo>
                  <a:lnTo>
                    <a:pt x="86" y="180"/>
                  </a:lnTo>
                  <a:lnTo>
                    <a:pt x="133" y="214"/>
                  </a:lnTo>
                  <a:lnTo>
                    <a:pt x="146" y="225"/>
                  </a:lnTo>
                  <a:lnTo>
                    <a:pt x="157" y="222"/>
                  </a:lnTo>
                  <a:lnTo>
                    <a:pt x="164" y="209"/>
                  </a:lnTo>
                  <a:lnTo>
                    <a:pt x="308" y="209"/>
                  </a:lnTo>
                  <a:lnTo>
                    <a:pt x="326" y="209"/>
                  </a:lnTo>
                </a:path>
              </a:pathLst>
            </a:custGeom>
            <a:solidFill>
              <a:srgbClr val="7030A0"/>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9">
              <a:extLst>
                <a:ext uri="{FF2B5EF4-FFF2-40B4-BE49-F238E27FC236}">
                  <a16:creationId xmlns:a16="http://schemas.microsoft.com/office/drawing/2014/main" id="{CEA913B3-C4FB-47B2-A6B5-116E5FDF3B14}"/>
                </a:ext>
              </a:extLst>
            </p:cNvPr>
            <p:cNvSpPr>
              <a:spLocks/>
            </p:cNvSpPr>
            <p:nvPr/>
          </p:nvSpPr>
          <p:spPr bwMode="auto">
            <a:xfrm>
              <a:off x="2177653" y="2939654"/>
              <a:ext cx="404813" cy="247650"/>
            </a:xfrm>
            <a:custGeom>
              <a:avLst/>
              <a:gdLst>
                <a:gd name="T0" fmla="*/ 2147483647 w 340"/>
                <a:gd name="T1" fmla="*/ 2147483647 h 208"/>
                <a:gd name="T2" fmla="*/ 2147483647 w 340"/>
                <a:gd name="T3" fmla="*/ 2147483647 h 208"/>
                <a:gd name="T4" fmla="*/ 2147483647 w 340"/>
                <a:gd name="T5" fmla="*/ 2147483647 h 208"/>
                <a:gd name="T6" fmla="*/ 2147483647 w 340"/>
                <a:gd name="T7" fmla="*/ 2147483647 h 208"/>
                <a:gd name="T8" fmla="*/ 2147483647 w 340"/>
                <a:gd name="T9" fmla="*/ 0 h 208"/>
                <a:gd name="T10" fmla="*/ 2147483647 w 340"/>
                <a:gd name="T11" fmla="*/ 2147483647 h 208"/>
                <a:gd name="T12" fmla="*/ 2147483647 w 340"/>
                <a:gd name="T13" fmla="*/ 2147483647 h 208"/>
                <a:gd name="T14" fmla="*/ 2147483647 w 340"/>
                <a:gd name="T15" fmla="*/ 2147483647 h 208"/>
                <a:gd name="T16" fmla="*/ 2147483647 w 340"/>
                <a:gd name="T17" fmla="*/ 2147483647 h 208"/>
                <a:gd name="T18" fmla="*/ 2147483647 w 340"/>
                <a:gd name="T19" fmla="*/ 2147483647 h 208"/>
                <a:gd name="T20" fmla="*/ 2147483647 w 340"/>
                <a:gd name="T21" fmla="*/ 2147483647 h 208"/>
                <a:gd name="T22" fmla="*/ 2147483647 w 340"/>
                <a:gd name="T23" fmla="*/ 2147483647 h 208"/>
                <a:gd name="T24" fmla="*/ 2147483647 w 340"/>
                <a:gd name="T25" fmla="*/ 2147483647 h 208"/>
                <a:gd name="T26" fmla="*/ 2147483647 w 340"/>
                <a:gd name="T27" fmla="*/ 2147483647 h 208"/>
                <a:gd name="T28" fmla="*/ 2147483647 w 340"/>
                <a:gd name="T29" fmla="*/ 2147483647 h 208"/>
                <a:gd name="T30" fmla="*/ 2147483647 w 340"/>
                <a:gd name="T31" fmla="*/ 2147483647 h 208"/>
                <a:gd name="T32" fmla="*/ 2147483647 w 340"/>
                <a:gd name="T33" fmla="*/ 2147483647 h 208"/>
                <a:gd name="T34" fmla="*/ 2147483647 w 340"/>
                <a:gd name="T35" fmla="*/ 2147483647 h 208"/>
                <a:gd name="T36" fmla="*/ 2147483647 w 340"/>
                <a:gd name="T37" fmla="*/ 2147483647 h 208"/>
                <a:gd name="T38" fmla="*/ 0 w 340"/>
                <a:gd name="T39" fmla="*/ 2147483647 h 208"/>
                <a:gd name="T40" fmla="*/ 2147483647 w 340"/>
                <a:gd name="T41" fmla="*/ 2147483647 h 208"/>
                <a:gd name="T42" fmla="*/ 2147483647 w 340"/>
                <a:gd name="T43" fmla="*/ 2147483647 h 208"/>
                <a:gd name="T44" fmla="*/ 2147483647 w 340"/>
                <a:gd name="T45" fmla="*/ 2147483647 h 208"/>
                <a:gd name="T46" fmla="*/ 2147483647 w 340"/>
                <a:gd name="T47" fmla="*/ 2147483647 h 208"/>
                <a:gd name="T48" fmla="*/ 2147483647 w 340"/>
                <a:gd name="T49" fmla="*/ 2147483647 h 208"/>
                <a:gd name="T50" fmla="*/ 2147483647 w 340"/>
                <a:gd name="T51" fmla="*/ 2147483647 h 208"/>
                <a:gd name="T52" fmla="*/ 2147483647 w 340"/>
                <a:gd name="T53" fmla="*/ 2147483647 h 208"/>
                <a:gd name="T54" fmla="*/ 2147483647 w 340"/>
                <a:gd name="T55" fmla="*/ 2147483647 h 208"/>
                <a:gd name="T56" fmla="*/ 2147483647 w 340"/>
                <a:gd name="T57" fmla="*/ 2147483647 h 208"/>
                <a:gd name="T58" fmla="*/ 2147483647 w 340"/>
                <a:gd name="T59" fmla="*/ 2147483647 h 20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40" h="208">
                  <a:moveTo>
                    <a:pt x="222" y="21"/>
                  </a:moveTo>
                  <a:lnTo>
                    <a:pt x="240" y="45"/>
                  </a:lnTo>
                  <a:lnTo>
                    <a:pt x="271" y="39"/>
                  </a:lnTo>
                  <a:lnTo>
                    <a:pt x="282" y="8"/>
                  </a:lnTo>
                  <a:lnTo>
                    <a:pt x="311" y="0"/>
                  </a:lnTo>
                  <a:lnTo>
                    <a:pt x="326" y="8"/>
                  </a:lnTo>
                  <a:lnTo>
                    <a:pt x="318" y="29"/>
                  </a:lnTo>
                  <a:lnTo>
                    <a:pt x="334" y="39"/>
                  </a:lnTo>
                  <a:lnTo>
                    <a:pt x="318" y="55"/>
                  </a:lnTo>
                  <a:lnTo>
                    <a:pt x="334" y="86"/>
                  </a:lnTo>
                  <a:lnTo>
                    <a:pt x="321" y="128"/>
                  </a:lnTo>
                  <a:lnTo>
                    <a:pt x="339" y="139"/>
                  </a:lnTo>
                  <a:lnTo>
                    <a:pt x="337" y="149"/>
                  </a:lnTo>
                  <a:lnTo>
                    <a:pt x="162" y="207"/>
                  </a:lnTo>
                  <a:lnTo>
                    <a:pt x="159" y="178"/>
                  </a:lnTo>
                  <a:lnTo>
                    <a:pt x="104" y="160"/>
                  </a:lnTo>
                  <a:lnTo>
                    <a:pt x="83" y="149"/>
                  </a:lnTo>
                  <a:lnTo>
                    <a:pt x="73" y="123"/>
                  </a:lnTo>
                  <a:lnTo>
                    <a:pt x="39" y="110"/>
                  </a:lnTo>
                  <a:lnTo>
                    <a:pt x="0" y="76"/>
                  </a:lnTo>
                  <a:lnTo>
                    <a:pt x="18" y="45"/>
                  </a:lnTo>
                  <a:lnTo>
                    <a:pt x="47" y="45"/>
                  </a:lnTo>
                  <a:lnTo>
                    <a:pt x="60" y="26"/>
                  </a:lnTo>
                  <a:lnTo>
                    <a:pt x="102" y="37"/>
                  </a:lnTo>
                  <a:lnTo>
                    <a:pt x="115" y="26"/>
                  </a:lnTo>
                  <a:lnTo>
                    <a:pt x="151" y="21"/>
                  </a:lnTo>
                  <a:lnTo>
                    <a:pt x="180" y="29"/>
                  </a:lnTo>
                  <a:lnTo>
                    <a:pt x="196" y="34"/>
                  </a:lnTo>
                  <a:lnTo>
                    <a:pt x="209" y="21"/>
                  </a:lnTo>
                  <a:lnTo>
                    <a:pt x="222" y="21"/>
                  </a:lnTo>
                </a:path>
              </a:pathLst>
            </a:custGeom>
            <a:solidFill>
              <a:srgbClr val="7030A0"/>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 name="Freeform 29">
              <a:extLst>
                <a:ext uri="{FF2B5EF4-FFF2-40B4-BE49-F238E27FC236}">
                  <a16:creationId xmlns:a16="http://schemas.microsoft.com/office/drawing/2014/main" id="{BBA13ECF-B8BB-4E3A-94CC-81B56F6681F5}"/>
                </a:ext>
              </a:extLst>
            </p:cNvPr>
            <p:cNvSpPr>
              <a:spLocks/>
            </p:cNvSpPr>
            <p:nvPr/>
          </p:nvSpPr>
          <p:spPr bwMode="auto">
            <a:xfrm>
              <a:off x="3832623" y="4922044"/>
              <a:ext cx="629840" cy="660797"/>
            </a:xfrm>
            <a:custGeom>
              <a:avLst/>
              <a:gdLst>
                <a:gd name="T0" fmla="*/ 2147483647 w 529"/>
                <a:gd name="T1" fmla="*/ 2147483647 h 555"/>
                <a:gd name="T2" fmla="*/ 2147483647 w 529"/>
                <a:gd name="T3" fmla="*/ 0 h 555"/>
                <a:gd name="T4" fmla="*/ 2147483647 w 529"/>
                <a:gd name="T5" fmla="*/ 2147483647 h 555"/>
                <a:gd name="T6" fmla="*/ 2147483647 w 529"/>
                <a:gd name="T7" fmla="*/ 2147483647 h 555"/>
                <a:gd name="T8" fmla="*/ 2147483647 w 529"/>
                <a:gd name="T9" fmla="*/ 2147483647 h 555"/>
                <a:gd name="T10" fmla="*/ 2147483647 w 529"/>
                <a:gd name="T11" fmla="*/ 2147483647 h 555"/>
                <a:gd name="T12" fmla="*/ 2147483647 w 529"/>
                <a:gd name="T13" fmla="*/ 2147483647 h 555"/>
                <a:gd name="T14" fmla="*/ 2147483647 w 529"/>
                <a:gd name="T15" fmla="*/ 2147483647 h 555"/>
                <a:gd name="T16" fmla="*/ 2147483647 w 529"/>
                <a:gd name="T17" fmla="*/ 2147483647 h 555"/>
                <a:gd name="T18" fmla="*/ 2147483647 w 529"/>
                <a:gd name="T19" fmla="*/ 2147483647 h 555"/>
                <a:gd name="T20" fmla="*/ 2147483647 w 529"/>
                <a:gd name="T21" fmla="*/ 2147483647 h 555"/>
                <a:gd name="T22" fmla="*/ 2147483647 w 529"/>
                <a:gd name="T23" fmla="*/ 2147483647 h 555"/>
                <a:gd name="T24" fmla="*/ 2147483647 w 529"/>
                <a:gd name="T25" fmla="*/ 2147483647 h 555"/>
                <a:gd name="T26" fmla="*/ 2147483647 w 529"/>
                <a:gd name="T27" fmla="*/ 2147483647 h 555"/>
                <a:gd name="T28" fmla="*/ 2147483647 w 529"/>
                <a:gd name="T29" fmla="*/ 2147483647 h 555"/>
                <a:gd name="T30" fmla="*/ 2147483647 w 529"/>
                <a:gd name="T31" fmla="*/ 2147483647 h 555"/>
                <a:gd name="T32" fmla="*/ 2147483647 w 529"/>
                <a:gd name="T33" fmla="*/ 2147483647 h 555"/>
                <a:gd name="T34" fmla="*/ 2147483647 w 529"/>
                <a:gd name="T35" fmla="*/ 2147483647 h 555"/>
                <a:gd name="T36" fmla="*/ 2147483647 w 529"/>
                <a:gd name="T37" fmla="*/ 2147483647 h 555"/>
                <a:gd name="T38" fmla="*/ 2147483647 w 529"/>
                <a:gd name="T39" fmla="*/ 2147483647 h 555"/>
                <a:gd name="T40" fmla="*/ 2147483647 w 529"/>
                <a:gd name="T41" fmla="*/ 2147483647 h 555"/>
                <a:gd name="T42" fmla="*/ 2147483647 w 529"/>
                <a:gd name="T43" fmla="*/ 2147483647 h 555"/>
                <a:gd name="T44" fmla="*/ 0 w 529"/>
                <a:gd name="T45" fmla="*/ 2147483647 h 555"/>
                <a:gd name="T46" fmla="*/ 0 w 529"/>
                <a:gd name="T47" fmla="*/ 2147483647 h 555"/>
                <a:gd name="T48" fmla="*/ 2147483647 w 529"/>
                <a:gd name="T49" fmla="*/ 2147483647 h 555"/>
                <a:gd name="T50" fmla="*/ 2147483647 w 529"/>
                <a:gd name="T51" fmla="*/ 2147483647 h 555"/>
                <a:gd name="T52" fmla="*/ 2147483647 w 529"/>
                <a:gd name="T53" fmla="*/ 2147483647 h 555"/>
                <a:gd name="T54" fmla="*/ 2147483647 w 529"/>
                <a:gd name="T55" fmla="*/ 2147483647 h 555"/>
                <a:gd name="T56" fmla="*/ 2147483647 w 529"/>
                <a:gd name="T57" fmla="*/ 2147483647 h 555"/>
                <a:gd name="T58" fmla="*/ 2147483647 w 529"/>
                <a:gd name="T59" fmla="*/ 2147483647 h 55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9" h="555">
                  <a:moveTo>
                    <a:pt x="18" y="3"/>
                  </a:moveTo>
                  <a:lnTo>
                    <a:pt x="520" y="0"/>
                  </a:lnTo>
                  <a:lnTo>
                    <a:pt x="528" y="275"/>
                  </a:lnTo>
                  <a:lnTo>
                    <a:pt x="491" y="405"/>
                  </a:lnTo>
                  <a:lnTo>
                    <a:pt x="475" y="405"/>
                  </a:lnTo>
                  <a:lnTo>
                    <a:pt x="462" y="429"/>
                  </a:lnTo>
                  <a:lnTo>
                    <a:pt x="467" y="442"/>
                  </a:lnTo>
                  <a:lnTo>
                    <a:pt x="392" y="450"/>
                  </a:lnTo>
                  <a:lnTo>
                    <a:pt x="392" y="468"/>
                  </a:lnTo>
                  <a:lnTo>
                    <a:pt x="345" y="515"/>
                  </a:lnTo>
                  <a:lnTo>
                    <a:pt x="345" y="533"/>
                  </a:lnTo>
                  <a:lnTo>
                    <a:pt x="313" y="523"/>
                  </a:lnTo>
                  <a:lnTo>
                    <a:pt x="287" y="533"/>
                  </a:lnTo>
                  <a:lnTo>
                    <a:pt x="271" y="554"/>
                  </a:lnTo>
                  <a:lnTo>
                    <a:pt x="222" y="528"/>
                  </a:lnTo>
                  <a:lnTo>
                    <a:pt x="232" y="505"/>
                  </a:lnTo>
                  <a:lnTo>
                    <a:pt x="232" y="489"/>
                  </a:lnTo>
                  <a:lnTo>
                    <a:pt x="196" y="410"/>
                  </a:lnTo>
                  <a:lnTo>
                    <a:pt x="167" y="395"/>
                  </a:lnTo>
                  <a:lnTo>
                    <a:pt x="70" y="403"/>
                  </a:lnTo>
                  <a:lnTo>
                    <a:pt x="55" y="395"/>
                  </a:lnTo>
                  <a:lnTo>
                    <a:pt x="8" y="384"/>
                  </a:lnTo>
                  <a:lnTo>
                    <a:pt x="0" y="379"/>
                  </a:lnTo>
                  <a:lnTo>
                    <a:pt x="0" y="363"/>
                  </a:lnTo>
                  <a:lnTo>
                    <a:pt x="70" y="327"/>
                  </a:lnTo>
                  <a:lnTo>
                    <a:pt x="117" y="329"/>
                  </a:lnTo>
                  <a:lnTo>
                    <a:pt x="112" y="293"/>
                  </a:lnTo>
                  <a:lnTo>
                    <a:pt x="128" y="293"/>
                  </a:lnTo>
                  <a:lnTo>
                    <a:pt x="130" y="275"/>
                  </a:lnTo>
                  <a:lnTo>
                    <a:pt x="18" y="3"/>
                  </a:lnTo>
                </a:path>
              </a:pathLst>
            </a:custGeom>
            <a:solidFill>
              <a:srgbClr val="33CCCC"/>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51">
              <a:extLst>
                <a:ext uri="{FF2B5EF4-FFF2-40B4-BE49-F238E27FC236}">
                  <a16:creationId xmlns:a16="http://schemas.microsoft.com/office/drawing/2014/main" id="{A429669E-0069-4201-AE5B-7AC424D561D7}"/>
                </a:ext>
              </a:extLst>
            </p:cNvPr>
            <p:cNvSpPr>
              <a:spLocks/>
            </p:cNvSpPr>
            <p:nvPr/>
          </p:nvSpPr>
          <p:spPr bwMode="auto">
            <a:xfrm>
              <a:off x="4243388" y="5448300"/>
              <a:ext cx="317897" cy="311944"/>
            </a:xfrm>
            <a:custGeom>
              <a:avLst/>
              <a:gdLst>
                <a:gd name="T0" fmla="*/ 2147483647 w 267"/>
                <a:gd name="T1" fmla="*/ 0 h 262"/>
                <a:gd name="T2" fmla="*/ 2147483647 w 267"/>
                <a:gd name="T3" fmla="*/ 2147483647 h 262"/>
                <a:gd name="T4" fmla="*/ 2147483647 w 267"/>
                <a:gd name="T5" fmla="*/ 2147483647 h 262"/>
                <a:gd name="T6" fmla="*/ 2147483647 w 267"/>
                <a:gd name="T7" fmla="*/ 2147483647 h 262"/>
                <a:gd name="T8" fmla="*/ 2147483647 w 267"/>
                <a:gd name="T9" fmla="*/ 2147483647 h 262"/>
                <a:gd name="T10" fmla="*/ 2147483647 w 267"/>
                <a:gd name="T11" fmla="*/ 2147483647 h 262"/>
                <a:gd name="T12" fmla="*/ 2147483647 w 267"/>
                <a:gd name="T13" fmla="*/ 2147483647 h 262"/>
                <a:gd name="T14" fmla="*/ 2147483647 w 267"/>
                <a:gd name="T15" fmla="*/ 2147483647 h 262"/>
                <a:gd name="T16" fmla="*/ 2147483647 w 267"/>
                <a:gd name="T17" fmla="*/ 2147483647 h 262"/>
                <a:gd name="T18" fmla="*/ 2147483647 w 267"/>
                <a:gd name="T19" fmla="*/ 2147483647 h 262"/>
                <a:gd name="T20" fmla="*/ 2147483647 w 267"/>
                <a:gd name="T21" fmla="*/ 2147483647 h 262"/>
                <a:gd name="T22" fmla="*/ 2147483647 w 267"/>
                <a:gd name="T23" fmla="*/ 2147483647 h 262"/>
                <a:gd name="T24" fmla="*/ 2147483647 w 267"/>
                <a:gd name="T25" fmla="*/ 2147483647 h 262"/>
                <a:gd name="T26" fmla="*/ 2147483647 w 267"/>
                <a:gd name="T27" fmla="*/ 2147483647 h 262"/>
                <a:gd name="T28" fmla="*/ 2147483647 w 267"/>
                <a:gd name="T29" fmla="*/ 2147483647 h 262"/>
                <a:gd name="T30" fmla="*/ 2147483647 w 267"/>
                <a:gd name="T31" fmla="*/ 2147483647 h 262"/>
                <a:gd name="T32" fmla="*/ 2147483647 w 267"/>
                <a:gd name="T33" fmla="*/ 2147483647 h 262"/>
                <a:gd name="T34" fmla="*/ 2147483647 w 267"/>
                <a:gd name="T35" fmla="*/ 2147483647 h 262"/>
                <a:gd name="T36" fmla="*/ 0 w 267"/>
                <a:gd name="T37" fmla="*/ 2147483647 h 262"/>
                <a:gd name="T38" fmla="*/ 0 w 267"/>
                <a:gd name="T39" fmla="*/ 2147483647 h 262"/>
                <a:gd name="T40" fmla="*/ 2147483647 w 267"/>
                <a:gd name="T41" fmla="*/ 2147483647 h 262"/>
                <a:gd name="T42" fmla="*/ 2147483647 w 267"/>
                <a:gd name="T43" fmla="*/ 2147483647 h 262"/>
                <a:gd name="T44" fmla="*/ 2147483647 w 267"/>
                <a:gd name="T45" fmla="*/ 0 h 26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67" h="262">
                  <a:moveTo>
                    <a:pt x="122" y="0"/>
                  </a:moveTo>
                  <a:lnTo>
                    <a:pt x="169" y="34"/>
                  </a:lnTo>
                  <a:lnTo>
                    <a:pt x="188" y="81"/>
                  </a:lnTo>
                  <a:lnTo>
                    <a:pt x="198" y="81"/>
                  </a:lnTo>
                  <a:lnTo>
                    <a:pt x="222" y="99"/>
                  </a:lnTo>
                  <a:lnTo>
                    <a:pt x="235" y="131"/>
                  </a:lnTo>
                  <a:lnTo>
                    <a:pt x="250" y="128"/>
                  </a:lnTo>
                  <a:lnTo>
                    <a:pt x="266" y="146"/>
                  </a:lnTo>
                  <a:lnTo>
                    <a:pt x="232" y="198"/>
                  </a:lnTo>
                  <a:lnTo>
                    <a:pt x="240" y="222"/>
                  </a:lnTo>
                  <a:lnTo>
                    <a:pt x="232" y="232"/>
                  </a:lnTo>
                  <a:lnTo>
                    <a:pt x="230" y="243"/>
                  </a:lnTo>
                  <a:lnTo>
                    <a:pt x="203" y="251"/>
                  </a:lnTo>
                  <a:lnTo>
                    <a:pt x="206" y="261"/>
                  </a:lnTo>
                  <a:lnTo>
                    <a:pt x="167" y="235"/>
                  </a:lnTo>
                  <a:lnTo>
                    <a:pt x="104" y="170"/>
                  </a:lnTo>
                  <a:lnTo>
                    <a:pt x="83" y="164"/>
                  </a:lnTo>
                  <a:lnTo>
                    <a:pt x="62" y="146"/>
                  </a:lnTo>
                  <a:lnTo>
                    <a:pt x="0" y="91"/>
                  </a:lnTo>
                  <a:lnTo>
                    <a:pt x="0" y="73"/>
                  </a:lnTo>
                  <a:lnTo>
                    <a:pt x="47" y="26"/>
                  </a:lnTo>
                  <a:lnTo>
                    <a:pt x="47" y="8"/>
                  </a:lnTo>
                  <a:lnTo>
                    <a:pt x="122" y="0"/>
                  </a:lnTo>
                </a:path>
              </a:pathLst>
            </a:custGeom>
            <a:solidFill>
              <a:srgbClr val="FFCCFF"/>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6" name="Freeform 53">
              <a:extLst>
                <a:ext uri="{FF2B5EF4-FFF2-40B4-BE49-F238E27FC236}">
                  <a16:creationId xmlns:a16="http://schemas.microsoft.com/office/drawing/2014/main" id="{897895C0-2143-4778-A401-55F30C891B3B}"/>
                </a:ext>
              </a:extLst>
            </p:cNvPr>
            <p:cNvSpPr>
              <a:spLocks/>
            </p:cNvSpPr>
            <p:nvPr/>
          </p:nvSpPr>
          <p:spPr bwMode="auto">
            <a:xfrm>
              <a:off x="2609850" y="2208610"/>
              <a:ext cx="713185" cy="365522"/>
            </a:xfrm>
            <a:custGeom>
              <a:avLst/>
              <a:gdLst>
                <a:gd name="T0" fmla="*/ 2147483647 w 599"/>
                <a:gd name="T1" fmla="*/ 2147483647 h 307"/>
                <a:gd name="T2" fmla="*/ 2147483647 w 599"/>
                <a:gd name="T3" fmla="*/ 2147483647 h 307"/>
                <a:gd name="T4" fmla="*/ 2147483647 w 599"/>
                <a:gd name="T5" fmla="*/ 2147483647 h 307"/>
                <a:gd name="T6" fmla="*/ 2147483647 w 599"/>
                <a:gd name="T7" fmla="*/ 0 h 307"/>
                <a:gd name="T8" fmla="*/ 2147483647 w 599"/>
                <a:gd name="T9" fmla="*/ 0 h 307"/>
                <a:gd name="T10" fmla="*/ 2147483647 w 599"/>
                <a:gd name="T11" fmla="*/ 2147483647 h 307"/>
                <a:gd name="T12" fmla="*/ 2147483647 w 599"/>
                <a:gd name="T13" fmla="*/ 2147483647 h 307"/>
                <a:gd name="T14" fmla="*/ 2147483647 w 599"/>
                <a:gd name="T15" fmla="*/ 2147483647 h 307"/>
                <a:gd name="T16" fmla="*/ 2147483647 w 599"/>
                <a:gd name="T17" fmla="*/ 2147483647 h 307"/>
                <a:gd name="T18" fmla="*/ 2147483647 w 599"/>
                <a:gd name="T19" fmla="*/ 2147483647 h 307"/>
                <a:gd name="T20" fmla="*/ 2147483647 w 599"/>
                <a:gd name="T21" fmla="*/ 2147483647 h 307"/>
                <a:gd name="T22" fmla="*/ 2147483647 w 599"/>
                <a:gd name="T23" fmla="*/ 2147483647 h 307"/>
                <a:gd name="T24" fmla="*/ 2147483647 w 599"/>
                <a:gd name="T25" fmla="*/ 2147483647 h 307"/>
                <a:gd name="T26" fmla="*/ 2147483647 w 599"/>
                <a:gd name="T27" fmla="*/ 2147483647 h 307"/>
                <a:gd name="T28" fmla="*/ 2147483647 w 599"/>
                <a:gd name="T29" fmla="*/ 2147483647 h 307"/>
                <a:gd name="T30" fmla="*/ 0 w 599"/>
                <a:gd name="T31" fmla="*/ 2147483647 h 307"/>
                <a:gd name="T32" fmla="*/ 2147483647 w 599"/>
                <a:gd name="T33" fmla="*/ 2147483647 h 307"/>
                <a:gd name="T34" fmla="*/ 2147483647 w 599"/>
                <a:gd name="T35" fmla="*/ 2147483647 h 307"/>
                <a:gd name="T36" fmla="*/ 2147483647 w 599"/>
                <a:gd name="T37" fmla="*/ 2147483647 h 307"/>
                <a:gd name="T38" fmla="*/ 2147483647 w 599"/>
                <a:gd name="T39" fmla="*/ 2147483647 h 307"/>
                <a:gd name="T40" fmla="*/ 2147483647 w 599"/>
                <a:gd name="T41" fmla="*/ 2147483647 h 307"/>
                <a:gd name="T42" fmla="*/ 2147483647 w 599"/>
                <a:gd name="T43" fmla="*/ 2147483647 h 307"/>
                <a:gd name="T44" fmla="*/ 2147483647 w 599"/>
                <a:gd name="T45" fmla="*/ 2147483647 h 307"/>
                <a:gd name="T46" fmla="*/ 2147483647 w 599"/>
                <a:gd name="T47" fmla="*/ 2147483647 h 307"/>
                <a:gd name="T48" fmla="*/ 2147483647 w 599"/>
                <a:gd name="T49" fmla="*/ 2147483647 h 30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99" h="307">
                  <a:moveTo>
                    <a:pt x="593" y="125"/>
                  </a:moveTo>
                  <a:lnTo>
                    <a:pt x="593" y="102"/>
                  </a:lnTo>
                  <a:lnTo>
                    <a:pt x="598" y="78"/>
                  </a:lnTo>
                  <a:lnTo>
                    <a:pt x="593" y="0"/>
                  </a:lnTo>
                  <a:lnTo>
                    <a:pt x="329" y="0"/>
                  </a:lnTo>
                  <a:lnTo>
                    <a:pt x="298" y="18"/>
                  </a:lnTo>
                  <a:lnTo>
                    <a:pt x="235" y="70"/>
                  </a:lnTo>
                  <a:lnTo>
                    <a:pt x="170" y="162"/>
                  </a:lnTo>
                  <a:lnTo>
                    <a:pt x="138" y="144"/>
                  </a:lnTo>
                  <a:lnTo>
                    <a:pt x="112" y="157"/>
                  </a:lnTo>
                  <a:lnTo>
                    <a:pt x="86" y="146"/>
                  </a:lnTo>
                  <a:lnTo>
                    <a:pt x="68" y="144"/>
                  </a:lnTo>
                  <a:lnTo>
                    <a:pt x="29" y="165"/>
                  </a:lnTo>
                  <a:lnTo>
                    <a:pt x="29" y="201"/>
                  </a:lnTo>
                  <a:lnTo>
                    <a:pt x="10" y="201"/>
                  </a:lnTo>
                  <a:lnTo>
                    <a:pt x="0" y="298"/>
                  </a:lnTo>
                  <a:lnTo>
                    <a:pt x="133" y="306"/>
                  </a:lnTo>
                  <a:lnTo>
                    <a:pt x="178" y="209"/>
                  </a:lnTo>
                  <a:lnTo>
                    <a:pt x="245" y="185"/>
                  </a:lnTo>
                  <a:lnTo>
                    <a:pt x="266" y="157"/>
                  </a:lnTo>
                  <a:lnTo>
                    <a:pt x="366" y="204"/>
                  </a:lnTo>
                  <a:lnTo>
                    <a:pt x="421" y="146"/>
                  </a:lnTo>
                  <a:lnTo>
                    <a:pt x="496" y="149"/>
                  </a:lnTo>
                  <a:lnTo>
                    <a:pt x="543" y="125"/>
                  </a:lnTo>
                  <a:lnTo>
                    <a:pt x="593" y="125"/>
                  </a:lnTo>
                </a:path>
              </a:pathLst>
            </a:custGeom>
            <a:solidFill>
              <a:srgbClr val="FFFF00"/>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7" name="Freeform 54">
              <a:extLst>
                <a:ext uri="{FF2B5EF4-FFF2-40B4-BE49-F238E27FC236}">
                  <a16:creationId xmlns:a16="http://schemas.microsoft.com/office/drawing/2014/main" id="{9AB7ACE3-9997-4641-B36B-534BAFBB4BBE}"/>
                </a:ext>
              </a:extLst>
            </p:cNvPr>
            <p:cNvSpPr>
              <a:spLocks/>
            </p:cNvSpPr>
            <p:nvPr/>
          </p:nvSpPr>
          <p:spPr bwMode="auto">
            <a:xfrm>
              <a:off x="4444604" y="5372101"/>
              <a:ext cx="1554956" cy="384572"/>
            </a:xfrm>
            <a:custGeom>
              <a:avLst/>
              <a:gdLst>
                <a:gd name="T0" fmla="*/ 2147483647 w 1306"/>
                <a:gd name="T1" fmla="*/ 2147483647 h 323"/>
                <a:gd name="T2" fmla="*/ 2147483647 w 1306"/>
                <a:gd name="T3" fmla="*/ 2147483647 h 323"/>
                <a:gd name="T4" fmla="*/ 2147483647 w 1306"/>
                <a:gd name="T5" fmla="*/ 2147483647 h 323"/>
                <a:gd name="T6" fmla="*/ 2147483647 w 1306"/>
                <a:gd name="T7" fmla="*/ 2147483647 h 323"/>
                <a:gd name="T8" fmla="*/ 2147483647 w 1306"/>
                <a:gd name="T9" fmla="*/ 2147483647 h 323"/>
                <a:gd name="T10" fmla="*/ 2147483647 w 1306"/>
                <a:gd name="T11" fmla="*/ 2147483647 h 323"/>
                <a:gd name="T12" fmla="*/ 2147483647 w 1306"/>
                <a:gd name="T13" fmla="*/ 2147483647 h 323"/>
                <a:gd name="T14" fmla="*/ 2147483647 w 1306"/>
                <a:gd name="T15" fmla="*/ 2147483647 h 323"/>
                <a:gd name="T16" fmla="*/ 2147483647 w 1306"/>
                <a:gd name="T17" fmla="*/ 2147483647 h 323"/>
                <a:gd name="T18" fmla="*/ 2147483647 w 1306"/>
                <a:gd name="T19" fmla="*/ 2147483647 h 323"/>
                <a:gd name="T20" fmla="*/ 2147483647 w 1306"/>
                <a:gd name="T21" fmla="*/ 0 h 323"/>
                <a:gd name="T22" fmla="*/ 2147483647 w 1306"/>
                <a:gd name="T23" fmla="*/ 2147483647 h 323"/>
                <a:gd name="T24" fmla="*/ 0 w 1306"/>
                <a:gd name="T25" fmla="*/ 2147483647 h 323"/>
                <a:gd name="T26" fmla="*/ 2147483647 w 1306"/>
                <a:gd name="T27" fmla="*/ 2147483647 h 323"/>
                <a:gd name="T28" fmla="*/ 2147483647 w 1306"/>
                <a:gd name="T29" fmla="*/ 2147483647 h 323"/>
                <a:gd name="T30" fmla="*/ 2147483647 w 1306"/>
                <a:gd name="T31" fmla="*/ 2147483647 h 323"/>
                <a:gd name="T32" fmla="*/ 2147483647 w 1306"/>
                <a:gd name="T33" fmla="*/ 2147483647 h 323"/>
                <a:gd name="T34" fmla="*/ 2147483647 w 1306"/>
                <a:gd name="T35" fmla="*/ 2147483647 h 323"/>
                <a:gd name="T36" fmla="*/ 2147483647 w 1306"/>
                <a:gd name="T37" fmla="*/ 2147483647 h 323"/>
                <a:gd name="T38" fmla="*/ 2147483647 w 1306"/>
                <a:gd name="T39" fmla="*/ 2147483647 h 323"/>
                <a:gd name="T40" fmla="*/ 2147483647 w 1306"/>
                <a:gd name="T41" fmla="*/ 2147483647 h 323"/>
                <a:gd name="T42" fmla="*/ 2147483647 w 1306"/>
                <a:gd name="T43" fmla="*/ 2147483647 h 323"/>
                <a:gd name="T44" fmla="*/ 2147483647 w 1306"/>
                <a:gd name="T45" fmla="*/ 2147483647 h 323"/>
                <a:gd name="T46" fmla="*/ 2147483647 w 1306"/>
                <a:gd name="T47" fmla="*/ 2147483647 h 3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306" h="323">
                  <a:moveTo>
                    <a:pt x="1199" y="319"/>
                  </a:moveTo>
                  <a:lnTo>
                    <a:pt x="1233" y="284"/>
                  </a:lnTo>
                  <a:lnTo>
                    <a:pt x="1225" y="272"/>
                  </a:lnTo>
                  <a:lnTo>
                    <a:pt x="1247" y="266"/>
                  </a:lnTo>
                  <a:lnTo>
                    <a:pt x="1266" y="220"/>
                  </a:lnTo>
                  <a:lnTo>
                    <a:pt x="1258" y="187"/>
                  </a:lnTo>
                  <a:lnTo>
                    <a:pt x="1268" y="173"/>
                  </a:lnTo>
                  <a:lnTo>
                    <a:pt x="1258" y="76"/>
                  </a:lnTo>
                  <a:lnTo>
                    <a:pt x="1294" y="43"/>
                  </a:lnTo>
                  <a:lnTo>
                    <a:pt x="1289" y="30"/>
                  </a:lnTo>
                  <a:lnTo>
                    <a:pt x="1305" y="0"/>
                  </a:lnTo>
                  <a:lnTo>
                    <a:pt x="48" y="22"/>
                  </a:lnTo>
                  <a:lnTo>
                    <a:pt x="0" y="99"/>
                  </a:lnTo>
                  <a:lnTo>
                    <a:pt x="19" y="145"/>
                  </a:lnTo>
                  <a:lnTo>
                    <a:pt x="29" y="145"/>
                  </a:lnTo>
                  <a:lnTo>
                    <a:pt x="53" y="162"/>
                  </a:lnTo>
                  <a:lnTo>
                    <a:pt x="65" y="193"/>
                  </a:lnTo>
                  <a:lnTo>
                    <a:pt x="80" y="190"/>
                  </a:lnTo>
                  <a:lnTo>
                    <a:pt x="96" y="208"/>
                  </a:lnTo>
                  <a:lnTo>
                    <a:pt x="63" y="258"/>
                  </a:lnTo>
                  <a:lnTo>
                    <a:pt x="70" y="281"/>
                  </a:lnTo>
                  <a:lnTo>
                    <a:pt x="172" y="322"/>
                  </a:lnTo>
                  <a:lnTo>
                    <a:pt x="638" y="319"/>
                  </a:lnTo>
                  <a:lnTo>
                    <a:pt x="1199" y="3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8" name="Freeform 57">
              <a:extLst>
                <a:ext uri="{FF2B5EF4-FFF2-40B4-BE49-F238E27FC236}">
                  <a16:creationId xmlns:a16="http://schemas.microsoft.com/office/drawing/2014/main" id="{5952A469-4146-4FBF-8588-278D8BE55FFE}"/>
                </a:ext>
              </a:extLst>
            </p:cNvPr>
            <p:cNvSpPr>
              <a:spLocks/>
            </p:cNvSpPr>
            <p:nvPr/>
          </p:nvSpPr>
          <p:spPr bwMode="auto">
            <a:xfrm>
              <a:off x="2441973" y="2559844"/>
              <a:ext cx="396478" cy="434579"/>
            </a:xfrm>
            <a:custGeom>
              <a:avLst/>
              <a:gdLst>
                <a:gd name="T0" fmla="*/ 2147483647 w 333"/>
                <a:gd name="T1" fmla="*/ 2147483647 h 365"/>
                <a:gd name="T2" fmla="*/ 2147483647 w 333"/>
                <a:gd name="T3" fmla="*/ 0 h 365"/>
                <a:gd name="T4" fmla="*/ 2147483647 w 333"/>
                <a:gd name="T5" fmla="*/ 2147483647 h 365"/>
                <a:gd name="T6" fmla="*/ 2147483647 w 333"/>
                <a:gd name="T7" fmla="*/ 2147483647 h 365"/>
                <a:gd name="T8" fmla="*/ 2147483647 w 333"/>
                <a:gd name="T9" fmla="*/ 2147483647 h 365"/>
                <a:gd name="T10" fmla="*/ 2147483647 w 333"/>
                <a:gd name="T11" fmla="*/ 2147483647 h 365"/>
                <a:gd name="T12" fmla="*/ 2147483647 w 333"/>
                <a:gd name="T13" fmla="*/ 2147483647 h 365"/>
                <a:gd name="T14" fmla="*/ 2147483647 w 333"/>
                <a:gd name="T15" fmla="*/ 2147483647 h 365"/>
                <a:gd name="T16" fmla="*/ 2147483647 w 333"/>
                <a:gd name="T17" fmla="*/ 2147483647 h 365"/>
                <a:gd name="T18" fmla="*/ 2147483647 w 333"/>
                <a:gd name="T19" fmla="*/ 2147483647 h 365"/>
                <a:gd name="T20" fmla="*/ 2147483647 w 333"/>
                <a:gd name="T21" fmla="*/ 2147483647 h 365"/>
                <a:gd name="T22" fmla="*/ 2147483647 w 333"/>
                <a:gd name="T23" fmla="*/ 2147483647 h 365"/>
                <a:gd name="T24" fmla="*/ 2147483647 w 333"/>
                <a:gd name="T25" fmla="*/ 2147483647 h 365"/>
                <a:gd name="T26" fmla="*/ 2147483647 w 333"/>
                <a:gd name="T27" fmla="*/ 2147483647 h 365"/>
                <a:gd name="T28" fmla="*/ 2147483647 w 333"/>
                <a:gd name="T29" fmla="*/ 2147483647 h 365"/>
                <a:gd name="T30" fmla="*/ 2147483647 w 333"/>
                <a:gd name="T31" fmla="*/ 2147483647 h 365"/>
                <a:gd name="T32" fmla="*/ 2147483647 w 333"/>
                <a:gd name="T33" fmla="*/ 2147483647 h 365"/>
                <a:gd name="T34" fmla="*/ 0 w 333"/>
                <a:gd name="T35" fmla="*/ 2147483647 h 365"/>
                <a:gd name="T36" fmla="*/ 2147483647 w 333"/>
                <a:gd name="T37" fmla="*/ 2147483647 h 365"/>
                <a:gd name="T38" fmla="*/ 2147483647 w 333"/>
                <a:gd name="T39" fmla="*/ 2147483647 h 365"/>
                <a:gd name="T40" fmla="*/ 2147483647 w 333"/>
                <a:gd name="T41" fmla="*/ 2147483647 h 365"/>
                <a:gd name="T42" fmla="*/ 2147483647 w 333"/>
                <a:gd name="T43" fmla="*/ 2147483647 h 365"/>
                <a:gd name="T44" fmla="*/ 2147483647 w 333"/>
                <a:gd name="T45" fmla="*/ 2147483647 h 365"/>
                <a:gd name="T46" fmla="*/ 2147483647 w 333"/>
                <a:gd name="T47" fmla="*/ 2147483647 h 365"/>
                <a:gd name="T48" fmla="*/ 2147483647 w 333"/>
                <a:gd name="T49" fmla="*/ 2147483647 h 365"/>
                <a:gd name="T50" fmla="*/ 2147483647 w 333"/>
                <a:gd name="T51" fmla="*/ 2147483647 h 365"/>
                <a:gd name="T52" fmla="*/ 2147483647 w 333"/>
                <a:gd name="T53" fmla="*/ 2147483647 h 365"/>
                <a:gd name="T54" fmla="*/ 2147483647 w 333"/>
                <a:gd name="T55" fmla="*/ 2147483647 h 365"/>
                <a:gd name="T56" fmla="*/ 2147483647 w 333"/>
                <a:gd name="T57" fmla="*/ 2147483647 h 365"/>
                <a:gd name="T58" fmla="*/ 2147483647 w 333"/>
                <a:gd name="T59" fmla="*/ 2147483647 h 365"/>
                <a:gd name="T60" fmla="*/ 2147483647 w 333"/>
                <a:gd name="T61" fmla="*/ 2147483647 h 365"/>
                <a:gd name="T62" fmla="*/ 2147483647 w 333"/>
                <a:gd name="T63" fmla="*/ 2147483647 h 365"/>
                <a:gd name="T64" fmla="*/ 2147483647 w 333"/>
                <a:gd name="T65" fmla="*/ 2147483647 h 365"/>
                <a:gd name="T66" fmla="*/ 2147483647 w 333"/>
                <a:gd name="T67" fmla="*/ 2147483647 h 3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33" h="365">
                  <a:moveTo>
                    <a:pt x="141" y="3"/>
                  </a:moveTo>
                  <a:lnTo>
                    <a:pt x="94" y="0"/>
                  </a:lnTo>
                  <a:lnTo>
                    <a:pt x="81" y="21"/>
                  </a:lnTo>
                  <a:lnTo>
                    <a:pt x="94" y="47"/>
                  </a:lnTo>
                  <a:lnTo>
                    <a:pt x="104" y="50"/>
                  </a:lnTo>
                  <a:lnTo>
                    <a:pt x="130" y="84"/>
                  </a:lnTo>
                  <a:lnTo>
                    <a:pt x="130" y="102"/>
                  </a:lnTo>
                  <a:lnTo>
                    <a:pt x="112" y="123"/>
                  </a:lnTo>
                  <a:lnTo>
                    <a:pt x="133" y="134"/>
                  </a:lnTo>
                  <a:lnTo>
                    <a:pt x="123" y="160"/>
                  </a:lnTo>
                  <a:lnTo>
                    <a:pt x="123" y="188"/>
                  </a:lnTo>
                  <a:lnTo>
                    <a:pt x="99" y="207"/>
                  </a:lnTo>
                  <a:lnTo>
                    <a:pt x="96" y="217"/>
                  </a:lnTo>
                  <a:lnTo>
                    <a:pt x="89" y="272"/>
                  </a:lnTo>
                  <a:lnTo>
                    <a:pt x="60" y="293"/>
                  </a:lnTo>
                  <a:lnTo>
                    <a:pt x="39" y="335"/>
                  </a:lnTo>
                  <a:lnTo>
                    <a:pt x="28" y="335"/>
                  </a:lnTo>
                  <a:lnTo>
                    <a:pt x="0" y="340"/>
                  </a:lnTo>
                  <a:lnTo>
                    <a:pt x="18" y="364"/>
                  </a:lnTo>
                  <a:lnTo>
                    <a:pt x="49" y="358"/>
                  </a:lnTo>
                  <a:lnTo>
                    <a:pt x="60" y="327"/>
                  </a:lnTo>
                  <a:lnTo>
                    <a:pt x="89" y="319"/>
                  </a:lnTo>
                  <a:lnTo>
                    <a:pt x="104" y="327"/>
                  </a:lnTo>
                  <a:lnTo>
                    <a:pt x="104" y="319"/>
                  </a:lnTo>
                  <a:lnTo>
                    <a:pt x="99" y="311"/>
                  </a:lnTo>
                  <a:lnTo>
                    <a:pt x="141" y="243"/>
                  </a:lnTo>
                  <a:lnTo>
                    <a:pt x="172" y="259"/>
                  </a:lnTo>
                  <a:lnTo>
                    <a:pt x="308" y="217"/>
                  </a:lnTo>
                  <a:lnTo>
                    <a:pt x="332" y="225"/>
                  </a:lnTo>
                  <a:lnTo>
                    <a:pt x="326" y="115"/>
                  </a:lnTo>
                  <a:lnTo>
                    <a:pt x="282" y="8"/>
                  </a:lnTo>
                  <a:lnTo>
                    <a:pt x="274" y="19"/>
                  </a:lnTo>
                  <a:lnTo>
                    <a:pt x="274" y="11"/>
                  </a:lnTo>
                  <a:lnTo>
                    <a:pt x="141" y="3"/>
                  </a:lnTo>
                </a:path>
              </a:pathLst>
            </a:custGeom>
            <a:solidFill>
              <a:srgbClr val="FFFF00"/>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Freeform 63">
              <a:extLst>
                <a:ext uri="{FF2B5EF4-FFF2-40B4-BE49-F238E27FC236}">
                  <a16:creationId xmlns:a16="http://schemas.microsoft.com/office/drawing/2014/main" id="{67264F16-7923-4310-A2E0-0021CD3AF5FB}"/>
                </a:ext>
              </a:extLst>
            </p:cNvPr>
            <p:cNvSpPr>
              <a:spLocks/>
            </p:cNvSpPr>
            <p:nvPr/>
          </p:nvSpPr>
          <p:spPr bwMode="auto">
            <a:xfrm>
              <a:off x="4485085" y="5712619"/>
              <a:ext cx="726281" cy="589360"/>
            </a:xfrm>
            <a:custGeom>
              <a:avLst/>
              <a:gdLst>
                <a:gd name="T0" fmla="*/ 2147483647 w 610"/>
                <a:gd name="T1" fmla="*/ 0 h 495"/>
                <a:gd name="T2" fmla="*/ 2147483647 w 610"/>
                <a:gd name="T3" fmla="*/ 2147483647 h 495"/>
                <a:gd name="T4" fmla="*/ 2147483647 w 610"/>
                <a:gd name="T5" fmla="*/ 2147483647 h 495"/>
                <a:gd name="T6" fmla="*/ 2147483647 w 610"/>
                <a:gd name="T7" fmla="*/ 2147483647 h 495"/>
                <a:gd name="T8" fmla="*/ 2147483647 w 610"/>
                <a:gd name="T9" fmla="*/ 2147483647 h 495"/>
                <a:gd name="T10" fmla="*/ 2147483647 w 610"/>
                <a:gd name="T11" fmla="*/ 2147483647 h 495"/>
                <a:gd name="T12" fmla="*/ 2147483647 w 610"/>
                <a:gd name="T13" fmla="*/ 2147483647 h 495"/>
                <a:gd name="T14" fmla="*/ 2147483647 w 610"/>
                <a:gd name="T15" fmla="*/ 2147483647 h 495"/>
                <a:gd name="T16" fmla="*/ 2147483647 w 610"/>
                <a:gd name="T17" fmla="*/ 2147483647 h 495"/>
                <a:gd name="T18" fmla="*/ 2147483647 w 610"/>
                <a:gd name="T19" fmla="*/ 2147483647 h 495"/>
                <a:gd name="T20" fmla="*/ 2147483647 w 610"/>
                <a:gd name="T21" fmla="*/ 2147483647 h 495"/>
                <a:gd name="T22" fmla="*/ 2147483647 w 610"/>
                <a:gd name="T23" fmla="*/ 2147483647 h 495"/>
                <a:gd name="T24" fmla="*/ 2147483647 w 610"/>
                <a:gd name="T25" fmla="*/ 2147483647 h 495"/>
                <a:gd name="T26" fmla="*/ 2147483647 w 610"/>
                <a:gd name="T27" fmla="*/ 2147483647 h 495"/>
                <a:gd name="T28" fmla="*/ 2147483647 w 610"/>
                <a:gd name="T29" fmla="*/ 2147483647 h 495"/>
                <a:gd name="T30" fmla="*/ 2147483647 w 610"/>
                <a:gd name="T31" fmla="*/ 2147483647 h 495"/>
                <a:gd name="T32" fmla="*/ 2147483647 w 610"/>
                <a:gd name="T33" fmla="*/ 2147483647 h 495"/>
                <a:gd name="T34" fmla="*/ 2147483647 w 610"/>
                <a:gd name="T35" fmla="*/ 2147483647 h 495"/>
                <a:gd name="T36" fmla="*/ 2147483647 w 610"/>
                <a:gd name="T37" fmla="*/ 2147483647 h 495"/>
                <a:gd name="T38" fmla="*/ 2147483647 w 610"/>
                <a:gd name="T39" fmla="*/ 2147483647 h 495"/>
                <a:gd name="T40" fmla="*/ 2147483647 w 610"/>
                <a:gd name="T41" fmla="*/ 2147483647 h 495"/>
                <a:gd name="T42" fmla="*/ 2147483647 w 610"/>
                <a:gd name="T43" fmla="*/ 2147483647 h 495"/>
                <a:gd name="T44" fmla="*/ 0 w 610"/>
                <a:gd name="T45" fmla="*/ 2147483647 h 495"/>
                <a:gd name="T46" fmla="*/ 2147483647 w 610"/>
                <a:gd name="T47" fmla="*/ 2147483647 h 495"/>
                <a:gd name="T48" fmla="*/ 2147483647 w 610"/>
                <a:gd name="T49" fmla="*/ 2147483647 h 495"/>
                <a:gd name="T50" fmla="*/ 2147483647 w 610"/>
                <a:gd name="T51" fmla="*/ 0 h 49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10" h="495">
                  <a:moveTo>
                    <a:pt x="37" y="0"/>
                  </a:moveTo>
                  <a:lnTo>
                    <a:pt x="139" y="42"/>
                  </a:lnTo>
                  <a:lnTo>
                    <a:pt x="609" y="39"/>
                  </a:lnTo>
                  <a:lnTo>
                    <a:pt x="601" y="450"/>
                  </a:lnTo>
                  <a:lnTo>
                    <a:pt x="194" y="494"/>
                  </a:lnTo>
                  <a:lnTo>
                    <a:pt x="194" y="452"/>
                  </a:lnTo>
                  <a:lnTo>
                    <a:pt x="178" y="431"/>
                  </a:lnTo>
                  <a:lnTo>
                    <a:pt x="170" y="421"/>
                  </a:lnTo>
                  <a:lnTo>
                    <a:pt x="178" y="421"/>
                  </a:lnTo>
                  <a:lnTo>
                    <a:pt x="207" y="447"/>
                  </a:lnTo>
                  <a:lnTo>
                    <a:pt x="204" y="421"/>
                  </a:lnTo>
                  <a:lnTo>
                    <a:pt x="176" y="395"/>
                  </a:lnTo>
                  <a:lnTo>
                    <a:pt x="168" y="400"/>
                  </a:lnTo>
                  <a:lnTo>
                    <a:pt x="152" y="418"/>
                  </a:lnTo>
                  <a:lnTo>
                    <a:pt x="144" y="410"/>
                  </a:lnTo>
                  <a:lnTo>
                    <a:pt x="144" y="387"/>
                  </a:lnTo>
                  <a:lnTo>
                    <a:pt x="157" y="376"/>
                  </a:lnTo>
                  <a:lnTo>
                    <a:pt x="139" y="335"/>
                  </a:lnTo>
                  <a:lnTo>
                    <a:pt x="149" y="301"/>
                  </a:lnTo>
                  <a:lnTo>
                    <a:pt x="139" y="246"/>
                  </a:lnTo>
                  <a:lnTo>
                    <a:pt x="63" y="102"/>
                  </a:lnTo>
                  <a:lnTo>
                    <a:pt x="3" y="39"/>
                  </a:lnTo>
                  <a:lnTo>
                    <a:pt x="0" y="29"/>
                  </a:lnTo>
                  <a:lnTo>
                    <a:pt x="27" y="21"/>
                  </a:lnTo>
                  <a:lnTo>
                    <a:pt x="29" y="10"/>
                  </a:lnTo>
                  <a:lnTo>
                    <a:pt x="37" y="0"/>
                  </a:lnTo>
                </a:path>
              </a:pathLst>
            </a:custGeom>
            <a:solidFill>
              <a:srgbClr val="FFCCFF"/>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0" name="Freeform 67">
              <a:extLst>
                <a:ext uri="{FF2B5EF4-FFF2-40B4-BE49-F238E27FC236}">
                  <a16:creationId xmlns:a16="http://schemas.microsoft.com/office/drawing/2014/main" id="{7173E3BD-1B65-404F-A268-A898FA74D2A6}"/>
                </a:ext>
              </a:extLst>
            </p:cNvPr>
            <p:cNvSpPr>
              <a:spLocks/>
            </p:cNvSpPr>
            <p:nvPr/>
          </p:nvSpPr>
          <p:spPr bwMode="auto">
            <a:xfrm>
              <a:off x="2708673" y="4346972"/>
              <a:ext cx="878681" cy="532209"/>
            </a:xfrm>
            <a:custGeom>
              <a:avLst/>
              <a:gdLst>
                <a:gd name="T0" fmla="*/ 2147483647 w 738"/>
                <a:gd name="T1" fmla="*/ 2147483647 h 447"/>
                <a:gd name="T2" fmla="*/ 2147483647 w 738"/>
                <a:gd name="T3" fmla="*/ 2147483647 h 447"/>
                <a:gd name="T4" fmla="*/ 2147483647 w 738"/>
                <a:gd name="T5" fmla="*/ 2147483647 h 447"/>
                <a:gd name="T6" fmla="*/ 2147483647 w 738"/>
                <a:gd name="T7" fmla="*/ 2147483647 h 447"/>
                <a:gd name="T8" fmla="*/ 2147483647 w 738"/>
                <a:gd name="T9" fmla="*/ 2147483647 h 447"/>
                <a:gd name="T10" fmla="*/ 2147483647 w 738"/>
                <a:gd name="T11" fmla="*/ 2147483647 h 447"/>
                <a:gd name="T12" fmla="*/ 2147483647 w 738"/>
                <a:gd name="T13" fmla="*/ 2147483647 h 447"/>
                <a:gd name="T14" fmla="*/ 2147483647 w 738"/>
                <a:gd name="T15" fmla="*/ 2147483647 h 447"/>
                <a:gd name="T16" fmla="*/ 2147483647 w 738"/>
                <a:gd name="T17" fmla="*/ 2147483647 h 447"/>
                <a:gd name="T18" fmla="*/ 2147483647 w 738"/>
                <a:gd name="T19" fmla="*/ 2147483647 h 447"/>
                <a:gd name="T20" fmla="*/ 2147483647 w 738"/>
                <a:gd name="T21" fmla="*/ 2147483647 h 447"/>
                <a:gd name="T22" fmla="*/ 2147483647 w 738"/>
                <a:gd name="T23" fmla="*/ 2147483647 h 447"/>
                <a:gd name="T24" fmla="*/ 2147483647 w 738"/>
                <a:gd name="T25" fmla="*/ 2147483647 h 447"/>
                <a:gd name="T26" fmla="*/ 2147483647 w 738"/>
                <a:gd name="T27" fmla="*/ 2147483647 h 447"/>
                <a:gd name="T28" fmla="*/ 2147483647 w 738"/>
                <a:gd name="T29" fmla="*/ 0 h 447"/>
                <a:gd name="T30" fmla="*/ 0 w 738"/>
                <a:gd name="T31" fmla="*/ 0 h 447"/>
                <a:gd name="T32" fmla="*/ 2147483647 w 738"/>
                <a:gd name="T33" fmla="*/ 2147483647 h 447"/>
                <a:gd name="T34" fmla="*/ 2147483647 w 738"/>
                <a:gd name="T35" fmla="*/ 2147483647 h 447"/>
                <a:gd name="T36" fmla="*/ 2147483647 w 738"/>
                <a:gd name="T37" fmla="*/ 2147483647 h 447"/>
                <a:gd name="T38" fmla="*/ 2147483647 w 738"/>
                <a:gd name="T39" fmla="*/ 2147483647 h 447"/>
                <a:gd name="T40" fmla="*/ 2147483647 w 738"/>
                <a:gd name="T41" fmla="*/ 2147483647 h 447"/>
                <a:gd name="T42" fmla="*/ 2147483647 w 738"/>
                <a:gd name="T43" fmla="*/ 2147483647 h 447"/>
                <a:gd name="T44" fmla="*/ 2147483647 w 738"/>
                <a:gd name="T45" fmla="*/ 2147483647 h 447"/>
                <a:gd name="T46" fmla="*/ 2147483647 w 738"/>
                <a:gd name="T47" fmla="*/ 2147483647 h 447"/>
                <a:gd name="T48" fmla="*/ 2147483647 w 738"/>
                <a:gd name="T49" fmla="*/ 2147483647 h 447"/>
                <a:gd name="T50" fmla="*/ 2147483647 w 738"/>
                <a:gd name="T51" fmla="*/ 2147483647 h 447"/>
                <a:gd name="T52" fmla="*/ 2147483647 w 738"/>
                <a:gd name="T53" fmla="*/ 2147483647 h 447"/>
                <a:gd name="T54" fmla="*/ 2147483647 w 738"/>
                <a:gd name="T55" fmla="*/ 2147483647 h 447"/>
                <a:gd name="T56" fmla="*/ 2147483647 w 738"/>
                <a:gd name="T57" fmla="*/ 2147483647 h 447"/>
                <a:gd name="T58" fmla="*/ 2147483647 w 738"/>
                <a:gd name="T59" fmla="*/ 2147483647 h 447"/>
                <a:gd name="T60" fmla="*/ 2147483647 w 738"/>
                <a:gd name="T61" fmla="*/ 2147483647 h 447"/>
                <a:gd name="T62" fmla="*/ 2147483647 w 738"/>
                <a:gd name="T63" fmla="*/ 2147483647 h 447"/>
                <a:gd name="T64" fmla="*/ 2147483647 w 738"/>
                <a:gd name="T65" fmla="*/ 2147483647 h 447"/>
                <a:gd name="T66" fmla="*/ 2147483647 w 738"/>
                <a:gd name="T67" fmla="*/ 2147483647 h 447"/>
                <a:gd name="T68" fmla="*/ 2147483647 w 738"/>
                <a:gd name="T69" fmla="*/ 2147483647 h 447"/>
                <a:gd name="T70" fmla="*/ 2147483647 w 738"/>
                <a:gd name="T71" fmla="*/ 2147483647 h 447"/>
                <a:gd name="T72" fmla="*/ 2147483647 w 738"/>
                <a:gd name="T73" fmla="*/ 2147483647 h 447"/>
                <a:gd name="T74" fmla="*/ 2147483647 w 738"/>
                <a:gd name="T75" fmla="*/ 2147483647 h 44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38" h="447">
                  <a:moveTo>
                    <a:pt x="732" y="441"/>
                  </a:moveTo>
                  <a:lnTo>
                    <a:pt x="737" y="363"/>
                  </a:lnTo>
                  <a:lnTo>
                    <a:pt x="695" y="347"/>
                  </a:lnTo>
                  <a:lnTo>
                    <a:pt x="701" y="300"/>
                  </a:lnTo>
                  <a:lnTo>
                    <a:pt x="656" y="305"/>
                  </a:lnTo>
                  <a:lnTo>
                    <a:pt x="654" y="261"/>
                  </a:lnTo>
                  <a:lnTo>
                    <a:pt x="601" y="261"/>
                  </a:lnTo>
                  <a:lnTo>
                    <a:pt x="599" y="214"/>
                  </a:lnTo>
                  <a:lnTo>
                    <a:pt x="573" y="216"/>
                  </a:lnTo>
                  <a:lnTo>
                    <a:pt x="570" y="175"/>
                  </a:lnTo>
                  <a:lnTo>
                    <a:pt x="523" y="169"/>
                  </a:lnTo>
                  <a:lnTo>
                    <a:pt x="479" y="130"/>
                  </a:lnTo>
                  <a:lnTo>
                    <a:pt x="481" y="83"/>
                  </a:lnTo>
                  <a:lnTo>
                    <a:pt x="439" y="83"/>
                  </a:lnTo>
                  <a:lnTo>
                    <a:pt x="439" y="0"/>
                  </a:lnTo>
                  <a:lnTo>
                    <a:pt x="0" y="0"/>
                  </a:lnTo>
                  <a:lnTo>
                    <a:pt x="11" y="36"/>
                  </a:lnTo>
                  <a:lnTo>
                    <a:pt x="66" y="75"/>
                  </a:lnTo>
                  <a:lnTo>
                    <a:pt x="126" y="156"/>
                  </a:lnTo>
                  <a:lnTo>
                    <a:pt x="178" y="159"/>
                  </a:lnTo>
                  <a:lnTo>
                    <a:pt x="183" y="216"/>
                  </a:lnTo>
                  <a:lnTo>
                    <a:pt x="170" y="232"/>
                  </a:lnTo>
                  <a:lnTo>
                    <a:pt x="189" y="279"/>
                  </a:lnTo>
                  <a:lnTo>
                    <a:pt x="236" y="305"/>
                  </a:lnTo>
                  <a:lnTo>
                    <a:pt x="267" y="308"/>
                  </a:lnTo>
                  <a:lnTo>
                    <a:pt x="280" y="329"/>
                  </a:lnTo>
                  <a:lnTo>
                    <a:pt x="267" y="389"/>
                  </a:lnTo>
                  <a:lnTo>
                    <a:pt x="267" y="413"/>
                  </a:lnTo>
                  <a:lnTo>
                    <a:pt x="322" y="394"/>
                  </a:lnTo>
                  <a:lnTo>
                    <a:pt x="398" y="439"/>
                  </a:lnTo>
                  <a:lnTo>
                    <a:pt x="395" y="389"/>
                  </a:lnTo>
                  <a:lnTo>
                    <a:pt x="447" y="376"/>
                  </a:lnTo>
                  <a:lnTo>
                    <a:pt x="481" y="337"/>
                  </a:lnTo>
                  <a:lnTo>
                    <a:pt x="581" y="376"/>
                  </a:lnTo>
                  <a:lnTo>
                    <a:pt x="625" y="405"/>
                  </a:lnTo>
                  <a:lnTo>
                    <a:pt x="654" y="405"/>
                  </a:lnTo>
                  <a:lnTo>
                    <a:pt x="711" y="446"/>
                  </a:lnTo>
                  <a:lnTo>
                    <a:pt x="732" y="441"/>
                  </a:lnTo>
                </a:path>
              </a:pathLst>
            </a:custGeom>
            <a:solidFill>
              <a:srgbClr val="996633"/>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1" name="Freeform 68">
              <a:extLst>
                <a:ext uri="{FF2B5EF4-FFF2-40B4-BE49-F238E27FC236}">
                  <a16:creationId xmlns:a16="http://schemas.microsoft.com/office/drawing/2014/main" id="{5B5FB115-E8BD-425A-B82F-075F2EE197E5}"/>
                </a:ext>
              </a:extLst>
            </p:cNvPr>
            <p:cNvSpPr>
              <a:spLocks/>
            </p:cNvSpPr>
            <p:nvPr/>
          </p:nvSpPr>
          <p:spPr bwMode="auto">
            <a:xfrm>
              <a:off x="2124075" y="3186113"/>
              <a:ext cx="197644" cy="325041"/>
            </a:xfrm>
            <a:custGeom>
              <a:avLst/>
              <a:gdLst>
                <a:gd name="T0" fmla="*/ 2147483647 w 166"/>
                <a:gd name="T1" fmla="*/ 2147483647 h 273"/>
                <a:gd name="T2" fmla="*/ 2147483647 w 166"/>
                <a:gd name="T3" fmla="*/ 2147483647 h 273"/>
                <a:gd name="T4" fmla="*/ 2147483647 w 166"/>
                <a:gd name="T5" fmla="*/ 2147483647 h 273"/>
                <a:gd name="T6" fmla="*/ 2147483647 w 166"/>
                <a:gd name="T7" fmla="*/ 2147483647 h 273"/>
                <a:gd name="T8" fmla="*/ 2147483647 w 166"/>
                <a:gd name="T9" fmla="*/ 2147483647 h 273"/>
                <a:gd name="T10" fmla="*/ 2147483647 w 166"/>
                <a:gd name="T11" fmla="*/ 2147483647 h 273"/>
                <a:gd name="T12" fmla="*/ 2147483647 w 166"/>
                <a:gd name="T13" fmla="*/ 2147483647 h 273"/>
                <a:gd name="T14" fmla="*/ 2147483647 w 166"/>
                <a:gd name="T15" fmla="*/ 2147483647 h 273"/>
                <a:gd name="T16" fmla="*/ 2147483647 w 166"/>
                <a:gd name="T17" fmla="*/ 2147483647 h 273"/>
                <a:gd name="T18" fmla="*/ 2147483647 w 166"/>
                <a:gd name="T19" fmla="*/ 2147483647 h 273"/>
                <a:gd name="T20" fmla="*/ 2147483647 w 166"/>
                <a:gd name="T21" fmla="*/ 2147483647 h 273"/>
                <a:gd name="T22" fmla="*/ 2147483647 w 166"/>
                <a:gd name="T23" fmla="*/ 0 h 273"/>
                <a:gd name="T24" fmla="*/ 2147483647 w 166"/>
                <a:gd name="T25" fmla="*/ 2147483647 h 273"/>
                <a:gd name="T26" fmla="*/ 2147483647 w 166"/>
                <a:gd name="T27" fmla="*/ 0 h 273"/>
                <a:gd name="T28" fmla="*/ 2147483647 w 166"/>
                <a:gd name="T29" fmla="*/ 2147483647 h 273"/>
                <a:gd name="T30" fmla="*/ 2147483647 w 166"/>
                <a:gd name="T31" fmla="*/ 2147483647 h 273"/>
                <a:gd name="T32" fmla="*/ 0 w 166"/>
                <a:gd name="T33" fmla="*/ 2147483647 h 273"/>
                <a:gd name="T34" fmla="*/ 2147483647 w 166"/>
                <a:gd name="T35" fmla="*/ 2147483647 h 273"/>
                <a:gd name="T36" fmla="*/ 2147483647 w 166"/>
                <a:gd name="T37" fmla="*/ 2147483647 h 273"/>
                <a:gd name="T38" fmla="*/ 2147483647 w 166"/>
                <a:gd name="T39" fmla="*/ 2147483647 h 273"/>
                <a:gd name="T40" fmla="*/ 2147483647 w 166"/>
                <a:gd name="T41" fmla="*/ 2147483647 h 273"/>
                <a:gd name="T42" fmla="*/ 2147483647 w 166"/>
                <a:gd name="T43" fmla="*/ 2147483647 h 273"/>
                <a:gd name="T44" fmla="*/ 2147483647 w 166"/>
                <a:gd name="T45" fmla="*/ 2147483647 h 273"/>
                <a:gd name="T46" fmla="*/ 2147483647 w 166"/>
                <a:gd name="T47" fmla="*/ 2147483647 h 273"/>
                <a:gd name="T48" fmla="*/ 2147483647 w 166"/>
                <a:gd name="T49" fmla="*/ 2147483647 h 273"/>
                <a:gd name="T50" fmla="*/ 2147483647 w 166"/>
                <a:gd name="T51" fmla="*/ 2147483647 h 273"/>
                <a:gd name="T52" fmla="*/ 2147483647 w 166"/>
                <a:gd name="T53" fmla="*/ 2147483647 h 273"/>
                <a:gd name="T54" fmla="*/ 2147483647 w 166"/>
                <a:gd name="T55" fmla="*/ 2147483647 h 273"/>
                <a:gd name="T56" fmla="*/ 2147483647 w 166"/>
                <a:gd name="T57" fmla="*/ 2147483647 h 273"/>
                <a:gd name="T58" fmla="*/ 2147483647 w 166"/>
                <a:gd name="T59" fmla="*/ 2147483647 h 27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6" h="273">
                  <a:moveTo>
                    <a:pt x="139" y="204"/>
                  </a:moveTo>
                  <a:lnTo>
                    <a:pt x="121" y="189"/>
                  </a:lnTo>
                  <a:lnTo>
                    <a:pt x="116" y="158"/>
                  </a:lnTo>
                  <a:lnTo>
                    <a:pt x="121" y="123"/>
                  </a:lnTo>
                  <a:lnTo>
                    <a:pt x="139" y="125"/>
                  </a:lnTo>
                  <a:lnTo>
                    <a:pt x="165" y="108"/>
                  </a:lnTo>
                  <a:lnTo>
                    <a:pt x="145" y="88"/>
                  </a:lnTo>
                  <a:lnTo>
                    <a:pt x="113" y="72"/>
                  </a:lnTo>
                  <a:lnTo>
                    <a:pt x="89" y="52"/>
                  </a:lnTo>
                  <a:lnTo>
                    <a:pt x="55" y="42"/>
                  </a:lnTo>
                  <a:lnTo>
                    <a:pt x="59" y="22"/>
                  </a:lnTo>
                  <a:lnTo>
                    <a:pt x="49" y="0"/>
                  </a:lnTo>
                  <a:lnTo>
                    <a:pt x="32" y="5"/>
                  </a:lnTo>
                  <a:lnTo>
                    <a:pt x="10" y="0"/>
                  </a:lnTo>
                  <a:lnTo>
                    <a:pt x="8" y="17"/>
                  </a:lnTo>
                  <a:lnTo>
                    <a:pt x="15" y="40"/>
                  </a:lnTo>
                  <a:lnTo>
                    <a:pt x="0" y="45"/>
                  </a:lnTo>
                  <a:lnTo>
                    <a:pt x="8" y="91"/>
                  </a:lnTo>
                  <a:lnTo>
                    <a:pt x="20" y="95"/>
                  </a:lnTo>
                  <a:lnTo>
                    <a:pt x="27" y="105"/>
                  </a:lnTo>
                  <a:lnTo>
                    <a:pt x="35" y="141"/>
                  </a:lnTo>
                  <a:lnTo>
                    <a:pt x="44" y="144"/>
                  </a:lnTo>
                  <a:lnTo>
                    <a:pt x="44" y="171"/>
                  </a:lnTo>
                  <a:lnTo>
                    <a:pt x="37" y="214"/>
                  </a:lnTo>
                  <a:lnTo>
                    <a:pt x="44" y="231"/>
                  </a:lnTo>
                  <a:lnTo>
                    <a:pt x="59" y="249"/>
                  </a:lnTo>
                  <a:lnTo>
                    <a:pt x="72" y="272"/>
                  </a:lnTo>
                  <a:lnTo>
                    <a:pt x="72" y="249"/>
                  </a:lnTo>
                  <a:lnTo>
                    <a:pt x="133" y="236"/>
                  </a:lnTo>
                  <a:lnTo>
                    <a:pt x="139" y="20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2" name="Freeform 69">
              <a:extLst>
                <a:ext uri="{FF2B5EF4-FFF2-40B4-BE49-F238E27FC236}">
                  <a16:creationId xmlns:a16="http://schemas.microsoft.com/office/drawing/2014/main" id="{BCB45DB8-B357-4DF4-8617-5E16E26EF23B}"/>
                </a:ext>
              </a:extLst>
            </p:cNvPr>
            <p:cNvSpPr>
              <a:spLocks/>
            </p:cNvSpPr>
            <p:nvPr/>
          </p:nvSpPr>
          <p:spPr bwMode="auto">
            <a:xfrm>
              <a:off x="2125266" y="3186113"/>
              <a:ext cx="209550" cy="336947"/>
            </a:xfrm>
            <a:custGeom>
              <a:avLst/>
              <a:gdLst>
                <a:gd name="T0" fmla="*/ 2147483647 w 176"/>
                <a:gd name="T1" fmla="*/ 2147483647 h 283"/>
                <a:gd name="T2" fmla="*/ 2147483647 w 176"/>
                <a:gd name="T3" fmla="*/ 2147483647 h 283"/>
                <a:gd name="T4" fmla="*/ 2147483647 w 176"/>
                <a:gd name="T5" fmla="*/ 2147483647 h 283"/>
                <a:gd name="T6" fmla="*/ 2147483647 w 176"/>
                <a:gd name="T7" fmla="*/ 2147483647 h 283"/>
                <a:gd name="T8" fmla="*/ 2147483647 w 176"/>
                <a:gd name="T9" fmla="*/ 2147483647 h 283"/>
                <a:gd name="T10" fmla="*/ 2147483647 w 176"/>
                <a:gd name="T11" fmla="*/ 2147483647 h 283"/>
                <a:gd name="T12" fmla="*/ 2147483647 w 176"/>
                <a:gd name="T13" fmla="*/ 2147483647 h 283"/>
                <a:gd name="T14" fmla="*/ 2147483647 w 176"/>
                <a:gd name="T15" fmla="*/ 2147483647 h 283"/>
                <a:gd name="T16" fmla="*/ 2147483647 w 176"/>
                <a:gd name="T17" fmla="*/ 2147483647 h 283"/>
                <a:gd name="T18" fmla="*/ 2147483647 w 176"/>
                <a:gd name="T19" fmla="*/ 2147483647 h 283"/>
                <a:gd name="T20" fmla="*/ 2147483647 w 176"/>
                <a:gd name="T21" fmla="*/ 2147483647 h 283"/>
                <a:gd name="T22" fmla="*/ 2147483647 w 176"/>
                <a:gd name="T23" fmla="*/ 0 h 283"/>
                <a:gd name="T24" fmla="*/ 2147483647 w 176"/>
                <a:gd name="T25" fmla="*/ 2147483647 h 283"/>
                <a:gd name="T26" fmla="*/ 2147483647 w 176"/>
                <a:gd name="T27" fmla="*/ 0 h 283"/>
                <a:gd name="T28" fmla="*/ 2147483647 w 176"/>
                <a:gd name="T29" fmla="*/ 2147483647 h 283"/>
                <a:gd name="T30" fmla="*/ 2147483647 w 176"/>
                <a:gd name="T31" fmla="*/ 2147483647 h 283"/>
                <a:gd name="T32" fmla="*/ 0 w 176"/>
                <a:gd name="T33" fmla="*/ 2147483647 h 283"/>
                <a:gd name="T34" fmla="*/ 2147483647 w 176"/>
                <a:gd name="T35" fmla="*/ 2147483647 h 283"/>
                <a:gd name="T36" fmla="*/ 2147483647 w 176"/>
                <a:gd name="T37" fmla="*/ 2147483647 h 283"/>
                <a:gd name="T38" fmla="*/ 2147483647 w 176"/>
                <a:gd name="T39" fmla="*/ 2147483647 h 283"/>
                <a:gd name="T40" fmla="*/ 2147483647 w 176"/>
                <a:gd name="T41" fmla="*/ 2147483647 h 283"/>
                <a:gd name="T42" fmla="*/ 2147483647 w 176"/>
                <a:gd name="T43" fmla="*/ 2147483647 h 283"/>
                <a:gd name="T44" fmla="*/ 2147483647 w 176"/>
                <a:gd name="T45" fmla="*/ 2147483647 h 283"/>
                <a:gd name="T46" fmla="*/ 2147483647 w 176"/>
                <a:gd name="T47" fmla="*/ 2147483647 h 283"/>
                <a:gd name="T48" fmla="*/ 2147483647 w 176"/>
                <a:gd name="T49" fmla="*/ 2147483647 h 283"/>
                <a:gd name="T50" fmla="*/ 2147483647 w 176"/>
                <a:gd name="T51" fmla="*/ 2147483647 h 283"/>
                <a:gd name="T52" fmla="*/ 2147483647 w 176"/>
                <a:gd name="T53" fmla="*/ 2147483647 h 283"/>
                <a:gd name="T54" fmla="*/ 2147483647 w 176"/>
                <a:gd name="T55" fmla="*/ 2147483647 h 283"/>
                <a:gd name="T56" fmla="*/ 2147483647 w 176"/>
                <a:gd name="T57" fmla="*/ 2147483647 h 283"/>
                <a:gd name="T58" fmla="*/ 2147483647 w 176"/>
                <a:gd name="T59" fmla="*/ 2147483647 h 28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76" h="283">
                  <a:moveTo>
                    <a:pt x="147" y="211"/>
                  </a:moveTo>
                  <a:lnTo>
                    <a:pt x="128" y="196"/>
                  </a:lnTo>
                  <a:lnTo>
                    <a:pt x="123" y="164"/>
                  </a:lnTo>
                  <a:lnTo>
                    <a:pt x="128" y="128"/>
                  </a:lnTo>
                  <a:lnTo>
                    <a:pt x="147" y="130"/>
                  </a:lnTo>
                  <a:lnTo>
                    <a:pt x="175" y="112"/>
                  </a:lnTo>
                  <a:lnTo>
                    <a:pt x="154" y="91"/>
                  </a:lnTo>
                  <a:lnTo>
                    <a:pt x="120" y="75"/>
                  </a:lnTo>
                  <a:lnTo>
                    <a:pt x="94" y="54"/>
                  </a:lnTo>
                  <a:lnTo>
                    <a:pt x="58" y="44"/>
                  </a:lnTo>
                  <a:lnTo>
                    <a:pt x="63" y="23"/>
                  </a:lnTo>
                  <a:lnTo>
                    <a:pt x="52" y="0"/>
                  </a:lnTo>
                  <a:lnTo>
                    <a:pt x="34" y="5"/>
                  </a:lnTo>
                  <a:lnTo>
                    <a:pt x="11" y="0"/>
                  </a:lnTo>
                  <a:lnTo>
                    <a:pt x="8" y="18"/>
                  </a:lnTo>
                  <a:lnTo>
                    <a:pt x="16" y="41"/>
                  </a:lnTo>
                  <a:lnTo>
                    <a:pt x="0" y="47"/>
                  </a:lnTo>
                  <a:lnTo>
                    <a:pt x="8" y="94"/>
                  </a:lnTo>
                  <a:lnTo>
                    <a:pt x="21" y="99"/>
                  </a:lnTo>
                  <a:lnTo>
                    <a:pt x="29" y="109"/>
                  </a:lnTo>
                  <a:lnTo>
                    <a:pt x="37" y="146"/>
                  </a:lnTo>
                  <a:lnTo>
                    <a:pt x="47" y="149"/>
                  </a:lnTo>
                  <a:lnTo>
                    <a:pt x="47" y="177"/>
                  </a:lnTo>
                  <a:lnTo>
                    <a:pt x="39" y="222"/>
                  </a:lnTo>
                  <a:lnTo>
                    <a:pt x="47" y="240"/>
                  </a:lnTo>
                  <a:lnTo>
                    <a:pt x="63" y="258"/>
                  </a:lnTo>
                  <a:lnTo>
                    <a:pt x="76" y="282"/>
                  </a:lnTo>
                  <a:lnTo>
                    <a:pt x="76" y="258"/>
                  </a:lnTo>
                  <a:lnTo>
                    <a:pt x="141" y="245"/>
                  </a:lnTo>
                  <a:lnTo>
                    <a:pt x="147" y="211"/>
                  </a:lnTo>
                </a:path>
              </a:pathLst>
            </a:custGeom>
            <a:solidFill>
              <a:srgbClr val="7030A0"/>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3" name="Freeform 70">
              <a:extLst>
                <a:ext uri="{FF2B5EF4-FFF2-40B4-BE49-F238E27FC236}">
                  <a16:creationId xmlns:a16="http://schemas.microsoft.com/office/drawing/2014/main" id="{95408D56-8D83-48D1-B44E-AB8A6F9E059E}"/>
                </a:ext>
              </a:extLst>
            </p:cNvPr>
            <p:cNvSpPr>
              <a:spLocks/>
            </p:cNvSpPr>
            <p:nvPr/>
          </p:nvSpPr>
          <p:spPr bwMode="auto">
            <a:xfrm>
              <a:off x="2201466" y="4833938"/>
              <a:ext cx="565547" cy="417910"/>
            </a:xfrm>
            <a:custGeom>
              <a:avLst/>
              <a:gdLst>
                <a:gd name="T0" fmla="*/ 2147483647 w 475"/>
                <a:gd name="T1" fmla="*/ 2147483647 h 351"/>
                <a:gd name="T2" fmla="*/ 2147483647 w 475"/>
                <a:gd name="T3" fmla="*/ 2147483647 h 351"/>
                <a:gd name="T4" fmla="*/ 2147483647 w 475"/>
                <a:gd name="T5" fmla="*/ 2147483647 h 351"/>
                <a:gd name="T6" fmla="*/ 2147483647 w 475"/>
                <a:gd name="T7" fmla="*/ 2147483647 h 351"/>
                <a:gd name="T8" fmla="*/ 2147483647 w 475"/>
                <a:gd name="T9" fmla="*/ 2147483647 h 351"/>
                <a:gd name="T10" fmla="*/ 2147483647 w 475"/>
                <a:gd name="T11" fmla="*/ 2147483647 h 351"/>
                <a:gd name="T12" fmla="*/ 2147483647 w 475"/>
                <a:gd name="T13" fmla="*/ 0 h 351"/>
                <a:gd name="T14" fmla="*/ 2147483647 w 475"/>
                <a:gd name="T15" fmla="*/ 2147483647 h 351"/>
                <a:gd name="T16" fmla="*/ 2147483647 w 475"/>
                <a:gd name="T17" fmla="*/ 2147483647 h 351"/>
                <a:gd name="T18" fmla="*/ 2147483647 w 475"/>
                <a:gd name="T19" fmla="*/ 2147483647 h 351"/>
                <a:gd name="T20" fmla="*/ 2147483647 w 475"/>
                <a:gd name="T21" fmla="*/ 2147483647 h 351"/>
                <a:gd name="T22" fmla="*/ 2147483647 w 475"/>
                <a:gd name="T23" fmla="*/ 2147483647 h 351"/>
                <a:gd name="T24" fmla="*/ 0 w 475"/>
                <a:gd name="T25" fmla="*/ 2147483647 h 351"/>
                <a:gd name="T26" fmla="*/ 2147483647 w 475"/>
                <a:gd name="T27" fmla="*/ 2147483647 h 351"/>
                <a:gd name="T28" fmla="*/ 2147483647 w 475"/>
                <a:gd name="T29" fmla="*/ 2147483647 h 351"/>
                <a:gd name="T30" fmla="*/ 2147483647 w 475"/>
                <a:gd name="T31" fmla="*/ 2147483647 h 351"/>
                <a:gd name="T32" fmla="*/ 2147483647 w 475"/>
                <a:gd name="T33" fmla="*/ 2147483647 h 351"/>
                <a:gd name="T34" fmla="*/ 2147483647 w 475"/>
                <a:gd name="T35" fmla="*/ 2147483647 h 351"/>
                <a:gd name="T36" fmla="*/ 2147483647 w 475"/>
                <a:gd name="T37" fmla="*/ 2147483647 h 351"/>
                <a:gd name="T38" fmla="*/ 2147483647 w 475"/>
                <a:gd name="T39" fmla="*/ 2147483647 h 351"/>
                <a:gd name="T40" fmla="*/ 2147483647 w 475"/>
                <a:gd name="T41" fmla="*/ 2147483647 h 351"/>
                <a:gd name="T42" fmla="*/ 2147483647 w 475"/>
                <a:gd name="T43" fmla="*/ 2147483647 h 351"/>
                <a:gd name="T44" fmla="*/ 2147483647 w 475"/>
                <a:gd name="T45" fmla="*/ 2147483647 h 351"/>
                <a:gd name="T46" fmla="*/ 2147483647 w 475"/>
                <a:gd name="T47" fmla="*/ 2147483647 h 351"/>
                <a:gd name="T48" fmla="*/ 2147483647 w 475"/>
                <a:gd name="T49" fmla="*/ 2147483647 h 351"/>
                <a:gd name="T50" fmla="*/ 2147483647 w 475"/>
                <a:gd name="T51" fmla="*/ 2147483647 h 3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75" h="351">
                  <a:moveTo>
                    <a:pt x="469" y="101"/>
                  </a:moveTo>
                  <a:lnTo>
                    <a:pt x="458" y="101"/>
                  </a:lnTo>
                  <a:lnTo>
                    <a:pt x="438" y="106"/>
                  </a:lnTo>
                  <a:lnTo>
                    <a:pt x="382" y="66"/>
                  </a:lnTo>
                  <a:lnTo>
                    <a:pt x="354" y="66"/>
                  </a:lnTo>
                  <a:lnTo>
                    <a:pt x="310" y="38"/>
                  </a:lnTo>
                  <a:lnTo>
                    <a:pt x="213" y="0"/>
                  </a:lnTo>
                  <a:lnTo>
                    <a:pt x="179" y="38"/>
                  </a:lnTo>
                  <a:lnTo>
                    <a:pt x="128" y="51"/>
                  </a:lnTo>
                  <a:lnTo>
                    <a:pt x="131" y="99"/>
                  </a:lnTo>
                  <a:lnTo>
                    <a:pt x="57" y="55"/>
                  </a:lnTo>
                  <a:lnTo>
                    <a:pt x="3" y="74"/>
                  </a:lnTo>
                  <a:lnTo>
                    <a:pt x="0" y="84"/>
                  </a:lnTo>
                  <a:lnTo>
                    <a:pt x="19" y="120"/>
                  </a:lnTo>
                  <a:lnTo>
                    <a:pt x="11" y="145"/>
                  </a:lnTo>
                  <a:lnTo>
                    <a:pt x="19" y="180"/>
                  </a:lnTo>
                  <a:lnTo>
                    <a:pt x="3" y="241"/>
                  </a:lnTo>
                  <a:lnTo>
                    <a:pt x="8" y="264"/>
                  </a:lnTo>
                  <a:lnTo>
                    <a:pt x="54" y="274"/>
                  </a:lnTo>
                  <a:lnTo>
                    <a:pt x="79" y="315"/>
                  </a:lnTo>
                  <a:lnTo>
                    <a:pt x="271" y="317"/>
                  </a:lnTo>
                  <a:lnTo>
                    <a:pt x="295" y="333"/>
                  </a:lnTo>
                  <a:lnTo>
                    <a:pt x="384" y="343"/>
                  </a:lnTo>
                  <a:lnTo>
                    <a:pt x="417" y="333"/>
                  </a:lnTo>
                  <a:lnTo>
                    <a:pt x="474" y="350"/>
                  </a:lnTo>
                  <a:lnTo>
                    <a:pt x="469" y="10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4" name="Freeform 71">
              <a:extLst>
                <a:ext uri="{FF2B5EF4-FFF2-40B4-BE49-F238E27FC236}">
                  <a16:creationId xmlns:a16="http://schemas.microsoft.com/office/drawing/2014/main" id="{3117C06F-8B77-43A7-B5DD-E172602378A8}"/>
                </a:ext>
              </a:extLst>
            </p:cNvPr>
            <p:cNvSpPr>
              <a:spLocks/>
            </p:cNvSpPr>
            <p:nvPr/>
          </p:nvSpPr>
          <p:spPr bwMode="auto">
            <a:xfrm>
              <a:off x="3022998" y="4748213"/>
              <a:ext cx="577453" cy="429816"/>
            </a:xfrm>
            <a:custGeom>
              <a:avLst/>
              <a:gdLst>
                <a:gd name="T0" fmla="*/ 2147483647 w 485"/>
                <a:gd name="T1" fmla="*/ 2147483647 h 361"/>
                <a:gd name="T2" fmla="*/ 2147483647 w 485"/>
                <a:gd name="T3" fmla="*/ 2147483647 h 361"/>
                <a:gd name="T4" fmla="*/ 2147483647 w 485"/>
                <a:gd name="T5" fmla="*/ 2147483647 h 361"/>
                <a:gd name="T6" fmla="*/ 2147483647 w 485"/>
                <a:gd name="T7" fmla="*/ 2147483647 h 361"/>
                <a:gd name="T8" fmla="*/ 2147483647 w 485"/>
                <a:gd name="T9" fmla="*/ 2147483647 h 361"/>
                <a:gd name="T10" fmla="*/ 2147483647 w 485"/>
                <a:gd name="T11" fmla="*/ 2147483647 h 361"/>
                <a:gd name="T12" fmla="*/ 2147483647 w 485"/>
                <a:gd name="T13" fmla="*/ 0 h 361"/>
                <a:gd name="T14" fmla="*/ 2147483647 w 485"/>
                <a:gd name="T15" fmla="*/ 2147483647 h 361"/>
                <a:gd name="T16" fmla="*/ 2147483647 w 485"/>
                <a:gd name="T17" fmla="*/ 2147483647 h 361"/>
                <a:gd name="T18" fmla="*/ 2147483647 w 485"/>
                <a:gd name="T19" fmla="*/ 2147483647 h 361"/>
                <a:gd name="T20" fmla="*/ 2147483647 w 485"/>
                <a:gd name="T21" fmla="*/ 2147483647 h 361"/>
                <a:gd name="T22" fmla="*/ 2147483647 w 485"/>
                <a:gd name="T23" fmla="*/ 2147483647 h 361"/>
                <a:gd name="T24" fmla="*/ 0 w 485"/>
                <a:gd name="T25" fmla="*/ 2147483647 h 361"/>
                <a:gd name="T26" fmla="*/ 2147483647 w 485"/>
                <a:gd name="T27" fmla="*/ 2147483647 h 361"/>
                <a:gd name="T28" fmla="*/ 2147483647 w 485"/>
                <a:gd name="T29" fmla="*/ 2147483647 h 361"/>
                <a:gd name="T30" fmla="*/ 2147483647 w 485"/>
                <a:gd name="T31" fmla="*/ 2147483647 h 361"/>
                <a:gd name="T32" fmla="*/ 2147483647 w 485"/>
                <a:gd name="T33" fmla="*/ 2147483647 h 361"/>
                <a:gd name="T34" fmla="*/ 2147483647 w 485"/>
                <a:gd name="T35" fmla="*/ 2147483647 h 361"/>
                <a:gd name="T36" fmla="*/ 2147483647 w 485"/>
                <a:gd name="T37" fmla="*/ 2147483647 h 361"/>
                <a:gd name="T38" fmla="*/ 2147483647 w 485"/>
                <a:gd name="T39" fmla="*/ 2147483647 h 361"/>
                <a:gd name="T40" fmla="*/ 2147483647 w 485"/>
                <a:gd name="T41" fmla="*/ 2147483647 h 361"/>
                <a:gd name="T42" fmla="*/ 2147483647 w 485"/>
                <a:gd name="T43" fmla="*/ 2147483647 h 361"/>
                <a:gd name="T44" fmla="*/ 2147483647 w 485"/>
                <a:gd name="T45" fmla="*/ 2147483647 h 361"/>
                <a:gd name="T46" fmla="*/ 2147483647 w 485"/>
                <a:gd name="T47" fmla="*/ 2147483647 h 361"/>
                <a:gd name="T48" fmla="*/ 2147483647 w 485"/>
                <a:gd name="T49" fmla="*/ 2147483647 h 361"/>
                <a:gd name="T50" fmla="*/ 2147483647 w 485"/>
                <a:gd name="T51" fmla="*/ 2147483647 h 36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85" h="361">
                  <a:moveTo>
                    <a:pt x="479" y="104"/>
                  </a:moveTo>
                  <a:lnTo>
                    <a:pt x="468" y="104"/>
                  </a:lnTo>
                  <a:lnTo>
                    <a:pt x="447" y="109"/>
                  </a:lnTo>
                  <a:lnTo>
                    <a:pt x="390" y="68"/>
                  </a:lnTo>
                  <a:lnTo>
                    <a:pt x="361" y="68"/>
                  </a:lnTo>
                  <a:lnTo>
                    <a:pt x="317" y="39"/>
                  </a:lnTo>
                  <a:lnTo>
                    <a:pt x="217" y="0"/>
                  </a:lnTo>
                  <a:lnTo>
                    <a:pt x="183" y="39"/>
                  </a:lnTo>
                  <a:lnTo>
                    <a:pt x="131" y="52"/>
                  </a:lnTo>
                  <a:lnTo>
                    <a:pt x="134" y="102"/>
                  </a:lnTo>
                  <a:lnTo>
                    <a:pt x="58" y="57"/>
                  </a:lnTo>
                  <a:lnTo>
                    <a:pt x="3" y="76"/>
                  </a:lnTo>
                  <a:lnTo>
                    <a:pt x="0" y="86"/>
                  </a:lnTo>
                  <a:lnTo>
                    <a:pt x="19" y="123"/>
                  </a:lnTo>
                  <a:lnTo>
                    <a:pt x="11" y="149"/>
                  </a:lnTo>
                  <a:lnTo>
                    <a:pt x="19" y="185"/>
                  </a:lnTo>
                  <a:lnTo>
                    <a:pt x="3" y="248"/>
                  </a:lnTo>
                  <a:lnTo>
                    <a:pt x="8" y="272"/>
                  </a:lnTo>
                  <a:lnTo>
                    <a:pt x="55" y="282"/>
                  </a:lnTo>
                  <a:lnTo>
                    <a:pt x="81" y="324"/>
                  </a:lnTo>
                  <a:lnTo>
                    <a:pt x="277" y="326"/>
                  </a:lnTo>
                  <a:lnTo>
                    <a:pt x="301" y="342"/>
                  </a:lnTo>
                  <a:lnTo>
                    <a:pt x="392" y="353"/>
                  </a:lnTo>
                  <a:lnTo>
                    <a:pt x="426" y="342"/>
                  </a:lnTo>
                  <a:lnTo>
                    <a:pt x="484" y="360"/>
                  </a:lnTo>
                  <a:lnTo>
                    <a:pt x="479" y="104"/>
                  </a:lnTo>
                </a:path>
              </a:pathLst>
            </a:custGeom>
            <a:solidFill>
              <a:srgbClr val="FFCCFF"/>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5" name="Freeform 73">
              <a:extLst>
                <a:ext uri="{FF2B5EF4-FFF2-40B4-BE49-F238E27FC236}">
                  <a16:creationId xmlns:a16="http://schemas.microsoft.com/office/drawing/2014/main" id="{09F84A96-DE8C-4C7A-95E1-39BDD815DFD2}"/>
                </a:ext>
              </a:extLst>
            </p:cNvPr>
            <p:cNvSpPr>
              <a:spLocks/>
            </p:cNvSpPr>
            <p:nvPr/>
          </p:nvSpPr>
          <p:spPr bwMode="auto">
            <a:xfrm>
              <a:off x="2270523" y="3317082"/>
              <a:ext cx="467915" cy="350044"/>
            </a:xfrm>
            <a:custGeom>
              <a:avLst/>
              <a:gdLst>
                <a:gd name="T0" fmla="*/ 2147483647 w 393"/>
                <a:gd name="T1" fmla="*/ 2147483647 h 294"/>
                <a:gd name="T2" fmla="*/ 2147483647 w 393"/>
                <a:gd name="T3" fmla="*/ 2147483647 h 294"/>
                <a:gd name="T4" fmla="*/ 0 w 393"/>
                <a:gd name="T5" fmla="*/ 2147483647 h 294"/>
                <a:gd name="T6" fmla="*/ 2147483647 w 393"/>
                <a:gd name="T7" fmla="*/ 2147483647 h 294"/>
                <a:gd name="T8" fmla="*/ 2147483647 w 393"/>
                <a:gd name="T9" fmla="*/ 2147483647 h 294"/>
                <a:gd name="T10" fmla="*/ 2147483647 w 393"/>
                <a:gd name="T11" fmla="*/ 0 h 294"/>
                <a:gd name="T12" fmla="*/ 2147483647 w 393"/>
                <a:gd name="T13" fmla="*/ 2147483647 h 294"/>
                <a:gd name="T14" fmla="*/ 2147483647 w 393"/>
                <a:gd name="T15" fmla="*/ 2147483647 h 294"/>
                <a:gd name="T16" fmla="*/ 2147483647 w 393"/>
                <a:gd name="T17" fmla="*/ 2147483647 h 294"/>
                <a:gd name="T18" fmla="*/ 2147483647 w 393"/>
                <a:gd name="T19" fmla="*/ 2147483647 h 294"/>
                <a:gd name="T20" fmla="*/ 2147483647 w 393"/>
                <a:gd name="T21" fmla="*/ 2147483647 h 294"/>
                <a:gd name="T22" fmla="*/ 2147483647 w 393"/>
                <a:gd name="T23" fmla="*/ 2147483647 h 294"/>
                <a:gd name="T24" fmla="*/ 2147483647 w 393"/>
                <a:gd name="T25" fmla="*/ 0 h 294"/>
                <a:gd name="T26" fmla="*/ 2147483647 w 393"/>
                <a:gd name="T27" fmla="*/ 0 h 294"/>
                <a:gd name="T28" fmla="*/ 2147483647 w 393"/>
                <a:gd name="T29" fmla="*/ 0 h 294"/>
                <a:gd name="T30" fmla="*/ 2147483647 w 393"/>
                <a:gd name="T31" fmla="*/ 2147483647 h 294"/>
                <a:gd name="T32" fmla="*/ 2147483647 w 393"/>
                <a:gd name="T33" fmla="*/ 2147483647 h 294"/>
                <a:gd name="T34" fmla="*/ 2147483647 w 393"/>
                <a:gd name="T35" fmla="*/ 2147483647 h 294"/>
                <a:gd name="T36" fmla="*/ 2147483647 w 393"/>
                <a:gd name="T37" fmla="*/ 2147483647 h 294"/>
                <a:gd name="T38" fmla="*/ 2147483647 w 393"/>
                <a:gd name="T39" fmla="*/ 2147483647 h 294"/>
                <a:gd name="T40" fmla="*/ 2147483647 w 393"/>
                <a:gd name="T41" fmla="*/ 2147483647 h 294"/>
                <a:gd name="T42" fmla="*/ 2147483647 w 393"/>
                <a:gd name="T43" fmla="*/ 2147483647 h 294"/>
                <a:gd name="T44" fmla="*/ 2147483647 w 393"/>
                <a:gd name="T45" fmla="*/ 2147483647 h 294"/>
                <a:gd name="T46" fmla="*/ 2147483647 w 393"/>
                <a:gd name="T47" fmla="*/ 2147483647 h 294"/>
                <a:gd name="T48" fmla="*/ 2147483647 w 393"/>
                <a:gd name="T49" fmla="*/ 2147483647 h 294"/>
                <a:gd name="T50" fmla="*/ 2147483647 w 393"/>
                <a:gd name="T51" fmla="*/ 2147483647 h 294"/>
                <a:gd name="T52" fmla="*/ 2147483647 w 393"/>
                <a:gd name="T53" fmla="*/ 2147483647 h 294"/>
                <a:gd name="T54" fmla="*/ 2147483647 w 393"/>
                <a:gd name="T55" fmla="*/ 2147483647 h 294"/>
                <a:gd name="T56" fmla="*/ 2147483647 w 393"/>
                <a:gd name="T57" fmla="*/ 2147483647 h 294"/>
                <a:gd name="T58" fmla="*/ 2147483647 w 393"/>
                <a:gd name="T59" fmla="*/ 2147483647 h 294"/>
                <a:gd name="T60" fmla="*/ 2147483647 w 393"/>
                <a:gd name="T61" fmla="*/ 2147483647 h 294"/>
                <a:gd name="T62" fmla="*/ 2147483647 w 393"/>
                <a:gd name="T63" fmla="*/ 2147483647 h 294"/>
                <a:gd name="T64" fmla="*/ 2147483647 w 393"/>
                <a:gd name="T65" fmla="*/ 2147483647 h 294"/>
                <a:gd name="T66" fmla="*/ 2147483647 w 393"/>
                <a:gd name="T67" fmla="*/ 2147483647 h 294"/>
                <a:gd name="T68" fmla="*/ 2147483647 w 393"/>
                <a:gd name="T69" fmla="*/ 2147483647 h 294"/>
                <a:gd name="T70" fmla="*/ 2147483647 w 393"/>
                <a:gd name="T71" fmla="*/ 2147483647 h 294"/>
                <a:gd name="T72" fmla="*/ 2147483647 w 393"/>
                <a:gd name="T73" fmla="*/ 2147483647 h 294"/>
                <a:gd name="T74" fmla="*/ 2147483647 w 393"/>
                <a:gd name="T75" fmla="*/ 2147483647 h 294"/>
                <a:gd name="T76" fmla="*/ 2147483647 w 393"/>
                <a:gd name="T77" fmla="*/ 2147483647 h 294"/>
                <a:gd name="T78" fmla="*/ 2147483647 w 393"/>
                <a:gd name="T79" fmla="*/ 2147483647 h 294"/>
                <a:gd name="T80" fmla="*/ 2147483647 w 393"/>
                <a:gd name="T81" fmla="*/ 2147483647 h 294"/>
                <a:gd name="T82" fmla="*/ 2147483647 w 393"/>
                <a:gd name="T83" fmla="*/ 2147483647 h 294"/>
                <a:gd name="T84" fmla="*/ 2147483647 w 393"/>
                <a:gd name="T85" fmla="*/ 2147483647 h 294"/>
                <a:gd name="T86" fmla="*/ 2147483647 w 393"/>
                <a:gd name="T87" fmla="*/ 2147483647 h 294"/>
                <a:gd name="T88" fmla="*/ 2147483647 w 393"/>
                <a:gd name="T89" fmla="*/ 2147483647 h 294"/>
                <a:gd name="T90" fmla="*/ 2147483647 w 393"/>
                <a:gd name="T91" fmla="*/ 2147483647 h 294"/>
                <a:gd name="T92" fmla="*/ 2147483647 w 393"/>
                <a:gd name="T93" fmla="*/ 2147483647 h 294"/>
                <a:gd name="T94" fmla="*/ 2147483647 w 393"/>
                <a:gd name="T95" fmla="*/ 2147483647 h 29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93" h="294">
                  <a:moveTo>
                    <a:pt x="24" y="99"/>
                  </a:moveTo>
                  <a:lnTo>
                    <a:pt x="5" y="84"/>
                  </a:lnTo>
                  <a:lnTo>
                    <a:pt x="0" y="52"/>
                  </a:lnTo>
                  <a:lnTo>
                    <a:pt x="5" y="16"/>
                  </a:lnTo>
                  <a:lnTo>
                    <a:pt x="24" y="18"/>
                  </a:lnTo>
                  <a:lnTo>
                    <a:pt x="52" y="0"/>
                  </a:lnTo>
                  <a:lnTo>
                    <a:pt x="55" y="8"/>
                  </a:lnTo>
                  <a:lnTo>
                    <a:pt x="73" y="13"/>
                  </a:lnTo>
                  <a:lnTo>
                    <a:pt x="84" y="13"/>
                  </a:lnTo>
                  <a:lnTo>
                    <a:pt x="94" y="5"/>
                  </a:lnTo>
                  <a:lnTo>
                    <a:pt x="107" y="16"/>
                  </a:lnTo>
                  <a:lnTo>
                    <a:pt x="118" y="13"/>
                  </a:lnTo>
                  <a:lnTo>
                    <a:pt x="125" y="0"/>
                  </a:lnTo>
                  <a:lnTo>
                    <a:pt x="269" y="0"/>
                  </a:lnTo>
                  <a:lnTo>
                    <a:pt x="287" y="0"/>
                  </a:lnTo>
                  <a:lnTo>
                    <a:pt x="285" y="16"/>
                  </a:lnTo>
                  <a:lnTo>
                    <a:pt x="287" y="34"/>
                  </a:lnTo>
                  <a:lnTo>
                    <a:pt x="298" y="52"/>
                  </a:lnTo>
                  <a:lnTo>
                    <a:pt x="316" y="52"/>
                  </a:lnTo>
                  <a:lnTo>
                    <a:pt x="308" y="81"/>
                  </a:lnTo>
                  <a:lnTo>
                    <a:pt x="308" y="99"/>
                  </a:lnTo>
                  <a:lnTo>
                    <a:pt x="298" y="105"/>
                  </a:lnTo>
                  <a:lnTo>
                    <a:pt x="321" y="165"/>
                  </a:lnTo>
                  <a:lnTo>
                    <a:pt x="332" y="154"/>
                  </a:lnTo>
                  <a:lnTo>
                    <a:pt x="353" y="162"/>
                  </a:lnTo>
                  <a:lnTo>
                    <a:pt x="371" y="152"/>
                  </a:lnTo>
                  <a:lnTo>
                    <a:pt x="389" y="172"/>
                  </a:lnTo>
                  <a:lnTo>
                    <a:pt x="379" y="199"/>
                  </a:lnTo>
                  <a:lnTo>
                    <a:pt x="392" y="206"/>
                  </a:lnTo>
                  <a:lnTo>
                    <a:pt x="374" y="230"/>
                  </a:lnTo>
                  <a:lnTo>
                    <a:pt x="382" y="264"/>
                  </a:lnTo>
                  <a:lnTo>
                    <a:pt x="298" y="254"/>
                  </a:lnTo>
                  <a:lnTo>
                    <a:pt x="277" y="256"/>
                  </a:lnTo>
                  <a:lnTo>
                    <a:pt x="267" y="285"/>
                  </a:lnTo>
                  <a:lnTo>
                    <a:pt x="251" y="293"/>
                  </a:lnTo>
                  <a:lnTo>
                    <a:pt x="230" y="285"/>
                  </a:lnTo>
                  <a:lnTo>
                    <a:pt x="212" y="259"/>
                  </a:lnTo>
                  <a:lnTo>
                    <a:pt x="196" y="264"/>
                  </a:lnTo>
                  <a:lnTo>
                    <a:pt x="196" y="238"/>
                  </a:lnTo>
                  <a:lnTo>
                    <a:pt x="178" y="238"/>
                  </a:lnTo>
                  <a:lnTo>
                    <a:pt x="172" y="217"/>
                  </a:lnTo>
                  <a:lnTo>
                    <a:pt x="146" y="209"/>
                  </a:lnTo>
                  <a:lnTo>
                    <a:pt x="144" y="193"/>
                  </a:lnTo>
                  <a:lnTo>
                    <a:pt x="71" y="162"/>
                  </a:lnTo>
                  <a:lnTo>
                    <a:pt x="63" y="144"/>
                  </a:lnTo>
                  <a:lnTo>
                    <a:pt x="37" y="128"/>
                  </a:lnTo>
                  <a:lnTo>
                    <a:pt x="26" y="110"/>
                  </a:lnTo>
                  <a:lnTo>
                    <a:pt x="24" y="99"/>
                  </a:lnTo>
                </a:path>
              </a:pathLst>
            </a:custGeom>
            <a:solidFill>
              <a:srgbClr val="7030A0"/>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6" name="Freeform 79">
              <a:extLst>
                <a:ext uri="{FF2B5EF4-FFF2-40B4-BE49-F238E27FC236}">
                  <a16:creationId xmlns:a16="http://schemas.microsoft.com/office/drawing/2014/main" id="{4C826149-7BA4-4A18-B81A-185ECD6620AA}"/>
                </a:ext>
              </a:extLst>
            </p:cNvPr>
            <p:cNvSpPr>
              <a:spLocks/>
            </p:cNvSpPr>
            <p:nvPr/>
          </p:nvSpPr>
          <p:spPr bwMode="auto">
            <a:xfrm>
              <a:off x="2235994" y="2675335"/>
              <a:ext cx="321469" cy="309563"/>
            </a:xfrm>
            <a:custGeom>
              <a:avLst/>
              <a:gdLst>
                <a:gd name="T0" fmla="*/ 2147483647 w 270"/>
                <a:gd name="T1" fmla="*/ 2147483647 h 260"/>
                <a:gd name="T2" fmla="*/ 2147483647 w 270"/>
                <a:gd name="T3" fmla="*/ 2147483647 h 260"/>
                <a:gd name="T4" fmla="*/ 2147483647 w 270"/>
                <a:gd name="T5" fmla="*/ 2147483647 h 260"/>
                <a:gd name="T6" fmla="*/ 2147483647 w 270"/>
                <a:gd name="T7" fmla="*/ 2147483647 h 260"/>
                <a:gd name="T8" fmla="*/ 2147483647 w 270"/>
                <a:gd name="T9" fmla="*/ 2147483647 h 260"/>
                <a:gd name="T10" fmla="*/ 2147483647 w 270"/>
                <a:gd name="T11" fmla="*/ 0 h 260"/>
                <a:gd name="T12" fmla="*/ 2147483647 w 270"/>
                <a:gd name="T13" fmla="*/ 2147483647 h 260"/>
                <a:gd name="T14" fmla="*/ 2147483647 w 270"/>
                <a:gd name="T15" fmla="*/ 2147483647 h 260"/>
                <a:gd name="T16" fmla="*/ 2147483647 w 270"/>
                <a:gd name="T17" fmla="*/ 2147483647 h 260"/>
                <a:gd name="T18" fmla="*/ 2147483647 w 270"/>
                <a:gd name="T19" fmla="*/ 2147483647 h 260"/>
                <a:gd name="T20" fmla="*/ 2147483647 w 270"/>
                <a:gd name="T21" fmla="*/ 2147483647 h 260"/>
                <a:gd name="T22" fmla="*/ 2147483647 w 270"/>
                <a:gd name="T23" fmla="*/ 2147483647 h 260"/>
                <a:gd name="T24" fmla="*/ 2147483647 w 270"/>
                <a:gd name="T25" fmla="*/ 2147483647 h 260"/>
                <a:gd name="T26" fmla="*/ 2147483647 w 270"/>
                <a:gd name="T27" fmla="*/ 2147483647 h 260"/>
                <a:gd name="T28" fmla="*/ 2147483647 w 270"/>
                <a:gd name="T29" fmla="*/ 2147483647 h 260"/>
                <a:gd name="T30" fmla="*/ 2147483647 w 270"/>
                <a:gd name="T31" fmla="*/ 2147483647 h 260"/>
                <a:gd name="T32" fmla="*/ 2147483647 w 270"/>
                <a:gd name="T33" fmla="*/ 2147483647 h 260"/>
                <a:gd name="T34" fmla="*/ 2147483647 w 270"/>
                <a:gd name="T35" fmla="*/ 2147483647 h 260"/>
                <a:gd name="T36" fmla="*/ 2147483647 w 270"/>
                <a:gd name="T37" fmla="*/ 2147483647 h 260"/>
                <a:gd name="T38" fmla="*/ 2147483647 w 270"/>
                <a:gd name="T39" fmla="*/ 2147483647 h 260"/>
                <a:gd name="T40" fmla="*/ 2147483647 w 270"/>
                <a:gd name="T41" fmla="*/ 2147483647 h 260"/>
                <a:gd name="T42" fmla="*/ 2147483647 w 270"/>
                <a:gd name="T43" fmla="*/ 2147483647 h 260"/>
                <a:gd name="T44" fmla="*/ 2147483647 w 270"/>
                <a:gd name="T45" fmla="*/ 2147483647 h 260"/>
                <a:gd name="T46" fmla="*/ 2147483647 w 270"/>
                <a:gd name="T47" fmla="*/ 2147483647 h 260"/>
                <a:gd name="T48" fmla="*/ 2147483647 w 270"/>
                <a:gd name="T49" fmla="*/ 2147483647 h 260"/>
                <a:gd name="T50" fmla="*/ 2147483647 w 270"/>
                <a:gd name="T51" fmla="*/ 2147483647 h 260"/>
                <a:gd name="T52" fmla="*/ 0 w 270"/>
                <a:gd name="T53" fmla="*/ 2147483647 h 260"/>
                <a:gd name="T54" fmla="*/ 0 w 270"/>
                <a:gd name="T55" fmla="*/ 2147483647 h 260"/>
                <a:gd name="T56" fmla="*/ 2147483647 w 270"/>
                <a:gd name="T57" fmla="*/ 2147483647 h 260"/>
                <a:gd name="T58" fmla="*/ 2147483647 w 270"/>
                <a:gd name="T59" fmla="*/ 2147483647 h 260"/>
                <a:gd name="T60" fmla="*/ 2147483647 w 270"/>
                <a:gd name="T61" fmla="*/ 2147483647 h 260"/>
                <a:gd name="T62" fmla="*/ 2147483647 w 270"/>
                <a:gd name="T63" fmla="*/ 2147483647 h 260"/>
                <a:gd name="T64" fmla="*/ 2147483647 w 270"/>
                <a:gd name="T65" fmla="*/ 2147483647 h 260"/>
                <a:gd name="T66" fmla="*/ 2147483647 w 270"/>
                <a:gd name="T67" fmla="*/ 2147483647 h 260"/>
                <a:gd name="T68" fmla="*/ 2147483647 w 270"/>
                <a:gd name="T69" fmla="*/ 2147483647 h 2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70" h="260">
                  <a:moveTo>
                    <a:pt x="60" y="16"/>
                  </a:moveTo>
                  <a:lnTo>
                    <a:pt x="73" y="13"/>
                  </a:lnTo>
                  <a:lnTo>
                    <a:pt x="94" y="31"/>
                  </a:lnTo>
                  <a:lnTo>
                    <a:pt x="113" y="13"/>
                  </a:lnTo>
                  <a:lnTo>
                    <a:pt x="154" y="5"/>
                  </a:lnTo>
                  <a:lnTo>
                    <a:pt x="225" y="0"/>
                  </a:lnTo>
                  <a:lnTo>
                    <a:pt x="225" y="120"/>
                  </a:lnTo>
                  <a:lnTo>
                    <a:pt x="251" y="118"/>
                  </a:lnTo>
                  <a:lnTo>
                    <a:pt x="269" y="120"/>
                  </a:lnTo>
                  <a:lnTo>
                    <a:pt x="262" y="175"/>
                  </a:lnTo>
                  <a:lnTo>
                    <a:pt x="233" y="196"/>
                  </a:lnTo>
                  <a:lnTo>
                    <a:pt x="212" y="238"/>
                  </a:lnTo>
                  <a:lnTo>
                    <a:pt x="201" y="238"/>
                  </a:lnTo>
                  <a:lnTo>
                    <a:pt x="173" y="243"/>
                  </a:lnTo>
                  <a:lnTo>
                    <a:pt x="160" y="243"/>
                  </a:lnTo>
                  <a:lnTo>
                    <a:pt x="147" y="256"/>
                  </a:lnTo>
                  <a:lnTo>
                    <a:pt x="131" y="251"/>
                  </a:lnTo>
                  <a:lnTo>
                    <a:pt x="102" y="243"/>
                  </a:lnTo>
                  <a:lnTo>
                    <a:pt x="66" y="248"/>
                  </a:lnTo>
                  <a:lnTo>
                    <a:pt x="53" y="259"/>
                  </a:lnTo>
                  <a:lnTo>
                    <a:pt x="11" y="248"/>
                  </a:lnTo>
                  <a:lnTo>
                    <a:pt x="42" y="251"/>
                  </a:lnTo>
                  <a:lnTo>
                    <a:pt x="53" y="256"/>
                  </a:lnTo>
                  <a:lnTo>
                    <a:pt x="53" y="248"/>
                  </a:lnTo>
                  <a:lnTo>
                    <a:pt x="34" y="238"/>
                  </a:lnTo>
                  <a:lnTo>
                    <a:pt x="16" y="227"/>
                  </a:lnTo>
                  <a:lnTo>
                    <a:pt x="0" y="222"/>
                  </a:lnTo>
                  <a:lnTo>
                    <a:pt x="0" y="209"/>
                  </a:lnTo>
                  <a:lnTo>
                    <a:pt x="24" y="201"/>
                  </a:lnTo>
                  <a:lnTo>
                    <a:pt x="16" y="191"/>
                  </a:lnTo>
                  <a:lnTo>
                    <a:pt x="16" y="118"/>
                  </a:lnTo>
                  <a:lnTo>
                    <a:pt x="81" y="118"/>
                  </a:lnTo>
                  <a:lnTo>
                    <a:pt x="47" y="70"/>
                  </a:lnTo>
                  <a:lnTo>
                    <a:pt x="53" y="31"/>
                  </a:lnTo>
                  <a:lnTo>
                    <a:pt x="60" y="16"/>
                  </a:lnTo>
                </a:path>
              </a:pathLst>
            </a:custGeom>
            <a:solidFill>
              <a:srgbClr val="7030A0"/>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7" name="Freeform 81">
              <a:extLst>
                <a:ext uri="{FF2B5EF4-FFF2-40B4-BE49-F238E27FC236}">
                  <a16:creationId xmlns:a16="http://schemas.microsoft.com/office/drawing/2014/main" id="{D4995548-1016-48C1-8152-71B2DE84D4C3}"/>
                </a:ext>
              </a:extLst>
            </p:cNvPr>
            <p:cNvSpPr>
              <a:spLocks/>
            </p:cNvSpPr>
            <p:nvPr/>
          </p:nvSpPr>
          <p:spPr bwMode="auto">
            <a:xfrm>
              <a:off x="1645444" y="2484835"/>
              <a:ext cx="541735" cy="452438"/>
            </a:xfrm>
            <a:custGeom>
              <a:avLst/>
              <a:gdLst>
                <a:gd name="T0" fmla="*/ 2147483647 w 455"/>
                <a:gd name="T1" fmla="*/ 0 h 380"/>
                <a:gd name="T2" fmla="*/ 2147483647 w 455"/>
                <a:gd name="T3" fmla="*/ 2147483647 h 380"/>
                <a:gd name="T4" fmla="*/ 2147483647 w 455"/>
                <a:gd name="T5" fmla="*/ 2147483647 h 380"/>
                <a:gd name="T6" fmla="*/ 2147483647 w 455"/>
                <a:gd name="T7" fmla="*/ 2147483647 h 380"/>
                <a:gd name="T8" fmla="*/ 2147483647 w 455"/>
                <a:gd name="T9" fmla="*/ 2147483647 h 380"/>
                <a:gd name="T10" fmla="*/ 2147483647 w 455"/>
                <a:gd name="T11" fmla="*/ 2147483647 h 380"/>
                <a:gd name="T12" fmla="*/ 2147483647 w 455"/>
                <a:gd name="T13" fmla="*/ 2147483647 h 380"/>
                <a:gd name="T14" fmla="*/ 2147483647 w 455"/>
                <a:gd name="T15" fmla="*/ 2147483647 h 380"/>
                <a:gd name="T16" fmla="*/ 2147483647 w 455"/>
                <a:gd name="T17" fmla="*/ 2147483647 h 380"/>
                <a:gd name="T18" fmla="*/ 2147483647 w 455"/>
                <a:gd name="T19" fmla="*/ 2147483647 h 380"/>
                <a:gd name="T20" fmla="*/ 2147483647 w 455"/>
                <a:gd name="T21" fmla="*/ 2147483647 h 380"/>
                <a:gd name="T22" fmla="*/ 2147483647 w 455"/>
                <a:gd name="T23" fmla="*/ 2147483647 h 380"/>
                <a:gd name="T24" fmla="*/ 2147483647 w 455"/>
                <a:gd name="T25" fmla="*/ 2147483647 h 380"/>
                <a:gd name="T26" fmla="*/ 2147483647 w 455"/>
                <a:gd name="T27" fmla="*/ 2147483647 h 380"/>
                <a:gd name="T28" fmla="*/ 2147483647 w 455"/>
                <a:gd name="T29" fmla="*/ 2147483647 h 380"/>
                <a:gd name="T30" fmla="*/ 2147483647 w 455"/>
                <a:gd name="T31" fmla="*/ 2147483647 h 380"/>
                <a:gd name="T32" fmla="*/ 2147483647 w 455"/>
                <a:gd name="T33" fmla="*/ 2147483647 h 380"/>
                <a:gd name="T34" fmla="*/ 2147483647 w 455"/>
                <a:gd name="T35" fmla="*/ 2147483647 h 380"/>
                <a:gd name="T36" fmla="*/ 2147483647 w 455"/>
                <a:gd name="T37" fmla="*/ 2147483647 h 380"/>
                <a:gd name="T38" fmla="*/ 2147483647 w 455"/>
                <a:gd name="T39" fmla="*/ 2147483647 h 380"/>
                <a:gd name="T40" fmla="*/ 2147483647 w 455"/>
                <a:gd name="T41" fmla="*/ 2147483647 h 380"/>
                <a:gd name="T42" fmla="*/ 2147483647 w 455"/>
                <a:gd name="T43" fmla="*/ 2147483647 h 380"/>
                <a:gd name="T44" fmla="*/ 2147483647 w 455"/>
                <a:gd name="T45" fmla="*/ 2147483647 h 380"/>
                <a:gd name="T46" fmla="*/ 2147483647 w 455"/>
                <a:gd name="T47" fmla="*/ 2147483647 h 380"/>
                <a:gd name="T48" fmla="*/ 2147483647 w 455"/>
                <a:gd name="T49" fmla="*/ 2147483647 h 380"/>
                <a:gd name="T50" fmla="*/ 2147483647 w 455"/>
                <a:gd name="T51" fmla="*/ 2147483647 h 380"/>
                <a:gd name="T52" fmla="*/ 2147483647 w 455"/>
                <a:gd name="T53" fmla="*/ 2147483647 h 380"/>
                <a:gd name="T54" fmla="*/ 2147483647 w 455"/>
                <a:gd name="T55" fmla="*/ 2147483647 h 380"/>
                <a:gd name="T56" fmla="*/ 2147483647 w 455"/>
                <a:gd name="T57" fmla="*/ 2147483647 h 380"/>
                <a:gd name="T58" fmla="*/ 0 w 455"/>
                <a:gd name="T59" fmla="*/ 2147483647 h 380"/>
                <a:gd name="T60" fmla="*/ 2147483647 w 455"/>
                <a:gd name="T61" fmla="*/ 0 h 380"/>
                <a:gd name="T62" fmla="*/ 2147483647 w 455"/>
                <a:gd name="T63" fmla="*/ 0 h 3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55" h="380">
                  <a:moveTo>
                    <a:pt x="272" y="0"/>
                  </a:moveTo>
                  <a:lnTo>
                    <a:pt x="345" y="102"/>
                  </a:lnTo>
                  <a:lnTo>
                    <a:pt x="337" y="139"/>
                  </a:lnTo>
                  <a:lnTo>
                    <a:pt x="381" y="197"/>
                  </a:lnTo>
                  <a:lnTo>
                    <a:pt x="407" y="215"/>
                  </a:lnTo>
                  <a:lnTo>
                    <a:pt x="400" y="238"/>
                  </a:lnTo>
                  <a:lnTo>
                    <a:pt x="418" y="244"/>
                  </a:lnTo>
                  <a:lnTo>
                    <a:pt x="413" y="259"/>
                  </a:lnTo>
                  <a:lnTo>
                    <a:pt x="428" y="267"/>
                  </a:lnTo>
                  <a:lnTo>
                    <a:pt x="454" y="332"/>
                  </a:lnTo>
                  <a:lnTo>
                    <a:pt x="449" y="351"/>
                  </a:lnTo>
                  <a:lnTo>
                    <a:pt x="439" y="346"/>
                  </a:lnTo>
                  <a:lnTo>
                    <a:pt x="421" y="372"/>
                  </a:lnTo>
                  <a:lnTo>
                    <a:pt x="400" y="364"/>
                  </a:lnTo>
                  <a:lnTo>
                    <a:pt x="413" y="379"/>
                  </a:lnTo>
                  <a:lnTo>
                    <a:pt x="394" y="379"/>
                  </a:lnTo>
                  <a:lnTo>
                    <a:pt x="363" y="351"/>
                  </a:lnTo>
                  <a:lnTo>
                    <a:pt x="337" y="353"/>
                  </a:lnTo>
                  <a:lnTo>
                    <a:pt x="292" y="327"/>
                  </a:lnTo>
                  <a:lnTo>
                    <a:pt x="232" y="278"/>
                  </a:lnTo>
                  <a:lnTo>
                    <a:pt x="217" y="288"/>
                  </a:lnTo>
                  <a:lnTo>
                    <a:pt x="196" y="270"/>
                  </a:lnTo>
                  <a:lnTo>
                    <a:pt x="180" y="270"/>
                  </a:lnTo>
                  <a:lnTo>
                    <a:pt x="159" y="212"/>
                  </a:lnTo>
                  <a:lnTo>
                    <a:pt x="110" y="178"/>
                  </a:lnTo>
                  <a:lnTo>
                    <a:pt x="83" y="160"/>
                  </a:lnTo>
                  <a:lnTo>
                    <a:pt x="47" y="108"/>
                  </a:lnTo>
                  <a:lnTo>
                    <a:pt x="29" y="76"/>
                  </a:lnTo>
                  <a:lnTo>
                    <a:pt x="8" y="71"/>
                  </a:lnTo>
                  <a:lnTo>
                    <a:pt x="0" y="55"/>
                  </a:lnTo>
                  <a:lnTo>
                    <a:pt x="167" y="0"/>
                  </a:lnTo>
                  <a:lnTo>
                    <a:pt x="272" y="0"/>
                  </a:lnTo>
                </a:path>
              </a:pathLst>
            </a:custGeom>
            <a:solidFill>
              <a:srgbClr val="7030A0"/>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8" name="Freeform 93">
              <a:extLst>
                <a:ext uri="{FF2B5EF4-FFF2-40B4-BE49-F238E27FC236}">
                  <a16:creationId xmlns:a16="http://schemas.microsoft.com/office/drawing/2014/main" id="{6F5767D7-76F3-40FF-B3B9-17AE26949782}"/>
                </a:ext>
              </a:extLst>
            </p:cNvPr>
            <p:cNvSpPr>
              <a:spLocks/>
            </p:cNvSpPr>
            <p:nvPr/>
          </p:nvSpPr>
          <p:spPr bwMode="auto">
            <a:xfrm>
              <a:off x="3593306" y="4872038"/>
              <a:ext cx="395288" cy="502444"/>
            </a:xfrm>
            <a:custGeom>
              <a:avLst/>
              <a:gdLst>
                <a:gd name="T0" fmla="*/ 0 w 332"/>
                <a:gd name="T1" fmla="*/ 0 h 422"/>
                <a:gd name="T2" fmla="*/ 2147483647 w 332"/>
                <a:gd name="T3" fmla="*/ 2147483647 h 422"/>
                <a:gd name="T4" fmla="*/ 2147483647 w 332"/>
                <a:gd name="T5" fmla="*/ 2147483647 h 422"/>
                <a:gd name="T6" fmla="*/ 2147483647 w 332"/>
                <a:gd name="T7" fmla="*/ 2147483647 h 422"/>
                <a:gd name="T8" fmla="*/ 2147483647 w 332"/>
                <a:gd name="T9" fmla="*/ 2147483647 h 422"/>
                <a:gd name="T10" fmla="*/ 2147483647 w 332"/>
                <a:gd name="T11" fmla="*/ 2147483647 h 422"/>
                <a:gd name="T12" fmla="*/ 2147483647 w 332"/>
                <a:gd name="T13" fmla="*/ 2147483647 h 422"/>
                <a:gd name="T14" fmla="*/ 2147483647 w 332"/>
                <a:gd name="T15" fmla="*/ 2147483647 h 422"/>
                <a:gd name="T16" fmla="*/ 2147483647 w 332"/>
                <a:gd name="T17" fmla="*/ 2147483647 h 422"/>
                <a:gd name="T18" fmla="*/ 2147483647 w 332"/>
                <a:gd name="T19" fmla="*/ 2147483647 h 422"/>
                <a:gd name="T20" fmla="*/ 2147483647 w 332"/>
                <a:gd name="T21" fmla="*/ 2147483647 h 422"/>
                <a:gd name="T22" fmla="*/ 2147483647 w 332"/>
                <a:gd name="T23" fmla="*/ 2147483647 h 422"/>
                <a:gd name="T24" fmla="*/ 2147483647 w 332"/>
                <a:gd name="T25" fmla="*/ 2147483647 h 422"/>
                <a:gd name="T26" fmla="*/ 2147483647 w 332"/>
                <a:gd name="T27" fmla="*/ 2147483647 h 422"/>
                <a:gd name="T28" fmla="*/ 2147483647 w 332"/>
                <a:gd name="T29" fmla="*/ 2147483647 h 422"/>
                <a:gd name="T30" fmla="*/ 2147483647 w 332"/>
                <a:gd name="T31" fmla="*/ 2147483647 h 422"/>
                <a:gd name="T32" fmla="*/ 2147483647 w 332"/>
                <a:gd name="T33" fmla="*/ 2147483647 h 422"/>
                <a:gd name="T34" fmla="*/ 0 w 332"/>
                <a:gd name="T35" fmla="*/ 0 h 4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2" h="422">
                  <a:moveTo>
                    <a:pt x="0" y="0"/>
                  </a:moveTo>
                  <a:lnTo>
                    <a:pt x="62" y="13"/>
                  </a:lnTo>
                  <a:lnTo>
                    <a:pt x="78" y="26"/>
                  </a:lnTo>
                  <a:lnTo>
                    <a:pt x="78" y="47"/>
                  </a:lnTo>
                  <a:lnTo>
                    <a:pt x="219" y="45"/>
                  </a:lnTo>
                  <a:lnTo>
                    <a:pt x="331" y="317"/>
                  </a:lnTo>
                  <a:lnTo>
                    <a:pt x="329" y="335"/>
                  </a:lnTo>
                  <a:lnTo>
                    <a:pt x="313" y="335"/>
                  </a:lnTo>
                  <a:lnTo>
                    <a:pt x="318" y="371"/>
                  </a:lnTo>
                  <a:lnTo>
                    <a:pt x="271" y="369"/>
                  </a:lnTo>
                  <a:lnTo>
                    <a:pt x="201" y="405"/>
                  </a:lnTo>
                  <a:lnTo>
                    <a:pt x="201" y="421"/>
                  </a:lnTo>
                  <a:lnTo>
                    <a:pt x="135" y="405"/>
                  </a:lnTo>
                  <a:lnTo>
                    <a:pt x="109" y="382"/>
                  </a:lnTo>
                  <a:lnTo>
                    <a:pt x="81" y="314"/>
                  </a:lnTo>
                  <a:lnTo>
                    <a:pt x="47" y="298"/>
                  </a:lnTo>
                  <a:lnTo>
                    <a:pt x="5" y="256"/>
                  </a:lnTo>
                  <a:lnTo>
                    <a:pt x="0" y="0"/>
                  </a:lnTo>
                </a:path>
              </a:pathLst>
            </a:custGeom>
            <a:solidFill>
              <a:srgbClr val="FFCCFF"/>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9" name="Freeform 95">
              <a:extLst>
                <a:ext uri="{FF2B5EF4-FFF2-40B4-BE49-F238E27FC236}">
                  <a16:creationId xmlns:a16="http://schemas.microsoft.com/office/drawing/2014/main" id="{5DAA1C1A-2C6C-464A-A6F6-DE03ECFE88AD}"/>
                </a:ext>
              </a:extLst>
            </p:cNvPr>
            <p:cNvSpPr>
              <a:spLocks/>
            </p:cNvSpPr>
            <p:nvPr/>
          </p:nvSpPr>
          <p:spPr bwMode="auto">
            <a:xfrm>
              <a:off x="2164557" y="2437210"/>
              <a:ext cx="436960" cy="381000"/>
            </a:xfrm>
            <a:custGeom>
              <a:avLst/>
              <a:gdLst>
                <a:gd name="T0" fmla="*/ 2147483647 w 367"/>
                <a:gd name="T1" fmla="*/ 0 h 320"/>
                <a:gd name="T2" fmla="*/ 2147483647 w 367"/>
                <a:gd name="T3" fmla="*/ 2147483647 h 320"/>
                <a:gd name="T4" fmla="*/ 2147483647 w 367"/>
                <a:gd name="T5" fmla="*/ 2147483647 h 320"/>
                <a:gd name="T6" fmla="*/ 2147483647 w 367"/>
                <a:gd name="T7" fmla="*/ 2147483647 h 320"/>
                <a:gd name="T8" fmla="*/ 2147483647 w 367"/>
                <a:gd name="T9" fmla="*/ 2147483647 h 320"/>
                <a:gd name="T10" fmla="*/ 2147483647 w 367"/>
                <a:gd name="T11" fmla="*/ 2147483647 h 320"/>
                <a:gd name="T12" fmla="*/ 2147483647 w 367"/>
                <a:gd name="T13" fmla="*/ 2147483647 h 320"/>
                <a:gd name="T14" fmla="*/ 2147483647 w 367"/>
                <a:gd name="T15" fmla="*/ 2147483647 h 320"/>
                <a:gd name="T16" fmla="*/ 2147483647 w 367"/>
                <a:gd name="T17" fmla="*/ 2147483647 h 320"/>
                <a:gd name="T18" fmla="*/ 2147483647 w 367"/>
                <a:gd name="T19" fmla="*/ 2147483647 h 320"/>
                <a:gd name="T20" fmla="*/ 2147483647 w 367"/>
                <a:gd name="T21" fmla="*/ 2147483647 h 320"/>
                <a:gd name="T22" fmla="*/ 2147483647 w 367"/>
                <a:gd name="T23" fmla="*/ 2147483647 h 320"/>
                <a:gd name="T24" fmla="*/ 2147483647 w 367"/>
                <a:gd name="T25" fmla="*/ 2147483647 h 320"/>
                <a:gd name="T26" fmla="*/ 2147483647 w 367"/>
                <a:gd name="T27" fmla="*/ 2147483647 h 320"/>
                <a:gd name="T28" fmla="*/ 2147483647 w 367"/>
                <a:gd name="T29" fmla="*/ 2147483647 h 320"/>
                <a:gd name="T30" fmla="*/ 2147483647 w 367"/>
                <a:gd name="T31" fmla="*/ 2147483647 h 320"/>
                <a:gd name="T32" fmla="*/ 2147483647 w 367"/>
                <a:gd name="T33" fmla="*/ 2147483647 h 320"/>
                <a:gd name="T34" fmla="*/ 2147483647 w 367"/>
                <a:gd name="T35" fmla="*/ 2147483647 h 320"/>
                <a:gd name="T36" fmla="*/ 2147483647 w 367"/>
                <a:gd name="T37" fmla="*/ 2147483647 h 320"/>
                <a:gd name="T38" fmla="*/ 2147483647 w 367"/>
                <a:gd name="T39" fmla="*/ 2147483647 h 320"/>
                <a:gd name="T40" fmla="*/ 2147483647 w 367"/>
                <a:gd name="T41" fmla="*/ 2147483647 h 320"/>
                <a:gd name="T42" fmla="*/ 2147483647 w 367"/>
                <a:gd name="T43" fmla="*/ 2147483647 h 320"/>
                <a:gd name="T44" fmla="*/ 2147483647 w 367"/>
                <a:gd name="T45" fmla="*/ 2147483647 h 320"/>
                <a:gd name="T46" fmla="*/ 2147483647 w 367"/>
                <a:gd name="T47" fmla="*/ 2147483647 h 320"/>
                <a:gd name="T48" fmla="*/ 2147483647 w 367"/>
                <a:gd name="T49" fmla="*/ 2147483647 h 320"/>
                <a:gd name="T50" fmla="*/ 2147483647 w 367"/>
                <a:gd name="T51" fmla="*/ 2147483647 h 320"/>
                <a:gd name="T52" fmla="*/ 2147483647 w 367"/>
                <a:gd name="T53" fmla="*/ 2147483647 h 320"/>
                <a:gd name="T54" fmla="*/ 2147483647 w 367"/>
                <a:gd name="T55" fmla="*/ 2147483647 h 320"/>
                <a:gd name="T56" fmla="*/ 2147483647 w 367"/>
                <a:gd name="T57" fmla="*/ 2147483647 h 320"/>
                <a:gd name="T58" fmla="*/ 0 w 367"/>
                <a:gd name="T59" fmla="*/ 2147483647 h 320"/>
                <a:gd name="T60" fmla="*/ 2147483647 w 367"/>
                <a:gd name="T61" fmla="*/ 0 h 32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67" h="320">
                  <a:moveTo>
                    <a:pt x="235" y="0"/>
                  </a:moveTo>
                  <a:lnTo>
                    <a:pt x="238" y="29"/>
                  </a:lnTo>
                  <a:lnTo>
                    <a:pt x="272" y="37"/>
                  </a:lnTo>
                  <a:lnTo>
                    <a:pt x="293" y="94"/>
                  </a:lnTo>
                  <a:lnTo>
                    <a:pt x="314" y="76"/>
                  </a:lnTo>
                  <a:lnTo>
                    <a:pt x="327" y="102"/>
                  </a:lnTo>
                  <a:lnTo>
                    <a:pt x="314" y="123"/>
                  </a:lnTo>
                  <a:lnTo>
                    <a:pt x="327" y="149"/>
                  </a:lnTo>
                  <a:lnTo>
                    <a:pt x="337" y="152"/>
                  </a:lnTo>
                  <a:lnTo>
                    <a:pt x="363" y="186"/>
                  </a:lnTo>
                  <a:lnTo>
                    <a:pt x="363" y="204"/>
                  </a:lnTo>
                  <a:lnTo>
                    <a:pt x="345" y="225"/>
                  </a:lnTo>
                  <a:lnTo>
                    <a:pt x="366" y="236"/>
                  </a:lnTo>
                  <a:lnTo>
                    <a:pt x="356" y="262"/>
                  </a:lnTo>
                  <a:lnTo>
                    <a:pt x="356" y="290"/>
                  </a:lnTo>
                  <a:lnTo>
                    <a:pt x="332" y="309"/>
                  </a:lnTo>
                  <a:lnTo>
                    <a:pt x="329" y="319"/>
                  </a:lnTo>
                  <a:lnTo>
                    <a:pt x="311" y="317"/>
                  </a:lnTo>
                  <a:lnTo>
                    <a:pt x="285" y="319"/>
                  </a:lnTo>
                  <a:lnTo>
                    <a:pt x="285" y="199"/>
                  </a:lnTo>
                  <a:lnTo>
                    <a:pt x="214" y="204"/>
                  </a:lnTo>
                  <a:lnTo>
                    <a:pt x="173" y="212"/>
                  </a:lnTo>
                  <a:lnTo>
                    <a:pt x="154" y="230"/>
                  </a:lnTo>
                  <a:lnTo>
                    <a:pt x="133" y="212"/>
                  </a:lnTo>
                  <a:lnTo>
                    <a:pt x="120" y="215"/>
                  </a:lnTo>
                  <a:lnTo>
                    <a:pt x="105" y="165"/>
                  </a:lnTo>
                  <a:lnTo>
                    <a:pt x="68" y="131"/>
                  </a:lnTo>
                  <a:lnTo>
                    <a:pt x="50" y="55"/>
                  </a:lnTo>
                  <a:lnTo>
                    <a:pt x="3" y="39"/>
                  </a:lnTo>
                  <a:lnTo>
                    <a:pt x="0" y="3"/>
                  </a:lnTo>
                  <a:lnTo>
                    <a:pt x="235" y="0"/>
                  </a:lnTo>
                </a:path>
              </a:pathLst>
            </a:custGeom>
            <a:solidFill>
              <a:srgbClr val="FFFF00"/>
            </a:solidFill>
            <a:ln w="12700" cap="rnd" cmpd="sng">
              <a:solidFill>
                <a:srgbClr val="000000"/>
              </a:solidFill>
              <a:prstDash val="solid"/>
              <a:round/>
              <a:headEnd type="none" w="sm" len="sm"/>
              <a:tailEnd type="none" w="sm" len="sm"/>
            </a:ln>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0" name="Freeform 101">
              <a:extLst>
                <a:ext uri="{FF2B5EF4-FFF2-40B4-BE49-F238E27FC236}">
                  <a16:creationId xmlns:a16="http://schemas.microsoft.com/office/drawing/2014/main" id="{A7CEF174-EE0B-4546-B32E-24C1A22C8D4B}"/>
                </a:ext>
              </a:extLst>
            </p:cNvPr>
            <p:cNvSpPr>
              <a:spLocks/>
            </p:cNvSpPr>
            <p:nvPr/>
          </p:nvSpPr>
          <p:spPr bwMode="auto">
            <a:xfrm>
              <a:off x="3536157" y="3755232"/>
              <a:ext cx="760810" cy="592931"/>
            </a:xfrm>
            <a:custGeom>
              <a:avLst/>
              <a:gdLst>
                <a:gd name="T0" fmla="*/ 2147483647 w 639"/>
                <a:gd name="T1" fmla="*/ 2147483647 h 498"/>
                <a:gd name="T2" fmla="*/ 2147483647 w 639"/>
                <a:gd name="T3" fmla="*/ 2147483647 h 498"/>
                <a:gd name="T4" fmla="*/ 2147483647 w 639"/>
                <a:gd name="T5" fmla="*/ 2147483647 h 498"/>
                <a:gd name="T6" fmla="*/ 2147483647 w 639"/>
                <a:gd name="T7" fmla="*/ 2147483647 h 498"/>
                <a:gd name="T8" fmla="*/ 2147483647 w 639"/>
                <a:gd name="T9" fmla="*/ 2147483647 h 498"/>
                <a:gd name="T10" fmla="*/ 2147483647 w 639"/>
                <a:gd name="T11" fmla="*/ 2147483647 h 498"/>
                <a:gd name="T12" fmla="*/ 2147483647 w 639"/>
                <a:gd name="T13" fmla="*/ 2147483647 h 498"/>
                <a:gd name="T14" fmla="*/ 2147483647 w 639"/>
                <a:gd name="T15" fmla="*/ 2147483647 h 498"/>
                <a:gd name="T16" fmla="*/ 2147483647 w 639"/>
                <a:gd name="T17" fmla="*/ 2147483647 h 498"/>
                <a:gd name="T18" fmla="*/ 2147483647 w 639"/>
                <a:gd name="T19" fmla="*/ 2147483647 h 498"/>
                <a:gd name="T20" fmla="*/ 2147483647 w 639"/>
                <a:gd name="T21" fmla="*/ 2147483647 h 498"/>
                <a:gd name="T22" fmla="*/ 2147483647 w 639"/>
                <a:gd name="T23" fmla="*/ 2147483647 h 498"/>
                <a:gd name="T24" fmla="*/ 2147483647 w 639"/>
                <a:gd name="T25" fmla="*/ 2147483647 h 498"/>
                <a:gd name="T26" fmla="*/ 2147483647 w 639"/>
                <a:gd name="T27" fmla="*/ 2147483647 h 498"/>
                <a:gd name="T28" fmla="*/ 2147483647 w 639"/>
                <a:gd name="T29" fmla="*/ 2147483647 h 498"/>
                <a:gd name="T30" fmla="*/ 2147483647 w 639"/>
                <a:gd name="T31" fmla="*/ 2147483647 h 498"/>
                <a:gd name="T32" fmla="*/ 0 w 639"/>
                <a:gd name="T33" fmla="*/ 2147483647 h 498"/>
                <a:gd name="T34" fmla="*/ 2147483647 w 639"/>
                <a:gd name="T35" fmla="*/ 2147483647 h 498"/>
                <a:gd name="T36" fmla="*/ 2147483647 w 639"/>
                <a:gd name="T37" fmla="*/ 2147483647 h 498"/>
                <a:gd name="T38" fmla="*/ 2147483647 w 639"/>
                <a:gd name="T39" fmla="*/ 2147483647 h 498"/>
                <a:gd name="T40" fmla="*/ 2147483647 w 639"/>
                <a:gd name="T41" fmla="*/ 2147483647 h 498"/>
                <a:gd name="T42" fmla="*/ 2147483647 w 639"/>
                <a:gd name="T43" fmla="*/ 2147483647 h 498"/>
                <a:gd name="T44" fmla="*/ 2147483647 w 639"/>
                <a:gd name="T45" fmla="*/ 2147483647 h 498"/>
                <a:gd name="T46" fmla="*/ 2147483647 w 639"/>
                <a:gd name="T47" fmla="*/ 0 h 498"/>
                <a:gd name="T48" fmla="*/ 2147483647 w 639"/>
                <a:gd name="T49" fmla="*/ 2147483647 h 498"/>
                <a:gd name="T50" fmla="*/ 2147483647 w 639"/>
                <a:gd name="T51" fmla="*/ 2147483647 h 49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39" h="498">
                  <a:moveTo>
                    <a:pt x="479" y="31"/>
                  </a:moveTo>
                  <a:lnTo>
                    <a:pt x="539" y="118"/>
                  </a:lnTo>
                  <a:lnTo>
                    <a:pt x="534" y="141"/>
                  </a:lnTo>
                  <a:lnTo>
                    <a:pt x="554" y="167"/>
                  </a:lnTo>
                  <a:lnTo>
                    <a:pt x="568" y="162"/>
                  </a:lnTo>
                  <a:lnTo>
                    <a:pt x="565" y="183"/>
                  </a:lnTo>
                  <a:lnTo>
                    <a:pt x="591" y="206"/>
                  </a:lnTo>
                  <a:lnTo>
                    <a:pt x="638" y="449"/>
                  </a:lnTo>
                  <a:lnTo>
                    <a:pt x="628" y="486"/>
                  </a:lnTo>
                  <a:lnTo>
                    <a:pt x="19" y="497"/>
                  </a:lnTo>
                  <a:lnTo>
                    <a:pt x="16" y="311"/>
                  </a:lnTo>
                  <a:lnTo>
                    <a:pt x="16" y="253"/>
                  </a:lnTo>
                  <a:lnTo>
                    <a:pt x="42" y="248"/>
                  </a:lnTo>
                  <a:lnTo>
                    <a:pt x="42" y="180"/>
                  </a:lnTo>
                  <a:lnTo>
                    <a:pt x="19" y="180"/>
                  </a:lnTo>
                  <a:lnTo>
                    <a:pt x="16" y="136"/>
                  </a:lnTo>
                  <a:lnTo>
                    <a:pt x="0" y="136"/>
                  </a:lnTo>
                  <a:lnTo>
                    <a:pt x="48" y="89"/>
                  </a:lnTo>
                  <a:lnTo>
                    <a:pt x="108" y="94"/>
                  </a:lnTo>
                  <a:lnTo>
                    <a:pt x="110" y="50"/>
                  </a:lnTo>
                  <a:lnTo>
                    <a:pt x="236" y="50"/>
                  </a:lnTo>
                  <a:lnTo>
                    <a:pt x="236" y="5"/>
                  </a:lnTo>
                  <a:lnTo>
                    <a:pt x="460" y="5"/>
                  </a:lnTo>
                  <a:lnTo>
                    <a:pt x="484" y="0"/>
                  </a:lnTo>
                  <a:lnTo>
                    <a:pt x="497" y="21"/>
                  </a:lnTo>
                  <a:lnTo>
                    <a:pt x="479" y="31"/>
                  </a:lnTo>
                </a:path>
              </a:pathLst>
            </a:custGeom>
            <a:solidFill>
              <a:srgbClr val="996633"/>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1" name="Freeform 103">
              <a:extLst>
                <a:ext uri="{FF2B5EF4-FFF2-40B4-BE49-F238E27FC236}">
                  <a16:creationId xmlns:a16="http://schemas.microsoft.com/office/drawing/2014/main" id="{A764C630-4911-4298-AE5B-1419696E2778}"/>
                </a:ext>
              </a:extLst>
            </p:cNvPr>
            <p:cNvSpPr>
              <a:spLocks/>
            </p:cNvSpPr>
            <p:nvPr/>
          </p:nvSpPr>
          <p:spPr bwMode="auto">
            <a:xfrm>
              <a:off x="2893219" y="3257551"/>
              <a:ext cx="1226344" cy="1012031"/>
            </a:xfrm>
            <a:custGeom>
              <a:avLst/>
              <a:gdLst>
                <a:gd name="T0" fmla="*/ 2147483647 w 1030"/>
                <a:gd name="T1" fmla="*/ 2147483647 h 850"/>
                <a:gd name="T2" fmla="*/ 2147483647 w 1030"/>
                <a:gd name="T3" fmla="*/ 2147483647 h 850"/>
                <a:gd name="T4" fmla="*/ 2147483647 w 1030"/>
                <a:gd name="T5" fmla="*/ 2147483647 h 850"/>
                <a:gd name="T6" fmla="*/ 2147483647 w 1030"/>
                <a:gd name="T7" fmla="*/ 2147483647 h 850"/>
                <a:gd name="T8" fmla="*/ 2147483647 w 1030"/>
                <a:gd name="T9" fmla="*/ 2147483647 h 850"/>
                <a:gd name="T10" fmla="*/ 2147483647 w 1030"/>
                <a:gd name="T11" fmla="*/ 2147483647 h 850"/>
                <a:gd name="T12" fmla="*/ 2147483647 w 1030"/>
                <a:gd name="T13" fmla="*/ 2147483647 h 850"/>
                <a:gd name="T14" fmla="*/ 2147483647 w 1030"/>
                <a:gd name="T15" fmla="*/ 2147483647 h 850"/>
                <a:gd name="T16" fmla="*/ 2147483647 w 1030"/>
                <a:gd name="T17" fmla="*/ 2147483647 h 850"/>
                <a:gd name="T18" fmla="*/ 0 w 1030"/>
                <a:gd name="T19" fmla="*/ 2147483647 h 850"/>
                <a:gd name="T20" fmla="*/ 2147483647 w 1030"/>
                <a:gd name="T21" fmla="*/ 2147483647 h 850"/>
                <a:gd name="T22" fmla="*/ 2147483647 w 1030"/>
                <a:gd name="T23" fmla="*/ 2147483647 h 850"/>
                <a:gd name="T24" fmla="*/ 2147483647 w 1030"/>
                <a:gd name="T25" fmla="*/ 2147483647 h 850"/>
                <a:gd name="T26" fmla="*/ 2147483647 w 1030"/>
                <a:gd name="T27" fmla="*/ 2147483647 h 850"/>
                <a:gd name="T28" fmla="*/ 2147483647 w 1030"/>
                <a:gd name="T29" fmla="*/ 2147483647 h 850"/>
                <a:gd name="T30" fmla="*/ 2147483647 w 1030"/>
                <a:gd name="T31" fmla="*/ 2147483647 h 850"/>
                <a:gd name="T32" fmla="*/ 2147483647 w 1030"/>
                <a:gd name="T33" fmla="*/ 2147483647 h 850"/>
                <a:gd name="T34" fmla="*/ 2147483647 w 1030"/>
                <a:gd name="T35" fmla="*/ 2147483647 h 850"/>
                <a:gd name="T36" fmla="*/ 2147483647 w 1030"/>
                <a:gd name="T37" fmla="*/ 2147483647 h 850"/>
                <a:gd name="T38" fmla="*/ 2147483647 w 1030"/>
                <a:gd name="T39" fmla="*/ 2147483647 h 850"/>
                <a:gd name="T40" fmla="*/ 2147483647 w 1030"/>
                <a:gd name="T41" fmla="*/ 2147483647 h 850"/>
                <a:gd name="T42" fmla="*/ 2147483647 w 1030"/>
                <a:gd name="T43" fmla="*/ 2147483647 h 850"/>
                <a:gd name="T44" fmla="*/ 2147483647 w 1030"/>
                <a:gd name="T45" fmla="*/ 2147483647 h 850"/>
                <a:gd name="T46" fmla="*/ 2147483647 w 1030"/>
                <a:gd name="T47" fmla="*/ 2147483647 h 850"/>
                <a:gd name="T48" fmla="*/ 2147483647 w 1030"/>
                <a:gd name="T49" fmla="*/ 2147483647 h 850"/>
                <a:gd name="T50" fmla="*/ 2147483647 w 1030"/>
                <a:gd name="T51" fmla="*/ 2147483647 h 850"/>
                <a:gd name="T52" fmla="*/ 2147483647 w 1030"/>
                <a:gd name="T53" fmla="*/ 2147483647 h 850"/>
                <a:gd name="T54" fmla="*/ 2147483647 w 1030"/>
                <a:gd name="T55" fmla="*/ 0 h 850"/>
                <a:gd name="T56" fmla="*/ 2147483647 w 1030"/>
                <a:gd name="T57" fmla="*/ 2147483647 h 850"/>
                <a:gd name="T58" fmla="*/ 2147483647 w 1030"/>
                <a:gd name="T59" fmla="*/ 2147483647 h 850"/>
                <a:gd name="T60" fmla="*/ 2147483647 w 1030"/>
                <a:gd name="T61" fmla="*/ 2147483647 h 850"/>
                <a:gd name="T62" fmla="*/ 2147483647 w 1030"/>
                <a:gd name="T63" fmla="*/ 2147483647 h 850"/>
                <a:gd name="T64" fmla="*/ 2147483647 w 1030"/>
                <a:gd name="T65" fmla="*/ 2147483647 h 850"/>
                <a:gd name="T66" fmla="*/ 2147483647 w 1030"/>
                <a:gd name="T67" fmla="*/ 2147483647 h 850"/>
                <a:gd name="T68" fmla="*/ 2147483647 w 1030"/>
                <a:gd name="T69" fmla="*/ 2147483647 h 850"/>
                <a:gd name="T70" fmla="*/ 2147483647 w 1030"/>
                <a:gd name="T71" fmla="*/ 2147483647 h 850"/>
                <a:gd name="T72" fmla="*/ 2147483647 w 1030"/>
                <a:gd name="T73" fmla="*/ 2147483647 h 850"/>
                <a:gd name="T74" fmla="*/ 2147483647 w 1030"/>
                <a:gd name="T75" fmla="*/ 2147483647 h 850"/>
                <a:gd name="T76" fmla="*/ 2147483647 w 1030"/>
                <a:gd name="T77" fmla="*/ 2147483647 h 850"/>
                <a:gd name="T78" fmla="*/ 2147483647 w 1030"/>
                <a:gd name="T79" fmla="*/ 2147483647 h 850"/>
                <a:gd name="T80" fmla="*/ 2147483647 w 1030"/>
                <a:gd name="T81" fmla="*/ 2147483647 h 850"/>
                <a:gd name="T82" fmla="*/ 2147483647 w 1030"/>
                <a:gd name="T83" fmla="*/ 2147483647 h 850"/>
                <a:gd name="T84" fmla="*/ 2147483647 w 1030"/>
                <a:gd name="T85" fmla="*/ 2147483647 h 850"/>
                <a:gd name="T86" fmla="*/ 2147483647 w 1030"/>
                <a:gd name="T87" fmla="*/ 2147483647 h 850"/>
                <a:gd name="T88" fmla="*/ 2147483647 w 1030"/>
                <a:gd name="T89" fmla="*/ 2147483647 h 850"/>
                <a:gd name="T90" fmla="*/ 2147483647 w 1030"/>
                <a:gd name="T91" fmla="*/ 2147483647 h 850"/>
                <a:gd name="T92" fmla="*/ 2147483647 w 1030"/>
                <a:gd name="T93" fmla="*/ 2147483647 h 850"/>
                <a:gd name="T94" fmla="*/ 2147483647 w 1030"/>
                <a:gd name="T95" fmla="*/ 2147483647 h 850"/>
                <a:gd name="T96" fmla="*/ 2147483647 w 1030"/>
                <a:gd name="T97" fmla="*/ 2147483647 h 850"/>
                <a:gd name="T98" fmla="*/ 2147483647 w 1030"/>
                <a:gd name="T99" fmla="*/ 2147483647 h 850"/>
                <a:gd name="T100" fmla="*/ 2147483647 w 1030"/>
                <a:gd name="T101" fmla="*/ 2147483647 h 850"/>
                <a:gd name="T102" fmla="*/ 2147483647 w 1030"/>
                <a:gd name="T103" fmla="*/ 2147483647 h 850"/>
                <a:gd name="T104" fmla="*/ 2147483647 w 1030"/>
                <a:gd name="T105" fmla="*/ 2147483647 h 850"/>
                <a:gd name="T106" fmla="*/ 2147483647 w 1030"/>
                <a:gd name="T107" fmla="*/ 2147483647 h 850"/>
                <a:gd name="T108" fmla="*/ 2147483647 w 1030"/>
                <a:gd name="T109" fmla="*/ 2147483647 h 850"/>
                <a:gd name="T110" fmla="*/ 2147483647 w 1030"/>
                <a:gd name="T111" fmla="*/ 2147483647 h 850"/>
                <a:gd name="T112" fmla="*/ 2147483647 w 1030"/>
                <a:gd name="T113" fmla="*/ 2147483647 h 850"/>
                <a:gd name="T114" fmla="*/ 2147483647 w 1030"/>
                <a:gd name="T115" fmla="*/ 2147483647 h 850"/>
                <a:gd name="T116" fmla="*/ 2147483647 w 1030"/>
                <a:gd name="T117" fmla="*/ 2147483647 h 850"/>
                <a:gd name="T118" fmla="*/ 2147483647 w 1030"/>
                <a:gd name="T119" fmla="*/ 2147483647 h 850"/>
                <a:gd name="T120" fmla="*/ 2147483647 w 1030"/>
                <a:gd name="T121" fmla="*/ 2147483647 h 85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30" h="850">
                  <a:moveTo>
                    <a:pt x="190" y="820"/>
                  </a:moveTo>
                  <a:lnTo>
                    <a:pt x="91" y="726"/>
                  </a:lnTo>
                  <a:lnTo>
                    <a:pt x="109" y="692"/>
                  </a:lnTo>
                  <a:lnTo>
                    <a:pt x="88" y="682"/>
                  </a:lnTo>
                  <a:lnTo>
                    <a:pt x="83" y="664"/>
                  </a:lnTo>
                  <a:lnTo>
                    <a:pt x="88" y="653"/>
                  </a:lnTo>
                  <a:lnTo>
                    <a:pt x="91" y="645"/>
                  </a:lnTo>
                  <a:lnTo>
                    <a:pt x="125" y="637"/>
                  </a:lnTo>
                  <a:lnTo>
                    <a:pt x="125" y="562"/>
                  </a:lnTo>
                  <a:lnTo>
                    <a:pt x="0" y="428"/>
                  </a:lnTo>
                  <a:lnTo>
                    <a:pt x="146" y="274"/>
                  </a:lnTo>
                  <a:lnTo>
                    <a:pt x="175" y="316"/>
                  </a:lnTo>
                  <a:lnTo>
                    <a:pt x="185" y="373"/>
                  </a:lnTo>
                  <a:lnTo>
                    <a:pt x="211" y="402"/>
                  </a:lnTo>
                  <a:lnTo>
                    <a:pt x="250" y="413"/>
                  </a:lnTo>
                  <a:lnTo>
                    <a:pt x="452" y="358"/>
                  </a:lnTo>
                  <a:lnTo>
                    <a:pt x="475" y="300"/>
                  </a:lnTo>
                  <a:lnTo>
                    <a:pt x="512" y="282"/>
                  </a:lnTo>
                  <a:lnTo>
                    <a:pt x="522" y="258"/>
                  </a:lnTo>
                  <a:lnTo>
                    <a:pt x="538" y="258"/>
                  </a:lnTo>
                  <a:lnTo>
                    <a:pt x="548" y="240"/>
                  </a:lnTo>
                  <a:lnTo>
                    <a:pt x="538" y="217"/>
                  </a:lnTo>
                  <a:lnTo>
                    <a:pt x="564" y="222"/>
                  </a:lnTo>
                  <a:lnTo>
                    <a:pt x="577" y="235"/>
                  </a:lnTo>
                  <a:lnTo>
                    <a:pt x="611" y="214"/>
                  </a:lnTo>
                  <a:lnTo>
                    <a:pt x="632" y="196"/>
                  </a:lnTo>
                  <a:lnTo>
                    <a:pt x="640" y="130"/>
                  </a:lnTo>
                  <a:lnTo>
                    <a:pt x="757" y="0"/>
                  </a:lnTo>
                  <a:lnTo>
                    <a:pt x="789" y="10"/>
                  </a:lnTo>
                  <a:lnTo>
                    <a:pt x="825" y="49"/>
                  </a:lnTo>
                  <a:lnTo>
                    <a:pt x="851" y="47"/>
                  </a:lnTo>
                  <a:lnTo>
                    <a:pt x="862" y="60"/>
                  </a:lnTo>
                  <a:lnTo>
                    <a:pt x="865" y="70"/>
                  </a:lnTo>
                  <a:lnTo>
                    <a:pt x="851" y="89"/>
                  </a:lnTo>
                  <a:lnTo>
                    <a:pt x="862" y="104"/>
                  </a:lnTo>
                  <a:lnTo>
                    <a:pt x="854" y="117"/>
                  </a:lnTo>
                  <a:lnTo>
                    <a:pt x="888" y="130"/>
                  </a:lnTo>
                  <a:lnTo>
                    <a:pt x="906" y="157"/>
                  </a:lnTo>
                  <a:lnTo>
                    <a:pt x="898" y="170"/>
                  </a:lnTo>
                  <a:lnTo>
                    <a:pt x="906" y="214"/>
                  </a:lnTo>
                  <a:lnTo>
                    <a:pt x="993" y="261"/>
                  </a:lnTo>
                  <a:lnTo>
                    <a:pt x="1029" y="345"/>
                  </a:lnTo>
                  <a:lnTo>
                    <a:pt x="1024" y="371"/>
                  </a:lnTo>
                  <a:lnTo>
                    <a:pt x="1006" y="381"/>
                  </a:lnTo>
                  <a:lnTo>
                    <a:pt x="1021" y="392"/>
                  </a:lnTo>
                  <a:lnTo>
                    <a:pt x="1024" y="418"/>
                  </a:lnTo>
                  <a:lnTo>
                    <a:pt x="1000" y="423"/>
                  </a:lnTo>
                  <a:lnTo>
                    <a:pt x="776" y="423"/>
                  </a:lnTo>
                  <a:lnTo>
                    <a:pt x="776" y="468"/>
                  </a:lnTo>
                  <a:lnTo>
                    <a:pt x="650" y="468"/>
                  </a:lnTo>
                  <a:lnTo>
                    <a:pt x="648" y="512"/>
                  </a:lnTo>
                  <a:lnTo>
                    <a:pt x="588" y="507"/>
                  </a:lnTo>
                  <a:lnTo>
                    <a:pt x="540" y="554"/>
                  </a:lnTo>
                  <a:lnTo>
                    <a:pt x="501" y="585"/>
                  </a:lnTo>
                  <a:lnTo>
                    <a:pt x="473" y="590"/>
                  </a:lnTo>
                  <a:lnTo>
                    <a:pt x="465" y="601"/>
                  </a:lnTo>
                  <a:lnTo>
                    <a:pt x="386" y="601"/>
                  </a:lnTo>
                  <a:lnTo>
                    <a:pt x="386" y="708"/>
                  </a:lnTo>
                  <a:lnTo>
                    <a:pt x="256" y="834"/>
                  </a:lnTo>
                  <a:lnTo>
                    <a:pt x="240" y="849"/>
                  </a:lnTo>
                  <a:lnTo>
                    <a:pt x="190" y="820"/>
                  </a:lnTo>
                </a:path>
              </a:pathLst>
            </a:custGeom>
            <a:solidFill>
              <a:srgbClr val="996633"/>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2" name="Freeform 112">
              <a:extLst>
                <a:ext uri="{FF2B5EF4-FFF2-40B4-BE49-F238E27FC236}">
                  <a16:creationId xmlns:a16="http://schemas.microsoft.com/office/drawing/2014/main" id="{DDF3FFE2-5B01-44C9-9666-82992B4D2E86}"/>
                </a:ext>
              </a:extLst>
            </p:cNvPr>
            <p:cNvSpPr>
              <a:spLocks/>
            </p:cNvSpPr>
            <p:nvPr/>
          </p:nvSpPr>
          <p:spPr bwMode="auto">
            <a:xfrm>
              <a:off x="1208485" y="571500"/>
              <a:ext cx="4944665" cy="5730479"/>
            </a:xfrm>
            <a:custGeom>
              <a:avLst/>
              <a:gdLst>
                <a:gd name="T0" fmla="*/ 2147483647 w 4153"/>
                <a:gd name="T1" fmla="*/ 2147483647 h 4813"/>
                <a:gd name="T2" fmla="*/ 2147483647 w 4153"/>
                <a:gd name="T3" fmla="*/ 2147483647 h 4813"/>
                <a:gd name="T4" fmla="*/ 2147483647 w 4153"/>
                <a:gd name="T5" fmla="*/ 2147483647 h 4813"/>
                <a:gd name="T6" fmla="*/ 2147483647 w 4153"/>
                <a:gd name="T7" fmla="*/ 2147483647 h 4813"/>
                <a:gd name="T8" fmla="*/ 2147483647 w 4153"/>
                <a:gd name="T9" fmla="*/ 2147483647 h 4813"/>
                <a:gd name="T10" fmla="*/ 2147483647 w 4153"/>
                <a:gd name="T11" fmla="*/ 2147483647 h 4813"/>
                <a:gd name="T12" fmla="*/ 2147483647 w 4153"/>
                <a:gd name="T13" fmla="*/ 2147483647 h 4813"/>
                <a:gd name="T14" fmla="*/ 2147483647 w 4153"/>
                <a:gd name="T15" fmla="*/ 2147483647 h 4813"/>
                <a:gd name="T16" fmla="*/ 2147483647 w 4153"/>
                <a:gd name="T17" fmla="*/ 2147483647 h 4813"/>
                <a:gd name="T18" fmla="*/ 2147483647 w 4153"/>
                <a:gd name="T19" fmla="*/ 2147483647 h 4813"/>
                <a:gd name="T20" fmla="*/ 2147483647 w 4153"/>
                <a:gd name="T21" fmla="*/ 2147483647 h 4813"/>
                <a:gd name="T22" fmla="*/ 2147483647 w 4153"/>
                <a:gd name="T23" fmla="*/ 2147483647 h 4813"/>
                <a:gd name="T24" fmla="*/ 2147483647 w 4153"/>
                <a:gd name="T25" fmla="*/ 2147483647 h 4813"/>
                <a:gd name="T26" fmla="*/ 2147483647 w 4153"/>
                <a:gd name="T27" fmla="*/ 2147483647 h 4813"/>
                <a:gd name="T28" fmla="*/ 2147483647 w 4153"/>
                <a:gd name="T29" fmla="*/ 2147483647 h 4813"/>
                <a:gd name="T30" fmla="*/ 2147483647 w 4153"/>
                <a:gd name="T31" fmla="*/ 2147483647 h 4813"/>
                <a:gd name="T32" fmla="*/ 2147483647 w 4153"/>
                <a:gd name="T33" fmla="*/ 2147483647 h 4813"/>
                <a:gd name="T34" fmla="*/ 2147483647 w 4153"/>
                <a:gd name="T35" fmla="*/ 2147483647 h 4813"/>
                <a:gd name="T36" fmla="*/ 2147483647 w 4153"/>
                <a:gd name="T37" fmla="*/ 2147483647 h 4813"/>
                <a:gd name="T38" fmla="*/ 2147483647 w 4153"/>
                <a:gd name="T39" fmla="*/ 2147483647 h 4813"/>
                <a:gd name="T40" fmla="*/ 2147483647 w 4153"/>
                <a:gd name="T41" fmla="*/ 2147483647 h 4813"/>
                <a:gd name="T42" fmla="*/ 2147483647 w 4153"/>
                <a:gd name="T43" fmla="*/ 2147483647 h 4813"/>
                <a:gd name="T44" fmla="*/ 2147483647 w 4153"/>
                <a:gd name="T45" fmla="*/ 2147483647 h 4813"/>
                <a:gd name="T46" fmla="*/ 2147483647 w 4153"/>
                <a:gd name="T47" fmla="*/ 2147483647 h 4813"/>
                <a:gd name="T48" fmla="*/ 2147483647 w 4153"/>
                <a:gd name="T49" fmla="*/ 2147483647 h 4813"/>
                <a:gd name="T50" fmla="*/ 2147483647 w 4153"/>
                <a:gd name="T51" fmla="*/ 2147483647 h 4813"/>
                <a:gd name="T52" fmla="*/ 2147483647 w 4153"/>
                <a:gd name="T53" fmla="*/ 2147483647 h 4813"/>
                <a:gd name="T54" fmla="*/ 2147483647 w 4153"/>
                <a:gd name="T55" fmla="*/ 2147483647 h 4813"/>
                <a:gd name="T56" fmla="*/ 2147483647 w 4153"/>
                <a:gd name="T57" fmla="*/ 2147483647 h 4813"/>
                <a:gd name="T58" fmla="*/ 2147483647 w 4153"/>
                <a:gd name="T59" fmla="*/ 2147483647 h 4813"/>
                <a:gd name="T60" fmla="*/ 2147483647 w 4153"/>
                <a:gd name="T61" fmla="*/ 2147483647 h 4813"/>
                <a:gd name="T62" fmla="*/ 2147483647 w 4153"/>
                <a:gd name="T63" fmla="*/ 2147483647 h 4813"/>
                <a:gd name="T64" fmla="*/ 2147483647 w 4153"/>
                <a:gd name="T65" fmla="*/ 2147483647 h 4813"/>
                <a:gd name="T66" fmla="*/ 2147483647 w 4153"/>
                <a:gd name="T67" fmla="*/ 2147483647 h 4813"/>
                <a:gd name="T68" fmla="*/ 2147483647 w 4153"/>
                <a:gd name="T69" fmla="*/ 2147483647 h 4813"/>
                <a:gd name="T70" fmla="*/ 2147483647 w 4153"/>
                <a:gd name="T71" fmla="*/ 2147483647 h 4813"/>
                <a:gd name="T72" fmla="*/ 2147483647 w 4153"/>
                <a:gd name="T73" fmla="*/ 2147483647 h 4813"/>
                <a:gd name="T74" fmla="*/ 2147483647 w 4153"/>
                <a:gd name="T75" fmla="*/ 2147483647 h 4813"/>
                <a:gd name="T76" fmla="*/ 2147483647 w 4153"/>
                <a:gd name="T77" fmla="*/ 2147483647 h 4813"/>
                <a:gd name="T78" fmla="*/ 2147483647 w 4153"/>
                <a:gd name="T79" fmla="*/ 2147483647 h 4813"/>
                <a:gd name="T80" fmla="*/ 2147483647 w 4153"/>
                <a:gd name="T81" fmla="*/ 2147483647 h 4813"/>
                <a:gd name="T82" fmla="*/ 2147483647 w 4153"/>
                <a:gd name="T83" fmla="*/ 2147483647 h 4813"/>
                <a:gd name="T84" fmla="*/ 2147483647 w 4153"/>
                <a:gd name="T85" fmla="*/ 2147483647 h 4813"/>
                <a:gd name="T86" fmla="*/ 2147483647 w 4153"/>
                <a:gd name="T87" fmla="*/ 2147483647 h 4813"/>
                <a:gd name="T88" fmla="*/ 2147483647 w 4153"/>
                <a:gd name="T89" fmla="*/ 2147483647 h 4813"/>
                <a:gd name="T90" fmla="*/ 2147483647 w 4153"/>
                <a:gd name="T91" fmla="*/ 2147483647 h 4813"/>
                <a:gd name="T92" fmla="*/ 2147483647 w 4153"/>
                <a:gd name="T93" fmla="*/ 2147483647 h 4813"/>
                <a:gd name="T94" fmla="*/ 2147483647 w 4153"/>
                <a:gd name="T95" fmla="*/ 2147483647 h 4813"/>
                <a:gd name="T96" fmla="*/ 2147483647 w 4153"/>
                <a:gd name="T97" fmla="*/ 2147483647 h 4813"/>
                <a:gd name="T98" fmla="*/ 2147483647 w 4153"/>
                <a:gd name="T99" fmla="*/ 2147483647 h 4813"/>
                <a:gd name="T100" fmla="*/ 2147483647 w 4153"/>
                <a:gd name="T101" fmla="*/ 2147483647 h 4813"/>
                <a:gd name="T102" fmla="*/ 2147483647 w 4153"/>
                <a:gd name="T103" fmla="*/ 2147483647 h 4813"/>
                <a:gd name="T104" fmla="*/ 2147483647 w 4153"/>
                <a:gd name="T105" fmla="*/ 2147483647 h 4813"/>
                <a:gd name="T106" fmla="*/ 2147483647 w 4153"/>
                <a:gd name="T107" fmla="*/ 2147483647 h 4813"/>
                <a:gd name="T108" fmla="*/ 2147483647 w 4153"/>
                <a:gd name="T109" fmla="*/ 2147483647 h 4813"/>
                <a:gd name="T110" fmla="*/ 2147483647 w 4153"/>
                <a:gd name="T111" fmla="*/ 2147483647 h 4813"/>
                <a:gd name="T112" fmla="*/ 2147483647 w 4153"/>
                <a:gd name="T113" fmla="*/ 2147483647 h 481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153" h="4813">
                  <a:moveTo>
                    <a:pt x="3528" y="3137"/>
                  </a:moveTo>
                  <a:lnTo>
                    <a:pt x="3433" y="3050"/>
                  </a:lnTo>
                  <a:lnTo>
                    <a:pt x="2913" y="2554"/>
                  </a:lnTo>
                  <a:lnTo>
                    <a:pt x="2642" y="2308"/>
                  </a:lnTo>
                  <a:lnTo>
                    <a:pt x="2414" y="2101"/>
                  </a:lnTo>
                  <a:lnTo>
                    <a:pt x="2119" y="1845"/>
                  </a:lnTo>
                  <a:lnTo>
                    <a:pt x="2046" y="1775"/>
                  </a:lnTo>
                  <a:lnTo>
                    <a:pt x="1949" y="1689"/>
                  </a:lnTo>
                  <a:lnTo>
                    <a:pt x="1829" y="1587"/>
                  </a:lnTo>
                  <a:lnTo>
                    <a:pt x="1774" y="1540"/>
                  </a:lnTo>
                  <a:lnTo>
                    <a:pt x="1769" y="1500"/>
                  </a:lnTo>
                  <a:lnTo>
                    <a:pt x="1769" y="1477"/>
                  </a:lnTo>
                  <a:lnTo>
                    <a:pt x="1774" y="1453"/>
                  </a:lnTo>
                  <a:lnTo>
                    <a:pt x="1769" y="1375"/>
                  </a:lnTo>
                  <a:lnTo>
                    <a:pt x="1774" y="1310"/>
                  </a:lnTo>
                  <a:lnTo>
                    <a:pt x="1766" y="1176"/>
                  </a:lnTo>
                  <a:lnTo>
                    <a:pt x="1769" y="421"/>
                  </a:lnTo>
                  <a:lnTo>
                    <a:pt x="1769" y="8"/>
                  </a:lnTo>
                  <a:lnTo>
                    <a:pt x="1411" y="0"/>
                  </a:lnTo>
                  <a:lnTo>
                    <a:pt x="1176" y="10"/>
                  </a:lnTo>
                  <a:lnTo>
                    <a:pt x="841" y="10"/>
                  </a:lnTo>
                  <a:lnTo>
                    <a:pt x="457" y="10"/>
                  </a:lnTo>
                  <a:lnTo>
                    <a:pt x="337" y="10"/>
                  </a:lnTo>
                  <a:lnTo>
                    <a:pt x="217" y="10"/>
                  </a:lnTo>
                  <a:lnTo>
                    <a:pt x="78" y="16"/>
                  </a:lnTo>
                  <a:lnTo>
                    <a:pt x="65" y="65"/>
                  </a:lnTo>
                  <a:lnTo>
                    <a:pt x="57" y="91"/>
                  </a:lnTo>
                  <a:lnTo>
                    <a:pt x="65" y="112"/>
                  </a:lnTo>
                  <a:lnTo>
                    <a:pt x="94" y="139"/>
                  </a:lnTo>
                  <a:lnTo>
                    <a:pt x="102" y="159"/>
                  </a:lnTo>
                  <a:lnTo>
                    <a:pt x="112" y="206"/>
                  </a:lnTo>
                  <a:lnTo>
                    <a:pt x="138" y="246"/>
                  </a:lnTo>
                  <a:lnTo>
                    <a:pt x="123" y="246"/>
                  </a:lnTo>
                  <a:lnTo>
                    <a:pt x="141" y="290"/>
                  </a:lnTo>
                  <a:lnTo>
                    <a:pt x="131" y="319"/>
                  </a:lnTo>
                  <a:lnTo>
                    <a:pt x="115" y="382"/>
                  </a:lnTo>
                  <a:lnTo>
                    <a:pt x="115" y="426"/>
                  </a:lnTo>
                  <a:lnTo>
                    <a:pt x="102" y="418"/>
                  </a:lnTo>
                  <a:lnTo>
                    <a:pt x="94" y="442"/>
                  </a:lnTo>
                  <a:lnTo>
                    <a:pt x="115" y="504"/>
                  </a:lnTo>
                  <a:lnTo>
                    <a:pt x="21" y="716"/>
                  </a:lnTo>
                  <a:lnTo>
                    <a:pt x="0" y="768"/>
                  </a:lnTo>
                  <a:lnTo>
                    <a:pt x="0" y="800"/>
                  </a:lnTo>
                  <a:lnTo>
                    <a:pt x="13" y="821"/>
                  </a:lnTo>
                  <a:lnTo>
                    <a:pt x="21" y="842"/>
                  </a:lnTo>
                  <a:lnTo>
                    <a:pt x="13" y="870"/>
                  </a:lnTo>
                  <a:lnTo>
                    <a:pt x="18" y="883"/>
                  </a:lnTo>
                  <a:lnTo>
                    <a:pt x="89" y="951"/>
                  </a:lnTo>
                  <a:lnTo>
                    <a:pt x="123" y="970"/>
                  </a:lnTo>
                  <a:lnTo>
                    <a:pt x="133" y="1006"/>
                  </a:lnTo>
                  <a:lnTo>
                    <a:pt x="154" y="1027"/>
                  </a:lnTo>
                  <a:lnTo>
                    <a:pt x="188" y="1074"/>
                  </a:lnTo>
                  <a:lnTo>
                    <a:pt x="199" y="1095"/>
                  </a:lnTo>
                  <a:lnTo>
                    <a:pt x="235" y="1129"/>
                  </a:lnTo>
                  <a:lnTo>
                    <a:pt x="235" y="1158"/>
                  </a:lnTo>
                  <a:lnTo>
                    <a:pt x="246" y="1184"/>
                  </a:lnTo>
                  <a:lnTo>
                    <a:pt x="253" y="1257"/>
                  </a:lnTo>
                  <a:lnTo>
                    <a:pt x="243" y="1286"/>
                  </a:lnTo>
                  <a:lnTo>
                    <a:pt x="233" y="1317"/>
                  </a:lnTo>
                  <a:lnTo>
                    <a:pt x="233" y="1364"/>
                  </a:lnTo>
                  <a:lnTo>
                    <a:pt x="243" y="1398"/>
                  </a:lnTo>
                  <a:lnTo>
                    <a:pt x="264" y="1456"/>
                  </a:lnTo>
                  <a:lnTo>
                    <a:pt x="285" y="1503"/>
                  </a:lnTo>
                  <a:lnTo>
                    <a:pt x="272" y="1558"/>
                  </a:lnTo>
                  <a:lnTo>
                    <a:pt x="280" y="1576"/>
                  </a:lnTo>
                  <a:lnTo>
                    <a:pt x="300" y="1597"/>
                  </a:lnTo>
                  <a:lnTo>
                    <a:pt x="329" y="1626"/>
                  </a:lnTo>
                  <a:lnTo>
                    <a:pt x="366" y="1662"/>
                  </a:lnTo>
                  <a:lnTo>
                    <a:pt x="374" y="1678"/>
                  </a:lnTo>
                  <a:lnTo>
                    <a:pt x="395" y="1683"/>
                  </a:lnTo>
                  <a:lnTo>
                    <a:pt x="413" y="1715"/>
                  </a:lnTo>
                  <a:lnTo>
                    <a:pt x="449" y="1767"/>
                  </a:lnTo>
                  <a:lnTo>
                    <a:pt x="476" y="1785"/>
                  </a:lnTo>
                  <a:lnTo>
                    <a:pt x="525" y="1819"/>
                  </a:lnTo>
                  <a:lnTo>
                    <a:pt x="546" y="1877"/>
                  </a:lnTo>
                  <a:lnTo>
                    <a:pt x="562" y="1877"/>
                  </a:lnTo>
                  <a:lnTo>
                    <a:pt x="583" y="1895"/>
                  </a:lnTo>
                  <a:lnTo>
                    <a:pt x="591" y="1911"/>
                  </a:lnTo>
                  <a:lnTo>
                    <a:pt x="611" y="1945"/>
                  </a:lnTo>
                  <a:lnTo>
                    <a:pt x="596" y="1945"/>
                  </a:lnTo>
                  <a:lnTo>
                    <a:pt x="583" y="1932"/>
                  </a:lnTo>
                  <a:lnTo>
                    <a:pt x="577" y="1934"/>
                  </a:lnTo>
                  <a:lnTo>
                    <a:pt x="583" y="1953"/>
                  </a:lnTo>
                  <a:lnTo>
                    <a:pt x="570" y="2036"/>
                  </a:lnTo>
                  <a:lnTo>
                    <a:pt x="572" y="2047"/>
                  </a:lnTo>
                  <a:lnTo>
                    <a:pt x="591" y="2036"/>
                  </a:lnTo>
                  <a:lnTo>
                    <a:pt x="596" y="2018"/>
                  </a:lnTo>
                  <a:lnTo>
                    <a:pt x="606" y="2007"/>
                  </a:lnTo>
                  <a:lnTo>
                    <a:pt x="611" y="2028"/>
                  </a:lnTo>
                  <a:lnTo>
                    <a:pt x="630" y="2028"/>
                  </a:lnTo>
                  <a:lnTo>
                    <a:pt x="648" y="2044"/>
                  </a:lnTo>
                  <a:lnTo>
                    <a:pt x="658" y="2062"/>
                  </a:lnTo>
                  <a:lnTo>
                    <a:pt x="677" y="2073"/>
                  </a:lnTo>
                  <a:lnTo>
                    <a:pt x="700" y="2088"/>
                  </a:lnTo>
                  <a:lnTo>
                    <a:pt x="711" y="2081"/>
                  </a:lnTo>
                  <a:lnTo>
                    <a:pt x="739" y="2107"/>
                  </a:lnTo>
                  <a:lnTo>
                    <a:pt x="768" y="2128"/>
                  </a:lnTo>
                  <a:lnTo>
                    <a:pt x="779" y="2130"/>
                  </a:lnTo>
                  <a:lnTo>
                    <a:pt x="776" y="2099"/>
                  </a:lnTo>
                  <a:lnTo>
                    <a:pt x="779" y="2099"/>
                  </a:lnTo>
                  <a:lnTo>
                    <a:pt x="794" y="2109"/>
                  </a:lnTo>
                  <a:lnTo>
                    <a:pt x="802" y="2107"/>
                  </a:lnTo>
                  <a:lnTo>
                    <a:pt x="787" y="2081"/>
                  </a:lnTo>
                  <a:lnTo>
                    <a:pt x="779" y="2054"/>
                  </a:lnTo>
                  <a:lnTo>
                    <a:pt x="787" y="2041"/>
                  </a:lnTo>
                  <a:lnTo>
                    <a:pt x="768" y="2028"/>
                  </a:lnTo>
                  <a:lnTo>
                    <a:pt x="779" y="1986"/>
                  </a:lnTo>
                  <a:lnTo>
                    <a:pt x="766" y="1971"/>
                  </a:lnTo>
                  <a:lnTo>
                    <a:pt x="787" y="1979"/>
                  </a:lnTo>
                  <a:lnTo>
                    <a:pt x="805" y="1953"/>
                  </a:lnTo>
                  <a:lnTo>
                    <a:pt x="815" y="1958"/>
                  </a:lnTo>
                  <a:lnTo>
                    <a:pt x="862" y="1976"/>
                  </a:lnTo>
                  <a:lnTo>
                    <a:pt x="862" y="1989"/>
                  </a:lnTo>
                  <a:lnTo>
                    <a:pt x="878" y="1994"/>
                  </a:lnTo>
                  <a:lnTo>
                    <a:pt x="896" y="2005"/>
                  </a:lnTo>
                  <a:lnTo>
                    <a:pt x="915" y="2015"/>
                  </a:lnTo>
                  <a:lnTo>
                    <a:pt x="915" y="2023"/>
                  </a:lnTo>
                  <a:lnTo>
                    <a:pt x="904" y="2018"/>
                  </a:lnTo>
                  <a:lnTo>
                    <a:pt x="873" y="2015"/>
                  </a:lnTo>
                  <a:lnTo>
                    <a:pt x="860" y="2034"/>
                  </a:lnTo>
                  <a:lnTo>
                    <a:pt x="831" y="2034"/>
                  </a:lnTo>
                  <a:lnTo>
                    <a:pt x="813" y="2065"/>
                  </a:lnTo>
                  <a:lnTo>
                    <a:pt x="852" y="2099"/>
                  </a:lnTo>
                  <a:lnTo>
                    <a:pt x="852" y="2109"/>
                  </a:lnTo>
                  <a:lnTo>
                    <a:pt x="854" y="2146"/>
                  </a:lnTo>
                  <a:lnTo>
                    <a:pt x="868" y="2164"/>
                  </a:lnTo>
                  <a:lnTo>
                    <a:pt x="909" y="2196"/>
                  </a:lnTo>
                  <a:lnTo>
                    <a:pt x="928" y="2256"/>
                  </a:lnTo>
                  <a:lnTo>
                    <a:pt x="938" y="2279"/>
                  </a:lnTo>
                  <a:lnTo>
                    <a:pt x="985" y="2313"/>
                  </a:lnTo>
                  <a:lnTo>
                    <a:pt x="975" y="2321"/>
                  </a:lnTo>
                  <a:lnTo>
                    <a:pt x="964" y="2321"/>
                  </a:lnTo>
                  <a:lnTo>
                    <a:pt x="946" y="2316"/>
                  </a:lnTo>
                  <a:lnTo>
                    <a:pt x="943" y="2308"/>
                  </a:lnTo>
                  <a:lnTo>
                    <a:pt x="922" y="2287"/>
                  </a:lnTo>
                  <a:lnTo>
                    <a:pt x="888" y="2271"/>
                  </a:lnTo>
                  <a:lnTo>
                    <a:pt x="862" y="2250"/>
                  </a:lnTo>
                  <a:lnTo>
                    <a:pt x="826" y="2240"/>
                  </a:lnTo>
                  <a:lnTo>
                    <a:pt x="831" y="2219"/>
                  </a:lnTo>
                  <a:lnTo>
                    <a:pt x="820" y="2196"/>
                  </a:lnTo>
                  <a:lnTo>
                    <a:pt x="834" y="2175"/>
                  </a:lnTo>
                  <a:lnTo>
                    <a:pt x="826" y="2167"/>
                  </a:lnTo>
                  <a:lnTo>
                    <a:pt x="826" y="2146"/>
                  </a:lnTo>
                  <a:lnTo>
                    <a:pt x="813" y="2146"/>
                  </a:lnTo>
                  <a:lnTo>
                    <a:pt x="797" y="2141"/>
                  </a:lnTo>
                  <a:lnTo>
                    <a:pt x="784" y="2149"/>
                  </a:lnTo>
                  <a:lnTo>
                    <a:pt x="768" y="2156"/>
                  </a:lnTo>
                  <a:lnTo>
                    <a:pt x="779" y="2196"/>
                  </a:lnTo>
                  <a:lnTo>
                    <a:pt x="776" y="2214"/>
                  </a:lnTo>
                  <a:lnTo>
                    <a:pt x="784" y="2237"/>
                  </a:lnTo>
                  <a:lnTo>
                    <a:pt x="768" y="2243"/>
                  </a:lnTo>
                  <a:lnTo>
                    <a:pt x="776" y="2290"/>
                  </a:lnTo>
                  <a:lnTo>
                    <a:pt x="789" y="2295"/>
                  </a:lnTo>
                  <a:lnTo>
                    <a:pt x="797" y="2305"/>
                  </a:lnTo>
                  <a:lnTo>
                    <a:pt x="805" y="2342"/>
                  </a:lnTo>
                  <a:lnTo>
                    <a:pt x="815" y="2345"/>
                  </a:lnTo>
                  <a:lnTo>
                    <a:pt x="815" y="2373"/>
                  </a:lnTo>
                  <a:lnTo>
                    <a:pt x="807" y="2418"/>
                  </a:lnTo>
                  <a:lnTo>
                    <a:pt x="815" y="2436"/>
                  </a:lnTo>
                  <a:lnTo>
                    <a:pt x="831" y="2454"/>
                  </a:lnTo>
                  <a:lnTo>
                    <a:pt x="844" y="2478"/>
                  </a:lnTo>
                  <a:lnTo>
                    <a:pt x="849" y="2491"/>
                  </a:lnTo>
                  <a:lnTo>
                    <a:pt x="862" y="2491"/>
                  </a:lnTo>
                  <a:lnTo>
                    <a:pt x="881" y="2525"/>
                  </a:lnTo>
                  <a:lnTo>
                    <a:pt x="925" y="2562"/>
                  </a:lnTo>
                  <a:lnTo>
                    <a:pt x="954" y="2567"/>
                  </a:lnTo>
                  <a:lnTo>
                    <a:pt x="975" y="2564"/>
                  </a:lnTo>
                  <a:lnTo>
                    <a:pt x="998" y="2572"/>
                  </a:lnTo>
                  <a:lnTo>
                    <a:pt x="1003" y="2562"/>
                  </a:lnTo>
                  <a:lnTo>
                    <a:pt x="1035" y="2575"/>
                  </a:lnTo>
                  <a:lnTo>
                    <a:pt x="1063" y="2611"/>
                  </a:lnTo>
                  <a:lnTo>
                    <a:pt x="1063" y="2666"/>
                  </a:lnTo>
                  <a:lnTo>
                    <a:pt x="1053" y="2726"/>
                  </a:lnTo>
                  <a:lnTo>
                    <a:pt x="1011" y="2731"/>
                  </a:lnTo>
                  <a:lnTo>
                    <a:pt x="993" y="2760"/>
                  </a:lnTo>
                  <a:lnTo>
                    <a:pt x="993" y="2786"/>
                  </a:lnTo>
                  <a:lnTo>
                    <a:pt x="1011" y="2826"/>
                  </a:lnTo>
                  <a:lnTo>
                    <a:pt x="1037" y="2912"/>
                  </a:lnTo>
                  <a:lnTo>
                    <a:pt x="1056" y="2930"/>
                  </a:lnTo>
                  <a:lnTo>
                    <a:pt x="1092" y="2948"/>
                  </a:lnTo>
                  <a:lnTo>
                    <a:pt x="1116" y="2975"/>
                  </a:lnTo>
                  <a:lnTo>
                    <a:pt x="1181" y="3066"/>
                  </a:lnTo>
                  <a:lnTo>
                    <a:pt x="1194" y="3097"/>
                  </a:lnTo>
                  <a:lnTo>
                    <a:pt x="1259" y="3171"/>
                  </a:lnTo>
                  <a:lnTo>
                    <a:pt x="1270" y="3207"/>
                  </a:lnTo>
                  <a:lnTo>
                    <a:pt x="1325" y="3246"/>
                  </a:lnTo>
                  <a:lnTo>
                    <a:pt x="1385" y="3327"/>
                  </a:lnTo>
                  <a:lnTo>
                    <a:pt x="1437" y="3330"/>
                  </a:lnTo>
                  <a:lnTo>
                    <a:pt x="1442" y="3387"/>
                  </a:lnTo>
                  <a:lnTo>
                    <a:pt x="1429" y="3403"/>
                  </a:lnTo>
                  <a:lnTo>
                    <a:pt x="1448" y="3450"/>
                  </a:lnTo>
                  <a:lnTo>
                    <a:pt x="1495" y="3476"/>
                  </a:lnTo>
                  <a:lnTo>
                    <a:pt x="1526" y="3479"/>
                  </a:lnTo>
                  <a:lnTo>
                    <a:pt x="1539" y="3500"/>
                  </a:lnTo>
                  <a:lnTo>
                    <a:pt x="1526" y="3560"/>
                  </a:lnTo>
                  <a:lnTo>
                    <a:pt x="1526" y="3584"/>
                  </a:lnTo>
                  <a:lnTo>
                    <a:pt x="1523" y="3594"/>
                  </a:lnTo>
                  <a:lnTo>
                    <a:pt x="1542" y="3631"/>
                  </a:lnTo>
                  <a:lnTo>
                    <a:pt x="1534" y="3657"/>
                  </a:lnTo>
                  <a:lnTo>
                    <a:pt x="1542" y="3693"/>
                  </a:lnTo>
                  <a:lnTo>
                    <a:pt x="1526" y="3756"/>
                  </a:lnTo>
                  <a:lnTo>
                    <a:pt x="1531" y="3780"/>
                  </a:lnTo>
                  <a:lnTo>
                    <a:pt x="1578" y="3790"/>
                  </a:lnTo>
                  <a:lnTo>
                    <a:pt x="1604" y="3832"/>
                  </a:lnTo>
                  <a:lnTo>
                    <a:pt x="1800" y="3834"/>
                  </a:lnTo>
                  <a:lnTo>
                    <a:pt x="1824" y="3850"/>
                  </a:lnTo>
                  <a:lnTo>
                    <a:pt x="1915" y="3861"/>
                  </a:lnTo>
                  <a:lnTo>
                    <a:pt x="1949" y="3850"/>
                  </a:lnTo>
                  <a:lnTo>
                    <a:pt x="2007" y="3868"/>
                  </a:lnTo>
                  <a:lnTo>
                    <a:pt x="2049" y="3910"/>
                  </a:lnTo>
                  <a:lnTo>
                    <a:pt x="2083" y="3926"/>
                  </a:lnTo>
                  <a:lnTo>
                    <a:pt x="2111" y="3994"/>
                  </a:lnTo>
                  <a:lnTo>
                    <a:pt x="2137" y="4017"/>
                  </a:lnTo>
                  <a:lnTo>
                    <a:pt x="2203" y="4033"/>
                  </a:lnTo>
                  <a:lnTo>
                    <a:pt x="2211" y="4038"/>
                  </a:lnTo>
                  <a:lnTo>
                    <a:pt x="2258" y="4049"/>
                  </a:lnTo>
                  <a:lnTo>
                    <a:pt x="2273" y="4057"/>
                  </a:lnTo>
                  <a:lnTo>
                    <a:pt x="2370" y="4049"/>
                  </a:lnTo>
                  <a:lnTo>
                    <a:pt x="2399" y="4064"/>
                  </a:lnTo>
                  <a:lnTo>
                    <a:pt x="2435" y="4143"/>
                  </a:lnTo>
                  <a:lnTo>
                    <a:pt x="2435" y="4159"/>
                  </a:lnTo>
                  <a:lnTo>
                    <a:pt x="2425" y="4182"/>
                  </a:lnTo>
                  <a:lnTo>
                    <a:pt x="2474" y="4208"/>
                  </a:lnTo>
                  <a:lnTo>
                    <a:pt x="2490" y="4187"/>
                  </a:lnTo>
                  <a:lnTo>
                    <a:pt x="2516" y="4177"/>
                  </a:lnTo>
                  <a:lnTo>
                    <a:pt x="2548" y="4187"/>
                  </a:lnTo>
                  <a:lnTo>
                    <a:pt x="2610" y="4242"/>
                  </a:lnTo>
                  <a:lnTo>
                    <a:pt x="2631" y="4260"/>
                  </a:lnTo>
                  <a:lnTo>
                    <a:pt x="2652" y="4266"/>
                  </a:lnTo>
                  <a:lnTo>
                    <a:pt x="2715" y="4331"/>
                  </a:lnTo>
                  <a:lnTo>
                    <a:pt x="2754" y="4357"/>
                  </a:lnTo>
                  <a:lnTo>
                    <a:pt x="2814" y="4420"/>
                  </a:lnTo>
                  <a:lnTo>
                    <a:pt x="2890" y="4564"/>
                  </a:lnTo>
                  <a:lnTo>
                    <a:pt x="2900" y="4619"/>
                  </a:lnTo>
                  <a:lnTo>
                    <a:pt x="2890" y="4653"/>
                  </a:lnTo>
                  <a:lnTo>
                    <a:pt x="2908" y="4694"/>
                  </a:lnTo>
                  <a:lnTo>
                    <a:pt x="2895" y="4705"/>
                  </a:lnTo>
                  <a:lnTo>
                    <a:pt x="2895" y="4728"/>
                  </a:lnTo>
                  <a:lnTo>
                    <a:pt x="2903" y="4736"/>
                  </a:lnTo>
                  <a:lnTo>
                    <a:pt x="2919" y="4718"/>
                  </a:lnTo>
                  <a:lnTo>
                    <a:pt x="2927" y="4713"/>
                  </a:lnTo>
                  <a:lnTo>
                    <a:pt x="2955" y="4739"/>
                  </a:lnTo>
                  <a:lnTo>
                    <a:pt x="2958" y="4765"/>
                  </a:lnTo>
                  <a:lnTo>
                    <a:pt x="2929" y="4739"/>
                  </a:lnTo>
                  <a:lnTo>
                    <a:pt x="2921" y="4739"/>
                  </a:lnTo>
                  <a:lnTo>
                    <a:pt x="2929" y="4749"/>
                  </a:lnTo>
                  <a:lnTo>
                    <a:pt x="2945" y="4770"/>
                  </a:lnTo>
                  <a:lnTo>
                    <a:pt x="2945" y="4812"/>
                  </a:lnTo>
                  <a:lnTo>
                    <a:pt x="3352" y="4768"/>
                  </a:lnTo>
                  <a:lnTo>
                    <a:pt x="3909" y="4713"/>
                  </a:lnTo>
                  <a:lnTo>
                    <a:pt x="3966" y="4713"/>
                  </a:lnTo>
                  <a:lnTo>
                    <a:pt x="3982" y="4700"/>
                  </a:lnTo>
                  <a:lnTo>
                    <a:pt x="3993" y="4663"/>
                  </a:lnTo>
                  <a:lnTo>
                    <a:pt x="4011" y="4639"/>
                  </a:lnTo>
                  <a:lnTo>
                    <a:pt x="4011" y="4579"/>
                  </a:lnTo>
                  <a:lnTo>
                    <a:pt x="3987" y="4553"/>
                  </a:lnTo>
                  <a:lnTo>
                    <a:pt x="3938" y="4551"/>
                  </a:lnTo>
                  <a:lnTo>
                    <a:pt x="3919" y="4535"/>
                  </a:lnTo>
                  <a:lnTo>
                    <a:pt x="3917" y="4509"/>
                  </a:lnTo>
                  <a:lnTo>
                    <a:pt x="3925" y="4441"/>
                  </a:lnTo>
                  <a:lnTo>
                    <a:pt x="3904" y="4420"/>
                  </a:lnTo>
                  <a:lnTo>
                    <a:pt x="3914" y="4394"/>
                  </a:lnTo>
                  <a:lnTo>
                    <a:pt x="3909" y="4370"/>
                  </a:lnTo>
                  <a:lnTo>
                    <a:pt x="3925" y="4357"/>
                  </a:lnTo>
                  <a:lnTo>
                    <a:pt x="3959" y="4321"/>
                  </a:lnTo>
                  <a:lnTo>
                    <a:pt x="3951" y="4308"/>
                  </a:lnTo>
                  <a:lnTo>
                    <a:pt x="3974" y="4302"/>
                  </a:lnTo>
                  <a:lnTo>
                    <a:pt x="3993" y="4255"/>
                  </a:lnTo>
                  <a:lnTo>
                    <a:pt x="3985" y="4221"/>
                  </a:lnTo>
                  <a:lnTo>
                    <a:pt x="3995" y="4206"/>
                  </a:lnTo>
                  <a:lnTo>
                    <a:pt x="3985" y="4106"/>
                  </a:lnTo>
                  <a:lnTo>
                    <a:pt x="4021" y="4072"/>
                  </a:lnTo>
                  <a:lnTo>
                    <a:pt x="4016" y="4059"/>
                  </a:lnTo>
                  <a:lnTo>
                    <a:pt x="4032" y="4028"/>
                  </a:lnTo>
                  <a:lnTo>
                    <a:pt x="4128" y="3944"/>
                  </a:lnTo>
                  <a:lnTo>
                    <a:pt x="4152" y="3936"/>
                  </a:lnTo>
                  <a:lnTo>
                    <a:pt x="4149" y="3918"/>
                  </a:lnTo>
                  <a:lnTo>
                    <a:pt x="4053" y="3834"/>
                  </a:lnTo>
                  <a:lnTo>
                    <a:pt x="4021" y="3712"/>
                  </a:lnTo>
                  <a:lnTo>
                    <a:pt x="3969" y="3659"/>
                  </a:lnTo>
                  <a:lnTo>
                    <a:pt x="3982" y="3636"/>
                  </a:lnTo>
                  <a:lnTo>
                    <a:pt x="3956" y="3620"/>
                  </a:lnTo>
                  <a:lnTo>
                    <a:pt x="3946" y="3581"/>
                  </a:lnTo>
                  <a:lnTo>
                    <a:pt x="3946" y="3552"/>
                  </a:lnTo>
                  <a:lnTo>
                    <a:pt x="3528" y="3137"/>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3" name="Rectangle 113">
              <a:extLst>
                <a:ext uri="{FF2B5EF4-FFF2-40B4-BE49-F238E27FC236}">
                  <a16:creationId xmlns:a16="http://schemas.microsoft.com/office/drawing/2014/main" id="{92BF78FB-3062-4EC5-B79F-9D5FC8DA64F2}"/>
                </a:ext>
              </a:extLst>
            </p:cNvPr>
            <p:cNvSpPr>
              <a:spLocks noChangeArrowheads="1"/>
            </p:cNvSpPr>
            <p:nvPr/>
          </p:nvSpPr>
          <p:spPr bwMode="auto">
            <a:xfrm>
              <a:off x="1285658" y="565547"/>
              <a:ext cx="290947" cy="25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Del </a:t>
              </a:r>
              <a:b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b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Norte</a:t>
              </a:r>
            </a:p>
          </p:txBody>
        </p:sp>
        <p:sp>
          <p:nvSpPr>
            <p:cNvPr id="74" name="Rectangle 114">
              <a:extLst>
                <a:ext uri="{FF2B5EF4-FFF2-40B4-BE49-F238E27FC236}">
                  <a16:creationId xmlns:a16="http://schemas.microsoft.com/office/drawing/2014/main" id="{D6E4056F-3434-4295-AB39-F6B69184E963}"/>
                </a:ext>
              </a:extLst>
            </p:cNvPr>
            <p:cNvSpPr>
              <a:spLocks noChangeArrowheads="1"/>
            </p:cNvSpPr>
            <p:nvPr/>
          </p:nvSpPr>
          <p:spPr bwMode="auto">
            <a:xfrm>
              <a:off x="1895848" y="744141"/>
              <a:ext cx="374302"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Siskiyou</a:t>
              </a:r>
            </a:p>
          </p:txBody>
        </p:sp>
        <p:sp>
          <p:nvSpPr>
            <p:cNvPr id="75" name="Rectangle 115">
              <a:extLst>
                <a:ext uri="{FF2B5EF4-FFF2-40B4-BE49-F238E27FC236}">
                  <a16:creationId xmlns:a16="http://schemas.microsoft.com/office/drawing/2014/main" id="{F10FD642-D240-4B20-9DD2-E37EBA485AE8}"/>
                </a:ext>
              </a:extLst>
            </p:cNvPr>
            <p:cNvSpPr>
              <a:spLocks noChangeArrowheads="1"/>
            </p:cNvSpPr>
            <p:nvPr/>
          </p:nvSpPr>
          <p:spPr bwMode="auto">
            <a:xfrm>
              <a:off x="2832897" y="744141"/>
              <a:ext cx="327815"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Modoc</a:t>
              </a:r>
            </a:p>
          </p:txBody>
        </p:sp>
        <p:sp>
          <p:nvSpPr>
            <p:cNvPr id="76" name="Rectangle 116">
              <a:extLst>
                <a:ext uri="{FF2B5EF4-FFF2-40B4-BE49-F238E27FC236}">
                  <a16:creationId xmlns:a16="http://schemas.microsoft.com/office/drawing/2014/main" id="{D4BC9B16-3F42-4D43-9549-2C66D8F95D94}"/>
                </a:ext>
              </a:extLst>
            </p:cNvPr>
            <p:cNvSpPr>
              <a:spLocks noChangeArrowheads="1"/>
            </p:cNvSpPr>
            <p:nvPr/>
          </p:nvSpPr>
          <p:spPr bwMode="auto">
            <a:xfrm>
              <a:off x="2827468" y="1275160"/>
              <a:ext cx="342243"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Lassen</a:t>
              </a:r>
            </a:p>
          </p:txBody>
        </p:sp>
        <p:sp>
          <p:nvSpPr>
            <p:cNvPr id="77" name="Rectangle 117">
              <a:extLst>
                <a:ext uri="{FF2B5EF4-FFF2-40B4-BE49-F238E27FC236}">
                  <a16:creationId xmlns:a16="http://schemas.microsoft.com/office/drawing/2014/main" id="{C48394AB-42C9-400B-AB53-18FE95DD955B}"/>
                </a:ext>
              </a:extLst>
            </p:cNvPr>
            <p:cNvSpPr>
              <a:spLocks noChangeArrowheads="1"/>
            </p:cNvSpPr>
            <p:nvPr/>
          </p:nvSpPr>
          <p:spPr bwMode="auto">
            <a:xfrm>
              <a:off x="1220600" y="1391841"/>
              <a:ext cx="407966"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Humboldt</a:t>
              </a:r>
            </a:p>
          </p:txBody>
        </p:sp>
        <p:sp>
          <p:nvSpPr>
            <p:cNvPr id="78" name="Rectangle 118">
              <a:extLst>
                <a:ext uri="{FF2B5EF4-FFF2-40B4-BE49-F238E27FC236}">
                  <a16:creationId xmlns:a16="http://schemas.microsoft.com/office/drawing/2014/main" id="{C1631DCA-0C01-459E-ABFC-21D07D535B1A}"/>
                </a:ext>
              </a:extLst>
            </p:cNvPr>
            <p:cNvSpPr>
              <a:spLocks noChangeArrowheads="1"/>
            </p:cNvSpPr>
            <p:nvPr/>
          </p:nvSpPr>
          <p:spPr bwMode="auto">
            <a:xfrm>
              <a:off x="1646325" y="1247775"/>
              <a:ext cx="310183"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Trinity</a:t>
              </a:r>
            </a:p>
          </p:txBody>
        </p:sp>
        <p:sp>
          <p:nvSpPr>
            <p:cNvPr id="79" name="Rectangle 119">
              <a:extLst>
                <a:ext uri="{FF2B5EF4-FFF2-40B4-BE49-F238E27FC236}">
                  <a16:creationId xmlns:a16="http://schemas.microsoft.com/office/drawing/2014/main" id="{60132E59-96A7-4EF9-81E9-B130DF78276B}"/>
                </a:ext>
              </a:extLst>
            </p:cNvPr>
            <p:cNvSpPr>
              <a:spLocks noChangeArrowheads="1"/>
            </p:cNvSpPr>
            <p:nvPr/>
          </p:nvSpPr>
          <p:spPr bwMode="auto">
            <a:xfrm>
              <a:off x="2189134" y="1248966"/>
              <a:ext cx="334227"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Shasta</a:t>
              </a:r>
            </a:p>
          </p:txBody>
        </p:sp>
        <p:sp>
          <p:nvSpPr>
            <p:cNvPr id="80" name="Rectangle 120">
              <a:extLst>
                <a:ext uri="{FF2B5EF4-FFF2-40B4-BE49-F238E27FC236}">
                  <a16:creationId xmlns:a16="http://schemas.microsoft.com/office/drawing/2014/main" id="{46028398-FFEC-4EFA-8AE2-3CCEF35E07AE}"/>
                </a:ext>
              </a:extLst>
            </p:cNvPr>
            <p:cNvSpPr>
              <a:spLocks noChangeArrowheads="1"/>
            </p:cNvSpPr>
            <p:nvPr/>
          </p:nvSpPr>
          <p:spPr bwMode="auto">
            <a:xfrm>
              <a:off x="2063750" y="1641873"/>
              <a:ext cx="369493"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Tehama</a:t>
              </a:r>
            </a:p>
          </p:txBody>
        </p:sp>
        <p:sp>
          <p:nvSpPr>
            <p:cNvPr id="81" name="Rectangle 121">
              <a:extLst>
                <a:ext uri="{FF2B5EF4-FFF2-40B4-BE49-F238E27FC236}">
                  <a16:creationId xmlns:a16="http://schemas.microsoft.com/office/drawing/2014/main" id="{7E339D55-37E8-4992-83A3-C280CEC7909C}"/>
                </a:ext>
              </a:extLst>
            </p:cNvPr>
            <p:cNvSpPr>
              <a:spLocks noChangeArrowheads="1"/>
            </p:cNvSpPr>
            <p:nvPr/>
          </p:nvSpPr>
          <p:spPr bwMode="auto">
            <a:xfrm>
              <a:off x="1473215" y="1956198"/>
              <a:ext cx="448041"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Mendocino</a:t>
              </a:r>
            </a:p>
          </p:txBody>
        </p:sp>
        <p:sp>
          <p:nvSpPr>
            <p:cNvPr id="82" name="Rectangle 122">
              <a:extLst>
                <a:ext uri="{FF2B5EF4-FFF2-40B4-BE49-F238E27FC236}">
                  <a16:creationId xmlns:a16="http://schemas.microsoft.com/office/drawing/2014/main" id="{64AEB32D-1950-40DA-BC71-4FD9BFE50660}"/>
                </a:ext>
              </a:extLst>
            </p:cNvPr>
            <p:cNvSpPr>
              <a:spLocks noChangeArrowheads="1"/>
            </p:cNvSpPr>
            <p:nvPr/>
          </p:nvSpPr>
          <p:spPr bwMode="auto">
            <a:xfrm>
              <a:off x="2023571" y="1939529"/>
              <a:ext cx="306976"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Glenn</a:t>
              </a:r>
            </a:p>
          </p:txBody>
        </p:sp>
        <p:sp>
          <p:nvSpPr>
            <p:cNvPr id="83" name="Rectangle 123">
              <a:extLst>
                <a:ext uri="{FF2B5EF4-FFF2-40B4-BE49-F238E27FC236}">
                  <a16:creationId xmlns:a16="http://schemas.microsoft.com/office/drawing/2014/main" id="{656BA53A-6477-4E96-8C54-07F43D45C9D6}"/>
                </a:ext>
              </a:extLst>
            </p:cNvPr>
            <p:cNvSpPr>
              <a:spLocks noChangeArrowheads="1"/>
            </p:cNvSpPr>
            <p:nvPr/>
          </p:nvSpPr>
          <p:spPr bwMode="auto">
            <a:xfrm>
              <a:off x="2402693" y="1933575"/>
              <a:ext cx="284535"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Butte</a:t>
              </a:r>
            </a:p>
          </p:txBody>
        </p:sp>
        <p:sp>
          <p:nvSpPr>
            <p:cNvPr id="84" name="Rectangle 124">
              <a:extLst>
                <a:ext uri="{FF2B5EF4-FFF2-40B4-BE49-F238E27FC236}">
                  <a16:creationId xmlns:a16="http://schemas.microsoft.com/office/drawing/2014/main" id="{5DC09FA9-A0E7-4E7D-9A03-30DB40596E38}"/>
                </a:ext>
              </a:extLst>
            </p:cNvPr>
            <p:cNvSpPr>
              <a:spLocks noChangeArrowheads="1"/>
            </p:cNvSpPr>
            <p:nvPr/>
          </p:nvSpPr>
          <p:spPr bwMode="auto">
            <a:xfrm>
              <a:off x="2754611" y="1739504"/>
              <a:ext cx="348654"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Plumas</a:t>
              </a:r>
            </a:p>
          </p:txBody>
        </p:sp>
        <p:sp>
          <p:nvSpPr>
            <p:cNvPr id="85" name="Rectangle 125">
              <a:extLst>
                <a:ext uri="{FF2B5EF4-FFF2-40B4-BE49-F238E27FC236}">
                  <a16:creationId xmlns:a16="http://schemas.microsoft.com/office/drawing/2014/main" id="{76931737-6853-462C-9845-7B981BB8462D}"/>
                </a:ext>
              </a:extLst>
            </p:cNvPr>
            <p:cNvSpPr>
              <a:spLocks noChangeArrowheads="1"/>
            </p:cNvSpPr>
            <p:nvPr/>
          </p:nvSpPr>
          <p:spPr bwMode="auto">
            <a:xfrm>
              <a:off x="3014377" y="1959769"/>
              <a:ext cx="305373"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Sierra</a:t>
              </a:r>
            </a:p>
          </p:txBody>
        </p:sp>
        <p:sp>
          <p:nvSpPr>
            <p:cNvPr id="86" name="Rectangle 126">
              <a:extLst>
                <a:ext uri="{FF2B5EF4-FFF2-40B4-BE49-F238E27FC236}">
                  <a16:creationId xmlns:a16="http://schemas.microsoft.com/office/drawing/2014/main" id="{E0809E94-76D0-4558-B5A2-0F62BC04C3A0}"/>
                </a:ext>
              </a:extLst>
            </p:cNvPr>
            <p:cNvSpPr>
              <a:spLocks noChangeArrowheads="1"/>
            </p:cNvSpPr>
            <p:nvPr/>
          </p:nvSpPr>
          <p:spPr bwMode="auto">
            <a:xfrm>
              <a:off x="1784747" y="2269332"/>
              <a:ext cx="317897"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Lake</a:t>
              </a:r>
            </a:p>
          </p:txBody>
        </p:sp>
        <p:sp>
          <p:nvSpPr>
            <p:cNvPr id="87" name="Rectangle 127">
              <a:extLst>
                <a:ext uri="{FF2B5EF4-FFF2-40B4-BE49-F238E27FC236}">
                  <a16:creationId xmlns:a16="http://schemas.microsoft.com/office/drawing/2014/main" id="{B3FD273B-D63C-40C3-BA6A-8EEED1522FE4}"/>
                </a:ext>
              </a:extLst>
            </p:cNvPr>
            <p:cNvSpPr>
              <a:spLocks noChangeArrowheads="1"/>
            </p:cNvSpPr>
            <p:nvPr/>
          </p:nvSpPr>
          <p:spPr bwMode="auto">
            <a:xfrm>
              <a:off x="2102644" y="2271713"/>
              <a:ext cx="333375" cy="148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525"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Colusa</a:t>
              </a:r>
            </a:p>
          </p:txBody>
        </p:sp>
        <p:sp>
          <p:nvSpPr>
            <p:cNvPr id="88" name="Rectangle 129">
              <a:extLst>
                <a:ext uri="{FF2B5EF4-FFF2-40B4-BE49-F238E27FC236}">
                  <a16:creationId xmlns:a16="http://schemas.microsoft.com/office/drawing/2014/main" id="{45F6DF37-7874-47E8-8836-D508FACB057A}"/>
                </a:ext>
              </a:extLst>
            </p:cNvPr>
            <p:cNvSpPr>
              <a:spLocks noChangeArrowheads="1"/>
            </p:cNvSpPr>
            <p:nvPr/>
          </p:nvSpPr>
          <p:spPr bwMode="auto">
            <a:xfrm rot="19071278">
              <a:off x="2498037" y="2204202"/>
              <a:ext cx="265299" cy="148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525"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Yuba</a:t>
              </a:r>
            </a:p>
          </p:txBody>
        </p:sp>
        <p:sp>
          <p:nvSpPr>
            <p:cNvPr id="89" name="Rectangle 130">
              <a:extLst>
                <a:ext uri="{FF2B5EF4-FFF2-40B4-BE49-F238E27FC236}">
                  <a16:creationId xmlns:a16="http://schemas.microsoft.com/office/drawing/2014/main" id="{6F654E7D-7EB2-4A12-8E89-20E7FC2B9D89}"/>
                </a:ext>
              </a:extLst>
            </p:cNvPr>
            <p:cNvSpPr>
              <a:spLocks noChangeArrowheads="1"/>
            </p:cNvSpPr>
            <p:nvPr/>
          </p:nvSpPr>
          <p:spPr bwMode="auto">
            <a:xfrm>
              <a:off x="2909897" y="2097881"/>
              <a:ext cx="326212" cy="148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525"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Nevada</a:t>
              </a:r>
            </a:p>
          </p:txBody>
        </p:sp>
        <p:sp>
          <p:nvSpPr>
            <p:cNvPr id="90" name="Rectangle 131">
              <a:extLst>
                <a:ext uri="{FF2B5EF4-FFF2-40B4-BE49-F238E27FC236}">
                  <a16:creationId xmlns:a16="http://schemas.microsoft.com/office/drawing/2014/main" id="{0FFD7D07-5C79-4144-BE6F-D45D1C9A6BBF}"/>
                </a:ext>
              </a:extLst>
            </p:cNvPr>
            <p:cNvSpPr>
              <a:spLocks noChangeArrowheads="1"/>
            </p:cNvSpPr>
            <p:nvPr/>
          </p:nvSpPr>
          <p:spPr bwMode="auto">
            <a:xfrm>
              <a:off x="2931970" y="2230041"/>
              <a:ext cx="316595"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Placer</a:t>
              </a:r>
            </a:p>
          </p:txBody>
        </p:sp>
        <p:sp>
          <p:nvSpPr>
            <p:cNvPr id="91" name="Rectangle 132">
              <a:extLst>
                <a:ext uri="{FF2B5EF4-FFF2-40B4-BE49-F238E27FC236}">
                  <a16:creationId xmlns:a16="http://schemas.microsoft.com/office/drawing/2014/main" id="{C35D3BC7-75E5-4677-B7FF-2C307BF8D959}"/>
                </a:ext>
              </a:extLst>
            </p:cNvPr>
            <p:cNvSpPr>
              <a:spLocks noChangeArrowheads="1"/>
            </p:cNvSpPr>
            <p:nvPr/>
          </p:nvSpPr>
          <p:spPr bwMode="auto">
            <a:xfrm>
              <a:off x="3237310" y="2536032"/>
              <a:ext cx="334565"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Alpine</a:t>
              </a:r>
            </a:p>
          </p:txBody>
        </p:sp>
        <p:sp>
          <p:nvSpPr>
            <p:cNvPr id="92" name="Rectangle 133">
              <a:extLst>
                <a:ext uri="{FF2B5EF4-FFF2-40B4-BE49-F238E27FC236}">
                  <a16:creationId xmlns:a16="http://schemas.microsoft.com/office/drawing/2014/main" id="{E20F795C-A7FB-4444-B3C3-3472B960E36F}"/>
                </a:ext>
              </a:extLst>
            </p:cNvPr>
            <p:cNvSpPr>
              <a:spLocks noChangeArrowheads="1"/>
            </p:cNvSpPr>
            <p:nvPr/>
          </p:nvSpPr>
          <p:spPr bwMode="auto">
            <a:xfrm rot="204996">
              <a:off x="2838451" y="2440128"/>
              <a:ext cx="431006"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El Dorado</a:t>
              </a:r>
            </a:p>
          </p:txBody>
        </p:sp>
        <p:sp>
          <p:nvSpPr>
            <p:cNvPr id="93" name="Rectangle 134">
              <a:extLst>
                <a:ext uri="{FF2B5EF4-FFF2-40B4-BE49-F238E27FC236}">
                  <a16:creationId xmlns:a16="http://schemas.microsoft.com/office/drawing/2014/main" id="{58F4E8E7-A91E-4994-81D2-1B284D036CCD}"/>
                </a:ext>
              </a:extLst>
            </p:cNvPr>
            <p:cNvSpPr>
              <a:spLocks noChangeArrowheads="1"/>
            </p:cNvSpPr>
            <p:nvPr/>
          </p:nvSpPr>
          <p:spPr bwMode="auto">
            <a:xfrm rot="19920000">
              <a:off x="2438401" y="2703910"/>
              <a:ext cx="516731" cy="146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45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Sacramento</a:t>
              </a:r>
            </a:p>
          </p:txBody>
        </p:sp>
        <p:sp>
          <p:nvSpPr>
            <p:cNvPr id="94" name="Rectangle 135">
              <a:extLst>
                <a:ext uri="{FF2B5EF4-FFF2-40B4-BE49-F238E27FC236}">
                  <a16:creationId xmlns:a16="http://schemas.microsoft.com/office/drawing/2014/main" id="{2E5570A7-DB04-446A-B6A8-7FE34CECA14F}"/>
                </a:ext>
              </a:extLst>
            </p:cNvPr>
            <p:cNvSpPr>
              <a:spLocks noChangeArrowheads="1"/>
            </p:cNvSpPr>
            <p:nvPr/>
          </p:nvSpPr>
          <p:spPr bwMode="auto">
            <a:xfrm>
              <a:off x="1682932" y="2543175"/>
              <a:ext cx="372699"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Sonoma</a:t>
              </a:r>
            </a:p>
          </p:txBody>
        </p:sp>
        <p:sp>
          <p:nvSpPr>
            <p:cNvPr id="95" name="Rectangle 136">
              <a:extLst>
                <a:ext uri="{FF2B5EF4-FFF2-40B4-BE49-F238E27FC236}">
                  <a16:creationId xmlns:a16="http://schemas.microsoft.com/office/drawing/2014/main" id="{F60353B3-5A4A-47A5-ACAE-B428E52494F4}"/>
                </a:ext>
              </a:extLst>
            </p:cNvPr>
            <p:cNvSpPr>
              <a:spLocks noChangeArrowheads="1"/>
            </p:cNvSpPr>
            <p:nvPr/>
          </p:nvSpPr>
          <p:spPr bwMode="auto">
            <a:xfrm>
              <a:off x="2043309" y="2591991"/>
              <a:ext cx="287741"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Napa</a:t>
              </a:r>
            </a:p>
          </p:txBody>
        </p:sp>
        <p:sp>
          <p:nvSpPr>
            <p:cNvPr id="96" name="Rectangle 137">
              <a:extLst>
                <a:ext uri="{FF2B5EF4-FFF2-40B4-BE49-F238E27FC236}">
                  <a16:creationId xmlns:a16="http://schemas.microsoft.com/office/drawing/2014/main" id="{F166663A-CC08-4AD1-93A3-5FFA043AC908}"/>
                </a:ext>
              </a:extLst>
            </p:cNvPr>
            <p:cNvSpPr>
              <a:spLocks noChangeArrowheads="1"/>
            </p:cNvSpPr>
            <p:nvPr/>
          </p:nvSpPr>
          <p:spPr bwMode="auto">
            <a:xfrm>
              <a:off x="2224088" y="2502694"/>
              <a:ext cx="307181"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Yolo</a:t>
              </a:r>
            </a:p>
          </p:txBody>
        </p:sp>
        <p:sp>
          <p:nvSpPr>
            <p:cNvPr id="97" name="Rectangle 138">
              <a:extLst>
                <a:ext uri="{FF2B5EF4-FFF2-40B4-BE49-F238E27FC236}">
                  <a16:creationId xmlns:a16="http://schemas.microsoft.com/office/drawing/2014/main" id="{466F3E6D-3ED5-4D48-8A19-702CC855312F}"/>
                </a:ext>
              </a:extLst>
            </p:cNvPr>
            <p:cNvSpPr>
              <a:spLocks noChangeArrowheads="1"/>
            </p:cNvSpPr>
            <p:nvPr/>
          </p:nvSpPr>
          <p:spPr bwMode="auto">
            <a:xfrm>
              <a:off x="2234378" y="2793207"/>
              <a:ext cx="334227"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Solano</a:t>
              </a:r>
            </a:p>
          </p:txBody>
        </p:sp>
        <p:sp>
          <p:nvSpPr>
            <p:cNvPr id="98" name="Rectangle 139">
              <a:extLst>
                <a:ext uri="{FF2B5EF4-FFF2-40B4-BE49-F238E27FC236}">
                  <a16:creationId xmlns:a16="http://schemas.microsoft.com/office/drawing/2014/main" id="{C7DC97C6-2304-4577-A4A5-F3A057BE5038}"/>
                </a:ext>
              </a:extLst>
            </p:cNvPr>
            <p:cNvSpPr>
              <a:spLocks noChangeArrowheads="1"/>
            </p:cNvSpPr>
            <p:nvPr/>
          </p:nvSpPr>
          <p:spPr bwMode="auto">
            <a:xfrm>
              <a:off x="2253979" y="2957513"/>
              <a:ext cx="302167" cy="228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525"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Contra</a:t>
              </a:r>
              <a:br>
                <a:rPr kumimoji="0" lang="en-US" altLang="en-US" sz="525"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br>
              <a:r>
                <a:rPr kumimoji="0" lang="en-US" altLang="en-US" sz="525"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Costa</a:t>
              </a:r>
            </a:p>
          </p:txBody>
        </p:sp>
        <p:sp>
          <p:nvSpPr>
            <p:cNvPr id="99" name="Rectangle 140">
              <a:extLst>
                <a:ext uri="{FF2B5EF4-FFF2-40B4-BE49-F238E27FC236}">
                  <a16:creationId xmlns:a16="http://schemas.microsoft.com/office/drawing/2014/main" id="{5DFD8D95-5697-4C9A-90B7-68E77A02AD96}"/>
                </a:ext>
              </a:extLst>
            </p:cNvPr>
            <p:cNvSpPr>
              <a:spLocks noChangeArrowheads="1"/>
            </p:cNvSpPr>
            <p:nvPr/>
          </p:nvSpPr>
          <p:spPr bwMode="auto">
            <a:xfrm>
              <a:off x="1493044" y="3109913"/>
              <a:ext cx="732235"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San Francisco</a:t>
              </a:r>
            </a:p>
          </p:txBody>
        </p:sp>
        <p:sp>
          <p:nvSpPr>
            <p:cNvPr id="100" name="Rectangle 141">
              <a:extLst>
                <a:ext uri="{FF2B5EF4-FFF2-40B4-BE49-F238E27FC236}">
                  <a16:creationId xmlns:a16="http://schemas.microsoft.com/office/drawing/2014/main" id="{CE9F3122-437C-427F-9C72-FB21E2463571}"/>
                </a:ext>
              </a:extLst>
            </p:cNvPr>
            <p:cNvSpPr>
              <a:spLocks noChangeArrowheads="1"/>
            </p:cNvSpPr>
            <p:nvPr/>
          </p:nvSpPr>
          <p:spPr bwMode="auto">
            <a:xfrm>
              <a:off x="1609725" y="3287316"/>
              <a:ext cx="710804"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San Mateo</a:t>
              </a:r>
            </a:p>
          </p:txBody>
        </p:sp>
        <p:sp>
          <p:nvSpPr>
            <p:cNvPr id="101" name="Rectangle 143">
              <a:extLst>
                <a:ext uri="{FF2B5EF4-FFF2-40B4-BE49-F238E27FC236}">
                  <a16:creationId xmlns:a16="http://schemas.microsoft.com/office/drawing/2014/main" id="{DAB86CB0-DA1D-4526-8B85-536B43F7876D}"/>
                </a:ext>
              </a:extLst>
            </p:cNvPr>
            <p:cNvSpPr>
              <a:spLocks noChangeArrowheads="1"/>
            </p:cNvSpPr>
            <p:nvPr/>
          </p:nvSpPr>
          <p:spPr bwMode="auto">
            <a:xfrm>
              <a:off x="2259676" y="3155156"/>
              <a:ext cx="355066" cy="148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525"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Alameda</a:t>
              </a:r>
            </a:p>
          </p:txBody>
        </p:sp>
        <p:sp>
          <p:nvSpPr>
            <p:cNvPr id="102" name="Rectangle 144">
              <a:extLst>
                <a:ext uri="{FF2B5EF4-FFF2-40B4-BE49-F238E27FC236}">
                  <a16:creationId xmlns:a16="http://schemas.microsoft.com/office/drawing/2014/main" id="{905C4272-7EA9-4C08-8635-4A9CF13A1FE8}"/>
                </a:ext>
              </a:extLst>
            </p:cNvPr>
            <p:cNvSpPr>
              <a:spLocks noChangeArrowheads="1"/>
            </p:cNvSpPr>
            <p:nvPr/>
          </p:nvSpPr>
          <p:spPr bwMode="auto">
            <a:xfrm>
              <a:off x="2586370" y="2913460"/>
              <a:ext cx="300564" cy="20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45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San</a:t>
              </a:r>
              <a:br>
                <a:rPr kumimoji="0" lang="en-US" altLang="en-US" sz="45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br>
              <a:r>
                <a:rPr kumimoji="0" lang="en-US" altLang="en-US" sz="45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Joaquin</a:t>
              </a:r>
            </a:p>
          </p:txBody>
        </p:sp>
        <p:sp>
          <p:nvSpPr>
            <p:cNvPr id="103" name="Rectangle 145">
              <a:extLst>
                <a:ext uri="{FF2B5EF4-FFF2-40B4-BE49-F238E27FC236}">
                  <a16:creationId xmlns:a16="http://schemas.microsoft.com/office/drawing/2014/main" id="{FFF5B129-4EF6-41FE-8E35-4CB7BF86E926}"/>
                </a:ext>
              </a:extLst>
            </p:cNvPr>
            <p:cNvSpPr>
              <a:spLocks noChangeArrowheads="1"/>
            </p:cNvSpPr>
            <p:nvPr/>
          </p:nvSpPr>
          <p:spPr bwMode="auto">
            <a:xfrm rot="19200000">
              <a:off x="2868217" y="2772130"/>
              <a:ext cx="448865" cy="148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525"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Calaveras</a:t>
              </a:r>
            </a:p>
          </p:txBody>
        </p:sp>
        <p:sp>
          <p:nvSpPr>
            <p:cNvPr id="104" name="Rectangle 146">
              <a:extLst>
                <a:ext uri="{FF2B5EF4-FFF2-40B4-BE49-F238E27FC236}">
                  <a16:creationId xmlns:a16="http://schemas.microsoft.com/office/drawing/2014/main" id="{E3DA003C-8DD1-4DF2-B96E-E6B7EAEDD430}"/>
                </a:ext>
              </a:extLst>
            </p:cNvPr>
            <p:cNvSpPr>
              <a:spLocks noChangeArrowheads="1"/>
            </p:cNvSpPr>
            <p:nvPr/>
          </p:nvSpPr>
          <p:spPr bwMode="auto">
            <a:xfrm>
              <a:off x="3122371" y="2896791"/>
              <a:ext cx="419187"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Tuolumne</a:t>
              </a:r>
            </a:p>
          </p:txBody>
        </p:sp>
        <p:sp>
          <p:nvSpPr>
            <p:cNvPr id="105" name="Rectangle 147">
              <a:extLst>
                <a:ext uri="{FF2B5EF4-FFF2-40B4-BE49-F238E27FC236}">
                  <a16:creationId xmlns:a16="http://schemas.microsoft.com/office/drawing/2014/main" id="{58D0F219-7A90-47B3-8E14-334DCF23510C}"/>
                </a:ext>
              </a:extLst>
            </p:cNvPr>
            <p:cNvSpPr>
              <a:spLocks noChangeArrowheads="1"/>
            </p:cNvSpPr>
            <p:nvPr/>
          </p:nvSpPr>
          <p:spPr bwMode="auto">
            <a:xfrm>
              <a:off x="3762136" y="3026569"/>
              <a:ext cx="295755"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Mono</a:t>
              </a:r>
            </a:p>
          </p:txBody>
        </p:sp>
        <p:sp>
          <p:nvSpPr>
            <p:cNvPr id="106" name="Rectangle 148">
              <a:extLst>
                <a:ext uri="{FF2B5EF4-FFF2-40B4-BE49-F238E27FC236}">
                  <a16:creationId xmlns:a16="http://schemas.microsoft.com/office/drawing/2014/main" id="{7104368E-62C2-4B81-9DE4-6A43721939F1}"/>
                </a:ext>
              </a:extLst>
            </p:cNvPr>
            <p:cNvSpPr>
              <a:spLocks noChangeArrowheads="1"/>
            </p:cNvSpPr>
            <p:nvPr/>
          </p:nvSpPr>
          <p:spPr bwMode="auto">
            <a:xfrm>
              <a:off x="3158728" y="3163491"/>
              <a:ext cx="441722"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Mariposa</a:t>
              </a:r>
            </a:p>
          </p:txBody>
        </p:sp>
        <p:sp>
          <p:nvSpPr>
            <p:cNvPr id="107" name="Rectangle 149">
              <a:extLst>
                <a:ext uri="{FF2B5EF4-FFF2-40B4-BE49-F238E27FC236}">
                  <a16:creationId xmlns:a16="http://schemas.microsoft.com/office/drawing/2014/main" id="{50905F5B-332B-45E8-B68B-8BEE81061C60}"/>
                </a:ext>
              </a:extLst>
            </p:cNvPr>
            <p:cNvSpPr>
              <a:spLocks noChangeArrowheads="1"/>
            </p:cNvSpPr>
            <p:nvPr/>
          </p:nvSpPr>
          <p:spPr bwMode="auto">
            <a:xfrm>
              <a:off x="2345658" y="3330178"/>
              <a:ext cx="302167" cy="25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Santa</a:t>
              </a:r>
              <a:b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b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Clara</a:t>
              </a:r>
            </a:p>
          </p:txBody>
        </p:sp>
        <p:sp>
          <p:nvSpPr>
            <p:cNvPr id="108" name="Rectangle 151">
              <a:extLst>
                <a:ext uri="{FF2B5EF4-FFF2-40B4-BE49-F238E27FC236}">
                  <a16:creationId xmlns:a16="http://schemas.microsoft.com/office/drawing/2014/main" id="{3800A6E9-218E-41D6-8A4C-F47F0836EC63}"/>
                </a:ext>
              </a:extLst>
            </p:cNvPr>
            <p:cNvSpPr>
              <a:spLocks noChangeArrowheads="1"/>
            </p:cNvSpPr>
            <p:nvPr/>
          </p:nvSpPr>
          <p:spPr bwMode="auto">
            <a:xfrm>
              <a:off x="2799855" y="3415904"/>
              <a:ext cx="348654"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Merced</a:t>
              </a:r>
            </a:p>
          </p:txBody>
        </p:sp>
        <p:sp>
          <p:nvSpPr>
            <p:cNvPr id="109" name="Rectangle 152">
              <a:extLst>
                <a:ext uri="{FF2B5EF4-FFF2-40B4-BE49-F238E27FC236}">
                  <a16:creationId xmlns:a16="http://schemas.microsoft.com/office/drawing/2014/main" id="{9B3F0130-0ED6-4432-BCEC-C13E468CAAB9}"/>
                </a:ext>
              </a:extLst>
            </p:cNvPr>
            <p:cNvSpPr>
              <a:spLocks noChangeArrowheads="1"/>
            </p:cNvSpPr>
            <p:nvPr/>
          </p:nvSpPr>
          <p:spPr bwMode="auto">
            <a:xfrm>
              <a:off x="3088764" y="3518298"/>
              <a:ext cx="351860"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Madera</a:t>
              </a:r>
            </a:p>
          </p:txBody>
        </p:sp>
        <p:sp>
          <p:nvSpPr>
            <p:cNvPr id="110" name="Rectangle 153">
              <a:extLst>
                <a:ext uri="{FF2B5EF4-FFF2-40B4-BE49-F238E27FC236}">
                  <a16:creationId xmlns:a16="http://schemas.microsoft.com/office/drawing/2014/main" id="{8E5EB2B9-0417-43DB-9930-3AACB7A80F9E}"/>
                </a:ext>
              </a:extLst>
            </p:cNvPr>
            <p:cNvSpPr>
              <a:spLocks noChangeArrowheads="1"/>
            </p:cNvSpPr>
            <p:nvPr/>
          </p:nvSpPr>
          <p:spPr bwMode="auto">
            <a:xfrm>
              <a:off x="3217238" y="3744516"/>
              <a:ext cx="334227"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Fresno</a:t>
              </a:r>
            </a:p>
          </p:txBody>
        </p:sp>
        <p:sp>
          <p:nvSpPr>
            <p:cNvPr id="111" name="Rectangle 154">
              <a:extLst>
                <a:ext uri="{FF2B5EF4-FFF2-40B4-BE49-F238E27FC236}">
                  <a16:creationId xmlns:a16="http://schemas.microsoft.com/office/drawing/2014/main" id="{23AADADF-A186-4938-8D30-D34EE2E85F1C}"/>
                </a:ext>
              </a:extLst>
            </p:cNvPr>
            <p:cNvSpPr>
              <a:spLocks noChangeArrowheads="1"/>
            </p:cNvSpPr>
            <p:nvPr/>
          </p:nvSpPr>
          <p:spPr bwMode="auto">
            <a:xfrm>
              <a:off x="2705066" y="3765948"/>
              <a:ext cx="294153" cy="228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525"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San </a:t>
              </a:r>
              <a:br>
                <a:rPr kumimoji="0" lang="en-US" altLang="en-US" sz="525"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br>
              <a:r>
                <a:rPr kumimoji="0" lang="en-US" altLang="en-US" sz="525"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Benito</a:t>
              </a:r>
            </a:p>
          </p:txBody>
        </p:sp>
        <p:sp>
          <p:nvSpPr>
            <p:cNvPr id="112" name="Rectangle 155">
              <a:extLst>
                <a:ext uri="{FF2B5EF4-FFF2-40B4-BE49-F238E27FC236}">
                  <a16:creationId xmlns:a16="http://schemas.microsoft.com/office/drawing/2014/main" id="{5E9F9E3B-586C-4D98-9893-0CAAEFBD9485}"/>
                </a:ext>
              </a:extLst>
            </p:cNvPr>
            <p:cNvSpPr>
              <a:spLocks noChangeArrowheads="1"/>
            </p:cNvSpPr>
            <p:nvPr/>
          </p:nvSpPr>
          <p:spPr bwMode="auto">
            <a:xfrm>
              <a:off x="2656724" y="4149329"/>
              <a:ext cx="401553"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Monterey</a:t>
              </a:r>
            </a:p>
          </p:txBody>
        </p:sp>
        <p:sp>
          <p:nvSpPr>
            <p:cNvPr id="113" name="Rectangle 156">
              <a:extLst>
                <a:ext uri="{FF2B5EF4-FFF2-40B4-BE49-F238E27FC236}">
                  <a16:creationId xmlns:a16="http://schemas.microsoft.com/office/drawing/2014/main" id="{69C18A03-0D52-4121-93D1-0FD41F8413C1}"/>
                </a:ext>
              </a:extLst>
            </p:cNvPr>
            <p:cNvSpPr>
              <a:spLocks noChangeArrowheads="1"/>
            </p:cNvSpPr>
            <p:nvPr/>
          </p:nvSpPr>
          <p:spPr bwMode="auto">
            <a:xfrm>
              <a:off x="3260882" y="4179094"/>
              <a:ext cx="295755"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Kings</a:t>
              </a:r>
            </a:p>
          </p:txBody>
        </p:sp>
        <p:sp>
          <p:nvSpPr>
            <p:cNvPr id="114" name="Rectangle 157">
              <a:extLst>
                <a:ext uri="{FF2B5EF4-FFF2-40B4-BE49-F238E27FC236}">
                  <a16:creationId xmlns:a16="http://schemas.microsoft.com/office/drawing/2014/main" id="{E80FC8AA-7798-4094-AAD1-3AD9B6A22B9E}"/>
                </a:ext>
              </a:extLst>
            </p:cNvPr>
            <p:cNvSpPr>
              <a:spLocks noChangeArrowheads="1"/>
            </p:cNvSpPr>
            <p:nvPr/>
          </p:nvSpPr>
          <p:spPr bwMode="auto">
            <a:xfrm>
              <a:off x="3760645" y="4026694"/>
              <a:ext cx="316595"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Tulare</a:t>
              </a:r>
            </a:p>
          </p:txBody>
        </p:sp>
        <p:sp>
          <p:nvSpPr>
            <p:cNvPr id="115" name="Rectangle 158">
              <a:extLst>
                <a:ext uri="{FF2B5EF4-FFF2-40B4-BE49-F238E27FC236}">
                  <a16:creationId xmlns:a16="http://schemas.microsoft.com/office/drawing/2014/main" id="{35A822B9-ADFC-476A-B278-021342BC2867}"/>
                </a:ext>
              </a:extLst>
            </p:cNvPr>
            <p:cNvSpPr>
              <a:spLocks noChangeArrowheads="1"/>
            </p:cNvSpPr>
            <p:nvPr/>
          </p:nvSpPr>
          <p:spPr bwMode="auto">
            <a:xfrm>
              <a:off x="4514797" y="3875485"/>
              <a:ext cx="257283"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Inyo</a:t>
              </a:r>
            </a:p>
          </p:txBody>
        </p:sp>
        <p:sp>
          <p:nvSpPr>
            <p:cNvPr id="116" name="Rectangle 159">
              <a:extLst>
                <a:ext uri="{FF2B5EF4-FFF2-40B4-BE49-F238E27FC236}">
                  <a16:creationId xmlns:a16="http://schemas.microsoft.com/office/drawing/2014/main" id="{7700FA14-A411-448D-B6F4-DE1B0E99421B}"/>
                </a:ext>
              </a:extLst>
            </p:cNvPr>
            <p:cNvSpPr>
              <a:spLocks noChangeArrowheads="1"/>
            </p:cNvSpPr>
            <p:nvPr/>
          </p:nvSpPr>
          <p:spPr bwMode="auto">
            <a:xfrm>
              <a:off x="2959445" y="4389835"/>
              <a:ext cx="339037" cy="34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San</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Luis</a:t>
              </a:r>
              <a:b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b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Obispo</a:t>
              </a:r>
            </a:p>
          </p:txBody>
        </p:sp>
        <p:sp>
          <p:nvSpPr>
            <p:cNvPr id="117" name="Rectangle 160">
              <a:extLst>
                <a:ext uri="{FF2B5EF4-FFF2-40B4-BE49-F238E27FC236}">
                  <a16:creationId xmlns:a16="http://schemas.microsoft.com/office/drawing/2014/main" id="{CCDA695F-3828-4011-8153-FAA1BDFC7AB3}"/>
                </a:ext>
              </a:extLst>
            </p:cNvPr>
            <p:cNvSpPr>
              <a:spLocks noChangeArrowheads="1"/>
            </p:cNvSpPr>
            <p:nvPr/>
          </p:nvSpPr>
          <p:spPr bwMode="auto">
            <a:xfrm>
              <a:off x="3137532" y="4874419"/>
              <a:ext cx="361479" cy="25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Santa</a:t>
              </a:r>
              <a:b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b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Barbara</a:t>
              </a:r>
            </a:p>
          </p:txBody>
        </p:sp>
        <p:sp>
          <p:nvSpPr>
            <p:cNvPr id="118" name="Rectangle 161">
              <a:extLst>
                <a:ext uri="{FF2B5EF4-FFF2-40B4-BE49-F238E27FC236}">
                  <a16:creationId xmlns:a16="http://schemas.microsoft.com/office/drawing/2014/main" id="{2DDC542A-0BEF-4368-807E-171FF2EFADCF}"/>
                </a:ext>
              </a:extLst>
            </p:cNvPr>
            <p:cNvSpPr>
              <a:spLocks noChangeArrowheads="1"/>
            </p:cNvSpPr>
            <p:nvPr/>
          </p:nvSpPr>
          <p:spPr bwMode="auto">
            <a:xfrm>
              <a:off x="3833896" y="4481513"/>
              <a:ext cx="270107"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Kern</a:t>
              </a:r>
            </a:p>
          </p:txBody>
        </p:sp>
        <p:sp>
          <p:nvSpPr>
            <p:cNvPr id="119" name="Rectangle 162">
              <a:extLst>
                <a:ext uri="{FF2B5EF4-FFF2-40B4-BE49-F238E27FC236}">
                  <a16:creationId xmlns:a16="http://schemas.microsoft.com/office/drawing/2014/main" id="{88C9F89A-8232-4C00-A4CD-9474F25E96B6}"/>
                </a:ext>
              </a:extLst>
            </p:cNvPr>
            <p:cNvSpPr>
              <a:spLocks noChangeArrowheads="1"/>
            </p:cNvSpPr>
            <p:nvPr/>
          </p:nvSpPr>
          <p:spPr bwMode="auto">
            <a:xfrm>
              <a:off x="4979185" y="4773216"/>
              <a:ext cx="576281" cy="25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b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b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San Bernardino</a:t>
              </a:r>
            </a:p>
          </p:txBody>
        </p:sp>
        <p:sp>
          <p:nvSpPr>
            <p:cNvPr id="120" name="Rectangle 163">
              <a:extLst>
                <a:ext uri="{FF2B5EF4-FFF2-40B4-BE49-F238E27FC236}">
                  <a16:creationId xmlns:a16="http://schemas.microsoft.com/office/drawing/2014/main" id="{2FDC1DE4-0554-4F26-AABE-467D4FB990FE}"/>
                </a:ext>
              </a:extLst>
            </p:cNvPr>
            <p:cNvSpPr>
              <a:spLocks noChangeArrowheads="1"/>
            </p:cNvSpPr>
            <p:nvPr/>
          </p:nvSpPr>
          <p:spPr bwMode="auto">
            <a:xfrm>
              <a:off x="4011429" y="5092303"/>
              <a:ext cx="366287" cy="25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Los</a:t>
              </a:r>
              <a:b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b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Angeles</a:t>
              </a:r>
            </a:p>
          </p:txBody>
        </p:sp>
        <p:sp>
          <p:nvSpPr>
            <p:cNvPr id="121" name="Rectangle 164">
              <a:extLst>
                <a:ext uri="{FF2B5EF4-FFF2-40B4-BE49-F238E27FC236}">
                  <a16:creationId xmlns:a16="http://schemas.microsoft.com/office/drawing/2014/main" id="{CF8405D8-E41E-414D-B874-9599B23DE8F7}"/>
                </a:ext>
              </a:extLst>
            </p:cNvPr>
            <p:cNvSpPr>
              <a:spLocks noChangeArrowheads="1"/>
            </p:cNvSpPr>
            <p:nvPr/>
          </p:nvSpPr>
          <p:spPr bwMode="auto">
            <a:xfrm>
              <a:off x="3587407" y="5020866"/>
              <a:ext cx="358272"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Ventura</a:t>
              </a:r>
            </a:p>
          </p:txBody>
        </p:sp>
        <p:sp>
          <p:nvSpPr>
            <p:cNvPr id="122" name="Rectangle 165">
              <a:extLst>
                <a:ext uri="{FF2B5EF4-FFF2-40B4-BE49-F238E27FC236}">
                  <a16:creationId xmlns:a16="http://schemas.microsoft.com/office/drawing/2014/main" id="{860846AB-C078-4704-B19F-BF014F55F27E}"/>
                </a:ext>
              </a:extLst>
            </p:cNvPr>
            <p:cNvSpPr>
              <a:spLocks noChangeArrowheads="1"/>
            </p:cNvSpPr>
            <p:nvPr/>
          </p:nvSpPr>
          <p:spPr bwMode="auto">
            <a:xfrm>
              <a:off x="4768580" y="5916216"/>
              <a:ext cx="302167" cy="25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San</a:t>
              </a:r>
              <a:b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b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Diego</a:t>
              </a:r>
            </a:p>
          </p:txBody>
        </p:sp>
        <p:sp>
          <p:nvSpPr>
            <p:cNvPr id="123" name="Rectangle 166">
              <a:extLst>
                <a:ext uri="{FF2B5EF4-FFF2-40B4-BE49-F238E27FC236}">
                  <a16:creationId xmlns:a16="http://schemas.microsoft.com/office/drawing/2014/main" id="{C9C5BEE1-A851-4275-8A1E-D28899FDB0AD}"/>
                </a:ext>
              </a:extLst>
            </p:cNvPr>
            <p:cNvSpPr>
              <a:spLocks noChangeArrowheads="1"/>
            </p:cNvSpPr>
            <p:nvPr/>
          </p:nvSpPr>
          <p:spPr bwMode="auto">
            <a:xfrm rot="2520000">
              <a:off x="4229796" y="5533372"/>
              <a:ext cx="348654"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Orange</a:t>
              </a:r>
            </a:p>
          </p:txBody>
        </p:sp>
        <p:sp>
          <p:nvSpPr>
            <p:cNvPr id="124" name="Rectangle 167">
              <a:extLst>
                <a:ext uri="{FF2B5EF4-FFF2-40B4-BE49-F238E27FC236}">
                  <a16:creationId xmlns:a16="http://schemas.microsoft.com/office/drawing/2014/main" id="{08593A51-AEFF-44C0-9878-1797719599F9}"/>
                </a:ext>
              </a:extLst>
            </p:cNvPr>
            <p:cNvSpPr>
              <a:spLocks noChangeArrowheads="1"/>
            </p:cNvSpPr>
            <p:nvPr/>
          </p:nvSpPr>
          <p:spPr bwMode="auto">
            <a:xfrm>
              <a:off x="5424518" y="5899548"/>
              <a:ext cx="363081"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Imperial</a:t>
              </a:r>
            </a:p>
          </p:txBody>
        </p:sp>
        <p:sp>
          <p:nvSpPr>
            <p:cNvPr id="125" name="Rectangle 176">
              <a:extLst>
                <a:ext uri="{FF2B5EF4-FFF2-40B4-BE49-F238E27FC236}">
                  <a16:creationId xmlns:a16="http://schemas.microsoft.com/office/drawing/2014/main" id="{16CBAD64-73A8-403A-9C5F-88D5D8FE80FD}"/>
                </a:ext>
              </a:extLst>
            </p:cNvPr>
            <p:cNvSpPr>
              <a:spLocks noChangeArrowheads="1"/>
            </p:cNvSpPr>
            <p:nvPr/>
          </p:nvSpPr>
          <p:spPr bwMode="auto">
            <a:xfrm rot="20820000">
              <a:off x="2790951" y="2671340"/>
              <a:ext cx="302167" cy="136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45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Amador</a:t>
              </a:r>
            </a:p>
          </p:txBody>
        </p:sp>
        <p:sp>
          <p:nvSpPr>
            <p:cNvPr id="126" name="Freeform 183">
              <a:extLst>
                <a:ext uri="{FF2B5EF4-FFF2-40B4-BE49-F238E27FC236}">
                  <a16:creationId xmlns:a16="http://schemas.microsoft.com/office/drawing/2014/main" id="{64532996-D5EF-42A7-9F7F-0F9D875B27D0}"/>
                </a:ext>
              </a:extLst>
            </p:cNvPr>
            <p:cNvSpPr>
              <a:spLocks/>
            </p:cNvSpPr>
            <p:nvPr/>
          </p:nvSpPr>
          <p:spPr bwMode="auto">
            <a:xfrm>
              <a:off x="2205038" y="3459956"/>
              <a:ext cx="340519" cy="220266"/>
            </a:xfrm>
            <a:custGeom>
              <a:avLst/>
              <a:gdLst>
                <a:gd name="T0" fmla="*/ 2147483647 w 286"/>
                <a:gd name="T1" fmla="*/ 2147483647 h 185"/>
                <a:gd name="T2" fmla="*/ 2147483647 w 286"/>
                <a:gd name="T3" fmla="*/ 2147483647 h 185"/>
                <a:gd name="T4" fmla="*/ 2147483647 w 286"/>
                <a:gd name="T5" fmla="*/ 2147483647 h 185"/>
                <a:gd name="T6" fmla="*/ 2147483647 w 286"/>
                <a:gd name="T7" fmla="*/ 2147483647 h 185"/>
                <a:gd name="T8" fmla="*/ 2147483647 w 286"/>
                <a:gd name="T9" fmla="*/ 2147483647 h 185"/>
                <a:gd name="T10" fmla="*/ 2147483647 w 286"/>
                <a:gd name="T11" fmla="*/ 2147483647 h 185"/>
                <a:gd name="T12" fmla="*/ 2147483647 w 286"/>
                <a:gd name="T13" fmla="*/ 2147483647 h 185"/>
                <a:gd name="T14" fmla="*/ 2147483647 w 286"/>
                <a:gd name="T15" fmla="*/ 2147483647 h 185"/>
                <a:gd name="T16" fmla="*/ 2147483647 w 286"/>
                <a:gd name="T17" fmla="*/ 2147483647 h 185"/>
                <a:gd name="T18" fmla="*/ 2147483647 w 286"/>
                <a:gd name="T19" fmla="*/ 2147483647 h 185"/>
                <a:gd name="T20" fmla="*/ 2147483647 w 286"/>
                <a:gd name="T21" fmla="*/ 2147483647 h 185"/>
                <a:gd name="T22" fmla="*/ 2147483647 w 286"/>
                <a:gd name="T23" fmla="*/ 2147483647 h 185"/>
                <a:gd name="T24" fmla="*/ 2147483647 w 286"/>
                <a:gd name="T25" fmla="*/ 2147483647 h 185"/>
                <a:gd name="T26" fmla="*/ 2147483647 w 286"/>
                <a:gd name="T27" fmla="*/ 2147483647 h 185"/>
                <a:gd name="T28" fmla="*/ 2147483647 w 286"/>
                <a:gd name="T29" fmla="*/ 2147483647 h 185"/>
                <a:gd name="T30" fmla="*/ 2147483647 w 286"/>
                <a:gd name="T31" fmla="*/ 2147483647 h 185"/>
                <a:gd name="T32" fmla="*/ 2147483647 w 286"/>
                <a:gd name="T33" fmla="*/ 2147483647 h 185"/>
                <a:gd name="T34" fmla="*/ 2147483647 w 286"/>
                <a:gd name="T35" fmla="*/ 2147483647 h 185"/>
                <a:gd name="T36" fmla="*/ 2147483647 w 286"/>
                <a:gd name="T37" fmla="*/ 2147483647 h 185"/>
                <a:gd name="T38" fmla="*/ 2147483647 w 286"/>
                <a:gd name="T39" fmla="*/ 2147483647 h 185"/>
                <a:gd name="T40" fmla="*/ 2147483647 w 286"/>
                <a:gd name="T41" fmla="*/ 2147483647 h 185"/>
                <a:gd name="T42" fmla="*/ 2147483647 w 286"/>
                <a:gd name="T43" fmla="*/ 2147483647 h 185"/>
                <a:gd name="T44" fmla="*/ 2147483647 w 286"/>
                <a:gd name="T45" fmla="*/ 2147483647 h 185"/>
                <a:gd name="T46" fmla="*/ 2147483647 w 286"/>
                <a:gd name="T47" fmla="*/ 2147483647 h 185"/>
                <a:gd name="T48" fmla="*/ 2147483647 w 286"/>
                <a:gd name="T49" fmla="*/ 2147483647 h 185"/>
                <a:gd name="T50" fmla="*/ 2147483647 w 286"/>
                <a:gd name="T51" fmla="*/ 2147483647 h 185"/>
                <a:gd name="T52" fmla="*/ 2147483647 w 286"/>
                <a:gd name="T53" fmla="*/ 2147483647 h 185"/>
                <a:gd name="T54" fmla="*/ 2147483647 w 286"/>
                <a:gd name="T55" fmla="*/ 2147483647 h 185"/>
                <a:gd name="T56" fmla="*/ 2147483647 w 286"/>
                <a:gd name="T57" fmla="*/ 2147483647 h 185"/>
                <a:gd name="T58" fmla="*/ 2147483647 w 286"/>
                <a:gd name="T59" fmla="*/ 2147483647 h 185"/>
                <a:gd name="T60" fmla="*/ 2147483647 w 286"/>
                <a:gd name="T61" fmla="*/ 2147483647 h 185"/>
                <a:gd name="T62" fmla="*/ 2147483647 w 286"/>
                <a:gd name="T63" fmla="*/ 2147483647 h 185"/>
                <a:gd name="T64" fmla="*/ 2147483647 w 286"/>
                <a:gd name="T65" fmla="*/ 2147483647 h 185"/>
                <a:gd name="T66" fmla="*/ 2147483647 w 286"/>
                <a:gd name="T67" fmla="*/ 2147483647 h 18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86" h="185">
                  <a:moveTo>
                    <a:pt x="11" y="30"/>
                  </a:moveTo>
                  <a:cubicBezTo>
                    <a:pt x="32" y="27"/>
                    <a:pt x="45" y="24"/>
                    <a:pt x="68" y="22"/>
                  </a:cubicBezTo>
                  <a:cubicBezTo>
                    <a:pt x="76" y="21"/>
                    <a:pt x="79" y="14"/>
                    <a:pt x="83" y="7"/>
                  </a:cubicBezTo>
                  <a:cubicBezTo>
                    <a:pt x="83" y="5"/>
                    <a:pt x="82" y="2"/>
                    <a:pt x="84" y="1"/>
                  </a:cubicBezTo>
                  <a:cubicBezTo>
                    <a:pt x="86" y="0"/>
                    <a:pt x="85" y="5"/>
                    <a:pt x="86" y="6"/>
                  </a:cubicBezTo>
                  <a:cubicBezTo>
                    <a:pt x="91" y="12"/>
                    <a:pt x="100" y="15"/>
                    <a:pt x="107" y="16"/>
                  </a:cubicBezTo>
                  <a:cubicBezTo>
                    <a:pt x="114" y="21"/>
                    <a:pt x="117" y="24"/>
                    <a:pt x="122" y="31"/>
                  </a:cubicBezTo>
                  <a:cubicBezTo>
                    <a:pt x="124" y="43"/>
                    <a:pt x="137" y="50"/>
                    <a:pt x="149" y="52"/>
                  </a:cubicBezTo>
                  <a:cubicBezTo>
                    <a:pt x="156" y="56"/>
                    <a:pt x="165" y="60"/>
                    <a:pt x="173" y="61"/>
                  </a:cubicBezTo>
                  <a:cubicBezTo>
                    <a:pt x="179" y="64"/>
                    <a:pt x="184" y="69"/>
                    <a:pt x="191" y="70"/>
                  </a:cubicBezTo>
                  <a:cubicBezTo>
                    <a:pt x="196" y="73"/>
                    <a:pt x="199" y="74"/>
                    <a:pt x="203" y="79"/>
                  </a:cubicBezTo>
                  <a:cubicBezTo>
                    <a:pt x="204" y="90"/>
                    <a:pt x="207" y="95"/>
                    <a:pt x="218" y="97"/>
                  </a:cubicBezTo>
                  <a:cubicBezTo>
                    <a:pt x="223" y="99"/>
                    <a:pt x="227" y="100"/>
                    <a:pt x="231" y="103"/>
                  </a:cubicBezTo>
                  <a:cubicBezTo>
                    <a:pt x="238" y="120"/>
                    <a:pt x="232" y="120"/>
                    <a:pt x="254" y="121"/>
                  </a:cubicBezTo>
                  <a:cubicBezTo>
                    <a:pt x="256" y="160"/>
                    <a:pt x="250" y="136"/>
                    <a:pt x="269" y="144"/>
                  </a:cubicBezTo>
                  <a:cubicBezTo>
                    <a:pt x="270" y="150"/>
                    <a:pt x="272" y="153"/>
                    <a:pt x="275" y="159"/>
                  </a:cubicBezTo>
                  <a:cubicBezTo>
                    <a:pt x="277" y="168"/>
                    <a:pt x="286" y="170"/>
                    <a:pt x="275" y="178"/>
                  </a:cubicBezTo>
                  <a:cubicBezTo>
                    <a:pt x="263" y="171"/>
                    <a:pt x="272" y="171"/>
                    <a:pt x="252" y="172"/>
                  </a:cubicBezTo>
                  <a:cubicBezTo>
                    <a:pt x="245" y="176"/>
                    <a:pt x="238" y="174"/>
                    <a:pt x="231" y="178"/>
                  </a:cubicBezTo>
                  <a:cubicBezTo>
                    <a:pt x="227" y="185"/>
                    <a:pt x="225" y="183"/>
                    <a:pt x="222" y="177"/>
                  </a:cubicBezTo>
                  <a:cubicBezTo>
                    <a:pt x="221" y="171"/>
                    <a:pt x="220" y="169"/>
                    <a:pt x="215" y="165"/>
                  </a:cubicBezTo>
                  <a:cubicBezTo>
                    <a:pt x="210" y="156"/>
                    <a:pt x="196" y="146"/>
                    <a:pt x="186" y="144"/>
                  </a:cubicBezTo>
                  <a:cubicBezTo>
                    <a:pt x="180" y="141"/>
                    <a:pt x="174" y="139"/>
                    <a:pt x="168" y="138"/>
                  </a:cubicBezTo>
                  <a:cubicBezTo>
                    <a:pt x="156" y="132"/>
                    <a:pt x="163" y="140"/>
                    <a:pt x="153" y="142"/>
                  </a:cubicBezTo>
                  <a:cubicBezTo>
                    <a:pt x="148" y="136"/>
                    <a:pt x="146" y="136"/>
                    <a:pt x="138" y="135"/>
                  </a:cubicBezTo>
                  <a:cubicBezTo>
                    <a:pt x="121" y="136"/>
                    <a:pt x="106" y="135"/>
                    <a:pt x="90" y="132"/>
                  </a:cubicBezTo>
                  <a:cubicBezTo>
                    <a:pt x="84" y="129"/>
                    <a:pt x="78" y="128"/>
                    <a:pt x="72" y="124"/>
                  </a:cubicBezTo>
                  <a:cubicBezTo>
                    <a:pt x="64" y="113"/>
                    <a:pt x="68" y="117"/>
                    <a:pt x="60" y="112"/>
                  </a:cubicBezTo>
                  <a:cubicBezTo>
                    <a:pt x="56" y="107"/>
                    <a:pt x="53" y="105"/>
                    <a:pt x="48" y="102"/>
                  </a:cubicBezTo>
                  <a:cubicBezTo>
                    <a:pt x="47" y="95"/>
                    <a:pt x="45" y="94"/>
                    <a:pt x="39" y="90"/>
                  </a:cubicBezTo>
                  <a:cubicBezTo>
                    <a:pt x="35" y="84"/>
                    <a:pt x="33" y="78"/>
                    <a:pt x="30" y="72"/>
                  </a:cubicBezTo>
                  <a:cubicBezTo>
                    <a:pt x="28" y="61"/>
                    <a:pt x="26" y="63"/>
                    <a:pt x="14" y="61"/>
                  </a:cubicBezTo>
                  <a:cubicBezTo>
                    <a:pt x="12" y="57"/>
                    <a:pt x="11" y="52"/>
                    <a:pt x="9" y="48"/>
                  </a:cubicBezTo>
                  <a:cubicBezTo>
                    <a:pt x="6" y="28"/>
                    <a:pt x="0" y="30"/>
                    <a:pt x="11" y="30"/>
                  </a:cubicBezTo>
                  <a:close/>
                </a:path>
              </a:pathLst>
            </a:custGeom>
            <a:solidFill>
              <a:srgbClr val="7030A0"/>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7" name="Freeform 184">
              <a:extLst>
                <a:ext uri="{FF2B5EF4-FFF2-40B4-BE49-F238E27FC236}">
                  <a16:creationId xmlns:a16="http://schemas.microsoft.com/office/drawing/2014/main" id="{FE6F2137-96DE-4175-A42D-F8D4C303F2EB}"/>
                </a:ext>
              </a:extLst>
            </p:cNvPr>
            <p:cNvSpPr>
              <a:spLocks/>
            </p:cNvSpPr>
            <p:nvPr/>
          </p:nvSpPr>
          <p:spPr bwMode="auto">
            <a:xfrm>
              <a:off x="2122885" y="3118247"/>
              <a:ext cx="80963" cy="75009"/>
            </a:xfrm>
            <a:custGeom>
              <a:avLst/>
              <a:gdLst>
                <a:gd name="T0" fmla="*/ 0 w 68"/>
                <a:gd name="T1" fmla="*/ 2147483647 h 63"/>
                <a:gd name="T2" fmla="*/ 2147483647 w 68"/>
                <a:gd name="T3" fmla="*/ 2147483647 h 63"/>
                <a:gd name="T4" fmla="*/ 2147483647 w 68"/>
                <a:gd name="T5" fmla="*/ 2147483647 h 63"/>
                <a:gd name="T6" fmla="*/ 2147483647 w 68"/>
                <a:gd name="T7" fmla="*/ 2147483647 h 63"/>
                <a:gd name="T8" fmla="*/ 2147483647 w 68"/>
                <a:gd name="T9" fmla="*/ 2147483647 h 63"/>
                <a:gd name="T10" fmla="*/ 2147483647 w 68"/>
                <a:gd name="T11" fmla="*/ 2147483647 h 63"/>
                <a:gd name="T12" fmla="*/ 2147483647 w 68"/>
                <a:gd name="T13" fmla="*/ 2147483647 h 63"/>
                <a:gd name="T14" fmla="*/ 2147483647 w 68"/>
                <a:gd name="T15" fmla="*/ 2147483647 h 63"/>
                <a:gd name="T16" fmla="*/ 2147483647 w 68"/>
                <a:gd name="T17" fmla="*/ 0 h 63"/>
                <a:gd name="T18" fmla="*/ 0 w 68"/>
                <a:gd name="T19" fmla="*/ 2147483647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8" h="63">
                  <a:moveTo>
                    <a:pt x="0" y="15"/>
                  </a:moveTo>
                  <a:lnTo>
                    <a:pt x="14" y="59"/>
                  </a:lnTo>
                  <a:lnTo>
                    <a:pt x="41" y="63"/>
                  </a:lnTo>
                  <a:cubicBezTo>
                    <a:pt x="51" y="56"/>
                    <a:pt x="47" y="58"/>
                    <a:pt x="53" y="56"/>
                  </a:cubicBezTo>
                  <a:lnTo>
                    <a:pt x="68" y="35"/>
                  </a:lnTo>
                  <a:lnTo>
                    <a:pt x="59" y="26"/>
                  </a:lnTo>
                  <a:lnTo>
                    <a:pt x="59" y="8"/>
                  </a:lnTo>
                  <a:lnTo>
                    <a:pt x="44" y="8"/>
                  </a:lnTo>
                  <a:lnTo>
                    <a:pt x="29" y="0"/>
                  </a:lnTo>
                  <a:lnTo>
                    <a:pt x="0" y="15"/>
                  </a:lnTo>
                  <a:close/>
                </a:path>
              </a:pathLst>
            </a:custGeom>
            <a:solidFill>
              <a:srgbClr val="7030A0"/>
            </a:solidFill>
            <a:ln w="12700" cap="rnd" cmpd="sng">
              <a:solidFill>
                <a:srgbClr val="000000"/>
              </a:solidFill>
              <a:prstDash val="solid"/>
              <a:round/>
              <a:headEnd type="none" w="sm" len="sm"/>
              <a:tailEnd type="none" w="sm" len="sm"/>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8" name="Rectangle 142">
              <a:extLst>
                <a:ext uri="{FF2B5EF4-FFF2-40B4-BE49-F238E27FC236}">
                  <a16:creationId xmlns:a16="http://schemas.microsoft.com/office/drawing/2014/main" id="{4830187D-EB50-4906-83F5-872D91291BA7}"/>
                </a:ext>
              </a:extLst>
            </p:cNvPr>
            <p:cNvSpPr>
              <a:spLocks noChangeArrowheads="1"/>
            </p:cNvSpPr>
            <p:nvPr/>
          </p:nvSpPr>
          <p:spPr bwMode="auto">
            <a:xfrm>
              <a:off x="1725216" y="3487341"/>
              <a:ext cx="710803"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a:ln>
                    <a:noFill/>
                  </a:ln>
                  <a:solidFill>
                    <a:prstClr val="black"/>
                  </a:solidFill>
                  <a:effectLst/>
                  <a:uLnTx/>
                  <a:uFillTx/>
                  <a:latin typeface="Arial Narrow" panose="020B0606020202030204" pitchFamily="34" charset="0"/>
                  <a:ea typeface="+mn-ea"/>
                  <a:cs typeface="+mn-cs"/>
                </a:rPr>
                <a:t>Santa Cruz</a:t>
              </a:r>
            </a:p>
          </p:txBody>
        </p:sp>
        <p:sp>
          <p:nvSpPr>
            <p:cNvPr id="129" name="Rectangle 178">
              <a:extLst>
                <a:ext uri="{FF2B5EF4-FFF2-40B4-BE49-F238E27FC236}">
                  <a16:creationId xmlns:a16="http://schemas.microsoft.com/office/drawing/2014/main" id="{AC4DF19E-C484-4D32-BF7A-441CD229CD03}"/>
                </a:ext>
              </a:extLst>
            </p:cNvPr>
            <p:cNvSpPr>
              <a:spLocks noChangeArrowheads="1"/>
            </p:cNvSpPr>
            <p:nvPr/>
          </p:nvSpPr>
          <p:spPr bwMode="auto">
            <a:xfrm rot="2263499">
              <a:off x="1834754" y="2887803"/>
              <a:ext cx="381000" cy="15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Marin</a:t>
              </a:r>
            </a:p>
          </p:txBody>
        </p:sp>
        <p:sp>
          <p:nvSpPr>
            <p:cNvPr id="130" name="Rectangle 128">
              <a:extLst>
                <a:ext uri="{FF2B5EF4-FFF2-40B4-BE49-F238E27FC236}">
                  <a16:creationId xmlns:a16="http://schemas.microsoft.com/office/drawing/2014/main" id="{03013E08-CBA5-4FB5-8D3A-FC2CAD3531BD}"/>
                </a:ext>
              </a:extLst>
            </p:cNvPr>
            <p:cNvSpPr>
              <a:spLocks noChangeArrowheads="1"/>
            </p:cNvSpPr>
            <p:nvPr/>
          </p:nvSpPr>
          <p:spPr bwMode="auto">
            <a:xfrm rot="3300000">
              <a:off x="2318742" y="2296476"/>
              <a:ext cx="340519" cy="148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866" tIns="33338" rIns="67866" bIns="33338">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525"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Sutter</a:t>
              </a:r>
            </a:p>
          </p:txBody>
        </p:sp>
        <p:sp>
          <p:nvSpPr>
            <p:cNvPr id="131" name="Line 244">
              <a:extLst>
                <a:ext uri="{FF2B5EF4-FFF2-40B4-BE49-F238E27FC236}">
                  <a16:creationId xmlns:a16="http://schemas.microsoft.com/office/drawing/2014/main" id="{5239D620-FF34-45EC-B33A-609A53D819AB}"/>
                </a:ext>
              </a:extLst>
            </p:cNvPr>
            <p:cNvSpPr>
              <a:spLocks noChangeShapeType="1"/>
            </p:cNvSpPr>
            <p:nvPr/>
          </p:nvSpPr>
          <p:spPr bwMode="auto">
            <a:xfrm flipH="1" flipV="1">
              <a:off x="2162175" y="2436019"/>
              <a:ext cx="14288" cy="5715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2" name="Line 245">
              <a:extLst>
                <a:ext uri="{FF2B5EF4-FFF2-40B4-BE49-F238E27FC236}">
                  <a16:creationId xmlns:a16="http://schemas.microsoft.com/office/drawing/2014/main" id="{742BA102-4C3A-44BA-BD75-9415C7B623C0}"/>
                </a:ext>
              </a:extLst>
            </p:cNvPr>
            <p:cNvSpPr>
              <a:spLocks noChangeShapeType="1"/>
            </p:cNvSpPr>
            <p:nvPr/>
          </p:nvSpPr>
          <p:spPr bwMode="auto">
            <a:xfrm>
              <a:off x="2383631" y="2071688"/>
              <a:ext cx="28575" cy="28575"/>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3" name="Line 246">
              <a:extLst>
                <a:ext uri="{FF2B5EF4-FFF2-40B4-BE49-F238E27FC236}">
                  <a16:creationId xmlns:a16="http://schemas.microsoft.com/office/drawing/2014/main" id="{204E7B1A-BFF6-4839-8BD6-AC78FA8A3FCC}"/>
                </a:ext>
              </a:extLst>
            </p:cNvPr>
            <p:cNvSpPr>
              <a:spLocks noChangeShapeType="1"/>
            </p:cNvSpPr>
            <p:nvPr/>
          </p:nvSpPr>
          <p:spPr bwMode="auto">
            <a:xfrm>
              <a:off x="2426494" y="2100263"/>
              <a:ext cx="7144" cy="714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4" name="Line 252">
              <a:extLst>
                <a:ext uri="{FF2B5EF4-FFF2-40B4-BE49-F238E27FC236}">
                  <a16:creationId xmlns:a16="http://schemas.microsoft.com/office/drawing/2014/main" id="{744D5F75-7755-4C81-97B2-BE98F7404BCF}"/>
                </a:ext>
              </a:extLst>
            </p:cNvPr>
            <p:cNvSpPr>
              <a:spLocks noChangeShapeType="1"/>
            </p:cNvSpPr>
            <p:nvPr/>
          </p:nvSpPr>
          <p:spPr bwMode="auto">
            <a:xfrm>
              <a:off x="2169319" y="2457450"/>
              <a:ext cx="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5" name="Line 253">
              <a:extLst>
                <a:ext uri="{FF2B5EF4-FFF2-40B4-BE49-F238E27FC236}">
                  <a16:creationId xmlns:a16="http://schemas.microsoft.com/office/drawing/2014/main" id="{E02E5367-F853-4322-BA8F-F0C0A6BB942A}"/>
                </a:ext>
              </a:extLst>
            </p:cNvPr>
            <p:cNvSpPr>
              <a:spLocks noChangeShapeType="1"/>
            </p:cNvSpPr>
            <p:nvPr/>
          </p:nvSpPr>
          <p:spPr bwMode="auto">
            <a:xfrm>
              <a:off x="2169319" y="2436019"/>
              <a:ext cx="271463"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6" name="Line 281">
              <a:extLst>
                <a:ext uri="{FF2B5EF4-FFF2-40B4-BE49-F238E27FC236}">
                  <a16:creationId xmlns:a16="http://schemas.microsoft.com/office/drawing/2014/main" id="{4C17E1C8-5110-4EC2-863C-05402BF7F249}"/>
                </a:ext>
              </a:extLst>
            </p:cNvPr>
            <p:cNvSpPr>
              <a:spLocks noChangeShapeType="1"/>
            </p:cNvSpPr>
            <p:nvPr/>
          </p:nvSpPr>
          <p:spPr bwMode="auto">
            <a:xfrm flipV="1">
              <a:off x="4452938" y="5405438"/>
              <a:ext cx="50006" cy="8334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7" name="Oval 283">
              <a:extLst>
                <a:ext uri="{FF2B5EF4-FFF2-40B4-BE49-F238E27FC236}">
                  <a16:creationId xmlns:a16="http://schemas.microsoft.com/office/drawing/2014/main" id="{2830A713-078A-4C28-A78F-4FF7B1B8E737}"/>
                </a:ext>
              </a:extLst>
            </p:cNvPr>
            <p:cNvSpPr>
              <a:spLocks noChangeArrowheads="1"/>
            </p:cNvSpPr>
            <p:nvPr/>
          </p:nvSpPr>
          <p:spPr bwMode="auto">
            <a:xfrm>
              <a:off x="5499529" y="5788482"/>
              <a:ext cx="192820" cy="224512"/>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67866" tIns="33338" rIns="67866" bIns="33338"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altLang="en-US" sz="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38" name="Oval 300">
              <a:extLst>
                <a:ext uri="{FF2B5EF4-FFF2-40B4-BE49-F238E27FC236}">
                  <a16:creationId xmlns:a16="http://schemas.microsoft.com/office/drawing/2014/main" id="{724B581C-7661-4428-AEF0-261D2D9ADCBE}"/>
                </a:ext>
              </a:extLst>
            </p:cNvPr>
            <p:cNvSpPr>
              <a:spLocks noChangeArrowheads="1"/>
            </p:cNvSpPr>
            <p:nvPr/>
          </p:nvSpPr>
          <p:spPr bwMode="auto">
            <a:xfrm rot="20043463">
              <a:off x="2641997" y="3158391"/>
              <a:ext cx="400050" cy="224512"/>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866" tIns="33338" rIns="67866" bIns="33338"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altLang="en-US" sz="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39" name="5-Point Star 2">
              <a:extLst>
                <a:ext uri="{FF2B5EF4-FFF2-40B4-BE49-F238E27FC236}">
                  <a16:creationId xmlns:a16="http://schemas.microsoft.com/office/drawing/2014/main" id="{0FEABA5B-0CDE-4469-861A-AD79D512B3D2}"/>
                </a:ext>
              </a:extLst>
            </p:cNvPr>
            <p:cNvSpPr/>
            <p:nvPr/>
          </p:nvSpPr>
          <p:spPr bwMode="auto">
            <a:xfrm>
              <a:off x="2603898" y="2602706"/>
              <a:ext cx="88106" cy="95250"/>
            </a:xfrm>
            <a:prstGeom prst="star5">
              <a:avLst/>
            </a:prstGeom>
            <a:noFill/>
            <a:ln w="12700" cap="rnd" cmpd="sng" algn="ctr">
              <a:solidFill>
                <a:srgbClr val="000000"/>
              </a:solidFill>
              <a:prstDash val="solid"/>
              <a:round/>
              <a:headEnd type="none" w="med" len="med"/>
              <a:tailEnd type="none" w="med" len="med"/>
            </a:ln>
            <a:effectLst/>
            <a:extLst/>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Arial" charset="0"/>
                <a:ea typeface="+mn-ea"/>
                <a:cs typeface="+mn-cs"/>
              </a:endParaRPr>
            </a:p>
          </p:txBody>
        </p:sp>
      </p:grpSp>
      <p:sp>
        <p:nvSpPr>
          <p:cNvPr id="140" name="TextBox 139">
            <a:extLst>
              <a:ext uri="{FF2B5EF4-FFF2-40B4-BE49-F238E27FC236}">
                <a16:creationId xmlns:a16="http://schemas.microsoft.com/office/drawing/2014/main" id="{789AE009-91DC-4ED5-B1B4-1C65290C3C86}"/>
              </a:ext>
            </a:extLst>
          </p:cNvPr>
          <p:cNvSpPr txBox="1"/>
          <p:nvPr/>
        </p:nvSpPr>
        <p:spPr>
          <a:xfrm>
            <a:off x="5109411" y="2840156"/>
            <a:ext cx="3765948" cy="3108543"/>
          </a:xfrm>
          <a:prstGeom prst="rect">
            <a:avLst/>
          </a:prstGeom>
          <a:noFill/>
        </p:spPr>
        <p:txBody>
          <a:bodyPr wrap="square" rtlCol="0">
            <a:spAutoFit/>
          </a:bodyPr>
          <a:lstStyle/>
          <a:p>
            <a:pPr marL="285750" marR="0" lvl="0" indent="-18288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Based on the CWDA eligibility regions</a:t>
            </a:r>
          </a:p>
          <a:p>
            <a:pPr marL="285750" marR="0" lvl="0" indent="-18288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Voting is structured as:</a:t>
            </a:r>
          </a:p>
          <a:p>
            <a:pPr marL="548640" marR="0" lvl="1" indent="-18288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3 votes for regions over 4 million</a:t>
            </a:r>
          </a:p>
          <a:p>
            <a:pPr marL="548640" marR="0" lvl="1" indent="-18288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2 votes for regions over 2 million</a:t>
            </a:r>
          </a:p>
          <a:p>
            <a:pPr marL="548640" marR="0" lvl="1" indent="-18288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1 vote for regions less than 2 million</a:t>
            </a:r>
          </a:p>
          <a:p>
            <a:pPr marL="285750" marR="0" lvl="0" indent="-18288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To take action must have a minimum of:</a:t>
            </a:r>
          </a:p>
          <a:p>
            <a:pPr marL="548640" marR="0" lvl="1" indent="-18288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5 regions</a:t>
            </a:r>
          </a:p>
          <a:p>
            <a:pPr marL="548640" marR="0" lvl="1" indent="-18288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7 votes</a:t>
            </a:r>
          </a:p>
          <a:p>
            <a:pPr marL="285750" marR="0" lvl="0" indent="-18288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To appeal an item, a minimum of 2 regions must call for a full Board vote at the next meeting.  To carry, the item requires a minimum of 7 votes and 4 regions.</a:t>
            </a:r>
          </a:p>
        </p:txBody>
      </p:sp>
      <p:sp>
        <p:nvSpPr>
          <p:cNvPr id="141" name="TextBox 140">
            <a:extLst>
              <a:ext uri="{FF2B5EF4-FFF2-40B4-BE49-F238E27FC236}">
                <a16:creationId xmlns:a16="http://schemas.microsoft.com/office/drawing/2014/main" id="{286DA847-28EB-4EBA-880C-086AC91443FC}"/>
              </a:ext>
            </a:extLst>
          </p:cNvPr>
          <p:cNvSpPr txBox="1"/>
          <p:nvPr/>
        </p:nvSpPr>
        <p:spPr>
          <a:xfrm>
            <a:off x="1983582" y="203239"/>
            <a:ext cx="5697394"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entury Gothic" panose="020B0502020202020204" pitchFamily="34" charset="0"/>
                <a:ea typeface="+mn-ea"/>
                <a:cs typeface="+mn-cs"/>
              </a:rPr>
              <a:t>CalSAWS</a:t>
            </a:r>
            <a:r>
              <a:rPr kumimoji="0" lang="en-US" sz="1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Regional Structure – 6 Regions, 12 Votes</a:t>
            </a:r>
          </a:p>
        </p:txBody>
      </p:sp>
      <p:graphicFrame>
        <p:nvGraphicFramePr>
          <p:cNvPr id="142" name="Table 141">
            <a:extLst>
              <a:ext uri="{FF2B5EF4-FFF2-40B4-BE49-F238E27FC236}">
                <a16:creationId xmlns:a16="http://schemas.microsoft.com/office/drawing/2014/main" id="{F02F9EF8-F988-43E6-85AD-8A112B66C4FD}"/>
              </a:ext>
            </a:extLst>
          </p:cNvPr>
          <p:cNvGraphicFramePr>
            <a:graphicFrameLocks noGrp="1"/>
          </p:cNvGraphicFramePr>
          <p:nvPr>
            <p:extLst>
              <p:ext uri="{D42A27DB-BD31-4B8C-83A1-F6EECF244321}">
                <p14:modId xmlns:p14="http://schemas.microsoft.com/office/powerpoint/2010/main" val="860657933"/>
              </p:ext>
            </p:extLst>
          </p:nvPr>
        </p:nvGraphicFramePr>
        <p:xfrm>
          <a:off x="4036959" y="818845"/>
          <a:ext cx="4114264" cy="1956052"/>
        </p:xfrm>
        <a:graphic>
          <a:graphicData uri="http://schemas.openxmlformats.org/drawingml/2006/table">
            <a:tbl>
              <a:tblPr/>
              <a:tblGrid>
                <a:gridCol w="796973">
                  <a:extLst>
                    <a:ext uri="{9D8B030D-6E8A-4147-A177-3AD203B41FA5}">
                      <a16:colId xmlns:a16="http://schemas.microsoft.com/office/drawing/2014/main" val="3698680312"/>
                    </a:ext>
                  </a:extLst>
                </a:gridCol>
                <a:gridCol w="876802">
                  <a:extLst>
                    <a:ext uri="{9D8B030D-6E8A-4147-A177-3AD203B41FA5}">
                      <a16:colId xmlns:a16="http://schemas.microsoft.com/office/drawing/2014/main" val="2679500591"/>
                    </a:ext>
                  </a:extLst>
                </a:gridCol>
                <a:gridCol w="779887">
                  <a:extLst>
                    <a:ext uri="{9D8B030D-6E8A-4147-A177-3AD203B41FA5}">
                      <a16:colId xmlns:a16="http://schemas.microsoft.com/office/drawing/2014/main" val="2482683042"/>
                    </a:ext>
                  </a:extLst>
                </a:gridCol>
                <a:gridCol w="1061696">
                  <a:extLst>
                    <a:ext uri="{9D8B030D-6E8A-4147-A177-3AD203B41FA5}">
                      <a16:colId xmlns:a16="http://schemas.microsoft.com/office/drawing/2014/main" val="896153935"/>
                    </a:ext>
                  </a:extLst>
                </a:gridCol>
                <a:gridCol w="598906">
                  <a:extLst>
                    <a:ext uri="{9D8B030D-6E8A-4147-A177-3AD203B41FA5}">
                      <a16:colId xmlns:a16="http://schemas.microsoft.com/office/drawing/2014/main" val="3995307505"/>
                    </a:ext>
                  </a:extLst>
                </a:gridCol>
              </a:tblGrid>
              <a:tr h="249254">
                <a:tc>
                  <a:txBody>
                    <a:bodyPr/>
                    <a:lstStyle/>
                    <a:p>
                      <a:pPr algn="ctr" fontAlgn="b"/>
                      <a:r>
                        <a:rPr lang="en-US" sz="1200" b="1" i="0" u="none" strike="noStrike" dirty="0">
                          <a:solidFill>
                            <a:srgbClr val="000000"/>
                          </a:solidFill>
                          <a:effectLst/>
                          <a:latin typeface="Calibri" panose="020F0502020204030204" pitchFamily="34" charset="0"/>
                        </a:rPr>
                        <a:t>Region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 Counties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Votes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Person Counts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4710790"/>
                  </a:ext>
                </a:extLst>
              </a:tr>
              <a:tr h="249254">
                <a:tc>
                  <a:txBody>
                    <a:bodyPr/>
                    <a:lstStyle/>
                    <a:p>
                      <a:pPr algn="ctr" fontAlgn="b"/>
                      <a:r>
                        <a:rPr lang="en-US" sz="1200" b="1" i="0" u="none" strike="noStrike" dirty="0">
                          <a:solidFill>
                            <a:schemeClr val="bg1"/>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30A0"/>
                    </a:solidFill>
                  </a:tcPr>
                </a:tc>
                <a:tc>
                  <a:txBody>
                    <a:bodyPr/>
                    <a:lstStyle/>
                    <a:p>
                      <a:pPr algn="ctr" fontAlgn="b"/>
                      <a:r>
                        <a:rPr lang="en-US" sz="1200" b="0" i="0" u="none" strike="noStrike" dirty="0">
                          <a:solidFill>
                            <a:srgbClr val="000000"/>
                          </a:solidFill>
                          <a:effectLst/>
                          <a:latin typeface="Calibri" panose="020F0502020204030204" pitchFamily="34" charset="0"/>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2,414,850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15.12%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776753"/>
                  </a:ext>
                </a:extLst>
              </a:tr>
              <a:tr h="239759">
                <a:tc>
                  <a:txBody>
                    <a:bodyPr/>
                    <a:lstStyle/>
                    <a:p>
                      <a:pPr algn="ctr" fontAlgn="b"/>
                      <a:r>
                        <a:rPr lang="en-US" sz="1200" b="1"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0" i="0" u="none" strike="noStrike" dirty="0">
                          <a:solidFill>
                            <a:srgbClr val="000000"/>
                          </a:solidFill>
                          <a:effectLst/>
                          <a:latin typeface="Calibri" panose="020F0502020204030204" pitchFamily="34" charset="0"/>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1,036,114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6.49%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8069057"/>
                  </a:ext>
                </a:extLst>
              </a:tr>
              <a:tr h="239759">
                <a:tc>
                  <a:txBody>
                    <a:bodyPr/>
                    <a:lstStyle/>
                    <a:p>
                      <a:pPr algn="ctr" fontAlgn="b"/>
                      <a:r>
                        <a:rPr lang="en-US" sz="1200" b="1"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fontAlgn="b"/>
                      <a:r>
                        <a:rPr lang="en-US" sz="1200" b="0" i="0" u="none" strike="noStrike" dirty="0">
                          <a:solidFill>
                            <a:srgbClr val="000000"/>
                          </a:solidFill>
                          <a:effectLst/>
                          <a:latin typeface="Calibri" panose="020F0502020204030204" pitchFamily="34" charset="0"/>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panose="020F0502020204030204" pitchFamily="34" charset="0"/>
                        </a:rPr>
                        <a:t>         453,998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2.84%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6198497"/>
                  </a:ext>
                </a:extLst>
              </a:tr>
              <a:tr h="239759">
                <a:tc>
                  <a:txBody>
                    <a:bodyPr/>
                    <a:lstStyle/>
                    <a:p>
                      <a:pPr algn="ctr" fontAlgn="b"/>
                      <a:r>
                        <a:rPr lang="en-US" sz="1200" b="1" i="0" u="none" strike="noStrike" dirty="0">
                          <a:solidFill>
                            <a:schemeClr val="bg1"/>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50000"/>
                      </a:schemeClr>
                    </a:solidFill>
                  </a:tcPr>
                </a:tc>
                <a:tc>
                  <a:txBody>
                    <a:bodyPr/>
                    <a:lstStyle/>
                    <a:p>
                      <a:pPr algn="ctr" fontAlgn="b"/>
                      <a:r>
                        <a:rPr lang="en-US" sz="1200" b="0" i="0" u="none" strike="noStrike" dirty="0">
                          <a:solidFill>
                            <a:srgbClr val="000000"/>
                          </a:solidFill>
                          <a:effectLst/>
                          <a:latin typeface="Calibri" panose="020F0502020204030204" pitchFamily="34"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2,611,495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16.35%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6673428"/>
                  </a:ext>
                </a:extLst>
              </a:tr>
              <a:tr h="239759">
                <a:tc>
                  <a:txBody>
                    <a:bodyPr/>
                    <a:lstStyle/>
                    <a:p>
                      <a:pPr algn="ctr" fontAlgn="b"/>
                      <a:r>
                        <a:rPr lang="en-US" sz="1200" b="1" i="0" u="none" strike="noStrike" dirty="0">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FF"/>
                    </a:solidFill>
                  </a:tcPr>
                </a:tc>
                <a:tc>
                  <a:txBody>
                    <a:bodyPr/>
                    <a:lstStyle/>
                    <a:p>
                      <a:pPr algn="ctr" fontAlgn="b"/>
                      <a:r>
                        <a:rPr lang="en-US" sz="1200" b="0" i="0" u="none" strike="noStrike" dirty="0">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4,874,957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30.53%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403709"/>
                  </a:ext>
                </a:extLst>
              </a:tr>
              <a:tr h="249254">
                <a:tc>
                  <a:txBody>
                    <a:bodyPr/>
                    <a:lstStyle/>
                    <a:p>
                      <a:pPr algn="ctr" fontAlgn="b"/>
                      <a:r>
                        <a:rPr lang="en-US" sz="1200" b="1" i="0" u="none" strike="noStrike" dirty="0">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33CCCC"/>
                    </a:solidFill>
                  </a:tcPr>
                </a:tc>
                <a:tc>
                  <a:txBody>
                    <a:bodyPr/>
                    <a:lstStyle/>
                    <a:p>
                      <a:pPr algn="ctr" fontAlgn="b"/>
                      <a:r>
                        <a:rPr lang="en-US" sz="1200" b="0" i="0" u="none" strike="noStrike" dirty="0">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     4,576,752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28.66%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229250678"/>
                  </a:ext>
                </a:extLst>
              </a:tr>
              <a:tr h="249254">
                <a:tc>
                  <a:txBody>
                    <a:bodyPr/>
                    <a:lstStyle/>
                    <a:p>
                      <a:pPr algn="ctr" fontAlgn="b"/>
                      <a:r>
                        <a:rPr lang="en-US" sz="1200" b="1" i="0" u="none" strike="noStrike" dirty="0">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1" i="0" u="none" strike="noStrike">
                          <a:solidFill>
                            <a:srgbClr val="000000"/>
                          </a:solidFill>
                          <a:effectLst/>
                          <a:latin typeface="Calibri" panose="020F0502020204030204" pitchFamily="34" charset="0"/>
                        </a:rPr>
                        <a:t>   15,968,166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9219572"/>
                  </a:ext>
                </a:extLst>
              </a:tr>
            </a:tbl>
          </a:graphicData>
        </a:graphic>
      </p:graphicFrame>
    </p:spTree>
    <p:extLst>
      <p:ext uri="{BB962C8B-B14F-4D97-AF65-F5344CB8AC3E}">
        <p14:creationId xmlns:p14="http://schemas.microsoft.com/office/powerpoint/2010/main" val="1503864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EB7BD6-CBB4-4E0E-8BEB-E06B413C8780}"/>
              </a:ext>
            </a:extLst>
          </p:cNvPr>
          <p:cNvSpPr>
            <a:spLocks noGrp="1"/>
          </p:cNvSpPr>
          <p:nvPr>
            <p:ph idx="1"/>
          </p:nvPr>
        </p:nvSpPr>
        <p:spPr/>
        <p:txBody>
          <a:bodyPr>
            <a:normAutofit lnSpcReduction="10000"/>
          </a:bodyPr>
          <a:lstStyle/>
          <a:p>
            <a:pPr marL="342900" indent="-342900">
              <a:buFont typeface="Arial" panose="020B0604020202020204" pitchFamily="34" charset="0"/>
              <a:buChar char="•"/>
            </a:pPr>
            <a:r>
              <a:rPr lang="en-US" sz="2400" dirty="0" err="1"/>
              <a:t>CalACES</a:t>
            </a:r>
            <a:r>
              <a:rPr lang="en-US" sz="2400" dirty="0"/>
              <a:t> and </a:t>
            </a:r>
            <a:r>
              <a:rPr lang="en-US" sz="2400" dirty="0" err="1"/>
              <a:t>CalWIN</a:t>
            </a:r>
            <a:r>
              <a:rPr lang="en-US" sz="2400" dirty="0"/>
              <a:t> Management working together to discuss transition:</a:t>
            </a:r>
          </a:p>
          <a:p>
            <a:pPr marL="855663" lvl="1"/>
            <a:r>
              <a:rPr lang="en-US" dirty="0"/>
              <a:t>Based on most resent draft of </a:t>
            </a:r>
            <a:r>
              <a:rPr lang="en-US" dirty="0" err="1"/>
              <a:t>CalACES</a:t>
            </a:r>
            <a:r>
              <a:rPr lang="en-US" dirty="0"/>
              <a:t> Handbook;</a:t>
            </a:r>
          </a:p>
          <a:p>
            <a:pPr marL="855663" lvl="1"/>
            <a:r>
              <a:rPr lang="en-US" dirty="0"/>
              <a:t>What will CalSAWS committees potentially look like;</a:t>
            </a:r>
          </a:p>
          <a:p>
            <a:pPr marL="855663" lvl="1"/>
            <a:r>
              <a:rPr lang="en-US" dirty="0"/>
              <a:t>What will need to happen prior to CalSAWS Implementation (M&amp;O Activities)</a:t>
            </a:r>
          </a:p>
          <a:p>
            <a:pPr lvl="1"/>
            <a:endParaRPr lang="en-US" dirty="0"/>
          </a:p>
          <a:p>
            <a:pPr marL="342900" indent="-342900">
              <a:buFont typeface="Arial" panose="020B0604020202020204" pitchFamily="34" charset="0"/>
              <a:buChar char="•"/>
            </a:pPr>
            <a:r>
              <a:rPr lang="en-US" sz="2400" dirty="0"/>
              <a:t>Discussions with RPMs on Regions</a:t>
            </a:r>
          </a:p>
          <a:p>
            <a:pPr marL="342900" indent="-342900">
              <a:buFont typeface="Arial" panose="020B0604020202020204" pitchFamily="34" charset="0"/>
              <a:buChar char="•"/>
            </a:pPr>
            <a:r>
              <a:rPr lang="en-US" sz="2400" dirty="0"/>
              <a:t>Tentative Plans:</a:t>
            </a:r>
          </a:p>
          <a:p>
            <a:pPr marL="855663" lvl="1"/>
            <a:r>
              <a:rPr lang="en-US" dirty="0"/>
              <a:t>Interim committee governance to be a topic for discussion at the Strategic Planning  Conference</a:t>
            </a:r>
          </a:p>
          <a:p>
            <a:pPr marL="855663" lvl="1"/>
            <a:r>
              <a:rPr lang="en-US" dirty="0"/>
              <a:t>Governance transition/organizational change management activities potentially starting January 2019</a:t>
            </a:r>
          </a:p>
          <a:p>
            <a:pPr lvl="1"/>
            <a:endParaRPr lang="en-US" dirty="0"/>
          </a:p>
        </p:txBody>
      </p:sp>
      <p:sp>
        <p:nvSpPr>
          <p:cNvPr id="5" name="Content Placeholder 4">
            <a:extLst>
              <a:ext uri="{FF2B5EF4-FFF2-40B4-BE49-F238E27FC236}">
                <a16:creationId xmlns:a16="http://schemas.microsoft.com/office/drawing/2014/main" id="{D69246AC-04CD-4929-AA15-57F0E111B56B}"/>
              </a:ext>
            </a:extLst>
          </p:cNvPr>
          <p:cNvSpPr>
            <a:spLocks noGrp="1"/>
          </p:cNvSpPr>
          <p:nvPr>
            <p:ph sz="quarter" idx="10"/>
          </p:nvPr>
        </p:nvSpPr>
        <p:spPr/>
        <p:txBody>
          <a:bodyPr/>
          <a:lstStyle/>
          <a:p>
            <a:r>
              <a:rPr lang="en-US" dirty="0"/>
              <a:t>Initial small “g” governance steps</a:t>
            </a:r>
          </a:p>
        </p:txBody>
      </p:sp>
    </p:spTree>
    <p:extLst>
      <p:ext uri="{BB962C8B-B14F-4D97-AF65-F5344CB8AC3E}">
        <p14:creationId xmlns:p14="http://schemas.microsoft.com/office/powerpoint/2010/main" val="2737347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026FCC1-ECAF-4C87-B74F-A06F493274C2}"/>
              </a:ext>
            </a:extLst>
          </p:cNvPr>
          <p:cNvSpPr>
            <a:spLocks noGrp="1"/>
          </p:cNvSpPr>
          <p:nvPr>
            <p:ph sz="quarter" idx="10"/>
          </p:nvPr>
        </p:nvSpPr>
        <p:spPr/>
        <p:txBody>
          <a:bodyPr/>
          <a:lstStyle/>
          <a:p>
            <a:r>
              <a:rPr lang="en-US" dirty="0"/>
              <a:t>RCC Summit Status Update</a:t>
            </a:r>
          </a:p>
        </p:txBody>
      </p:sp>
    </p:spTree>
    <p:extLst>
      <p:ext uri="{BB962C8B-B14F-4D97-AF65-F5344CB8AC3E}">
        <p14:creationId xmlns:p14="http://schemas.microsoft.com/office/powerpoint/2010/main" val="644861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0F189F-B7A7-4535-A940-0F4EFC9780EC}"/>
              </a:ext>
            </a:extLst>
          </p:cNvPr>
          <p:cNvSpPr>
            <a:spLocks noGrp="1"/>
          </p:cNvSpPr>
          <p:nvPr>
            <p:ph idx="1"/>
          </p:nvPr>
        </p:nvSpPr>
        <p:spPr/>
        <p:txBody>
          <a:bodyPr>
            <a:normAutofit/>
          </a:bodyPr>
          <a:lstStyle/>
          <a:p>
            <a:pPr marL="285750" indent="-285750">
              <a:buFont typeface="Arial" panose="020B0604020202020204" pitchFamily="34" charset="0"/>
              <a:buChar char="•"/>
            </a:pPr>
            <a:r>
              <a:rPr lang="en-US" sz="2400" dirty="0"/>
              <a:t>Date and Time and have been scheduled for Tuesday, August 21 from 10am to 3:00pm</a:t>
            </a:r>
          </a:p>
          <a:p>
            <a:pPr marL="285750" indent="-285750">
              <a:buFont typeface="Arial" panose="020B0604020202020204" pitchFamily="34" charset="0"/>
              <a:buChar char="•"/>
            </a:pPr>
            <a:r>
              <a:rPr lang="en-US" sz="2400" dirty="0"/>
              <a:t>Attendees will be hosted at both CalACES project locations and video conferencing will be used to tie us together</a:t>
            </a:r>
          </a:p>
          <a:p>
            <a:pPr marL="285750" indent="-285750">
              <a:buFont typeface="Arial" panose="020B0604020202020204" pitchFamily="34" charset="0"/>
              <a:buChar char="•"/>
            </a:pPr>
            <a:r>
              <a:rPr lang="en-US" sz="2400" dirty="0"/>
              <a:t>Agenda has been drafted and is in review with the RPMs and meeting participants</a:t>
            </a:r>
          </a:p>
        </p:txBody>
      </p:sp>
      <p:sp>
        <p:nvSpPr>
          <p:cNvPr id="5" name="Content Placeholder 4">
            <a:extLst>
              <a:ext uri="{FF2B5EF4-FFF2-40B4-BE49-F238E27FC236}">
                <a16:creationId xmlns:a16="http://schemas.microsoft.com/office/drawing/2014/main" id="{E1F41E15-B6FC-40E4-97A8-A037E6F46A8E}"/>
              </a:ext>
            </a:extLst>
          </p:cNvPr>
          <p:cNvSpPr>
            <a:spLocks noGrp="1"/>
          </p:cNvSpPr>
          <p:nvPr>
            <p:ph sz="quarter" idx="10"/>
          </p:nvPr>
        </p:nvSpPr>
        <p:spPr/>
        <p:txBody>
          <a:bodyPr/>
          <a:lstStyle/>
          <a:p>
            <a:r>
              <a:rPr lang="en-US" dirty="0"/>
              <a:t>RCC Summit Status</a:t>
            </a:r>
          </a:p>
        </p:txBody>
      </p:sp>
    </p:spTree>
    <p:extLst>
      <p:ext uri="{BB962C8B-B14F-4D97-AF65-F5344CB8AC3E}">
        <p14:creationId xmlns:p14="http://schemas.microsoft.com/office/powerpoint/2010/main" val="2508360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r>
              <a:rPr lang="en-US" sz="2400" dirty="0"/>
              <a:t>Call Meeting to Order</a:t>
            </a:r>
          </a:p>
          <a:p>
            <a:endParaRPr lang="en-US" sz="2400" dirty="0"/>
          </a:p>
          <a:p>
            <a:r>
              <a:rPr lang="en-US" sz="2400" dirty="0"/>
              <a:t>Agenda Review</a:t>
            </a:r>
          </a:p>
          <a:p>
            <a:endParaRPr lang="en-US" sz="2400" dirty="0"/>
          </a:p>
          <a:p>
            <a:r>
              <a:rPr lang="en-US" sz="2400" dirty="0"/>
              <a:t>Public opportunity to speak on items not on the Agenda</a:t>
            </a:r>
          </a:p>
          <a:p>
            <a:endParaRPr lang="en-US" sz="2400" dirty="0"/>
          </a:p>
          <a:p>
            <a:endParaRPr lang="en-US" sz="2400" dirty="0"/>
          </a:p>
        </p:txBody>
      </p:sp>
      <p:sp>
        <p:nvSpPr>
          <p:cNvPr id="3" name="Content Placeholder 2"/>
          <p:cNvSpPr>
            <a:spLocks noGrp="1"/>
          </p:cNvSpPr>
          <p:nvPr>
            <p:ph sz="quarter" idx="10"/>
          </p:nvPr>
        </p:nvSpPr>
        <p:spPr/>
        <p:txBody>
          <a:bodyPr/>
          <a:lstStyle/>
          <a:p>
            <a:r>
              <a:rPr lang="en-US" dirty="0"/>
              <a:t>Agenda</a:t>
            </a:r>
          </a:p>
        </p:txBody>
      </p:sp>
    </p:spTree>
    <p:extLst>
      <p:ext uri="{BB962C8B-B14F-4D97-AF65-F5344CB8AC3E}">
        <p14:creationId xmlns:p14="http://schemas.microsoft.com/office/powerpoint/2010/main" val="355617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026FCC1-ECAF-4C87-B74F-A06F493274C2}"/>
              </a:ext>
            </a:extLst>
          </p:cNvPr>
          <p:cNvSpPr>
            <a:spLocks noGrp="1"/>
          </p:cNvSpPr>
          <p:nvPr>
            <p:ph sz="quarter" idx="10"/>
          </p:nvPr>
        </p:nvSpPr>
        <p:spPr/>
        <p:txBody>
          <a:bodyPr/>
          <a:lstStyle/>
          <a:p>
            <a:r>
              <a:rPr lang="en-US" dirty="0"/>
              <a:t>Virtual Assistants Status Discussion</a:t>
            </a:r>
          </a:p>
        </p:txBody>
      </p:sp>
    </p:spTree>
    <p:extLst>
      <p:ext uri="{BB962C8B-B14F-4D97-AF65-F5344CB8AC3E}">
        <p14:creationId xmlns:p14="http://schemas.microsoft.com/office/powerpoint/2010/main" val="278519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6F26A-0569-4ADF-AB95-378708971E95}"/>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2400" dirty="0"/>
              <a:t>Following completion of the last workgroup session, the Region 8 Executive Team reviewed the recommendations and expressed concerns regarding the included use cases and their business impact in Region 8</a:t>
            </a:r>
          </a:p>
          <a:p>
            <a:pPr marL="285750" indent="-285750">
              <a:buFont typeface="Arial" panose="020B0604020202020204" pitchFamily="34" charset="0"/>
              <a:buChar char="•"/>
            </a:pPr>
            <a:r>
              <a:rPr lang="en-US" sz="2400" dirty="0"/>
              <a:t>The change order, including financial and contractual terms, has not been finalized by Accenture</a:t>
            </a:r>
          </a:p>
          <a:p>
            <a:pPr marL="285750" indent="-285750">
              <a:buFont typeface="Arial" panose="020B0604020202020204" pitchFamily="34" charset="0"/>
              <a:buChar char="•"/>
            </a:pPr>
            <a:r>
              <a:rPr lang="en-US" sz="2400" dirty="0"/>
              <a:t>The funding source has not been identified</a:t>
            </a:r>
          </a:p>
          <a:p>
            <a:pPr marL="285750" indent="-285750">
              <a:buFont typeface="Arial" panose="020B0604020202020204" pitchFamily="34" charset="0"/>
              <a:buChar char="•"/>
            </a:pPr>
            <a:r>
              <a:rPr lang="en-US" sz="2400" dirty="0"/>
              <a:t>The response to the migration requirements has taken priority over the Virtual Assistants effort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Recommendation:  Put the development of Virtual Assistants on hold until the Migration change order negotiations, contracting and funding process has been completed.</a:t>
            </a:r>
          </a:p>
        </p:txBody>
      </p:sp>
      <p:sp>
        <p:nvSpPr>
          <p:cNvPr id="4" name="Content Placeholder 3">
            <a:extLst>
              <a:ext uri="{FF2B5EF4-FFF2-40B4-BE49-F238E27FC236}">
                <a16:creationId xmlns:a16="http://schemas.microsoft.com/office/drawing/2014/main" id="{8D2BDCEA-1CC7-4B34-98B3-09EDC09973E2}"/>
              </a:ext>
            </a:extLst>
          </p:cNvPr>
          <p:cNvSpPr>
            <a:spLocks noGrp="1"/>
          </p:cNvSpPr>
          <p:nvPr>
            <p:ph sz="quarter" idx="10"/>
          </p:nvPr>
        </p:nvSpPr>
        <p:spPr/>
        <p:txBody>
          <a:bodyPr/>
          <a:lstStyle/>
          <a:p>
            <a:r>
              <a:rPr lang="en-US" dirty="0"/>
              <a:t>Virtual Assistants: Update</a:t>
            </a:r>
          </a:p>
        </p:txBody>
      </p:sp>
    </p:spTree>
    <p:extLst>
      <p:ext uri="{BB962C8B-B14F-4D97-AF65-F5344CB8AC3E}">
        <p14:creationId xmlns:p14="http://schemas.microsoft.com/office/powerpoint/2010/main" val="3169402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C0C61AC-03E0-463D-A8A9-590EA2A05D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765464"/>
            <a:ext cx="6858000" cy="5299364"/>
          </a:xfrm>
          <a:prstGeom prst="rect">
            <a:avLst/>
          </a:prstGeom>
        </p:spPr>
      </p:pic>
      <p:sp>
        <p:nvSpPr>
          <p:cNvPr id="5" name="Subtitle 4">
            <a:extLst>
              <a:ext uri="{FF2B5EF4-FFF2-40B4-BE49-F238E27FC236}">
                <a16:creationId xmlns:a16="http://schemas.microsoft.com/office/drawing/2014/main" id="{D655BBED-E65C-4B70-99E3-9318D4F249A0}"/>
              </a:ext>
            </a:extLst>
          </p:cNvPr>
          <p:cNvSpPr>
            <a:spLocks noGrp="1"/>
          </p:cNvSpPr>
          <p:nvPr>
            <p:ph type="subTitle" idx="1"/>
          </p:nvPr>
        </p:nvSpPr>
        <p:spPr/>
        <p:txBody>
          <a:bodyPr/>
          <a:lstStyle/>
          <a:p>
            <a:pPr algn="ctr"/>
            <a:r>
              <a:rPr lang="en-US" sz="4000" dirty="0"/>
              <a:t>Policy Implementation </a:t>
            </a:r>
          </a:p>
          <a:p>
            <a:endParaRPr lang="en-US" sz="2400" dirty="0"/>
          </a:p>
          <a:p>
            <a:pPr algn="ctr"/>
            <a:r>
              <a:rPr lang="en-US" sz="3600" dirty="0"/>
              <a:t>July 19, 2018</a:t>
            </a:r>
          </a:p>
        </p:txBody>
      </p:sp>
    </p:spTree>
    <p:extLst>
      <p:ext uri="{BB962C8B-B14F-4D97-AF65-F5344CB8AC3E}">
        <p14:creationId xmlns:p14="http://schemas.microsoft.com/office/powerpoint/2010/main" val="2427691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524000"/>
          <a:ext cx="8915401" cy="4878125"/>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906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endParaRPr lang="en-US" sz="1200" dirty="0">
                        <a:solidFill>
                          <a:schemeClr val="tx1"/>
                        </a:solidFill>
                      </a:endParaRP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err="1">
                          <a:latin typeface="+mn-lt"/>
                          <a:cs typeface="Arial" panose="020B0604020202020204" pitchFamily="34" charset="0"/>
                        </a:rPr>
                        <a:t>CalFresh</a:t>
                      </a:r>
                      <a:r>
                        <a:rPr lang="en-US" sz="1100" dirty="0">
                          <a:latin typeface="+mn-lt"/>
                          <a:cs typeface="Arial" panose="020B0604020202020204" pitchFamily="34" charset="0"/>
                        </a:rPr>
                        <a:t>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Draft ACL</a:t>
                      </a:r>
                    </a:p>
                  </a:txBody>
                  <a:tcPr/>
                </a:tc>
                <a:tc>
                  <a:txBody>
                    <a:bodyPr/>
                    <a:lstStyle/>
                    <a:p>
                      <a:r>
                        <a:rPr lang="en-US" sz="1100" i="0" dirty="0">
                          <a:solidFill>
                            <a:schemeClr val="tx1"/>
                          </a:solidFill>
                          <a:latin typeface="+mn-lt"/>
                          <a:cs typeface="Arial" panose="020B0604020202020204" pitchFamily="34" charset="0"/>
                        </a:rPr>
                        <a:t>TBD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Release </a:t>
                      </a:r>
                      <a:br>
                        <a:rPr lang="en-US" sz="1100" dirty="0">
                          <a:latin typeface="+mn-lt"/>
                          <a:cs typeface="Arial" panose="020B0604020202020204" pitchFamily="34" charset="0"/>
                        </a:rPr>
                      </a:br>
                      <a:r>
                        <a:rPr lang="en-US" sz="1100" dirty="0">
                          <a:latin typeface="+mn-lt"/>
                          <a:cs typeface="Arial" panose="020B0604020202020204" pitchFamily="34" charset="0"/>
                        </a:rPr>
                        <a:t>19.07</a:t>
                      </a:r>
                    </a:p>
                  </a:txBody>
                  <a:tcPr/>
                </a:tc>
                <a:tc>
                  <a:txBody>
                    <a:bodyPr/>
                    <a:lstStyle/>
                    <a:p>
                      <a:pPr>
                        <a:buNone/>
                      </a:pPr>
                      <a:r>
                        <a:rPr lang="en-US" sz="1100" dirty="0">
                          <a:solidFill>
                            <a:schemeClr val="tx1"/>
                          </a:solidFill>
                          <a:latin typeface="+mn-lt"/>
                          <a:cs typeface="Arial" panose="020B0604020202020204" pitchFamily="34" charset="0"/>
                        </a:rPr>
                        <a:t>SCR 203103</a:t>
                      </a:r>
                    </a:p>
                    <a:p>
                      <a:pPr>
                        <a:buNone/>
                      </a:pPr>
                      <a:endParaRPr lang="en-US" sz="1100" dirty="0">
                        <a:solidFill>
                          <a:schemeClr val="tx1"/>
                        </a:solidFill>
                        <a:latin typeface="+mn-lt"/>
                        <a:cs typeface="Arial" panose="020B0604020202020204" pitchFamily="34" charset="0"/>
                      </a:endParaRPr>
                    </a:p>
                    <a:p>
                      <a:pPr>
                        <a:buNone/>
                      </a:pPr>
                      <a:r>
                        <a:rPr lang="en-US" sz="1100" dirty="0">
                          <a:solidFill>
                            <a:schemeClr val="tx1"/>
                          </a:solidFill>
                          <a:latin typeface="+mn-lt"/>
                          <a:cs typeface="Arial" panose="020B0604020202020204" pitchFamily="34" charset="0"/>
                        </a:rPr>
                        <a:t>Analysis</a:t>
                      </a:r>
                    </a:p>
                    <a:p>
                      <a:pPr>
                        <a:buNone/>
                      </a:pPr>
                      <a:endParaRPr lang="en-US" sz="1100" dirty="0">
                        <a:solidFill>
                          <a:schemeClr val="tx1"/>
                        </a:solidFill>
                        <a:latin typeface="+mn-lt"/>
                        <a:cs typeface="Arial" panose="020B0604020202020204" pitchFamily="34" charset="0"/>
                      </a:endParaRPr>
                    </a:p>
                    <a:p>
                      <a:pPr>
                        <a:buNone/>
                      </a:pPr>
                      <a:r>
                        <a:rPr lang="en-US" sz="1100" dirty="0">
                          <a:solidFill>
                            <a:schemeClr val="tx1"/>
                          </a:solidFill>
                          <a:latin typeface="+mn-lt"/>
                          <a:cs typeface="Arial" panose="020B0604020202020204" pitchFamily="34" charset="0"/>
                        </a:rPr>
                        <a:t>Release </a:t>
                      </a:r>
                    </a:p>
                    <a:p>
                      <a:pPr>
                        <a:buNone/>
                      </a:pPr>
                      <a:r>
                        <a:rPr lang="en-US" sz="1100" dirty="0">
                          <a:solidFill>
                            <a:schemeClr val="tx1"/>
                          </a:solidFill>
                          <a:latin typeface="+mn-lt"/>
                          <a:cs typeface="Arial" panose="020B0604020202020204" pitchFamily="34" charset="0"/>
                        </a:rPr>
                        <a:t>19.07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t>The Legislative budget bills include agreement to fund the SSI (Supplemental Security Income) Cash Out initiative which would reverse California’s current law that prohibits SSI and/or SSP (State Supplementary Payment) recipients from receiving </a:t>
                      </a:r>
                      <a:r>
                        <a:rPr lang="en-US" sz="1100" kern="1200" dirty="0" err="1"/>
                        <a:t>CalFresh</a:t>
                      </a:r>
                      <a:r>
                        <a:rPr lang="en-US" sz="1100" kern="1200" dirty="0"/>
                        <a:t> benefits. This policy contains several components which will be implemented no later than August 1, 2019.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t>Ending Cas Out applies to three groups of individuals and/or households.</a:t>
                      </a:r>
                    </a:p>
                    <a:p>
                      <a:pPr marL="0" lvl="0" defTabSz="685800" fontAlgn="auto">
                        <a:spcBef>
                          <a:spcPts val="0"/>
                        </a:spcBef>
                        <a:spcAft>
                          <a:spcPts val="0"/>
                        </a:spcAft>
                        <a:buClrTx/>
                        <a:buSzTx/>
                        <a:defRPr/>
                      </a:pPr>
                      <a:r>
                        <a:rPr lang="en-US" sz="1100" b="1" dirty="0"/>
                        <a:t>Group 1</a:t>
                      </a:r>
                      <a:r>
                        <a:rPr lang="en-US" sz="1100" dirty="0"/>
                        <a:t> -  SSI/SSP beneficiaries who are new </a:t>
                      </a:r>
                      <a:r>
                        <a:rPr lang="en-US" sz="1100" dirty="0" err="1"/>
                        <a:t>CalFresh</a:t>
                      </a:r>
                      <a:r>
                        <a:rPr lang="en-US" sz="1100" dirty="0"/>
                        <a:t> applicants who will no longer be precluded from </a:t>
                      </a:r>
                      <a:r>
                        <a:rPr lang="en-US" sz="1100" dirty="0" err="1"/>
                        <a:t>CalFresh</a:t>
                      </a:r>
                      <a:r>
                        <a:rPr lang="en-US" sz="1100" dirty="0"/>
                        <a:t> eligibility, as well as current </a:t>
                      </a:r>
                      <a:r>
                        <a:rPr lang="en-US" sz="1100" dirty="0" err="1"/>
                        <a:t>CalFresh</a:t>
                      </a:r>
                      <a:r>
                        <a:rPr lang="en-US" sz="1100" dirty="0"/>
                        <a:t> households who have an SSI/SSP member(s) who will be added to the case. </a:t>
                      </a:r>
                    </a:p>
                    <a:p>
                      <a:pPr marL="0" lvl="0" defTabSz="685800" fontAlgn="auto">
                        <a:spcBef>
                          <a:spcPts val="0"/>
                        </a:spcBef>
                        <a:spcAft>
                          <a:spcPts val="0"/>
                        </a:spcAft>
                        <a:buClrTx/>
                        <a:buSzTx/>
                        <a:defRPr/>
                      </a:pPr>
                      <a:endParaRPr lang="en-US" sz="1100" dirty="0"/>
                    </a:p>
                    <a:p>
                      <a:pPr marL="0" lvl="0" defTabSz="685800" fontAlgn="auto">
                        <a:spcBef>
                          <a:spcPts val="0"/>
                        </a:spcBef>
                        <a:spcAft>
                          <a:spcPts val="0"/>
                        </a:spcAft>
                        <a:buClrTx/>
                        <a:buSzTx/>
                        <a:defRPr/>
                      </a:pPr>
                      <a:r>
                        <a:rPr lang="en-US" sz="1100" b="1" dirty="0"/>
                        <a:t>Group 2 </a:t>
                      </a:r>
                      <a:r>
                        <a:rPr lang="en-US" sz="1100" dirty="0"/>
                        <a:t>-  Supplemental Nutrition Benefit (SNB) these are </a:t>
                      </a:r>
                      <a:r>
                        <a:rPr lang="en-US" sz="1100" dirty="0" err="1"/>
                        <a:t>CalFresh</a:t>
                      </a:r>
                      <a:r>
                        <a:rPr lang="en-US" sz="1100" dirty="0"/>
                        <a:t> households who have an excluded SSI/SSP member and as a result of this policy will experience a reduction in the </a:t>
                      </a:r>
                      <a:r>
                        <a:rPr lang="en-US" sz="1100" dirty="0" err="1"/>
                        <a:t>CalFresh</a:t>
                      </a:r>
                      <a:r>
                        <a:rPr lang="en-US" sz="1100" dirty="0"/>
                        <a:t> allotment.</a:t>
                      </a:r>
                    </a:p>
                    <a:p>
                      <a:pPr marL="0" lvl="0" defTabSz="685800" fontAlgn="auto">
                        <a:spcBef>
                          <a:spcPts val="0"/>
                        </a:spcBef>
                        <a:spcAft>
                          <a:spcPts val="0"/>
                        </a:spcAft>
                        <a:buClrTx/>
                        <a:buSzTx/>
                        <a:defRPr/>
                      </a:pPr>
                      <a:endParaRPr lang="en-US" sz="1100" dirty="0"/>
                    </a:p>
                    <a:p>
                      <a:pPr marL="0" lvl="0" defTabSz="685800" fontAlgn="auto">
                        <a:spcBef>
                          <a:spcPts val="0"/>
                        </a:spcBef>
                        <a:spcAft>
                          <a:spcPts val="0"/>
                        </a:spcAft>
                        <a:buClrTx/>
                        <a:buSzTx/>
                        <a:defRPr/>
                      </a:pPr>
                      <a:r>
                        <a:rPr lang="en-US" sz="1100" b="1" dirty="0"/>
                        <a:t>Group 3 </a:t>
                      </a:r>
                      <a:r>
                        <a:rPr lang="en-US" sz="1100" dirty="0"/>
                        <a:t>– Transitional Nutrition Benefit (TNB) these are </a:t>
                      </a:r>
                      <a:r>
                        <a:rPr lang="en-US" sz="1100" dirty="0" err="1"/>
                        <a:t>CalFresh</a:t>
                      </a:r>
                      <a:r>
                        <a:rPr lang="en-US" sz="1100" dirty="0"/>
                        <a:t> households who have an excluded SSI/SSP member and as a result of this policy will lose their eligibility to  </a:t>
                      </a:r>
                      <a:r>
                        <a:rPr lang="en-US" sz="1100" dirty="0" err="1"/>
                        <a:t>CalFresh</a:t>
                      </a:r>
                      <a:r>
                        <a:rPr lang="en-US" sz="1100" dirty="0"/>
                        <a:t> benefits. The legislature has agreed to hold these households harmless by supplementing their benefits via a new state-only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i="0" u="none" strike="noStrike" kern="1200" baseline="0" dirty="0">
                          <a:solidFill>
                            <a:schemeClr val="dk1"/>
                          </a:solidFill>
                          <a:effectLst/>
                          <a:latin typeface="+mn-lt"/>
                          <a:ea typeface="+mn-ea"/>
                          <a:cs typeface="+mn-cs"/>
                        </a:rPr>
                        <a:t>-Continued on next slide-</a:t>
                      </a:r>
                      <a:endParaRPr lang="en-US" sz="11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26025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524000"/>
          <a:ext cx="8915401" cy="4878125"/>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906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endParaRPr lang="en-US" sz="1200" dirty="0">
                        <a:solidFill>
                          <a:schemeClr val="tx1"/>
                        </a:solidFill>
                      </a:endParaRP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err="1">
                          <a:latin typeface="+mn-lt"/>
                          <a:cs typeface="Arial" panose="020B0604020202020204" pitchFamily="34" charset="0"/>
                        </a:rPr>
                        <a:t>CalFresh</a:t>
                      </a:r>
                      <a:r>
                        <a:rPr lang="en-US" sz="1100" dirty="0">
                          <a:latin typeface="+mn-lt"/>
                          <a:cs typeface="Arial" panose="020B0604020202020204" pitchFamily="34" charset="0"/>
                        </a:rPr>
                        <a:t>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Draft ACL</a:t>
                      </a:r>
                    </a:p>
                  </a:txBody>
                  <a:tcPr/>
                </a:tc>
                <a:tc>
                  <a:txBody>
                    <a:bodyPr/>
                    <a:lstStyle/>
                    <a:p>
                      <a:r>
                        <a:rPr lang="en-US" sz="1100" i="0" dirty="0">
                          <a:solidFill>
                            <a:schemeClr val="tx1"/>
                          </a:solidFill>
                          <a:latin typeface="+mn-lt"/>
                          <a:cs typeface="Arial" panose="020B0604020202020204" pitchFamily="34" charset="0"/>
                        </a:rPr>
                        <a:t>TBD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cs typeface="Arial" panose="020B0604020202020204" pitchFamily="34" charset="0"/>
                        </a:rPr>
                        <a:t>Release </a:t>
                      </a:r>
                      <a:br>
                        <a:rPr lang="en-US" sz="1100" dirty="0">
                          <a:latin typeface="+mn-lt"/>
                          <a:cs typeface="Arial" panose="020B0604020202020204" pitchFamily="34" charset="0"/>
                        </a:rPr>
                      </a:br>
                      <a:r>
                        <a:rPr lang="en-US" sz="1100" dirty="0">
                          <a:latin typeface="+mn-lt"/>
                          <a:cs typeface="Arial" panose="020B0604020202020204" pitchFamily="34" charset="0"/>
                        </a:rPr>
                        <a:t>19.07</a:t>
                      </a:r>
                    </a:p>
                  </a:txBody>
                  <a:tcPr/>
                </a:tc>
                <a:tc>
                  <a:txBody>
                    <a:bodyPr/>
                    <a:lstStyle/>
                    <a:p>
                      <a:pPr>
                        <a:buNone/>
                      </a:pPr>
                      <a:r>
                        <a:rPr lang="en-US" sz="1100" dirty="0">
                          <a:solidFill>
                            <a:schemeClr val="tx1"/>
                          </a:solidFill>
                          <a:latin typeface="+mn-lt"/>
                          <a:cs typeface="Arial" panose="020B0604020202020204" pitchFamily="34" charset="0"/>
                        </a:rPr>
                        <a:t>SCR 203103</a:t>
                      </a:r>
                    </a:p>
                    <a:p>
                      <a:pPr>
                        <a:buNone/>
                      </a:pPr>
                      <a:endParaRPr lang="en-US" sz="1100" dirty="0">
                        <a:solidFill>
                          <a:schemeClr val="tx1"/>
                        </a:solidFill>
                        <a:latin typeface="+mn-lt"/>
                        <a:cs typeface="Arial" panose="020B0604020202020204" pitchFamily="34" charset="0"/>
                      </a:endParaRPr>
                    </a:p>
                    <a:p>
                      <a:pPr>
                        <a:buNone/>
                      </a:pPr>
                      <a:r>
                        <a:rPr lang="en-US" sz="1100" dirty="0">
                          <a:solidFill>
                            <a:schemeClr val="tx1"/>
                          </a:solidFill>
                          <a:latin typeface="+mn-lt"/>
                          <a:cs typeface="Arial" panose="020B0604020202020204" pitchFamily="34" charset="0"/>
                        </a:rPr>
                        <a:t>Analysis</a:t>
                      </a:r>
                    </a:p>
                    <a:p>
                      <a:pPr>
                        <a:buNone/>
                      </a:pPr>
                      <a:endParaRPr lang="en-US" sz="1100" dirty="0">
                        <a:solidFill>
                          <a:schemeClr val="tx1"/>
                        </a:solidFill>
                        <a:latin typeface="+mn-lt"/>
                        <a:cs typeface="Arial" panose="020B0604020202020204" pitchFamily="34" charset="0"/>
                      </a:endParaRPr>
                    </a:p>
                    <a:p>
                      <a:pPr>
                        <a:buNone/>
                      </a:pPr>
                      <a:r>
                        <a:rPr lang="en-US" sz="1100" dirty="0">
                          <a:solidFill>
                            <a:schemeClr val="tx1"/>
                          </a:solidFill>
                          <a:latin typeface="+mn-lt"/>
                          <a:cs typeface="Arial" panose="020B0604020202020204" pitchFamily="34" charset="0"/>
                        </a:rPr>
                        <a:t>Release </a:t>
                      </a:r>
                    </a:p>
                    <a:p>
                      <a:pPr>
                        <a:buNone/>
                      </a:pPr>
                      <a:r>
                        <a:rPr lang="en-US" sz="1100" dirty="0">
                          <a:solidFill>
                            <a:schemeClr val="tx1"/>
                          </a:solidFill>
                          <a:latin typeface="+mn-lt"/>
                          <a:cs typeface="Arial" panose="020B0604020202020204" pitchFamily="34" charset="0"/>
                        </a:rPr>
                        <a:t>19.07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t>CDSS is working on the ACL for this policy change, which is scheduled for publication in August 2018. CalACES received a draft on 6/13/2018 for review and comment.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t>On 6/20/2018, SAWS participated in a technical assistance meeting with CDSS, CWDA, and the counties to discuss the policy, implementation strategy and timeline.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r>
                        <a:rPr lang="en-US" sz="1100" b="1" dirty="0">
                          <a:solidFill>
                            <a:schemeClr val="dk1"/>
                          </a:solidFill>
                        </a:rPr>
                        <a:t>CalACES Update:</a:t>
                      </a:r>
                      <a:endParaRPr lang="en-US" sz="1100" dirty="0">
                        <a:solidFill>
                          <a:schemeClr val="dk1"/>
                        </a:solidFill>
                      </a:endParaRPr>
                    </a:p>
                    <a:p>
                      <a:r>
                        <a:rPr lang="en-US" sz="1100" dirty="0">
                          <a:solidFill>
                            <a:schemeClr val="dk1"/>
                          </a:solidFill>
                        </a:rPr>
                        <a:t>The C-IV/LRS teams are analyzing the draft ACL to document questions and system change requirements.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018551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341121"/>
          <a:ext cx="8991599" cy="5440679"/>
        </p:xfrm>
        <a:graphic>
          <a:graphicData uri="http://schemas.openxmlformats.org/drawingml/2006/table">
            <a:tbl>
              <a:tblPr firstRow="1" bandRow="1">
                <a:tableStyleId>{5C22544A-7EE6-4342-B048-85BDC9FD1C3A}</a:tableStyleId>
              </a:tblPr>
              <a:tblGrid>
                <a:gridCol w="926968">
                  <a:extLst>
                    <a:ext uri="{9D8B030D-6E8A-4147-A177-3AD203B41FA5}">
                      <a16:colId xmlns:a16="http://schemas.microsoft.com/office/drawing/2014/main" val="2598880486"/>
                    </a:ext>
                  </a:extLst>
                </a:gridCol>
                <a:gridCol w="887126">
                  <a:extLst>
                    <a:ext uri="{9D8B030D-6E8A-4147-A177-3AD203B41FA5}">
                      <a16:colId xmlns:a16="http://schemas.microsoft.com/office/drawing/2014/main" val="608750300"/>
                    </a:ext>
                  </a:extLst>
                </a:gridCol>
                <a:gridCol w="929106">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799">
                  <a:extLst>
                    <a:ext uri="{9D8B030D-6E8A-4147-A177-3AD203B41FA5}">
                      <a16:colId xmlns:a16="http://schemas.microsoft.com/office/drawing/2014/main" val="1591799146"/>
                    </a:ext>
                  </a:extLst>
                </a:gridCol>
              </a:tblGrid>
              <a:tr h="654753">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7859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Funding for Emergency Caregivers with Placement of Children and Non-Minor Dependents prior to Resource Family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ACL 18-75</a:t>
                      </a:r>
                    </a:p>
                  </a:txBody>
                  <a:tcPr/>
                </a:tc>
                <a:tc>
                  <a:txBody>
                    <a:bodyPr/>
                    <a:lstStyle/>
                    <a:p>
                      <a:r>
                        <a:rPr lang="en-US" sz="1000" dirty="0"/>
                        <a:t>7/1/2018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101516</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18.07</a:t>
                      </a: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203207</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Development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18.07</a:t>
                      </a:r>
                    </a:p>
                  </a:txBody>
                  <a:tcPr/>
                </a:tc>
                <a:tc>
                  <a:txBody>
                    <a:bodyPr/>
                    <a:lstStyle/>
                    <a:p>
                      <a:r>
                        <a:rPr lang="en-US" sz="1100" kern="1200" dirty="0">
                          <a:solidFill>
                            <a:schemeClr val="dk1"/>
                          </a:solidFill>
                          <a:effectLst/>
                          <a:latin typeface="+mn-lt"/>
                          <a:ea typeface="+mn-ea"/>
                          <a:cs typeface="+mn-cs"/>
                        </a:rPr>
                        <a:t>March 30, 2018 through June 30, 2018, all counties were required to provide the Short-Term, Interim payment (AB 110), as described in ACL 18-33, to caregivers who had taken placement of a child prior to completing the Resource Family Approval (RFA) process.</a:t>
                      </a:r>
                    </a:p>
                    <a:p>
                      <a:endParaRPr lang="en-US" sz="1100" kern="1200" dirty="0">
                        <a:solidFill>
                          <a:schemeClr val="dk1"/>
                        </a:solidFill>
                        <a:effectLst/>
                        <a:latin typeface="+mn-lt"/>
                        <a:ea typeface="+mn-ea"/>
                        <a:cs typeface="+mn-cs"/>
                      </a:endParaRPr>
                    </a:p>
                    <a:p>
                      <a:r>
                        <a:rPr lang="en-US" sz="1100" kern="1200" dirty="0">
                          <a:solidFill>
                            <a:schemeClr val="dk1"/>
                          </a:solidFill>
                          <a:effectLst/>
                          <a:latin typeface="+mn-lt"/>
                          <a:ea typeface="+mn-ea"/>
                          <a:cs typeface="+mn-cs"/>
                        </a:rPr>
                        <a:t>Effective July 1, 2018, all counties must provide a payment equivalent to the basic level rate for a resource family to the Emergency Caregiver (EC) of a child.  However, unlike the Short-Term, Interim funding, the EC funding will be exclusively funded through the Emergency Assistance (EA) Program, aid code 5K. </a:t>
                      </a:r>
                    </a:p>
                    <a:p>
                      <a:endParaRPr lang="en-US" sz="11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To track, claim, and report on the </a:t>
                      </a:r>
                      <a:r>
                        <a:rPr lang="en-US" sz="1100" b="0" i="0" u="none" strike="noStrike" kern="1200" baseline="0" dirty="0">
                          <a:solidFill>
                            <a:schemeClr val="dk1"/>
                          </a:solidFill>
                          <a:effectLst/>
                          <a:latin typeface="+mn-lt"/>
                          <a:ea typeface="+mn-ea"/>
                          <a:cs typeface="+mn-cs"/>
                        </a:rPr>
                        <a:t>foster care cases that are not eligible to TANF–EA, CDSS is going to request a new aid code from DHCS. While the new aid code is in development, c</a:t>
                      </a:r>
                      <a:r>
                        <a:rPr lang="en-US" sz="1100" kern="1200" dirty="0">
                          <a:solidFill>
                            <a:schemeClr val="dk1"/>
                          </a:solidFill>
                          <a:effectLst/>
                          <a:latin typeface="+mn-lt"/>
                          <a:ea typeface="+mn-ea"/>
                          <a:cs typeface="+mn-cs"/>
                        </a:rPr>
                        <a:t>hildren not eligible to EA funding or those that exhausted their 12 months of EA eligibility will be paid under the EA aid code 5K. CDSS, CWDA, and DHCS are working on the documentation needed  for a new aid code. It is unknown when the new aid code will be available.</a:t>
                      </a:r>
                    </a:p>
                    <a:p>
                      <a:endParaRPr lang="en-US" sz="1100" kern="1200" dirty="0">
                        <a:solidFill>
                          <a:schemeClr val="dk1"/>
                        </a:solidFill>
                        <a:effectLst/>
                        <a:latin typeface="+mn-lt"/>
                        <a:ea typeface="+mn-ea"/>
                        <a:cs typeface="+mn-cs"/>
                      </a:endParaRPr>
                    </a:p>
                    <a:p>
                      <a:r>
                        <a:rPr lang="en-US" sz="1100" kern="1200" dirty="0">
                          <a:solidFill>
                            <a:schemeClr val="dk1"/>
                          </a:solidFill>
                          <a:effectLst/>
                          <a:latin typeface="+mn-lt"/>
                          <a:ea typeface="+mn-ea"/>
                          <a:cs typeface="+mn-cs"/>
                        </a:rPr>
                        <a:t>ARC funding will no longer be used for EC placements on or after July 1, 2018.</a:t>
                      </a: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For cases funded under AB 110, those cases can continue to receive ARC funds after June, 30,2018 if specific conditions are met.</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000" b="0" i="0" u="none" strike="noStrike" kern="1200" baseline="0" dirty="0">
                          <a:solidFill>
                            <a:schemeClr val="dk1"/>
                          </a:solidFill>
                          <a:effectLst/>
                          <a:latin typeface="+mn-lt"/>
                          <a:ea typeface="+mn-ea"/>
                          <a:cs typeface="+mn-cs"/>
                        </a:rPr>
                        <a:t>A copy of the draft ACL was shared with SAWS on 6/25/18 with comments on 6/26/18. CalACES provided comments to CWDA on the draft ACL on 6/26/18. The final ACL was published on 6/29/18.</a:t>
                      </a: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b="0" i="0" u="none" strike="noStrike" kern="1200" baseline="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b="0" i="0" u="none" strike="noStrike" kern="1200" baseline="0" dirty="0">
                        <a:solidFill>
                          <a:schemeClr val="dk1"/>
                        </a:solidFill>
                        <a:effectLst/>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b="0" i="0" u="none" strike="noStrike" kern="1200" baseline="0" dirty="0">
                          <a:solidFill>
                            <a:schemeClr val="dk1"/>
                          </a:solidFill>
                          <a:effectLst/>
                          <a:latin typeface="+mn-lt"/>
                          <a:ea typeface="+mn-ea"/>
                          <a:cs typeface="+mn-cs"/>
                        </a:rPr>
                        <a:t>-Continued on next slide-</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9048702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152400" y="1524000"/>
          <a:ext cx="8915401" cy="4917440"/>
        </p:xfrm>
        <a:graphic>
          <a:graphicData uri="http://schemas.openxmlformats.org/drawingml/2006/table">
            <a:tbl>
              <a:tblPr firstRow="1" bandRow="1">
                <a:tableStyleId>{5C22544A-7EE6-4342-B048-85BDC9FD1C3A}</a:tableStyleId>
              </a:tblPr>
              <a:tblGrid>
                <a:gridCol w="919113">
                  <a:extLst>
                    <a:ext uri="{9D8B030D-6E8A-4147-A177-3AD203B41FA5}">
                      <a16:colId xmlns:a16="http://schemas.microsoft.com/office/drawing/2014/main" val="2598880486"/>
                    </a:ext>
                  </a:extLst>
                </a:gridCol>
                <a:gridCol w="879608">
                  <a:extLst>
                    <a:ext uri="{9D8B030D-6E8A-4147-A177-3AD203B41FA5}">
                      <a16:colId xmlns:a16="http://schemas.microsoft.com/office/drawing/2014/main" val="608750300"/>
                    </a:ext>
                  </a:extLst>
                </a:gridCol>
                <a:gridCol w="944479">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181601">
                  <a:extLst>
                    <a:ext uri="{9D8B030D-6E8A-4147-A177-3AD203B41FA5}">
                      <a16:colId xmlns:a16="http://schemas.microsoft.com/office/drawing/2014/main" val="1591799146"/>
                    </a:ext>
                  </a:extLst>
                </a:gridCol>
              </a:tblGrid>
              <a:tr h="71120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165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Funding for Emergency Caregivers with Placement of Children and Non-Minor Dependents prior to Resource Family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ACL 18-75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p>
                  </a:txBody>
                  <a:tcPr/>
                </a:tc>
                <a:tc>
                  <a:txBody>
                    <a:bodyPr/>
                    <a:lstStyle/>
                    <a:p>
                      <a:r>
                        <a:rPr lang="en-US" sz="1000" dirty="0"/>
                        <a:t>7/1/2018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101497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18.07</a:t>
                      </a:r>
                      <a:endParaRPr lang="en-US" sz="1000" dirty="0">
                        <a:latin typeface="+mn-lt"/>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SCR 203207</a:t>
                      </a:r>
                    </a:p>
                    <a:p>
                      <a:endParaRPr lang="en-US" sz="1000" kern="1200" dirty="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Development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18.07</a:t>
                      </a:r>
                    </a:p>
                  </a:txBody>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en-US" sz="1000" b="1" i="0" u="none" strike="noStrike" kern="1200" baseline="0" dirty="0">
                          <a:solidFill>
                            <a:schemeClr val="dk1"/>
                          </a:solidFill>
                          <a:effectLst/>
                          <a:latin typeface="+mn-lt"/>
                          <a:ea typeface="+mn-ea"/>
                          <a:cs typeface="+mn-cs"/>
                        </a:rPr>
                        <a:t>CalACES Update:</a:t>
                      </a: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000" b="0" i="0" u="none" strike="noStrike" kern="1200" baseline="0" dirty="0">
                          <a:solidFill>
                            <a:schemeClr val="dk1"/>
                          </a:solidFill>
                          <a:effectLst/>
                          <a:latin typeface="+mn-lt"/>
                          <a:ea typeface="+mn-ea"/>
                          <a:cs typeface="+mn-cs"/>
                        </a:rPr>
                        <a:t>To allow EC payments to continue beyond 6/30/18 the following changes are being made to C-IV and LRS:</a:t>
                      </a:r>
                    </a:p>
                    <a:p>
                      <a:pPr marL="0" marR="0" lvl="0" indent="0" algn="just" defTabSz="685800" rtl="0" eaLnBrk="1" fontAlgn="auto" latinLnBrk="0" hangingPunct="1">
                        <a:lnSpc>
                          <a:spcPct val="100000"/>
                        </a:lnSpc>
                        <a:spcBef>
                          <a:spcPts val="0"/>
                        </a:spcBef>
                        <a:spcAft>
                          <a:spcPts val="0"/>
                        </a:spcAft>
                        <a:buClrTx/>
                        <a:buSzTx/>
                        <a:buFontTx/>
                        <a:buNone/>
                        <a:tabLst/>
                        <a:defRPr/>
                      </a:pPr>
                      <a:r>
                        <a:rPr lang="en-US" sz="1000" b="0" i="0" u="none" strike="noStrike" kern="1200" baseline="0" dirty="0">
                          <a:solidFill>
                            <a:schemeClr val="dk1"/>
                          </a:solidFill>
                          <a:effectLst/>
                          <a:latin typeface="+mn-lt"/>
                          <a:ea typeface="+mn-ea"/>
                          <a:cs typeface="+mn-cs"/>
                        </a:rPr>
                        <a:t>Add two EDBC sub type codes – EC EA Eligible and EC EA Ineligible</a:t>
                      </a:r>
                    </a:p>
                    <a:p>
                      <a:pPr marL="171450" marR="0" lvl="0" indent="-171450" algn="just"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none" strike="noStrike" kern="1200" baseline="0" dirty="0">
                          <a:solidFill>
                            <a:schemeClr val="dk1"/>
                          </a:solidFill>
                          <a:effectLst/>
                          <a:latin typeface="+mn-lt"/>
                          <a:ea typeface="+mn-ea"/>
                          <a:cs typeface="+mn-cs"/>
                        </a:rPr>
                        <a:t>Rename the Emergency Approval EDBC sub type code to AB 110 EA</a:t>
                      </a:r>
                    </a:p>
                    <a:p>
                      <a:pPr marL="171450" marR="0" lvl="0" indent="-171450" algn="just"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none" strike="noStrike" kern="1200" baseline="0" dirty="0">
                          <a:solidFill>
                            <a:schemeClr val="dk1"/>
                          </a:solidFill>
                          <a:effectLst/>
                          <a:latin typeface="+mn-lt"/>
                          <a:ea typeface="+mn-ea"/>
                          <a:cs typeface="+mn-cs"/>
                        </a:rPr>
                        <a:t>Add two Pay Codes – EC EA Eligible Emergency Placement Prior to Home Approval and EC EA Ineligible Emergency Placement Prior to Home Approval </a:t>
                      </a:r>
                    </a:p>
                    <a:p>
                      <a:pPr marL="171450" marR="0" lvl="0" indent="-171450" algn="just"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none" strike="noStrike" kern="1200" baseline="0" dirty="0">
                          <a:solidFill>
                            <a:schemeClr val="dk1"/>
                          </a:solidFill>
                          <a:effectLst/>
                          <a:latin typeface="+mn-lt"/>
                          <a:ea typeface="+mn-ea"/>
                          <a:cs typeface="+mn-cs"/>
                        </a:rPr>
                        <a:t>Rename the Emergency Placement Prior to Home Approval Pay Code to AB 110 Emergency Placement Prior to Home Approval</a:t>
                      </a:r>
                    </a:p>
                    <a:p>
                      <a:pPr marL="171450" marR="0" lvl="0" indent="-171450" algn="just"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0" i="0" u="none" strike="noStrike" kern="1200" baseline="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dirty="0">
                          <a:solidFill>
                            <a:schemeClr val="dk1"/>
                          </a:solidFill>
                        </a:rPr>
                        <a:t>Note: </a:t>
                      </a:r>
                      <a:r>
                        <a:rPr lang="en-US" sz="1000" dirty="0">
                          <a:solidFill>
                            <a:schemeClr val="dk1"/>
                          </a:solidFill>
                        </a:rPr>
                        <a:t>These changes are tentatively scheduled for implementation  on 8/17/18.</a:t>
                      </a:r>
                      <a:endParaRPr lang="en-US" sz="1000" b="0" i="0" u="none" strike="noStrike" kern="1200" baseline="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0" i="0" u="none" strike="noStrike" kern="1200" baseline="0" dirty="0">
                        <a:solidFill>
                          <a:schemeClr val="dk1"/>
                        </a:solidFill>
                        <a:effectLst/>
                        <a:latin typeface="+mn-lt"/>
                        <a:ea typeface="+mn-ea"/>
                        <a:cs typeface="+mn-cs"/>
                      </a:endParaRPr>
                    </a:p>
                    <a:p>
                      <a:r>
                        <a:rPr lang="en-US" sz="1000" kern="1200" baseline="0" dirty="0">
                          <a:solidFill>
                            <a:schemeClr val="dk1"/>
                          </a:solidFill>
                          <a:effectLst/>
                          <a:latin typeface="+mn-lt"/>
                          <a:ea typeface="+mn-ea"/>
                          <a:cs typeface="+mn-cs"/>
                        </a:rPr>
                        <a:t>In the absence of final policy and to get the system changes implemented as quickly as possible, the following will have limited automation:</a:t>
                      </a:r>
                    </a:p>
                    <a:p>
                      <a:pPr marL="285750" indent="-285750">
                        <a:buFont typeface="Arial" panose="020B0604020202020204" pitchFamily="34" charset="0"/>
                        <a:buChar char="•"/>
                      </a:pPr>
                      <a:r>
                        <a:rPr lang="en-US" sz="1000" kern="1200" baseline="0" dirty="0">
                          <a:solidFill>
                            <a:schemeClr val="dk1"/>
                          </a:solidFill>
                          <a:effectLst/>
                          <a:latin typeface="+mn-lt"/>
                          <a:ea typeface="+mn-ea"/>
                          <a:cs typeface="+mn-cs"/>
                        </a:rPr>
                        <a:t>Notices of Action (NOAs) – NOAs will not be automated but they will be available in the template repository. </a:t>
                      </a:r>
                    </a:p>
                    <a:p>
                      <a:pPr marL="285750" indent="-285750">
                        <a:buFont typeface="Arial" panose="020B0604020202020204" pitchFamily="34" charset="0"/>
                        <a:buChar char="•"/>
                      </a:pPr>
                      <a:r>
                        <a:rPr lang="en-US" sz="1000" kern="1200" baseline="0" dirty="0">
                          <a:solidFill>
                            <a:schemeClr val="dk1"/>
                          </a:solidFill>
                          <a:effectLst/>
                          <a:latin typeface="+mn-lt"/>
                          <a:ea typeface="+mn-ea"/>
                          <a:cs typeface="+mn-cs"/>
                        </a:rPr>
                        <a:t>Claiming/Reporting -  Emergency Assistance (EA) issuances for this policy are required to be claimed differently than the existing EA issuances; this process significantly increases the claiming and reporting effort. In an effort to not delay the changes, counties will be required to manually track and report these issuances by using the new pay codes.</a:t>
                      </a:r>
                    </a:p>
                    <a:p>
                      <a:pPr marL="285750" indent="-285750">
                        <a:buFont typeface="Arial" panose="020B0604020202020204" pitchFamily="34" charset="0"/>
                        <a:buChar char="•"/>
                      </a:pPr>
                      <a:r>
                        <a:rPr lang="en-US" sz="1000" kern="1200" baseline="0" dirty="0">
                          <a:solidFill>
                            <a:schemeClr val="dk1"/>
                          </a:solidFill>
                          <a:effectLst/>
                          <a:latin typeface="+mn-lt"/>
                          <a:ea typeface="+mn-ea"/>
                          <a:cs typeface="+mn-cs"/>
                        </a:rPr>
                        <a:t>Tracking the 180 day EA period – The worker will manually set a task to track this period.</a:t>
                      </a:r>
                    </a:p>
                    <a:p>
                      <a:pPr marL="0" indent="0">
                        <a:buFont typeface="Arial" panose="020B0604020202020204" pitchFamily="34" charset="0"/>
                        <a:buNone/>
                      </a:pPr>
                      <a:endParaRPr lang="en-US" sz="1000" kern="1200" baseline="0" dirty="0">
                        <a:solidFill>
                          <a:schemeClr val="dk1"/>
                        </a:solidFill>
                        <a:effectLst/>
                        <a:latin typeface="+mn-lt"/>
                        <a:ea typeface="+mn-ea"/>
                        <a:cs typeface="+mn-cs"/>
                      </a:endParaRPr>
                    </a:p>
                    <a:p>
                      <a:pPr marL="0" indent="0">
                        <a:buFont typeface="Arial" panose="020B0604020202020204" pitchFamily="34" charset="0"/>
                        <a:buNone/>
                      </a:pPr>
                      <a:r>
                        <a:rPr lang="en-US" sz="1000" kern="1200" baseline="0" dirty="0">
                          <a:solidFill>
                            <a:schemeClr val="dk1"/>
                          </a:solidFill>
                          <a:effectLst/>
                          <a:latin typeface="+mn-lt"/>
                          <a:ea typeface="+mn-ea"/>
                          <a:cs typeface="+mn-cs"/>
                        </a:rPr>
                        <a:t>A CIT with the above information is in progress.</a:t>
                      </a:r>
                      <a:endParaRPr lang="en-US" sz="100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0" i="0" u="none" strike="noStrike" kern="1200" baseline="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dirty="0"/>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1589353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524000"/>
          <a:ext cx="8915401" cy="4892040"/>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906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endParaRPr lang="en-US" sz="1200" dirty="0">
                        <a:solidFill>
                          <a:schemeClr val="tx1"/>
                        </a:solidFill>
                      </a:endParaRP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latin typeface="+mn-lt"/>
                          <a:ea typeface="+mn-ea"/>
                          <a:cs typeface="Arial" panose="020B0604020202020204" pitchFamily="34" charset="0"/>
                        </a:rPr>
                        <a:t>Assistance with Diaper Cost Supportive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latin typeface="+mn-lt"/>
                          <a:ea typeface="+mn-ea"/>
                          <a:cs typeface="Arial" panose="020B0604020202020204" pitchFamily="34" charset="0"/>
                          <a:hlinkClick r:id="rId2"/>
                        </a:rPr>
                        <a:t>ACL 18-38</a:t>
                      </a:r>
                      <a:endParaRPr lang="en-US" sz="105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txBody>
                  <a:tcPr/>
                </a:tc>
                <a:tc>
                  <a:txBody>
                    <a:bodyPr/>
                    <a:lstStyle/>
                    <a:p>
                      <a:r>
                        <a:rPr lang="en-US" sz="1050" i="0" dirty="0">
                          <a:solidFill>
                            <a:schemeClr val="tx1"/>
                          </a:solidFill>
                          <a:latin typeface="+mn-lt"/>
                          <a:cs typeface="Arial" panose="020B0604020202020204" pitchFamily="34" charset="0"/>
                        </a:rPr>
                        <a:t>4/1/2018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a:latin typeface="+mn-lt"/>
                          <a:cs typeface="Arial" panose="020B0604020202020204" pitchFamily="34" charset="0"/>
                        </a:rPr>
                        <a:t>SCR 100986 (Phase 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a:latin typeface="+mn-lt"/>
                          <a:cs typeface="Arial" panose="020B0604020202020204" pitchFamily="34" charset="0"/>
                        </a:rPr>
                        <a:t>18.05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a:latin typeface="+mn-lt"/>
                          <a:cs typeface="Arial" panose="020B0604020202020204" pitchFamily="34" charset="0"/>
                        </a:rPr>
                        <a:t>SCR</a:t>
                      </a:r>
                      <a:r>
                        <a:rPr lang="en-US" sz="1050" baseline="0" dirty="0">
                          <a:latin typeface="+mn-lt"/>
                          <a:cs typeface="Arial" panose="020B0604020202020204" pitchFamily="34" charset="0"/>
                        </a:rPr>
                        <a:t> 100305</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18.07</a:t>
                      </a:r>
                      <a:endParaRPr lang="en-US" sz="105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mn-lt"/>
                        <a:cs typeface="Arial" panose="020B0604020202020204" pitchFamily="34" charset="0"/>
                      </a:endParaRPr>
                    </a:p>
                  </a:txBody>
                  <a:tcPr/>
                </a:tc>
                <a:tc>
                  <a:txBody>
                    <a:bodyPr/>
                    <a:lstStyle/>
                    <a:p>
                      <a:r>
                        <a:rPr lang="en-US" sz="1050" kern="1200" dirty="0">
                          <a:solidFill>
                            <a:schemeClr val="tx1"/>
                          </a:solidFill>
                          <a:effectLst/>
                          <a:latin typeface="+mn-lt"/>
                          <a:ea typeface="+mn-ea"/>
                          <a:cs typeface="+mn-cs"/>
                        </a:rPr>
                        <a:t>SCR 202085 (Phase I)</a:t>
                      </a:r>
                    </a:p>
                    <a:p>
                      <a:endParaRPr lang="en-US" sz="1050" kern="1200" dirty="0">
                        <a:solidFill>
                          <a:schemeClr val="tx1"/>
                        </a:solidFill>
                        <a:effectLst/>
                        <a:latin typeface="+mn-lt"/>
                        <a:ea typeface="+mn-ea"/>
                        <a:cs typeface="+mn-cs"/>
                      </a:endParaRPr>
                    </a:p>
                    <a:p>
                      <a:r>
                        <a:rPr lang="en-US" sz="1050" kern="1200" dirty="0">
                          <a:solidFill>
                            <a:schemeClr val="tx1"/>
                          </a:solidFill>
                          <a:effectLst/>
                          <a:latin typeface="+mn-lt"/>
                          <a:ea typeface="+mn-ea"/>
                          <a:cs typeface="+mn-cs"/>
                        </a:rPr>
                        <a:t>Implemented</a:t>
                      </a:r>
                    </a:p>
                    <a:p>
                      <a:endParaRPr lang="en-US" sz="1050" kern="1200" dirty="0">
                        <a:solidFill>
                          <a:schemeClr val="tx1"/>
                        </a:solidFill>
                        <a:effectLst/>
                        <a:latin typeface="+mn-lt"/>
                        <a:ea typeface="+mn-ea"/>
                        <a:cs typeface="+mn-cs"/>
                      </a:endParaRPr>
                    </a:p>
                    <a:p>
                      <a:r>
                        <a:rPr lang="en-US" sz="1050" kern="1200" dirty="0">
                          <a:solidFill>
                            <a:schemeClr val="tx1"/>
                          </a:solidFill>
                          <a:effectLst/>
                          <a:latin typeface="+mn-lt"/>
                          <a:ea typeface="+mn-ea"/>
                          <a:cs typeface="+mn-cs"/>
                        </a:rPr>
                        <a:t>18.05</a:t>
                      </a:r>
                    </a:p>
                    <a:p>
                      <a:endParaRPr lang="en-US" sz="1050" kern="1200" dirty="0">
                        <a:solidFill>
                          <a:schemeClr val="tx1"/>
                        </a:solidFill>
                        <a:effectLst/>
                        <a:latin typeface="+mn-lt"/>
                        <a:ea typeface="+mn-ea"/>
                        <a:cs typeface="+mn-cs"/>
                      </a:endParaRPr>
                    </a:p>
                    <a:p>
                      <a:endParaRPr lang="en-US" sz="1050" kern="1200" dirty="0">
                        <a:solidFill>
                          <a:schemeClr val="tx1"/>
                        </a:solidFill>
                        <a:effectLst/>
                        <a:latin typeface="+mn-lt"/>
                        <a:ea typeface="+mn-ea"/>
                        <a:cs typeface="+mn-cs"/>
                      </a:endParaRPr>
                    </a:p>
                    <a:p>
                      <a:endParaRPr lang="en-US" sz="1050" kern="1200" dirty="0">
                        <a:solidFill>
                          <a:schemeClr val="tx1"/>
                        </a:solidFill>
                        <a:effectLst/>
                        <a:latin typeface="+mn-lt"/>
                        <a:ea typeface="+mn-ea"/>
                        <a:cs typeface="+mn-cs"/>
                      </a:endParaRPr>
                    </a:p>
                    <a:p>
                      <a:r>
                        <a:rPr lang="en-US" sz="1050" kern="1200" dirty="0">
                          <a:solidFill>
                            <a:schemeClr val="tx1"/>
                          </a:solidFill>
                          <a:effectLst/>
                          <a:latin typeface="+mn-lt"/>
                          <a:ea typeface="+mn-ea"/>
                          <a:cs typeface="+mn-cs"/>
                        </a:rPr>
                        <a:t>SCR 59192</a:t>
                      </a:r>
                    </a:p>
                    <a:p>
                      <a:r>
                        <a:rPr lang="en-US" sz="1050" kern="1200" dirty="0">
                          <a:solidFill>
                            <a:schemeClr val="tx1"/>
                          </a:solidFill>
                          <a:effectLst/>
                          <a:latin typeface="+mn-lt"/>
                          <a:ea typeface="+mn-ea"/>
                          <a:cs typeface="+mn-cs"/>
                        </a:rPr>
                        <a:t>(Phase II)</a:t>
                      </a:r>
                    </a:p>
                    <a:p>
                      <a:endParaRPr lang="en-US" sz="1050" kern="1200" dirty="0">
                        <a:solidFill>
                          <a:schemeClr val="tx1"/>
                        </a:solidFill>
                        <a:effectLst/>
                        <a:latin typeface="+mn-lt"/>
                        <a:ea typeface="+mn-ea"/>
                        <a:cs typeface="+mn-cs"/>
                      </a:endParaRPr>
                    </a:p>
                    <a:p>
                      <a:r>
                        <a:rPr lang="en-US" sz="1050" kern="1200" dirty="0">
                          <a:solidFill>
                            <a:schemeClr val="tx1"/>
                          </a:solidFill>
                          <a:effectLst/>
                          <a:latin typeface="+mn-lt"/>
                          <a:ea typeface="+mn-ea"/>
                          <a:cs typeface="+mn-cs"/>
                        </a:rPr>
                        <a:t>Development</a:t>
                      </a:r>
                    </a:p>
                    <a:p>
                      <a:endParaRPr lang="en-US" sz="105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a:latin typeface="+mn-lt"/>
                          <a:cs typeface="Arial" panose="020B0604020202020204" pitchFamily="34" charset="0"/>
                        </a:rPr>
                        <a:t>18.07</a:t>
                      </a:r>
                      <a:endParaRPr lang="en-US" sz="1050" dirty="0">
                        <a:latin typeface="+mn-lt"/>
                        <a:cs typeface="Arial" panose="020B0604020202020204" pitchFamily="34" charset="0"/>
                      </a:endParaRPr>
                    </a:p>
                    <a:p>
                      <a:pPr>
                        <a:buNone/>
                      </a:pPr>
                      <a:endParaRPr lang="en-US" sz="1050" dirty="0">
                        <a:solidFill>
                          <a:schemeClr val="tx1"/>
                        </a:solidFill>
                        <a:latin typeface="+mn-lt"/>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rPr>
                        <a:t>The passage of </a:t>
                      </a:r>
                      <a:r>
                        <a:rPr lang="en-US" sz="1050" kern="1200" dirty="0">
                          <a:solidFill>
                            <a:schemeClr val="dk1"/>
                          </a:solidFill>
                          <a:latin typeface="+mn-lt"/>
                          <a:ea typeface="+mn-ea"/>
                          <a:cs typeface="Arial" panose="020B0604020202020204" pitchFamily="34" charset="0"/>
                          <a:hlinkClick r:id="rId3"/>
                        </a:rPr>
                        <a:t>AB 480 </a:t>
                      </a:r>
                      <a:r>
                        <a:rPr lang="en-US" sz="1050" kern="1200" dirty="0">
                          <a:solidFill>
                            <a:schemeClr val="dk1"/>
                          </a:solidFill>
                        </a:rPr>
                        <a:t>requires County Welfare Departments (CWD) to provide thirty dollars ($30) per month to CalWORKs Welfare to Work (WTW) recipients to assist with diaper costs for each child who is under 36 months of age. </a:t>
                      </a:r>
                      <a:r>
                        <a:rPr lang="en-US" sz="1050" kern="1200" dirty="0">
                          <a:solidFill>
                            <a:schemeClr val="dk1"/>
                          </a:solidFill>
                          <a:cs typeface="Arial" panose="020B0604020202020204" pitchFamily="34" charset="0"/>
                          <a:hlinkClick r:id="rId2"/>
                        </a:rPr>
                        <a:t>ACL 18-38 </a:t>
                      </a:r>
                      <a:r>
                        <a:rPr lang="en-US" sz="1050" kern="1200" dirty="0">
                          <a:solidFill>
                            <a:schemeClr val="dk1"/>
                          </a:solidFill>
                          <a:cs typeface="Arial" panose="020B0604020202020204" pitchFamily="34" charset="0"/>
                        </a:rPr>
                        <a:t> indicates i</a:t>
                      </a:r>
                      <a:r>
                        <a:rPr lang="en-US" sz="1050" kern="1200" dirty="0">
                          <a:solidFill>
                            <a:schemeClr val="dk1"/>
                          </a:solidFill>
                        </a:rPr>
                        <a:t>ndividuals must have a qualifying child under 36 months of age and be a participant in the WTW program.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rPr>
                        <a:t>CDSS responded to the NOA CRPC on 6/11/18. The remaining question about overpayments will be addressed in a Q&amp;A letter due out later this summer.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p>
                    <a:p>
                      <a:r>
                        <a:rPr lang="en-US" sz="1050" b="1" dirty="0">
                          <a:solidFill>
                            <a:schemeClr val="dk1"/>
                          </a:solidFill>
                        </a:rPr>
                        <a:t>CalACES Update:</a:t>
                      </a:r>
                      <a:endParaRPr lang="en-US" sz="1050" dirty="0">
                        <a:solidFill>
                          <a:schemeClr val="dk1"/>
                        </a:solidFill>
                      </a:endParaRPr>
                    </a:p>
                    <a:p>
                      <a:r>
                        <a:rPr lang="en-US" sz="1050" b="1" dirty="0">
                          <a:solidFill>
                            <a:schemeClr val="dk1"/>
                          </a:solidFill>
                        </a:rPr>
                        <a:t>Phase I </a:t>
                      </a:r>
                      <a:r>
                        <a:rPr lang="en-US" sz="1050" dirty="0">
                          <a:solidFill>
                            <a:schemeClr val="dk1"/>
                          </a:solidFill>
                        </a:rPr>
                        <a:t>– Implemented the Need Category Other Supportive Services and a Need Type of Diaper Allowance.  No State report or claiming changes were made in Phase I. Tracking issuance for claiming and reporting  this phase is a manual process done by the county.</a:t>
                      </a:r>
                    </a:p>
                    <a:p>
                      <a:endParaRPr lang="en-US" sz="1050" b="1" dirty="0">
                        <a:solidFill>
                          <a:schemeClr val="dk1"/>
                        </a:solidFill>
                      </a:endParaRPr>
                    </a:p>
                    <a:p>
                      <a:r>
                        <a:rPr lang="en-US" sz="1050" b="1" dirty="0">
                          <a:solidFill>
                            <a:srgbClr val="000000"/>
                          </a:solidFill>
                        </a:rPr>
                        <a:t>Phase II  </a:t>
                      </a:r>
                      <a:r>
                        <a:rPr lang="en-US" sz="1050" dirty="0">
                          <a:solidFill>
                            <a:srgbClr val="000000"/>
                          </a:solidFill>
                        </a:rPr>
                        <a:t>- Will implement an automated batch process that will automatically identify eligible cases and issue the appropriate number of $30 issuances per case. </a:t>
                      </a:r>
                      <a:r>
                        <a:rPr lang="en-US" sz="1050" dirty="0">
                          <a:solidFill>
                            <a:schemeClr val="dk1"/>
                          </a:solidFill>
                        </a:rPr>
                        <a:t>Phase II is tentatively scheduled for implementation on 8/17/18. The first month with full automation is September 2018.</a:t>
                      </a:r>
                    </a:p>
                    <a:p>
                      <a:pPr lvl="1"/>
                      <a:endParaRPr lang="en-US" sz="1050" dirty="0">
                        <a:solidFill>
                          <a:srgbClr val="000000"/>
                        </a:solidFill>
                      </a:endParaRPr>
                    </a:p>
                    <a:p>
                      <a:pPr lvl="0"/>
                      <a:r>
                        <a:rPr lang="en-US" sz="1050" dirty="0">
                          <a:solidFill>
                            <a:srgbClr val="000000"/>
                          </a:solidFill>
                        </a:rPr>
                        <a:t>Modification to SAR7 and RE NOAs will include the language for Diaper Allowance.</a:t>
                      </a:r>
                    </a:p>
                    <a:p>
                      <a:pPr lvl="0"/>
                      <a:r>
                        <a:rPr lang="en-US" sz="1050" dirty="0">
                          <a:solidFill>
                            <a:srgbClr val="000000"/>
                          </a:solidFill>
                        </a:rPr>
                        <a:t>Automatically generate the NA 823 when Diaper Payment is approved or discontinued.</a:t>
                      </a:r>
                    </a:p>
                    <a:p>
                      <a:endParaRPr lang="en-US" sz="1050" dirty="0">
                        <a:solidFill>
                          <a:srgbClr val="000000"/>
                        </a:solidFill>
                      </a:endParaRPr>
                    </a:p>
                    <a:p>
                      <a:pPr marL="0" lvl="0" defTabSz="685800" fontAlgn="auto">
                        <a:spcBef>
                          <a:spcPts val="0"/>
                        </a:spcBef>
                        <a:spcAft>
                          <a:spcPts val="0"/>
                        </a:spcAft>
                        <a:buClrTx/>
                        <a:buSzTx/>
                        <a:defRPr/>
                      </a:pPr>
                      <a:r>
                        <a:rPr lang="en-US" sz="1050" dirty="0">
                          <a:solidFill>
                            <a:schemeClr val="dk1"/>
                          </a:solidFill>
                        </a:rPr>
                        <a:t>CalACES continues to discuss with the Committee, CWDA and CDSS on the approach for processing historical months.</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092119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228600" y="1524000"/>
          <a:ext cx="8686800" cy="499872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685800">
                  <a:extLst>
                    <a:ext uri="{9D8B030D-6E8A-4147-A177-3AD203B41FA5}">
                      <a16:colId xmlns:a16="http://schemas.microsoft.com/office/drawing/2014/main" val="4121115089"/>
                    </a:ext>
                  </a:extLst>
                </a:gridCol>
                <a:gridCol w="5486400">
                  <a:extLst>
                    <a:ext uri="{9D8B030D-6E8A-4147-A177-3AD203B41FA5}">
                      <a16:colId xmlns:a16="http://schemas.microsoft.com/office/drawing/2014/main" val="1591799146"/>
                    </a:ext>
                  </a:extLst>
                </a:gridCol>
              </a:tblGrid>
              <a:tr h="37084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2"/>
                        </a:rPr>
                        <a:t>ACIN I-11-16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3"/>
                        </a:rPr>
                        <a:t>ACIN I-88-16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ACL 18-08</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ABAWD Handbook</a:t>
                      </a:r>
                      <a:endParaRPr lang="en-US" sz="1000" dirty="0">
                        <a:latin typeface="+mn-lt"/>
                        <a:cs typeface="Arial" panose="020B0604020202020204" pitchFamily="34" charset="0"/>
                      </a:endParaRPr>
                    </a:p>
                  </a:txBody>
                  <a:tcPr/>
                </a:tc>
                <a:tc>
                  <a:txBody>
                    <a:bodyPr/>
                    <a:lstStyle/>
                    <a:p>
                      <a:r>
                        <a:rPr lang="en-US" sz="1000" i="0" baseline="0" dirty="0">
                          <a:solidFill>
                            <a:schemeClr val="tx1"/>
                          </a:solidFill>
                          <a:latin typeface="+mn-lt"/>
                          <a:cs typeface="Arial" panose="020B0604020202020204" pitchFamily="34" charset="0"/>
                        </a:rPr>
                        <a:t>1/1/2017  Fixed Clock</a:t>
                      </a:r>
                    </a:p>
                    <a:p>
                      <a:endParaRPr lang="en-US" sz="1000" i="0" baseline="0" dirty="0">
                        <a:solidFill>
                          <a:schemeClr val="tx1"/>
                        </a:solidFill>
                        <a:latin typeface="+mn-lt"/>
                        <a:cs typeface="Arial" panose="020B0604020202020204" pitchFamily="34" charset="0"/>
                      </a:endParaRPr>
                    </a:p>
                    <a:p>
                      <a:r>
                        <a:rPr lang="en-US" sz="1000" i="0" baseline="0" dirty="0">
                          <a:solidFill>
                            <a:schemeClr val="tx1"/>
                          </a:solidFill>
                          <a:latin typeface="+mn-lt"/>
                          <a:cs typeface="Arial" panose="020B0604020202020204" pitchFamily="34" charset="0"/>
                        </a:rPr>
                        <a:t>8/31/2019 </a:t>
                      </a:r>
                    </a:p>
                    <a:p>
                      <a:r>
                        <a:rPr lang="en-US" sz="1000" i="0" baseline="0" dirty="0">
                          <a:solidFill>
                            <a:schemeClr val="tx1"/>
                          </a:solidFill>
                          <a:latin typeface="+mn-lt"/>
                          <a:cs typeface="Arial" panose="020B0604020202020204" pitchFamily="34" charset="0"/>
                        </a:rPr>
                        <a:t>Waiver Expires </a:t>
                      </a:r>
                      <a:endParaRPr lang="en-US" sz="1000" i="0" dirty="0">
                        <a:solidFill>
                          <a:schemeClr val="tx1"/>
                        </a:solidFill>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r>
                        <a:rPr lang="en-US" sz="1000" baseline="0" dirty="0">
                          <a:latin typeface="+mn-lt"/>
                          <a:cs typeface="Arial" panose="020B0604020202020204" pitchFamily="34" charset="0"/>
                        </a:rPr>
                        <a:t>19.01</a:t>
                      </a:r>
                      <a:endParaRPr lang="en-US" sz="1000" dirty="0">
                        <a:latin typeface="+mn-lt"/>
                        <a:cs typeface="Arial" panose="020B0604020202020204" pitchFamily="34" charset="0"/>
                      </a:endParaRPr>
                    </a:p>
                  </a:txBody>
                  <a:tcPr/>
                </a:tc>
                <a:tc>
                  <a:txBody>
                    <a:bodyPr/>
                    <a:lstStyle/>
                    <a:p>
                      <a:pPr>
                        <a:buNone/>
                      </a:pPr>
                      <a:r>
                        <a:rPr lang="en-US" sz="1000" dirty="0">
                          <a:solidFill>
                            <a:srgbClr val="000000"/>
                          </a:solidFill>
                          <a:latin typeface="+mn-lt"/>
                          <a:cs typeface="Arial"/>
                        </a:rPr>
                        <a:t>SCR 57971</a:t>
                      </a:r>
                      <a:endParaRPr lang="en-US" sz="1000" dirty="0"/>
                    </a:p>
                    <a:p>
                      <a:pPr>
                        <a:buNone/>
                      </a:pPr>
                      <a:r>
                        <a:rPr lang="en-US" sz="1000" dirty="0">
                          <a:solidFill>
                            <a:schemeClr val="tx1"/>
                          </a:solidFill>
                          <a:latin typeface="+mn-lt"/>
                          <a:cs typeface="Arial" panose="020B0604020202020204" pitchFamily="34" charset="0"/>
                        </a:rPr>
                        <a:t>Phase II </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19.01</a:t>
                      </a:r>
                    </a:p>
                  </a:txBody>
                  <a:tcPr/>
                </a:tc>
                <a:tc>
                  <a:txBody>
                    <a:bodyPr/>
                    <a:lstStyle/>
                    <a:p>
                      <a:pPr marL="0" lvl="0" indent="0" defTabSz="914400">
                        <a:lnSpc>
                          <a:spcPct val="100000"/>
                        </a:lnSpc>
                        <a:spcBef>
                          <a:spcPts val="0"/>
                        </a:spcBef>
                        <a:buClrTx/>
                        <a:buSzTx/>
                        <a:buNone/>
                        <a:defRPr/>
                      </a:pPr>
                      <a:r>
                        <a:rPr lang="en-US" sz="1000" dirty="0">
                          <a:solidFill>
                            <a:schemeClr val="dk1"/>
                          </a:solidFill>
                        </a:rPr>
                        <a:t>Due to the California</a:t>
                      </a:r>
                      <a:r>
                        <a:rPr lang="en-US" sz="1000" baseline="0" dirty="0">
                          <a:solidFill>
                            <a:schemeClr val="dk1"/>
                          </a:solidFill>
                        </a:rPr>
                        <a:t>’s high unemployment rate, it’s anticipated that in 2018 only three counties (Santa Clara, San Mateo, and San Francisco) will be subjected to the ABAWD policy. Therefore, in September CDSS submitted another ABAWD waiver to exempt the remaining 55 counties through 2018. The ABAWD waiver was approved by FNS and is valid 9/1/2018-8/31/2019.</a:t>
                      </a:r>
                    </a:p>
                    <a:p>
                      <a:pPr marL="0" lvl="0" indent="0" defTabSz="914400">
                        <a:lnSpc>
                          <a:spcPct val="100000"/>
                        </a:lnSpc>
                        <a:spcBef>
                          <a:spcPts val="0"/>
                        </a:spcBef>
                        <a:buClrTx/>
                        <a:buSzTx/>
                        <a:buNone/>
                        <a:defRPr/>
                      </a:pPr>
                      <a:endParaRPr lang="en-US" sz="1000" baseline="0" dirty="0">
                        <a:solidFill>
                          <a:schemeClr val="dk1"/>
                        </a:solidFill>
                      </a:endParaRPr>
                    </a:p>
                    <a:p>
                      <a:pPr marL="0" lvl="0" indent="0" defTabSz="914400">
                        <a:lnSpc>
                          <a:spcPct val="100000"/>
                        </a:lnSpc>
                        <a:spcBef>
                          <a:spcPts val="0"/>
                        </a:spcBef>
                        <a:buClrTx/>
                        <a:buSzTx/>
                        <a:buNone/>
                        <a:defRPr/>
                      </a:pPr>
                      <a:r>
                        <a:rPr lang="en-US" sz="1000" kern="1200" dirty="0">
                          <a:solidFill>
                            <a:schemeClr val="dk1"/>
                          </a:solidFill>
                          <a:effectLst/>
                          <a:latin typeface="+mn-lt"/>
                          <a:ea typeface="+mn-ea"/>
                          <a:cs typeface="+mn-cs"/>
                        </a:rPr>
                        <a:t>At Self</a:t>
                      </a:r>
                      <a:r>
                        <a:rPr lang="en-US" sz="1000" kern="1200" baseline="0" dirty="0">
                          <a:solidFill>
                            <a:schemeClr val="dk1"/>
                          </a:solidFill>
                          <a:effectLst/>
                          <a:latin typeface="+mn-lt"/>
                          <a:ea typeface="+mn-ea"/>
                          <a:cs typeface="+mn-cs"/>
                        </a:rPr>
                        <a:t> Sufficiency in March, </a:t>
                      </a:r>
                      <a:r>
                        <a:rPr lang="en-US" sz="1000" kern="1200" dirty="0">
                          <a:solidFill>
                            <a:schemeClr val="dk1"/>
                          </a:solidFill>
                          <a:effectLst/>
                          <a:latin typeface="+mn-lt"/>
                          <a:ea typeface="+mn-ea"/>
                          <a:cs typeface="+mn-cs"/>
                        </a:rPr>
                        <a:t>CDSS reported that they are still waiting to hear from FNS on the waiver approval. However, based on the unemployment numbers, they feel confident that the waiver will be approved. </a:t>
                      </a:r>
                      <a:endParaRPr lang="en-US" sz="1000" b="0" kern="1200" baseline="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The </a:t>
                      </a:r>
                      <a:r>
                        <a:rPr lang="en-US" sz="1000" kern="1200" dirty="0">
                          <a:solidFill>
                            <a:schemeClr val="dk1"/>
                          </a:solidFill>
                          <a:effectLst/>
                          <a:latin typeface="+mn-lt"/>
                          <a:ea typeface="+mn-ea"/>
                          <a:cs typeface="+mn-cs"/>
                          <a:hlinkClick r:id="rId4"/>
                        </a:rPr>
                        <a:t>ABAWD Handbook </a:t>
                      </a:r>
                      <a:r>
                        <a:rPr lang="en-US" sz="1000" kern="1200" dirty="0">
                          <a:solidFill>
                            <a:schemeClr val="dk1"/>
                          </a:solidFill>
                          <a:effectLst/>
                          <a:latin typeface="+mn-lt"/>
                          <a:ea typeface="+mn-ea"/>
                          <a:cs typeface="+mn-cs"/>
                        </a:rPr>
                        <a:t>was published</a:t>
                      </a:r>
                      <a:r>
                        <a:rPr lang="en-US" sz="1000" kern="1200" baseline="0" dirty="0">
                          <a:solidFill>
                            <a:schemeClr val="dk1"/>
                          </a:solidFill>
                          <a:effectLst/>
                          <a:latin typeface="+mn-lt"/>
                          <a:ea typeface="+mn-ea"/>
                          <a:cs typeface="+mn-cs"/>
                        </a:rPr>
                        <a:t> on 1/26/18. </a:t>
                      </a:r>
                      <a:r>
                        <a:rPr lang="en-US" sz="1000" kern="1200" dirty="0">
                          <a:solidFill>
                            <a:schemeClr val="dk1"/>
                          </a:solidFill>
                          <a:effectLst/>
                          <a:latin typeface="+mn-lt"/>
                          <a:ea typeface="+mn-ea"/>
                          <a:cs typeface="+mn-cs"/>
                        </a:rPr>
                        <a:t> </a:t>
                      </a:r>
                      <a:r>
                        <a:rPr lang="en-US" sz="1000" dirty="0">
                          <a:solidFill>
                            <a:schemeClr val="dk1"/>
                          </a:solidFill>
                          <a:cs typeface="Arial" panose="020B0604020202020204" pitchFamily="34" charset="0"/>
                        </a:rPr>
                        <a:t>The ABAWD handbook is a living document and will be updated by CDSS as policy is decided upon.</a:t>
                      </a:r>
                      <a:endParaRPr lang="en-US" sz="1000" kern="1200" baseline="0" dirty="0">
                        <a:solidFill>
                          <a:schemeClr val="dk1"/>
                        </a:solidFill>
                        <a:effectLst/>
                        <a:latin typeface="+mn-lt"/>
                        <a:ea typeface="+mn-ea"/>
                        <a:cs typeface="+mn-cs"/>
                      </a:endParaRPr>
                    </a:p>
                    <a:p>
                      <a:pPr marL="0" lvl="0" indent="0" defTabSz="914400">
                        <a:lnSpc>
                          <a:spcPct val="100000"/>
                        </a:lnSpc>
                        <a:spcBef>
                          <a:spcPts val="0"/>
                        </a:spcBef>
                        <a:buClrTx/>
                        <a:buSzTx/>
                        <a:buNone/>
                        <a:defRPr/>
                      </a:pPr>
                      <a:endParaRPr lang="en-US" sz="1000" dirty="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000" dirty="0">
                          <a:solidFill>
                            <a:schemeClr val="dk1"/>
                          </a:solidFill>
                          <a:cs typeface="Arial" panose="020B0604020202020204" pitchFamily="34" charset="0"/>
                        </a:rPr>
                        <a:t>The critical items on which the State needs to provide direction are: </a:t>
                      </a:r>
                      <a:r>
                        <a:rPr lang="en-US" sz="1000" dirty="0">
                          <a:solidFill>
                            <a:schemeClr val="dk1"/>
                          </a:solidFill>
                        </a:rPr>
                        <a:t>NOAs/Forms, Exemptions including geographically waived areas, and the MEDS interface.</a:t>
                      </a:r>
                    </a:p>
                    <a:p>
                      <a:pPr marL="0" lvl="0" indent="0" defTabSz="914400">
                        <a:lnSpc>
                          <a:spcPct val="100000"/>
                        </a:lnSpc>
                        <a:spcBef>
                          <a:spcPts val="0"/>
                        </a:spcBef>
                        <a:buClrTx/>
                        <a:buSzTx/>
                        <a:buNone/>
                        <a:defRPr/>
                      </a:pPr>
                      <a:endParaRPr lang="en-US" sz="10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effectLst/>
                          <a:latin typeface="+mn-lt"/>
                          <a:ea typeface="+mn-ea"/>
                          <a:cs typeface="+mn-cs"/>
                        </a:rPr>
                        <a:t>In February CDSS kicked off the SAWS ABAWD Automation meetings. These meetings will address SAWS questions associated to automating the ABAWD policy.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Considering the CalACES counties will continue to be on an ABAWD waiver until 9/1/2019, all the recent policy changes, and those that are in progress, the CalACES Project believes we need to move the ABAWD Phase II implementation to January 21, 2019. CDSS is in agreement with moving CalACES moving the ABAWD implementation to January 21, 2019.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endParaRPr lang="en-US" sz="1000" b="1" kern="1200" dirty="0">
                        <a:solidFill>
                          <a:schemeClr val="dk1"/>
                        </a:solidFill>
                        <a:effectLst/>
                        <a:latin typeface="+mn-lt"/>
                        <a:ea typeface="+mn-ea"/>
                        <a:cs typeface="+mn-cs"/>
                      </a:endParaRPr>
                    </a:p>
                    <a:p>
                      <a:r>
                        <a:rPr lang="en-US" sz="1000" b="0" i="0" u="none" strike="noStrike" kern="1200" baseline="0" dirty="0">
                          <a:solidFill>
                            <a:schemeClr val="dk1"/>
                          </a:solidFill>
                          <a:latin typeface="+mn-lt"/>
                          <a:ea typeface="+mn-ea"/>
                          <a:cs typeface="+mn-cs"/>
                        </a:rPr>
                        <a:t>The design team, consortium staff, and QA staff  are</a:t>
                      </a:r>
                      <a:r>
                        <a:rPr lang="en-US" sz="1000" kern="1200" dirty="0">
                          <a:solidFill>
                            <a:schemeClr val="dk1"/>
                          </a:solidFill>
                          <a:effectLst/>
                          <a:latin typeface="+mn-lt"/>
                          <a:ea typeface="+mn-ea"/>
                          <a:cs typeface="+mn-cs"/>
                        </a:rPr>
                        <a:t> working on documenting  system changes and participating in the SAWS ABAWD Automation meeting with CDSS.</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3517122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Update on OCAT Procurement</a:t>
            </a:r>
          </a:p>
        </p:txBody>
      </p:sp>
    </p:spTree>
    <p:extLst>
      <p:ext uri="{BB962C8B-B14F-4D97-AF65-F5344CB8AC3E}">
        <p14:creationId xmlns:p14="http://schemas.microsoft.com/office/powerpoint/2010/main" val="2303442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B6ADF4-16CE-47C7-9E33-69470C4FB4E5}"/>
              </a:ext>
            </a:extLst>
          </p:cNvPr>
          <p:cNvSpPr>
            <a:spLocks noGrp="1"/>
          </p:cNvSpPr>
          <p:nvPr>
            <p:ph sz="quarter" idx="11"/>
          </p:nvPr>
        </p:nvSpPr>
        <p:spPr/>
        <p:txBody>
          <a:bodyPr/>
          <a:lstStyle/>
          <a:p>
            <a:pPr>
              <a:buFont typeface="+mj-lt"/>
              <a:buAutoNum type="arabicParenR" startAt="4"/>
            </a:pPr>
            <a:r>
              <a:rPr lang="en-US" sz="2400" dirty="0"/>
              <a:t>Approve the Minutes of the May 24, 2018 Project Steering Committee Meeting and review of Action Items</a:t>
            </a:r>
          </a:p>
          <a:p>
            <a:pPr>
              <a:buFont typeface="+mj-lt"/>
              <a:buAutoNum type="arabicParenR" startAt="4"/>
            </a:pPr>
            <a:endParaRPr lang="en-US" sz="2400" dirty="0"/>
          </a:p>
        </p:txBody>
      </p:sp>
      <p:sp>
        <p:nvSpPr>
          <p:cNvPr id="3" name="Content Placeholder 2">
            <a:extLst>
              <a:ext uri="{FF2B5EF4-FFF2-40B4-BE49-F238E27FC236}">
                <a16:creationId xmlns:a16="http://schemas.microsoft.com/office/drawing/2014/main" id="{A0C521C0-BD24-4158-AE67-78AE175DAD53}"/>
              </a:ext>
            </a:extLst>
          </p:cNvPr>
          <p:cNvSpPr>
            <a:spLocks noGrp="1"/>
          </p:cNvSpPr>
          <p:nvPr>
            <p:ph sz="quarter" idx="10"/>
          </p:nvPr>
        </p:nvSpPr>
        <p:spPr/>
        <p:txBody>
          <a:bodyPr/>
          <a:lstStyle/>
          <a:p>
            <a:r>
              <a:rPr lang="en-US" dirty="0"/>
              <a:t>Action Items</a:t>
            </a:r>
          </a:p>
        </p:txBody>
      </p:sp>
    </p:spTree>
    <p:extLst>
      <p:ext uri="{BB962C8B-B14F-4D97-AF65-F5344CB8AC3E}">
        <p14:creationId xmlns:p14="http://schemas.microsoft.com/office/powerpoint/2010/main" val="86153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C521C0-BD24-4158-AE67-78AE175DAD53}"/>
              </a:ext>
            </a:extLst>
          </p:cNvPr>
          <p:cNvSpPr>
            <a:spLocks noGrp="1"/>
          </p:cNvSpPr>
          <p:nvPr>
            <p:ph sz="quarter" idx="10"/>
          </p:nvPr>
        </p:nvSpPr>
        <p:spPr/>
        <p:txBody>
          <a:bodyPr/>
          <a:lstStyle/>
          <a:p>
            <a:r>
              <a:rPr lang="en-US" dirty="0"/>
              <a:t>Action Items</a:t>
            </a:r>
          </a:p>
        </p:txBody>
      </p:sp>
      <p:sp>
        <p:nvSpPr>
          <p:cNvPr id="4" name="Content Placeholder 1">
            <a:extLst>
              <a:ext uri="{FF2B5EF4-FFF2-40B4-BE49-F238E27FC236}">
                <a16:creationId xmlns:a16="http://schemas.microsoft.com/office/drawing/2014/main" id="{CD6E1C73-765D-410F-A459-5EE9BEFD33D6}"/>
              </a:ext>
            </a:extLst>
          </p:cNvPr>
          <p:cNvSpPr txBox="1">
            <a:spLocks/>
          </p:cNvSpPr>
          <p:nvPr/>
        </p:nvSpPr>
        <p:spPr>
          <a:xfrm>
            <a:off x="572384" y="825585"/>
            <a:ext cx="8070172" cy="433896"/>
          </a:xfrm>
          <a:prstGeom prst="rect">
            <a:avLst/>
          </a:prstGeom>
        </p:spPr>
        <p:txBody>
          <a:bodyPr lIns="0" rIns="0" anchor="ctr"/>
          <a:lstStyle>
            <a:lvl1pPr marL="0" indent="0" algn="l" defTabSz="914400" rtl="0" eaLnBrk="1" latinLnBrk="0" hangingPunct="1">
              <a:lnSpc>
                <a:spcPct val="90000"/>
              </a:lnSpc>
              <a:spcBef>
                <a:spcPts val="1000"/>
              </a:spcBef>
              <a:buFont typeface="Arial" panose="020B0604020202020204" pitchFamily="34" charset="0"/>
              <a:buNone/>
              <a:defRPr sz="1600" b="1" kern="1200">
                <a:solidFill>
                  <a:schemeClr val="bg1">
                    <a:lumMod val="10000"/>
                  </a:schemeClr>
                </a:solidFill>
                <a:latin typeface="Century Gothic" panose="020B0502020202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a:t>Online CalWORKs Appraisal Tool (OCAT) Procurement</a:t>
            </a:r>
            <a:endParaRPr lang="en-US" sz="2400" dirty="0"/>
          </a:p>
        </p:txBody>
      </p:sp>
      <p:grpSp>
        <p:nvGrpSpPr>
          <p:cNvPr id="5" name="Group 4">
            <a:extLst>
              <a:ext uri="{FF2B5EF4-FFF2-40B4-BE49-F238E27FC236}">
                <a16:creationId xmlns:a16="http://schemas.microsoft.com/office/drawing/2014/main" id="{00CD7409-C3EE-494C-886B-8F145E7F8C8C}"/>
              </a:ext>
            </a:extLst>
          </p:cNvPr>
          <p:cNvGrpSpPr/>
          <p:nvPr/>
        </p:nvGrpSpPr>
        <p:grpSpPr>
          <a:xfrm>
            <a:off x="2270816" y="2529816"/>
            <a:ext cx="1329431" cy="1329431"/>
            <a:chOff x="3426780" y="919579"/>
            <a:chExt cx="1329431" cy="1329431"/>
          </a:xfrm>
          <a:solidFill>
            <a:srgbClr val="0070C0"/>
          </a:solidFill>
        </p:grpSpPr>
        <p:pic>
          <p:nvPicPr>
            <p:cNvPr id="6" name="Graphic 5" descr="Paper">
              <a:extLst>
                <a:ext uri="{FF2B5EF4-FFF2-40B4-BE49-F238E27FC236}">
                  <a16:creationId xmlns:a16="http://schemas.microsoft.com/office/drawing/2014/main" id="{148B3535-E26B-4189-AEF8-3587A46466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26780" y="919579"/>
              <a:ext cx="1329431" cy="1329431"/>
            </a:xfrm>
            <a:prstGeom prst="rect">
              <a:avLst/>
            </a:prstGeom>
          </p:spPr>
        </p:pic>
        <p:pic>
          <p:nvPicPr>
            <p:cNvPr id="7" name="Graphic 6" descr="Handshake">
              <a:extLst>
                <a:ext uri="{FF2B5EF4-FFF2-40B4-BE49-F238E27FC236}">
                  <a16:creationId xmlns:a16="http://schemas.microsoft.com/office/drawing/2014/main" id="{D6ABBB30-1D6B-481C-83B0-B2EA4A69F9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746376" y="1369940"/>
              <a:ext cx="683761" cy="683761"/>
            </a:xfrm>
            <a:prstGeom prst="rect">
              <a:avLst/>
            </a:prstGeom>
          </p:spPr>
        </p:pic>
      </p:grpSp>
      <p:sp>
        <p:nvSpPr>
          <p:cNvPr id="8" name="TextBox 7">
            <a:extLst>
              <a:ext uri="{FF2B5EF4-FFF2-40B4-BE49-F238E27FC236}">
                <a16:creationId xmlns:a16="http://schemas.microsoft.com/office/drawing/2014/main" id="{7BFE36D4-537B-4B77-8F51-4A49CC09B125}"/>
              </a:ext>
            </a:extLst>
          </p:cNvPr>
          <p:cNvSpPr txBox="1"/>
          <p:nvPr/>
        </p:nvSpPr>
        <p:spPr>
          <a:xfrm>
            <a:off x="2143475" y="3753058"/>
            <a:ext cx="1580465" cy="523220"/>
          </a:xfrm>
          <a:prstGeom prst="rect">
            <a:avLst/>
          </a:prstGeom>
          <a:noFill/>
        </p:spPr>
        <p:txBody>
          <a:bodyPr wrap="square" rtlCol="0">
            <a:spAutoFit/>
          </a:bodyPr>
          <a:lstStyle/>
          <a:p>
            <a:pPr algn="ctr"/>
            <a:r>
              <a:rPr lang="en-US" sz="1400" b="1" dirty="0"/>
              <a:t>CalACES &amp; </a:t>
            </a:r>
            <a:r>
              <a:rPr lang="en-US" sz="1400" b="1" dirty="0" err="1"/>
              <a:t>CalWIN</a:t>
            </a:r>
            <a:r>
              <a:rPr lang="en-US" sz="1400" b="1" dirty="0"/>
              <a:t> MOU</a:t>
            </a:r>
          </a:p>
        </p:txBody>
      </p:sp>
      <p:grpSp>
        <p:nvGrpSpPr>
          <p:cNvPr id="9" name="Group 8">
            <a:extLst>
              <a:ext uri="{FF2B5EF4-FFF2-40B4-BE49-F238E27FC236}">
                <a16:creationId xmlns:a16="http://schemas.microsoft.com/office/drawing/2014/main" id="{39E1D858-8F67-4599-9D8C-6B7714AFE39B}"/>
              </a:ext>
            </a:extLst>
          </p:cNvPr>
          <p:cNvGrpSpPr/>
          <p:nvPr/>
        </p:nvGrpSpPr>
        <p:grpSpPr>
          <a:xfrm>
            <a:off x="392650" y="2493039"/>
            <a:ext cx="1485516" cy="1480128"/>
            <a:chOff x="2683163" y="2426854"/>
            <a:chExt cx="1291074" cy="1291074"/>
          </a:xfrm>
          <a:solidFill>
            <a:srgbClr val="0070C0"/>
          </a:solidFill>
        </p:grpSpPr>
        <p:pic>
          <p:nvPicPr>
            <p:cNvPr id="10" name="Graphic 9" descr="Monitor">
              <a:extLst>
                <a:ext uri="{FF2B5EF4-FFF2-40B4-BE49-F238E27FC236}">
                  <a16:creationId xmlns:a16="http://schemas.microsoft.com/office/drawing/2014/main" id="{BCA3EC35-9BDC-4233-A6AB-6C74975DB28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683163" y="2426854"/>
              <a:ext cx="1291074" cy="1291074"/>
            </a:xfrm>
            <a:prstGeom prst="rect">
              <a:avLst/>
            </a:prstGeom>
          </p:spPr>
        </p:pic>
        <p:pic>
          <p:nvPicPr>
            <p:cNvPr id="11" name="Graphic 10" descr="Checklist">
              <a:extLst>
                <a:ext uri="{FF2B5EF4-FFF2-40B4-BE49-F238E27FC236}">
                  <a16:creationId xmlns:a16="http://schemas.microsoft.com/office/drawing/2014/main" id="{79AA27E3-81A2-4D71-A7A5-D66795B44DA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36312" y="2706164"/>
              <a:ext cx="584775" cy="584775"/>
            </a:xfrm>
            <a:prstGeom prst="rect">
              <a:avLst/>
            </a:prstGeom>
          </p:spPr>
        </p:pic>
      </p:grpSp>
      <p:sp>
        <p:nvSpPr>
          <p:cNvPr id="12" name="TextBox 11">
            <a:extLst>
              <a:ext uri="{FF2B5EF4-FFF2-40B4-BE49-F238E27FC236}">
                <a16:creationId xmlns:a16="http://schemas.microsoft.com/office/drawing/2014/main" id="{942780A1-54F7-4CEE-86D4-76D61E689B1C}"/>
              </a:ext>
            </a:extLst>
          </p:cNvPr>
          <p:cNvSpPr txBox="1"/>
          <p:nvPr/>
        </p:nvSpPr>
        <p:spPr>
          <a:xfrm>
            <a:off x="3923609" y="3753058"/>
            <a:ext cx="1329431" cy="523220"/>
          </a:xfrm>
          <a:prstGeom prst="rect">
            <a:avLst/>
          </a:prstGeom>
          <a:noFill/>
        </p:spPr>
        <p:txBody>
          <a:bodyPr wrap="square" rtlCol="0">
            <a:spAutoFit/>
          </a:bodyPr>
          <a:lstStyle/>
          <a:p>
            <a:pPr algn="ctr"/>
            <a:r>
              <a:rPr lang="en-US" sz="1400" b="1" dirty="0"/>
              <a:t>Request for Proposals</a:t>
            </a:r>
          </a:p>
        </p:txBody>
      </p:sp>
      <p:sp>
        <p:nvSpPr>
          <p:cNvPr id="13" name="TextBox 12">
            <a:extLst>
              <a:ext uri="{FF2B5EF4-FFF2-40B4-BE49-F238E27FC236}">
                <a16:creationId xmlns:a16="http://schemas.microsoft.com/office/drawing/2014/main" id="{50896C5E-AA5C-46FD-8CFF-6AE886D2E9A6}"/>
              </a:ext>
            </a:extLst>
          </p:cNvPr>
          <p:cNvSpPr txBox="1"/>
          <p:nvPr/>
        </p:nvSpPr>
        <p:spPr>
          <a:xfrm>
            <a:off x="6895892" y="3753058"/>
            <a:ext cx="2042284" cy="307777"/>
          </a:xfrm>
          <a:prstGeom prst="rect">
            <a:avLst/>
          </a:prstGeom>
          <a:noFill/>
        </p:spPr>
        <p:txBody>
          <a:bodyPr wrap="square" rtlCol="0">
            <a:spAutoFit/>
          </a:bodyPr>
          <a:lstStyle/>
          <a:p>
            <a:pPr algn="ctr"/>
            <a:r>
              <a:rPr lang="en-US" sz="1400" b="1" dirty="0"/>
              <a:t>OCAT Future</a:t>
            </a:r>
          </a:p>
        </p:txBody>
      </p:sp>
      <p:pic>
        <p:nvPicPr>
          <p:cNvPr id="14" name="Graphic 13" descr="Contract">
            <a:extLst>
              <a:ext uri="{FF2B5EF4-FFF2-40B4-BE49-F238E27FC236}">
                <a16:creationId xmlns:a16="http://schemas.microsoft.com/office/drawing/2014/main" id="{0EA533B4-C102-4582-B513-FE427EB1EFC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559088" y="2545149"/>
            <a:ext cx="1314098" cy="1314098"/>
          </a:xfrm>
          <a:prstGeom prst="rect">
            <a:avLst/>
          </a:prstGeom>
        </p:spPr>
      </p:pic>
      <p:grpSp>
        <p:nvGrpSpPr>
          <p:cNvPr id="15" name="Group 14">
            <a:extLst>
              <a:ext uri="{FF2B5EF4-FFF2-40B4-BE49-F238E27FC236}">
                <a16:creationId xmlns:a16="http://schemas.microsoft.com/office/drawing/2014/main" id="{4BD2C115-8DE5-4616-8523-EA911A89D417}"/>
              </a:ext>
            </a:extLst>
          </p:cNvPr>
          <p:cNvGrpSpPr/>
          <p:nvPr/>
        </p:nvGrpSpPr>
        <p:grpSpPr>
          <a:xfrm>
            <a:off x="7265836" y="2489960"/>
            <a:ext cx="1485516" cy="1480128"/>
            <a:chOff x="2173393" y="3948826"/>
            <a:chExt cx="1485516" cy="1480128"/>
          </a:xfrm>
          <a:solidFill>
            <a:srgbClr val="0070C0"/>
          </a:solidFill>
        </p:grpSpPr>
        <p:pic>
          <p:nvPicPr>
            <p:cNvPr id="16" name="Graphic 15" descr="Monitor">
              <a:extLst>
                <a:ext uri="{FF2B5EF4-FFF2-40B4-BE49-F238E27FC236}">
                  <a16:creationId xmlns:a16="http://schemas.microsoft.com/office/drawing/2014/main" id="{18C35D64-611B-4B85-A492-30EFC7E9899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73393" y="3948826"/>
              <a:ext cx="1485516" cy="1480128"/>
            </a:xfrm>
            <a:prstGeom prst="rect">
              <a:avLst/>
            </a:prstGeom>
          </p:spPr>
        </p:pic>
        <p:pic>
          <p:nvPicPr>
            <p:cNvPr id="17" name="Graphic 16" descr="Partial Sun">
              <a:extLst>
                <a:ext uri="{FF2B5EF4-FFF2-40B4-BE49-F238E27FC236}">
                  <a16:creationId xmlns:a16="http://schemas.microsoft.com/office/drawing/2014/main" id="{23E40112-92D0-4E65-8C39-B18220A62AE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547697" y="4221788"/>
              <a:ext cx="740448" cy="740448"/>
            </a:xfrm>
            <a:prstGeom prst="rect">
              <a:avLst/>
            </a:prstGeom>
          </p:spPr>
        </p:pic>
      </p:grpSp>
      <p:sp>
        <p:nvSpPr>
          <p:cNvPr id="18" name="TextBox 17">
            <a:extLst>
              <a:ext uri="{FF2B5EF4-FFF2-40B4-BE49-F238E27FC236}">
                <a16:creationId xmlns:a16="http://schemas.microsoft.com/office/drawing/2014/main" id="{72199A93-BBE5-4E43-B3E5-ADBEB7593F75}"/>
              </a:ext>
            </a:extLst>
          </p:cNvPr>
          <p:cNvSpPr txBox="1"/>
          <p:nvPr/>
        </p:nvSpPr>
        <p:spPr>
          <a:xfrm>
            <a:off x="402870" y="3753058"/>
            <a:ext cx="1485517" cy="307777"/>
          </a:xfrm>
          <a:prstGeom prst="rect">
            <a:avLst/>
          </a:prstGeom>
          <a:noFill/>
        </p:spPr>
        <p:txBody>
          <a:bodyPr wrap="square" rtlCol="0">
            <a:spAutoFit/>
          </a:bodyPr>
          <a:lstStyle/>
          <a:p>
            <a:pPr algn="ctr"/>
            <a:r>
              <a:rPr lang="en-US" sz="1400" b="1" dirty="0"/>
              <a:t>OCAT Today</a:t>
            </a:r>
          </a:p>
        </p:txBody>
      </p:sp>
      <p:sp>
        <p:nvSpPr>
          <p:cNvPr id="19" name="TextBox 18">
            <a:extLst>
              <a:ext uri="{FF2B5EF4-FFF2-40B4-BE49-F238E27FC236}">
                <a16:creationId xmlns:a16="http://schemas.microsoft.com/office/drawing/2014/main" id="{355246FC-1E62-419B-A38B-AEA6D6A2C58A}"/>
              </a:ext>
            </a:extLst>
          </p:cNvPr>
          <p:cNvSpPr txBox="1"/>
          <p:nvPr/>
        </p:nvSpPr>
        <p:spPr>
          <a:xfrm>
            <a:off x="5480417" y="3753058"/>
            <a:ext cx="1471349" cy="523220"/>
          </a:xfrm>
          <a:prstGeom prst="rect">
            <a:avLst/>
          </a:prstGeom>
          <a:noFill/>
        </p:spPr>
        <p:txBody>
          <a:bodyPr wrap="square" rtlCol="0">
            <a:spAutoFit/>
          </a:bodyPr>
          <a:lstStyle/>
          <a:p>
            <a:pPr algn="ctr"/>
            <a:r>
              <a:rPr lang="en-US" sz="1400" b="1" dirty="0"/>
              <a:t>Contract Award</a:t>
            </a:r>
          </a:p>
        </p:txBody>
      </p:sp>
      <p:grpSp>
        <p:nvGrpSpPr>
          <p:cNvPr id="20" name="Group 19">
            <a:extLst>
              <a:ext uri="{FF2B5EF4-FFF2-40B4-BE49-F238E27FC236}">
                <a16:creationId xmlns:a16="http://schemas.microsoft.com/office/drawing/2014/main" id="{E514EB3D-B17B-4916-AABF-68135E01D084}"/>
              </a:ext>
            </a:extLst>
          </p:cNvPr>
          <p:cNvGrpSpPr/>
          <p:nvPr/>
        </p:nvGrpSpPr>
        <p:grpSpPr>
          <a:xfrm>
            <a:off x="3992897" y="2417929"/>
            <a:ext cx="1173541" cy="1425923"/>
            <a:chOff x="5275950" y="1807304"/>
            <a:chExt cx="1291313" cy="1673784"/>
          </a:xfrm>
          <a:solidFill>
            <a:srgbClr val="0070C0"/>
          </a:solidFill>
        </p:grpSpPr>
        <p:pic>
          <p:nvPicPr>
            <p:cNvPr id="21" name="Graphic 20" descr="Closed Book">
              <a:extLst>
                <a:ext uri="{FF2B5EF4-FFF2-40B4-BE49-F238E27FC236}">
                  <a16:creationId xmlns:a16="http://schemas.microsoft.com/office/drawing/2014/main" id="{6E23BFB5-DB53-42CE-A789-3110F2363F90}"/>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5275950" y="2263413"/>
              <a:ext cx="1217675" cy="1217675"/>
            </a:xfrm>
            <a:prstGeom prst="rect">
              <a:avLst/>
            </a:prstGeom>
          </p:spPr>
        </p:pic>
        <p:pic>
          <p:nvPicPr>
            <p:cNvPr id="22" name="Graphic 21" descr="Document">
              <a:extLst>
                <a:ext uri="{FF2B5EF4-FFF2-40B4-BE49-F238E27FC236}">
                  <a16:creationId xmlns:a16="http://schemas.microsoft.com/office/drawing/2014/main" id="{E80A77BC-72BD-43A2-A7D8-AF1D9A30D4B2}"/>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5652863" y="1807304"/>
              <a:ext cx="914400" cy="914400"/>
            </a:xfrm>
            <a:prstGeom prst="rect">
              <a:avLst/>
            </a:prstGeom>
          </p:spPr>
        </p:pic>
      </p:grpSp>
    </p:spTree>
    <p:extLst>
      <p:ext uri="{BB962C8B-B14F-4D97-AF65-F5344CB8AC3E}">
        <p14:creationId xmlns:p14="http://schemas.microsoft.com/office/powerpoint/2010/main" val="3442709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FCED Update</a:t>
            </a:r>
          </a:p>
        </p:txBody>
      </p:sp>
    </p:spTree>
    <p:extLst>
      <p:ext uri="{BB962C8B-B14F-4D97-AF65-F5344CB8AC3E}">
        <p14:creationId xmlns:p14="http://schemas.microsoft.com/office/powerpoint/2010/main" val="3821026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46617" y="2995104"/>
            <a:ext cx="8899060" cy="489399"/>
          </a:xfrm>
        </p:spPr>
        <p:txBody>
          <a:bodyPr/>
          <a:lstStyle/>
          <a:p>
            <a:r>
              <a:rPr lang="en-US" u="sng" dirty="0"/>
              <a:t>Review: Upcoming CalACES Board Activities</a:t>
            </a:r>
          </a:p>
        </p:txBody>
      </p:sp>
      <p:sp>
        <p:nvSpPr>
          <p:cNvPr id="3" name="Content Placeholder 2"/>
          <p:cNvSpPr>
            <a:spLocks noGrp="1"/>
          </p:cNvSpPr>
          <p:nvPr>
            <p:ph sz="quarter" idx="11"/>
          </p:nvPr>
        </p:nvSpPr>
        <p:spPr>
          <a:xfrm>
            <a:off x="146617" y="3513999"/>
            <a:ext cx="8813351" cy="440239"/>
          </a:xfrm>
        </p:spPr>
        <p:txBody>
          <a:bodyPr/>
          <a:lstStyle/>
          <a:p>
            <a:r>
              <a:rPr lang="en-US" dirty="0"/>
              <a:t>Please turn to the following handouts:</a:t>
            </a:r>
          </a:p>
        </p:txBody>
      </p:sp>
      <p:sp>
        <p:nvSpPr>
          <p:cNvPr id="4" name="Content Placeholder 3"/>
          <p:cNvSpPr>
            <a:spLocks noGrp="1"/>
          </p:cNvSpPr>
          <p:nvPr>
            <p:ph sz="quarter" idx="12"/>
          </p:nvPr>
        </p:nvSpPr>
        <p:spPr>
          <a:xfrm>
            <a:off x="146617" y="3924742"/>
            <a:ext cx="8813352" cy="921208"/>
          </a:xfrm>
        </p:spPr>
        <p:txBody>
          <a:bodyPr/>
          <a:lstStyle/>
          <a:p>
            <a:r>
              <a:rPr lang="en-US" sz="1800" b="1" dirty="0"/>
              <a:t>14-1_JPA Regular Agenda 07-27-2018_DRAFT.doc</a:t>
            </a:r>
          </a:p>
          <a:p>
            <a:r>
              <a:rPr lang="en-US" sz="1800" b="1" dirty="0"/>
              <a:t>14-2 2018 CalACES Conference </a:t>
            </a:r>
            <a:r>
              <a:rPr lang="en-US" sz="1800" b="1" dirty="0" err="1"/>
              <a:t>Flyer_Reg</a:t>
            </a:r>
            <a:r>
              <a:rPr lang="en-US" sz="1800" b="1" dirty="0"/>
              <a:t> Form-FINAL.pdf</a:t>
            </a:r>
          </a:p>
          <a:p>
            <a:endParaRPr lang="en-US" b="1" dirty="0"/>
          </a:p>
        </p:txBody>
      </p:sp>
    </p:spTree>
    <p:extLst>
      <p:ext uri="{BB962C8B-B14F-4D97-AF65-F5344CB8AC3E}">
        <p14:creationId xmlns:p14="http://schemas.microsoft.com/office/powerpoint/2010/main" val="934129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146618" y="2777916"/>
            <a:ext cx="8813351" cy="489399"/>
          </a:xfrm>
        </p:spPr>
        <p:txBody>
          <a:bodyPr/>
          <a:lstStyle/>
          <a:p>
            <a:pPr algn="ctr"/>
            <a:r>
              <a:rPr lang="en-US" sz="4000" b="1" dirty="0"/>
              <a:t>Lunch</a:t>
            </a:r>
          </a:p>
        </p:txBody>
      </p:sp>
    </p:spTree>
    <p:extLst>
      <p:ext uri="{BB962C8B-B14F-4D97-AF65-F5344CB8AC3E}">
        <p14:creationId xmlns:p14="http://schemas.microsoft.com/office/powerpoint/2010/main" val="3832884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D991F08-11ED-4CFA-9E99-A2B72312D311}"/>
              </a:ext>
            </a:extLst>
          </p:cNvPr>
          <p:cNvSpPr>
            <a:spLocks noGrp="1"/>
          </p:cNvSpPr>
          <p:nvPr>
            <p:ph sz="quarter" idx="10"/>
          </p:nvPr>
        </p:nvSpPr>
        <p:spPr/>
        <p:txBody>
          <a:bodyPr/>
          <a:lstStyle/>
          <a:p>
            <a:r>
              <a:rPr lang="en-US" dirty="0"/>
              <a:t>Strategy for prioritizing changes due to Board Mandates or Audit Findings</a:t>
            </a:r>
          </a:p>
        </p:txBody>
      </p:sp>
      <p:sp>
        <p:nvSpPr>
          <p:cNvPr id="2" name="Content Placeholder 1">
            <a:extLst>
              <a:ext uri="{FF2B5EF4-FFF2-40B4-BE49-F238E27FC236}">
                <a16:creationId xmlns:a16="http://schemas.microsoft.com/office/drawing/2014/main" id="{CBDDC03A-E603-441B-9FD7-824E09E5E56D}"/>
              </a:ext>
            </a:extLst>
          </p:cNvPr>
          <p:cNvSpPr>
            <a:spLocks noGrp="1"/>
          </p:cNvSpPr>
          <p:nvPr>
            <p:ph sz="quarter" idx="11"/>
          </p:nvPr>
        </p:nvSpPr>
        <p:spPr>
          <a:xfrm>
            <a:off x="146618" y="3961065"/>
            <a:ext cx="8813351" cy="489399"/>
          </a:xfrm>
        </p:spPr>
        <p:txBody>
          <a:bodyPr/>
          <a:lstStyle/>
          <a:p>
            <a:r>
              <a:rPr lang="en-US" dirty="0"/>
              <a:t>Presenter: Corey Hanemoto</a:t>
            </a:r>
          </a:p>
        </p:txBody>
      </p:sp>
    </p:spTree>
    <p:extLst>
      <p:ext uri="{BB962C8B-B14F-4D97-AF65-F5344CB8AC3E}">
        <p14:creationId xmlns:p14="http://schemas.microsoft.com/office/powerpoint/2010/main" val="2819223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C0C61AC-03E0-463D-A8A9-590EA2A05D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765464"/>
            <a:ext cx="6858000" cy="5299364"/>
          </a:xfrm>
          <a:prstGeom prst="rect">
            <a:avLst/>
          </a:prstGeom>
        </p:spPr>
      </p:pic>
      <p:sp>
        <p:nvSpPr>
          <p:cNvPr id="5" name="Subtitle 4">
            <a:extLst>
              <a:ext uri="{FF2B5EF4-FFF2-40B4-BE49-F238E27FC236}">
                <a16:creationId xmlns:a16="http://schemas.microsoft.com/office/drawing/2014/main" id="{D655BBED-E65C-4B70-99E3-9318D4F249A0}"/>
              </a:ext>
            </a:extLst>
          </p:cNvPr>
          <p:cNvSpPr>
            <a:spLocks noGrp="1"/>
          </p:cNvSpPr>
          <p:nvPr>
            <p:ph type="subTitle" idx="1"/>
          </p:nvPr>
        </p:nvSpPr>
        <p:spPr/>
        <p:txBody>
          <a:bodyPr/>
          <a:lstStyle/>
          <a:p>
            <a:r>
              <a:rPr lang="en-US" dirty="0"/>
              <a:t>Project Steering Committee</a:t>
            </a:r>
          </a:p>
          <a:p>
            <a:r>
              <a:rPr lang="en-US" dirty="0"/>
              <a:t>Strategic </a:t>
            </a:r>
            <a:r>
              <a:rPr lang="en-US" dirty="0">
                <a:solidFill>
                  <a:schemeClr val="tx1">
                    <a:lumMod val="65000"/>
                    <a:lumOff val="35000"/>
                  </a:schemeClr>
                </a:solidFill>
              </a:rPr>
              <a:t>Priorities Discussion</a:t>
            </a:r>
          </a:p>
          <a:p>
            <a:endParaRPr lang="en-US" dirty="0"/>
          </a:p>
          <a:p>
            <a:r>
              <a:rPr lang="en-US" sz="2400" dirty="0"/>
              <a:t>July 19, 2018</a:t>
            </a:r>
          </a:p>
        </p:txBody>
      </p:sp>
    </p:spTree>
    <p:extLst>
      <p:ext uri="{BB962C8B-B14F-4D97-AF65-F5344CB8AC3E}">
        <p14:creationId xmlns:p14="http://schemas.microsoft.com/office/powerpoint/2010/main" val="34294848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2B656-4656-4646-A221-7C30814F2E69}"/>
              </a:ext>
            </a:extLst>
          </p:cNvPr>
          <p:cNvSpPr>
            <a:spLocks noGrp="1"/>
          </p:cNvSpPr>
          <p:nvPr>
            <p:ph type="title"/>
          </p:nvPr>
        </p:nvSpPr>
        <p:spPr/>
        <p:txBody>
          <a:bodyPr/>
          <a:lstStyle/>
          <a:p>
            <a:r>
              <a:rPr lang="en-US" dirty="0"/>
              <a:t>Background</a:t>
            </a:r>
          </a:p>
        </p:txBody>
      </p:sp>
      <p:sp>
        <p:nvSpPr>
          <p:cNvPr id="3" name="Slide Number Placeholder 2">
            <a:extLst>
              <a:ext uri="{FF2B5EF4-FFF2-40B4-BE49-F238E27FC236}">
                <a16:creationId xmlns:a16="http://schemas.microsoft.com/office/drawing/2014/main" id="{9ED9D1AA-00BC-4258-A578-2355A13A6CE6}"/>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5" name="Content Placeholder 4">
            <a:extLst>
              <a:ext uri="{FF2B5EF4-FFF2-40B4-BE49-F238E27FC236}">
                <a16:creationId xmlns:a16="http://schemas.microsoft.com/office/drawing/2014/main" id="{69832A0A-A9C8-46CE-933C-D3E0120460CA}"/>
              </a:ext>
            </a:extLst>
          </p:cNvPr>
          <p:cNvSpPr>
            <a:spLocks noGrp="1"/>
          </p:cNvSpPr>
          <p:nvPr>
            <p:ph idx="1"/>
          </p:nvPr>
        </p:nvSpPr>
        <p:spPr>
          <a:xfrm>
            <a:off x="381000" y="1570640"/>
            <a:ext cx="7924800" cy="4677760"/>
          </a:xfrm>
        </p:spPr>
        <p:txBody>
          <a:bodyPr>
            <a:normAutofit/>
          </a:bodyPr>
          <a:lstStyle/>
          <a:p>
            <a:r>
              <a:rPr lang="en-US" dirty="0"/>
              <a:t>A core responsibility for the Project Steering Committee is to address important issues affecting the regions and counties. </a:t>
            </a:r>
          </a:p>
          <a:p>
            <a:endParaRPr lang="en-US" dirty="0"/>
          </a:p>
          <a:p>
            <a:r>
              <a:rPr lang="en-US" dirty="0"/>
              <a:t>RPMs were tasked to reach out to their counties and develop a list of priorities for PSC discussion.</a:t>
            </a:r>
          </a:p>
          <a:p>
            <a:endParaRPr lang="en-US" dirty="0"/>
          </a:p>
          <a:p>
            <a:r>
              <a:rPr lang="en-US" dirty="0"/>
              <a:t>The Top 5 priorities will guide PSC to discuss/ strategize /propose an action plan in collaboration with the Project.</a:t>
            </a:r>
          </a:p>
          <a:p>
            <a:endParaRPr lang="en-US" dirty="0"/>
          </a:p>
          <a:p>
            <a:endParaRPr lang="en-US" dirty="0"/>
          </a:p>
        </p:txBody>
      </p:sp>
    </p:spTree>
    <p:extLst>
      <p:ext uri="{BB962C8B-B14F-4D97-AF65-F5344CB8AC3E}">
        <p14:creationId xmlns:p14="http://schemas.microsoft.com/office/powerpoint/2010/main" val="31905660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B9E76-2542-4025-95A0-D4408459C756}"/>
              </a:ext>
            </a:extLst>
          </p:cNvPr>
          <p:cNvSpPr>
            <a:spLocks noGrp="1"/>
          </p:cNvSpPr>
          <p:nvPr>
            <p:ph type="title"/>
          </p:nvPr>
        </p:nvSpPr>
        <p:spPr/>
        <p:txBody>
          <a:bodyPr/>
          <a:lstStyle/>
          <a:p>
            <a:r>
              <a:rPr lang="en-US" dirty="0"/>
              <a:t>The Top 5</a:t>
            </a:r>
          </a:p>
        </p:txBody>
      </p:sp>
      <p:sp>
        <p:nvSpPr>
          <p:cNvPr id="4" name="Slide Number Placeholder 3">
            <a:extLst>
              <a:ext uri="{FF2B5EF4-FFF2-40B4-BE49-F238E27FC236}">
                <a16:creationId xmlns:a16="http://schemas.microsoft.com/office/drawing/2014/main" id="{74810F46-9B7B-4A58-9301-D0A9D4B1A5E9}"/>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7" name="Rectangle 6">
            <a:extLst>
              <a:ext uri="{FF2B5EF4-FFF2-40B4-BE49-F238E27FC236}">
                <a16:creationId xmlns:a16="http://schemas.microsoft.com/office/drawing/2014/main" id="{A835242A-8549-4304-A9CC-B3AE407F4598}"/>
              </a:ext>
            </a:extLst>
          </p:cNvPr>
          <p:cNvSpPr/>
          <p:nvPr/>
        </p:nvSpPr>
        <p:spPr>
          <a:xfrm>
            <a:off x="381000" y="1676400"/>
            <a:ext cx="8229600" cy="3773341"/>
          </a:xfrm>
          <a:prstGeom prst="rect">
            <a:avLst/>
          </a:prstGeom>
        </p:spPr>
        <p:txBody>
          <a:bodyPr wrap="square">
            <a:spAutoFit/>
          </a:bodyPr>
          <a:lstStyle/>
          <a:p>
            <a:pPr marL="0" marR="0" lvl="0" indent="0" algn="l" defTabSz="914400" rtl="0" eaLnBrk="1" fontAlgn="base" latinLnBrk="0" hangingPunct="1">
              <a:lnSpc>
                <a:spcPct val="100000"/>
              </a:lnSpc>
              <a:spcBef>
                <a:spcPct val="20000"/>
              </a:spcBef>
              <a:spcAft>
                <a:spcPct val="0"/>
              </a:spcAft>
              <a:buClr>
                <a:srgbClr val="5ECCF3"/>
              </a:buClr>
              <a:buSzPct val="70000"/>
              <a:buFont typeface="Wingdings" pitchFamily="2" charset="2"/>
              <a:buNone/>
              <a:tabLst/>
              <a:defRPr/>
            </a:pPr>
            <a:r>
              <a:rPr kumimoji="0" lang="en-US" sz="2600" b="0" i="0" u="none" strike="noStrike" kern="1200" cap="none" spc="0" normalizeH="0" baseline="0" noProof="0" dirty="0">
                <a:ln>
                  <a:noFill/>
                </a:ln>
                <a:solidFill>
                  <a:prstClr val="black"/>
                </a:solidFill>
                <a:effectLst/>
                <a:uLnTx/>
                <a:uFillTx/>
                <a:latin typeface="Arial" charset="0"/>
                <a:ea typeface="+mn-ea"/>
                <a:cs typeface="+mn-cs"/>
              </a:rPr>
              <a:t>After surveying Regions 1-8, RPMs were able to identify the following common priorities:</a:t>
            </a:r>
          </a:p>
          <a:p>
            <a:pPr marL="0" marR="0" lvl="0" indent="0" algn="l" defTabSz="914400" rtl="0" eaLnBrk="1" fontAlgn="base" latinLnBrk="0" hangingPunct="1">
              <a:lnSpc>
                <a:spcPct val="100000"/>
              </a:lnSpc>
              <a:spcBef>
                <a:spcPct val="20000"/>
              </a:spcBef>
              <a:spcAft>
                <a:spcPct val="0"/>
              </a:spcAft>
              <a:buClr>
                <a:srgbClr val="5ECCF3"/>
              </a:buClr>
              <a:buSzPct val="70000"/>
              <a:buFont typeface="Wingdings" pitchFamily="2" charset="2"/>
              <a:buNone/>
              <a:tabLst/>
              <a:defRPr/>
            </a:pPr>
            <a:endParaRPr kumimoji="0" lang="en-US" sz="2600" b="0" i="0" u="none" strike="noStrike" kern="1200" cap="none" spc="0" normalizeH="0" baseline="0" noProof="0" dirty="0">
              <a:ln>
                <a:noFill/>
              </a:ln>
              <a:solidFill>
                <a:prstClr val="black"/>
              </a:solidFill>
              <a:effectLst/>
              <a:uLnTx/>
              <a:uFillTx/>
              <a:latin typeface="Arial" charset="0"/>
              <a:ea typeface="+mn-ea"/>
              <a:cs typeface="+mn-cs"/>
            </a:endParaRPr>
          </a:p>
          <a:p>
            <a:pPr marL="457200" marR="0" lvl="0" indent="-457200" algn="l" defTabSz="914400" rtl="0" eaLnBrk="1" fontAlgn="base" latinLnBrk="0" hangingPunct="1">
              <a:lnSpc>
                <a:spcPct val="100000"/>
              </a:lnSpc>
              <a:spcBef>
                <a:spcPct val="20000"/>
              </a:spcBef>
              <a:spcAft>
                <a:spcPct val="0"/>
              </a:spcAft>
              <a:buClr>
                <a:srgbClr val="5ECCF3"/>
              </a:buClr>
              <a:buSzPct val="70000"/>
              <a:buFont typeface="Wingdings" pitchFamily="2" charset="2"/>
              <a:buChar char="l"/>
              <a:tabLst/>
              <a:defRPr/>
            </a:pPr>
            <a:r>
              <a:rPr kumimoji="0" lang="en-US" sz="2600" b="0" i="0" u="none" strike="noStrike" kern="1200" cap="none" spc="0" normalizeH="0" baseline="0" noProof="0" dirty="0">
                <a:ln>
                  <a:noFill/>
                </a:ln>
                <a:solidFill>
                  <a:prstClr val="black"/>
                </a:solidFill>
                <a:effectLst/>
                <a:uLnTx/>
                <a:uFillTx/>
                <a:latin typeface="Arial" charset="0"/>
                <a:ea typeface="+mn-ea"/>
                <a:cs typeface="+mn-cs"/>
              </a:rPr>
              <a:t>CalFresh (CF) Error Rate</a:t>
            </a:r>
          </a:p>
          <a:p>
            <a:pPr marL="457200" marR="0" lvl="0" indent="-457200" algn="l" defTabSz="914400" rtl="0" eaLnBrk="1" fontAlgn="base" latinLnBrk="0" hangingPunct="1">
              <a:lnSpc>
                <a:spcPct val="100000"/>
              </a:lnSpc>
              <a:spcBef>
                <a:spcPct val="20000"/>
              </a:spcBef>
              <a:spcAft>
                <a:spcPct val="0"/>
              </a:spcAft>
              <a:buClr>
                <a:srgbClr val="5ECCF3"/>
              </a:buClr>
              <a:buSzPct val="70000"/>
              <a:buFont typeface="Wingdings" pitchFamily="2" charset="2"/>
              <a:buChar char="l"/>
              <a:tabLst/>
              <a:defRPr/>
            </a:pPr>
            <a:r>
              <a:rPr kumimoji="0" lang="en-US" sz="2600" b="0" i="0" u="none" strike="noStrike" kern="1200" cap="none" spc="0" normalizeH="0" baseline="0" noProof="0" dirty="0">
                <a:ln>
                  <a:noFill/>
                </a:ln>
                <a:solidFill>
                  <a:prstClr val="black"/>
                </a:solidFill>
                <a:effectLst/>
                <a:uLnTx/>
                <a:uFillTx/>
                <a:latin typeface="Arial" charset="0"/>
                <a:ea typeface="+mn-ea"/>
                <a:cs typeface="+mn-cs"/>
              </a:rPr>
              <a:t>Change Management</a:t>
            </a:r>
          </a:p>
          <a:p>
            <a:pPr marL="457200" marR="0" lvl="0" indent="-457200" algn="l" defTabSz="914400" rtl="0" eaLnBrk="1" fontAlgn="base" latinLnBrk="0" hangingPunct="1">
              <a:lnSpc>
                <a:spcPct val="100000"/>
              </a:lnSpc>
              <a:spcBef>
                <a:spcPct val="20000"/>
              </a:spcBef>
              <a:spcAft>
                <a:spcPct val="0"/>
              </a:spcAft>
              <a:buClr>
                <a:srgbClr val="5ECCF3"/>
              </a:buClr>
              <a:buSzPct val="70000"/>
              <a:buFont typeface="Wingdings" pitchFamily="2" charset="2"/>
              <a:buChar char="l"/>
              <a:tabLst/>
              <a:defRPr/>
            </a:pPr>
            <a:r>
              <a:rPr kumimoji="0" lang="en-US" sz="2600" b="0" i="0" u="none" strike="noStrike" kern="1200" cap="none" spc="0" normalizeH="0" baseline="0" noProof="0" dirty="0">
                <a:ln>
                  <a:noFill/>
                </a:ln>
                <a:solidFill>
                  <a:prstClr val="black"/>
                </a:solidFill>
                <a:effectLst/>
                <a:uLnTx/>
                <a:uFillTx/>
                <a:latin typeface="Arial" charset="0"/>
                <a:ea typeface="+mn-ea"/>
                <a:cs typeface="+mn-cs"/>
              </a:rPr>
              <a:t>Reports</a:t>
            </a:r>
          </a:p>
          <a:p>
            <a:pPr marL="457200" marR="0" lvl="0" indent="-457200" algn="l" defTabSz="914400" rtl="0" eaLnBrk="1" fontAlgn="base" latinLnBrk="0" hangingPunct="1">
              <a:lnSpc>
                <a:spcPct val="100000"/>
              </a:lnSpc>
              <a:spcBef>
                <a:spcPct val="20000"/>
              </a:spcBef>
              <a:spcAft>
                <a:spcPct val="0"/>
              </a:spcAft>
              <a:buClr>
                <a:srgbClr val="5ECCF3"/>
              </a:buClr>
              <a:buSzPct val="70000"/>
              <a:buFont typeface="Wingdings" pitchFamily="2" charset="2"/>
              <a:buChar char="l"/>
              <a:tabLst/>
              <a:defRPr/>
            </a:pPr>
            <a:r>
              <a:rPr kumimoji="0" lang="en-US" sz="2600" b="0" i="0" u="none" strike="noStrike" kern="1200" cap="none" spc="0" normalizeH="0" baseline="0" noProof="0" dirty="0">
                <a:ln>
                  <a:noFill/>
                </a:ln>
                <a:solidFill>
                  <a:prstClr val="black"/>
                </a:solidFill>
                <a:effectLst/>
                <a:uLnTx/>
                <a:uFillTx/>
                <a:latin typeface="Arial" charset="0"/>
                <a:ea typeface="+mn-ea"/>
                <a:cs typeface="+mn-cs"/>
              </a:rPr>
              <a:t>Customer Facing Technology</a:t>
            </a:r>
          </a:p>
          <a:p>
            <a:pPr marL="457200" marR="0" lvl="0" indent="-457200" algn="l" defTabSz="914400" rtl="0" eaLnBrk="1" fontAlgn="base" latinLnBrk="0" hangingPunct="1">
              <a:lnSpc>
                <a:spcPct val="100000"/>
              </a:lnSpc>
              <a:spcBef>
                <a:spcPct val="20000"/>
              </a:spcBef>
              <a:spcAft>
                <a:spcPct val="0"/>
              </a:spcAft>
              <a:buClr>
                <a:srgbClr val="5ECCF3"/>
              </a:buClr>
              <a:buSzPct val="70000"/>
              <a:buFont typeface="Wingdings" pitchFamily="2" charset="2"/>
              <a:buChar char="l"/>
              <a:tabLst/>
              <a:defRPr/>
            </a:pPr>
            <a:r>
              <a:rPr kumimoji="0" lang="en-US" sz="2600" b="0" i="0" u="none" strike="noStrike" kern="1200" cap="none" spc="0" normalizeH="0" baseline="0" noProof="0" dirty="0">
                <a:ln>
                  <a:noFill/>
                </a:ln>
                <a:solidFill>
                  <a:prstClr val="black"/>
                </a:solidFill>
                <a:effectLst/>
                <a:uLnTx/>
                <a:uFillTx/>
                <a:latin typeface="Arial" charset="0"/>
                <a:ea typeface="+mn-ea"/>
                <a:cs typeface="+mn-cs"/>
              </a:rPr>
              <a:t>Disaster CalFresh (DCF) Benefits</a:t>
            </a:r>
          </a:p>
        </p:txBody>
      </p:sp>
    </p:spTree>
    <p:extLst>
      <p:ext uri="{BB962C8B-B14F-4D97-AF65-F5344CB8AC3E}">
        <p14:creationId xmlns:p14="http://schemas.microsoft.com/office/powerpoint/2010/main" val="29450706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8B487-E1E7-418C-9EA1-0BE848873B90}"/>
              </a:ext>
            </a:extLst>
          </p:cNvPr>
          <p:cNvSpPr>
            <a:spLocks noGrp="1"/>
          </p:cNvSpPr>
          <p:nvPr>
            <p:ph type="title"/>
          </p:nvPr>
        </p:nvSpPr>
        <p:spPr/>
        <p:txBody>
          <a:bodyPr/>
          <a:lstStyle/>
          <a:p>
            <a:r>
              <a:rPr lang="en-US" dirty="0"/>
              <a:t>CalFresh QC Error Rate</a:t>
            </a:r>
          </a:p>
        </p:txBody>
      </p:sp>
      <p:sp>
        <p:nvSpPr>
          <p:cNvPr id="3" name="Content Placeholder 2">
            <a:extLst>
              <a:ext uri="{FF2B5EF4-FFF2-40B4-BE49-F238E27FC236}">
                <a16:creationId xmlns:a16="http://schemas.microsoft.com/office/drawing/2014/main" id="{176C4046-A59F-449A-9047-813D29DB589A}"/>
              </a:ext>
            </a:extLst>
          </p:cNvPr>
          <p:cNvSpPr>
            <a:spLocks noGrp="1"/>
          </p:cNvSpPr>
          <p:nvPr>
            <p:ph idx="1"/>
          </p:nvPr>
        </p:nvSpPr>
        <p:spPr>
          <a:xfrm>
            <a:off x="381000" y="1570640"/>
            <a:ext cx="8305800" cy="4677760"/>
          </a:xfrm>
        </p:spPr>
        <p:txBody>
          <a:bodyPr>
            <a:normAutofit/>
          </a:bodyPr>
          <a:lstStyle/>
          <a:p>
            <a:r>
              <a:rPr lang="en-US" sz="2600" dirty="0"/>
              <a:t>Key Objective:</a:t>
            </a:r>
          </a:p>
          <a:p>
            <a:pPr marL="457200" indent="-457200">
              <a:lnSpc>
                <a:spcPct val="90000"/>
              </a:lnSpc>
              <a:spcBef>
                <a:spcPct val="20000"/>
              </a:spcBef>
              <a:buClr>
                <a:schemeClr val="accent2"/>
              </a:buClr>
              <a:buSzPct val="70000"/>
              <a:buFont typeface="Wingdings" pitchFamily="2" charset="2"/>
              <a:buChar char="l"/>
            </a:pPr>
            <a:r>
              <a:rPr lang="en-US" sz="2600" kern="1200" dirty="0">
                <a:latin typeface="Arial" charset="0"/>
              </a:rPr>
              <a:t>Analyze errors across the state that affect CF QC error rate(s) and identify solutions (i.e. focus on income SCRs).</a:t>
            </a:r>
          </a:p>
          <a:p>
            <a:pPr marL="0">
              <a:lnSpc>
                <a:spcPct val="90000"/>
              </a:lnSpc>
              <a:spcBef>
                <a:spcPct val="20000"/>
              </a:spcBef>
              <a:buClr>
                <a:schemeClr val="accent2"/>
              </a:buClr>
              <a:buSzPct val="70000"/>
            </a:pPr>
            <a:endParaRPr lang="en-US" sz="2600" kern="1200" dirty="0">
              <a:latin typeface="Arial" charset="0"/>
            </a:endParaRPr>
          </a:p>
          <a:p>
            <a:pPr marL="0">
              <a:lnSpc>
                <a:spcPct val="90000"/>
              </a:lnSpc>
              <a:spcBef>
                <a:spcPct val="20000"/>
              </a:spcBef>
              <a:buClr>
                <a:schemeClr val="accent2"/>
              </a:buClr>
              <a:buSzPct val="70000"/>
            </a:pPr>
            <a:endParaRPr lang="en-US" sz="2600" kern="1200" dirty="0">
              <a:latin typeface="Arial" charset="0"/>
            </a:endParaRPr>
          </a:p>
          <a:p>
            <a:endParaRPr lang="en-US" dirty="0"/>
          </a:p>
        </p:txBody>
      </p:sp>
      <p:sp>
        <p:nvSpPr>
          <p:cNvPr id="4" name="Slide Number Placeholder 3">
            <a:extLst>
              <a:ext uri="{FF2B5EF4-FFF2-40B4-BE49-F238E27FC236}">
                <a16:creationId xmlns:a16="http://schemas.microsoft.com/office/drawing/2014/main" id="{21B2D88C-889F-475E-A287-D0E565417881}"/>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4278840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42FB7-CC30-468D-970B-1FACB6D19592}"/>
              </a:ext>
            </a:extLst>
          </p:cNvPr>
          <p:cNvSpPr>
            <a:spLocks noGrp="1"/>
          </p:cNvSpPr>
          <p:nvPr>
            <p:ph type="title"/>
          </p:nvPr>
        </p:nvSpPr>
        <p:spPr/>
        <p:txBody>
          <a:bodyPr/>
          <a:lstStyle/>
          <a:p>
            <a:r>
              <a:rPr lang="en-US" dirty="0"/>
              <a:t>Change Management</a:t>
            </a:r>
          </a:p>
        </p:txBody>
      </p:sp>
      <p:sp>
        <p:nvSpPr>
          <p:cNvPr id="3" name="Content Placeholder 2">
            <a:extLst>
              <a:ext uri="{FF2B5EF4-FFF2-40B4-BE49-F238E27FC236}">
                <a16:creationId xmlns:a16="http://schemas.microsoft.com/office/drawing/2014/main" id="{FABEC8D3-599D-43D0-8950-F4524624C6D4}"/>
              </a:ext>
            </a:extLst>
          </p:cNvPr>
          <p:cNvSpPr>
            <a:spLocks noGrp="1"/>
          </p:cNvSpPr>
          <p:nvPr>
            <p:ph idx="1"/>
          </p:nvPr>
        </p:nvSpPr>
        <p:spPr>
          <a:xfrm>
            <a:off x="381000" y="1570640"/>
            <a:ext cx="7543800" cy="4677760"/>
          </a:xfrm>
        </p:spPr>
        <p:txBody>
          <a:bodyPr>
            <a:normAutofit lnSpcReduction="10000"/>
          </a:bodyPr>
          <a:lstStyle/>
          <a:p>
            <a:r>
              <a:rPr lang="en-US" dirty="0"/>
              <a:t>Key objectives:</a:t>
            </a:r>
          </a:p>
          <a:p>
            <a:pPr marL="457200" indent="-457200">
              <a:lnSpc>
                <a:spcPct val="90000"/>
              </a:lnSpc>
              <a:spcBef>
                <a:spcPct val="20000"/>
              </a:spcBef>
              <a:buClr>
                <a:schemeClr val="accent2"/>
              </a:buClr>
              <a:buSzPct val="70000"/>
              <a:buFont typeface="Wingdings" pitchFamily="2" charset="2"/>
              <a:buChar char="l"/>
            </a:pPr>
            <a:r>
              <a:rPr lang="en-US" sz="2600" kern="1200" dirty="0">
                <a:latin typeface="Arial" charset="0"/>
              </a:rPr>
              <a:t>Develop a weighted scale to determine if an SCR requires additional implementation and/or post implementation support.</a:t>
            </a:r>
          </a:p>
          <a:p>
            <a:pPr marL="457200" indent="-457200">
              <a:lnSpc>
                <a:spcPct val="90000"/>
              </a:lnSpc>
              <a:spcBef>
                <a:spcPct val="20000"/>
              </a:spcBef>
              <a:buClr>
                <a:schemeClr val="accent2"/>
              </a:buClr>
              <a:buSzPct val="70000"/>
              <a:buFont typeface="Wingdings" pitchFamily="2" charset="2"/>
              <a:buChar char="l"/>
            </a:pPr>
            <a:r>
              <a:rPr lang="en-US" sz="2600" kern="1200" dirty="0">
                <a:latin typeface="Arial" charset="0"/>
              </a:rPr>
              <a:t>Provide counties with standardized guidance on implementing new functionality on a scalable level (i.e. Release Note Quick Card).</a:t>
            </a:r>
          </a:p>
          <a:p>
            <a:pPr marL="457200" indent="-457200">
              <a:lnSpc>
                <a:spcPct val="90000"/>
              </a:lnSpc>
              <a:spcBef>
                <a:spcPct val="20000"/>
              </a:spcBef>
              <a:buClr>
                <a:schemeClr val="accent2"/>
              </a:buClr>
              <a:buSzPct val="70000"/>
              <a:buFont typeface="Wingdings" pitchFamily="2" charset="2"/>
              <a:buChar char="l"/>
            </a:pPr>
            <a:r>
              <a:rPr lang="en-US" sz="2600" kern="1200" dirty="0">
                <a:latin typeface="Arial" charset="0"/>
              </a:rPr>
              <a:t>Educate counties on release opportunities to test upcoming changes.</a:t>
            </a:r>
          </a:p>
          <a:p>
            <a:pPr marL="457200" indent="-457200">
              <a:lnSpc>
                <a:spcPct val="90000"/>
              </a:lnSpc>
              <a:spcBef>
                <a:spcPct val="20000"/>
              </a:spcBef>
              <a:buClr>
                <a:schemeClr val="accent2"/>
              </a:buClr>
              <a:buSzPct val="70000"/>
              <a:buFont typeface="Wingdings" pitchFamily="2" charset="2"/>
              <a:buChar char="l"/>
            </a:pPr>
            <a:r>
              <a:rPr lang="en-US" sz="2600" kern="1200" dirty="0">
                <a:latin typeface="Arial" charset="0"/>
              </a:rPr>
              <a:t>Explore ways to implement policy expediently, upon final release of State guidance where there is a short turnaround for implementation.</a:t>
            </a:r>
          </a:p>
        </p:txBody>
      </p:sp>
      <p:sp>
        <p:nvSpPr>
          <p:cNvPr id="4" name="Slide Number Placeholder 3">
            <a:extLst>
              <a:ext uri="{FF2B5EF4-FFF2-40B4-BE49-F238E27FC236}">
                <a16:creationId xmlns:a16="http://schemas.microsoft.com/office/drawing/2014/main" id="{ECFA6C14-CF53-42ED-8442-59389FC3C568}"/>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006589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46617" y="2995104"/>
            <a:ext cx="8813352" cy="947631"/>
          </a:xfrm>
        </p:spPr>
        <p:txBody>
          <a:bodyPr/>
          <a:lstStyle/>
          <a:p>
            <a:r>
              <a:rPr lang="en-US" dirty="0"/>
              <a:t>Update on CalACES/CalSAWS Discussion with Accenture</a:t>
            </a:r>
          </a:p>
        </p:txBody>
      </p:sp>
    </p:spTree>
    <p:extLst>
      <p:ext uri="{BB962C8B-B14F-4D97-AF65-F5344CB8AC3E}">
        <p14:creationId xmlns:p14="http://schemas.microsoft.com/office/powerpoint/2010/main" val="2381797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8B487-E1E7-418C-9EA1-0BE848873B90}"/>
              </a:ext>
            </a:extLst>
          </p:cNvPr>
          <p:cNvSpPr>
            <a:spLocks noGrp="1"/>
          </p:cNvSpPr>
          <p:nvPr>
            <p:ph type="title"/>
          </p:nvPr>
        </p:nvSpPr>
        <p:spPr/>
        <p:txBody>
          <a:bodyPr/>
          <a:lstStyle/>
          <a:p>
            <a:r>
              <a:rPr lang="en-US" dirty="0"/>
              <a:t>Reports</a:t>
            </a:r>
          </a:p>
        </p:txBody>
      </p:sp>
      <p:sp>
        <p:nvSpPr>
          <p:cNvPr id="3" name="Content Placeholder 2">
            <a:extLst>
              <a:ext uri="{FF2B5EF4-FFF2-40B4-BE49-F238E27FC236}">
                <a16:creationId xmlns:a16="http://schemas.microsoft.com/office/drawing/2014/main" id="{176C4046-A59F-449A-9047-813D29DB589A}"/>
              </a:ext>
            </a:extLst>
          </p:cNvPr>
          <p:cNvSpPr>
            <a:spLocks noGrp="1"/>
          </p:cNvSpPr>
          <p:nvPr>
            <p:ph idx="1"/>
          </p:nvPr>
        </p:nvSpPr>
        <p:spPr>
          <a:xfrm>
            <a:off x="381000" y="1570640"/>
            <a:ext cx="7620000" cy="4525360"/>
          </a:xfrm>
        </p:spPr>
        <p:txBody>
          <a:bodyPr>
            <a:normAutofit lnSpcReduction="10000"/>
          </a:bodyPr>
          <a:lstStyle/>
          <a:p>
            <a:r>
              <a:rPr lang="en-US" sz="2600" dirty="0"/>
              <a:t>Key objectives:</a:t>
            </a:r>
          </a:p>
          <a:p>
            <a:pPr marL="457200" indent="-457200">
              <a:spcBef>
                <a:spcPct val="20000"/>
              </a:spcBef>
              <a:buClr>
                <a:schemeClr val="accent2"/>
              </a:buClr>
              <a:buSzPct val="70000"/>
              <a:buFont typeface="Wingdings" pitchFamily="2" charset="2"/>
              <a:buChar char="l"/>
            </a:pPr>
            <a:r>
              <a:rPr lang="en-US" sz="2600" kern="1200" dirty="0">
                <a:latin typeface="Arial" charset="0"/>
              </a:rPr>
              <a:t>Prioritize existing Report(s) SCRs</a:t>
            </a:r>
          </a:p>
          <a:p>
            <a:pPr marL="457200" indent="-457200">
              <a:spcBef>
                <a:spcPct val="20000"/>
              </a:spcBef>
              <a:buClr>
                <a:schemeClr val="accent2"/>
              </a:buClr>
              <a:buSzPct val="70000"/>
              <a:buFont typeface="Wingdings" pitchFamily="2" charset="2"/>
              <a:buChar char="l"/>
            </a:pPr>
            <a:r>
              <a:rPr lang="en-US" sz="2600" kern="1200" dirty="0">
                <a:latin typeface="Arial" charset="0"/>
              </a:rPr>
              <a:t>Create new dashboards or reports that will assist managers to manage units.</a:t>
            </a:r>
          </a:p>
          <a:p>
            <a:pPr marL="457200" indent="-457200">
              <a:spcBef>
                <a:spcPct val="20000"/>
              </a:spcBef>
              <a:buClr>
                <a:schemeClr val="accent2"/>
              </a:buClr>
              <a:buSzPct val="70000"/>
              <a:buFont typeface="Wingdings" pitchFamily="2" charset="2"/>
              <a:buChar char="l"/>
            </a:pPr>
            <a:r>
              <a:rPr lang="en-US" sz="2600" kern="1200" dirty="0">
                <a:latin typeface="Arial" charset="0"/>
              </a:rPr>
              <a:t>Implement subscription reports in CalACES, with the ability for Directors/Deputy Directors to access the reports remote (i.e. phone, tablet).</a:t>
            </a:r>
          </a:p>
          <a:p>
            <a:pPr marL="457200" indent="-457200">
              <a:spcBef>
                <a:spcPct val="20000"/>
              </a:spcBef>
              <a:buClr>
                <a:schemeClr val="accent2"/>
              </a:buClr>
              <a:buSzPct val="70000"/>
              <a:buFont typeface="Wingdings" pitchFamily="2" charset="2"/>
              <a:buChar char="l"/>
            </a:pPr>
            <a:r>
              <a:rPr lang="en-US" sz="2600" kern="1200" dirty="0">
                <a:latin typeface="Arial" charset="0"/>
              </a:rPr>
              <a:t>Ensure staff are educated where data in C-IV/CalACES Oracle Business Intelligence reporting tool (OBIEE) is being pulled/calculated from.</a:t>
            </a:r>
          </a:p>
          <a:p>
            <a:pPr marL="502920" indent="-457200">
              <a:buFont typeface="Arial" panose="020B0604020202020204" pitchFamily="34" charset="0"/>
              <a:buChar char="•"/>
            </a:pPr>
            <a:endParaRPr lang="en-US" dirty="0"/>
          </a:p>
          <a:p>
            <a:pPr marL="502920" indent="-457200">
              <a:buFont typeface="Arial" panose="020B0604020202020204" pitchFamily="34" charset="0"/>
              <a:buChar char="•"/>
            </a:pPr>
            <a:endParaRPr lang="en-US" dirty="0"/>
          </a:p>
          <a:p>
            <a:pPr marL="50292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1B2D88C-889F-475E-A287-D0E565417881}"/>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132654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83800-1E6B-4A93-87D3-3D70E59B3CEE}"/>
              </a:ext>
            </a:extLst>
          </p:cNvPr>
          <p:cNvSpPr>
            <a:spLocks noGrp="1"/>
          </p:cNvSpPr>
          <p:nvPr>
            <p:ph type="title"/>
          </p:nvPr>
        </p:nvSpPr>
        <p:spPr>
          <a:xfrm>
            <a:off x="228600" y="207263"/>
            <a:ext cx="7696200" cy="1097280"/>
          </a:xfrm>
        </p:spPr>
        <p:txBody>
          <a:bodyPr/>
          <a:lstStyle/>
          <a:p>
            <a:r>
              <a:rPr lang="en-US" dirty="0"/>
              <a:t>Customer Facing Technology </a:t>
            </a:r>
          </a:p>
        </p:txBody>
      </p:sp>
      <p:sp>
        <p:nvSpPr>
          <p:cNvPr id="3" name="Content Placeholder 2">
            <a:extLst>
              <a:ext uri="{FF2B5EF4-FFF2-40B4-BE49-F238E27FC236}">
                <a16:creationId xmlns:a16="http://schemas.microsoft.com/office/drawing/2014/main" id="{138AFC74-2DAB-4FF2-A66B-288CACB8B844}"/>
              </a:ext>
            </a:extLst>
          </p:cNvPr>
          <p:cNvSpPr>
            <a:spLocks noGrp="1"/>
          </p:cNvSpPr>
          <p:nvPr>
            <p:ph idx="1"/>
          </p:nvPr>
        </p:nvSpPr>
        <p:spPr>
          <a:xfrm>
            <a:off x="228600" y="1309273"/>
            <a:ext cx="7772400" cy="5134960"/>
          </a:xfrm>
        </p:spPr>
        <p:txBody>
          <a:bodyPr>
            <a:noAutofit/>
          </a:bodyPr>
          <a:lstStyle/>
          <a:p>
            <a:r>
              <a:rPr lang="en-US" sz="2400" dirty="0"/>
              <a:t>Key objectives:</a:t>
            </a:r>
          </a:p>
          <a:p>
            <a:pPr marL="457200" indent="-457200">
              <a:spcBef>
                <a:spcPct val="20000"/>
              </a:spcBef>
              <a:buClr>
                <a:schemeClr val="accent2"/>
              </a:buClr>
              <a:buSzPct val="70000"/>
              <a:buFont typeface="Wingdings" pitchFamily="2" charset="2"/>
              <a:buChar char="l"/>
            </a:pPr>
            <a:r>
              <a:rPr lang="en-US" sz="2400" kern="1200" dirty="0">
                <a:latin typeface="Arial" charset="0"/>
              </a:rPr>
              <a:t>Ability to quickly inform customers via text/email campaigns about emergencies or other critical information.</a:t>
            </a:r>
          </a:p>
          <a:p>
            <a:pPr marL="457200" indent="-457200">
              <a:spcBef>
                <a:spcPct val="20000"/>
              </a:spcBef>
              <a:buClr>
                <a:schemeClr val="accent2"/>
              </a:buClr>
              <a:buSzPct val="70000"/>
              <a:buFont typeface="Wingdings" pitchFamily="2" charset="2"/>
              <a:buChar char="l"/>
            </a:pPr>
            <a:r>
              <a:rPr lang="en-US" sz="2400" kern="1200" dirty="0">
                <a:latin typeface="Arial" charset="0"/>
              </a:rPr>
              <a:t>Familiarize staff with the self service portal pages/functionality, by creating a ‘sandbox’ for line staff to utilize, which will encourage staff to promote self service technology to customers.</a:t>
            </a:r>
          </a:p>
          <a:p>
            <a:pPr marL="457200" indent="-457200">
              <a:spcBef>
                <a:spcPct val="20000"/>
              </a:spcBef>
              <a:buClr>
                <a:schemeClr val="accent2"/>
              </a:buClr>
              <a:buSzPct val="70000"/>
              <a:buFont typeface="Wingdings" pitchFamily="2" charset="2"/>
              <a:buChar char="l"/>
            </a:pPr>
            <a:r>
              <a:rPr lang="en-US" sz="2400" kern="1200" dirty="0">
                <a:latin typeface="Arial" charset="0"/>
              </a:rPr>
              <a:t>Develop alternative marketing methods for self service technology (i.e. YouTube)</a:t>
            </a:r>
          </a:p>
          <a:p>
            <a:pPr marL="457200" indent="-457200">
              <a:spcBef>
                <a:spcPct val="20000"/>
              </a:spcBef>
              <a:buClr>
                <a:schemeClr val="accent2"/>
              </a:buClr>
              <a:buSzPct val="70000"/>
              <a:buFont typeface="Wingdings" pitchFamily="2" charset="2"/>
              <a:buChar char="l"/>
            </a:pPr>
            <a:r>
              <a:rPr lang="en-US" sz="2400" kern="1200" dirty="0">
                <a:latin typeface="Arial" charset="0"/>
              </a:rPr>
              <a:t>Obtain online/telephone support (i.e. Help Desk, Call Center staff) for the self service portal.</a:t>
            </a:r>
          </a:p>
          <a:p>
            <a:pPr marL="457200" indent="-457200">
              <a:spcBef>
                <a:spcPct val="20000"/>
              </a:spcBef>
              <a:buClr>
                <a:schemeClr val="accent2"/>
              </a:buClr>
              <a:buSzPct val="70000"/>
              <a:buFont typeface="Wingdings" pitchFamily="2" charset="2"/>
              <a:buChar char="l"/>
            </a:pPr>
            <a:r>
              <a:rPr lang="en-US" sz="2400" kern="1200" dirty="0">
                <a:latin typeface="Arial" charset="0"/>
              </a:rPr>
              <a:t>Simplify Customer login/opt in process(</a:t>
            </a:r>
            <a:r>
              <a:rPr lang="en-US" sz="2400" kern="1200" dirty="0" err="1">
                <a:latin typeface="Arial" charset="0"/>
              </a:rPr>
              <a:t>es</a:t>
            </a:r>
            <a:r>
              <a:rPr lang="en-US" sz="2400" kern="1200" dirty="0">
                <a:latin typeface="Arial" charset="0"/>
              </a:rPr>
              <a:t>).</a:t>
            </a:r>
          </a:p>
        </p:txBody>
      </p:sp>
      <p:sp>
        <p:nvSpPr>
          <p:cNvPr id="4" name="Slide Number Placeholder 3">
            <a:extLst>
              <a:ext uri="{FF2B5EF4-FFF2-40B4-BE49-F238E27FC236}">
                <a16:creationId xmlns:a16="http://schemas.microsoft.com/office/drawing/2014/main" id="{F9518624-E9D4-4EF3-968E-10791D9E5044}"/>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7334412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8B487-E1E7-418C-9EA1-0BE848873B90}"/>
              </a:ext>
            </a:extLst>
          </p:cNvPr>
          <p:cNvSpPr>
            <a:spLocks noGrp="1"/>
          </p:cNvSpPr>
          <p:nvPr>
            <p:ph type="title"/>
          </p:nvPr>
        </p:nvSpPr>
        <p:spPr/>
        <p:txBody>
          <a:bodyPr/>
          <a:lstStyle/>
          <a:p>
            <a:r>
              <a:rPr lang="en-US" dirty="0"/>
              <a:t>Disaster CalFresh (DCF) Benefits</a:t>
            </a:r>
          </a:p>
        </p:txBody>
      </p:sp>
      <p:sp>
        <p:nvSpPr>
          <p:cNvPr id="4" name="Slide Number Placeholder 3">
            <a:extLst>
              <a:ext uri="{FF2B5EF4-FFF2-40B4-BE49-F238E27FC236}">
                <a16:creationId xmlns:a16="http://schemas.microsoft.com/office/drawing/2014/main" id="{21B2D88C-889F-475E-A287-D0E565417881}"/>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6" name="TextBox 5">
            <a:extLst>
              <a:ext uri="{FF2B5EF4-FFF2-40B4-BE49-F238E27FC236}">
                <a16:creationId xmlns:a16="http://schemas.microsoft.com/office/drawing/2014/main" id="{5873C507-3D4D-45F0-B068-E7F6A950A7DE}"/>
              </a:ext>
            </a:extLst>
          </p:cNvPr>
          <p:cNvSpPr txBox="1"/>
          <p:nvPr/>
        </p:nvSpPr>
        <p:spPr>
          <a:xfrm>
            <a:off x="304800" y="1447800"/>
            <a:ext cx="8305800" cy="281307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20000"/>
              </a:spcBef>
              <a:spcAft>
                <a:spcPct val="0"/>
              </a:spcAft>
              <a:buClr>
                <a:srgbClr val="5ECCF3"/>
              </a:buClr>
              <a:buSzPct val="70000"/>
              <a:buFont typeface="Wingdings" pitchFamily="2" charset="2"/>
              <a:buNone/>
              <a:tabLst/>
              <a:defRPr/>
            </a:pPr>
            <a:r>
              <a:rPr kumimoji="0" lang="en-US" sz="2600" b="0" i="0" u="none" strike="noStrike" kern="1200" cap="none" spc="0" normalizeH="0" baseline="0" noProof="0" dirty="0">
                <a:ln>
                  <a:noFill/>
                </a:ln>
                <a:solidFill>
                  <a:prstClr val="black"/>
                </a:solidFill>
                <a:effectLst/>
                <a:uLnTx/>
                <a:uFillTx/>
                <a:latin typeface="Arial" charset="0"/>
                <a:ea typeface="+mn-ea"/>
                <a:cs typeface="+mn-cs"/>
              </a:rPr>
              <a:t>Key objectives:</a:t>
            </a:r>
          </a:p>
          <a:p>
            <a:pPr marL="457200" marR="0" lvl="0" indent="-457200" algn="l" defTabSz="914400" rtl="0" eaLnBrk="1" fontAlgn="base" latinLnBrk="0" hangingPunct="1">
              <a:lnSpc>
                <a:spcPct val="100000"/>
              </a:lnSpc>
              <a:spcBef>
                <a:spcPct val="20000"/>
              </a:spcBef>
              <a:spcAft>
                <a:spcPct val="0"/>
              </a:spcAft>
              <a:buClr>
                <a:srgbClr val="5ECCF3"/>
              </a:buClr>
              <a:buSzPct val="70000"/>
              <a:buFont typeface="Wingdings" pitchFamily="2" charset="2"/>
              <a:buChar char="l"/>
              <a:tabLst/>
              <a:defRPr/>
            </a:pPr>
            <a:r>
              <a:rPr kumimoji="0" lang="en-US" sz="2600" b="0" i="0" u="none" strike="noStrike" kern="1200" cap="none" spc="0" normalizeH="0" baseline="0" noProof="0" dirty="0">
                <a:ln>
                  <a:noFill/>
                </a:ln>
                <a:solidFill>
                  <a:prstClr val="black"/>
                </a:solidFill>
                <a:effectLst/>
                <a:uLnTx/>
                <a:uFillTx/>
                <a:latin typeface="Arial" charset="0"/>
                <a:ea typeface="+mn-ea"/>
                <a:cs typeface="+mn-cs"/>
              </a:rPr>
              <a:t>Automate DCF in the CalACES System.</a:t>
            </a:r>
          </a:p>
          <a:p>
            <a:pPr marL="457200" marR="0" lvl="0" indent="-457200" algn="l" defTabSz="914400" rtl="0" eaLnBrk="1" fontAlgn="base" latinLnBrk="0" hangingPunct="1">
              <a:lnSpc>
                <a:spcPct val="100000"/>
              </a:lnSpc>
              <a:spcBef>
                <a:spcPct val="20000"/>
              </a:spcBef>
              <a:spcAft>
                <a:spcPct val="0"/>
              </a:spcAft>
              <a:buClr>
                <a:srgbClr val="5ECCF3"/>
              </a:buClr>
              <a:buSzPct val="70000"/>
              <a:buFont typeface="Wingdings" pitchFamily="2" charset="2"/>
              <a:buChar char="l"/>
              <a:tabLst/>
              <a:defRPr/>
            </a:pPr>
            <a:r>
              <a:rPr kumimoji="0" lang="en-US" sz="2600" b="0" i="0" u="none" strike="noStrike" kern="1200" cap="none" spc="0" normalizeH="0" baseline="0" noProof="0" dirty="0">
                <a:ln>
                  <a:noFill/>
                </a:ln>
                <a:solidFill>
                  <a:prstClr val="black"/>
                </a:solidFill>
                <a:effectLst/>
                <a:uLnTx/>
                <a:uFillTx/>
                <a:latin typeface="Arial" charset="0"/>
                <a:ea typeface="+mn-ea"/>
                <a:cs typeface="+mn-cs"/>
              </a:rPr>
              <a:t>Implement the CF 385 in the CalACES System.</a:t>
            </a:r>
          </a:p>
          <a:p>
            <a:pPr marL="457200" marR="0" lvl="0" indent="-457200" algn="l" defTabSz="914400" rtl="0" eaLnBrk="1" fontAlgn="base" latinLnBrk="0" hangingPunct="1">
              <a:lnSpc>
                <a:spcPct val="100000"/>
              </a:lnSpc>
              <a:spcBef>
                <a:spcPct val="20000"/>
              </a:spcBef>
              <a:spcAft>
                <a:spcPct val="0"/>
              </a:spcAft>
              <a:buClr>
                <a:srgbClr val="5ECCF3"/>
              </a:buClr>
              <a:buSzPct val="70000"/>
              <a:buFont typeface="Wingdings" pitchFamily="2" charset="2"/>
              <a:buChar char="l"/>
              <a:tabLst/>
              <a:defRPr/>
            </a:pPr>
            <a:r>
              <a:rPr kumimoji="0" lang="en-US" sz="2600" b="0" i="0" u="none" strike="noStrike" kern="1200" cap="none" spc="0" normalizeH="0" baseline="0" noProof="0" dirty="0">
                <a:ln>
                  <a:noFill/>
                </a:ln>
                <a:solidFill>
                  <a:prstClr val="black"/>
                </a:solidFill>
                <a:effectLst/>
                <a:uLnTx/>
                <a:uFillTx/>
                <a:latin typeface="Arial" charset="0"/>
                <a:ea typeface="+mn-ea"/>
                <a:cs typeface="+mn-cs"/>
              </a:rPr>
              <a:t>Update DCF Reporting in the C-IV </a:t>
            </a:r>
            <a:r>
              <a:rPr kumimoji="0" lang="en-US" sz="2600" b="0" i="0" u="none" strike="noStrike" kern="1200" cap="none" spc="0" normalizeH="0" baseline="0" noProof="0">
                <a:ln>
                  <a:noFill/>
                </a:ln>
                <a:solidFill>
                  <a:prstClr val="black"/>
                </a:solidFill>
                <a:effectLst/>
                <a:uLnTx/>
                <a:uFillTx/>
                <a:latin typeface="Arial" charset="0"/>
                <a:ea typeface="+mn-ea"/>
                <a:cs typeface="+mn-cs"/>
              </a:rPr>
              <a:t>and CalACES </a:t>
            </a:r>
            <a:r>
              <a:rPr kumimoji="0" lang="en-US" sz="2600" b="0" i="0" u="none" strike="noStrike" kern="1200" cap="none" spc="0" normalizeH="0" baseline="0" noProof="0" dirty="0">
                <a:ln>
                  <a:noFill/>
                </a:ln>
                <a:solidFill>
                  <a:prstClr val="black"/>
                </a:solidFill>
                <a:effectLst/>
                <a:uLnTx/>
                <a:uFillTx/>
                <a:latin typeface="Arial" charset="0"/>
                <a:ea typeface="+mn-ea"/>
                <a:cs typeface="+mn-cs"/>
              </a:rPr>
              <a:t>System.</a:t>
            </a:r>
          </a:p>
          <a:p>
            <a:pPr marL="0" marR="0" lvl="0" indent="0" algn="l" defTabSz="914400" rtl="0" eaLnBrk="1" fontAlgn="base" latinLnBrk="0" hangingPunct="1">
              <a:lnSpc>
                <a:spcPct val="100000"/>
              </a:lnSpc>
              <a:spcBef>
                <a:spcPct val="20000"/>
              </a:spcBef>
              <a:spcAft>
                <a:spcPct val="0"/>
              </a:spcAft>
              <a:buClr>
                <a:srgbClr val="5ECCF3"/>
              </a:buClr>
              <a:buSzPct val="70000"/>
              <a:buFont typeface="Wingdings" pitchFamily="2" charset="2"/>
              <a:buNone/>
              <a:tabLst/>
              <a:defRPr/>
            </a:pPr>
            <a:endParaRPr kumimoji="0" lang="en-US" sz="2600" b="0" i="0" u="none" strike="noStrike" kern="1200" cap="none" spc="0" normalizeH="0" baseline="0" noProof="0" dirty="0">
              <a:ln>
                <a:noFill/>
              </a:ln>
              <a:solidFill>
                <a:srgbClr val="FF0000"/>
              </a:solidFill>
              <a:effectLst/>
              <a:uLnTx/>
              <a:uFillTx/>
              <a:latin typeface="Arial" charset="0"/>
              <a:ea typeface="+mn-ea"/>
              <a:cs typeface="+mn-cs"/>
            </a:endParaRPr>
          </a:p>
        </p:txBody>
      </p:sp>
      <p:graphicFrame>
        <p:nvGraphicFramePr>
          <p:cNvPr id="3" name="Table 2">
            <a:extLst>
              <a:ext uri="{FF2B5EF4-FFF2-40B4-BE49-F238E27FC236}">
                <a16:creationId xmlns:a16="http://schemas.microsoft.com/office/drawing/2014/main" id="{205D149C-C665-41A4-BDF1-8CC6E3DE09AB}"/>
              </a:ext>
            </a:extLst>
          </p:cNvPr>
          <p:cNvGraphicFramePr>
            <a:graphicFrameLocks noGrp="1"/>
          </p:cNvGraphicFramePr>
          <p:nvPr>
            <p:extLst/>
          </p:nvPr>
        </p:nvGraphicFramePr>
        <p:xfrm>
          <a:off x="304800" y="3887426"/>
          <a:ext cx="7772401" cy="2372362"/>
        </p:xfrm>
        <a:graphic>
          <a:graphicData uri="http://schemas.openxmlformats.org/drawingml/2006/table">
            <a:tbl>
              <a:tblPr firstRow="1" bandRow="1">
                <a:tableStyleId>{0E3FDE45-AF77-4B5C-9715-49D594BDF05E}</a:tableStyleId>
              </a:tblPr>
              <a:tblGrid>
                <a:gridCol w="1151467">
                  <a:extLst>
                    <a:ext uri="{9D8B030D-6E8A-4147-A177-3AD203B41FA5}">
                      <a16:colId xmlns:a16="http://schemas.microsoft.com/office/drawing/2014/main" val="3920732513"/>
                    </a:ext>
                  </a:extLst>
                </a:gridCol>
                <a:gridCol w="4318000">
                  <a:extLst>
                    <a:ext uri="{9D8B030D-6E8A-4147-A177-3AD203B41FA5}">
                      <a16:colId xmlns:a16="http://schemas.microsoft.com/office/drawing/2014/main" val="524053248"/>
                    </a:ext>
                  </a:extLst>
                </a:gridCol>
                <a:gridCol w="1151467">
                  <a:extLst>
                    <a:ext uri="{9D8B030D-6E8A-4147-A177-3AD203B41FA5}">
                      <a16:colId xmlns:a16="http://schemas.microsoft.com/office/drawing/2014/main" val="1940312579"/>
                    </a:ext>
                  </a:extLst>
                </a:gridCol>
                <a:gridCol w="1151467">
                  <a:extLst>
                    <a:ext uri="{9D8B030D-6E8A-4147-A177-3AD203B41FA5}">
                      <a16:colId xmlns:a16="http://schemas.microsoft.com/office/drawing/2014/main" val="4246200150"/>
                    </a:ext>
                  </a:extLst>
                </a:gridCol>
              </a:tblGrid>
              <a:tr h="383147">
                <a:tc>
                  <a:txBody>
                    <a:bodyPr/>
                    <a:lstStyle/>
                    <a:p>
                      <a:r>
                        <a:rPr lang="en-US" sz="1200" b="1" dirty="0"/>
                        <a:t>Key</a:t>
                      </a:r>
                    </a:p>
                  </a:txBody>
                  <a:tcPr/>
                </a:tc>
                <a:tc>
                  <a:txBody>
                    <a:bodyPr/>
                    <a:lstStyle/>
                    <a:p>
                      <a:r>
                        <a:rPr lang="en-US" sz="1200" b="1" dirty="0"/>
                        <a:t>Summary</a:t>
                      </a:r>
                    </a:p>
                  </a:txBody>
                  <a:tcPr/>
                </a:tc>
                <a:tc>
                  <a:txBody>
                    <a:bodyPr/>
                    <a:lstStyle/>
                    <a:p>
                      <a:r>
                        <a:rPr lang="en-US" sz="1200" b="1" dirty="0"/>
                        <a:t>Status</a:t>
                      </a:r>
                    </a:p>
                  </a:txBody>
                  <a:tcPr/>
                </a:tc>
                <a:tc>
                  <a:txBody>
                    <a:bodyPr/>
                    <a:lstStyle/>
                    <a:p>
                      <a:r>
                        <a:rPr lang="en-US" sz="1200" b="1" dirty="0"/>
                        <a:t>Version</a:t>
                      </a:r>
                    </a:p>
                  </a:txBody>
                  <a:tcPr/>
                </a:tc>
                <a:extLst>
                  <a:ext uri="{0D108BD9-81ED-4DB2-BD59-A6C34878D82A}">
                    <a16:rowId xmlns:a16="http://schemas.microsoft.com/office/drawing/2014/main" val="929070088"/>
                  </a:ext>
                </a:extLst>
              </a:tr>
              <a:tr h="383147">
                <a:tc>
                  <a:txBody>
                    <a:bodyPr/>
                    <a:lstStyle/>
                    <a:p>
                      <a:r>
                        <a:rPr lang="en-US" sz="1200" dirty="0"/>
                        <a:t>CIV-101334</a:t>
                      </a:r>
                    </a:p>
                  </a:txBody>
                  <a:tcPr/>
                </a:tc>
                <a:tc>
                  <a:txBody>
                    <a:bodyPr/>
                    <a:lstStyle/>
                    <a:p>
                      <a:r>
                        <a:rPr lang="en-US" sz="1200" dirty="0"/>
                        <a:t>Update the CF 296 to exclude DCF</a:t>
                      </a:r>
                    </a:p>
                  </a:txBody>
                  <a:tcPr/>
                </a:tc>
                <a:tc>
                  <a:txBody>
                    <a:bodyPr/>
                    <a:lstStyle/>
                    <a:p>
                      <a:r>
                        <a:rPr lang="en-US" sz="1200" dirty="0"/>
                        <a:t>New</a:t>
                      </a:r>
                    </a:p>
                  </a:txBody>
                  <a:tcPr/>
                </a:tc>
                <a:tc>
                  <a:txBody>
                    <a:bodyPr/>
                    <a:lstStyle/>
                    <a:p>
                      <a:r>
                        <a:rPr lang="en-US" sz="1200" dirty="0"/>
                        <a:t>TBD</a:t>
                      </a:r>
                    </a:p>
                  </a:txBody>
                  <a:tcPr/>
                </a:tc>
                <a:extLst>
                  <a:ext uri="{0D108BD9-81ED-4DB2-BD59-A6C34878D82A}">
                    <a16:rowId xmlns:a16="http://schemas.microsoft.com/office/drawing/2014/main" val="3588162344"/>
                  </a:ext>
                </a:extLst>
              </a:tr>
              <a:tr h="472373">
                <a:tc>
                  <a:txBody>
                    <a:bodyPr/>
                    <a:lstStyle/>
                    <a:p>
                      <a:r>
                        <a:rPr lang="en-US" sz="1200" dirty="0"/>
                        <a:t>CIV-100253</a:t>
                      </a:r>
                    </a:p>
                  </a:txBody>
                  <a:tcPr/>
                </a:tc>
                <a:tc>
                  <a:txBody>
                    <a:bodyPr/>
                    <a:lstStyle/>
                    <a:p>
                      <a:r>
                        <a:rPr lang="en-US" sz="1200" dirty="0"/>
                        <a:t>Update Disaster CF Application and Reporting</a:t>
                      </a:r>
                    </a:p>
                  </a:txBody>
                  <a:tcPr/>
                </a:tc>
                <a:tc>
                  <a:txBody>
                    <a:bodyPr/>
                    <a:lstStyle/>
                    <a:p>
                      <a:r>
                        <a:rPr lang="en-US" sz="1200" dirty="0"/>
                        <a:t>Design in Progress</a:t>
                      </a:r>
                    </a:p>
                  </a:txBody>
                  <a:tcPr/>
                </a:tc>
                <a:tc>
                  <a:txBody>
                    <a:bodyPr/>
                    <a:lstStyle/>
                    <a:p>
                      <a:r>
                        <a:rPr lang="en-US" sz="1200" dirty="0"/>
                        <a:t>18.11</a:t>
                      </a:r>
                    </a:p>
                  </a:txBody>
                  <a:tcPr/>
                </a:tc>
                <a:extLst>
                  <a:ext uri="{0D108BD9-81ED-4DB2-BD59-A6C34878D82A}">
                    <a16:rowId xmlns:a16="http://schemas.microsoft.com/office/drawing/2014/main" val="2332620299"/>
                  </a:ext>
                </a:extLst>
              </a:tr>
              <a:tr h="472373">
                <a:tc>
                  <a:txBody>
                    <a:bodyPr/>
                    <a:lstStyle/>
                    <a:p>
                      <a:r>
                        <a:rPr lang="en-US" sz="1200" dirty="0">
                          <a:solidFill>
                            <a:schemeClr val="tx2">
                              <a:lumMod val="60000"/>
                              <a:lumOff val="40000"/>
                            </a:schemeClr>
                          </a:solidFill>
                        </a:rPr>
                        <a:t>CA-200879</a:t>
                      </a:r>
                      <a:r>
                        <a:rPr lang="en-US" sz="1200" dirty="0"/>
                        <a:t> </a:t>
                      </a:r>
                    </a:p>
                  </a:txBody>
                  <a:tcPr/>
                </a:tc>
                <a:tc>
                  <a:txBody>
                    <a:bodyPr/>
                    <a:lstStyle/>
                    <a:p>
                      <a:r>
                        <a:rPr lang="en-US" sz="1200" dirty="0"/>
                        <a:t>Automate Disaster CalFresh</a:t>
                      </a:r>
                    </a:p>
                  </a:txBody>
                  <a:tcPr/>
                </a:tc>
                <a:tc>
                  <a:txBody>
                    <a:bodyPr/>
                    <a:lstStyle/>
                    <a:p>
                      <a:r>
                        <a:rPr lang="en-US" sz="1200" dirty="0"/>
                        <a:t>New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TBD</a:t>
                      </a:r>
                    </a:p>
                    <a:p>
                      <a:endParaRPr lang="en-US" sz="1200" dirty="0"/>
                    </a:p>
                  </a:txBody>
                  <a:tcPr/>
                </a:tc>
                <a:extLst>
                  <a:ext uri="{0D108BD9-81ED-4DB2-BD59-A6C34878D82A}">
                    <a16:rowId xmlns:a16="http://schemas.microsoft.com/office/drawing/2014/main" val="1913335320"/>
                  </a:ext>
                </a:extLst>
              </a:tr>
              <a:tr h="661322">
                <a:tc>
                  <a:txBody>
                    <a:bodyPr/>
                    <a:lstStyle/>
                    <a:p>
                      <a:r>
                        <a:rPr lang="en-US" sz="1200" dirty="0">
                          <a:solidFill>
                            <a:schemeClr val="tx2">
                              <a:lumMod val="60000"/>
                              <a:lumOff val="40000"/>
                            </a:schemeClr>
                          </a:solidFill>
                        </a:rPr>
                        <a:t>CA-56464</a:t>
                      </a:r>
                    </a:p>
                  </a:txBody>
                  <a:tcPr/>
                </a:tc>
                <a:tc>
                  <a:txBody>
                    <a:bodyPr/>
                    <a:lstStyle/>
                    <a:p>
                      <a:pPr marL="0" algn="l" defTabSz="914400" rtl="0" eaLnBrk="1" latinLnBrk="0" hangingPunct="1"/>
                      <a:r>
                        <a:rPr lang="en-US" sz="1200" kern="1200" dirty="0">
                          <a:solidFill>
                            <a:schemeClr val="tx1"/>
                          </a:solidFill>
                          <a:latin typeface="+mn-lt"/>
                          <a:ea typeface="+mn-ea"/>
                          <a:cs typeface="+mn-cs"/>
                        </a:rPr>
                        <a:t>Implement the CF 385 - Application for Disaster CalFresh in Threshold Language</a:t>
                      </a:r>
                    </a:p>
                    <a:p>
                      <a:endParaRPr lang="en-US" sz="1200" dirty="0"/>
                    </a:p>
                  </a:txBody>
                  <a:tcPr/>
                </a:tc>
                <a:tc>
                  <a:txBody>
                    <a:bodyPr/>
                    <a:lstStyle/>
                    <a:p>
                      <a:r>
                        <a:rPr lang="en-US" sz="1200" dirty="0"/>
                        <a:t>New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TBD</a:t>
                      </a:r>
                    </a:p>
                    <a:p>
                      <a:endParaRPr lang="en-US" sz="1200" dirty="0"/>
                    </a:p>
                  </a:txBody>
                  <a:tcPr/>
                </a:tc>
                <a:extLst>
                  <a:ext uri="{0D108BD9-81ED-4DB2-BD59-A6C34878D82A}">
                    <a16:rowId xmlns:a16="http://schemas.microsoft.com/office/drawing/2014/main" val="1731433935"/>
                  </a:ext>
                </a:extLst>
              </a:tr>
            </a:tbl>
          </a:graphicData>
        </a:graphic>
      </p:graphicFrame>
    </p:spTree>
    <p:extLst>
      <p:ext uri="{BB962C8B-B14F-4D97-AF65-F5344CB8AC3E}">
        <p14:creationId xmlns:p14="http://schemas.microsoft.com/office/powerpoint/2010/main" val="34575506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8B293-74AE-4916-8E96-D70A9C889EA8}"/>
              </a:ext>
            </a:extLst>
          </p:cNvPr>
          <p:cNvSpPr>
            <a:spLocks noGrp="1"/>
          </p:cNvSpPr>
          <p:nvPr>
            <p:ph type="title"/>
          </p:nvPr>
        </p:nvSpPr>
        <p:spPr/>
        <p:txBody>
          <a:bodyPr/>
          <a:lstStyle/>
          <a:p>
            <a:r>
              <a:rPr lang="en-US" dirty="0"/>
              <a:t>PSC Discussion on Priorities</a:t>
            </a:r>
          </a:p>
        </p:txBody>
      </p:sp>
      <p:sp>
        <p:nvSpPr>
          <p:cNvPr id="3" name="Content Placeholder 2">
            <a:extLst>
              <a:ext uri="{FF2B5EF4-FFF2-40B4-BE49-F238E27FC236}">
                <a16:creationId xmlns:a16="http://schemas.microsoft.com/office/drawing/2014/main" id="{9F95C250-BEAB-4184-A1F4-08FC35F0AD1B}"/>
              </a:ext>
            </a:extLst>
          </p:cNvPr>
          <p:cNvSpPr>
            <a:spLocks noGrp="1"/>
          </p:cNvSpPr>
          <p:nvPr>
            <p:ph idx="1"/>
          </p:nvPr>
        </p:nvSpPr>
        <p:spPr>
          <a:xfrm>
            <a:off x="381000" y="1588928"/>
            <a:ext cx="7391400" cy="4411663"/>
          </a:xfrm>
        </p:spPr>
        <p:txBody>
          <a:bodyPr/>
          <a:lstStyle/>
          <a:p>
            <a:pPr marL="457200" indent="-457200">
              <a:spcBef>
                <a:spcPct val="20000"/>
              </a:spcBef>
              <a:buClr>
                <a:schemeClr val="accent2"/>
              </a:buClr>
              <a:buSzPct val="70000"/>
              <a:buFont typeface="Wingdings" pitchFamily="2" charset="2"/>
              <a:buChar char="l"/>
            </a:pPr>
            <a:r>
              <a:rPr lang="en-US" sz="2600" kern="1200" dirty="0">
                <a:latin typeface="Arial" charset="0"/>
              </a:rPr>
              <a:t>Discussion</a:t>
            </a:r>
          </a:p>
          <a:p>
            <a:pPr marL="457200" indent="-457200">
              <a:spcBef>
                <a:spcPct val="20000"/>
              </a:spcBef>
              <a:buClr>
                <a:schemeClr val="accent2"/>
              </a:buClr>
              <a:buSzPct val="70000"/>
              <a:buFont typeface="Wingdings" pitchFamily="2" charset="2"/>
              <a:buChar char="l"/>
            </a:pPr>
            <a:r>
              <a:rPr lang="en-US" sz="2600" kern="1200" dirty="0">
                <a:latin typeface="Arial" charset="0"/>
              </a:rPr>
              <a:t>Possible Action Plan</a:t>
            </a:r>
          </a:p>
          <a:p>
            <a:pPr marL="457200" indent="-457200">
              <a:spcBef>
                <a:spcPct val="20000"/>
              </a:spcBef>
              <a:buClr>
                <a:schemeClr val="accent2"/>
              </a:buClr>
              <a:buSzPct val="70000"/>
              <a:buFont typeface="Wingdings" pitchFamily="2" charset="2"/>
              <a:buChar char="l"/>
            </a:pPr>
            <a:r>
              <a:rPr lang="en-US" sz="2600" kern="1200" dirty="0">
                <a:latin typeface="Arial" charset="0"/>
              </a:rPr>
              <a:t>Next Steps/Recommendations</a:t>
            </a:r>
          </a:p>
        </p:txBody>
      </p:sp>
      <p:sp>
        <p:nvSpPr>
          <p:cNvPr id="4" name="Slide Number Placeholder 3">
            <a:extLst>
              <a:ext uri="{FF2B5EF4-FFF2-40B4-BE49-F238E27FC236}">
                <a16:creationId xmlns:a16="http://schemas.microsoft.com/office/drawing/2014/main" id="{20E9511D-6186-4156-B796-5886F1312CB1}"/>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675FF42-0E22-44DC-8DFB-F90201735E2E}" type="slidenum">
              <a:rPr kumimoji="0" lang="en-US" alt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3919474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State Update (OSI, CDSS &amp; DHCS)</a:t>
            </a:r>
          </a:p>
        </p:txBody>
      </p:sp>
    </p:spTree>
    <p:extLst>
      <p:ext uri="{BB962C8B-B14F-4D97-AF65-F5344CB8AC3E}">
        <p14:creationId xmlns:p14="http://schemas.microsoft.com/office/powerpoint/2010/main" val="3433735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Regional Updates/Sharing</a:t>
            </a:r>
          </a:p>
        </p:txBody>
      </p:sp>
    </p:spTree>
    <p:extLst>
      <p:ext uri="{BB962C8B-B14F-4D97-AF65-F5344CB8AC3E}">
        <p14:creationId xmlns:p14="http://schemas.microsoft.com/office/powerpoint/2010/main" val="1038264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b="1" u="sng" dirty="0"/>
              <a:t>Adjourn Meeting</a:t>
            </a:r>
          </a:p>
        </p:txBody>
      </p:sp>
    </p:spTree>
    <p:extLst>
      <p:ext uri="{BB962C8B-B14F-4D97-AF65-F5344CB8AC3E}">
        <p14:creationId xmlns:p14="http://schemas.microsoft.com/office/powerpoint/2010/main" val="61396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3626" y="934065"/>
            <a:ext cx="8514735" cy="5604387"/>
          </a:xfrm>
          <a:noFill/>
        </p:spPr>
        <p:txBody>
          <a:bodyPr>
            <a:noAutofit/>
          </a:bodyPr>
          <a:lstStyle/>
          <a:p>
            <a:pPr>
              <a:spcBef>
                <a:spcPts val="450"/>
              </a:spcBef>
              <a:spcAft>
                <a:spcPts val="450"/>
              </a:spcAft>
            </a:pPr>
            <a:r>
              <a:rPr lang="en-US" sz="1800" dirty="0">
                <a:solidFill>
                  <a:prstClr val="black">
                    <a:lumMod val="95000"/>
                    <a:lumOff val="5000"/>
                  </a:prstClr>
                </a:solidFill>
              </a:rPr>
              <a:t>When:</a:t>
            </a:r>
          </a:p>
          <a:p>
            <a:pPr marL="344488" lvl="1">
              <a:lnSpc>
                <a:spcPct val="100000"/>
              </a:lnSpc>
              <a:spcBef>
                <a:spcPts val="450"/>
              </a:spcBef>
              <a:defRPr/>
            </a:pPr>
            <a:r>
              <a:rPr lang="en-US" sz="1600" dirty="0">
                <a:solidFill>
                  <a:prstClr val="black">
                    <a:lumMod val="95000"/>
                    <a:lumOff val="5000"/>
                  </a:prstClr>
                </a:solidFill>
              </a:rPr>
              <a:t>July 11: Provide Initial DD&amp;I Requirements and draft Price Schedules</a:t>
            </a:r>
          </a:p>
          <a:p>
            <a:pPr marL="344488" lvl="1">
              <a:lnSpc>
                <a:spcPct val="100000"/>
              </a:lnSpc>
              <a:spcBef>
                <a:spcPts val="450"/>
              </a:spcBef>
              <a:defRPr/>
            </a:pPr>
            <a:r>
              <a:rPr lang="en-US" sz="1600" dirty="0">
                <a:solidFill>
                  <a:prstClr val="black">
                    <a:lumMod val="95000"/>
                    <a:lumOff val="5000"/>
                  </a:prstClr>
                </a:solidFill>
              </a:rPr>
              <a:t>Conduct as-needed meetings to clarify requirements and other items to help ensure expectations are clear </a:t>
            </a:r>
          </a:p>
          <a:p>
            <a:pPr marL="344488" lvl="1">
              <a:lnSpc>
                <a:spcPct val="100000"/>
              </a:lnSpc>
              <a:spcBef>
                <a:spcPts val="450"/>
              </a:spcBef>
              <a:defRPr/>
            </a:pPr>
            <a:r>
              <a:rPr lang="en-US" sz="1600" dirty="0">
                <a:solidFill>
                  <a:prstClr val="black">
                    <a:lumMod val="95000"/>
                    <a:lumOff val="5000"/>
                  </a:prstClr>
                </a:solidFill>
              </a:rPr>
              <a:t>Week of July 24: Conduct pricing expectations meeting based on hourly rate analysis and comparisons</a:t>
            </a:r>
          </a:p>
          <a:p>
            <a:pPr marL="344488" lvl="1">
              <a:lnSpc>
                <a:spcPct val="100000"/>
              </a:lnSpc>
              <a:spcBef>
                <a:spcPts val="450"/>
              </a:spcBef>
              <a:defRPr/>
            </a:pPr>
            <a:r>
              <a:rPr lang="en-US" sz="1600" dirty="0">
                <a:solidFill>
                  <a:prstClr val="black">
                    <a:lumMod val="95000"/>
                    <a:lumOff val="5000"/>
                  </a:prstClr>
                </a:solidFill>
              </a:rPr>
              <a:t>July 23 – 24: Conversion approach discussion</a:t>
            </a:r>
          </a:p>
          <a:p>
            <a:pPr marL="344488" lvl="1">
              <a:lnSpc>
                <a:spcPct val="100000"/>
              </a:lnSpc>
              <a:spcBef>
                <a:spcPts val="450"/>
              </a:spcBef>
              <a:defRPr/>
            </a:pPr>
            <a:r>
              <a:rPr lang="en-US" sz="1600" dirty="0">
                <a:solidFill>
                  <a:prstClr val="black">
                    <a:lumMod val="95000"/>
                    <a:lumOff val="5000"/>
                  </a:prstClr>
                </a:solidFill>
              </a:rPr>
              <a:t>July 27: Provide supplemental functional requirements</a:t>
            </a:r>
          </a:p>
          <a:p>
            <a:pPr marL="344488" lvl="1">
              <a:lnSpc>
                <a:spcPct val="100000"/>
              </a:lnSpc>
              <a:spcBef>
                <a:spcPts val="450"/>
              </a:spcBef>
              <a:defRPr/>
            </a:pPr>
            <a:r>
              <a:rPr lang="en-US" sz="1600" dirty="0">
                <a:solidFill>
                  <a:prstClr val="black">
                    <a:lumMod val="95000"/>
                    <a:lumOff val="5000"/>
                  </a:prstClr>
                </a:solidFill>
              </a:rPr>
              <a:t>August 2, 12 pm: Accenture Change Order and Initial Cost Proposal due </a:t>
            </a:r>
          </a:p>
          <a:p>
            <a:pPr marL="344488" lvl="1">
              <a:lnSpc>
                <a:spcPct val="100000"/>
              </a:lnSpc>
              <a:spcBef>
                <a:spcPts val="450"/>
              </a:spcBef>
              <a:defRPr/>
            </a:pPr>
            <a:r>
              <a:rPr lang="en-US" sz="1600" dirty="0">
                <a:solidFill>
                  <a:prstClr val="black">
                    <a:lumMod val="95000"/>
                    <a:lumOff val="5000"/>
                  </a:prstClr>
                </a:solidFill>
              </a:rPr>
              <a:t>August 3: Provide Final DD&amp;I Requirements (including ancillary systems)</a:t>
            </a:r>
          </a:p>
          <a:p>
            <a:pPr marL="344488" lvl="1">
              <a:lnSpc>
                <a:spcPct val="100000"/>
              </a:lnSpc>
              <a:spcBef>
                <a:spcPts val="450"/>
              </a:spcBef>
              <a:defRPr/>
            </a:pPr>
            <a:r>
              <a:rPr lang="en-US" sz="1600" dirty="0">
                <a:solidFill>
                  <a:prstClr val="black">
                    <a:lumMod val="95000"/>
                    <a:lumOff val="5000"/>
                  </a:prstClr>
                </a:solidFill>
              </a:rPr>
              <a:t>August 6 – September 5: If necessary, conduct business negotiations Monday-Thursday, regroup internally on Fridays and plan the following week</a:t>
            </a:r>
          </a:p>
          <a:p>
            <a:pPr marL="344488" lvl="1">
              <a:lnSpc>
                <a:spcPct val="100000"/>
              </a:lnSpc>
              <a:spcBef>
                <a:spcPts val="450"/>
              </a:spcBef>
              <a:defRPr/>
            </a:pPr>
            <a:r>
              <a:rPr lang="en-US" sz="1600" dirty="0">
                <a:solidFill>
                  <a:prstClr val="black">
                    <a:lumMod val="95000"/>
                    <a:lumOff val="5000"/>
                  </a:prstClr>
                </a:solidFill>
              </a:rPr>
              <a:t>August 15, 12 pm: Accenture Revised Change Order and Cost Proposal due (to include requirement updates)</a:t>
            </a:r>
          </a:p>
          <a:p>
            <a:pPr marL="344488" lvl="1">
              <a:lnSpc>
                <a:spcPct val="100000"/>
              </a:lnSpc>
              <a:spcBef>
                <a:spcPts val="450"/>
              </a:spcBef>
              <a:defRPr/>
            </a:pPr>
            <a:r>
              <a:rPr lang="en-US" sz="1600" dirty="0">
                <a:solidFill>
                  <a:prstClr val="black">
                    <a:lumMod val="95000"/>
                    <a:lumOff val="5000"/>
                  </a:prstClr>
                </a:solidFill>
              </a:rPr>
              <a:t>September 6 – 18: Legal Counsel to prepare Amendment that represents the business deal</a:t>
            </a:r>
          </a:p>
          <a:p>
            <a:pPr marL="344488" lvl="1">
              <a:lnSpc>
                <a:spcPct val="100000"/>
              </a:lnSpc>
              <a:spcBef>
                <a:spcPts val="450"/>
              </a:spcBef>
              <a:defRPr/>
            </a:pPr>
            <a:r>
              <a:rPr lang="en-US" sz="1600" dirty="0">
                <a:solidFill>
                  <a:prstClr val="black">
                    <a:lumMod val="95000"/>
                    <a:lumOff val="5000"/>
                  </a:prstClr>
                </a:solidFill>
              </a:rPr>
              <a:t>September 19-20: Final review and revisions to Change Order and Amendment</a:t>
            </a:r>
          </a:p>
          <a:p>
            <a:pPr marL="344488" lvl="1">
              <a:lnSpc>
                <a:spcPct val="100000"/>
              </a:lnSpc>
              <a:spcBef>
                <a:spcPts val="450"/>
              </a:spcBef>
              <a:defRPr/>
            </a:pPr>
            <a:r>
              <a:rPr lang="en-US" sz="1600" dirty="0">
                <a:solidFill>
                  <a:prstClr val="black">
                    <a:lumMod val="95000"/>
                    <a:lumOff val="5000"/>
                  </a:prstClr>
                </a:solidFill>
              </a:rPr>
              <a:t>September 21: Submit Change Order and Contract Amendment to OSI with IAPD</a:t>
            </a:r>
          </a:p>
        </p:txBody>
      </p:sp>
      <p:sp>
        <p:nvSpPr>
          <p:cNvPr id="3" name="Content Placeholder 2"/>
          <p:cNvSpPr>
            <a:spLocks noGrp="1"/>
          </p:cNvSpPr>
          <p:nvPr>
            <p:ph sz="quarter" idx="10"/>
          </p:nvPr>
        </p:nvSpPr>
        <p:spPr/>
        <p:txBody>
          <a:bodyPr/>
          <a:lstStyle/>
          <a:p>
            <a:r>
              <a:rPr lang="en-US" sz="1600" dirty="0"/>
              <a:t>CalSAWS DD&amp;I Contract Negotiations Framework</a:t>
            </a:r>
          </a:p>
        </p:txBody>
      </p:sp>
    </p:spTree>
    <p:extLst>
      <p:ext uri="{BB962C8B-B14F-4D97-AF65-F5344CB8AC3E}">
        <p14:creationId xmlns:p14="http://schemas.microsoft.com/office/powerpoint/2010/main" val="2777523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p:txBody>
          <a:bodyPr/>
          <a:lstStyle/>
          <a:p>
            <a:r>
              <a:rPr lang="en-US" dirty="0"/>
              <a:t>CalACES/CalSAWS Planning Update</a:t>
            </a:r>
          </a:p>
        </p:txBody>
      </p:sp>
    </p:spTree>
    <p:extLst>
      <p:ext uri="{BB962C8B-B14F-4D97-AF65-F5344CB8AC3E}">
        <p14:creationId xmlns:p14="http://schemas.microsoft.com/office/powerpoint/2010/main" val="1954507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006666-5172-4190-B8E8-6850D01038D9}"/>
              </a:ext>
            </a:extLst>
          </p:cNvPr>
          <p:cNvSpPr>
            <a:spLocks noGrp="1"/>
          </p:cNvSpPr>
          <p:nvPr>
            <p:ph sz="quarter" idx="11"/>
          </p:nvPr>
        </p:nvSpPr>
        <p:spPr/>
        <p:txBody>
          <a:bodyPr/>
          <a:lstStyle/>
          <a:p>
            <a:r>
              <a:rPr lang="en-US" sz="2400" dirty="0"/>
              <a:t>Initial Statement of Requirements Completed</a:t>
            </a:r>
          </a:p>
          <a:p>
            <a:r>
              <a:rPr lang="en-US" sz="2400" dirty="0"/>
              <a:t>Negotiations kick off</a:t>
            </a:r>
          </a:p>
          <a:p>
            <a:endParaRPr lang="en-US" dirty="0"/>
          </a:p>
          <a:p>
            <a:pPr marL="0" indent="0">
              <a:buNone/>
            </a:pPr>
            <a:endParaRPr lang="en-US" dirty="0"/>
          </a:p>
        </p:txBody>
      </p:sp>
      <p:sp>
        <p:nvSpPr>
          <p:cNvPr id="3" name="Content Placeholder 2">
            <a:extLst>
              <a:ext uri="{FF2B5EF4-FFF2-40B4-BE49-F238E27FC236}">
                <a16:creationId xmlns:a16="http://schemas.microsoft.com/office/drawing/2014/main" id="{42973B45-31F5-4A58-81EC-089E206438F3}"/>
              </a:ext>
            </a:extLst>
          </p:cNvPr>
          <p:cNvSpPr>
            <a:spLocks noGrp="1"/>
          </p:cNvSpPr>
          <p:nvPr>
            <p:ph sz="quarter" idx="10"/>
          </p:nvPr>
        </p:nvSpPr>
        <p:spPr/>
        <p:txBody>
          <a:bodyPr/>
          <a:lstStyle/>
          <a:p>
            <a:r>
              <a:rPr lang="en-US" dirty="0"/>
              <a:t>CalACES/CalSAWS Planning Update	</a:t>
            </a:r>
          </a:p>
        </p:txBody>
      </p:sp>
    </p:spTree>
    <p:extLst>
      <p:ext uri="{BB962C8B-B14F-4D97-AF65-F5344CB8AC3E}">
        <p14:creationId xmlns:p14="http://schemas.microsoft.com/office/powerpoint/2010/main" val="994567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7A2090-2698-46F6-AF03-DBDEBBB4E7AA}"/>
              </a:ext>
            </a:extLst>
          </p:cNvPr>
          <p:cNvSpPr>
            <a:spLocks noGrp="1"/>
          </p:cNvSpPr>
          <p:nvPr>
            <p:ph sz="quarter" idx="10"/>
          </p:nvPr>
        </p:nvSpPr>
        <p:spPr/>
        <p:txBody>
          <a:bodyPr/>
          <a:lstStyle/>
          <a:p>
            <a:r>
              <a:rPr lang="en-US" dirty="0"/>
              <a:t>Requirements Details	</a:t>
            </a:r>
          </a:p>
        </p:txBody>
      </p:sp>
      <p:sp>
        <p:nvSpPr>
          <p:cNvPr id="7" name="Content Placeholder 2">
            <a:extLst>
              <a:ext uri="{FF2B5EF4-FFF2-40B4-BE49-F238E27FC236}">
                <a16:creationId xmlns:a16="http://schemas.microsoft.com/office/drawing/2014/main" id="{D2E72C47-4F00-4CA1-A00F-DA1D59D28C52}"/>
              </a:ext>
            </a:extLst>
          </p:cNvPr>
          <p:cNvSpPr>
            <a:spLocks noGrp="1"/>
          </p:cNvSpPr>
          <p:nvPr>
            <p:ph sz="quarter" idx="11"/>
          </p:nvPr>
        </p:nvSpPr>
        <p:spPr>
          <a:xfrm>
            <a:off x="619125" y="914400"/>
            <a:ext cx="8340601" cy="5243513"/>
          </a:xfrm>
        </p:spPr>
        <p:txBody>
          <a:bodyPr>
            <a:normAutofit/>
          </a:bodyPr>
          <a:lstStyle/>
          <a:p>
            <a:pPr marL="0" indent="0">
              <a:buNone/>
            </a:pPr>
            <a:r>
              <a:rPr lang="en-US" sz="2200" dirty="0"/>
              <a:t>Initial Statement of Requirements Completed July 11, 2018</a:t>
            </a:r>
          </a:p>
          <a:p>
            <a:pPr marL="0" indent="0">
              <a:buNone/>
            </a:pPr>
            <a:endParaRPr lang="en-US" sz="2200" dirty="0"/>
          </a:p>
          <a:p>
            <a:pPr marL="0" indent="0">
              <a:buNone/>
            </a:pPr>
            <a:r>
              <a:rPr lang="en-US" sz="2200" dirty="0"/>
              <a:t>Sources of Updates</a:t>
            </a:r>
          </a:p>
          <a:p>
            <a:pPr lvl="1"/>
            <a:r>
              <a:rPr lang="en-US" sz="2200" dirty="0"/>
              <a:t>Review by CalWIN</a:t>
            </a:r>
          </a:p>
          <a:p>
            <a:pPr lvl="1"/>
            <a:r>
              <a:rPr lang="en-US" sz="2200" dirty="0"/>
              <a:t>Requirements Gathering</a:t>
            </a:r>
          </a:p>
          <a:p>
            <a:pPr lvl="1"/>
            <a:r>
              <a:rPr lang="en-US" sz="2200" dirty="0"/>
              <a:t>Technical Review</a:t>
            </a:r>
          </a:p>
          <a:p>
            <a:pPr lvl="1"/>
            <a:r>
              <a:rPr lang="en-US" sz="2200" dirty="0"/>
              <a:t>Non-Functional Review</a:t>
            </a:r>
          </a:p>
          <a:p>
            <a:pPr lvl="1"/>
            <a:r>
              <a:rPr lang="en-US" sz="2200" dirty="0"/>
              <a:t>Migration Planning Review</a:t>
            </a:r>
          </a:p>
          <a:p>
            <a:pPr lvl="1"/>
            <a:r>
              <a:rPr lang="en-US" sz="2200" dirty="0"/>
              <a:t>User Labs</a:t>
            </a:r>
          </a:p>
          <a:p>
            <a:pPr lvl="1"/>
            <a:r>
              <a:rPr lang="en-US" sz="2200" dirty="0"/>
              <a:t>Implemented Requirements</a:t>
            </a:r>
          </a:p>
          <a:p>
            <a:pPr lvl="1"/>
            <a:r>
              <a:rPr lang="en-US" sz="2200" dirty="0"/>
              <a:t>Updated Requirements</a:t>
            </a:r>
          </a:p>
          <a:p>
            <a:pPr lvl="1"/>
            <a:r>
              <a:rPr lang="en-US" sz="2200" dirty="0"/>
              <a:t>Consolidated Requirements</a:t>
            </a:r>
          </a:p>
          <a:p>
            <a:pPr lvl="1"/>
            <a:endParaRPr lang="en-US" dirty="0"/>
          </a:p>
          <a:p>
            <a:pPr lvl="1"/>
            <a:endParaRPr lang="en-US" dirty="0"/>
          </a:p>
        </p:txBody>
      </p:sp>
    </p:spTree>
    <p:extLst>
      <p:ext uri="{BB962C8B-B14F-4D97-AF65-F5344CB8AC3E}">
        <p14:creationId xmlns:p14="http://schemas.microsoft.com/office/powerpoint/2010/main" val="3189279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22" y="727103"/>
            <a:ext cx="8738260" cy="5798388"/>
          </a:xfrm>
          <a:noFill/>
        </p:spPr>
        <p:txBody>
          <a:bodyPr>
            <a:normAutofit/>
          </a:bodyPr>
          <a:lstStyle/>
          <a:p>
            <a:pPr>
              <a:spcBef>
                <a:spcPts val="600"/>
              </a:spcBef>
              <a:spcAft>
                <a:spcPts val="600"/>
              </a:spcAft>
            </a:pPr>
            <a:r>
              <a:rPr lang="en-US" sz="2000" dirty="0">
                <a:solidFill>
                  <a:prstClr val="black">
                    <a:lumMod val="95000"/>
                    <a:lumOff val="5000"/>
                  </a:prstClr>
                </a:solidFill>
              </a:rPr>
              <a:t>Functional Requirements</a:t>
            </a:r>
          </a:p>
          <a:p>
            <a:pPr marL="457200" lvl="1" indent="0">
              <a:spcBef>
                <a:spcPts val="600"/>
              </a:spcBef>
              <a:spcAft>
                <a:spcPts val="600"/>
              </a:spcAft>
              <a:buNone/>
            </a:pPr>
            <a:endParaRPr lang="en-US" sz="1900" dirty="0">
              <a:solidFill>
                <a:prstClr val="black">
                  <a:lumMod val="95000"/>
                  <a:lumOff val="5000"/>
                </a:prstClr>
              </a:solidFill>
            </a:endParaRPr>
          </a:p>
        </p:txBody>
      </p:sp>
      <p:sp>
        <p:nvSpPr>
          <p:cNvPr id="3" name="Content Placeholder 2"/>
          <p:cNvSpPr>
            <a:spLocks noGrp="1"/>
          </p:cNvSpPr>
          <p:nvPr>
            <p:ph sz="quarter" idx="10"/>
          </p:nvPr>
        </p:nvSpPr>
        <p:spPr/>
        <p:txBody>
          <a:bodyPr/>
          <a:lstStyle/>
          <a:p>
            <a:r>
              <a:rPr lang="en-US" dirty="0" err="1"/>
              <a:t>CalSAWS</a:t>
            </a:r>
            <a:r>
              <a:rPr lang="en-US" dirty="0"/>
              <a:t> DD&amp;I Requirements Summary</a:t>
            </a:r>
          </a:p>
        </p:txBody>
      </p:sp>
      <p:pic>
        <p:nvPicPr>
          <p:cNvPr id="5" name="Picture 4"/>
          <p:cNvPicPr>
            <a:picLocks noChangeAspect="1"/>
          </p:cNvPicPr>
          <p:nvPr/>
        </p:nvPicPr>
        <p:blipFill>
          <a:blip r:embed="rId3"/>
          <a:stretch>
            <a:fillRect/>
          </a:stretch>
        </p:blipFill>
        <p:spPr>
          <a:xfrm>
            <a:off x="539841" y="1164463"/>
            <a:ext cx="7966849" cy="5112916"/>
          </a:xfrm>
          <a:prstGeom prst="rect">
            <a:avLst/>
          </a:prstGeom>
        </p:spPr>
      </p:pic>
    </p:spTree>
    <p:extLst>
      <p:ext uri="{BB962C8B-B14F-4D97-AF65-F5344CB8AC3E}">
        <p14:creationId xmlns:p14="http://schemas.microsoft.com/office/powerpoint/2010/main" val="1203296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7.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8.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24.xml><?xml version="1.0" encoding="utf-8"?>
<p:tagLst xmlns:a="http://schemas.openxmlformats.org/drawingml/2006/main" xmlns:r="http://schemas.openxmlformats.org/officeDocument/2006/relationships" xmlns:p="http://schemas.openxmlformats.org/presentationml/2006/main">
  <p:tag name="NAME" val="Moon"/>
</p:tagLst>
</file>

<file path=ppt/tags/tag25.xml><?xml version="1.0" encoding="utf-8"?>
<p:tagLst xmlns:a="http://schemas.openxmlformats.org/drawingml/2006/main" xmlns:r="http://schemas.openxmlformats.org/officeDocument/2006/relationships" xmlns:p="http://schemas.openxmlformats.org/presentationml/2006/main">
  <p:tag name="NAME" val="Moon"/>
</p:tagLst>
</file>

<file path=ppt/tags/tag26.xml><?xml version="1.0" encoding="utf-8"?>
<p:tagLst xmlns:a="http://schemas.openxmlformats.org/drawingml/2006/main" xmlns:r="http://schemas.openxmlformats.org/officeDocument/2006/relationships" xmlns:p="http://schemas.openxmlformats.org/presentationml/2006/main">
  <p:tag name="NAME" val="Moon"/>
</p:tagLst>
</file>

<file path=ppt/tags/tag27.xml><?xml version="1.0" encoding="utf-8"?>
<p:tagLst xmlns:a="http://schemas.openxmlformats.org/drawingml/2006/main" xmlns:r="http://schemas.openxmlformats.org/officeDocument/2006/relationships" xmlns:p="http://schemas.openxmlformats.org/presentationml/2006/main">
  <p:tag name="NAME" val="Moon"/>
</p:tagLst>
</file>

<file path=ppt/tags/tag28.xml><?xml version="1.0" encoding="utf-8"?>
<p:tagLst xmlns:a="http://schemas.openxmlformats.org/drawingml/2006/main" xmlns:r="http://schemas.openxmlformats.org/officeDocument/2006/relationships" xmlns:p="http://schemas.openxmlformats.org/presentationml/2006/main">
  <p:tag name="NAME" val="Moon"/>
</p:tagLst>
</file>

<file path=ppt/tags/tag29.xml><?xml version="1.0" encoding="utf-8"?>
<p:tagLst xmlns:a="http://schemas.openxmlformats.org/drawingml/2006/main" xmlns:r="http://schemas.openxmlformats.org/officeDocument/2006/relationships" xmlns:p="http://schemas.openxmlformats.org/presentationml/2006/main">
  <p:tag name="NAME" val="Moon"/>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1.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2.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3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4.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3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36.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3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heme/theme1.xml><?xml version="1.0" encoding="utf-8"?>
<a:theme xmlns:a="http://schemas.openxmlformats.org/drawingml/2006/main" name="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ullet Points_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alAces_CF_QCF012 v1">
  <a:themeElements>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fontScheme name="Custom 18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noFill/>
        </a:ln>
      </a:spPr>
      <a:bodyPr rtlCol="0" anchor="ctr"/>
      <a:lstStyle>
        <a:defPPr algn="ctr">
          <a:defRPr sz="1600" b="1" dirty="0" err="1" smtClean="0">
            <a:solidFill>
              <a:schemeClr val="accent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alAces_CF_QCF012 v1.potx" id="{0AA464A3-8358-4BB1-AF27-A8D6350BB17C}" vid="{45C07D6C-D13F-4D4B-8589-A7D788A6F9C4}"/>
    </a:ext>
  </a:extLst>
</a:theme>
</file>

<file path=ppt/theme/theme5.xml><?xml version="1.0" encoding="utf-8"?>
<a:theme xmlns:a="http://schemas.openxmlformats.org/drawingml/2006/main" name="1_CalAces_CF_QCF012 v1">
  <a:themeElements>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fontScheme name="Custom 18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noFill/>
        </a:ln>
      </a:spPr>
      <a:bodyPr rtlCol="0" anchor="ctr"/>
      <a:lstStyle>
        <a:defPPr algn="ctr">
          <a:defRPr sz="1600" b="1" dirty="0" err="1" smtClean="0">
            <a:solidFill>
              <a:schemeClr val="accent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alAces_CF_QCF012 v1.potx" id="{0AA464A3-8358-4BB1-AF27-A8D6350BB17C}" vid="{45C07D6C-D13F-4D4B-8589-A7D788A6F9C4}"/>
    </a:ext>
  </a:extLst>
</a:theme>
</file>

<file path=ppt/theme/theme6.xml><?xml version="1.0" encoding="utf-8"?>
<a:theme xmlns:a="http://schemas.openxmlformats.org/drawingml/2006/main" name="Sales training presentation">
  <a:themeElements>
    <a:clrScheme name="Custom 4">
      <a:dk1>
        <a:sysClr val="windowText" lastClr="000000"/>
      </a:dk1>
      <a:lt1>
        <a:sysClr val="window" lastClr="FFFFFF"/>
      </a:lt1>
      <a:dk2>
        <a:srgbClr val="000099"/>
      </a:dk2>
      <a:lt2>
        <a:srgbClr val="B4DCFA"/>
      </a:lt2>
      <a:accent1>
        <a:srgbClr val="FF8021"/>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7.xml><?xml version="1.0" encoding="utf-8"?>
<a:theme xmlns:a="http://schemas.openxmlformats.org/drawingml/2006/main" name="1_Sales training presentation">
  <a:themeElements>
    <a:clrScheme name="Custom 1">
      <a:dk1>
        <a:sysClr val="windowText" lastClr="000000"/>
      </a:dk1>
      <a:lt1>
        <a:sysClr val="window" lastClr="FFFFFF"/>
      </a:lt1>
      <a:dk2>
        <a:srgbClr val="000099"/>
      </a:dk2>
      <a:lt2>
        <a:srgbClr val="B4DCFA"/>
      </a:lt2>
      <a:accent1>
        <a:srgbClr val="FF9933"/>
      </a:accent1>
      <a:accent2>
        <a:srgbClr val="5ECCF3"/>
      </a:accent2>
      <a:accent3>
        <a:srgbClr val="A7EA52"/>
      </a:accent3>
      <a:accent4>
        <a:srgbClr val="5DCEAF"/>
      </a:accent4>
      <a:accent5>
        <a:srgbClr val="FF9933"/>
      </a:accent5>
      <a:accent6>
        <a:srgbClr val="F14124"/>
      </a:accent6>
      <a:hlink>
        <a:srgbClr val="2828FE"/>
      </a:hlink>
      <a:folHlink>
        <a:srgbClr val="11B2EB"/>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8.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908E0D9-A2A0-4A5B-9C09-19886B02068B}"/>
</file>

<file path=customXml/itemProps2.xml><?xml version="1.0" encoding="utf-8"?>
<ds:datastoreItem xmlns:ds="http://schemas.openxmlformats.org/officeDocument/2006/customXml" ds:itemID="{C1EC53D7-5D5E-4B24-89B9-7A7CA16DC78E}"/>
</file>

<file path=customXml/itemProps3.xml><?xml version="1.0" encoding="utf-8"?>
<ds:datastoreItem xmlns:ds="http://schemas.openxmlformats.org/officeDocument/2006/customXml" ds:itemID="{66389796-C355-44CA-9797-45EAE2D9D11E}"/>
</file>

<file path=docProps/app.xml><?xml version="1.0" encoding="utf-8"?>
<Properties xmlns="http://schemas.openxmlformats.org/officeDocument/2006/extended-properties" xmlns:vt="http://schemas.openxmlformats.org/officeDocument/2006/docPropsVTypes">
  <Template>Office Theme</Template>
  <TotalTime>0</TotalTime>
  <Words>2920</Words>
  <Application>Microsoft Office PowerPoint</Application>
  <PresentationFormat>On-screen Show (4:3)</PresentationFormat>
  <Paragraphs>543</Paragraphs>
  <Slides>46</Slides>
  <Notes>11</Notes>
  <HiddenSlides>0</HiddenSlides>
  <MMClips>0</MMClips>
  <ScaleCrop>false</ScaleCrop>
  <HeadingPairs>
    <vt:vector size="8" baseType="variant">
      <vt:variant>
        <vt:lpstr>Fonts Used</vt:lpstr>
      </vt:variant>
      <vt:variant>
        <vt:i4>8</vt:i4>
      </vt:variant>
      <vt:variant>
        <vt:lpstr>Theme</vt:lpstr>
      </vt:variant>
      <vt:variant>
        <vt:i4>7</vt:i4>
      </vt:variant>
      <vt:variant>
        <vt:lpstr>Embedded OLE Servers</vt:lpstr>
      </vt:variant>
      <vt:variant>
        <vt:i4>1</vt:i4>
      </vt:variant>
      <vt:variant>
        <vt:lpstr>Slide Titles</vt:lpstr>
      </vt:variant>
      <vt:variant>
        <vt:i4>46</vt:i4>
      </vt:variant>
    </vt:vector>
  </HeadingPairs>
  <TitlesOfParts>
    <vt:vector size="62" baseType="lpstr">
      <vt:lpstr>Acumin Pro Condensed Thin</vt:lpstr>
      <vt:lpstr>Arial</vt:lpstr>
      <vt:lpstr>Arial Narrow</vt:lpstr>
      <vt:lpstr>Calibri</vt:lpstr>
      <vt:lpstr>Calibri Light</vt:lpstr>
      <vt:lpstr>Century Gothic</vt:lpstr>
      <vt:lpstr>Symbol</vt:lpstr>
      <vt:lpstr>Wingdings</vt:lpstr>
      <vt:lpstr>Office</vt:lpstr>
      <vt:lpstr>1_Office</vt:lpstr>
      <vt:lpstr>1_Bullet Points_1</vt:lpstr>
      <vt:lpstr>CalAces_CF_QCF012 v1</vt:lpstr>
      <vt:lpstr>1_CalAces_CF_QCF012 v1</vt:lpstr>
      <vt:lpstr>Sales training presentation</vt:lpstr>
      <vt:lpstr>1_Sales training presentation</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Policy Implementation</vt:lpstr>
      <vt:lpstr>Policy Implementation</vt:lpstr>
      <vt:lpstr>Policy Implementation</vt:lpstr>
      <vt:lpstr>Policy Implementation</vt:lpstr>
      <vt:lpstr>Policy Implementation</vt:lpstr>
      <vt:lpstr>Policy Implementation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Background</vt:lpstr>
      <vt:lpstr>The Top 5</vt:lpstr>
      <vt:lpstr>CalFresh QC Error Rate</vt:lpstr>
      <vt:lpstr>Change Management</vt:lpstr>
      <vt:lpstr>Reports</vt:lpstr>
      <vt:lpstr>Customer Facing Technology </vt:lpstr>
      <vt:lpstr>Disaster CalFresh (DCF) Benefits</vt:lpstr>
      <vt:lpstr>PSC Discussion on Priorities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2017-04-24T20:05:47Z</dcterms:created>
  <dcterms:modified xsi:type="dcterms:W3CDTF">2018-07-13T21:52:25Z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