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slides/slide24.xml" ContentType="application/vnd.openxmlformats-officedocument.presentationml.slide+xml"/>
  <Override PartName="/ppt/presentation.xml" ContentType="application/vnd.openxmlformats-officedocument.presentationml.presentation.main+xml"/>
  <Override PartName="/ppt/slides/slide2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39.xml" ContentType="application/vnd.openxmlformats-officedocument.presentationml.slideLayout+xml"/>
  <Override PartName="/ppt/slideLayouts/slideLayout37.xml" ContentType="application/vnd.openxmlformats-officedocument.presentationml.slideLayout+xml"/>
  <Override PartName="/ppt/slideMasters/slideMaster1.xml" ContentType="application/vnd.openxmlformats-officedocument.presentationml.slideMaster+xml"/>
  <Override PartName="/ppt/slideLayouts/slideLayout35.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36.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theme/theme2.xml" ContentType="application/vnd.openxmlformats-officedocument.theme+xml"/>
  <Override PartName="/ppt/theme/theme7.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12.xml" ContentType="application/vnd.openxmlformats-officedocument.presentationml.tags+xml"/>
  <Override PartName="/ppt/tags/tag13.xml" ContentType="application/vnd.openxmlformats-officedocument.presentationml.tags+xml"/>
  <Override PartName="/docProps/app.xml" ContentType="application/vnd.openxmlformats-officedocument.extended-propertie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21.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 id="2147483715" r:id="rId2"/>
    <p:sldMasterId id="2147483726" r:id="rId3"/>
    <p:sldMasterId id="2147483759" r:id="rId4"/>
    <p:sldMasterId id="2147483763" r:id="rId5"/>
  </p:sldMasterIdLst>
  <p:notesMasterIdLst>
    <p:notesMasterId r:id="rId30"/>
  </p:notesMasterIdLst>
  <p:handoutMasterIdLst>
    <p:handoutMasterId r:id="rId31"/>
  </p:handoutMasterIdLst>
  <p:sldIdLst>
    <p:sldId id="1118" r:id="rId6"/>
    <p:sldId id="1120" r:id="rId7"/>
    <p:sldId id="1154" r:id="rId8"/>
    <p:sldId id="1155" r:id="rId9"/>
    <p:sldId id="1200" r:id="rId10"/>
    <p:sldId id="1129" r:id="rId11"/>
    <p:sldId id="1275" r:id="rId12"/>
    <p:sldId id="1276" r:id="rId13"/>
    <p:sldId id="1277" r:id="rId14"/>
    <p:sldId id="1278" r:id="rId15"/>
    <p:sldId id="1279" r:id="rId16"/>
    <p:sldId id="1280" r:id="rId17"/>
    <p:sldId id="1199" r:id="rId18"/>
    <p:sldId id="1274" r:id="rId19"/>
    <p:sldId id="1262" r:id="rId20"/>
    <p:sldId id="357" r:id="rId21"/>
    <p:sldId id="365" r:id="rId22"/>
    <p:sldId id="354" r:id="rId23"/>
    <p:sldId id="364" r:id="rId24"/>
    <p:sldId id="362" r:id="rId25"/>
    <p:sldId id="358" r:id="rId26"/>
    <p:sldId id="1166" r:id="rId27"/>
    <p:sldId id="1162" r:id="rId28"/>
    <p:sldId id="1117" r:id="rId29"/>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C8"/>
    <a:srgbClr val="5B9BD5"/>
    <a:srgbClr val="464646"/>
    <a:srgbClr val="787878"/>
    <a:srgbClr val="7F7F7F"/>
    <a:srgbClr val="FFFFFF"/>
    <a:srgbClr val="00A9E0"/>
    <a:srgbClr val="EDEDED"/>
    <a:srgbClr val="3B3838"/>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47" autoAdjust="0"/>
    <p:restoredTop sz="94241" autoAdjust="0"/>
  </p:normalViewPr>
  <p:slideViewPr>
    <p:cSldViewPr snapToGrid="0">
      <p:cViewPr varScale="1">
        <p:scale>
          <a:sx n="82" d="100"/>
          <a:sy n="82" d="100"/>
        </p:scale>
        <p:origin x="1075" y="62"/>
      </p:cViewPr>
      <p:guideLst>
        <p:guide orient="horz" pos="2160"/>
        <p:guide pos="2880"/>
      </p:guideLst>
    </p:cSldViewPr>
  </p:slideViewPr>
  <p:outlineViewPr>
    <p:cViewPr>
      <p:scale>
        <a:sx n="33" d="100"/>
        <a:sy n="33" d="100"/>
      </p:scale>
      <p:origin x="0" y="1228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3" d="100"/>
          <a:sy n="53" d="100"/>
        </p:scale>
        <p:origin x="-2844" y="-96"/>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openxmlformats.org/officeDocument/2006/relationships/customXml" Target="../customXml/item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3"/>
            <a:ext cx="2982119"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sz="quarter" idx="1"/>
          </p:nvPr>
        </p:nvSpPr>
        <p:spPr>
          <a:xfrm>
            <a:off x="3898104" y="3"/>
            <a:ext cx="2982119" cy="466435"/>
          </a:xfrm>
          <a:prstGeom prst="rect">
            <a:avLst/>
          </a:prstGeom>
        </p:spPr>
        <p:txBody>
          <a:bodyPr vert="horz" lIns="93176" tIns="46588" rIns="93176" bIns="46588" rtlCol="0"/>
          <a:lstStyle>
            <a:lvl1pPr algn="r">
              <a:defRPr sz="1200"/>
            </a:lvl1pPr>
          </a:lstStyle>
          <a:p>
            <a:fld id="{1BE46C69-C8F1-492E-9316-9AB7C6225AF4}" type="datetimeFigureOut">
              <a:rPr lang="de-DE" smtClean="0"/>
              <a:pPr/>
              <a:t>16.08.2018</a:t>
            </a:fld>
            <a:endParaRPr lang="de-DE"/>
          </a:p>
        </p:txBody>
      </p:sp>
      <p:sp>
        <p:nvSpPr>
          <p:cNvPr id="4" name="Fußzeilenplatzhalter 3"/>
          <p:cNvSpPr>
            <a:spLocks noGrp="1"/>
          </p:cNvSpPr>
          <p:nvPr>
            <p:ph type="ftr" sz="quarter" idx="2"/>
          </p:nvPr>
        </p:nvSpPr>
        <p:spPr>
          <a:xfrm>
            <a:off x="1" y="8829968"/>
            <a:ext cx="2982119" cy="466434"/>
          </a:xfrm>
          <a:prstGeom prst="rect">
            <a:avLst/>
          </a:prstGeom>
        </p:spPr>
        <p:txBody>
          <a:bodyPr vert="horz" lIns="93176" tIns="46588" rIns="93176" bIns="46588" rtlCol="0" anchor="b"/>
          <a:lstStyle>
            <a:lvl1pPr algn="l">
              <a:defRPr sz="1200"/>
            </a:lvl1pPr>
          </a:lstStyle>
          <a:p>
            <a:endParaRPr lang="de-DE"/>
          </a:p>
        </p:txBody>
      </p:sp>
      <p:sp>
        <p:nvSpPr>
          <p:cNvPr id="5" name="Foliennummernplatzhalter 4"/>
          <p:cNvSpPr>
            <a:spLocks noGrp="1"/>
          </p:cNvSpPr>
          <p:nvPr>
            <p:ph type="sldNum" sz="quarter" idx="3"/>
          </p:nvPr>
        </p:nvSpPr>
        <p:spPr>
          <a:xfrm>
            <a:off x="3898104" y="8829968"/>
            <a:ext cx="2982119" cy="466434"/>
          </a:xfrm>
          <a:prstGeom prst="rect">
            <a:avLst/>
          </a:prstGeom>
        </p:spPr>
        <p:txBody>
          <a:bodyPr vert="horz" lIns="93176" tIns="46588" rIns="93176" bIns="46588" rtlCol="0" anchor="b"/>
          <a:lstStyle>
            <a:lvl1pPr algn="r">
              <a:defRPr sz="1200"/>
            </a:lvl1pPr>
          </a:lstStyle>
          <a:p>
            <a:fld id="{6B5E19FD-0356-4E38-81BF-CC2CC5DB7AD8}" type="slidenum">
              <a:rPr lang="de-DE" smtClean="0"/>
              <a:pPr/>
              <a:t>‹#›</a:t>
            </a:fld>
            <a:endParaRPr lang="de-DE"/>
          </a:p>
        </p:txBody>
      </p:sp>
    </p:spTree>
    <p:extLst>
      <p:ext uri="{BB962C8B-B14F-4D97-AF65-F5344CB8AC3E}">
        <p14:creationId xmlns:p14="http://schemas.microsoft.com/office/powerpoint/2010/main" val="1610909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3"/>
            <a:ext cx="2982119"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idx="1"/>
          </p:nvPr>
        </p:nvSpPr>
        <p:spPr>
          <a:xfrm>
            <a:off x="3898104" y="3"/>
            <a:ext cx="2982119" cy="466435"/>
          </a:xfrm>
          <a:prstGeom prst="rect">
            <a:avLst/>
          </a:prstGeom>
        </p:spPr>
        <p:txBody>
          <a:bodyPr vert="horz" lIns="93176" tIns="46588" rIns="93176" bIns="46588" rtlCol="0"/>
          <a:lstStyle>
            <a:lvl1pPr algn="r">
              <a:defRPr sz="1200"/>
            </a:lvl1pPr>
          </a:lstStyle>
          <a:p>
            <a:fld id="{FA48B922-56C9-46FC-9595-9C2DEF7C3E2B}" type="datetimeFigureOut">
              <a:rPr lang="de-DE" smtClean="0"/>
              <a:pPr/>
              <a:t>16.08.2018</a:t>
            </a:fld>
            <a:endParaRPr lang="de-DE"/>
          </a:p>
        </p:txBody>
      </p:sp>
      <p:sp>
        <p:nvSpPr>
          <p:cNvPr id="4" name="Folienbildplatzhalter 3"/>
          <p:cNvSpPr>
            <a:spLocks noGrp="1" noRot="1" noChangeAspect="1"/>
          </p:cNvSpPr>
          <p:nvPr>
            <p:ph type="sldImg" idx="2"/>
          </p:nvPr>
        </p:nvSpPr>
        <p:spPr>
          <a:xfrm>
            <a:off x="1349375" y="1162050"/>
            <a:ext cx="4183063" cy="3138488"/>
          </a:xfrm>
          <a:prstGeom prst="rect">
            <a:avLst/>
          </a:prstGeom>
          <a:noFill/>
          <a:ln w="12700">
            <a:solidFill>
              <a:prstClr val="black"/>
            </a:solidFill>
          </a:ln>
        </p:spPr>
        <p:txBody>
          <a:bodyPr vert="horz" lIns="93176" tIns="46588" rIns="93176" bIns="46588" rtlCol="0" anchor="ctr"/>
          <a:lstStyle/>
          <a:p>
            <a:endParaRPr lang="de-DE"/>
          </a:p>
        </p:txBody>
      </p:sp>
      <p:sp>
        <p:nvSpPr>
          <p:cNvPr id="5" name="Notizenplatzhalter 4"/>
          <p:cNvSpPr>
            <a:spLocks noGrp="1"/>
          </p:cNvSpPr>
          <p:nvPr>
            <p:ph type="body" sz="quarter" idx="3"/>
          </p:nvPr>
        </p:nvSpPr>
        <p:spPr>
          <a:xfrm>
            <a:off x="688182" y="4473893"/>
            <a:ext cx="5505450" cy="3660458"/>
          </a:xfrm>
          <a:prstGeom prst="rect">
            <a:avLst/>
          </a:prstGeom>
        </p:spPr>
        <p:txBody>
          <a:bodyPr vert="horz" lIns="93176" tIns="46588" rIns="93176" bIns="46588"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8829968"/>
            <a:ext cx="2982119" cy="466434"/>
          </a:xfrm>
          <a:prstGeom prst="rect">
            <a:avLst/>
          </a:prstGeom>
        </p:spPr>
        <p:txBody>
          <a:bodyPr vert="horz" lIns="93176" tIns="46588" rIns="93176" bIns="46588" rtlCol="0" anchor="b"/>
          <a:lstStyle>
            <a:lvl1pPr algn="l">
              <a:defRPr sz="1200"/>
            </a:lvl1pPr>
          </a:lstStyle>
          <a:p>
            <a:endParaRPr lang="de-DE"/>
          </a:p>
        </p:txBody>
      </p:sp>
      <p:sp>
        <p:nvSpPr>
          <p:cNvPr id="7" name="Foliennummernplatzhalter 6"/>
          <p:cNvSpPr>
            <a:spLocks noGrp="1"/>
          </p:cNvSpPr>
          <p:nvPr>
            <p:ph type="sldNum" sz="quarter" idx="5"/>
          </p:nvPr>
        </p:nvSpPr>
        <p:spPr>
          <a:xfrm>
            <a:off x="3898104" y="8829968"/>
            <a:ext cx="2982119" cy="466434"/>
          </a:xfrm>
          <a:prstGeom prst="rect">
            <a:avLst/>
          </a:prstGeom>
        </p:spPr>
        <p:txBody>
          <a:bodyPr vert="horz" lIns="93176" tIns="46588" rIns="93176" bIns="46588" rtlCol="0" anchor="b"/>
          <a:lstStyle>
            <a:lvl1pPr algn="r">
              <a:defRPr sz="1200"/>
            </a:lvl1pPr>
          </a:lstStyle>
          <a:p>
            <a:fld id="{A8D1544D-F39A-4F55-BC21-9BE909A9BACC}" type="slidenum">
              <a:rPr lang="de-DE" smtClean="0"/>
              <a:pPr/>
              <a:t>‹#›</a:t>
            </a:fld>
            <a:endParaRPr lang="de-DE"/>
          </a:p>
        </p:txBody>
      </p:sp>
    </p:spTree>
    <p:extLst>
      <p:ext uri="{BB962C8B-B14F-4D97-AF65-F5344CB8AC3E}">
        <p14:creationId xmlns:p14="http://schemas.microsoft.com/office/powerpoint/2010/main" val="839223166"/>
      </p:ext>
    </p:extLst>
  </p:cSld>
  <p:clrMap bg1="lt1" tx1="dk1" bg2="lt2" tx2="dk2" accent1="accent1" accent2="accent2" accent3="accent3" accent4="accent4" accent5="accent5" accent6="accent6" hlink="hlink" folHlink="folHlink"/>
  <p:notesStyle>
    <a:lvl1pPr marL="0" algn="l" defTabSz="767789" rtl="0" eaLnBrk="1" latinLnBrk="0" hangingPunct="1">
      <a:defRPr sz="1008" kern="1200">
        <a:solidFill>
          <a:schemeClr val="tx1"/>
        </a:solidFill>
        <a:latin typeface="+mn-lt"/>
        <a:ea typeface="+mn-ea"/>
        <a:cs typeface="+mn-cs"/>
      </a:defRPr>
    </a:lvl1pPr>
    <a:lvl2pPr marL="383895" algn="l" defTabSz="767789" rtl="0" eaLnBrk="1" latinLnBrk="0" hangingPunct="1">
      <a:defRPr sz="1008" kern="1200">
        <a:solidFill>
          <a:schemeClr val="tx1"/>
        </a:solidFill>
        <a:latin typeface="+mn-lt"/>
        <a:ea typeface="+mn-ea"/>
        <a:cs typeface="+mn-cs"/>
      </a:defRPr>
    </a:lvl2pPr>
    <a:lvl3pPr marL="767789" algn="l" defTabSz="767789" rtl="0" eaLnBrk="1" latinLnBrk="0" hangingPunct="1">
      <a:defRPr sz="1008" kern="1200">
        <a:solidFill>
          <a:schemeClr val="tx1"/>
        </a:solidFill>
        <a:latin typeface="+mn-lt"/>
        <a:ea typeface="+mn-ea"/>
        <a:cs typeface="+mn-cs"/>
      </a:defRPr>
    </a:lvl3pPr>
    <a:lvl4pPr marL="1151683" algn="l" defTabSz="767789" rtl="0" eaLnBrk="1" latinLnBrk="0" hangingPunct="1">
      <a:defRPr sz="1008" kern="1200">
        <a:solidFill>
          <a:schemeClr val="tx1"/>
        </a:solidFill>
        <a:latin typeface="+mn-lt"/>
        <a:ea typeface="+mn-ea"/>
        <a:cs typeface="+mn-cs"/>
      </a:defRPr>
    </a:lvl4pPr>
    <a:lvl5pPr marL="1535578" algn="l" defTabSz="767789" rtl="0" eaLnBrk="1" latinLnBrk="0" hangingPunct="1">
      <a:defRPr sz="1008" kern="1200">
        <a:solidFill>
          <a:schemeClr val="tx1"/>
        </a:solidFill>
        <a:latin typeface="+mn-lt"/>
        <a:ea typeface="+mn-ea"/>
        <a:cs typeface="+mn-cs"/>
      </a:defRPr>
    </a:lvl5pPr>
    <a:lvl6pPr marL="1919472" algn="l" defTabSz="767789" rtl="0" eaLnBrk="1" latinLnBrk="0" hangingPunct="1">
      <a:defRPr sz="1008" kern="1200">
        <a:solidFill>
          <a:schemeClr val="tx1"/>
        </a:solidFill>
        <a:latin typeface="+mn-lt"/>
        <a:ea typeface="+mn-ea"/>
        <a:cs typeface="+mn-cs"/>
      </a:defRPr>
    </a:lvl6pPr>
    <a:lvl7pPr marL="2303367" algn="l" defTabSz="767789" rtl="0" eaLnBrk="1" latinLnBrk="0" hangingPunct="1">
      <a:defRPr sz="1008" kern="1200">
        <a:solidFill>
          <a:schemeClr val="tx1"/>
        </a:solidFill>
        <a:latin typeface="+mn-lt"/>
        <a:ea typeface="+mn-ea"/>
        <a:cs typeface="+mn-cs"/>
      </a:defRPr>
    </a:lvl7pPr>
    <a:lvl8pPr marL="2687261" algn="l" defTabSz="767789" rtl="0" eaLnBrk="1" latinLnBrk="0" hangingPunct="1">
      <a:defRPr sz="1008" kern="1200">
        <a:solidFill>
          <a:schemeClr val="tx1"/>
        </a:solidFill>
        <a:latin typeface="+mn-lt"/>
        <a:ea typeface="+mn-ea"/>
        <a:cs typeface="+mn-cs"/>
      </a:defRPr>
    </a:lvl8pPr>
    <a:lvl9pPr marL="3071156" algn="l" defTabSz="767789" rtl="0" eaLnBrk="1" latinLnBrk="0" hangingPunct="1">
      <a:defRPr sz="100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9.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0.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1.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3" name="TextBox 9"/>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sp>
        <p:nvSpPr>
          <p:cNvPr id="2" name="Interaktive Schaltfläche: Nächste(r) oder Weiter 1">
            <a:hlinkClick r:id="" action="ppaction://hlinkshowjump?jump=nextslide" highlightClick="1"/>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245719" y="914400"/>
            <a:ext cx="8431937" cy="5243513"/>
          </a:xfrm>
          <a:prstGeom prst="rect">
            <a:avLst/>
          </a:prstGeom>
        </p:spPr>
        <p:txBody>
          <a:bodyPr/>
          <a:lstStyle>
            <a:lvl1pPr marL="514350" indent="-514350">
              <a:buFont typeface="+mj-lt"/>
              <a:buAutoNum type="arabicParenR"/>
              <a:defRPr sz="1800" baseline="0">
                <a:solidFill>
                  <a:schemeClr val="tx1">
                    <a:lumMod val="95000"/>
                    <a:lumOff val="5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dirty="0"/>
              <a:t>Click to edit Master text styles</a:t>
            </a:r>
          </a:p>
        </p:txBody>
      </p:sp>
      <p:sp>
        <p:nvSpPr>
          <p:cNvPr id="11"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5"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6"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7"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chemeClr val="tx1">
                    <a:lumMod val="95000"/>
                    <a:lumOff val="5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feld 5">
            <a:extLst>
              <a:ext uri="{FF2B5EF4-FFF2-40B4-BE49-F238E27FC236}">
                <a16:creationId xmlns:a16="http://schemas.microsoft.com/office/drawing/2014/main" id="{A2F3EF46-4072-42CB-A34F-1488324FBBE0}"/>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1" name="Gerade Verbindung 10">
            <a:extLst>
              <a:ext uri="{FF2B5EF4-FFF2-40B4-BE49-F238E27FC236}">
                <a16:creationId xmlns:a16="http://schemas.microsoft.com/office/drawing/2014/main" id="{E8BFDF07-DB98-4EDD-9CCE-C8D52FB4999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4">
            <a:extLst>
              <a:ext uri="{FF2B5EF4-FFF2-40B4-BE49-F238E27FC236}">
                <a16:creationId xmlns:a16="http://schemas.microsoft.com/office/drawing/2014/main" id="{D68CB096-4E38-4A94-A442-92CE9DA863A5}"/>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0"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3"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6" name="Textfeld 5">
            <a:extLst>
              <a:ext uri="{FF2B5EF4-FFF2-40B4-BE49-F238E27FC236}">
                <a16:creationId xmlns:a16="http://schemas.microsoft.com/office/drawing/2014/main" id="{EC7E9480-3940-4A03-9113-07D1E01CA42F}"/>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4" name="Gerade Verbindung 10">
            <a:extLst>
              <a:ext uri="{FF2B5EF4-FFF2-40B4-BE49-F238E27FC236}">
                <a16:creationId xmlns:a16="http://schemas.microsoft.com/office/drawing/2014/main" id="{0AB0F771-59D0-44FC-8395-CFE3ECC331F5}"/>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5" name="Content Placeholder 4">
            <a:extLst>
              <a:ext uri="{FF2B5EF4-FFF2-40B4-BE49-F238E27FC236}">
                <a16:creationId xmlns:a16="http://schemas.microsoft.com/office/drawing/2014/main" id="{B2356887-AE11-4286-830B-BBDE0B0EFE87}"/>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1"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Gerade Verbindung 10">
            <a:extLst>
              <a:ext uri="{FF2B5EF4-FFF2-40B4-BE49-F238E27FC236}">
                <a16:creationId xmlns:a16="http://schemas.microsoft.com/office/drawing/2014/main" id="{FF414825-12BE-40E5-A2E2-00DDC85CC40D}"/>
              </a:ext>
            </a:extLst>
          </p:cNvPr>
          <p:cNvCxnSpPr/>
          <p:nvPr userDrawn="1"/>
        </p:nvCxnSpPr>
        <p:spPr>
          <a:xfrm>
            <a:off x="32893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0"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5"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6"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lank_1">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feld 5">
            <a:extLst>
              <a:ext uri="{FF2B5EF4-FFF2-40B4-BE49-F238E27FC236}">
                <a16:creationId xmlns:a16="http://schemas.microsoft.com/office/drawing/2014/main" id="{109982B1-B010-4102-B032-C1BB29686333}"/>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0" name="Gerade Verbindung 10">
            <a:extLst>
              <a:ext uri="{FF2B5EF4-FFF2-40B4-BE49-F238E27FC236}">
                <a16:creationId xmlns:a16="http://schemas.microsoft.com/office/drawing/2014/main" id="{A4EF0E56-D27E-48B6-8DAE-1CD06408EB5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4">
            <a:extLst>
              <a:ext uri="{FF2B5EF4-FFF2-40B4-BE49-F238E27FC236}">
                <a16:creationId xmlns:a16="http://schemas.microsoft.com/office/drawing/2014/main" id="{DF3BE672-D3E8-404D-9806-00F7D19BD20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amp; Footer">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lank_2">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2317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204739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523875" y="259401"/>
            <a:ext cx="2730906"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908255"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640080" y="914400"/>
            <a:ext cx="8037576" cy="5243513"/>
          </a:xfrm>
          <a:prstGeom prst="rect">
            <a:avLst/>
          </a:prstGeom>
        </p:spPr>
        <p:txBody>
          <a:bodyPr/>
          <a:lstStyle>
            <a:lvl1pPr marL="514350" indent="-514350">
              <a:buFont typeface="+mj-lt"/>
              <a:buAutoNum type="arabicParenR"/>
              <a:defRPr sz="1800" baseline="0">
                <a:solidFill>
                  <a:srgbClr val="464646"/>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2002558" y="271485"/>
            <a:ext cx="5647527"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81622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6101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184275" y="914400"/>
            <a:ext cx="8775451" cy="5243513"/>
          </a:xfrm>
          <a:prstGeom prst="rect">
            <a:avLst/>
          </a:prstGeom>
        </p:spPr>
        <p:txBody>
          <a:bodyPr/>
          <a:lstStyle>
            <a:lvl1pPr marL="514350" indent="-514350">
              <a:buFont typeface="+mj-lt"/>
              <a:buAutoNum type="arabicParenR"/>
              <a:defRPr sz="1800" baseline="0">
                <a:solidFill>
                  <a:schemeClr val="bg1">
                    <a:lumMod val="10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691753" y="271485"/>
            <a:ext cx="6574613"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rgbClr val="464646"/>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707283" y="271485"/>
            <a:ext cx="5659611"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7994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07283" y="271485"/>
            <a:ext cx="5655583"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2682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01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707283" y="271485"/>
            <a:ext cx="5663639"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43579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965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640080" y="914400"/>
            <a:ext cx="8037576" cy="5239512"/>
          </a:xfrm>
          <a:prstGeom prst="rect">
            <a:avLst/>
          </a:prstGeom>
        </p:spPr>
        <p:txBody>
          <a:bodyPr/>
          <a:lstStyle>
            <a:lvl1pPr marL="285750" indent="-285750">
              <a:buFont typeface="Wingdings" panose="05000000000000000000" pitchFamily="2" charset="2"/>
              <a:buChar char="Ü"/>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2" name="Textfeld 5">
            <a:extLst>
              <a:ext uri="{FF2B5EF4-FFF2-40B4-BE49-F238E27FC236}">
                <a16:creationId xmlns:a16="http://schemas.microsoft.com/office/drawing/2014/main" id="{68AE8A40-59BA-4667-A7BB-7691F13E715D}"/>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3" name="Gerade Verbindung 10">
            <a:extLst>
              <a:ext uri="{FF2B5EF4-FFF2-40B4-BE49-F238E27FC236}">
                <a16:creationId xmlns:a16="http://schemas.microsoft.com/office/drawing/2014/main" id="{BF2E1EEF-3874-47C1-9809-138CE86DC65E}"/>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4">
            <a:extLst>
              <a:ext uri="{FF2B5EF4-FFF2-40B4-BE49-F238E27FC236}">
                <a16:creationId xmlns:a16="http://schemas.microsoft.com/office/drawing/2014/main" id="{C451CB0B-1C80-4048-8C48-CE3C9B4BA586}"/>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26141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Columns with Bullet Poi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8D6808-68E9-48E5-A692-6DB909B47AA1}"/>
              </a:ext>
            </a:extLst>
          </p:cNvPr>
          <p:cNvSpPr>
            <a:spLocks noGrp="1"/>
          </p:cNvSpPr>
          <p:nvPr>
            <p:ph sz="half" idx="1" hasCustomPrompt="1"/>
          </p:nvPr>
        </p:nvSpPr>
        <p:spPr>
          <a:xfrm>
            <a:off x="640080" y="914400"/>
            <a:ext cx="3867150" cy="5239512"/>
          </a:xfrm>
          <a:prstGeom prst="rect">
            <a:avLst/>
          </a:prstGeom>
        </p:spPr>
        <p:txBody>
          <a:bodyPr/>
          <a:lstStyle>
            <a:lvl1pPr>
              <a:defRPr baseline="0">
                <a:solidFill>
                  <a:srgbClr val="464646"/>
                </a:solidFill>
                <a:latin typeface="Century Gothic" panose="020B0502020202020204" pitchFamily="34" charset="0"/>
              </a:defRPr>
            </a:lvl1pPr>
            <a:lvl2pPr>
              <a:defRPr baseline="0">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0B5DC819-C738-49F0-A8F1-C9B3D1F5C030}"/>
              </a:ext>
            </a:extLst>
          </p:cNvPr>
          <p:cNvSpPr>
            <a:spLocks noGrp="1"/>
          </p:cNvSpPr>
          <p:nvPr>
            <p:ph sz="half" idx="2" hasCustomPrompt="1"/>
          </p:nvPr>
        </p:nvSpPr>
        <p:spPr>
          <a:xfrm>
            <a:off x="4648200" y="914400"/>
            <a:ext cx="3867150" cy="5239512"/>
          </a:xfrm>
          <a:prstGeom prst="rect">
            <a:avLst/>
          </a:prstGeom>
        </p:spPr>
        <p:txBody>
          <a:bodyPr/>
          <a:lstStyle>
            <a:lvl1pPr>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3" name="Textfeld 5">
            <a:extLst>
              <a:ext uri="{FF2B5EF4-FFF2-40B4-BE49-F238E27FC236}">
                <a16:creationId xmlns:a16="http://schemas.microsoft.com/office/drawing/2014/main" id="{F6DA65EA-C36B-4F48-8BF4-05D6DCDF2A5C}"/>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4" name="Gerade Verbindung 10">
            <a:extLst>
              <a:ext uri="{FF2B5EF4-FFF2-40B4-BE49-F238E27FC236}">
                <a16:creationId xmlns:a16="http://schemas.microsoft.com/office/drawing/2014/main" id="{7494EC00-4E4F-4009-A7DA-C3DD5C6C21AD}"/>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E1EA4283-4ABE-4271-B7AD-87CCA245B54E}"/>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901231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6172"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621" y="1621"/>
                        <a:ext cx="1619" cy="1619"/>
                      </a:xfrm>
                      <a:prstGeom prst="rect">
                        <a:avLst/>
                      </a:prstGeom>
                    </p:spPr>
                  </p:pic>
                </p:oleObj>
              </mc:Fallback>
            </mc:AlternateContent>
          </a:graphicData>
        </a:graphic>
      </p:graphicFrame>
      <p:sp>
        <p:nvSpPr>
          <p:cNvPr id="13314" name="Title"/>
          <p:cNvSpPr>
            <a:spLocks noGrp="1" noChangeArrowheads="1"/>
          </p:cNvSpPr>
          <p:nvPr>
            <p:ph type="ctrTitle"/>
          </p:nvPr>
        </p:nvSpPr>
        <p:spPr bwMode="auto">
          <a:xfrm>
            <a:off x="547224" y="2024539"/>
            <a:ext cx="6236208" cy="492443"/>
          </a:xfrm>
          <a:prstGeom prst="rect">
            <a:avLst/>
          </a:prstGeom>
        </p:spPr>
        <p:txBody>
          <a:bodyPr wrap="square" anchor="t">
            <a:spAutoFit/>
          </a:bodyPr>
          <a:lstStyle>
            <a:lvl1pPr algn="l">
              <a:defRPr sz="3200" b="1" baseline="0">
                <a:solidFill>
                  <a:srgbClr val="5B9BC8"/>
                </a:solidFill>
                <a:latin typeface="+mj-lt"/>
                <a:ea typeface="+mj-ea"/>
              </a:defRPr>
            </a:lvl1pPr>
          </a:lstStyle>
          <a:p>
            <a:pPr lvl="0" latinLnBrk="0"/>
            <a:r>
              <a:rPr lang="en-US" noProof="0"/>
              <a:t>Click to edit Master title style</a:t>
            </a:r>
            <a:endParaRPr lang="en-US" noProof="0" dirty="0"/>
          </a:p>
        </p:txBody>
      </p:sp>
      <p:sp>
        <p:nvSpPr>
          <p:cNvPr id="13315" name="Subtitle"/>
          <p:cNvSpPr>
            <a:spLocks noGrp="1" noChangeArrowheads="1"/>
          </p:cNvSpPr>
          <p:nvPr>
            <p:ph type="subTitle" idx="1"/>
          </p:nvPr>
        </p:nvSpPr>
        <p:spPr bwMode="auto">
          <a:xfrm>
            <a:off x="547224" y="3563300"/>
            <a:ext cx="6236208" cy="307777"/>
          </a:xfrm>
          <a:prstGeom prst="rect">
            <a:avLst/>
          </a:prstGeom>
        </p:spPr>
        <p:txBody>
          <a:bodyPr wrap="square">
            <a:spAutoFit/>
          </a:bodyPr>
          <a:lstStyle>
            <a:lvl1pPr algn="l">
              <a:defRPr sz="2000" b="0" cap="none" baseline="0">
                <a:solidFill>
                  <a:schemeClr val="accent6"/>
                </a:solidFill>
                <a:latin typeface="+mn-lt"/>
                <a:ea typeface="+mn-ea"/>
              </a:defRPr>
            </a:lvl1pPr>
          </a:lstStyle>
          <a:p>
            <a:pPr lvl="0" latinLnBrk="0"/>
            <a:r>
              <a:rPr lang="en-US" noProof="0"/>
              <a:t>Click to edit Master subtitle style</a:t>
            </a:r>
            <a:endParaRPr lang="en-US" noProof="0" dirty="0"/>
          </a:p>
        </p:txBody>
      </p:sp>
      <p:sp>
        <p:nvSpPr>
          <p:cNvPr id="57" name="Document type" hidden="1"/>
          <p:cNvSpPr txBox="1">
            <a:spLocks noChangeArrowheads="1"/>
          </p:cNvSpPr>
          <p:nvPr/>
        </p:nvSpPr>
        <p:spPr bwMode="auto">
          <a:xfrm>
            <a:off x="547224" y="4917395"/>
            <a:ext cx="62362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l" eaLnBrk="1" hangingPunct="1">
              <a:defRPr/>
            </a:pPr>
            <a:r>
              <a:rPr lang="en-US" sz="1400" b="0" baseline="0" dirty="0">
                <a:solidFill>
                  <a:schemeClr val="accent6"/>
                </a:solidFill>
                <a:latin typeface="+mn-lt"/>
              </a:rPr>
              <a:t>Document type | Date</a:t>
            </a:r>
          </a:p>
        </p:txBody>
      </p:sp>
      <p:sp>
        <p:nvSpPr>
          <p:cNvPr id="6" name="Content Placeholder 1">
            <a:extLst>
              <a:ext uri="{FF2B5EF4-FFF2-40B4-BE49-F238E27FC236}">
                <a16:creationId xmlns:a16="http://schemas.microsoft.com/office/drawing/2014/main" id="{6AFF9870-E835-4C2E-A5C6-78B59EB1DF58}"/>
              </a:ext>
            </a:extLst>
          </p:cNvPr>
          <p:cNvSpPr txBox="1">
            <a:spLocks/>
          </p:cNvSpPr>
          <p:nvPr/>
        </p:nvSpPr>
        <p:spPr>
          <a:xfrm>
            <a:off x="547224" y="679706"/>
            <a:ext cx="8012138" cy="101463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CalACES / CalSAWS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Assessment &amp; Planning</a:t>
            </a:r>
          </a:p>
        </p:txBody>
      </p:sp>
      <p:sp>
        <p:nvSpPr>
          <p:cNvPr id="7" name="Disclaimer">
            <a:extLst>
              <a:ext uri="{FF2B5EF4-FFF2-40B4-BE49-F238E27FC236}">
                <a16:creationId xmlns:a16="http://schemas.microsoft.com/office/drawing/2014/main" id="{106FED67-C50F-4E2E-B83F-0420F585B9B1}"/>
              </a:ext>
            </a:extLst>
          </p:cNvPr>
          <p:cNvSpPr txBox="1"/>
          <p:nvPr/>
        </p:nvSpPr>
        <p:spPr>
          <a:xfrm>
            <a:off x="547223" y="5238557"/>
            <a:ext cx="7939161" cy="861774"/>
          </a:xfrm>
          <a:prstGeom prst="rect">
            <a:avLst/>
          </a:prstGeom>
          <a:noFill/>
        </p:spPr>
        <p:txBody>
          <a:bodyPr vert="horz" wrap="square" lIns="0" tIns="0" rIns="0" bIns="0" rtlCol="0" anchor="b">
            <a:spAutoFit/>
          </a:bodyPr>
          <a:lstStyle/>
          <a:p>
            <a:r>
              <a:rPr lang="en-US" sz="1400" b="1" dirty="0">
                <a:latin typeface="+mj-lt"/>
              </a:rPr>
              <a:t>CONFIDENTIAL DRAFT – DO NOT DISTRIBUTE</a:t>
            </a:r>
            <a:r>
              <a:rPr lang="en-US" sz="1400" dirty="0">
                <a:latin typeface="+mj-lt"/>
              </a:rPr>
              <a:t>
Any use of this material without specific permission of the Project Team is strictly prohibited. This document is commercially sensitive – not to be shared with vendors or any other party outside of project team. </a:t>
            </a:r>
          </a:p>
        </p:txBody>
      </p:sp>
    </p:spTree>
    <p:extLst>
      <p:ext uri="{BB962C8B-B14F-4D97-AF65-F5344CB8AC3E}">
        <p14:creationId xmlns:p14="http://schemas.microsoft.com/office/powerpoint/2010/main" val="3773020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352">
          <p15:clr>
            <a:srgbClr val="FBAE40"/>
          </p15:clr>
        </p15:guide>
        <p15:guide id="2" pos="288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96"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bwMode="auto"/>
        <p:txBody>
          <a:bodyPr/>
          <a:lstStyle/>
          <a:p>
            <a:r>
              <a:rPr lang="en-US"/>
              <a:t>Click to edit Master title style</a:t>
            </a:r>
            <a:endParaRPr lang="en-US" dirty="0"/>
          </a:p>
        </p:txBody>
      </p:sp>
      <p:sp>
        <p:nvSpPr>
          <p:cNvPr id="5" name="Disclaimer">
            <a:extLst>
              <a:ext uri="{FF2B5EF4-FFF2-40B4-BE49-F238E27FC236}">
                <a16:creationId xmlns:a16="http://schemas.microsoft.com/office/drawing/2014/main" id="{FC587D26-4911-43FE-BA14-215D32F8C93B}"/>
              </a:ext>
            </a:extLst>
          </p:cNvPr>
          <p:cNvSpPr txBox="1"/>
          <p:nvPr/>
        </p:nvSpPr>
        <p:spPr>
          <a:xfrm>
            <a:off x="310848" y="6452499"/>
            <a:ext cx="8497249"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701366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5617">
          <p15:clr>
            <a:srgbClr val="F26B43"/>
          </p15:clr>
        </p15:guide>
        <p15:guide id="2" pos="76">
          <p15:clr>
            <a:srgbClr val="F26B43"/>
          </p15:clr>
        </p15:guide>
        <p15:guide id="3" orient="horz" pos="583">
          <p15:clr>
            <a:srgbClr val="F26B43"/>
          </p15:clr>
        </p15:guide>
        <p15:guide id="4" orient="horz" pos="3990">
          <p15:clr>
            <a:srgbClr val="F26B43"/>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20"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
        <p:nvSpPr>
          <p:cNvPr id="5" name="Disclaimer">
            <a:extLst>
              <a:ext uri="{FF2B5EF4-FFF2-40B4-BE49-F238E27FC236}">
                <a16:creationId xmlns:a16="http://schemas.microsoft.com/office/drawing/2014/main" id="{53FF48F8-ADF5-4431-9009-4E31F7337D42}"/>
              </a:ext>
            </a:extLst>
          </p:cNvPr>
          <p:cNvSpPr txBox="1"/>
          <p:nvPr/>
        </p:nvSpPr>
        <p:spPr>
          <a:xfrm>
            <a:off x="310848" y="6452499"/>
            <a:ext cx="8534571"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232750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184275" y="914400"/>
            <a:ext cx="8775450" cy="5243513"/>
          </a:xfrm>
          <a:prstGeom prst="rect">
            <a:avLst/>
          </a:prstGeom>
        </p:spPr>
        <p:txBody>
          <a:bodyPr>
            <a:normAutofit/>
          </a:bodyPr>
          <a:lstStyle>
            <a:lvl1pPr>
              <a:defRPr sz="1800" baseline="0">
                <a:solidFill>
                  <a:schemeClr val="bg1">
                    <a:lumMod val="10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2142639"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5522"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683509" y="271485"/>
            <a:ext cx="6654936"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5EDED018-2C2C-4967-AD1D-CA51F6017C17}" type="datetime1">
              <a:rPr lang="en-US" altLang="en-US" smtClean="0"/>
              <a:t>8/16/2018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253673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58FB689B-8045-4158-932A-49483FB23C36}" type="datetime1">
              <a:rPr lang="en-US" altLang="en-US" smtClean="0"/>
              <a:t>8/16/2018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17945887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516B97C2-FB35-4674-B303-5D21966B1E06}" type="datetime1">
              <a:rPr lang="en-US" altLang="en-US" smtClean="0"/>
              <a:t>8/16/2018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240038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D9BC2062-3C36-4AF9-A80D-F4CEA75B65E7}" type="datetime1">
              <a:rPr lang="en-US" altLang="en-US" smtClean="0"/>
              <a:t>8/16/2018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7974904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6"/>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27600901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A596B79D-DE0B-48DD-8CFC-0FFAE6FEC24A}" type="datetime1">
              <a:rPr lang="en-US" altLang="en-US" smtClean="0"/>
              <a:t>8/16/2018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612450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725824E-E93B-4ECD-8FCC-9238740A3AAC}" type="datetime1">
              <a:rPr lang="en-US" altLang="en-US" smtClean="0"/>
              <a:t>8/16/2018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16332116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9468F5D-B058-4C62-B849-77927185E9F7}" type="datetime1">
              <a:rPr lang="en-US" altLang="en-US" smtClean="0"/>
              <a:t>8/16/2018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22003936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4E2C1672-BD6C-4AEA-AD6A-A4FA2C7F4779}" type="datetime1">
              <a:rPr lang="en-US" altLang="en-US" smtClean="0"/>
              <a:t>8/16/2018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37876141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D78A5809-6542-4A21-8F2B-E12A3F656065}" type="datetime1">
              <a:rPr lang="en-US" altLang="en-US" smtClean="0"/>
              <a:t>8/16/2018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3973680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218358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863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54305" y="271485"/>
            <a:ext cx="6609965"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9805134F-074A-4FAC-8CCC-2120C8DD2350}" type="datetime1">
              <a:rPr lang="en-US" altLang="en-US" smtClean="0"/>
              <a:t>8/16/2018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40650009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BD5819CB-5C3E-4126-97D1-2F8EE367080E}" type="datetime1">
              <a:rPr lang="en-US" altLang="en-US" smtClean="0"/>
              <a:t>8/16/2018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4094164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tx1"/>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25047"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693034" y="271485"/>
            <a:ext cx="6686259" cy="338554"/>
          </a:xfrm>
          <a:prstGeom prst="rect">
            <a:avLst/>
          </a:prstGeom>
        </p:spPr>
        <p:txBody>
          <a:bodyPr lIns="0" rIns="0" anchor="ctr"/>
          <a:lstStyle>
            <a:lvl1pPr>
              <a:defRPr sz="1600" b="1">
                <a:solidFill>
                  <a:schemeClr val="tx1"/>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25D3E0-9A0F-4519-A495-E311797AF0A9}" type="datetimeFigureOut">
              <a:rPr lang="en-US" smtClean="0"/>
              <a:t>8/16/2018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66336-C2D6-4025-A6AA-CEAE32CD243D}" type="slidenum">
              <a:rPr lang="en-US" smtClean="0"/>
              <a:t>‹#›</a:t>
            </a:fld>
            <a:endParaRPr lang="en-US"/>
          </a:p>
        </p:txBody>
      </p:sp>
    </p:spTree>
    <p:extLst>
      <p:ext uri="{BB962C8B-B14F-4D97-AF65-F5344CB8AC3E}">
        <p14:creationId xmlns:p14="http://schemas.microsoft.com/office/powerpoint/2010/main" val="61800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25D3E0-9A0F-4519-A495-E311797AF0A9}" type="datetimeFigureOut">
              <a:rPr lang="en-US" smtClean="0"/>
              <a:t>8/16/2018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66336-C2D6-4025-A6AA-CEAE32CD243D}" type="slidenum">
              <a:rPr lang="en-US" smtClean="0"/>
              <a:t>‹#›</a:t>
            </a:fld>
            <a:endParaRPr lang="en-US"/>
          </a:p>
        </p:txBody>
      </p:sp>
    </p:spTree>
    <p:extLst>
      <p:ext uri="{BB962C8B-B14F-4D97-AF65-F5344CB8AC3E}">
        <p14:creationId xmlns:p14="http://schemas.microsoft.com/office/powerpoint/2010/main" val="1243355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6" Type="http://schemas.openxmlformats.org/officeDocument/2006/relationships/theme" Target="../theme/theme2.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3" Type="http://schemas.openxmlformats.org/officeDocument/2006/relationships/slideLayout" Target="../slideLayouts/slideLayout29.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image" Target="../media/image1.emf"/><Relationship Id="rId2" Type="http://schemas.openxmlformats.org/officeDocument/2006/relationships/slideLayout" Target="../slideLayouts/slideLayout28.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27.xml"/><Relationship Id="rId6" Type="http://schemas.openxmlformats.org/officeDocument/2006/relationships/tags" Target="../tags/tag1.xml"/><Relationship Id="rId11" Type="http://schemas.openxmlformats.org/officeDocument/2006/relationships/tags" Target="../tags/tag6.xml"/><Relationship Id="rId24" Type="http://schemas.openxmlformats.org/officeDocument/2006/relationships/oleObject" Target="../embeddings/oleObject1.bin"/><Relationship Id="rId5" Type="http://schemas.openxmlformats.org/officeDocument/2006/relationships/vmlDrawing" Target="../drawings/vmlDrawing1.vml"/><Relationship Id="rId15" Type="http://schemas.openxmlformats.org/officeDocument/2006/relationships/tags" Target="../tags/tag10.xml"/><Relationship Id="rId23" Type="http://schemas.openxmlformats.org/officeDocument/2006/relationships/tags" Target="../tags/tag18.xml"/><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theme" Target="../theme/theme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theme" Target="../theme/theme5.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693" r:id="rId1"/>
    <p:sldLayoutId id="2147483690" r:id="rId2"/>
    <p:sldLayoutId id="2147483696" r:id="rId3"/>
    <p:sldLayoutId id="2147483694" r:id="rId4"/>
    <p:sldLayoutId id="2147483692" r:id="rId5"/>
    <p:sldLayoutId id="2147483697" r:id="rId6"/>
    <p:sldLayoutId id="2147483695" r:id="rId7"/>
    <p:sldLayoutId id="2147483731" r:id="rId8"/>
    <p:sldLayoutId id="2147483732"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06" r:id="rId9"/>
    <p:sldLayoutId id="2147483707" r:id="rId10"/>
    <p:sldLayoutId id="2147483708" r:id="rId11"/>
    <p:sldLayoutId id="2147483709" r:id="rId12"/>
    <p:sldLayoutId id="2147483710" r:id="rId13"/>
    <p:sldLayoutId id="2147483711" r:id="rId14"/>
    <p:sldLayoutId id="2147483712"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FD6543-4665-4D09-975B-E500615C0587}"/>
              </a:ext>
            </a:extLst>
          </p:cNvPr>
          <p:cNvSpPr>
            <a:spLocks noGrp="1"/>
          </p:cNvSpPr>
          <p:nvPr>
            <p:ph type="body" idx="1"/>
          </p:nvPr>
        </p:nvSpPr>
        <p:spPr>
          <a:xfrm>
            <a:off x="640080" y="914400"/>
            <a:ext cx="8037576" cy="5239512"/>
          </a:xfrm>
          <a:prstGeom prst="rect">
            <a:avLst/>
          </a:prstGeom>
        </p:spPr>
        <p:txBody>
          <a:bodyPr vert="horz" lIns="91440" tIns="45720" rIns="91440" bIns="45720" rtlCol="0">
            <a:normAutofit/>
          </a:bodyPr>
          <a:lstStyle/>
          <a:p>
            <a:pPr lvl="0"/>
            <a:r>
              <a:rPr lang="en-US" dirty="0"/>
              <a:t>First level</a:t>
            </a:r>
          </a:p>
          <a:p>
            <a:pPr lvl="1"/>
            <a:r>
              <a:rPr lang="en-US" dirty="0"/>
              <a:t>Second level</a:t>
            </a:r>
          </a:p>
          <a:p>
            <a:pPr lvl="2"/>
            <a:r>
              <a:rPr lang="en-US" dirty="0"/>
              <a:t>Third level</a:t>
            </a:r>
          </a:p>
        </p:txBody>
      </p:sp>
      <p:sp>
        <p:nvSpPr>
          <p:cNvPr id="7" name="TextBox 9">
            <a:extLst>
              <a:ext uri="{FF2B5EF4-FFF2-40B4-BE49-F238E27FC236}">
                <a16:creationId xmlns:a16="http://schemas.microsoft.com/office/drawing/2014/main" id="{5F21A84E-4DCC-462E-8ADC-6B963768608F}"/>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8" name="Interaktive Schaltfläche: Nächste(r) oder Weiter 1">
            <a:hlinkClick r:id="" action="ppaction://hlinkshowjump?jump=nextslide" highlightClick="1"/>
            <a:extLst>
              <a:ext uri="{FF2B5EF4-FFF2-40B4-BE49-F238E27FC236}">
                <a16:creationId xmlns:a16="http://schemas.microsoft.com/office/drawing/2014/main" id="{3455E179-862E-4171-B29A-094DC0E50EE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9" name="Interaktive Schaltfläche: Nächste(r) oder Weiter 7">
            <a:hlinkClick r:id="" action="ppaction://hlinkshowjump?jump=previousslide" highlightClick="1"/>
            <a:extLst>
              <a:ext uri="{FF2B5EF4-FFF2-40B4-BE49-F238E27FC236}">
                <a16:creationId xmlns:a16="http://schemas.microsoft.com/office/drawing/2014/main" id="{1803DE55-7D3B-4B80-BAE7-FFDFECDE90CD}"/>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a:extLst>
              <a:ext uri="{FF2B5EF4-FFF2-40B4-BE49-F238E27FC236}">
                <a16:creationId xmlns:a16="http://schemas.microsoft.com/office/drawing/2014/main" id="{52158256-C78F-498B-9439-0A4A2A341364}"/>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366972"/>
      </p:ext>
    </p:extLst>
  </p:cSld>
  <p:clrMap bg1="lt1" tx1="dk1" bg2="lt2" tx2="dk2" accent1="accent1" accent2="accent2" accent3="accent3" accent4="accent4" accent5="accent5" accent6="accent6" hlink="hlink" folHlink="folHlink"/>
  <p:sldLayoutIdLst>
    <p:sldLayoutId id="2147483727" r:id="rId1"/>
    <p:sldLayoutId id="2147483728"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12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rgbClr val="464646"/>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rgbClr val="464646"/>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bg2">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5148" name="think-cell Slide" r:id="rId24" imgW="270" imgH="270" progId="TCLayout.ActiveDocument.1">
                  <p:embed/>
                </p:oleObj>
              </mc:Choice>
              <mc:Fallback>
                <p:oleObj name="think-cell Slide" r:id="rId24" imgW="270" imgH="270" progId="TCLayout.ActiveDocument.1">
                  <p:embed/>
                  <p:pic>
                    <p:nvPicPr>
                      <p:cNvPr id="2" name="Object 1" hidden="1"/>
                      <p:cNvPicPr/>
                      <p:nvPr/>
                    </p:nvPicPr>
                    <p:blipFill>
                      <a:blip r:embed="rId25"/>
                      <a:stretch>
                        <a:fillRect/>
                      </a:stretch>
                    </p:blipFill>
                    <p:spPr>
                      <a:xfrm>
                        <a:off x="0" y="0"/>
                        <a:ext cx="161984" cy="161974"/>
                      </a:xfrm>
                      <a:prstGeom prst="rect">
                        <a:avLst/>
                      </a:prstGeom>
                    </p:spPr>
                  </p:pic>
                </p:oleObj>
              </mc:Fallback>
            </mc:AlternateContent>
          </a:graphicData>
        </a:graphic>
      </p:graphicFrame>
      <p:sp>
        <p:nvSpPr>
          <p:cNvPr id="6" name="Rectangle 5" hidden="1"/>
          <p:cNvSpPr/>
          <p:nvPr>
            <p:custDataLst>
              <p:tags r:id="rId7"/>
            </p:custDataLst>
          </p:nvPr>
        </p:nvSpPr>
        <p:spPr bwMode="auto">
          <a:xfrm>
            <a:off x="0" y="0"/>
            <a:ext cx="161984"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1665" dirty="0">
              <a:solidFill>
                <a:srgbClr val="000000"/>
              </a:solidFill>
              <a:sym typeface="Arial" panose="020B0604020202020204" pitchFamily="34" charset="0"/>
            </a:endParaRPr>
          </a:p>
        </p:txBody>
      </p:sp>
      <p:cxnSp>
        <p:nvCxnSpPr>
          <p:cNvPr id="59"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cxnSp>
        <p:nvCxnSpPr>
          <p:cNvPr id="61"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sp>
        <p:nvSpPr>
          <p:cNvPr id="62" name="Textfeld 5">
            <a:extLst>
              <a:ext uri="{FF2B5EF4-FFF2-40B4-BE49-F238E27FC236}">
                <a16:creationId xmlns:a16="http://schemas.microsoft.com/office/drawing/2014/main" id="{45C01C7D-49DC-4FA4-957F-E1FE00988F7C}"/>
              </a:ext>
            </a:extLst>
          </p:cNvPr>
          <p:cNvSpPr txBox="1"/>
          <p:nvPr/>
        </p:nvSpPr>
        <p:spPr>
          <a:xfrm>
            <a:off x="-34713" y="217392"/>
            <a:ext cx="1068867" cy="461665"/>
          </a:xfrm>
          <a:prstGeom prst="rect">
            <a:avLst/>
          </a:prstGeom>
          <a:noFill/>
        </p:spPr>
        <p:txBody>
          <a:bodyPr wrap="square" rtlCol="0" anchor="ctr">
            <a:spAutoFit/>
          </a:bodyPr>
          <a:lstStyle/>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CalACES /</a:t>
            </a:r>
          </a:p>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CalSAWS</a:t>
            </a:r>
            <a:endParaRPr lang="de-DE" sz="1100" dirty="0">
              <a:solidFill>
                <a:srgbClr val="464646">
                  <a:lumMod val="60000"/>
                  <a:lumOff val="40000"/>
                </a:srgbClr>
              </a:solidFill>
              <a:latin typeface="Century Gothic" panose="020B0502020202020204" pitchFamily="34" charset="0"/>
            </a:endParaRPr>
          </a:p>
        </p:txBody>
      </p:sp>
      <p:sp>
        <p:nvSpPr>
          <p:cNvPr id="104" name="Slide Number"/>
          <p:cNvSpPr txBox="1">
            <a:spLocks/>
          </p:cNvSpPr>
          <p:nvPr/>
        </p:nvSpPr>
        <p:spPr bwMode="auto">
          <a:xfrm>
            <a:off x="8813169" y="6627912"/>
            <a:ext cx="157094" cy="153888"/>
          </a:xfrm>
          <a:prstGeom prst="rect">
            <a:avLst/>
          </a:prstGeom>
        </p:spPr>
        <p:txBody>
          <a:bodyPr vert="horz" wrap="none" lIns="0" tIns="0" rIns="0" bIns="0" rtlCol="0" anchor="b">
            <a:spAutoFit/>
          </a:bodyPr>
          <a:lstStyle>
            <a:defPPr>
              <a:defRPr lang="en-US"/>
            </a:defPPr>
            <a:lvl1pPr>
              <a:defRPr sz="1000" baseline="0">
                <a:latin typeface="+mn-lt"/>
              </a:defRPr>
            </a:lvl1pPr>
          </a:lstStyle>
          <a:p>
            <a:pPr algn="r"/>
            <a:fld id="{42C328C1-A84F-4A39-A664-DBA00541A8C6}" type="slidenum">
              <a:rPr lang="en-US" sz="1000" baseline="0" smtClean="0">
                <a:solidFill>
                  <a:schemeClr val="tx1"/>
                </a:solidFill>
                <a:latin typeface="+mn-lt"/>
              </a:rPr>
              <a:pPr algn="r"/>
              <a:t>‹#›</a:t>
            </a:fld>
            <a:endParaRPr lang="en-US" sz="1000" baseline="0" dirty="0">
              <a:solidFill>
                <a:schemeClr val="tx1"/>
              </a:solidFill>
              <a:latin typeface="+mn-lt"/>
            </a:endParaRPr>
          </a:p>
        </p:txBody>
      </p:sp>
      <p:sp>
        <p:nvSpPr>
          <p:cNvPr id="19" name="Title Placeholder 2"/>
          <p:cNvSpPr>
            <a:spLocks noGrp="1" noChangeArrowheads="1"/>
          </p:cNvSpPr>
          <p:nvPr>
            <p:ph type="title"/>
          </p:nvPr>
        </p:nvSpPr>
        <p:spPr bwMode="auto">
          <a:xfrm>
            <a:off x="1034154" y="235954"/>
            <a:ext cx="79361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en-US" noProof="0" dirty="0"/>
          </a:p>
        </p:txBody>
      </p:sp>
      <p:sp>
        <p:nvSpPr>
          <p:cNvPr id="10" name="1. On-page tracker" hidden="1"/>
          <p:cNvSpPr>
            <a:spLocks noChangeArrowheads="1"/>
          </p:cNvSpPr>
          <p:nvPr/>
        </p:nvSpPr>
        <p:spPr bwMode="auto">
          <a:xfrm>
            <a:off x="1034154" y="9525"/>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cap="all" baseline="0" dirty="0">
                <a:solidFill>
                  <a:schemeClr val="accent6"/>
                </a:solidFill>
                <a:latin typeface="+mn-lt"/>
                <a:ea typeface="+mn-ea"/>
              </a:rPr>
              <a:t>Tracker</a:t>
            </a:r>
          </a:p>
        </p:txBody>
      </p:sp>
      <p:sp>
        <p:nvSpPr>
          <p:cNvPr id="11" name="3. Unit of measure" hidden="1"/>
          <p:cNvSpPr txBox="1">
            <a:spLocks noChangeArrowheads="1"/>
          </p:cNvSpPr>
          <p:nvPr/>
        </p:nvSpPr>
        <p:spPr bwMode="auto">
          <a:xfrm>
            <a:off x="1034154" y="559065"/>
            <a:ext cx="793610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dirty="0">
                <a:solidFill>
                  <a:schemeClr val="accent6"/>
                </a:solidFill>
                <a:latin typeface="+mn-lt"/>
                <a:ea typeface="+mn-ea"/>
              </a:rPr>
              <a:t>Unit of measure</a:t>
            </a:r>
          </a:p>
        </p:txBody>
      </p:sp>
      <p:grpSp>
        <p:nvGrpSpPr>
          <p:cNvPr id="7" name="Slide Elements" hidden="1"/>
          <p:cNvGrpSpPr/>
          <p:nvPr/>
        </p:nvGrpSpPr>
        <p:grpSpPr bwMode="auto">
          <a:xfrm>
            <a:off x="174943" y="6422022"/>
            <a:ext cx="8795320" cy="359778"/>
            <a:chOff x="174947" y="6402040"/>
            <a:chExt cx="8796525" cy="359778"/>
          </a:xfrm>
        </p:grpSpPr>
        <p:sp>
          <p:nvSpPr>
            <p:cNvPr id="13" name="4. Footnote"/>
            <p:cNvSpPr txBox="1">
              <a:spLocks noChangeArrowheads="1"/>
            </p:cNvSpPr>
            <p:nvPr/>
          </p:nvSpPr>
          <p:spPr bwMode="auto">
            <a:xfrm>
              <a:off x="174948" y="6402040"/>
              <a:ext cx="87965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dirty="0">
                  <a:solidFill>
                    <a:schemeClr val="tx1"/>
                  </a:solidFill>
                  <a:latin typeface="+mn-lt"/>
                  <a:ea typeface="+mn-ea"/>
                </a:rPr>
                <a:t>1 Footnote</a:t>
              </a:r>
            </a:p>
          </p:txBody>
        </p:sp>
        <p:sp>
          <p:nvSpPr>
            <p:cNvPr id="14" name="5. Source"/>
            <p:cNvSpPr>
              <a:spLocks noChangeArrowheads="1"/>
            </p:cNvSpPr>
            <p:nvPr/>
          </p:nvSpPr>
          <p:spPr bwMode="auto">
            <a:xfrm>
              <a:off x="174947" y="6607930"/>
              <a:ext cx="83701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00" indent="-571500" defTabSz="913526">
                <a:tabLst>
                  <a:tab pos="571500" algn="l"/>
                </a:tabLst>
              </a:pPr>
              <a:r>
                <a:rPr lang="en-US" sz="1000" baseline="0" dirty="0">
                  <a:solidFill>
                    <a:schemeClr val="tx1"/>
                  </a:solidFill>
                  <a:latin typeface="+mn-lt"/>
                  <a:ea typeface="+mn-ea"/>
                </a:rPr>
                <a:t>SOURCE: Source</a:t>
              </a:r>
            </a:p>
          </p:txBody>
        </p:sp>
      </p:grpSp>
      <p:sp>
        <p:nvSpPr>
          <p:cNvPr id="3" name="Text Placeholder 2"/>
          <p:cNvSpPr>
            <a:spLocks noGrp="1"/>
          </p:cNvSpPr>
          <p:nvPr>
            <p:ph type="body" idx="1"/>
          </p:nvPr>
        </p:nvSpPr>
        <p:spPr bwMode="auto">
          <a:xfrm>
            <a:off x="1482156" y="1991016"/>
            <a:ext cx="4389768" cy="1231106"/>
          </a:xfrm>
          <a:prstGeom prst="rect">
            <a:avLst/>
          </a:prstGeom>
        </p:spPr>
        <p:txBody>
          <a:bodyPr vert="horz" lIns="0" tIns="0" rIns="0" bIns="0" rtlCol="0">
            <a:sp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grpSp>
        <p:nvGrpSpPr>
          <p:cNvPr id="15" name="ACET" hidden="1"/>
          <p:cNvGrpSpPr>
            <a:grpSpLocks/>
          </p:cNvGrpSpPr>
          <p:nvPr/>
        </p:nvGrpSpPr>
        <p:grpSpPr bwMode="auto">
          <a:xfrm>
            <a:off x="1482155" y="1405701"/>
            <a:ext cx="4389768" cy="510220"/>
            <a:chOff x="915" y="715"/>
            <a:chExt cx="2686" cy="315"/>
          </a:xfrm>
        </p:grpSpPr>
        <p:cxnSp>
          <p:nvCxnSpPr>
            <p:cNvPr id="16" name="AutoShape 249"/>
            <p:cNvCxnSpPr>
              <a:cxnSpLocks noChangeShapeType="1"/>
              <a:stCxn id="18" idx="4"/>
              <a:endCxn id="18" idx="6"/>
            </p:cNvCxnSpPr>
            <p:nvPr/>
          </p:nvCxnSpPr>
          <p:spPr bwMode="auto">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dirty="0">
                  <a:solidFill>
                    <a:srgbClr val="000000"/>
                  </a:solidFill>
                  <a:latin typeface="+mn-lt"/>
                  <a:ea typeface="+mn-ea"/>
                </a:rPr>
                <a:t>Title</a:t>
              </a:r>
            </a:p>
            <a:p>
              <a:r>
                <a:rPr lang="en-US" sz="1600" baseline="0" dirty="0">
                  <a:solidFill>
                    <a:schemeClr val="accent6"/>
                  </a:solidFill>
                  <a:latin typeface="+mn-lt"/>
                  <a:ea typeface="+mn-ea"/>
                </a:rPr>
                <a:t>Unit of measure</a:t>
              </a:r>
            </a:p>
          </p:txBody>
        </p:sp>
      </p:grpSp>
      <p:grpSp>
        <p:nvGrpSpPr>
          <p:cNvPr id="63" name="LegendBoxes" hidden="1"/>
          <p:cNvGrpSpPr>
            <a:grpSpLocks/>
          </p:cNvGrpSpPr>
          <p:nvPr/>
        </p:nvGrpSpPr>
        <p:grpSpPr bwMode="auto">
          <a:xfrm>
            <a:off x="8143175" y="287598"/>
            <a:ext cx="827088" cy="996951"/>
            <a:chOff x="4936" y="176"/>
            <a:chExt cx="521" cy="628"/>
          </a:xfrm>
        </p:grpSpPr>
        <p:sp>
          <p:nvSpPr>
            <p:cNvPr id="64" name="Legend1"/>
            <p:cNvSpPr>
              <a:spLocks noChangeArrowheads="1"/>
            </p:cNvSpPr>
            <p:nvPr/>
          </p:nvSpPr>
          <p:spPr bwMode="auto">
            <a:xfrm>
              <a:off x="5096" y="17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6" name="Legend2"/>
            <p:cNvSpPr>
              <a:spLocks noChangeArrowheads="1"/>
            </p:cNvSpPr>
            <p:nvPr/>
          </p:nvSpPr>
          <p:spPr bwMode="auto">
            <a:xfrm>
              <a:off x="5096" y="34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8" name="Legend3"/>
            <p:cNvSpPr>
              <a:spLocks noChangeArrowheads="1"/>
            </p:cNvSpPr>
            <p:nvPr/>
          </p:nvSpPr>
          <p:spPr bwMode="auto">
            <a:xfrm>
              <a:off x="5096" y="517"/>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70" name="Legend4"/>
            <p:cNvSpPr>
              <a:spLocks noChangeArrowheads="1"/>
            </p:cNvSpPr>
            <p:nvPr/>
          </p:nvSpPr>
          <p:spPr bwMode="auto">
            <a:xfrm>
              <a:off x="5096" y="688"/>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72" name="LegendLines" hidden="1"/>
          <p:cNvGrpSpPr>
            <a:grpSpLocks/>
          </p:cNvGrpSpPr>
          <p:nvPr/>
        </p:nvGrpSpPr>
        <p:grpSpPr bwMode="auto">
          <a:xfrm>
            <a:off x="7835200" y="287598"/>
            <a:ext cx="1135063" cy="730251"/>
            <a:chOff x="4750" y="176"/>
            <a:chExt cx="71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6" name="Legend1"/>
            <p:cNvSpPr>
              <a:spLocks noChangeArrowheads="1"/>
            </p:cNvSpPr>
            <p:nvPr/>
          </p:nvSpPr>
          <p:spPr bwMode="auto">
            <a:xfrm>
              <a:off x="5104" y="176"/>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7" name="Legend2"/>
            <p:cNvSpPr>
              <a:spLocks noChangeArrowheads="1"/>
            </p:cNvSpPr>
            <p:nvPr/>
          </p:nvSpPr>
          <p:spPr bwMode="auto">
            <a:xfrm>
              <a:off x="5104" y="344"/>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8" name="Legend3"/>
            <p:cNvSpPr>
              <a:spLocks noChangeArrowheads="1"/>
            </p:cNvSpPr>
            <p:nvPr/>
          </p:nvSpPr>
          <p:spPr bwMode="auto">
            <a:xfrm>
              <a:off x="5104" y="520"/>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79" name="LegendMoons" hidden="1"/>
          <p:cNvGrpSpPr/>
          <p:nvPr/>
        </p:nvGrpSpPr>
        <p:grpSpPr bwMode="auto">
          <a:xfrm>
            <a:off x="8075713" y="287598"/>
            <a:ext cx="894550" cy="1306516"/>
            <a:chOff x="7875175" y="286625"/>
            <a:chExt cx="894550" cy="1306516"/>
          </a:xfrm>
        </p:grpSpPr>
        <p:grpSp>
          <p:nvGrpSpPr>
            <p:cNvPr id="80" name="MoonLegend2"/>
            <p:cNvGrpSpPr>
              <a:grpSpLocks noChangeAspect="1"/>
            </p:cNvGrpSpPr>
            <p:nvPr>
              <p:custDataLst>
                <p:tags r:id="rId9"/>
              </p:custDataLst>
            </p:nvPr>
          </p:nvGrpSpPr>
          <p:grpSpPr bwMode="auto">
            <a:xfrm>
              <a:off x="7875175" y="560866"/>
              <a:ext cx="209550" cy="209551"/>
              <a:chOff x="1694" y="2044"/>
              <a:chExt cx="160" cy="160"/>
            </a:xfrm>
          </p:grpSpPr>
          <p:sp>
            <p:nvSpPr>
              <p:cNvPr id="98" name="Oval 41"/>
              <p:cNvSpPr>
                <a:spLocks noChangeAspect="1" noChangeArrowheads="1"/>
              </p:cNvSpPr>
              <p:nvPr>
                <p:custDataLst>
                  <p:tags r:id="rId22"/>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9" name="Arc 42"/>
              <p:cNvSpPr>
                <a:spLocks noChangeAspect="1"/>
              </p:cNvSpPr>
              <p:nvPr>
                <p:custDataLst>
                  <p:tags r:id="rId23"/>
                </p:custDataLst>
              </p:nvPr>
            </p:nvSpPr>
            <p:spPr bwMode="auto">
              <a:xfrm>
                <a:off x="1694" y="2044"/>
                <a:ext cx="160" cy="160"/>
              </a:xfrm>
              <a:prstGeom prst="arc">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1" name="MoonLegend4"/>
            <p:cNvGrpSpPr>
              <a:grpSpLocks noChangeAspect="1"/>
            </p:cNvGrpSpPr>
            <p:nvPr>
              <p:custDataLst>
                <p:tags r:id="rId10"/>
              </p:custDataLst>
            </p:nvPr>
          </p:nvGrpSpPr>
          <p:grpSpPr bwMode="auto">
            <a:xfrm>
              <a:off x="7875175" y="1109348"/>
              <a:ext cx="209550" cy="209551"/>
              <a:chOff x="4495" y="1198"/>
              <a:chExt cx="160" cy="160"/>
            </a:xfrm>
          </p:grpSpPr>
          <p:sp>
            <p:nvSpPr>
              <p:cNvPr id="96" name="Oval 47"/>
              <p:cNvSpPr>
                <a:spLocks noChangeAspect="1" noChangeArrowheads="1"/>
              </p:cNvSpPr>
              <p:nvPr>
                <p:custDataLst>
                  <p:tags r:id="rId20"/>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7" name="Arc 48"/>
              <p:cNvSpPr>
                <a:spLocks noChangeAspect="1"/>
              </p:cNvSpPr>
              <p:nvPr>
                <p:custDataLst>
                  <p:tags r:id="rId21"/>
                </p:custDataLst>
              </p:nvPr>
            </p:nvSpPr>
            <p:spPr bwMode="auto">
              <a:xfrm>
                <a:off x="4495" y="1198"/>
                <a:ext cx="160" cy="160"/>
              </a:xfrm>
              <a:prstGeom prst="arc">
                <a:avLst>
                  <a:gd name="adj1" fmla="val 16200000"/>
                  <a:gd name="adj2" fmla="val 108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2" name="MoonLegend5"/>
            <p:cNvGrpSpPr>
              <a:grpSpLocks noChangeAspect="1"/>
            </p:cNvGrpSpPr>
            <p:nvPr>
              <p:custDataLst>
                <p:tags r:id="rId11"/>
              </p:custDataLst>
            </p:nvPr>
          </p:nvGrpSpPr>
          <p:grpSpPr bwMode="auto">
            <a:xfrm>
              <a:off x="7875175" y="1383590"/>
              <a:ext cx="209550" cy="209551"/>
              <a:chOff x="4495" y="1440"/>
              <a:chExt cx="160" cy="160"/>
            </a:xfrm>
          </p:grpSpPr>
          <p:sp>
            <p:nvSpPr>
              <p:cNvPr id="94" name="Oval 50"/>
              <p:cNvSpPr>
                <a:spLocks noChangeAspect="1" noChangeArrowheads="1"/>
              </p:cNvSpPr>
              <p:nvPr>
                <p:custDataLst>
                  <p:tags r:id="rId18"/>
                </p:custDataLst>
              </p:nvPr>
            </p:nvSpPr>
            <p:spPr bwMode="auto">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5" name="Oval 51"/>
              <p:cNvSpPr>
                <a:spLocks noChangeAspect="1" noChangeArrowheads="1"/>
              </p:cNvSpPr>
              <p:nvPr>
                <p:custDataLst>
                  <p:tags r:id="rId19"/>
                </p:custDataLst>
              </p:nvPr>
            </p:nvSpPr>
            <p:spPr bwMode="auto">
              <a:xfrm>
                <a:off x="4495" y="1440"/>
                <a:ext cx="160" cy="160"/>
              </a:xfrm>
              <a:prstGeom prst="arc">
                <a:avLst>
                  <a:gd name="adj1" fmla="val 16200000"/>
                  <a:gd name="adj2" fmla="val 162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sp>
          <p:nvSpPr>
            <p:cNvPr id="83" name="Legend1"/>
            <p:cNvSpPr>
              <a:spLocks noChangeArrowheads="1"/>
            </p:cNvSpPr>
            <p:nvPr/>
          </p:nvSpPr>
          <p:spPr bwMode="auto">
            <a:xfrm>
              <a:off x="8195850" y="29932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4" name="Legend2"/>
            <p:cNvSpPr>
              <a:spLocks noChangeArrowheads="1"/>
            </p:cNvSpPr>
            <p:nvPr/>
          </p:nvSpPr>
          <p:spPr bwMode="auto">
            <a:xfrm>
              <a:off x="8195850" y="573963"/>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5" name="Legend3"/>
            <p:cNvSpPr>
              <a:spLocks noChangeArrowheads="1"/>
            </p:cNvSpPr>
            <p:nvPr/>
          </p:nvSpPr>
          <p:spPr bwMode="auto">
            <a:xfrm>
              <a:off x="8195850" y="848602"/>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6" name="Legend4"/>
            <p:cNvSpPr>
              <a:spLocks noChangeArrowheads="1"/>
            </p:cNvSpPr>
            <p:nvPr/>
          </p:nvSpPr>
          <p:spPr bwMode="auto">
            <a:xfrm>
              <a:off x="8195850" y="112006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7" name="Legend5"/>
            <p:cNvSpPr>
              <a:spLocks noChangeArrowheads="1"/>
            </p:cNvSpPr>
            <p:nvPr/>
          </p:nvSpPr>
          <p:spPr bwMode="auto">
            <a:xfrm>
              <a:off x="8195850" y="1396290"/>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88" name="MoonLegend3"/>
            <p:cNvGrpSpPr>
              <a:grpSpLocks noChangeAspect="1"/>
            </p:cNvGrpSpPr>
            <p:nvPr>
              <p:custDataLst>
                <p:tags r:id="rId12"/>
              </p:custDataLst>
            </p:nvPr>
          </p:nvGrpSpPr>
          <p:grpSpPr bwMode="auto">
            <a:xfrm>
              <a:off x="7875175" y="835107"/>
              <a:ext cx="209550" cy="209551"/>
              <a:chOff x="4495" y="1198"/>
              <a:chExt cx="160" cy="160"/>
            </a:xfrm>
          </p:grpSpPr>
          <p:sp>
            <p:nvSpPr>
              <p:cNvPr id="92"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3" name="Arc 48"/>
              <p:cNvSpPr>
                <a:spLocks noChangeAspect="1"/>
              </p:cNvSpPr>
              <p:nvPr>
                <p:custDataLst>
                  <p:tags r:id="rId17"/>
                </p:custDataLst>
              </p:nvPr>
            </p:nvSpPr>
            <p:spPr bwMode="auto">
              <a:xfrm>
                <a:off x="4495" y="1198"/>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9" name="MoonLegend1"/>
            <p:cNvGrpSpPr>
              <a:grpSpLocks noChangeAspect="1"/>
            </p:cNvGrpSpPr>
            <p:nvPr userDrawn="1">
              <p:custDataLst>
                <p:tags r:id="rId13"/>
              </p:custDataLst>
            </p:nvPr>
          </p:nvGrpSpPr>
          <p:grpSpPr bwMode="auto">
            <a:xfrm>
              <a:off x="7875175" y="286625"/>
              <a:ext cx="209550" cy="209551"/>
              <a:chOff x="1694" y="2044"/>
              <a:chExt cx="160" cy="160"/>
            </a:xfrm>
          </p:grpSpPr>
          <p:sp>
            <p:nvSpPr>
              <p:cNvPr id="90" name="Oval 41"/>
              <p:cNvSpPr>
                <a:spLocks noChangeAspect="1" noChangeArrowheads="1"/>
              </p:cNvSpPr>
              <p:nvPr>
                <p:custDataLst>
                  <p:tags r:id="rId14"/>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1" name="Arc 42"/>
              <p:cNvSpPr>
                <a:spLocks noChangeAspect="1"/>
              </p:cNvSpPr>
              <p:nvPr>
                <p:custDataLst>
                  <p:tags r:id="rId15"/>
                </p:custDataLst>
              </p:nvPr>
            </p:nvSpPr>
            <p:spPr bwMode="auto">
              <a:xfrm>
                <a:off x="1694" y="2044"/>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grpSp>
        <p:nvGrpSpPr>
          <p:cNvPr id="100" name="McKSticker" hidden="1"/>
          <p:cNvGrpSpPr/>
          <p:nvPr/>
        </p:nvGrpSpPr>
        <p:grpSpPr bwMode="auto">
          <a:xfrm>
            <a:off x="7982365" y="287598"/>
            <a:ext cx="987898" cy="212366"/>
            <a:chOff x="7752877" y="285750"/>
            <a:chExt cx="987898" cy="212366"/>
          </a:xfrm>
        </p:grpSpPr>
        <p:sp>
          <p:nvSpPr>
            <p:cNvPr id="101" name="StickerRectangle"/>
            <p:cNvSpPr>
              <a:spLocks noChangeArrowheads="1"/>
            </p:cNvSpPr>
            <p:nvPr/>
          </p:nvSpPr>
          <p:spPr bwMode="auto">
            <a:xfrm>
              <a:off x="7752877" y="285750"/>
              <a:ext cx="987898"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1200" dirty="0">
                  <a:solidFill>
                    <a:srgbClr val="808080"/>
                  </a:solidFill>
                  <a:latin typeface="+mn-lt"/>
                </a:rPr>
                <a:t>PRELIMINARY</a:t>
              </a:r>
            </a:p>
          </p:txBody>
        </p:sp>
        <p:cxnSp>
          <p:nvCxnSpPr>
            <p:cNvPr id="102" name="AutoShape 31"/>
            <p:cNvCxnSpPr>
              <a:cxnSpLocks noChangeShapeType="1"/>
              <a:stCxn id="101" idx="2"/>
              <a:endCxn id="101" idx="4"/>
            </p:cNvCxnSpPr>
            <p:nvPr/>
          </p:nvCxnSpPr>
          <p:spPr bwMode="auto">
            <a:xfrm>
              <a:off x="7752877"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3" name="AutoShape 32"/>
            <p:cNvCxnSpPr>
              <a:cxnSpLocks noChangeShapeType="1"/>
              <a:stCxn id="101" idx="4"/>
              <a:endCxn id="101" idx="6"/>
            </p:cNvCxnSpPr>
            <p:nvPr/>
          </p:nvCxnSpPr>
          <p:spPr bwMode="auto">
            <a:xfrm>
              <a:off x="7752877" y="498116"/>
              <a:ext cx="98789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5" name="Moon" hidden="1"/>
          <p:cNvGrpSpPr/>
          <p:nvPr>
            <p:custDataLst>
              <p:tags r:id="rId8"/>
            </p:custDataLst>
          </p:nvPr>
        </p:nvGrpSpPr>
        <p:grpSpPr bwMode="auto">
          <a:xfrm>
            <a:off x="6270421" y="769502"/>
            <a:ext cx="254000" cy="254000"/>
            <a:chOff x="762000" y="1270000"/>
            <a:chExt cx="254000" cy="254000"/>
          </a:xfrm>
        </p:grpSpPr>
        <p:sp>
          <p:nvSpPr>
            <p:cNvPr id="106" name="Oval 105"/>
            <p:cNvSpPr/>
            <p:nvPr/>
          </p:nvSpPr>
          <p:spPr bwMode="auto">
            <a:xfrm>
              <a:off x="762000" y="1270000"/>
              <a:ext cx="254000" cy="25400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1"/>
                </a:solidFill>
              </a:endParaRPr>
            </a:p>
          </p:txBody>
        </p:sp>
        <p:sp>
          <p:nvSpPr>
            <p:cNvPr id="107" name="Arc 106"/>
            <p:cNvSpPr/>
            <p:nvPr/>
          </p:nvSpPr>
          <p:spPr bwMode="auto">
            <a:xfrm>
              <a:off x="762000" y="1270000"/>
              <a:ext cx="254000" cy="254000"/>
            </a:xfrm>
            <a:prstGeom prst="arc">
              <a:avLst/>
            </a:prstGeom>
            <a:solidFill>
              <a:schemeClr val="accent4"/>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1467576104"/>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buSzPct val="100000"/>
        <a:defRPr sz="1600" baseline="0">
          <a:solidFill>
            <a:schemeClr val="tx1"/>
          </a:solidFill>
          <a:latin typeface="+mn-lt"/>
          <a:ea typeface="+mn-ea"/>
          <a:cs typeface="+mn-cs"/>
        </a:defRPr>
      </a:lvl1pPr>
      <a:lvl2pPr marL="192024"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648"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28016"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DC615F7C-C171-4863-B604-5F9E46BA61FF}" type="datetime1">
              <a:rPr lang="en-US" altLang="en-US" smtClean="0"/>
              <a:t>8/16/2018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1793576894"/>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31.xml"/><Relationship Id="rId4" Type="http://schemas.openxmlformats.org/officeDocument/2006/relationships/hyperlink" Target="http://www.cdss.ca.gov/Portals/9/ACL/2018/18-92R.pdf?ver=2018-08-03-100436-027"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31.xml"/><Relationship Id="rId4" Type="http://schemas.openxmlformats.org/officeDocument/2006/relationships/hyperlink" Target="http://www.cdss.ca.gov/Portals/9/ACL/2018/18-92R.pdf?ver=2018-08-03-100436-027"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cdss.ca.gov/Portals/9/ACL/2018/18-33.pdf?ver=2018-03-30-162512-837" TargetMode="External"/><Relationship Id="rId2" Type="http://schemas.openxmlformats.org/officeDocument/2006/relationships/hyperlink" Target="http://www.cdss.ca.gov/Portals/9/ACL/2018/18-75.pdf?ver=2018-06-29-154739-130" TargetMode="External"/><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3" Type="http://schemas.openxmlformats.org/officeDocument/2006/relationships/hyperlink" Target="http://leginfo.legislature.ca.gov/faces/billNavClient.xhtml?bill_id=201720180AB480" TargetMode="External"/><Relationship Id="rId2" Type="http://schemas.openxmlformats.org/officeDocument/2006/relationships/hyperlink" Target="http://www.cdss.ca.gov/Portals/9/ACL/2018/18-38.pdf?ver=2018-03-29-082841-527" TargetMode="Externa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31.xml"/><Relationship Id="rId4" Type="http://schemas.openxmlformats.org/officeDocument/2006/relationships/hyperlink" Target="http://www.cdss.ca.gov/Portals/9/ACL/2018/18-08.pdf?ver=2018-01-26-152452-613"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cdss.ca.gov/Portals/9/ACL/2018/18-82.pdf?ver=2018-08-02-141654-947" TargetMode="External"/><Relationship Id="rId2" Type="http://schemas.openxmlformats.org/officeDocument/2006/relationships/hyperlink" Target="http://leginfo.legislature.ca.gov/faces/billNavClient.xhtml?bill_id=201720180SB380" TargetMode="External"/><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146618" y="3366766"/>
            <a:ext cx="8813351" cy="489399"/>
          </a:xfrm>
        </p:spPr>
        <p:txBody>
          <a:bodyPr/>
          <a:lstStyle/>
          <a:p>
            <a:r>
              <a:rPr lang="en-US" sz="3200" b="1" u="sng" dirty="0"/>
              <a:t>JPA Board of Directors Meeting</a:t>
            </a:r>
          </a:p>
          <a:p>
            <a:endParaRPr lang="en-US" dirty="0"/>
          </a:p>
        </p:txBody>
      </p:sp>
      <p:sp>
        <p:nvSpPr>
          <p:cNvPr id="4" name="Content Placeholder 3"/>
          <p:cNvSpPr>
            <a:spLocks noGrp="1"/>
          </p:cNvSpPr>
          <p:nvPr>
            <p:ph sz="quarter" idx="12"/>
          </p:nvPr>
        </p:nvSpPr>
        <p:spPr>
          <a:xfrm>
            <a:off x="146617" y="4042255"/>
            <a:ext cx="8813352" cy="380131"/>
          </a:xfrm>
        </p:spPr>
        <p:txBody>
          <a:bodyPr/>
          <a:lstStyle/>
          <a:p>
            <a:r>
              <a:rPr lang="en-US" sz="2000" dirty="0"/>
              <a:t>August 23, 2018</a:t>
            </a:r>
          </a:p>
        </p:txBody>
      </p:sp>
      <p:pic>
        <p:nvPicPr>
          <p:cNvPr id="7" name="Picture 6">
            <a:extLst>
              <a:ext uri="{FF2B5EF4-FFF2-40B4-BE49-F238E27FC236}">
                <a16:creationId xmlns:a16="http://schemas.microsoft.com/office/drawing/2014/main" id="{265A1192-E73E-4CE9-B6C9-557391F9129E}"/>
              </a:ext>
            </a:extLst>
          </p:cNvPr>
          <p:cNvPicPr>
            <a:picLocks noChangeAspect="1"/>
          </p:cNvPicPr>
          <p:nvPr/>
        </p:nvPicPr>
        <p:blipFill rotWithShape="1">
          <a:blip r:embed="rId2">
            <a:extLst>
              <a:ext uri="{28A0092B-C50C-407E-A947-70E740481C1C}">
                <a14:useLocalDpi xmlns:a14="http://schemas.microsoft.com/office/drawing/2010/main" val="0"/>
              </a:ext>
            </a:extLst>
          </a:blip>
          <a:srcRect t="22417" r="4598" b="31649"/>
          <a:stretch/>
        </p:blipFill>
        <p:spPr>
          <a:xfrm>
            <a:off x="0" y="1861233"/>
            <a:ext cx="4125861" cy="1535029"/>
          </a:xfrm>
          <a:prstGeom prst="rect">
            <a:avLst/>
          </a:prstGeom>
        </p:spPr>
      </p:pic>
    </p:spTree>
    <p:extLst>
      <p:ext uri="{BB962C8B-B14F-4D97-AF65-F5344CB8AC3E}">
        <p14:creationId xmlns:p14="http://schemas.microsoft.com/office/powerpoint/2010/main" val="226777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9F1B26-AAC8-45FA-9243-DEBA3A516AE6}"/>
              </a:ext>
            </a:extLst>
          </p:cNvPr>
          <p:cNvSpPr>
            <a:spLocks noGrp="1"/>
          </p:cNvSpPr>
          <p:nvPr>
            <p:ph sz="quarter" idx="10"/>
          </p:nvPr>
        </p:nvSpPr>
        <p:spPr/>
        <p:txBody>
          <a:bodyPr/>
          <a:lstStyle/>
          <a:p>
            <a:r>
              <a:rPr lang="en-US" dirty="0"/>
              <a:t>CalACES/CalSAWS Planning Update</a:t>
            </a:r>
          </a:p>
        </p:txBody>
      </p:sp>
      <p:sp>
        <p:nvSpPr>
          <p:cNvPr id="4" name="Content Placeholder 2">
            <a:extLst>
              <a:ext uri="{FF2B5EF4-FFF2-40B4-BE49-F238E27FC236}">
                <a16:creationId xmlns:a16="http://schemas.microsoft.com/office/drawing/2014/main" id="{EA5A8D49-D67F-478D-9423-E89232E5EEF5}"/>
              </a:ext>
            </a:extLst>
          </p:cNvPr>
          <p:cNvSpPr txBox="1">
            <a:spLocks/>
          </p:cNvSpPr>
          <p:nvPr/>
        </p:nvSpPr>
        <p:spPr>
          <a:xfrm>
            <a:off x="414215" y="1135723"/>
            <a:ext cx="8077688" cy="5244858"/>
          </a:xfr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Approach to Ancillary Demonstrations:</a:t>
            </a:r>
          </a:p>
          <a:p>
            <a:pPr marL="342900" indent="-342900">
              <a:buFont typeface="Arial" panose="020B0604020202020204" pitchFamily="34" charset="0"/>
              <a:buChar char="•"/>
            </a:pPr>
            <a:r>
              <a:rPr lang="en-US" sz="2000" dirty="0"/>
              <a:t>Webinar schedule will be distributed via CIT</a:t>
            </a:r>
          </a:p>
          <a:p>
            <a:pPr marL="1028700" lvl="1" indent="-342900"/>
            <a:r>
              <a:rPr lang="en-US" sz="2000" dirty="0"/>
              <a:t>Number of attendees is county determined – please limit number of call-in lines per county to 3. </a:t>
            </a:r>
          </a:p>
          <a:p>
            <a:pPr marL="342900" indent="-342900">
              <a:buFont typeface="Arial" panose="020B0604020202020204" pitchFamily="34" charset="0"/>
              <a:buChar char="•"/>
            </a:pPr>
            <a:r>
              <a:rPr lang="en-US" sz="2000" dirty="0"/>
              <a:t>Demonstrate the as-is in LRS whenever possible.</a:t>
            </a:r>
          </a:p>
          <a:p>
            <a:pPr marL="342900" indent="-342900">
              <a:buFont typeface="Arial" panose="020B0604020202020204" pitchFamily="34" charset="0"/>
              <a:buChar char="•"/>
            </a:pPr>
            <a:r>
              <a:rPr lang="en-US" sz="2000" dirty="0"/>
              <a:t>Demonstrate/provide an overview of functionality captured in the requirements.</a:t>
            </a:r>
          </a:p>
          <a:p>
            <a:pPr marL="342900" indent="-342900">
              <a:buFont typeface="Arial" panose="020B0604020202020204" pitchFamily="34" charset="0"/>
              <a:buChar char="•"/>
            </a:pPr>
            <a:r>
              <a:rPr lang="en-US" sz="2000" dirty="0"/>
              <a:t>Joint county/consortium approach</a:t>
            </a:r>
          </a:p>
          <a:p>
            <a:pPr lvl="1"/>
            <a:r>
              <a:rPr lang="en-US" sz="2000" dirty="0"/>
              <a:t>Complex ancillary requirements presentation by individual counties, as needed.</a:t>
            </a:r>
          </a:p>
          <a:p>
            <a:pPr lvl="1"/>
            <a:r>
              <a:rPr lang="en-US" sz="2000" dirty="0"/>
              <a:t>For LRS as-is, Consortium/County staff will present demonstration(s).</a:t>
            </a:r>
          </a:p>
          <a:p>
            <a:pPr marL="342900" indent="-342900">
              <a:buFont typeface="Arial" panose="020B0604020202020204" pitchFamily="34" charset="0"/>
              <a:buChar char="•"/>
            </a:pPr>
            <a:r>
              <a:rPr lang="en-US" sz="2000" dirty="0"/>
              <a:t>Review requirements to obtain county input.</a:t>
            </a:r>
          </a:p>
          <a:p>
            <a:pPr marL="457200" lvl="1" indent="0">
              <a:buFont typeface="Arial" panose="020B0604020202020204" pitchFamily="34" charset="0"/>
              <a:buNone/>
            </a:pPr>
            <a:endParaRPr lang="en-US" sz="2000" dirty="0"/>
          </a:p>
          <a:p>
            <a:pPr lvl="2"/>
            <a:endParaRPr lang="en-US" sz="1600" dirty="0"/>
          </a:p>
          <a:p>
            <a:endParaRPr lang="en-US" sz="2000" dirty="0"/>
          </a:p>
        </p:txBody>
      </p:sp>
    </p:spTree>
    <p:extLst>
      <p:ext uri="{BB962C8B-B14F-4D97-AF65-F5344CB8AC3E}">
        <p14:creationId xmlns:p14="http://schemas.microsoft.com/office/powerpoint/2010/main" val="3527513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34727A-6CD3-4DA7-991E-41570B5F4721}"/>
              </a:ext>
            </a:extLst>
          </p:cNvPr>
          <p:cNvSpPr>
            <a:spLocks noGrp="1"/>
          </p:cNvSpPr>
          <p:nvPr>
            <p:ph sz="quarter" idx="11"/>
          </p:nvPr>
        </p:nvSpPr>
        <p:spPr>
          <a:xfrm>
            <a:off x="184274" y="787500"/>
            <a:ext cx="8775451" cy="5799015"/>
          </a:xfrm>
        </p:spPr>
        <p:txBody>
          <a:bodyPr/>
          <a:lstStyle/>
          <a:p>
            <a:pPr marL="0" indent="0">
              <a:buNone/>
            </a:pPr>
            <a:r>
              <a:rPr lang="en-US" dirty="0"/>
              <a:t>White Paper Documentation for:</a:t>
            </a:r>
          </a:p>
          <a:p>
            <a:pPr marL="285750" indent="-285750">
              <a:buFont typeface="Arial" panose="020B0604020202020204" pitchFamily="34" charset="0"/>
              <a:buChar char="•"/>
            </a:pPr>
            <a:r>
              <a:rPr lang="en-US" dirty="0"/>
              <a:t>Imaging</a:t>
            </a:r>
          </a:p>
          <a:p>
            <a:pPr marL="285750" indent="-285750">
              <a:buFont typeface="Arial" panose="020B0604020202020204" pitchFamily="34" charset="0"/>
              <a:buChar char="•"/>
            </a:pPr>
            <a:r>
              <a:rPr lang="en-US" dirty="0"/>
              <a:t>Appointment Management/Lobby Management</a:t>
            </a:r>
          </a:p>
          <a:p>
            <a:pPr marL="285750" indent="-285750">
              <a:buFont typeface="Arial" panose="020B0604020202020204" pitchFamily="34" charset="0"/>
              <a:buChar char="•"/>
            </a:pPr>
            <a:r>
              <a:rPr lang="en-US" dirty="0"/>
              <a:t>Task Management</a:t>
            </a:r>
          </a:p>
          <a:p>
            <a:pPr marL="285750" indent="-285750">
              <a:buFont typeface="Arial" panose="020B0604020202020204" pitchFamily="34" charset="0"/>
              <a:buChar char="•"/>
            </a:pPr>
            <a:r>
              <a:rPr lang="en-US" dirty="0"/>
              <a:t>Contact Center</a:t>
            </a:r>
            <a:br>
              <a:rPr lang="en-US" dirty="0"/>
            </a:br>
            <a:endParaRPr lang="en-US" dirty="0"/>
          </a:p>
          <a:p>
            <a:pPr marL="0" indent="0">
              <a:buNone/>
            </a:pPr>
            <a:r>
              <a:rPr lang="en-US" dirty="0"/>
              <a:t>White Papers will include:</a:t>
            </a:r>
          </a:p>
          <a:p>
            <a:pPr marL="285750" indent="-285750">
              <a:buFont typeface="Arial" panose="020B0604020202020204" pitchFamily="34" charset="0"/>
              <a:buChar char="•"/>
            </a:pPr>
            <a:r>
              <a:rPr lang="en-US" dirty="0"/>
              <a:t>Overview of current state</a:t>
            </a:r>
          </a:p>
          <a:p>
            <a:pPr marL="285750" indent="-285750">
              <a:buFont typeface="Arial" panose="020B0604020202020204" pitchFamily="34" charset="0"/>
              <a:buChar char="•"/>
            </a:pPr>
            <a:r>
              <a:rPr lang="en-US" dirty="0"/>
              <a:t>Relevant Facts</a:t>
            </a:r>
          </a:p>
          <a:p>
            <a:pPr marL="285750" indent="-285750">
              <a:buFont typeface="Arial" panose="020B0604020202020204" pitchFamily="34" charset="0"/>
              <a:buChar char="•"/>
            </a:pPr>
            <a:r>
              <a:rPr lang="en-US" dirty="0"/>
              <a:t>Alternatives Analysis by McKinsey</a:t>
            </a:r>
          </a:p>
          <a:p>
            <a:pPr marL="285750" indent="-285750">
              <a:buFont typeface="Arial" panose="020B0604020202020204" pitchFamily="34" charset="0"/>
              <a:buChar char="•"/>
            </a:pPr>
            <a:r>
              <a:rPr lang="en-US" dirty="0"/>
              <a:t>Pros and Cons of each alternative</a:t>
            </a:r>
          </a:p>
          <a:p>
            <a:pPr marL="285750" indent="-285750">
              <a:buFont typeface="Arial" panose="020B0604020202020204" pitchFamily="34" charset="0"/>
              <a:buChar char="•"/>
            </a:pPr>
            <a:r>
              <a:rPr lang="en-US" dirty="0"/>
              <a:t>Key Issues for Considerations </a:t>
            </a:r>
            <a:br>
              <a:rPr lang="en-US" dirty="0"/>
            </a:br>
            <a:endParaRPr lang="en-US" dirty="0"/>
          </a:p>
          <a:p>
            <a:pPr marL="0" indent="0">
              <a:buNone/>
            </a:pPr>
            <a:r>
              <a:rPr lang="en-US" dirty="0"/>
              <a:t>Next Steps: </a:t>
            </a:r>
          </a:p>
          <a:p>
            <a:pPr marL="285750" indent="-285750">
              <a:buFont typeface="Arial" panose="020B0604020202020204" pitchFamily="34" charset="0"/>
              <a:buChar char="•"/>
            </a:pPr>
            <a:r>
              <a:rPr lang="en-US" dirty="0"/>
              <a:t>Feedback from these demonstrations and requirements confirmation sessions will be captured and provided </a:t>
            </a:r>
            <a:r>
              <a:rPr lang="en-US" dirty="0" err="1"/>
              <a:t>CalSAWS</a:t>
            </a:r>
            <a:r>
              <a:rPr lang="en-US" dirty="0"/>
              <a:t> leadership for review and further decision making.</a:t>
            </a:r>
          </a:p>
          <a:p>
            <a:pPr marL="285750" indent="-285750">
              <a:buFont typeface="Arial" panose="020B0604020202020204" pitchFamily="34" charset="0"/>
              <a:buChar char="•"/>
            </a:pPr>
            <a:endParaRPr lang="en-US" dirty="0"/>
          </a:p>
          <a:p>
            <a:pPr marL="0" indent="0">
              <a:buNone/>
            </a:pPr>
            <a:endParaRPr lang="en-US" dirty="0"/>
          </a:p>
          <a:p>
            <a:pPr marL="0" indent="0">
              <a:buNone/>
            </a:pPr>
            <a:endParaRPr lang="en-US" dirty="0"/>
          </a:p>
          <a:p>
            <a:pPr marL="0" indent="0">
              <a:buNone/>
            </a:pPr>
            <a:endParaRPr lang="en-US" dirty="0"/>
          </a:p>
        </p:txBody>
      </p:sp>
      <p:sp>
        <p:nvSpPr>
          <p:cNvPr id="3" name="Content Placeholder 2">
            <a:extLst>
              <a:ext uri="{FF2B5EF4-FFF2-40B4-BE49-F238E27FC236}">
                <a16:creationId xmlns:a16="http://schemas.microsoft.com/office/drawing/2014/main" id="{4FDB174C-33E6-4434-ACFF-96FFA93E9854}"/>
              </a:ext>
            </a:extLst>
          </p:cNvPr>
          <p:cNvSpPr>
            <a:spLocks noGrp="1"/>
          </p:cNvSpPr>
          <p:nvPr>
            <p:ph sz="quarter" idx="10"/>
          </p:nvPr>
        </p:nvSpPr>
        <p:spPr/>
        <p:txBody>
          <a:bodyPr/>
          <a:lstStyle/>
          <a:p>
            <a:r>
              <a:rPr lang="en-US" dirty="0"/>
              <a:t>CalACES/CalSAWS Planning Update</a:t>
            </a:r>
          </a:p>
        </p:txBody>
      </p:sp>
    </p:spTree>
    <p:extLst>
      <p:ext uri="{BB962C8B-B14F-4D97-AF65-F5344CB8AC3E}">
        <p14:creationId xmlns:p14="http://schemas.microsoft.com/office/powerpoint/2010/main" val="2680494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F57465-9E51-49E7-8764-705CCB634F0B}"/>
              </a:ext>
            </a:extLst>
          </p:cNvPr>
          <p:cNvSpPr>
            <a:spLocks noGrp="1"/>
          </p:cNvSpPr>
          <p:nvPr>
            <p:ph sz="quarter" idx="11"/>
          </p:nvPr>
        </p:nvSpPr>
        <p:spPr/>
        <p:txBody>
          <a:bodyPr/>
          <a:lstStyle/>
          <a:p>
            <a:pPr marL="0" indent="0">
              <a:buNone/>
            </a:pPr>
            <a:r>
              <a:rPr lang="en-US" sz="2000" dirty="0"/>
              <a:t>Accenture/DXC contract discussions:</a:t>
            </a:r>
          </a:p>
          <a:p>
            <a:pPr marL="285750" indent="-285750">
              <a:buFont typeface="Arial" panose="020B0604020202020204" pitchFamily="34" charset="0"/>
              <a:buChar char="•"/>
            </a:pPr>
            <a:r>
              <a:rPr lang="en-US" sz="2000" dirty="0"/>
              <a:t>Ongoing scope and effort discussions</a:t>
            </a:r>
          </a:p>
          <a:p>
            <a:pPr marL="285750" indent="-285750">
              <a:buFont typeface="Arial" panose="020B0604020202020204" pitchFamily="34" charset="0"/>
              <a:buChar char="•"/>
            </a:pPr>
            <a:r>
              <a:rPr lang="en-US" sz="2000" dirty="0"/>
              <a:t>Target budgets for use in IAPDU</a:t>
            </a:r>
          </a:p>
          <a:p>
            <a:pPr marL="285750" indent="-285750">
              <a:buFont typeface="Arial" panose="020B0604020202020204" pitchFamily="34" charset="0"/>
              <a:buChar char="•"/>
            </a:pPr>
            <a:r>
              <a:rPr lang="en-US" sz="2000" dirty="0"/>
              <a:t>August 15, 2018 updated response due from Accenture</a:t>
            </a:r>
          </a:p>
          <a:p>
            <a:pPr marL="285750" indent="-285750">
              <a:buFont typeface="Arial" panose="020B0604020202020204" pitchFamily="34" charset="0"/>
              <a:buChar char="•"/>
            </a:pPr>
            <a:r>
              <a:rPr lang="en-US" sz="2000" dirty="0"/>
              <a:t>September 21, 2018 date planned to send IAPDU to State partners</a:t>
            </a:r>
          </a:p>
          <a:p>
            <a:pPr marL="285750" indent="-285750">
              <a:buFont typeface="Arial" panose="020B0604020202020204" pitchFamily="34" charset="0"/>
              <a:buChar char="•"/>
            </a:pPr>
            <a:r>
              <a:rPr lang="en-US" sz="2000" dirty="0"/>
              <a:t>October 2018 submission to Federal Partners</a:t>
            </a:r>
          </a:p>
        </p:txBody>
      </p:sp>
      <p:sp>
        <p:nvSpPr>
          <p:cNvPr id="3" name="Content Placeholder 2">
            <a:extLst>
              <a:ext uri="{FF2B5EF4-FFF2-40B4-BE49-F238E27FC236}">
                <a16:creationId xmlns:a16="http://schemas.microsoft.com/office/drawing/2014/main" id="{1F5B06B8-60A5-412E-865B-F2B780D81C2B}"/>
              </a:ext>
            </a:extLst>
          </p:cNvPr>
          <p:cNvSpPr>
            <a:spLocks noGrp="1"/>
          </p:cNvSpPr>
          <p:nvPr>
            <p:ph sz="quarter" idx="10"/>
          </p:nvPr>
        </p:nvSpPr>
        <p:spPr/>
        <p:txBody>
          <a:bodyPr/>
          <a:lstStyle/>
          <a:p>
            <a:r>
              <a:rPr lang="en-US" dirty="0"/>
              <a:t>CalACES/CalSAWS Planning Update</a:t>
            </a:r>
          </a:p>
        </p:txBody>
      </p:sp>
    </p:spTree>
    <p:extLst>
      <p:ext uri="{BB962C8B-B14F-4D97-AF65-F5344CB8AC3E}">
        <p14:creationId xmlns:p14="http://schemas.microsoft.com/office/powerpoint/2010/main" val="1378977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073C722-996C-4D9F-8149-6F125D116EF1}"/>
              </a:ext>
            </a:extLst>
          </p:cNvPr>
          <p:cNvSpPr>
            <a:spLocks noGrp="1"/>
          </p:cNvSpPr>
          <p:nvPr>
            <p:ph sz="quarter" idx="10"/>
          </p:nvPr>
        </p:nvSpPr>
        <p:spPr>
          <a:xfrm>
            <a:off x="146617" y="2995104"/>
            <a:ext cx="8813352" cy="1045954"/>
          </a:xfrm>
        </p:spPr>
        <p:txBody>
          <a:bodyPr/>
          <a:lstStyle/>
          <a:p>
            <a:pPr>
              <a:lnSpc>
                <a:spcPct val="100000"/>
              </a:lnSpc>
              <a:spcBef>
                <a:spcPts val="0"/>
              </a:spcBef>
            </a:pPr>
            <a:r>
              <a:rPr lang="en-US" u="sng" dirty="0"/>
              <a:t>Review Status of LRS Cloud </a:t>
            </a:r>
          </a:p>
          <a:p>
            <a:pPr>
              <a:lnSpc>
                <a:spcPct val="100000"/>
              </a:lnSpc>
              <a:spcBef>
                <a:spcPts val="0"/>
              </a:spcBef>
            </a:pPr>
            <a:r>
              <a:rPr lang="en-US" dirty="0"/>
              <a:t>Proof of Concept</a:t>
            </a:r>
            <a:endParaRPr lang="en-US" u="sng" dirty="0"/>
          </a:p>
        </p:txBody>
      </p:sp>
    </p:spTree>
    <p:extLst>
      <p:ext uri="{BB962C8B-B14F-4D97-AF65-F5344CB8AC3E}">
        <p14:creationId xmlns:p14="http://schemas.microsoft.com/office/powerpoint/2010/main" val="2735006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9BABC9-10B5-458F-B0C6-190D7C183927}"/>
              </a:ext>
            </a:extLst>
          </p:cNvPr>
          <p:cNvSpPr>
            <a:spLocks noGrp="1"/>
          </p:cNvSpPr>
          <p:nvPr>
            <p:ph sz="quarter" idx="10"/>
          </p:nvPr>
        </p:nvSpPr>
        <p:spPr/>
        <p:txBody>
          <a:bodyPr/>
          <a:lstStyle/>
          <a:p>
            <a:r>
              <a:rPr lang="en-US" dirty="0"/>
              <a:t>LRS Cloud POC - Timeline</a:t>
            </a:r>
          </a:p>
        </p:txBody>
      </p:sp>
      <p:pic>
        <p:nvPicPr>
          <p:cNvPr id="4" name="Picture 3">
            <a:extLst>
              <a:ext uri="{FF2B5EF4-FFF2-40B4-BE49-F238E27FC236}">
                <a16:creationId xmlns:a16="http://schemas.microsoft.com/office/drawing/2014/main" id="{AB02EF2B-373F-4167-BF21-81BB354D637A}"/>
              </a:ext>
            </a:extLst>
          </p:cNvPr>
          <p:cNvPicPr>
            <a:picLocks noChangeAspect="1"/>
          </p:cNvPicPr>
          <p:nvPr/>
        </p:nvPicPr>
        <p:blipFill>
          <a:blip r:embed="rId2"/>
          <a:stretch>
            <a:fillRect/>
          </a:stretch>
        </p:blipFill>
        <p:spPr>
          <a:xfrm>
            <a:off x="0" y="1669178"/>
            <a:ext cx="9144000" cy="3519643"/>
          </a:xfrm>
          <a:prstGeom prst="rect">
            <a:avLst/>
          </a:prstGeom>
        </p:spPr>
      </p:pic>
    </p:spTree>
    <p:extLst>
      <p:ext uri="{BB962C8B-B14F-4D97-AF65-F5344CB8AC3E}">
        <p14:creationId xmlns:p14="http://schemas.microsoft.com/office/powerpoint/2010/main" val="280913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C0C61AC-03E0-463D-A8A9-590EA2A05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765464"/>
            <a:ext cx="6858000" cy="5299364"/>
          </a:xfrm>
          <a:prstGeom prst="rect">
            <a:avLst/>
          </a:prstGeom>
        </p:spPr>
      </p:pic>
      <p:sp>
        <p:nvSpPr>
          <p:cNvPr id="5" name="Subtitle 4">
            <a:extLst>
              <a:ext uri="{FF2B5EF4-FFF2-40B4-BE49-F238E27FC236}">
                <a16:creationId xmlns:a16="http://schemas.microsoft.com/office/drawing/2014/main" id="{D655BBED-E65C-4B70-99E3-9318D4F249A0}"/>
              </a:ext>
            </a:extLst>
          </p:cNvPr>
          <p:cNvSpPr>
            <a:spLocks noGrp="1"/>
          </p:cNvSpPr>
          <p:nvPr>
            <p:ph type="subTitle" idx="1"/>
          </p:nvPr>
        </p:nvSpPr>
        <p:spPr/>
        <p:txBody>
          <a:bodyPr/>
          <a:lstStyle/>
          <a:p>
            <a:pPr algn="ctr"/>
            <a:r>
              <a:rPr lang="en-US" sz="4000" dirty="0"/>
              <a:t>Policy Implementation </a:t>
            </a:r>
          </a:p>
          <a:p>
            <a:endParaRPr lang="en-US" sz="2400" dirty="0"/>
          </a:p>
          <a:p>
            <a:pPr algn="ctr"/>
            <a:r>
              <a:rPr lang="en-US" sz="3600" dirty="0"/>
              <a:t>August 23, 2018</a:t>
            </a:r>
          </a:p>
        </p:txBody>
      </p:sp>
    </p:spTree>
    <p:extLst>
      <p:ext uri="{BB962C8B-B14F-4D97-AF65-F5344CB8AC3E}">
        <p14:creationId xmlns:p14="http://schemas.microsoft.com/office/powerpoint/2010/main" val="2427691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781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a:latin typeface="+mn-lt"/>
                          <a:cs typeface="Arial" panose="020B0604020202020204" pitchFamily="34" charset="0"/>
                        </a:rPr>
                        <a:t>CalFresh</a:t>
                      </a:r>
                      <a:r>
                        <a:rPr lang="en-US" sz="1100" dirty="0">
                          <a:latin typeface="+mn-lt"/>
                          <a:cs typeface="Arial" panose="020B0604020202020204" pitchFamily="34" charset="0"/>
                        </a:rPr>
                        <a:t>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hlinkClick r:id="rId2"/>
                        </a:rPr>
                        <a:t>ACL 18-90</a:t>
                      </a: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hlinkClick r:id="rId3"/>
                        </a:rPr>
                        <a:t>ACL 18-91</a:t>
                      </a: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hlinkClick r:id="rId4"/>
                        </a:rPr>
                        <a:t>ACL 18-92</a:t>
                      </a:r>
                      <a:endParaRPr lang="en-US" sz="1100" dirty="0">
                        <a:latin typeface="+mn-lt"/>
                        <a:cs typeface="Arial" panose="020B0604020202020204" pitchFamily="34" charset="0"/>
                      </a:endParaRPr>
                    </a:p>
                  </a:txBody>
                  <a:tcPr/>
                </a:tc>
                <a:tc>
                  <a:txBody>
                    <a:bodyPr/>
                    <a:lstStyle/>
                    <a:p>
                      <a:r>
                        <a:rPr lang="en-US" sz="11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Release </a:t>
                      </a:r>
                      <a:br>
                        <a:rPr lang="en-US" sz="1100" dirty="0">
                          <a:latin typeface="+mn-lt"/>
                          <a:cs typeface="Arial" panose="020B0604020202020204" pitchFamily="34" charset="0"/>
                        </a:rPr>
                      </a:br>
                      <a:r>
                        <a:rPr lang="en-US" sz="1100" dirty="0">
                          <a:latin typeface="+mn-lt"/>
                          <a:cs typeface="Arial" panose="020B0604020202020204" pitchFamily="34" charset="0"/>
                        </a:rPr>
                        <a:t>19.07</a:t>
                      </a:r>
                    </a:p>
                  </a:txBody>
                  <a:tcPr/>
                </a:tc>
                <a:tc>
                  <a:txBody>
                    <a:bodyPr/>
                    <a:lstStyle/>
                    <a:p>
                      <a:pPr>
                        <a:buNone/>
                      </a:pPr>
                      <a:r>
                        <a:rPr lang="en-US" sz="1100" dirty="0">
                          <a:solidFill>
                            <a:schemeClr val="tx1"/>
                          </a:solidFill>
                          <a:latin typeface="+mn-lt"/>
                          <a:cs typeface="Arial" panose="020B0604020202020204" pitchFamily="34" charset="0"/>
                        </a:rPr>
                        <a:t>SCR 203103</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Analysis</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Release </a:t>
                      </a:r>
                    </a:p>
                    <a:p>
                      <a:pPr>
                        <a:buNone/>
                      </a:pPr>
                      <a:r>
                        <a:rPr lang="en-US" sz="11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The Legislative budget bills include agreement to fund the SSI (Supplemental Security Income) Cash Out initiative which would reverse California’s current law that prohibits SSI and/or SSP (State Supplementary Payment) recipients from receiving </a:t>
                      </a:r>
                      <a:r>
                        <a:rPr lang="en-US" sz="1100" kern="1200" dirty="0" err="1"/>
                        <a:t>CalFresh</a:t>
                      </a:r>
                      <a:r>
                        <a:rPr lang="en-US" sz="1100" kern="1200" dirty="0"/>
                        <a:t> benefits. This policy contains several components which will be implemented no later than August 1, 2019.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Ending Cash Out applies to three groups of individuals and/or households:</a:t>
                      </a:r>
                    </a:p>
                    <a:p>
                      <a:pPr marL="0" lvl="0" defTabSz="685800" fontAlgn="auto">
                        <a:spcBef>
                          <a:spcPts val="0"/>
                        </a:spcBef>
                        <a:spcAft>
                          <a:spcPts val="0"/>
                        </a:spcAft>
                        <a:buClrTx/>
                        <a:buSzTx/>
                        <a:defRPr/>
                      </a:pPr>
                      <a:r>
                        <a:rPr lang="en-US" sz="1100" b="1" dirty="0"/>
                        <a:t>Group 1</a:t>
                      </a:r>
                      <a:r>
                        <a:rPr lang="en-US" sz="1100" dirty="0"/>
                        <a:t> -  SSI/SSP beneficiaries who are new </a:t>
                      </a:r>
                      <a:r>
                        <a:rPr lang="en-US" sz="1100" dirty="0" err="1"/>
                        <a:t>CalFresh</a:t>
                      </a:r>
                      <a:r>
                        <a:rPr lang="en-US" sz="1100" dirty="0"/>
                        <a:t> applicants who will no longer be precluded from </a:t>
                      </a:r>
                      <a:r>
                        <a:rPr lang="en-US" sz="1100" dirty="0" err="1"/>
                        <a:t>CalFresh</a:t>
                      </a:r>
                      <a:r>
                        <a:rPr lang="en-US" sz="1100" dirty="0"/>
                        <a:t> eligibility, as well as current </a:t>
                      </a:r>
                      <a:r>
                        <a:rPr lang="en-US" sz="1100" dirty="0" err="1"/>
                        <a:t>CalFresh</a:t>
                      </a:r>
                      <a:r>
                        <a:rPr lang="en-US" sz="1100" dirty="0"/>
                        <a:t> households who have an SSI/SSP member(s) who will be added to the case. </a:t>
                      </a:r>
                    </a:p>
                    <a:p>
                      <a:pPr marL="0" lvl="0" defTabSz="685800" fontAlgn="auto">
                        <a:spcBef>
                          <a:spcPts val="0"/>
                        </a:spcBef>
                        <a:spcAft>
                          <a:spcPts val="0"/>
                        </a:spcAft>
                        <a:buClrTx/>
                        <a:buSzTx/>
                        <a:defRPr/>
                      </a:pPr>
                      <a:endParaRPr lang="en-US" sz="1100" dirty="0"/>
                    </a:p>
                    <a:p>
                      <a:pPr marL="0" lvl="0" defTabSz="685800" fontAlgn="auto">
                        <a:spcBef>
                          <a:spcPts val="0"/>
                        </a:spcBef>
                        <a:spcAft>
                          <a:spcPts val="0"/>
                        </a:spcAft>
                        <a:buClrTx/>
                        <a:buSzTx/>
                        <a:defRPr/>
                      </a:pPr>
                      <a:r>
                        <a:rPr lang="en-US" sz="1100" b="1" dirty="0"/>
                        <a:t>Group 2 </a:t>
                      </a:r>
                      <a:r>
                        <a:rPr lang="en-US" sz="1100" dirty="0"/>
                        <a:t>-  Supplemental Nutrition Benefit (SNB) program: CalFresh households who have an excluded SSI/SSP member and as a result of this policy will experience a reduction in the CalFresh allotment once the SSI/SSP member and their income are added to the CalFresh household budget.</a:t>
                      </a:r>
                    </a:p>
                    <a:p>
                      <a:pPr marL="0" lvl="0" defTabSz="685800" fontAlgn="auto">
                        <a:spcBef>
                          <a:spcPts val="0"/>
                        </a:spcBef>
                        <a:spcAft>
                          <a:spcPts val="0"/>
                        </a:spcAft>
                        <a:buClrTx/>
                        <a:buSzTx/>
                        <a:defRPr/>
                      </a:pPr>
                      <a:endParaRPr lang="en-US" sz="1100" dirty="0"/>
                    </a:p>
                    <a:p>
                      <a:pPr marL="0" lvl="0" defTabSz="685800" fontAlgn="auto">
                        <a:spcBef>
                          <a:spcPts val="0"/>
                        </a:spcBef>
                        <a:spcAft>
                          <a:spcPts val="0"/>
                        </a:spcAft>
                        <a:buClrTx/>
                        <a:buSzTx/>
                        <a:defRPr/>
                      </a:pPr>
                      <a:r>
                        <a:rPr lang="en-US" sz="1100" b="1" dirty="0"/>
                        <a:t>Group 3 </a:t>
                      </a:r>
                      <a:r>
                        <a:rPr lang="en-US" sz="1100" dirty="0"/>
                        <a:t>– Transitional Nutrition Benefit (TNB) program: CalFresh households who have an excluded SSI/SSP member and as a result of this policy will lose their eligibility to CalFresh benefits once the SSI/SSP member and their income are added to the CalFresh household budget. The legislature has agreed to hold these households harmless by supplementing their benefits via a new state-only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a:solidFill>
                            <a:schemeClr val="dk1"/>
                          </a:solidFill>
                          <a:effectLst/>
                          <a:latin typeface="+mn-lt"/>
                          <a:ea typeface="+mn-ea"/>
                          <a:cs typeface="+mn-cs"/>
                        </a:rPr>
                        <a:t>-Continued on next slide-</a:t>
                      </a:r>
                      <a:endParaRPr lang="en-US" sz="11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16</a:t>
            </a:fld>
            <a:endParaRPr lang="en-US" altLang="en-US" dirty="0"/>
          </a:p>
        </p:txBody>
      </p:sp>
    </p:spTree>
    <p:extLst>
      <p:ext uri="{BB962C8B-B14F-4D97-AF65-F5344CB8AC3E}">
        <p14:creationId xmlns:p14="http://schemas.microsoft.com/office/powerpoint/2010/main" val="4226025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781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a:latin typeface="+mn-lt"/>
                          <a:cs typeface="Arial" panose="020B0604020202020204" pitchFamily="34" charset="0"/>
                        </a:rPr>
                        <a:t>CalFresh</a:t>
                      </a:r>
                      <a:r>
                        <a:rPr lang="en-US" sz="1100" dirty="0">
                          <a:latin typeface="+mn-lt"/>
                          <a:cs typeface="Arial" panose="020B0604020202020204" pitchFamily="34" charset="0"/>
                        </a:rPr>
                        <a:t>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hlinkClick r:id="rId2"/>
                        </a:rPr>
                        <a:t>ACL 18-90</a:t>
                      </a: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hlinkClick r:id="rId3"/>
                        </a:rPr>
                        <a:t>ACL 18-91</a:t>
                      </a: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hlinkClick r:id="rId4"/>
                        </a:rPr>
                        <a:t>ACL 18-92</a:t>
                      </a: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txBody>
                  <a:tcPr/>
                </a:tc>
                <a:tc>
                  <a:txBody>
                    <a:bodyPr/>
                    <a:lstStyle/>
                    <a:p>
                      <a:r>
                        <a:rPr lang="en-US" sz="11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Release </a:t>
                      </a:r>
                      <a:br>
                        <a:rPr lang="en-US" sz="1100" dirty="0">
                          <a:latin typeface="+mn-lt"/>
                          <a:cs typeface="Arial" panose="020B0604020202020204" pitchFamily="34" charset="0"/>
                        </a:rPr>
                      </a:br>
                      <a:r>
                        <a:rPr lang="en-US" sz="1100" dirty="0">
                          <a:latin typeface="+mn-lt"/>
                          <a:cs typeface="Arial" panose="020B0604020202020204" pitchFamily="34" charset="0"/>
                        </a:rPr>
                        <a:t>19.07</a:t>
                      </a:r>
                    </a:p>
                  </a:txBody>
                  <a:tcPr/>
                </a:tc>
                <a:tc>
                  <a:txBody>
                    <a:bodyPr/>
                    <a:lstStyle/>
                    <a:p>
                      <a:pPr>
                        <a:buNone/>
                      </a:pPr>
                      <a:r>
                        <a:rPr lang="en-US" sz="1100" dirty="0">
                          <a:solidFill>
                            <a:schemeClr val="tx1"/>
                          </a:solidFill>
                          <a:latin typeface="+mn-lt"/>
                          <a:cs typeface="Arial" panose="020B0604020202020204" pitchFamily="34" charset="0"/>
                        </a:rPr>
                        <a:t>SCR 203103</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Analysis</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Release </a:t>
                      </a:r>
                    </a:p>
                    <a:p>
                      <a:pPr>
                        <a:buNone/>
                      </a:pPr>
                      <a:r>
                        <a:rPr lang="en-US" sz="11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CDSS published ACLs 18-90, 18-91, and 18-92 on July 31, 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On August 13, 2018 CDSS kicked off the Reversing SSI Cash-Out Automation meetings. This group includes CDSS, CWDA, SAWS and the counties. The purpose of these meetings are to discuss questions related to the policy, implementation strategy, and automation timeline. These meetings are held bi-weekly through October at the CalACES North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r>
                        <a:rPr lang="en-US" sz="1100" b="1" dirty="0">
                          <a:solidFill>
                            <a:schemeClr val="dk1"/>
                          </a:solidFill>
                        </a:rPr>
                        <a:t>CalACES Update:</a:t>
                      </a:r>
                    </a:p>
                    <a:p>
                      <a:r>
                        <a:rPr lang="en-US" sz="1100" b="0" dirty="0">
                          <a:solidFill>
                            <a:schemeClr val="dk1"/>
                          </a:solidFill>
                        </a:rPr>
                        <a:t>The design for this change will be a solution that will work for 58 counties.</a:t>
                      </a:r>
                    </a:p>
                    <a:p>
                      <a:r>
                        <a:rPr lang="en-US" sz="1100" dirty="0">
                          <a:solidFill>
                            <a:schemeClr val="dk1"/>
                          </a:solidFill>
                        </a:rPr>
                        <a:t>The CalACES teams are reviewing the final ACLs and doing a final system impact analysis. Project design meeting will begin the week of August 20, 2018 and will include staff from the CalWIN Project.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17</a:t>
            </a:fld>
            <a:endParaRPr lang="en-US" altLang="en-US" dirty="0"/>
          </a:p>
        </p:txBody>
      </p:sp>
    </p:spTree>
    <p:extLst>
      <p:ext uri="{BB962C8B-B14F-4D97-AF65-F5344CB8AC3E}">
        <p14:creationId xmlns:p14="http://schemas.microsoft.com/office/powerpoint/2010/main" val="3501855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304800" y="1676400"/>
          <a:ext cx="8458200" cy="4755708"/>
        </p:xfrm>
        <a:graphic>
          <a:graphicData uri="http://schemas.openxmlformats.org/drawingml/2006/table">
            <a:tbl>
              <a:tblPr firstRow="1" bandRow="1">
                <a:tableStyleId>{5C22544A-7EE6-4342-B048-85BDC9FD1C3A}</a:tableStyleId>
              </a:tblPr>
              <a:tblGrid>
                <a:gridCol w="871978">
                  <a:extLst>
                    <a:ext uri="{9D8B030D-6E8A-4147-A177-3AD203B41FA5}">
                      <a16:colId xmlns:a16="http://schemas.microsoft.com/office/drawing/2014/main" val="2598880486"/>
                    </a:ext>
                  </a:extLst>
                </a:gridCol>
                <a:gridCol w="834500">
                  <a:extLst>
                    <a:ext uri="{9D8B030D-6E8A-4147-A177-3AD203B41FA5}">
                      <a16:colId xmlns:a16="http://schemas.microsoft.com/office/drawing/2014/main" val="608750300"/>
                    </a:ext>
                  </a:extLst>
                </a:gridCol>
                <a:gridCol w="873990">
                  <a:extLst>
                    <a:ext uri="{9D8B030D-6E8A-4147-A177-3AD203B41FA5}">
                      <a16:colId xmlns:a16="http://schemas.microsoft.com/office/drawing/2014/main" val="3016906105"/>
                    </a:ext>
                  </a:extLst>
                </a:gridCol>
                <a:gridCol w="931835">
                  <a:extLst>
                    <a:ext uri="{9D8B030D-6E8A-4147-A177-3AD203B41FA5}">
                      <a16:colId xmlns:a16="http://schemas.microsoft.com/office/drawing/2014/main" val="4121115089"/>
                    </a:ext>
                  </a:extLst>
                </a:gridCol>
                <a:gridCol w="4945897">
                  <a:extLst>
                    <a:ext uri="{9D8B030D-6E8A-4147-A177-3AD203B41FA5}">
                      <a16:colId xmlns:a16="http://schemas.microsoft.com/office/drawing/2014/main" val="1591799146"/>
                    </a:ext>
                  </a:extLst>
                </a:gridCol>
              </a:tblGrid>
              <a:tr h="563051">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1156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ACL 18-75</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101497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19.03</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203634</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19.03</a:t>
                      </a:r>
                    </a:p>
                  </a:txBody>
                  <a:tcPr/>
                </a:tc>
                <a:tc>
                  <a:txBody>
                    <a:bodyPr/>
                    <a:lstStyle/>
                    <a:p>
                      <a:r>
                        <a:rPr lang="en-US" sz="1100" kern="1200" dirty="0">
                          <a:solidFill>
                            <a:schemeClr val="dk1"/>
                          </a:solidFill>
                          <a:effectLst/>
                          <a:latin typeface="+mn-lt"/>
                          <a:ea typeface="+mn-ea"/>
                          <a:cs typeface="+mn-cs"/>
                        </a:rPr>
                        <a:t>Per </a:t>
                      </a:r>
                      <a:r>
                        <a:rPr lang="en-US" sz="1100" kern="1200" dirty="0">
                          <a:solidFill>
                            <a:schemeClr val="dk1"/>
                          </a:solidFill>
                          <a:effectLst/>
                          <a:latin typeface="+mn-lt"/>
                          <a:ea typeface="+mn-ea"/>
                          <a:cs typeface="+mn-cs"/>
                          <a:hlinkClick r:id="rId3"/>
                        </a:rPr>
                        <a:t>ACL 18-33</a:t>
                      </a:r>
                      <a:r>
                        <a:rPr lang="en-US" sz="1100" kern="1200" dirty="0">
                          <a:solidFill>
                            <a:schemeClr val="dk1"/>
                          </a:solidFill>
                          <a:effectLst/>
                          <a:latin typeface="+mn-lt"/>
                          <a:ea typeface="+mn-ea"/>
                          <a:cs typeface="+mn-cs"/>
                        </a:rPr>
                        <a:t>, all counties were required to provide the Short-Term, Interim payment (AB 110) to caregivers who had taken placement of a child prior to completing the Resource Family Approval (RFA) process between 3/30/18 and 06/30/2018.</a:t>
                      </a:r>
                    </a:p>
                    <a:p>
                      <a:endParaRPr lang="en-US" sz="1100" kern="1200" dirty="0">
                        <a:solidFill>
                          <a:schemeClr val="dk1"/>
                        </a:solidFill>
                        <a:effectLst/>
                        <a:latin typeface="+mn-lt"/>
                        <a:ea typeface="+mn-ea"/>
                        <a:cs typeface="+mn-cs"/>
                      </a:endParaRPr>
                    </a:p>
                    <a:p>
                      <a:r>
                        <a:rPr lang="en-US" sz="1100" kern="1200" dirty="0">
                          <a:solidFill>
                            <a:schemeClr val="dk1"/>
                          </a:solidFill>
                          <a:effectLst/>
                          <a:latin typeface="+mn-lt"/>
                          <a:ea typeface="+mn-ea"/>
                          <a:cs typeface="+mn-cs"/>
                        </a:rPr>
                        <a:t>Effective July 1, 2018, all counties must provide a payment equivalent to the basic level rate for a resource family to the Emergency Caregiver (EC) of a child.  However, unlike the Short-Term, Interim funding, the EC funding will be exclusively funded through the Emergency Assistance (EA) Program, aid code 5K. </a:t>
                      </a:r>
                    </a:p>
                    <a:p>
                      <a:endParaRPr lang="en-US" sz="11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i="0" u="none" strike="noStrike" kern="1200" baseline="0" dirty="0">
                          <a:solidFill>
                            <a:schemeClr val="dk1"/>
                          </a:solidFill>
                          <a:effectLst/>
                          <a:latin typeface="+mn-lt"/>
                          <a:ea typeface="+mn-ea"/>
                          <a:cs typeface="+mn-cs"/>
                        </a:rPr>
                        <a:t>CalACES Update:</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dirty="0">
                          <a:solidFill>
                            <a:schemeClr val="dk1"/>
                          </a:solidFill>
                          <a:effectLst/>
                          <a:latin typeface="+mn-lt"/>
                          <a:ea typeface="+mn-ea"/>
                          <a:cs typeface="+mn-cs"/>
                        </a:rPr>
                        <a:t>Phase III- Long Term Funding for Emergency Caregivers with Placements of Children Prior to RFA Approval will include: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kern="1200" baseline="0" dirty="0">
                          <a:solidFill>
                            <a:schemeClr val="dk1"/>
                          </a:solidFill>
                          <a:effectLst/>
                          <a:latin typeface="+mn-lt"/>
                          <a:ea typeface="+mn-ea"/>
                          <a:cs typeface="+mn-cs"/>
                        </a:rPr>
                        <a:t>Updating the eligibility rules to determine eligibility for the </a:t>
                      </a:r>
                      <a:r>
                        <a:rPr lang="en-US" sz="1100" b="0" i="0" kern="1200" dirty="0">
                          <a:solidFill>
                            <a:schemeClr val="dk1"/>
                          </a:solidFill>
                          <a:effectLst/>
                          <a:latin typeface="+mn-lt"/>
                          <a:ea typeface="+mn-ea"/>
                          <a:cs typeface="+mn-cs"/>
                        </a:rPr>
                        <a:t> different types of EA funding.</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dirty="0">
                          <a:solidFill>
                            <a:schemeClr val="dk1"/>
                          </a:solidFill>
                          <a:effectLst/>
                          <a:latin typeface="+mn-lt"/>
                          <a:ea typeface="+mn-ea"/>
                          <a:cs typeface="+mn-cs"/>
                        </a:rPr>
                        <a:t>Automating the pay code determination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dirty="0">
                          <a:solidFill>
                            <a:schemeClr val="dk1"/>
                          </a:solidFill>
                          <a:effectLst/>
                          <a:latin typeface="+mn-lt"/>
                          <a:ea typeface="+mn-ea"/>
                          <a:cs typeface="+mn-cs"/>
                        </a:rPr>
                        <a:t>Automating the NOAs </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18</a:t>
            </a:fld>
            <a:endParaRPr lang="en-US" altLang="en-US" dirty="0"/>
          </a:p>
        </p:txBody>
      </p:sp>
    </p:spTree>
    <p:extLst>
      <p:ext uri="{BB962C8B-B14F-4D97-AF65-F5344CB8AC3E}">
        <p14:creationId xmlns:p14="http://schemas.microsoft.com/office/powerpoint/2010/main" val="3904870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92040"/>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latin typeface="+mn-lt"/>
                          <a:ea typeface="+mn-ea"/>
                          <a:cs typeface="Arial" panose="020B0604020202020204" pitchFamily="34" charset="0"/>
                        </a:rPr>
                        <a:t>Assistance with Diaper Cost Supportive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latin typeface="+mn-lt"/>
                          <a:ea typeface="+mn-ea"/>
                          <a:cs typeface="Arial" panose="020B0604020202020204" pitchFamily="34" charset="0"/>
                          <a:hlinkClick r:id="rId2"/>
                        </a:rPr>
                        <a:t>ACL 18-38</a:t>
                      </a:r>
                      <a:endParaRPr lang="en-US" sz="10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txBody>
                  <a:tcPr/>
                </a:tc>
                <a:tc>
                  <a:txBody>
                    <a:bodyPr/>
                    <a:lstStyle/>
                    <a:p>
                      <a:r>
                        <a:rPr lang="en-US" sz="1050" i="0" dirty="0">
                          <a:solidFill>
                            <a:schemeClr val="tx1"/>
                          </a:solidFill>
                          <a:latin typeface="+mn-lt"/>
                          <a:cs typeface="Arial" panose="020B0604020202020204" pitchFamily="34" charset="0"/>
                        </a:rPr>
                        <a:t>4/1/2018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SCR 100986 (Phase 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18.05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SCR</a:t>
                      </a:r>
                      <a:r>
                        <a:rPr lang="en-US" sz="1050" baseline="0" dirty="0">
                          <a:latin typeface="+mn-lt"/>
                          <a:cs typeface="Arial" panose="020B0604020202020204" pitchFamily="34" charset="0"/>
                        </a:rPr>
                        <a:t> 100305</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Testing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18.07</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(8/17/18)</a:t>
                      </a: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txBody>
                  <a:tcPr/>
                </a:tc>
                <a:tc>
                  <a:txBody>
                    <a:bodyPr/>
                    <a:lstStyle/>
                    <a:p>
                      <a:r>
                        <a:rPr lang="en-US" sz="1050" kern="1200" dirty="0">
                          <a:solidFill>
                            <a:schemeClr val="tx1"/>
                          </a:solidFill>
                          <a:effectLst/>
                          <a:latin typeface="+mn-lt"/>
                          <a:ea typeface="+mn-ea"/>
                          <a:cs typeface="+mn-cs"/>
                        </a:rPr>
                        <a:t>SCR 202085 (Phase I)</a:t>
                      </a: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Implemented</a:t>
                      </a: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18.05</a:t>
                      </a:r>
                    </a:p>
                    <a:p>
                      <a:endParaRPr lang="en-US" sz="1050" kern="1200" dirty="0">
                        <a:solidFill>
                          <a:schemeClr val="tx1"/>
                        </a:solidFill>
                        <a:effectLst/>
                        <a:latin typeface="+mn-lt"/>
                        <a:ea typeface="+mn-ea"/>
                        <a:cs typeface="+mn-cs"/>
                      </a:endParaRPr>
                    </a:p>
                    <a:p>
                      <a:endParaRPr lang="en-US" sz="1050" kern="1200" dirty="0">
                        <a:solidFill>
                          <a:schemeClr val="tx1"/>
                        </a:solidFill>
                        <a:effectLst/>
                        <a:latin typeface="+mn-lt"/>
                        <a:ea typeface="+mn-ea"/>
                        <a:cs typeface="+mn-cs"/>
                      </a:endParaRP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SCR 59192</a:t>
                      </a:r>
                    </a:p>
                    <a:p>
                      <a:r>
                        <a:rPr lang="en-US" sz="1050" kern="1200" dirty="0">
                          <a:solidFill>
                            <a:schemeClr val="tx1"/>
                          </a:solidFill>
                          <a:effectLst/>
                          <a:latin typeface="+mn-lt"/>
                          <a:ea typeface="+mn-ea"/>
                          <a:cs typeface="+mn-cs"/>
                        </a:rPr>
                        <a:t>(Phase II)</a:t>
                      </a: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Testing</a:t>
                      </a:r>
                    </a:p>
                    <a:p>
                      <a:endParaRPr lang="en-US" sz="105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18.07</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(8/17/18)</a:t>
                      </a:r>
                      <a:endParaRPr lang="en-US" sz="1050" dirty="0">
                        <a:latin typeface="+mn-lt"/>
                        <a:cs typeface="Arial" panose="020B0604020202020204" pitchFamily="34" charset="0"/>
                      </a:endParaRPr>
                    </a:p>
                    <a:p>
                      <a:pPr>
                        <a:buNone/>
                      </a:pPr>
                      <a:endParaRPr lang="en-US" sz="105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rPr>
                        <a:t>The passage of </a:t>
                      </a:r>
                      <a:r>
                        <a:rPr lang="en-US" sz="1050" kern="1200" dirty="0">
                          <a:solidFill>
                            <a:schemeClr val="dk1"/>
                          </a:solidFill>
                          <a:latin typeface="+mn-lt"/>
                          <a:ea typeface="+mn-ea"/>
                          <a:cs typeface="Arial" panose="020B0604020202020204" pitchFamily="34" charset="0"/>
                          <a:hlinkClick r:id="rId3"/>
                        </a:rPr>
                        <a:t>AB 480 </a:t>
                      </a:r>
                      <a:r>
                        <a:rPr lang="en-US" sz="1050" kern="1200" dirty="0">
                          <a:solidFill>
                            <a:schemeClr val="dk1"/>
                          </a:solidFill>
                        </a:rPr>
                        <a:t>requires County Welfare Departments (CWD) to provide thirty dollars ($30) per month to CalWORKs Welfare to Work (WTW) recipients to assist with diaper costs for each child who is under 36 months of age. </a:t>
                      </a:r>
                      <a:r>
                        <a:rPr lang="en-US" sz="1050" kern="1200" dirty="0">
                          <a:solidFill>
                            <a:schemeClr val="dk1"/>
                          </a:solidFill>
                          <a:cs typeface="Arial" panose="020B0604020202020204" pitchFamily="34" charset="0"/>
                          <a:hlinkClick r:id="rId2"/>
                        </a:rPr>
                        <a:t>ACL 18-38 </a:t>
                      </a:r>
                      <a:r>
                        <a:rPr lang="en-US" sz="1050" kern="1200" dirty="0">
                          <a:solidFill>
                            <a:schemeClr val="dk1"/>
                          </a:solidFill>
                          <a:cs typeface="Arial" panose="020B0604020202020204" pitchFamily="34" charset="0"/>
                        </a:rPr>
                        <a:t> indicates i</a:t>
                      </a:r>
                      <a:r>
                        <a:rPr lang="en-US" sz="1050" kern="1200" dirty="0">
                          <a:solidFill>
                            <a:schemeClr val="dk1"/>
                          </a:solidFill>
                        </a:rPr>
                        <a:t>ndividuals must have a qualifying child under 36 months of age and be a participant in the WTW program.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rPr>
                        <a:t>CDSS responded to the NOA CRPC on 6/11/18. The remaining question about overpayments will be addressed in a Q&amp;A letter due out later this summer.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p>
                    <a:p>
                      <a:r>
                        <a:rPr lang="en-US" sz="1050" b="1" dirty="0">
                          <a:solidFill>
                            <a:schemeClr val="dk1"/>
                          </a:solidFill>
                        </a:rPr>
                        <a:t>CalACES Update:</a:t>
                      </a:r>
                      <a:endParaRPr lang="en-US" sz="1050" dirty="0">
                        <a:solidFill>
                          <a:schemeClr val="dk1"/>
                        </a:solidFill>
                      </a:endParaRPr>
                    </a:p>
                    <a:p>
                      <a:r>
                        <a:rPr lang="en-US" sz="1050" b="1" dirty="0">
                          <a:solidFill>
                            <a:schemeClr val="dk1"/>
                          </a:solidFill>
                        </a:rPr>
                        <a:t>Phase I </a:t>
                      </a:r>
                      <a:r>
                        <a:rPr lang="en-US" sz="1050" dirty="0">
                          <a:solidFill>
                            <a:schemeClr val="dk1"/>
                          </a:solidFill>
                        </a:rPr>
                        <a:t>– Implemented the Need Category Other Supportive Services and a Need Type of Diaper Allowance.  No State report or claiming changes were made in Phase I. Tracking issuance for claiming and reporting  this phase is a manual process done by the county.</a:t>
                      </a:r>
                    </a:p>
                    <a:p>
                      <a:endParaRPr lang="en-US" sz="1050" b="1" dirty="0">
                        <a:solidFill>
                          <a:schemeClr val="dk1"/>
                        </a:solidFill>
                      </a:endParaRPr>
                    </a:p>
                    <a:p>
                      <a:r>
                        <a:rPr lang="en-US" sz="1050" b="1" dirty="0">
                          <a:solidFill>
                            <a:srgbClr val="000000"/>
                          </a:solidFill>
                        </a:rPr>
                        <a:t>Phase II  </a:t>
                      </a:r>
                      <a:r>
                        <a:rPr lang="en-US" sz="1050" dirty="0">
                          <a:solidFill>
                            <a:srgbClr val="000000"/>
                          </a:solidFill>
                        </a:rPr>
                        <a:t>- Will implement an automated batch process that will automatically identify eligible cases and issue the appropriate number of $30 issuances per case. </a:t>
                      </a:r>
                      <a:r>
                        <a:rPr lang="en-US" sz="1050" dirty="0">
                          <a:solidFill>
                            <a:schemeClr val="dk1"/>
                          </a:solidFill>
                        </a:rPr>
                        <a:t>Phase II is tentatively scheduled for implementation on 8/17/18. The first month with full automation is September 2018.</a:t>
                      </a:r>
                    </a:p>
                    <a:p>
                      <a:pPr lvl="1"/>
                      <a:endParaRPr lang="en-US" sz="1050" dirty="0">
                        <a:solidFill>
                          <a:srgbClr val="000000"/>
                        </a:solidFill>
                      </a:endParaRPr>
                    </a:p>
                    <a:p>
                      <a:pPr lvl="0"/>
                      <a:r>
                        <a:rPr lang="en-US" sz="1050" dirty="0">
                          <a:solidFill>
                            <a:srgbClr val="000000"/>
                          </a:solidFill>
                        </a:rPr>
                        <a:t>Modification to SAR7 and RE NOAs will include the language for Diaper Allowance.</a:t>
                      </a:r>
                    </a:p>
                    <a:p>
                      <a:pPr lvl="0"/>
                      <a:r>
                        <a:rPr lang="en-US" sz="1050" dirty="0">
                          <a:solidFill>
                            <a:srgbClr val="000000"/>
                          </a:solidFill>
                        </a:rPr>
                        <a:t>Automatically generate the NA 823 when Diaper Payment is approved or discontinued.</a:t>
                      </a:r>
                    </a:p>
                    <a:p>
                      <a:endParaRPr lang="en-US" sz="1050" dirty="0">
                        <a:solidFill>
                          <a:srgbClr val="000000"/>
                        </a:solidFill>
                      </a:endParaRPr>
                    </a:p>
                    <a:p>
                      <a:pPr marL="0" lvl="0" defTabSz="685800" fontAlgn="auto">
                        <a:spcBef>
                          <a:spcPts val="0"/>
                        </a:spcBef>
                        <a:spcAft>
                          <a:spcPts val="0"/>
                        </a:spcAft>
                        <a:buClrTx/>
                        <a:buSzTx/>
                        <a:defRPr/>
                      </a:pPr>
                      <a:r>
                        <a:rPr lang="en-US" sz="1050" dirty="0">
                          <a:solidFill>
                            <a:schemeClr val="dk1"/>
                          </a:solidFill>
                        </a:rPr>
                        <a:t>CalACES continues to discuss with the Committee, CWDA and CDSS on the approach for processing historical months.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19</a:t>
            </a:fld>
            <a:endParaRPr lang="en-US" altLang="en-US" dirty="0"/>
          </a:p>
        </p:txBody>
      </p:sp>
    </p:spTree>
    <p:extLst>
      <p:ext uri="{BB962C8B-B14F-4D97-AF65-F5344CB8AC3E}">
        <p14:creationId xmlns:p14="http://schemas.microsoft.com/office/powerpoint/2010/main" val="309211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US" sz="2400" dirty="0"/>
              <a:t>Call Meeting to Order</a:t>
            </a:r>
          </a:p>
          <a:p>
            <a:endParaRPr lang="en-US" sz="2400" dirty="0"/>
          </a:p>
          <a:p>
            <a:r>
              <a:rPr lang="en-US" sz="2400" dirty="0"/>
              <a:t>Public opportunity to speak on items not on the Agenda</a:t>
            </a:r>
          </a:p>
          <a:p>
            <a:endParaRPr lang="en-US" sz="2400" dirty="0"/>
          </a:p>
          <a:p>
            <a:endParaRPr lang="en-US" sz="2400" dirty="0"/>
          </a:p>
          <a:p>
            <a:endParaRPr lang="en-US" sz="2400" dirty="0"/>
          </a:p>
        </p:txBody>
      </p:sp>
      <p:sp>
        <p:nvSpPr>
          <p:cNvPr id="3" name="Content Placeholder 2"/>
          <p:cNvSpPr>
            <a:spLocks noGrp="1"/>
          </p:cNvSpPr>
          <p:nvPr>
            <p:ph sz="quarter" idx="10"/>
          </p:nvPr>
        </p:nvSpPr>
        <p:spPr/>
        <p:txBody>
          <a:bodyPr/>
          <a:lstStyle/>
          <a:p>
            <a:r>
              <a:rPr lang="en-US" dirty="0"/>
              <a:t>Agenda</a:t>
            </a:r>
          </a:p>
        </p:txBody>
      </p:sp>
    </p:spTree>
    <p:extLst>
      <p:ext uri="{BB962C8B-B14F-4D97-AF65-F5344CB8AC3E}">
        <p14:creationId xmlns:p14="http://schemas.microsoft.com/office/powerpoint/2010/main" val="355617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228600" y="1524000"/>
          <a:ext cx="8686800" cy="49987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685800">
                  <a:extLst>
                    <a:ext uri="{9D8B030D-6E8A-4147-A177-3AD203B41FA5}">
                      <a16:colId xmlns:a16="http://schemas.microsoft.com/office/drawing/2014/main" val="4121115089"/>
                    </a:ext>
                  </a:extLst>
                </a:gridCol>
                <a:gridCol w="54864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2"/>
                        </a:rPr>
                        <a:t>ACIN I-11-16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3"/>
                        </a:rPr>
                        <a:t>ACIN I-88-16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ABAWD Handbook</a:t>
                      </a:r>
                      <a:endParaRPr lang="en-US" sz="1000" dirty="0">
                        <a:latin typeface="+mn-lt"/>
                        <a:cs typeface="Arial" panose="020B0604020202020204" pitchFamily="34" charset="0"/>
                      </a:endParaRPr>
                    </a:p>
                  </a:txBody>
                  <a:tcPr/>
                </a:tc>
                <a:tc>
                  <a:txBody>
                    <a:bodyPr/>
                    <a:lstStyle/>
                    <a:p>
                      <a:r>
                        <a:rPr lang="en-US" sz="1000" i="0" baseline="0" dirty="0">
                          <a:solidFill>
                            <a:schemeClr val="tx1"/>
                          </a:solidFill>
                          <a:latin typeface="+mn-lt"/>
                          <a:cs typeface="Arial" panose="020B0604020202020204" pitchFamily="34" charset="0"/>
                        </a:rPr>
                        <a:t>1/1/2017  Fixed Clock</a:t>
                      </a:r>
                    </a:p>
                    <a:p>
                      <a:endParaRPr lang="en-US" sz="1000" i="0" baseline="0" dirty="0">
                        <a:solidFill>
                          <a:schemeClr val="tx1"/>
                        </a:solidFill>
                        <a:latin typeface="+mn-lt"/>
                        <a:cs typeface="Arial" panose="020B0604020202020204" pitchFamily="34" charset="0"/>
                      </a:endParaRPr>
                    </a:p>
                    <a:p>
                      <a:r>
                        <a:rPr lang="en-US" sz="1000" i="0" baseline="0" dirty="0">
                          <a:solidFill>
                            <a:schemeClr val="tx1"/>
                          </a:solidFill>
                          <a:latin typeface="+mn-lt"/>
                          <a:cs typeface="Arial" panose="020B0604020202020204" pitchFamily="34" charset="0"/>
                        </a:rPr>
                        <a:t>8/31/2019 </a:t>
                      </a:r>
                    </a:p>
                    <a:p>
                      <a:r>
                        <a:rPr lang="en-US" sz="1000" i="0" baseline="0" dirty="0">
                          <a:solidFill>
                            <a:schemeClr val="tx1"/>
                          </a:solidFill>
                          <a:latin typeface="+mn-lt"/>
                          <a:cs typeface="Arial" panose="020B0604020202020204" pitchFamily="34" charset="0"/>
                        </a:rPr>
                        <a:t>Waiver Expires </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r>
                        <a:rPr lang="en-US" sz="1000" baseline="0" dirty="0">
                          <a:latin typeface="+mn-lt"/>
                          <a:cs typeface="Arial" panose="020B0604020202020204" pitchFamily="34" charset="0"/>
                        </a:rPr>
                        <a:t>19.01</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57971</a:t>
                      </a:r>
                      <a:endParaRPr lang="en-US" sz="1000" dirty="0"/>
                    </a:p>
                    <a:p>
                      <a:pPr>
                        <a:buNone/>
                      </a:pPr>
                      <a:r>
                        <a:rPr lang="en-US" sz="1000" dirty="0">
                          <a:solidFill>
                            <a:schemeClr val="tx1"/>
                          </a:solidFill>
                          <a:latin typeface="+mn-lt"/>
                          <a:cs typeface="Arial" panose="020B0604020202020204" pitchFamily="34" charset="0"/>
                        </a:rPr>
                        <a:t>Phase II </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19.01</a:t>
                      </a:r>
                    </a:p>
                  </a:txBody>
                  <a:tcPr/>
                </a:tc>
                <a:tc>
                  <a:txBody>
                    <a:bodyPr/>
                    <a:lstStyle/>
                    <a:p>
                      <a:pPr marL="0" lvl="0" indent="0" defTabSz="914400">
                        <a:lnSpc>
                          <a:spcPct val="100000"/>
                        </a:lnSpc>
                        <a:spcBef>
                          <a:spcPts val="0"/>
                        </a:spcBef>
                        <a:buClrTx/>
                        <a:buSzTx/>
                        <a:buNone/>
                        <a:defRPr/>
                      </a:pPr>
                      <a:r>
                        <a:rPr lang="en-US" sz="1000" dirty="0">
                          <a:solidFill>
                            <a:schemeClr val="dk1"/>
                          </a:solidFill>
                        </a:rPr>
                        <a:t>Due to the California</a:t>
                      </a:r>
                      <a:r>
                        <a:rPr lang="en-US" sz="1000" baseline="0" dirty="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The ABAWD waiver was approved by FNS and is valid 9/1/2018-8/31/2019.</a:t>
                      </a:r>
                    </a:p>
                    <a:p>
                      <a:pPr marL="0" lvl="0" indent="0" defTabSz="914400">
                        <a:lnSpc>
                          <a:spcPct val="100000"/>
                        </a:lnSpc>
                        <a:spcBef>
                          <a:spcPts val="0"/>
                        </a:spcBef>
                        <a:buClrTx/>
                        <a:buSzTx/>
                        <a:buNone/>
                        <a:defRPr/>
                      </a:pPr>
                      <a:endParaRPr lang="en-US" sz="1000" baseline="0" dirty="0">
                        <a:solidFill>
                          <a:schemeClr val="dk1"/>
                        </a:solidFill>
                      </a:endParaRPr>
                    </a:p>
                    <a:p>
                      <a:pPr marL="0" lvl="0" indent="0" defTabSz="914400">
                        <a:lnSpc>
                          <a:spcPct val="100000"/>
                        </a:lnSpc>
                        <a:spcBef>
                          <a:spcPts val="0"/>
                        </a:spcBef>
                        <a:buClrTx/>
                        <a:buSzTx/>
                        <a:buNone/>
                        <a:defRPr/>
                      </a:pPr>
                      <a:r>
                        <a:rPr lang="en-US" sz="1000" kern="1200" dirty="0">
                          <a:solidFill>
                            <a:schemeClr val="dk1"/>
                          </a:solidFill>
                          <a:effectLst/>
                          <a:latin typeface="+mn-lt"/>
                          <a:ea typeface="+mn-ea"/>
                          <a:cs typeface="+mn-cs"/>
                        </a:rPr>
                        <a:t>At Self</a:t>
                      </a:r>
                      <a:r>
                        <a:rPr lang="en-US" sz="1000" kern="1200" baseline="0" dirty="0">
                          <a:solidFill>
                            <a:schemeClr val="dk1"/>
                          </a:solidFill>
                          <a:effectLst/>
                          <a:latin typeface="+mn-lt"/>
                          <a:ea typeface="+mn-ea"/>
                          <a:cs typeface="+mn-cs"/>
                        </a:rPr>
                        <a:t> Sufficiency in March, </a:t>
                      </a:r>
                      <a:r>
                        <a:rPr lang="en-US" sz="1000" kern="1200" dirty="0">
                          <a:solidFill>
                            <a:schemeClr val="dk1"/>
                          </a:solidFill>
                          <a:effectLst/>
                          <a:latin typeface="+mn-lt"/>
                          <a:ea typeface="+mn-ea"/>
                          <a:cs typeface="+mn-cs"/>
                        </a:rPr>
                        <a:t>CDSS reported that they are still waiting to hear from FNS on the waiver approval. However, based on the unemployment numbers, they feel confident that the waiver will be approved. </a:t>
                      </a:r>
                      <a:endParaRPr lang="en-US" sz="10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a:t>
                      </a:r>
                      <a:r>
                        <a:rPr lang="en-US" sz="1000" kern="1200" dirty="0">
                          <a:solidFill>
                            <a:schemeClr val="dk1"/>
                          </a:solidFill>
                          <a:effectLst/>
                          <a:latin typeface="+mn-lt"/>
                          <a:ea typeface="+mn-ea"/>
                          <a:cs typeface="+mn-cs"/>
                          <a:hlinkClick r:id="rId4"/>
                        </a:rPr>
                        <a:t>ABAWD Handbook </a:t>
                      </a:r>
                      <a:r>
                        <a:rPr lang="en-US" sz="1000" kern="1200" dirty="0">
                          <a:solidFill>
                            <a:schemeClr val="dk1"/>
                          </a:solidFill>
                          <a:effectLst/>
                          <a:latin typeface="+mn-lt"/>
                          <a:ea typeface="+mn-ea"/>
                          <a:cs typeface="+mn-cs"/>
                        </a:rPr>
                        <a:t>was published</a:t>
                      </a:r>
                      <a:r>
                        <a:rPr lang="en-US" sz="1000" kern="1200" baseline="0" dirty="0">
                          <a:solidFill>
                            <a:schemeClr val="dk1"/>
                          </a:solidFill>
                          <a:effectLst/>
                          <a:latin typeface="+mn-lt"/>
                          <a:ea typeface="+mn-ea"/>
                          <a:cs typeface="+mn-cs"/>
                        </a:rPr>
                        <a:t> on 1/26/18. </a:t>
                      </a:r>
                      <a:r>
                        <a:rPr lang="en-US" sz="1000" kern="1200" dirty="0">
                          <a:solidFill>
                            <a:schemeClr val="dk1"/>
                          </a:solidFill>
                          <a:effectLst/>
                          <a:latin typeface="+mn-lt"/>
                          <a:ea typeface="+mn-ea"/>
                          <a:cs typeface="+mn-cs"/>
                        </a:rPr>
                        <a:t> </a:t>
                      </a:r>
                      <a:r>
                        <a:rPr lang="en-US" sz="1000" dirty="0">
                          <a:solidFill>
                            <a:schemeClr val="dk1"/>
                          </a:solidFill>
                          <a:cs typeface="Arial" panose="020B0604020202020204" pitchFamily="34" charset="0"/>
                        </a:rPr>
                        <a:t>The ABAWD handbook is a living document and version 2.0 is in progress.</a:t>
                      </a:r>
                      <a:endParaRPr lang="en-US" sz="10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0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000" dirty="0">
                          <a:solidFill>
                            <a:schemeClr val="dk1"/>
                          </a:solidFill>
                          <a:cs typeface="Arial" panose="020B0604020202020204" pitchFamily="34" charset="0"/>
                        </a:rPr>
                        <a:t>The critical items on which the State needs to provide direction are: </a:t>
                      </a:r>
                      <a:r>
                        <a:rPr lang="en-US" sz="10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In February CDSS kicked off the SAWS ABAWD Automation meetings. These meetings will address SAWS questions associated to automating the ABAWD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Considering the CalACES counties will continue to be on an ABAWD waiver until 9/1/2019, all the recent policy changes, and those that are in progress, the CalACES Project believes we need to move the ABAWD Phase II implementation to January 21, 2019. CDSS is in agreement with moving CalACES moving the ABAWD implementation to January 21, 2019.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endParaRPr lang="en-US" sz="1000" b="1" kern="1200" dirty="0">
                        <a:solidFill>
                          <a:schemeClr val="dk1"/>
                        </a:solidFill>
                        <a:effectLst/>
                        <a:latin typeface="+mn-lt"/>
                        <a:ea typeface="+mn-ea"/>
                        <a:cs typeface="+mn-cs"/>
                      </a:endParaRPr>
                    </a:p>
                    <a:p>
                      <a:r>
                        <a:rPr lang="en-US" sz="1000" b="0" i="0" u="none" strike="noStrike" kern="1200" baseline="0" dirty="0">
                          <a:solidFill>
                            <a:schemeClr val="dk1"/>
                          </a:solidFill>
                          <a:latin typeface="+mn-lt"/>
                          <a:ea typeface="+mn-ea"/>
                          <a:cs typeface="+mn-cs"/>
                        </a:rPr>
                        <a:t>The design team, consortium staff, and QA staff  are</a:t>
                      </a:r>
                      <a:r>
                        <a:rPr lang="en-US" sz="1000" kern="1200" dirty="0">
                          <a:solidFill>
                            <a:schemeClr val="dk1"/>
                          </a:solidFill>
                          <a:effectLst/>
                          <a:latin typeface="+mn-lt"/>
                          <a:ea typeface="+mn-ea"/>
                          <a:cs typeface="+mn-cs"/>
                        </a:rPr>
                        <a:t> working on documenting  system changes and participating in the SAWS ABAWD Automation meeting with CDSS.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20</a:t>
            </a:fld>
            <a:endParaRPr lang="en-US" altLang="en-US" dirty="0"/>
          </a:p>
        </p:txBody>
      </p:sp>
    </p:spTree>
    <p:extLst>
      <p:ext uri="{BB962C8B-B14F-4D97-AF65-F5344CB8AC3E}">
        <p14:creationId xmlns:p14="http://schemas.microsoft.com/office/powerpoint/2010/main" val="1351712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228600" y="1524000"/>
          <a:ext cx="8686800" cy="3627120"/>
        </p:xfrm>
        <a:graphic>
          <a:graphicData uri="http://schemas.openxmlformats.org/drawingml/2006/table">
            <a:tbl>
              <a:tblPr firstRow="1" bandRow="1">
                <a:tableStyleId>{5C22544A-7EE6-4342-B048-85BDC9FD1C3A}</a:tableStyleId>
              </a:tblPr>
              <a:tblGrid>
                <a:gridCol w="895546">
                  <a:extLst>
                    <a:ext uri="{9D8B030D-6E8A-4147-A177-3AD203B41FA5}">
                      <a16:colId xmlns:a16="http://schemas.microsoft.com/office/drawing/2014/main" val="2598880486"/>
                    </a:ext>
                  </a:extLst>
                </a:gridCol>
                <a:gridCol w="857054">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685800">
                  <a:extLst>
                    <a:ext uri="{9D8B030D-6E8A-4147-A177-3AD203B41FA5}">
                      <a16:colId xmlns:a16="http://schemas.microsoft.com/office/drawing/2014/main" val="4121115089"/>
                    </a:ext>
                  </a:extLst>
                </a:gridCol>
                <a:gridCol w="55626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Child Support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SB 380</a:t>
                      </a: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3"/>
                        </a:rPr>
                        <a:t>ACL 18-82</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11/1/2018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 101374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18.07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Phase II 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100390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18.09</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Phase I</a:t>
                      </a:r>
                    </a:p>
                    <a:p>
                      <a:r>
                        <a:rPr lang="en-US" sz="1000" kern="1200" dirty="0">
                          <a:solidFill>
                            <a:schemeClr val="tx1"/>
                          </a:solidFill>
                          <a:effectLst/>
                          <a:latin typeface="+mn-lt"/>
                          <a:ea typeface="+mn-ea"/>
                          <a:cs typeface="+mn-cs"/>
                        </a:rPr>
                        <a:t>202806</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a:t>
                      </a:r>
                    </a:p>
                    <a:p>
                      <a:r>
                        <a:rPr lang="en-US" sz="1000" kern="1200" dirty="0">
                          <a:solidFill>
                            <a:schemeClr val="tx1"/>
                          </a:solidFill>
                          <a:effectLst/>
                          <a:latin typeface="+mn-lt"/>
                          <a:ea typeface="+mn-ea"/>
                          <a:cs typeface="+mn-cs"/>
                        </a:rPr>
                        <a:t>18.07</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Phase II </a:t>
                      </a:r>
                    </a:p>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200785</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a:t>
                      </a:r>
                    </a:p>
                    <a:p>
                      <a:endParaRPr lang="en-US" sz="10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18.09</a:t>
                      </a:r>
                      <a:endParaRPr lang="en-US" sz="1000" dirty="0">
                        <a:latin typeface="+mn-lt"/>
                        <a:cs typeface="Arial" panose="020B0604020202020204" pitchFamily="34" charset="0"/>
                      </a:endParaRPr>
                    </a:p>
                  </a:txBody>
                  <a:tcPr/>
                </a:tc>
                <a:tc>
                  <a:txBody>
                    <a:bodyPr/>
                    <a:lstStyle/>
                    <a:p>
                      <a:pPr>
                        <a:buNone/>
                      </a:pPr>
                      <a:r>
                        <a:rPr lang="en-US" sz="1000" kern="1200" dirty="0">
                          <a:solidFill>
                            <a:schemeClr val="dk1"/>
                          </a:solidFill>
                          <a:effectLst/>
                          <a:latin typeface="+mn-lt"/>
                          <a:ea typeface="+mn-ea"/>
                          <a:cs typeface="+mn-cs"/>
                        </a:rPr>
                        <a:t>Effective November 1, 2018, a CalWORKs (CW)  applicant or recipient will have the option to exclude a stepsibling or half-sibling from the AU in order to keep one hundred percent of any child support payments made on behalf of that child, as long as the following apply:</a:t>
                      </a:r>
                    </a:p>
                    <a:p>
                      <a:pPr marL="285750" indent="-285750">
                        <a:buFont typeface="Arial" panose="020B0604020202020204" pitchFamily="34" charset="0"/>
                        <a:buChar char="•"/>
                      </a:pPr>
                      <a:r>
                        <a:rPr lang="en-US" sz="1000" u="none" strike="noStrike" kern="1200" dirty="0">
                          <a:solidFill>
                            <a:schemeClr val="dk1"/>
                          </a:solidFill>
                          <a:effectLst/>
                          <a:latin typeface="+mn-lt"/>
                          <a:ea typeface="+mn-ea"/>
                          <a:cs typeface="+mn-cs"/>
                        </a:rPr>
                        <a:t>The amount of child support received each month for that child is greater than the cash aid amount for the child; and</a:t>
                      </a:r>
                    </a:p>
                    <a:p>
                      <a:pPr marL="285750" lvl="0" indent="-285750">
                        <a:buFont typeface="Arial" panose="020B0604020202020204" pitchFamily="34" charset="0"/>
                        <a:buChar char="•"/>
                      </a:pPr>
                      <a:r>
                        <a:rPr lang="en-US" sz="1000" u="none" strike="noStrike" kern="1200" dirty="0">
                          <a:solidFill>
                            <a:schemeClr val="dk1"/>
                          </a:solidFill>
                          <a:effectLst/>
                          <a:latin typeface="+mn-lt"/>
                          <a:ea typeface="+mn-ea"/>
                          <a:cs typeface="+mn-cs"/>
                        </a:rPr>
                        <a:t>Child support received for the child has been consistent.</a:t>
                      </a:r>
                      <a:r>
                        <a:rPr lang="en-US" sz="1000" u="none" strike="sngStrike" kern="1200" dirty="0">
                          <a:solidFill>
                            <a:schemeClr val="dk1"/>
                          </a:solidFill>
                          <a:effectLst/>
                          <a:latin typeface="+mn-lt"/>
                          <a:ea typeface="+mn-ea"/>
                          <a:cs typeface="+mn-cs"/>
                        </a:rPr>
                        <a:t> </a:t>
                      </a:r>
                      <a:endParaRPr lang="en-US" sz="1000" u="none" strike="noStrike" kern="1200" dirty="0">
                        <a:solidFill>
                          <a:schemeClr val="dk1"/>
                        </a:solidFill>
                        <a:effectLst/>
                        <a:latin typeface="+mn-lt"/>
                        <a:ea typeface="+mn-ea"/>
                        <a:cs typeface="+mn-cs"/>
                      </a:endParaRPr>
                    </a:p>
                    <a:p>
                      <a:pPr>
                        <a:buNone/>
                      </a:pPr>
                      <a:endParaRPr lang="en-US" sz="1000" kern="1200" dirty="0">
                        <a:solidFill>
                          <a:schemeClr val="dk1"/>
                        </a:solidFill>
                        <a:effectLst/>
                        <a:latin typeface="+mn-lt"/>
                        <a:ea typeface="+mn-ea"/>
                        <a:cs typeface="+mn-cs"/>
                      </a:endParaRPr>
                    </a:p>
                    <a:p>
                      <a:pPr>
                        <a:buNone/>
                      </a:pPr>
                      <a:r>
                        <a:rPr lang="en-US" sz="1000" kern="1200" dirty="0">
                          <a:solidFill>
                            <a:srgbClr val="000000"/>
                          </a:solidFill>
                          <a:effectLst/>
                          <a:latin typeface="+mn-lt"/>
                          <a:ea typeface="+mn-ea"/>
                          <a:cs typeface="+mn-cs"/>
                        </a:rPr>
                        <a:t>Any child support payments received pursuant to SB 380 would not be treated as income when determining CalWORKs eligibility or grant amounts. </a:t>
                      </a:r>
                    </a:p>
                    <a:p>
                      <a:pPr lvl="0">
                        <a:buNone/>
                      </a:pPr>
                      <a:endParaRPr lang="en-US" sz="1000" kern="1200" dirty="0">
                        <a:solidFill>
                          <a:srgbClr val="000000"/>
                        </a:solidFill>
                        <a:effectLst/>
                        <a:latin typeface="+mn-lt"/>
                        <a:ea typeface="+mn-ea"/>
                        <a:cs typeface="+mn-cs"/>
                      </a:endParaRPr>
                    </a:p>
                    <a:p>
                      <a:pPr lvl="0">
                        <a:buNone/>
                      </a:pPr>
                      <a:r>
                        <a:rPr lang="en-US" sz="1000" kern="1200" dirty="0">
                          <a:solidFill>
                            <a:srgbClr val="000000"/>
                          </a:solidFill>
                          <a:latin typeface="+mn-lt"/>
                          <a:ea typeface="+mn-ea"/>
                          <a:cs typeface="+mn-cs"/>
                        </a:rPr>
                        <a:t>The final ACL was published on August 1, 2018, which included the final CW 52.</a:t>
                      </a:r>
                    </a:p>
                    <a:p>
                      <a:pPr>
                        <a:buNone/>
                      </a:pPr>
                      <a:endParaRPr lang="en-US" sz="10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endParaRPr lang="en-US" sz="1000" b="1"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 – Mass Mailing will occur on 9/20/18. For cases that become active after 9/20/18, Counties are responsible for manually mailing the CW 52.</a:t>
                      </a:r>
                    </a:p>
                    <a:p>
                      <a:pPr>
                        <a:buNone/>
                      </a:pPr>
                      <a:endParaRPr lang="en-US" sz="1000" b="0"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II -The design team, consortium staff, and QA staff are working on documenting the requirements and the design.</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21</a:t>
            </a:fld>
            <a:endParaRPr lang="en-US" altLang="en-US" dirty="0"/>
          </a:p>
        </p:txBody>
      </p:sp>
    </p:spTree>
    <p:extLst>
      <p:ext uri="{BB962C8B-B14F-4D97-AF65-F5344CB8AC3E}">
        <p14:creationId xmlns:p14="http://schemas.microsoft.com/office/powerpoint/2010/main" val="3280338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9A48260-7D6F-4E16-BB63-3C349E7926BB}"/>
              </a:ext>
            </a:extLst>
          </p:cNvPr>
          <p:cNvSpPr>
            <a:spLocks noGrp="1"/>
          </p:cNvSpPr>
          <p:nvPr>
            <p:ph sz="quarter" idx="10"/>
          </p:nvPr>
        </p:nvSpPr>
        <p:spPr/>
        <p:txBody>
          <a:bodyPr/>
          <a:lstStyle/>
          <a:p>
            <a:r>
              <a:rPr lang="en-US" dirty="0"/>
              <a:t>2018 CalACES Conference Update</a:t>
            </a:r>
          </a:p>
        </p:txBody>
      </p:sp>
      <p:sp>
        <p:nvSpPr>
          <p:cNvPr id="5" name="Content Placeholder 4">
            <a:extLst>
              <a:ext uri="{FF2B5EF4-FFF2-40B4-BE49-F238E27FC236}">
                <a16:creationId xmlns:a16="http://schemas.microsoft.com/office/drawing/2014/main" id="{7269F8B9-A169-46E5-B1F7-C2FB0B000169}"/>
              </a:ext>
            </a:extLst>
          </p:cNvPr>
          <p:cNvSpPr>
            <a:spLocks noGrp="1"/>
          </p:cNvSpPr>
          <p:nvPr>
            <p:ph sz="quarter" idx="11"/>
          </p:nvPr>
        </p:nvSpPr>
        <p:spPr/>
        <p:txBody>
          <a:bodyPr/>
          <a:lstStyle/>
          <a:p>
            <a:r>
              <a:rPr lang="en-US" b="1" u="sng" dirty="0"/>
              <a:t>(October 31, 2018 – November 2, 2018</a:t>
            </a:r>
          </a:p>
        </p:txBody>
      </p:sp>
    </p:spTree>
    <p:extLst>
      <p:ext uri="{BB962C8B-B14F-4D97-AF65-F5344CB8AC3E}">
        <p14:creationId xmlns:p14="http://schemas.microsoft.com/office/powerpoint/2010/main" val="1489935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Public Comment</a:t>
            </a:r>
          </a:p>
        </p:txBody>
      </p:sp>
    </p:spTree>
    <p:extLst>
      <p:ext uri="{BB962C8B-B14F-4D97-AF65-F5344CB8AC3E}">
        <p14:creationId xmlns:p14="http://schemas.microsoft.com/office/powerpoint/2010/main" val="152927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b="1" u="sng" dirty="0"/>
              <a:t>Adjourn Meeting</a:t>
            </a:r>
          </a:p>
        </p:txBody>
      </p:sp>
    </p:spTree>
    <p:extLst>
      <p:ext uri="{BB962C8B-B14F-4D97-AF65-F5344CB8AC3E}">
        <p14:creationId xmlns:p14="http://schemas.microsoft.com/office/powerpoint/2010/main" val="61396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Action Items</a:t>
            </a:r>
          </a:p>
        </p:txBody>
      </p:sp>
    </p:spTree>
    <p:extLst>
      <p:ext uri="{BB962C8B-B14F-4D97-AF65-F5344CB8AC3E}">
        <p14:creationId xmlns:p14="http://schemas.microsoft.com/office/powerpoint/2010/main" val="100477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184275" y="914400"/>
            <a:ext cx="8775451" cy="5545394"/>
          </a:xfrm>
        </p:spPr>
        <p:txBody>
          <a:bodyPr/>
          <a:lstStyle/>
          <a:p>
            <a:pPr>
              <a:lnSpc>
                <a:spcPct val="100000"/>
              </a:lnSpc>
              <a:spcBef>
                <a:spcPts val="0"/>
              </a:spcBef>
              <a:buFont typeface="+mj-lt"/>
              <a:buAutoNum type="arabicParenR" startAt="3"/>
            </a:pPr>
            <a:r>
              <a:rPr lang="en-US" sz="2000" dirty="0"/>
              <a:t>Approve the Minutes of the July 27, 2018, CalACES JPA Board of Directors Meeting and update of Action Items</a:t>
            </a:r>
          </a:p>
          <a:p>
            <a:pPr marL="0" indent="0">
              <a:lnSpc>
                <a:spcPct val="100000"/>
              </a:lnSpc>
              <a:spcBef>
                <a:spcPts val="0"/>
              </a:spcBef>
              <a:buNone/>
            </a:pPr>
            <a:endParaRPr lang="en-US" sz="1400" dirty="0"/>
          </a:p>
          <a:p>
            <a:pPr lvl="0">
              <a:lnSpc>
                <a:spcPct val="100000"/>
              </a:lnSpc>
              <a:spcBef>
                <a:spcPts val="0"/>
              </a:spcBef>
              <a:buFont typeface="+mj-lt"/>
              <a:buAutoNum type="arabicParenR" startAt="4"/>
            </a:pPr>
            <a:r>
              <a:rPr lang="en-US" sz="2000" dirty="0">
                <a:solidFill>
                  <a:srgbClr val="F0F0F0">
                    <a:lumMod val="10000"/>
                  </a:srgbClr>
                </a:solidFill>
              </a:rPr>
              <a:t>Approve CalACES Consortium Legal Counsel Contract with </a:t>
            </a:r>
            <a:r>
              <a:rPr lang="en-US" sz="2000" dirty="0" err="1">
                <a:solidFill>
                  <a:srgbClr val="F0F0F0">
                    <a:lumMod val="10000"/>
                  </a:srgbClr>
                </a:solidFill>
              </a:rPr>
              <a:t>Kronick</a:t>
            </a:r>
            <a:r>
              <a:rPr lang="en-US" sz="2000" dirty="0">
                <a:solidFill>
                  <a:srgbClr val="F0F0F0">
                    <a:lumMod val="10000"/>
                  </a:srgbClr>
                </a:solidFill>
              </a:rPr>
              <a:t> Moskovitz Tiedemann &amp; Girard not to exceed $750,000 annually without prior Board approval for five (5) years with three (3) one-year options. </a:t>
            </a:r>
            <a:endParaRPr lang="en-US" sz="2000" dirty="0"/>
          </a:p>
        </p:txBody>
      </p:sp>
      <p:sp>
        <p:nvSpPr>
          <p:cNvPr id="3" name="Content Placeholder 2"/>
          <p:cNvSpPr>
            <a:spLocks noGrp="1"/>
          </p:cNvSpPr>
          <p:nvPr>
            <p:ph sz="quarter" idx="10"/>
          </p:nvPr>
        </p:nvSpPr>
        <p:spPr/>
        <p:txBody>
          <a:bodyPr/>
          <a:lstStyle/>
          <a:p>
            <a:r>
              <a:rPr lang="en-US" dirty="0"/>
              <a:t>Board Action Items</a:t>
            </a:r>
          </a:p>
        </p:txBody>
      </p:sp>
    </p:spTree>
    <p:extLst>
      <p:ext uri="{BB962C8B-B14F-4D97-AF65-F5344CB8AC3E}">
        <p14:creationId xmlns:p14="http://schemas.microsoft.com/office/powerpoint/2010/main" val="4102589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B1A3F9D-FF92-46FC-97B6-502BAC65D1D5}"/>
              </a:ext>
            </a:extLst>
          </p:cNvPr>
          <p:cNvSpPr>
            <a:spLocks noGrp="1"/>
          </p:cNvSpPr>
          <p:nvPr>
            <p:ph sz="quarter" idx="10"/>
          </p:nvPr>
        </p:nvSpPr>
        <p:spPr/>
        <p:txBody>
          <a:bodyPr/>
          <a:lstStyle/>
          <a:p>
            <a:r>
              <a:rPr lang="en-US" dirty="0"/>
              <a:t>CalSAWS Leadership Team Update</a:t>
            </a:r>
          </a:p>
        </p:txBody>
      </p:sp>
    </p:spTree>
    <p:extLst>
      <p:ext uri="{BB962C8B-B14F-4D97-AF65-F5344CB8AC3E}">
        <p14:creationId xmlns:p14="http://schemas.microsoft.com/office/powerpoint/2010/main" val="3390935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CalACES/CalSAWS Planning Update</a:t>
            </a:r>
          </a:p>
        </p:txBody>
      </p:sp>
    </p:spTree>
    <p:extLst>
      <p:ext uri="{BB962C8B-B14F-4D97-AF65-F5344CB8AC3E}">
        <p14:creationId xmlns:p14="http://schemas.microsoft.com/office/powerpoint/2010/main" val="2140974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205431-9F11-493A-BC45-6625C59EB5B3}"/>
              </a:ext>
            </a:extLst>
          </p:cNvPr>
          <p:cNvSpPr>
            <a:spLocks noGrp="1"/>
          </p:cNvSpPr>
          <p:nvPr>
            <p:ph sz="quarter" idx="11"/>
          </p:nvPr>
        </p:nvSpPr>
        <p:spPr/>
        <p:txBody>
          <a:bodyPr/>
          <a:lstStyle/>
          <a:p>
            <a:r>
              <a:rPr lang="en-US" sz="2400" dirty="0"/>
              <a:t>Final McKinsey Deliverables</a:t>
            </a:r>
          </a:p>
          <a:p>
            <a:r>
              <a:rPr lang="en-US" sz="2400" dirty="0"/>
              <a:t>Ancillary Discussions and County Decision Making Process</a:t>
            </a:r>
          </a:p>
          <a:p>
            <a:r>
              <a:rPr lang="en-US" sz="2400" dirty="0"/>
              <a:t>Accenture/DXC </a:t>
            </a:r>
            <a:r>
              <a:rPr lang="en-US" sz="2400"/>
              <a:t>Contract Discussions</a:t>
            </a:r>
            <a:endParaRPr lang="en-US" sz="2400" dirty="0"/>
          </a:p>
          <a:p>
            <a:endParaRPr lang="en-US" dirty="0"/>
          </a:p>
        </p:txBody>
      </p:sp>
      <p:sp>
        <p:nvSpPr>
          <p:cNvPr id="3" name="Content Placeholder 2">
            <a:extLst>
              <a:ext uri="{FF2B5EF4-FFF2-40B4-BE49-F238E27FC236}">
                <a16:creationId xmlns:a16="http://schemas.microsoft.com/office/drawing/2014/main" id="{39470A3F-5039-4833-BC51-0C6EABD3E851}"/>
              </a:ext>
            </a:extLst>
          </p:cNvPr>
          <p:cNvSpPr>
            <a:spLocks noGrp="1"/>
          </p:cNvSpPr>
          <p:nvPr>
            <p:ph sz="quarter" idx="10"/>
          </p:nvPr>
        </p:nvSpPr>
        <p:spPr/>
        <p:txBody>
          <a:bodyPr/>
          <a:lstStyle/>
          <a:p>
            <a:r>
              <a:rPr lang="en-US" dirty="0"/>
              <a:t>CalACES/CalSAWS Planning Update	</a:t>
            </a:r>
          </a:p>
        </p:txBody>
      </p:sp>
    </p:spTree>
    <p:extLst>
      <p:ext uri="{BB962C8B-B14F-4D97-AF65-F5344CB8AC3E}">
        <p14:creationId xmlns:p14="http://schemas.microsoft.com/office/powerpoint/2010/main" val="865036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9E9FB0-5FF3-4727-939A-BDB5EBB21FBE}"/>
              </a:ext>
            </a:extLst>
          </p:cNvPr>
          <p:cNvSpPr>
            <a:spLocks noGrp="1"/>
          </p:cNvSpPr>
          <p:nvPr>
            <p:ph sz="quarter" idx="11"/>
          </p:nvPr>
        </p:nvSpPr>
        <p:spPr/>
        <p:txBody>
          <a:bodyPr/>
          <a:lstStyle/>
          <a:p>
            <a:pPr marL="0" indent="0">
              <a:buNone/>
            </a:pPr>
            <a:r>
              <a:rPr lang="en-US" sz="2000" dirty="0"/>
              <a:t>Final McKinsey Deliverables:</a:t>
            </a:r>
          </a:p>
          <a:p>
            <a:pPr marL="0" indent="0">
              <a:buNone/>
            </a:pPr>
            <a:endParaRPr lang="en-US" sz="2000" dirty="0"/>
          </a:p>
          <a:p>
            <a:pPr marL="285750" indent="-285750">
              <a:buFont typeface="Arial" panose="020B0604020202020204" pitchFamily="34" charset="0"/>
              <a:buChar char="•"/>
            </a:pPr>
            <a:r>
              <a:rPr lang="en-US" sz="2000" dirty="0"/>
              <a:t>Deliverable 06: CalSAWS - Draft Fact Base for Implementation Planning</a:t>
            </a:r>
          </a:p>
          <a:p>
            <a:pPr marL="285750" indent="-285750">
              <a:buFont typeface="Arial" panose="020B0604020202020204" pitchFamily="34" charset="0"/>
              <a:buChar char="•"/>
            </a:pPr>
            <a:r>
              <a:rPr lang="en-US" sz="2000" dirty="0"/>
              <a:t>Deliverable 10: CalSAWS - Final CalSAWS Report</a:t>
            </a:r>
          </a:p>
          <a:p>
            <a:pPr marL="285750" indent="-285750">
              <a:buFont typeface="Arial" panose="020B0604020202020204" pitchFamily="34" charset="0"/>
              <a:buChar char="•"/>
            </a:pPr>
            <a:r>
              <a:rPr lang="en-US" sz="2000" dirty="0"/>
              <a:t>Deliverable 04: CalWIN - Final Report on Emerging View of Business Process and Ancillary Systems across CalWIN</a:t>
            </a:r>
          </a:p>
          <a:p>
            <a:pPr marL="285750" indent="-285750">
              <a:buFont typeface="Arial" panose="020B0604020202020204" pitchFamily="34" charset="0"/>
              <a:buChar char="•"/>
            </a:pPr>
            <a:r>
              <a:rPr lang="en-US" sz="2000" dirty="0"/>
              <a:t>Review with CalSAWS Leadership Team 8/7/2018</a:t>
            </a:r>
          </a:p>
          <a:p>
            <a:pPr marL="285750" indent="-285750">
              <a:buFont typeface="Arial" panose="020B0604020202020204" pitchFamily="34" charset="0"/>
              <a:buChar char="•"/>
            </a:pPr>
            <a:r>
              <a:rPr lang="en-US" sz="2000" dirty="0"/>
              <a:t>Deliverable Readout with State and Federal Stakeholders 8/14/2018</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457200" lvl="1" indent="0">
              <a:buNone/>
            </a:pPr>
            <a:endParaRPr lang="en-US" dirty="0"/>
          </a:p>
        </p:txBody>
      </p:sp>
      <p:sp>
        <p:nvSpPr>
          <p:cNvPr id="3" name="Content Placeholder 2">
            <a:extLst>
              <a:ext uri="{FF2B5EF4-FFF2-40B4-BE49-F238E27FC236}">
                <a16:creationId xmlns:a16="http://schemas.microsoft.com/office/drawing/2014/main" id="{0E9C4531-E10B-4CFD-BCD9-0007DD867F27}"/>
              </a:ext>
            </a:extLst>
          </p:cNvPr>
          <p:cNvSpPr>
            <a:spLocks noGrp="1"/>
          </p:cNvSpPr>
          <p:nvPr>
            <p:ph sz="quarter" idx="10"/>
          </p:nvPr>
        </p:nvSpPr>
        <p:spPr/>
        <p:txBody>
          <a:bodyPr/>
          <a:lstStyle/>
          <a:p>
            <a:r>
              <a:rPr lang="en-US" dirty="0"/>
              <a:t>CalACES/CalSAWS Planning Update</a:t>
            </a:r>
          </a:p>
        </p:txBody>
      </p:sp>
    </p:spTree>
    <p:extLst>
      <p:ext uri="{BB962C8B-B14F-4D97-AF65-F5344CB8AC3E}">
        <p14:creationId xmlns:p14="http://schemas.microsoft.com/office/powerpoint/2010/main" val="97161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066475-B4EE-4DBD-88EB-DF5A45BC8747}"/>
              </a:ext>
            </a:extLst>
          </p:cNvPr>
          <p:cNvSpPr>
            <a:spLocks noGrp="1"/>
          </p:cNvSpPr>
          <p:nvPr>
            <p:ph sz="quarter" idx="11"/>
          </p:nvPr>
        </p:nvSpPr>
        <p:spPr/>
        <p:txBody>
          <a:bodyPr/>
          <a:lstStyle/>
          <a:p>
            <a:pPr marL="0" indent="0">
              <a:buNone/>
            </a:pPr>
            <a:r>
              <a:rPr lang="en-US" sz="2000" dirty="0"/>
              <a:t>Ancillary Decision Making Process:</a:t>
            </a:r>
          </a:p>
          <a:p>
            <a:pPr marL="285750" indent="-285750">
              <a:buFont typeface="Arial" panose="020B0604020202020204" pitchFamily="34" charset="0"/>
              <a:buChar char="•"/>
            </a:pPr>
            <a:r>
              <a:rPr lang="en-US" sz="2000" dirty="0"/>
              <a:t>Review major topic areas</a:t>
            </a:r>
          </a:p>
          <a:p>
            <a:pPr marL="685800" lvl="1" indent="-285750">
              <a:buFont typeface="Arial" panose="020B0604020202020204" pitchFamily="34" charset="0"/>
              <a:buChar char="•"/>
            </a:pPr>
            <a:r>
              <a:rPr lang="en-US" sz="2000" dirty="0"/>
              <a:t>Imaging</a:t>
            </a:r>
          </a:p>
          <a:p>
            <a:pPr marL="685800" lvl="1" indent="-285750">
              <a:buFont typeface="Arial" panose="020B0604020202020204" pitchFamily="34" charset="0"/>
              <a:buChar char="•"/>
            </a:pPr>
            <a:r>
              <a:rPr lang="en-US" sz="2000" dirty="0"/>
              <a:t>Appointment Management/Lobby Management</a:t>
            </a:r>
          </a:p>
          <a:p>
            <a:pPr marL="685800" lvl="1" indent="-285750">
              <a:buFont typeface="Arial" panose="020B0604020202020204" pitchFamily="34" charset="0"/>
              <a:buChar char="•"/>
            </a:pPr>
            <a:r>
              <a:rPr lang="en-US" sz="2000" dirty="0"/>
              <a:t>Task Management</a:t>
            </a:r>
          </a:p>
          <a:p>
            <a:pPr marL="685800" lvl="1" indent="-285750">
              <a:buFont typeface="Arial" panose="020B0604020202020204" pitchFamily="34" charset="0"/>
              <a:buChar char="•"/>
            </a:pPr>
            <a:r>
              <a:rPr lang="en-US" sz="2000" dirty="0"/>
              <a:t>Contact Center</a:t>
            </a:r>
          </a:p>
          <a:p>
            <a:pPr marL="685800" lvl="1"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Two prong approach</a:t>
            </a:r>
          </a:p>
          <a:p>
            <a:pPr marL="800100" lvl="1" indent="-342900">
              <a:buFont typeface="Arial" panose="020B0604020202020204" pitchFamily="34" charset="0"/>
              <a:buChar char="•"/>
            </a:pPr>
            <a:r>
              <a:rPr lang="en-US" sz="2000" dirty="0"/>
              <a:t>Webinar Demonstrations</a:t>
            </a:r>
          </a:p>
          <a:p>
            <a:pPr marL="800100" lvl="1" indent="-342900">
              <a:buFont typeface="Arial" panose="020B0604020202020204" pitchFamily="34" charset="0"/>
              <a:buChar char="•"/>
            </a:pPr>
            <a:r>
              <a:rPr lang="en-US" sz="2000" dirty="0"/>
              <a:t>White Paper Documentation</a:t>
            </a:r>
          </a:p>
          <a:p>
            <a:pPr marL="0" indent="0">
              <a:buNone/>
            </a:pPr>
            <a:endParaRPr lang="en-US" dirty="0"/>
          </a:p>
          <a:p>
            <a:pPr marL="0" indent="0">
              <a:buNone/>
            </a:pPr>
            <a:endParaRPr lang="en-US" dirty="0"/>
          </a:p>
        </p:txBody>
      </p:sp>
      <p:sp>
        <p:nvSpPr>
          <p:cNvPr id="3" name="Content Placeholder 2">
            <a:extLst>
              <a:ext uri="{FF2B5EF4-FFF2-40B4-BE49-F238E27FC236}">
                <a16:creationId xmlns:a16="http://schemas.microsoft.com/office/drawing/2014/main" id="{929EAF9F-904C-465B-80B4-367549F705B1}"/>
              </a:ext>
            </a:extLst>
          </p:cNvPr>
          <p:cNvSpPr>
            <a:spLocks noGrp="1"/>
          </p:cNvSpPr>
          <p:nvPr>
            <p:ph sz="quarter" idx="10"/>
          </p:nvPr>
        </p:nvSpPr>
        <p:spPr/>
        <p:txBody>
          <a:bodyPr/>
          <a:lstStyle/>
          <a:p>
            <a:r>
              <a:rPr lang="en-US" dirty="0"/>
              <a:t>CalACES/CalSAWS Planning Update	</a:t>
            </a:r>
          </a:p>
        </p:txBody>
      </p:sp>
    </p:spTree>
    <p:extLst>
      <p:ext uri="{BB962C8B-B14F-4D97-AF65-F5344CB8AC3E}">
        <p14:creationId xmlns:p14="http://schemas.microsoft.com/office/powerpoint/2010/main" val="1359982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heme/theme1.xml><?xml version="1.0" encoding="utf-8"?>
<a:theme xmlns:a="http://schemas.openxmlformats.org/drawingml/2006/main" name="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ullet Points_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lAces_CF_QCF012 v1">
  <a:themeElements>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fontScheme name="Custom 18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rtlCol="0" anchor="ctr"/>
      <a:lstStyle>
        <a:defPPr algn="ctr">
          <a:defRPr sz="1600" b="1" dirty="0" err="1" smtClean="0">
            <a:solidFill>
              <a:schemeClr val="accent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alAces_CF_QCF012 v1.potx" id="{0AA464A3-8358-4BB1-AF27-A8D6350BB17C}" vid="{45C07D6C-D13F-4D4B-8589-A7D788A6F9C4}"/>
    </a:ext>
  </a:extLst>
</a:theme>
</file>

<file path=ppt/theme/theme5.xml><?xml version="1.0" encoding="utf-8"?>
<a:theme xmlns:a="http://schemas.openxmlformats.org/drawingml/2006/main" name="1_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213CF52-84FE-47A6-9F1E-09AD36034D86}"/>
</file>

<file path=customXml/itemProps2.xml><?xml version="1.0" encoding="utf-8"?>
<ds:datastoreItem xmlns:ds="http://schemas.openxmlformats.org/officeDocument/2006/customXml" ds:itemID="{6360342D-0151-47D5-83EB-89739A83C6D7}"/>
</file>

<file path=customXml/itemProps3.xml><?xml version="1.0" encoding="utf-8"?>
<ds:datastoreItem xmlns:ds="http://schemas.openxmlformats.org/officeDocument/2006/customXml" ds:itemID="{8874E873-B920-4B39-8FA7-9CC5C2A812F4}"/>
</file>

<file path=docProps/app.xml><?xml version="1.0" encoding="utf-8"?>
<Properties xmlns="http://schemas.openxmlformats.org/officeDocument/2006/extended-properties" xmlns:vt="http://schemas.openxmlformats.org/officeDocument/2006/docPropsVTypes">
  <Template>Office Theme</Template>
  <TotalTime>0</TotalTime>
  <Words>1600</Words>
  <Application>Microsoft Office PowerPoint</Application>
  <PresentationFormat>On-screen Show (4:3)</PresentationFormat>
  <Paragraphs>347</Paragraphs>
  <Slides>24</Slides>
  <Notes>0</Notes>
  <HiddenSlides>0</HiddenSlides>
  <MMClips>0</MMClips>
  <ScaleCrop>false</ScaleCrop>
  <HeadingPairs>
    <vt:vector size="8" baseType="variant">
      <vt:variant>
        <vt:lpstr>Fonts Used</vt:lpstr>
      </vt:variant>
      <vt:variant>
        <vt:i4>7</vt:i4>
      </vt:variant>
      <vt:variant>
        <vt:lpstr>Theme</vt:lpstr>
      </vt:variant>
      <vt:variant>
        <vt:i4>5</vt:i4>
      </vt:variant>
      <vt:variant>
        <vt:lpstr>Embedded OLE Servers</vt:lpstr>
      </vt:variant>
      <vt:variant>
        <vt:i4>1</vt:i4>
      </vt:variant>
      <vt:variant>
        <vt:lpstr>Slide Titles</vt:lpstr>
      </vt:variant>
      <vt:variant>
        <vt:i4>24</vt:i4>
      </vt:variant>
    </vt:vector>
  </HeadingPairs>
  <TitlesOfParts>
    <vt:vector size="37" baseType="lpstr">
      <vt:lpstr>Acumin Pro Condensed Thin</vt:lpstr>
      <vt:lpstr>Arial</vt:lpstr>
      <vt:lpstr>Calibri</vt:lpstr>
      <vt:lpstr>Calibri Light</vt:lpstr>
      <vt:lpstr>Century Gothic</vt:lpstr>
      <vt:lpstr>Symbol</vt:lpstr>
      <vt:lpstr>Wingdings</vt:lpstr>
      <vt:lpstr>Office</vt:lpstr>
      <vt:lpstr>1_Office</vt:lpstr>
      <vt:lpstr>1_Bullet Points_1</vt:lpstr>
      <vt:lpstr>CalAces_CF_QCF012 v1</vt:lpstr>
      <vt:lpstr>1_Sales training presentation</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Policy Implementation</vt:lpstr>
      <vt:lpstr>Policy Implementation</vt:lpstr>
      <vt:lpstr>Policy Implementation</vt:lpstr>
      <vt:lpstr>Policy Implementation</vt:lpstr>
      <vt:lpstr>Policy Implementation</vt:lpstr>
      <vt:lpstr> Policy Implementation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2017-04-24T20:05:47Z</dcterms:created>
  <dcterms:modified xsi:type="dcterms:W3CDTF">2018-08-16T16:51:50Z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