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theme/themeOverride1.xml" ContentType="application/vnd.openxmlformats-officedocument.themeOverr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z Grisham" initials="LG" lastIdx="1" clrIdx="0">
    <p:extLst>
      <p:ext uri="{19B8F6BF-5375-455C-9EA6-DF929625EA0E}">
        <p15:presenceInfo xmlns:p15="http://schemas.microsoft.com/office/powerpoint/2012/main" userId="S-1-5-21-1614895754-515967899-1801674531-13862" providerId="AD"/>
      </p:ext>
    </p:extLst>
  </p:cmAuthor>
  <p:cmAuthor id="2" name="Michele Peterson" initials="MP" lastIdx="1" clrIdx="1">
    <p:extLst>
      <p:ext uri="{19B8F6BF-5375-455C-9EA6-DF929625EA0E}">
        <p15:presenceInfo xmlns:p15="http://schemas.microsoft.com/office/powerpoint/2012/main" userId="S-1-5-21-1614895754-515967899-1801674531-33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980" autoAdjust="0"/>
  </p:normalViewPr>
  <p:slideViewPr>
    <p:cSldViewPr snapToGrid="0">
      <p:cViewPr varScale="1">
        <p:scale>
          <a:sx n="81" d="100"/>
          <a:sy n="81" d="100"/>
        </p:scale>
        <p:origin x="70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commentAuthors" Target="commentAuthor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5E6508-DA20-4656-8F7F-F2905587CECD}" type="datetimeFigureOut">
              <a:rPr lang="en-US" smtClean="0"/>
              <a:t>9/12/2018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1A3466-3A2C-45D3-95A0-57FF1EE1CF82}" type="slidenum">
              <a:rPr lang="en-US" smtClean="0"/>
              <a:t>‹#›</a:t>
            </a:fld>
            <a:endParaRPr lang="en-US"/>
          </a:p>
        </p:txBody>
      </p:sp>
    </p:spTree>
    <p:extLst>
      <p:ext uri="{BB962C8B-B14F-4D97-AF65-F5344CB8AC3E}">
        <p14:creationId xmlns:p14="http://schemas.microsoft.com/office/powerpoint/2010/main" val="306646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1F07C-377A-40C5-B9F8-BC6F29812A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3642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43839" y="182879"/>
            <a:ext cx="1170432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6000" b="1" u="none" cap="all"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709531" y="3869636"/>
            <a:ext cx="8767860"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978661"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002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141047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1"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888650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75734" y="1680211"/>
            <a:ext cx="10972453"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575735" y="182177"/>
            <a:ext cx="10972453" cy="868362"/>
          </a:xfrm>
        </p:spPr>
        <p:txBody>
          <a:bodyPr>
            <a:noAutofit/>
          </a:bodyPr>
          <a:lstStyle>
            <a:lvl1pPr>
              <a:defRPr sz="2800">
                <a:solidFill>
                  <a:srgbClr val="00BBEE"/>
                </a:solidFill>
              </a:defRPr>
            </a:lvl1pPr>
          </a:lstStyle>
          <a:p>
            <a:r>
              <a:rPr lang="en-US" dirty="0"/>
              <a:t>Slide title: can span two lines of the slide and </a:t>
            </a:r>
            <a:br>
              <a:rPr lang="en-US" dirty="0"/>
            </a:br>
            <a:r>
              <a:rPr lang="en-US" dirty="0"/>
              <a:t>uses this font color (28pt) </a:t>
            </a:r>
            <a:endParaRPr lang="en-GB" dirty="0"/>
          </a:p>
        </p:txBody>
      </p:sp>
    </p:spTree>
    <p:extLst>
      <p:ext uri="{BB962C8B-B14F-4D97-AF65-F5344CB8AC3E}">
        <p14:creationId xmlns:p14="http://schemas.microsoft.com/office/powerpoint/2010/main" val="1675457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054418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6000" b="0" u="none" cap="all" baseline="0"/>
            </a:lvl1pPr>
          </a:lstStyle>
          <a:p>
            <a:r>
              <a:rPr lang="en-US" dirty="0"/>
              <a:t>Click to edit Master title style</a:t>
            </a:r>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981201"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1816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053423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46855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690033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73593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5505752" y="1097280"/>
            <a:ext cx="553285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77952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29786732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58810" y="1069848"/>
            <a:ext cx="5676937"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77952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057658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243840" y="182880"/>
            <a:ext cx="1170432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33400" y="171450"/>
            <a:ext cx="11176000" cy="1356360"/>
          </a:xfrm>
          <a:prstGeom prst="rect">
            <a:avLst/>
          </a:prstGeom>
          <a:ln w="3175">
            <a:noFill/>
          </a:ln>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33401" y="1685925"/>
            <a:ext cx="11175999" cy="40386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142996" y="6223830"/>
            <a:ext cx="2329075"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3949149" y="6223830"/>
            <a:ext cx="4717775"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2" y="6223830"/>
            <a:ext cx="1706217"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533401" y="1524000"/>
            <a:ext cx="11175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0922937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1981200" y="0"/>
            <a:ext cx="7620000" cy="867747"/>
          </a:xfrm>
        </p:spPr>
        <p:txBody>
          <a:bodyPr/>
          <a:lstStyle/>
          <a:p>
            <a:pPr algn="ctr"/>
            <a:r>
              <a:rPr lang="en-US" dirty="0"/>
              <a:t>CDSS MOUs</a:t>
            </a:r>
          </a:p>
        </p:txBody>
      </p:sp>
      <p:sp>
        <p:nvSpPr>
          <p:cNvPr id="5" name="Slide Number Placeholder 3"/>
          <p:cNvSpPr>
            <a:spLocks noGrp="1"/>
          </p:cNvSpPr>
          <p:nvPr>
            <p:ph type="sldNum" sz="quarter" idx="12"/>
          </p:nvPr>
        </p:nvSpPr>
        <p:spPr>
          <a:xfrm>
            <a:off x="10055788" y="5648960"/>
            <a:ext cx="548640" cy="396240"/>
          </a:xfrm>
        </p:spPr>
        <p:txBody>
          <a:bodyPr/>
          <a:lstStyle/>
          <a:p>
            <a:fld id="{E11AC5FD-6117-434D-B9A5-ADA9E67FDCBD}" type="slidenum">
              <a:rPr lang="en-US">
                <a:latin typeface="Calibri"/>
              </a:rPr>
              <a:pPr/>
              <a:t>1</a:t>
            </a:fld>
            <a:endParaRPr lang="en-US" dirty="0">
              <a:latin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1819564898"/>
              </p:ext>
            </p:extLst>
          </p:nvPr>
        </p:nvGraphicFramePr>
        <p:xfrm>
          <a:off x="634482" y="755782"/>
          <a:ext cx="10310326" cy="5637166"/>
        </p:xfrm>
        <a:graphic>
          <a:graphicData uri="http://schemas.openxmlformats.org/drawingml/2006/table">
            <a:tbl>
              <a:tblPr firstRow="1" bandRow="1">
                <a:tableStyleId>{5C22544A-7EE6-4342-B048-85BDC9FD1C3A}</a:tableStyleId>
              </a:tblPr>
              <a:tblGrid>
                <a:gridCol w="1511559">
                  <a:extLst>
                    <a:ext uri="{9D8B030D-6E8A-4147-A177-3AD203B41FA5}">
                      <a16:colId xmlns:a16="http://schemas.microsoft.com/office/drawing/2014/main" val="1897634298"/>
                    </a:ext>
                  </a:extLst>
                </a:gridCol>
                <a:gridCol w="1667795">
                  <a:extLst>
                    <a:ext uri="{9D8B030D-6E8A-4147-A177-3AD203B41FA5}">
                      <a16:colId xmlns:a16="http://schemas.microsoft.com/office/drawing/2014/main" val="1124354111"/>
                    </a:ext>
                  </a:extLst>
                </a:gridCol>
                <a:gridCol w="7130972">
                  <a:extLst>
                    <a:ext uri="{9D8B030D-6E8A-4147-A177-3AD203B41FA5}">
                      <a16:colId xmlns:a16="http://schemas.microsoft.com/office/drawing/2014/main" val="3406358116"/>
                    </a:ext>
                  </a:extLst>
                </a:gridCol>
              </a:tblGrid>
              <a:tr h="379266">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dk1"/>
                          </a:solidFill>
                          <a:effectLst/>
                          <a:latin typeface="+mj-lt"/>
                          <a:ea typeface="+mn-ea"/>
                          <a:cs typeface="Arial" panose="020B0604020202020204" pitchFamily="34" charset="0"/>
                        </a:rPr>
                        <a:t>MOU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j-lt"/>
                          <a:ea typeface="+mn-ea"/>
                          <a:cs typeface="Arial" panose="020B0604020202020204" pitchFamily="34" charset="0"/>
                        </a:rPr>
                        <a:t>Purpose of the Data Request</a:t>
                      </a:r>
                      <a:r>
                        <a:rPr lang="en-US" sz="1200" b="1" kern="1200" baseline="0" dirty="0">
                          <a:solidFill>
                            <a:schemeClr val="dk1"/>
                          </a:solidFill>
                          <a:effectLst/>
                          <a:latin typeface="+mj-lt"/>
                          <a:ea typeface="+mn-ea"/>
                          <a:cs typeface="Arial" panose="020B0604020202020204" pitchFamily="34" charset="0"/>
                        </a:rPr>
                        <a:t> </a:t>
                      </a:r>
                    </a:p>
                  </a:txBody>
                  <a:tcPr marL="91438" marR="91438" marT="34283" marB="34283"/>
                </a:tc>
                <a:extLst>
                  <a:ext uri="{0D108BD9-81ED-4DB2-BD59-A6C34878D82A}">
                    <a16:rowId xmlns:a16="http://schemas.microsoft.com/office/drawing/2014/main" val="2185081078"/>
                  </a:ext>
                </a:extLst>
              </a:tr>
              <a:tr h="123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Arial" panose="020B0604020202020204" pitchFamily="34" charset="0"/>
                        </a:rPr>
                        <a:t>West Stat Study</a:t>
                      </a:r>
                    </a:p>
                  </a:txBody>
                  <a:tcPr marL="91448" marR="91448" marT="34291" marB="34291"/>
                </a:tc>
                <a:tc>
                  <a:txBody>
                    <a:bodyPr/>
                    <a:lstStyle/>
                    <a:p>
                      <a:pPr marL="0" lvl="0" indent="0">
                        <a:buFont typeface="Wingdings" panose="05000000000000000000" pitchFamily="2" charset="2"/>
                        <a:buNone/>
                      </a:pPr>
                      <a:r>
                        <a:rPr lang="en-US" sz="1400" b="0" kern="1200" baseline="0" dirty="0">
                          <a:solidFill>
                            <a:schemeClr val="tx1"/>
                          </a:solidFill>
                          <a:effectLst/>
                          <a:latin typeface="+mn-lt"/>
                          <a:ea typeface="+mn-ea"/>
                          <a:cs typeface="Arial" panose="020B0604020202020204" pitchFamily="34" charset="0"/>
                        </a:rPr>
                        <a:t>Complete</a:t>
                      </a:r>
                    </a:p>
                    <a:p>
                      <a:pPr marL="0" lvl="0" indent="0">
                        <a:buFont typeface="Wingdings" panose="05000000000000000000" pitchFamily="2" charset="2"/>
                        <a:buNone/>
                      </a:pPr>
                      <a:endParaRPr lang="en-US" sz="1400" b="0" kern="1200" baseline="0" dirty="0">
                        <a:solidFill>
                          <a:schemeClr val="tx1"/>
                        </a:solidFill>
                        <a:effectLst/>
                        <a:latin typeface="+mn-lt"/>
                        <a:ea typeface="+mn-ea"/>
                        <a:cs typeface="Arial" panose="020B0604020202020204" pitchFamily="34" charset="0"/>
                      </a:endParaRPr>
                    </a:p>
                    <a:p>
                      <a:pPr marL="0" lvl="0" indent="0">
                        <a:buFont typeface="Wingdings" panose="05000000000000000000" pitchFamily="2" charset="2"/>
                        <a:buNone/>
                      </a:pPr>
                      <a:endParaRPr lang="en-US" sz="1400" b="0" kern="1200" baseline="0" dirty="0">
                        <a:solidFill>
                          <a:schemeClr val="tx1"/>
                        </a:solidFill>
                        <a:effectLst/>
                        <a:latin typeface="+mn-lt"/>
                        <a:ea typeface="+mn-ea"/>
                        <a:cs typeface="Arial" panose="020B0604020202020204" pitchFamily="34" charset="0"/>
                      </a:endParaRPr>
                    </a:p>
                    <a:p>
                      <a:pPr marL="0" lvl="0" indent="0">
                        <a:buFont typeface="Wingdings" panose="05000000000000000000" pitchFamily="2" charset="2"/>
                        <a:buNone/>
                      </a:pPr>
                      <a:r>
                        <a:rPr lang="en-US" sz="1400" b="0" kern="1200" baseline="0" dirty="0">
                          <a:solidFill>
                            <a:schemeClr val="tx1"/>
                          </a:solidFill>
                          <a:effectLst/>
                          <a:latin typeface="+mn-lt"/>
                          <a:ea typeface="+mn-ea"/>
                          <a:cs typeface="Arial" panose="020B0604020202020204" pitchFamily="34" charset="0"/>
                        </a:rPr>
                        <a:t>This MOU was  approved at JPA meeting on 6/22/18.</a:t>
                      </a:r>
                    </a:p>
                    <a:p>
                      <a:pPr marL="0" lvl="0" indent="0">
                        <a:buFont typeface="Wingdings" panose="05000000000000000000" pitchFamily="2" charset="2"/>
                        <a:buNone/>
                      </a:pPr>
                      <a:endParaRPr lang="en-US" sz="1400" b="0" kern="1200" baseline="0" dirty="0">
                        <a:solidFill>
                          <a:schemeClr val="tx1"/>
                        </a:solidFill>
                        <a:effectLst/>
                        <a:latin typeface="+mn-lt"/>
                        <a:ea typeface="+mn-ea"/>
                        <a:cs typeface="Arial" panose="020B0604020202020204" pitchFamily="34" charset="0"/>
                      </a:endParaRPr>
                    </a:p>
                  </a:txBody>
                  <a:tcPr marL="91442" marR="91442" marT="34315" marB="34315"/>
                </a:tc>
                <a:tc>
                  <a:txBody>
                    <a:bodyPr/>
                    <a:lstStyle/>
                    <a:p>
                      <a:pPr marL="0" lvl="0" indent="0">
                        <a:buFont typeface="Wingdings" panose="05000000000000000000" pitchFamily="2" charset="2"/>
                        <a:buNone/>
                      </a:pPr>
                      <a:r>
                        <a:rPr lang="en-US" sz="1400" kern="1200" dirty="0">
                          <a:solidFill>
                            <a:schemeClr val="dk1"/>
                          </a:solidFill>
                          <a:effectLst/>
                          <a:latin typeface="+mn-lt"/>
                          <a:ea typeface="+mn-ea"/>
                          <a:cs typeface="Arial" panose="020B0604020202020204" pitchFamily="34" charset="0"/>
                        </a:rPr>
                        <a:t>To</a:t>
                      </a:r>
                      <a:r>
                        <a:rPr lang="en-US" sz="1400" kern="1200" baseline="0" dirty="0">
                          <a:solidFill>
                            <a:schemeClr val="dk1"/>
                          </a:solidFill>
                          <a:effectLst/>
                          <a:latin typeface="+mn-lt"/>
                          <a:ea typeface="+mn-ea"/>
                          <a:cs typeface="Arial" panose="020B0604020202020204" pitchFamily="34" charset="0"/>
                        </a:rPr>
                        <a:t> provide CDSS </a:t>
                      </a:r>
                      <a:r>
                        <a:rPr lang="en-US" sz="1400" kern="1200" dirty="0">
                          <a:solidFill>
                            <a:schemeClr val="dk1"/>
                          </a:solidFill>
                          <a:effectLst/>
                          <a:latin typeface="+mn-lt"/>
                          <a:ea typeface="+mn-ea"/>
                          <a:cs typeface="+mn-cs"/>
                        </a:rPr>
                        <a:t>the necessary and relevant Supplemental Nutrition</a:t>
                      </a:r>
                      <a:r>
                        <a:rPr lang="en-US" sz="1400" kern="1200" baseline="0" dirty="0">
                          <a:solidFill>
                            <a:schemeClr val="dk1"/>
                          </a:solidFill>
                          <a:effectLst/>
                          <a:latin typeface="+mn-lt"/>
                          <a:ea typeface="+mn-ea"/>
                          <a:cs typeface="+mn-cs"/>
                        </a:rPr>
                        <a:t> Assistance Program (SNAP) data to study and identify the major individual, household, and environmental barriers affecting SNAP households. In addition, to examine how these barriers vary by household demographics, economics and geography and determine how, if at all, these barriers can be accounted for in determining SNAP allotments.</a:t>
                      </a:r>
                    </a:p>
                    <a:p>
                      <a:pPr marL="0" lvl="0" indent="0">
                        <a:buFont typeface="Wingdings" panose="05000000000000000000" pitchFamily="2" charset="2"/>
                        <a:buNone/>
                      </a:pPr>
                      <a:endParaRPr lang="en-US" sz="1400" b="0" kern="1200" baseline="0" dirty="0">
                        <a:solidFill>
                          <a:schemeClr val="dk1"/>
                        </a:solidFill>
                        <a:effectLst/>
                        <a:latin typeface="+mn-lt"/>
                        <a:ea typeface="+mn-ea"/>
                        <a:cs typeface="+mn-cs"/>
                      </a:endParaRPr>
                    </a:p>
                    <a:p>
                      <a:pPr marL="0" lvl="0" indent="0">
                        <a:buFont typeface="Wingdings" panose="05000000000000000000" pitchFamily="2" charset="2"/>
                        <a:buNone/>
                      </a:pPr>
                      <a:r>
                        <a:rPr lang="en-US" sz="1400" b="0" kern="1200" baseline="0" dirty="0">
                          <a:solidFill>
                            <a:schemeClr val="dk1"/>
                          </a:solidFill>
                          <a:effectLst/>
                          <a:latin typeface="+mn-lt"/>
                          <a:ea typeface="+mn-ea"/>
                          <a:cs typeface="+mn-cs"/>
                        </a:rPr>
                        <a:t>The  LRS and C-IV Projects will provide to CDSS active CalFresh Recipients as of 10/31/17.</a:t>
                      </a:r>
                    </a:p>
                    <a:p>
                      <a:pPr marL="0" lvl="0" indent="0">
                        <a:buFont typeface="Wingdings" panose="05000000000000000000" pitchFamily="2" charset="2"/>
                        <a:buNone/>
                      </a:pPr>
                      <a:endParaRPr lang="en-US" sz="1400" b="0" kern="1200" baseline="0" dirty="0">
                        <a:solidFill>
                          <a:schemeClr val="dk1"/>
                        </a:solidFill>
                        <a:effectLst/>
                        <a:latin typeface="+mn-lt"/>
                        <a:ea typeface="+mn-ea"/>
                        <a:cs typeface="+mn-cs"/>
                      </a:endParaRPr>
                    </a:p>
                    <a:p>
                      <a:pPr marL="0" lvl="0" indent="0">
                        <a:buFont typeface="Wingdings" panose="05000000000000000000" pitchFamily="2" charset="2"/>
                        <a:buNone/>
                      </a:pPr>
                      <a:r>
                        <a:rPr lang="en-US" sz="1400" b="0" kern="1200" baseline="0" dirty="0">
                          <a:solidFill>
                            <a:schemeClr val="dk1"/>
                          </a:solidFill>
                          <a:effectLst/>
                          <a:latin typeface="+mn-lt"/>
                          <a:ea typeface="+mn-ea"/>
                          <a:cs typeface="+mn-cs"/>
                        </a:rPr>
                        <a:t>C-IV data was sent to CDSS via an SFTP on 6/22/18. LRS data was sent to CDSS on 7/17/18.</a:t>
                      </a:r>
                    </a:p>
                  </a:txBody>
                  <a:tcPr marL="91442" marR="91442" marT="34315" marB="34315"/>
                </a:tc>
                <a:extLst>
                  <a:ext uri="{0D108BD9-81ED-4DB2-BD59-A6C34878D82A}">
                    <a16:rowId xmlns:a16="http://schemas.microsoft.com/office/drawing/2014/main" val="2205332328"/>
                  </a:ext>
                </a:extLst>
              </a:tr>
              <a:tr h="123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Arial" panose="020B0604020202020204" pitchFamily="34" charset="0"/>
                        </a:rPr>
                        <a:t>Cross-System Analytic and Assessment for Learning and Skills Attainment (CAAL-Skills)</a:t>
                      </a:r>
                    </a:p>
                  </a:txBody>
                  <a:tcPr marL="91448" marR="91448" marT="34291" marB="34291"/>
                </a:tc>
                <a:tc>
                  <a:txBody>
                    <a:bodyPr/>
                    <a:lstStyle/>
                    <a:p>
                      <a:r>
                        <a:rPr lang="en-US" sz="1400" b="0" kern="1200" baseline="0" dirty="0">
                          <a:solidFill>
                            <a:schemeClr val="tx1"/>
                          </a:solidFill>
                          <a:effectLst/>
                          <a:latin typeface="+mn-lt"/>
                          <a:ea typeface="+mn-ea"/>
                          <a:cs typeface="Arial" panose="020B0604020202020204" pitchFamily="34" charset="0"/>
                        </a:rPr>
                        <a:t>Pending</a:t>
                      </a:r>
                    </a:p>
                  </a:txBody>
                  <a:tcPr marL="91442" marR="91442" marT="34315" marB="34315"/>
                </a:tc>
                <a:tc>
                  <a:txBody>
                    <a:bodyPr/>
                    <a:lstStyle/>
                    <a:p>
                      <a:r>
                        <a:rPr lang="en-US" sz="1400" b="0" i="0" u="none" strike="noStrike" kern="1200" baseline="0" dirty="0">
                          <a:solidFill>
                            <a:schemeClr val="dk1"/>
                          </a:solidFill>
                          <a:latin typeface="+mn-lt"/>
                          <a:ea typeface="+mn-ea"/>
                          <a:cs typeface="+mn-cs"/>
                        </a:rPr>
                        <a:t>The purpose of the CAAL-Skills project is to develop a comprehensive, integrated, interoperable data system that measures and assesses program outcomes in a systematic and efficient manner. The data system’s overarching purpose will be helping the California Workforce Development Board (CWDB) (and its State Plan partners) meet statutorily mandated performance reporting requirements and align with Workforce Innovation and Opportunity Act (WIOA) of 2014 and AB 1336 requirements. </a:t>
                      </a:r>
                    </a:p>
                    <a:p>
                      <a:endParaRPr lang="en-US" sz="1400" b="0" i="0" u="none" strike="noStrike" kern="1200" baseline="0" dirty="0">
                        <a:solidFill>
                          <a:schemeClr val="dk1"/>
                        </a:solidFill>
                        <a:effectLst/>
                        <a:latin typeface="+mn-lt"/>
                        <a:ea typeface="+mn-ea"/>
                        <a:cs typeface="+mn-cs"/>
                      </a:endParaRPr>
                    </a:p>
                    <a:p>
                      <a:r>
                        <a:rPr lang="en-US" sz="1400" b="0" i="0" u="none" strike="noStrike" kern="1200" baseline="0" dirty="0">
                          <a:solidFill>
                            <a:schemeClr val="dk1"/>
                          </a:solidFill>
                          <a:effectLst/>
                          <a:latin typeface="+mn-lt"/>
                          <a:ea typeface="+mn-ea"/>
                          <a:cs typeface="+mn-cs"/>
                        </a:rPr>
                        <a:t>Napa, Monterey, and Stanislaus are the pilot counties for this project.</a:t>
                      </a:r>
                    </a:p>
                    <a:p>
                      <a:endParaRPr lang="en-US" sz="1400" b="0" i="0" u="none" strike="noStrike" kern="1200" baseline="0" dirty="0">
                        <a:solidFill>
                          <a:schemeClr val="dk1"/>
                        </a:solidFill>
                        <a:effectLst/>
                        <a:latin typeface="+mn-lt"/>
                        <a:ea typeface="+mn-ea"/>
                        <a:cs typeface="+mn-cs"/>
                      </a:endParaRPr>
                    </a:p>
                    <a:p>
                      <a:r>
                        <a:rPr lang="en-US" sz="1400" kern="1200" baseline="0" dirty="0">
                          <a:solidFill>
                            <a:schemeClr val="dk1"/>
                          </a:solidFill>
                          <a:effectLst/>
                          <a:latin typeface="+mn-lt"/>
                          <a:ea typeface="+mn-ea"/>
                          <a:cs typeface="+mn-cs"/>
                        </a:rPr>
                        <a:t>The C-IV Project will provide to CDSS specific CalWORKs and WTW data from July 2013 to June 2017.</a:t>
                      </a:r>
                    </a:p>
                    <a:p>
                      <a:endParaRPr lang="en-US" sz="1400" kern="1200" baseline="0" dirty="0">
                        <a:solidFill>
                          <a:schemeClr val="dk1"/>
                        </a:solidFill>
                        <a:effectLst/>
                        <a:latin typeface="+mn-lt"/>
                        <a:ea typeface="+mn-ea"/>
                        <a:cs typeface="+mn-cs"/>
                      </a:endParaRPr>
                    </a:p>
                    <a:p>
                      <a:r>
                        <a:rPr lang="en-US" sz="1400" kern="1200" baseline="0" dirty="0">
                          <a:solidFill>
                            <a:schemeClr val="dk1"/>
                          </a:solidFill>
                          <a:effectLst/>
                          <a:latin typeface="+mn-lt"/>
                          <a:ea typeface="+mn-ea"/>
                          <a:cs typeface="+mn-cs"/>
                        </a:rPr>
                        <a:t>A  second draft MOU was received on 8/16/18. Comments from project and legal staff were sent to CDSS </a:t>
                      </a:r>
                      <a:r>
                        <a:rPr lang="en-US" sz="1400" kern="1200" baseline="0">
                          <a:solidFill>
                            <a:schemeClr val="dk1"/>
                          </a:solidFill>
                          <a:effectLst/>
                          <a:latin typeface="+mn-lt"/>
                          <a:ea typeface="+mn-ea"/>
                          <a:cs typeface="+mn-cs"/>
                        </a:rPr>
                        <a:t>on 9/6/18. </a:t>
                      </a:r>
                      <a:r>
                        <a:rPr lang="en-US" sz="1400" kern="1200" baseline="0" dirty="0">
                          <a:solidFill>
                            <a:schemeClr val="dk1"/>
                          </a:solidFill>
                          <a:effectLst/>
                          <a:latin typeface="+mn-lt"/>
                          <a:ea typeface="+mn-ea"/>
                          <a:cs typeface="+mn-cs"/>
                        </a:rPr>
                        <a:t>The</a:t>
                      </a:r>
                      <a:r>
                        <a:rPr lang="en-US" sz="1350" kern="1200" dirty="0">
                          <a:solidFill>
                            <a:schemeClr val="dk1"/>
                          </a:solidFill>
                          <a:effectLst/>
                          <a:latin typeface="+mn-lt"/>
                          <a:ea typeface="+mn-ea"/>
                          <a:cs typeface="+mn-cs"/>
                        </a:rPr>
                        <a:t> execution of the agreement can take 90-120 days.</a:t>
                      </a:r>
                    </a:p>
                    <a:p>
                      <a:endParaRPr lang="en-US" sz="1400" kern="1200" dirty="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2205418050"/>
                  </a:ext>
                </a:extLst>
              </a:tr>
            </a:tbl>
          </a:graphicData>
        </a:graphic>
      </p:graphicFrame>
    </p:spTree>
    <p:extLst>
      <p:ext uri="{BB962C8B-B14F-4D97-AF65-F5344CB8AC3E}">
        <p14:creationId xmlns:p14="http://schemas.microsoft.com/office/powerpoint/2010/main" val="241412306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CABDE32-B57A-403D-B2AE-75A3F1EAD1BC}"/>
</file>

<file path=customXml/itemProps2.xml><?xml version="1.0" encoding="utf-8"?>
<ds:datastoreItem xmlns:ds="http://schemas.openxmlformats.org/officeDocument/2006/customXml" ds:itemID="{7CFE2213-4200-42A7-B1FF-E4818EF5A45C}"/>
</file>

<file path=customXml/itemProps3.xml><?xml version="1.0" encoding="utf-8"?>
<ds:datastoreItem xmlns:ds="http://schemas.openxmlformats.org/officeDocument/2006/customXml" ds:itemID="{189A351F-E207-42BC-8A7C-38D110F056B9}"/>
</file>

<file path=docProps/app.xml><?xml version="1.0" encoding="utf-8"?>
<Properties xmlns="http://schemas.openxmlformats.org/officeDocument/2006/extended-properties" xmlns:vt="http://schemas.openxmlformats.org/officeDocument/2006/docPropsVTypes">
  <TotalTime>500</TotalTime>
  <Words>285</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Corbel</vt:lpstr>
      <vt:lpstr>Wingdings</vt:lpstr>
      <vt:lpstr>Basis</vt:lpstr>
      <vt:lpstr>CDSS MOUs</vt:lpstr>
    </vt:vector>
  </TitlesOfParts>
  <Company>C-IV Project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Implementation</dc:title>
  <dc:creator>Michele Peterson</dc:creator>
  <cp:lastModifiedBy>Michele Peterson</cp:lastModifiedBy>
  <cp:revision>84</cp:revision>
  <dcterms:created xsi:type="dcterms:W3CDTF">2017-02-08T19:58:17Z</dcterms:created>
  <dcterms:modified xsi:type="dcterms:W3CDTF">2018-09-12T14:53:20Z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