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slides/slide29.xml" ContentType="application/vnd.openxmlformats-officedocument.presentationml.slide+xml"/>
  <Override PartName="/ppt/presentation.xml" ContentType="application/vnd.openxmlformats-officedocument.presentationml.presentation.main+xml"/>
  <Override PartName="/ppt/slides/slide2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6.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5.xml" ContentType="application/vnd.openxmlformats-officedocument.presentationml.slideMaster+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36.xml" ContentType="application/vnd.openxmlformats-officedocument.presentationml.slideLayout+xml"/>
  <Override PartName="/ppt/slideLayouts/slideLayout38.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5.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7.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tags/tag14.xml" ContentType="application/vnd.openxmlformats-officedocument.presentationml.tags+xml"/>
  <Override PartName="/docProps/app.xml" ContentType="application/vnd.openxmlformats-officedocument.extended-properties+xml"/>
  <Override PartName="/ppt/tags/tag6.xml" ContentType="application/vnd.openxmlformats-officedocument.presentationml.tags+xml"/>
  <Override PartName="/ppt/tags/tag5.xml" ContentType="application/vnd.openxmlformats-officedocument.presentationml.tags+xml"/>
  <Override PartName="/ppt/tags/tag21.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docProps/core.xml" ContentType="application/vnd.openxmlformats-package.core-properties+xml"/>
  <Override PartName="/ppt/tags/tag13.xml" ContentType="application/vnd.openxmlformats-officedocument.presentationml.tags+xml"/>
  <Override PartName="/ppt/tags/tag20.xml" ContentType="application/vnd.openxmlformats-officedocument.presentationml.tags+xml"/>
  <Override PartName="/ppt/tags/tag18.xml" ContentType="application/vnd.openxmlformats-officedocument.presentationml.tags+xml"/>
  <Override PartName="/ppt/tags/tag17.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19.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ppt/tags/tag7.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 id="2147483715" r:id="rId2"/>
    <p:sldMasterId id="2147483726" r:id="rId3"/>
    <p:sldMasterId id="2147483759" r:id="rId4"/>
    <p:sldMasterId id="2147483763" r:id="rId5"/>
  </p:sldMasterIdLst>
  <p:notesMasterIdLst>
    <p:notesMasterId r:id="rId35"/>
  </p:notesMasterIdLst>
  <p:handoutMasterIdLst>
    <p:handoutMasterId r:id="rId36"/>
  </p:handoutMasterIdLst>
  <p:sldIdLst>
    <p:sldId id="1118" r:id="rId6"/>
    <p:sldId id="1120" r:id="rId7"/>
    <p:sldId id="1154" r:id="rId8"/>
    <p:sldId id="1155" r:id="rId9"/>
    <p:sldId id="1200" r:id="rId10"/>
    <p:sldId id="1129" r:id="rId11"/>
    <p:sldId id="1228" r:id="rId12"/>
    <p:sldId id="1437" r:id="rId13"/>
    <p:sldId id="1438" r:id="rId14"/>
    <p:sldId id="1439" r:id="rId15"/>
    <p:sldId id="1440" r:id="rId16"/>
    <p:sldId id="1441" r:id="rId17"/>
    <p:sldId id="1442" r:id="rId18"/>
    <p:sldId id="1443" r:id="rId19"/>
    <p:sldId id="1225" r:id="rId20"/>
    <p:sldId id="1449" r:id="rId21"/>
    <p:sldId id="1452" r:id="rId22"/>
    <p:sldId id="1199" r:id="rId23"/>
    <p:sldId id="1274" r:id="rId24"/>
    <p:sldId id="269" r:id="rId25"/>
    <p:sldId id="1454" r:id="rId26"/>
    <p:sldId id="368" r:id="rId27"/>
    <p:sldId id="1455" r:id="rId28"/>
    <p:sldId id="1456" r:id="rId29"/>
    <p:sldId id="1457" r:id="rId30"/>
    <p:sldId id="1458" r:id="rId31"/>
    <p:sldId id="1166" r:id="rId32"/>
    <p:sldId id="1162" r:id="rId33"/>
    <p:sldId id="1117" r:id="rId34"/>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C8"/>
    <a:srgbClr val="5B9BD5"/>
    <a:srgbClr val="464646"/>
    <a:srgbClr val="787878"/>
    <a:srgbClr val="7F7F7F"/>
    <a:srgbClr val="FFFFFF"/>
    <a:srgbClr val="00A9E0"/>
    <a:srgbClr val="EDEDED"/>
    <a:srgbClr val="3B3838"/>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47" autoAdjust="0"/>
    <p:restoredTop sz="94241" autoAdjust="0"/>
  </p:normalViewPr>
  <p:slideViewPr>
    <p:cSldViewPr snapToGrid="0">
      <p:cViewPr varScale="1">
        <p:scale>
          <a:sx n="78" d="100"/>
          <a:sy n="78" d="100"/>
        </p:scale>
        <p:origin x="1118" y="72"/>
      </p:cViewPr>
      <p:guideLst>
        <p:guide orient="horz" pos="2160"/>
        <p:guide pos="2880"/>
      </p:guideLst>
    </p:cSldViewPr>
  </p:slideViewPr>
  <p:outlineViewPr>
    <p:cViewPr>
      <p:scale>
        <a:sx n="33" d="100"/>
        <a:sy n="33" d="100"/>
      </p:scale>
      <p:origin x="0" y="1228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3" d="100"/>
          <a:sy n="53" d="100"/>
        </p:scale>
        <p:origin x="-2844" y="-96"/>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ustomXml" Target="../customXml/item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customXml" Target="../customXml/item3.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43" Type="http://schemas.openxmlformats.org/officeDocument/2006/relationships/customXml" Target="../customXml/item2.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3"/>
            <a:ext cx="2982119"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sz="quarter" idx="1"/>
          </p:nvPr>
        </p:nvSpPr>
        <p:spPr>
          <a:xfrm>
            <a:off x="3898104" y="3"/>
            <a:ext cx="2982119" cy="466435"/>
          </a:xfrm>
          <a:prstGeom prst="rect">
            <a:avLst/>
          </a:prstGeom>
        </p:spPr>
        <p:txBody>
          <a:bodyPr vert="horz" lIns="93176" tIns="46588" rIns="93176" bIns="46588" rtlCol="0"/>
          <a:lstStyle>
            <a:lvl1pPr algn="r">
              <a:defRPr sz="1200"/>
            </a:lvl1pPr>
          </a:lstStyle>
          <a:p>
            <a:fld id="{1BE46C69-C8F1-492E-9316-9AB7C6225AF4}" type="datetimeFigureOut">
              <a:rPr lang="de-DE" smtClean="0"/>
              <a:pPr/>
              <a:t>21.09.2018</a:t>
            </a:fld>
            <a:endParaRPr lang="de-DE"/>
          </a:p>
        </p:txBody>
      </p:sp>
      <p:sp>
        <p:nvSpPr>
          <p:cNvPr id="4" name="Fußzeilenplatzhalter 3"/>
          <p:cNvSpPr>
            <a:spLocks noGrp="1"/>
          </p:cNvSpPr>
          <p:nvPr>
            <p:ph type="ftr" sz="quarter" idx="2"/>
          </p:nvPr>
        </p:nvSpPr>
        <p:spPr>
          <a:xfrm>
            <a:off x="1" y="8829968"/>
            <a:ext cx="2982119" cy="466434"/>
          </a:xfrm>
          <a:prstGeom prst="rect">
            <a:avLst/>
          </a:prstGeom>
        </p:spPr>
        <p:txBody>
          <a:bodyPr vert="horz" lIns="93176" tIns="46588" rIns="93176" bIns="46588" rtlCol="0" anchor="b"/>
          <a:lstStyle>
            <a:lvl1pPr algn="l">
              <a:defRPr sz="1200"/>
            </a:lvl1pPr>
          </a:lstStyle>
          <a:p>
            <a:endParaRPr lang="de-DE"/>
          </a:p>
        </p:txBody>
      </p:sp>
      <p:sp>
        <p:nvSpPr>
          <p:cNvPr id="5" name="Foliennummernplatzhalter 4"/>
          <p:cNvSpPr>
            <a:spLocks noGrp="1"/>
          </p:cNvSpPr>
          <p:nvPr>
            <p:ph type="sldNum" sz="quarter" idx="3"/>
          </p:nvPr>
        </p:nvSpPr>
        <p:spPr>
          <a:xfrm>
            <a:off x="3898104" y="8829968"/>
            <a:ext cx="2982119" cy="466434"/>
          </a:xfrm>
          <a:prstGeom prst="rect">
            <a:avLst/>
          </a:prstGeom>
        </p:spPr>
        <p:txBody>
          <a:bodyPr vert="horz" lIns="93176" tIns="46588" rIns="93176" bIns="46588" rtlCol="0" anchor="b"/>
          <a:lstStyle>
            <a:lvl1pPr algn="r">
              <a:defRPr sz="1200"/>
            </a:lvl1pPr>
          </a:lstStyle>
          <a:p>
            <a:fld id="{6B5E19FD-0356-4E38-81BF-CC2CC5DB7AD8}" type="slidenum">
              <a:rPr lang="de-DE" smtClean="0"/>
              <a:pPr/>
              <a:t>‹#›</a:t>
            </a:fld>
            <a:endParaRPr lang="de-DE"/>
          </a:p>
        </p:txBody>
      </p:sp>
    </p:spTree>
    <p:extLst>
      <p:ext uri="{BB962C8B-B14F-4D97-AF65-F5344CB8AC3E}">
        <p14:creationId xmlns:p14="http://schemas.microsoft.com/office/powerpoint/2010/main" val="1610909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3"/>
            <a:ext cx="2982119"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idx="1"/>
          </p:nvPr>
        </p:nvSpPr>
        <p:spPr>
          <a:xfrm>
            <a:off x="3898104" y="3"/>
            <a:ext cx="2982119" cy="466435"/>
          </a:xfrm>
          <a:prstGeom prst="rect">
            <a:avLst/>
          </a:prstGeom>
        </p:spPr>
        <p:txBody>
          <a:bodyPr vert="horz" lIns="93176" tIns="46588" rIns="93176" bIns="46588" rtlCol="0"/>
          <a:lstStyle>
            <a:lvl1pPr algn="r">
              <a:defRPr sz="1200"/>
            </a:lvl1pPr>
          </a:lstStyle>
          <a:p>
            <a:fld id="{FA48B922-56C9-46FC-9595-9C2DEF7C3E2B}" type="datetimeFigureOut">
              <a:rPr lang="de-DE" smtClean="0"/>
              <a:pPr/>
              <a:t>21.09.2018</a:t>
            </a:fld>
            <a:endParaRPr lang="de-DE"/>
          </a:p>
        </p:txBody>
      </p:sp>
      <p:sp>
        <p:nvSpPr>
          <p:cNvPr id="4" name="Folienbildplatzhalter 3"/>
          <p:cNvSpPr>
            <a:spLocks noGrp="1" noRot="1" noChangeAspect="1"/>
          </p:cNvSpPr>
          <p:nvPr>
            <p:ph type="sldImg" idx="2"/>
          </p:nvPr>
        </p:nvSpPr>
        <p:spPr>
          <a:xfrm>
            <a:off x="1349375" y="1162050"/>
            <a:ext cx="4183063" cy="3138488"/>
          </a:xfrm>
          <a:prstGeom prst="rect">
            <a:avLst/>
          </a:prstGeom>
          <a:noFill/>
          <a:ln w="12700">
            <a:solidFill>
              <a:prstClr val="black"/>
            </a:solidFill>
          </a:ln>
        </p:spPr>
        <p:txBody>
          <a:bodyPr vert="horz" lIns="93176" tIns="46588" rIns="93176" bIns="46588" rtlCol="0" anchor="ctr"/>
          <a:lstStyle/>
          <a:p>
            <a:endParaRPr lang="de-DE"/>
          </a:p>
        </p:txBody>
      </p:sp>
      <p:sp>
        <p:nvSpPr>
          <p:cNvPr id="5" name="Notizenplatzhalter 4"/>
          <p:cNvSpPr>
            <a:spLocks noGrp="1"/>
          </p:cNvSpPr>
          <p:nvPr>
            <p:ph type="body" sz="quarter" idx="3"/>
          </p:nvPr>
        </p:nvSpPr>
        <p:spPr>
          <a:xfrm>
            <a:off x="688182" y="4473893"/>
            <a:ext cx="5505450" cy="3660458"/>
          </a:xfrm>
          <a:prstGeom prst="rect">
            <a:avLst/>
          </a:prstGeom>
        </p:spPr>
        <p:txBody>
          <a:bodyPr vert="horz" lIns="93176" tIns="46588" rIns="93176" bIns="46588"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8829968"/>
            <a:ext cx="2982119" cy="466434"/>
          </a:xfrm>
          <a:prstGeom prst="rect">
            <a:avLst/>
          </a:prstGeom>
        </p:spPr>
        <p:txBody>
          <a:bodyPr vert="horz" lIns="93176" tIns="46588" rIns="93176" bIns="46588" rtlCol="0" anchor="b"/>
          <a:lstStyle>
            <a:lvl1pPr algn="l">
              <a:defRPr sz="1200"/>
            </a:lvl1pPr>
          </a:lstStyle>
          <a:p>
            <a:endParaRPr lang="de-DE"/>
          </a:p>
        </p:txBody>
      </p:sp>
      <p:sp>
        <p:nvSpPr>
          <p:cNvPr id="7" name="Foliennummernplatzhalter 6"/>
          <p:cNvSpPr>
            <a:spLocks noGrp="1"/>
          </p:cNvSpPr>
          <p:nvPr>
            <p:ph type="sldNum" sz="quarter" idx="5"/>
          </p:nvPr>
        </p:nvSpPr>
        <p:spPr>
          <a:xfrm>
            <a:off x="3898104" y="8829968"/>
            <a:ext cx="2982119" cy="466434"/>
          </a:xfrm>
          <a:prstGeom prst="rect">
            <a:avLst/>
          </a:prstGeom>
        </p:spPr>
        <p:txBody>
          <a:bodyPr vert="horz" lIns="93176" tIns="46588" rIns="93176" bIns="46588" rtlCol="0" anchor="b"/>
          <a:lstStyle>
            <a:lvl1pPr algn="r">
              <a:defRPr sz="1200"/>
            </a:lvl1pPr>
          </a:lstStyle>
          <a:p>
            <a:fld id="{A8D1544D-F39A-4F55-BC21-9BE909A9BACC}" type="slidenum">
              <a:rPr lang="de-DE" smtClean="0"/>
              <a:pPr/>
              <a:t>‹#›</a:t>
            </a:fld>
            <a:endParaRPr lang="de-DE"/>
          </a:p>
        </p:txBody>
      </p:sp>
    </p:spTree>
    <p:extLst>
      <p:ext uri="{BB962C8B-B14F-4D97-AF65-F5344CB8AC3E}">
        <p14:creationId xmlns:p14="http://schemas.microsoft.com/office/powerpoint/2010/main" val="839223166"/>
      </p:ext>
    </p:extLst>
  </p:cSld>
  <p:clrMap bg1="lt1" tx1="dk1" bg2="lt2" tx2="dk2" accent1="accent1" accent2="accent2" accent3="accent3" accent4="accent4" accent5="accent5" accent6="accent6" hlink="hlink" folHlink="folHlink"/>
  <p:notesStyle>
    <a:lvl1pPr marL="0" algn="l" defTabSz="767789" rtl="0" eaLnBrk="1" latinLnBrk="0" hangingPunct="1">
      <a:defRPr sz="1008" kern="1200">
        <a:solidFill>
          <a:schemeClr val="tx1"/>
        </a:solidFill>
        <a:latin typeface="+mn-lt"/>
        <a:ea typeface="+mn-ea"/>
        <a:cs typeface="+mn-cs"/>
      </a:defRPr>
    </a:lvl1pPr>
    <a:lvl2pPr marL="383895" algn="l" defTabSz="767789" rtl="0" eaLnBrk="1" latinLnBrk="0" hangingPunct="1">
      <a:defRPr sz="1008" kern="1200">
        <a:solidFill>
          <a:schemeClr val="tx1"/>
        </a:solidFill>
        <a:latin typeface="+mn-lt"/>
        <a:ea typeface="+mn-ea"/>
        <a:cs typeface="+mn-cs"/>
      </a:defRPr>
    </a:lvl2pPr>
    <a:lvl3pPr marL="767789" algn="l" defTabSz="767789" rtl="0" eaLnBrk="1" latinLnBrk="0" hangingPunct="1">
      <a:defRPr sz="1008" kern="1200">
        <a:solidFill>
          <a:schemeClr val="tx1"/>
        </a:solidFill>
        <a:latin typeface="+mn-lt"/>
        <a:ea typeface="+mn-ea"/>
        <a:cs typeface="+mn-cs"/>
      </a:defRPr>
    </a:lvl3pPr>
    <a:lvl4pPr marL="1151683" algn="l" defTabSz="767789" rtl="0" eaLnBrk="1" latinLnBrk="0" hangingPunct="1">
      <a:defRPr sz="1008" kern="1200">
        <a:solidFill>
          <a:schemeClr val="tx1"/>
        </a:solidFill>
        <a:latin typeface="+mn-lt"/>
        <a:ea typeface="+mn-ea"/>
        <a:cs typeface="+mn-cs"/>
      </a:defRPr>
    </a:lvl4pPr>
    <a:lvl5pPr marL="1535578" algn="l" defTabSz="767789" rtl="0" eaLnBrk="1" latinLnBrk="0" hangingPunct="1">
      <a:defRPr sz="1008" kern="1200">
        <a:solidFill>
          <a:schemeClr val="tx1"/>
        </a:solidFill>
        <a:latin typeface="+mn-lt"/>
        <a:ea typeface="+mn-ea"/>
        <a:cs typeface="+mn-cs"/>
      </a:defRPr>
    </a:lvl5pPr>
    <a:lvl6pPr marL="1919472" algn="l" defTabSz="767789" rtl="0" eaLnBrk="1" latinLnBrk="0" hangingPunct="1">
      <a:defRPr sz="1008" kern="1200">
        <a:solidFill>
          <a:schemeClr val="tx1"/>
        </a:solidFill>
        <a:latin typeface="+mn-lt"/>
        <a:ea typeface="+mn-ea"/>
        <a:cs typeface="+mn-cs"/>
      </a:defRPr>
    </a:lvl6pPr>
    <a:lvl7pPr marL="2303367" algn="l" defTabSz="767789" rtl="0" eaLnBrk="1" latinLnBrk="0" hangingPunct="1">
      <a:defRPr sz="1008" kern="1200">
        <a:solidFill>
          <a:schemeClr val="tx1"/>
        </a:solidFill>
        <a:latin typeface="+mn-lt"/>
        <a:ea typeface="+mn-ea"/>
        <a:cs typeface="+mn-cs"/>
      </a:defRPr>
    </a:lvl7pPr>
    <a:lvl8pPr marL="2687261" algn="l" defTabSz="767789" rtl="0" eaLnBrk="1" latinLnBrk="0" hangingPunct="1">
      <a:defRPr sz="1008" kern="1200">
        <a:solidFill>
          <a:schemeClr val="tx1"/>
        </a:solidFill>
        <a:latin typeface="+mn-lt"/>
        <a:ea typeface="+mn-ea"/>
        <a:cs typeface="+mn-cs"/>
      </a:defRPr>
    </a:lvl8pPr>
    <a:lvl9pPr marL="3071156" algn="l" defTabSz="767789" rtl="0" eaLnBrk="1" latinLnBrk="0" hangingPunct="1">
      <a:defRPr sz="10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162050"/>
            <a:ext cx="4184650" cy="3138488"/>
          </a:xfrm>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3089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162050"/>
            <a:ext cx="4184650" cy="3138488"/>
          </a:xfrm>
        </p:spPr>
      </p:sp>
      <p:sp>
        <p:nvSpPr>
          <p:cNvPr id="3" name="Notes Placeholder 2"/>
          <p:cNvSpPr>
            <a:spLocks noGrp="1"/>
          </p:cNvSpPr>
          <p:nvPr>
            <p:ph type="body" idx="1"/>
          </p:nvPr>
        </p:nvSpPr>
        <p:spPr/>
        <p:txBody>
          <a:bodyPr/>
          <a:lstStyle/>
          <a:p>
            <a:pPr marL="0" marR="0" lvl="0" indent="0" algn="l" defTabSz="767789"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37429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162050"/>
            <a:ext cx="4184650" cy="3138488"/>
          </a:xfrm>
        </p:spPr>
      </p:sp>
      <p:sp>
        <p:nvSpPr>
          <p:cNvPr id="3" name="Notes Placeholder 2"/>
          <p:cNvSpPr>
            <a:spLocks noGrp="1"/>
          </p:cNvSpPr>
          <p:nvPr>
            <p:ph type="body" idx="1"/>
          </p:nvPr>
        </p:nvSpPr>
        <p:spPr/>
        <p:txBody>
          <a:bodyPr/>
          <a:lstStyle/>
          <a:p>
            <a:pPr marL="0" marR="0" lvl="0" indent="0" algn="l" defTabSz="767789"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7971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162050"/>
            <a:ext cx="4184650" cy="3138488"/>
          </a:xfrm>
        </p:spPr>
      </p:sp>
      <p:sp>
        <p:nvSpPr>
          <p:cNvPr id="3" name="Notes Placeholder 2"/>
          <p:cNvSpPr>
            <a:spLocks noGrp="1"/>
          </p:cNvSpPr>
          <p:nvPr>
            <p:ph type="body" idx="1"/>
          </p:nvPr>
        </p:nvSpPr>
        <p:spPr/>
        <p:txBody>
          <a:bodyPr/>
          <a:lstStyle/>
          <a:p>
            <a:pPr marL="0" marR="0" lvl="0" indent="0" algn="l" defTabSz="767789"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2892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162050"/>
            <a:ext cx="4184650" cy="3138488"/>
          </a:xfrm>
        </p:spPr>
      </p:sp>
      <p:sp>
        <p:nvSpPr>
          <p:cNvPr id="3" name="Notes Placeholder 2"/>
          <p:cNvSpPr>
            <a:spLocks noGrp="1"/>
          </p:cNvSpPr>
          <p:nvPr>
            <p:ph type="body" idx="1"/>
          </p:nvPr>
        </p:nvSpPr>
        <p:spPr/>
        <p:txBody>
          <a:bodyPr/>
          <a:lstStyle/>
          <a:p>
            <a:pPr marL="0" marR="0" lvl="0" indent="0" algn="l" defTabSz="767789"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6794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162050"/>
            <a:ext cx="4184650" cy="3138488"/>
          </a:xfrm>
        </p:spPr>
      </p:sp>
      <p:sp>
        <p:nvSpPr>
          <p:cNvPr id="3" name="Notes Placeholder 2"/>
          <p:cNvSpPr>
            <a:spLocks noGrp="1"/>
          </p:cNvSpPr>
          <p:nvPr>
            <p:ph type="body" idx="1"/>
          </p:nvPr>
        </p:nvSpPr>
        <p:spPr/>
        <p:txBody>
          <a:bodyPr/>
          <a:lstStyle/>
          <a:p>
            <a:pPr marL="0" marR="0" lvl="0" indent="0" algn="l" defTabSz="767789"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2331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162050"/>
            <a:ext cx="4184650" cy="3138488"/>
          </a:xfrm>
        </p:spPr>
      </p:sp>
      <p:sp>
        <p:nvSpPr>
          <p:cNvPr id="3" name="Notes Placeholder 2"/>
          <p:cNvSpPr>
            <a:spLocks noGrp="1"/>
          </p:cNvSpPr>
          <p:nvPr>
            <p:ph type="body" idx="1"/>
          </p:nvPr>
        </p:nvSpPr>
        <p:spPr/>
        <p:txBody>
          <a:bodyPr/>
          <a:lstStyle/>
          <a:p>
            <a:pPr marL="0" marR="0" lvl="0" indent="0" algn="l" defTabSz="767789"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74771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9.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0.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1.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Full Content with Bulle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AF24A-7875-4908-8A1C-E0D92FD70045}"/>
              </a:ext>
            </a:extLst>
          </p:cNvPr>
          <p:cNvSpPr>
            <a:spLocks noGrp="1"/>
          </p:cNvSpPr>
          <p:nvPr>
            <p:ph idx="1" hasCustomPrompt="1"/>
          </p:nvPr>
        </p:nvSpPr>
        <p:spPr>
          <a:xfrm>
            <a:off x="197922" y="914400"/>
            <a:ext cx="8604500" cy="4965192"/>
          </a:xfrm>
          <a:prstGeom prst="rect">
            <a:avLst/>
          </a:prstGeom>
        </p:spPr>
        <p:txBody>
          <a:bodyPr/>
          <a:lstStyle>
            <a:lvl1pPr marL="285750" indent="-285750">
              <a:buFont typeface="Wingdings" panose="05000000000000000000" pitchFamily="2" charset="2"/>
              <a:buChar char="Ü"/>
              <a:defRPr>
                <a:solidFill>
                  <a:schemeClr val="tx1">
                    <a:lumMod val="95000"/>
                    <a:lumOff val="5000"/>
                  </a:schemeClr>
                </a:solidFill>
                <a:latin typeface="Century Gothic" panose="020B0502020202020204" pitchFamily="34" charset="0"/>
              </a:defRPr>
            </a:lvl1pPr>
            <a:lvl2pPr>
              <a:defRPr>
                <a:solidFill>
                  <a:schemeClr val="tx1">
                    <a:lumMod val="95000"/>
                    <a:lumOff val="5000"/>
                  </a:schemeClr>
                </a:solidFill>
                <a:latin typeface="Century Gothic" panose="020B0502020202020204" pitchFamily="34" charset="0"/>
              </a:defRPr>
            </a:lvl2pPr>
            <a:lvl3pPr>
              <a:defRPr>
                <a:solidFill>
                  <a:schemeClr val="tx1">
                    <a:lumMod val="95000"/>
                    <a:lumOff val="5000"/>
                  </a:schemeClr>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9" name="Textfeld 5">
            <a:extLst>
              <a:ext uri="{FF2B5EF4-FFF2-40B4-BE49-F238E27FC236}">
                <a16:creationId xmlns:a16="http://schemas.microsoft.com/office/drawing/2014/main" id="{AF6EE7DE-84FE-4EFE-B053-3C2E2520DB27}"/>
              </a:ext>
            </a:extLst>
          </p:cNvPr>
          <p:cNvSpPr txBox="1"/>
          <p:nvPr userDrawn="1"/>
        </p:nvSpPr>
        <p:spPr>
          <a:xfrm>
            <a:off x="245719" y="259401"/>
            <a:ext cx="1920240"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CalSAWS</a:t>
            </a:r>
          </a:p>
        </p:txBody>
      </p:sp>
      <p:cxnSp>
        <p:nvCxnSpPr>
          <p:cNvPr id="10" name="Gerade Verbindung 10">
            <a:extLst>
              <a:ext uri="{FF2B5EF4-FFF2-40B4-BE49-F238E27FC236}">
                <a16:creationId xmlns:a16="http://schemas.microsoft.com/office/drawing/2014/main" id="{FF414825-12BE-40E5-A2E2-00DDC85CC40D}"/>
              </a:ext>
            </a:extLst>
          </p:cNvPr>
          <p:cNvCxnSpPr/>
          <p:nvPr userDrawn="1"/>
        </p:nvCxnSpPr>
        <p:spPr>
          <a:xfrm>
            <a:off x="213717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2192457" y="258785"/>
            <a:ext cx="6609965" cy="338554"/>
          </a:xfrm>
          <a:prstGeom prst="rect">
            <a:avLst/>
          </a:prstGeom>
        </p:spPr>
        <p:txBody>
          <a:bodyPr lIns="0" rIns="0" anchor="ctr"/>
          <a:lstStyle>
            <a:lvl1pPr marL="0" indent="0">
              <a:buFontTx/>
              <a:buNone/>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
        <p:nvSpPr>
          <p:cNvPr id="7" name="TextBox 9">
            <a:extLst>
              <a:ext uri="{FF2B5EF4-FFF2-40B4-BE49-F238E27FC236}">
                <a16:creationId xmlns:a16="http://schemas.microsoft.com/office/drawing/2014/main" id="{4E53A9DF-A03F-4D42-870C-F7EA676CBC65}"/>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8" name="Interaktive Schaltfläche: Nächste(r) oder Weiter 1">
            <a:hlinkClick r:id="" action="ppaction://hlinkshowjump?jump=nextslide" highlightClick="1"/>
            <a:extLst>
              <a:ext uri="{FF2B5EF4-FFF2-40B4-BE49-F238E27FC236}">
                <a16:creationId xmlns:a16="http://schemas.microsoft.com/office/drawing/2014/main" id="{456A17D2-5C9C-42F3-BDA6-72D56705BA8B}"/>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BC5E20C3-01D0-4608-8398-3CE3A164FBD3}"/>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3" name="Gerade Verbindung 10">
            <a:extLst>
              <a:ext uri="{FF2B5EF4-FFF2-40B4-BE49-F238E27FC236}">
                <a16:creationId xmlns:a16="http://schemas.microsoft.com/office/drawing/2014/main" id="{3095FF05-3285-4C76-93EB-8A16DA9BE642}"/>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73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3" name="TextBox 9"/>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sp>
        <p:nvSpPr>
          <p:cNvPr id="2" name="Interaktive Schaltfläche: Nächste(r) oder Weiter 1">
            <a:hlinkClick r:id="" action="ppaction://hlinkshowjump?jump=nextslide" highlightClick="1"/>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245719" y="914400"/>
            <a:ext cx="8431937" cy="5243513"/>
          </a:xfrm>
          <a:prstGeom prst="rect">
            <a:avLst/>
          </a:prstGeom>
        </p:spPr>
        <p:txBody>
          <a:bodyPr/>
          <a:lstStyle>
            <a:lvl1pPr marL="514350" indent="-514350">
              <a:buFont typeface="+mj-lt"/>
              <a:buAutoNum type="arabicParenR"/>
              <a:defRPr sz="1800" baseline="0">
                <a:solidFill>
                  <a:schemeClr val="tx1">
                    <a:lumMod val="95000"/>
                    <a:lumOff val="5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dirty="0"/>
              <a:t>Click to edit Master text styles</a:t>
            </a:r>
          </a:p>
        </p:txBody>
      </p:sp>
      <p:sp>
        <p:nvSpPr>
          <p:cNvPr id="11"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5"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6"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7"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0"/>
            <a:ext cx="8037576" cy="5243513"/>
          </a:xfrm>
          <a:prstGeom prst="rect">
            <a:avLst/>
          </a:prstGeom>
        </p:spPr>
        <p:txBody>
          <a:bodyPr>
            <a:normAutofit/>
          </a:bodyPr>
          <a:lstStyle>
            <a:lvl1pPr>
              <a:defRPr sz="1800" baseline="0">
                <a:solidFill>
                  <a:schemeClr val="tx1">
                    <a:lumMod val="95000"/>
                    <a:lumOff val="5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feld 5">
            <a:extLst>
              <a:ext uri="{FF2B5EF4-FFF2-40B4-BE49-F238E27FC236}">
                <a16:creationId xmlns:a16="http://schemas.microsoft.com/office/drawing/2014/main" id="{A2F3EF46-4072-42CB-A34F-1488324FBBE0}"/>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1" name="Gerade Verbindung 10">
            <a:extLst>
              <a:ext uri="{FF2B5EF4-FFF2-40B4-BE49-F238E27FC236}">
                <a16:creationId xmlns:a16="http://schemas.microsoft.com/office/drawing/2014/main" id="{E8BFDF07-DB98-4EDD-9CCE-C8D52FB4999D}"/>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4">
            <a:extLst>
              <a:ext uri="{FF2B5EF4-FFF2-40B4-BE49-F238E27FC236}">
                <a16:creationId xmlns:a16="http://schemas.microsoft.com/office/drawing/2014/main" id="{D68CB096-4E38-4A94-A442-92CE9DA863A5}"/>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0"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3"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6" name="Textfeld 5">
            <a:extLst>
              <a:ext uri="{FF2B5EF4-FFF2-40B4-BE49-F238E27FC236}">
                <a16:creationId xmlns:a16="http://schemas.microsoft.com/office/drawing/2014/main" id="{EC7E9480-3940-4A03-9113-07D1E01CA42F}"/>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4" name="Gerade Verbindung 10">
            <a:extLst>
              <a:ext uri="{FF2B5EF4-FFF2-40B4-BE49-F238E27FC236}">
                <a16:creationId xmlns:a16="http://schemas.microsoft.com/office/drawing/2014/main" id="{0AB0F771-59D0-44FC-8395-CFE3ECC331F5}"/>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5" name="Content Placeholder 4">
            <a:extLst>
              <a:ext uri="{FF2B5EF4-FFF2-40B4-BE49-F238E27FC236}">
                <a16:creationId xmlns:a16="http://schemas.microsoft.com/office/drawing/2014/main" id="{B2356887-AE11-4286-830B-BBDE0B0EFE87}"/>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1"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Gerade Verbindung 10">
            <a:extLst>
              <a:ext uri="{FF2B5EF4-FFF2-40B4-BE49-F238E27FC236}">
                <a16:creationId xmlns:a16="http://schemas.microsoft.com/office/drawing/2014/main" id="{FF414825-12BE-40E5-A2E2-00DDC85CC40D}"/>
              </a:ext>
            </a:extLst>
          </p:cNvPr>
          <p:cNvCxnSpPr/>
          <p:nvPr userDrawn="1"/>
        </p:nvCxnSpPr>
        <p:spPr>
          <a:xfrm>
            <a:off x="32893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0"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5"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6"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_1">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feld 5">
            <a:extLst>
              <a:ext uri="{FF2B5EF4-FFF2-40B4-BE49-F238E27FC236}">
                <a16:creationId xmlns:a16="http://schemas.microsoft.com/office/drawing/2014/main" id="{109982B1-B010-4102-B032-C1BB29686333}"/>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0" name="Gerade Verbindung 10">
            <a:extLst>
              <a:ext uri="{FF2B5EF4-FFF2-40B4-BE49-F238E27FC236}">
                <a16:creationId xmlns:a16="http://schemas.microsoft.com/office/drawing/2014/main" id="{A4EF0E56-D27E-48B6-8DAE-1CD06408EB5D}"/>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4">
            <a:extLst>
              <a:ext uri="{FF2B5EF4-FFF2-40B4-BE49-F238E27FC236}">
                <a16:creationId xmlns:a16="http://schemas.microsoft.com/office/drawing/2014/main" id="{DF3BE672-D3E8-404D-9806-00F7D19BD20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lank &amp; Footer">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_2">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2317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2047395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sp>
        <p:nvSpPr>
          <p:cNvPr id="2"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61012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184275" y="914400"/>
            <a:ext cx="8775451" cy="5243513"/>
          </a:xfrm>
          <a:prstGeom prst="rect">
            <a:avLst/>
          </a:prstGeom>
        </p:spPr>
        <p:txBody>
          <a:bodyPr/>
          <a:lstStyle>
            <a:lvl1pPr marL="514350" indent="-514350">
              <a:buFont typeface="+mj-lt"/>
              <a:buAutoNum type="arabicParenR"/>
              <a:defRPr sz="1800" baseline="0">
                <a:solidFill>
                  <a:schemeClr val="bg1">
                    <a:lumMod val="10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691753" y="271485"/>
            <a:ext cx="6574613"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3"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523875" y="259401"/>
            <a:ext cx="2730906"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sp>
        <p:nvSpPr>
          <p:cNvPr id="2"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908255"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640080" y="914400"/>
            <a:ext cx="8037576" cy="5243513"/>
          </a:xfrm>
          <a:prstGeom prst="rect">
            <a:avLst/>
          </a:prstGeom>
        </p:spPr>
        <p:txBody>
          <a:bodyPr/>
          <a:lstStyle>
            <a:lvl1pPr marL="514350" indent="-514350">
              <a:buFont typeface="+mj-lt"/>
              <a:buAutoNum type="arabicParenR"/>
              <a:defRPr sz="1800" baseline="0">
                <a:solidFill>
                  <a:srgbClr val="464646"/>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2002558" y="271485"/>
            <a:ext cx="5647527"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816226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0"/>
            <a:ext cx="8037576" cy="5243513"/>
          </a:xfrm>
          <a:prstGeom prst="rect">
            <a:avLst/>
          </a:prstGeom>
        </p:spPr>
        <p:txBody>
          <a:bodyPr>
            <a:normAutofit/>
          </a:bodyPr>
          <a:lstStyle>
            <a:lvl1pPr>
              <a:defRPr sz="1800" baseline="0">
                <a:solidFill>
                  <a:srgbClr val="464646"/>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707283" y="271485"/>
            <a:ext cx="5659611"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379947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07283" y="271485"/>
            <a:ext cx="5655583"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2682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013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707283" y="271485"/>
            <a:ext cx="5663639"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43579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965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ull Content with Bulle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AF24A-7875-4908-8A1C-E0D92FD70045}"/>
              </a:ext>
            </a:extLst>
          </p:cNvPr>
          <p:cNvSpPr>
            <a:spLocks noGrp="1"/>
          </p:cNvSpPr>
          <p:nvPr>
            <p:ph idx="1" hasCustomPrompt="1"/>
          </p:nvPr>
        </p:nvSpPr>
        <p:spPr>
          <a:xfrm>
            <a:off x="640080" y="914400"/>
            <a:ext cx="8037576" cy="5239512"/>
          </a:xfrm>
          <a:prstGeom prst="rect">
            <a:avLst/>
          </a:prstGeom>
        </p:spPr>
        <p:txBody>
          <a:bodyPr/>
          <a:lstStyle>
            <a:lvl1pPr marL="285750" indent="-285750">
              <a:buFont typeface="Wingdings" panose="05000000000000000000" pitchFamily="2" charset="2"/>
              <a:buChar char="Ü"/>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2" name="Textfeld 5">
            <a:extLst>
              <a:ext uri="{FF2B5EF4-FFF2-40B4-BE49-F238E27FC236}">
                <a16:creationId xmlns:a16="http://schemas.microsoft.com/office/drawing/2014/main" id="{68AE8A40-59BA-4667-A7BB-7691F13E715D}"/>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3" name="Gerade Verbindung 10">
            <a:extLst>
              <a:ext uri="{FF2B5EF4-FFF2-40B4-BE49-F238E27FC236}">
                <a16:creationId xmlns:a16="http://schemas.microsoft.com/office/drawing/2014/main" id="{BF2E1EEF-3874-47C1-9809-138CE86DC65E}"/>
              </a:ext>
            </a:extLst>
          </p:cNvPr>
          <p:cNvCxnSpPr/>
          <p:nvPr userDrawn="1"/>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4" name="Content Placeholder 4">
            <a:extLst>
              <a:ext uri="{FF2B5EF4-FFF2-40B4-BE49-F238E27FC236}">
                <a16:creationId xmlns:a16="http://schemas.microsoft.com/office/drawing/2014/main" id="{C451CB0B-1C80-4048-8C48-CE3C9B4BA586}"/>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26141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Content Columns with Bullet Poin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8D6808-68E9-48E5-A692-6DB909B47AA1}"/>
              </a:ext>
            </a:extLst>
          </p:cNvPr>
          <p:cNvSpPr>
            <a:spLocks noGrp="1"/>
          </p:cNvSpPr>
          <p:nvPr>
            <p:ph sz="half" idx="1" hasCustomPrompt="1"/>
          </p:nvPr>
        </p:nvSpPr>
        <p:spPr>
          <a:xfrm>
            <a:off x="640080" y="914400"/>
            <a:ext cx="3867150" cy="5239512"/>
          </a:xfrm>
          <a:prstGeom prst="rect">
            <a:avLst/>
          </a:prstGeom>
        </p:spPr>
        <p:txBody>
          <a:bodyPr/>
          <a:lstStyle>
            <a:lvl1pPr>
              <a:defRPr baseline="0">
                <a:solidFill>
                  <a:srgbClr val="464646"/>
                </a:solidFill>
                <a:latin typeface="Century Gothic" panose="020B0502020202020204" pitchFamily="34" charset="0"/>
              </a:defRPr>
            </a:lvl1pPr>
            <a:lvl2pPr>
              <a:defRPr baseline="0">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4" name="Content Placeholder 3">
            <a:extLst>
              <a:ext uri="{FF2B5EF4-FFF2-40B4-BE49-F238E27FC236}">
                <a16:creationId xmlns:a16="http://schemas.microsoft.com/office/drawing/2014/main" id="{0B5DC819-C738-49F0-A8F1-C9B3D1F5C030}"/>
              </a:ext>
            </a:extLst>
          </p:cNvPr>
          <p:cNvSpPr>
            <a:spLocks noGrp="1"/>
          </p:cNvSpPr>
          <p:nvPr>
            <p:ph sz="half" idx="2" hasCustomPrompt="1"/>
          </p:nvPr>
        </p:nvSpPr>
        <p:spPr>
          <a:xfrm>
            <a:off x="4648200" y="914400"/>
            <a:ext cx="3867150" cy="5239512"/>
          </a:xfrm>
          <a:prstGeom prst="rect">
            <a:avLst/>
          </a:prstGeom>
        </p:spPr>
        <p:txBody>
          <a:bodyPr/>
          <a:lstStyle>
            <a:lvl1pPr>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3" name="Textfeld 5">
            <a:extLst>
              <a:ext uri="{FF2B5EF4-FFF2-40B4-BE49-F238E27FC236}">
                <a16:creationId xmlns:a16="http://schemas.microsoft.com/office/drawing/2014/main" id="{F6DA65EA-C36B-4F48-8BF4-05D6DCDF2A5C}"/>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4" name="Gerade Verbindung 10">
            <a:extLst>
              <a:ext uri="{FF2B5EF4-FFF2-40B4-BE49-F238E27FC236}">
                <a16:creationId xmlns:a16="http://schemas.microsoft.com/office/drawing/2014/main" id="{7494EC00-4E4F-4009-A7DA-C3DD5C6C21AD}"/>
              </a:ext>
            </a:extLst>
          </p:cNvPr>
          <p:cNvCxnSpPr/>
          <p:nvPr userDrawn="1"/>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E1EA4283-4ABE-4271-B7AD-87CCA245B54E}"/>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901231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6176"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621" y="1621"/>
                        <a:ext cx="1619" cy="1619"/>
                      </a:xfrm>
                      <a:prstGeom prst="rect">
                        <a:avLst/>
                      </a:prstGeom>
                    </p:spPr>
                  </p:pic>
                </p:oleObj>
              </mc:Fallback>
            </mc:AlternateContent>
          </a:graphicData>
        </a:graphic>
      </p:graphicFrame>
      <p:sp>
        <p:nvSpPr>
          <p:cNvPr id="13314" name="Title"/>
          <p:cNvSpPr>
            <a:spLocks noGrp="1" noChangeArrowheads="1"/>
          </p:cNvSpPr>
          <p:nvPr>
            <p:ph type="ctrTitle"/>
          </p:nvPr>
        </p:nvSpPr>
        <p:spPr bwMode="auto">
          <a:xfrm>
            <a:off x="547224" y="2024539"/>
            <a:ext cx="6236208" cy="492443"/>
          </a:xfrm>
          <a:prstGeom prst="rect">
            <a:avLst/>
          </a:prstGeom>
        </p:spPr>
        <p:txBody>
          <a:bodyPr wrap="square" anchor="t">
            <a:spAutoFit/>
          </a:bodyPr>
          <a:lstStyle>
            <a:lvl1pPr algn="l">
              <a:defRPr sz="3200" b="1" baseline="0">
                <a:solidFill>
                  <a:srgbClr val="5B9BC8"/>
                </a:solidFill>
                <a:latin typeface="+mj-lt"/>
                <a:ea typeface="+mj-ea"/>
              </a:defRPr>
            </a:lvl1pPr>
          </a:lstStyle>
          <a:p>
            <a:pPr lvl="0" latinLnBrk="0"/>
            <a:r>
              <a:rPr lang="en-US" noProof="0"/>
              <a:t>Click to edit Master title style</a:t>
            </a:r>
            <a:endParaRPr lang="en-US" noProof="0" dirty="0"/>
          </a:p>
        </p:txBody>
      </p:sp>
      <p:sp>
        <p:nvSpPr>
          <p:cNvPr id="13315" name="Subtitle"/>
          <p:cNvSpPr>
            <a:spLocks noGrp="1" noChangeArrowheads="1"/>
          </p:cNvSpPr>
          <p:nvPr>
            <p:ph type="subTitle" idx="1"/>
          </p:nvPr>
        </p:nvSpPr>
        <p:spPr bwMode="auto">
          <a:xfrm>
            <a:off x="547224" y="3563300"/>
            <a:ext cx="6236208" cy="307777"/>
          </a:xfrm>
          <a:prstGeom prst="rect">
            <a:avLst/>
          </a:prstGeom>
        </p:spPr>
        <p:txBody>
          <a:bodyPr wrap="square">
            <a:spAutoFit/>
          </a:bodyPr>
          <a:lstStyle>
            <a:lvl1pPr algn="l">
              <a:defRPr sz="2000" b="0" cap="none" baseline="0">
                <a:solidFill>
                  <a:schemeClr val="accent6"/>
                </a:solidFill>
                <a:latin typeface="+mn-lt"/>
                <a:ea typeface="+mn-ea"/>
              </a:defRPr>
            </a:lvl1pPr>
          </a:lstStyle>
          <a:p>
            <a:pPr lvl="0" latinLnBrk="0"/>
            <a:r>
              <a:rPr lang="en-US" noProof="0"/>
              <a:t>Click to edit Master subtitle style</a:t>
            </a:r>
            <a:endParaRPr lang="en-US" noProof="0" dirty="0"/>
          </a:p>
        </p:txBody>
      </p:sp>
      <p:sp>
        <p:nvSpPr>
          <p:cNvPr id="57" name="Document type" hidden="1"/>
          <p:cNvSpPr txBox="1">
            <a:spLocks noChangeArrowheads="1"/>
          </p:cNvSpPr>
          <p:nvPr/>
        </p:nvSpPr>
        <p:spPr bwMode="auto">
          <a:xfrm>
            <a:off x="547224" y="4917395"/>
            <a:ext cx="62362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l" eaLnBrk="1" hangingPunct="1">
              <a:defRPr/>
            </a:pPr>
            <a:r>
              <a:rPr lang="en-US" sz="1400" b="0" baseline="0" dirty="0">
                <a:solidFill>
                  <a:schemeClr val="accent6"/>
                </a:solidFill>
                <a:latin typeface="+mn-lt"/>
              </a:rPr>
              <a:t>Document type | Date</a:t>
            </a:r>
          </a:p>
        </p:txBody>
      </p:sp>
      <p:sp>
        <p:nvSpPr>
          <p:cNvPr id="6" name="Content Placeholder 1">
            <a:extLst>
              <a:ext uri="{FF2B5EF4-FFF2-40B4-BE49-F238E27FC236}">
                <a16:creationId xmlns:a16="http://schemas.microsoft.com/office/drawing/2014/main" id="{6AFF9870-E835-4C2E-A5C6-78B59EB1DF58}"/>
              </a:ext>
            </a:extLst>
          </p:cNvPr>
          <p:cNvSpPr txBox="1">
            <a:spLocks/>
          </p:cNvSpPr>
          <p:nvPr/>
        </p:nvSpPr>
        <p:spPr>
          <a:xfrm>
            <a:off x="547224" y="679706"/>
            <a:ext cx="8012138" cy="1014637"/>
          </a:xfrm>
          <a:prstGeom prst="rect">
            <a:avLst/>
          </a:prstGeom>
        </p:spPr>
        <p:txBody>
          <a:bodyPr wrap="square" lIns="0" tIns="0" rIns="0" bIns="0">
            <a:sp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CalACES / CalSAWS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Assessment &amp; Planning</a:t>
            </a:r>
          </a:p>
        </p:txBody>
      </p:sp>
      <p:sp>
        <p:nvSpPr>
          <p:cNvPr id="7" name="Disclaimer">
            <a:extLst>
              <a:ext uri="{FF2B5EF4-FFF2-40B4-BE49-F238E27FC236}">
                <a16:creationId xmlns:a16="http://schemas.microsoft.com/office/drawing/2014/main" id="{106FED67-C50F-4E2E-B83F-0420F585B9B1}"/>
              </a:ext>
            </a:extLst>
          </p:cNvPr>
          <p:cNvSpPr txBox="1"/>
          <p:nvPr/>
        </p:nvSpPr>
        <p:spPr>
          <a:xfrm>
            <a:off x="547223" y="5238557"/>
            <a:ext cx="7939161" cy="861774"/>
          </a:xfrm>
          <a:prstGeom prst="rect">
            <a:avLst/>
          </a:prstGeom>
          <a:noFill/>
        </p:spPr>
        <p:txBody>
          <a:bodyPr vert="horz" wrap="square" lIns="0" tIns="0" rIns="0" bIns="0" rtlCol="0" anchor="b">
            <a:spAutoFit/>
          </a:bodyPr>
          <a:lstStyle/>
          <a:p>
            <a:r>
              <a:rPr lang="en-US" sz="1400" b="1" dirty="0">
                <a:latin typeface="+mj-lt"/>
              </a:rPr>
              <a:t>CONFIDENTIAL DRAFT – DO NOT DISTRIBUTE</a:t>
            </a:r>
            <a:r>
              <a:rPr lang="en-US" sz="1400" dirty="0">
                <a:latin typeface="+mj-lt"/>
              </a:rPr>
              <a:t>
Any use of this material without specific permission of the Project Team is strictly prohibited. This document is commercially sensitive – not to be shared with vendors or any other party outside of project team. </a:t>
            </a:r>
          </a:p>
        </p:txBody>
      </p:sp>
    </p:spTree>
    <p:extLst>
      <p:ext uri="{BB962C8B-B14F-4D97-AF65-F5344CB8AC3E}">
        <p14:creationId xmlns:p14="http://schemas.microsoft.com/office/powerpoint/2010/main" val="3773020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352">
          <p15:clr>
            <a:srgbClr val="FBAE40"/>
          </p15:clr>
        </p15:guide>
        <p15:guide id="2" pos="288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200"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bwMode="auto"/>
        <p:txBody>
          <a:bodyPr/>
          <a:lstStyle/>
          <a:p>
            <a:r>
              <a:rPr lang="en-US"/>
              <a:t>Click to edit Master title style</a:t>
            </a:r>
            <a:endParaRPr lang="en-US" dirty="0"/>
          </a:p>
        </p:txBody>
      </p:sp>
      <p:sp>
        <p:nvSpPr>
          <p:cNvPr id="5" name="Disclaimer">
            <a:extLst>
              <a:ext uri="{FF2B5EF4-FFF2-40B4-BE49-F238E27FC236}">
                <a16:creationId xmlns:a16="http://schemas.microsoft.com/office/drawing/2014/main" id="{FC587D26-4911-43FE-BA14-215D32F8C93B}"/>
              </a:ext>
            </a:extLst>
          </p:cNvPr>
          <p:cNvSpPr txBox="1"/>
          <p:nvPr/>
        </p:nvSpPr>
        <p:spPr>
          <a:xfrm>
            <a:off x="310848" y="6452499"/>
            <a:ext cx="8497249"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701366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5617">
          <p15:clr>
            <a:srgbClr val="F26B43"/>
          </p15:clr>
        </p15:guide>
        <p15:guide id="2" pos="76">
          <p15:clr>
            <a:srgbClr val="F26B43"/>
          </p15:clr>
        </p15:guide>
        <p15:guide id="3" orient="horz" pos="583">
          <p15:clr>
            <a:srgbClr val="F26B43"/>
          </p15:clr>
        </p15:guide>
        <p15:guide id="4" orient="horz" pos="3990">
          <p15:clr>
            <a:srgbClr val="F26B43"/>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184275" y="914400"/>
            <a:ext cx="8775450" cy="5243513"/>
          </a:xfrm>
          <a:prstGeom prst="rect">
            <a:avLst/>
          </a:prstGeom>
        </p:spPr>
        <p:txBody>
          <a:bodyPr>
            <a:normAutofit/>
          </a:bodyPr>
          <a:lstStyle>
            <a:lvl1pPr>
              <a:defRPr sz="1800" baseline="0">
                <a:solidFill>
                  <a:schemeClr val="bg1">
                    <a:lumMod val="10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2142639"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5522"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683509" y="271485"/>
            <a:ext cx="6654936"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224"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GB" dirty="0"/>
          </a:p>
        </p:txBody>
      </p:sp>
      <p:sp>
        <p:nvSpPr>
          <p:cNvPr id="5" name="Disclaimer">
            <a:extLst>
              <a:ext uri="{FF2B5EF4-FFF2-40B4-BE49-F238E27FC236}">
                <a16:creationId xmlns:a16="http://schemas.microsoft.com/office/drawing/2014/main" id="{53FF48F8-ADF5-4431-9009-4E31F7337D42}"/>
              </a:ext>
            </a:extLst>
          </p:cNvPr>
          <p:cNvSpPr txBox="1"/>
          <p:nvPr/>
        </p:nvSpPr>
        <p:spPr>
          <a:xfrm>
            <a:off x="310848" y="6452499"/>
            <a:ext cx="8534571"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232750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endParaRPr lang="en-US" altLang="en-US" dirty="0"/>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25367392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17945887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240038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7974904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normAutofit/>
          </a:bodyPr>
          <a:lstStyle>
            <a:lvl1pPr algn="l" rtl="0" eaLnBrk="1" fontAlgn="base" hangingPunct="1">
              <a:defRPr lang="en-US" sz="2800" dirty="0">
                <a:solidFill>
                  <a:schemeClr val="tx1"/>
                </a:solidFill>
                <a:latin typeface="+mn-lt"/>
                <a:ea typeface="+mn-ea"/>
                <a:cs typeface="+mn-cs"/>
              </a:defRPr>
            </a:lvl1pPr>
            <a:lvl2pPr algn="l" rtl="0" eaLnBrk="1" fontAlgn="base" hangingPunct="1">
              <a:defRPr lang="en-US" sz="2800" dirty="0">
                <a:solidFill>
                  <a:schemeClr val="tx1"/>
                </a:solidFill>
                <a:latin typeface="+mn-lt"/>
                <a:ea typeface="+mn-ea"/>
                <a:cs typeface="+mn-cs"/>
              </a:defRPr>
            </a:lvl2pPr>
            <a:lvl3pPr algn="l" rtl="0" eaLnBrk="1" fontAlgn="base" hangingPunct="1">
              <a:defRPr lang="en-US" sz="2800" dirty="0">
                <a:solidFill>
                  <a:schemeClr val="tx1"/>
                </a:solidFill>
                <a:latin typeface="+mn-lt"/>
                <a:ea typeface="+mn-ea"/>
                <a:cs typeface="+mn-cs"/>
              </a:defRPr>
            </a:lvl3pPr>
            <a:lvl4pPr marL="1658938" indent="-228600" algn="l" rtl="0" eaLnBrk="1" fontAlgn="base" hangingPunct="1">
              <a:defRPr lang="en-US" sz="2800" dirty="0">
                <a:solidFill>
                  <a:schemeClr val="tx1"/>
                </a:solidFill>
                <a:latin typeface="+mn-lt"/>
                <a:ea typeface="+mn-ea"/>
                <a:cs typeface="+mn-cs"/>
              </a:defRPr>
            </a:lvl4pPr>
            <a:lvl5pPr marL="1944688" indent="-188913" algn="l" rtl="0" eaLnBrk="1" fontAlgn="base" hangingPunct="1">
              <a:defRPr lang="en-GB" sz="2800" dirty="0">
                <a:solidFill>
                  <a:schemeClr val="tx1"/>
                </a:solidFill>
                <a:latin typeface="+mn-lt"/>
                <a:ea typeface="+mn-ea"/>
                <a:cs typeface="+mn-cs"/>
              </a:defRPr>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6"/>
            <a:ext cx="5587999" cy="1341823"/>
          </a:xfrm>
        </p:spPr>
        <p:txBody>
          <a:bodyPr>
            <a:noAutofit/>
          </a:bodyPr>
          <a:lstStyle>
            <a:lvl1pPr algn="l" rtl="0" eaLnBrk="1" fontAlgn="base" hangingPunct="1">
              <a:spcBef>
                <a:spcPct val="0"/>
              </a:spcBef>
              <a:spcAft>
                <a:spcPct val="0"/>
              </a:spcAft>
              <a:defRPr lang="en-GB" sz="2800" b="1" dirty="0">
                <a:solidFill>
                  <a:schemeClr val="tx2"/>
                </a:solidFill>
                <a:latin typeface="+mj-lt"/>
                <a:ea typeface="+mj-ea"/>
                <a:cs typeface="+mj-cs"/>
              </a:defRPr>
            </a:lvl1pPr>
          </a:lstStyle>
          <a:p>
            <a:r>
              <a:rPr lang="en-US" dirty="0"/>
              <a:t>Slide title: can span two lines of the slide and uses this font color (28pt) </a:t>
            </a:r>
            <a:endParaRPr lang="en-GB" dirty="0"/>
          </a:p>
        </p:txBody>
      </p:sp>
    </p:spTree>
    <p:extLst>
      <p:ext uri="{BB962C8B-B14F-4D97-AF65-F5344CB8AC3E}">
        <p14:creationId xmlns:p14="http://schemas.microsoft.com/office/powerpoint/2010/main" val="27600901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16124508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16332116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220039362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3787614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218358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8632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54305" y="271485"/>
            <a:ext cx="6609965"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39736806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40650009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4094164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tx1"/>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25047"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693034" y="271485"/>
            <a:ext cx="6686259" cy="338554"/>
          </a:xfrm>
          <a:prstGeom prst="rect">
            <a:avLst/>
          </a:prstGeom>
        </p:spPr>
        <p:txBody>
          <a:bodyPr lIns="0" rIns="0" anchor="ctr"/>
          <a:lstStyle>
            <a:lvl1pPr>
              <a:defRPr sz="1600" b="1">
                <a:solidFill>
                  <a:schemeClr val="tx1"/>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66336-C2D6-4025-A6AA-CEAE32CD243D}" type="slidenum">
              <a:rPr lang="en-US" smtClean="0"/>
              <a:t>‹#›</a:t>
            </a:fld>
            <a:endParaRPr lang="en-US"/>
          </a:p>
        </p:txBody>
      </p:sp>
    </p:spTree>
    <p:extLst>
      <p:ext uri="{BB962C8B-B14F-4D97-AF65-F5344CB8AC3E}">
        <p14:creationId xmlns:p14="http://schemas.microsoft.com/office/powerpoint/2010/main" val="61800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66336-C2D6-4025-A6AA-CEAE32CD243D}" type="slidenum">
              <a:rPr lang="en-US" smtClean="0"/>
              <a:t>‹#›</a:t>
            </a:fld>
            <a:endParaRPr lang="en-US"/>
          </a:p>
        </p:txBody>
      </p:sp>
    </p:spTree>
    <p:extLst>
      <p:ext uri="{BB962C8B-B14F-4D97-AF65-F5344CB8AC3E}">
        <p14:creationId xmlns:p14="http://schemas.microsoft.com/office/powerpoint/2010/main" val="1243355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6" Type="http://schemas.openxmlformats.org/officeDocument/2006/relationships/theme" Target="../theme/theme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tags" Target="../tags/tag8.xml"/><Relationship Id="rId18" Type="http://schemas.openxmlformats.org/officeDocument/2006/relationships/tags" Target="../tags/tag13.xml"/><Relationship Id="rId3" Type="http://schemas.openxmlformats.org/officeDocument/2006/relationships/slideLayout" Target="../slideLayouts/slideLayout30.xml"/><Relationship Id="rId21" Type="http://schemas.openxmlformats.org/officeDocument/2006/relationships/tags" Target="../tags/tag16.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image" Target="../media/image1.emf"/><Relationship Id="rId2" Type="http://schemas.openxmlformats.org/officeDocument/2006/relationships/slideLayout" Target="../slideLayouts/slideLayout29.xml"/><Relationship Id="rId16" Type="http://schemas.openxmlformats.org/officeDocument/2006/relationships/tags" Target="../tags/tag11.xml"/><Relationship Id="rId20" Type="http://schemas.openxmlformats.org/officeDocument/2006/relationships/tags" Target="../tags/tag15.xml"/><Relationship Id="rId1" Type="http://schemas.openxmlformats.org/officeDocument/2006/relationships/slideLayout" Target="../slideLayouts/slideLayout28.xml"/><Relationship Id="rId6" Type="http://schemas.openxmlformats.org/officeDocument/2006/relationships/tags" Target="../tags/tag1.xml"/><Relationship Id="rId11" Type="http://schemas.openxmlformats.org/officeDocument/2006/relationships/tags" Target="../tags/tag6.xml"/><Relationship Id="rId24" Type="http://schemas.openxmlformats.org/officeDocument/2006/relationships/oleObject" Target="../embeddings/oleObject1.bin"/><Relationship Id="rId5" Type="http://schemas.openxmlformats.org/officeDocument/2006/relationships/vmlDrawing" Target="../drawings/vmlDrawing1.vml"/><Relationship Id="rId15" Type="http://schemas.openxmlformats.org/officeDocument/2006/relationships/tags" Target="../tags/tag10.xml"/><Relationship Id="rId23" Type="http://schemas.openxmlformats.org/officeDocument/2006/relationships/tags" Target="../tags/tag18.xml"/><Relationship Id="rId10" Type="http://schemas.openxmlformats.org/officeDocument/2006/relationships/tags" Target="../tags/tag5.xml"/><Relationship Id="rId19" Type="http://schemas.openxmlformats.org/officeDocument/2006/relationships/tags" Target="../tags/tag14.xml"/><Relationship Id="rId4" Type="http://schemas.openxmlformats.org/officeDocument/2006/relationships/theme" Target="../theme/theme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theme" Target="../theme/theme5.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693" r:id="rId1"/>
    <p:sldLayoutId id="2147483690" r:id="rId2"/>
    <p:sldLayoutId id="2147483696" r:id="rId3"/>
    <p:sldLayoutId id="2147483694" r:id="rId4"/>
    <p:sldLayoutId id="2147483692" r:id="rId5"/>
    <p:sldLayoutId id="2147483697" r:id="rId6"/>
    <p:sldLayoutId id="2147483695" r:id="rId7"/>
    <p:sldLayoutId id="2147483731" r:id="rId8"/>
    <p:sldLayoutId id="2147483732" r:id="rId9"/>
    <p:sldLayoutId id="2147483776"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06" r:id="rId9"/>
    <p:sldLayoutId id="2147483707" r:id="rId10"/>
    <p:sldLayoutId id="2147483708" r:id="rId11"/>
    <p:sldLayoutId id="2147483709" r:id="rId12"/>
    <p:sldLayoutId id="2147483710" r:id="rId13"/>
    <p:sldLayoutId id="2147483711" r:id="rId14"/>
    <p:sldLayoutId id="2147483712"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5FD6543-4665-4D09-975B-E500615C0587}"/>
              </a:ext>
            </a:extLst>
          </p:cNvPr>
          <p:cNvSpPr>
            <a:spLocks noGrp="1"/>
          </p:cNvSpPr>
          <p:nvPr>
            <p:ph type="body" idx="1"/>
          </p:nvPr>
        </p:nvSpPr>
        <p:spPr>
          <a:xfrm>
            <a:off x="640080" y="914400"/>
            <a:ext cx="8037576" cy="5239512"/>
          </a:xfrm>
          <a:prstGeom prst="rect">
            <a:avLst/>
          </a:prstGeom>
        </p:spPr>
        <p:txBody>
          <a:bodyPr vert="horz" lIns="91440" tIns="45720" rIns="91440" bIns="45720" rtlCol="0">
            <a:normAutofit/>
          </a:bodyPr>
          <a:lstStyle/>
          <a:p>
            <a:pPr lvl="0"/>
            <a:r>
              <a:rPr lang="en-US" dirty="0"/>
              <a:t>First level</a:t>
            </a:r>
          </a:p>
          <a:p>
            <a:pPr lvl="1"/>
            <a:r>
              <a:rPr lang="en-US" dirty="0"/>
              <a:t>Second level</a:t>
            </a:r>
          </a:p>
          <a:p>
            <a:pPr lvl="2"/>
            <a:r>
              <a:rPr lang="en-US" dirty="0"/>
              <a:t>Third level</a:t>
            </a:r>
          </a:p>
        </p:txBody>
      </p:sp>
      <p:sp>
        <p:nvSpPr>
          <p:cNvPr id="7" name="TextBox 9">
            <a:extLst>
              <a:ext uri="{FF2B5EF4-FFF2-40B4-BE49-F238E27FC236}">
                <a16:creationId xmlns:a16="http://schemas.microsoft.com/office/drawing/2014/main" id="{5F21A84E-4DCC-462E-8ADC-6B963768608F}"/>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8" name="Interaktive Schaltfläche: Nächste(r) oder Weiter 1">
            <a:hlinkClick r:id="" action="ppaction://hlinkshowjump?jump=nextslide" highlightClick="1"/>
            <a:extLst>
              <a:ext uri="{FF2B5EF4-FFF2-40B4-BE49-F238E27FC236}">
                <a16:creationId xmlns:a16="http://schemas.microsoft.com/office/drawing/2014/main" id="{3455E179-862E-4171-B29A-094DC0E50EE9}"/>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9" name="Interaktive Schaltfläche: Nächste(r) oder Weiter 7">
            <a:hlinkClick r:id="" action="ppaction://hlinkshowjump?jump=previousslide" highlightClick="1"/>
            <a:extLst>
              <a:ext uri="{FF2B5EF4-FFF2-40B4-BE49-F238E27FC236}">
                <a16:creationId xmlns:a16="http://schemas.microsoft.com/office/drawing/2014/main" id="{1803DE55-7D3B-4B80-BAE7-FFDFECDE90CD}"/>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a:extLst>
              <a:ext uri="{FF2B5EF4-FFF2-40B4-BE49-F238E27FC236}">
                <a16:creationId xmlns:a16="http://schemas.microsoft.com/office/drawing/2014/main" id="{52158256-C78F-498B-9439-0A4A2A341364}"/>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366972"/>
      </p:ext>
    </p:extLst>
  </p:cSld>
  <p:clrMap bg1="lt1" tx1="dk1" bg2="lt2" tx2="dk2" accent1="accent1" accent2="accent2" accent3="accent3" accent4="accent4" accent5="accent5" accent6="accent6" hlink="hlink" folHlink="folHlink"/>
  <p:sldLayoutIdLst>
    <p:sldLayoutId id="2147483727" r:id="rId1"/>
    <p:sldLayoutId id="2147483728"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12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rgbClr val="464646"/>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rgbClr val="464646"/>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bg2">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5152" name="think-cell Slide" r:id="rId24" imgW="270" imgH="270" progId="TCLayout.ActiveDocument.1">
                  <p:embed/>
                </p:oleObj>
              </mc:Choice>
              <mc:Fallback>
                <p:oleObj name="think-cell Slide" r:id="rId24" imgW="270" imgH="270" progId="TCLayout.ActiveDocument.1">
                  <p:embed/>
                  <p:pic>
                    <p:nvPicPr>
                      <p:cNvPr id="2" name="Object 1" hidden="1"/>
                      <p:cNvPicPr/>
                      <p:nvPr/>
                    </p:nvPicPr>
                    <p:blipFill>
                      <a:blip r:embed="rId25"/>
                      <a:stretch>
                        <a:fillRect/>
                      </a:stretch>
                    </p:blipFill>
                    <p:spPr>
                      <a:xfrm>
                        <a:off x="0" y="0"/>
                        <a:ext cx="161984" cy="161974"/>
                      </a:xfrm>
                      <a:prstGeom prst="rect">
                        <a:avLst/>
                      </a:prstGeom>
                    </p:spPr>
                  </p:pic>
                </p:oleObj>
              </mc:Fallback>
            </mc:AlternateContent>
          </a:graphicData>
        </a:graphic>
      </p:graphicFrame>
      <p:sp>
        <p:nvSpPr>
          <p:cNvPr id="6" name="Rectangle 5" hidden="1"/>
          <p:cNvSpPr/>
          <p:nvPr>
            <p:custDataLst>
              <p:tags r:id="rId7"/>
            </p:custDataLst>
          </p:nvPr>
        </p:nvSpPr>
        <p:spPr bwMode="auto">
          <a:xfrm>
            <a:off x="0" y="0"/>
            <a:ext cx="161984" cy="16197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1665" dirty="0">
              <a:solidFill>
                <a:srgbClr val="000000"/>
              </a:solidFill>
              <a:sym typeface="Arial" panose="020B0604020202020204" pitchFamily="34" charset="0"/>
            </a:endParaRPr>
          </a:p>
        </p:txBody>
      </p:sp>
      <p:cxnSp>
        <p:nvCxnSpPr>
          <p:cNvPr id="59"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cxnSp>
        <p:nvCxnSpPr>
          <p:cNvPr id="61"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sp>
        <p:nvSpPr>
          <p:cNvPr id="62" name="Textfeld 5">
            <a:extLst>
              <a:ext uri="{FF2B5EF4-FFF2-40B4-BE49-F238E27FC236}">
                <a16:creationId xmlns:a16="http://schemas.microsoft.com/office/drawing/2014/main" id="{45C01C7D-49DC-4FA4-957F-E1FE00988F7C}"/>
              </a:ext>
            </a:extLst>
          </p:cNvPr>
          <p:cNvSpPr txBox="1"/>
          <p:nvPr/>
        </p:nvSpPr>
        <p:spPr>
          <a:xfrm>
            <a:off x="-34713" y="217392"/>
            <a:ext cx="1068867" cy="461665"/>
          </a:xfrm>
          <a:prstGeom prst="rect">
            <a:avLst/>
          </a:prstGeom>
          <a:noFill/>
        </p:spPr>
        <p:txBody>
          <a:bodyPr wrap="square" rtlCol="0" anchor="ctr">
            <a:spAutoFit/>
          </a:bodyPr>
          <a:lstStyle/>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CalACES /</a:t>
            </a:r>
          </a:p>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CalSAWS</a:t>
            </a:r>
            <a:endParaRPr lang="de-DE" sz="1100" dirty="0">
              <a:solidFill>
                <a:srgbClr val="464646">
                  <a:lumMod val="60000"/>
                  <a:lumOff val="40000"/>
                </a:srgbClr>
              </a:solidFill>
              <a:latin typeface="Century Gothic" panose="020B0502020202020204" pitchFamily="34" charset="0"/>
            </a:endParaRPr>
          </a:p>
        </p:txBody>
      </p:sp>
      <p:sp>
        <p:nvSpPr>
          <p:cNvPr id="104" name="Slide Number"/>
          <p:cNvSpPr txBox="1">
            <a:spLocks/>
          </p:cNvSpPr>
          <p:nvPr/>
        </p:nvSpPr>
        <p:spPr bwMode="auto">
          <a:xfrm>
            <a:off x="8813169" y="6627912"/>
            <a:ext cx="157094" cy="153888"/>
          </a:xfrm>
          <a:prstGeom prst="rect">
            <a:avLst/>
          </a:prstGeom>
        </p:spPr>
        <p:txBody>
          <a:bodyPr vert="horz" wrap="none" lIns="0" tIns="0" rIns="0" bIns="0" rtlCol="0" anchor="b">
            <a:spAutoFit/>
          </a:bodyPr>
          <a:lstStyle>
            <a:defPPr>
              <a:defRPr lang="en-US"/>
            </a:defPPr>
            <a:lvl1pPr>
              <a:defRPr sz="1000" baseline="0">
                <a:latin typeface="+mn-lt"/>
              </a:defRPr>
            </a:lvl1pPr>
          </a:lstStyle>
          <a:p>
            <a:pPr algn="r"/>
            <a:fld id="{42C328C1-A84F-4A39-A664-DBA00541A8C6}" type="slidenum">
              <a:rPr lang="en-US" sz="1000" baseline="0" smtClean="0">
                <a:solidFill>
                  <a:schemeClr val="tx1"/>
                </a:solidFill>
                <a:latin typeface="+mn-lt"/>
              </a:rPr>
              <a:pPr algn="r"/>
              <a:t>‹#›</a:t>
            </a:fld>
            <a:endParaRPr lang="en-US" sz="1000" baseline="0" dirty="0">
              <a:solidFill>
                <a:schemeClr val="tx1"/>
              </a:solidFill>
              <a:latin typeface="+mn-lt"/>
            </a:endParaRPr>
          </a:p>
        </p:txBody>
      </p:sp>
      <p:sp>
        <p:nvSpPr>
          <p:cNvPr id="19" name="Title Placeholder 2"/>
          <p:cNvSpPr>
            <a:spLocks noGrp="1" noChangeArrowheads="1"/>
          </p:cNvSpPr>
          <p:nvPr>
            <p:ph type="title"/>
          </p:nvPr>
        </p:nvSpPr>
        <p:spPr bwMode="auto">
          <a:xfrm>
            <a:off x="1034154" y="235954"/>
            <a:ext cx="79361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latinLnBrk="0"/>
            <a:r>
              <a:rPr lang="en-US"/>
              <a:t>Click to edit Master title style</a:t>
            </a:r>
            <a:endParaRPr lang="en-US" noProof="0" dirty="0"/>
          </a:p>
        </p:txBody>
      </p:sp>
      <p:sp>
        <p:nvSpPr>
          <p:cNvPr id="10" name="1. On-page tracker" hidden="1"/>
          <p:cNvSpPr>
            <a:spLocks noChangeArrowheads="1"/>
          </p:cNvSpPr>
          <p:nvPr/>
        </p:nvSpPr>
        <p:spPr bwMode="auto">
          <a:xfrm>
            <a:off x="1034154" y="9525"/>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400" cap="all" baseline="0" dirty="0">
                <a:solidFill>
                  <a:schemeClr val="accent6"/>
                </a:solidFill>
                <a:latin typeface="+mn-lt"/>
                <a:ea typeface="+mn-ea"/>
              </a:rPr>
              <a:t>Tracker</a:t>
            </a:r>
          </a:p>
        </p:txBody>
      </p:sp>
      <p:sp>
        <p:nvSpPr>
          <p:cNvPr id="11" name="3. Unit of measure" hidden="1"/>
          <p:cNvSpPr txBox="1">
            <a:spLocks noChangeArrowheads="1"/>
          </p:cNvSpPr>
          <p:nvPr/>
        </p:nvSpPr>
        <p:spPr bwMode="auto">
          <a:xfrm>
            <a:off x="1034154" y="559065"/>
            <a:ext cx="793610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dirty="0">
                <a:solidFill>
                  <a:schemeClr val="accent6"/>
                </a:solidFill>
                <a:latin typeface="+mn-lt"/>
                <a:ea typeface="+mn-ea"/>
              </a:rPr>
              <a:t>Unit of measure</a:t>
            </a:r>
          </a:p>
        </p:txBody>
      </p:sp>
      <p:grpSp>
        <p:nvGrpSpPr>
          <p:cNvPr id="7" name="Slide Elements" hidden="1"/>
          <p:cNvGrpSpPr/>
          <p:nvPr/>
        </p:nvGrpSpPr>
        <p:grpSpPr bwMode="auto">
          <a:xfrm>
            <a:off x="174943" y="6422022"/>
            <a:ext cx="8795320" cy="359778"/>
            <a:chOff x="174947" y="6402040"/>
            <a:chExt cx="8796525" cy="359778"/>
          </a:xfrm>
        </p:grpSpPr>
        <p:sp>
          <p:nvSpPr>
            <p:cNvPr id="13" name="4. Footnote"/>
            <p:cNvSpPr txBox="1">
              <a:spLocks noChangeArrowheads="1"/>
            </p:cNvSpPr>
            <p:nvPr/>
          </p:nvSpPr>
          <p:spPr bwMode="auto">
            <a:xfrm>
              <a:off x="174948" y="6402040"/>
              <a:ext cx="87965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000" baseline="0" dirty="0">
                  <a:solidFill>
                    <a:schemeClr val="tx1"/>
                  </a:solidFill>
                  <a:latin typeface="+mn-lt"/>
                  <a:ea typeface="+mn-ea"/>
                </a:rPr>
                <a:t>1 Footnote</a:t>
              </a:r>
            </a:p>
          </p:txBody>
        </p:sp>
        <p:sp>
          <p:nvSpPr>
            <p:cNvPr id="14" name="5. Source"/>
            <p:cNvSpPr>
              <a:spLocks noChangeArrowheads="1"/>
            </p:cNvSpPr>
            <p:nvPr/>
          </p:nvSpPr>
          <p:spPr bwMode="auto">
            <a:xfrm>
              <a:off x="174947" y="6607930"/>
              <a:ext cx="83701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500" indent="-571500" defTabSz="913526">
                <a:tabLst>
                  <a:tab pos="571500" algn="l"/>
                </a:tabLst>
              </a:pPr>
              <a:r>
                <a:rPr lang="en-US" sz="1000" baseline="0" dirty="0">
                  <a:solidFill>
                    <a:schemeClr val="tx1"/>
                  </a:solidFill>
                  <a:latin typeface="+mn-lt"/>
                  <a:ea typeface="+mn-ea"/>
                </a:rPr>
                <a:t>SOURCE: Source</a:t>
              </a:r>
            </a:p>
          </p:txBody>
        </p:sp>
      </p:grpSp>
      <p:sp>
        <p:nvSpPr>
          <p:cNvPr id="3" name="Text Placeholder 2"/>
          <p:cNvSpPr>
            <a:spLocks noGrp="1"/>
          </p:cNvSpPr>
          <p:nvPr>
            <p:ph type="body" idx="1"/>
          </p:nvPr>
        </p:nvSpPr>
        <p:spPr bwMode="auto">
          <a:xfrm>
            <a:off x="1482156" y="1991016"/>
            <a:ext cx="4389768" cy="1231106"/>
          </a:xfrm>
          <a:prstGeom prst="rect">
            <a:avLst/>
          </a:prstGeom>
        </p:spPr>
        <p:txBody>
          <a:bodyPr vert="horz" lIns="0" tIns="0" rIns="0" bIns="0" rtlCol="0">
            <a:spAutoFit/>
          </a:bodyPr>
          <a:lstStyle/>
          <a:p>
            <a:pPr lvl="0" latinLnBrk="0"/>
            <a:r>
              <a:rPr lang="en-US"/>
              <a:t>Edit Master text styles</a:t>
            </a:r>
          </a:p>
          <a:p>
            <a:pPr lvl="1" latinLnBrk="0"/>
            <a:r>
              <a:rPr lang="en-US"/>
              <a:t>Second level</a:t>
            </a:r>
          </a:p>
          <a:p>
            <a:pPr lvl="2" latinLnBrk="0"/>
            <a:r>
              <a:rPr lang="en-US"/>
              <a:t>Third level</a:t>
            </a:r>
          </a:p>
          <a:p>
            <a:pPr lvl="3" latinLnBrk="0"/>
            <a:r>
              <a:rPr lang="en-US"/>
              <a:t>Fourth level</a:t>
            </a:r>
          </a:p>
          <a:p>
            <a:pPr lvl="4" latinLnBrk="0"/>
            <a:r>
              <a:rPr lang="en-US"/>
              <a:t>Fifth level</a:t>
            </a:r>
            <a:endParaRPr lang="en-US" dirty="0"/>
          </a:p>
        </p:txBody>
      </p:sp>
      <p:grpSp>
        <p:nvGrpSpPr>
          <p:cNvPr id="15" name="ACET" hidden="1"/>
          <p:cNvGrpSpPr>
            <a:grpSpLocks/>
          </p:cNvGrpSpPr>
          <p:nvPr/>
        </p:nvGrpSpPr>
        <p:grpSpPr bwMode="auto">
          <a:xfrm>
            <a:off x="1482155" y="1405701"/>
            <a:ext cx="4389768" cy="510220"/>
            <a:chOff x="915" y="715"/>
            <a:chExt cx="2686" cy="315"/>
          </a:xfrm>
        </p:grpSpPr>
        <p:cxnSp>
          <p:nvCxnSpPr>
            <p:cNvPr id="16" name="AutoShape 249"/>
            <p:cNvCxnSpPr>
              <a:cxnSpLocks noChangeShapeType="1"/>
              <a:stCxn id="18" idx="4"/>
              <a:endCxn id="18" idx="6"/>
            </p:cNvCxnSpPr>
            <p:nvPr/>
          </p:nvCxnSpPr>
          <p:spPr bwMode="auto">
            <a:xfrm>
              <a:off x="915" y="1030"/>
              <a:ext cx="2686" cy="0"/>
            </a:xfrm>
            <a:prstGeom prst="straightConnector1">
              <a:avLst/>
            </a:prstGeom>
            <a:noFill/>
            <a:ln w="952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utoShape 250"/>
            <p:cNvSpPr>
              <a:spLocks noChangeArrowheads="1"/>
            </p:cNvSpPr>
            <p:nvPr/>
          </p:nvSpPr>
          <p:spPr bwMode="auto">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sz="1600" b="1" baseline="0" dirty="0">
                  <a:solidFill>
                    <a:srgbClr val="000000"/>
                  </a:solidFill>
                  <a:latin typeface="+mn-lt"/>
                  <a:ea typeface="+mn-ea"/>
                </a:rPr>
                <a:t>Title</a:t>
              </a:r>
            </a:p>
            <a:p>
              <a:r>
                <a:rPr lang="en-US" sz="1600" baseline="0" dirty="0">
                  <a:solidFill>
                    <a:schemeClr val="accent6"/>
                  </a:solidFill>
                  <a:latin typeface="+mn-lt"/>
                  <a:ea typeface="+mn-ea"/>
                </a:rPr>
                <a:t>Unit of measure</a:t>
              </a:r>
            </a:p>
          </p:txBody>
        </p:sp>
      </p:grpSp>
      <p:grpSp>
        <p:nvGrpSpPr>
          <p:cNvPr id="63" name="LegendBoxes" hidden="1"/>
          <p:cNvGrpSpPr>
            <a:grpSpLocks/>
          </p:cNvGrpSpPr>
          <p:nvPr/>
        </p:nvGrpSpPr>
        <p:grpSpPr bwMode="auto">
          <a:xfrm>
            <a:off x="8143175" y="287598"/>
            <a:ext cx="827088" cy="996951"/>
            <a:chOff x="4936" y="176"/>
            <a:chExt cx="521" cy="628"/>
          </a:xfrm>
        </p:grpSpPr>
        <p:sp>
          <p:nvSpPr>
            <p:cNvPr id="64" name="Legend1"/>
            <p:cNvSpPr>
              <a:spLocks noChangeArrowheads="1"/>
            </p:cNvSpPr>
            <p:nvPr/>
          </p:nvSpPr>
          <p:spPr bwMode="auto">
            <a:xfrm>
              <a:off x="5096" y="17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66" name="Legend2"/>
            <p:cNvSpPr>
              <a:spLocks noChangeArrowheads="1"/>
            </p:cNvSpPr>
            <p:nvPr/>
          </p:nvSpPr>
          <p:spPr bwMode="auto">
            <a:xfrm>
              <a:off x="5096" y="34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68" name="Legend3"/>
            <p:cNvSpPr>
              <a:spLocks noChangeArrowheads="1"/>
            </p:cNvSpPr>
            <p:nvPr/>
          </p:nvSpPr>
          <p:spPr bwMode="auto">
            <a:xfrm>
              <a:off x="5096" y="517"/>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70" name="Legend4"/>
            <p:cNvSpPr>
              <a:spLocks noChangeArrowheads="1"/>
            </p:cNvSpPr>
            <p:nvPr/>
          </p:nvSpPr>
          <p:spPr bwMode="auto">
            <a:xfrm>
              <a:off x="5096" y="688"/>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72" name="LegendLines" hidden="1"/>
          <p:cNvGrpSpPr>
            <a:grpSpLocks/>
          </p:cNvGrpSpPr>
          <p:nvPr/>
        </p:nvGrpSpPr>
        <p:grpSpPr bwMode="auto">
          <a:xfrm>
            <a:off x="7835200" y="287598"/>
            <a:ext cx="1135063" cy="730251"/>
            <a:chOff x="4750" y="176"/>
            <a:chExt cx="71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6" name="Legend1"/>
            <p:cNvSpPr>
              <a:spLocks noChangeArrowheads="1"/>
            </p:cNvSpPr>
            <p:nvPr/>
          </p:nvSpPr>
          <p:spPr bwMode="auto">
            <a:xfrm>
              <a:off x="5104" y="176"/>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7" name="Legend2"/>
            <p:cNvSpPr>
              <a:spLocks noChangeArrowheads="1"/>
            </p:cNvSpPr>
            <p:nvPr/>
          </p:nvSpPr>
          <p:spPr bwMode="auto">
            <a:xfrm>
              <a:off x="5104" y="344"/>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8" name="Legend3"/>
            <p:cNvSpPr>
              <a:spLocks noChangeArrowheads="1"/>
            </p:cNvSpPr>
            <p:nvPr/>
          </p:nvSpPr>
          <p:spPr bwMode="auto">
            <a:xfrm>
              <a:off x="5104" y="520"/>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grpSp>
      <p:grpSp>
        <p:nvGrpSpPr>
          <p:cNvPr id="79" name="LegendMoons" hidden="1"/>
          <p:cNvGrpSpPr/>
          <p:nvPr/>
        </p:nvGrpSpPr>
        <p:grpSpPr bwMode="auto">
          <a:xfrm>
            <a:off x="8075713" y="287598"/>
            <a:ext cx="894550" cy="1306516"/>
            <a:chOff x="7875175" y="286625"/>
            <a:chExt cx="894550" cy="1306516"/>
          </a:xfrm>
        </p:grpSpPr>
        <p:grpSp>
          <p:nvGrpSpPr>
            <p:cNvPr id="80" name="MoonLegend2"/>
            <p:cNvGrpSpPr>
              <a:grpSpLocks noChangeAspect="1"/>
            </p:cNvGrpSpPr>
            <p:nvPr>
              <p:custDataLst>
                <p:tags r:id="rId9"/>
              </p:custDataLst>
            </p:nvPr>
          </p:nvGrpSpPr>
          <p:grpSpPr bwMode="auto">
            <a:xfrm>
              <a:off x="7875175" y="560866"/>
              <a:ext cx="209550" cy="209551"/>
              <a:chOff x="1694" y="2044"/>
              <a:chExt cx="160" cy="160"/>
            </a:xfrm>
          </p:grpSpPr>
          <p:sp>
            <p:nvSpPr>
              <p:cNvPr id="98" name="Oval 41"/>
              <p:cNvSpPr>
                <a:spLocks noChangeAspect="1" noChangeArrowheads="1"/>
              </p:cNvSpPr>
              <p:nvPr>
                <p:custDataLst>
                  <p:tags r:id="rId22"/>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9" name="Arc 42"/>
              <p:cNvSpPr>
                <a:spLocks noChangeAspect="1"/>
              </p:cNvSpPr>
              <p:nvPr>
                <p:custDataLst>
                  <p:tags r:id="rId23"/>
                </p:custDataLst>
              </p:nvPr>
            </p:nvSpPr>
            <p:spPr bwMode="auto">
              <a:xfrm>
                <a:off x="1694" y="2044"/>
                <a:ext cx="160" cy="160"/>
              </a:xfrm>
              <a:prstGeom prst="arc">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1" name="MoonLegend4"/>
            <p:cNvGrpSpPr>
              <a:grpSpLocks noChangeAspect="1"/>
            </p:cNvGrpSpPr>
            <p:nvPr>
              <p:custDataLst>
                <p:tags r:id="rId10"/>
              </p:custDataLst>
            </p:nvPr>
          </p:nvGrpSpPr>
          <p:grpSpPr bwMode="auto">
            <a:xfrm>
              <a:off x="7875175" y="1109348"/>
              <a:ext cx="209550" cy="209551"/>
              <a:chOff x="4495" y="1198"/>
              <a:chExt cx="160" cy="160"/>
            </a:xfrm>
          </p:grpSpPr>
          <p:sp>
            <p:nvSpPr>
              <p:cNvPr id="96" name="Oval 47"/>
              <p:cNvSpPr>
                <a:spLocks noChangeAspect="1" noChangeArrowheads="1"/>
              </p:cNvSpPr>
              <p:nvPr>
                <p:custDataLst>
                  <p:tags r:id="rId20"/>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7" name="Arc 48"/>
              <p:cNvSpPr>
                <a:spLocks noChangeAspect="1"/>
              </p:cNvSpPr>
              <p:nvPr>
                <p:custDataLst>
                  <p:tags r:id="rId21"/>
                </p:custDataLst>
              </p:nvPr>
            </p:nvSpPr>
            <p:spPr bwMode="auto">
              <a:xfrm>
                <a:off x="4495" y="1198"/>
                <a:ext cx="160" cy="160"/>
              </a:xfrm>
              <a:prstGeom prst="arc">
                <a:avLst>
                  <a:gd name="adj1" fmla="val 16200000"/>
                  <a:gd name="adj2" fmla="val 108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2" name="MoonLegend5"/>
            <p:cNvGrpSpPr>
              <a:grpSpLocks noChangeAspect="1"/>
            </p:cNvGrpSpPr>
            <p:nvPr>
              <p:custDataLst>
                <p:tags r:id="rId11"/>
              </p:custDataLst>
            </p:nvPr>
          </p:nvGrpSpPr>
          <p:grpSpPr bwMode="auto">
            <a:xfrm>
              <a:off x="7875175" y="1383590"/>
              <a:ext cx="209550" cy="209551"/>
              <a:chOff x="4495" y="1440"/>
              <a:chExt cx="160" cy="160"/>
            </a:xfrm>
          </p:grpSpPr>
          <p:sp>
            <p:nvSpPr>
              <p:cNvPr id="94" name="Oval 50"/>
              <p:cNvSpPr>
                <a:spLocks noChangeAspect="1" noChangeArrowheads="1"/>
              </p:cNvSpPr>
              <p:nvPr>
                <p:custDataLst>
                  <p:tags r:id="rId18"/>
                </p:custDataLst>
              </p:nvPr>
            </p:nvSpPr>
            <p:spPr bwMode="auto">
              <a:xfrm>
                <a:off x="4495" y="1440"/>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5" name="Oval 51"/>
              <p:cNvSpPr>
                <a:spLocks noChangeAspect="1" noChangeArrowheads="1"/>
              </p:cNvSpPr>
              <p:nvPr>
                <p:custDataLst>
                  <p:tags r:id="rId19"/>
                </p:custDataLst>
              </p:nvPr>
            </p:nvSpPr>
            <p:spPr bwMode="auto">
              <a:xfrm>
                <a:off x="4495" y="1440"/>
                <a:ext cx="160" cy="160"/>
              </a:xfrm>
              <a:prstGeom prst="arc">
                <a:avLst>
                  <a:gd name="adj1" fmla="val 16200000"/>
                  <a:gd name="adj2" fmla="val 162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sp>
          <p:nvSpPr>
            <p:cNvPr id="83" name="Legend1"/>
            <p:cNvSpPr>
              <a:spLocks noChangeArrowheads="1"/>
            </p:cNvSpPr>
            <p:nvPr/>
          </p:nvSpPr>
          <p:spPr bwMode="auto">
            <a:xfrm>
              <a:off x="8195850" y="29932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4" name="Legend2"/>
            <p:cNvSpPr>
              <a:spLocks noChangeArrowheads="1"/>
            </p:cNvSpPr>
            <p:nvPr/>
          </p:nvSpPr>
          <p:spPr bwMode="auto">
            <a:xfrm>
              <a:off x="8195850" y="573963"/>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5" name="Legend3"/>
            <p:cNvSpPr>
              <a:spLocks noChangeArrowheads="1"/>
            </p:cNvSpPr>
            <p:nvPr/>
          </p:nvSpPr>
          <p:spPr bwMode="auto">
            <a:xfrm>
              <a:off x="8195850" y="848602"/>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6" name="Legend4"/>
            <p:cNvSpPr>
              <a:spLocks noChangeArrowheads="1"/>
            </p:cNvSpPr>
            <p:nvPr/>
          </p:nvSpPr>
          <p:spPr bwMode="auto">
            <a:xfrm>
              <a:off x="8195850" y="112006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87" name="Legend5"/>
            <p:cNvSpPr>
              <a:spLocks noChangeArrowheads="1"/>
            </p:cNvSpPr>
            <p:nvPr/>
          </p:nvSpPr>
          <p:spPr bwMode="auto">
            <a:xfrm>
              <a:off x="8195850" y="1396290"/>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grpSp>
          <p:nvGrpSpPr>
            <p:cNvPr id="88" name="MoonLegend3"/>
            <p:cNvGrpSpPr>
              <a:grpSpLocks noChangeAspect="1"/>
            </p:cNvGrpSpPr>
            <p:nvPr>
              <p:custDataLst>
                <p:tags r:id="rId12"/>
              </p:custDataLst>
            </p:nvPr>
          </p:nvGrpSpPr>
          <p:grpSpPr bwMode="auto">
            <a:xfrm>
              <a:off x="7875175" y="835107"/>
              <a:ext cx="209550" cy="209551"/>
              <a:chOff x="4495" y="1198"/>
              <a:chExt cx="160" cy="160"/>
            </a:xfrm>
          </p:grpSpPr>
          <p:sp>
            <p:nvSpPr>
              <p:cNvPr id="92"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3" name="Arc 48"/>
              <p:cNvSpPr>
                <a:spLocks noChangeAspect="1"/>
              </p:cNvSpPr>
              <p:nvPr>
                <p:custDataLst>
                  <p:tags r:id="rId17"/>
                </p:custDataLst>
              </p:nvPr>
            </p:nvSpPr>
            <p:spPr bwMode="auto">
              <a:xfrm>
                <a:off x="4495" y="1198"/>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9" name="MoonLegend1"/>
            <p:cNvGrpSpPr>
              <a:grpSpLocks noChangeAspect="1"/>
            </p:cNvGrpSpPr>
            <p:nvPr userDrawn="1">
              <p:custDataLst>
                <p:tags r:id="rId13"/>
              </p:custDataLst>
            </p:nvPr>
          </p:nvGrpSpPr>
          <p:grpSpPr bwMode="auto">
            <a:xfrm>
              <a:off x="7875175" y="286625"/>
              <a:ext cx="209550" cy="209551"/>
              <a:chOff x="1694" y="2044"/>
              <a:chExt cx="160" cy="160"/>
            </a:xfrm>
          </p:grpSpPr>
          <p:sp>
            <p:nvSpPr>
              <p:cNvPr id="90" name="Oval 41"/>
              <p:cNvSpPr>
                <a:spLocks noChangeAspect="1" noChangeArrowheads="1"/>
              </p:cNvSpPr>
              <p:nvPr>
                <p:custDataLst>
                  <p:tags r:id="rId14"/>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1" name="Arc 42"/>
              <p:cNvSpPr>
                <a:spLocks noChangeAspect="1"/>
              </p:cNvSpPr>
              <p:nvPr>
                <p:custDataLst>
                  <p:tags r:id="rId15"/>
                </p:custDataLst>
              </p:nvPr>
            </p:nvSpPr>
            <p:spPr bwMode="auto">
              <a:xfrm>
                <a:off x="1694" y="2044"/>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grpSp>
        <p:nvGrpSpPr>
          <p:cNvPr id="100" name="McKSticker" hidden="1"/>
          <p:cNvGrpSpPr/>
          <p:nvPr/>
        </p:nvGrpSpPr>
        <p:grpSpPr bwMode="auto">
          <a:xfrm>
            <a:off x="7982365" y="287598"/>
            <a:ext cx="987898" cy="212366"/>
            <a:chOff x="7752877" y="285750"/>
            <a:chExt cx="987898" cy="212366"/>
          </a:xfrm>
        </p:grpSpPr>
        <p:sp>
          <p:nvSpPr>
            <p:cNvPr id="101" name="StickerRectangle"/>
            <p:cNvSpPr>
              <a:spLocks noChangeArrowheads="1"/>
            </p:cNvSpPr>
            <p:nvPr/>
          </p:nvSpPr>
          <p:spPr bwMode="auto">
            <a:xfrm>
              <a:off x="7752877" y="285750"/>
              <a:ext cx="987898"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350">
                <a:buClr>
                  <a:schemeClr val="tx2"/>
                </a:buClr>
              </a:pPr>
              <a:r>
                <a:rPr lang="en-US" sz="1200" dirty="0">
                  <a:solidFill>
                    <a:srgbClr val="808080"/>
                  </a:solidFill>
                  <a:latin typeface="+mn-lt"/>
                </a:rPr>
                <a:t>PRELIMINARY</a:t>
              </a:r>
            </a:p>
          </p:txBody>
        </p:sp>
        <p:cxnSp>
          <p:nvCxnSpPr>
            <p:cNvPr id="102" name="AutoShape 31"/>
            <p:cNvCxnSpPr>
              <a:cxnSpLocks noChangeShapeType="1"/>
              <a:stCxn id="101" idx="2"/>
              <a:endCxn id="101" idx="4"/>
            </p:cNvCxnSpPr>
            <p:nvPr/>
          </p:nvCxnSpPr>
          <p:spPr bwMode="auto">
            <a:xfrm>
              <a:off x="7752877"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3" name="AutoShape 32"/>
            <p:cNvCxnSpPr>
              <a:cxnSpLocks noChangeShapeType="1"/>
              <a:stCxn id="101" idx="4"/>
              <a:endCxn id="101" idx="6"/>
            </p:cNvCxnSpPr>
            <p:nvPr/>
          </p:nvCxnSpPr>
          <p:spPr bwMode="auto">
            <a:xfrm>
              <a:off x="7752877" y="498116"/>
              <a:ext cx="987898"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5" name="Moon" hidden="1"/>
          <p:cNvGrpSpPr/>
          <p:nvPr>
            <p:custDataLst>
              <p:tags r:id="rId8"/>
            </p:custDataLst>
          </p:nvPr>
        </p:nvGrpSpPr>
        <p:grpSpPr bwMode="auto">
          <a:xfrm>
            <a:off x="6270421" y="769502"/>
            <a:ext cx="254000" cy="254000"/>
            <a:chOff x="762000" y="1270000"/>
            <a:chExt cx="254000" cy="254000"/>
          </a:xfrm>
        </p:grpSpPr>
        <p:sp>
          <p:nvSpPr>
            <p:cNvPr id="106" name="Oval 105"/>
            <p:cNvSpPr/>
            <p:nvPr/>
          </p:nvSpPr>
          <p:spPr bwMode="auto">
            <a:xfrm>
              <a:off x="762000" y="1270000"/>
              <a:ext cx="254000" cy="25400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1"/>
                </a:solidFill>
              </a:endParaRPr>
            </a:p>
          </p:txBody>
        </p:sp>
        <p:sp>
          <p:nvSpPr>
            <p:cNvPr id="107" name="Arc 106"/>
            <p:cNvSpPr/>
            <p:nvPr/>
          </p:nvSpPr>
          <p:spPr bwMode="auto">
            <a:xfrm>
              <a:off x="762000" y="1270000"/>
              <a:ext cx="254000" cy="254000"/>
            </a:xfrm>
            <a:prstGeom prst="arc">
              <a:avLst/>
            </a:prstGeom>
            <a:solidFill>
              <a:schemeClr val="accent4"/>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Tree>
    <p:extLst>
      <p:ext uri="{BB962C8B-B14F-4D97-AF65-F5344CB8AC3E}">
        <p14:creationId xmlns:p14="http://schemas.microsoft.com/office/powerpoint/2010/main" val="1467576104"/>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buSzPct val="100000"/>
        <a:defRPr sz="1600" baseline="0">
          <a:solidFill>
            <a:schemeClr val="tx1"/>
          </a:solidFill>
          <a:latin typeface="+mn-lt"/>
          <a:ea typeface="+mn-ea"/>
          <a:cs typeface="+mn-cs"/>
        </a:defRPr>
      </a:lvl1pPr>
      <a:lvl2pPr marL="192024"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2648"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28016"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9pPr>
    </p:bodyStyle>
    <p:otherStyle>
      <a:defPPr>
        <a:defRPr lang="en-US"/>
      </a:defPPr>
      <a:lvl1pPr marL="0" algn="l" defTabSz="932962" rtl="0" eaLnBrk="1" latinLnBrk="0" hangingPunct="1">
        <a:defRPr sz="1837" kern="1200">
          <a:solidFill>
            <a:schemeClr val="tx1"/>
          </a:solidFill>
          <a:latin typeface="+mn-lt"/>
          <a:ea typeface="+mn-ea"/>
          <a:cs typeface="+mn-cs"/>
        </a:defRPr>
      </a:lvl1pPr>
      <a:lvl2pPr marL="466481" algn="l" defTabSz="932962" rtl="0" eaLnBrk="1" latinLnBrk="0" hangingPunct="1">
        <a:defRPr sz="1837" kern="1200">
          <a:solidFill>
            <a:schemeClr val="tx1"/>
          </a:solidFill>
          <a:latin typeface="+mn-lt"/>
          <a:ea typeface="+mn-ea"/>
          <a:cs typeface="+mn-cs"/>
        </a:defRPr>
      </a:lvl2pPr>
      <a:lvl3pPr marL="932962" algn="l" defTabSz="932962" rtl="0" eaLnBrk="1" latinLnBrk="0" hangingPunct="1">
        <a:defRPr sz="1837" kern="1200">
          <a:solidFill>
            <a:schemeClr val="tx1"/>
          </a:solidFill>
          <a:latin typeface="+mn-lt"/>
          <a:ea typeface="+mn-ea"/>
          <a:cs typeface="+mn-cs"/>
        </a:defRPr>
      </a:lvl3pPr>
      <a:lvl4pPr marL="1399443" algn="l" defTabSz="932962" rtl="0" eaLnBrk="1" latinLnBrk="0" hangingPunct="1">
        <a:defRPr sz="1837" kern="1200">
          <a:solidFill>
            <a:schemeClr val="tx1"/>
          </a:solidFill>
          <a:latin typeface="+mn-lt"/>
          <a:ea typeface="+mn-ea"/>
          <a:cs typeface="+mn-cs"/>
        </a:defRPr>
      </a:lvl4pPr>
      <a:lvl5pPr marL="1865925" algn="l" defTabSz="932962" rtl="0" eaLnBrk="1" latinLnBrk="0" hangingPunct="1">
        <a:defRPr sz="1837" kern="1200">
          <a:solidFill>
            <a:schemeClr val="tx1"/>
          </a:solidFill>
          <a:latin typeface="+mn-lt"/>
          <a:ea typeface="+mn-ea"/>
          <a:cs typeface="+mn-cs"/>
        </a:defRPr>
      </a:lvl5pPr>
      <a:lvl6pPr marL="2332406" algn="l" defTabSz="932962" rtl="0" eaLnBrk="1" latinLnBrk="0" hangingPunct="1">
        <a:defRPr sz="1837" kern="1200">
          <a:solidFill>
            <a:schemeClr val="tx1"/>
          </a:solidFill>
          <a:latin typeface="+mn-lt"/>
          <a:ea typeface="+mn-ea"/>
          <a:cs typeface="+mn-cs"/>
        </a:defRPr>
      </a:lvl6pPr>
      <a:lvl7pPr marL="2798887" algn="l" defTabSz="932962" rtl="0" eaLnBrk="1" latinLnBrk="0" hangingPunct="1">
        <a:defRPr sz="1837" kern="1200">
          <a:solidFill>
            <a:schemeClr val="tx1"/>
          </a:solidFill>
          <a:latin typeface="+mn-lt"/>
          <a:ea typeface="+mn-ea"/>
          <a:cs typeface="+mn-cs"/>
        </a:defRPr>
      </a:lvl7pPr>
      <a:lvl8pPr marL="3265368" algn="l" defTabSz="932962" rtl="0" eaLnBrk="1" latinLnBrk="0" hangingPunct="1">
        <a:defRPr sz="1837" kern="1200">
          <a:solidFill>
            <a:schemeClr val="tx1"/>
          </a:solidFill>
          <a:latin typeface="+mn-lt"/>
          <a:ea typeface="+mn-ea"/>
          <a:cs typeface="+mn-cs"/>
        </a:defRPr>
      </a:lvl8pPr>
      <a:lvl9pPr marL="3731849" algn="l" defTabSz="932962" rtl="0" eaLnBrk="1" latinLnBrk="0" hangingPunct="1">
        <a:defRPr sz="1837"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endParaRPr lang="en-US" altLang="en-US" dirty="0"/>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extLst>
      <p:ext uri="{BB962C8B-B14F-4D97-AF65-F5344CB8AC3E}">
        <p14:creationId xmlns:p14="http://schemas.microsoft.com/office/powerpoint/2010/main" val="1793576894"/>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3" Type="http://schemas.openxmlformats.org/officeDocument/2006/relationships/hyperlink" Target="http://www.cdss.ca.gov/Portals/9/ACL/2018/18-33.pdf?ver=2018-03-30-162512-837" TargetMode="External"/><Relationship Id="rId2" Type="http://schemas.openxmlformats.org/officeDocument/2006/relationships/hyperlink" Target="http://www.cdss.ca.gov/Portals/9/ACL/2018/18-75.pdf?ver=2018-06-29-154739-130" TargetMode="External"/><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3.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32.xml"/><Relationship Id="rId4" Type="http://schemas.openxmlformats.org/officeDocument/2006/relationships/hyperlink" Target="http://www.cdss.ca.gov/Portals/9/ACL/2018/18-92R.pdf?ver=2018-08-03-100436-027"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32.xml"/><Relationship Id="rId4" Type="http://schemas.openxmlformats.org/officeDocument/2006/relationships/hyperlink" Target="http://www.cdss.ca.gov/Portals/9/ACL/2018/18-92R.pdf?ver=2018-08-03-100436-027"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32.xml"/><Relationship Id="rId4" Type="http://schemas.openxmlformats.org/officeDocument/2006/relationships/hyperlink" Target="http://www.cdss.ca.gov/Portals/9/ACL/2018/18-08.pdf?ver=2018-01-26-152452-613"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cdss.ca.gov/Portals/9/ACL/2018/18-82.pdf?ver=2018-08-02-141654-947" TargetMode="External"/><Relationship Id="rId2" Type="http://schemas.openxmlformats.org/officeDocument/2006/relationships/hyperlink" Target="http://leginfo.legislature.ca.gov/faces/billNavClient.xhtml?bill_id=201720180SB380" TargetMode="External"/><Relationship Id="rId1" Type="http://schemas.openxmlformats.org/officeDocument/2006/relationships/slideLayout" Target="../slideLayouts/slideLayout3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146618" y="3366766"/>
            <a:ext cx="8813351" cy="489399"/>
          </a:xfrm>
        </p:spPr>
        <p:txBody>
          <a:bodyPr/>
          <a:lstStyle/>
          <a:p>
            <a:r>
              <a:rPr lang="en-US" sz="3200" b="1" u="sng" dirty="0"/>
              <a:t>JPA Board of Directors Meeting</a:t>
            </a:r>
          </a:p>
          <a:p>
            <a:endParaRPr lang="en-US" dirty="0"/>
          </a:p>
        </p:txBody>
      </p:sp>
      <p:sp>
        <p:nvSpPr>
          <p:cNvPr id="4" name="Content Placeholder 3"/>
          <p:cNvSpPr>
            <a:spLocks noGrp="1"/>
          </p:cNvSpPr>
          <p:nvPr>
            <p:ph sz="quarter" idx="12"/>
          </p:nvPr>
        </p:nvSpPr>
        <p:spPr>
          <a:xfrm>
            <a:off x="146617" y="4042255"/>
            <a:ext cx="8813352" cy="380131"/>
          </a:xfrm>
        </p:spPr>
        <p:txBody>
          <a:bodyPr/>
          <a:lstStyle/>
          <a:p>
            <a:r>
              <a:rPr lang="en-US" sz="2000" dirty="0"/>
              <a:t>September 27, 2018</a:t>
            </a:r>
          </a:p>
        </p:txBody>
      </p:sp>
      <p:pic>
        <p:nvPicPr>
          <p:cNvPr id="7" name="Picture 6">
            <a:extLst>
              <a:ext uri="{FF2B5EF4-FFF2-40B4-BE49-F238E27FC236}">
                <a16:creationId xmlns:a16="http://schemas.microsoft.com/office/drawing/2014/main" id="{265A1192-E73E-4CE9-B6C9-557391F9129E}"/>
              </a:ext>
            </a:extLst>
          </p:cNvPr>
          <p:cNvPicPr>
            <a:picLocks noChangeAspect="1"/>
          </p:cNvPicPr>
          <p:nvPr/>
        </p:nvPicPr>
        <p:blipFill rotWithShape="1">
          <a:blip r:embed="rId2">
            <a:extLst>
              <a:ext uri="{28A0092B-C50C-407E-A947-70E740481C1C}">
                <a14:useLocalDpi xmlns:a14="http://schemas.microsoft.com/office/drawing/2010/main" val="0"/>
              </a:ext>
            </a:extLst>
          </a:blip>
          <a:srcRect t="22417" r="4598" b="31649"/>
          <a:stretch/>
        </p:blipFill>
        <p:spPr>
          <a:xfrm>
            <a:off x="0" y="1861233"/>
            <a:ext cx="4125861" cy="1535029"/>
          </a:xfrm>
          <a:prstGeom prst="rect">
            <a:avLst/>
          </a:prstGeom>
        </p:spPr>
      </p:pic>
    </p:spTree>
    <p:extLst>
      <p:ext uri="{BB962C8B-B14F-4D97-AF65-F5344CB8AC3E}">
        <p14:creationId xmlns:p14="http://schemas.microsoft.com/office/powerpoint/2010/main" val="226777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5890" y="763597"/>
            <a:ext cx="8616530" cy="5754773"/>
          </a:xfrm>
        </p:spPr>
        <p:txBody>
          <a:bodyPr>
            <a:normAutofit/>
          </a:bodyPr>
          <a:lstStyle/>
          <a:p>
            <a:pPr marL="457200" lvl="1" indent="0">
              <a:lnSpc>
                <a:spcPct val="80000"/>
              </a:lnSpc>
              <a:spcBef>
                <a:spcPts val="300"/>
              </a:spcBef>
              <a:spcAft>
                <a:spcPts val="600"/>
              </a:spcAft>
              <a:buNone/>
              <a:defRPr/>
            </a:pPr>
            <a:endParaRPr lang="en-US" sz="1750" dirty="0">
              <a:solidFill>
                <a:prstClr val="black">
                  <a:lumMod val="95000"/>
                  <a:lumOff val="5000"/>
                </a:prstClr>
              </a:solidFill>
            </a:endParaRPr>
          </a:p>
          <a:p>
            <a:pPr lvl="1">
              <a:spcBef>
                <a:spcPts val="600"/>
              </a:spcBef>
              <a:spcAft>
                <a:spcPts val="600"/>
              </a:spcAft>
            </a:pPr>
            <a:endParaRPr lang="en-US" sz="1800" dirty="0">
              <a:solidFill>
                <a:prstClr val="black">
                  <a:lumMod val="95000"/>
                  <a:lumOff val="5000"/>
                </a:prstClr>
              </a:solidFill>
            </a:endParaRPr>
          </a:p>
          <a:p>
            <a:pPr lvl="1">
              <a:spcBef>
                <a:spcPts val="600"/>
              </a:spcBef>
              <a:spcAft>
                <a:spcPts val="600"/>
              </a:spcAft>
            </a:pPr>
            <a:endParaRPr lang="en-US" sz="1800" dirty="0">
              <a:solidFill>
                <a:prstClr val="black">
                  <a:lumMod val="95000"/>
                  <a:lumOff val="5000"/>
                </a:prstClr>
              </a:solidFill>
            </a:endParaRPr>
          </a:p>
          <a:p>
            <a:pPr marL="285750" lvl="1" indent="-285750">
              <a:spcBef>
                <a:spcPts val="1000"/>
              </a:spcBef>
              <a:spcAft>
                <a:spcPts val="600"/>
              </a:spcAft>
              <a:buFont typeface="Wingdings" panose="05000000000000000000" pitchFamily="2" charset="2"/>
              <a:buChar char="Ü"/>
            </a:pPr>
            <a:endParaRPr lang="en-US" sz="1800" dirty="0"/>
          </a:p>
        </p:txBody>
      </p:sp>
      <p:sp>
        <p:nvSpPr>
          <p:cNvPr id="3" name="Content Placeholder 2"/>
          <p:cNvSpPr>
            <a:spLocks noGrp="1"/>
          </p:cNvSpPr>
          <p:nvPr>
            <p:ph sz="quarter" idx="10"/>
          </p:nvPr>
        </p:nvSpPr>
        <p:spPr/>
        <p:txBody>
          <a:bodyPr/>
          <a:lstStyle/>
          <a:p>
            <a:r>
              <a:rPr lang="en-US" dirty="0"/>
              <a:t>Ancillary Systems: White Papers</a:t>
            </a:r>
          </a:p>
        </p:txBody>
      </p:sp>
      <p:sp>
        <p:nvSpPr>
          <p:cNvPr id="4" name="Content Placeholder 1">
            <a:extLst>
              <a:ext uri="{FF2B5EF4-FFF2-40B4-BE49-F238E27FC236}">
                <a16:creationId xmlns:a16="http://schemas.microsoft.com/office/drawing/2014/main" id="{7E34727A-6CD3-4DA7-991E-41570B5F4721}"/>
              </a:ext>
            </a:extLst>
          </p:cNvPr>
          <p:cNvSpPr txBox="1">
            <a:spLocks/>
          </p:cNvSpPr>
          <p:nvPr/>
        </p:nvSpPr>
        <p:spPr>
          <a:xfrm>
            <a:off x="189936" y="885609"/>
            <a:ext cx="8775451" cy="5799015"/>
          </a:xfrm>
          <a:prstGeom prst="rect">
            <a:avLst/>
          </a:prstGeom>
        </p:spPr>
        <p:txBody>
          <a:bodyPr/>
          <a:lst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chemeClr val="tx1">
                    <a:lumMod val="95000"/>
                    <a:lumOff val="5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chemeClr val="tx1">
                    <a:lumMod val="95000"/>
                    <a:lumOff val="5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tx1">
                    <a:lumMod val="95000"/>
                    <a:lumOff val="5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US" dirty="0"/>
              <a:t>White Paper Documentation for:</a:t>
            </a:r>
          </a:p>
          <a:p>
            <a:pPr lvl="1"/>
            <a:r>
              <a:rPr lang="en-US" dirty="0"/>
              <a:t>Imaging</a:t>
            </a:r>
          </a:p>
          <a:p>
            <a:pPr lvl="1"/>
            <a:r>
              <a:rPr lang="en-US" dirty="0"/>
              <a:t>Call Center</a:t>
            </a:r>
          </a:p>
          <a:p>
            <a:pPr lvl="1"/>
            <a:r>
              <a:rPr lang="en-US" dirty="0"/>
              <a:t>Task Management (Draft)</a:t>
            </a:r>
          </a:p>
          <a:p>
            <a:pPr marL="285750" indent="-285750">
              <a:buFont typeface="Arial" panose="020B0604020202020204" pitchFamily="34" charset="0"/>
              <a:buChar char="•"/>
            </a:pPr>
            <a:endParaRPr lang="en-US" dirty="0"/>
          </a:p>
          <a:p>
            <a:pPr marL="285750" indent="-285750"/>
            <a:r>
              <a:rPr lang="en-US" dirty="0"/>
              <a:t>White Papers include:</a:t>
            </a:r>
          </a:p>
          <a:p>
            <a:pPr lvl="1"/>
            <a:r>
              <a:rPr lang="en-US" dirty="0"/>
              <a:t>Overview of current state</a:t>
            </a:r>
          </a:p>
          <a:p>
            <a:pPr lvl="1"/>
            <a:r>
              <a:rPr lang="en-US" dirty="0"/>
              <a:t>Relevant Facts</a:t>
            </a:r>
          </a:p>
          <a:p>
            <a:pPr lvl="1"/>
            <a:r>
              <a:rPr lang="en-US" dirty="0"/>
              <a:t>Alternatives Analysis by McKinsey</a:t>
            </a:r>
          </a:p>
          <a:p>
            <a:pPr lvl="1"/>
            <a:r>
              <a:rPr lang="en-US" dirty="0"/>
              <a:t>Pros and Cons of each alternative</a:t>
            </a:r>
          </a:p>
          <a:p>
            <a:pPr lvl="1"/>
            <a:r>
              <a:rPr lang="en-US" dirty="0"/>
              <a:t>Key Issues for Considerations </a:t>
            </a:r>
          </a:p>
          <a:p>
            <a:pPr lvl="1"/>
            <a:r>
              <a:rPr lang="en-US" dirty="0"/>
              <a:t>Appendices with cost details</a:t>
            </a:r>
            <a:br>
              <a:rPr lang="en-US" dirty="0"/>
            </a:b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12337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5890" y="763597"/>
            <a:ext cx="8616530" cy="5754773"/>
          </a:xfrm>
        </p:spPr>
        <p:txBody>
          <a:bodyPr>
            <a:normAutofit/>
          </a:bodyPr>
          <a:lstStyle/>
          <a:p>
            <a:pPr marL="457200" lvl="1" indent="0">
              <a:lnSpc>
                <a:spcPct val="80000"/>
              </a:lnSpc>
              <a:spcBef>
                <a:spcPts val="300"/>
              </a:spcBef>
              <a:spcAft>
                <a:spcPts val="600"/>
              </a:spcAft>
              <a:buNone/>
              <a:defRPr/>
            </a:pPr>
            <a:endParaRPr lang="en-US" sz="1750" dirty="0">
              <a:solidFill>
                <a:prstClr val="black">
                  <a:lumMod val="95000"/>
                  <a:lumOff val="5000"/>
                </a:prstClr>
              </a:solidFill>
            </a:endParaRPr>
          </a:p>
          <a:p>
            <a:pPr lvl="1">
              <a:spcBef>
                <a:spcPts val="600"/>
              </a:spcBef>
              <a:spcAft>
                <a:spcPts val="600"/>
              </a:spcAft>
            </a:pPr>
            <a:endParaRPr lang="en-US" sz="1800" dirty="0">
              <a:solidFill>
                <a:prstClr val="black">
                  <a:lumMod val="95000"/>
                  <a:lumOff val="5000"/>
                </a:prstClr>
              </a:solidFill>
            </a:endParaRPr>
          </a:p>
          <a:p>
            <a:pPr lvl="1">
              <a:spcBef>
                <a:spcPts val="600"/>
              </a:spcBef>
              <a:spcAft>
                <a:spcPts val="600"/>
              </a:spcAft>
            </a:pPr>
            <a:endParaRPr lang="en-US" sz="1800" dirty="0">
              <a:solidFill>
                <a:prstClr val="black">
                  <a:lumMod val="95000"/>
                  <a:lumOff val="5000"/>
                </a:prstClr>
              </a:solidFill>
            </a:endParaRPr>
          </a:p>
          <a:p>
            <a:pPr marL="285750" lvl="1" indent="-285750">
              <a:spcBef>
                <a:spcPts val="1000"/>
              </a:spcBef>
              <a:spcAft>
                <a:spcPts val="600"/>
              </a:spcAft>
              <a:buFont typeface="Wingdings" panose="05000000000000000000" pitchFamily="2" charset="2"/>
              <a:buChar char="Ü"/>
            </a:pPr>
            <a:endParaRPr lang="en-US" sz="1800" dirty="0"/>
          </a:p>
        </p:txBody>
      </p:sp>
      <p:sp>
        <p:nvSpPr>
          <p:cNvPr id="3" name="Content Placeholder 2"/>
          <p:cNvSpPr>
            <a:spLocks noGrp="1"/>
          </p:cNvSpPr>
          <p:nvPr>
            <p:ph sz="quarter" idx="10"/>
          </p:nvPr>
        </p:nvSpPr>
        <p:spPr/>
        <p:txBody>
          <a:bodyPr/>
          <a:lstStyle/>
          <a:p>
            <a:r>
              <a:rPr lang="en-US" dirty="0"/>
              <a:t>Ancillary Systems</a:t>
            </a:r>
          </a:p>
        </p:txBody>
      </p:sp>
      <p:sp>
        <p:nvSpPr>
          <p:cNvPr id="4" name="Content Placeholder 1">
            <a:extLst>
              <a:ext uri="{FF2B5EF4-FFF2-40B4-BE49-F238E27FC236}">
                <a16:creationId xmlns:a16="http://schemas.microsoft.com/office/drawing/2014/main" id="{7E34727A-6CD3-4DA7-991E-41570B5F4721}"/>
              </a:ext>
            </a:extLst>
          </p:cNvPr>
          <p:cNvSpPr txBox="1">
            <a:spLocks/>
          </p:cNvSpPr>
          <p:nvPr/>
        </p:nvSpPr>
        <p:spPr>
          <a:xfrm>
            <a:off x="189933" y="885609"/>
            <a:ext cx="8612488" cy="5799015"/>
          </a:xfrm>
          <a:prstGeom prst="rect">
            <a:avLst/>
          </a:prstGeom>
        </p:spPr>
        <p:txBody>
          <a:bodyPr/>
          <a:lst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chemeClr val="tx1">
                    <a:lumMod val="95000"/>
                    <a:lumOff val="5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chemeClr val="tx1">
                    <a:lumMod val="95000"/>
                    <a:lumOff val="5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tx1">
                    <a:lumMod val="95000"/>
                    <a:lumOff val="5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Approach to Webinar Demonstrations:</a:t>
            </a:r>
          </a:p>
          <a:p>
            <a:pPr lvl="1"/>
            <a:r>
              <a:rPr lang="en-US" dirty="0"/>
              <a:t>Demonstrate LRS as-is whenever possible</a:t>
            </a:r>
          </a:p>
          <a:p>
            <a:pPr lvl="1"/>
            <a:r>
              <a:rPr lang="en-US" dirty="0"/>
              <a:t>Demonstrate/provide an overview of functionality captured in the requirements from </a:t>
            </a:r>
            <a:r>
              <a:rPr lang="en-US" dirty="0" err="1"/>
              <a:t>CalWIN</a:t>
            </a:r>
            <a:r>
              <a:rPr lang="en-US" dirty="0"/>
              <a:t> County visits</a:t>
            </a:r>
          </a:p>
          <a:p>
            <a:pPr lvl="1"/>
            <a:r>
              <a:rPr lang="en-US" dirty="0"/>
              <a:t>Joint county/consortium approach</a:t>
            </a:r>
          </a:p>
          <a:p>
            <a:pPr lvl="2">
              <a:lnSpc>
                <a:spcPct val="100000"/>
              </a:lnSpc>
              <a:spcBef>
                <a:spcPts val="300"/>
              </a:spcBef>
              <a:spcAft>
                <a:spcPts val="300"/>
              </a:spcAft>
              <a:buFont typeface="Wingdings" panose="05000000000000000000" pitchFamily="2" charset="2"/>
              <a:buChar char="§"/>
              <a:defRPr/>
            </a:pPr>
            <a:r>
              <a:rPr lang="en-US" sz="1600" dirty="0">
                <a:solidFill>
                  <a:prstClr val="black">
                    <a:lumMod val="95000"/>
                    <a:lumOff val="5000"/>
                  </a:prstClr>
                </a:solidFill>
              </a:rPr>
              <a:t>LRS as-is will be presented by Consortium/County staff</a:t>
            </a:r>
          </a:p>
          <a:p>
            <a:pPr lvl="2">
              <a:lnSpc>
                <a:spcPct val="100000"/>
              </a:lnSpc>
              <a:spcBef>
                <a:spcPts val="300"/>
              </a:spcBef>
              <a:spcAft>
                <a:spcPts val="300"/>
              </a:spcAft>
              <a:buFont typeface="Wingdings" panose="05000000000000000000" pitchFamily="2" charset="2"/>
              <a:buChar char="§"/>
              <a:defRPr/>
            </a:pPr>
            <a:r>
              <a:rPr lang="en-US" sz="1600" dirty="0">
                <a:solidFill>
                  <a:prstClr val="black">
                    <a:lumMod val="95000"/>
                    <a:lumOff val="5000"/>
                  </a:prstClr>
                </a:solidFill>
              </a:rPr>
              <a:t>Complex ancillary requirements will be presented by individual counties, as needed</a:t>
            </a:r>
          </a:p>
          <a:p>
            <a:pPr lvl="1"/>
            <a:r>
              <a:rPr lang="en-US" dirty="0"/>
              <a:t>Review requirements from </a:t>
            </a:r>
            <a:r>
              <a:rPr lang="en-US" dirty="0" err="1"/>
              <a:t>CalWIN</a:t>
            </a:r>
            <a:r>
              <a:rPr lang="en-US" dirty="0"/>
              <a:t> county visits to obtain county input</a:t>
            </a:r>
          </a:p>
          <a:p>
            <a:pPr lvl="1"/>
            <a:r>
              <a:rPr lang="en-US" dirty="0"/>
              <a:t>Webinar schedule will be distributed via CIT to all counties</a:t>
            </a:r>
          </a:p>
          <a:p>
            <a:pPr lvl="2">
              <a:lnSpc>
                <a:spcPct val="100000"/>
              </a:lnSpc>
              <a:spcBef>
                <a:spcPts val="300"/>
              </a:spcBef>
              <a:spcAft>
                <a:spcPts val="300"/>
              </a:spcAft>
              <a:buFont typeface="Wingdings" panose="05000000000000000000" pitchFamily="2" charset="2"/>
              <a:buChar char="§"/>
              <a:defRPr/>
            </a:pPr>
            <a:r>
              <a:rPr lang="en-US" sz="1600" dirty="0">
                <a:solidFill>
                  <a:prstClr val="black">
                    <a:lumMod val="95000"/>
                    <a:lumOff val="5000"/>
                  </a:prstClr>
                </a:solidFill>
              </a:rPr>
              <a:t>Number of attendees is county determined – number of call-in lines per county limited to 3</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98226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5890" y="763597"/>
            <a:ext cx="8616530" cy="5754773"/>
          </a:xfrm>
        </p:spPr>
        <p:txBody>
          <a:bodyPr>
            <a:normAutofit/>
          </a:bodyPr>
          <a:lstStyle/>
          <a:p>
            <a:pPr marL="457200" lvl="1" indent="0">
              <a:lnSpc>
                <a:spcPct val="80000"/>
              </a:lnSpc>
              <a:spcBef>
                <a:spcPts val="300"/>
              </a:spcBef>
              <a:spcAft>
                <a:spcPts val="600"/>
              </a:spcAft>
              <a:buNone/>
              <a:defRPr/>
            </a:pPr>
            <a:endParaRPr lang="en-US" sz="1750" dirty="0">
              <a:solidFill>
                <a:prstClr val="black">
                  <a:lumMod val="95000"/>
                  <a:lumOff val="5000"/>
                </a:prstClr>
              </a:solidFill>
            </a:endParaRPr>
          </a:p>
          <a:p>
            <a:pPr marL="457200" lvl="1" indent="0">
              <a:spcBef>
                <a:spcPts val="600"/>
              </a:spcBef>
              <a:spcAft>
                <a:spcPts val="600"/>
              </a:spcAft>
              <a:buNone/>
            </a:pPr>
            <a:endParaRPr lang="en-US" sz="1800" dirty="0">
              <a:solidFill>
                <a:prstClr val="black">
                  <a:lumMod val="95000"/>
                  <a:lumOff val="5000"/>
                </a:prstClr>
              </a:solidFill>
            </a:endParaRPr>
          </a:p>
        </p:txBody>
      </p:sp>
      <p:sp>
        <p:nvSpPr>
          <p:cNvPr id="3" name="Content Placeholder 2"/>
          <p:cNvSpPr>
            <a:spLocks noGrp="1"/>
          </p:cNvSpPr>
          <p:nvPr>
            <p:ph sz="quarter" idx="10"/>
          </p:nvPr>
        </p:nvSpPr>
        <p:spPr/>
        <p:txBody>
          <a:bodyPr/>
          <a:lstStyle/>
          <a:p>
            <a:r>
              <a:rPr lang="en-US" dirty="0"/>
              <a:t>Ancillary Systems: Modifications to Approach</a:t>
            </a:r>
          </a:p>
        </p:txBody>
      </p:sp>
      <p:sp>
        <p:nvSpPr>
          <p:cNvPr id="5" name="Content Placeholder 1">
            <a:extLst>
              <a:ext uri="{FF2B5EF4-FFF2-40B4-BE49-F238E27FC236}">
                <a16:creationId xmlns:a16="http://schemas.microsoft.com/office/drawing/2014/main" id="{A046AFF7-3BC1-4378-9989-54C289068868}"/>
              </a:ext>
            </a:extLst>
          </p:cNvPr>
          <p:cNvSpPr txBox="1">
            <a:spLocks/>
          </p:cNvSpPr>
          <p:nvPr/>
        </p:nvSpPr>
        <p:spPr>
          <a:xfrm>
            <a:off x="315736" y="763597"/>
            <a:ext cx="8486684" cy="5754773"/>
          </a:xfrm>
          <a:prstGeom prst="rect">
            <a:avLst/>
          </a:prstGeom>
        </p:spPr>
        <p:txBody>
          <a:bodyPr/>
          <a:lst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chemeClr val="tx1">
                    <a:lumMod val="95000"/>
                    <a:lumOff val="5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chemeClr val="tx1">
                    <a:lumMod val="95000"/>
                    <a:lumOff val="5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tx1">
                    <a:lumMod val="95000"/>
                    <a:lumOff val="5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Original Approach from McKinsey White Paper:</a:t>
            </a:r>
          </a:p>
          <a:p>
            <a:pPr lvl="1"/>
            <a:r>
              <a:rPr lang="en-US" dirty="0"/>
              <a:t>“Sessions (Webinar Demonstrations) will be held to demonstrate the target state solution, explain and discuss requirements, and to validate the requirements for enhancement.”</a:t>
            </a:r>
          </a:p>
          <a:p>
            <a:r>
              <a:rPr lang="en-US" dirty="0"/>
              <a:t>Webinar Demonstrations will promote education and understanding</a:t>
            </a:r>
          </a:p>
          <a:p>
            <a:r>
              <a:rPr lang="en-US" dirty="0"/>
              <a:t>Functional Design Sessions from January – April 2019 will be used to finalize requirements</a:t>
            </a:r>
          </a:p>
          <a:p>
            <a:pPr lvl="1"/>
            <a:r>
              <a:rPr lang="en-US" dirty="0"/>
              <a:t>Accenture will lead functional design sessions with the 58 Counties to finalize requirements for the following topics:</a:t>
            </a:r>
          </a:p>
          <a:p>
            <a:pPr lvl="2">
              <a:lnSpc>
                <a:spcPct val="100000"/>
              </a:lnSpc>
              <a:spcBef>
                <a:spcPts val="300"/>
              </a:spcBef>
              <a:buFont typeface="Wingdings" panose="05000000000000000000" pitchFamily="2" charset="2"/>
              <a:buChar char="§"/>
              <a:defRPr/>
            </a:pPr>
            <a:r>
              <a:rPr lang="en-US" sz="1600" dirty="0">
                <a:solidFill>
                  <a:prstClr val="black">
                    <a:lumMod val="95000"/>
                    <a:lumOff val="5000"/>
                  </a:prstClr>
                </a:solidFill>
              </a:rPr>
              <a:t>Imaging</a:t>
            </a:r>
          </a:p>
          <a:p>
            <a:pPr lvl="2">
              <a:lnSpc>
                <a:spcPct val="100000"/>
              </a:lnSpc>
              <a:spcBef>
                <a:spcPts val="300"/>
              </a:spcBef>
              <a:buFont typeface="Wingdings" panose="05000000000000000000" pitchFamily="2" charset="2"/>
              <a:buChar char="§"/>
              <a:defRPr/>
            </a:pPr>
            <a:r>
              <a:rPr lang="en-US" sz="1600" dirty="0">
                <a:solidFill>
                  <a:prstClr val="black">
                    <a:lumMod val="95000"/>
                    <a:lumOff val="5000"/>
                  </a:prstClr>
                </a:solidFill>
              </a:rPr>
              <a:t>Task Management</a:t>
            </a:r>
          </a:p>
          <a:p>
            <a:pPr lvl="2">
              <a:lnSpc>
                <a:spcPct val="100000"/>
              </a:lnSpc>
              <a:spcBef>
                <a:spcPts val="300"/>
              </a:spcBef>
              <a:buFont typeface="Wingdings" panose="05000000000000000000" pitchFamily="2" charset="2"/>
              <a:buChar char="§"/>
              <a:defRPr/>
            </a:pPr>
            <a:r>
              <a:rPr lang="en-US" sz="1600" dirty="0">
                <a:solidFill>
                  <a:prstClr val="black">
                    <a:lumMod val="95000"/>
                    <a:lumOff val="5000"/>
                  </a:prstClr>
                </a:solidFill>
              </a:rPr>
              <a:t>Non-State Forms</a:t>
            </a:r>
          </a:p>
          <a:p>
            <a:pPr lvl="2">
              <a:lnSpc>
                <a:spcPct val="100000"/>
              </a:lnSpc>
              <a:spcBef>
                <a:spcPts val="300"/>
              </a:spcBef>
              <a:buFont typeface="Wingdings" panose="05000000000000000000" pitchFamily="2" charset="2"/>
              <a:buChar char="§"/>
              <a:defRPr/>
            </a:pPr>
            <a:r>
              <a:rPr lang="en-US" sz="1600" dirty="0">
                <a:solidFill>
                  <a:prstClr val="black">
                    <a:lumMod val="95000"/>
                    <a:lumOff val="5000"/>
                  </a:prstClr>
                </a:solidFill>
              </a:rPr>
              <a:t>APIs for Lobby Management, Employment Services and Master Data set</a:t>
            </a:r>
          </a:p>
          <a:p>
            <a:pPr lvl="2">
              <a:lnSpc>
                <a:spcPct val="100000"/>
              </a:lnSpc>
              <a:spcBef>
                <a:spcPts val="300"/>
              </a:spcBef>
              <a:buFont typeface="Wingdings" panose="05000000000000000000" pitchFamily="2" charset="2"/>
              <a:buChar char="§"/>
              <a:defRPr/>
            </a:pPr>
            <a:r>
              <a:rPr lang="en-US" sz="1600" dirty="0">
                <a:solidFill>
                  <a:prstClr val="black">
                    <a:lumMod val="95000"/>
                    <a:lumOff val="5000"/>
                  </a:prstClr>
                </a:solidFill>
              </a:rPr>
              <a:t>Conversion needs for </a:t>
            </a:r>
            <a:r>
              <a:rPr lang="en-US" sz="1600" dirty="0" err="1">
                <a:solidFill>
                  <a:prstClr val="black">
                    <a:lumMod val="95000"/>
                    <a:lumOff val="5000"/>
                  </a:prstClr>
                </a:solidFill>
              </a:rPr>
              <a:t>CalWIN</a:t>
            </a:r>
            <a:r>
              <a:rPr lang="en-US" sz="1600" dirty="0">
                <a:solidFill>
                  <a:prstClr val="black">
                    <a:lumMod val="95000"/>
                    <a:lumOff val="5000"/>
                  </a:prstClr>
                </a:solidFill>
              </a:rPr>
              <a:t> Ancillaries</a:t>
            </a:r>
          </a:p>
          <a:p>
            <a:pPr lvl="2">
              <a:lnSpc>
                <a:spcPct val="100000"/>
              </a:lnSpc>
              <a:spcBef>
                <a:spcPts val="300"/>
              </a:spcBef>
              <a:buFont typeface="Wingdings" panose="05000000000000000000" pitchFamily="2" charset="2"/>
              <a:buChar char="§"/>
              <a:defRPr/>
            </a:pPr>
            <a:r>
              <a:rPr lang="en-US" sz="1600" dirty="0">
                <a:solidFill>
                  <a:prstClr val="black">
                    <a:lumMod val="95000"/>
                    <a:lumOff val="5000"/>
                  </a:prstClr>
                </a:solidFill>
              </a:rPr>
              <a:t>GA/GR</a:t>
            </a:r>
          </a:p>
          <a:p>
            <a:pPr marL="0" indent="0">
              <a:buNone/>
            </a:pPr>
            <a:endParaRPr lang="en-US" dirty="0"/>
          </a:p>
        </p:txBody>
      </p:sp>
    </p:spTree>
    <p:extLst>
      <p:ext uri="{BB962C8B-B14F-4D97-AF65-F5344CB8AC3E}">
        <p14:creationId xmlns:p14="http://schemas.microsoft.com/office/powerpoint/2010/main" val="1615287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5890" y="763597"/>
            <a:ext cx="8616530" cy="5754773"/>
          </a:xfrm>
        </p:spPr>
        <p:txBody>
          <a:bodyPr>
            <a:normAutofit/>
          </a:bodyPr>
          <a:lstStyle/>
          <a:p>
            <a:pPr marL="457200" lvl="1" indent="0">
              <a:lnSpc>
                <a:spcPct val="80000"/>
              </a:lnSpc>
              <a:spcBef>
                <a:spcPts val="300"/>
              </a:spcBef>
              <a:spcAft>
                <a:spcPts val="600"/>
              </a:spcAft>
              <a:buNone/>
              <a:defRPr/>
            </a:pPr>
            <a:endParaRPr lang="en-US" sz="1750" dirty="0">
              <a:solidFill>
                <a:prstClr val="black">
                  <a:lumMod val="95000"/>
                  <a:lumOff val="5000"/>
                </a:prstClr>
              </a:solidFill>
            </a:endParaRPr>
          </a:p>
          <a:p>
            <a:pPr marL="457200" lvl="1" indent="0">
              <a:spcBef>
                <a:spcPts val="600"/>
              </a:spcBef>
              <a:spcAft>
                <a:spcPts val="600"/>
              </a:spcAft>
              <a:buNone/>
            </a:pPr>
            <a:endParaRPr lang="en-US" sz="1800" dirty="0">
              <a:solidFill>
                <a:prstClr val="black">
                  <a:lumMod val="95000"/>
                  <a:lumOff val="5000"/>
                </a:prstClr>
              </a:solidFill>
            </a:endParaRPr>
          </a:p>
        </p:txBody>
      </p:sp>
      <p:sp>
        <p:nvSpPr>
          <p:cNvPr id="3" name="Content Placeholder 2"/>
          <p:cNvSpPr>
            <a:spLocks noGrp="1"/>
          </p:cNvSpPr>
          <p:nvPr>
            <p:ph sz="quarter" idx="10"/>
          </p:nvPr>
        </p:nvSpPr>
        <p:spPr/>
        <p:txBody>
          <a:bodyPr/>
          <a:lstStyle/>
          <a:p>
            <a:r>
              <a:rPr lang="en-US" dirty="0"/>
              <a:t>Ancillary Systems</a:t>
            </a:r>
            <a:r>
              <a:rPr lang="en-US" dirty="0">
                <a:solidFill>
                  <a:schemeClr val="tx1"/>
                </a:solidFill>
              </a:rPr>
              <a:t>: Contact Center/HD Approach</a:t>
            </a:r>
          </a:p>
        </p:txBody>
      </p:sp>
      <p:sp>
        <p:nvSpPr>
          <p:cNvPr id="5" name="Content Placeholder 1">
            <a:extLst>
              <a:ext uri="{FF2B5EF4-FFF2-40B4-BE49-F238E27FC236}">
                <a16:creationId xmlns:a16="http://schemas.microsoft.com/office/drawing/2014/main" id="{A046AFF7-3BC1-4378-9989-54C289068868}"/>
              </a:ext>
            </a:extLst>
          </p:cNvPr>
          <p:cNvSpPr txBox="1">
            <a:spLocks/>
          </p:cNvSpPr>
          <p:nvPr/>
        </p:nvSpPr>
        <p:spPr>
          <a:xfrm>
            <a:off x="315736" y="784240"/>
            <a:ext cx="8486684" cy="5754773"/>
          </a:xfrm>
          <a:prstGeom prst="rect">
            <a:avLst/>
          </a:prstGeom>
        </p:spPr>
        <p:txBody>
          <a:bodyPr/>
          <a:lst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chemeClr val="tx1">
                    <a:lumMod val="95000"/>
                    <a:lumOff val="5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chemeClr val="tx1">
                    <a:lumMod val="95000"/>
                    <a:lumOff val="5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tx1">
                    <a:lumMod val="95000"/>
                    <a:lumOff val="5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Conduct Contact Center/HD Webinar as planned </a:t>
            </a:r>
            <a:r>
              <a:rPr lang="en-US" b="1" dirty="0"/>
              <a:t>AND </a:t>
            </a:r>
            <a:r>
              <a:rPr lang="en-US" dirty="0"/>
              <a:t>conduct requirements gathering sessions that will feed an IAPDU and resulting procurement </a:t>
            </a:r>
          </a:p>
          <a:p>
            <a:r>
              <a:rPr lang="en-US" dirty="0"/>
              <a:t>Considerations:</a:t>
            </a:r>
          </a:p>
          <a:p>
            <a:pPr lvl="1">
              <a:spcAft>
                <a:spcPts val="300"/>
              </a:spcAft>
            </a:pPr>
            <a:r>
              <a:rPr lang="en-US" dirty="0"/>
              <a:t>The Call Center component of the Accenture agreement has been removed as it was cost prohibitive</a:t>
            </a:r>
          </a:p>
          <a:p>
            <a:pPr lvl="1">
              <a:spcAft>
                <a:spcPts val="300"/>
              </a:spcAft>
            </a:pPr>
            <a:r>
              <a:rPr lang="en-US" dirty="0"/>
              <a:t>McKinsey is re-evaluating the current recommendation in Deliverable 10</a:t>
            </a:r>
          </a:p>
          <a:p>
            <a:pPr>
              <a:spcAft>
                <a:spcPts val="300"/>
              </a:spcAft>
            </a:pPr>
            <a:r>
              <a:rPr lang="en-US" dirty="0"/>
              <a:t>Recommendation</a:t>
            </a:r>
          </a:p>
          <a:p>
            <a:pPr lvl="1">
              <a:spcAft>
                <a:spcPts val="300"/>
              </a:spcAft>
            </a:pPr>
            <a:r>
              <a:rPr lang="en-US" dirty="0"/>
              <a:t>Competitively procure a Call Center software package for the California Counties</a:t>
            </a:r>
          </a:p>
          <a:p>
            <a:pPr marL="0" indent="0">
              <a:buNone/>
            </a:pPr>
            <a:endParaRPr lang="en-US" dirty="0"/>
          </a:p>
        </p:txBody>
      </p:sp>
    </p:spTree>
    <p:extLst>
      <p:ext uri="{BB962C8B-B14F-4D97-AF65-F5344CB8AC3E}">
        <p14:creationId xmlns:p14="http://schemas.microsoft.com/office/powerpoint/2010/main" val="2907972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5890" y="763597"/>
            <a:ext cx="8616530" cy="5754773"/>
          </a:xfrm>
        </p:spPr>
        <p:txBody>
          <a:bodyPr>
            <a:normAutofit/>
          </a:bodyPr>
          <a:lstStyle/>
          <a:p>
            <a:pPr marL="457200" lvl="1" indent="0">
              <a:lnSpc>
                <a:spcPct val="80000"/>
              </a:lnSpc>
              <a:spcBef>
                <a:spcPts val="300"/>
              </a:spcBef>
              <a:spcAft>
                <a:spcPts val="600"/>
              </a:spcAft>
              <a:buNone/>
              <a:defRPr/>
            </a:pPr>
            <a:endParaRPr lang="en-US" sz="1750" dirty="0">
              <a:solidFill>
                <a:prstClr val="black">
                  <a:lumMod val="95000"/>
                  <a:lumOff val="5000"/>
                </a:prstClr>
              </a:solidFill>
            </a:endParaRPr>
          </a:p>
          <a:p>
            <a:pPr lvl="1">
              <a:spcBef>
                <a:spcPts val="600"/>
              </a:spcBef>
              <a:spcAft>
                <a:spcPts val="600"/>
              </a:spcAft>
            </a:pPr>
            <a:endParaRPr lang="en-US" sz="1800" dirty="0">
              <a:solidFill>
                <a:prstClr val="black">
                  <a:lumMod val="95000"/>
                  <a:lumOff val="5000"/>
                </a:prstClr>
              </a:solidFill>
            </a:endParaRPr>
          </a:p>
          <a:p>
            <a:pPr lvl="1">
              <a:spcBef>
                <a:spcPts val="600"/>
              </a:spcBef>
              <a:spcAft>
                <a:spcPts val="600"/>
              </a:spcAft>
            </a:pPr>
            <a:endParaRPr lang="en-US" sz="1800" dirty="0">
              <a:solidFill>
                <a:prstClr val="black">
                  <a:lumMod val="95000"/>
                  <a:lumOff val="5000"/>
                </a:prstClr>
              </a:solidFill>
            </a:endParaRPr>
          </a:p>
          <a:p>
            <a:pPr marL="285750" lvl="1" indent="-285750">
              <a:spcBef>
                <a:spcPts val="1000"/>
              </a:spcBef>
              <a:spcAft>
                <a:spcPts val="600"/>
              </a:spcAft>
              <a:buFont typeface="Wingdings" panose="05000000000000000000" pitchFamily="2" charset="2"/>
              <a:buChar char="Ü"/>
            </a:pPr>
            <a:endParaRPr lang="en-US" sz="1800" dirty="0"/>
          </a:p>
        </p:txBody>
      </p:sp>
      <p:sp>
        <p:nvSpPr>
          <p:cNvPr id="3" name="Content Placeholder 2"/>
          <p:cNvSpPr>
            <a:spLocks noGrp="1"/>
          </p:cNvSpPr>
          <p:nvPr>
            <p:ph sz="quarter" idx="10"/>
          </p:nvPr>
        </p:nvSpPr>
        <p:spPr/>
        <p:txBody>
          <a:bodyPr/>
          <a:lstStyle/>
          <a:p>
            <a:r>
              <a:rPr lang="en-US" dirty="0"/>
              <a:t>Ancillary Systems: Next Steps</a:t>
            </a:r>
          </a:p>
        </p:txBody>
      </p:sp>
      <p:sp>
        <p:nvSpPr>
          <p:cNvPr id="4" name="Content Placeholder 1">
            <a:extLst>
              <a:ext uri="{FF2B5EF4-FFF2-40B4-BE49-F238E27FC236}">
                <a16:creationId xmlns:a16="http://schemas.microsoft.com/office/drawing/2014/main" id="{7E34727A-6CD3-4DA7-991E-41570B5F4721}"/>
              </a:ext>
            </a:extLst>
          </p:cNvPr>
          <p:cNvSpPr txBox="1">
            <a:spLocks/>
          </p:cNvSpPr>
          <p:nvPr/>
        </p:nvSpPr>
        <p:spPr>
          <a:xfrm>
            <a:off x="189932" y="885609"/>
            <a:ext cx="8612488" cy="5799015"/>
          </a:xfrm>
          <a:prstGeom prst="rect">
            <a:avLst/>
          </a:prstGeom>
        </p:spPr>
        <p:txBody>
          <a:bodyPr/>
          <a:lst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chemeClr val="tx1">
                    <a:lumMod val="95000"/>
                    <a:lumOff val="5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chemeClr val="tx1">
                    <a:lumMod val="95000"/>
                    <a:lumOff val="5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tx1">
                    <a:lumMod val="95000"/>
                    <a:lumOff val="5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Schedule Webinar Demonstrations:</a:t>
            </a:r>
          </a:p>
          <a:p>
            <a:pPr lvl="1"/>
            <a:r>
              <a:rPr lang="en-US" dirty="0"/>
              <a:t>Plan for Early October for the first session</a:t>
            </a:r>
          </a:p>
          <a:p>
            <a:pPr lvl="1"/>
            <a:r>
              <a:rPr lang="en-US" dirty="0"/>
              <a:t>Recommended schedule:</a:t>
            </a:r>
          </a:p>
          <a:p>
            <a:pPr lvl="2">
              <a:lnSpc>
                <a:spcPct val="100000"/>
              </a:lnSpc>
              <a:spcBef>
                <a:spcPts val="300"/>
              </a:spcBef>
              <a:spcAft>
                <a:spcPts val="300"/>
              </a:spcAft>
              <a:buFont typeface="Wingdings" panose="05000000000000000000" pitchFamily="2" charset="2"/>
              <a:buChar char="§"/>
              <a:defRPr/>
            </a:pPr>
            <a:r>
              <a:rPr lang="en-US" sz="1600" dirty="0">
                <a:solidFill>
                  <a:prstClr val="black">
                    <a:lumMod val="95000"/>
                    <a:lumOff val="5000"/>
                  </a:prstClr>
                </a:solidFill>
              </a:rPr>
              <a:t>Begin Early October with Imaging</a:t>
            </a:r>
          </a:p>
          <a:p>
            <a:pPr lvl="2">
              <a:lnSpc>
                <a:spcPct val="100000"/>
              </a:lnSpc>
              <a:spcBef>
                <a:spcPts val="300"/>
              </a:spcBef>
              <a:spcAft>
                <a:spcPts val="300"/>
              </a:spcAft>
              <a:buFont typeface="Wingdings" panose="05000000000000000000" pitchFamily="2" charset="2"/>
              <a:buChar char="§"/>
              <a:defRPr/>
            </a:pPr>
            <a:r>
              <a:rPr lang="en-US" sz="1600" dirty="0">
                <a:solidFill>
                  <a:prstClr val="black">
                    <a:lumMod val="95000"/>
                    <a:lumOff val="5000"/>
                  </a:prstClr>
                </a:solidFill>
              </a:rPr>
              <a:t>Follow in two/three week increments with:</a:t>
            </a:r>
          </a:p>
          <a:p>
            <a:pPr lvl="3">
              <a:buClr>
                <a:schemeClr val="accent1"/>
              </a:buClr>
              <a:buFont typeface="Wingdings" panose="05000000000000000000" pitchFamily="2" charset="2"/>
              <a:buChar char="ü"/>
              <a:defRPr/>
            </a:pPr>
            <a:r>
              <a:rPr lang="en-US" sz="1400" dirty="0">
                <a:latin typeface="Century Gothic" panose="020B0502020202020204" pitchFamily="34" charset="0"/>
              </a:rPr>
              <a:t>Task Management</a:t>
            </a:r>
          </a:p>
          <a:p>
            <a:pPr lvl="3">
              <a:buClr>
                <a:schemeClr val="accent1"/>
              </a:buClr>
              <a:buFont typeface="Wingdings" panose="05000000000000000000" pitchFamily="2" charset="2"/>
              <a:buChar char="ü"/>
              <a:defRPr/>
            </a:pPr>
            <a:r>
              <a:rPr lang="en-US" sz="1400" dirty="0">
                <a:latin typeface="Century Gothic" panose="020B0502020202020204" pitchFamily="34" charset="0"/>
              </a:rPr>
              <a:t>Appointment Management</a:t>
            </a:r>
          </a:p>
          <a:p>
            <a:pPr lvl="3">
              <a:buClr>
                <a:schemeClr val="accent1"/>
              </a:buClr>
              <a:buFont typeface="Wingdings" panose="05000000000000000000" pitchFamily="2" charset="2"/>
              <a:buChar char="ü"/>
              <a:defRPr/>
            </a:pPr>
            <a:r>
              <a:rPr lang="en-US" sz="1400" dirty="0">
                <a:latin typeface="Century Gothic" panose="020B0502020202020204" pitchFamily="34" charset="0"/>
              </a:rPr>
              <a:t>Lobby Management</a:t>
            </a:r>
          </a:p>
          <a:p>
            <a:pPr lvl="3">
              <a:buClr>
                <a:schemeClr val="accent1"/>
              </a:buClr>
              <a:buFont typeface="Wingdings" panose="05000000000000000000" pitchFamily="2" charset="2"/>
              <a:buChar char="ü"/>
              <a:defRPr/>
            </a:pPr>
            <a:r>
              <a:rPr lang="en-US" sz="1400" dirty="0">
                <a:latin typeface="Century Gothic" panose="020B0502020202020204" pitchFamily="34" charset="0"/>
              </a:rPr>
              <a:t>Call Center</a:t>
            </a:r>
          </a:p>
          <a:p>
            <a:r>
              <a:rPr lang="en-US" dirty="0"/>
              <a:t>Send corresponding White Papers 2 weeks prior to Webinar Demonstration</a:t>
            </a:r>
          </a:p>
          <a:p>
            <a:r>
              <a:rPr lang="en-US" dirty="0"/>
              <a:t>Feedback from these demonstrations will be captured and provided to </a:t>
            </a:r>
            <a:r>
              <a:rPr lang="en-US" dirty="0" err="1"/>
              <a:t>CalSAWS</a:t>
            </a:r>
            <a:r>
              <a:rPr lang="en-US" dirty="0"/>
              <a:t> leadership for review and further decision making</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33487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C790C4-946E-497B-B670-5656D5127288}"/>
              </a:ext>
            </a:extLst>
          </p:cNvPr>
          <p:cNvSpPr>
            <a:spLocks noGrp="1"/>
          </p:cNvSpPr>
          <p:nvPr>
            <p:ph sz="quarter" idx="10"/>
          </p:nvPr>
        </p:nvSpPr>
        <p:spPr/>
        <p:txBody>
          <a:bodyPr/>
          <a:lstStyle/>
          <a:p>
            <a:r>
              <a:rPr lang="en-US" dirty="0"/>
              <a:t>Prioritization of Design Gaps</a:t>
            </a:r>
          </a:p>
        </p:txBody>
      </p:sp>
      <p:sp>
        <p:nvSpPr>
          <p:cNvPr id="3" name="Content Placeholder 2">
            <a:extLst>
              <a:ext uri="{FF2B5EF4-FFF2-40B4-BE49-F238E27FC236}">
                <a16:creationId xmlns:a16="http://schemas.microsoft.com/office/drawing/2014/main" id="{BF4C17E9-CDA7-432F-8B6C-09530221EB94}"/>
              </a:ext>
            </a:extLst>
          </p:cNvPr>
          <p:cNvSpPr>
            <a:spLocks noGrp="1"/>
          </p:cNvSpPr>
          <p:nvPr>
            <p:ph sz="quarter" idx="11"/>
          </p:nvPr>
        </p:nvSpPr>
        <p:spPr/>
        <p:txBody>
          <a:bodyPr/>
          <a:lstStyle/>
          <a:p>
            <a:r>
              <a:rPr lang="en-US" dirty="0"/>
              <a:t>DDCRs</a:t>
            </a:r>
          </a:p>
        </p:txBody>
      </p:sp>
    </p:spTree>
    <p:extLst>
      <p:ext uri="{BB962C8B-B14F-4D97-AF65-F5344CB8AC3E}">
        <p14:creationId xmlns:p14="http://schemas.microsoft.com/office/powerpoint/2010/main" val="2289992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6C915-FAF6-419E-92B2-E6E3FC22FF22}"/>
              </a:ext>
            </a:extLst>
          </p:cNvPr>
          <p:cNvSpPr>
            <a:spLocks noGrp="1"/>
          </p:cNvSpPr>
          <p:nvPr>
            <p:ph sz="quarter" idx="11"/>
          </p:nvPr>
        </p:nvSpPr>
        <p:spPr>
          <a:xfrm>
            <a:off x="184279" y="767356"/>
            <a:ext cx="8775451" cy="5976476"/>
          </a:xfrm>
        </p:spPr>
        <p:txBody>
          <a:bodyPr/>
          <a:lstStyle/>
          <a:p>
            <a:pPr marL="228600" indent="-228600">
              <a:lnSpc>
                <a:spcPct val="100000"/>
              </a:lnSpc>
              <a:buFont typeface="Arial" panose="020B0604020202020204" pitchFamily="34" charset="0"/>
              <a:buChar char="•"/>
            </a:pPr>
            <a:r>
              <a:rPr lang="en-US" sz="2000" dirty="0">
                <a:solidFill>
                  <a:prstClr val="black"/>
                </a:solidFill>
                <a:cs typeface="Calibri" panose="020F0502020204030204" pitchFamily="34" charset="0"/>
              </a:rPr>
              <a:t>The C-IV system and the Leader Replacement System (LRS) continued to implement SCRs since side-by-side sessions were held in 2015; creating design differences, which were not reviewed and approved by all 8 Regions.  </a:t>
            </a:r>
          </a:p>
          <a:p>
            <a:pPr marL="228600" indent="-228600">
              <a:lnSpc>
                <a:spcPct val="100000"/>
              </a:lnSpc>
              <a:buFont typeface="Arial" panose="020B0604020202020204" pitchFamily="34" charset="0"/>
              <a:buChar char="•"/>
            </a:pPr>
            <a:r>
              <a:rPr lang="en-US" sz="2000" dirty="0">
                <a:solidFill>
                  <a:prstClr val="black"/>
                </a:solidFill>
                <a:cs typeface="Calibri" panose="020F0502020204030204" pitchFamily="34" charset="0"/>
              </a:rPr>
              <a:t>The list of C-IV and LRS SCRs implemented into the respective systems are from Release 13.12d -18.03. </a:t>
            </a:r>
          </a:p>
          <a:p>
            <a:pPr marL="228600" indent="-228600">
              <a:lnSpc>
                <a:spcPct val="100000"/>
              </a:lnSpc>
              <a:buFont typeface="Arial" panose="020B0604020202020204" pitchFamily="34" charset="0"/>
              <a:buChar char="•"/>
            </a:pPr>
            <a:r>
              <a:rPr lang="en-US" sz="2000" dirty="0">
                <a:solidFill>
                  <a:prstClr val="black"/>
                </a:solidFill>
                <a:cs typeface="Calibri" panose="020F0502020204030204" pitchFamily="34" charset="0"/>
              </a:rPr>
              <a:t>The Migration Planning Team created a process to address these SCRs using a Design Difference Committee Review Form (DDCRF) to document the functionality of both systems and to capture the differences in design.</a:t>
            </a:r>
          </a:p>
          <a:p>
            <a:pPr marL="228600" indent="-228600">
              <a:lnSpc>
                <a:spcPct val="100000"/>
              </a:lnSpc>
              <a:buFont typeface="Arial" panose="020B0604020202020204" pitchFamily="34" charset="0"/>
              <a:buChar char="•"/>
            </a:pPr>
            <a:r>
              <a:rPr lang="en-US" sz="2000" dirty="0">
                <a:solidFill>
                  <a:prstClr val="black"/>
                </a:solidFill>
                <a:cs typeface="Calibri" panose="020F0502020204030204" pitchFamily="34" charset="0"/>
              </a:rPr>
              <a:t>The appropriate committee reviews the DDCRF and makes a decision to accept the SCR as implemented or to create an SCR to address the design difference.</a:t>
            </a:r>
          </a:p>
          <a:p>
            <a:pPr marL="228600" indent="-228600">
              <a:lnSpc>
                <a:spcPct val="100000"/>
              </a:lnSpc>
              <a:buFont typeface="Arial" panose="020B0604020202020204" pitchFamily="34" charset="0"/>
              <a:buChar char="•"/>
            </a:pPr>
            <a:r>
              <a:rPr lang="en-US" sz="2000" dirty="0">
                <a:solidFill>
                  <a:prstClr val="black"/>
                </a:solidFill>
                <a:cs typeface="Calibri" panose="020F0502020204030204" pitchFamily="34" charset="0"/>
              </a:rPr>
              <a:t>If the committee decides an SCR is required, the committee sets a priority of High, Medium or Low.</a:t>
            </a:r>
          </a:p>
          <a:p>
            <a:pPr marL="228600" indent="-228600">
              <a:lnSpc>
                <a:spcPct val="100000"/>
              </a:lnSpc>
              <a:buFont typeface="Arial" panose="020B0604020202020204" pitchFamily="34" charset="0"/>
              <a:buChar char="•"/>
            </a:pPr>
            <a:r>
              <a:rPr lang="en-US" sz="2000" dirty="0">
                <a:solidFill>
                  <a:prstClr val="black"/>
                </a:solidFill>
                <a:cs typeface="Calibri" panose="020F0502020204030204" pitchFamily="34" charset="0"/>
              </a:rPr>
              <a:t>SPG then reviews the SCR and also ranks it along with all other current M+O SCRs</a:t>
            </a:r>
          </a:p>
          <a:p>
            <a:pPr marL="0" indent="0">
              <a:lnSpc>
                <a:spcPct val="100000"/>
              </a:lnSpc>
              <a:buNone/>
            </a:pPr>
            <a:endParaRPr lang="en-US" dirty="0"/>
          </a:p>
        </p:txBody>
      </p:sp>
      <p:sp>
        <p:nvSpPr>
          <p:cNvPr id="3" name="Content Placeholder 2">
            <a:extLst>
              <a:ext uri="{FF2B5EF4-FFF2-40B4-BE49-F238E27FC236}">
                <a16:creationId xmlns:a16="http://schemas.microsoft.com/office/drawing/2014/main" id="{DE4AA374-2B04-41CE-86C2-DD8CEAA1BB8B}"/>
              </a:ext>
            </a:extLst>
          </p:cNvPr>
          <p:cNvSpPr>
            <a:spLocks noGrp="1"/>
          </p:cNvSpPr>
          <p:nvPr>
            <p:ph sz="quarter" idx="10"/>
          </p:nvPr>
        </p:nvSpPr>
        <p:spPr/>
        <p:txBody>
          <a:bodyPr/>
          <a:lstStyle/>
          <a:p>
            <a:r>
              <a:rPr lang="en-US" sz="2000" dirty="0"/>
              <a:t>Background</a:t>
            </a:r>
          </a:p>
        </p:txBody>
      </p:sp>
    </p:spTree>
    <p:extLst>
      <p:ext uri="{BB962C8B-B14F-4D97-AF65-F5344CB8AC3E}">
        <p14:creationId xmlns:p14="http://schemas.microsoft.com/office/powerpoint/2010/main" val="2067771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E77E37-5F29-4E87-AB4B-4E22E729E6EF}"/>
              </a:ext>
            </a:extLst>
          </p:cNvPr>
          <p:cNvSpPr>
            <a:spLocks noGrp="1"/>
          </p:cNvSpPr>
          <p:nvPr>
            <p:ph idx="1"/>
          </p:nvPr>
        </p:nvSpPr>
        <p:spPr/>
        <p:txBody>
          <a:bodyPr>
            <a:normAutofit/>
          </a:bodyPr>
          <a:lstStyle/>
          <a:p>
            <a:pPr lvl="0"/>
            <a:r>
              <a:rPr lang="en-US" sz="2400" dirty="0">
                <a:solidFill>
                  <a:prstClr val="black"/>
                </a:solidFill>
                <a:latin typeface="+mn-lt"/>
              </a:rPr>
              <a:t>Next Steps:</a:t>
            </a:r>
          </a:p>
          <a:p>
            <a:pPr marL="228600" indent="-228600">
              <a:buFont typeface="Arial" panose="020B0604020202020204" pitchFamily="34" charset="0"/>
              <a:buChar char="•"/>
            </a:pPr>
            <a:r>
              <a:rPr lang="en-US" sz="2400" dirty="0">
                <a:solidFill>
                  <a:prstClr val="black"/>
                </a:solidFill>
                <a:latin typeface="+mn-lt"/>
              </a:rPr>
              <a:t>Determine Approach for managing the DDCRs in M&amp;O</a:t>
            </a:r>
          </a:p>
          <a:p>
            <a:pPr marL="228600" indent="-228600">
              <a:buFont typeface="Arial" panose="020B0604020202020204" pitchFamily="34" charset="0"/>
              <a:buChar char="•"/>
            </a:pPr>
            <a:r>
              <a:rPr lang="en-US" sz="2400" dirty="0">
                <a:solidFill>
                  <a:prstClr val="black"/>
                </a:solidFill>
                <a:latin typeface="+mn-lt"/>
              </a:rPr>
              <a:t>Analyze number of items and number of Releases available to implement</a:t>
            </a:r>
          </a:p>
          <a:p>
            <a:pPr marL="228600" indent="-228600">
              <a:buFont typeface="Arial" panose="020B0604020202020204" pitchFamily="34" charset="0"/>
              <a:buChar char="•"/>
            </a:pPr>
            <a:r>
              <a:rPr lang="en-US" sz="2400" dirty="0">
                <a:solidFill>
                  <a:prstClr val="black"/>
                </a:solidFill>
                <a:latin typeface="+mn-lt"/>
              </a:rPr>
              <a:t>Expectation that hours would be used from C-IV and LRS M&amp;O to meet the need</a:t>
            </a:r>
          </a:p>
          <a:p>
            <a:endParaRPr lang="en-US" sz="1600" dirty="0">
              <a:latin typeface="+mn-lt"/>
            </a:endParaRPr>
          </a:p>
        </p:txBody>
      </p:sp>
      <p:sp>
        <p:nvSpPr>
          <p:cNvPr id="3" name="Content Placeholder 2">
            <a:extLst>
              <a:ext uri="{FF2B5EF4-FFF2-40B4-BE49-F238E27FC236}">
                <a16:creationId xmlns:a16="http://schemas.microsoft.com/office/drawing/2014/main" id="{B55A7069-AE4C-4241-9B1C-D7760F70CB0F}"/>
              </a:ext>
            </a:extLst>
          </p:cNvPr>
          <p:cNvSpPr>
            <a:spLocks noGrp="1"/>
          </p:cNvSpPr>
          <p:nvPr>
            <p:ph sz="quarter" idx="10"/>
          </p:nvPr>
        </p:nvSpPr>
        <p:spPr/>
        <p:txBody>
          <a:bodyPr/>
          <a:lstStyle/>
          <a:p>
            <a:r>
              <a:rPr lang="en-US" dirty="0"/>
              <a:t>Continued Analysis to be completed</a:t>
            </a:r>
          </a:p>
        </p:txBody>
      </p:sp>
    </p:spTree>
    <p:extLst>
      <p:ext uri="{BB962C8B-B14F-4D97-AF65-F5344CB8AC3E}">
        <p14:creationId xmlns:p14="http://schemas.microsoft.com/office/powerpoint/2010/main" val="3878499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073C722-996C-4D9F-8149-6F125D116EF1}"/>
              </a:ext>
            </a:extLst>
          </p:cNvPr>
          <p:cNvSpPr>
            <a:spLocks noGrp="1"/>
          </p:cNvSpPr>
          <p:nvPr>
            <p:ph sz="quarter" idx="10"/>
          </p:nvPr>
        </p:nvSpPr>
        <p:spPr>
          <a:xfrm>
            <a:off x="146617" y="2995104"/>
            <a:ext cx="8813352" cy="1045954"/>
          </a:xfrm>
        </p:spPr>
        <p:txBody>
          <a:bodyPr/>
          <a:lstStyle/>
          <a:p>
            <a:pPr>
              <a:lnSpc>
                <a:spcPct val="100000"/>
              </a:lnSpc>
              <a:spcBef>
                <a:spcPts val="0"/>
              </a:spcBef>
            </a:pPr>
            <a:r>
              <a:rPr lang="en-US" u="sng" dirty="0"/>
              <a:t>Review Status of LRS Cloud </a:t>
            </a:r>
          </a:p>
          <a:p>
            <a:pPr>
              <a:lnSpc>
                <a:spcPct val="100000"/>
              </a:lnSpc>
              <a:spcBef>
                <a:spcPts val="0"/>
              </a:spcBef>
            </a:pPr>
            <a:r>
              <a:rPr lang="en-US" dirty="0"/>
              <a:t>Proof of Concept</a:t>
            </a:r>
            <a:endParaRPr lang="en-US" u="sng" dirty="0"/>
          </a:p>
        </p:txBody>
      </p:sp>
    </p:spTree>
    <p:extLst>
      <p:ext uri="{BB962C8B-B14F-4D97-AF65-F5344CB8AC3E}">
        <p14:creationId xmlns:p14="http://schemas.microsoft.com/office/powerpoint/2010/main" val="2735006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9BABC9-10B5-458F-B0C6-190D7C183927}"/>
              </a:ext>
            </a:extLst>
          </p:cNvPr>
          <p:cNvSpPr>
            <a:spLocks noGrp="1"/>
          </p:cNvSpPr>
          <p:nvPr>
            <p:ph sz="quarter" idx="10"/>
          </p:nvPr>
        </p:nvSpPr>
        <p:spPr/>
        <p:txBody>
          <a:bodyPr/>
          <a:lstStyle/>
          <a:p>
            <a:r>
              <a:rPr lang="en-US" dirty="0"/>
              <a:t>LRS Cloud POC - Timeline</a:t>
            </a:r>
          </a:p>
        </p:txBody>
      </p:sp>
      <p:pic>
        <p:nvPicPr>
          <p:cNvPr id="4" name="Picture 3">
            <a:extLst>
              <a:ext uri="{FF2B5EF4-FFF2-40B4-BE49-F238E27FC236}">
                <a16:creationId xmlns:a16="http://schemas.microsoft.com/office/drawing/2014/main" id="{AB02EF2B-373F-4167-BF21-81BB354D637A}"/>
              </a:ext>
            </a:extLst>
          </p:cNvPr>
          <p:cNvPicPr>
            <a:picLocks noChangeAspect="1"/>
          </p:cNvPicPr>
          <p:nvPr/>
        </p:nvPicPr>
        <p:blipFill>
          <a:blip r:embed="rId2"/>
          <a:stretch>
            <a:fillRect/>
          </a:stretch>
        </p:blipFill>
        <p:spPr>
          <a:xfrm>
            <a:off x="0" y="1669178"/>
            <a:ext cx="9144000" cy="3519643"/>
          </a:xfrm>
          <a:prstGeom prst="rect">
            <a:avLst/>
          </a:prstGeom>
        </p:spPr>
      </p:pic>
    </p:spTree>
    <p:extLst>
      <p:ext uri="{BB962C8B-B14F-4D97-AF65-F5344CB8AC3E}">
        <p14:creationId xmlns:p14="http://schemas.microsoft.com/office/powerpoint/2010/main" val="280913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US" sz="2400" dirty="0"/>
              <a:t>Call Meeting to Order</a:t>
            </a:r>
          </a:p>
          <a:p>
            <a:endParaRPr lang="en-US" sz="2400" dirty="0"/>
          </a:p>
          <a:p>
            <a:r>
              <a:rPr lang="en-US" sz="2400" dirty="0"/>
              <a:t>Public opportunity to speak on items not on the Agenda</a:t>
            </a:r>
          </a:p>
          <a:p>
            <a:endParaRPr lang="en-US" sz="2400" dirty="0"/>
          </a:p>
          <a:p>
            <a:endParaRPr lang="en-US" sz="2400" dirty="0"/>
          </a:p>
          <a:p>
            <a:endParaRPr lang="en-US" sz="2400" dirty="0"/>
          </a:p>
        </p:txBody>
      </p:sp>
      <p:sp>
        <p:nvSpPr>
          <p:cNvPr id="3" name="Content Placeholder 2"/>
          <p:cNvSpPr>
            <a:spLocks noGrp="1"/>
          </p:cNvSpPr>
          <p:nvPr>
            <p:ph sz="quarter" idx="10"/>
          </p:nvPr>
        </p:nvSpPr>
        <p:spPr/>
        <p:txBody>
          <a:bodyPr/>
          <a:lstStyle/>
          <a:p>
            <a:r>
              <a:rPr lang="en-US" dirty="0"/>
              <a:t>Agenda</a:t>
            </a:r>
          </a:p>
        </p:txBody>
      </p:sp>
    </p:spTree>
    <p:extLst>
      <p:ext uri="{BB962C8B-B14F-4D97-AF65-F5344CB8AC3E}">
        <p14:creationId xmlns:p14="http://schemas.microsoft.com/office/powerpoint/2010/main" val="355617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C0C61AC-03E0-463D-A8A9-590EA2A05D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765464"/>
            <a:ext cx="6858000" cy="5299364"/>
          </a:xfrm>
          <a:prstGeom prst="rect">
            <a:avLst/>
          </a:prstGeom>
        </p:spPr>
      </p:pic>
      <p:sp>
        <p:nvSpPr>
          <p:cNvPr id="5" name="Subtitle 4">
            <a:extLst>
              <a:ext uri="{FF2B5EF4-FFF2-40B4-BE49-F238E27FC236}">
                <a16:creationId xmlns:a16="http://schemas.microsoft.com/office/drawing/2014/main" id="{D655BBED-E65C-4B70-99E3-9318D4F249A0}"/>
              </a:ext>
            </a:extLst>
          </p:cNvPr>
          <p:cNvSpPr>
            <a:spLocks noGrp="1"/>
          </p:cNvSpPr>
          <p:nvPr>
            <p:ph type="subTitle" idx="1"/>
          </p:nvPr>
        </p:nvSpPr>
        <p:spPr/>
        <p:txBody>
          <a:bodyPr/>
          <a:lstStyle/>
          <a:p>
            <a:pPr algn="ctr"/>
            <a:r>
              <a:rPr lang="en-US" sz="4000" dirty="0"/>
              <a:t>Policy Implementation </a:t>
            </a:r>
          </a:p>
          <a:p>
            <a:endParaRPr lang="en-US" sz="2400" dirty="0"/>
          </a:p>
          <a:p>
            <a:pPr algn="ctr"/>
            <a:r>
              <a:rPr lang="en-US" sz="3600" dirty="0"/>
              <a:t>September 27, 2018</a:t>
            </a:r>
          </a:p>
        </p:txBody>
      </p:sp>
      <p:sp>
        <p:nvSpPr>
          <p:cNvPr id="2" name="Slide Number Placeholder 1">
            <a:extLst>
              <a:ext uri="{FF2B5EF4-FFF2-40B4-BE49-F238E27FC236}">
                <a16:creationId xmlns:a16="http://schemas.microsoft.com/office/drawing/2014/main" id="{3E792D09-0BA9-48F1-A60A-E22E6BCF3A14}"/>
              </a:ext>
            </a:extLst>
          </p:cNvPr>
          <p:cNvSpPr>
            <a:spLocks noGrp="1"/>
          </p:cNvSpPr>
          <p:nvPr>
            <p:ph type="sldNum" sz="quarter" idx="4"/>
          </p:nvPr>
        </p:nvSpPr>
        <p:spPr/>
        <p:txBody>
          <a:bodyPr/>
          <a:lstStyle/>
          <a:p>
            <a:fld id="{32886768-32B9-4CC7-9679-92A4906C223A}" type="slidenum">
              <a:rPr lang="en-US" altLang="en-US" smtClean="0"/>
              <a:pPr/>
              <a:t>20</a:t>
            </a:fld>
            <a:endParaRPr lang="en-US" altLang="en-US" dirty="0"/>
          </a:p>
        </p:txBody>
      </p:sp>
    </p:spTree>
    <p:extLst>
      <p:ext uri="{BB962C8B-B14F-4D97-AF65-F5344CB8AC3E}">
        <p14:creationId xmlns:p14="http://schemas.microsoft.com/office/powerpoint/2010/main" val="3429484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304800" y="1676400"/>
          <a:ext cx="8458200" cy="4755708"/>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762000">
                  <a:extLst>
                    <a:ext uri="{9D8B030D-6E8A-4147-A177-3AD203B41FA5}">
                      <a16:colId xmlns:a16="http://schemas.microsoft.com/office/drawing/2014/main" val="608750300"/>
                    </a:ext>
                  </a:extLst>
                </a:gridCol>
                <a:gridCol w="827868">
                  <a:extLst>
                    <a:ext uri="{9D8B030D-6E8A-4147-A177-3AD203B41FA5}">
                      <a16:colId xmlns:a16="http://schemas.microsoft.com/office/drawing/2014/main" val="3016906105"/>
                    </a:ext>
                  </a:extLst>
                </a:gridCol>
                <a:gridCol w="931835">
                  <a:extLst>
                    <a:ext uri="{9D8B030D-6E8A-4147-A177-3AD203B41FA5}">
                      <a16:colId xmlns:a16="http://schemas.microsoft.com/office/drawing/2014/main" val="4121115089"/>
                    </a:ext>
                  </a:extLst>
                </a:gridCol>
                <a:gridCol w="4945897">
                  <a:extLst>
                    <a:ext uri="{9D8B030D-6E8A-4147-A177-3AD203B41FA5}">
                      <a16:colId xmlns:a16="http://schemas.microsoft.com/office/drawing/2014/main" val="1591799146"/>
                    </a:ext>
                  </a:extLst>
                </a:gridCol>
              </a:tblGrid>
              <a:tr h="563051">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1156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Funding for Emergency Caregivers with Placement of Children and Non-Minor Dependents prior to Resource Family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ACL 18-75</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7/1/2018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101497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19.01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203634</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Design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19.01</a:t>
                      </a:r>
                    </a:p>
                  </a:txBody>
                  <a:tcPr/>
                </a:tc>
                <a:tc>
                  <a:txBody>
                    <a:bodyPr/>
                    <a:lstStyle/>
                    <a:p>
                      <a:r>
                        <a:rPr lang="en-US" sz="1000" kern="1200" dirty="0">
                          <a:solidFill>
                            <a:schemeClr val="dk1"/>
                          </a:solidFill>
                          <a:effectLst/>
                          <a:latin typeface="+mn-lt"/>
                          <a:ea typeface="+mn-ea"/>
                          <a:cs typeface="+mn-cs"/>
                        </a:rPr>
                        <a:t>Per </a:t>
                      </a:r>
                      <a:r>
                        <a:rPr lang="en-US" sz="1000" kern="1200" dirty="0">
                          <a:solidFill>
                            <a:schemeClr val="dk1"/>
                          </a:solidFill>
                          <a:effectLst/>
                          <a:latin typeface="+mn-lt"/>
                          <a:ea typeface="+mn-ea"/>
                          <a:cs typeface="+mn-cs"/>
                          <a:hlinkClick r:id="rId3"/>
                        </a:rPr>
                        <a:t>ACL 18-33</a:t>
                      </a:r>
                      <a:r>
                        <a:rPr lang="en-US" sz="1000" kern="1200" dirty="0">
                          <a:solidFill>
                            <a:schemeClr val="dk1"/>
                          </a:solidFill>
                          <a:effectLst/>
                          <a:latin typeface="+mn-lt"/>
                          <a:ea typeface="+mn-ea"/>
                          <a:cs typeface="+mn-cs"/>
                        </a:rPr>
                        <a:t>, all counties were required to provide the Short-Term, Interim payment (AB 110) to caregivers who had taken placement of a child prior to completing the Resource Family Approval (RFA) process between 3/30/18 and 06/30/2018.</a:t>
                      </a:r>
                    </a:p>
                    <a:p>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Effective July 1, 2018, all counties must provide a payment equivalent to the basic level rate for a resource family to the Emergency Caregiver (EC) of a child.  However, unlike the Short-Term, Interim funding, the EC funding will be exclusively funded through the Emergency Assistance (EA) Program, aid code 5K. </a:t>
                      </a:r>
                    </a:p>
                    <a:p>
                      <a:endParaRPr lang="en-US" sz="100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b="0" i="0" u="none" strike="noStrike"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i="0" u="none" strike="noStrike" kern="1200" baseline="0" dirty="0">
                          <a:solidFill>
                            <a:schemeClr val="dk1"/>
                          </a:solidFill>
                          <a:effectLst/>
                          <a:latin typeface="+mn-lt"/>
                          <a:ea typeface="+mn-ea"/>
                          <a:cs typeface="+mn-cs"/>
                        </a:rPr>
                        <a:t>CalACES Update:</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dirty="0">
                          <a:solidFill>
                            <a:schemeClr val="dk1"/>
                          </a:solidFill>
                          <a:effectLst/>
                          <a:latin typeface="+mn-lt"/>
                          <a:ea typeface="+mn-ea"/>
                          <a:cs typeface="+mn-cs"/>
                        </a:rPr>
                        <a:t>Phase III - Long Term Funding for Emergency Caregivers with Placements of Children Prior to RFA Approval will include: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none" strike="noStrike" kern="1200" baseline="0" dirty="0">
                          <a:solidFill>
                            <a:schemeClr val="dk1"/>
                          </a:solidFill>
                          <a:effectLst/>
                          <a:latin typeface="+mn-lt"/>
                          <a:ea typeface="+mn-ea"/>
                          <a:cs typeface="+mn-cs"/>
                        </a:rPr>
                        <a:t>Updating the eligibility rules to determine eligibility for the </a:t>
                      </a:r>
                      <a:r>
                        <a:rPr lang="en-US" sz="1000" b="0" i="0" kern="1200" dirty="0">
                          <a:solidFill>
                            <a:schemeClr val="dk1"/>
                          </a:solidFill>
                          <a:effectLst/>
                          <a:latin typeface="+mn-lt"/>
                          <a:ea typeface="+mn-ea"/>
                          <a:cs typeface="+mn-cs"/>
                        </a:rPr>
                        <a:t> different types of EA funding</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Automating the pay code determination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Automating the NOAs </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i="0" kern="1200" dirty="0">
                        <a:solidFill>
                          <a:schemeClr val="dk1"/>
                        </a:solidFill>
                        <a:effectLst/>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762251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228600" y="1524000"/>
          <a:ext cx="8686800" cy="4998721"/>
        </p:xfrm>
        <a:graphic>
          <a:graphicData uri="http://schemas.openxmlformats.org/drawingml/2006/table">
            <a:tbl>
              <a:tblPr firstRow="1" bandRow="1">
                <a:tableStyleId>{5C22544A-7EE6-4342-B048-85BDC9FD1C3A}</a:tableStyleId>
              </a:tblPr>
              <a:tblGrid>
                <a:gridCol w="8686800">
                  <a:extLst>
                    <a:ext uri="{9D8B030D-6E8A-4147-A177-3AD203B41FA5}">
                      <a16:colId xmlns:a16="http://schemas.microsoft.com/office/drawing/2014/main" val="2598880486"/>
                    </a:ext>
                  </a:extLst>
                </a:gridCol>
              </a:tblGrid>
              <a:tr h="4059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CalFresh SSI Cash Out Reversal and Impact on ABAWD Phase II</a:t>
                      </a:r>
                    </a:p>
                  </a:txBody>
                  <a:tcPr/>
                </a:tc>
                <a:extLst>
                  <a:ext uri="{0D108BD9-81ED-4DB2-BD59-A6C34878D82A}">
                    <a16:rowId xmlns:a16="http://schemas.microsoft.com/office/drawing/2014/main" val="4230153104"/>
                  </a:ext>
                </a:extLst>
              </a:tr>
              <a:tr h="3224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latin typeface="+mn-lt"/>
                          <a:cs typeface="Arial" panose="020B0604020202020204" pitchFamily="34" charset="0"/>
                        </a:rPr>
                        <a:t>CalFresh SSI Cash Out Reversal </a:t>
                      </a:r>
                      <a:r>
                        <a:rPr lang="en-US" sz="1100" dirty="0">
                          <a:latin typeface="+mn-lt"/>
                          <a:cs typeface="Arial" panose="020B0604020202020204" pitchFamily="34" charset="0"/>
                        </a:rPr>
                        <a:t>- Policy effective date will be between June 1, 2019 - </a:t>
                      </a:r>
                      <a:r>
                        <a:rPr lang="en-US" sz="1100" kern="1200" dirty="0"/>
                        <a:t>August 1, 2019</a:t>
                      </a:r>
                    </a:p>
                  </a:txBody>
                  <a:tcPr/>
                </a:tc>
                <a:extLst>
                  <a:ext uri="{0D108BD9-81ED-4DB2-BD59-A6C34878D82A}">
                    <a16:rowId xmlns:a16="http://schemas.microsoft.com/office/drawing/2014/main" val="2344193338"/>
                  </a:ext>
                </a:extLst>
              </a:tr>
              <a:tr h="3002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t>ABAWD</a:t>
                      </a:r>
                      <a:r>
                        <a:rPr lang="en-US" sz="1100" kern="1200" dirty="0"/>
                        <a:t> – CalACES Counties currently ‘waived’ through August 31, 2019. Unknown if waivers will be extended.</a:t>
                      </a:r>
                    </a:p>
                  </a:txBody>
                  <a:tcPr/>
                </a:tc>
                <a:extLst>
                  <a:ext uri="{0D108BD9-81ED-4DB2-BD59-A6C34878D82A}">
                    <a16:rowId xmlns:a16="http://schemas.microsoft.com/office/drawing/2014/main" val="2928137902"/>
                  </a:ext>
                </a:extLst>
              </a:tr>
              <a:tr h="9452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kern="1200" dirty="0">
                          <a:latin typeface="+mn-lt"/>
                          <a:cs typeface="Arial" panose="020B0604020202020204" pitchFamily="34" charset="0"/>
                        </a:rPr>
                        <a:t>Impact to ABAWD Phase II, in order for CalACES to implement SSI Cash Out Reversal:</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latin typeface="+mn-lt"/>
                          <a:cs typeface="Arial" panose="020B0604020202020204" pitchFamily="34" charset="0"/>
                        </a:rPr>
                        <a:t>Move ABAWD Phase II from 19.01 to 19.03</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latin typeface="+mn-lt"/>
                          <a:cs typeface="Arial" panose="020B0604020202020204" pitchFamily="34" charset="0"/>
                        </a:rPr>
                        <a:t>Reduce scope of automation for ABAWD Phase II for 19.03 to “must have’s”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latin typeface="+mn-lt"/>
                          <a:cs typeface="Arial" panose="020B0604020202020204" pitchFamily="34" charset="0"/>
                        </a:rPr>
                        <a:t>Create subsequent SCRs to further enhance ABAWD automation, after SSI Cash Out Reversal is implemented</a:t>
                      </a:r>
                    </a:p>
                  </a:txBody>
                  <a:tcPr/>
                </a:tc>
                <a:extLst>
                  <a:ext uri="{0D108BD9-81ED-4DB2-BD59-A6C34878D82A}">
                    <a16:rowId xmlns:a16="http://schemas.microsoft.com/office/drawing/2014/main" val="415052999"/>
                  </a:ext>
                </a:extLst>
              </a:tr>
              <a:tr h="1568008">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kern="1200" dirty="0">
                          <a:latin typeface="+mn-lt"/>
                          <a:cs typeface="Arial" panose="020B0604020202020204" pitchFamily="34" charset="0"/>
                        </a:rPr>
                        <a:t>Included in ABAWD Phase II (19.03):</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latin typeface="+mn-lt"/>
                          <a:cs typeface="Arial" panose="020B0604020202020204" pitchFamily="34" charset="0"/>
                        </a:rPr>
                        <a:t>Eligibility determination of ABAWD, including mid-month Proration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latin typeface="+mn-lt"/>
                          <a:cs typeface="Arial" panose="020B0604020202020204" pitchFamily="34" charset="0"/>
                        </a:rPr>
                        <a:t>Updates to Data Collection to track common ABAWD Exemption reasons, and ABAWD Time Limit information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latin typeface="+mn-lt"/>
                          <a:cs typeface="Arial" panose="020B0604020202020204" pitchFamily="34" charset="0"/>
                        </a:rPr>
                        <a:t>Multiple updates to MEDS Batch jobs (Prorated months, ABAWD Calendar and Effective Dates)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latin typeface="+mn-lt"/>
                          <a:cs typeface="Arial" panose="020B0604020202020204" pitchFamily="34" charset="0"/>
                        </a:rPr>
                        <a:t>Updates to Batch Time Limit jobs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latin typeface="+mn-lt"/>
                          <a:cs typeface="Arial" panose="020B0604020202020204" pitchFamily="34" charset="0"/>
                        </a:rPr>
                        <a:t>Notices of Action (NOAs) to be placed in the Template Repository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kern="12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kern="1200" dirty="0">
                          <a:latin typeface="+mn-lt"/>
                          <a:cs typeface="Arial" panose="020B0604020202020204" pitchFamily="34" charset="0"/>
                        </a:rPr>
                        <a:t>Assumes final and complete ABAWD policy received and Committee Design Approval by end of October 2018</a:t>
                      </a:r>
                    </a:p>
                  </a:txBody>
                  <a:tcPr/>
                </a:tc>
                <a:extLst>
                  <a:ext uri="{0D108BD9-81ED-4DB2-BD59-A6C34878D82A}">
                    <a16:rowId xmlns:a16="http://schemas.microsoft.com/office/drawing/2014/main" val="3775278617"/>
                  </a:ext>
                </a:extLst>
              </a:tr>
              <a:tr h="1456802">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kern="1200" dirty="0">
                          <a:latin typeface="+mn-lt"/>
                          <a:cs typeface="Arial" panose="020B0604020202020204" pitchFamily="34" charset="0"/>
                        </a:rPr>
                        <a:t>ABAWD  (To be implemented post-SSI Cash Out Reversal implementation):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latin typeface="+mn-lt"/>
                          <a:cs typeface="Arial" panose="020B0604020202020204" pitchFamily="34" charset="0"/>
                        </a:rPr>
                        <a:t>System determination if ABAWD Hours are ‘Met’ (includes Employment, Workfare, etc.).</a:t>
                      </a:r>
                    </a:p>
                    <a:p>
                      <a:pPr marL="628650" marR="0" lvl="1"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100" kern="1200" dirty="0">
                          <a:latin typeface="+mn-lt"/>
                          <a:cs typeface="Arial" panose="020B0604020202020204" pitchFamily="34" charset="0"/>
                        </a:rPr>
                        <a:t>Impact – Workers will manually track hours met for non-exempt ABAWDs and update ABAWD Time Limit pages directly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latin typeface="+mn-lt"/>
                          <a:cs typeface="Arial" panose="020B0604020202020204" pitchFamily="34" charset="0"/>
                        </a:rPr>
                        <a:t>Automation of certain NOAs</a:t>
                      </a:r>
                    </a:p>
                    <a:p>
                      <a:pPr marL="628650" marR="0" lvl="1"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100" kern="1200" dirty="0">
                          <a:latin typeface="+mn-lt"/>
                          <a:cs typeface="Arial" panose="020B0604020202020204" pitchFamily="34" charset="0"/>
                        </a:rPr>
                        <a:t>Impact – Workers will generate NOAs through the Template Repository for ABAWD countable/consecutive months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latin typeface="+mn-lt"/>
                          <a:cs typeface="Arial" panose="020B0604020202020204" pitchFamily="34" charset="0"/>
                        </a:rPr>
                        <a:t>Additional Data Collection updates to track Work Registration Exemptions</a:t>
                      </a:r>
                    </a:p>
                    <a:p>
                      <a:pPr marL="628650" marR="0" lvl="1"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100" kern="1200" dirty="0">
                          <a:latin typeface="+mn-lt"/>
                          <a:cs typeface="Arial" panose="020B0604020202020204" pitchFamily="34" charset="0"/>
                        </a:rPr>
                        <a:t>Impact – Workers will manually update Time Limit exemption or select other existing exemption reason</a:t>
                      </a:r>
                    </a:p>
                  </a:txBody>
                  <a:tcPr/>
                </a:tc>
                <a:extLst>
                  <a:ext uri="{0D108BD9-81ED-4DB2-BD59-A6C34878D82A}">
                    <a16:rowId xmlns:a16="http://schemas.microsoft.com/office/drawing/2014/main" val="213150156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741304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524000"/>
          <a:ext cx="8915401" cy="48781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txBody>
                  <a:tcPr/>
                </a:tc>
                <a:tc>
                  <a:txBody>
                    <a:bodyPr/>
                    <a:lstStyle/>
                    <a:p>
                      <a:r>
                        <a:rPr lang="en-US" sz="10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19.07</a:t>
                      </a:r>
                    </a:p>
                  </a:txBody>
                  <a:tcPr/>
                </a:tc>
                <a:tc>
                  <a:txBody>
                    <a:bodyPr/>
                    <a:lstStyle/>
                    <a:p>
                      <a:pPr>
                        <a:buNone/>
                      </a:pPr>
                      <a:r>
                        <a:rPr lang="en-US" sz="1000" dirty="0">
                          <a:solidFill>
                            <a:schemeClr val="tx1"/>
                          </a:solidFill>
                          <a:latin typeface="+mn-lt"/>
                          <a:cs typeface="Arial" panose="020B0604020202020204" pitchFamily="34" charset="0"/>
                        </a:rPr>
                        <a:t>SCR </a:t>
                      </a:r>
                    </a:p>
                    <a:p>
                      <a:pPr>
                        <a:buNone/>
                      </a:pPr>
                      <a:r>
                        <a:rPr lang="en-US" sz="1000" dirty="0">
                          <a:solidFill>
                            <a:schemeClr val="tx1"/>
                          </a:solidFill>
                          <a:latin typeface="+mn-lt"/>
                          <a:cs typeface="Arial" panose="020B0604020202020204" pitchFamily="34" charset="0"/>
                        </a:rPr>
                        <a:t>203103</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Analysis</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The Legislative budget bills include agreement to fund the SSI (Supplemental Security Income) Cash Out initiative which would reverse California’s current law that prohibits SSI and/or SSP (State Supplementary Payment) recipients from receiving CalFresh benefits. This policy contains several components which will be implemented no later than August 1, 2019.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Ending Cash Out applies to three groups of individuals and/or households: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lvl="0" defTabSz="685800" fontAlgn="auto">
                        <a:spcBef>
                          <a:spcPts val="0"/>
                        </a:spcBef>
                        <a:spcAft>
                          <a:spcPts val="0"/>
                        </a:spcAft>
                        <a:buClrTx/>
                        <a:buSzTx/>
                        <a:defRPr/>
                      </a:pPr>
                      <a:r>
                        <a:rPr lang="en-US" sz="1000" b="1" dirty="0"/>
                        <a:t>Group 1</a:t>
                      </a:r>
                      <a:r>
                        <a:rPr lang="en-US" sz="1000" dirty="0"/>
                        <a:t> –  SSI/SSP beneficiaries who are new CalFresh applicants who will no longer be precluded from CalFresh eligibility, as well as current CalFresh households who have an SSI/SSP member(s) who will be added to the case. </a:t>
                      </a:r>
                    </a:p>
                    <a:p>
                      <a:pPr marL="0" lvl="0" defTabSz="685800" fontAlgn="auto">
                        <a:spcBef>
                          <a:spcPts val="0"/>
                        </a:spcBef>
                        <a:spcAft>
                          <a:spcPts val="0"/>
                        </a:spcAft>
                        <a:buClrTx/>
                        <a:buSzTx/>
                        <a:defRPr/>
                      </a:pPr>
                      <a:endParaRPr lang="en-US" sz="1000" dirty="0"/>
                    </a:p>
                    <a:p>
                      <a:pPr marL="0" lvl="0" defTabSz="685800" fontAlgn="auto">
                        <a:spcBef>
                          <a:spcPts val="0"/>
                        </a:spcBef>
                        <a:spcAft>
                          <a:spcPts val="0"/>
                        </a:spcAft>
                        <a:buClrTx/>
                        <a:buSzTx/>
                        <a:defRPr/>
                      </a:pPr>
                      <a:r>
                        <a:rPr lang="en-US" sz="1000" b="1" dirty="0"/>
                        <a:t>Group 2 </a:t>
                      </a:r>
                      <a:r>
                        <a:rPr lang="en-US" sz="1000" dirty="0"/>
                        <a:t>–  Supplemental Nutrition Benefit (SNB) program: CalFresh households who have an excluded SSI/SSP member and as a result of this policy will experience a reduction in the CalFresh allotment once the SSI/SSP member and their income are added to the CalFresh household budget.</a:t>
                      </a:r>
                    </a:p>
                    <a:p>
                      <a:pPr marL="0" lvl="0" defTabSz="685800" fontAlgn="auto">
                        <a:spcBef>
                          <a:spcPts val="0"/>
                        </a:spcBef>
                        <a:spcAft>
                          <a:spcPts val="0"/>
                        </a:spcAft>
                        <a:buClrTx/>
                        <a:buSzTx/>
                        <a:defRPr/>
                      </a:pPr>
                      <a:endParaRPr lang="en-US" sz="1000" dirty="0"/>
                    </a:p>
                    <a:p>
                      <a:pPr marL="0" lvl="0" defTabSz="685800" fontAlgn="auto">
                        <a:spcBef>
                          <a:spcPts val="0"/>
                        </a:spcBef>
                        <a:spcAft>
                          <a:spcPts val="0"/>
                        </a:spcAft>
                        <a:buClrTx/>
                        <a:buSzTx/>
                        <a:defRPr/>
                      </a:pPr>
                      <a:r>
                        <a:rPr lang="en-US" sz="1000" b="1" dirty="0"/>
                        <a:t>Group 3 </a:t>
                      </a:r>
                      <a:r>
                        <a:rPr lang="en-US" sz="1000" dirty="0"/>
                        <a:t>– Transitional Nutrition Benefit (TNB) program: CalFresh households who have an excluded SSI/SSP member and as a result of this policy will lose their eligibility to CalFresh benefits once the SSI/SSP member and their income are added to the CalFresh household budget. The legislature has agreed to hold these households harmless by supplementing their benefits via a new state-only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 Continued on next slide -</a:t>
                      </a:r>
                      <a:endParaRPr lang="en-US" sz="10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707635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524000"/>
          <a:ext cx="8915401" cy="48781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19.07</a:t>
                      </a:r>
                    </a:p>
                  </a:txBody>
                  <a:tcPr/>
                </a:tc>
                <a:tc>
                  <a:txBody>
                    <a:bodyPr/>
                    <a:lstStyle/>
                    <a:p>
                      <a:pPr>
                        <a:buNone/>
                      </a:pPr>
                      <a:r>
                        <a:rPr lang="en-US" sz="1000" dirty="0">
                          <a:solidFill>
                            <a:schemeClr val="tx1"/>
                          </a:solidFill>
                          <a:latin typeface="+mn-lt"/>
                          <a:cs typeface="Arial" panose="020B0604020202020204" pitchFamily="34" charset="0"/>
                        </a:rPr>
                        <a:t>SCR </a:t>
                      </a:r>
                    </a:p>
                    <a:p>
                      <a:pPr>
                        <a:buNone/>
                      </a:pPr>
                      <a:r>
                        <a:rPr lang="en-US" sz="1000" dirty="0">
                          <a:solidFill>
                            <a:schemeClr val="tx1"/>
                          </a:solidFill>
                          <a:latin typeface="+mn-lt"/>
                          <a:cs typeface="Arial" panose="020B0604020202020204" pitchFamily="34" charset="0"/>
                        </a:rPr>
                        <a:t>203103</a:t>
                      </a:r>
                    </a:p>
                    <a:p>
                      <a:pPr>
                        <a:buNone/>
                      </a:pPr>
                      <a:endParaRPr lang="en-US" sz="1000" dirty="0">
                        <a:solidFill>
                          <a:schemeClr val="tx1"/>
                        </a:solidFill>
                        <a:latin typeface="+mn-lt"/>
                        <a:cs typeface="Arial" panose="020B0604020202020204" pitchFamily="34" charset="0"/>
                      </a:endParaRP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Analysis</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CDSS published ACLs 18-90, 18-91, and 18-92 on July 31, 2018.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On August 13, 2018, CDSS kicked off the Reversing SSI Cash-Out Automation meetings. This group includes CDSS, CWDA, SAWS and the counties. The purpose of these meetings are to discuss questions related to the policy, implementation strategy, and automation timeline. These meetings are held bi-weekly through October at the CalACES North location.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p>
                    <a:p>
                      <a:r>
                        <a:rPr lang="en-US" sz="1000" b="0" dirty="0">
                          <a:solidFill>
                            <a:schemeClr val="dk1"/>
                          </a:solidFill>
                        </a:rPr>
                        <a:t>The design for this change will be a solution that will work for 58 counties.</a:t>
                      </a:r>
                    </a:p>
                    <a:p>
                      <a:r>
                        <a:rPr lang="en-US" sz="1000" dirty="0">
                          <a:solidFill>
                            <a:schemeClr val="dk1"/>
                          </a:solidFill>
                        </a:rPr>
                        <a:t>The CalACES teams are continuing to meet and document system change recommendations.  At the October CW/CF committee meeting the team will present the implementation approach and timeline. Over the course of documenting system change requirements the project teams will provide regular updates and request input on the system change recommendations from the CW/CF committee.</a:t>
                      </a:r>
                      <a:endParaRPr lang="en-US" sz="1000" kern="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73957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228600" y="1524000"/>
          <a:ext cx="8686800" cy="43891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685800">
                  <a:extLst>
                    <a:ext uri="{9D8B030D-6E8A-4147-A177-3AD203B41FA5}">
                      <a16:colId xmlns:a16="http://schemas.microsoft.com/office/drawing/2014/main" val="4121115089"/>
                    </a:ext>
                  </a:extLst>
                </a:gridCol>
                <a:gridCol w="5486400">
                  <a:extLst>
                    <a:ext uri="{9D8B030D-6E8A-4147-A177-3AD203B41FA5}">
                      <a16:colId xmlns:a16="http://schemas.microsoft.com/office/drawing/2014/main" val="1591799146"/>
                    </a:ext>
                  </a:extLst>
                </a:gridCol>
              </a:tblGrid>
              <a:tr h="37084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2"/>
                        </a:rPr>
                        <a:t>ACIN I-11-16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3"/>
                        </a:rPr>
                        <a:t>ACIN I-88-16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ABAWD Handbook</a:t>
                      </a:r>
                      <a:endParaRPr lang="en-US" sz="1000" dirty="0">
                        <a:latin typeface="+mn-lt"/>
                        <a:cs typeface="Arial" panose="020B0604020202020204" pitchFamily="34" charset="0"/>
                      </a:endParaRPr>
                    </a:p>
                  </a:txBody>
                  <a:tcPr/>
                </a:tc>
                <a:tc>
                  <a:txBody>
                    <a:bodyPr/>
                    <a:lstStyle/>
                    <a:p>
                      <a:r>
                        <a:rPr lang="en-US" sz="1000" i="0" baseline="0" dirty="0">
                          <a:solidFill>
                            <a:schemeClr val="tx1"/>
                          </a:solidFill>
                          <a:latin typeface="+mn-lt"/>
                          <a:cs typeface="Arial" panose="020B0604020202020204" pitchFamily="34" charset="0"/>
                        </a:rPr>
                        <a:t>1/1/2017  Fixed Clock</a:t>
                      </a:r>
                    </a:p>
                    <a:p>
                      <a:endParaRPr lang="en-US" sz="1000" i="0" baseline="0" dirty="0">
                        <a:solidFill>
                          <a:schemeClr val="tx1"/>
                        </a:solidFill>
                        <a:latin typeface="+mn-lt"/>
                        <a:cs typeface="Arial" panose="020B0604020202020204" pitchFamily="34" charset="0"/>
                      </a:endParaRPr>
                    </a:p>
                    <a:p>
                      <a:r>
                        <a:rPr lang="en-US" sz="1000" i="0" baseline="0" dirty="0">
                          <a:solidFill>
                            <a:schemeClr val="tx1"/>
                          </a:solidFill>
                          <a:latin typeface="+mn-lt"/>
                          <a:cs typeface="Arial" panose="020B0604020202020204" pitchFamily="34" charset="0"/>
                        </a:rPr>
                        <a:t>8/31/2019 </a:t>
                      </a:r>
                    </a:p>
                    <a:p>
                      <a:r>
                        <a:rPr lang="en-US" sz="1000" i="0" baseline="0" dirty="0">
                          <a:solidFill>
                            <a:schemeClr val="tx1"/>
                          </a:solidFill>
                          <a:latin typeface="+mn-lt"/>
                          <a:cs typeface="Arial" panose="020B0604020202020204" pitchFamily="34" charset="0"/>
                        </a:rPr>
                        <a:t>Waiver Expires </a:t>
                      </a:r>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r>
                        <a:rPr lang="en-US" sz="1000" baseline="0" dirty="0">
                          <a:latin typeface="+mn-lt"/>
                          <a:cs typeface="Arial" panose="020B0604020202020204" pitchFamily="34" charset="0"/>
                        </a:rPr>
                        <a:t>19.03</a:t>
                      </a:r>
                      <a:endParaRPr lang="en-US" sz="1000" dirty="0">
                        <a:latin typeface="+mn-lt"/>
                        <a:cs typeface="Arial" panose="020B0604020202020204" pitchFamily="34" charset="0"/>
                      </a:endParaRPr>
                    </a:p>
                  </a:txBody>
                  <a:tcPr/>
                </a:tc>
                <a:tc>
                  <a:txBody>
                    <a:bodyPr/>
                    <a:lstStyle/>
                    <a:p>
                      <a:pPr>
                        <a:buNone/>
                      </a:pPr>
                      <a:r>
                        <a:rPr lang="en-US" sz="1000" dirty="0">
                          <a:solidFill>
                            <a:srgbClr val="000000"/>
                          </a:solidFill>
                          <a:latin typeface="+mn-lt"/>
                          <a:cs typeface="Arial"/>
                        </a:rPr>
                        <a:t>SCR 57971</a:t>
                      </a:r>
                      <a:endParaRPr lang="en-US" sz="1000" dirty="0"/>
                    </a:p>
                    <a:p>
                      <a:pPr>
                        <a:buNone/>
                      </a:pPr>
                      <a:r>
                        <a:rPr lang="en-US" sz="1000" dirty="0">
                          <a:solidFill>
                            <a:schemeClr val="tx1"/>
                          </a:solidFill>
                          <a:latin typeface="+mn-lt"/>
                          <a:cs typeface="Arial" panose="020B0604020202020204" pitchFamily="34" charset="0"/>
                        </a:rPr>
                        <a:t>Phase II </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19.03</a:t>
                      </a:r>
                    </a:p>
                  </a:txBody>
                  <a:tcPr/>
                </a:tc>
                <a:tc>
                  <a:txBody>
                    <a:bodyPr/>
                    <a:lstStyle/>
                    <a:p>
                      <a:pPr marL="0" lvl="0" indent="0" defTabSz="914400">
                        <a:lnSpc>
                          <a:spcPct val="100000"/>
                        </a:lnSpc>
                        <a:spcBef>
                          <a:spcPts val="0"/>
                        </a:spcBef>
                        <a:buClrTx/>
                        <a:buSzTx/>
                        <a:buNone/>
                        <a:defRPr/>
                      </a:pPr>
                      <a:r>
                        <a:rPr lang="en-US" sz="1000" dirty="0">
                          <a:solidFill>
                            <a:schemeClr val="dk1"/>
                          </a:solidFill>
                        </a:rPr>
                        <a:t>Due to the California</a:t>
                      </a:r>
                      <a:r>
                        <a:rPr lang="en-US" sz="1000" baseline="0" dirty="0">
                          <a:solidFill>
                            <a:schemeClr val="dk1"/>
                          </a:solidFill>
                        </a:rPr>
                        <a:t>’s high unemployment rate, it’s anticipated that in 2018 only three counties (Santa Clara, San Mateo, and San Francisco) will be subjected to the ABAWD policy. Therefore, in September CDSS submitted another ABAWD waiver to exempt the remaining 55 counties through 2018. The ABAWD waiver was approved by FNS and is valid 9/1/2018-8/31/2019.</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a:t>
                      </a:r>
                      <a:r>
                        <a:rPr lang="en-US" sz="1000" kern="1200" dirty="0">
                          <a:solidFill>
                            <a:schemeClr val="dk1"/>
                          </a:solidFill>
                          <a:effectLst/>
                          <a:latin typeface="+mn-lt"/>
                          <a:ea typeface="+mn-ea"/>
                          <a:cs typeface="+mn-cs"/>
                          <a:hlinkClick r:id="rId4"/>
                        </a:rPr>
                        <a:t>ABAWD Handbook </a:t>
                      </a:r>
                      <a:r>
                        <a:rPr lang="en-US" sz="1000" kern="1200" dirty="0">
                          <a:solidFill>
                            <a:schemeClr val="dk1"/>
                          </a:solidFill>
                          <a:effectLst/>
                          <a:latin typeface="+mn-lt"/>
                          <a:ea typeface="+mn-ea"/>
                          <a:cs typeface="+mn-cs"/>
                        </a:rPr>
                        <a:t>was published</a:t>
                      </a:r>
                      <a:r>
                        <a:rPr lang="en-US" sz="1000" kern="1200" baseline="0" dirty="0">
                          <a:solidFill>
                            <a:schemeClr val="dk1"/>
                          </a:solidFill>
                          <a:effectLst/>
                          <a:latin typeface="+mn-lt"/>
                          <a:ea typeface="+mn-ea"/>
                          <a:cs typeface="+mn-cs"/>
                        </a:rPr>
                        <a:t> on 1/26/18. </a:t>
                      </a:r>
                      <a:r>
                        <a:rPr lang="en-US" sz="1000" kern="1200" dirty="0">
                          <a:solidFill>
                            <a:schemeClr val="dk1"/>
                          </a:solidFill>
                          <a:effectLst/>
                          <a:latin typeface="+mn-lt"/>
                          <a:ea typeface="+mn-ea"/>
                          <a:cs typeface="+mn-cs"/>
                        </a:rPr>
                        <a:t> </a:t>
                      </a:r>
                      <a:r>
                        <a:rPr lang="en-US" sz="1000" dirty="0">
                          <a:solidFill>
                            <a:schemeClr val="dk1"/>
                          </a:solidFill>
                          <a:cs typeface="Arial" panose="020B0604020202020204" pitchFamily="34" charset="0"/>
                        </a:rPr>
                        <a:t>The ABAWD handbook is a living document and version 2.0 is in progress.</a:t>
                      </a:r>
                      <a:endParaRPr lang="en-US" sz="10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0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000" dirty="0">
                          <a:solidFill>
                            <a:schemeClr val="dk1"/>
                          </a:solidFill>
                          <a:cs typeface="Arial" panose="020B0604020202020204" pitchFamily="34" charset="0"/>
                        </a:rPr>
                        <a:t>The critical items on which the State needs to provide direction are: </a:t>
                      </a:r>
                      <a:r>
                        <a:rPr lang="en-US" sz="1000" dirty="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0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effectLst/>
                          <a:latin typeface="+mn-lt"/>
                          <a:ea typeface="+mn-ea"/>
                          <a:cs typeface="+mn-cs"/>
                        </a:rPr>
                        <a:t>In February CDSS kicked off the SAWS ABAWD Automation meetings. These meetings will address SAWS questions associated to automating the ABAWD policy.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Considering the CalACES counties will continue to be on an ABAWD waiver until 9/1/2019, all the recent policy changes, and those that are in progress, the CalACES Project believes we need to move the ABAWD Phase II implementation to January 21, 2019. CDSS is in agreement with moving CalACES moving the ABAWD implementation to January 21, 2019.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endParaRPr lang="en-US" sz="1000" b="1" kern="1200" dirty="0">
                        <a:solidFill>
                          <a:schemeClr val="dk1"/>
                        </a:solidFill>
                        <a:effectLst/>
                        <a:latin typeface="+mn-lt"/>
                        <a:ea typeface="+mn-ea"/>
                        <a:cs typeface="+mn-cs"/>
                      </a:endParaRPr>
                    </a:p>
                    <a:p>
                      <a:r>
                        <a:rPr lang="en-US" sz="1000" b="0" i="0" u="none" strike="noStrike" kern="1200" baseline="0" dirty="0">
                          <a:solidFill>
                            <a:schemeClr val="dk1"/>
                          </a:solidFill>
                          <a:latin typeface="+mn-lt"/>
                          <a:ea typeface="+mn-ea"/>
                          <a:cs typeface="+mn-cs"/>
                        </a:rPr>
                        <a:t>The design team, consortium staff, and QA staff  are</a:t>
                      </a:r>
                      <a:r>
                        <a:rPr lang="en-US" sz="1000" kern="1200" dirty="0">
                          <a:solidFill>
                            <a:schemeClr val="dk1"/>
                          </a:solidFill>
                          <a:effectLst/>
                          <a:latin typeface="+mn-lt"/>
                          <a:ea typeface="+mn-ea"/>
                          <a:cs typeface="+mn-cs"/>
                        </a:rPr>
                        <a:t> working on documenting  system changes and participating in the SAWS ABAWD Automation meeting with CDSS.</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745739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228600" y="1524000"/>
          <a:ext cx="8686800" cy="5233711"/>
        </p:xfrm>
        <a:graphic>
          <a:graphicData uri="http://schemas.openxmlformats.org/drawingml/2006/table">
            <a:tbl>
              <a:tblPr firstRow="1" bandRow="1">
                <a:tableStyleId>{5C22544A-7EE6-4342-B048-85BDC9FD1C3A}</a:tableStyleId>
              </a:tblPr>
              <a:tblGrid>
                <a:gridCol w="895546">
                  <a:extLst>
                    <a:ext uri="{9D8B030D-6E8A-4147-A177-3AD203B41FA5}">
                      <a16:colId xmlns:a16="http://schemas.microsoft.com/office/drawing/2014/main" val="2598880486"/>
                    </a:ext>
                  </a:extLst>
                </a:gridCol>
                <a:gridCol w="857054">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838200">
                  <a:extLst>
                    <a:ext uri="{9D8B030D-6E8A-4147-A177-3AD203B41FA5}">
                      <a16:colId xmlns:a16="http://schemas.microsoft.com/office/drawing/2014/main" val="4121115089"/>
                    </a:ext>
                  </a:extLst>
                </a:gridCol>
                <a:gridCol w="5181600">
                  <a:extLst>
                    <a:ext uri="{9D8B030D-6E8A-4147-A177-3AD203B41FA5}">
                      <a16:colId xmlns:a16="http://schemas.microsoft.com/office/drawing/2014/main" val="1591799146"/>
                    </a:ext>
                  </a:extLst>
                </a:gridCol>
              </a:tblGrid>
              <a:tr h="722671">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544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Child Support</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SB 380</a:t>
                      </a: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3"/>
                        </a:rPr>
                        <a:t>ACL 18-82</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11/1/2018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 101374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18.07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Phase II 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100390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18.09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priority sometime in October</a:t>
                      </a: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Phase I</a:t>
                      </a:r>
                    </a:p>
                    <a:p>
                      <a:r>
                        <a:rPr lang="en-US" sz="1000" kern="1200" dirty="0">
                          <a:solidFill>
                            <a:schemeClr val="tx1"/>
                          </a:solidFill>
                          <a:effectLst/>
                          <a:latin typeface="+mn-lt"/>
                          <a:ea typeface="+mn-ea"/>
                          <a:cs typeface="+mn-cs"/>
                        </a:rPr>
                        <a:t>202806</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a:t>
                      </a:r>
                    </a:p>
                    <a:p>
                      <a:r>
                        <a:rPr lang="en-US" sz="1000" kern="1200" dirty="0">
                          <a:solidFill>
                            <a:schemeClr val="tx1"/>
                          </a:solidFill>
                          <a:effectLst/>
                          <a:latin typeface="+mn-lt"/>
                          <a:ea typeface="+mn-ea"/>
                          <a:cs typeface="+mn-cs"/>
                        </a:rPr>
                        <a:t>18.07</a:t>
                      </a:r>
                    </a:p>
                    <a:p>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Phase II </a:t>
                      </a:r>
                    </a:p>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200785</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Design</a:t>
                      </a:r>
                    </a:p>
                    <a:p>
                      <a:endParaRPr lang="en-US" sz="10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18.09 priority sometime in October</a:t>
                      </a:r>
                      <a:endParaRPr lang="en-US" sz="1000" dirty="0">
                        <a:latin typeface="+mn-lt"/>
                        <a:cs typeface="Arial" panose="020B0604020202020204" pitchFamily="34" charset="0"/>
                      </a:endParaRPr>
                    </a:p>
                  </a:txBody>
                  <a:tcPr/>
                </a:tc>
                <a:tc>
                  <a:txBody>
                    <a:bodyPr/>
                    <a:lstStyle/>
                    <a:p>
                      <a:pPr>
                        <a:buNone/>
                      </a:pPr>
                      <a:r>
                        <a:rPr lang="en-US" sz="1000" kern="1200" dirty="0">
                          <a:solidFill>
                            <a:schemeClr val="dk1"/>
                          </a:solidFill>
                          <a:effectLst/>
                          <a:latin typeface="+mn-lt"/>
                          <a:ea typeface="+mn-ea"/>
                          <a:cs typeface="+mn-cs"/>
                        </a:rPr>
                        <a:t>Effective November 1, 2018, a CalWORKs (CW)  applicant or recipient will have the option to exclude a stepsibling or half-sibling from the AU in order to keep one hundred percent of any child support payments made on behalf of that child, as long as the following apply:</a:t>
                      </a:r>
                    </a:p>
                    <a:p>
                      <a:pPr marL="285750" indent="-285750">
                        <a:buFont typeface="Arial" panose="020B0604020202020204" pitchFamily="34" charset="0"/>
                        <a:buChar char="•"/>
                      </a:pPr>
                      <a:r>
                        <a:rPr lang="en-US" sz="1000" u="none" strike="noStrike" kern="1200" dirty="0">
                          <a:solidFill>
                            <a:schemeClr val="dk1"/>
                          </a:solidFill>
                          <a:effectLst/>
                          <a:latin typeface="+mn-lt"/>
                          <a:ea typeface="+mn-ea"/>
                          <a:cs typeface="+mn-cs"/>
                        </a:rPr>
                        <a:t>The amount of child support received each month for that child is greater than the cash aid amount for the child; and</a:t>
                      </a:r>
                    </a:p>
                    <a:p>
                      <a:pPr marL="285750" lvl="0" indent="-285750">
                        <a:buFont typeface="Arial" panose="020B0604020202020204" pitchFamily="34" charset="0"/>
                        <a:buChar char="•"/>
                      </a:pPr>
                      <a:r>
                        <a:rPr lang="en-US" sz="1000" u="none" strike="noStrike" kern="1200" dirty="0">
                          <a:solidFill>
                            <a:schemeClr val="dk1"/>
                          </a:solidFill>
                          <a:effectLst/>
                          <a:latin typeface="+mn-lt"/>
                          <a:ea typeface="+mn-ea"/>
                          <a:cs typeface="+mn-cs"/>
                        </a:rPr>
                        <a:t>Child support received for the child has been consistent.</a:t>
                      </a:r>
                      <a:r>
                        <a:rPr lang="en-US" sz="1000" u="none" strike="sngStrike" kern="1200" dirty="0">
                          <a:solidFill>
                            <a:schemeClr val="dk1"/>
                          </a:solidFill>
                          <a:effectLst/>
                          <a:latin typeface="+mn-lt"/>
                          <a:ea typeface="+mn-ea"/>
                          <a:cs typeface="+mn-cs"/>
                        </a:rPr>
                        <a:t> </a:t>
                      </a:r>
                      <a:endParaRPr lang="en-US" sz="1000" u="none" strike="noStrike" kern="1200" dirty="0">
                        <a:solidFill>
                          <a:schemeClr val="dk1"/>
                        </a:solidFill>
                        <a:effectLst/>
                        <a:latin typeface="+mn-lt"/>
                        <a:ea typeface="+mn-ea"/>
                        <a:cs typeface="+mn-cs"/>
                      </a:endParaRPr>
                    </a:p>
                    <a:p>
                      <a:pPr>
                        <a:buNone/>
                      </a:pPr>
                      <a:endParaRPr lang="en-US" sz="1000" kern="1200" dirty="0">
                        <a:solidFill>
                          <a:schemeClr val="dk1"/>
                        </a:solidFill>
                        <a:effectLst/>
                        <a:latin typeface="+mn-lt"/>
                        <a:ea typeface="+mn-ea"/>
                        <a:cs typeface="+mn-cs"/>
                      </a:endParaRPr>
                    </a:p>
                    <a:p>
                      <a:pPr>
                        <a:buNone/>
                      </a:pPr>
                      <a:r>
                        <a:rPr lang="en-US" sz="1000" kern="1200" dirty="0">
                          <a:solidFill>
                            <a:srgbClr val="000000"/>
                          </a:solidFill>
                          <a:effectLst/>
                          <a:latin typeface="+mn-lt"/>
                          <a:ea typeface="+mn-ea"/>
                          <a:cs typeface="+mn-cs"/>
                        </a:rPr>
                        <a:t>Any child support payments received pursuant to SB 380 would not be treated as income when determining CalWORKs eligibility or grant amounts. </a:t>
                      </a:r>
                    </a:p>
                    <a:p>
                      <a:pPr lvl="0">
                        <a:buNone/>
                      </a:pPr>
                      <a:endParaRPr lang="en-US" sz="1000" kern="1200" dirty="0">
                        <a:solidFill>
                          <a:srgbClr val="000000"/>
                        </a:solidFill>
                        <a:effectLst/>
                        <a:latin typeface="+mn-lt"/>
                        <a:ea typeface="+mn-ea"/>
                        <a:cs typeface="+mn-cs"/>
                      </a:endParaRPr>
                    </a:p>
                    <a:p>
                      <a:pPr lvl="0">
                        <a:buNone/>
                      </a:pPr>
                      <a:r>
                        <a:rPr lang="en-US" sz="1000" kern="1200" dirty="0">
                          <a:solidFill>
                            <a:srgbClr val="000000"/>
                          </a:solidFill>
                          <a:latin typeface="+mn-lt"/>
                          <a:ea typeface="+mn-ea"/>
                          <a:cs typeface="+mn-cs"/>
                        </a:rPr>
                        <a:t>The final ACL was published on August 1, 2018, which included the final CW 52.</a:t>
                      </a:r>
                    </a:p>
                    <a:p>
                      <a:pPr>
                        <a:buNone/>
                      </a:pPr>
                      <a:endParaRPr lang="en-US" sz="1000" b="1"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endParaRPr lang="en-US" sz="1000" b="1"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 – Mass Mailer was mailed on 9/14/18. For cases that become active after 9/14/18, Counties are responsible for manually mailing the CW 52.</a:t>
                      </a:r>
                    </a:p>
                    <a:p>
                      <a:pPr>
                        <a:buNone/>
                      </a:pPr>
                      <a:endParaRPr lang="en-US" sz="1000" b="0"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II – Will implement changes to support excluding</a:t>
                      </a:r>
                      <a:r>
                        <a:rPr lang="en-US" sz="1000" b="0" i="0" kern="1200" dirty="0">
                          <a:solidFill>
                            <a:schemeClr val="dk1"/>
                          </a:solidFill>
                          <a:effectLst/>
                          <a:latin typeface="+mn-lt"/>
                          <a:ea typeface="+mn-ea"/>
                          <a:cs typeface="+mn-cs"/>
                        </a:rPr>
                        <a:t> a stepsibling or half-sibling from the assistance unit  in order to keep all child support payments</a:t>
                      </a:r>
                      <a:r>
                        <a:rPr lang="en-US" sz="1000" b="0" i="0" u="none" strike="noStrike" kern="1200" baseline="0" dirty="0">
                          <a:solidFill>
                            <a:schemeClr val="dk1"/>
                          </a:solidFill>
                          <a:latin typeface="+mn-lt"/>
                          <a:ea typeface="+mn-ea"/>
                          <a:cs typeface="+mn-cs"/>
                        </a:rPr>
                        <a:t> The design team, consortium staff, and QA staff are working on documenting the requirements and the design.</a:t>
                      </a:r>
                    </a:p>
                    <a:p>
                      <a:pPr>
                        <a:buNone/>
                      </a:pPr>
                      <a:endParaRPr lang="en-US" sz="10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dk1"/>
                          </a:solidFill>
                        </a:rPr>
                        <a:t>At the September CW/CF committee meeting the project presented the implementation approach and timeline. After the SCR is approved </a:t>
                      </a:r>
                      <a:r>
                        <a:rPr lang="en-US" sz="1000" kern="1200" dirty="0">
                          <a:solidFill>
                            <a:schemeClr val="dk1"/>
                          </a:solidFill>
                          <a:effectLst/>
                          <a:latin typeface="+mn-lt"/>
                          <a:ea typeface="+mn-ea"/>
                          <a:cs typeface="+mn-cs"/>
                        </a:rPr>
                        <a:t>the project will check in with the committee at each meeting thereafter for progress updates as the SCR moves through build and test. </a:t>
                      </a:r>
                    </a:p>
                    <a:p>
                      <a:pPr>
                        <a:buNone/>
                      </a:pPr>
                      <a:endParaRPr lang="en-US" sz="1000" b="0" i="0" u="none" strike="noStrike" kern="1200" baseline="0" dirty="0">
                        <a:solidFill>
                          <a:schemeClr val="dk1"/>
                        </a:solidFill>
                        <a:latin typeface="+mn-lt"/>
                        <a:ea typeface="+mn-ea"/>
                        <a:cs typeface="+mn-cs"/>
                      </a:endParaRPr>
                    </a:p>
                    <a:p>
                      <a:pPr>
                        <a:buNone/>
                      </a:pPr>
                      <a:endParaRPr lang="en-US" sz="10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136602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9A48260-7D6F-4E16-BB63-3C349E7926BB}"/>
              </a:ext>
            </a:extLst>
          </p:cNvPr>
          <p:cNvSpPr>
            <a:spLocks noGrp="1"/>
          </p:cNvSpPr>
          <p:nvPr>
            <p:ph sz="quarter" idx="10"/>
          </p:nvPr>
        </p:nvSpPr>
        <p:spPr/>
        <p:txBody>
          <a:bodyPr/>
          <a:lstStyle/>
          <a:p>
            <a:r>
              <a:rPr lang="en-US" dirty="0"/>
              <a:t>2018 CalACES Conference Update</a:t>
            </a:r>
          </a:p>
        </p:txBody>
      </p:sp>
      <p:sp>
        <p:nvSpPr>
          <p:cNvPr id="5" name="Content Placeholder 4">
            <a:extLst>
              <a:ext uri="{FF2B5EF4-FFF2-40B4-BE49-F238E27FC236}">
                <a16:creationId xmlns:a16="http://schemas.microsoft.com/office/drawing/2014/main" id="{7269F8B9-A169-46E5-B1F7-C2FB0B000169}"/>
              </a:ext>
            </a:extLst>
          </p:cNvPr>
          <p:cNvSpPr>
            <a:spLocks noGrp="1"/>
          </p:cNvSpPr>
          <p:nvPr>
            <p:ph sz="quarter" idx="11"/>
          </p:nvPr>
        </p:nvSpPr>
        <p:spPr/>
        <p:txBody>
          <a:bodyPr/>
          <a:lstStyle/>
          <a:p>
            <a:r>
              <a:rPr lang="en-US" b="1" u="sng" dirty="0"/>
              <a:t>(October 31, 2018 – November 2, 2018</a:t>
            </a:r>
          </a:p>
        </p:txBody>
      </p:sp>
    </p:spTree>
    <p:extLst>
      <p:ext uri="{BB962C8B-B14F-4D97-AF65-F5344CB8AC3E}">
        <p14:creationId xmlns:p14="http://schemas.microsoft.com/office/powerpoint/2010/main" val="1489935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Public Comment</a:t>
            </a:r>
          </a:p>
        </p:txBody>
      </p:sp>
    </p:spTree>
    <p:extLst>
      <p:ext uri="{BB962C8B-B14F-4D97-AF65-F5344CB8AC3E}">
        <p14:creationId xmlns:p14="http://schemas.microsoft.com/office/powerpoint/2010/main" val="152927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b="1" u="sng" dirty="0"/>
              <a:t>Adjourn Meeting</a:t>
            </a:r>
          </a:p>
        </p:txBody>
      </p:sp>
    </p:spTree>
    <p:extLst>
      <p:ext uri="{BB962C8B-B14F-4D97-AF65-F5344CB8AC3E}">
        <p14:creationId xmlns:p14="http://schemas.microsoft.com/office/powerpoint/2010/main" val="61396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Action Items</a:t>
            </a:r>
          </a:p>
        </p:txBody>
      </p:sp>
    </p:spTree>
    <p:extLst>
      <p:ext uri="{BB962C8B-B14F-4D97-AF65-F5344CB8AC3E}">
        <p14:creationId xmlns:p14="http://schemas.microsoft.com/office/powerpoint/2010/main" val="1004779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184275" y="914399"/>
            <a:ext cx="8775451" cy="5672115"/>
          </a:xfrm>
        </p:spPr>
        <p:txBody>
          <a:bodyPr/>
          <a:lstStyle/>
          <a:p>
            <a:pPr>
              <a:lnSpc>
                <a:spcPct val="100000"/>
              </a:lnSpc>
              <a:spcBef>
                <a:spcPts val="0"/>
              </a:spcBef>
              <a:buFont typeface="+mj-lt"/>
              <a:buAutoNum type="arabicParenR" startAt="3"/>
            </a:pPr>
            <a:r>
              <a:rPr lang="en-US" dirty="0"/>
              <a:t>Approve the Minutes of the August 23, 2018, CalACES JPA Board of Directors Meeting and update of Action Items</a:t>
            </a:r>
          </a:p>
          <a:p>
            <a:pPr marL="0" indent="0">
              <a:lnSpc>
                <a:spcPct val="100000"/>
              </a:lnSpc>
              <a:spcBef>
                <a:spcPts val="0"/>
              </a:spcBef>
              <a:buNone/>
            </a:pPr>
            <a:endParaRPr lang="en-US" dirty="0"/>
          </a:p>
          <a:p>
            <a:pPr marL="511175" lvl="0" indent="-511175">
              <a:lnSpc>
                <a:spcPct val="100000"/>
              </a:lnSpc>
              <a:spcBef>
                <a:spcPts val="0"/>
              </a:spcBef>
              <a:buFont typeface="+mj-lt"/>
              <a:buAutoNum type="arabicParenR" startAt="4"/>
            </a:pPr>
            <a:r>
              <a:rPr lang="en-US" dirty="0">
                <a:solidFill>
                  <a:srgbClr val="F0F0F0">
                    <a:lumMod val="10000"/>
                  </a:srgbClr>
                </a:solidFill>
              </a:rPr>
              <a:t>(a) Approve First Data C-IV Change Order CO-031 Migration 	Planning,            	Revision 4</a:t>
            </a:r>
          </a:p>
          <a:p>
            <a:pPr marL="511175" lvl="0" indent="0">
              <a:lnSpc>
                <a:spcPct val="100000"/>
              </a:lnSpc>
              <a:spcBef>
                <a:spcPts val="0"/>
              </a:spcBef>
              <a:buNone/>
            </a:pPr>
            <a:r>
              <a:rPr lang="en-US" dirty="0">
                <a:solidFill>
                  <a:srgbClr val="F0F0F0">
                    <a:lumMod val="10000"/>
                  </a:srgbClr>
                </a:solidFill>
              </a:rPr>
              <a:t>(b) Approve First Data C-IV Contract Amendment No. Sixty-Three 	(references Change Order CO-031 Migration Planning, Revision 4   	and updates to Exhibit A)</a:t>
            </a:r>
          </a:p>
          <a:p>
            <a:pPr marL="511175" lvl="0" indent="0">
              <a:lnSpc>
                <a:spcPct val="100000"/>
              </a:lnSpc>
              <a:spcBef>
                <a:spcPts val="0"/>
              </a:spcBef>
              <a:buNone/>
            </a:pPr>
            <a:endParaRPr lang="en-US" dirty="0">
              <a:solidFill>
                <a:srgbClr val="F0F0F0">
                  <a:lumMod val="10000"/>
                </a:srgbClr>
              </a:solidFill>
            </a:endParaRPr>
          </a:p>
          <a:p>
            <a:pPr>
              <a:lnSpc>
                <a:spcPct val="100000"/>
              </a:lnSpc>
              <a:spcBef>
                <a:spcPts val="0"/>
              </a:spcBef>
              <a:buFont typeface="+mj-lt"/>
              <a:buAutoNum type="arabicParenR" startAt="5"/>
            </a:pPr>
            <a:r>
              <a:rPr lang="en-US" dirty="0"/>
              <a:t>Approve </a:t>
            </a:r>
            <a:r>
              <a:rPr lang="en-US" dirty="0" err="1"/>
              <a:t>Vavrinek</a:t>
            </a:r>
            <a:r>
              <a:rPr lang="en-US" dirty="0"/>
              <a:t>, Trine, Day &amp; Co (“VTD”) Contract for Financial Audit Services for fiscal years ending June 30, 2018, June 30, 2019 and June 30, 2020 with the option to extend two (2) additional one (1) year terms. .</a:t>
            </a:r>
          </a:p>
          <a:p>
            <a:pPr>
              <a:lnSpc>
                <a:spcPct val="100000"/>
              </a:lnSpc>
              <a:spcBef>
                <a:spcPts val="0"/>
              </a:spcBef>
              <a:buFont typeface="+mj-lt"/>
              <a:buAutoNum type="arabicParenR" startAt="5"/>
            </a:pPr>
            <a:endParaRPr lang="en-US" dirty="0"/>
          </a:p>
          <a:p>
            <a:pPr>
              <a:lnSpc>
                <a:spcPct val="100000"/>
              </a:lnSpc>
              <a:spcBef>
                <a:spcPts val="0"/>
              </a:spcBef>
              <a:buFont typeface="+mj-lt"/>
              <a:buAutoNum type="arabicParenR" startAt="5"/>
            </a:pPr>
            <a:r>
              <a:rPr lang="en-US" dirty="0"/>
              <a:t>Approve Davis Farr LLP contract for the annual SOC 1 Type 2 Report of the CalACES Joint Powers Authority for the fiscal years ending June 30, 2018 and June 30, 2019.</a:t>
            </a:r>
          </a:p>
          <a:p>
            <a:pPr marL="0" indent="0">
              <a:lnSpc>
                <a:spcPct val="100000"/>
              </a:lnSpc>
              <a:spcBef>
                <a:spcPts val="0"/>
              </a:spcBef>
              <a:buNone/>
            </a:pPr>
            <a:endParaRPr lang="en-US" dirty="0"/>
          </a:p>
          <a:p>
            <a:pPr>
              <a:lnSpc>
                <a:spcPct val="100000"/>
              </a:lnSpc>
              <a:spcBef>
                <a:spcPts val="0"/>
              </a:spcBef>
              <a:buFont typeface="+mj-lt"/>
              <a:buAutoNum type="arabicParenR" startAt="7"/>
            </a:pPr>
            <a:r>
              <a:rPr lang="en-US" dirty="0"/>
              <a:t>Approve Memorandum of Understanding between Welfare Client Data Services (WCDS) and CalACES for shared services effective 09/27/2018 until the formation of the CalSAWS Joint Powers Authority.</a:t>
            </a:r>
          </a:p>
        </p:txBody>
      </p:sp>
      <p:sp>
        <p:nvSpPr>
          <p:cNvPr id="3" name="Content Placeholder 2"/>
          <p:cNvSpPr>
            <a:spLocks noGrp="1"/>
          </p:cNvSpPr>
          <p:nvPr>
            <p:ph sz="quarter" idx="10"/>
          </p:nvPr>
        </p:nvSpPr>
        <p:spPr/>
        <p:txBody>
          <a:bodyPr/>
          <a:lstStyle/>
          <a:p>
            <a:r>
              <a:rPr lang="en-US" dirty="0"/>
              <a:t>Board Action Items</a:t>
            </a:r>
          </a:p>
        </p:txBody>
      </p:sp>
    </p:spTree>
    <p:extLst>
      <p:ext uri="{BB962C8B-B14F-4D97-AF65-F5344CB8AC3E}">
        <p14:creationId xmlns:p14="http://schemas.microsoft.com/office/powerpoint/2010/main" val="4102589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B1A3F9D-FF92-46FC-97B6-502BAC65D1D5}"/>
              </a:ext>
            </a:extLst>
          </p:cNvPr>
          <p:cNvSpPr>
            <a:spLocks noGrp="1"/>
          </p:cNvSpPr>
          <p:nvPr>
            <p:ph sz="quarter" idx="10"/>
          </p:nvPr>
        </p:nvSpPr>
        <p:spPr/>
        <p:txBody>
          <a:bodyPr/>
          <a:lstStyle/>
          <a:p>
            <a:r>
              <a:rPr lang="en-US" dirty="0"/>
              <a:t>CalSAWS Leadership Team Update</a:t>
            </a:r>
          </a:p>
        </p:txBody>
      </p:sp>
    </p:spTree>
    <p:extLst>
      <p:ext uri="{BB962C8B-B14F-4D97-AF65-F5344CB8AC3E}">
        <p14:creationId xmlns:p14="http://schemas.microsoft.com/office/powerpoint/2010/main" val="3390935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CalACES/CalSAWS Planning Update</a:t>
            </a:r>
          </a:p>
        </p:txBody>
      </p:sp>
    </p:spTree>
    <p:extLst>
      <p:ext uri="{BB962C8B-B14F-4D97-AF65-F5344CB8AC3E}">
        <p14:creationId xmlns:p14="http://schemas.microsoft.com/office/powerpoint/2010/main" val="2140974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194244-31B7-47B0-9F32-4740EB042EB2}"/>
              </a:ext>
            </a:extLst>
          </p:cNvPr>
          <p:cNvSpPr>
            <a:spLocks noGrp="1"/>
          </p:cNvSpPr>
          <p:nvPr>
            <p:ph sz="quarter" idx="11"/>
          </p:nvPr>
        </p:nvSpPr>
        <p:spPr/>
        <p:txBody>
          <a:bodyPr/>
          <a:lstStyle/>
          <a:p>
            <a:pPr marL="0" indent="0">
              <a:buNone/>
            </a:pPr>
            <a:r>
              <a:rPr lang="en-US" dirty="0"/>
              <a:t>Workgroup Objective</a:t>
            </a:r>
          </a:p>
          <a:p>
            <a:pPr marL="0" indent="0">
              <a:buNone/>
            </a:pPr>
            <a:r>
              <a:rPr lang="en-US" dirty="0"/>
              <a:t>This cross consortia group, made up of deputies from the three SAWS are developing documentation to assist with the transition of adding CalWIN counties into the committee governance structure, to allow for 58-county (6 Regions) input into SCR designs.</a:t>
            </a:r>
          </a:p>
          <a:p>
            <a:pPr marL="0" indent="0">
              <a:buNone/>
            </a:pPr>
            <a:endParaRPr lang="en-US" dirty="0"/>
          </a:p>
          <a:p>
            <a:pPr marL="0" indent="0">
              <a:buNone/>
            </a:pPr>
            <a:r>
              <a:rPr lang="en-US" dirty="0"/>
              <a:t>To date, this workgroup is working to develop draft:</a:t>
            </a:r>
          </a:p>
          <a:p>
            <a:pPr lvl="1"/>
            <a:r>
              <a:rPr lang="en-US" sz="1800" dirty="0"/>
              <a:t>Guiding Principles for CalSAWS Committees</a:t>
            </a:r>
          </a:p>
          <a:p>
            <a:pPr lvl="1"/>
            <a:r>
              <a:rPr lang="en-US" sz="1800" dirty="0"/>
              <a:t>Regional Manager Roles and Responsibilities</a:t>
            </a:r>
          </a:p>
          <a:p>
            <a:pPr lvl="1"/>
            <a:r>
              <a:rPr lang="en-US" sz="1800" dirty="0"/>
              <a:t>Proposed Committees</a:t>
            </a:r>
          </a:p>
          <a:p>
            <a:pPr lvl="1"/>
            <a:r>
              <a:rPr lang="en-US" sz="1800" dirty="0"/>
              <a:t>Cross Walk – CalWIN and CalACES Change Governance</a:t>
            </a:r>
          </a:p>
          <a:p>
            <a:pPr lvl="1"/>
            <a:r>
              <a:rPr lang="en-US" sz="1800" dirty="0"/>
              <a:t>2019 Side-by-Side Release Schedules</a:t>
            </a:r>
            <a:endParaRPr lang="en-US" sz="1800" dirty="0">
              <a:solidFill>
                <a:prstClr val="black">
                  <a:lumMod val="95000"/>
                  <a:lumOff val="5000"/>
                </a:prstClr>
              </a:solidFill>
            </a:endParaRPr>
          </a:p>
          <a:p>
            <a:pPr marL="0" indent="0">
              <a:buNone/>
            </a:pPr>
            <a:endParaRPr lang="en-US" dirty="0"/>
          </a:p>
          <a:p>
            <a:pPr marL="0" indent="0">
              <a:buNone/>
            </a:pPr>
            <a:r>
              <a:rPr lang="en-US" dirty="0"/>
              <a:t>More to come at the Strategic Conference!</a:t>
            </a:r>
          </a:p>
        </p:txBody>
      </p:sp>
      <p:sp>
        <p:nvSpPr>
          <p:cNvPr id="3" name="Content Placeholder 2">
            <a:extLst>
              <a:ext uri="{FF2B5EF4-FFF2-40B4-BE49-F238E27FC236}">
                <a16:creationId xmlns:a16="http://schemas.microsoft.com/office/drawing/2014/main" id="{7A9E3243-A379-41BA-AFFA-0BDC8923EF34}"/>
              </a:ext>
            </a:extLst>
          </p:cNvPr>
          <p:cNvSpPr>
            <a:spLocks noGrp="1"/>
          </p:cNvSpPr>
          <p:nvPr>
            <p:ph sz="quarter" idx="10"/>
          </p:nvPr>
        </p:nvSpPr>
        <p:spPr/>
        <p:txBody>
          <a:bodyPr/>
          <a:lstStyle/>
          <a:p>
            <a:r>
              <a:rPr lang="en-US" dirty="0"/>
              <a:t>Pre-Consolidation Governance Workgroup (‘little g’) Update	</a:t>
            </a:r>
          </a:p>
        </p:txBody>
      </p:sp>
    </p:spTree>
    <p:extLst>
      <p:ext uri="{BB962C8B-B14F-4D97-AF65-F5344CB8AC3E}">
        <p14:creationId xmlns:p14="http://schemas.microsoft.com/office/powerpoint/2010/main" val="3122434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0" y="3004988"/>
            <a:ext cx="9144000" cy="898275"/>
          </a:xfrm>
        </p:spPr>
        <p:txBody>
          <a:bodyPr>
            <a:normAutofit/>
          </a:bodyPr>
          <a:lstStyle/>
          <a:p>
            <a:r>
              <a:rPr lang="en-US" sz="2400" b="1" dirty="0"/>
              <a:t>Ancillary Systems</a:t>
            </a:r>
          </a:p>
          <a:p>
            <a:r>
              <a:rPr lang="en-US" sz="1600" b="1" dirty="0">
                <a:solidFill>
                  <a:srgbClr val="5B9BD5"/>
                </a:solidFill>
              </a:rPr>
              <a:t>Revised Approach Based on Contract Negotiations</a:t>
            </a:r>
          </a:p>
          <a:p>
            <a:endParaRPr lang="en-US" b="1" dirty="0"/>
          </a:p>
        </p:txBody>
      </p:sp>
    </p:spTree>
    <p:extLst>
      <p:ext uri="{BB962C8B-B14F-4D97-AF65-F5344CB8AC3E}">
        <p14:creationId xmlns:p14="http://schemas.microsoft.com/office/powerpoint/2010/main" val="1713701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4" y="1057193"/>
            <a:ext cx="3285285" cy="4376744"/>
          </a:xfrm>
        </p:spPr>
        <p:txBody>
          <a:bodyPr>
            <a:normAutofit fontScale="85000" lnSpcReduction="20000"/>
          </a:bodyPr>
          <a:lstStyle/>
          <a:p>
            <a:r>
              <a:rPr lang="en-US" dirty="0"/>
              <a:t>Review Major Topic Areas</a:t>
            </a:r>
          </a:p>
          <a:p>
            <a:pPr lvl="1"/>
            <a:r>
              <a:rPr lang="en-US" dirty="0"/>
              <a:t>Imaging</a:t>
            </a:r>
          </a:p>
          <a:p>
            <a:pPr lvl="1"/>
            <a:r>
              <a:rPr lang="en-US" dirty="0"/>
              <a:t>Appointment Management</a:t>
            </a:r>
          </a:p>
          <a:p>
            <a:pPr lvl="1"/>
            <a:r>
              <a:rPr lang="en-US" dirty="0"/>
              <a:t>Lobby Management</a:t>
            </a:r>
          </a:p>
          <a:p>
            <a:pPr lvl="1"/>
            <a:r>
              <a:rPr lang="en-US" dirty="0"/>
              <a:t>Task Management</a:t>
            </a:r>
          </a:p>
          <a:p>
            <a:pPr lvl="1"/>
            <a:r>
              <a:rPr lang="en-US" dirty="0"/>
              <a:t>Call Center</a:t>
            </a:r>
          </a:p>
          <a:p>
            <a:r>
              <a:rPr lang="en-US" dirty="0"/>
              <a:t>Three-pronged Approach</a:t>
            </a:r>
          </a:p>
          <a:p>
            <a:pPr lvl="1"/>
            <a:r>
              <a:rPr lang="en-US" dirty="0"/>
              <a:t>White Papers</a:t>
            </a:r>
          </a:p>
          <a:p>
            <a:pPr lvl="1"/>
            <a:r>
              <a:rPr lang="en-US" dirty="0"/>
              <a:t>Webinar Demonstrations</a:t>
            </a:r>
          </a:p>
          <a:p>
            <a:pPr lvl="1"/>
            <a:r>
              <a:rPr lang="en-US" dirty="0"/>
              <a:t>Functional Designs with Accenture</a:t>
            </a:r>
          </a:p>
          <a:p>
            <a:pPr marL="457200" lvl="1" indent="0">
              <a:spcBef>
                <a:spcPts val="600"/>
              </a:spcBef>
              <a:spcAft>
                <a:spcPts val="600"/>
              </a:spcAft>
              <a:buNone/>
            </a:pPr>
            <a:endParaRPr lang="en-US" sz="1800" dirty="0">
              <a:solidFill>
                <a:prstClr val="black">
                  <a:lumMod val="95000"/>
                  <a:lumOff val="5000"/>
                </a:prstClr>
              </a:solidFill>
            </a:endParaRPr>
          </a:p>
          <a:p>
            <a:pPr lvl="1">
              <a:spcBef>
                <a:spcPts val="600"/>
              </a:spcBef>
              <a:spcAft>
                <a:spcPts val="600"/>
              </a:spcAft>
            </a:pPr>
            <a:endParaRPr lang="en-US" sz="1800" dirty="0">
              <a:solidFill>
                <a:prstClr val="black">
                  <a:lumMod val="95000"/>
                  <a:lumOff val="5000"/>
                </a:prstClr>
              </a:solidFill>
            </a:endParaRPr>
          </a:p>
          <a:p>
            <a:pPr marL="742950" lvl="1" indent="-285750">
              <a:spcBef>
                <a:spcPts val="600"/>
              </a:spcBef>
              <a:spcAft>
                <a:spcPts val="600"/>
              </a:spcAft>
              <a:buClr>
                <a:srgbClr val="5B9BD5"/>
              </a:buClr>
              <a:buFont typeface="Acumin Pro Condensed Thin" panose="020B0206020202020204" pitchFamily="34" charset="0"/>
              <a:buChar char="▶"/>
            </a:pPr>
            <a:endParaRPr lang="en-US" sz="2000" dirty="0">
              <a:solidFill>
                <a:prstClr val="black">
                  <a:lumMod val="95000"/>
                  <a:lumOff val="5000"/>
                </a:prstClr>
              </a:solidFill>
            </a:endParaRPr>
          </a:p>
        </p:txBody>
      </p:sp>
      <p:sp>
        <p:nvSpPr>
          <p:cNvPr id="3" name="Content Placeholder 2"/>
          <p:cNvSpPr>
            <a:spLocks noGrp="1"/>
          </p:cNvSpPr>
          <p:nvPr>
            <p:ph sz="quarter" idx="10"/>
          </p:nvPr>
        </p:nvSpPr>
        <p:spPr/>
        <p:txBody>
          <a:bodyPr/>
          <a:lstStyle/>
          <a:p>
            <a:r>
              <a:rPr lang="en-US" dirty="0"/>
              <a:t>Ancillary Systems Decision Making Process</a:t>
            </a:r>
          </a:p>
        </p:txBody>
      </p:sp>
      <p:pic>
        <p:nvPicPr>
          <p:cNvPr id="6" name="Content Placeholder 5">
            <a:extLst>
              <a:ext uri="{FF2B5EF4-FFF2-40B4-BE49-F238E27FC236}">
                <a16:creationId xmlns:a16="http://schemas.microsoft.com/office/drawing/2014/main" id="{BFC63892-D6C3-4C48-9CC4-C6CDF36465F5}"/>
              </a:ext>
            </a:extLst>
          </p:cNvPr>
          <p:cNvPicPr>
            <a:picLocks noChangeAspect="1"/>
          </p:cNvPicPr>
          <p:nvPr/>
        </p:nvPicPr>
        <p:blipFill>
          <a:blip r:embed="rId3"/>
          <a:stretch>
            <a:fillRect/>
          </a:stretch>
        </p:blipFill>
        <p:spPr>
          <a:xfrm>
            <a:off x="3205235" y="1016287"/>
            <a:ext cx="5938766" cy="4169865"/>
          </a:xfrm>
          <a:prstGeom prst="rect">
            <a:avLst/>
          </a:prstGeom>
        </p:spPr>
      </p:pic>
      <p:sp>
        <p:nvSpPr>
          <p:cNvPr id="8" name="Rectangle 7">
            <a:extLst>
              <a:ext uri="{FF2B5EF4-FFF2-40B4-BE49-F238E27FC236}">
                <a16:creationId xmlns:a16="http://schemas.microsoft.com/office/drawing/2014/main" id="{E4C6DFBE-176A-478A-A50E-AA240FA621E3}"/>
              </a:ext>
            </a:extLst>
          </p:cNvPr>
          <p:cNvSpPr/>
          <p:nvPr/>
        </p:nvSpPr>
        <p:spPr>
          <a:xfrm rot="2140364">
            <a:off x="3411255" y="2643982"/>
            <a:ext cx="5385109" cy="584775"/>
          </a:xfrm>
          <a:prstGeom prst="rect">
            <a:avLst/>
          </a:prstGeom>
          <a:noFill/>
        </p:spPr>
        <p:txBody>
          <a:bodyPr wrap="square" lIns="91440" tIns="45720" rIns="91440" bIns="45720">
            <a:spAutoFit/>
          </a:bodyPr>
          <a:lstStyle/>
          <a:p>
            <a:pPr algn="ctr"/>
            <a:r>
              <a:rPr lang="en-US" sz="3200" dirty="0">
                <a:ln w="0"/>
                <a:latin typeface="Century Gothic" panose="020B0502020202020204" pitchFamily="34" charset="0"/>
              </a:rPr>
              <a:t>Timeline to be revised</a:t>
            </a:r>
          </a:p>
        </p:txBody>
      </p:sp>
    </p:spTree>
    <p:extLst>
      <p:ext uri="{BB962C8B-B14F-4D97-AF65-F5344CB8AC3E}">
        <p14:creationId xmlns:p14="http://schemas.microsoft.com/office/powerpoint/2010/main" val="3793334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heme/theme1.xml><?xml version="1.0" encoding="utf-8"?>
<a:theme xmlns:a="http://schemas.openxmlformats.org/drawingml/2006/main" name="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ullet Points_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alAces_CF_QCF012 v1">
  <a:themeElements>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fontScheme name="Custom 18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ln>
      </a:spPr>
      <a:bodyPr rtlCol="0" anchor="ctr"/>
      <a:lstStyle>
        <a:defPPr algn="ctr">
          <a:defRPr sz="1600" b="1" dirty="0" err="1" smtClean="0">
            <a:solidFill>
              <a:schemeClr val="accent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alAces_CF_QCF012 v1.potx" id="{0AA464A3-8358-4BB1-AF27-A8D6350BB17C}" vid="{45C07D6C-D13F-4D4B-8589-A7D788A6F9C4}"/>
    </a:ext>
  </a:extLst>
</a:theme>
</file>

<file path=ppt/theme/theme5.xml><?xml version="1.0" encoding="utf-8"?>
<a:theme xmlns:a="http://schemas.openxmlformats.org/drawingml/2006/main" name="1_Sales training presentation">
  <a:themeElements>
    <a:clrScheme name="Custom 1">
      <a:dk1>
        <a:sysClr val="windowText" lastClr="000000"/>
      </a:dk1>
      <a:lt1>
        <a:sysClr val="window" lastClr="FFFFFF"/>
      </a:lt1>
      <a:dk2>
        <a:srgbClr val="000099"/>
      </a:dk2>
      <a:lt2>
        <a:srgbClr val="B4DCFA"/>
      </a:lt2>
      <a:accent1>
        <a:srgbClr val="FF9933"/>
      </a:accent1>
      <a:accent2>
        <a:srgbClr val="5ECCF3"/>
      </a:accent2>
      <a:accent3>
        <a:srgbClr val="A7EA52"/>
      </a:accent3>
      <a:accent4>
        <a:srgbClr val="5DCEAF"/>
      </a:accent4>
      <a:accent5>
        <a:srgbClr val="FF9933"/>
      </a:accent5>
      <a:accent6>
        <a:srgbClr val="F14124"/>
      </a:accent6>
      <a:hlink>
        <a:srgbClr val="2828FE"/>
      </a:hlink>
      <a:folHlink>
        <a:srgbClr val="11B2EB"/>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87D984-152E-4E30-82C6-22EE10331544}"/>
</file>

<file path=customXml/itemProps2.xml><?xml version="1.0" encoding="utf-8"?>
<ds:datastoreItem xmlns:ds="http://schemas.openxmlformats.org/officeDocument/2006/customXml" ds:itemID="{0CF21FB2-79C5-4D37-82D3-741E7738E7A8}"/>
</file>

<file path=customXml/itemProps3.xml><?xml version="1.0" encoding="utf-8"?>
<ds:datastoreItem xmlns:ds="http://schemas.openxmlformats.org/officeDocument/2006/customXml" ds:itemID="{88D3A282-3EB8-4358-94FC-C3D9A00647FE}"/>
</file>

<file path=docProps/app.xml><?xml version="1.0" encoding="utf-8"?>
<Properties xmlns="http://schemas.openxmlformats.org/officeDocument/2006/extended-properties" xmlns:vt="http://schemas.openxmlformats.org/officeDocument/2006/docPropsVTypes">
  <Template>Office Theme</Template>
  <TotalTime>0</TotalTime>
  <Words>2101</Words>
  <Application>Microsoft Office PowerPoint</Application>
  <PresentationFormat>On-screen Show (4:3)</PresentationFormat>
  <Paragraphs>381</Paragraphs>
  <Slides>29</Slides>
  <Notes>7</Notes>
  <HiddenSlides>0</HiddenSlides>
  <MMClips>0</MMClips>
  <ScaleCrop>false</ScaleCrop>
  <HeadingPairs>
    <vt:vector size="8" baseType="variant">
      <vt:variant>
        <vt:lpstr>Fonts Used</vt:lpstr>
      </vt:variant>
      <vt:variant>
        <vt:i4>8</vt:i4>
      </vt:variant>
      <vt:variant>
        <vt:lpstr>Theme</vt:lpstr>
      </vt:variant>
      <vt:variant>
        <vt:i4>5</vt:i4>
      </vt:variant>
      <vt:variant>
        <vt:lpstr>Embedded OLE Servers</vt:lpstr>
      </vt:variant>
      <vt:variant>
        <vt:i4>1</vt:i4>
      </vt:variant>
      <vt:variant>
        <vt:lpstr>Slide Titles</vt:lpstr>
      </vt:variant>
      <vt:variant>
        <vt:i4>29</vt:i4>
      </vt:variant>
    </vt:vector>
  </HeadingPairs>
  <TitlesOfParts>
    <vt:vector size="43" baseType="lpstr">
      <vt:lpstr>Acumin Pro Condensed Thin</vt:lpstr>
      <vt:lpstr>Arial</vt:lpstr>
      <vt:lpstr>Calibri</vt:lpstr>
      <vt:lpstr>Calibri Light</vt:lpstr>
      <vt:lpstr>Century Gothic</vt:lpstr>
      <vt:lpstr>Courier New</vt:lpstr>
      <vt:lpstr>Symbol</vt:lpstr>
      <vt:lpstr>Wingdings</vt:lpstr>
      <vt:lpstr>Office</vt:lpstr>
      <vt:lpstr>1_Office</vt:lpstr>
      <vt:lpstr>1_Bullet Points_1</vt:lpstr>
      <vt:lpstr>CalAces_CF_QCF012 v1</vt:lpstr>
      <vt:lpstr>1_Sales training presentation</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Policy Implementation</vt:lpstr>
      <vt:lpstr>Policy Implementation</vt:lpstr>
      <vt:lpstr>Policy Implementation</vt:lpstr>
      <vt:lpstr>Policy Implementation</vt:lpstr>
      <vt:lpstr>Policy Implementation</vt:lpstr>
      <vt:lpstr> Policy Implementation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2017-04-24T20:05:47Z</dcterms:created>
  <dcterms:modified xsi:type="dcterms:W3CDTF">2018-09-21T17:35:40Z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